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856" r:id="rId2"/>
  </p:sldMasterIdLst>
  <p:notesMasterIdLst>
    <p:notesMasterId r:id="rId69"/>
  </p:notesMasterIdLst>
  <p:handoutMasterIdLst>
    <p:handoutMasterId r:id="rId70"/>
  </p:handoutMasterIdLst>
  <p:sldIdLst>
    <p:sldId id="501" r:id="rId3"/>
    <p:sldId id="502" r:id="rId4"/>
    <p:sldId id="503" r:id="rId5"/>
    <p:sldId id="504" r:id="rId6"/>
    <p:sldId id="505" r:id="rId7"/>
    <p:sldId id="333" r:id="rId8"/>
    <p:sldId id="308" r:id="rId9"/>
    <p:sldId id="292" r:id="rId10"/>
    <p:sldId id="306" r:id="rId11"/>
    <p:sldId id="480" r:id="rId12"/>
    <p:sldId id="395" r:id="rId13"/>
    <p:sldId id="488" r:id="rId14"/>
    <p:sldId id="487" r:id="rId15"/>
    <p:sldId id="481" r:id="rId16"/>
    <p:sldId id="396" r:id="rId17"/>
    <p:sldId id="400" r:id="rId18"/>
    <p:sldId id="391" r:id="rId19"/>
    <p:sldId id="399" r:id="rId20"/>
    <p:sldId id="404" r:id="rId21"/>
    <p:sldId id="405" r:id="rId22"/>
    <p:sldId id="403" r:id="rId23"/>
    <p:sldId id="425" r:id="rId24"/>
    <p:sldId id="429" r:id="rId25"/>
    <p:sldId id="337" r:id="rId26"/>
    <p:sldId id="303" r:id="rId27"/>
    <p:sldId id="339" r:id="rId28"/>
    <p:sldId id="340" r:id="rId29"/>
    <p:sldId id="349" r:id="rId30"/>
    <p:sldId id="352" r:id="rId31"/>
    <p:sldId id="430" r:id="rId32"/>
    <p:sldId id="305" r:id="rId33"/>
    <p:sldId id="342" r:id="rId34"/>
    <p:sldId id="343" r:id="rId35"/>
    <p:sldId id="347" r:id="rId36"/>
    <p:sldId id="354" r:id="rId37"/>
    <p:sldId id="351" r:id="rId38"/>
    <p:sldId id="355" r:id="rId39"/>
    <p:sldId id="356" r:id="rId40"/>
    <p:sldId id="412" r:id="rId41"/>
    <p:sldId id="413" r:id="rId42"/>
    <p:sldId id="415" r:id="rId43"/>
    <p:sldId id="431" r:id="rId44"/>
    <p:sldId id="344" r:id="rId45"/>
    <p:sldId id="345" r:id="rId46"/>
    <p:sldId id="346" r:id="rId47"/>
    <p:sldId id="357" r:id="rId48"/>
    <p:sldId id="392" r:id="rId49"/>
    <p:sldId id="364" r:id="rId50"/>
    <p:sldId id="393" r:id="rId51"/>
    <p:sldId id="365" r:id="rId52"/>
    <p:sldId id="484" r:id="rId53"/>
    <p:sldId id="366" r:id="rId54"/>
    <p:sldId id="432" r:id="rId55"/>
    <p:sldId id="426" r:id="rId56"/>
    <p:sldId id="367" r:id="rId57"/>
    <p:sldId id="373" r:id="rId58"/>
    <p:sldId id="368" r:id="rId59"/>
    <p:sldId id="382" r:id="rId60"/>
    <p:sldId id="410" r:id="rId61"/>
    <p:sldId id="409" r:id="rId62"/>
    <p:sldId id="385" r:id="rId63"/>
    <p:sldId id="460" r:id="rId64"/>
    <p:sldId id="417" r:id="rId65"/>
    <p:sldId id="420" r:id="rId66"/>
    <p:sldId id="362" r:id="rId67"/>
    <p:sldId id="451" r:id="rId68"/>
  </p:sldIdLst>
  <p:sldSz cx="9144000" cy="6858000" type="screen4x3"/>
  <p:notesSz cx="9601200" cy="73152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43" autoAdjust="0"/>
    <p:restoredTop sz="90421" autoAdjust="0"/>
  </p:normalViewPr>
  <p:slideViewPr>
    <p:cSldViewPr>
      <p:cViewPr varScale="1">
        <p:scale>
          <a:sx n="67" d="100"/>
          <a:sy n="67" d="100"/>
        </p:scale>
        <p:origin x="1506" y="78"/>
      </p:cViewPr>
      <p:guideLst>
        <p:guide orient="horz" pos="2160"/>
        <p:guide pos="2880"/>
      </p:guideLst>
    </p:cSldViewPr>
  </p:slideViewPr>
  <p:outlineViewPr>
    <p:cViewPr>
      <p:scale>
        <a:sx n="33" d="100"/>
        <a:sy n="33" d="100"/>
      </p:scale>
      <p:origin x="0" y="0"/>
    </p:cViewPr>
  </p:outlineViewPr>
  <p:notesTextViewPr>
    <p:cViewPr>
      <p:scale>
        <a:sx n="66" d="100"/>
        <a:sy n="66" d="100"/>
      </p:scale>
      <p:origin x="0" y="0"/>
    </p:cViewPr>
  </p:notesTextViewPr>
  <p:sorterViewPr>
    <p:cViewPr>
      <p:scale>
        <a:sx n="50" d="100"/>
        <a:sy n="50" d="100"/>
      </p:scale>
      <p:origin x="0" y="652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 Type="http://schemas.openxmlformats.org/officeDocument/2006/relationships/slide" Target="slides/slide5.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image" Target="../media/image1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838" cy="366713"/>
          </a:xfrm>
          <a:prstGeom prst="rect">
            <a:avLst/>
          </a:prstGeom>
        </p:spPr>
        <p:txBody>
          <a:bodyPr vert="horz" lIns="96595" tIns="48299" rIns="96595" bIns="48299" rtlCol="0"/>
          <a:lstStyle>
            <a:lvl1pPr algn="l" eaLnBrk="1" hangingPunct="1">
              <a:defRPr sz="1200">
                <a:latin typeface="Arial" charset="0"/>
                <a:cs typeface="+mn-cs"/>
              </a:defRPr>
            </a:lvl1pPr>
          </a:lstStyle>
          <a:p>
            <a:pPr>
              <a:defRPr/>
            </a:pPr>
            <a:r>
              <a:rPr lang="en-US"/>
              <a:t>NGS Aeronautical Survey Training</a:t>
            </a:r>
          </a:p>
        </p:txBody>
      </p:sp>
      <p:sp>
        <p:nvSpPr>
          <p:cNvPr id="3" name="Date Placeholder 2"/>
          <p:cNvSpPr>
            <a:spLocks noGrp="1"/>
          </p:cNvSpPr>
          <p:nvPr>
            <p:ph type="dt" sz="quarter" idx="1"/>
          </p:nvPr>
        </p:nvSpPr>
        <p:spPr>
          <a:xfrm>
            <a:off x="5438775" y="0"/>
            <a:ext cx="4160838" cy="366713"/>
          </a:xfrm>
          <a:prstGeom prst="rect">
            <a:avLst/>
          </a:prstGeom>
        </p:spPr>
        <p:txBody>
          <a:bodyPr vert="horz" lIns="96595" tIns="48299" rIns="96595" bIns="48299" rtlCol="0"/>
          <a:lstStyle>
            <a:lvl1pPr algn="r" eaLnBrk="1" hangingPunct="1">
              <a:defRPr sz="1200">
                <a:latin typeface="Arial" charset="0"/>
                <a:cs typeface="+mn-cs"/>
              </a:defRPr>
            </a:lvl1pPr>
          </a:lstStyle>
          <a:p>
            <a:pPr>
              <a:defRPr/>
            </a:pPr>
            <a:fld id="{1DFB4297-514C-4FD9-8FC4-B1732DF20C52}" type="datetimeFigureOut">
              <a:rPr lang="en-US"/>
              <a:pPr>
                <a:defRPr/>
              </a:pPr>
              <a:t>5/26/2020</a:t>
            </a:fld>
            <a:endParaRPr lang="en-US" dirty="0"/>
          </a:p>
        </p:txBody>
      </p:sp>
      <p:sp>
        <p:nvSpPr>
          <p:cNvPr id="4" name="Footer Placeholder 3"/>
          <p:cNvSpPr>
            <a:spLocks noGrp="1"/>
          </p:cNvSpPr>
          <p:nvPr>
            <p:ph type="ftr" sz="quarter" idx="2"/>
          </p:nvPr>
        </p:nvSpPr>
        <p:spPr>
          <a:xfrm>
            <a:off x="0" y="6946900"/>
            <a:ext cx="4160838" cy="366713"/>
          </a:xfrm>
          <a:prstGeom prst="rect">
            <a:avLst/>
          </a:prstGeom>
        </p:spPr>
        <p:txBody>
          <a:bodyPr vert="horz" lIns="96595" tIns="48299" rIns="96595" bIns="48299" rtlCol="0" anchor="b"/>
          <a:lstStyle>
            <a:lvl1pPr algn="l" eaLnBrk="1" hangingPunct="1">
              <a:defRPr sz="1200">
                <a:latin typeface="Arial" charset="0"/>
                <a:cs typeface="+mn-cs"/>
              </a:defRPr>
            </a:lvl1pPr>
          </a:lstStyle>
          <a:p>
            <a:pPr>
              <a:defRPr/>
            </a:pPr>
            <a:endParaRPr lang="en-US"/>
          </a:p>
        </p:txBody>
      </p:sp>
      <p:sp>
        <p:nvSpPr>
          <p:cNvPr id="5" name="Slide Number Placeholder 4"/>
          <p:cNvSpPr>
            <a:spLocks noGrp="1"/>
          </p:cNvSpPr>
          <p:nvPr>
            <p:ph type="sldNum" sz="quarter" idx="3"/>
          </p:nvPr>
        </p:nvSpPr>
        <p:spPr>
          <a:xfrm>
            <a:off x="5438775" y="6946900"/>
            <a:ext cx="4160838" cy="366713"/>
          </a:xfrm>
          <a:prstGeom prst="rect">
            <a:avLst/>
          </a:prstGeom>
        </p:spPr>
        <p:txBody>
          <a:bodyPr vert="horz" wrap="square" lIns="96595" tIns="48299" rIns="96595" bIns="48299" numCol="1" anchor="b" anchorCtr="0" compatLnSpc="1">
            <a:prstTxWarp prst="textNoShape">
              <a:avLst/>
            </a:prstTxWarp>
          </a:bodyPr>
          <a:lstStyle>
            <a:lvl1pPr algn="r" eaLnBrk="1" hangingPunct="1">
              <a:defRPr sz="1200"/>
            </a:lvl1pPr>
          </a:lstStyle>
          <a:p>
            <a:pPr>
              <a:defRPr/>
            </a:pPr>
            <a:fld id="{D6F58108-ACDE-4807-925A-0D8A0AB4534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838" cy="366713"/>
          </a:xfrm>
          <a:prstGeom prst="rect">
            <a:avLst/>
          </a:prstGeom>
        </p:spPr>
        <p:txBody>
          <a:bodyPr vert="horz" lIns="96595" tIns="48299" rIns="96595" bIns="48299" rtlCol="0"/>
          <a:lstStyle>
            <a:lvl1pPr algn="l" eaLnBrk="1" hangingPunct="1">
              <a:defRPr sz="1200">
                <a:latin typeface="Arial" charset="0"/>
                <a:cs typeface="+mn-cs"/>
              </a:defRPr>
            </a:lvl1pPr>
          </a:lstStyle>
          <a:p>
            <a:pPr>
              <a:defRPr/>
            </a:pPr>
            <a:r>
              <a:rPr lang="en-US"/>
              <a:t>NGS Aeronautical Survey Training</a:t>
            </a:r>
          </a:p>
        </p:txBody>
      </p:sp>
      <p:sp>
        <p:nvSpPr>
          <p:cNvPr id="3" name="Date Placeholder 2"/>
          <p:cNvSpPr>
            <a:spLocks noGrp="1"/>
          </p:cNvSpPr>
          <p:nvPr>
            <p:ph type="dt" idx="1"/>
          </p:nvPr>
        </p:nvSpPr>
        <p:spPr>
          <a:xfrm>
            <a:off x="5438775" y="0"/>
            <a:ext cx="4160838" cy="366713"/>
          </a:xfrm>
          <a:prstGeom prst="rect">
            <a:avLst/>
          </a:prstGeom>
        </p:spPr>
        <p:txBody>
          <a:bodyPr vert="horz" lIns="96595" tIns="48299" rIns="96595" bIns="48299" rtlCol="0"/>
          <a:lstStyle>
            <a:lvl1pPr algn="r" eaLnBrk="1" hangingPunct="1">
              <a:defRPr sz="1200">
                <a:latin typeface="Arial" charset="0"/>
                <a:cs typeface="+mn-cs"/>
              </a:defRPr>
            </a:lvl1pPr>
          </a:lstStyle>
          <a:p>
            <a:pPr>
              <a:defRPr/>
            </a:pPr>
            <a:fld id="{3882844B-DB0E-48C9-A79F-FADC8EF42861}" type="datetimeFigureOut">
              <a:rPr lang="en-US"/>
              <a:pPr>
                <a:defRPr/>
              </a:pPr>
              <a:t>5/26/2020</a:t>
            </a:fld>
            <a:endParaRPr lang="en-US" dirty="0"/>
          </a:p>
        </p:txBody>
      </p:sp>
      <p:sp>
        <p:nvSpPr>
          <p:cNvPr id="4" name="Slide Image Placeholder 3"/>
          <p:cNvSpPr>
            <a:spLocks noGrp="1" noRot="1" noChangeAspect="1"/>
          </p:cNvSpPr>
          <p:nvPr>
            <p:ph type="sldImg" idx="2"/>
          </p:nvPr>
        </p:nvSpPr>
        <p:spPr>
          <a:xfrm>
            <a:off x="2971800" y="547688"/>
            <a:ext cx="3657600" cy="2743200"/>
          </a:xfrm>
          <a:prstGeom prst="rect">
            <a:avLst/>
          </a:prstGeom>
          <a:noFill/>
          <a:ln w="12700">
            <a:solidFill>
              <a:prstClr val="black"/>
            </a:solidFill>
          </a:ln>
        </p:spPr>
        <p:txBody>
          <a:bodyPr vert="horz" lIns="96595" tIns="48299" rIns="96595" bIns="48299" rtlCol="0" anchor="ctr"/>
          <a:lstStyle/>
          <a:p>
            <a:pPr lvl="0"/>
            <a:endParaRPr lang="en-US" noProof="0" dirty="0"/>
          </a:p>
        </p:txBody>
      </p:sp>
      <p:sp>
        <p:nvSpPr>
          <p:cNvPr id="5" name="Notes Placeholder 4"/>
          <p:cNvSpPr>
            <a:spLocks noGrp="1"/>
          </p:cNvSpPr>
          <p:nvPr>
            <p:ph type="body" sz="quarter" idx="3"/>
          </p:nvPr>
        </p:nvSpPr>
        <p:spPr>
          <a:xfrm>
            <a:off x="960438" y="3475038"/>
            <a:ext cx="7680325" cy="3292475"/>
          </a:xfrm>
          <a:prstGeom prst="rect">
            <a:avLst/>
          </a:prstGeom>
        </p:spPr>
        <p:txBody>
          <a:bodyPr vert="horz" lIns="96595" tIns="48299" rIns="96595" bIns="4829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6946900"/>
            <a:ext cx="4160838" cy="366713"/>
          </a:xfrm>
          <a:prstGeom prst="rect">
            <a:avLst/>
          </a:prstGeom>
        </p:spPr>
        <p:txBody>
          <a:bodyPr vert="horz" lIns="96595" tIns="48299" rIns="96595" bIns="48299" rtlCol="0" anchor="b"/>
          <a:lstStyle>
            <a:lvl1pPr algn="l" eaLnBrk="1" hangingPunct="1">
              <a:defRPr sz="1200">
                <a:latin typeface="Arial" charset="0"/>
                <a:cs typeface="+mn-cs"/>
              </a:defRPr>
            </a:lvl1pPr>
          </a:lstStyle>
          <a:p>
            <a:pPr>
              <a:defRPr/>
            </a:pPr>
            <a:endParaRPr lang="en-US"/>
          </a:p>
        </p:txBody>
      </p:sp>
      <p:sp>
        <p:nvSpPr>
          <p:cNvPr id="7" name="Slide Number Placeholder 6"/>
          <p:cNvSpPr>
            <a:spLocks noGrp="1"/>
          </p:cNvSpPr>
          <p:nvPr>
            <p:ph type="sldNum" sz="quarter" idx="5"/>
          </p:nvPr>
        </p:nvSpPr>
        <p:spPr>
          <a:xfrm>
            <a:off x="5438775" y="6946900"/>
            <a:ext cx="4160838" cy="366713"/>
          </a:xfrm>
          <a:prstGeom prst="rect">
            <a:avLst/>
          </a:prstGeom>
        </p:spPr>
        <p:txBody>
          <a:bodyPr vert="horz" wrap="square" lIns="96595" tIns="48299" rIns="96595" bIns="48299" numCol="1" anchor="b" anchorCtr="0" compatLnSpc="1">
            <a:prstTxWarp prst="textNoShape">
              <a:avLst/>
            </a:prstTxWarp>
          </a:bodyPr>
          <a:lstStyle>
            <a:lvl1pPr algn="r" eaLnBrk="1" hangingPunct="1">
              <a:defRPr sz="1200"/>
            </a:lvl1pPr>
          </a:lstStyle>
          <a:p>
            <a:pPr>
              <a:defRPr/>
            </a:pPr>
            <a:fld id="{DC04A47B-94C5-4223-8B12-9C11B13CBAF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General Outline</a:t>
            </a:r>
          </a:p>
          <a:p>
            <a:pPr eaLnBrk="1" hangingPunct="1">
              <a:spcBef>
                <a:spcPct val="0"/>
              </a:spcBef>
            </a:pPr>
            <a:r>
              <a:rPr lang="en-US" altLang="en-US" smtClean="0"/>
              <a:t>1–7      ASP Overview</a:t>
            </a:r>
          </a:p>
          <a:p>
            <a:pPr eaLnBrk="1" hangingPunct="1">
              <a:spcBef>
                <a:spcPct val="0"/>
              </a:spcBef>
            </a:pPr>
            <a:r>
              <a:rPr lang="en-US" altLang="en-US" smtClean="0"/>
              <a:t>8-12    ASP History (Standards and Data Collector)</a:t>
            </a:r>
          </a:p>
          <a:p>
            <a:pPr eaLnBrk="1" hangingPunct="1">
              <a:spcBef>
                <a:spcPct val="0"/>
              </a:spcBef>
            </a:pPr>
            <a:r>
              <a:rPr lang="en-US" altLang="en-US" smtClean="0"/>
              <a:t>13–16  FAA AGIS site (work flow)</a:t>
            </a:r>
          </a:p>
          <a:p>
            <a:pPr eaLnBrk="1" hangingPunct="1">
              <a:spcBef>
                <a:spcPct val="0"/>
              </a:spcBef>
            </a:pPr>
            <a:r>
              <a:rPr lang="en-US" altLang="en-US" smtClean="0"/>
              <a:t>17-25  AGIS Project SOW</a:t>
            </a:r>
          </a:p>
          <a:p>
            <a:pPr eaLnBrk="1" hangingPunct="1">
              <a:spcBef>
                <a:spcPct val="0"/>
              </a:spcBef>
            </a:pPr>
            <a:r>
              <a:rPr lang="en-US" altLang="en-US" smtClean="0"/>
              <a:t>26-32  AC-16 establishing datum tie</a:t>
            </a:r>
          </a:p>
          <a:p>
            <a:pPr eaLnBrk="1" hangingPunct="1">
              <a:spcBef>
                <a:spcPct val="0"/>
              </a:spcBef>
            </a:pPr>
            <a:r>
              <a:rPr lang="en-US" altLang="en-US" smtClean="0"/>
              <a:t>33–44  AC-17 georeferenced stereo imagery</a:t>
            </a:r>
          </a:p>
          <a:p>
            <a:pPr eaLnBrk="1" hangingPunct="1">
              <a:spcBef>
                <a:spcPct val="0"/>
              </a:spcBef>
            </a:pPr>
            <a:r>
              <a:rPr lang="en-US" altLang="en-US" smtClean="0"/>
              <a:t>44-55  AC-18 survey</a:t>
            </a:r>
          </a:p>
          <a:p>
            <a:pPr eaLnBrk="1" hangingPunct="1">
              <a:spcBef>
                <a:spcPct val="0"/>
              </a:spcBef>
            </a:pPr>
            <a:endParaRPr lang="en-US" altLang="en-US" smtClean="0"/>
          </a:p>
        </p:txBody>
      </p:sp>
      <p:sp>
        <p:nvSpPr>
          <p:cNvPr id="153604" name="Header Placeholder 3"/>
          <p:cNvSpPr>
            <a:spLocks noGrp="1"/>
          </p:cNvSpPr>
          <p:nvPr>
            <p:ph type="hdr" sz="quarter"/>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r>
              <a:rPr lang="en-US" altLang="en-US" smtClean="0">
                <a:latin typeface="Arial" charset="0"/>
              </a:rPr>
              <a:t>NGS ASPLS Aeonautical Training Workshop</a:t>
            </a:r>
          </a:p>
        </p:txBody>
      </p:sp>
      <p:sp>
        <p:nvSpPr>
          <p:cNvPr id="153605" name="Date Placeholder 4"/>
          <p:cNvSpPr>
            <a:spLocks noGrp="1"/>
          </p:cNvSpPr>
          <p:nvPr>
            <p:ph type="dt" sz="quarter"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fld id="{48905E6B-76D8-4A0C-9640-7B73B5E95AE1}" type="datetime1">
              <a:rPr lang="en-US" altLang="en-US" smtClean="0">
                <a:latin typeface="Arial" charset="0"/>
              </a:rPr>
              <a:pPr eaLnBrk="1" hangingPunct="1">
                <a:spcBef>
                  <a:spcPct val="0"/>
                </a:spcBef>
                <a:defRPr/>
              </a:pPr>
              <a:t>5/26/2020</a:t>
            </a:fld>
            <a:endParaRPr lang="en-US" altLang="en-US" smtClean="0">
              <a:latin typeface="Arial" charset="0"/>
            </a:endParaRPr>
          </a:p>
        </p:txBody>
      </p:sp>
      <p:sp>
        <p:nvSpPr>
          <p:cNvPr id="153606" name="Footer Placeholder 5"/>
          <p:cNvSpPr>
            <a:spLocks noGrp="1"/>
          </p:cNvSpPr>
          <p:nvPr>
            <p:ph type="ftr"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endParaRPr lang="en-US" altLang="en-US" smtClean="0">
              <a:latin typeface="Arial" charset="0"/>
            </a:endParaRPr>
          </a:p>
        </p:txBody>
      </p:sp>
      <p:sp>
        <p:nvSpPr>
          <p:cNvPr id="9223"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1363" indent="-284163">
              <a:spcBef>
                <a:spcPct val="30000"/>
              </a:spcBef>
              <a:defRPr sz="1200">
                <a:solidFill>
                  <a:schemeClr val="tx1"/>
                </a:solidFill>
                <a:latin typeface="Calibri" panose="020F0502020204030204" pitchFamily="34" charset="0"/>
              </a:defRPr>
            </a:lvl2pPr>
            <a:lvl3pPr marL="1141413" indent="-227013">
              <a:spcBef>
                <a:spcPct val="30000"/>
              </a:spcBef>
              <a:defRPr sz="1200">
                <a:solidFill>
                  <a:schemeClr val="tx1"/>
                </a:solidFill>
                <a:latin typeface="Calibri" panose="020F0502020204030204" pitchFamily="34" charset="0"/>
              </a:defRPr>
            </a:lvl3pPr>
            <a:lvl4pPr marL="1598613" indent="-227013">
              <a:spcBef>
                <a:spcPct val="30000"/>
              </a:spcBef>
              <a:defRPr sz="1200">
                <a:solidFill>
                  <a:schemeClr val="tx1"/>
                </a:solidFill>
                <a:latin typeface="Calibri" panose="020F0502020204030204" pitchFamily="34" charset="0"/>
              </a:defRPr>
            </a:lvl4pPr>
            <a:lvl5pPr marL="2055813" indent="-227013">
              <a:spcBef>
                <a:spcPct val="30000"/>
              </a:spcBef>
              <a:defRPr sz="1200">
                <a:solidFill>
                  <a:schemeClr val="tx1"/>
                </a:solidFill>
                <a:latin typeface="Calibri" panose="020F0502020204030204" pitchFamily="34" charset="0"/>
              </a:defRPr>
            </a:lvl5pPr>
            <a:lvl6pPr marL="2513013" indent="-227013" eaLnBrk="0" fontAlgn="base" hangingPunct="0">
              <a:spcBef>
                <a:spcPct val="30000"/>
              </a:spcBef>
              <a:spcAft>
                <a:spcPct val="0"/>
              </a:spcAft>
              <a:defRPr sz="1200">
                <a:solidFill>
                  <a:schemeClr val="tx1"/>
                </a:solidFill>
                <a:latin typeface="Calibri" panose="020F0502020204030204" pitchFamily="34" charset="0"/>
              </a:defRPr>
            </a:lvl6pPr>
            <a:lvl7pPr marL="2970213" indent="-227013" eaLnBrk="0" fontAlgn="base" hangingPunct="0">
              <a:spcBef>
                <a:spcPct val="30000"/>
              </a:spcBef>
              <a:spcAft>
                <a:spcPct val="0"/>
              </a:spcAft>
              <a:defRPr sz="1200">
                <a:solidFill>
                  <a:schemeClr val="tx1"/>
                </a:solidFill>
                <a:latin typeface="Calibri" panose="020F0502020204030204" pitchFamily="34" charset="0"/>
              </a:defRPr>
            </a:lvl7pPr>
            <a:lvl8pPr marL="3427413" indent="-227013" eaLnBrk="0" fontAlgn="base" hangingPunct="0">
              <a:spcBef>
                <a:spcPct val="30000"/>
              </a:spcBef>
              <a:spcAft>
                <a:spcPct val="0"/>
              </a:spcAft>
              <a:defRPr sz="1200">
                <a:solidFill>
                  <a:schemeClr val="tx1"/>
                </a:solidFill>
                <a:latin typeface="Calibri" panose="020F0502020204030204" pitchFamily="34" charset="0"/>
              </a:defRPr>
            </a:lvl8pPr>
            <a:lvl9pPr marL="3884613"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9077F9C-1E8D-4FC5-A4BC-8AA215EFD514}" type="slidenum">
              <a:rPr lang="en-US" altLang="en-US" smtClean="0">
                <a:latin typeface="Arial" panose="020B0604020202020204" pitchFamily="34" charset="0"/>
              </a:rPr>
              <a:pPr>
                <a:spcBef>
                  <a:spcPct val="0"/>
                </a:spcBef>
              </a:pPr>
              <a:t>1</a:t>
            </a:fld>
            <a:endParaRPr lang="en-US" altLang="en-US" smtClean="0">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Image of web site</a:t>
            </a:r>
          </a:p>
          <a:p>
            <a:r>
              <a:rPr lang="en-US" altLang="en-US" smtClean="0"/>
              <a:t>(live)</a:t>
            </a:r>
          </a:p>
          <a:p>
            <a:r>
              <a:rPr lang="en-US" altLang="en-US" smtClean="0"/>
              <a:t>Resources</a:t>
            </a:r>
          </a:p>
          <a:p>
            <a:r>
              <a:rPr lang="en-US" altLang="en-US" smtClean="0"/>
              <a:t>Submission Process</a:t>
            </a:r>
          </a:p>
        </p:txBody>
      </p:sp>
      <p:sp>
        <p:nvSpPr>
          <p:cNvPr id="168964" name="Header Placeholder 3"/>
          <p:cNvSpPr>
            <a:spLocks noGrp="1"/>
          </p:cNvSpPr>
          <p:nvPr>
            <p:ph type="hdr" sz="quarter"/>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r>
              <a:rPr lang="en-US" altLang="en-US" smtClean="0">
                <a:latin typeface="Arial" charset="0"/>
              </a:rPr>
              <a:t>NGS Aeronautical Survey Training</a:t>
            </a:r>
          </a:p>
        </p:txBody>
      </p:sp>
      <p:sp>
        <p:nvSpPr>
          <p:cNvPr id="168965" name="Date Placeholder 4"/>
          <p:cNvSpPr>
            <a:spLocks noGrp="1"/>
          </p:cNvSpPr>
          <p:nvPr>
            <p:ph type="dt" sz="quarter"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fld id="{F022C936-099B-4A50-99B2-5E781843727C}" type="datetime1">
              <a:rPr lang="en-US" altLang="en-US" smtClean="0">
                <a:latin typeface="Arial" charset="0"/>
              </a:rPr>
              <a:pPr eaLnBrk="1" hangingPunct="1">
                <a:spcBef>
                  <a:spcPct val="0"/>
                </a:spcBef>
                <a:defRPr/>
              </a:pPr>
              <a:t>5/26/2020</a:t>
            </a:fld>
            <a:endParaRPr lang="en-US" altLang="en-US" smtClean="0">
              <a:latin typeface="Arial" charset="0"/>
            </a:endParaRPr>
          </a:p>
        </p:txBody>
      </p:sp>
      <p:sp>
        <p:nvSpPr>
          <p:cNvPr id="168966" name="Footer Placeholder 5"/>
          <p:cNvSpPr>
            <a:spLocks noGrp="1"/>
          </p:cNvSpPr>
          <p:nvPr>
            <p:ph type="ftr"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endParaRPr lang="en-US" altLang="en-US" smtClean="0">
              <a:latin typeface="Arial" charset="0"/>
            </a:endParaRPr>
          </a:p>
        </p:txBody>
      </p:sp>
      <p:sp>
        <p:nvSpPr>
          <p:cNvPr id="28679"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1363" indent="-284163">
              <a:spcBef>
                <a:spcPct val="30000"/>
              </a:spcBef>
              <a:defRPr sz="1200">
                <a:solidFill>
                  <a:schemeClr val="tx1"/>
                </a:solidFill>
                <a:latin typeface="Calibri" panose="020F0502020204030204" pitchFamily="34" charset="0"/>
              </a:defRPr>
            </a:lvl2pPr>
            <a:lvl3pPr marL="1141413" indent="-227013">
              <a:spcBef>
                <a:spcPct val="30000"/>
              </a:spcBef>
              <a:defRPr sz="1200">
                <a:solidFill>
                  <a:schemeClr val="tx1"/>
                </a:solidFill>
                <a:latin typeface="Calibri" panose="020F0502020204030204" pitchFamily="34" charset="0"/>
              </a:defRPr>
            </a:lvl3pPr>
            <a:lvl4pPr marL="1598613" indent="-227013">
              <a:spcBef>
                <a:spcPct val="30000"/>
              </a:spcBef>
              <a:defRPr sz="1200">
                <a:solidFill>
                  <a:schemeClr val="tx1"/>
                </a:solidFill>
                <a:latin typeface="Calibri" panose="020F0502020204030204" pitchFamily="34" charset="0"/>
              </a:defRPr>
            </a:lvl4pPr>
            <a:lvl5pPr marL="2055813" indent="-227013">
              <a:spcBef>
                <a:spcPct val="30000"/>
              </a:spcBef>
              <a:defRPr sz="1200">
                <a:solidFill>
                  <a:schemeClr val="tx1"/>
                </a:solidFill>
                <a:latin typeface="Calibri" panose="020F0502020204030204" pitchFamily="34" charset="0"/>
              </a:defRPr>
            </a:lvl5pPr>
            <a:lvl6pPr marL="2513013" indent="-227013" eaLnBrk="0" fontAlgn="base" hangingPunct="0">
              <a:spcBef>
                <a:spcPct val="30000"/>
              </a:spcBef>
              <a:spcAft>
                <a:spcPct val="0"/>
              </a:spcAft>
              <a:defRPr sz="1200">
                <a:solidFill>
                  <a:schemeClr val="tx1"/>
                </a:solidFill>
                <a:latin typeface="Calibri" panose="020F0502020204030204" pitchFamily="34" charset="0"/>
              </a:defRPr>
            </a:lvl6pPr>
            <a:lvl7pPr marL="2970213" indent="-227013" eaLnBrk="0" fontAlgn="base" hangingPunct="0">
              <a:spcBef>
                <a:spcPct val="30000"/>
              </a:spcBef>
              <a:spcAft>
                <a:spcPct val="0"/>
              </a:spcAft>
              <a:defRPr sz="1200">
                <a:solidFill>
                  <a:schemeClr val="tx1"/>
                </a:solidFill>
                <a:latin typeface="Calibri" panose="020F0502020204030204" pitchFamily="34" charset="0"/>
              </a:defRPr>
            </a:lvl7pPr>
            <a:lvl8pPr marL="3427413" indent="-227013" eaLnBrk="0" fontAlgn="base" hangingPunct="0">
              <a:spcBef>
                <a:spcPct val="30000"/>
              </a:spcBef>
              <a:spcAft>
                <a:spcPct val="0"/>
              </a:spcAft>
              <a:defRPr sz="1200">
                <a:solidFill>
                  <a:schemeClr val="tx1"/>
                </a:solidFill>
                <a:latin typeface="Calibri" panose="020F0502020204030204" pitchFamily="34" charset="0"/>
              </a:defRPr>
            </a:lvl8pPr>
            <a:lvl9pPr marL="3884613"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F990E3D-0C8F-484E-BD77-DFA47736764E}" type="slidenum">
              <a:rPr lang="en-US" altLang="en-US" smtClean="0">
                <a:latin typeface="Arial" panose="020B0604020202020204" pitchFamily="34" charset="0"/>
              </a:rPr>
              <a:pPr>
                <a:spcBef>
                  <a:spcPct val="0"/>
                </a:spcBef>
              </a:pPr>
              <a:t>11</a:t>
            </a:fld>
            <a:endParaRPr lang="en-US" altLang="en-US" smtClean="0">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Image of web site</a:t>
            </a:r>
          </a:p>
          <a:p>
            <a:r>
              <a:rPr lang="en-US" altLang="en-US" smtClean="0"/>
              <a:t>(live)</a:t>
            </a:r>
          </a:p>
          <a:p>
            <a:r>
              <a:rPr lang="en-US" altLang="en-US" smtClean="0"/>
              <a:t>Resources</a:t>
            </a:r>
          </a:p>
          <a:p>
            <a:r>
              <a:rPr lang="en-US" altLang="en-US" smtClean="0"/>
              <a:t>Submission Process</a:t>
            </a:r>
          </a:p>
        </p:txBody>
      </p:sp>
      <p:sp>
        <p:nvSpPr>
          <p:cNvPr id="168964" name="Header Placeholder 3"/>
          <p:cNvSpPr>
            <a:spLocks noGrp="1"/>
          </p:cNvSpPr>
          <p:nvPr>
            <p:ph type="hdr" sz="quarter"/>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r>
              <a:rPr lang="en-US" altLang="en-US" smtClean="0">
                <a:latin typeface="Arial" charset="0"/>
              </a:rPr>
              <a:t>NGS Aeronautical Survey Training</a:t>
            </a:r>
          </a:p>
        </p:txBody>
      </p:sp>
      <p:sp>
        <p:nvSpPr>
          <p:cNvPr id="168965" name="Date Placeholder 4"/>
          <p:cNvSpPr>
            <a:spLocks noGrp="1"/>
          </p:cNvSpPr>
          <p:nvPr>
            <p:ph type="dt" sz="quarter"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fld id="{F022C936-099B-4A50-99B2-5E781843727C}" type="datetime1">
              <a:rPr lang="en-US" altLang="en-US" smtClean="0">
                <a:latin typeface="Arial" charset="0"/>
              </a:rPr>
              <a:pPr eaLnBrk="1" hangingPunct="1">
                <a:spcBef>
                  <a:spcPct val="0"/>
                </a:spcBef>
                <a:defRPr/>
              </a:pPr>
              <a:t>5/26/2020</a:t>
            </a:fld>
            <a:endParaRPr lang="en-US" altLang="en-US" smtClean="0">
              <a:latin typeface="Arial" charset="0"/>
            </a:endParaRPr>
          </a:p>
        </p:txBody>
      </p:sp>
      <p:sp>
        <p:nvSpPr>
          <p:cNvPr id="168966" name="Footer Placeholder 5"/>
          <p:cNvSpPr>
            <a:spLocks noGrp="1"/>
          </p:cNvSpPr>
          <p:nvPr>
            <p:ph type="ftr"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endParaRPr lang="en-US" altLang="en-US" smtClean="0">
              <a:latin typeface="Arial" charset="0"/>
            </a:endParaRPr>
          </a:p>
        </p:txBody>
      </p:sp>
      <p:sp>
        <p:nvSpPr>
          <p:cNvPr id="30727"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1363" indent="-284163">
              <a:spcBef>
                <a:spcPct val="30000"/>
              </a:spcBef>
              <a:defRPr sz="1200">
                <a:solidFill>
                  <a:schemeClr val="tx1"/>
                </a:solidFill>
                <a:latin typeface="Calibri" panose="020F0502020204030204" pitchFamily="34" charset="0"/>
              </a:defRPr>
            </a:lvl2pPr>
            <a:lvl3pPr marL="1141413" indent="-227013">
              <a:spcBef>
                <a:spcPct val="30000"/>
              </a:spcBef>
              <a:defRPr sz="1200">
                <a:solidFill>
                  <a:schemeClr val="tx1"/>
                </a:solidFill>
                <a:latin typeface="Calibri" panose="020F0502020204030204" pitchFamily="34" charset="0"/>
              </a:defRPr>
            </a:lvl3pPr>
            <a:lvl4pPr marL="1598613" indent="-227013">
              <a:spcBef>
                <a:spcPct val="30000"/>
              </a:spcBef>
              <a:defRPr sz="1200">
                <a:solidFill>
                  <a:schemeClr val="tx1"/>
                </a:solidFill>
                <a:latin typeface="Calibri" panose="020F0502020204030204" pitchFamily="34" charset="0"/>
              </a:defRPr>
            </a:lvl4pPr>
            <a:lvl5pPr marL="2055813" indent="-227013">
              <a:spcBef>
                <a:spcPct val="30000"/>
              </a:spcBef>
              <a:defRPr sz="1200">
                <a:solidFill>
                  <a:schemeClr val="tx1"/>
                </a:solidFill>
                <a:latin typeface="Calibri" panose="020F0502020204030204" pitchFamily="34" charset="0"/>
              </a:defRPr>
            </a:lvl5pPr>
            <a:lvl6pPr marL="2513013" indent="-227013" eaLnBrk="0" fontAlgn="base" hangingPunct="0">
              <a:spcBef>
                <a:spcPct val="30000"/>
              </a:spcBef>
              <a:spcAft>
                <a:spcPct val="0"/>
              </a:spcAft>
              <a:defRPr sz="1200">
                <a:solidFill>
                  <a:schemeClr val="tx1"/>
                </a:solidFill>
                <a:latin typeface="Calibri" panose="020F0502020204030204" pitchFamily="34" charset="0"/>
              </a:defRPr>
            </a:lvl6pPr>
            <a:lvl7pPr marL="2970213" indent="-227013" eaLnBrk="0" fontAlgn="base" hangingPunct="0">
              <a:spcBef>
                <a:spcPct val="30000"/>
              </a:spcBef>
              <a:spcAft>
                <a:spcPct val="0"/>
              </a:spcAft>
              <a:defRPr sz="1200">
                <a:solidFill>
                  <a:schemeClr val="tx1"/>
                </a:solidFill>
                <a:latin typeface="Calibri" panose="020F0502020204030204" pitchFamily="34" charset="0"/>
              </a:defRPr>
            </a:lvl7pPr>
            <a:lvl8pPr marL="3427413" indent="-227013" eaLnBrk="0" fontAlgn="base" hangingPunct="0">
              <a:spcBef>
                <a:spcPct val="30000"/>
              </a:spcBef>
              <a:spcAft>
                <a:spcPct val="0"/>
              </a:spcAft>
              <a:defRPr sz="1200">
                <a:solidFill>
                  <a:schemeClr val="tx1"/>
                </a:solidFill>
                <a:latin typeface="Calibri" panose="020F0502020204030204" pitchFamily="34" charset="0"/>
              </a:defRPr>
            </a:lvl8pPr>
            <a:lvl9pPr marL="3884613"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FC02150-1A29-4B7E-8249-C8D7D35BAB8F}" type="slidenum">
              <a:rPr lang="en-US" altLang="en-US" smtClean="0">
                <a:latin typeface="Arial" panose="020B0604020202020204" pitchFamily="34" charset="0"/>
              </a:rPr>
              <a:pPr>
                <a:spcBef>
                  <a:spcPct val="0"/>
                </a:spcBef>
              </a:pPr>
              <a:t>12</a:t>
            </a:fld>
            <a:endParaRPr lang="en-US" altLang="en-US" smtClean="0">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TOP DOWN work flow</a:t>
            </a:r>
          </a:p>
        </p:txBody>
      </p:sp>
      <p:sp>
        <p:nvSpPr>
          <p:cNvPr id="128004" name="Header Placeholder 3"/>
          <p:cNvSpPr>
            <a:spLocks noGrp="1"/>
          </p:cNvSpPr>
          <p:nvPr>
            <p:ph type="hdr" sz="quarter"/>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Arial" charset="0"/>
              </a:defRPr>
            </a:lvl1pPr>
            <a:lvl2pPr marL="709236" indent="-272782" eaLnBrk="0" hangingPunct="0">
              <a:defRPr>
                <a:solidFill>
                  <a:schemeClr val="tx1"/>
                </a:solidFill>
                <a:latin typeface="Arial" charset="0"/>
              </a:defRPr>
            </a:lvl2pPr>
            <a:lvl3pPr marL="1091132" indent="-218227" eaLnBrk="0" hangingPunct="0">
              <a:defRPr>
                <a:solidFill>
                  <a:schemeClr val="tx1"/>
                </a:solidFill>
                <a:latin typeface="Arial" charset="0"/>
              </a:defRPr>
            </a:lvl3pPr>
            <a:lvl4pPr marL="1527583" indent="-218227" eaLnBrk="0" hangingPunct="0">
              <a:defRPr>
                <a:solidFill>
                  <a:schemeClr val="tx1"/>
                </a:solidFill>
                <a:latin typeface="Arial" charset="0"/>
              </a:defRPr>
            </a:lvl4pPr>
            <a:lvl5pPr marL="1964036" indent="-218227" eaLnBrk="0" hangingPunct="0">
              <a:defRPr>
                <a:solidFill>
                  <a:schemeClr val="tx1"/>
                </a:solidFill>
                <a:latin typeface="Arial" charset="0"/>
              </a:defRPr>
            </a:lvl5pPr>
            <a:lvl6pPr marL="2400488" indent="-218227" eaLnBrk="0" fontAlgn="base" hangingPunct="0">
              <a:spcBef>
                <a:spcPct val="0"/>
              </a:spcBef>
              <a:spcAft>
                <a:spcPct val="0"/>
              </a:spcAft>
              <a:defRPr>
                <a:solidFill>
                  <a:schemeClr val="tx1"/>
                </a:solidFill>
                <a:latin typeface="Arial" charset="0"/>
              </a:defRPr>
            </a:lvl6pPr>
            <a:lvl7pPr marL="2836941" indent="-218227" eaLnBrk="0" fontAlgn="base" hangingPunct="0">
              <a:spcBef>
                <a:spcPct val="0"/>
              </a:spcBef>
              <a:spcAft>
                <a:spcPct val="0"/>
              </a:spcAft>
              <a:defRPr>
                <a:solidFill>
                  <a:schemeClr val="tx1"/>
                </a:solidFill>
                <a:latin typeface="Arial" charset="0"/>
              </a:defRPr>
            </a:lvl7pPr>
            <a:lvl8pPr marL="3273391" indent="-218227" eaLnBrk="0" fontAlgn="base" hangingPunct="0">
              <a:spcBef>
                <a:spcPct val="0"/>
              </a:spcBef>
              <a:spcAft>
                <a:spcPct val="0"/>
              </a:spcAft>
              <a:defRPr>
                <a:solidFill>
                  <a:schemeClr val="tx1"/>
                </a:solidFill>
                <a:latin typeface="Arial" charset="0"/>
              </a:defRPr>
            </a:lvl8pPr>
            <a:lvl9pPr marL="3709845" indent="-218227" eaLnBrk="0" fontAlgn="base" hangingPunct="0">
              <a:spcBef>
                <a:spcPct val="0"/>
              </a:spcBef>
              <a:spcAft>
                <a:spcPct val="0"/>
              </a:spcAft>
              <a:defRPr>
                <a:solidFill>
                  <a:schemeClr val="tx1"/>
                </a:solidFill>
                <a:latin typeface="Arial" charset="0"/>
              </a:defRPr>
            </a:lvl9pPr>
          </a:lstStyle>
          <a:p>
            <a:pPr eaLnBrk="1" hangingPunct="1">
              <a:defRPr/>
            </a:pPr>
            <a:r>
              <a:rPr lang="en-US" smtClean="0"/>
              <a:t>NGS Aeronautical Survey Training</a:t>
            </a:r>
          </a:p>
        </p:txBody>
      </p:sp>
      <p:sp>
        <p:nvSpPr>
          <p:cNvPr id="128005" name="Date Placeholder 4"/>
          <p:cNvSpPr>
            <a:spLocks noGrp="1"/>
          </p:cNvSpPr>
          <p:nvPr>
            <p:ph type="dt" sz="quarter"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Arial" charset="0"/>
              </a:defRPr>
            </a:lvl1pPr>
            <a:lvl2pPr marL="709236" indent="-272782" eaLnBrk="0" hangingPunct="0">
              <a:defRPr>
                <a:solidFill>
                  <a:schemeClr val="tx1"/>
                </a:solidFill>
                <a:latin typeface="Arial" charset="0"/>
              </a:defRPr>
            </a:lvl2pPr>
            <a:lvl3pPr marL="1091132" indent="-218227" eaLnBrk="0" hangingPunct="0">
              <a:defRPr>
                <a:solidFill>
                  <a:schemeClr val="tx1"/>
                </a:solidFill>
                <a:latin typeface="Arial" charset="0"/>
              </a:defRPr>
            </a:lvl3pPr>
            <a:lvl4pPr marL="1527583" indent="-218227" eaLnBrk="0" hangingPunct="0">
              <a:defRPr>
                <a:solidFill>
                  <a:schemeClr val="tx1"/>
                </a:solidFill>
                <a:latin typeface="Arial" charset="0"/>
              </a:defRPr>
            </a:lvl4pPr>
            <a:lvl5pPr marL="1964036" indent="-218227" eaLnBrk="0" hangingPunct="0">
              <a:defRPr>
                <a:solidFill>
                  <a:schemeClr val="tx1"/>
                </a:solidFill>
                <a:latin typeface="Arial" charset="0"/>
              </a:defRPr>
            </a:lvl5pPr>
            <a:lvl6pPr marL="2400488" indent="-218227" eaLnBrk="0" fontAlgn="base" hangingPunct="0">
              <a:spcBef>
                <a:spcPct val="0"/>
              </a:spcBef>
              <a:spcAft>
                <a:spcPct val="0"/>
              </a:spcAft>
              <a:defRPr>
                <a:solidFill>
                  <a:schemeClr val="tx1"/>
                </a:solidFill>
                <a:latin typeface="Arial" charset="0"/>
              </a:defRPr>
            </a:lvl6pPr>
            <a:lvl7pPr marL="2836941" indent="-218227" eaLnBrk="0" fontAlgn="base" hangingPunct="0">
              <a:spcBef>
                <a:spcPct val="0"/>
              </a:spcBef>
              <a:spcAft>
                <a:spcPct val="0"/>
              </a:spcAft>
              <a:defRPr>
                <a:solidFill>
                  <a:schemeClr val="tx1"/>
                </a:solidFill>
                <a:latin typeface="Arial" charset="0"/>
              </a:defRPr>
            </a:lvl7pPr>
            <a:lvl8pPr marL="3273391" indent="-218227" eaLnBrk="0" fontAlgn="base" hangingPunct="0">
              <a:spcBef>
                <a:spcPct val="0"/>
              </a:spcBef>
              <a:spcAft>
                <a:spcPct val="0"/>
              </a:spcAft>
              <a:defRPr>
                <a:solidFill>
                  <a:schemeClr val="tx1"/>
                </a:solidFill>
                <a:latin typeface="Arial" charset="0"/>
              </a:defRPr>
            </a:lvl8pPr>
            <a:lvl9pPr marL="3709845" indent="-218227" eaLnBrk="0" fontAlgn="base" hangingPunct="0">
              <a:spcBef>
                <a:spcPct val="0"/>
              </a:spcBef>
              <a:spcAft>
                <a:spcPct val="0"/>
              </a:spcAft>
              <a:defRPr>
                <a:solidFill>
                  <a:schemeClr val="tx1"/>
                </a:solidFill>
                <a:latin typeface="Arial" charset="0"/>
              </a:defRPr>
            </a:lvl9pPr>
          </a:lstStyle>
          <a:p>
            <a:pPr eaLnBrk="1" hangingPunct="1">
              <a:defRPr/>
            </a:pPr>
            <a:fld id="{CC783094-ADB6-4488-806E-480761984097}" type="datetime1">
              <a:rPr lang="en-US" smtClean="0"/>
              <a:pPr eaLnBrk="1" hangingPunct="1">
                <a:defRPr/>
              </a:pPr>
              <a:t>5/26/2020</a:t>
            </a:fld>
            <a:endParaRPr lang="en-US" smtClean="0"/>
          </a:p>
        </p:txBody>
      </p:sp>
      <p:sp>
        <p:nvSpPr>
          <p:cNvPr id="128006" name="Footer Placeholder 5"/>
          <p:cNvSpPr>
            <a:spLocks noGrp="1"/>
          </p:cNvSpPr>
          <p:nvPr>
            <p:ph type="ftr"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09236" indent="-272782" eaLnBrk="0" hangingPunct="0">
              <a:defRPr>
                <a:solidFill>
                  <a:schemeClr val="tx1"/>
                </a:solidFill>
                <a:latin typeface="Arial" charset="0"/>
              </a:defRPr>
            </a:lvl2pPr>
            <a:lvl3pPr marL="1091132" indent="-218227" eaLnBrk="0" hangingPunct="0">
              <a:defRPr>
                <a:solidFill>
                  <a:schemeClr val="tx1"/>
                </a:solidFill>
                <a:latin typeface="Arial" charset="0"/>
              </a:defRPr>
            </a:lvl3pPr>
            <a:lvl4pPr marL="1527583" indent="-218227" eaLnBrk="0" hangingPunct="0">
              <a:defRPr>
                <a:solidFill>
                  <a:schemeClr val="tx1"/>
                </a:solidFill>
                <a:latin typeface="Arial" charset="0"/>
              </a:defRPr>
            </a:lvl4pPr>
            <a:lvl5pPr marL="1964036" indent="-218227" eaLnBrk="0" hangingPunct="0">
              <a:defRPr>
                <a:solidFill>
                  <a:schemeClr val="tx1"/>
                </a:solidFill>
                <a:latin typeface="Arial" charset="0"/>
              </a:defRPr>
            </a:lvl5pPr>
            <a:lvl6pPr marL="2400488" indent="-218227" eaLnBrk="0" fontAlgn="base" hangingPunct="0">
              <a:spcBef>
                <a:spcPct val="0"/>
              </a:spcBef>
              <a:spcAft>
                <a:spcPct val="0"/>
              </a:spcAft>
              <a:defRPr>
                <a:solidFill>
                  <a:schemeClr val="tx1"/>
                </a:solidFill>
                <a:latin typeface="Arial" charset="0"/>
              </a:defRPr>
            </a:lvl6pPr>
            <a:lvl7pPr marL="2836941" indent="-218227" eaLnBrk="0" fontAlgn="base" hangingPunct="0">
              <a:spcBef>
                <a:spcPct val="0"/>
              </a:spcBef>
              <a:spcAft>
                <a:spcPct val="0"/>
              </a:spcAft>
              <a:defRPr>
                <a:solidFill>
                  <a:schemeClr val="tx1"/>
                </a:solidFill>
                <a:latin typeface="Arial" charset="0"/>
              </a:defRPr>
            </a:lvl7pPr>
            <a:lvl8pPr marL="3273391" indent="-218227" eaLnBrk="0" fontAlgn="base" hangingPunct="0">
              <a:spcBef>
                <a:spcPct val="0"/>
              </a:spcBef>
              <a:spcAft>
                <a:spcPct val="0"/>
              </a:spcAft>
              <a:defRPr>
                <a:solidFill>
                  <a:schemeClr val="tx1"/>
                </a:solidFill>
                <a:latin typeface="Arial" charset="0"/>
              </a:defRPr>
            </a:lvl8pPr>
            <a:lvl9pPr marL="3709845" indent="-218227" eaLnBrk="0" fontAlgn="base" hangingPunct="0">
              <a:spcBef>
                <a:spcPct val="0"/>
              </a:spcBef>
              <a:spcAft>
                <a:spcPct val="0"/>
              </a:spcAft>
              <a:defRPr>
                <a:solidFill>
                  <a:schemeClr val="tx1"/>
                </a:solidFill>
                <a:latin typeface="Arial" charset="0"/>
              </a:defRPr>
            </a:lvl9pPr>
          </a:lstStyle>
          <a:p>
            <a:pPr eaLnBrk="1" hangingPunct="1">
              <a:defRPr/>
            </a:pPr>
            <a:endParaRPr lang="en-US" smtClean="0"/>
          </a:p>
        </p:txBody>
      </p:sp>
      <p:sp>
        <p:nvSpPr>
          <p:cNvPr id="32775"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08025" indent="-271463">
              <a:spcBef>
                <a:spcPct val="30000"/>
              </a:spcBef>
              <a:defRPr sz="1200">
                <a:solidFill>
                  <a:schemeClr val="tx1"/>
                </a:solidFill>
                <a:latin typeface="Calibri" panose="020F0502020204030204" pitchFamily="34" charset="0"/>
              </a:defRPr>
            </a:lvl2pPr>
            <a:lvl3pPr marL="1090613" indent="-217488">
              <a:spcBef>
                <a:spcPct val="30000"/>
              </a:spcBef>
              <a:defRPr sz="1200">
                <a:solidFill>
                  <a:schemeClr val="tx1"/>
                </a:solidFill>
                <a:latin typeface="Calibri" panose="020F0502020204030204" pitchFamily="34" charset="0"/>
              </a:defRPr>
            </a:lvl3pPr>
            <a:lvl4pPr marL="1527175" indent="-217488">
              <a:spcBef>
                <a:spcPct val="30000"/>
              </a:spcBef>
              <a:defRPr sz="1200">
                <a:solidFill>
                  <a:schemeClr val="tx1"/>
                </a:solidFill>
                <a:latin typeface="Calibri" panose="020F0502020204030204" pitchFamily="34" charset="0"/>
              </a:defRPr>
            </a:lvl4pPr>
            <a:lvl5pPr marL="1963738" indent="-217488">
              <a:spcBef>
                <a:spcPct val="30000"/>
              </a:spcBef>
              <a:defRPr sz="1200">
                <a:solidFill>
                  <a:schemeClr val="tx1"/>
                </a:solidFill>
                <a:latin typeface="Calibri" panose="020F0502020204030204" pitchFamily="34" charset="0"/>
              </a:defRPr>
            </a:lvl5pPr>
            <a:lvl6pPr marL="2420938" indent="-217488" eaLnBrk="0" fontAlgn="base" hangingPunct="0">
              <a:spcBef>
                <a:spcPct val="30000"/>
              </a:spcBef>
              <a:spcAft>
                <a:spcPct val="0"/>
              </a:spcAft>
              <a:defRPr sz="1200">
                <a:solidFill>
                  <a:schemeClr val="tx1"/>
                </a:solidFill>
                <a:latin typeface="Calibri" panose="020F0502020204030204" pitchFamily="34" charset="0"/>
              </a:defRPr>
            </a:lvl6pPr>
            <a:lvl7pPr marL="2878138" indent="-217488" eaLnBrk="0" fontAlgn="base" hangingPunct="0">
              <a:spcBef>
                <a:spcPct val="30000"/>
              </a:spcBef>
              <a:spcAft>
                <a:spcPct val="0"/>
              </a:spcAft>
              <a:defRPr sz="1200">
                <a:solidFill>
                  <a:schemeClr val="tx1"/>
                </a:solidFill>
                <a:latin typeface="Calibri" panose="020F0502020204030204" pitchFamily="34" charset="0"/>
              </a:defRPr>
            </a:lvl7pPr>
            <a:lvl8pPr marL="3335338" indent="-217488" eaLnBrk="0" fontAlgn="base" hangingPunct="0">
              <a:spcBef>
                <a:spcPct val="30000"/>
              </a:spcBef>
              <a:spcAft>
                <a:spcPct val="0"/>
              </a:spcAft>
              <a:defRPr sz="1200">
                <a:solidFill>
                  <a:schemeClr val="tx1"/>
                </a:solidFill>
                <a:latin typeface="Calibri" panose="020F0502020204030204" pitchFamily="34" charset="0"/>
              </a:defRPr>
            </a:lvl8pPr>
            <a:lvl9pPr marL="3792538" indent="-2174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B900FF5-35C1-4E6D-8DEC-0ACB4298273C}" type="slidenum">
              <a:rPr lang="en-US" altLang="en-US" smtClean="0">
                <a:latin typeface="Arial" panose="020B0604020202020204" pitchFamily="34" charset="0"/>
              </a:rPr>
              <a:pPr>
                <a:spcBef>
                  <a:spcPct val="0"/>
                </a:spcBef>
              </a:pPr>
              <a:t>13</a:t>
            </a:fld>
            <a:endParaRPr lang="en-US" altLang="en-US" smtClean="0">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Written Agreement</a:t>
            </a:r>
          </a:p>
          <a:p>
            <a:r>
              <a:rPr lang="en-US" altLang="en-US" smtClean="0"/>
              <a:t>Technical Document (Supplemental Requirements document)</a:t>
            </a:r>
          </a:p>
          <a:p>
            <a:r>
              <a:rPr lang="en-US" altLang="en-US" smtClean="0"/>
              <a:t>Clear Picture of Project</a:t>
            </a:r>
          </a:p>
          <a:p>
            <a:r>
              <a:rPr lang="en-US" altLang="en-US" smtClean="0"/>
              <a:t>Used by NGS to determine the survey requirements for survey.  Identifies what is expected to be in submissions</a:t>
            </a:r>
          </a:p>
          <a:p>
            <a:endParaRPr lang="en-US" altLang="en-US" smtClean="0"/>
          </a:p>
        </p:txBody>
      </p:sp>
      <p:sp>
        <p:nvSpPr>
          <p:cNvPr id="171012" name="Header Placeholder 3"/>
          <p:cNvSpPr>
            <a:spLocks noGrp="1"/>
          </p:cNvSpPr>
          <p:nvPr>
            <p:ph type="hdr" sz="quarter"/>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r>
              <a:rPr lang="en-US" altLang="en-US" smtClean="0">
                <a:latin typeface="Arial" charset="0"/>
              </a:rPr>
              <a:t>NGS Aeronautical Survey Training</a:t>
            </a:r>
          </a:p>
        </p:txBody>
      </p:sp>
      <p:sp>
        <p:nvSpPr>
          <p:cNvPr id="171013" name="Date Placeholder 4"/>
          <p:cNvSpPr>
            <a:spLocks noGrp="1"/>
          </p:cNvSpPr>
          <p:nvPr>
            <p:ph type="dt" sz="quarter"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fld id="{C4FEC54D-126D-4DF0-8586-F13BE360167D}" type="datetime1">
              <a:rPr lang="en-US" altLang="en-US" smtClean="0">
                <a:latin typeface="Arial" charset="0"/>
              </a:rPr>
              <a:pPr eaLnBrk="1" hangingPunct="1">
                <a:spcBef>
                  <a:spcPct val="0"/>
                </a:spcBef>
                <a:defRPr/>
              </a:pPr>
              <a:t>5/26/2020</a:t>
            </a:fld>
            <a:endParaRPr lang="en-US" altLang="en-US" smtClean="0">
              <a:latin typeface="Arial" charset="0"/>
            </a:endParaRPr>
          </a:p>
        </p:txBody>
      </p:sp>
      <p:sp>
        <p:nvSpPr>
          <p:cNvPr id="171014" name="Footer Placeholder 5"/>
          <p:cNvSpPr>
            <a:spLocks noGrp="1"/>
          </p:cNvSpPr>
          <p:nvPr>
            <p:ph type="ftr"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endParaRPr lang="en-US" altLang="en-US" smtClean="0">
              <a:latin typeface="Arial" charset="0"/>
            </a:endParaRPr>
          </a:p>
        </p:txBody>
      </p:sp>
      <p:sp>
        <p:nvSpPr>
          <p:cNvPr id="35847"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1363" indent="-284163">
              <a:spcBef>
                <a:spcPct val="30000"/>
              </a:spcBef>
              <a:defRPr sz="1200">
                <a:solidFill>
                  <a:schemeClr val="tx1"/>
                </a:solidFill>
                <a:latin typeface="Calibri" panose="020F0502020204030204" pitchFamily="34" charset="0"/>
              </a:defRPr>
            </a:lvl2pPr>
            <a:lvl3pPr marL="1141413" indent="-227013">
              <a:spcBef>
                <a:spcPct val="30000"/>
              </a:spcBef>
              <a:defRPr sz="1200">
                <a:solidFill>
                  <a:schemeClr val="tx1"/>
                </a:solidFill>
                <a:latin typeface="Calibri" panose="020F0502020204030204" pitchFamily="34" charset="0"/>
              </a:defRPr>
            </a:lvl3pPr>
            <a:lvl4pPr marL="1598613" indent="-227013">
              <a:spcBef>
                <a:spcPct val="30000"/>
              </a:spcBef>
              <a:defRPr sz="1200">
                <a:solidFill>
                  <a:schemeClr val="tx1"/>
                </a:solidFill>
                <a:latin typeface="Calibri" panose="020F0502020204030204" pitchFamily="34" charset="0"/>
              </a:defRPr>
            </a:lvl4pPr>
            <a:lvl5pPr marL="2055813" indent="-227013">
              <a:spcBef>
                <a:spcPct val="30000"/>
              </a:spcBef>
              <a:defRPr sz="1200">
                <a:solidFill>
                  <a:schemeClr val="tx1"/>
                </a:solidFill>
                <a:latin typeface="Calibri" panose="020F0502020204030204" pitchFamily="34" charset="0"/>
              </a:defRPr>
            </a:lvl5pPr>
            <a:lvl6pPr marL="2513013" indent="-227013" eaLnBrk="0" fontAlgn="base" hangingPunct="0">
              <a:spcBef>
                <a:spcPct val="30000"/>
              </a:spcBef>
              <a:spcAft>
                <a:spcPct val="0"/>
              </a:spcAft>
              <a:defRPr sz="1200">
                <a:solidFill>
                  <a:schemeClr val="tx1"/>
                </a:solidFill>
                <a:latin typeface="Calibri" panose="020F0502020204030204" pitchFamily="34" charset="0"/>
              </a:defRPr>
            </a:lvl6pPr>
            <a:lvl7pPr marL="2970213" indent="-227013" eaLnBrk="0" fontAlgn="base" hangingPunct="0">
              <a:spcBef>
                <a:spcPct val="30000"/>
              </a:spcBef>
              <a:spcAft>
                <a:spcPct val="0"/>
              </a:spcAft>
              <a:defRPr sz="1200">
                <a:solidFill>
                  <a:schemeClr val="tx1"/>
                </a:solidFill>
                <a:latin typeface="Calibri" panose="020F0502020204030204" pitchFamily="34" charset="0"/>
              </a:defRPr>
            </a:lvl7pPr>
            <a:lvl8pPr marL="3427413" indent="-227013" eaLnBrk="0" fontAlgn="base" hangingPunct="0">
              <a:spcBef>
                <a:spcPct val="30000"/>
              </a:spcBef>
              <a:spcAft>
                <a:spcPct val="0"/>
              </a:spcAft>
              <a:defRPr sz="1200">
                <a:solidFill>
                  <a:schemeClr val="tx1"/>
                </a:solidFill>
                <a:latin typeface="Calibri" panose="020F0502020204030204" pitchFamily="34" charset="0"/>
              </a:defRPr>
            </a:lvl8pPr>
            <a:lvl9pPr marL="3884613"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DDE1F64-28F9-4E7D-A1D5-063F93BF2031}" type="slidenum">
              <a:rPr lang="en-US" altLang="en-US" smtClean="0">
                <a:latin typeface="Arial" panose="020B0604020202020204" pitchFamily="34" charset="0"/>
              </a:rPr>
              <a:pPr>
                <a:spcBef>
                  <a:spcPct val="0"/>
                </a:spcBef>
              </a:pPr>
              <a:t>15</a:t>
            </a:fld>
            <a:endParaRPr lang="en-US" altLang="en-US" smtClean="0">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Survey requirements as specified in the FAA AC’s</a:t>
            </a:r>
          </a:p>
          <a:p>
            <a:r>
              <a:rPr lang="en-US" altLang="en-US" smtClean="0"/>
              <a:t>Identifies work to be performed</a:t>
            </a:r>
          </a:p>
          <a:p>
            <a:r>
              <a:rPr lang="en-US" altLang="en-US" smtClean="0"/>
              <a:t>Data to be identified, collected and reported (expected to be in submission)</a:t>
            </a:r>
          </a:p>
          <a:p>
            <a:r>
              <a:rPr lang="en-US" altLang="en-US" smtClean="0"/>
              <a:t>No required format</a:t>
            </a:r>
          </a:p>
          <a:p>
            <a:r>
              <a:rPr lang="en-US" altLang="en-US" smtClean="0"/>
              <a:t>Templates on AGIS site</a:t>
            </a:r>
          </a:p>
        </p:txBody>
      </p:sp>
      <p:sp>
        <p:nvSpPr>
          <p:cNvPr id="172036" name="Header Placeholder 3"/>
          <p:cNvSpPr>
            <a:spLocks noGrp="1"/>
          </p:cNvSpPr>
          <p:nvPr>
            <p:ph type="hdr" sz="quarter"/>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r>
              <a:rPr lang="en-US" altLang="en-US" smtClean="0">
                <a:latin typeface="Arial" charset="0"/>
              </a:rPr>
              <a:t>NGS Aeronautical Survey Training</a:t>
            </a:r>
          </a:p>
        </p:txBody>
      </p:sp>
      <p:sp>
        <p:nvSpPr>
          <p:cNvPr id="172037" name="Date Placeholder 4"/>
          <p:cNvSpPr>
            <a:spLocks noGrp="1"/>
          </p:cNvSpPr>
          <p:nvPr>
            <p:ph type="dt" sz="quarter"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fld id="{2CD042F9-9C23-41B9-B5F0-EB04211A96CC}" type="datetime1">
              <a:rPr lang="en-US" altLang="en-US" smtClean="0">
                <a:latin typeface="Arial" charset="0"/>
              </a:rPr>
              <a:pPr eaLnBrk="1" hangingPunct="1">
                <a:spcBef>
                  <a:spcPct val="0"/>
                </a:spcBef>
                <a:defRPr/>
              </a:pPr>
              <a:t>5/26/2020</a:t>
            </a:fld>
            <a:endParaRPr lang="en-US" altLang="en-US" smtClean="0">
              <a:latin typeface="Arial" charset="0"/>
            </a:endParaRPr>
          </a:p>
        </p:txBody>
      </p:sp>
      <p:sp>
        <p:nvSpPr>
          <p:cNvPr id="172038" name="Footer Placeholder 5"/>
          <p:cNvSpPr>
            <a:spLocks noGrp="1"/>
          </p:cNvSpPr>
          <p:nvPr>
            <p:ph type="ftr"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endParaRPr lang="en-US" altLang="en-US" smtClean="0">
              <a:latin typeface="Arial" charset="0"/>
            </a:endParaRPr>
          </a:p>
        </p:txBody>
      </p:sp>
      <p:sp>
        <p:nvSpPr>
          <p:cNvPr id="37895"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1363" indent="-284163">
              <a:spcBef>
                <a:spcPct val="30000"/>
              </a:spcBef>
              <a:defRPr sz="1200">
                <a:solidFill>
                  <a:schemeClr val="tx1"/>
                </a:solidFill>
                <a:latin typeface="Calibri" panose="020F0502020204030204" pitchFamily="34" charset="0"/>
              </a:defRPr>
            </a:lvl2pPr>
            <a:lvl3pPr marL="1141413" indent="-227013">
              <a:spcBef>
                <a:spcPct val="30000"/>
              </a:spcBef>
              <a:defRPr sz="1200">
                <a:solidFill>
                  <a:schemeClr val="tx1"/>
                </a:solidFill>
                <a:latin typeface="Calibri" panose="020F0502020204030204" pitchFamily="34" charset="0"/>
              </a:defRPr>
            </a:lvl3pPr>
            <a:lvl4pPr marL="1598613" indent="-227013">
              <a:spcBef>
                <a:spcPct val="30000"/>
              </a:spcBef>
              <a:defRPr sz="1200">
                <a:solidFill>
                  <a:schemeClr val="tx1"/>
                </a:solidFill>
                <a:latin typeface="Calibri" panose="020F0502020204030204" pitchFamily="34" charset="0"/>
              </a:defRPr>
            </a:lvl4pPr>
            <a:lvl5pPr marL="2055813" indent="-227013">
              <a:spcBef>
                <a:spcPct val="30000"/>
              </a:spcBef>
              <a:defRPr sz="1200">
                <a:solidFill>
                  <a:schemeClr val="tx1"/>
                </a:solidFill>
                <a:latin typeface="Calibri" panose="020F0502020204030204" pitchFamily="34" charset="0"/>
              </a:defRPr>
            </a:lvl5pPr>
            <a:lvl6pPr marL="2513013" indent="-227013" eaLnBrk="0" fontAlgn="base" hangingPunct="0">
              <a:spcBef>
                <a:spcPct val="30000"/>
              </a:spcBef>
              <a:spcAft>
                <a:spcPct val="0"/>
              </a:spcAft>
              <a:defRPr sz="1200">
                <a:solidFill>
                  <a:schemeClr val="tx1"/>
                </a:solidFill>
                <a:latin typeface="Calibri" panose="020F0502020204030204" pitchFamily="34" charset="0"/>
              </a:defRPr>
            </a:lvl6pPr>
            <a:lvl7pPr marL="2970213" indent="-227013" eaLnBrk="0" fontAlgn="base" hangingPunct="0">
              <a:spcBef>
                <a:spcPct val="30000"/>
              </a:spcBef>
              <a:spcAft>
                <a:spcPct val="0"/>
              </a:spcAft>
              <a:defRPr sz="1200">
                <a:solidFill>
                  <a:schemeClr val="tx1"/>
                </a:solidFill>
                <a:latin typeface="Calibri" panose="020F0502020204030204" pitchFamily="34" charset="0"/>
              </a:defRPr>
            </a:lvl7pPr>
            <a:lvl8pPr marL="3427413" indent="-227013" eaLnBrk="0" fontAlgn="base" hangingPunct="0">
              <a:spcBef>
                <a:spcPct val="30000"/>
              </a:spcBef>
              <a:spcAft>
                <a:spcPct val="0"/>
              </a:spcAft>
              <a:defRPr sz="1200">
                <a:solidFill>
                  <a:schemeClr val="tx1"/>
                </a:solidFill>
                <a:latin typeface="Calibri" panose="020F0502020204030204" pitchFamily="34" charset="0"/>
              </a:defRPr>
            </a:lvl8pPr>
            <a:lvl9pPr marL="3884613"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A86A02A-E0CA-4CD3-A8A7-A66F4678FB6D}" type="slidenum">
              <a:rPr lang="en-US" altLang="en-US" smtClean="0">
                <a:latin typeface="Arial" panose="020B0604020202020204" pitchFamily="34" charset="0"/>
              </a:rPr>
              <a:pPr>
                <a:spcBef>
                  <a:spcPct val="0"/>
                </a:spcBef>
              </a:pPr>
              <a:t>16</a:t>
            </a:fld>
            <a:endParaRPr lang="en-US" altLang="en-US" smtClean="0">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Adhoc (non-standard) survey requirements</a:t>
            </a:r>
          </a:p>
          <a:p>
            <a:r>
              <a:rPr lang="en-US" altLang="en-US" smtClean="0"/>
              <a:t>- Requirements must be clearly stated in SOW</a:t>
            </a:r>
          </a:p>
        </p:txBody>
      </p:sp>
      <p:sp>
        <p:nvSpPr>
          <p:cNvPr id="173060" name="Header Placeholder 3"/>
          <p:cNvSpPr>
            <a:spLocks noGrp="1"/>
          </p:cNvSpPr>
          <p:nvPr>
            <p:ph type="hdr" sz="quarter"/>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altLang="en-US" smtClean="0"/>
              <a:t>NGS Aeronautical Survey Training</a:t>
            </a:r>
          </a:p>
        </p:txBody>
      </p:sp>
      <p:sp>
        <p:nvSpPr>
          <p:cNvPr id="173061" name="Date Placeholder 4"/>
          <p:cNvSpPr>
            <a:spLocks noGrp="1"/>
          </p:cNvSpPr>
          <p:nvPr>
            <p:ph type="dt" sz="quarter"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4F0AE143-8FD9-44D7-B673-AE6722D6A1EF}" type="datetime1">
              <a:rPr lang="en-US" altLang="en-US" smtClean="0"/>
              <a:pPr eaLnBrk="1" hangingPunct="1">
                <a:defRPr/>
              </a:pPr>
              <a:t>5/26/2020</a:t>
            </a:fld>
            <a:endParaRPr lang="en-US" altLang="en-US" smtClean="0"/>
          </a:p>
        </p:txBody>
      </p:sp>
      <p:sp>
        <p:nvSpPr>
          <p:cNvPr id="173062" name="Footer Placeholder 5"/>
          <p:cNvSpPr>
            <a:spLocks noGrp="1"/>
          </p:cNvSpPr>
          <p:nvPr>
            <p:ph type="ftr"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mtClean="0"/>
          </a:p>
        </p:txBody>
      </p:sp>
      <p:sp>
        <p:nvSpPr>
          <p:cNvPr id="39943"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24D2AAA-FC58-4387-B085-AB56B22F570B}" type="slidenum">
              <a:rPr lang="en-US" altLang="en-US" smtClean="0">
                <a:latin typeface="Arial" panose="020B0604020202020204" pitchFamily="34" charset="0"/>
              </a:rPr>
              <a:pPr>
                <a:spcBef>
                  <a:spcPct val="0"/>
                </a:spcBef>
              </a:pPr>
              <a:t>17</a:t>
            </a:fld>
            <a:endParaRPr lang="en-US" altLang="en-US" smtClean="0">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174084" name="Header Placeholder 3"/>
          <p:cNvSpPr>
            <a:spLocks noGrp="1"/>
          </p:cNvSpPr>
          <p:nvPr>
            <p:ph type="hdr" sz="quarter"/>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r>
              <a:rPr lang="en-US" altLang="en-US" smtClean="0">
                <a:latin typeface="Arial" charset="0"/>
              </a:rPr>
              <a:t>NGS ASPLS Aeonautical Training Workshop</a:t>
            </a:r>
          </a:p>
        </p:txBody>
      </p:sp>
      <p:sp>
        <p:nvSpPr>
          <p:cNvPr id="174085" name="Date Placeholder 4"/>
          <p:cNvSpPr>
            <a:spLocks noGrp="1"/>
          </p:cNvSpPr>
          <p:nvPr>
            <p:ph type="dt" sz="quarter"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fld id="{A7D230DB-929C-47D4-BE1A-5463E7AF3D29}" type="datetime1">
              <a:rPr lang="en-US" altLang="en-US" smtClean="0">
                <a:latin typeface="Arial" charset="0"/>
              </a:rPr>
              <a:pPr eaLnBrk="1" hangingPunct="1">
                <a:spcBef>
                  <a:spcPct val="0"/>
                </a:spcBef>
                <a:defRPr/>
              </a:pPr>
              <a:t>5/26/2020</a:t>
            </a:fld>
            <a:endParaRPr lang="en-US" altLang="en-US" smtClean="0">
              <a:latin typeface="Arial" charset="0"/>
            </a:endParaRPr>
          </a:p>
        </p:txBody>
      </p:sp>
      <p:sp>
        <p:nvSpPr>
          <p:cNvPr id="174086" name="Footer Placeholder 5"/>
          <p:cNvSpPr>
            <a:spLocks noGrp="1"/>
          </p:cNvSpPr>
          <p:nvPr>
            <p:ph type="ftr"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endParaRPr lang="en-US" altLang="en-US" smtClean="0">
              <a:latin typeface="Arial" charset="0"/>
            </a:endParaRPr>
          </a:p>
        </p:txBody>
      </p:sp>
      <p:sp>
        <p:nvSpPr>
          <p:cNvPr id="45063"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1363" indent="-284163">
              <a:spcBef>
                <a:spcPct val="30000"/>
              </a:spcBef>
              <a:defRPr sz="1200">
                <a:solidFill>
                  <a:schemeClr val="tx1"/>
                </a:solidFill>
                <a:latin typeface="Calibri" panose="020F0502020204030204" pitchFamily="34" charset="0"/>
              </a:defRPr>
            </a:lvl2pPr>
            <a:lvl3pPr marL="1141413" indent="-227013">
              <a:spcBef>
                <a:spcPct val="30000"/>
              </a:spcBef>
              <a:defRPr sz="1200">
                <a:solidFill>
                  <a:schemeClr val="tx1"/>
                </a:solidFill>
                <a:latin typeface="Calibri" panose="020F0502020204030204" pitchFamily="34" charset="0"/>
              </a:defRPr>
            </a:lvl3pPr>
            <a:lvl4pPr marL="1598613" indent="-227013">
              <a:spcBef>
                <a:spcPct val="30000"/>
              </a:spcBef>
              <a:defRPr sz="1200">
                <a:solidFill>
                  <a:schemeClr val="tx1"/>
                </a:solidFill>
                <a:latin typeface="Calibri" panose="020F0502020204030204" pitchFamily="34" charset="0"/>
              </a:defRPr>
            </a:lvl4pPr>
            <a:lvl5pPr marL="2055813" indent="-227013">
              <a:spcBef>
                <a:spcPct val="30000"/>
              </a:spcBef>
              <a:defRPr sz="1200">
                <a:solidFill>
                  <a:schemeClr val="tx1"/>
                </a:solidFill>
                <a:latin typeface="Calibri" panose="020F0502020204030204" pitchFamily="34" charset="0"/>
              </a:defRPr>
            </a:lvl5pPr>
            <a:lvl6pPr marL="2513013" indent="-227013" eaLnBrk="0" fontAlgn="base" hangingPunct="0">
              <a:spcBef>
                <a:spcPct val="30000"/>
              </a:spcBef>
              <a:spcAft>
                <a:spcPct val="0"/>
              </a:spcAft>
              <a:defRPr sz="1200">
                <a:solidFill>
                  <a:schemeClr val="tx1"/>
                </a:solidFill>
                <a:latin typeface="Calibri" panose="020F0502020204030204" pitchFamily="34" charset="0"/>
              </a:defRPr>
            </a:lvl6pPr>
            <a:lvl7pPr marL="2970213" indent="-227013" eaLnBrk="0" fontAlgn="base" hangingPunct="0">
              <a:spcBef>
                <a:spcPct val="30000"/>
              </a:spcBef>
              <a:spcAft>
                <a:spcPct val="0"/>
              </a:spcAft>
              <a:defRPr sz="1200">
                <a:solidFill>
                  <a:schemeClr val="tx1"/>
                </a:solidFill>
                <a:latin typeface="Calibri" panose="020F0502020204030204" pitchFamily="34" charset="0"/>
              </a:defRPr>
            </a:lvl7pPr>
            <a:lvl8pPr marL="3427413" indent="-227013" eaLnBrk="0" fontAlgn="base" hangingPunct="0">
              <a:spcBef>
                <a:spcPct val="30000"/>
              </a:spcBef>
              <a:spcAft>
                <a:spcPct val="0"/>
              </a:spcAft>
              <a:defRPr sz="1200">
                <a:solidFill>
                  <a:schemeClr val="tx1"/>
                </a:solidFill>
                <a:latin typeface="Calibri" panose="020F0502020204030204" pitchFamily="34" charset="0"/>
              </a:defRPr>
            </a:lvl8pPr>
            <a:lvl9pPr marL="3884613"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814B429-49C4-41E6-91BC-924FDEAF745F}" type="slidenum">
              <a:rPr lang="en-US" altLang="en-US" smtClean="0">
                <a:latin typeface="Arial" panose="020B0604020202020204" pitchFamily="34" charset="0"/>
              </a:rPr>
              <a:pPr>
                <a:spcBef>
                  <a:spcPct val="0"/>
                </a:spcBef>
              </a:pPr>
              <a:t>21</a:t>
            </a:fld>
            <a:endParaRPr lang="en-US" altLang="en-US" smtClean="0">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175108" name="Header Placeholder 3"/>
          <p:cNvSpPr>
            <a:spLocks noGrp="1"/>
          </p:cNvSpPr>
          <p:nvPr>
            <p:ph type="hdr" sz="quarter"/>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r>
              <a:rPr lang="en-US" altLang="en-US" smtClean="0">
                <a:latin typeface="Arial" charset="0"/>
              </a:rPr>
              <a:t>NGS ASPLS Aeonautical Training Workshop</a:t>
            </a:r>
          </a:p>
        </p:txBody>
      </p:sp>
      <p:sp>
        <p:nvSpPr>
          <p:cNvPr id="175109" name="Date Placeholder 4"/>
          <p:cNvSpPr>
            <a:spLocks noGrp="1"/>
          </p:cNvSpPr>
          <p:nvPr>
            <p:ph type="dt" sz="quarter"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fld id="{47229DCD-989D-4B7A-ABA1-A014DF033A85}" type="datetime1">
              <a:rPr lang="en-US" altLang="en-US" smtClean="0">
                <a:latin typeface="Arial" charset="0"/>
              </a:rPr>
              <a:pPr eaLnBrk="1" hangingPunct="1">
                <a:spcBef>
                  <a:spcPct val="0"/>
                </a:spcBef>
                <a:defRPr/>
              </a:pPr>
              <a:t>5/26/2020</a:t>
            </a:fld>
            <a:endParaRPr lang="en-US" altLang="en-US" smtClean="0">
              <a:latin typeface="Arial" charset="0"/>
            </a:endParaRPr>
          </a:p>
        </p:txBody>
      </p:sp>
      <p:sp>
        <p:nvSpPr>
          <p:cNvPr id="175110" name="Footer Placeholder 5"/>
          <p:cNvSpPr>
            <a:spLocks noGrp="1"/>
          </p:cNvSpPr>
          <p:nvPr>
            <p:ph type="ftr"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endParaRPr lang="en-US" altLang="en-US" smtClean="0">
              <a:latin typeface="Arial" charset="0"/>
            </a:endParaRPr>
          </a:p>
        </p:txBody>
      </p:sp>
      <p:sp>
        <p:nvSpPr>
          <p:cNvPr id="47111"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1363" indent="-284163">
              <a:spcBef>
                <a:spcPct val="30000"/>
              </a:spcBef>
              <a:defRPr sz="1200">
                <a:solidFill>
                  <a:schemeClr val="tx1"/>
                </a:solidFill>
                <a:latin typeface="Calibri" panose="020F0502020204030204" pitchFamily="34" charset="0"/>
              </a:defRPr>
            </a:lvl2pPr>
            <a:lvl3pPr marL="1141413" indent="-227013">
              <a:spcBef>
                <a:spcPct val="30000"/>
              </a:spcBef>
              <a:defRPr sz="1200">
                <a:solidFill>
                  <a:schemeClr val="tx1"/>
                </a:solidFill>
                <a:latin typeface="Calibri" panose="020F0502020204030204" pitchFamily="34" charset="0"/>
              </a:defRPr>
            </a:lvl3pPr>
            <a:lvl4pPr marL="1598613" indent="-227013">
              <a:spcBef>
                <a:spcPct val="30000"/>
              </a:spcBef>
              <a:defRPr sz="1200">
                <a:solidFill>
                  <a:schemeClr val="tx1"/>
                </a:solidFill>
                <a:latin typeface="Calibri" panose="020F0502020204030204" pitchFamily="34" charset="0"/>
              </a:defRPr>
            </a:lvl4pPr>
            <a:lvl5pPr marL="2055813" indent="-227013">
              <a:spcBef>
                <a:spcPct val="30000"/>
              </a:spcBef>
              <a:defRPr sz="1200">
                <a:solidFill>
                  <a:schemeClr val="tx1"/>
                </a:solidFill>
                <a:latin typeface="Calibri" panose="020F0502020204030204" pitchFamily="34" charset="0"/>
              </a:defRPr>
            </a:lvl5pPr>
            <a:lvl6pPr marL="2513013" indent="-227013" eaLnBrk="0" fontAlgn="base" hangingPunct="0">
              <a:spcBef>
                <a:spcPct val="30000"/>
              </a:spcBef>
              <a:spcAft>
                <a:spcPct val="0"/>
              </a:spcAft>
              <a:defRPr sz="1200">
                <a:solidFill>
                  <a:schemeClr val="tx1"/>
                </a:solidFill>
                <a:latin typeface="Calibri" panose="020F0502020204030204" pitchFamily="34" charset="0"/>
              </a:defRPr>
            </a:lvl6pPr>
            <a:lvl7pPr marL="2970213" indent="-227013" eaLnBrk="0" fontAlgn="base" hangingPunct="0">
              <a:spcBef>
                <a:spcPct val="30000"/>
              </a:spcBef>
              <a:spcAft>
                <a:spcPct val="0"/>
              </a:spcAft>
              <a:defRPr sz="1200">
                <a:solidFill>
                  <a:schemeClr val="tx1"/>
                </a:solidFill>
                <a:latin typeface="Calibri" panose="020F0502020204030204" pitchFamily="34" charset="0"/>
              </a:defRPr>
            </a:lvl7pPr>
            <a:lvl8pPr marL="3427413" indent="-227013" eaLnBrk="0" fontAlgn="base" hangingPunct="0">
              <a:spcBef>
                <a:spcPct val="30000"/>
              </a:spcBef>
              <a:spcAft>
                <a:spcPct val="0"/>
              </a:spcAft>
              <a:defRPr sz="1200">
                <a:solidFill>
                  <a:schemeClr val="tx1"/>
                </a:solidFill>
                <a:latin typeface="Calibri" panose="020F0502020204030204" pitchFamily="34" charset="0"/>
              </a:defRPr>
            </a:lvl8pPr>
            <a:lvl9pPr marL="3884613"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4A84B2-106B-4E62-AE6A-2E14CCA2B4C5}" type="slidenum">
              <a:rPr lang="en-US" altLang="en-US" smtClean="0">
                <a:latin typeface="Arial" panose="020B0604020202020204" pitchFamily="34" charset="0"/>
              </a:rPr>
              <a:pPr>
                <a:spcBef>
                  <a:spcPct val="0"/>
                </a:spcBef>
              </a:pPr>
              <a:t>22</a:t>
            </a:fld>
            <a:endParaRPr lang="en-US" altLang="en-US" smtClean="0">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76132" name="Header Placeholder 3"/>
          <p:cNvSpPr>
            <a:spLocks noGrp="1"/>
          </p:cNvSpPr>
          <p:nvPr>
            <p:ph type="hdr" sz="quarter"/>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r>
              <a:rPr lang="en-US" altLang="en-US" smtClean="0">
                <a:latin typeface="Arial" charset="0"/>
              </a:rPr>
              <a:t>NGS Aeronautical Survey Training</a:t>
            </a:r>
          </a:p>
        </p:txBody>
      </p:sp>
      <p:sp>
        <p:nvSpPr>
          <p:cNvPr id="176133" name="Date Placeholder 4"/>
          <p:cNvSpPr>
            <a:spLocks noGrp="1"/>
          </p:cNvSpPr>
          <p:nvPr>
            <p:ph type="dt" sz="quarter"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fld id="{34644A2F-0EDC-4E0B-8600-CB37047FD319}" type="datetime1">
              <a:rPr lang="en-US" altLang="en-US" smtClean="0">
                <a:latin typeface="Arial" charset="0"/>
              </a:rPr>
              <a:pPr eaLnBrk="1" hangingPunct="1">
                <a:spcBef>
                  <a:spcPct val="0"/>
                </a:spcBef>
                <a:defRPr/>
              </a:pPr>
              <a:t>5/26/2020</a:t>
            </a:fld>
            <a:endParaRPr lang="en-US" altLang="en-US" smtClean="0">
              <a:latin typeface="Arial" charset="0"/>
            </a:endParaRPr>
          </a:p>
        </p:txBody>
      </p:sp>
      <p:sp>
        <p:nvSpPr>
          <p:cNvPr id="176134" name="Footer Placeholder 5"/>
          <p:cNvSpPr>
            <a:spLocks noGrp="1"/>
          </p:cNvSpPr>
          <p:nvPr>
            <p:ph type="ftr"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endParaRPr lang="en-US" altLang="en-US" smtClean="0">
              <a:latin typeface="Arial" charset="0"/>
            </a:endParaRPr>
          </a:p>
        </p:txBody>
      </p:sp>
      <p:sp>
        <p:nvSpPr>
          <p:cNvPr id="50183"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1363" indent="-284163">
              <a:spcBef>
                <a:spcPct val="30000"/>
              </a:spcBef>
              <a:defRPr sz="1200">
                <a:solidFill>
                  <a:schemeClr val="tx1"/>
                </a:solidFill>
                <a:latin typeface="Calibri" panose="020F0502020204030204" pitchFamily="34" charset="0"/>
              </a:defRPr>
            </a:lvl2pPr>
            <a:lvl3pPr marL="1141413" indent="-227013">
              <a:spcBef>
                <a:spcPct val="30000"/>
              </a:spcBef>
              <a:defRPr sz="1200">
                <a:solidFill>
                  <a:schemeClr val="tx1"/>
                </a:solidFill>
                <a:latin typeface="Calibri" panose="020F0502020204030204" pitchFamily="34" charset="0"/>
              </a:defRPr>
            </a:lvl3pPr>
            <a:lvl4pPr marL="1598613" indent="-227013">
              <a:spcBef>
                <a:spcPct val="30000"/>
              </a:spcBef>
              <a:defRPr sz="1200">
                <a:solidFill>
                  <a:schemeClr val="tx1"/>
                </a:solidFill>
                <a:latin typeface="Calibri" panose="020F0502020204030204" pitchFamily="34" charset="0"/>
              </a:defRPr>
            </a:lvl4pPr>
            <a:lvl5pPr marL="2055813" indent="-227013">
              <a:spcBef>
                <a:spcPct val="30000"/>
              </a:spcBef>
              <a:defRPr sz="1200">
                <a:solidFill>
                  <a:schemeClr val="tx1"/>
                </a:solidFill>
                <a:latin typeface="Calibri" panose="020F0502020204030204" pitchFamily="34" charset="0"/>
              </a:defRPr>
            </a:lvl5pPr>
            <a:lvl6pPr marL="2513013" indent="-227013" eaLnBrk="0" fontAlgn="base" hangingPunct="0">
              <a:spcBef>
                <a:spcPct val="30000"/>
              </a:spcBef>
              <a:spcAft>
                <a:spcPct val="0"/>
              </a:spcAft>
              <a:defRPr sz="1200">
                <a:solidFill>
                  <a:schemeClr val="tx1"/>
                </a:solidFill>
                <a:latin typeface="Calibri" panose="020F0502020204030204" pitchFamily="34" charset="0"/>
              </a:defRPr>
            </a:lvl6pPr>
            <a:lvl7pPr marL="2970213" indent="-227013" eaLnBrk="0" fontAlgn="base" hangingPunct="0">
              <a:spcBef>
                <a:spcPct val="30000"/>
              </a:spcBef>
              <a:spcAft>
                <a:spcPct val="0"/>
              </a:spcAft>
              <a:defRPr sz="1200">
                <a:solidFill>
                  <a:schemeClr val="tx1"/>
                </a:solidFill>
                <a:latin typeface="Calibri" panose="020F0502020204030204" pitchFamily="34" charset="0"/>
              </a:defRPr>
            </a:lvl7pPr>
            <a:lvl8pPr marL="3427413" indent="-227013" eaLnBrk="0" fontAlgn="base" hangingPunct="0">
              <a:spcBef>
                <a:spcPct val="30000"/>
              </a:spcBef>
              <a:spcAft>
                <a:spcPct val="0"/>
              </a:spcAft>
              <a:defRPr sz="1200">
                <a:solidFill>
                  <a:schemeClr val="tx1"/>
                </a:solidFill>
                <a:latin typeface="Calibri" panose="020F0502020204030204" pitchFamily="34" charset="0"/>
              </a:defRPr>
            </a:lvl8pPr>
            <a:lvl9pPr marL="3884613"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63A531A-CCA3-4E5E-A4D6-BF204F5F2C1F}" type="slidenum">
              <a:rPr lang="en-US" altLang="en-US" smtClean="0">
                <a:latin typeface="Arial" panose="020B0604020202020204" pitchFamily="34" charset="0"/>
              </a:rPr>
              <a:pPr>
                <a:spcBef>
                  <a:spcPct val="0"/>
                </a:spcBef>
              </a:pPr>
              <a:t>24</a:t>
            </a:fld>
            <a:endParaRPr lang="en-US" altLang="en-US" smtClean="0">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PACS and SACS monuments are positioned and tied to the National Spatial Reference System through GPS observations.</a:t>
            </a:r>
          </a:p>
          <a:p>
            <a:pPr eaLnBrk="1" hangingPunct="1">
              <a:spcBef>
                <a:spcPct val="0"/>
              </a:spcBef>
            </a:pPr>
            <a:endParaRPr lang="en-US" altLang="en-US" smtClean="0"/>
          </a:p>
          <a:p>
            <a:pPr eaLnBrk="1" hangingPunct="1">
              <a:spcBef>
                <a:spcPct val="0"/>
              </a:spcBef>
            </a:pPr>
            <a:r>
              <a:rPr lang="en-US" altLang="en-US" smtClean="0"/>
              <a:t>NGS will review plan ensure the survey work will result in a successful, acceptable data submission satisfying the survey requirements specified in the project SOW.</a:t>
            </a:r>
          </a:p>
          <a:p>
            <a:pPr eaLnBrk="1" hangingPunct="1">
              <a:spcBef>
                <a:spcPct val="0"/>
              </a:spcBef>
            </a:pPr>
            <a:endParaRPr lang="en-US" altLang="en-US" smtClean="0"/>
          </a:p>
        </p:txBody>
      </p:sp>
      <p:sp>
        <p:nvSpPr>
          <p:cNvPr id="177156" name="Header Placeholder 3"/>
          <p:cNvSpPr>
            <a:spLocks noGrp="1"/>
          </p:cNvSpPr>
          <p:nvPr>
            <p:ph type="hdr" sz="quarter"/>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r>
              <a:rPr lang="en-US" altLang="en-US" smtClean="0">
                <a:latin typeface="Arial" charset="0"/>
              </a:rPr>
              <a:t>NGS Aeronautical Survey Training</a:t>
            </a:r>
          </a:p>
        </p:txBody>
      </p:sp>
      <p:sp>
        <p:nvSpPr>
          <p:cNvPr id="177157" name="Date Placeholder 4"/>
          <p:cNvSpPr>
            <a:spLocks noGrp="1"/>
          </p:cNvSpPr>
          <p:nvPr>
            <p:ph type="dt" sz="quarter"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fld id="{886D8B30-9E7B-4E93-9D62-507623392662}" type="datetime1">
              <a:rPr lang="en-US" altLang="en-US" smtClean="0">
                <a:latin typeface="Arial" charset="0"/>
              </a:rPr>
              <a:pPr eaLnBrk="1" hangingPunct="1">
                <a:spcBef>
                  <a:spcPct val="0"/>
                </a:spcBef>
                <a:defRPr/>
              </a:pPr>
              <a:t>5/26/2020</a:t>
            </a:fld>
            <a:endParaRPr lang="en-US" altLang="en-US" smtClean="0">
              <a:latin typeface="Arial" charset="0"/>
            </a:endParaRPr>
          </a:p>
        </p:txBody>
      </p:sp>
      <p:sp>
        <p:nvSpPr>
          <p:cNvPr id="177158" name="Footer Placeholder 5"/>
          <p:cNvSpPr>
            <a:spLocks noGrp="1"/>
          </p:cNvSpPr>
          <p:nvPr>
            <p:ph type="ftr"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endParaRPr lang="en-US" altLang="en-US" smtClean="0">
              <a:latin typeface="Arial" charset="0"/>
            </a:endParaRPr>
          </a:p>
        </p:txBody>
      </p:sp>
      <p:sp>
        <p:nvSpPr>
          <p:cNvPr id="52231"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1363" indent="-284163">
              <a:spcBef>
                <a:spcPct val="30000"/>
              </a:spcBef>
              <a:defRPr sz="1200">
                <a:solidFill>
                  <a:schemeClr val="tx1"/>
                </a:solidFill>
                <a:latin typeface="Calibri" panose="020F0502020204030204" pitchFamily="34" charset="0"/>
              </a:defRPr>
            </a:lvl2pPr>
            <a:lvl3pPr marL="1141413" indent="-227013">
              <a:spcBef>
                <a:spcPct val="30000"/>
              </a:spcBef>
              <a:defRPr sz="1200">
                <a:solidFill>
                  <a:schemeClr val="tx1"/>
                </a:solidFill>
                <a:latin typeface="Calibri" panose="020F0502020204030204" pitchFamily="34" charset="0"/>
              </a:defRPr>
            </a:lvl3pPr>
            <a:lvl4pPr marL="1598613" indent="-227013">
              <a:spcBef>
                <a:spcPct val="30000"/>
              </a:spcBef>
              <a:defRPr sz="1200">
                <a:solidFill>
                  <a:schemeClr val="tx1"/>
                </a:solidFill>
                <a:latin typeface="Calibri" panose="020F0502020204030204" pitchFamily="34" charset="0"/>
              </a:defRPr>
            </a:lvl4pPr>
            <a:lvl5pPr marL="2055813" indent="-227013">
              <a:spcBef>
                <a:spcPct val="30000"/>
              </a:spcBef>
              <a:defRPr sz="1200">
                <a:solidFill>
                  <a:schemeClr val="tx1"/>
                </a:solidFill>
                <a:latin typeface="Calibri" panose="020F0502020204030204" pitchFamily="34" charset="0"/>
              </a:defRPr>
            </a:lvl5pPr>
            <a:lvl6pPr marL="2513013" indent="-227013" eaLnBrk="0" fontAlgn="base" hangingPunct="0">
              <a:spcBef>
                <a:spcPct val="30000"/>
              </a:spcBef>
              <a:spcAft>
                <a:spcPct val="0"/>
              </a:spcAft>
              <a:defRPr sz="1200">
                <a:solidFill>
                  <a:schemeClr val="tx1"/>
                </a:solidFill>
                <a:latin typeface="Calibri" panose="020F0502020204030204" pitchFamily="34" charset="0"/>
              </a:defRPr>
            </a:lvl6pPr>
            <a:lvl7pPr marL="2970213" indent="-227013" eaLnBrk="0" fontAlgn="base" hangingPunct="0">
              <a:spcBef>
                <a:spcPct val="30000"/>
              </a:spcBef>
              <a:spcAft>
                <a:spcPct val="0"/>
              </a:spcAft>
              <a:defRPr sz="1200">
                <a:solidFill>
                  <a:schemeClr val="tx1"/>
                </a:solidFill>
                <a:latin typeface="Calibri" panose="020F0502020204030204" pitchFamily="34" charset="0"/>
              </a:defRPr>
            </a:lvl7pPr>
            <a:lvl8pPr marL="3427413" indent="-227013" eaLnBrk="0" fontAlgn="base" hangingPunct="0">
              <a:spcBef>
                <a:spcPct val="30000"/>
              </a:spcBef>
              <a:spcAft>
                <a:spcPct val="0"/>
              </a:spcAft>
              <a:defRPr sz="1200">
                <a:solidFill>
                  <a:schemeClr val="tx1"/>
                </a:solidFill>
                <a:latin typeface="Calibri" panose="020F0502020204030204" pitchFamily="34" charset="0"/>
              </a:defRPr>
            </a:lvl8pPr>
            <a:lvl9pPr marL="3884613"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B26C6A7-B24C-4162-8C3A-7EDB91C9578E}" type="slidenum">
              <a:rPr lang="en-US" altLang="en-US" smtClean="0">
                <a:latin typeface="Arial" panose="020B0604020202020204" pitchFamily="34" charset="0"/>
              </a:rPr>
              <a:pPr>
                <a:spcBef>
                  <a:spcPct val="0"/>
                </a:spcBef>
              </a:pPr>
              <a:t>25</a:t>
            </a:fld>
            <a:endParaRPr lang="en-US" altLang="en-US" smtClean="0">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33363" indent="-233363">
              <a:lnSpc>
                <a:spcPct val="90000"/>
              </a:lnSpc>
            </a:pPr>
            <a:endParaRPr lang="en-US" altLang="en-US" smtClean="0"/>
          </a:p>
        </p:txBody>
      </p:sp>
      <p:sp>
        <p:nvSpPr>
          <p:cNvPr id="154628" name="Header Placeholder 3"/>
          <p:cNvSpPr>
            <a:spLocks noGrp="1"/>
          </p:cNvSpPr>
          <p:nvPr>
            <p:ph type="hdr" sz="quarter"/>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r>
              <a:rPr lang="en-US" altLang="en-US" smtClean="0">
                <a:latin typeface="Arial" charset="0"/>
              </a:rPr>
              <a:t>NGS Aeronautical Survey Training</a:t>
            </a:r>
          </a:p>
        </p:txBody>
      </p:sp>
      <p:sp>
        <p:nvSpPr>
          <p:cNvPr id="154629" name="Date Placeholder 4"/>
          <p:cNvSpPr>
            <a:spLocks noGrp="1"/>
          </p:cNvSpPr>
          <p:nvPr>
            <p:ph type="dt" sz="quarter"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fld id="{369A4493-210C-4DC5-B523-D37ED63749AF}" type="datetime1">
              <a:rPr lang="en-US" altLang="en-US" smtClean="0">
                <a:latin typeface="Arial" charset="0"/>
              </a:rPr>
              <a:pPr eaLnBrk="1" hangingPunct="1">
                <a:spcBef>
                  <a:spcPct val="0"/>
                </a:spcBef>
                <a:defRPr/>
              </a:pPr>
              <a:t>5/26/2020</a:t>
            </a:fld>
            <a:endParaRPr lang="en-US" altLang="en-US" smtClean="0">
              <a:latin typeface="Arial" charset="0"/>
            </a:endParaRPr>
          </a:p>
        </p:txBody>
      </p:sp>
      <p:sp>
        <p:nvSpPr>
          <p:cNvPr id="154630" name="Footer Placeholder 5"/>
          <p:cNvSpPr>
            <a:spLocks noGrp="1"/>
          </p:cNvSpPr>
          <p:nvPr>
            <p:ph type="ftr"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endParaRPr lang="en-US" altLang="en-US" smtClean="0">
              <a:latin typeface="Arial" charset="0"/>
            </a:endParaRPr>
          </a:p>
        </p:txBody>
      </p:sp>
      <p:sp>
        <p:nvSpPr>
          <p:cNvPr id="11271"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1363" indent="-284163">
              <a:spcBef>
                <a:spcPct val="30000"/>
              </a:spcBef>
              <a:defRPr sz="1200">
                <a:solidFill>
                  <a:schemeClr val="tx1"/>
                </a:solidFill>
                <a:latin typeface="Calibri" panose="020F0502020204030204" pitchFamily="34" charset="0"/>
              </a:defRPr>
            </a:lvl2pPr>
            <a:lvl3pPr marL="1141413" indent="-227013">
              <a:spcBef>
                <a:spcPct val="30000"/>
              </a:spcBef>
              <a:defRPr sz="1200">
                <a:solidFill>
                  <a:schemeClr val="tx1"/>
                </a:solidFill>
                <a:latin typeface="Calibri" panose="020F0502020204030204" pitchFamily="34" charset="0"/>
              </a:defRPr>
            </a:lvl3pPr>
            <a:lvl4pPr marL="1598613" indent="-227013">
              <a:spcBef>
                <a:spcPct val="30000"/>
              </a:spcBef>
              <a:defRPr sz="1200">
                <a:solidFill>
                  <a:schemeClr val="tx1"/>
                </a:solidFill>
                <a:latin typeface="Calibri" panose="020F0502020204030204" pitchFamily="34" charset="0"/>
              </a:defRPr>
            </a:lvl4pPr>
            <a:lvl5pPr marL="2055813" indent="-227013">
              <a:spcBef>
                <a:spcPct val="30000"/>
              </a:spcBef>
              <a:defRPr sz="1200">
                <a:solidFill>
                  <a:schemeClr val="tx1"/>
                </a:solidFill>
                <a:latin typeface="Calibri" panose="020F0502020204030204" pitchFamily="34" charset="0"/>
              </a:defRPr>
            </a:lvl5pPr>
            <a:lvl6pPr marL="2513013" indent="-227013" eaLnBrk="0" fontAlgn="base" hangingPunct="0">
              <a:spcBef>
                <a:spcPct val="30000"/>
              </a:spcBef>
              <a:spcAft>
                <a:spcPct val="0"/>
              </a:spcAft>
              <a:defRPr sz="1200">
                <a:solidFill>
                  <a:schemeClr val="tx1"/>
                </a:solidFill>
                <a:latin typeface="Calibri" panose="020F0502020204030204" pitchFamily="34" charset="0"/>
              </a:defRPr>
            </a:lvl6pPr>
            <a:lvl7pPr marL="2970213" indent="-227013" eaLnBrk="0" fontAlgn="base" hangingPunct="0">
              <a:spcBef>
                <a:spcPct val="30000"/>
              </a:spcBef>
              <a:spcAft>
                <a:spcPct val="0"/>
              </a:spcAft>
              <a:defRPr sz="1200">
                <a:solidFill>
                  <a:schemeClr val="tx1"/>
                </a:solidFill>
                <a:latin typeface="Calibri" panose="020F0502020204030204" pitchFamily="34" charset="0"/>
              </a:defRPr>
            </a:lvl7pPr>
            <a:lvl8pPr marL="3427413" indent="-227013" eaLnBrk="0" fontAlgn="base" hangingPunct="0">
              <a:spcBef>
                <a:spcPct val="30000"/>
              </a:spcBef>
              <a:spcAft>
                <a:spcPct val="0"/>
              </a:spcAft>
              <a:defRPr sz="1200">
                <a:solidFill>
                  <a:schemeClr val="tx1"/>
                </a:solidFill>
                <a:latin typeface="Calibri" panose="020F0502020204030204" pitchFamily="34" charset="0"/>
              </a:defRPr>
            </a:lvl8pPr>
            <a:lvl9pPr marL="3884613"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3FFB365-4590-4DDA-A778-5A4BCE915399}" type="slidenum">
              <a:rPr lang="en-US" altLang="en-US" smtClean="0">
                <a:latin typeface="Arial" panose="020B0604020202020204" pitchFamily="34" charset="0"/>
              </a:rPr>
              <a:pPr>
                <a:spcBef>
                  <a:spcPct val="0"/>
                </a:spcBef>
              </a:pPr>
              <a:t>2</a:t>
            </a:fld>
            <a:endParaRPr lang="en-US" altLang="en-US" smtClean="0">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78180" name="Header Placeholder 3"/>
          <p:cNvSpPr>
            <a:spLocks noGrp="1"/>
          </p:cNvSpPr>
          <p:nvPr>
            <p:ph type="hdr" sz="quarter"/>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r>
              <a:rPr lang="en-US" altLang="en-US" smtClean="0">
                <a:latin typeface="Arial" charset="0"/>
              </a:rPr>
              <a:t>NGS Aeronautical Survey Training</a:t>
            </a:r>
          </a:p>
        </p:txBody>
      </p:sp>
      <p:sp>
        <p:nvSpPr>
          <p:cNvPr id="178181" name="Date Placeholder 4"/>
          <p:cNvSpPr>
            <a:spLocks noGrp="1"/>
          </p:cNvSpPr>
          <p:nvPr>
            <p:ph type="dt" sz="quarter"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fld id="{C49FCCDA-EA7C-4F1F-9BE0-0E54B75FF8D5}" type="datetime1">
              <a:rPr lang="en-US" altLang="en-US" smtClean="0">
                <a:latin typeface="Arial" charset="0"/>
              </a:rPr>
              <a:pPr eaLnBrk="1" hangingPunct="1">
                <a:spcBef>
                  <a:spcPct val="0"/>
                </a:spcBef>
                <a:defRPr/>
              </a:pPr>
              <a:t>5/26/2020</a:t>
            </a:fld>
            <a:endParaRPr lang="en-US" altLang="en-US" smtClean="0">
              <a:latin typeface="Arial" charset="0"/>
            </a:endParaRPr>
          </a:p>
        </p:txBody>
      </p:sp>
      <p:sp>
        <p:nvSpPr>
          <p:cNvPr id="178182" name="Footer Placeholder 5"/>
          <p:cNvSpPr>
            <a:spLocks noGrp="1"/>
          </p:cNvSpPr>
          <p:nvPr>
            <p:ph type="ftr"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endParaRPr lang="en-US" altLang="en-US" smtClean="0">
              <a:latin typeface="Arial" charset="0"/>
            </a:endParaRPr>
          </a:p>
        </p:txBody>
      </p:sp>
      <p:sp>
        <p:nvSpPr>
          <p:cNvPr id="54279"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1363" indent="-284163">
              <a:spcBef>
                <a:spcPct val="30000"/>
              </a:spcBef>
              <a:defRPr sz="1200">
                <a:solidFill>
                  <a:schemeClr val="tx1"/>
                </a:solidFill>
                <a:latin typeface="Calibri" panose="020F0502020204030204" pitchFamily="34" charset="0"/>
              </a:defRPr>
            </a:lvl2pPr>
            <a:lvl3pPr marL="1141413" indent="-227013">
              <a:spcBef>
                <a:spcPct val="30000"/>
              </a:spcBef>
              <a:defRPr sz="1200">
                <a:solidFill>
                  <a:schemeClr val="tx1"/>
                </a:solidFill>
                <a:latin typeface="Calibri" panose="020F0502020204030204" pitchFamily="34" charset="0"/>
              </a:defRPr>
            </a:lvl3pPr>
            <a:lvl4pPr marL="1598613" indent="-227013">
              <a:spcBef>
                <a:spcPct val="30000"/>
              </a:spcBef>
              <a:defRPr sz="1200">
                <a:solidFill>
                  <a:schemeClr val="tx1"/>
                </a:solidFill>
                <a:latin typeface="Calibri" panose="020F0502020204030204" pitchFamily="34" charset="0"/>
              </a:defRPr>
            </a:lvl4pPr>
            <a:lvl5pPr marL="2055813" indent="-227013">
              <a:spcBef>
                <a:spcPct val="30000"/>
              </a:spcBef>
              <a:defRPr sz="1200">
                <a:solidFill>
                  <a:schemeClr val="tx1"/>
                </a:solidFill>
                <a:latin typeface="Calibri" panose="020F0502020204030204" pitchFamily="34" charset="0"/>
              </a:defRPr>
            </a:lvl5pPr>
            <a:lvl6pPr marL="2513013" indent="-227013" eaLnBrk="0" fontAlgn="base" hangingPunct="0">
              <a:spcBef>
                <a:spcPct val="30000"/>
              </a:spcBef>
              <a:spcAft>
                <a:spcPct val="0"/>
              </a:spcAft>
              <a:defRPr sz="1200">
                <a:solidFill>
                  <a:schemeClr val="tx1"/>
                </a:solidFill>
                <a:latin typeface="Calibri" panose="020F0502020204030204" pitchFamily="34" charset="0"/>
              </a:defRPr>
            </a:lvl6pPr>
            <a:lvl7pPr marL="2970213" indent="-227013" eaLnBrk="0" fontAlgn="base" hangingPunct="0">
              <a:spcBef>
                <a:spcPct val="30000"/>
              </a:spcBef>
              <a:spcAft>
                <a:spcPct val="0"/>
              </a:spcAft>
              <a:defRPr sz="1200">
                <a:solidFill>
                  <a:schemeClr val="tx1"/>
                </a:solidFill>
                <a:latin typeface="Calibri" panose="020F0502020204030204" pitchFamily="34" charset="0"/>
              </a:defRPr>
            </a:lvl7pPr>
            <a:lvl8pPr marL="3427413" indent="-227013" eaLnBrk="0" fontAlgn="base" hangingPunct="0">
              <a:spcBef>
                <a:spcPct val="30000"/>
              </a:spcBef>
              <a:spcAft>
                <a:spcPct val="0"/>
              </a:spcAft>
              <a:defRPr sz="1200">
                <a:solidFill>
                  <a:schemeClr val="tx1"/>
                </a:solidFill>
                <a:latin typeface="Calibri" panose="020F0502020204030204" pitchFamily="34" charset="0"/>
              </a:defRPr>
            </a:lvl8pPr>
            <a:lvl9pPr marL="3884613"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094D097-9B2F-4274-BFBF-86880FFC3C2E}" type="slidenum">
              <a:rPr lang="en-US" altLang="en-US" smtClean="0">
                <a:latin typeface="Arial" panose="020B0604020202020204" pitchFamily="34" charset="0"/>
              </a:rPr>
              <a:pPr>
                <a:spcBef>
                  <a:spcPct val="0"/>
                </a:spcBef>
              </a:pPr>
              <a:t>26</a:t>
            </a:fld>
            <a:endParaRPr lang="en-US" altLang="en-US" smtClean="0">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45-50% of submitted AC-16 Geodetic Control Plans are not approved</a:t>
            </a:r>
          </a:p>
          <a:p>
            <a:pPr eaLnBrk="1" hangingPunct="1">
              <a:spcBef>
                <a:spcPct val="0"/>
              </a:spcBef>
            </a:pPr>
            <a:endParaRPr lang="en-US" altLang="en-US" smtClean="0"/>
          </a:p>
          <a:p>
            <a:pPr eaLnBrk="1" hangingPunct="1">
              <a:spcBef>
                <a:spcPct val="0"/>
              </a:spcBef>
            </a:pPr>
            <a:r>
              <a:rPr lang="en-US" altLang="en-US" smtClean="0"/>
              <a:t>Or lead to a increased review time.</a:t>
            </a:r>
          </a:p>
          <a:p>
            <a:pPr eaLnBrk="1" hangingPunct="1">
              <a:spcBef>
                <a:spcPct val="0"/>
              </a:spcBef>
            </a:pPr>
            <a:endParaRPr lang="en-US" altLang="en-US" smtClean="0"/>
          </a:p>
          <a:p>
            <a:pPr marL="796925" lvl="1" indent="-339725">
              <a:lnSpc>
                <a:spcPct val="120000"/>
              </a:lnSpc>
              <a:spcBef>
                <a:spcPct val="20000"/>
              </a:spcBef>
              <a:buFontTx/>
              <a:buChar char="•"/>
            </a:pPr>
            <a:r>
              <a:rPr lang="en-US" altLang="en-US" smtClean="0"/>
              <a:t> observation scheme will not meet minimum requirements</a:t>
            </a:r>
          </a:p>
          <a:p>
            <a:pPr marL="796925" lvl="1" indent="-339725">
              <a:lnSpc>
                <a:spcPct val="120000"/>
              </a:lnSpc>
              <a:spcBef>
                <a:spcPct val="20000"/>
              </a:spcBef>
              <a:buFontTx/>
              <a:buChar char="•"/>
            </a:pPr>
            <a:r>
              <a:rPr lang="en-US" altLang="en-US" smtClean="0"/>
              <a:t>Proposed location of stations will not meet minimum requirements</a:t>
            </a:r>
          </a:p>
          <a:p>
            <a:pPr eaLnBrk="1" hangingPunct="1">
              <a:spcBef>
                <a:spcPct val="0"/>
              </a:spcBef>
            </a:pPr>
            <a:endParaRPr lang="en-US" altLang="en-US" smtClean="0"/>
          </a:p>
        </p:txBody>
      </p:sp>
      <p:sp>
        <p:nvSpPr>
          <p:cNvPr id="179204" name="Header Placeholder 3"/>
          <p:cNvSpPr>
            <a:spLocks noGrp="1"/>
          </p:cNvSpPr>
          <p:nvPr>
            <p:ph type="hdr" sz="quarter"/>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r>
              <a:rPr lang="en-US" altLang="en-US" smtClean="0">
                <a:latin typeface="Arial" charset="0"/>
              </a:rPr>
              <a:t>NGS Aeronautical Survey Training</a:t>
            </a:r>
          </a:p>
        </p:txBody>
      </p:sp>
      <p:sp>
        <p:nvSpPr>
          <p:cNvPr id="179205" name="Date Placeholder 4"/>
          <p:cNvSpPr>
            <a:spLocks noGrp="1"/>
          </p:cNvSpPr>
          <p:nvPr>
            <p:ph type="dt" sz="quarter"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fld id="{AB4B37CC-AFF2-462A-9473-69DFDC5149A9}" type="datetime1">
              <a:rPr lang="en-US" altLang="en-US" smtClean="0">
                <a:latin typeface="Arial" charset="0"/>
              </a:rPr>
              <a:pPr eaLnBrk="1" hangingPunct="1">
                <a:spcBef>
                  <a:spcPct val="0"/>
                </a:spcBef>
                <a:defRPr/>
              </a:pPr>
              <a:t>5/26/2020</a:t>
            </a:fld>
            <a:endParaRPr lang="en-US" altLang="en-US" smtClean="0">
              <a:latin typeface="Arial" charset="0"/>
            </a:endParaRPr>
          </a:p>
        </p:txBody>
      </p:sp>
      <p:sp>
        <p:nvSpPr>
          <p:cNvPr id="179206" name="Footer Placeholder 5"/>
          <p:cNvSpPr>
            <a:spLocks noGrp="1"/>
          </p:cNvSpPr>
          <p:nvPr>
            <p:ph type="ftr"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endParaRPr lang="en-US" altLang="en-US" smtClean="0">
              <a:latin typeface="Arial" charset="0"/>
            </a:endParaRPr>
          </a:p>
        </p:txBody>
      </p:sp>
      <p:sp>
        <p:nvSpPr>
          <p:cNvPr id="56327"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1363" indent="-284163">
              <a:spcBef>
                <a:spcPct val="30000"/>
              </a:spcBef>
              <a:defRPr sz="1200">
                <a:solidFill>
                  <a:schemeClr val="tx1"/>
                </a:solidFill>
                <a:latin typeface="Calibri" panose="020F0502020204030204" pitchFamily="34" charset="0"/>
              </a:defRPr>
            </a:lvl2pPr>
            <a:lvl3pPr marL="1141413" indent="-227013">
              <a:spcBef>
                <a:spcPct val="30000"/>
              </a:spcBef>
              <a:defRPr sz="1200">
                <a:solidFill>
                  <a:schemeClr val="tx1"/>
                </a:solidFill>
                <a:latin typeface="Calibri" panose="020F0502020204030204" pitchFamily="34" charset="0"/>
              </a:defRPr>
            </a:lvl3pPr>
            <a:lvl4pPr marL="1598613" indent="-227013">
              <a:spcBef>
                <a:spcPct val="30000"/>
              </a:spcBef>
              <a:defRPr sz="1200">
                <a:solidFill>
                  <a:schemeClr val="tx1"/>
                </a:solidFill>
                <a:latin typeface="Calibri" panose="020F0502020204030204" pitchFamily="34" charset="0"/>
              </a:defRPr>
            </a:lvl4pPr>
            <a:lvl5pPr marL="2055813" indent="-227013">
              <a:spcBef>
                <a:spcPct val="30000"/>
              </a:spcBef>
              <a:defRPr sz="1200">
                <a:solidFill>
                  <a:schemeClr val="tx1"/>
                </a:solidFill>
                <a:latin typeface="Calibri" panose="020F0502020204030204" pitchFamily="34" charset="0"/>
              </a:defRPr>
            </a:lvl5pPr>
            <a:lvl6pPr marL="2513013" indent="-227013" eaLnBrk="0" fontAlgn="base" hangingPunct="0">
              <a:spcBef>
                <a:spcPct val="30000"/>
              </a:spcBef>
              <a:spcAft>
                <a:spcPct val="0"/>
              </a:spcAft>
              <a:defRPr sz="1200">
                <a:solidFill>
                  <a:schemeClr val="tx1"/>
                </a:solidFill>
                <a:latin typeface="Calibri" panose="020F0502020204030204" pitchFamily="34" charset="0"/>
              </a:defRPr>
            </a:lvl6pPr>
            <a:lvl7pPr marL="2970213" indent="-227013" eaLnBrk="0" fontAlgn="base" hangingPunct="0">
              <a:spcBef>
                <a:spcPct val="30000"/>
              </a:spcBef>
              <a:spcAft>
                <a:spcPct val="0"/>
              </a:spcAft>
              <a:defRPr sz="1200">
                <a:solidFill>
                  <a:schemeClr val="tx1"/>
                </a:solidFill>
                <a:latin typeface="Calibri" panose="020F0502020204030204" pitchFamily="34" charset="0"/>
              </a:defRPr>
            </a:lvl7pPr>
            <a:lvl8pPr marL="3427413" indent="-227013" eaLnBrk="0" fontAlgn="base" hangingPunct="0">
              <a:spcBef>
                <a:spcPct val="30000"/>
              </a:spcBef>
              <a:spcAft>
                <a:spcPct val="0"/>
              </a:spcAft>
              <a:defRPr sz="1200">
                <a:solidFill>
                  <a:schemeClr val="tx1"/>
                </a:solidFill>
                <a:latin typeface="Calibri" panose="020F0502020204030204" pitchFamily="34" charset="0"/>
              </a:defRPr>
            </a:lvl8pPr>
            <a:lvl9pPr marL="3884613"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9B8EC3D-20F3-45EF-B066-6B3B5F5AAC0E}" type="slidenum">
              <a:rPr lang="en-US" altLang="en-US" smtClean="0">
                <a:latin typeface="Arial" panose="020B0604020202020204" pitchFamily="34" charset="0"/>
              </a:rPr>
              <a:pPr>
                <a:spcBef>
                  <a:spcPct val="0"/>
                </a:spcBef>
              </a:pPr>
              <a:t>27</a:t>
            </a:fld>
            <a:endParaRPr lang="en-US" altLang="en-US" smtClean="0">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80228" name="Header Placeholder 3"/>
          <p:cNvSpPr>
            <a:spLocks noGrp="1"/>
          </p:cNvSpPr>
          <p:nvPr>
            <p:ph type="hdr" sz="quarter"/>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r>
              <a:rPr lang="en-US" altLang="en-US" smtClean="0">
                <a:latin typeface="Arial" charset="0"/>
              </a:rPr>
              <a:t>NGS Aeronautical Survey Training</a:t>
            </a:r>
          </a:p>
        </p:txBody>
      </p:sp>
      <p:sp>
        <p:nvSpPr>
          <p:cNvPr id="180229" name="Date Placeholder 4"/>
          <p:cNvSpPr>
            <a:spLocks noGrp="1"/>
          </p:cNvSpPr>
          <p:nvPr>
            <p:ph type="dt" sz="quarter"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fld id="{4FCCD68A-72C1-45A2-873B-7FE9989A947D}" type="datetime1">
              <a:rPr lang="en-US" altLang="en-US" smtClean="0">
                <a:latin typeface="Arial" charset="0"/>
              </a:rPr>
              <a:pPr eaLnBrk="1" hangingPunct="1">
                <a:spcBef>
                  <a:spcPct val="0"/>
                </a:spcBef>
                <a:defRPr/>
              </a:pPr>
              <a:t>5/26/2020</a:t>
            </a:fld>
            <a:endParaRPr lang="en-US" altLang="en-US" smtClean="0">
              <a:latin typeface="Arial" charset="0"/>
            </a:endParaRPr>
          </a:p>
        </p:txBody>
      </p:sp>
      <p:sp>
        <p:nvSpPr>
          <p:cNvPr id="180230" name="Footer Placeholder 5"/>
          <p:cNvSpPr>
            <a:spLocks noGrp="1"/>
          </p:cNvSpPr>
          <p:nvPr>
            <p:ph type="ftr"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endParaRPr lang="en-US" altLang="en-US" smtClean="0">
              <a:latin typeface="Arial" charset="0"/>
            </a:endParaRPr>
          </a:p>
        </p:txBody>
      </p:sp>
      <p:sp>
        <p:nvSpPr>
          <p:cNvPr id="58375"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1363" indent="-284163">
              <a:spcBef>
                <a:spcPct val="30000"/>
              </a:spcBef>
              <a:defRPr sz="1200">
                <a:solidFill>
                  <a:schemeClr val="tx1"/>
                </a:solidFill>
                <a:latin typeface="Calibri" panose="020F0502020204030204" pitchFamily="34" charset="0"/>
              </a:defRPr>
            </a:lvl2pPr>
            <a:lvl3pPr marL="1141413" indent="-227013">
              <a:spcBef>
                <a:spcPct val="30000"/>
              </a:spcBef>
              <a:defRPr sz="1200">
                <a:solidFill>
                  <a:schemeClr val="tx1"/>
                </a:solidFill>
                <a:latin typeface="Calibri" panose="020F0502020204030204" pitchFamily="34" charset="0"/>
              </a:defRPr>
            </a:lvl3pPr>
            <a:lvl4pPr marL="1598613" indent="-227013">
              <a:spcBef>
                <a:spcPct val="30000"/>
              </a:spcBef>
              <a:defRPr sz="1200">
                <a:solidFill>
                  <a:schemeClr val="tx1"/>
                </a:solidFill>
                <a:latin typeface="Calibri" panose="020F0502020204030204" pitchFamily="34" charset="0"/>
              </a:defRPr>
            </a:lvl4pPr>
            <a:lvl5pPr marL="2055813" indent="-227013">
              <a:spcBef>
                <a:spcPct val="30000"/>
              </a:spcBef>
              <a:defRPr sz="1200">
                <a:solidFill>
                  <a:schemeClr val="tx1"/>
                </a:solidFill>
                <a:latin typeface="Calibri" panose="020F0502020204030204" pitchFamily="34" charset="0"/>
              </a:defRPr>
            </a:lvl5pPr>
            <a:lvl6pPr marL="2513013" indent="-227013" eaLnBrk="0" fontAlgn="base" hangingPunct="0">
              <a:spcBef>
                <a:spcPct val="30000"/>
              </a:spcBef>
              <a:spcAft>
                <a:spcPct val="0"/>
              </a:spcAft>
              <a:defRPr sz="1200">
                <a:solidFill>
                  <a:schemeClr val="tx1"/>
                </a:solidFill>
                <a:latin typeface="Calibri" panose="020F0502020204030204" pitchFamily="34" charset="0"/>
              </a:defRPr>
            </a:lvl6pPr>
            <a:lvl7pPr marL="2970213" indent="-227013" eaLnBrk="0" fontAlgn="base" hangingPunct="0">
              <a:spcBef>
                <a:spcPct val="30000"/>
              </a:spcBef>
              <a:spcAft>
                <a:spcPct val="0"/>
              </a:spcAft>
              <a:defRPr sz="1200">
                <a:solidFill>
                  <a:schemeClr val="tx1"/>
                </a:solidFill>
                <a:latin typeface="Calibri" panose="020F0502020204030204" pitchFamily="34" charset="0"/>
              </a:defRPr>
            </a:lvl7pPr>
            <a:lvl8pPr marL="3427413" indent="-227013" eaLnBrk="0" fontAlgn="base" hangingPunct="0">
              <a:spcBef>
                <a:spcPct val="30000"/>
              </a:spcBef>
              <a:spcAft>
                <a:spcPct val="0"/>
              </a:spcAft>
              <a:defRPr sz="1200">
                <a:solidFill>
                  <a:schemeClr val="tx1"/>
                </a:solidFill>
                <a:latin typeface="Calibri" panose="020F0502020204030204" pitchFamily="34" charset="0"/>
              </a:defRPr>
            </a:lvl8pPr>
            <a:lvl9pPr marL="3884613"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AE5A57F-4F9D-442D-911C-BADDFBEACAA4}" type="slidenum">
              <a:rPr lang="en-US" altLang="en-US" smtClean="0">
                <a:latin typeface="Arial" panose="020B0604020202020204" pitchFamily="34" charset="0"/>
              </a:rPr>
              <a:pPr>
                <a:spcBef>
                  <a:spcPct val="0"/>
                </a:spcBef>
              </a:pPr>
              <a:t>28</a:t>
            </a:fld>
            <a:endParaRPr lang="en-US" altLang="en-US" smtClean="0">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Completeness and accuracy assessment to ensure deliverables meet requirements specified in AC 150/5300-16.</a:t>
            </a:r>
          </a:p>
          <a:p>
            <a:pPr eaLnBrk="1" hangingPunct="1">
              <a:spcBef>
                <a:spcPct val="0"/>
              </a:spcBef>
            </a:pPr>
            <a:r>
              <a:rPr lang="en-US" altLang="en-US" smtClean="0"/>
              <a:t>45-50% of AC-16 Data submissions are not approved</a:t>
            </a:r>
          </a:p>
        </p:txBody>
      </p:sp>
      <p:sp>
        <p:nvSpPr>
          <p:cNvPr id="181252" name="Header Placeholder 3"/>
          <p:cNvSpPr>
            <a:spLocks noGrp="1"/>
          </p:cNvSpPr>
          <p:nvPr>
            <p:ph type="hdr" sz="quarter"/>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r>
              <a:rPr lang="en-US" altLang="en-US" smtClean="0">
                <a:latin typeface="Arial" charset="0"/>
              </a:rPr>
              <a:t>NGS Aeronautical Survey Training</a:t>
            </a:r>
          </a:p>
        </p:txBody>
      </p:sp>
      <p:sp>
        <p:nvSpPr>
          <p:cNvPr id="181253" name="Date Placeholder 4"/>
          <p:cNvSpPr>
            <a:spLocks noGrp="1"/>
          </p:cNvSpPr>
          <p:nvPr>
            <p:ph type="dt" sz="quarter"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fld id="{DEB65110-1DC3-4CB6-A1DF-221ACAAFE812}" type="datetime1">
              <a:rPr lang="en-US" altLang="en-US" smtClean="0">
                <a:latin typeface="Arial" charset="0"/>
              </a:rPr>
              <a:pPr eaLnBrk="1" hangingPunct="1">
                <a:spcBef>
                  <a:spcPct val="0"/>
                </a:spcBef>
                <a:defRPr/>
              </a:pPr>
              <a:t>5/26/2020</a:t>
            </a:fld>
            <a:endParaRPr lang="en-US" altLang="en-US" smtClean="0">
              <a:latin typeface="Arial" charset="0"/>
            </a:endParaRPr>
          </a:p>
        </p:txBody>
      </p:sp>
      <p:sp>
        <p:nvSpPr>
          <p:cNvPr id="181254" name="Footer Placeholder 5"/>
          <p:cNvSpPr>
            <a:spLocks noGrp="1"/>
          </p:cNvSpPr>
          <p:nvPr>
            <p:ph type="ftr"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endParaRPr lang="en-US" altLang="en-US" smtClean="0">
              <a:latin typeface="Arial" charset="0"/>
            </a:endParaRPr>
          </a:p>
        </p:txBody>
      </p:sp>
      <p:sp>
        <p:nvSpPr>
          <p:cNvPr id="60423"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1363" indent="-284163">
              <a:spcBef>
                <a:spcPct val="30000"/>
              </a:spcBef>
              <a:defRPr sz="1200">
                <a:solidFill>
                  <a:schemeClr val="tx1"/>
                </a:solidFill>
                <a:latin typeface="Calibri" panose="020F0502020204030204" pitchFamily="34" charset="0"/>
              </a:defRPr>
            </a:lvl2pPr>
            <a:lvl3pPr marL="1141413" indent="-227013">
              <a:spcBef>
                <a:spcPct val="30000"/>
              </a:spcBef>
              <a:defRPr sz="1200">
                <a:solidFill>
                  <a:schemeClr val="tx1"/>
                </a:solidFill>
                <a:latin typeface="Calibri" panose="020F0502020204030204" pitchFamily="34" charset="0"/>
              </a:defRPr>
            </a:lvl3pPr>
            <a:lvl4pPr marL="1598613" indent="-227013">
              <a:spcBef>
                <a:spcPct val="30000"/>
              </a:spcBef>
              <a:defRPr sz="1200">
                <a:solidFill>
                  <a:schemeClr val="tx1"/>
                </a:solidFill>
                <a:latin typeface="Calibri" panose="020F0502020204030204" pitchFamily="34" charset="0"/>
              </a:defRPr>
            </a:lvl4pPr>
            <a:lvl5pPr marL="2055813" indent="-227013">
              <a:spcBef>
                <a:spcPct val="30000"/>
              </a:spcBef>
              <a:defRPr sz="1200">
                <a:solidFill>
                  <a:schemeClr val="tx1"/>
                </a:solidFill>
                <a:latin typeface="Calibri" panose="020F0502020204030204" pitchFamily="34" charset="0"/>
              </a:defRPr>
            </a:lvl5pPr>
            <a:lvl6pPr marL="2513013" indent="-227013" eaLnBrk="0" fontAlgn="base" hangingPunct="0">
              <a:spcBef>
                <a:spcPct val="30000"/>
              </a:spcBef>
              <a:spcAft>
                <a:spcPct val="0"/>
              </a:spcAft>
              <a:defRPr sz="1200">
                <a:solidFill>
                  <a:schemeClr val="tx1"/>
                </a:solidFill>
                <a:latin typeface="Calibri" panose="020F0502020204030204" pitchFamily="34" charset="0"/>
              </a:defRPr>
            </a:lvl6pPr>
            <a:lvl7pPr marL="2970213" indent="-227013" eaLnBrk="0" fontAlgn="base" hangingPunct="0">
              <a:spcBef>
                <a:spcPct val="30000"/>
              </a:spcBef>
              <a:spcAft>
                <a:spcPct val="0"/>
              </a:spcAft>
              <a:defRPr sz="1200">
                <a:solidFill>
                  <a:schemeClr val="tx1"/>
                </a:solidFill>
                <a:latin typeface="Calibri" panose="020F0502020204030204" pitchFamily="34" charset="0"/>
              </a:defRPr>
            </a:lvl7pPr>
            <a:lvl8pPr marL="3427413" indent="-227013" eaLnBrk="0" fontAlgn="base" hangingPunct="0">
              <a:spcBef>
                <a:spcPct val="30000"/>
              </a:spcBef>
              <a:spcAft>
                <a:spcPct val="0"/>
              </a:spcAft>
              <a:defRPr sz="1200">
                <a:solidFill>
                  <a:schemeClr val="tx1"/>
                </a:solidFill>
                <a:latin typeface="Calibri" panose="020F0502020204030204" pitchFamily="34" charset="0"/>
              </a:defRPr>
            </a:lvl8pPr>
            <a:lvl9pPr marL="3884613"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FA0CDDF-EE9A-4220-8C53-DB71015AB0A0}" type="slidenum">
              <a:rPr lang="en-US" altLang="en-US" smtClean="0">
                <a:latin typeface="Arial" panose="020B0604020202020204" pitchFamily="34" charset="0"/>
              </a:rPr>
              <a:pPr>
                <a:spcBef>
                  <a:spcPct val="0"/>
                </a:spcBef>
              </a:pPr>
              <a:t>29</a:t>
            </a:fld>
            <a:endParaRPr lang="en-US" altLang="en-US" smtClean="0">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82276" name="Header Placeholder 3"/>
          <p:cNvSpPr>
            <a:spLocks noGrp="1"/>
          </p:cNvSpPr>
          <p:nvPr>
            <p:ph type="hdr" sz="quarter"/>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r>
              <a:rPr lang="en-US" altLang="en-US" smtClean="0">
                <a:latin typeface="Arial" charset="0"/>
              </a:rPr>
              <a:t>NGS Aeronautical Survey Training</a:t>
            </a:r>
          </a:p>
        </p:txBody>
      </p:sp>
      <p:sp>
        <p:nvSpPr>
          <p:cNvPr id="182277" name="Date Placeholder 4"/>
          <p:cNvSpPr>
            <a:spLocks noGrp="1"/>
          </p:cNvSpPr>
          <p:nvPr>
            <p:ph type="dt" sz="quarter"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fld id="{E63E0F05-1AD7-41EA-B51E-DCB5ED2687B9}" type="datetime1">
              <a:rPr lang="en-US" altLang="en-US" smtClean="0">
                <a:latin typeface="Arial" charset="0"/>
              </a:rPr>
              <a:pPr eaLnBrk="1" hangingPunct="1">
                <a:spcBef>
                  <a:spcPct val="0"/>
                </a:spcBef>
                <a:defRPr/>
              </a:pPr>
              <a:t>5/26/2020</a:t>
            </a:fld>
            <a:endParaRPr lang="en-US" altLang="en-US" smtClean="0">
              <a:latin typeface="Arial" charset="0"/>
            </a:endParaRPr>
          </a:p>
        </p:txBody>
      </p:sp>
      <p:sp>
        <p:nvSpPr>
          <p:cNvPr id="182278" name="Footer Placeholder 5"/>
          <p:cNvSpPr>
            <a:spLocks noGrp="1"/>
          </p:cNvSpPr>
          <p:nvPr>
            <p:ph type="ftr"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endParaRPr lang="en-US" altLang="en-US" smtClean="0">
              <a:latin typeface="Arial" charset="0"/>
            </a:endParaRPr>
          </a:p>
        </p:txBody>
      </p:sp>
      <p:sp>
        <p:nvSpPr>
          <p:cNvPr id="63495"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1363" indent="-284163">
              <a:spcBef>
                <a:spcPct val="30000"/>
              </a:spcBef>
              <a:defRPr sz="1200">
                <a:solidFill>
                  <a:schemeClr val="tx1"/>
                </a:solidFill>
                <a:latin typeface="Calibri" panose="020F0502020204030204" pitchFamily="34" charset="0"/>
              </a:defRPr>
            </a:lvl2pPr>
            <a:lvl3pPr marL="1141413" indent="-227013">
              <a:spcBef>
                <a:spcPct val="30000"/>
              </a:spcBef>
              <a:defRPr sz="1200">
                <a:solidFill>
                  <a:schemeClr val="tx1"/>
                </a:solidFill>
                <a:latin typeface="Calibri" panose="020F0502020204030204" pitchFamily="34" charset="0"/>
              </a:defRPr>
            </a:lvl3pPr>
            <a:lvl4pPr marL="1598613" indent="-227013">
              <a:spcBef>
                <a:spcPct val="30000"/>
              </a:spcBef>
              <a:defRPr sz="1200">
                <a:solidFill>
                  <a:schemeClr val="tx1"/>
                </a:solidFill>
                <a:latin typeface="Calibri" panose="020F0502020204030204" pitchFamily="34" charset="0"/>
              </a:defRPr>
            </a:lvl4pPr>
            <a:lvl5pPr marL="2055813" indent="-227013">
              <a:spcBef>
                <a:spcPct val="30000"/>
              </a:spcBef>
              <a:defRPr sz="1200">
                <a:solidFill>
                  <a:schemeClr val="tx1"/>
                </a:solidFill>
                <a:latin typeface="Calibri" panose="020F0502020204030204" pitchFamily="34" charset="0"/>
              </a:defRPr>
            </a:lvl5pPr>
            <a:lvl6pPr marL="2513013" indent="-227013" eaLnBrk="0" fontAlgn="base" hangingPunct="0">
              <a:spcBef>
                <a:spcPct val="30000"/>
              </a:spcBef>
              <a:spcAft>
                <a:spcPct val="0"/>
              </a:spcAft>
              <a:defRPr sz="1200">
                <a:solidFill>
                  <a:schemeClr val="tx1"/>
                </a:solidFill>
                <a:latin typeface="Calibri" panose="020F0502020204030204" pitchFamily="34" charset="0"/>
              </a:defRPr>
            </a:lvl6pPr>
            <a:lvl7pPr marL="2970213" indent="-227013" eaLnBrk="0" fontAlgn="base" hangingPunct="0">
              <a:spcBef>
                <a:spcPct val="30000"/>
              </a:spcBef>
              <a:spcAft>
                <a:spcPct val="0"/>
              </a:spcAft>
              <a:defRPr sz="1200">
                <a:solidFill>
                  <a:schemeClr val="tx1"/>
                </a:solidFill>
                <a:latin typeface="Calibri" panose="020F0502020204030204" pitchFamily="34" charset="0"/>
              </a:defRPr>
            </a:lvl7pPr>
            <a:lvl8pPr marL="3427413" indent="-227013" eaLnBrk="0" fontAlgn="base" hangingPunct="0">
              <a:spcBef>
                <a:spcPct val="30000"/>
              </a:spcBef>
              <a:spcAft>
                <a:spcPct val="0"/>
              </a:spcAft>
              <a:defRPr sz="1200">
                <a:solidFill>
                  <a:schemeClr val="tx1"/>
                </a:solidFill>
                <a:latin typeface="Calibri" panose="020F0502020204030204" pitchFamily="34" charset="0"/>
              </a:defRPr>
            </a:lvl8pPr>
            <a:lvl9pPr marL="3884613"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C0EEC6C-7D49-4236-A172-D493CCB64D70}" type="slidenum">
              <a:rPr lang="en-US" altLang="en-US" smtClean="0">
                <a:latin typeface="Arial" panose="020B0604020202020204" pitchFamily="34" charset="0"/>
              </a:rPr>
              <a:pPr>
                <a:spcBef>
                  <a:spcPct val="0"/>
                </a:spcBef>
              </a:pPr>
              <a:t>31</a:t>
            </a:fld>
            <a:endParaRPr lang="en-US" altLang="en-US" smtClean="0">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83300" name="Header Placeholder 3"/>
          <p:cNvSpPr>
            <a:spLocks noGrp="1"/>
          </p:cNvSpPr>
          <p:nvPr>
            <p:ph type="hdr" sz="quarter"/>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r>
              <a:rPr lang="en-US" altLang="en-US" smtClean="0">
                <a:latin typeface="Arial" charset="0"/>
              </a:rPr>
              <a:t>NGS Aeronautical Survey Training</a:t>
            </a:r>
          </a:p>
        </p:txBody>
      </p:sp>
      <p:sp>
        <p:nvSpPr>
          <p:cNvPr id="183301" name="Date Placeholder 4"/>
          <p:cNvSpPr>
            <a:spLocks noGrp="1"/>
          </p:cNvSpPr>
          <p:nvPr>
            <p:ph type="dt" sz="quarter"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fld id="{7A0FAE99-B4EA-47C8-8E89-11DC973B1D34}" type="datetime1">
              <a:rPr lang="en-US" altLang="en-US" smtClean="0">
                <a:latin typeface="Arial" charset="0"/>
              </a:rPr>
              <a:pPr eaLnBrk="1" hangingPunct="1">
                <a:spcBef>
                  <a:spcPct val="0"/>
                </a:spcBef>
                <a:defRPr/>
              </a:pPr>
              <a:t>5/26/2020</a:t>
            </a:fld>
            <a:endParaRPr lang="en-US" altLang="en-US" smtClean="0">
              <a:latin typeface="Arial" charset="0"/>
            </a:endParaRPr>
          </a:p>
        </p:txBody>
      </p:sp>
      <p:sp>
        <p:nvSpPr>
          <p:cNvPr id="183302" name="Footer Placeholder 5"/>
          <p:cNvSpPr>
            <a:spLocks noGrp="1"/>
          </p:cNvSpPr>
          <p:nvPr>
            <p:ph type="ftr"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endParaRPr lang="en-US" altLang="en-US" smtClean="0">
              <a:latin typeface="Arial" charset="0"/>
            </a:endParaRPr>
          </a:p>
        </p:txBody>
      </p:sp>
      <p:sp>
        <p:nvSpPr>
          <p:cNvPr id="65543"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1363" indent="-284163">
              <a:spcBef>
                <a:spcPct val="30000"/>
              </a:spcBef>
              <a:defRPr sz="1200">
                <a:solidFill>
                  <a:schemeClr val="tx1"/>
                </a:solidFill>
                <a:latin typeface="Calibri" panose="020F0502020204030204" pitchFamily="34" charset="0"/>
              </a:defRPr>
            </a:lvl2pPr>
            <a:lvl3pPr marL="1141413" indent="-227013">
              <a:spcBef>
                <a:spcPct val="30000"/>
              </a:spcBef>
              <a:defRPr sz="1200">
                <a:solidFill>
                  <a:schemeClr val="tx1"/>
                </a:solidFill>
                <a:latin typeface="Calibri" panose="020F0502020204030204" pitchFamily="34" charset="0"/>
              </a:defRPr>
            </a:lvl3pPr>
            <a:lvl4pPr marL="1598613" indent="-227013">
              <a:spcBef>
                <a:spcPct val="30000"/>
              </a:spcBef>
              <a:defRPr sz="1200">
                <a:solidFill>
                  <a:schemeClr val="tx1"/>
                </a:solidFill>
                <a:latin typeface="Calibri" panose="020F0502020204030204" pitchFamily="34" charset="0"/>
              </a:defRPr>
            </a:lvl4pPr>
            <a:lvl5pPr marL="2055813" indent="-227013">
              <a:spcBef>
                <a:spcPct val="30000"/>
              </a:spcBef>
              <a:defRPr sz="1200">
                <a:solidFill>
                  <a:schemeClr val="tx1"/>
                </a:solidFill>
                <a:latin typeface="Calibri" panose="020F0502020204030204" pitchFamily="34" charset="0"/>
              </a:defRPr>
            </a:lvl5pPr>
            <a:lvl6pPr marL="2513013" indent="-227013" eaLnBrk="0" fontAlgn="base" hangingPunct="0">
              <a:spcBef>
                <a:spcPct val="30000"/>
              </a:spcBef>
              <a:spcAft>
                <a:spcPct val="0"/>
              </a:spcAft>
              <a:defRPr sz="1200">
                <a:solidFill>
                  <a:schemeClr val="tx1"/>
                </a:solidFill>
                <a:latin typeface="Calibri" panose="020F0502020204030204" pitchFamily="34" charset="0"/>
              </a:defRPr>
            </a:lvl6pPr>
            <a:lvl7pPr marL="2970213" indent="-227013" eaLnBrk="0" fontAlgn="base" hangingPunct="0">
              <a:spcBef>
                <a:spcPct val="30000"/>
              </a:spcBef>
              <a:spcAft>
                <a:spcPct val="0"/>
              </a:spcAft>
              <a:defRPr sz="1200">
                <a:solidFill>
                  <a:schemeClr val="tx1"/>
                </a:solidFill>
                <a:latin typeface="Calibri" panose="020F0502020204030204" pitchFamily="34" charset="0"/>
              </a:defRPr>
            </a:lvl7pPr>
            <a:lvl8pPr marL="3427413" indent="-227013" eaLnBrk="0" fontAlgn="base" hangingPunct="0">
              <a:spcBef>
                <a:spcPct val="30000"/>
              </a:spcBef>
              <a:spcAft>
                <a:spcPct val="0"/>
              </a:spcAft>
              <a:defRPr sz="1200">
                <a:solidFill>
                  <a:schemeClr val="tx1"/>
                </a:solidFill>
                <a:latin typeface="Calibri" panose="020F0502020204030204" pitchFamily="34" charset="0"/>
              </a:defRPr>
            </a:lvl8pPr>
            <a:lvl9pPr marL="3884613"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2792777-9879-4F72-899C-C81E18B05D3F}" type="slidenum">
              <a:rPr lang="en-US" altLang="en-US" smtClean="0">
                <a:latin typeface="Arial" panose="020B0604020202020204" pitchFamily="34" charset="0"/>
              </a:rPr>
              <a:pPr>
                <a:spcBef>
                  <a:spcPct val="0"/>
                </a:spcBef>
              </a:pPr>
              <a:t>32</a:t>
            </a:fld>
            <a:endParaRPr lang="en-US" altLang="en-US" smtClean="0">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84324" name="Header Placeholder 3"/>
          <p:cNvSpPr>
            <a:spLocks noGrp="1"/>
          </p:cNvSpPr>
          <p:nvPr>
            <p:ph type="hdr" sz="quarter"/>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r>
              <a:rPr lang="en-US" altLang="en-US" smtClean="0">
                <a:latin typeface="Arial" charset="0"/>
              </a:rPr>
              <a:t>NGS Aeronautical Survey Training</a:t>
            </a:r>
          </a:p>
        </p:txBody>
      </p:sp>
      <p:sp>
        <p:nvSpPr>
          <p:cNvPr id="184325" name="Date Placeholder 4"/>
          <p:cNvSpPr>
            <a:spLocks noGrp="1"/>
          </p:cNvSpPr>
          <p:nvPr>
            <p:ph type="dt" sz="quarter"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fld id="{A06FFED6-8CB0-4294-97FC-9CCF2E0D00BC}" type="datetime1">
              <a:rPr lang="en-US" altLang="en-US" smtClean="0">
                <a:latin typeface="Arial" charset="0"/>
              </a:rPr>
              <a:pPr eaLnBrk="1" hangingPunct="1">
                <a:spcBef>
                  <a:spcPct val="0"/>
                </a:spcBef>
                <a:defRPr/>
              </a:pPr>
              <a:t>5/26/2020</a:t>
            </a:fld>
            <a:endParaRPr lang="en-US" altLang="en-US" smtClean="0">
              <a:latin typeface="Arial" charset="0"/>
            </a:endParaRPr>
          </a:p>
        </p:txBody>
      </p:sp>
      <p:sp>
        <p:nvSpPr>
          <p:cNvPr id="184326" name="Footer Placeholder 5"/>
          <p:cNvSpPr>
            <a:spLocks noGrp="1"/>
          </p:cNvSpPr>
          <p:nvPr>
            <p:ph type="ftr"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endParaRPr lang="en-US" altLang="en-US" smtClean="0">
              <a:latin typeface="Arial" charset="0"/>
            </a:endParaRPr>
          </a:p>
        </p:txBody>
      </p:sp>
      <p:sp>
        <p:nvSpPr>
          <p:cNvPr id="67591"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1363" indent="-284163">
              <a:spcBef>
                <a:spcPct val="30000"/>
              </a:spcBef>
              <a:defRPr sz="1200">
                <a:solidFill>
                  <a:schemeClr val="tx1"/>
                </a:solidFill>
                <a:latin typeface="Calibri" panose="020F0502020204030204" pitchFamily="34" charset="0"/>
              </a:defRPr>
            </a:lvl2pPr>
            <a:lvl3pPr marL="1141413" indent="-227013">
              <a:spcBef>
                <a:spcPct val="30000"/>
              </a:spcBef>
              <a:defRPr sz="1200">
                <a:solidFill>
                  <a:schemeClr val="tx1"/>
                </a:solidFill>
                <a:latin typeface="Calibri" panose="020F0502020204030204" pitchFamily="34" charset="0"/>
              </a:defRPr>
            </a:lvl3pPr>
            <a:lvl4pPr marL="1598613" indent="-227013">
              <a:spcBef>
                <a:spcPct val="30000"/>
              </a:spcBef>
              <a:defRPr sz="1200">
                <a:solidFill>
                  <a:schemeClr val="tx1"/>
                </a:solidFill>
                <a:latin typeface="Calibri" panose="020F0502020204030204" pitchFamily="34" charset="0"/>
              </a:defRPr>
            </a:lvl4pPr>
            <a:lvl5pPr marL="2055813" indent="-227013">
              <a:spcBef>
                <a:spcPct val="30000"/>
              </a:spcBef>
              <a:defRPr sz="1200">
                <a:solidFill>
                  <a:schemeClr val="tx1"/>
                </a:solidFill>
                <a:latin typeface="Calibri" panose="020F0502020204030204" pitchFamily="34" charset="0"/>
              </a:defRPr>
            </a:lvl5pPr>
            <a:lvl6pPr marL="2513013" indent="-227013" eaLnBrk="0" fontAlgn="base" hangingPunct="0">
              <a:spcBef>
                <a:spcPct val="30000"/>
              </a:spcBef>
              <a:spcAft>
                <a:spcPct val="0"/>
              </a:spcAft>
              <a:defRPr sz="1200">
                <a:solidFill>
                  <a:schemeClr val="tx1"/>
                </a:solidFill>
                <a:latin typeface="Calibri" panose="020F0502020204030204" pitchFamily="34" charset="0"/>
              </a:defRPr>
            </a:lvl6pPr>
            <a:lvl7pPr marL="2970213" indent="-227013" eaLnBrk="0" fontAlgn="base" hangingPunct="0">
              <a:spcBef>
                <a:spcPct val="30000"/>
              </a:spcBef>
              <a:spcAft>
                <a:spcPct val="0"/>
              </a:spcAft>
              <a:defRPr sz="1200">
                <a:solidFill>
                  <a:schemeClr val="tx1"/>
                </a:solidFill>
                <a:latin typeface="Calibri" panose="020F0502020204030204" pitchFamily="34" charset="0"/>
              </a:defRPr>
            </a:lvl7pPr>
            <a:lvl8pPr marL="3427413" indent="-227013" eaLnBrk="0" fontAlgn="base" hangingPunct="0">
              <a:spcBef>
                <a:spcPct val="30000"/>
              </a:spcBef>
              <a:spcAft>
                <a:spcPct val="0"/>
              </a:spcAft>
              <a:defRPr sz="1200">
                <a:solidFill>
                  <a:schemeClr val="tx1"/>
                </a:solidFill>
                <a:latin typeface="Calibri" panose="020F0502020204030204" pitchFamily="34" charset="0"/>
              </a:defRPr>
            </a:lvl8pPr>
            <a:lvl9pPr marL="3884613"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E26BFC9-AB7A-425B-9D84-72C840109346}" type="slidenum">
              <a:rPr lang="en-US" altLang="en-US" smtClean="0">
                <a:latin typeface="Arial" panose="020B0604020202020204" pitchFamily="34" charset="0"/>
              </a:rPr>
              <a:pPr>
                <a:spcBef>
                  <a:spcPct val="0"/>
                </a:spcBef>
              </a:pPr>
              <a:t>33</a:t>
            </a:fld>
            <a:endParaRPr lang="en-US" altLang="en-US" smtClean="0">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NGS is not expecting the ortho-imagery</a:t>
            </a:r>
          </a:p>
          <a:p>
            <a:pPr eaLnBrk="1" hangingPunct="1">
              <a:spcBef>
                <a:spcPct val="0"/>
              </a:spcBef>
            </a:pPr>
            <a:r>
              <a:rPr lang="en-US" altLang="en-US" smtClean="0"/>
              <a:t>OIS define the study area</a:t>
            </a:r>
          </a:p>
          <a:p>
            <a:pPr eaLnBrk="1" hangingPunct="1">
              <a:spcBef>
                <a:spcPct val="0"/>
              </a:spcBef>
            </a:pPr>
            <a:r>
              <a:rPr lang="en-US" altLang="en-US" smtClean="0"/>
              <a:t>Supplemental information considered useful or explanatory regarding usability of the imagery. Comments are required when the project is completed differently than identified in the imagery plan due to unusual circumstances or problems, equipment malfunctions, changes to proposed methodologies/equipment or any deviations from these specifications. </a:t>
            </a:r>
          </a:p>
        </p:txBody>
      </p:sp>
      <p:sp>
        <p:nvSpPr>
          <p:cNvPr id="185348" name="Header Placeholder 3"/>
          <p:cNvSpPr>
            <a:spLocks noGrp="1"/>
          </p:cNvSpPr>
          <p:nvPr>
            <p:ph type="hdr" sz="quarter"/>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r>
              <a:rPr lang="en-US" altLang="en-US" smtClean="0">
                <a:latin typeface="Arial" charset="0"/>
              </a:rPr>
              <a:t>NGS Aeronautical Survey Training</a:t>
            </a:r>
          </a:p>
        </p:txBody>
      </p:sp>
      <p:sp>
        <p:nvSpPr>
          <p:cNvPr id="185349" name="Date Placeholder 4"/>
          <p:cNvSpPr>
            <a:spLocks noGrp="1"/>
          </p:cNvSpPr>
          <p:nvPr>
            <p:ph type="dt" sz="quarter"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fld id="{0A3A5BEA-49EE-47B1-B374-93EC7E2B1723}" type="datetime1">
              <a:rPr lang="en-US" altLang="en-US" smtClean="0">
                <a:latin typeface="Arial" charset="0"/>
              </a:rPr>
              <a:pPr eaLnBrk="1" hangingPunct="1">
                <a:spcBef>
                  <a:spcPct val="0"/>
                </a:spcBef>
                <a:defRPr/>
              </a:pPr>
              <a:t>5/26/2020</a:t>
            </a:fld>
            <a:endParaRPr lang="en-US" altLang="en-US" smtClean="0">
              <a:latin typeface="Arial" charset="0"/>
            </a:endParaRPr>
          </a:p>
        </p:txBody>
      </p:sp>
      <p:sp>
        <p:nvSpPr>
          <p:cNvPr id="185350" name="Footer Placeholder 5"/>
          <p:cNvSpPr>
            <a:spLocks noGrp="1"/>
          </p:cNvSpPr>
          <p:nvPr>
            <p:ph type="ftr"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endParaRPr lang="en-US" altLang="en-US" smtClean="0">
              <a:latin typeface="Arial" charset="0"/>
            </a:endParaRPr>
          </a:p>
        </p:txBody>
      </p:sp>
      <p:sp>
        <p:nvSpPr>
          <p:cNvPr id="69639"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1363" indent="-284163">
              <a:spcBef>
                <a:spcPct val="30000"/>
              </a:spcBef>
              <a:defRPr sz="1200">
                <a:solidFill>
                  <a:schemeClr val="tx1"/>
                </a:solidFill>
                <a:latin typeface="Calibri" panose="020F0502020204030204" pitchFamily="34" charset="0"/>
              </a:defRPr>
            </a:lvl2pPr>
            <a:lvl3pPr marL="1141413" indent="-227013">
              <a:spcBef>
                <a:spcPct val="30000"/>
              </a:spcBef>
              <a:defRPr sz="1200">
                <a:solidFill>
                  <a:schemeClr val="tx1"/>
                </a:solidFill>
                <a:latin typeface="Calibri" panose="020F0502020204030204" pitchFamily="34" charset="0"/>
              </a:defRPr>
            </a:lvl3pPr>
            <a:lvl4pPr marL="1598613" indent="-227013">
              <a:spcBef>
                <a:spcPct val="30000"/>
              </a:spcBef>
              <a:defRPr sz="1200">
                <a:solidFill>
                  <a:schemeClr val="tx1"/>
                </a:solidFill>
                <a:latin typeface="Calibri" panose="020F0502020204030204" pitchFamily="34" charset="0"/>
              </a:defRPr>
            </a:lvl4pPr>
            <a:lvl5pPr marL="2055813" indent="-227013">
              <a:spcBef>
                <a:spcPct val="30000"/>
              </a:spcBef>
              <a:defRPr sz="1200">
                <a:solidFill>
                  <a:schemeClr val="tx1"/>
                </a:solidFill>
                <a:latin typeface="Calibri" panose="020F0502020204030204" pitchFamily="34" charset="0"/>
              </a:defRPr>
            </a:lvl5pPr>
            <a:lvl6pPr marL="2513013" indent="-227013" eaLnBrk="0" fontAlgn="base" hangingPunct="0">
              <a:spcBef>
                <a:spcPct val="30000"/>
              </a:spcBef>
              <a:spcAft>
                <a:spcPct val="0"/>
              </a:spcAft>
              <a:defRPr sz="1200">
                <a:solidFill>
                  <a:schemeClr val="tx1"/>
                </a:solidFill>
                <a:latin typeface="Calibri" panose="020F0502020204030204" pitchFamily="34" charset="0"/>
              </a:defRPr>
            </a:lvl6pPr>
            <a:lvl7pPr marL="2970213" indent="-227013" eaLnBrk="0" fontAlgn="base" hangingPunct="0">
              <a:spcBef>
                <a:spcPct val="30000"/>
              </a:spcBef>
              <a:spcAft>
                <a:spcPct val="0"/>
              </a:spcAft>
              <a:defRPr sz="1200">
                <a:solidFill>
                  <a:schemeClr val="tx1"/>
                </a:solidFill>
                <a:latin typeface="Calibri" panose="020F0502020204030204" pitchFamily="34" charset="0"/>
              </a:defRPr>
            </a:lvl7pPr>
            <a:lvl8pPr marL="3427413" indent="-227013" eaLnBrk="0" fontAlgn="base" hangingPunct="0">
              <a:spcBef>
                <a:spcPct val="30000"/>
              </a:spcBef>
              <a:spcAft>
                <a:spcPct val="0"/>
              </a:spcAft>
              <a:defRPr sz="1200">
                <a:solidFill>
                  <a:schemeClr val="tx1"/>
                </a:solidFill>
                <a:latin typeface="Calibri" panose="020F0502020204030204" pitchFamily="34" charset="0"/>
              </a:defRPr>
            </a:lvl8pPr>
            <a:lvl9pPr marL="3884613"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8304AE1-FEB8-49C9-8AD5-4382DC9FEF81}" type="slidenum">
              <a:rPr lang="en-US" altLang="en-US" smtClean="0">
                <a:latin typeface="Arial" panose="020B0604020202020204" pitchFamily="34" charset="0"/>
              </a:rPr>
              <a:pPr>
                <a:spcBef>
                  <a:spcPct val="0"/>
                </a:spcBef>
              </a:pPr>
              <a:t>34</a:t>
            </a:fld>
            <a:endParaRPr lang="en-US" altLang="en-US" smtClean="0">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Or lead to a increased review time.</a:t>
            </a:r>
          </a:p>
          <a:p>
            <a:pPr eaLnBrk="1" hangingPunct="1">
              <a:spcBef>
                <a:spcPct val="0"/>
              </a:spcBef>
            </a:pPr>
            <a:endParaRPr lang="en-US" altLang="en-US" smtClean="0"/>
          </a:p>
          <a:p>
            <a:pPr eaLnBrk="1" hangingPunct="1">
              <a:spcBef>
                <a:spcPct val="0"/>
              </a:spcBef>
            </a:pPr>
            <a:r>
              <a:rPr lang="en-US" altLang="en-US" smtClean="0"/>
              <a:t>Critical Omission -  greatly impacts the time of review and in some cases may terminate the review. </a:t>
            </a:r>
            <a:br>
              <a:rPr lang="en-US" altLang="en-US" smtClean="0"/>
            </a:br>
            <a:r>
              <a:rPr lang="en-US" altLang="en-US" smtClean="0"/>
              <a:t>Fatal Omission - terminates the review process. The review cannot be conducted. </a:t>
            </a:r>
          </a:p>
        </p:txBody>
      </p:sp>
      <p:sp>
        <p:nvSpPr>
          <p:cNvPr id="186372" name="Header Placeholder 3"/>
          <p:cNvSpPr>
            <a:spLocks noGrp="1"/>
          </p:cNvSpPr>
          <p:nvPr>
            <p:ph type="hdr" sz="quarter"/>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r>
              <a:rPr lang="en-US" altLang="en-US" smtClean="0">
                <a:latin typeface="Arial" charset="0"/>
              </a:rPr>
              <a:t>NGS Aeronautical Survey Training</a:t>
            </a:r>
          </a:p>
        </p:txBody>
      </p:sp>
      <p:sp>
        <p:nvSpPr>
          <p:cNvPr id="186373" name="Date Placeholder 4"/>
          <p:cNvSpPr>
            <a:spLocks noGrp="1"/>
          </p:cNvSpPr>
          <p:nvPr>
            <p:ph type="dt" sz="quarter"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fld id="{CC5B0C72-3F82-41EB-BCAF-7249FE0BE7E0}" type="datetime1">
              <a:rPr lang="en-US" altLang="en-US" smtClean="0">
                <a:latin typeface="Arial" charset="0"/>
              </a:rPr>
              <a:pPr eaLnBrk="1" hangingPunct="1">
                <a:spcBef>
                  <a:spcPct val="0"/>
                </a:spcBef>
                <a:defRPr/>
              </a:pPr>
              <a:t>5/26/2020</a:t>
            </a:fld>
            <a:endParaRPr lang="en-US" altLang="en-US" smtClean="0">
              <a:latin typeface="Arial" charset="0"/>
            </a:endParaRPr>
          </a:p>
        </p:txBody>
      </p:sp>
      <p:sp>
        <p:nvSpPr>
          <p:cNvPr id="186374" name="Footer Placeholder 5"/>
          <p:cNvSpPr>
            <a:spLocks noGrp="1"/>
          </p:cNvSpPr>
          <p:nvPr>
            <p:ph type="ftr"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endParaRPr lang="en-US" altLang="en-US" smtClean="0">
              <a:latin typeface="Arial" charset="0"/>
            </a:endParaRPr>
          </a:p>
        </p:txBody>
      </p:sp>
      <p:sp>
        <p:nvSpPr>
          <p:cNvPr id="72711"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1363" indent="-284163">
              <a:spcBef>
                <a:spcPct val="30000"/>
              </a:spcBef>
              <a:defRPr sz="1200">
                <a:solidFill>
                  <a:schemeClr val="tx1"/>
                </a:solidFill>
                <a:latin typeface="Calibri" panose="020F0502020204030204" pitchFamily="34" charset="0"/>
              </a:defRPr>
            </a:lvl2pPr>
            <a:lvl3pPr marL="1141413" indent="-227013">
              <a:spcBef>
                <a:spcPct val="30000"/>
              </a:spcBef>
              <a:defRPr sz="1200">
                <a:solidFill>
                  <a:schemeClr val="tx1"/>
                </a:solidFill>
                <a:latin typeface="Calibri" panose="020F0502020204030204" pitchFamily="34" charset="0"/>
              </a:defRPr>
            </a:lvl3pPr>
            <a:lvl4pPr marL="1598613" indent="-227013">
              <a:spcBef>
                <a:spcPct val="30000"/>
              </a:spcBef>
              <a:defRPr sz="1200">
                <a:solidFill>
                  <a:schemeClr val="tx1"/>
                </a:solidFill>
                <a:latin typeface="Calibri" panose="020F0502020204030204" pitchFamily="34" charset="0"/>
              </a:defRPr>
            </a:lvl4pPr>
            <a:lvl5pPr marL="2055813" indent="-227013">
              <a:spcBef>
                <a:spcPct val="30000"/>
              </a:spcBef>
              <a:defRPr sz="1200">
                <a:solidFill>
                  <a:schemeClr val="tx1"/>
                </a:solidFill>
                <a:latin typeface="Calibri" panose="020F0502020204030204" pitchFamily="34" charset="0"/>
              </a:defRPr>
            </a:lvl5pPr>
            <a:lvl6pPr marL="2513013" indent="-227013" eaLnBrk="0" fontAlgn="base" hangingPunct="0">
              <a:spcBef>
                <a:spcPct val="30000"/>
              </a:spcBef>
              <a:spcAft>
                <a:spcPct val="0"/>
              </a:spcAft>
              <a:defRPr sz="1200">
                <a:solidFill>
                  <a:schemeClr val="tx1"/>
                </a:solidFill>
                <a:latin typeface="Calibri" panose="020F0502020204030204" pitchFamily="34" charset="0"/>
              </a:defRPr>
            </a:lvl6pPr>
            <a:lvl7pPr marL="2970213" indent="-227013" eaLnBrk="0" fontAlgn="base" hangingPunct="0">
              <a:spcBef>
                <a:spcPct val="30000"/>
              </a:spcBef>
              <a:spcAft>
                <a:spcPct val="0"/>
              </a:spcAft>
              <a:defRPr sz="1200">
                <a:solidFill>
                  <a:schemeClr val="tx1"/>
                </a:solidFill>
                <a:latin typeface="Calibri" panose="020F0502020204030204" pitchFamily="34" charset="0"/>
              </a:defRPr>
            </a:lvl7pPr>
            <a:lvl8pPr marL="3427413" indent="-227013" eaLnBrk="0" fontAlgn="base" hangingPunct="0">
              <a:spcBef>
                <a:spcPct val="30000"/>
              </a:spcBef>
              <a:spcAft>
                <a:spcPct val="0"/>
              </a:spcAft>
              <a:defRPr sz="1200">
                <a:solidFill>
                  <a:schemeClr val="tx1"/>
                </a:solidFill>
                <a:latin typeface="Calibri" panose="020F0502020204030204" pitchFamily="34" charset="0"/>
              </a:defRPr>
            </a:lvl8pPr>
            <a:lvl9pPr marL="3884613"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42C6271-0CB6-41E1-AFAA-20BC26F4EBB0}" type="slidenum">
              <a:rPr lang="en-US" altLang="en-US" smtClean="0">
                <a:latin typeface="Arial" panose="020B0604020202020204" pitchFamily="34" charset="0"/>
              </a:rPr>
              <a:pPr>
                <a:spcBef>
                  <a:spcPct val="0"/>
                </a:spcBef>
              </a:pPr>
              <a:t>36</a:t>
            </a:fld>
            <a:endParaRPr lang="en-US" altLang="en-US" smtClean="0">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Imagery is the surveying instrument being used to collect data when perform photogrammetric survey</a:t>
            </a:r>
          </a:p>
        </p:txBody>
      </p:sp>
      <p:sp>
        <p:nvSpPr>
          <p:cNvPr id="187396" name="Header Placeholder 3"/>
          <p:cNvSpPr>
            <a:spLocks noGrp="1"/>
          </p:cNvSpPr>
          <p:nvPr>
            <p:ph type="hdr" sz="quarter"/>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r>
              <a:rPr lang="en-US" altLang="en-US" smtClean="0">
                <a:latin typeface="Arial" charset="0"/>
              </a:rPr>
              <a:t>NGS Aeronautical Survey Training</a:t>
            </a:r>
          </a:p>
        </p:txBody>
      </p:sp>
      <p:sp>
        <p:nvSpPr>
          <p:cNvPr id="187397" name="Date Placeholder 4"/>
          <p:cNvSpPr>
            <a:spLocks noGrp="1"/>
          </p:cNvSpPr>
          <p:nvPr>
            <p:ph type="dt" sz="quarter"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fld id="{4980FD77-13DB-40FB-88E7-EA7288533B1B}" type="datetime1">
              <a:rPr lang="en-US" altLang="en-US" smtClean="0">
                <a:latin typeface="Arial" charset="0"/>
              </a:rPr>
              <a:pPr eaLnBrk="1" hangingPunct="1">
                <a:spcBef>
                  <a:spcPct val="0"/>
                </a:spcBef>
                <a:defRPr/>
              </a:pPr>
              <a:t>5/26/2020</a:t>
            </a:fld>
            <a:endParaRPr lang="en-US" altLang="en-US" smtClean="0">
              <a:latin typeface="Arial" charset="0"/>
            </a:endParaRPr>
          </a:p>
        </p:txBody>
      </p:sp>
      <p:sp>
        <p:nvSpPr>
          <p:cNvPr id="187398" name="Footer Placeholder 5"/>
          <p:cNvSpPr>
            <a:spLocks noGrp="1"/>
          </p:cNvSpPr>
          <p:nvPr>
            <p:ph type="ftr"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endParaRPr lang="en-US" altLang="en-US" smtClean="0">
              <a:latin typeface="Arial" charset="0"/>
            </a:endParaRPr>
          </a:p>
        </p:txBody>
      </p:sp>
      <p:sp>
        <p:nvSpPr>
          <p:cNvPr id="75783"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1363" indent="-284163">
              <a:spcBef>
                <a:spcPct val="30000"/>
              </a:spcBef>
              <a:defRPr sz="1200">
                <a:solidFill>
                  <a:schemeClr val="tx1"/>
                </a:solidFill>
                <a:latin typeface="Calibri" panose="020F0502020204030204" pitchFamily="34" charset="0"/>
              </a:defRPr>
            </a:lvl2pPr>
            <a:lvl3pPr marL="1141413" indent="-227013">
              <a:spcBef>
                <a:spcPct val="30000"/>
              </a:spcBef>
              <a:defRPr sz="1200">
                <a:solidFill>
                  <a:schemeClr val="tx1"/>
                </a:solidFill>
                <a:latin typeface="Calibri" panose="020F0502020204030204" pitchFamily="34" charset="0"/>
              </a:defRPr>
            </a:lvl3pPr>
            <a:lvl4pPr marL="1598613" indent="-227013">
              <a:spcBef>
                <a:spcPct val="30000"/>
              </a:spcBef>
              <a:defRPr sz="1200">
                <a:solidFill>
                  <a:schemeClr val="tx1"/>
                </a:solidFill>
                <a:latin typeface="Calibri" panose="020F0502020204030204" pitchFamily="34" charset="0"/>
              </a:defRPr>
            </a:lvl4pPr>
            <a:lvl5pPr marL="2055813" indent="-227013">
              <a:spcBef>
                <a:spcPct val="30000"/>
              </a:spcBef>
              <a:defRPr sz="1200">
                <a:solidFill>
                  <a:schemeClr val="tx1"/>
                </a:solidFill>
                <a:latin typeface="Calibri" panose="020F0502020204030204" pitchFamily="34" charset="0"/>
              </a:defRPr>
            </a:lvl5pPr>
            <a:lvl6pPr marL="2513013" indent="-227013" eaLnBrk="0" fontAlgn="base" hangingPunct="0">
              <a:spcBef>
                <a:spcPct val="30000"/>
              </a:spcBef>
              <a:spcAft>
                <a:spcPct val="0"/>
              </a:spcAft>
              <a:defRPr sz="1200">
                <a:solidFill>
                  <a:schemeClr val="tx1"/>
                </a:solidFill>
                <a:latin typeface="Calibri" panose="020F0502020204030204" pitchFamily="34" charset="0"/>
              </a:defRPr>
            </a:lvl6pPr>
            <a:lvl7pPr marL="2970213" indent="-227013" eaLnBrk="0" fontAlgn="base" hangingPunct="0">
              <a:spcBef>
                <a:spcPct val="30000"/>
              </a:spcBef>
              <a:spcAft>
                <a:spcPct val="0"/>
              </a:spcAft>
              <a:defRPr sz="1200">
                <a:solidFill>
                  <a:schemeClr val="tx1"/>
                </a:solidFill>
                <a:latin typeface="Calibri" panose="020F0502020204030204" pitchFamily="34" charset="0"/>
              </a:defRPr>
            </a:lvl7pPr>
            <a:lvl8pPr marL="3427413" indent="-227013" eaLnBrk="0" fontAlgn="base" hangingPunct="0">
              <a:spcBef>
                <a:spcPct val="30000"/>
              </a:spcBef>
              <a:spcAft>
                <a:spcPct val="0"/>
              </a:spcAft>
              <a:defRPr sz="1200">
                <a:solidFill>
                  <a:schemeClr val="tx1"/>
                </a:solidFill>
                <a:latin typeface="Calibri" panose="020F0502020204030204" pitchFamily="34" charset="0"/>
              </a:defRPr>
            </a:lvl8pPr>
            <a:lvl9pPr marL="3884613"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71CAD43-4801-415B-A0F7-37BA4F1788F5}" type="slidenum">
              <a:rPr lang="en-US" altLang="en-US" smtClean="0">
                <a:latin typeface="Arial" panose="020B0604020202020204" pitchFamily="34" charset="0"/>
              </a:rPr>
              <a:pPr>
                <a:spcBef>
                  <a:spcPct val="0"/>
                </a:spcBef>
              </a:pPr>
              <a:t>38</a:t>
            </a:fld>
            <a:endParaRPr lang="en-US" altLang="en-US" smtClean="0">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Nicole Cabana</a:t>
            </a:r>
          </a:p>
        </p:txBody>
      </p:sp>
      <p:sp>
        <p:nvSpPr>
          <p:cNvPr id="4" name="Header Placeholder 3"/>
          <p:cNvSpPr>
            <a:spLocks noGrp="1"/>
          </p:cNvSpPr>
          <p:nvPr>
            <p:ph type="hdr" sz="quarter"/>
          </p:nvPr>
        </p:nvSpPr>
        <p:spPr/>
        <p:txBody>
          <a:bodyPr/>
          <a:lstStyle/>
          <a:p>
            <a:pPr>
              <a:defRPr/>
            </a:pPr>
            <a:r>
              <a:rPr lang="en-US" smtClean="0"/>
              <a:t>NGS Aeronautical Survey Training</a:t>
            </a:r>
            <a:endParaRPr lang="en-US"/>
          </a:p>
        </p:txBody>
      </p:sp>
      <p:sp>
        <p:nvSpPr>
          <p:cNvPr id="5" name="Date Placeholder 4"/>
          <p:cNvSpPr>
            <a:spLocks noGrp="1"/>
          </p:cNvSpPr>
          <p:nvPr>
            <p:ph type="dt" sz="quarter" idx="1"/>
          </p:nvPr>
        </p:nvSpPr>
        <p:spPr/>
        <p:txBody>
          <a:bodyPr/>
          <a:lstStyle/>
          <a:p>
            <a:pPr>
              <a:defRPr/>
            </a:pPr>
            <a:fld id="{5C9268ED-6F5B-48F7-82D2-83C123D9D071}" type="datetime1">
              <a:rPr lang="en-US" smtClean="0"/>
              <a:pPr>
                <a:defRPr/>
              </a:pPr>
              <a:t>5/26/2020</a:t>
            </a:fld>
            <a:endParaRPr lang="en-US" dirty="0"/>
          </a:p>
        </p:txBody>
      </p:sp>
      <p:sp>
        <p:nvSpPr>
          <p:cNvPr id="6" name="Footer Placeholder 5"/>
          <p:cNvSpPr>
            <a:spLocks noGrp="1"/>
          </p:cNvSpPr>
          <p:nvPr>
            <p:ph type="ftr" sz="quarter" idx="4"/>
          </p:nvPr>
        </p:nvSpPr>
        <p:spPr/>
        <p:txBody>
          <a:bodyPr/>
          <a:lstStyle/>
          <a:p>
            <a:pPr>
              <a:defRPr/>
            </a:pPr>
            <a:endParaRPr lang="en-US"/>
          </a:p>
        </p:txBody>
      </p:sp>
      <p:sp>
        <p:nvSpPr>
          <p:cNvPr id="13319"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A93F670-B1EC-4A00-B2FD-ECF41348ABF1}" type="slidenum">
              <a:rPr lang="en-US" altLang="en-US" smtClean="0"/>
              <a:pPr/>
              <a:t>3</a:t>
            </a:fld>
            <a:endParaRPr lang="en-US" alt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10% of AC-17 Imagery data reviews are not approved</a:t>
            </a:r>
          </a:p>
        </p:txBody>
      </p:sp>
      <p:sp>
        <p:nvSpPr>
          <p:cNvPr id="4" name="Header Placeholder 3"/>
          <p:cNvSpPr>
            <a:spLocks noGrp="1"/>
          </p:cNvSpPr>
          <p:nvPr>
            <p:ph type="hdr" sz="quarter"/>
          </p:nvPr>
        </p:nvSpPr>
        <p:spPr/>
        <p:txBody>
          <a:bodyPr/>
          <a:lstStyle/>
          <a:p>
            <a:pPr>
              <a:defRPr/>
            </a:pPr>
            <a:r>
              <a:rPr lang="en-US" smtClean="0"/>
              <a:t>NGS Aeronautical Survey Training</a:t>
            </a:r>
            <a:endParaRPr lang="en-US"/>
          </a:p>
        </p:txBody>
      </p:sp>
      <p:sp>
        <p:nvSpPr>
          <p:cNvPr id="5" name="Date Placeholder 4"/>
          <p:cNvSpPr>
            <a:spLocks noGrp="1"/>
          </p:cNvSpPr>
          <p:nvPr>
            <p:ph type="dt" sz="quarter" idx="1"/>
          </p:nvPr>
        </p:nvSpPr>
        <p:spPr/>
        <p:txBody>
          <a:bodyPr/>
          <a:lstStyle/>
          <a:p>
            <a:pPr>
              <a:defRPr/>
            </a:pPr>
            <a:fld id="{C2668E97-BC9C-4838-BCDA-8B224542A933}" type="datetime1">
              <a:rPr lang="en-US" smtClean="0"/>
              <a:pPr>
                <a:defRPr/>
              </a:pPr>
              <a:t>5/26/2020</a:t>
            </a:fld>
            <a:endParaRPr lang="en-US" dirty="0"/>
          </a:p>
        </p:txBody>
      </p:sp>
      <p:sp>
        <p:nvSpPr>
          <p:cNvPr id="6" name="Footer Placeholder 5"/>
          <p:cNvSpPr>
            <a:spLocks noGrp="1"/>
          </p:cNvSpPr>
          <p:nvPr>
            <p:ph type="ftr" sz="quarter" idx="4"/>
          </p:nvPr>
        </p:nvSpPr>
        <p:spPr/>
        <p:txBody>
          <a:bodyPr/>
          <a:lstStyle/>
          <a:p>
            <a:pPr>
              <a:defRPr/>
            </a:pPr>
            <a:endParaRPr lang="en-US"/>
          </a:p>
        </p:txBody>
      </p:sp>
      <p:sp>
        <p:nvSpPr>
          <p:cNvPr id="79879"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7867C97-62B3-4C71-B45A-7F1ABCD2BCAC}" type="slidenum">
              <a:rPr lang="en-US" altLang="en-US" smtClean="0"/>
              <a:pPr/>
              <a:t>41</a:t>
            </a:fld>
            <a:endParaRPr lang="en-US" alt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88420" name="Header Placeholder 3"/>
          <p:cNvSpPr>
            <a:spLocks noGrp="1"/>
          </p:cNvSpPr>
          <p:nvPr>
            <p:ph type="hdr" sz="quarter"/>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r>
              <a:rPr lang="en-US" altLang="en-US" smtClean="0">
                <a:latin typeface="Arial" charset="0"/>
              </a:rPr>
              <a:t>NGS Aeronautical Survey Training</a:t>
            </a:r>
          </a:p>
        </p:txBody>
      </p:sp>
      <p:sp>
        <p:nvSpPr>
          <p:cNvPr id="188421" name="Date Placeholder 4"/>
          <p:cNvSpPr>
            <a:spLocks noGrp="1"/>
          </p:cNvSpPr>
          <p:nvPr>
            <p:ph type="dt" sz="quarter"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fld id="{C4DEEAB8-D190-447B-B395-96E1C9990288}" type="datetime1">
              <a:rPr lang="en-US" altLang="en-US" smtClean="0">
                <a:latin typeface="Arial" charset="0"/>
              </a:rPr>
              <a:pPr eaLnBrk="1" hangingPunct="1">
                <a:spcBef>
                  <a:spcPct val="0"/>
                </a:spcBef>
                <a:defRPr/>
              </a:pPr>
              <a:t>5/26/2020</a:t>
            </a:fld>
            <a:endParaRPr lang="en-US" altLang="en-US" smtClean="0">
              <a:latin typeface="Arial" charset="0"/>
            </a:endParaRPr>
          </a:p>
        </p:txBody>
      </p:sp>
      <p:sp>
        <p:nvSpPr>
          <p:cNvPr id="188422" name="Footer Placeholder 5"/>
          <p:cNvSpPr>
            <a:spLocks noGrp="1"/>
          </p:cNvSpPr>
          <p:nvPr>
            <p:ph type="ftr"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endParaRPr lang="en-US" altLang="en-US" smtClean="0">
              <a:latin typeface="Arial" charset="0"/>
            </a:endParaRPr>
          </a:p>
        </p:txBody>
      </p:sp>
      <p:sp>
        <p:nvSpPr>
          <p:cNvPr id="82951"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1363" indent="-284163">
              <a:spcBef>
                <a:spcPct val="30000"/>
              </a:spcBef>
              <a:defRPr sz="1200">
                <a:solidFill>
                  <a:schemeClr val="tx1"/>
                </a:solidFill>
                <a:latin typeface="Calibri" panose="020F0502020204030204" pitchFamily="34" charset="0"/>
              </a:defRPr>
            </a:lvl2pPr>
            <a:lvl3pPr marL="1141413" indent="-227013">
              <a:spcBef>
                <a:spcPct val="30000"/>
              </a:spcBef>
              <a:defRPr sz="1200">
                <a:solidFill>
                  <a:schemeClr val="tx1"/>
                </a:solidFill>
                <a:latin typeface="Calibri" panose="020F0502020204030204" pitchFamily="34" charset="0"/>
              </a:defRPr>
            </a:lvl3pPr>
            <a:lvl4pPr marL="1598613" indent="-227013">
              <a:spcBef>
                <a:spcPct val="30000"/>
              </a:spcBef>
              <a:defRPr sz="1200">
                <a:solidFill>
                  <a:schemeClr val="tx1"/>
                </a:solidFill>
                <a:latin typeface="Calibri" panose="020F0502020204030204" pitchFamily="34" charset="0"/>
              </a:defRPr>
            </a:lvl4pPr>
            <a:lvl5pPr marL="2055813" indent="-227013">
              <a:spcBef>
                <a:spcPct val="30000"/>
              </a:spcBef>
              <a:defRPr sz="1200">
                <a:solidFill>
                  <a:schemeClr val="tx1"/>
                </a:solidFill>
                <a:latin typeface="Calibri" panose="020F0502020204030204" pitchFamily="34" charset="0"/>
              </a:defRPr>
            </a:lvl5pPr>
            <a:lvl6pPr marL="2513013" indent="-227013" eaLnBrk="0" fontAlgn="base" hangingPunct="0">
              <a:spcBef>
                <a:spcPct val="30000"/>
              </a:spcBef>
              <a:spcAft>
                <a:spcPct val="0"/>
              </a:spcAft>
              <a:defRPr sz="1200">
                <a:solidFill>
                  <a:schemeClr val="tx1"/>
                </a:solidFill>
                <a:latin typeface="Calibri" panose="020F0502020204030204" pitchFamily="34" charset="0"/>
              </a:defRPr>
            </a:lvl6pPr>
            <a:lvl7pPr marL="2970213" indent="-227013" eaLnBrk="0" fontAlgn="base" hangingPunct="0">
              <a:spcBef>
                <a:spcPct val="30000"/>
              </a:spcBef>
              <a:spcAft>
                <a:spcPct val="0"/>
              </a:spcAft>
              <a:defRPr sz="1200">
                <a:solidFill>
                  <a:schemeClr val="tx1"/>
                </a:solidFill>
                <a:latin typeface="Calibri" panose="020F0502020204030204" pitchFamily="34" charset="0"/>
              </a:defRPr>
            </a:lvl7pPr>
            <a:lvl8pPr marL="3427413" indent="-227013" eaLnBrk="0" fontAlgn="base" hangingPunct="0">
              <a:spcBef>
                <a:spcPct val="30000"/>
              </a:spcBef>
              <a:spcAft>
                <a:spcPct val="0"/>
              </a:spcAft>
              <a:defRPr sz="1200">
                <a:solidFill>
                  <a:schemeClr val="tx1"/>
                </a:solidFill>
                <a:latin typeface="Calibri" panose="020F0502020204030204" pitchFamily="34" charset="0"/>
              </a:defRPr>
            </a:lvl8pPr>
            <a:lvl9pPr marL="3884613"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43711D0-4C9B-407B-9451-4742194E59B1}" type="slidenum">
              <a:rPr lang="en-US" altLang="en-US" smtClean="0">
                <a:latin typeface="Arial" panose="020B0604020202020204" pitchFamily="34" charset="0"/>
              </a:rPr>
              <a:pPr>
                <a:spcBef>
                  <a:spcPct val="0"/>
                </a:spcBef>
              </a:pPr>
              <a:t>43</a:t>
            </a:fld>
            <a:endParaRPr lang="en-US" altLang="en-US" smtClean="0">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89444" name="Header Placeholder 3"/>
          <p:cNvSpPr>
            <a:spLocks noGrp="1"/>
          </p:cNvSpPr>
          <p:nvPr>
            <p:ph type="hdr" sz="quarter"/>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r>
              <a:rPr lang="en-US" altLang="en-US" smtClean="0">
                <a:latin typeface="Arial" charset="0"/>
              </a:rPr>
              <a:t>NGS Aeronautical Survey Training</a:t>
            </a:r>
          </a:p>
        </p:txBody>
      </p:sp>
      <p:sp>
        <p:nvSpPr>
          <p:cNvPr id="189445" name="Date Placeholder 4"/>
          <p:cNvSpPr>
            <a:spLocks noGrp="1"/>
          </p:cNvSpPr>
          <p:nvPr>
            <p:ph type="dt" sz="quarter"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fld id="{A42DFBF2-5766-4BB9-9E3E-FB002FA6C8DB}" type="datetime1">
              <a:rPr lang="en-US" altLang="en-US" smtClean="0">
                <a:latin typeface="Arial" charset="0"/>
              </a:rPr>
              <a:pPr eaLnBrk="1" hangingPunct="1">
                <a:spcBef>
                  <a:spcPct val="0"/>
                </a:spcBef>
                <a:defRPr/>
              </a:pPr>
              <a:t>5/26/2020</a:t>
            </a:fld>
            <a:endParaRPr lang="en-US" altLang="en-US" smtClean="0">
              <a:latin typeface="Arial" charset="0"/>
            </a:endParaRPr>
          </a:p>
        </p:txBody>
      </p:sp>
      <p:sp>
        <p:nvSpPr>
          <p:cNvPr id="189446" name="Footer Placeholder 5"/>
          <p:cNvSpPr>
            <a:spLocks noGrp="1"/>
          </p:cNvSpPr>
          <p:nvPr>
            <p:ph type="ftr"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endParaRPr lang="en-US" altLang="en-US" smtClean="0">
              <a:latin typeface="Arial" charset="0"/>
            </a:endParaRPr>
          </a:p>
        </p:txBody>
      </p:sp>
      <p:sp>
        <p:nvSpPr>
          <p:cNvPr id="84999"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1363" indent="-284163">
              <a:spcBef>
                <a:spcPct val="30000"/>
              </a:spcBef>
              <a:defRPr sz="1200">
                <a:solidFill>
                  <a:schemeClr val="tx1"/>
                </a:solidFill>
                <a:latin typeface="Calibri" panose="020F0502020204030204" pitchFamily="34" charset="0"/>
              </a:defRPr>
            </a:lvl2pPr>
            <a:lvl3pPr marL="1141413" indent="-227013">
              <a:spcBef>
                <a:spcPct val="30000"/>
              </a:spcBef>
              <a:defRPr sz="1200">
                <a:solidFill>
                  <a:schemeClr val="tx1"/>
                </a:solidFill>
                <a:latin typeface="Calibri" panose="020F0502020204030204" pitchFamily="34" charset="0"/>
              </a:defRPr>
            </a:lvl3pPr>
            <a:lvl4pPr marL="1598613" indent="-227013">
              <a:spcBef>
                <a:spcPct val="30000"/>
              </a:spcBef>
              <a:defRPr sz="1200">
                <a:solidFill>
                  <a:schemeClr val="tx1"/>
                </a:solidFill>
                <a:latin typeface="Calibri" panose="020F0502020204030204" pitchFamily="34" charset="0"/>
              </a:defRPr>
            </a:lvl4pPr>
            <a:lvl5pPr marL="2055813" indent="-227013">
              <a:spcBef>
                <a:spcPct val="30000"/>
              </a:spcBef>
              <a:defRPr sz="1200">
                <a:solidFill>
                  <a:schemeClr val="tx1"/>
                </a:solidFill>
                <a:latin typeface="Calibri" panose="020F0502020204030204" pitchFamily="34" charset="0"/>
              </a:defRPr>
            </a:lvl5pPr>
            <a:lvl6pPr marL="2513013" indent="-227013" eaLnBrk="0" fontAlgn="base" hangingPunct="0">
              <a:spcBef>
                <a:spcPct val="30000"/>
              </a:spcBef>
              <a:spcAft>
                <a:spcPct val="0"/>
              </a:spcAft>
              <a:defRPr sz="1200">
                <a:solidFill>
                  <a:schemeClr val="tx1"/>
                </a:solidFill>
                <a:latin typeface="Calibri" panose="020F0502020204030204" pitchFamily="34" charset="0"/>
              </a:defRPr>
            </a:lvl6pPr>
            <a:lvl7pPr marL="2970213" indent="-227013" eaLnBrk="0" fontAlgn="base" hangingPunct="0">
              <a:spcBef>
                <a:spcPct val="30000"/>
              </a:spcBef>
              <a:spcAft>
                <a:spcPct val="0"/>
              </a:spcAft>
              <a:defRPr sz="1200">
                <a:solidFill>
                  <a:schemeClr val="tx1"/>
                </a:solidFill>
                <a:latin typeface="Calibri" panose="020F0502020204030204" pitchFamily="34" charset="0"/>
              </a:defRPr>
            </a:lvl7pPr>
            <a:lvl8pPr marL="3427413" indent="-227013" eaLnBrk="0" fontAlgn="base" hangingPunct="0">
              <a:spcBef>
                <a:spcPct val="30000"/>
              </a:spcBef>
              <a:spcAft>
                <a:spcPct val="0"/>
              </a:spcAft>
              <a:defRPr sz="1200">
                <a:solidFill>
                  <a:schemeClr val="tx1"/>
                </a:solidFill>
                <a:latin typeface="Calibri" panose="020F0502020204030204" pitchFamily="34" charset="0"/>
              </a:defRPr>
            </a:lvl8pPr>
            <a:lvl9pPr marL="3884613"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F07E6C9-38D5-4D62-B6F6-8C0381E75A3F}" type="slidenum">
              <a:rPr lang="en-US" altLang="en-US" smtClean="0">
                <a:latin typeface="Arial" panose="020B0604020202020204" pitchFamily="34" charset="0"/>
              </a:rPr>
              <a:pPr>
                <a:spcBef>
                  <a:spcPct val="0"/>
                </a:spcBef>
              </a:pPr>
              <a:t>44</a:t>
            </a:fld>
            <a:endParaRPr lang="en-US" altLang="en-US" smtClean="0">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a:p>
            <a:pPr eaLnBrk="1" hangingPunct="1">
              <a:spcBef>
                <a:spcPct val="0"/>
              </a:spcBef>
            </a:pPr>
            <a:endParaRPr lang="en-US" altLang="en-US" smtClean="0"/>
          </a:p>
        </p:txBody>
      </p:sp>
      <p:sp>
        <p:nvSpPr>
          <p:cNvPr id="190468" name="Header Placeholder 3"/>
          <p:cNvSpPr>
            <a:spLocks noGrp="1"/>
          </p:cNvSpPr>
          <p:nvPr>
            <p:ph type="hdr" sz="quarter"/>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r>
              <a:rPr lang="en-US" altLang="en-US" smtClean="0">
                <a:latin typeface="Arial" charset="0"/>
              </a:rPr>
              <a:t>NGS Aeronautical Survey Training</a:t>
            </a:r>
          </a:p>
        </p:txBody>
      </p:sp>
      <p:sp>
        <p:nvSpPr>
          <p:cNvPr id="190469" name="Date Placeholder 4"/>
          <p:cNvSpPr>
            <a:spLocks noGrp="1"/>
          </p:cNvSpPr>
          <p:nvPr>
            <p:ph type="dt" sz="quarter"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fld id="{CD0C5644-D5E8-4353-A098-6B8C8EB0050A}" type="datetime1">
              <a:rPr lang="en-US" altLang="en-US" smtClean="0">
                <a:latin typeface="Arial" charset="0"/>
              </a:rPr>
              <a:pPr eaLnBrk="1" hangingPunct="1">
                <a:spcBef>
                  <a:spcPct val="0"/>
                </a:spcBef>
                <a:defRPr/>
              </a:pPr>
              <a:t>5/26/2020</a:t>
            </a:fld>
            <a:endParaRPr lang="en-US" altLang="en-US" smtClean="0">
              <a:latin typeface="Arial" charset="0"/>
            </a:endParaRPr>
          </a:p>
        </p:txBody>
      </p:sp>
      <p:sp>
        <p:nvSpPr>
          <p:cNvPr id="190470" name="Footer Placeholder 5"/>
          <p:cNvSpPr>
            <a:spLocks noGrp="1"/>
          </p:cNvSpPr>
          <p:nvPr>
            <p:ph type="ftr"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endParaRPr lang="en-US" altLang="en-US" smtClean="0">
              <a:latin typeface="Arial" charset="0"/>
            </a:endParaRPr>
          </a:p>
        </p:txBody>
      </p:sp>
      <p:sp>
        <p:nvSpPr>
          <p:cNvPr id="87047"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1363" indent="-284163">
              <a:spcBef>
                <a:spcPct val="30000"/>
              </a:spcBef>
              <a:defRPr sz="1200">
                <a:solidFill>
                  <a:schemeClr val="tx1"/>
                </a:solidFill>
                <a:latin typeface="Calibri" panose="020F0502020204030204" pitchFamily="34" charset="0"/>
              </a:defRPr>
            </a:lvl2pPr>
            <a:lvl3pPr marL="1141413" indent="-227013">
              <a:spcBef>
                <a:spcPct val="30000"/>
              </a:spcBef>
              <a:defRPr sz="1200">
                <a:solidFill>
                  <a:schemeClr val="tx1"/>
                </a:solidFill>
                <a:latin typeface="Calibri" panose="020F0502020204030204" pitchFamily="34" charset="0"/>
              </a:defRPr>
            </a:lvl3pPr>
            <a:lvl4pPr marL="1598613" indent="-227013">
              <a:spcBef>
                <a:spcPct val="30000"/>
              </a:spcBef>
              <a:defRPr sz="1200">
                <a:solidFill>
                  <a:schemeClr val="tx1"/>
                </a:solidFill>
                <a:latin typeface="Calibri" panose="020F0502020204030204" pitchFamily="34" charset="0"/>
              </a:defRPr>
            </a:lvl4pPr>
            <a:lvl5pPr marL="2055813" indent="-227013">
              <a:spcBef>
                <a:spcPct val="30000"/>
              </a:spcBef>
              <a:defRPr sz="1200">
                <a:solidFill>
                  <a:schemeClr val="tx1"/>
                </a:solidFill>
                <a:latin typeface="Calibri" panose="020F0502020204030204" pitchFamily="34" charset="0"/>
              </a:defRPr>
            </a:lvl5pPr>
            <a:lvl6pPr marL="2513013" indent="-227013" eaLnBrk="0" fontAlgn="base" hangingPunct="0">
              <a:spcBef>
                <a:spcPct val="30000"/>
              </a:spcBef>
              <a:spcAft>
                <a:spcPct val="0"/>
              </a:spcAft>
              <a:defRPr sz="1200">
                <a:solidFill>
                  <a:schemeClr val="tx1"/>
                </a:solidFill>
                <a:latin typeface="Calibri" panose="020F0502020204030204" pitchFamily="34" charset="0"/>
              </a:defRPr>
            </a:lvl6pPr>
            <a:lvl7pPr marL="2970213" indent="-227013" eaLnBrk="0" fontAlgn="base" hangingPunct="0">
              <a:spcBef>
                <a:spcPct val="30000"/>
              </a:spcBef>
              <a:spcAft>
                <a:spcPct val="0"/>
              </a:spcAft>
              <a:defRPr sz="1200">
                <a:solidFill>
                  <a:schemeClr val="tx1"/>
                </a:solidFill>
                <a:latin typeface="Calibri" panose="020F0502020204030204" pitchFamily="34" charset="0"/>
              </a:defRPr>
            </a:lvl7pPr>
            <a:lvl8pPr marL="3427413" indent="-227013" eaLnBrk="0" fontAlgn="base" hangingPunct="0">
              <a:spcBef>
                <a:spcPct val="30000"/>
              </a:spcBef>
              <a:spcAft>
                <a:spcPct val="0"/>
              </a:spcAft>
              <a:defRPr sz="1200">
                <a:solidFill>
                  <a:schemeClr val="tx1"/>
                </a:solidFill>
                <a:latin typeface="Calibri" panose="020F0502020204030204" pitchFamily="34" charset="0"/>
              </a:defRPr>
            </a:lvl8pPr>
            <a:lvl9pPr marL="3884613"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A173476-A193-419B-9776-F6BFB4C2D090}" type="slidenum">
              <a:rPr lang="en-US" altLang="en-US" smtClean="0">
                <a:latin typeface="Arial" panose="020B0604020202020204" pitchFamily="34" charset="0"/>
              </a:rPr>
              <a:pPr>
                <a:spcBef>
                  <a:spcPct val="0"/>
                </a:spcBef>
              </a:pPr>
              <a:t>45</a:t>
            </a:fld>
            <a:endParaRPr lang="en-US" altLang="en-US" smtClean="0">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AC-18B data must be uploaded to the AGIS site in the correct coordinate system</a:t>
            </a:r>
          </a:p>
        </p:txBody>
      </p:sp>
      <p:sp>
        <p:nvSpPr>
          <p:cNvPr id="191492" name="Header Placeholder 3"/>
          <p:cNvSpPr>
            <a:spLocks noGrp="1"/>
          </p:cNvSpPr>
          <p:nvPr>
            <p:ph type="hdr" sz="quarter"/>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altLang="en-US" smtClean="0"/>
              <a:t>NGS Aeronautical Survey Training</a:t>
            </a:r>
          </a:p>
        </p:txBody>
      </p:sp>
      <p:sp>
        <p:nvSpPr>
          <p:cNvPr id="191493" name="Date Placeholder 4"/>
          <p:cNvSpPr>
            <a:spLocks noGrp="1"/>
          </p:cNvSpPr>
          <p:nvPr>
            <p:ph type="dt" sz="quarter"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1966EE0E-DEEF-48F1-912D-108915632938}" type="datetime1">
              <a:rPr lang="en-US" altLang="en-US" smtClean="0"/>
              <a:pPr eaLnBrk="1" hangingPunct="1">
                <a:defRPr/>
              </a:pPr>
              <a:t>5/26/2020</a:t>
            </a:fld>
            <a:endParaRPr lang="en-US" altLang="en-US" smtClean="0"/>
          </a:p>
        </p:txBody>
      </p:sp>
      <p:sp>
        <p:nvSpPr>
          <p:cNvPr id="191494" name="Footer Placeholder 5"/>
          <p:cNvSpPr>
            <a:spLocks noGrp="1"/>
          </p:cNvSpPr>
          <p:nvPr>
            <p:ph type="ftr"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mtClean="0"/>
          </a:p>
        </p:txBody>
      </p:sp>
      <p:sp>
        <p:nvSpPr>
          <p:cNvPr id="89095"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EA62860-1AC1-444B-B1F4-C1B92FB97599}" type="slidenum">
              <a:rPr lang="en-US" altLang="en-US" smtClean="0">
                <a:latin typeface="Arial" panose="020B0604020202020204" pitchFamily="34" charset="0"/>
              </a:rPr>
              <a:pPr>
                <a:spcBef>
                  <a:spcPct val="0"/>
                </a:spcBef>
              </a:pPr>
              <a:t>46</a:t>
            </a:fld>
            <a:endParaRPr lang="en-US" altLang="en-US" smtClean="0">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Data Content Standard (Feature Classes)</a:t>
            </a:r>
          </a:p>
          <a:p>
            <a:r>
              <a:rPr lang="en-US" altLang="en-US" smtClean="0"/>
              <a:t>Data Centric (about the data, how to report)</a:t>
            </a:r>
          </a:p>
          <a:p>
            <a:r>
              <a:rPr lang="en-US" altLang="en-US" smtClean="0"/>
              <a:t>Does not specify the data to be identified, located and reported for any given survey</a:t>
            </a:r>
          </a:p>
          <a:p>
            <a:r>
              <a:rPr lang="en-US" altLang="en-US" smtClean="0"/>
              <a:t>- Geodetic control requirements</a:t>
            </a:r>
          </a:p>
          <a:p>
            <a:pPr>
              <a:buFontTx/>
              <a:buChar char="-"/>
            </a:pPr>
            <a:r>
              <a:rPr lang="en-US" altLang="en-US" smtClean="0"/>
              <a:t> Runway / Stopway data</a:t>
            </a:r>
          </a:p>
          <a:p>
            <a:r>
              <a:rPr lang="en-US" altLang="en-US" smtClean="0"/>
              <a:t>- Navigational Aid data </a:t>
            </a:r>
          </a:p>
          <a:p>
            <a:pPr>
              <a:buFontTx/>
              <a:buChar char="-"/>
            </a:pPr>
            <a:r>
              <a:rPr lang="en-US" altLang="en-US" smtClean="0"/>
              <a:t> OIS to be evaluated</a:t>
            </a:r>
          </a:p>
          <a:p>
            <a:pPr>
              <a:buFontTx/>
              <a:buChar char="-"/>
            </a:pPr>
            <a:r>
              <a:rPr lang="en-US" altLang="en-US" smtClean="0"/>
              <a:t> Obstacle data</a:t>
            </a:r>
          </a:p>
          <a:p>
            <a:pPr>
              <a:buFontTx/>
              <a:buChar char="-"/>
            </a:pPr>
            <a:endParaRPr lang="en-US" altLang="en-US" smtClean="0"/>
          </a:p>
          <a:p>
            <a:endParaRPr lang="en-US" altLang="en-US" smtClean="0"/>
          </a:p>
          <a:p>
            <a:endParaRPr lang="en-US" altLang="en-US" smtClean="0"/>
          </a:p>
        </p:txBody>
      </p:sp>
      <p:sp>
        <p:nvSpPr>
          <p:cNvPr id="192516" name="Header Placeholder 3"/>
          <p:cNvSpPr>
            <a:spLocks noGrp="1"/>
          </p:cNvSpPr>
          <p:nvPr>
            <p:ph type="hdr" sz="quarter"/>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r>
              <a:rPr lang="en-US" altLang="en-US" smtClean="0">
                <a:latin typeface="Arial" charset="0"/>
              </a:rPr>
              <a:t>NGS Aeronautical Survey Training</a:t>
            </a:r>
          </a:p>
        </p:txBody>
      </p:sp>
      <p:sp>
        <p:nvSpPr>
          <p:cNvPr id="192517" name="Date Placeholder 4"/>
          <p:cNvSpPr>
            <a:spLocks noGrp="1"/>
          </p:cNvSpPr>
          <p:nvPr>
            <p:ph type="dt" sz="quarter"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fld id="{8ECB1C97-ECD4-4C07-9AA9-55D0C9E546DE}" type="datetime1">
              <a:rPr lang="en-US" altLang="en-US" smtClean="0">
                <a:latin typeface="Arial" charset="0"/>
              </a:rPr>
              <a:pPr eaLnBrk="1" hangingPunct="1">
                <a:spcBef>
                  <a:spcPct val="0"/>
                </a:spcBef>
                <a:defRPr/>
              </a:pPr>
              <a:t>5/26/2020</a:t>
            </a:fld>
            <a:endParaRPr lang="en-US" altLang="en-US" smtClean="0">
              <a:latin typeface="Arial" charset="0"/>
            </a:endParaRPr>
          </a:p>
        </p:txBody>
      </p:sp>
      <p:sp>
        <p:nvSpPr>
          <p:cNvPr id="192518" name="Footer Placeholder 5"/>
          <p:cNvSpPr>
            <a:spLocks noGrp="1"/>
          </p:cNvSpPr>
          <p:nvPr>
            <p:ph type="ftr"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endParaRPr lang="en-US" altLang="en-US" smtClean="0">
              <a:latin typeface="Arial" charset="0"/>
            </a:endParaRPr>
          </a:p>
        </p:txBody>
      </p:sp>
      <p:sp>
        <p:nvSpPr>
          <p:cNvPr id="91143"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1363" indent="-284163">
              <a:spcBef>
                <a:spcPct val="30000"/>
              </a:spcBef>
              <a:defRPr sz="1200">
                <a:solidFill>
                  <a:schemeClr val="tx1"/>
                </a:solidFill>
                <a:latin typeface="Calibri" panose="020F0502020204030204" pitchFamily="34" charset="0"/>
              </a:defRPr>
            </a:lvl2pPr>
            <a:lvl3pPr marL="1141413" indent="-227013">
              <a:spcBef>
                <a:spcPct val="30000"/>
              </a:spcBef>
              <a:defRPr sz="1200">
                <a:solidFill>
                  <a:schemeClr val="tx1"/>
                </a:solidFill>
                <a:latin typeface="Calibri" panose="020F0502020204030204" pitchFamily="34" charset="0"/>
              </a:defRPr>
            </a:lvl3pPr>
            <a:lvl4pPr marL="1598613" indent="-227013">
              <a:spcBef>
                <a:spcPct val="30000"/>
              </a:spcBef>
              <a:defRPr sz="1200">
                <a:solidFill>
                  <a:schemeClr val="tx1"/>
                </a:solidFill>
                <a:latin typeface="Calibri" panose="020F0502020204030204" pitchFamily="34" charset="0"/>
              </a:defRPr>
            </a:lvl4pPr>
            <a:lvl5pPr marL="2055813" indent="-227013">
              <a:spcBef>
                <a:spcPct val="30000"/>
              </a:spcBef>
              <a:defRPr sz="1200">
                <a:solidFill>
                  <a:schemeClr val="tx1"/>
                </a:solidFill>
                <a:latin typeface="Calibri" panose="020F0502020204030204" pitchFamily="34" charset="0"/>
              </a:defRPr>
            </a:lvl5pPr>
            <a:lvl6pPr marL="2513013" indent="-227013" eaLnBrk="0" fontAlgn="base" hangingPunct="0">
              <a:spcBef>
                <a:spcPct val="30000"/>
              </a:spcBef>
              <a:spcAft>
                <a:spcPct val="0"/>
              </a:spcAft>
              <a:defRPr sz="1200">
                <a:solidFill>
                  <a:schemeClr val="tx1"/>
                </a:solidFill>
                <a:latin typeface="Calibri" panose="020F0502020204030204" pitchFamily="34" charset="0"/>
              </a:defRPr>
            </a:lvl6pPr>
            <a:lvl7pPr marL="2970213" indent="-227013" eaLnBrk="0" fontAlgn="base" hangingPunct="0">
              <a:spcBef>
                <a:spcPct val="30000"/>
              </a:spcBef>
              <a:spcAft>
                <a:spcPct val="0"/>
              </a:spcAft>
              <a:defRPr sz="1200">
                <a:solidFill>
                  <a:schemeClr val="tx1"/>
                </a:solidFill>
                <a:latin typeface="Calibri" panose="020F0502020204030204" pitchFamily="34" charset="0"/>
              </a:defRPr>
            </a:lvl7pPr>
            <a:lvl8pPr marL="3427413" indent="-227013" eaLnBrk="0" fontAlgn="base" hangingPunct="0">
              <a:spcBef>
                <a:spcPct val="30000"/>
              </a:spcBef>
              <a:spcAft>
                <a:spcPct val="0"/>
              </a:spcAft>
              <a:defRPr sz="1200">
                <a:solidFill>
                  <a:schemeClr val="tx1"/>
                </a:solidFill>
                <a:latin typeface="Calibri" panose="020F0502020204030204" pitchFamily="34" charset="0"/>
              </a:defRPr>
            </a:lvl8pPr>
            <a:lvl9pPr marL="3884613"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7FBB1D8-2A68-41AA-B7B6-C7B71556D828}" type="slidenum">
              <a:rPr lang="en-US" altLang="en-US" smtClean="0">
                <a:latin typeface="Arial" panose="020B0604020202020204" pitchFamily="34" charset="0"/>
              </a:rPr>
              <a:pPr>
                <a:spcBef>
                  <a:spcPct val="0"/>
                </a:spcBef>
              </a:pPr>
              <a:t>47</a:t>
            </a:fld>
            <a:endParaRPr lang="en-US" altLang="en-US" smtClean="0">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Reporting safety critical data</a:t>
            </a:r>
          </a:p>
          <a:p>
            <a:pPr eaLnBrk="1" hangingPunct="1">
              <a:spcBef>
                <a:spcPct val="0"/>
              </a:spcBef>
            </a:pPr>
            <a:r>
              <a:rPr lang="en-US" altLang="en-US" smtClean="0"/>
              <a:t>Note: AirportControlPoint is dumping ground</a:t>
            </a:r>
          </a:p>
          <a:p>
            <a:pPr eaLnBrk="1" hangingPunct="1">
              <a:spcBef>
                <a:spcPct val="0"/>
              </a:spcBef>
            </a:pPr>
            <a:endParaRPr lang="en-US" altLang="en-US" smtClean="0"/>
          </a:p>
          <a:p>
            <a:pPr eaLnBrk="1" hangingPunct="1">
              <a:spcBef>
                <a:spcPct val="0"/>
              </a:spcBef>
            </a:pPr>
            <a:r>
              <a:rPr lang="en-US" altLang="en-US" smtClean="0"/>
              <a:t>Evidence documenting and supporting the submitted data</a:t>
            </a:r>
          </a:p>
        </p:txBody>
      </p:sp>
      <p:sp>
        <p:nvSpPr>
          <p:cNvPr id="193540" name="Header Placeholder 3"/>
          <p:cNvSpPr>
            <a:spLocks noGrp="1"/>
          </p:cNvSpPr>
          <p:nvPr>
            <p:ph type="hdr" sz="quarter"/>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r>
              <a:rPr lang="en-US" altLang="en-US" smtClean="0">
                <a:latin typeface="Arial" charset="0"/>
              </a:rPr>
              <a:t>NGS Aeronautical Survey Training</a:t>
            </a:r>
          </a:p>
        </p:txBody>
      </p:sp>
      <p:sp>
        <p:nvSpPr>
          <p:cNvPr id="193541" name="Date Placeholder 4"/>
          <p:cNvSpPr>
            <a:spLocks noGrp="1"/>
          </p:cNvSpPr>
          <p:nvPr>
            <p:ph type="dt" sz="quarter"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fld id="{268CEE50-B73C-42E3-B75D-E0AE1BE286DC}" type="datetime1">
              <a:rPr lang="en-US" altLang="en-US" smtClean="0">
                <a:latin typeface="Arial" charset="0"/>
              </a:rPr>
              <a:pPr eaLnBrk="1" hangingPunct="1">
                <a:spcBef>
                  <a:spcPct val="0"/>
                </a:spcBef>
                <a:defRPr/>
              </a:pPr>
              <a:t>5/26/2020</a:t>
            </a:fld>
            <a:endParaRPr lang="en-US" altLang="en-US" smtClean="0">
              <a:latin typeface="Arial" charset="0"/>
            </a:endParaRPr>
          </a:p>
        </p:txBody>
      </p:sp>
      <p:sp>
        <p:nvSpPr>
          <p:cNvPr id="193542" name="Footer Placeholder 5"/>
          <p:cNvSpPr>
            <a:spLocks noGrp="1"/>
          </p:cNvSpPr>
          <p:nvPr>
            <p:ph type="ftr"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endParaRPr lang="en-US" altLang="en-US" smtClean="0">
              <a:latin typeface="Arial" charset="0"/>
            </a:endParaRPr>
          </a:p>
        </p:txBody>
      </p:sp>
      <p:sp>
        <p:nvSpPr>
          <p:cNvPr id="93191"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1363" indent="-284163">
              <a:spcBef>
                <a:spcPct val="30000"/>
              </a:spcBef>
              <a:defRPr sz="1200">
                <a:solidFill>
                  <a:schemeClr val="tx1"/>
                </a:solidFill>
                <a:latin typeface="Calibri" panose="020F0502020204030204" pitchFamily="34" charset="0"/>
              </a:defRPr>
            </a:lvl2pPr>
            <a:lvl3pPr marL="1141413" indent="-227013">
              <a:spcBef>
                <a:spcPct val="30000"/>
              </a:spcBef>
              <a:defRPr sz="1200">
                <a:solidFill>
                  <a:schemeClr val="tx1"/>
                </a:solidFill>
                <a:latin typeface="Calibri" panose="020F0502020204030204" pitchFamily="34" charset="0"/>
              </a:defRPr>
            </a:lvl3pPr>
            <a:lvl4pPr marL="1598613" indent="-227013">
              <a:spcBef>
                <a:spcPct val="30000"/>
              </a:spcBef>
              <a:defRPr sz="1200">
                <a:solidFill>
                  <a:schemeClr val="tx1"/>
                </a:solidFill>
                <a:latin typeface="Calibri" panose="020F0502020204030204" pitchFamily="34" charset="0"/>
              </a:defRPr>
            </a:lvl4pPr>
            <a:lvl5pPr marL="2055813" indent="-227013">
              <a:spcBef>
                <a:spcPct val="30000"/>
              </a:spcBef>
              <a:defRPr sz="1200">
                <a:solidFill>
                  <a:schemeClr val="tx1"/>
                </a:solidFill>
                <a:latin typeface="Calibri" panose="020F0502020204030204" pitchFamily="34" charset="0"/>
              </a:defRPr>
            </a:lvl5pPr>
            <a:lvl6pPr marL="2513013" indent="-227013" eaLnBrk="0" fontAlgn="base" hangingPunct="0">
              <a:spcBef>
                <a:spcPct val="30000"/>
              </a:spcBef>
              <a:spcAft>
                <a:spcPct val="0"/>
              </a:spcAft>
              <a:defRPr sz="1200">
                <a:solidFill>
                  <a:schemeClr val="tx1"/>
                </a:solidFill>
                <a:latin typeface="Calibri" panose="020F0502020204030204" pitchFamily="34" charset="0"/>
              </a:defRPr>
            </a:lvl6pPr>
            <a:lvl7pPr marL="2970213" indent="-227013" eaLnBrk="0" fontAlgn="base" hangingPunct="0">
              <a:spcBef>
                <a:spcPct val="30000"/>
              </a:spcBef>
              <a:spcAft>
                <a:spcPct val="0"/>
              </a:spcAft>
              <a:defRPr sz="1200">
                <a:solidFill>
                  <a:schemeClr val="tx1"/>
                </a:solidFill>
                <a:latin typeface="Calibri" panose="020F0502020204030204" pitchFamily="34" charset="0"/>
              </a:defRPr>
            </a:lvl7pPr>
            <a:lvl8pPr marL="3427413" indent="-227013" eaLnBrk="0" fontAlgn="base" hangingPunct="0">
              <a:spcBef>
                <a:spcPct val="30000"/>
              </a:spcBef>
              <a:spcAft>
                <a:spcPct val="0"/>
              </a:spcAft>
              <a:defRPr sz="1200">
                <a:solidFill>
                  <a:schemeClr val="tx1"/>
                </a:solidFill>
                <a:latin typeface="Calibri" panose="020F0502020204030204" pitchFamily="34" charset="0"/>
              </a:defRPr>
            </a:lvl8pPr>
            <a:lvl9pPr marL="3884613"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7231BB7-FA54-40BD-AB08-0BEF1AEBED75}" type="slidenum">
              <a:rPr lang="en-US" altLang="en-US" smtClean="0">
                <a:latin typeface="Arial" panose="020B0604020202020204" pitchFamily="34" charset="0"/>
              </a:rPr>
              <a:pPr>
                <a:spcBef>
                  <a:spcPct val="0"/>
                </a:spcBef>
              </a:pPr>
              <a:t>48</a:t>
            </a:fld>
            <a:endParaRPr lang="en-US" altLang="en-US" smtClean="0">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Recommend</a:t>
            </a:r>
          </a:p>
          <a:p>
            <a:r>
              <a:rPr lang="en-US" altLang="en-US" smtClean="0"/>
              <a:t>- Addition attributes (All - Verification Date, Obstacle - Accuracy)</a:t>
            </a:r>
          </a:p>
        </p:txBody>
      </p:sp>
      <p:sp>
        <p:nvSpPr>
          <p:cNvPr id="194564" name="Header Placeholder 3"/>
          <p:cNvSpPr>
            <a:spLocks noGrp="1"/>
          </p:cNvSpPr>
          <p:nvPr>
            <p:ph type="hdr" sz="quarter"/>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r>
              <a:rPr lang="en-US" altLang="en-US" smtClean="0">
                <a:latin typeface="Arial" charset="0"/>
              </a:rPr>
              <a:t>NGS Aeronautical Survey Training</a:t>
            </a:r>
          </a:p>
        </p:txBody>
      </p:sp>
      <p:sp>
        <p:nvSpPr>
          <p:cNvPr id="194565" name="Date Placeholder 4"/>
          <p:cNvSpPr>
            <a:spLocks noGrp="1"/>
          </p:cNvSpPr>
          <p:nvPr>
            <p:ph type="dt" sz="quarter"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fld id="{BEED98A6-DFD4-46A0-B9C0-FEC8ABFCEA0C}" type="datetime1">
              <a:rPr lang="en-US" altLang="en-US" smtClean="0">
                <a:latin typeface="Arial" charset="0"/>
              </a:rPr>
              <a:pPr eaLnBrk="1" hangingPunct="1">
                <a:spcBef>
                  <a:spcPct val="0"/>
                </a:spcBef>
                <a:defRPr/>
              </a:pPr>
              <a:t>5/26/2020</a:t>
            </a:fld>
            <a:endParaRPr lang="en-US" altLang="en-US" smtClean="0">
              <a:latin typeface="Arial" charset="0"/>
            </a:endParaRPr>
          </a:p>
        </p:txBody>
      </p:sp>
      <p:sp>
        <p:nvSpPr>
          <p:cNvPr id="194566" name="Footer Placeholder 5"/>
          <p:cNvSpPr>
            <a:spLocks noGrp="1"/>
          </p:cNvSpPr>
          <p:nvPr>
            <p:ph type="ftr"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endParaRPr lang="en-US" altLang="en-US" smtClean="0">
              <a:latin typeface="Arial" charset="0"/>
            </a:endParaRPr>
          </a:p>
        </p:txBody>
      </p:sp>
      <p:sp>
        <p:nvSpPr>
          <p:cNvPr id="95239"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1363" indent="-284163">
              <a:spcBef>
                <a:spcPct val="30000"/>
              </a:spcBef>
              <a:defRPr sz="1200">
                <a:solidFill>
                  <a:schemeClr val="tx1"/>
                </a:solidFill>
                <a:latin typeface="Calibri" panose="020F0502020204030204" pitchFamily="34" charset="0"/>
              </a:defRPr>
            </a:lvl2pPr>
            <a:lvl3pPr marL="1141413" indent="-227013">
              <a:spcBef>
                <a:spcPct val="30000"/>
              </a:spcBef>
              <a:defRPr sz="1200">
                <a:solidFill>
                  <a:schemeClr val="tx1"/>
                </a:solidFill>
                <a:latin typeface="Calibri" panose="020F0502020204030204" pitchFamily="34" charset="0"/>
              </a:defRPr>
            </a:lvl3pPr>
            <a:lvl4pPr marL="1598613" indent="-227013">
              <a:spcBef>
                <a:spcPct val="30000"/>
              </a:spcBef>
              <a:defRPr sz="1200">
                <a:solidFill>
                  <a:schemeClr val="tx1"/>
                </a:solidFill>
                <a:latin typeface="Calibri" panose="020F0502020204030204" pitchFamily="34" charset="0"/>
              </a:defRPr>
            </a:lvl4pPr>
            <a:lvl5pPr marL="2055813" indent="-227013">
              <a:spcBef>
                <a:spcPct val="30000"/>
              </a:spcBef>
              <a:defRPr sz="1200">
                <a:solidFill>
                  <a:schemeClr val="tx1"/>
                </a:solidFill>
                <a:latin typeface="Calibri" panose="020F0502020204030204" pitchFamily="34" charset="0"/>
              </a:defRPr>
            </a:lvl5pPr>
            <a:lvl6pPr marL="2513013" indent="-227013" eaLnBrk="0" fontAlgn="base" hangingPunct="0">
              <a:spcBef>
                <a:spcPct val="30000"/>
              </a:spcBef>
              <a:spcAft>
                <a:spcPct val="0"/>
              </a:spcAft>
              <a:defRPr sz="1200">
                <a:solidFill>
                  <a:schemeClr val="tx1"/>
                </a:solidFill>
                <a:latin typeface="Calibri" panose="020F0502020204030204" pitchFamily="34" charset="0"/>
              </a:defRPr>
            </a:lvl6pPr>
            <a:lvl7pPr marL="2970213" indent="-227013" eaLnBrk="0" fontAlgn="base" hangingPunct="0">
              <a:spcBef>
                <a:spcPct val="30000"/>
              </a:spcBef>
              <a:spcAft>
                <a:spcPct val="0"/>
              </a:spcAft>
              <a:defRPr sz="1200">
                <a:solidFill>
                  <a:schemeClr val="tx1"/>
                </a:solidFill>
                <a:latin typeface="Calibri" panose="020F0502020204030204" pitchFamily="34" charset="0"/>
              </a:defRPr>
            </a:lvl7pPr>
            <a:lvl8pPr marL="3427413" indent="-227013" eaLnBrk="0" fontAlgn="base" hangingPunct="0">
              <a:spcBef>
                <a:spcPct val="30000"/>
              </a:spcBef>
              <a:spcAft>
                <a:spcPct val="0"/>
              </a:spcAft>
              <a:defRPr sz="1200">
                <a:solidFill>
                  <a:schemeClr val="tx1"/>
                </a:solidFill>
                <a:latin typeface="Calibri" panose="020F0502020204030204" pitchFamily="34" charset="0"/>
              </a:defRPr>
            </a:lvl8pPr>
            <a:lvl9pPr marL="3884613"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18BB592-E1E2-4B74-92DA-61FCC8100734}" type="slidenum">
              <a:rPr lang="en-US" altLang="en-US" smtClean="0">
                <a:latin typeface="Arial" panose="020B0604020202020204" pitchFamily="34" charset="0"/>
              </a:rPr>
              <a:pPr>
                <a:spcBef>
                  <a:spcPct val="0"/>
                </a:spcBef>
              </a:pPr>
              <a:t>49</a:t>
            </a:fld>
            <a:endParaRPr lang="en-US" altLang="en-US" smtClean="0">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Project summary : </a:t>
            </a:r>
          </a:p>
          <a:p>
            <a:pPr eaLnBrk="1" hangingPunct="1">
              <a:spcBef>
                <a:spcPct val="0"/>
              </a:spcBef>
            </a:pPr>
            <a:r>
              <a:rPr lang="en-US" altLang="en-US" smtClean="0"/>
              <a:t>Conditions:</a:t>
            </a:r>
          </a:p>
          <a:p>
            <a:pPr eaLnBrk="1" hangingPunct="1">
              <a:spcBef>
                <a:spcPct val="0"/>
              </a:spcBef>
              <a:buFontTx/>
              <a:buChar char="-"/>
            </a:pPr>
            <a:r>
              <a:rPr lang="en-US" altLang="en-US" smtClean="0"/>
              <a:t> unusual situation, </a:t>
            </a:r>
          </a:p>
          <a:p>
            <a:pPr eaLnBrk="1" hangingPunct="1">
              <a:spcBef>
                <a:spcPct val="0"/>
              </a:spcBef>
              <a:buFontTx/>
              <a:buChar char="-"/>
            </a:pPr>
            <a:r>
              <a:rPr lang="en-US" altLang="en-US" smtClean="0"/>
              <a:t> discrepancies between published and observed</a:t>
            </a:r>
          </a:p>
          <a:p>
            <a:pPr eaLnBrk="1" hangingPunct="1">
              <a:spcBef>
                <a:spcPct val="0"/>
              </a:spcBef>
              <a:buFontTx/>
              <a:buChar char="-"/>
            </a:pPr>
            <a:r>
              <a:rPr lang="en-US" altLang="en-US" smtClean="0"/>
              <a:t> Non-standard Runway markings</a:t>
            </a:r>
          </a:p>
          <a:p>
            <a:pPr eaLnBrk="1" hangingPunct="1">
              <a:spcBef>
                <a:spcPct val="0"/>
              </a:spcBef>
              <a:buFontTx/>
              <a:buChar char="-"/>
            </a:pPr>
            <a:endParaRPr lang="en-US" altLang="en-US" smtClean="0"/>
          </a:p>
          <a:p>
            <a:pPr eaLnBrk="1" hangingPunct="1">
              <a:spcBef>
                <a:spcPct val="0"/>
              </a:spcBef>
            </a:pPr>
            <a:r>
              <a:rPr lang="en-US" altLang="en-US" smtClean="0"/>
              <a:t>Interview checklist (Airport Manager/Operations, Air Traffic Control, Airway Facilities)</a:t>
            </a:r>
          </a:p>
          <a:p>
            <a:pPr eaLnBrk="1" hangingPunct="1">
              <a:spcBef>
                <a:spcPct val="0"/>
              </a:spcBef>
            </a:pPr>
            <a:endParaRPr lang="en-US" altLang="en-US" smtClean="0"/>
          </a:p>
          <a:p>
            <a:pPr eaLnBrk="1" hangingPunct="1">
              <a:spcBef>
                <a:spcPct val="0"/>
              </a:spcBef>
            </a:pPr>
            <a:r>
              <a:rPr lang="en-US" altLang="en-US" smtClean="0"/>
              <a:t>Or lead to a increased review time.</a:t>
            </a:r>
          </a:p>
          <a:p>
            <a:pPr eaLnBrk="1" hangingPunct="1">
              <a:spcBef>
                <a:spcPct val="0"/>
              </a:spcBef>
            </a:pPr>
            <a:endParaRPr lang="en-US" altLang="en-US" smtClean="0"/>
          </a:p>
          <a:p>
            <a:pPr marL="796925" lvl="1" indent="-339725">
              <a:lnSpc>
                <a:spcPct val="120000"/>
              </a:lnSpc>
              <a:spcBef>
                <a:spcPct val="20000"/>
              </a:spcBef>
              <a:buFontTx/>
              <a:buChar char="•"/>
            </a:pPr>
            <a:r>
              <a:rPr lang="en-US" altLang="en-US" smtClean="0"/>
              <a:t> observation scheme will not meet minimum requirements</a:t>
            </a:r>
          </a:p>
          <a:p>
            <a:pPr marL="796925" lvl="1" indent="-339725">
              <a:lnSpc>
                <a:spcPct val="120000"/>
              </a:lnSpc>
              <a:spcBef>
                <a:spcPct val="20000"/>
              </a:spcBef>
              <a:buFontTx/>
              <a:buChar char="•"/>
            </a:pPr>
            <a:r>
              <a:rPr lang="en-US" altLang="en-US" smtClean="0"/>
              <a:t>Proposed location of stations will not meet minimum requirements</a:t>
            </a:r>
          </a:p>
          <a:p>
            <a:pPr eaLnBrk="1" hangingPunct="1">
              <a:spcBef>
                <a:spcPct val="0"/>
              </a:spcBef>
            </a:pPr>
            <a:endParaRPr lang="en-US" altLang="en-US" smtClean="0"/>
          </a:p>
        </p:txBody>
      </p:sp>
      <p:sp>
        <p:nvSpPr>
          <p:cNvPr id="195588" name="Header Placeholder 3"/>
          <p:cNvSpPr>
            <a:spLocks noGrp="1"/>
          </p:cNvSpPr>
          <p:nvPr>
            <p:ph type="hdr" sz="quarter"/>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r>
              <a:rPr lang="en-US" altLang="en-US" smtClean="0">
                <a:latin typeface="Arial" charset="0"/>
              </a:rPr>
              <a:t>NGS Aeronautical Survey Training</a:t>
            </a:r>
          </a:p>
        </p:txBody>
      </p:sp>
      <p:sp>
        <p:nvSpPr>
          <p:cNvPr id="195589" name="Date Placeholder 4"/>
          <p:cNvSpPr>
            <a:spLocks noGrp="1"/>
          </p:cNvSpPr>
          <p:nvPr>
            <p:ph type="dt" sz="quarter"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fld id="{52D0BF71-0F83-454E-BFD1-4A1E7B5008DC}" type="datetime1">
              <a:rPr lang="en-US" altLang="en-US" smtClean="0">
                <a:latin typeface="Arial" charset="0"/>
              </a:rPr>
              <a:pPr eaLnBrk="1" hangingPunct="1">
                <a:spcBef>
                  <a:spcPct val="0"/>
                </a:spcBef>
                <a:defRPr/>
              </a:pPr>
              <a:t>5/26/2020</a:t>
            </a:fld>
            <a:endParaRPr lang="en-US" altLang="en-US" smtClean="0">
              <a:latin typeface="Arial" charset="0"/>
            </a:endParaRPr>
          </a:p>
        </p:txBody>
      </p:sp>
      <p:sp>
        <p:nvSpPr>
          <p:cNvPr id="195590" name="Footer Placeholder 5"/>
          <p:cNvSpPr>
            <a:spLocks noGrp="1"/>
          </p:cNvSpPr>
          <p:nvPr>
            <p:ph type="ftr"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endParaRPr lang="en-US" altLang="en-US" smtClean="0">
              <a:latin typeface="Arial" charset="0"/>
            </a:endParaRPr>
          </a:p>
        </p:txBody>
      </p:sp>
      <p:sp>
        <p:nvSpPr>
          <p:cNvPr id="97287"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1363" indent="-284163">
              <a:spcBef>
                <a:spcPct val="30000"/>
              </a:spcBef>
              <a:defRPr sz="1200">
                <a:solidFill>
                  <a:schemeClr val="tx1"/>
                </a:solidFill>
                <a:latin typeface="Calibri" panose="020F0502020204030204" pitchFamily="34" charset="0"/>
              </a:defRPr>
            </a:lvl2pPr>
            <a:lvl3pPr marL="1141413" indent="-227013">
              <a:spcBef>
                <a:spcPct val="30000"/>
              </a:spcBef>
              <a:defRPr sz="1200">
                <a:solidFill>
                  <a:schemeClr val="tx1"/>
                </a:solidFill>
                <a:latin typeface="Calibri" panose="020F0502020204030204" pitchFamily="34" charset="0"/>
              </a:defRPr>
            </a:lvl3pPr>
            <a:lvl4pPr marL="1598613" indent="-227013">
              <a:spcBef>
                <a:spcPct val="30000"/>
              </a:spcBef>
              <a:defRPr sz="1200">
                <a:solidFill>
                  <a:schemeClr val="tx1"/>
                </a:solidFill>
                <a:latin typeface="Calibri" panose="020F0502020204030204" pitchFamily="34" charset="0"/>
              </a:defRPr>
            </a:lvl4pPr>
            <a:lvl5pPr marL="2055813" indent="-227013">
              <a:spcBef>
                <a:spcPct val="30000"/>
              </a:spcBef>
              <a:defRPr sz="1200">
                <a:solidFill>
                  <a:schemeClr val="tx1"/>
                </a:solidFill>
                <a:latin typeface="Calibri" panose="020F0502020204030204" pitchFamily="34" charset="0"/>
              </a:defRPr>
            </a:lvl5pPr>
            <a:lvl6pPr marL="2513013" indent="-227013" eaLnBrk="0" fontAlgn="base" hangingPunct="0">
              <a:spcBef>
                <a:spcPct val="30000"/>
              </a:spcBef>
              <a:spcAft>
                <a:spcPct val="0"/>
              </a:spcAft>
              <a:defRPr sz="1200">
                <a:solidFill>
                  <a:schemeClr val="tx1"/>
                </a:solidFill>
                <a:latin typeface="Calibri" panose="020F0502020204030204" pitchFamily="34" charset="0"/>
              </a:defRPr>
            </a:lvl6pPr>
            <a:lvl7pPr marL="2970213" indent="-227013" eaLnBrk="0" fontAlgn="base" hangingPunct="0">
              <a:spcBef>
                <a:spcPct val="30000"/>
              </a:spcBef>
              <a:spcAft>
                <a:spcPct val="0"/>
              </a:spcAft>
              <a:defRPr sz="1200">
                <a:solidFill>
                  <a:schemeClr val="tx1"/>
                </a:solidFill>
                <a:latin typeface="Calibri" panose="020F0502020204030204" pitchFamily="34" charset="0"/>
              </a:defRPr>
            </a:lvl7pPr>
            <a:lvl8pPr marL="3427413" indent="-227013" eaLnBrk="0" fontAlgn="base" hangingPunct="0">
              <a:spcBef>
                <a:spcPct val="30000"/>
              </a:spcBef>
              <a:spcAft>
                <a:spcPct val="0"/>
              </a:spcAft>
              <a:defRPr sz="1200">
                <a:solidFill>
                  <a:schemeClr val="tx1"/>
                </a:solidFill>
                <a:latin typeface="Calibri" panose="020F0502020204030204" pitchFamily="34" charset="0"/>
              </a:defRPr>
            </a:lvl8pPr>
            <a:lvl9pPr marL="3884613"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4E82A1D-40BB-49F0-8380-7519F7EC6A66}" type="slidenum">
              <a:rPr lang="en-US" altLang="en-US" smtClean="0">
                <a:latin typeface="Arial" panose="020B0604020202020204" pitchFamily="34" charset="0"/>
              </a:rPr>
              <a:pPr>
                <a:spcBef>
                  <a:spcPct val="0"/>
                </a:spcBef>
              </a:pPr>
              <a:t>50</a:t>
            </a:fld>
            <a:endParaRPr lang="en-US" altLang="en-US" smtClean="0">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39725" indent="-339725">
              <a:lnSpc>
                <a:spcPct val="120000"/>
              </a:lnSpc>
              <a:spcBef>
                <a:spcPct val="20000"/>
              </a:spcBef>
            </a:pPr>
            <a:r>
              <a:rPr lang="en-US" altLang="en-US" smtClean="0"/>
              <a:t>Could pull up standard NGS Quality Review Report</a:t>
            </a:r>
          </a:p>
          <a:p>
            <a:pPr marL="339725" indent="-339725">
              <a:lnSpc>
                <a:spcPct val="120000"/>
              </a:lnSpc>
              <a:spcBef>
                <a:spcPct val="20000"/>
              </a:spcBef>
            </a:pPr>
            <a:endParaRPr lang="en-US" altLang="en-US" smtClean="0"/>
          </a:p>
          <a:p>
            <a:pPr marL="339725" indent="-339725">
              <a:lnSpc>
                <a:spcPct val="120000"/>
              </a:lnSpc>
              <a:spcBef>
                <a:spcPct val="20000"/>
              </a:spcBef>
            </a:pPr>
            <a:r>
              <a:rPr lang="en-US" altLang="en-US" smtClean="0"/>
              <a:t>38% of AC-18B submitted surveys are not approved</a:t>
            </a:r>
          </a:p>
        </p:txBody>
      </p:sp>
      <p:sp>
        <p:nvSpPr>
          <p:cNvPr id="196612" name="Header Placeholder 3"/>
          <p:cNvSpPr>
            <a:spLocks noGrp="1"/>
          </p:cNvSpPr>
          <p:nvPr>
            <p:ph type="hdr" sz="quarter"/>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r>
              <a:rPr lang="en-US" altLang="en-US" smtClean="0">
                <a:latin typeface="Arial" charset="0"/>
              </a:rPr>
              <a:t>NGS Aeronautical Survey Training</a:t>
            </a:r>
          </a:p>
        </p:txBody>
      </p:sp>
      <p:sp>
        <p:nvSpPr>
          <p:cNvPr id="196613" name="Date Placeholder 4"/>
          <p:cNvSpPr>
            <a:spLocks noGrp="1"/>
          </p:cNvSpPr>
          <p:nvPr>
            <p:ph type="dt" sz="quarter"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fld id="{7CEA157B-0BF7-4C1C-8C56-9D2820C08E22}" type="datetime1">
              <a:rPr lang="en-US" altLang="en-US" smtClean="0">
                <a:latin typeface="Arial" charset="0"/>
              </a:rPr>
              <a:pPr eaLnBrk="1" hangingPunct="1">
                <a:spcBef>
                  <a:spcPct val="0"/>
                </a:spcBef>
                <a:defRPr/>
              </a:pPr>
              <a:t>5/26/2020</a:t>
            </a:fld>
            <a:endParaRPr lang="en-US" altLang="en-US" smtClean="0">
              <a:latin typeface="Arial" charset="0"/>
            </a:endParaRPr>
          </a:p>
        </p:txBody>
      </p:sp>
      <p:sp>
        <p:nvSpPr>
          <p:cNvPr id="196614" name="Footer Placeholder 5"/>
          <p:cNvSpPr>
            <a:spLocks noGrp="1"/>
          </p:cNvSpPr>
          <p:nvPr>
            <p:ph type="ftr"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endParaRPr lang="en-US" altLang="en-US" smtClean="0">
              <a:latin typeface="Arial" charset="0"/>
            </a:endParaRPr>
          </a:p>
        </p:txBody>
      </p:sp>
      <p:sp>
        <p:nvSpPr>
          <p:cNvPr id="100359"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1363" indent="-284163">
              <a:spcBef>
                <a:spcPct val="30000"/>
              </a:spcBef>
              <a:defRPr sz="1200">
                <a:solidFill>
                  <a:schemeClr val="tx1"/>
                </a:solidFill>
                <a:latin typeface="Calibri" panose="020F0502020204030204" pitchFamily="34" charset="0"/>
              </a:defRPr>
            </a:lvl2pPr>
            <a:lvl3pPr marL="1141413" indent="-227013">
              <a:spcBef>
                <a:spcPct val="30000"/>
              </a:spcBef>
              <a:defRPr sz="1200">
                <a:solidFill>
                  <a:schemeClr val="tx1"/>
                </a:solidFill>
                <a:latin typeface="Calibri" panose="020F0502020204030204" pitchFamily="34" charset="0"/>
              </a:defRPr>
            </a:lvl3pPr>
            <a:lvl4pPr marL="1598613" indent="-227013">
              <a:spcBef>
                <a:spcPct val="30000"/>
              </a:spcBef>
              <a:defRPr sz="1200">
                <a:solidFill>
                  <a:schemeClr val="tx1"/>
                </a:solidFill>
                <a:latin typeface="Calibri" panose="020F0502020204030204" pitchFamily="34" charset="0"/>
              </a:defRPr>
            </a:lvl4pPr>
            <a:lvl5pPr marL="2055813" indent="-227013">
              <a:spcBef>
                <a:spcPct val="30000"/>
              </a:spcBef>
              <a:defRPr sz="1200">
                <a:solidFill>
                  <a:schemeClr val="tx1"/>
                </a:solidFill>
                <a:latin typeface="Calibri" panose="020F0502020204030204" pitchFamily="34" charset="0"/>
              </a:defRPr>
            </a:lvl5pPr>
            <a:lvl6pPr marL="2513013" indent="-227013" eaLnBrk="0" fontAlgn="base" hangingPunct="0">
              <a:spcBef>
                <a:spcPct val="30000"/>
              </a:spcBef>
              <a:spcAft>
                <a:spcPct val="0"/>
              </a:spcAft>
              <a:defRPr sz="1200">
                <a:solidFill>
                  <a:schemeClr val="tx1"/>
                </a:solidFill>
                <a:latin typeface="Calibri" panose="020F0502020204030204" pitchFamily="34" charset="0"/>
              </a:defRPr>
            </a:lvl6pPr>
            <a:lvl7pPr marL="2970213" indent="-227013" eaLnBrk="0" fontAlgn="base" hangingPunct="0">
              <a:spcBef>
                <a:spcPct val="30000"/>
              </a:spcBef>
              <a:spcAft>
                <a:spcPct val="0"/>
              </a:spcAft>
              <a:defRPr sz="1200">
                <a:solidFill>
                  <a:schemeClr val="tx1"/>
                </a:solidFill>
                <a:latin typeface="Calibri" panose="020F0502020204030204" pitchFamily="34" charset="0"/>
              </a:defRPr>
            </a:lvl7pPr>
            <a:lvl8pPr marL="3427413" indent="-227013" eaLnBrk="0" fontAlgn="base" hangingPunct="0">
              <a:spcBef>
                <a:spcPct val="30000"/>
              </a:spcBef>
              <a:spcAft>
                <a:spcPct val="0"/>
              </a:spcAft>
              <a:defRPr sz="1200">
                <a:solidFill>
                  <a:schemeClr val="tx1"/>
                </a:solidFill>
                <a:latin typeface="Calibri" panose="020F0502020204030204" pitchFamily="34" charset="0"/>
              </a:defRPr>
            </a:lvl8pPr>
            <a:lvl9pPr marL="3884613"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A3B709C-5FAF-4111-A255-02CE31691FDE}" type="slidenum">
              <a:rPr lang="en-US" altLang="en-US" smtClean="0">
                <a:latin typeface="Arial" panose="020B0604020202020204" pitchFamily="34" charset="0"/>
              </a:rPr>
              <a:pPr>
                <a:spcBef>
                  <a:spcPct val="0"/>
                </a:spcBef>
              </a:pPr>
              <a:t>52</a:t>
            </a:fld>
            <a:endParaRPr lang="en-US" altLang="en-US" smtClean="0">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Nicole Cabana </a:t>
            </a:r>
          </a:p>
          <a:p>
            <a:r>
              <a:rPr lang="en-US" altLang="en-US" smtClean="0"/>
              <a:t>May need to revise…. “Services”  Think my slide (next) is a better summary of services</a:t>
            </a: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50A1928-D3D5-4C52-AE35-FC60B959908D}" type="slidenum">
              <a:rPr lang="en-US" altLang="en-US" smtClean="0"/>
              <a:pPr>
                <a:spcBef>
                  <a:spcPct val="0"/>
                </a:spcBef>
              </a:pPr>
              <a:t>4</a:t>
            </a:fld>
            <a:endParaRPr lang="en-US" alt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TOP</a:t>
            </a:r>
          </a:p>
        </p:txBody>
      </p:sp>
      <p:sp>
        <p:nvSpPr>
          <p:cNvPr id="1116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C672CA1-C36F-420A-AF43-CE5B3ECF0442}" type="slidenum">
              <a:rPr lang="en-US" altLang="en-US" smtClean="0">
                <a:solidFill>
                  <a:srgbClr val="000000"/>
                </a:solidFill>
                <a:latin typeface="Arial" panose="020B0604020202020204" pitchFamily="34" charset="0"/>
              </a:rPr>
              <a:pPr>
                <a:spcBef>
                  <a:spcPct val="0"/>
                </a:spcBef>
              </a:pPr>
              <a:t>62</a:t>
            </a:fld>
            <a:endParaRPr lang="en-US" altLang="en-US" smtClean="0">
              <a:solidFill>
                <a:srgbClr val="000000"/>
              </a:solidFill>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33363" indent="-233363">
              <a:lnSpc>
                <a:spcPct val="90000"/>
              </a:lnSpc>
            </a:pPr>
            <a:endParaRPr lang="en-US" altLang="en-US" smtClean="0"/>
          </a:p>
        </p:txBody>
      </p:sp>
      <p:sp>
        <p:nvSpPr>
          <p:cNvPr id="164868" name="Header Placeholder 3"/>
          <p:cNvSpPr>
            <a:spLocks noGrp="1"/>
          </p:cNvSpPr>
          <p:nvPr>
            <p:ph type="hdr" sz="quarter"/>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r>
              <a:rPr lang="en-US" altLang="en-US" smtClean="0">
                <a:latin typeface="Arial" charset="0"/>
              </a:rPr>
              <a:t>NGS Aeronautical Survey Training</a:t>
            </a:r>
          </a:p>
        </p:txBody>
      </p:sp>
      <p:sp>
        <p:nvSpPr>
          <p:cNvPr id="164869" name="Date Placeholder 4"/>
          <p:cNvSpPr>
            <a:spLocks noGrp="1"/>
          </p:cNvSpPr>
          <p:nvPr>
            <p:ph type="dt" sz="quarter"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fld id="{F83ED8C9-4159-4A43-9952-6670B201467A}" type="datetime1">
              <a:rPr lang="en-US" altLang="en-US" smtClean="0">
                <a:latin typeface="Arial" charset="0"/>
              </a:rPr>
              <a:pPr eaLnBrk="1" hangingPunct="1">
                <a:spcBef>
                  <a:spcPct val="0"/>
                </a:spcBef>
                <a:defRPr/>
              </a:pPr>
              <a:t>5/26/2020</a:t>
            </a:fld>
            <a:endParaRPr lang="en-US" altLang="en-US" smtClean="0">
              <a:latin typeface="Arial" charset="0"/>
            </a:endParaRPr>
          </a:p>
        </p:txBody>
      </p:sp>
      <p:sp>
        <p:nvSpPr>
          <p:cNvPr id="164870" name="Footer Placeholder 5"/>
          <p:cNvSpPr>
            <a:spLocks noGrp="1"/>
          </p:cNvSpPr>
          <p:nvPr>
            <p:ph type="ftr"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endParaRPr lang="en-US" altLang="en-US" smtClean="0">
              <a:latin typeface="Arial" charset="0"/>
            </a:endParaRPr>
          </a:p>
        </p:txBody>
      </p:sp>
      <p:sp>
        <p:nvSpPr>
          <p:cNvPr id="17415"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1363" indent="-284163">
              <a:spcBef>
                <a:spcPct val="30000"/>
              </a:spcBef>
              <a:defRPr sz="1200">
                <a:solidFill>
                  <a:schemeClr val="tx1"/>
                </a:solidFill>
                <a:latin typeface="Calibri" panose="020F0502020204030204" pitchFamily="34" charset="0"/>
              </a:defRPr>
            </a:lvl2pPr>
            <a:lvl3pPr marL="1141413" indent="-227013">
              <a:spcBef>
                <a:spcPct val="30000"/>
              </a:spcBef>
              <a:defRPr sz="1200">
                <a:solidFill>
                  <a:schemeClr val="tx1"/>
                </a:solidFill>
                <a:latin typeface="Calibri" panose="020F0502020204030204" pitchFamily="34" charset="0"/>
              </a:defRPr>
            </a:lvl3pPr>
            <a:lvl4pPr marL="1598613" indent="-227013">
              <a:spcBef>
                <a:spcPct val="30000"/>
              </a:spcBef>
              <a:defRPr sz="1200">
                <a:solidFill>
                  <a:schemeClr val="tx1"/>
                </a:solidFill>
                <a:latin typeface="Calibri" panose="020F0502020204030204" pitchFamily="34" charset="0"/>
              </a:defRPr>
            </a:lvl4pPr>
            <a:lvl5pPr marL="2055813" indent="-227013">
              <a:spcBef>
                <a:spcPct val="30000"/>
              </a:spcBef>
              <a:defRPr sz="1200">
                <a:solidFill>
                  <a:schemeClr val="tx1"/>
                </a:solidFill>
                <a:latin typeface="Calibri" panose="020F0502020204030204" pitchFamily="34" charset="0"/>
              </a:defRPr>
            </a:lvl5pPr>
            <a:lvl6pPr marL="2513013" indent="-227013" eaLnBrk="0" fontAlgn="base" hangingPunct="0">
              <a:spcBef>
                <a:spcPct val="30000"/>
              </a:spcBef>
              <a:spcAft>
                <a:spcPct val="0"/>
              </a:spcAft>
              <a:defRPr sz="1200">
                <a:solidFill>
                  <a:schemeClr val="tx1"/>
                </a:solidFill>
                <a:latin typeface="Calibri" panose="020F0502020204030204" pitchFamily="34" charset="0"/>
              </a:defRPr>
            </a:lvl6pPr>
            <a:lvl7pPr marL="2970213" indent="-227013" eaLnBrk="0" fontAlgn="base" hangingPunct="0">
              <a:spcBef>
                <a:spcPct val="30000"/>
              </a:spcBef>
              <a:spcAft>
                <a:spcPct val="0"/>
              </a:spcAft>
              <a:defRPr sz="1200">
                <a:solidFill>
                  <a:schemeClr val="tx1"/>
                </a:solidFill>
                <a:latin typeface="Calibri" panose="020F0502020204030204" pitchFamily="34" charset="0"/>
              </a:defRPr>
            </a:lvl7pPr>
            <a:lvl8pPr marL="3427413" indent="-227013" eaLnBrk="0" fontAlgn="base" hangingPunct="0">
              <a:spcBef>
                <a:spcPct val="30000"/>
              </a:spcBef>
              <a:spcAft>
                <a:spcPct val="0"/>
              </a:spcAft>
              <a:defRPr sz="1200">
                <a:solidFill>
                  <a:schemeClr val="tx1"/>
                </a:solidFill>
                <a:latin typeface="Calibri" panose="020F0502020204030204" pitchFamily="34" charset="0"/>
              </a:defRPr>
            </a:lvl8pPr>
            <a:lvl9pPr marL="3884613"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90F1316-8286-48AA-B425-79FD4EBFE37A}" type="slidenum">
              <a:rPr lang="en-US" altLang="en-US" smtClean="0">
                <a:latin typeface="Arial" panose="020B0604020202020204" pitchFamily="34" charset="0"/>
              </a:rPr>
              <a:pPr>
                <a:spcBef>
                  <a:spcPct val="0"/>
                </a:spcBef>
              </a:pPr>
              <a:t>5</a:t>
            </a:fld>
            <a:endParaRPr lang="en-US" altLang="en-US" smtClean="0">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lnSpc>
                <a:spcPct val="90000"/>
              </a:lnSpc>
              <a:spcBef>
                <a:spcPts val="0"/>
              </a:spcBef>
              <a:spcAft>
                <a:spcPts val="0"/>
              </a:spcAft>
              <a:defRPr/>
            </a:pPr>
            <a:r>
              <a:rPr lang="en-US" altLang="zh-CN" dirty="0" smtClean="0">
                <a:latin typeface="Times New Roman" pitchFamily="18" charset="0"/>
                <a:cs typeface="Times New Roman" pitchFamily="18" charset="0"/>
              </a:rPr>
              <a:t>Possibly omit</a:t>
            </a:r>
          </a:p>
          <a:p>
            <a:pPr eaLnBrk="1" fontAlgn="auto" hangingPunct="1">
              <a:lnSpc>
                <a:spcPct val="90000"/>
              </a:lnSpc>
              <a:spcBef>
                <a:spcPts val="0"/>
              </a:spcBef>
              <a:spcAft>
                <a:spcPts val="0"/>
              </a:spcAft>
              <a:defRPr/>
            </a:pPr>
            <a:r>
              <a:rPr lang="en-US" altLang="zh-CN" dirty="0" smtClean="0">
                <a:latin typeface="Times New Roman" pitchFamily="18" charset="0"/>
                <a:cs typeface="Times New Roman" pitchFamily="18" charset="0"/>
              </a:rPr>
              <a:t>NGS Mission: To define, maintain and provide access to the </a:t>
            </a:r>
            <a:r>
              <a:rPr lang="en-US" altLang="zh-CN" b="1" u="sng" dirty="0" smtClean="0">
                <a:solidFill>
                  <a:schemeClr val="accent1">
                    <a:lumMod val="75000"/>
                  </a:schemeClr>
                </a:solidFill>
                <a:latin typeface="Times New Roman" pitchFamily="18" charset="0"/>
                <a:cs typeface="Times New Roman" pitchFamily="18" charset="0"/>
              </a:rPr>
              <a:t>National Spatial Reference System (NSRS)</a:t>
            </a:r>
            <a:r>
              <a:rPr lang="en-US" altLang="zh-CN" b="1" dirty="0" smtClean="0">
                <a:latin typeface="Times New Roman" pitchFamily="18" charset="0"/>
                <a:cs typeface="Times New Roman" pitchFamily="18" charset="0"/>
              </a:rPr>
              <a:t> </a:t>
            </a:r>
          </a:p>
          <a:p>
            <a:pPr eaLnBrk="1" fontAlgn="auto" hangingPunct="1">
              <a:lnSpc>
                <a:spcPct val="90000"/>
              </a:lnSpc>
              <a:spcBef>
                <a:spcPts val="0"/>
              </a:spcBef>
              <a:spcAft>
                <a:spcPts val="0"/>
              </a:spcAft>
              <a:defRPr/>
            </a:pPr>
            <a:r>
              <a:rPr lang="en-US" altLang="zh-CN" dirty="0" smtClean="0">
                <a:latin typeface="Times New Roman" pitchFamily="18" charset="0"/>
                <a:cs typeface="Times New Roman" pitchFamily="18" charset="0"/>
              </a:rPr>
              <a:t>to meet our Nation’s economic, social and environmental needs.</a:t>
            </a:r>
            <a:endParaRPr lang="en-US" dirty="0"/>
          </a:p>
        </p:txBody>
      </p:sp>
      <p:sp>
        <p:nvSpPr>
          <p:cNvPr id="155652" name="Header Placeholder 3"/>
          <p:cNvSpPr>
            <a:spLocks noGrp="1"/>
          </p:cNvSpPr>
          <p:nvPr>
            <p:ph type="hdr" sz="quarter"/>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altLang="en-US" smtClean="0"/>
              <a:t>NGS Aeronautical Survey Training</a:t>
            </a:r>
          </a:p>
        </p:txBody>
      </p:sp>
      <p:sp>
        <p:nvSpPr>
          <p:cNvPr id="155653" name="Date Placeholder 4"/>
          <p:cNvSpPr>
            <a:spLocks noGrp="1"/>
          </p:cNvSpPr>
          <p:nvPr>
            <p:ph type="dt" sz="quarter"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B006D32D-5BE5-4C1D-B663-F65851576CEB}" type="datetime1">
              <a:rPr lang="en-US" altLang="en-US" smtClean="0"/>
              <a:pPr eaLnBrk="1" hangingPunct="1">
                <a:defRPr/>
              </a:pPr>
              <a:t>5/26/2020</a:t>
            </a:fld>
            <a:endParaRPr lang="en-US" altLang="en-US" smtClean="0"/>
          </a:p>
        </p:txBody>
      </p:sp>
      <p:sp>
        <p:nvSpPr>
          <p:cNvPr id="155654" name="Footer Placeholder 5"/>
          <p:cNvSpPr>
            <a:spLocks noGrp="1"/>
          </p:cNvSpPr>
          <p:nvPr>
            <p:ph type="ftr"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mtClean="0"/>
          </a:p>
        </p:txBody>
      </p:sp>
      <p:sp>
        <p:nvSpPr>
          <p:cNvPr id="19463"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D6BE187-32E0-4AD5-AC57-AF5223124558}" type="slidenum">
              <a:rPr lang="en-US" altLang="en-US" smtClean="0">
                <a:latin typeface="Arial" panose="020B0604020202020204" pitchFamily="34" charset="0"/>
              </a:rPr>
              <a:pPr>
                <a:spcBef>
                  <a:spcPct val="0"/>
                </a:spcBef>
              </a:pPr>
              <a:t>6</a:t>
            </a:fld>
            <a:endParaRPr lang="en-US" altLang="en-US" smtClean="0">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65892" name="Header Placeholder 3"/>
          <p:cNvSpPr>
            <a:spLocks noGrp="1"/>
          </p:cNvSpPr>
          <p:nvPr>
            <p:ph type="hdr" sz="quarter"/>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r>
              <a:rPr lang="en-US" altLang="en-US" smtClean="0">
                <a:latin typeface="Arial" charset="0"/>
              </a:rPr>
              <a:t>NGS Aeronautical Survey Training</a:t>
            </a:r>
          </a:p>
        </p:txBody>
      </p:sp>
      <p:sp>
        <p:nvSpPr>
          <p:cNvPr id="165893" name="Date Placeholder 4"/>
          <p:cNvSpPr>
            <a:spLocks noGrp="1"/>
          </p:cNvSpPr>
          <p:nvPr>
            <p:ph type="dt" sz="quarter"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fld id="{D652DD8A-58D8-421B-ACC4-139CDD263DD4}" type="datetime1">
              <a:rPr lang="en-US" altLang="en-US" smtClean="0">
                <a:latin typeface="Arial" charset="0"/>
              </a:rPr>
              <a:pPr eaLnBrk="1" hangingPunct="1">
                <a:spcBef>
                  <a:spcPct val="0"/>
                </a:spcBef>
                <a:defRPr/>
              </a:pPr>
              <a:t>5/26/2020</a:t>
            </a:fld>
            <a:endParaRPr lang="en-US" altLang="en-US" smtClean="0">
              <a:latin typeface="Arial" charset="0"/>
            </a:endParaRPr>
          </a:p>
        </p:txBody>
      </p:sp>
      <p:sp>
        <p:nvSpPr>
          <p:cNvPr id="165894" name="Footer Placeholder 5"/>
          <p:cNvSpPr>
            <a:spLocks noGrp="1"/>
          </p:cNvSpPr>
          <p:nvPr>
            <p:ph type="ftr"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endParaRPr lang="en-US" altLang="en-US" smtClean="0">
              <a:latin typeface="Arial" charset="0"/>
            </a:endParaRPr>
          </a:p>
        </p:txBody>
      </p:sp>
      <p:sp>
        <p:nvSpPr>
          <p:cNvPr id="21511"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1363" indent="-284163">
              <a:spcBef>
                <a:spcPct val="30000"/>
              </a:spcBef>
              <a:defRPr sz="1200">
                <a:solidFill>
                  <a:schemeClr val="tx1"/>
                </a:solidFill>
                <a:latin typeface="Calibri" panose="020F0502020204030204" pitchFamily="34" charset="0"/>
              </a:defRPr>
            </a:lvl2pPr>
            <a:lvl3pPr marL="1141413" indent="-227013">
              <a:spcBef>
                <a:spcPct val="30000"/>
              </a:spcBef>
              <a:defRPr sz="1200">
                <a:solidFill>
                  <a:schemeClr val="tx1"/>
                </a:solidFill>
                <a:latin typeface="Calibri" panose="020F0502020204030204" pitchFamily="34" charset="0"/>
              </a:defRPr>
            </a:lvl3pPr>
            <a:lvl4pPr marL="1598613" indent="-227013">
              <a:spcBef>
                <a:spcPct val="30000"/>
              </a:spcBef>
              <a:defRPr sz="1200">
                <a:solidFill>
                  <a:schemeClr val="tx1"/>
                </a:solidFill>
                <a:latin typeface="Calibri" panose="020F0502020204030204" pitchFamily="34" charset="0"/>
              </a:defRPr>
            </a:lvl4pPr>
            <a:lvl5pPr marL="2055813" indent="-227013">
              <a:spcBef>
                <a:spcPct val="30000"/>
              </a:spcBef>
              <a:defRPr sz="1200">
                <a:solidFill>
                  <a:schemeClr val="tx1"/>
                </a:solidFill>
                <a:latin typeface="Calibri" panose="020F0502020204030204" pitchFamily="34" charset="0"/>
              </a:defRPr>
            </a:lvl5pPr>
            <a:lvl6pPr marL="2513013" indent="-227013" eaLnBrk="0" fontAlgn="base" hangingPunct="0">
              <a:spcBef>
                <a:spcPct val="30000"/>
              </a:spcBef>
              <a:spcAft>
                <a:spcPct val="0"/>
              </a:spcAft>
              <a:defRPr sz="1200">
                <a:solidFill>
                  <a:schemeClr val="tx1"/>
                </a:solidFill>
                <a:latin typeface="Calibri" panose="020F0502020204030204" pitchFamily="34" charset="0"/>
              </a:defRPr>
            </a:lvl6pPr>
            <a:lvl7pPr marL="2970213" indent="-227013" eaLnBrk="0" fontAlgn="base" hangingPunct="0">
              <a:spcBef>
                <a:spcPct val="30000"/>
              </a:spcBef>
              <a:spcAft>
                <a:spcPct val="0"/>
              </a:spcAft>
              <a:defRPr sz="1200">
                <a:solidFill>
                  <a:schemeClr val="tx1"/>
                </a:solidFill>
                <a:latin typeface="Calibri" panose="020F0502020204030204" pitchFamily="34" charset="0"/>
              </a:defRPr>
            </a:lvl7pPr>
            <a:lvl8pPr marL="3427413" indent="-227013" eaLnBrk="0" fontAlgn="base" hangingPunct="0">
              <a:spcBef>
                <a:spcPct val="30000"/>
              </a:spcBef>
              <a:spcAft>
                <a:spcPct val="0"/>
              </a:spcAft>
              <a:defRPr sz="1200">
                <a:solidFill>
                  <a:schemeClr val="tx1"/>
                </a:solidFill>
                <a:latin typeface="Calibri" panose="020F0502020204030204" pitchFamily="34" charset="0"/>
              </a:defRPr>
            </a:lvl8pPr>
            <a:lvl9pPr marL="3884613"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1FA0AE1-75C7-411E-A050-B4837D944C62}" type="slidenum">
              <a:rPr lang="en-US" altLang="en-US" smtClean="0">
                <a:latin typeface="Arial" panose="020B0604020202020204" pitchFamily="34" charset="0"/>
              </a:rPr>
              <a:pPr>
                <a:spcBef>
                  <a:spcPct val="0"/>
                </a:spcBef>
              </a:pPr>
              <a:t>7</a:t>
            </a:fld>
            <a:endParaRPr lang="en-US" altLang="en-US" smtClean="0">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Imagery in support of the aeronautical survey is also critical</a:t>
            </a:r>
          </a:p>
          <a:p>
            <a:endParaRPr lang="en-US" altLang="en-US" smtClean="0"/>
          </a:p>
          <a:p>
            <a:r>
              <a:rPr lang="en-US" altLang="en-US" smtClean="0"/>
              <a:t>Data reviewed by NGS (scope)</a:t>
            </a:r>
          </a:p>
          <a:p>
            <a:endParaRPr lang="en-US" altLang="en-US" smtClean="0"/>
          </a:p>
          <a:p>
            <a:r>
              <a:rPr lang="en-US" altLang="en-US" smtClean="0"/>
              <a:t>Standard OIS are no longer FAR Part 77</a:t>
            </a:r>
          </a:p>
          <a:p>
            <a:r>
              <a:rPr lang="en-US" altLang="en-US" smtClean="0"/>
              <a:t>Now Airport Airspace </a:t>
            </a:r>
          </a:p>
        </p:txBody>
      </p:sp>
      <p:sp>
        <p:nvSpPr>
          <p:cNvPr id="166916" name="Header Placeholder 3"/>
          <p:cNvSpPr>
            <a:spLocks noGrp="1"/>
          </p:cNvSpPr>
          <p:nvPr>
            <p:ph type="hdr" sz="quarter"/>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r>
              <a:rPr lang="en-US" altLang="en-US" smtClean="0">
                <a:latin typeface="Arial" charset="0"/>
              </a:rPr>
              <a:t>NGS Aeronautical Survey Training</a:t>
            </a:r>
          </a:p>
        </p:txBody>
      </p:sp>
      <p:sp>
        <p:nvSpPr>
          <p:cNvPr id="166917" name="Date Placeholder 4"/>
          <p:cNvSpPr>
            <a:spLocks noGrp="1"/>
          </p:cNvSpPr>
          <p:nvPr>
            <p:ph type="dt" sz="quarter"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fld id="{B6931EE3-28B9-49A1-8650-CA750C8E10CD}" type="datetime1">
              <a:rPr lang="en-US" altLang="en-US" smtClean="0">
                <a:latin typeface="Arial" charset="0"/>
              </a:rPr>
              <a:pPr eaLnBrk="1" hangingPunct="1">
                <a:spcBef>
                  <a:spcPct val="0"/>
                </a:spcBef>
                <a:defRPr/>
              </a:pPr>
              <a:t>5/26/2020</a:t>
            </a:fld>
            <a:endParaRPr lang="en-US" altLang="en-US" smtClean="0">
              <a:latin typeface="Arial" charset="0"/>
            </a:endParaRPr>
          </a:p>
        </p:txBody>
      </p:sp>
      <p:sp>
        <p:nvSpPr>
          <p:cNvPr id="166918" name="Footer Placeholder 5"/>
          <p:cNvSpPr>
            <a:spLocks noGrp="1"/>
          </p:cNvSpPr>
          <p:nvPr>
            <p:ph type="ftr"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endParaRPr lang="en-US" altLang="en-US" smtClean="0">
              <a:latin typeface="Arial" charset="0"/>
            </a:endParaRPr>
          </a:p>
        </p:txBody>
      </p:sp>
      <p:sp>
        <p:nvSpPr>
          <p:cNvPr id="23559"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1363" indent="-284163">
              <a:spcBef>
                <a:spcPct val="30000"/>
              </a:spcBef>
              <a:defRPr sz="1200">
                <a:solidFill>
                  <a:schemeClr val="tx1"/>
                </a:solidFill>
                <a:latin typeface="Calibri" panose="020F0502020204030204" pitchFamily="34" charset="0"/>
              </a:defRPr>
            </a:lvl2pPr>
            <a:lvl3pPr marL="1141413" indent="-227013">
              <a:spcBef>
                <a:spcPct val="30000"/>
              </a:spcBef>
              <a:defRPr sz="1200">
                <a:solidFill>
                  <a:schemeClr val="tx1"/>
                </a:solidFill>
                <a:latin typeface="Calibri" panose="020F0502020204030204" pitchFamily="34" charset="0"/>
              </a:defRPr>
            </a:lvl3pPr>
            <a:lvl4pPr marL="1598613" indent="-227013">
              <a:spcBef>
                <a:spcPct val="30000"/>
              </a:spcBef>
              <a:defRPr sz="1200">
                <a:solidFill>
                  <a:schemeClr val="tx1"/>
                </a:solidFill>
                <a:latin typeface="Calibri" panose="020F0502020204030204" pitchFamily="34" charset="0"/>
              </a:defRPr>
            </a:lvl4pPr>
            <a:lvl5pPr marL="2055813" indent="-227013">
              <a:spcBef>
                <a:spcPct val="30000"/>
              </a:spcBef>
              <a:defRPr sz="1200">
                <a:solidFill>
                  <a:schemeClr val="tx1"/>
                </a:solidFill>
                <a:latin typeface="Calibri" panose="020F0502020204030204" pitchFamily="34" charset="0"/>
              </a:defRPr>
            </a:lvl5pPr>
            <a:lvl6pPr marL="2513013" indent="-227013" eaLnBrk="0" fontAlgn="base" hangingPunct="0">
              <a:spcBef>
                <a:spcPct val="30000"/>
              </a:spcBef>
              <a:spcAft>
                <a:spcPct val="0"/>
              </a:spcAft>
              <a:defRPr sz="1200">
                <a:solidFill>
                  <a:schemeClr val="tx1"/>
                </a:solidFill>
                <a:latin typeface="Calibri" panose="020F0502020204030204" pitchFamily="34" charset="0"/>
              </a:defRPr>
            </a:lvl6pPr>
            <a:lvl7pPr marL="2970213" indent="-227013" eaLnBrk="0" fontAlgn="base" hangingPunct="0">
              <a:spcBef>
                <a:spcPct val="30000"/>
              </a:spcBef>
              <a:spcAft>
                <a:spcPct val="0"/>
              </a:spcAft>
              <a:defRPr sz="1200">
                <a:solidFill>
                  <a:schemeClr val="tx1"/>
                </a:solidFill>
                <a:latin typeface="Calibri" panose="020F0502020204030204" pitchFamily="34" charset="0"/>
              </a:defRPr>
            </a:lvl7pPr>
            <a:lvl8pPr marL="3427413" indent="-227013" eaLnBrk="0" fontAlgn="base" hangingPunct="0">
              <a:spcBef>
                <a:spcPct val="30000"/>
              </a:spcBef>
              <a:spcAft>
                <a:spcPct val="0"/>
              </a:spcAft>
              <a:defRPr sz="1200">
                <a:solidFill>
                  <a:schemeClr val="tx1"/>
                </a:solidFill>
                <a:latin typeface="Calibri" panose="020F0502020204030204" pitchFamily="34" charset="0"/>
              </a:defRPr>
            </a:lvl8pPr>
            <a:lvl9pPr marL="3884613"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0B695B-C5CE-4C87-9464-42257C27EF74}" type="slidenum">
              <a:rPr lang="en-US" altLang="en-US" smtClean="0">
                <a:latin typeface="Arial" panose="020B0604020202020204" pitchFamily="34" charset="0"/>
              </a:rPr>
              <a:pPr>
                <a:spcBef>
                  <a:spcPct val="0"/>
                </a:spcBef>
              </a:pPr>
              <a:t>8</a:t>
            </a:fld>
            <a:endParaRPr lang="en-US" altLang="en-US" smtClean="0">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67940" name="Header Placeholder 3"/>
          <p:cNvSpPr>
            <a:spLocks noGrp="1"/>
          </p:cNvSpPr>
          <p:nvPr>
            <p:ph type="hdr" sz="quarter"/>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r>
              <a:rPr lang="en-US" altLang="en-US" smtClean="0">
                <a:latin typeface="Arial" charset="0"/>
              </a:rPr>
              <a:t>NGS Aeronautical Survey Training</a:t>
            </a:r>
          </a:p>
        </p:txBody>
      </p:sp>
      <p:sp>
        <p:nvSpPr>
          <p:cNvPr id="167941" name="Date Placeholder 4"/>
          <p:cNvSpPr>
            <a:spLocks noGrp="1"/>
          </p:cNvSpPr>
          <p:nvPr>
            <p:ph type="dt" sz="quarter"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fld id="{7E357332-A0E4-4634-B147-BDB159C4795E}" type="datetime1">
              <a:rPr lang="en-US" altLang="en-US" smtClean="0">
                <a:latin typeface="Arial" charset="0"/>
              </a:rPr>
              <a:pPr eaLnBrk="1" hangingPunct="1">
                <a:spcBef>
                  <a:spcPct val="0"/>
                </a:spcBef>
                <a:defRPr/>
              </a:pPr>
              <a:t>5/26/2020</a:t>
            </a:fld>
            <a:endParaRPr lang="en-US" altLang="en-US" smtClean="0">
              <a:latin typeface="Arial" charset="0"/>
            </a:endParaRPr>
          </a:p>
        </p:txBody>
      </p:sp>
      <p:sp>
        <p:nvSpPr>
          <p:cNvPr id="167942" name="Footer Placeholder 5"/>
          <p:cNvSpPr>
            <a:spLocks noGrp="1"/>
          </p:cNvSpPr>
          <p:nvPr>
            <p:ph type="ftr"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endParaRPr lang="en-US" altLang="en-US" smtClean="0">
              <a:latin typeface="Arial" charset="0"/>
            </a:endParaRPr>
          </a:p>
        </p:txBody>
      </p:sp>
      <p:sp>
        <p:nvSpPr>
          <p:cNvPr id="25607"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1363" indent="-284163">
              <a:spcBef>
                <a:spcPct val="30000"/>
              </a:spcBef>
              <a:defRPr sz="1200">
                <a:solidFill>
                  <a:schemeClr val="tx1"/>
                </a:solidFill>
                <a:latin typeface="Calibri" panose="020F0502020204030204" pitchFamily="34" charset="0"/>
              </a:defRPr>
            </a:lvl2pPr>
            <a:lvl3pPr marL="1141413" indent="-227013">
              <a:spcBef>
                <a:spcPct val="30000"/>
              </a:spcBef>
              <a:defRPr sz="1200">
                <a:solidFill>
                  <a:schemeClr val="tx1"/>
                </a:solidFill>
                <a:latin typeface="Calibri" panose="020F0502020204030204" pitchFamily="34" charset="0"/>
              </a:defRPr>
            </a:lvl3pPr>
            <a:lvl4pPr marL="1598613" indent="-227013">
              <a:spcBef>
                <a:spcPct val="30000"/>
              </a:spcBef>
              <a:defRPr sz="1200">
                <a:solidFill>
                  <a:schemeClr val="tx1"/>
                </a:solidFill>
                <a:latin typeface="Calibri" panose="020F0502020204030204" pitchFamily="34" charset="0"/>
              </a:defRPr>
            </a:lvl4pPr>
            <a:lvl5pPr marL="2055813" indent="-227013">
              <a:spcBef>
                <a:spcPct val="30000"/>
              </a:spcBef>
              <a:defRPr sz="1200">
                <a:solidFill>
                  <a:schemeClr val="tx1"/>
                </a:solidFill>
                <a:latin typeface="Calibri" panose="020F0502020204030204" pitchFamily="34" charset="0"/>
              </a:defRPr>
            </a:lvl5pPr>
            <a:lvl6pPr marL="2513013" indent="-227013" eaLnBrk="0" fontAlgn="base" hangingPunct="0">
              <a:spcBef>
                <a:spcPct val="30000"/>
              </a:spcBef>
              <a:spcAft>
                <a:spcPct val="0"/>
              </a:spcAft>
              <a:defRPr sz="1200">
                <a:solidFill>
                  <a:schemeClr val="tx1"/>
                </a:solidFill>
                <a:latin typeface="Calibri" panose="020F0502020204030204" pitchFamily="34" charset="0"/>
              </a:defRPr>
            </a:lvl6pPr>
            <a:lvl7pPr marL="2970213" indent="-227013" eaLnBrk="0" fontAlgn="base" hangingPunct="0">
              <a:spcBef>
                <a:spcPct val="30000"/>
              </a:spcBef>
              <a:spcAft>
                <a:spcPct val="0"/>
              </a:spcAft>
              <a:defRPr sz="1200">
                <a:solidFill>
                  <a:schemeClr val="tx1"/>
                </a:solidFill>
                <a:latin typeface="Calibri" panose="020F0502020204030204" pitchFamily="34" charset="0"/>
              </a:defRPr>
            </a:lvl7pPr>
            <a:lvl8pPr marL="3427413" indent="-227013" eaLnBrk="0" fontAlgn="base" hangingPunct="0">
              <a:spcBef>
                <a:spcPct val="30000"/>
              </a:spcBef>
              <a:spcAft>
                <a:spcPct val="0"/>
              </a:spcAft>
              <a:defRPr sz="1200">
                <a:solidFill>
                  <a:schemeClr val="tx1"/>
                </a:solidFill>
                <a:latin typeface="Calibri" panose="020F0502020204030204" pitchFamily="34" charset="0"/>
              </a:defRPr>
            </a:lvl8pPr>
            <a:lvl9pPr marL="3884613"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1630C71-5798-44E8-8B12-1C421D491C1F}" type="slidenum">
              <a:rPr lang="en-US" altLang="en-US" smtClean="0">
                <a:latin typeface="Arial" panose="020B0604020202020204" pitchFamily="34" charset="0"/>
              </a:rPr>
              <a:pPr>
                <a:spcBef>
                  <a:spcPct val="0"/>
                </a:spcBef>
              </a:pPr>
              <a:t>9</a:t>
            </a:fld>
            <a:endParaRPr lang="en-US" altLang="en-US" smtClean="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588"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3"/>
          <p:cNvSpPr>
            <a:spLocks noGrp="1" noChangeArrowheads="1"/>
          </p:cNvSpPr>
          <p:nvPr>
            <p:ph type="ctrTitle"/>
          </p:nvPr>
        </p:nvSpPr>
        <p:spPr>
          <a:xfrm>
            <a:off x="1295400" y="1295400"/>
            <a:ext cx="6553200" cy="1143000"/>
          </a:xfrm>
        </p:spPr>
        <p:txBody>
          <a:bodyPr/>
          <a:lstStyle>
            <a:lvl1pPr>
              <a:defRPr sz="4400">
                <a:solidFill>
                  <a:schemeClr val="bg1"/>
                </a:solidFill>
              </a:defRPr>
            </a:lvl1pPr>
          </a:lstStyle>
          <a:p>
            <a:r>
              <a:rPr lang="en-US" smtClean="0"/>
              <a:t>Click to edit Master title style</a:t>
            </a:r>
            <a:endParaRPr lang="en-US"/>
          </a:p>
        </p:txBody>
      </p:sp>
      <p:sp>
        <p:nvSpPr>
          <p:cNvPr id="5124" name="Rectangle 4"/>
          <p:cNvSpPr>
            <a:spLocks noGrp="1" noChangeArrowheads="1"/>
          </p:cNvSpPr>
          <p:nvPr>
            <p:ph type="subTitle" idx="1"/>
          </p:nvPr>
        </p:nvSpPr>
        <p:spPr>
          <a:xfrm>
            <a:off x="1295400" y="2743200"/>
            <a:ext cx="6553200" cy="2209800"/>
          </a:xfrm>
        </p:spPr>
        <p:txBody>
          <a:bodyPr/>
          <a:lstStyle>
            <a:lvl1pPr marL="0" indent="0" algn="ctr">
              <a:buFontTx/>
              <a:buNone/>
              <a:defRPr sz="2800" b="1"/>
            </a:lvl1pPr>
          </a:lstStyle>
          <a:p>
            <a:r>
              <a:rPr lang="en-US" smtClean="0"/>
              <a:t>Click to edit Master subtitle style</a:t>
            </a:r>
            <a:endParaRPr lang="en-US"/>
          </a:p>
        </p:txBody>
      </p:sp>
    </p:spTree>
    <p:extLst>
      <p:ext uri="{BB962C8B-B14F-4D97-AF65-F5344CB8AC3E}">
        <p14:creationId xmlns:p14="http://schemas.microsoft.com/office/powerpoint/2010/main" val="3235952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658652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457200"/>
            <a:ext cx="2114550" cy="4495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0"/>
            <a:ext cx="6191250" cy="4495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914041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latin typeface="+mn-lt"/>
                <a:cs typeface="+mn-cs"/>
              </a:defRPr>
            </a:lvl1pPr>
          </a:lstStyle>
          <a:p>
            <a:pPr>
              <a:defRPr/>
            </a:pPr>
            <a:fld id="{BE4A104F-3D3C-4FEC-A83F-10C2A5AB13A8}" type="datetimeFigureOut">
              <a:rPr lang="en-US"/>
              <a:pPr>
                <a:defRPr/>
              </a:pPr>
              <a:t>5/26/2020</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Verdana" panose="020B0604030504040204" pitchFamily="34" charset="0"/>
              </a:defRPr>
            </a:lvl1pPr>
          </a:lstStyle>
          <a:p>
            <a:pPr>
              <a:defRPr/>
            </a:pPr>
            <a:fld id="{11BD84ED-8BD3-4752-B31C-8CC747BA6843}" type="slidenum">
              <a:rPr lang="en-US" altLang="en-US"/>
              <a:pPr>
                <a:defRPr/>
              </a:pPr>
              <a:t>‹#›</a:t>
            </a:fld>
            <a:endParaRPr lang="en-US" altLang="en-US"/>
          </a:p>
        </p:txBody>
      </p:sp>
    </p:spTree>
    <p:extLst>
      <p:ext uri="{BB962C8B-B14F-4D97-AF65-F5344CB8AC3E}">
        <p14:creationId xmlns:p14="http://schemas.microsoft.com/office/powerpoint/2010/main" val="16516185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588"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3"/>
          <p:cNvSpPr>
            <a:spLocks noGrp="1" noChangeArrowheads="1"/>
          </p:cNvSpPr>
          <p:nvPr>
            <p:ph type="ctrTitle"/>
          </p:nvPr>
        </p:nvSpPr>
        <p:spPr>
          <a:xfrm>
            <a:off x="1295400" y="1295400"/>
            <a:ext cx="6553200" cy="1143000"/>
          </a:xfrm>
        </p:spPr>
        <p:txBody>
          <a:bodyPr/>
          <a:lstStyle>
            <a:lvl1pPr>
              <a:defRPr sz="4400">
                <a:solidFill>
                  <a:schemeClr val="bg1"/>
                </a:solidFill>
              </a:defRPr>
            </a:lvl1pPr>
          </a:lstStyle>
          <a:p>
            <a:r>
              <a:rPr lang="en-US" smtClean="0"/>
              <a:t>Click to edit Master title style</a:t>
            </a:r>
            <a:endParaRPr lang="en-US"/>
          </a:p>
        </p:txBody>
      </p:sp>
      <p:sp>
        <p:nvSpPr>
          <p:cNvPr id="5124" name="Rectangle 4"/>
          <p:cNvSpPr>
            <a:spLocks noGrp="1" noChangeArrowheads="1"/>
          </p:cNvSpPr>
          <p:nvPr>
            <p:ph type="subTitle" idx="1"/>
          </p:nvPr>
        </p:nvSpPr>
        <p:spPr>
          <a:xfrm>
            <a:off x="1295400" y="2743200"/>
            <a:ext cx="6553200" cy="2209800"/>
          </a:xfrm>
        </p:spPr>
        <p:txBody>
          <a:bodyPr/>
          <a:lstStyle>
            <a:lvl1pPr marL="0" indent="0" algn="ctr">
              <a:buFontTx/>
              <a:buNone/>
              <a:defRPr sz="2800" b="1"/>
            </a:lvl1pPr>
          </a:lstStyle>
          <a:p>
            <a:r>
              <a:rPr lang="en-US" smtClean="0"/>
              <a:t>Click to edit Master subtitle style</a:t>
            </a:r>
            <a:endParaRPr lang="en-US"/>
          </a:p>
        </p:txBody>
      </p:sp>
    </p:spTree>
    <p:extLst>
      <p:ext uri="{BB962C8B-B14F-4D97-AF65-F5344CB8AC3E}">
        <p14:creationId xmlns:p14="http://schemas.microsoft.com/office/powerpoint/2010/main" val="19577190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358015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312103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905000"/>
            <a:ext cx="3505200" cy="304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955491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562123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961043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243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191608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287309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382012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05056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457200"/>
            <a:ext cx="2114550" cy="4495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0"/>
            <a:ext cx="6191250" cy="4495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2932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062305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905000"/>
            <a:ext cx="3505200" cy="304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677640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25922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61273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3786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10022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52369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ext Box 3"/>
          <p:cNvSpPr txBox="1">
            <a:spLocks noChangeArrowheads="1"/>
          </p:cNvSpPr>
          <p:nvPr/>
        </p:nvSpPr>
        <p:spPr bwMode="auto">
          <a:xfrm>
            <a:off x="898525" y="1736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sz="2400">
              <a:latin typeface="Times" pitchFamily="18" charset="0"/>
              <a:cs typeface="+mn-cs"/>
            </a:endParaRPr>
          </a:p>
        </p:txBody>
      </p:sp>
      <p:sp>
        <p:nvSpPr>
          <p:cNvPr id="1028" name="Text Box 4"/>
          <p:cNvSpPr txBox="1">
            <a:spLocks noChangeArrowheads="1"/>
          </p:cNvSpPr>
          <p:nvPr/>
        </p:nvSpPr>
        <p:spPr bwMode="auto">
          <a:xfrm>
            <a:off x="2362200" y="1600200"/>
            <a:ext cx="609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endParaRPr lang="en-US" sz="2400">
              <a:latin typeface="Times" pitchFamily="18" charset="0"/>
              <a:cs typeface="+mn-cs"/>
            </a:endParaRPr>
          </a:p>
        </p:txBody>
      </p:sp>
      <p:sp>
        <p:nvSpPr>
          <p:cNvPr id="1029" name="Rectangle 5"/>
          <p:cNvSpPr>
            <a:spLocks noGrp="1" noChangeArrowheads="1"/>
          </p:cNvSpPr>
          <p:nvPr>
            <p:ph type="title"/>
          </p:nvPr>
        </p:nvSpPr>
        <p:spPr bwMode="auto">
          <a:xfrm>
            <a:off x="457200" y="457200"/>
            <a:ext cx="8458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30" name="Rectangle 6"/>
          <p:cNvSpPr>
            <a:spLocks noGrp="1" noChangeArrowheads="1"/>
          </p:cNvSpPr>
          <p:nvPr>
            <p:ph type="body" idx="1"/>
          </p:nvPr>
        </p:nvSpPr>
        <p:spPr bwMode="auto">
          <a:xfrm>
            <a:off x="1219200" y="1905000"/>
            <a:ext cx="71628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4156" r:id="rId1"/>
    <p:sldLayoutId id="2147484136"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 id="2147484145" r:id="rId11"/>
    <p:sldLayoutId id="2147484157" r:id="rId12"/>
  </p:sldLayoutIdLst>
  <p:txStyles>
    <p:titleStyle>
      <a:lvl1pPr algn="ctr" rtl="0" eaLnBrk="0" fontAlgn="base" hangingPunct="0">
        <a:spcBef>
          <a:spcPct val="0"/>
        </a:spcBef>
        <a:spcAft>
          <a:spcPct val="0"/>
        </a:spcAft>
        <a:defRPr sz="2400" b="1">
          <a:solidFill>
            <a:schemeClr val="tx1"/>
          </a:solidFill>
          <a:latin typeface="+mj-lt"/>
          <a:ea typeface="+mj-ea"/>
          <a:cs typeface="+mj-cs"/>
        </a:defRPr>
      </a:lvl1pPr>
      <a:lvl2pPr algn="ctr" rtl="0" eaLnBrk="0" fontAlgn="base" hangingPunct="0">
        <a:spcBef>
          <a:spcPct val="0"/>
        </a:spcBef>
        <a:spcAft>
          <a:spcPct val="0"/>
        </a:spcAft>
        <a:defRPr sz="2400" b="1">
          <a:solidFill>
            <a:schemeClr val="tx1"/>
          </a:solidFill>
          <a:latin typeface="Verdana" charset="0"/>
        </a:defRPr>
      </a:lvl2pPr>
      <a:lvl3pPr algn="ctr" rtl="0" eaLnBrk="0" fontAlgn="base" hangingPunct="0">
        <a:spcBef>
          <a:spcPct val="0"/>
        </a:spcBef>
        <a:spcAft>
          <a:spcPct val="0"/>
        </a:spcAft>
        <a:defRPr sz="2400" b="1">
          <a:solidFill>
            <a:schemeClr val="tx1"/>
          </a:solidFill>
          <a:latin typeface="Verdana" charset="0"/>
        </a:defRPr>
      </a:lvl3pPr>
      <a:lvl4pPr algn="ctr" rtl="0" eaLnBrk="0" fontAlgn="base" hangingPunct="0">
        <a:spcBef>
          <a:spcPct val="0"/>
        </a:spcBef>
        <a:spcAft>
          <a:spcPct val="0"/>
        </a:spcAft>
        <a:defRPr sz="2400" b="1">
          <a:solidFill>
            <a:schemeClr val="tx1"/>
          </a:solidFill>
          <a:latin typeface="Verdana" charset="0"/>
        </a:defRPr>
      </a:lvl4pPr>
      <a:lvl5pPr algn="ctr" rtl="0" eaLnBrk="0" fontAlgn="base" hangingPunct="0">
        <a:spcBef>
          <a:spcPct val="0"/>
        </a:spcBef>
        <a:spcAft>
          <a:spcPct val="0"/>
        </a:spcAft>
        <a:defRPr sz="2400" b="1">
          <a:solidFill>
            <a:schemeClr val="tx1"/>
          </a:solidFill>
          <a:latin typeface="Verdana" charset="0"/>
        </a:defRPr>
      </a:lvl5pPr>
      <a:lvl6pPr marL="457200" algn="ctr" rtl="0" eaLnBrk="1" fontAlgn="base" hangingPunct="1">
        <a:spcBef>
          <a:spcPct val="0"/>
        </a:spcBef>
        <a:spcAft>
          <a:spcPct val="0"/>
        </a:spcAft>
        <a:defRPr sz="2400" b="1">
          <a:solidFill>
            <a:schemeClr val="tx1"/>
          </a:solidFill>
          <a:latin typeface="Verdana" charset="0"/>
        </a:defRPr>
      </a:lvl6pPr>
      <a:lvl7pPr marL="914400" algn="ctr" rtl="0" eaLnBrk="1" fontAlgn="base" hangingPunct="1">
        <a:spcBef>
          <a:spcPct val="0"/>
        </a:spcBef>
        <a:spcAft>
          <a:spcPct val="0"/>
        </a:spcAft>
        <a:defRPr sz="2400" b="1">
          <a:solidFill>
            <a:schemeClr val="tx1"/>
          </a:solidFill>
          <a:latin typeface="Verdana" charset="0"/>
        </a:defRPr>
      </a:lvl7pPr>
      <a:lvl8pPr marL="1371600" algn="ctr" rtl="0" eaLnBrk="1" fontAlgn="base" hangingPunct="1">
        <a:spcBef>
          <a:spcPct val="0"/>
        </a:spcBef>
        <a:spcAft>
          <a:spcPct val="0"/>
        </a:spcAft>
        <a:defRPr sz="2400" b="1">
          <a:solidFill>
            <a:schemeClr val="tx1"/>
          </a:solidFill>
          <a:latin typeface="Verdana" charset="0"/>
        </a:defRPr>
      </a:lvl8pPr>
      <a:lvl9pPr marL="1828800" algn="ctr" rtl="0" eaLnBrk="1" fontAlgn="base" hangingPunct="1">
        <a:spcBef>
          <a:spcPct val="0"/>
        </a:spcBef>
        <a:spcAft>
          <a:spcPct val="0"/>
        </a:spcAft>
        <a:defRPr sz="2400" b="1">
          <a:solidFill>
            <a:schemeClr val="tx1"/>
          </a:solidFill>
          <a:latin typeface="Verdana"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ext Box 3"/>
          <p:cNvSpPr txBox="1">
            <a:spLocks noChangeArrowheads="1"/>
          </p:cNvSpPr>
          <p:nvPr/>
        </p:nvSpPr>
        <p:spPr bwMode="auto">
          <a:xfrm>
            <a:off x="898525" y="1736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2400" smtClean="0">
              <a:solidFill>
                <a:srgbClr val="000000"/>
              </a:solidFill>
              <a:latin typeface="Times" pitchFamily="18" charset="0"/>
              <a:cs typeface="Arial" charset="0"/>
            </a:endParaRPr>
          </a:p>
        </p:txBody>
      </p:sp>
      <p:sp>
        <p:nvSpPr>
          <p:cNvPr id="2052" name="Text Box 4"/>
          <p:cNvSpPr txBox="1">
            <a:spLocks noChangeArrowheads="1"/>
          </p:cNvSpPr>
          <p:nvPr/>
        </p:nvSpPr>
        <p:spPr bwMode="auto">
          <a:xfrm>
            <a:off x="2362200" y="1600200"/>
            <a:ext cx="609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endParaRPr lang="en-US" altLang="en-US" sz="2400" smtClean="0">
              <a:solidFill>
                <a:srgbClr val="000000"/>
              </a:solidFill>
              <a:latin typeface="Times" pitchFamily="18" charset="0"/>
              <a:cs typeface="Arial" charset="0"/>
            </a:endParaRPr>
          </a:p>
        </p:txBody>
      </p:sp>
      <p:sp>
        <p:nvSpPr>
          <p:cNvPr id="2053" name="Rectangle 5"/>
          <p:cNvSpPr>
            <a:spLocks noGrp="1" noChangeArrowheads="1"/>
          </p:cNvSpPr>
          <p:nvPr>
            <p:ph type="title"/>
          </p:nvPr>
        </p:nvSpPr>
        <p:spPr bwMode="auto">
          <a:xfrm>
            <a:off x="457200" y="457200"/>
            <a:ext cx="8458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4" name="Rectangle 6"/>
          <p:cNvSpPr>
            <a:spLocks noGrp="1" noChangeArrowheads="1"/>
          </p:cNvSpPr>
          <p:nvPr>
            <p:ph type="body" idx="1"/>
          </p:nvPr>
        </p:nvSpPr>
        <p:spPr bwMode="auto">
          <a:xfrm>
            <a:off x="1219200" y="1905000"/>
            <a:ext cx="71628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4158" r:id="rId1"/>
    <p:sldLayoutId id="2147484146" r:id="rId2"/>
    <p:sldLayoutId id="2147484147" r:id="rId3"/>
    <p:sldLayoutId id="2147484148" r:id="rId4"/>
    <p:sldLayoutId id="2147484149" r:id="rId5"/>
    <p:sldLayoutId id="2147484150" r:id="rId6"/>
    <p:sldLayoutId id="2147484151" r:id="rId7"/>
    <p:sldLayoutId id="2147484152" r:id="rId8"/>
    <p:sldLayoutId id="2147484153" r:id="rId9"/>
    <p:sldLayoutId id="2147484154" r:id="rId10"/>
    <p:sldLayoutId id="2147484155" r:id="rId11"/>
  </p:sldLayoutIdLst>
  <p:txStyles>
    <p:titleStyle>
      <a:lvl1pPr algn="ctr" rtl="0" eaLnBrk="0" fontAlgn="base" hangingPunct="0">
        <a:spcBef>
          <a:spcPct val="0"/>
        </a:spcBef>
        <a:spcAft>
          <a:spcPct val="0"/>
        </a:spcAft>
        <a:defRPr sz="2400" b="1">
          <a:solidFill>
            <a:schemeClr val="tx1"/>
          </a:solidFill>
          <a:latin typeface="+mj-lt"/>
          <a:ea typeface="+mj-ea"/>
          <a:cs typeface="+mj-cs"/>
        </a:defRPr>
      </a:lvl1pPr>
      <a:lvl2pPr algn="ctr" rtl="0" eaLnBrk="0" fontAlgn="base" hangingPunct="0">
        <a:spcBef>
          <a:spcPct val="0"/>
        </a:spcBef>
        <a:spcAft>
          <a:spcPct val="0"/>
        </a:spcAft>
        <a:defRPr sz="2400" b="1">
          <a:solidFill>
            <a:schemeClr val="tx1"/>
          </a:solidFill>
          <a:latin typeface="Verdana" charset="0"/>
        </a:defRPr>
      </a:lvl2pPr>
      <a:lvl3pPr algn="ctr" rtl="0" eaLnBrk="0" fontAlgn="base" hangingPunct="0">
        <a:spcBef>
          <a:spcPct val="0"/>
        </a:spcBef>
        <a:spcAft>
          <a:spcPct val="0"/>
        </a:spcAft>
        <a:defRPr sz="2400" b="1">
          <a:solidFill>
            <a:schemeClr val="tx1"/>
          </a:solidFill>
          <a:latin typeface="Verdana" charset="0"/>
        </a:defRPr>
      </a:lvl3pPr>
      <a:lvl4pPr algn="ctr" rtl="0" eaLnBrk="0" fontAlgn="base" hangingPunct="0">
        <a:spcBef>
          <a:spcPct val="0"/>
        </a:spcBef>
        <a:spcAft>
          <a:spcPct val="0"/>
        </a:spcAft>
        <a:defRPr sz="2400" b="1">
          <a:solidFill>
            <a:schemeClr val="tx1"/>
          </a:solidFill>
          <a:latin typeface="Verdana" charset="0"/>
        </a:defRPr>
      </a:lvl4pPr>
      <a:lvl5pPr algn="ctr" rtl="0" eaLnBrk="0" fontAlgn="base" hangingPunct="0">
        <a:spcBef>
          <a:spcPct val="0"/>
        </a:spcBef>
        <a:spcAft>
          <a:spcPct val="0"/>
        </a:spcAft>
        <a:defRPr sz="2400" b="1">
          <a:solidFill>
            <a:schemeClr val="tx1"/>
          </a:solidFill>
          <a:latin typeface="Verdana" charset="0"/>
        </a:defRPr>
      </a:lvl5pPr>
      <a:lvl6pPr marL="457200" algn="ctr" rtl="0" eaLnBrk="1" fontAlgn="base" hangingPunct="1">
        <a:spcBef>
          <a:spcPct val="0"/>
        </a:spcBef>
        <a:spcAft>
          <a:spcPct val="0"/>
        </a:spcAft>
        <a:defRPr sz="2400" b="1">
          <a:solidFill>
            <a:schemeClr val="tx1"/>
          </a:solidFill>
          <a:latin typeface="Verdana" charset="0"/>
        </a:defRPr>
      </a:lvl6pPr>
      <a:lvl7pPr marL="914400" algn="ctr" rtl="0" eaLnBrk="1" fontAlgn="base" hangingPunct="1">
        <a:spcBef>
          <a:spcPct val="0"/>
        </a:spcBef>
        <a:spcAft>
          <a:spcPct val="0"/>
        </a:spcAft>
        <a:defRPr sz="2400" b="1">
          <a:solidFill>
            <a:schemeClr val="tx1"/>
          </a:solidFill>
          <a:latin typeface="Verdana" charset="0"/>
        </a:defRPr>
      </a:lvl7pPr>
      <a:lvl8pPr marL="1371600" algn="ctr" rtl="0" eaLnBrk="1" fontAlgn="base" hangingPunct="1">
        <a:spcBef>
          <a:spcPct val="0"/>
        </a:spcBef>
        <a:spcAft>
          <a:spcPct val="0"/>
        </a:spcAft>
        <a:defRPr sz="2400" b="1">
          <a:solidFill>
            <a:schemeClr val="tx1"/>
          </a:solidFill>
          <a:latin typeface="Verdana" charset="0"/>
        </a:defRPr>
      </a:lvl8pPr>
      <a:lvl9pPr marL="1828800" algn="ctr" rtl="0" eaLnBrk="1" fontAlgn="base" hangingPunct="1">
        <a:spcBef>
          <a:spcPct val="0"/>
        </a:spcBef>
        <a:spcAft>
          <a:spcPct val="0"/>
        </a:spcAft>
        <a:defRPr sz="2400" b="1">
          <a:solidFill>
            <a:schemeClr val="tx1"/>
          </a:solidFill>
          <a:latin typeface="Verdana"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2.xml"/><Relationship Id="rId1" Type="http://schemas.openxmlformats.org/officeDocument/2006/relationships/vmlDrawing" Target="../drawings/vmlDrawing3.vml"/><Relationship Id="rId5" Type="http://schemas.openxmlformats.org/officeDocument/2006/relationships/image" Target="../media/image19.png"/><Relationship Id="rId4" Type="http://schemas.openxmlformats.org/officeDocument/2006/relationships/oleObject" Target="../embeddings/oleObject4.bin"/></Relationships>
</file>

<file path=ppt/slides/_rels/slide26.xml.rels><?xml version="1.0" encoding="UTF-8" standalone="yes"?>
<Relationships xmlns="http://schemas.openxmlformats.org/package/2006/relationships"><Relationship Id="rId3" Type="http://schemas.openxmlformats.org/officeDocument/2006/relationships/hyperlink" Target="http://www.ngs.noaa.gov/AERO/AirportsGIS/AC16/index.shtml" TargetMode="External"/><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hyperlink" Target="http://www.ngs.noaa.gov/AERO/AirportsGIS/AC16/index.shtml" TargetMode="External"/><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hyperlink" Target="http://www.ngs.noaa.gov/AERO/AirportsGIS/AC16/index.shtml" TargetMode="External"/><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36.jpeg"/><Relationship Id="rId2" Type="http://schemas.openxmlformats.org/officeDocument/2006/relationships/slideLayout" Target="../slideLayouts/slideLayout12.xml"/><Relationship Id="rId1" Type="http://schemas.openxmlformats.org/officeDocument/2006/relationships/vmlDrawing" Target="../drawings/vmlDrawing4.vml"/><Relationship Id="rId6" Type="http://schemas.openxmlformats.org/officeDocument/2006/relationships/image" Target="../media/image35.jpeg"/><Relationship Id="rId5" Type="http://schemas.openxmlformats.org/officeDocument/2006/relationships/image" Target="../media/image34.wmf"/><Relationship Id="rId4" Type="http://schemas.openxmlformats.org/officeDocument/2006/relationships/oleObject" Target="../embeddings/oleObject5.bin"/></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38.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5.png"/><Relationship Id="rId4" Type="http://schemas.openxmlformats.org/officeDocument/2006/relationships/oleObject" Target="../embeddings/oleObject1.bin"/></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jpe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hyperlink" Target="http://www.ngs.noaa.gov/OPUS/" TargetMode="Externa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8.xml"/><Relationship Id="rId7" Type="http://schemas.openxmlformats.org/officeDocument/2006/relationships/image" Target="../media/image20.png"/><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19.png"/><Relationship Id="rId10" Type="http://schemas.openxmlformats.org/officeDocument/2006/relationships/image" Target="../media/image23.jpeg"/><Relationship Id="rId4" Type="http://schemas.openxmlformats.org/officeDocument/2006/relationships/oleObject" Target="../embeddings/oleObject2.bin"/><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0" y="457200"/>
            <a:ext cx="9144000" cy="1143000"/>
          </a:xfrm>
        </p:spPr>
        <p:txBody>
          <a:bodyPr/>
          <a:lstStyle/>
          <a:p>
            <a:pPr eaLnBrk="1" hangingPunct="1"/>
            <a:r>
              <a:rPr lang="en-US" altLang="en-US" smtClean="0"/>
              <a:t>NGS role in supporting to FAA</a:t>
            </a:r>
          </a:p>
        </p:txBody>
      </p:sp>
      <p:pic>
        <p:nvPicPr>
          <p:cNvPr id="8195" name="Picture 16" descr="Locating the Locator Outer Marker at Amarillo TX with NGS contracto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581025"/>
            <a:ext cx="7620000"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Rectangle 12"/>
          <p:cNvSpPr>
            <a:spLocks noChangeArrowheads="1"/>
          </p:cNvSpPr>
          <p:nvPr/>
        </p:nvSpPr>
        <p:spPr bwMode="auto">
          <a:xfrm>
            <a:off x="685800" y="685800"/>
            <a:ext cx="8153400" cy="137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eaLnBrk="1" hangingPunct="1">
              <a:spcBef>
                <a:spcPct val="0"/>
              </a:spcBef>
              <a:buFontTx/>
              <a:buNone/>
            </a:pPr>
            <a:r>
              <a:rPr lang="en-US" altLang="en-US" sz="2800">
                <a:latin typeface="Arial" panose="020B0604020202020204" pitchFamily="34" charset="0"/>
              </a:rPr>
              <a:t>NOAA / National Geodetic Survey </a:t>
            </a:r>
            <a:br>
              <a:rPr lang="en-US" altLang="en-US" sz="2800">
                <a:latin typeface="Arial" panose="020B0604020202020204" pitchFamily="34" charset="0"/>
              </a:rPr>
            </a:br>
            <a:endParaRPr lang="en-US" altLang="en-US" sz="2400"/>
          </a:p>
          <a:p>
            <a:pPr algn="ctr" eaLnBrk="1" hangingPunct="1">
              <a:spcBef>
                <a:spcPct val="0"/>
              </a:spcBef>
              <a:buFontTx/>
              <a:buNone/>
            </a:pPr>
            <a:r>
              <a:rPr lang="en-US" altLang="en-US" sz="2800">
                <a:latin typeface="Arial" panose="020B0604020202020204" pitchFamily="34" charset="0"/>
              </a:rPr>
              <a:t>Aeronautical Survey Program</a:t>
            </a:r>
            <a:endParaRPr lang="en-US" altLang="en-US" sz="2800"/>
          </a:p>
        </p:txBody>
      </p:sp>
      <p:sp>
        <p:nvSpPr>
          <p:cNvPr id="8197" name="Text Box 9"/>
          <p:cNvSpPr txBox="1">
            <a:spLocks noChangeArrowheads="1"/>
          </p:cNvSpPr>
          <p:nvPr/>
        </p:nvSpPr>
        <p:spPr bwMode="auto">
          <a:xfrm>
            <a:off x="2933700" y="5727700"/>
            <a:ext cx="3276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eaLnBrk="1" hangingPunct="1">
              <a:spcBef>
                <a:spcPct val="0"/>
              </a:spcBef>
              <a:buFontTx/>
              <a:buNone/>
            </a:pPr>
            <a:r>
              <a:rPr lang="en-US" altLang="en-US" sz="1000">
                <a:latin typeface="Arial" panose="020B0604020202020204" pitchFamily="34" charset="0"/>
              </a:rPr>
              <a:t>CDR Chris Kerns and Mark Howard</a:t>
            </a:r>
          </a:p>
          <a:p>
            <a:pPr algn="ctr" eaLnBrk="1" hangingPunct="1">
              <a:spcBef>
                <a:spcPct val="0"/>
              </a:spcBef>
              <a:buFontTx/>
              <a:buNone/>
            </a:pPr>
            <a:r>
              <a:rPr lang="en-US" altLang="en-US" sz="1000">
                <a:latin typeface="Arial" panose="020B0604020202020204" pitchFamily="34" charset="0"/>
              </a:rPr>
              <a:t>May 14, 2020</a:t>
            </a:r>
          </a:p>
          <a:p>
            <a:pPr algn="ctr" eaLnBrk="1" hangingPunct="1">
              <a:spcBef>
                <a:spcPct val="0"/>
              </a:spcBef>
              <a:buFontTx/>
              <a:buNone/>
            </a:pPr>
            <a:r>
              <a:rPr lang="en-US" altLang="en-US" sz="1000">
                <a:latin typeface="Arial" panose="020B0604020202020204" pitchFamily="34" charset="0"/>
              </a:rPr>
              <a:t>NGS ASP Webinar</a:t>
            </a:r>
          </a:p>
        </p:txBody>
      </p:sp>
      <p:sp>
        <p:nvSpPr>
          <p:cNvPr id="8198" name="TextBox 7"/>
          <p:cNvSpPr txBox="1">
            <a:spLocks noChangeArrowheads="1"/>
          </p:cNvSpPr>
          <p:nvPr/>
        </p:nvSpPr>
        <p:spPr bwMode="auto">
          <a:xfrm>
            <a:off x="838200" y="4495800"/>
            <a:ext cx="7620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eaLnBrk="1" hangingPunct="1">
              <a:spcBef>
                <a:spcPct val="0"/>
              </a:spcBef>
              <a:buFontTx/>
              <a:buNone/>
            </a:pPr>
            <a:r>
              <a:rPr lang="en-US" altLang="en-US" sz="2400">
                <a:latin typeface="Arial" panose="020B0604020202020204" pitchFamily="34" charset="0"/>
              </a:rPr>
              <a:t>Quality Review in Support of the FAA Airports Surveying-GIS Program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457200" y="457200"/>
            <a:ext cx="8458200" cy="738188"/>
          </a:xfrm>
        </p:spPr>
        <p:txBody>
          <a:bodyPr/>
          <a:lstStyle/>
          <a:p>
            <a:r>
              <a:rPr lang="en-US" altLang="en-US" smtClean="0"/>
              <a:t>AIRPORT OBSTRUCTION CHART</a:t>
            </a:r>
          </a:p>
        </p:txBody>
      </p:sp>
      <p:pic>
        <p:nvPicPr>
          <p:cNvPr id="2662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195388"/>
            <a:ext cx="7756525" cy="505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altLang="en-US" smtClean="0"/>
              <a:t>FAA Airport Surveying GIS Program</a:t>
            </a:r>
            <a:br>
              <a:rPr lang="en-US" altLang="en-US" smtClean="0"/>
            </a:br>
            <a:endParaRPr lang="en-US" altLang="en-US" smtClean="0"/>
          </a:p>
        </p:txBody>
      </p:sp>
      <p:sp>
        <p:nvSpPr>
          <p:cNvPr id="27651" name="Text Placeholder 2"/>
          <p:cNvSpPr>
            <a:spLocks noGrp="1"/>
          </p:cNvSpPr>
          <p:nvPr>
            <p:ph type="body" idx="1"/>
          </p:nvPr>
        </p:nvSpPr>
        <p:spPr/>
        <p:txBody>
          <a:bodyPr/>
          <a:lstStyle/>
          <a:p>
            <a:endParaRPr lang="en-US" altLang="en-US" smtClean="0"/>
          </a:p>
        </p:txBody>
      </p:sp>
      <p:pic>
        <p:nvPicPr>
          <p:cNvPr id="27652" name="Picture 1"/>
          <p:cNvPicPr>
            <a:picLocks noChangeAspect="1" noChangeArrowheads="1"/>
          </p:cNvPicPr>
          <p:nvPr/>
        </p:nvPicPr>
        <p:blipFill>
          <a:blip r:embed="rId3">
            <a:extLst>
              <a:ext uri="{28A0092B-C50C-407E-A947-70E740481C1C}">
                <a14:useLocalDpi xmlns:a14="http://schemas.microsoft.com/office/drawing/2010/main" val="0"/>
              </a:ext>
            </a:extLst>
          </a:blip>
          <a:srcRect l="667" t="15852" r="26666" b="8296"/>
          <a:stretch>
            <a:fillRect/>
          </a:stretch>
        </p:blipFill>
        <p:spPr bwMode="auto">
          <a:xfrm>
            <a:off x="533400" y="1143000"/>
            <a:ext cx="8305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Box 4"/>
          <p:cNvSpPr txBox="1">
            <a:spLocks noChangeArrowheads="1"/>
          </p:cNvSpPr>
          <p:nvPr/>
        </p:nvSpPr>
        <p:spPr bwMode="auto">
          <a:xfrm>
            <a:off x="762000" y="5943600"/>
            <a:ext cx="6248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en-US" altLang="en-US" sz="1800">
                <a:latin typeface="Arial" panose="020B0604020202020204" pitchFamily="34" charset="0"/>
              </a:rPr>
              <a:t>https://airports-gis.faa.gov/public/index.html</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57200" y="457200"/>
            <a:ext cx="8458200" cy="838200"/>
          </a:xfrm>
        </p:spPr>
        <p:txBody>
          <a:bodyPr/>
          <a:lstStyle/>
          <a:p>
            <a:r>
              <a:rPr lang="en-US" altLang="en-US" smtClean="0"/>
              <a:t>FAA Airport Surveying GIS Program</a:t>
            </a:r>
            <a:br>
              <a:rPr lang="en-US" altLang="en-US" smtClean="0"/>
            </a:br>
            <a:endParaRPr lang="en-US" altLang="en-US" smtClean="0"/>
          </a:p>
        </p:txBody>
      </p:sp>
      <p:sp>
        <p:nvSpPr>
          <p:cNvPr id="29699" name="Text Placeholder 2"/>
          <p:cNvSpPr>
            <a:spLocks noGrp="1"/>
          </p:cNvSpPr>
          <p:nvPr>
            <p:ph type="body" idx="1"/>
          </p:nvPr>
        </p:nvSpPr>
        <p:spPr/>
        <p:txBody>
          <a:bodyPr/>
          <a:lstStyle/>
          <a:p>
            <a:endParaRPr lang="en-US" altLang="en-US" smtClean="0"/>
          </a:p>
        </p:txBody>
      </p:sp>
      <p:sp>
        <p:nvSpPr>
          <p:cNvPr id="29700" name="TextBox 4"/>
          <p:cNvSpPr txBox="1">
            <a:spLocks noChangeArrowheads="1"/>
          </p:cNvSpPr>
          <p:nvPr/>
        </p:nvSpPr>
        <p:spPr bwMode="auto">
          <a:xfrm>
            <a:off x="3962400" y="6329363"/>
            <a:ext cx="5181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en-US" altLang="en-US" sz="1800">
                <a:latin typeface="Arial" panose="020B0604020202020204" pitchFamily="34" charset="0"/>
              </a:rPr>
              <a:t>https://airports-gis.faa.gov/public/index.html</a:t>
            </a:r>
          </a:p>
        </p:txBody>
      </p:sp>
      <p:pic>
        <p:nvPicPr>
          <p:cNvPr id="2970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12813"/>
            <a:ext cx="8178800" cy="514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Rectangle 1"/>
          <p:cNvSpPr>
            <a:spLocks noChangeArrowheads="1"/>
          </p:cNvSpPr>
          <p:nvPr/>
        </p:nvSpPr>
        <p:spPr bwMode="auto">
          <a:xfrm>
            <a:off x="6553200" y="2667000"/>
            <a:ext cx="1600200" cy="8382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pPr>
            <a:endParaRPr lang="en-US" altLang="en-US" sz="1400" b="1"/>
          </a:p>
        </p:txBody>
      </p:sp>
      <p:sp>
        <p:nvSpPr>
          <p:cNvPr id="29703" name="Rectangle 2"/>
          <p:cNvSpPr>
            <a:spLocks noChangeArrowheads="1"/>
          </p:cNvSpPr>
          <p:nvPr/>
        </p:nvSpPr>
        <p:spPr bwMode="auto">
          <a:xfrm>
            <a:off x="1981200" y="4038600"/>
            <a:ext cx="1447800" cy="6858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pPr>
            <a:endParaRPr lang="en-US" altLang="en-US" sz="1400" b="1"/>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304800" y="2590800"/>
            <a:ext cx="8458200" cy="1143000"/>
          </a:xfrm>
        </p:spPr>
        <p:txBody>
          <a:bodyPr/>
          <a:lstStyle/>
          <a:p>
            <a:endParaRPr lang="en-US" altLang="en-US" sz="3500" smtClean="0">
              <a:solidFill>
                <a:srgbClr val="0099CC"/>
              </a:solidFill>
              <a:latin typeface="Arial" panose="020B0604020202020204" pitchFamily="34" charset="0"/>
            </a:endParaRPr>
          </a:p>
        </p:txBody>
      </p:sp>
      <p:sp>
        <p:nvSpPr>
          <p:cNvPr id="3" name="Title 1"/>
          <p:cNvSpPr txBox="1">
            <a:spLocks/>
          </p:cNvSpPr>
          <p:nvPr/>
        </p:nvSpPr>
        <p:spPr bwMode="auto">
          <a:xfrm>
            <a:off x="809625" y="685800"/>
            <a:ext cx="83343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2400" b="1">
                <a:solidFill>
                  <a:schemeClr val="tx1"/>
                </a:solidFill>
                <a:latin typeface="+mj-lt"/>
                <a:ea typeface="+mj-ea"/>
                <a:cs typeface="+mj-cs"/>
              </a:defRPr>
            </a:lvl1pPr>
            <a:lvl2pPr algn="ctr" rtl="0" eaLnBrk="0" fontAlgn="base" hangingPunct="0">
              <a:spcBef>
                <a:spcPct val="0"/>
              </a:spcBef>
              <a:spcAft>
                <a:spcPct val="0"/>
              </a:spcAft>
              <a:defRPr sz="2400" b="1">
                <a:solidFill>
                  <a:schemeClr val="tx1"/>
                </a:solidFill>
                <a:latin typeface="Verdana" charset="0"/>
              </a:defRPr>
            </a:lvl2pPr>
            <a:lvl3pPr algn="ctr" rtl="0" eaLnBrk="0" fontAlgn="base" hangingPunct="0">
              <a:spcBef>
                <a:spcPct val="0"/>
              </a:spcBef>
              <a:spcAft>
                <a:spcPct val="0"/>
              </a:spcAft>
              <a:defRPr sz="2400" b="1">
                <a:solidFill>
                  <a:schemeClr val="tx1"/>
                </a:solidFill>
                <a:latin typeface="Verdana" charset="0"/>
              </a:defRPr>
            </a:lvl3pPr>
            <a:lvl4pPr algn="ctr" rtl="0" eaLnBrk="0" fontAlgn="base" hangingPunct="0">
              <a:spcBef>
                <a:spcPct val="0"/>
              </a:spcBef>
              <a:spcAft>
                <a:spcPct val="0"/>
              </a:spcAft>
              <a:defRPr sz="2400" b="1">
                <a:solidFill>
                  <a:schemeClr val="tx1"/>
                </a:solidFill>
                <a:latin typeface="Verdana" charset="0"/>
              </a:defRPr>
            </a:lvl4pPr>
            <a:lvl5pPr algn="ctr" rtl="0" eaLnBrk="0" fontAlgn="base" hangingPunct="0">
              <a:spcBef>
                <a:spcPct val="0"/>
              </a:spcBef>
              <a:spcAft>
                <a:spcPct val="0"/>
              </a:spcAft>
              <a:defRPr sz="2400" b="1">
                <a:solidFill>
                  <a:schemeClr val="tx1"/>
                </a:solidFill>
                <a:latin typeface="Verdana" charset="0"/>
              </a:defRPr>
            </a:lvl5pPr>
            <a:lvl6pPr marL="457200" algn="ctr" rtl="0" eaLnBrk="1" fontAlgn="base" hangingPunct="1">
              <a:spcBef>
                <a:spcPct val="0"/>
              </a:spcBef>
              <a:spcAft>
                <a:spcPct val="0"/>
              </a:spcAft>
              <a:defRPr sz="2400" b="1">
                <a:solidFill>
                  <a:schemeClr val="tx1"/>
                </a:solidFill>
                <a:latin typeface="Verdana" charset="0"/>
              </a:defRPr>
            </a:lvl6pPr>
            <a:lvl7pPr marL="914400" algn="ctr" rtl="0" eaLnBrk="1" fontAlgn="base" hangingPunct="1">
              <a:spcBef>
                <a:spcPct val="0"/>
              </a:spcBef>
              <a:spcAft>
                <a:spcPct val="0"/>
              </a:spcAft>
              <a:defRPr sz="2400" b="1">
                <a:solidFill>
                  <a:schemeClr val="tx1"/>
                </a:solidFill>
                <a:latin typeface="Verdana" charset="0"/>
              </a:defRPr>
            </a:lvl7pPr>
            <a:lvl8pPr marL="1371600" algn="ctr" rtl="0" eaLnBrk="1" fontAlgn="base" hangingPunct="1">
              <a:spcBef>
                <a:spcPct val="0"/>
              </a:spcBef>
              <a:spcAft>
                <a:spcPct val="0"/>
              </a:spcAft>
              <a:defRPr sz="2400" b="1">
                <a:solidFill>
                  <a:schemeClr val="tx1"/>
                </a:solidFill>
                <a:latin typeface="Verdana" charset="0"/>
              </a:defRPr>
            </a:lvl8pPr>
            <a:lvl9pPr marL="1828800" algn="ctr" rtl="0" eaLnBrk="1" fontAlgn="base" hangingPunct="1">
              <a:spcBef>
                <a:spcPct val="0"/>
              </a:spcBef>
              <a:spcAft>
                <a:spcPct val="0"/>
              </a:spcAft>
              <a:defRPr sz="2400" b="1">
                <a:solidFill>
                  <a:schemeClr val="tx1"/>
                </a:solidFill>
                <a:latin typeface="Verdana" charset="0"/>
              </a:defRPr>
            </a:lvl9pPr>
          </a:lstStyle>
          <a:p>
            <a:pPr eaLnBrk="1" hangingPunct="1">
              <a:defRPr/>
            </a:pPr>
            <a:r>
              <a:rPr lang="en-US" altLang="en-US" sz="2800" kern="0" dirty="0" smtClean="0"/>
              <a:t>AGIS Project Workflow</a:t>
            </a:r>
            <a:br>
              <a:rPr lang="en-US" altLang="en-US" sz="2800" kern="0" dirty="0" smtClean="0"/>
            </a:br>
            <a:endParaRPr lang="en-US" altLang="en-US" sz="2000" kern="0" dirty="0" smtClean="0"/>
          </a:p>
        </p:txBody>
      </p:sp>
      <p:graphicFrame>
        <p:nvGraphicFramePr>
          <p:cNvPr id="4" name="Table 3"/>
          <p:cNvGraphicFramePr>
            <a:graphicFrameLocks noGrp="1"/>
          </p:cNvGraphicFramePr>
          <p:nvPr/>
        </p:nvGraphicFramePr>
        <p:xfrm>
          <a:off x="228600" y="855663"/>
          <a:ext cx="8763000" cy="6002337"/>
        </p:xfrm>
        <a:graphic>
          <a:graphicData uri="http://schemas.openxmlformats.org/drawingml/2006/table">
            <a:tbl>
              <a:tblPr firstRow="1" bandRow="1">
                <a:tableStyleId>{5C22544A-7EE6-4342-B048-85BDC9FD1C3A}</a:tableStyleId>
              </a:tblPr>
              <a:tblGrid>
                <a:gridCol w="3202231">
                  <a:extLst>
                    <a:ext uri="{9D8B030D-6E8A-4147-A177-3AD203B41FA5}">
                      <a16:colId xmlns:a16="http://schemas.microsoft.com/office/drawing/2014/main" val="3647048609"/>
                    </a:ext>
                  </a:extLst>
                </a:gridCol>
                <a:gridCol w="1259499">
                  <a:extLst>
                    <a:ext uri="{9D8B030D-6E8A-4147-A177-3AD203B41FA5}">
                      <a16:colId xmlns:a16="http://schemas.microsoft.com/office/drawing/2014/main" val="4288895428"/>
                    </a:ext>
                  </a:extLst>
                </a:gridCol>
                <a:gridCol w="1545751">
                  <a:extLst>
                    <a:ext uri="{9D8B030D-6E8A-4147-A177-3AD203B41FA5}">
                      <a16:colId xmlns:a16="http://schemas.microsoft.com/office/drawing/2014/main" val="4231761913"/>
                    </a:ext>
                  </a:extLst>
                </a:gridCol>
                <a:gridCol w="1477595">
                  <a:extLst>
                    <a:ext uri="{9D8B030D-6E8A-4147-A177-3AD203B41FA5}">
                      <a16:colId xmlns:a16="http://schemas.microsoft.com/office/drawing/2014/main" val="81718979"/>
                    </a:ext>
                  </a:extLst>
                </a:gridCol>
                <a:gridCol w="1277924">
                  <a:extLst>
                    <a:ext uri="{9D8B030D-6E8A-4147-A177-3AD203B41FA5}">
                      <a16:colId xmlns:a16="http://schemas.microsoft.com/office/drawing/2014/main" val="1199299349"/>
                    </a:ext>
                  </a:extLst>
                </a:gridCol>
              </a:tblGrid>
              <a:tr h="509794">
                <a:tc>
                  <a:txBody>
                    <a:bodyPr/>
                    <a:lstStyle/>
                    <a:p>
                      <a:pPr algn="ctr"/>
                      <a:r>
                        <a:rPr lang="en-US" sz="1600" dirty="0" smtClean="0">
                          <a:solidFill>
                            <a:schemeClr val="tx1"/>
                          </a:solidFill>
                        </a:rPr>
                        <a:t>TASK</a:t>
                      </a:r>
                      <a:endParaRPr lang="en-US" sz="1600" dirty="0">
                        <a:solidFill>
                          <a:schemeClr val="tx1"/>
                        </a:solidFill>
                      </a:endParaRPr>
                    </a:p>
                  </a:txBody>
                  <a:tcPr marT="45718" marB="45718">
                    <a:lnB w="12700" cap="flat" cmpd="sng" algn="ctr">
                      <a:solidFill>
                        <a:schemeClr val="tx1"/>
                      </a:solidFill>
                      <a:prstDash val="solid"/>
                      <a:round/>
                      <a:headEnd type="none" w="med" len="med"/>
                      <a:tailEnd type="none" w="med" len="med"/>
                    </a:lnB>
                  </a:tcPr>
                </a:tc>
                <a:tc>
                  <a:txBody>
                    <a:bodyPr/>
                    <a:lstStyle/>
                    <a:p>
                      <a:pPr algn="ctr"/>
                      <a:r>
                        <a:rPr lang="en-US" sz="1600" dirty="0" smtClean="0">
                          <a:solidFill>
                            <a:schemeClr val="tx1"/>
                          </a:solidFill>
                        </a:rPr>
                        <a:t>Sponsor</a:t>
                      </a:r>
                      <a:endParaRPr lang="en-US" sz="1600" dirty="0">
                        <a:solidFill>
                          <a:schemeClr val="tx1"/>
                        </a:solidFill>
                      </a:endParaRPr>
                    </a:p>
                  </a:txBody>
                  <a:tcPr marT="45718" marB="45718">
                    <a:lnB w="12700" cap="flat" cmpd="sng" algn="ctr">
                      <a:solidFill>
                        <a:schemeClr val="tx1"/>
                      </a:solidFill>
                      <a:prstDash val="solid"/>
                      <a:round/>
                      <a:headEnd type="none" w="med" len="med"/>
                      <a:tailEnd type="none" w="med" len="med"/>
                    </a:lnB>
                  </a:tcPr>
                </a:tc>
                <a:tc>
                  <a:txBody>
                    <a:bodyPr/>
                    <a:lstStyle/>
                    <a:p>
                      <a:pPr algn="ctr"/>
                      <a:r>
                        <a:rPr lang="en-US" sz="1600" dirty="0" smtClean="0">
                          <a:solidFill>
                            <a:schemeClr val="tx1"/>
                          </a:solidFill>
                        </a:rPr>
                        <a:t>Consultant</a:t>
                      </a:r>
                      <a:endParaRPr lang="en-US" sz="1600" dirty="0">
                        <a:solidFill>
                          <a:schemeClr val="tx1"/>
                        </a:solidFill>
                      </a:endParaRPr>
                    </a:p>
                  </a:txBody>
                  <a:tcPr marT="45718" marB="45718">
                    <a:lnB w="12700" cap="flat" cmpd="sng" algn="ctr">
                      <a:solidFill>
                        <a:schemeClr val="tx1"/>
                      </a:solidFill>
                      <a:prstDash val="solid"/>
                      <a:round/>
                      <a:headEnd type="none" w="med" len="med"/>
                      <a:tailEnd type="none" w="med" len="med"/>
                    </a:lnB>
                  </a:tcPr>
                </a:tc>
                <a:tc>
                  <a:txBody>
                    <a:bodyPr/>
                    <a:lstStyle/>
                    <a:p>
                      <a:pPr algn="ctr"/>
                      <a:r>
                        <a:rPr lang="en-US" sz="1600" dirty="0" smtClean="0">
                          <a:solidFill>
                            <a:schemeClr val="tx1"/>
                          </a:solidFill>
                        </a:rPr>
                        <a:t>AGIS Staff</a:t>
                      </a:r>
                      <a:endParaRPr lang="en-US" sz="1600" dirty="0">
                        <a:solidFill>
                          <a:schemeClr val="tx1"/>
                        </a:solidFill>
                      </a:endParaRPr>
                    </a:p>
                  </a:txBody>
                  <a:tcPr marT="45718" marB="45718">
                    <a:lnB w="12700" cap="flat" cmpd="sng" algn="ctr">
                      <a:solidFill>
                        <a:schemeClr val="tx1"/>
                      </a:solidFill>
                      <a:prstDash val="solid"/>
                      <a:round/>
                      <a:headEnd type="none" w="med" len="med"/>
                      <a:tailEnd type="none" w="med" len="med"/>
                    </a:lnB>
                  </a:tcPr>
                </a:tc>
                <a:tc>
                  <a:txBody>
                    <a:bodyPr/>
                    <a:lstStyle/>
                    <a:p>
                      <a:pPr algn="ctr"/>
                      <a:r>
                        <a:rPr lang="en-US" sz="1600" dirty="0" smtClean="0">
                          <a:solidFill>
                            <a:schemeClr val="tx1"/>
                          </a:solidFill>
                        </a:rPr>
                        <a:t>NGS</a:t>
                      </a:r>
                      <a:endParaRPr lang="en-US" sz="1600" dirty="0">
                        <a:solidFill>
                          <a:schemeClr val="tx1"/>
                        </a:solidFill>
                      </a:endParaRPr>
                    </a:p>
                  </a:txBody>
                  <a:tcPr marT="45718" marB="45718">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3019391"/>
                  </a:ext>
                </a:extLst>
              </a:tr>
              <a:tr h="304793">
                <a:tc>
                  <a:txBody>
                    <a:bodyPr/>
                    <a:lstStyle/>
                    <a:p>
                      <a:r>
                        <a:rPr lang="en-US" sz="1200" dirty="0" smtClean="0"/>
                        <a:t>Initialize project on</a:t>
                      </a:r>
                      <a:r>
                        <a:rPr lang="en-US" sz="1200" baseline="0" dirty="0" smtClean="0"/>
                        <a:t> AGIS site</a:t>
                      </a:r>
                      <a:endParaRPr lang="en-US" sz="1200" dirty="0"/>
                    </a:p>
                  </a:txBody>
                  <a:tcPr marT="45718" marB="45718">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t>X</a:t>
                      </a:r>
                      <a:endParaRPr lang="en-US" sz="1400" dirty="0"/>
                    </a:p>
                  </a:txBody>
                  <a:tcPr marT="45718" marB="45718"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400" dirty="0"/>
                    </a:p>
                  </a:txBody>
                  <a:tcPr marT="45718" marB="45718"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400" dirty="0"/>
                    </a:p>
                  </a:txBody>
                  <a:tcPr marT="45718" marB="45718"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400" dirty="0"/>
                    </a:p>
                  </a:txBody>
                  <a:tcPr marT="45718" marB="45718"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1838842"/>
                  </a:ext>
                </a:extLst>
              </a:tr>
              <a:tr h="3047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Develop</a:t>
                      </a:r>
                      <a:r>
                        <a:rPr lang="en-US" sz="1200" baseline="0" dirty="0" smtClean="0"/>
                        <a:t> </a:t>
                      </a:r>
                      <a:r>
                        <a:rPr lang="en-US" sz="1200" dirty="0" smtClean="0"/>
                        <a:t>SOW</a:t>
                      </a:r>
                    </a:p>
                  </a:txBody>
                  <a:tcPr marT="45718" marB="45718">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1400" dirty="0" smtClean="0"/>
                        <a:t>X</a:t>
                      </a:r>
                      <a:endParaRPr lang="en-US" sz="1400" dirty="0"/>
                    </a:p>
                  </a:txBody>
                  <a:tcPr marT="45718" marB="45718" anchor="ctr">
                    <a:lnT w="12700" cap="flat" cmpd="sng" algn="ctr">
                      <a:solidFill>
                        <a:schemeClr val="tx1"/>
                      </a:solidFill>
                      <a:prstDash val="solid"/>
                      <a:round/>
                      <a:headEnd type="none" w="med" len="med"/>
                      <a:tailEnd type="none" w="med" len="med"/>
                    </a:lnT>
                  </a:tcPr>
                </a:tc>
                <a:tc>
                  <a:txBody>
                    <a:bodyPr/>
                    <a:lstStyle/>
                    <a:p>
                      <a:pPr algn="ctr"/>
                      <a:r>
                        <a:rPr lang="en-US" sz="1400" dirty="0" smtClean="0"/>
                        <a:t>X</a:t>
                      </a:r>
                      <a:endParaRPr lang="en-US" sz="1400" dirty="0"/>
                    </a:p>
                  </a:txBody>
                  <a:tcPr marT="45718" marB="45718" anchor="ctr">
                    <a:lnT w="12700" cap="flat" cmpd="sng" algn="ctr">
                      <a:solidFill>
                        <a:schemeClr val="tx1"/>
                      </a:solidFill>
                      <a:prstDash val="solid"/>
                      <a:round/>
                      <a:headEnd type="none" w="med" len="med"/>
                      <a:tailEnd type="none" w="med" len="med"/>
                    </a:lnT>
                  </a:tcPr>
                </a:tc>
                <a:tc>
                  <a:txBody>
                    <a:bodyPr/>
                    <a:lstStyle/>
                    <a:p>
                      <a:pPr algn="ctr"/>
                      <a:endParaRPr lang="en-US" sz="1400" dirty="0"/>
                    </a:p>
                  </a:txBody>
                  <a:tcPr marT="45718" marB="45718" anchor="ctr">
                    <a:lnT w="12700" cap="flat" cmpd="sng" algn="ctr">
                      <a:solidFill>
                        <a:schemeClr val="tx1"/>
                      </a:solidFill>
                      <a:prstDash val="solid"/>
                      <a:round/>
                      <a:headEnd type="none" w="med" len="med"/>
                      <a:tailEnd type="none" w="med" len="med"/>
                    </a:lnT>
                  </a:tcPr>
                </a:tc>
                <a:tc>
                  <a:txBody>
                    <a:bodyPr/>
                    <a:lstStyle/>
                    <a:p>
                      <a:pPr algn="ctr"/>
                      <a:endParaRPr lang="en-US" sz="1400" dirty="0"/>
                    </a:p>
                  </a:txBody>
                  <a:tcPr marT="45718" marB="45718"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97567875"/>
                  </a:ext>
                </a:extLst>
              </a:tr>
              <a:tr h="304793">
                <a:tc>
                  <a:txBody>
                    <a:bodyPr/>
                    <a:lstStyle/>
                    <a:p>
                      <a:r>
                        <a:rPr lang="en-US" sz="1200" dirty="0" smtClean="0"/>
                        <a:t>Submit SOW</a:t>
                      </a:r>
                      <a:endParaRPr lang="en-US" sz="1200" dirty="0"/>
                    </a:p>
                  </a:txBody>
                  <a:tcPr marT="45718" marB="45718">
                    <a:lnL w="12700" cap="flat" cmpd="sng" algn="ctr">
                      <a:solidFill>
                        <a:schemeClr val="tx1"/>
                      </a:solidFill>
                      <a:prstDash val="solid"/>
                      <a:round/>
                      <a:headEnd type="none" w="med" len="med"/>
                      <a:tailEnd type="none" w="med" len="med"/>
                    </a:lnL>
                  </a:tcPr>
                </a:tc>
                <a:tc>
                  <a:txBody>
                    <a:bodyPr/>
                    <a:lstStyle/>
                    <a:p>
                      <a:pPr algn="ctr"/>
                      <a:endParaRPr lang="en-US" sz="1400" dirty="0"/>
                    </a:p>
                  </a:txBody>
                  <a:tcPr marT="45718" marB="45718" anchor="ctr"/>
                </a:tc>
                <a:tc>
                  <a:txBody>
                    <a:bodyPr/>
                    <a:lstStyle/>
                    <a:p>
                      <a:pPr algn="ctr"/>
                      <a:r>
                        <a:rPr lang="en-US" sz="1400" dirty="0" smtClean="0"/>
                        <a:t>X</a:t>
                      </a:r>
                      <a:endParaRPr lang="en-US" sz="1400" dirty="0"/>
                    </a:p>
                  </a:txBody>
                  <a:tcPr marT="45718" marB="45718" anchor="ctr"/>
                </a:tc>
                <a:tc>
                  <a:txBody>
                    <a:bodyPr/>
                    <a:lstStyle/>
                    <a:p>
                      <a:pPr algn="ctr"/>
                      <a:endParaRPr lang="en-US" sz="1400" dirty="0"/>
                    </a:p>
                  </a:txBody>
                  <a:tcPr marT="45718" marB="45718" anchor="ctr"/>
                </a:tc>
                <a:tc>
                  <a:txBody>
                    <a:bodyPr/>
                    <a:lstStyle/>
                    <a:p>
                      <a:pPr algn="ctr"/>
                      <a:endParaRPr lang="en-US" sz="1400" dirty="0"/>
                    </a:p>
                  </a:txBody>
                  <a:tcPr marT="45718" marB="45718"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95558635"/>
                  </a:ext>
                </a:extLst>
              </a:tr>
              <a:tr h="304793">
                <a:tc>
                  <a:txBody>
                    <a:bodyPr/>
                    <a:lstStyle/>
                    <a:p>
                      <a:r>
                        <a:rPr lang="en-US" sz="1200" dirty="0" smtClean="0"/>
                        <a:t>Approve SOW</a:t>
                      </a:r>
                      <a:endParaRPr lang="en-US" sz="1200" dirty="0"/>
                    </a:p>
                  </a:txBody>
                  <a:tcPr marT="45718" marB="45718">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sz="1400" dirty="0" smtClean="0"/>
                        <a:t>X</a:t>
                      </a:r>
                      <a:endParaRPr lang="en-US" sz="1400" dirty="0"/>
                    </a:p>
                  </a:txBody>
                  <a:tcPr marT="45718" marB="45718" anchor="ctr">
                    <a:lnB w="12700" cap="flat" cmpd="sng" algn="ctr">
                      <a:solidFill>
                        <a:schemeClr val="tx1"/>
                      </a:solidFill>
                      <a:prstDash val="solid"/>
                      <a:round/>
                      <a:headEnd type="none" w="med" len="med"/>
                      <a:tailEnd type="none" w="med" len="med"/>
                    </a:lnB>
                  </a:tcPr>
                </a:tc>
                <a:tc>
                  <a:txBody>
                    <a:bodyPr/>
                    <a:lstStyle/>
                    <a:p>
                      <a:pPr algn="ctr"/>
                      <a:endParaRPr lang="en-US" sz="1400" dirty="0"/>
                    </a:p>
                  </a:txBody>
                  <a:tcPr marT="45718" marB="45718" anchor="ctr">
                    <a:lnB w="12700" cap="flat" cmpd="sng" algn="ctr">
                      <a:solidFill>
                        <a:schemeClr val="tx1"/>
                      </a:solidFill>
                      <a:prstDash val="solid"/>
                      <a:round/>
                      <a:headEnd type="none" w="med" len="med"/>
                      <a:tailEnd type="none" w="med" len="med"/>
                    </a:lnB>
                  </a:tcPr>
                </a:tc>
                <a:tc>
                  <a:txBody>
                    <a:bodyPr/>
                    <a:lstStyle/>
                    <a:p>
                      <a:pPr algn="ctr"/>
                      <a:endParaRPr lang="en-US" sz="1400" dirty="0"/>
                    </a:p>
                  </a:txBody>
                  <a:tcPr marT="45718" marB="45718" anchor="ctr">
                    <a:lnB w="12700" cap="flat" cmpd="sng" algn="ctr">
                      <a:solidFill>
                        <a:schemeClr val="tx1"/>
                      </a:solidFill>
                      <a:prstDash val="solid"/>
                      <a:round/>
                      <a:headEnd type="none" w="med" len="med"/>
                      <a:tailEnd type="none" w="med" len="med"/>
                    </a:lnB>
                  </a:tcPr>
                </a:tc>
                <a:tc>
                  <a:txBody>
                    <a:bodyPr/>
                    <a:lstStyle/>
                    <a:p>
                      <a:pPr algn="ctr"/>
                      <a:endParaRPr lang="en-US" sz="1400" dirty="0"/>
                    </a:p>
                  </a:txBody>
                  <a:tcPr marT="45718" marB="45718"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35828253"/>
                  </a:ext>
                </a:extLst>
              </a:tr>
              <a:tr h="1005827">
                <a:tc>
                  <a:txBody>
                    <a:bodyPr/>
                    <a:lstStyle/>
                    <a:p>
                      <a:r>
                        <a:rPr lang="en-US" sz="1200" dirty="0" smtClean="0"/>
                        <a:t>Submit:</a:t>
                      </a:r>
                    </a:p>
                    <a:p>
                      <a:pPr marL="171450" indent="-171450">
                        <a:buFontTx/>
                        <a:buChar char="-"/>
                      </a:pPr>
                      <a:r>
                        <a:rPr lang="en-US" sz="1200" dirty="0" smtClean="0"/>
                        <a:t>AC-16 Geodetic Control Plan</a:t>
                      </a:r>
                    </a:p>
                    <a:p>
                      <a:pPr marL="171450" indent="-171450">
                        <a:buFontTx/>
                        <a:buChar char="-"/>
                      </a:pPr>
                      <a:r>
                        <a:rPr lang="en-US" sz="1200" dirty="0" smtClean="0"/>
                        <a:t>AC-17 Imagery Plan</a:t>
                      </a:r>
                    </a:p>
                    <a:p>
                      <a:pPr marL="171450" indent="-171450">
                        <a:buFontTx/>
                        <a:buChar char="-"/>
                      </a:pPr>
                      <a:r>
                        <a:rPr lang="en-US" sz="1200" dirty="0" smtClean="0"/>
                        <a:t>AC-18 Survey and Quality Control Plan</a:t>
                      </a:r>
                      <a:endParaRPr lang="en-US" sz="1200" dirty="0"/>
                    </a:p>
                  </a:txBody>
                  <a:tcPr marT="45718" marB="45718">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endParaRPr lang="en-US" sz="1400" dirty="0"/>
                    </a:p>
                  </a:txBody>
                  <a:tcPr marT="45718" marB="45718" anchor="ctr">
                    <a:lnT w="12700" cap="flat" cmpd="sng" algn="ctr">
                      <a:solidFill>
                        <a:schemeClr val="tx1"/>
                      </a:solidFill>
                      <a:prstDash val="solid"/>
                      <a:round/>
                      <a:headEnd type="none" w="med" len="med"/>
                      <a:tailEnd type="none" w="med" len="med"/>
                    </a:lnT>
                  </a:tcPr>
                </a:tc>
                <a:tc>
                  <a:txBody>
                    <a:bodyPr/>
                    <a:lstStyle/>
                    <a:p>
                      <a:pPr algn="ctr"/>
                      <a:r>
                        <a:rPr lang="en-US" sz="1400" dirty="0" smtClean="0"/>
                        <a:t>X</a:t>
                      </a:r>
                      <a:endParaRPr lang="en-US" sz="1400" dirty="0"/>
                    </a:p>
                  </a:txBody>
                  <a:tcPr marT="45718" marB="45718" anchor="ctr">
                    <a:lnT w="12700" cap="flat" cmpd="sng" algn="ctr">
                      <a:solidFill>
                        <a:schemeClr val="tx1"/>
                      </a:solidFill>
                      <a:prstDash val="solid"/>
                      <a:round/>
                      <a:headEnd type="none" w="med" len="med"/>
                      <a:tailEnd type="none" w="med" len="med"/>
                    </a:lnT>
                  </a:tcPr>
                </a:tc>
                <a:tc>
                  <a:txBody>
                    <a:bodyPr/>
                    <a:lstStyle/>
                    <a:p>
                      <a:pPr algn="ctr"/>
                      <a:endParaRPr lang="en-US" sz="1400" dirty="0"/>
                    </a:p>
                  </a:txBody>
                  <a:tcPr marT="45718" marB="45718" anchor="ctr">
                    <a:lnT w="12700" cap="flat" cmpd="sng" algn="ctr">
                      <a:solidFill>
                        <a:schemeClr val="tx1"/>
                      </a:solidFill>
                      <a:prstDash val="solid"/>
                      <a:round/>
                      <a:headEnd type="none" w="med" len="med"/>
                      <a:tailEnd type="none" w="med" len="med"/>
                    </a:lnT>
                  </a:tcPr>
                </a:tc>
                <a:tc>
                  <a:txBody>
                    <a:bodyPr/>
                    <a:lstStyle/>
                    <a:p>
                      <a:pPr algn="ctr"/>
                      <a:endParaRPr lang="en-US" sz="1400" dirty="0"/>
                    </a:p>
                  </a:txBody>
                  <a:tcPr marT="45718" marB="45718"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878113285"/>
                  </a:ext>
                </a:extLst>
              </a:tr>
              <a:tr h="402467">
                <a:tc>
                  <a:txBody>
                    <a:bodyPr/>
                    <a:lstStyle/>
                    <a:p>
                      <a:r>
                        <a:rPr lang="en-US" sz="1200" dirty="0" smtClean="0"/>
                        <a:t>Approve AC-16 Geodetic Control</a:t>
                      </a:r>
                      <a:r>
                        <a:rPr lang="en-US" sz="1200" baseline="0" dirty="0" smtClean="0"/>
                        <a:t> Plan</a:t>
                      </a:r>
                    </a:p>
                  </a:txBody>
                  <a:tcPr marT="45718" marB="45718">
                    <a:lnL w="12700" cap="flat" cmpd="sng" algn="ctr">
                      <a:solidFill>
                        <a:schemeClr val="tx1"/>
                      </a:solidFill>
                      <a:prstDash val="solid"/>
                      <a:round/>
                      <a:headEnd type="none" w="med" len="med"/>
                      <a:tailEnd type="none" w="med" len="med"/>
                    </a:lnL>
                  </a:tcPr>
                </a:tc>
                <a:tc>
                  <a:txBody>
                    <a:bodyPr/>
                    <a:lstStyle/>
                    <a:p>
                      <a:pPr algn="ctr"/>
                      <a:endParaRPr lang="en-US" sz="1400" dirty="0"/>
                    </a:p>
                  </a:txBody>
                  <a:tcPr marT="45718" marB="45718" anchor="ctr"/>
                </a:tc>
                <a:tc>
                  <a:txBody>
                    <a:bodyPr/>
                    <a:lstStyle/>
                    <a:p>
                      <a:pPr algn="ctr"/>
                      <a:endParaRPr lang="en-US" sz="1400" dirty="0"/>
                    </a:p>
                  </a:txBody>
                  <a:tcPr marT="45718" marB="45718" anchor="ctr"/>
                </a:tc>
                <a:tc>
                  <a:txBody>
                    <a:bodyPr/>
                    <a:lstStyle/>
                    <a:p>
                      <a:pPr algn="ctr"/>
                      <a:endParaRPr lang="en-US" sz="1400" dirty="0"/>
                    </a:p>
                  </a:txBody>
                  <a:tcPr marT="45718" marB="45718" anchor="ctr"/>
                </a:tc>
                <a:tc>
                  <a:txBody>
                    <a:bodyPr/>
                    <a:lstStyle/>
                    <a:p>
                      <a:pPr algn="ctr"/>
                      <a:r>
                        <a:rPr lang="en-US" sz="1400" dirty="0" smtClean="0"/>
                        <a:t>X</a:t>
                      </a:r>
                      <a:endParaRPr lang="en-US" sz="1400" dirty="0"/>
                    </a:p>
                  </a:txBody>
                  <a:tcPr marT="45718" marB="45718"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537651094"/>
                  </a:ext>
                </a:extLst>
              </a:tr>
              <a:tr h="822949">
                <a:tc>
                  <a:txBody>
                    <a:bodyPr/>
                    <a:lstStyle/>
                    <a:p>
                      <a:r>
                        <a:rPr lang="en-US" sz="1200" dirty="0" smtClean="0"/>
                        <a:t>Approve:</a:t>
                      </a:r>
                    </a:p>
                    <a:p>
                      <a:pPr marL="171450" indent="-171450">
                        <a:buFontTx/>
                        <a:buChar char="-"/>
                      </a:pPr>
                      <a:r>
                        <a:rPr lang="en-US" sz="1200" dirty="0" smtClean="0"/>
                        <a:t>AC-17 Imagery</a:t>
                      </a:r>
                      <a:r>
                        <a:rPr lang="en-US" sz="1200" baseline="0" dirty="0" smtClean="0"/>
                        <a:t> Plan</a:t>
                      </a:r>
                    </a:p>
                    <a:p>
                      <a:pPr marL="171450" indent="-171450">
                        <a:buFontTx/>
                        <a:buChar char="-"/>
                      </a:pPr>
                      <a:r>
                        <a:rPr lang="en-US" sz="1200" baseline="0" dirty="0" smtClean="0"/>
                        <a:t>AC-18 Survey and Quality Control Plan</a:t>
                      </a:r>
                      <a:endParaRPr lang="en-US" sz="1200" dirty="0" smtClean="0"/>
                    </a:p>
                  </a:txBody>
                  <a:tcPr marT="45718" marB="45718">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endParaRPr lang="en-US" sz="1400" dirty="0"/>
                    </a:p>
                  </a:txBody>
                  <a:tcPr marT="45718" marB="45718" anchor="ctr">
                    <a:lnB w="12700" cap="flat" cmpd="sng" algn="ctr">
                      <a:solidFill>
                        <a:schemeClr val="tx1"/>
                      </a:solidFill>
                      <a:prstDash val="solid"/>
                      <a:round/>
                      <a:headEnd type="none" w="med" len="med"/>
                      <a:tailEnd type="none" w="med" len="med"/>
                    </a:lnB>
                  </a:tcPr>
                </a:tc>
                <a:tc>
                  <a:txBody>
                    <a:bodyPr/>
                    <a:lstStyle/>
                    <a:p>
                      <a:pPr algn="ctr"/>
                      <a:endParaRPr lang="en-US" sz="1400" dirty="0"/>
                    </a:p>
                  </a:txBody>
                  <a:tcPr marT="45718" marB="45718" anchor="ctr">
                    <a:lnB w="12700" cap="flat" cmpd="sng" algn="ctr">
                      <a:solidFill>
                        <a:schemeClr val="tx1"/>
                      </a:solidFill>
                      <a:prstDash val="solid"/>
                      <a:round/>
                      <a:headEnd type="none" w="med" len="med"/>
                      <a:tailEnd type="none" w="med" len="med"/>
                    </a:lnB>
                  </a:tcPr>
                </a:tc>
                <a:tc>
                  <a:txBody>
                    <a:bodyPr/>
                    <a:lstStyle/>
                    <a:p>
                      <a:pPr algn="ctr"/>
                      <a:r>
                        <a:rPr lang="en-US" sz="1400" dirty="0" smtClean="0"/>
                        <a:t>X</a:t>
                      </a:r>
                      <a:endParaRPr lang="en-US" sz="1400" dirty="0"/>
                    </a:p>
                  </a:txBody>
                  <a:tcPr marT="45718" marB="45718" anchor="ctr">
                    <a:lnB w="12700" cap="flat" cmpd="sng" algn="ctr">
                      <a:solidFill>
                        <a:schemeClr val="tx1"/>
                      </a:solidFill>
                      <a:prstDash val="solid"/>
                      <a:round/>
                      <a:headEnd type="none" w="med" len="med"/>
                      <a:tailEnd type="none" w="med" len="med"/>
                    </a:lnB>
                  </a:tcPr>
                </a:tc>
                <a:tc>
                  <a:txBody>
                    <a:bodyPr/>
                    <a:lstStyle/>
                    <a:p>
                      <a:pPr algn="ctr"/>
                      <a:endParaRPr lang="en-US" sz="1400" dirty="0"/>
                    </a:p>
                  </a:txBody>
                  <a:tcPr marT="45718" marB="45718"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22305907"/>
                  </a:ext>
                </a:extLst>
              </a:tr>
              <a:tr h="640071">
                <a:tc>
                  <a:txBody>
                    <a:bodyPr/>
                    <a:lstStyle/>
                    <a:p>
                      <a:r>
                        <a:rPr lang="en-US" sz="1200" dirty="0" smtClean="0"/>
                        <a:t>Submit:</a:t>
                      </a:r>
                    </a:p>
                    <a:p>
                      <a:pPr marL="171450" indent="-171450">
                        <a:buFontTx/>
                        <a:buChar char="-"/>
                      </a:pPr>
                      <a:r>
                        <a:rPr lang="en-US" sz="1200" dirty="0" smtClean="0"/>
                        <a:t>AC-16</a:t>
                      </a:r>
                      <a:r>
                        <a:rPr lang="en-US" sz="1200" baseline="0" dirty="0" smtClean="0"/>
                        <a:t> Geodetic Control Data</a:t>
                      </a:r>
                    </a:p>
                    <a:p>
                      <a:pPr marL="171450" indent="-171450">
                        <a:buFontTx/>
                        <a:buChar char="-"/>
                      </a:pPr>
                      <a:r>
                        <a:rPr lang="en-US" sz="1200" baseline="0" dirty="0" smtClean="0"/>
                        <a:t>AC-17 Imagery Data</a:t>
                      </a:r>
                      <a:endParaRPr lang="en-US" sz="1200" dirty="0"/>
                    </a:p>
                  </a:txBody>
                  <a:tcPr marT="45718" marB="45718">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endParaRPr lang="en-US" sz="1400" dirty="0"/>
                    </a:p>
                  </a:txBody>
                  <a:tcPr marT="45718" marB="45718" anchor="ctr">
                    <a:lnT w="12700" cap="flat" cmpd="sng" algn="ctr">
                      <a:solidFill>
                        <a:schemeClr val="tx1"/>
                      </a:solidFill>
                      <a:prstDash val="solid"/>
                      <a:round/>
                      <a:headEnd type="none" w="med" len="med"/>
                      <a:tailEnd type="none" w="med" len="med"/>
                    </a:lnT>
                  </a:tcPr>
                </a:tc>
                <a:tc>
                  <a:txBody>
                    <a:bodyPr/>
                    <a:lstStyle/>
                    <a:p>
                      <a:pPr algn="ctr"/>
                      <a:r>
                        <a:rPr lang="en-US" sz="1400" dirty="0" smtClean="0"/>
                        <a:t>X</a:t>
                      </a:r>
                      <a:endParaRPr lang="en-US" sz="1400" dirty="0"/>
                    </a:p>
                  </a:txBody>
                  <a:tcPr marT="45718" marB="45718" anchor="ctr">
                    <a:lnT w="12700" cap="flat" cmpd="sng" algn="ctr">
                      <a:solidFill>
                        <a:schemeClr val="tx1"/>
                      </a:solidFill>
                      <a:prstDash val="solid"/>
                      <a:round/>
                      <a:headEnd type="none" w="med" len="med"/>
                      <a:tailEnd type="none" w="med" len="med"/>
                    </a:lnT>
                  </a:tcPr>
                </a:tc>
                <a:tc>
                  <a:txBody>
                    <a:bodyPr/>
                    <a:lstStyle/>
                    <a:p>
                      <a:pPr algn="ctr"/>
                      <a:endParaRPr lang="en-US" sz="1400" dirty="0"/>
                    </a:p>
                  </a:txBody>
                  <a:tcPr marT="45718" marB="45718" anchor="ctr">
                    <a:lnT w="12700" cap="flat" cmpd="sng" algn="ctr">
                      <a:solidFill>
                        <a:schemeClr val="tx1"/>
                      </a:solidFill>
                      <a:prstDash val="solid"/>
                      <a:round/>
                      <a:headEnd type="none" w="med" len="med"/>
                      <a:tailEnd type="none" w="med" len="med"/>
                    </a:lnT>
                  </a:tcPr>
                </a:tc>
                <a:tc>
                  <a:txBody>
                    <a:bodyPr/>
                    <a:lstStyle/>
                    <a:p>
                      <a:pPr algn="ctr"/>
                      <a:endParaRPr lang="en-US" sz="1400" dirty="0"/>
                    </a:p>
                  </a:txBody>
                  <a:tcPr marT="45718" marB="45718"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761893556"/>
                  </a:ext>
                </a:extLst>
              </a:tr>
              <a:tr h="640071">
                <a:tc>
                  <a:txBody>
                    <a:bodyPr/>
                    <a:lstStyle/>
                    <a:p>
                      <a:r>
                        <a:rPr lang="en-US" sz="1200" dirty="0" smtClean="0"/>
                        <a:t>Approve:</a:t>
                      </a:r>
                    </a:p>
                    <a:p>
                      <a:pPr marL="171450" indent="-171450">
                        <a:buFontTx/>
                        <a:buChar char="-"/>
                      </a:pPr>
                      <a:r>
                        <a:rPr lang="en-US" sz="1200" dirty="0" smtClean="0"/>
                        <a:t>AC-16</a:t>
                      </a:r>
                      <a:r>
                        <a:rPr lang="en-US" sz="1200" baseline="0" dirty="0" smtClean="0"/>
                        <a:t> Geodetic Control Data</a:t>
                      </a:r>
                    </a:p>
                    <a:p>
                      <a:pPr marL="171450" indent="-171450">
                        <a:buFontTx/>
                        <a:buChar char="-"/>
                      </a:pPr>
                      <a:r>
                        <a:rPr lang="en-US" sz="1200" baseline="0" dirty="0" smtClean="0"/>
                        <a:t>AC-17 Imagery Data</a:t>
                      </a:r>
                      <a:endParaRPr lang="en-US" sz="1200" dirty="0"/>
                    </a:p>
                  </a:txBody>
                  <a:tcPr marT="45718" marB="45718">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endParaRPr lang="en-US" sz="1400" dirty="0"/>
                    </a:p>
                  </a:txBody>
                  <a:tcPr marT="45718" marB="45718" anchor="ctr">
                    <a:lnB w="12700" cap="flat" cmpd="sng" algn="ctr">
                      <a:solidFill>
                        <a:schemeClr val="tx1"/>
                      </a:solidFill>
                      <a:prstDash val="solid"/>
                      <a:round/>
                      <a:headEnd type="none" w="med" len="med"/>
                      <a:tailEnd type="none" w="med" len="med"/>
                    </a:lnB>
                  </a:tcPr>
                </a:tc>
                <a:tc>
                  <a:txBody>
                    <a:bodyPr/>
                    <a:lstStyle/>
                    <a:p>
                      <a:pPr algn="ctr"/>
                      <a:endParaRPr lang="en-US" sz="1400" dirty="0"/>
                    </a:p>
                  </a:txBody>
                  <a:tcPr marT="45718" marB="45718" anchor="ctr">
                    <a:lnB w="12700" cap="flat" cmpd="sng" algn="ctr">
                      <a:solidFill>
                        <a:schemeClr val="tx1"/>
                      </a:solidFill>
                      <a:prstDash val="solid"/>
                      <a:round/>
                      <a:headEnd type="none" w="med" len="med"/>
                      <a:tailEnd type="none" w="med" len="med"/>
                    </a:lnB>
                  </a:tcPr>
                </a:tc>
                <a:tc>
                  <a:txBody>
                    <a:bodyPr/>
                    <a:lstStyle/>
                    <a:p>
                      <a:pPr algn="ctr"/>
                      <a:endParaRPr lang="en-US" sz="1400" dirty="0"/>
                    </a:p>
                  </a:txBody>
                  <a:tcPr marT="45718" marB="45718" anchor="ctr">
                    <a:lnB w="12700" cap="flat" cmpd="sng" algn="ctr">
                      <a:solidFill>
                        <a:schemeClr val="tx1"/>
                      </a:solidFill>
                      <a:prstDash val="solid"/>
                      <a:round/>
                      <a:headEnd type="none" w="med" len="med"/>
                      <a:tailEnd type="none" w="med" len="med"/>
                    </a:lnB>
                  </a:tcPr>
                </a:tc>
                <a:tc>
                  <a:txBody>
                    <a:bodyPr/>
                    <a:lstStyle/>
                    <a:p>
                      <a:pPr algn="ctr"/>
                      <a:r>
                        <a:rPr lang="en-US" sz="1400" dirty="0" smtClean="0"/>
                        <a:t>X</a:t>
                      </a:r>
                      <a:endParaRPr lang="en-US" sz="1400" dirty="0"/>
                    </a:p>
                  </a:txBody>
                  <a:tcPr marT="45718" marB="45718"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156887"/>
                  </a:ext>
                </a:extLst>
              </a:tr>
              <a:tr h="457192">
                <a:tc>
                  <a:txBody>
                    <a:bodyPr/>
                    <a:lstStyle/>
                    <a:p>
                      <a:r>
                        <a:rPr lang="en-US" sz="1200" dirty="0" smtClean="0"/>
                        <a:t>Submit AC-18 Data </a:t>
                      </a:r>
                    </a:p>
                    <a:p>
                      <a:r>
                        <a:rPr lang="en-US" sz="1200" dirty="0" smtClean="0"/>
                        <a:t>(Survey and</a:t>
                      </a:r>
                      <a:r>
                        <a:rPr lang="en-US" sz="1200" baseline="0" dirty="0" smtClean="0"/>
                        <a:t> Final Report)</a:t>
                      </a:r>
                      <a:endParaRPr lang="en-US" sz="1200" dirty="0"/>
                    </a:p>
                  </a:txBody>
                  <a:tcPr marT="45718" marB="45718">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endParaRPr lang="en-US" sz="1400" dirty="0"/>
                    </a:p>
                  </a:txBody>
                  <a:tcPr marT="45718" marB="45718" anchor="ctr">
                    <a:lnT w="12700" cap="flat" cmpd="sng" algn="ctr">
                      <a:solidFill>
                        <a:schemeClr val="tx1"/>
                      </a:solidFill>
                      <a:prstDash val="solid"/>
                      <a:round/>
                      <a:headEnd type="none" w="med" len="med"/>
                      <a:tailEnd type="none" w="med" len="med"/>
                    </a:lnT>
                  </a:tcPr>
                </a:tc>
                <a:tc>
                  <a:txBody>
                    <a:bodyPr/>
                    <a:lstStyle/>
                    <a:p>
                      <a:pPr algn="ctr"/>
                      <a:r>
                        <a:rPr lang="en-US" sz="1400" dirty="0" smtClean="0"/>
                        <a:t>X</a:t>
                      </a:r>
                      <a:endParaRPr lang="en-US" sz="1400" dirty="0"/>
                    </a:p>
                  </a:txBody>
                  <a:tcPr marT="45718" marB="45718" anchor="ctr">
                    <a:lnT w="12700" cap="flat" cmpd="sng" algn="ctr">
                      <a:solidFill>
                        <a:schemeClr val="tx1"/>
                      </a:solidFill>
                      <a:prstDash val="solid"/>
                      <a:round/>
                      <a:headEnd type="none" w="med" len="med"/>
                      <a:tailEnd type="none" w="med" len="med"/>
                    </a:lnT>
                  </a:tcPr>
                </a:tc>
                <a:tc>
                  <a:txBody>
                    <a:bodyPr/>
                    <a:lstStyle/>
                    <a:p>
                      <a:pPr algn="ctr"/>
                      <a:endParaRPr lang="en-US" sz="1400" dirty="0"/>
                    </a:p>
                  </a:txBody>
                  <a:tcPr marT="45718" marB="45718" anchor="ctr">
                    <a:lnT w="12700" cap="flat" cmpd="sng" algn="ctr">
                      <a:solidFill>
                        <a:schemeClr val="tx1"/>
                      </a:solidFill>
                      <a:prstDash val="solid"/>
                      <a:round/>
                      <a:headEnd type="none" w="med" len="med"/>
                      <a:tailEnd type="none" w="med" len="med"/>
                    </a:lnT>
                  </a:tcPr>
                </a:tc>
                <a:tc>
                  <a:txBody>
                    <a:bodyPr/>
                    <a:lstStyle/>
                    <a:p>
                      <a:pPr algn="ctr"/>
                      <a:endParaRPr lang="en-US" sz="1400" dirty="0"/>
                    </a:p>
                  </a:txBody>
                  <a:tcPr marT="45718" marB="45718"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189491474"/>
                  </a:ext>
                </a:extLst>
              </a:tr>
              <a:tr h="304793">
                <a:tc>
                  <a:txBody>
                    <a:bodyPr/>
                    <a:lstStyle/>
                    <a:p>
                      <a:r>
                        <a:rPr lang="en-US" sz="1200" dirty="0" smtClean="0"/>
                        <a:t>Approve AC-18 Data</a:t>
                      </a:r>
                      <a:endParaRPr lang="en-US" sz="1200" dirty="0"/>
                    </a:p>
                  </a:txBody>
                  <a:tcPr marT="45718" marB="45718">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endParaRPr lang="en-US" sz="1400" dirty="0"/>
                    </a:p>
                  </a:txBody>
                  <a:tcPr marT="45718" marB="45718" anchor="ctr">
                    <a:lnB w="12700" cap="flat" cmpd="sng" algn="ctr">
                      <a:solidFill>
                        <a:schemeClr val="tx1"/>
                      </a:solidFill>
                      <a:prstDash val="solid"/>
                      <a:round/>
                      <a:headEnd type="none" w="med" len="med"/>
                      <a:tailEnd type="none" w="med" len="med"/>
                    </a:lnB>
                  </a:tcPr>
                </a:tc>
                <a:tc>
                  <a:txBody>
                    <a:bodyPr/>
                    <a:lstStyle/>
                    <a:p>
                      <a:pPr algn="ctr"/>
                      <a:endParaRPr lang="en-US" sz="1400" dirty="0"/>
                    </a:p>
                  </a:txBody>
                  <a:tcPr marT="45718" marB="45718" anchor="ctr">
                    <a:lnB w="12700" cap="flat" cmpd="sng" algn="ctr">
                      <a:solidFill>
                        <a:schemeClr val="tx1"/>
                      </a:solidFill>
                      <a:prstDash val="solid"/>
                      <a:round/>
                      <a:headEnd type="none" w="med" len="med"/>
                      <a:tailEnd type="none" w="med" len="med"/>
                    </a:lnB>
                  </a:tcPr>
                </a:tc>
                <a:tc>
                  <a:txBody>
                    <a:bodyPr/>
                    <a:lstStyle/>
                    <a:p>
                      <a:pPr algn="ctr"/>
                      <a:endParaRPr lang="en-US" sz="1400" dirty="0"/>
                    </a:p>
                  </a:txBody>
                  <a:tcPr marT="45718" marB="45718" anchor="ctr">
                    <a:lnB w="12700" cap="flat" cmpd="sng" algn="ctr">
                      <a:solidFill>
                        <a:schemeClr val="tx1"/>
                      </a:solidFill>
                      <a:prstDash val="solid"/>
                      <a:round/>
                      <a:headEnd type="none" w="med" len="med"/>
                      <a:tailEnd type="none" w="med" len="med"/>
                    </a:lnB>
                  </a:tcPr>
                </a:tc>
                <a:tc>
                  <a:txBody>
                    <a:bodyPr/>
                    <a:lstStyle/>
                    <a:p>
                      <a:pPr algn="ctr"/>
                      <a:r>
                        <a:rPr lang="en-US" sz="1400" dirty="0" smtClean="0"/>
                        <a:t>X</a:t>
                      </a:r>
                      <a:endParaRPr lang="en-US" sz="1400" dirty="0"/>
                    </a:p>
                  </a:txBody>
                  <a:tcPr marT="45718" marB="45718"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42072292"/>
                  </a:ext>
                </a:extLst>
              </a:tr>
            </a:tbl>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0" y="2057400"/>
            <a:ext cx="9144000" cy="1143000"/>
          </a:xfrm>
        </p:spPr>
        <p:txBody>
          <a:bodyPr/>
          <a:lstStyle/>
          <a:p>
            <a:r>
              <a:rPr lang="en-US" altLang="en-US" smtClean="0"/>
              <a:t>Statement of Work</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457200" y="457200"/>
            <a:ext cx="8458200" cy="838200"/>
          </a:xfrm>
          <a:prstGeom prst="rect">
            <a:avLst/>
          </a:prstGeom>
          <a:noFill/>
          <a:ln w="9525">
            <a:noFill/>
            <a:miter lim="800000"/>
            <a:headEnd/>
            <a:tailEnd/>
          </a:ln>
        </p:spPr>
        <p:txBody>
          <a:bodyPr anchor="ctr"/>
          <a:lstStyle/>
          <a:p>
            <a:pPr algn="ctr" eaLnBrk="1" hangingPunct="1">
              <a:defRPr/>
            </a:pPr>
            <a:r>
              <a:rPr lang="en-US" sz="2400" b="1" kern="1600" dirty="0">
                <a:ea typeface="+mj-ea"/>
              </a:rPr>
              <a:t>Statement of Work</a:t>
            </a:r>
          </a:p>
          <a:p>
            <a:pPr algn="ctr" eaLnBrk="1" hangingPunct="1">
              <a:defRPr/>
            </a:pPr>
            <a:r>
              <a:rPr lang="en-US" sz="2000" b="1" kern="1600" dirty="0">
                <a:ea typeface="+mj-ea"/>
              </a:rPr>
              <a:t>Starting On The Same Page</a:t>
            </a:r>
          </a:p>
        </p:txBody>
      </p:sp>
      <p:sp>
        <p:nvSpPr>
          <p:cNvPr id="5" name="Text Placeholder 2"/>
          <p:cNvSpPr txBox="1">
            <a:spLocks/>
          </p:cNvSpPr>
          <p:nvPr/>
        </p:nvSpPr>
        <p:spPr bwMode="auto">
          <a:xfrm>
            <a:off x="838200" y="1676400"/>
            <a:ext cx="5791200" cy="4953000"/>
          </a:xfrm>
          <a:prstGeom prst="rect">
            <a:avLst/>
          </a:prstGeom>
          <a:noFill/>
          <a:ln w="9525">
            <a:noFill/>
            <a:miter lim="800000"/>
            <a:headEnd/>
            <a:tailEnd/>
          </a:ln>
        </p:spPr>
        <p:txBody>
          <a:bodyPr/>
          <a:lstStyle/>
          <a:p>
            <a:pPr marL="342900" indent="-342900" eaLnBrk="1" hangingPunct="1">
              <a:spcBef>
                <a:spcPct val="20000"/>
              </a:spcBef>
              <a:defRPr/>
            </a:pPr>
            <a:r>
              <a:rPr lang="en-US" sz="2000" kern="0" dirty="0"/>
              <a:t>Clearly identify : </a:t>
            </a:r>
          </a:p>
          <a:p>
            <a:pPr marL="342900" indent="-342900" eaLnBrk="1" hangingPunct="1">
              <a:spcBef>
                <a:spcPct val="20000"/>
              </a:spcBef>
              <a:buFontTx/>
              <a:buChar char="•"/>
              <a:defRPr/>
            </a:pPr>
            <a:r>
              <a:rPr lang="en-US" sz="2000" kern="0" dirty="0"/>
              <a:t>Purpose</a:t>
            </a:r>
          </a:p>
          <a:p>
            <a:pPr marL="342900" indent="-342900" eaLnBrk="1" hangingPunct="1">
              <a:spcBef>
                <a:spcPct val="20000"/>
              </a:spcBef>
              <a:defRPr/>
            </a:pPr>
            <a:r>
              <a:rPr lang="en-US" sz="2000" kern="0" dirty="0"/>
              <a:t>	Obstruction Analysis, Geodetic Control, new taxiway, ALP, etc.</a:t>
            </a:r>
          </a:p>
          <a:p>
            <a:pPr marL="342900" indent="-342900" eaLnBrk="1" hangingPunct="1">
              <a:spcBef>
                <a:spcPct val="20000"/>
              </a:spcBef>
              <a:buFontTx/>
              <a:buChar char="•"/>
              <a:defRPr/>
            </a:pPr>
            <a:endParaRPr lang="en-US" sz="2000" kern="0" dirty="0"/>
          </a:p>
          <a:p>
            <a:pPr marL="342900" indent="-342900" eaLnBrk="1" hangingPunct="1">
              <a:spcBef>
                <a:spcPct val="20000"/>
              </a:spcBef>
              <a:buFontTx/>
              <a:buChar char="•"/>
              <a:defRPr/>
            </a:pPr>
            <a:r>
              <a:rPr lang="en-US" sz="2000" kern="0" dirty="0"/>
              <a:t>Version and date of the referenced Advisory Circulars</a:t>
            </a:r>
          </a:p>
          <a:p>
            <a:pPr marL="342900" indent="-342900" eaLnBrk="1" hangingPunct="1">
              <a:spcBef>
                <a:spcPct val="20000"/>
              </a:spcBef>
              <a:buFontTx/>
              <a:buChar char="•"/>
              <a:defRPr/>
            </a:pPr>
            <a:endParaRPr lang="en-US" sz="2000" kern="0" dirty="0"/>
          </a:p>
          <a:p>
            <a:pPr marL="342900" indent="-342900" eaLnBrk="1" hangingPunct="1">
              <a:spcBef>
                <a:spcPct val="20000"/>
              </a:spcBef>
              <a:buFontTx/>
              <a:buChar char="•"/>
              <a:defRPr/>
            </a:pPr>
            <a:r>
              <a:rPr lang="en-US" sz="2000" kern="0" dirty="0"/>
              <a:t>Project Identification Data</a:t>
            </a:r>
          </a:p>
          <a:p>
            <a:pPr marL="342900" indent="-342900" eaLnBrk="1" hangingPunct="1">
              <a:spcBef>
                <a:spcPct val="20000"/>
              </a:spcBef>
              <a:buFontTx/>
              <a:buChar char="•"/>
              <a:defRPr/>
            </a:pPr>
            <a:endParaRPr lang="en-US" sz="2000" kern="0" dirty="0"/>
          </a:p>
          <a:p>
            <a:pPr marL="342900" indent="-342900" eaLnBrk="1" hangingPunct="1">
              <a:spcBef>
                <a:spcPct val="20000"/>
              </a:spcBef>
              <a:buFontTx/>
              <a:buChar char="•"/>
              <a:defRPr/>
            </a:pPr>
            <a:r>
              <a:rPr lang="en-US" sz="2000" kern="0" dirty="0"/>
              <a:t>Will the deliverables include survey data (as-built), planning data (non-existing), or both?</a:t>
            </a:r>
          </a:p>
          <a:p>
            <a:pPr marL="742950" lvl="1" indent="-285750" eaLnBrk="1" hangingPunct="1">
              <a:spcBef>
                <a:spcPct val="20000"/>
              </a:spcBef>
              <a:buFontTx/>
              <a:buChar char="–"/>
              <a:defRPr/>
            </a:pPr>
            <a:endParaRPr lang="en-US" sz="2000" kern="0" dirty="0">
              <a:latin typeface="Cambria" pitchFamily="18" charset="0"/>
              <a:cs typeface="+mn-cs"/>
            </a:endParaRPr>
          </a:p>
          <a:p>
            <a:pPr marL="342900" indent="-342900" eaLnBrk="1" hangingPunct="1">
              <a:spcBef>
                <a:spcPct val="20000"/>
              </a:spcBef>
              <a:buFontTx/>
              <a:buChar char="•"/>
              <a:defRPr/>
            </a:pPr>
            <a:endParaRPr lang="en-US" sz="2000" kern="0" dirty="0">
              <a:latin typeface="Cambria" pitchFamily="18" charset="0"/>
              <a:cs typeface="+mn-cs"/>
            </a:endParaRPr>
          </a:p>
        </p:txBody>
      </p:sp>
      <p:pic>
        <p:nvPicPr>
          <p:cNvPr id="34820" name="Picture 5" descr="Sampl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2057400"/>
            <a:ext cx="22383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altLang="en-US" smtClean="0"/>
              <a:t>Survey Requirements</a:t>
            </a:r>
          </a:p>
        </p:txBody>
      </p:sp>
      <p:pic>
        <p:nvPicPr>
          <p:cNvPr id="36867" name="Picture 2"/>
          <p:cNvPicPr>
            <a:picLocks noChangeAspect="1" noChangeArrowheads="1"/>
          </p:cNvPicPr>
          <p:nvPr/>
        </p:nvPicPr>
        <p:blipFill>
          <a:blip r:embed="rId3">
            <a:extLst>
              <a:ext uri="{28A0092B-C50C-407E-A947-70E740481C1C}">
                <a14:useLocalDpi xmlns:a14="http://schemas.microsoft.com/office/drawing/2010/main" val="0"/>
              </a:ext>
            </a:extLst>
          </a:blip>
          <a:srcRect l="52222" t="25778" r="22223" b="21777"/>
          <a:stretch>
            <a:fillRect/>
          </a:stretch>
        </p:blipFill>
        <p:spPr bwMode="auto">
          <a:xfrm>
            <a:off x="5410200" y="1600200"/>
            <a:ext cx="3505200" cy="44958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5" name="Text Placeholder 2"/>
          <p:cNvSpPr txBox="1">
            <a:spLocks/>
          </p:cNvSpPr>
          <p:nvPr/>
        </p:nvSpPr>
        <p:spPr bwMode="auto">
          <a:xfrm>
            <a:off x="228600" y="1295400"/>
            <a:ext cx="5029200" cy="5029200"/>
          </a:xfrm>
          <a:prstGeom prst="rect">
            <a:avLst/>
          </a:prstGeom>
          <a:noFill/>
          <a:ln w="9525">
            <a:noFill/>
            <a:miter lim="800000"/>
            <a:headEnd/>
            <a:tailEnd/>
          </a:ln>
        </p:spPr>
        <p:txBody>
          <a:bodyPr/>
          <a:lstStyle/>
          <a:p>
            <a:pPr marL="342900" indent="-342900" eaLnBrk="1" hangingPunct="1">
              <a:spcBef>
                <a:spcPct val="20000"/>
              </a:spcBef>
              <a:defRPr/>
            </a:pPr>
            <a:r>
              <a:rPr lang="en-US" sz="2000" b="1" kern="0" dirty="0"/>
              <a:t>Clear description of the </a:t>
            </a:r>
          </a:p>
          <a:p>
            <a:pPr marL="342900" indent="-342900" eaLnBrk="1" hangingPunct="1">
              <a:spcBef>
                <a:spcPct val="20000"/>
              </a:spcBef>
              <a:defRPr/>
            </a:pPr>
            <a:r>
              <a:rPr lang="en-US" sz="2000" b="1" kern="0" dirty="0"/>
              <a:t>survey requirements</a:t>
            </a:r>
          </a:p>
          <a:p>
            <a:pPr marL="342900" indent="-342900" eaLnBrk="1" hangingPunct="1">
              <a:spcBef>
                <a:spcPct val="20000"/>
              </a:spcBef>
              <a:buFontTx/>
              <a:buChar char="•"/>
              <a:defRPr/>
            </a:pPr>
            <a:endParaRPr lang="en-US" sz="2000" kern="0" dirty="0"/>
          </a:p>
          <a:p>
            <a:pPr marL="342900" indent="-342900" eaLnBrk="1" hangingPunct="1">
              <a:spcBef>
                <a:spcPct val="20000"/>
              </a:spcBef>
              <a:buFontTx/>
              <a:buChar char="•"/>
              <a:defRPr/>
            </a:pPr>
            <a:r>
              <a:rPr lang="en-US" sz="2000" kern="0" dirty="0"/>
              <a:t>Geodetic Control </a:t>
            </a:r>
          </a:p>
          <a:p>
            <a:pPr marL="342900" indent="-342900" eaLnBrk="1" hangingPunct="1">
              <a:spcBef>
                <a:spcPct val="20000"/>
              </a:spcBef>
              <a:buFontTx/>
              <a:buChar char="•"/>
              <a:defRPr/>
            </a:pPr>
            <a:endParaRPr lang="en-US" sz="2000" kern="0" dirty="0"/>
          </a:p>
          <a:p>
            <a:pPr marL="342900" indent="-342900" eaLnBrk="1" hangingPunct="1">
              <a:spcBef>
                <a:spcPct val="20000"/>
              </a:spcBef>
              <a:buFontTx/>
              <a:buChar char="•"/>
              <a:defRPr/>
            </a:pPr>
            <a:r>
              <a:rPr lang="en-US" sz="2000" kern="0" dirty="0"/>
              <a:t>Geo-referenced Imagery</a:t>
            </a:r>
          </a:p>
          <a:p>
            <a:pPr marL="342900" indent="-342900" eaLnBrk="1" hangingPunct="1">
              <a:spcBef>
                <a:spcPct val="20000"/>
              </a:spcBef>
              <a:buFontTx/>
              <a:buChar char="•"/>
              <a:defRPr/>
            </a:pPr>
            <a:endParaRPr lang="en-US" sz="2000" kern="0" dirty="0"/>
          </a:p>
          <a:p>
            <a:pPr marL="342900" indent="-342900" eaLnBrk="1" hangingPunct="1">
              <a:spcBef>
                <a:spcPct val="20000"/>
              </a:spcBef>
              <a:buFontTx/>
              <a:buChar char="•"/>
              <a:defRPr/>
            </a:pPr>
            <a:r>
              <a:rPr lang="en-US" sz="2000" kern="0" dirty="0"/>
              <a:t>Runway Data</a:t>
            </a:r>
          </a:p>
          <a:p>
            <a:pPr marL="342900" indent="-342900" eaLnBrk="1" hangingPunct="1">
              <a:spcBef>
                <a:spcPct val="20000"/>
              </a:spcBef>
              <a:buFontTx/>
              <a:buChar char="•"/>
              <a:defRPr/>
            </a:pPr>
            <a:r>
              <a:rPr lang="en-US" sz="2000" kern="0" dirty="0"/>
              <a:t>Navigational Aid Data</a:t>
            </a:r>
          </a:p>
          <a:p>
            <a:pPr marL="342900" indent="-342900" eaLnBrk="1" hangingPunct="1">
              <a:spcBef>
                <a:spcPct val="20000"/>
              </a:spcBef>
              <a:buFontTx/>
              <a:buChar char="•"/>
              <a:defRPr/>
            </a:pPr>
            <a:r>
              <a:rPr lang="en-US" sz="2000" kern="0" dirty="0"/>
              <a:t>Obstruction Identification Surfaces  to  be evaluated</a:t>
            </a:r>
          </a:p>
          <a:p>
            <a:pPr marL="342900" indent="-342900" eaLnBrk="1" hangingPunct="1">
              <a:spcBef>
                <a:spcPct val="20000"/>
              </a:spcBef>
              <a:buFontTx/>
              <a:buChar char="•"/>
              <a:defRPr/>
            </a:pPr>
            <a:endParaRPr lang="en-US" sz="2000" kern="0" dirty="0">
              <a:latin typeface="Cambria" pitchFamily="18" charset="0"/>
              <a:cs typeface="+mn-cs"/>
            </a:endParaRPr>
          </a:p>
          <a:p>
            <a:pPr marL="342900" indent="-342900" eaLnBrk="1" hangingPunct="1">
              <a:spcBef>
                <a:spcPct val="20000"/>
              </a:spcBef>
              <a:buFontTx/>
              <a:buChar char="•"/>
              <a:defRPr/>
            </a:pPr>
            <a:r>
              <a:rPr lang="en-US" sz="2000" kern="0" dirty="0">
                <a:solidFill>
                  <a:srgbClr val="FF0000"/>
                </a:solidFill>
              </a:rPr>
              <a:t>Note if the requirements involve the submission of “Design” data </a:t>
            </a:r>
          </a:p>
        </p:txBody>
      </p:sp>
      <p:sp>
        <p:nvSpPr>
          <p:cNvPr id="2" name="TextBox 1"/>
          <p:cNvSpPr txBox="1"/>
          <p:nvPr/>
        </p:nvSpPr>
        <p:spPr>
          <a:xfrm>
            <a:off x="3886200" y="6400800"/>
            <a:ext cx="5029200" cy="276225"/>
          </a:xfrm>
          <a:prstGeom prst="rect">
            <a:avLst/>
          </a:prstGeom>
          <a:noFill/>
        </p:spPr>
        <p:txBody>
          <a:bodyPr>
            <a:spAutoFit/>
          </a:bodyPr>
          <a:lstStyle/>
          <a:p>
            <a:pPr eaLnBrk="1" hangingPunct="1">
              <a:defRPr/>
            </a:pPr>
            <a:r>
              <a:rPr lang="en-US" sz="1200" dirty="0">
                <a:latin typeface="+mn-lt"/>
                <a:cs typeface="+mn-cs"/>
              </a:rPr>
              <a:t>https://airports-gis.faa.gov/public/airportsSteps.html</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altLang="en-US" smtClean="0"/>
              <a:t>AC-18B Table 2-1 Survey Requirements Matrix</a:t>
            </a:r>
          </a:p>
        </p:txBody>
      </p:sp>
      <p:sp>
        <p:nvSpPr>
          <p:cNvPr id="38915" name="Text Placeholder 2"/>
          <p:cNvSpPr>
            <a:spLocks noGrp="1"/>
          </p:cNvSpPr>
          <p:nvPr>
            <p:ph type="body" idx="1"/>
          </p:nvPr>
        </p:nvSpPr>
        <p:spPr/>
        <p:txBody>
          <a:bodyPr/>
          <a:lstStyle/>
          <a:p>
            <a:endParaRPr lang="en-US" altLang="en-US" smtClean="0"/>
          </a:p>
        </p:txBody>
      </p:sp>
      <p:pic>
        <p:nvPicPr>
          <p:cNvPr id="38916" name="Picture 3"/>
          <p:cNvPicPr>
            <a:picLocks noChangeAspect="1" noChangeArrowheads="1"/>
          </p:cNvPicPr>
          <p:nvPr/>
        </p:nvPicPr>
        <p:blipFill>
          <a:blip r:embed="rId3">
            <a:extLst>
              <a:ext uri="{28A0092B-C50C-407E-A947-70E740481C1C}">
                <a14:useLocalDpi xmlns:a14="http://schemas.microsoft.com/office/drawing/2010/main" val="0"/>
              </a:ext>
            </a:extLst>
          </a:blip>
          <a:srcRect t="6978" r="19511" b="10684"/>
          <a:stretch>
            <a:fillRect/>
          </a:stretch>
        </p:blipFill>
        <p:spPr bwMode="auto">
          <a:xfrm>
            <a:off x="533400" y="1371600"/>
            <a:ext cx="7848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381000" y="533400"/>
            <a:ext cx="8458200" cy="1143000"/>
          </a:xfrm>
          <a:prstGeom prst="rect">
            <a:avLst/>
          </a:prstGeom>
          <a:noFill/>
          <a:ln w="9525">
            <a:noFill/>
            <a:miter lim="800000"/>
            <a:headEnd/>
            <a:tailEnd/>
          </a:ln>
        </p:spPr>
        <p:txBody>
          <a:bodyPr anchor="ctr"/>
          <a:lstStyle/>
          <a:p>
            <a:pPr algn="ctr" eaLnBrk="1" hangingPunct="1">
              <a:defRPr/>
            </a:pPr>
            <a:r>
              <a:rPr lang="en-US" sz="2400" b="1" kern="1600" dirty="0">
                <a:ea typeface="+mj-ea"/>
              </a:rPr>
              <a:t>How will the survey be tied to the National Spatial Reference System (NSRS)?</a:t>
            </a:r>
          </a:p>
        </p:txBody>
      </p:sp>
      <p:sp>
        <p:nvSpPr>
          <p:cNvPr id="5" name="Text Placeholder 2"/>
          <p:cNvSpPr txBox="1">
            <a:spLocks/>
          </p:cNvSpPr>
          <p:nvPr/>
        </p:nvSpPr>
        <p:spPr bwMode="auto">
          <a:xfrm>
            <a:off x="533400" y="2082800"/>
            <a:ext cx="7924800" cy="1447800"/>
          </a:xfrm>
          <a:prstGeom prst="rect">
            <a:avLst/>
          </a:prstGeom>
          <a:noFill/>
          <a:ln w="9525">
            <a:noFill/>
            <a:miter lim="800000"/>
            <a:headEnd/>
            <a:tailEnd/>
          </a:ln>
        </p:spPr>
        <p:txBody>
          <a:bodyPr/>
          <a:lstStyle/>
          <a:p>
            <a:pPr marL="342900" indent="-342900" eaLnBrk="1" hangingPunct="1">
              <a:spcBef>
                <a:spcPct val="20000"/>
              </a:spcBef>
              <a:defRPr/>
            </a:pPr>
            <a:r>
              <a:rPr lang="en-US" kern="0" dirty="0"/>
              <a:t>Three options:</a:t>
            </a:r>
          </a:p>
          <a:p>
            <a:pPr marL="342900" indent="-342900" eaLnBrk="1" hangingPunct="1">
              <a:spcBef>
                <a:spcPct val="20000"/>
              </a:spcBef>
              <a:buFontTx/>
              <a:buChar char="•"/>
              <a:defRPr/>
            </a:pPr>
            <a:r>
              <a:rPr lang="en-US" kern="0" dirty="0"/>
              <a:t>Establish Primary and Secondary Airport Control Stations (PACS/SACS)</a:t>
            </a:r>
          </a:p>
          <a:p>
            <a:pPr marL="342900" indent="-342900" eaLnBrk="1" hangingPunct="1">
              <a:spcBef>
                <a:spcPct val="20000"/>
              </a:spcBef>
              <a:buFontTx/>
              <a:buChar char="•"/>
              <a:defRPr/>
            </a:pPr>
            <a:r>
              <a:rPr lang="en-US" kern="0" dirty="0"/>
              <a:t>Verify existing PACS/SACS</a:t>
            </a:r>
          </a:p>
          <a:p>
            <a:pPr marL="342900" indent="-342900" eaLnBrk="1" hangingPunct="1">
              <a:spcBef>
                <a:spcPct val="20000"/>
              </a:spcBef>
              <a:buFontTx/>
              <a:buChar char="•"/>
              <a:defRPr/>
            </a:pPr>
            <a:r>
              <a:rPr lang="en-US" kern="0" dirty="0"/>
              <a:t>Establish Temporary Control Marks</a:t>
            </a:r>
          </a:p>
          <a:p>
            <a:pPr marL="342900" indent="-342900" eaLnBrk="1" hangingPunct="1">
              <a:spcBef>
                <a:spcPct val="20000"/>
              </a:spcBef>
              <a:buFontTx/>
              <a:buChar char="•"/>
              <a:defRPr/>
            </a:pPr>
            <a:endParaRPr lang="en-US" sz="1600" kern="0" dirty="0"/>
          </a:p>
          <a:p>
            <a:pPr marL="342900" indent="-342900" eaLnBrk="1" hangingPunct="1">
              <a:spcBef>
                <a:spcPct val="20000"/>
              </a:spcBef>
              <a:buFontTx/>
              <a:buChar char="•"/>
              <a:defRPr/>
            </a:pPr>
            <a:endParaRPr lang="en-US" sz="2000" kern="0" dirty="0">
              <a:latin typeface="Cambria" pitchFamily="18" charset="0"/>
              <a:cs typeface="+mn-cs"/>
            </a:endParaRPr>
          </a:p>
        </p:txBody>
      </p:sp>
      <p:sp>
        <p:nvSpPr>
          <p:cNvPr id="6" name="TextBox 5"/>
          <p:cNvSpPr txBox="1">
            <a:spLocks noChangeArrowheads="1"/>
          </p:cNvSpPr>
          <p:nvPr/>
        </p:nvSpPr>
        <p:spPr bwMode="auto">
          <a:xfrm>
            <a:off x="381000" y="3606800"/>
            <a:ext cx="807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en-US" altLang="en-US" sz="1600" i="1">
                <a:solidFill>
                  <a:srgbClr val="0070C0"/>
                </a:solidFill>
                <a:latin typeface="Arial" panose="020B0604020202020204" pitchFamily="34" charset="0"/>
              </a:rPr>
              <a:t>Primary and Secondary Airport Control Stations shall be established as specified in AC-16B (7/8/2019)</a:t>
            </a:r>
            <a:endParaRPr lang="en-US" altLang="en-US" sz="1600">
              <a:solidFill>
                <a:srgbClr val="0070C0"/>
              </a:solidFill>
              <a:latin typeface="Arial" panose="020B0604020202020204" pitchFamily="34" charset="0"/>
            </a:endParaRPr>
          </a:p>
        </p:txBody>
      </p:sp>
      <p:sp>
        <p:nvSpPr>
          <p:cNvPr id="7" name="TextBox 6"/>
          <p:cNvSpPr txBox="1">
            <a:spLocks noChangeArrowheads="1"/>
          </p:cNvSpPr>
          <p:nvPr/>
        </p:nvSpPr>
        <p:spPr bwMode="auto">
          <a:xfrm>
            <a:off x="381000" y="4216400"/>
            <a:ext cx="80772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en-US" altLang="en-US" sz="1600" i="1">
                <a:solidFill>
                  <a:srgbClr val="0070C0"/>
                </a:solidFill>
                <a:latin typeface="Arial" panose="020B0604020202020204" pitchFamily="34" charset="0"/>
              </a:rPr>
              <a:t>Verifying existing Primary and Secondary Airport Control Stations as specified in AC-18B (2/24/2014). If existing Control Stations can not be verified establish Temporary Control Marks in accordance with AC-16B Section 2.2.2 (7/8/2019)….. </a:t>
            </a:r>
            <a:r>
              <a:rPr lang="en-US" altLang="en-US" sz="1600" i="1" u="sng">
                <a:solidFill>
                  <a:srgbClr val="0070C0"/>
                </a:solidFill>
                <a:latin typeface="Arial" panose="020B0604020202020204" pitchFamily="34" charset="0"/>
              </a:rPr>
              <a:t>OR</a:t>
            </a:r>
            <a:r>
              <a:rPr lang="en-US" altLang="en-US" sz="1600" i="1">
                <a:solidFill>
                  <a:srgbClr val="0070C0"/>
                </a:solidFill>
                <a:latin typeface="Arial" panose="020B0604020202020204" pitchFamily="34" charset="0"/>
              </a:rPr>
              <a:t> re-establish Primary and Secondary Airport Control Stations as specified in AC-16B (7/8/2019) </a:t>
            </a:r>
            <a:endParaRPr lang="en-US" altLang="en-US" sz="1600">
              <a:solidFill>
                <a:srgbClr val="0070C0"/>
              </a:solidFill>
              <a:latin typeface="Arial" panose="020B0604020202020204" pitchFamily="34" charset="0"/>
            </a:endParaRPr>
          </a:p>
        </p:txBody>
      </p:sp>
      <p:sp>
        <p:nvSpPr>
          <p:cNvPr id="8" name="TextBox 7"/>
          <p:cNvSpPr txBox="1">
            <a:spLocks noChangeArrowheads="1"/>
          </p:cNvSpPr>
          <p:nvPr/>
        </p:nvSpPr>
        <p:spPr bwMode="auto">
          <a:xfrm>
            <a:off x="381000" y="5435600"/>
            <a:ext cx="807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en-US" altLang="en-US" sz="1600" i="1">
                <a:solidFill>
                  <a:srgbClr val="0070C0"/>
                </a:solidFill>
                <a:latin typeface="Arial" panose="020B0604020202020204" pitchFamily="34" charset="0"/>
              </a:rPr>
              <a:t>Temporary Control Marks shall be established in accordance with AC-16B Section 2.2.2 (7/8/2019)</a:t>
            </a:r>
            <a:endParaRPr lang="en-US" altLang="en-US" sz="1600">
              <a:solidFill>
                <a:srgbClr val="0070C0"/>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P spid="7" grpId="0" build="allAtOnce"/>
      <p:bldP spid="8" grpId="0" build="allAtOnce"/>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914400"/>
          </a:xfrm>
        </p:spPr>
        <p:txBody>
          <a:bodyPr/>
          <a:lstStyle/>
          <a:p>
            <a:pPr eaLnBrk="1" hangingPunct="1">
              <a:defRPr/>
            </a:pPr>
            <a:r>
              <a:rPr lang="en-US" kern="1600" dirty="0" smtClean="0">
                <a:latin typeface="Arial" pitchFamily="34" charset="0"/>
                <a:cs typeface="Arial" pitchFamily="34" charset="0"/>
              </a:rPr>
              <a:t>Runway / </a:t>
            </a:r>
            <a:r>
              <a:rPr lang="en-US" kern="1600" dirty="0" err="1" smtClean="0">
                <a:latin typeface="Arial" pitchFamily="34" charset="0"/>
                <a:cs typeface="Arial" pitchFamily="34" charset="0"/>
              </a:rPr>
              <a:t>Stopway</a:t>
            </a:r>
            <a:r>
              <a:rPr lang="en-US" kern="1600" dirty="0" smtClean="0">
                <a:latin typeface="Arial" pitchFamily="34" charset="0"/>
                <a:cs typeface="Arial" pitchFamily="34" charset="0"/>
              </a:rPr>
              <a:t> Data Requirements</a:t>
            </a:r>
          </a:p>
        </p:txBody>
      </p:sp>
      <p:sp>
        <p:nvSpPr>
          <p:cNvPr id="41987" name="Text Placeholder 2"/>
          <p:cNvSpPr>
            <a:spLocks noGrp="1"/>
          </p:cNvSpPr>
          <p:nvPr>
            <p:ph type="body" idx="1"/>
          </p:nvPr>
        </p:nvSpPr>
        <p:spPr>
          <a:xfrm>
            <a:off x="762000" y="1524000"/>
            <a:ext cx="7543800" cy="1219200"/>
          </a:xfrm>
        </p:spPr>
        <p:txBody>
          <a:bodyPr/>
          <a:lstStyle/>
          <a:p>
            <a:pPr>
              <a:buFontTx/>
              <a:buNone/>
            </a:pPr>
            <a:r>
              <a:rPr lang="en-US" altLang="en-US" smtClean="0">
                <a:latin typeface="Arial" panose="020B0604020202020204" pitchFamily="34" charset="0"/>
                <a:cs typeface="Arial" panose="020B0604020202020204" pitchFamily="34" charset="0"/>
              </a:rPr>
              <a:t>Identify the runway / stopway data to be collected and reported</a:t>
            </a:r>
          </a:p>
          <a:p>
            <a:pPr>
              <a:buFontTx/>
              <a:buNone/>
            </a:pPr>
            <a:endParaRPr lang="en-US" altLang="en-US" smtClean="0">
              <a:latin typeface="Arial" panose="020B0604020202020204" pitchFamily="34" charset="0"/>
              <a:cs typeface="Arial" panose="020B0604020202020204" pitchFamily="34" charset="0"/>
            </a:endParaRPr>
          </a:p>
          <a:p>
            <a:r>
              <a:rPr lang="en-US" altLang="en-US" smtClean="0">
                <a:latin typeface="Arial" panose="020B0604020202020204" pitchFamily="34" charset="0"/>
                <a:cs typeface="Arial" panose="020B0604020202020204" pitchFamily="34" charset="0"/>
              </a:rPr>
              <a:t>Is the Airport Part 139 Certified?</a:t>
            </a:r>
          </a:p>
        </p:txBody>
      </p:sp>
      <p:sp>
        <p:nvSpPr>
          <p:cNvPr id="5" name="Text Placeholder 2"/>
          <p:cNvSpPr txBox="1">
            <a:spLocks/>
          </p:cNvSpPr>
          <p:nvPr/>
        </p:nvSpPr>
        <p:spPr bwMode="auto">
          <a:xfrm>
            <a:off x="0" y="5410200"/>
            <a:ext cx="5257800" cy="1066800"/>
          </a:xfrm>
          <a:prstGeom prst="rect">
            <a:avLst/>
          </a:prstGeom>
          <a:noFill/>
          <a:ln w="9525">
            <a:noFill/>
            <a:miter lim="800000"/>
            <a:headEnd/>
            <a:tailEnd/>
          </a:ln>
        </p:spPr>
        <p:txBody>
          <a:bodyPr/>
          <a:lstStyle/>
          <a:p>
            <a:pPr indent="-342900">
              <a:spcBef>
                <a:spcPct val="20000"/>
              </a:spcBef>
              <a:defRPr/>
            </a:pPr>
            <a:r>
              <a:rPr lang="en-US" sz="2000" kern="0" dirty="0"/>
              <a:t>Note any deviations from the standard.</a:t>
            </a:r>
          </a:p>
          <a:p>
            <a:pPr marL="342900" indent="-342900">
              <a:spcBef>
                <a:spcPct val="20000"/>
              </a:spcBef>
              <a:buFontTx/>
              <a:buChar char="•"/>
              <a:defRPr/>
            </a:pPr>
            <a:endParaRPr lang="en-US" sz="2000" kern="0" dirty="0"/>
          </a:p>
        </p:txBody>
      </p:sp>
      <p:pic>
        <p:nvPicPr>
          <p:cNvPr id="41989" name="Picture 6" descr="Runwaydata.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2286000"/>
            <a:ext cx="3408363"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Rectangle 7"/>
          <p:cNvSpPr>
            <a:spLocks noChangeArrowheads="1"/>
          </p:cNvSpPr>
          <p:nvPr/>
        </p:nvSpPr>
        <p:spPr bwMode="auto">
          <a:xfrm>
            <a:off x="5410200" y="3276600"/>
            <a:ext cx="914400" cy="12192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pPr>
            <a:endParaRPr lang="en-US" altLang="en-US" sz="1400" b="1"/>
          </a:p>
        </p:txBody>
      </p:sp>
      <p:sp>
        <p:nvSpPr>
          <p:cNvPr id="4" name="Text Placeholder 2"/>
          <p:cNvSpPr txBox="1">
            <a:spLocks/>
          </p:cNvSpPr>
          <p:nvPr/>
        </p:nvSpPr>
        <p:spPr bwMode="auto">
          <a:xfrm>
            <a:off x="381000" y="3124200"/>
            <a:ext cx="6019800" cy="1752600"/>
          </a:xfrm>
          <a:prstGeom prst="rect">
            <a:avLst/>
          </a:prstGeom>
          <a:noFill/>
          <a:ln w="9525">
            <a:noFill/>
            <a:miter lim="800000"/>
            <a:headEnd/>
            <a:tailEnd/>
          </a:ln>
        </p:spPr>
        <p:txBody>
          <a:bodyPr/>
          <a:lstStyle/>
          <a:p>
            <a:pPr indent="-342900">
              <a:spcBef>
                <a:spcPct val="20000"/>
              </a:spcBef>
              <a:defRPr/>
            </a:pPr>
            <a:r>
              <a:rPr lang="en-US" kern="0" dirty="0">
                <a:solidFill>
                  <a:srgbClr val="0070C0"/>
                </a:solidFill>
              </a:rPr>
              <a:t>Identify, position, and report  all runway data as specified in AC 150-5300-18B (Section 2.6.10.3 and 2.6.10.4).</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4" descr="DSC027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552575"/>
            <a:ext cx="4064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8"/>
          <p:cNvSpPr>
            <a:spLocks noChangeArrowheads="1"/>
          </p:cNvSpPr>
          <p:nvPr/>
        </p:nvSpPr>
        <p:spPr bwMode="auto">
          <a:xfrm>
            <a:off x="106363" y="1219200"/>
            <a:ext cx="6142037"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buFontTx/>
              <a:buNone/>
              <a:defRPr/>
            </a:pPr>
            <a:r>
              <a:rPr lang="en-US" altLang="en-US" sz="1600" b="1" dirty="0" smtClean="0">
                <a:latin typeface="Arial" panose="020B0604020202020204" pitchFamily="34" charset="0"/>
              </a:rPr>
              <a:t>National Oceanic and Atmospheric Administration</a:t>
            </a:r>
          </a:p>
          <a:p>
            <a:pPr eaLnBrk="1" hangingPunct="1">
              <a:buFontTx/>
              <a:buChar char="-"/>
              <a:defRPr/>
            </a:pPr>
            <a:r>
              <a:rPr lang="en-US" altLang="en-US" sz="1600" dirty="0" smtClean="0">
                <a:latin typeface="Arial" panose="020B0604020202020204" pitchFamily="34" charset="0"/>
              </a:rPr>
              <a:t>National Ocean Service (Line Office)</a:t>
            </a:r>
          </a:p>
          <a:p>
            <a:pPr eaLnBrk="1" hangingPunct="1">
              <a:buFontTx/>
              <a:buChar char="-"/>
              <a:defRPr/>
            </a:pPr>
            <a:r>
              <a:rPr lang="en-US" altLang="en-US" sz="1600" dirty="0" smtClean="0">
                <a:latin typeface="Arial" panose="020B0604020202020204" pitchFamily="34" charset="0"/>
              </a:rPr>
              <a:t>National Geodetic Survey (Program Office)</a:t>
            </a:r>
          </a:p>
          <a:p>
            <a:pPr eaLnBrk="1" hangingPunct="1">
              <a:buFontTx/>
              <a:buChar char="-"/>
              <a:defRPr/>
            </a:pPr>
            <a:r>
              <a:rPr lang="en-US" altLang="en-US" sz="1600" dirty="0" smtClean="0">
                <a:latin typeface="Arial" panose="020B0604020202020204" pitchFamily="34" charset="0"/>
              </a:rPr>
              <a:t>Remote Sensing Division</a:t>
            </a:r>
          </a:p>
          <a:p>
            <a:pPr eaLnBrk="1" hangingPunct="1">
              <a:buFontTx/>
              <a:buChar char="-"/>
              <a:defRPr/>
            </a:pPr>
            <a:r>
              <a:rPr lang="en-US" altLang="en-US" sz="1600" dirty="0" smtClean="0">
                <a:latin typeface="Arial" panose="020B0604020202020204" pitchFamily="34" charset="0"/>
              </a:rPr>
              <a:t>Aeronautical Survey Program  </a:t>
            </a:r>
          </a:p>
          <a:p>
            <a:pPr marL="0" indent="0" eaLnBrk="1" hangingPunct="1">
              <a:buFontTx/>
              <a:buNone/>
              <a:defRPr/>
            </a:pPr>
            <a:endParaRPr lang="en-US" altLang="en-US" sz="1600" dirty="0" smtClean="0">
              <a:latin typeface="Arial" panose="020B0604020202020204" pitchFamily="34" charset="0"/>
            </a:endParaRPr>
          </a:p>
          <a:p>
            <a:pPr marL="0" indent="0" eaLnBrk="1" hangingPunct="1">
              <a:buFontTx/>
              <a:buNone/>
              <a:defRPr/>
            </a:pPr>
            <a:endParaRPr lang="en-US" altLang="en-US" sz="1600" dirty="0" smtClean="0">
              <a:latin typeface="Arial" panose="020B0604020202020204" pitchFamily="34" charset="0"/>
            </a:endParaRPr>
          </a:p>
          <a:p>
            <a:pPr marL="0" indent="0" eaLnBrk="1" hangingPunct="1">
              <a:buFontTx/>
              <a:buNone/>
              <a:defRPr/>
            </a:pPr>
            <a:r>
              <a:rPr lang="en-US" altLang="en-US" sz="1600" dirty="0" smtClean="0">
                <a:latin typeface="Arial" panose="020B0604020202020204" pitchFamily="34" charset="0"/>
              </a:rPr>
              <a:t>~ 12 Federal Employees and Affiliates</a:t>
            </a:r>
          </a:p>
        </p:txBody>
      </p:sp>
      <p:sp>
        <p:nvSpPr>
          <p:cNvPr id="10244" name="Rectangle 16"/>
          <p:cNvSpPr>
            <a:spLocks noChangeArrowheads="1"/>
          </p:cNvSpPr>
          <p:nvPr/>
        </p:nvSpPr>
        <p:spPr bwMode="auto">
          <a:xfrm>
            <a:off x="381000" y="5057775"/>
            <a:ext cx="822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buFontTx/>
              <a:buNone/>
            </a:pPr>
            <a:r>
              <a:rPr lang="en-US" altLang="en-US" sz="1600">
                <a:latin typeface="Arial" panose="020B0604020202020204" pitchFamily="34" charset="0"/>
              </a:rPr>
              <a:t>The NGS Aeronautical Survey Program provides products and services to the FAA Aeronautical Information Services (AIS) through a NOAA/FAA Inter-Agency Agreement</a:t>
            </a:r>
          </a:p>
        </p:txBody>
      </p:sp>
      <p:sp>
        <p:nvSpPr>
          <p:cNvPr id="10245" name="Title 1"/>
          <p:cNvSpPr>
            <a:spLocks noGrp="1"/>
          </p:cNvSpPr>
          <p:nvPr>
            <p:ph type="title"/>
          </p:nvPr>
        </p:nvSpPr>
        <p:spPr>
          <a:xfrm>
            <a:off x="457200" y="457200"/>
            <a:ext cx="8458200" cy="685800"/>
          </a:xfrm>
        </p:spPr>
        <p:txBody>
          <a:bodyPr/>
          <a:lstStyle/>
          <a:p>
            <a:pPr eaLnBrk="1" hangingPunct="1">
              <a:spcBef>
                <a:spcPct val="50000"/>
              </a:spcBef>
            </a:pPr>
            <a:r>
              <a:rPr lang="en-US" altLang="en-US" smtClean="0">
                <a:latin typeface="Arial" panose="020B0604020202020204" pitchFamily="34" charset="0"/>
                <a:cs typeface="Arial" panose="020B0604020202020204" pitchFamily="34" charset="0"/>
              </a:rPr>
              <a:t>Organization</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381000"/>
          </a:xfrm>
        </p:spPr>
        <p:txBody>
          <a:bodyPr/>
          <a:lstStyle/>
          <a:p>
            <a:pPr eaLnBrk="1" hangingPunct="1">
              <a:defRPr/>
            </a:pPr>
            <a:r>
              <a:rPr lang="en-US" kern="1600" dirty="0" smtClean="0">
                <a:latin typeface="Arial" pitchFamily="34" charset="0"/>
                <a:cs typeface="Arial" pitchFamily="34" charset="0"/>
              </a:rPr>
              <a:t/>
            </a:r>
            <a:br>
              <a:rPr lang="en-US" kern="1600" dirty="0" smtClean="0">
                <a:latin typeface="Arial" pitchFamily="34" charset="0"/>
                <a:cs typeface="Arial" pitchFamily="34" charset="0"/>
              </a:rPr>
            </a:br>
            <a:r>
              <a:rPr lang="en-US" kern="1600" dirty="0" smtClean="0">
                <a:latin typeface="Arial" pitchFamily="34" charset="0"/>
                <a:cs typeface="Arial" pitchFamily="34" charset="0"/>
              </a:rPr>
              <a:t>Navigational Aid </a:t>
            </a:r>
            <a:r>
              <a:rPr lang="en-US" kern="1600" dirty="0">
                <a:latin typeface="Arial" pitchFamily="34" charset="0"/>
                <a:cs typeface="Arial" pitchFamily="34" charset="0"/>
              </a:rPr>
              <a:t> Requirements</a:t>
            </a:r>
            <a:endParaRPr lang="en-US" kern="1600" dirty="0" smtClean="0">
              <a:latin typeface="Arial" pitchFamily="34" charset="0"/>
              <a:cs typeface="Arial" pitchFamily="34" charset="0"/>
            </a:endParaRPr>
          </a:p>
        </p:txBody>
      </p:sp>
      <p:sp>
        <p:nvSpPr>
          <p:cNvPr id="43011" name="Text Placeholder 2"/>
          <p:cNvSpPr>
            <a:spLocks noGrp="1"/>
          </p:cNvSpPr>
          <p:nvPr>
            <p:ph type="body" idx="1"/>
          </p:nvPr>
        </p:nvSpPr>
        <p:spPr>
          <a:xfrm>
            <a:off x="1219200" y="1905000"/>
            <a:ext cx="7162800" cy="838200"/>
          </a:xfrm>
        </p:spPr>
        <p:txBody>
          <a:bodyPr/>
          <a:lstStyle/>
          <a:p>
            <a:pPr>
              <a:buFontTx/>
              <a:buNone/>
            </a:pPr>
            <a:r>
              <a:rPr lang="en-US" altLang="en-US" smtClean="0">
                <a:latin typeface="Arial" panose="020B0604020202020204" pitchFamily="34" charset="0"/>
                <a:cs typeface="Arial" panose="020B0604020202020204" pitchFamily="34" charset="0"/>
              </a:rPr>
              <a:t>Identify the Navigational Aid data to be collected and reported</a:t>
            </a:r>
          </a:p>
          <a:p>
            <a:endParaRPr lang="en-US" altLang="en-US" smtClean="0">
              <a:latin typeface="Arial" panose="020B0604020202020204" pitchFamily="34" charset="0"/>
              <a:cs typeface="Arial" panose="020B0604020202020204" pitchFamily="34" charset="0"/>
            </a:endParaRPr>
          </a:p>
        </p:txBody>
      </p:sp>
      <p:sp>
        <p:nvSpPr>
          <p:cNvPr id="4" name="Text Placeholder 2"/>
          <p:cNvSpPr txBox="1">
            <a:spLocks/>
          </p:cNvSpPr>
          <p:nvPr/>
        </p:nvSpPr>
        <p:spPr bwMode="auto">
          <a:xfrm>
            <a:off x="1219200" y="2762250"/>
            <a:ext cx="7162800" cy="1295400"/>
          </a:xfrm>
          <a:prstGeom prst="rect">
            <a:avLst/>
          </a:prstGeom>
          <a:noFill/>
          <a:ln w="9525">
            <a:noFill/>
            <a:miter lim="800000"/>
            <a:headEnd/>
            <a:tailEnd/>
          </a:ln>
        </p:spPr>
        <p:txBody>
          <a:bodyPr/>
          <a:lstStyle/>
          <a:p>
            <a:pPr indent="-342900">
              <a:spcBef>
                <a:spcPct val="20000"/>
              </a:spcBef>
              <a:defRPr/>
            </a:pPr>
            <a:r>
              <a:rPr lang="en-US" kern="0" dirty="0">
                <a:solidFill>
                  <a:srgbClr val="0070C0"/>
                </a:solidFill>
              </a:rPr>
              <a:t>Identify, position and report all Navigational Aids  as specified </a:t>
            </a:r>
            <a:r>
              <a:rPr lang="en-US" dirty="0">
                <a:solidFill>
                  <a:srgbClr val="0070C0"/>
                </a:solidFill>
                <a:latin typeface="Arial" charset="0"/>
                <a:cs typeface="+mn-cs"/>
              </a:rPr>
              <a:t>in AC 150/5300-18B, Section 2.6.10.6.  (Tables 2-2 and 2-3)</a:t>
            </a:r>
            <a:endParaRPr lang="en-US" kern="0" dirty="0">
              <a:solidFill>
                <a:srgbClr val="0070C0"/>
              </a:solidFill>
            </a:endParaRPr>
          </a:p>
        </p:txBody>
      </p:sp>
      <p:sp>
        <p:nvSpPr>
          <p:cNvPr id="5" name="Text Placeholder 2"/>
          <p:cNvSpPr txBox="1">
            <a:spLocks/>
          </p:cNvSpPr>
          <p:nvPr/>
        </p:nvSpPr>
        <p:spPr bwMode="auto">
          <a:xfrm>
            <a:off x="0" y="5257800"/>
            <a:ext cx="7162800" cy="838200"/>
          </a:xfrm>
          <a:prstGeom prst="rect">
            <a:avLst/>
          </a:prstGeom>
          <a:noFill/>
          <a:ln w="9525">
            <a:noFill/>
            <a:miter lim="800000"/>
            <a:headEnd/>
            <a:tailEnd/>
          </a:ln>
        </p:spPr>
        <p:txBody>
          <a:bodyPr/>
          <a:lstStyle/>
          <a:p>
            <a:pPr marL="342900" indent="-342900">
              <a:spcBef>
                <a:spcPct val="20000"/>
              </a:spcBef>
              <a:defRPr/>
            </a:pPr>
            <a:r>
              <a:rPr lang="en-US" sz="2000" kern="0" dirty="0"/>
              <a:t>Note any deviations from standard.</a:t>
            </a:r>
          </a:p>
          <a:p>
            <a:pPr marL="342900" indent="-342900">
              <a:spcBef>
                <a:spcPct val="20000"/>
              </a:spcBef>
              <a:buFontTx/>
              <a:buChar char="•"/>
              <a:defRPr/>
            </a:pPr>
            <a:endParaRPr lang="en-US" sz="2000" kern="0" dirty="0"/>
          </a:p>
        </p:txBody>
      </p:sp>
      <p:pic>
        <p:nvPicPr>
          <p:cNvPr id="43014" name="Picture 5" descr="LOCdeterminati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388620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838200"/>
          </a:xfrm>
        </p:spPr>
        <p:txBody>
          <a:bodyPr/>
          <a:lstStyle/>
          <a:p>
            <a:pPr eaLnBrk="1" hangingPunct="1">
              <a:defRPr/>
            </a:pPr>
            <a:r>
              <a:rPr lang="en-US" kern="1600" dirty="0" smtClean="0">
                <a:latin typeface="Arial" pitchFamily="34" charset="0"/>
                <a:cs typeface="Arial" pitchFamily="34" charset="0"/>
              </a:rPr>
              <a:t>Obstacle Requirements</a:t>
            </a:r>
          </a:p>
        </p:txBody>
      </p:sp>
      <p:sp>
        <p:nvSpPr>
          <p:cNvPr id="44035" name="Text Placeholder 2"/>
          <p:cNvSpPr>
            <a:spLocks noGrp="1"/>
          </p:cNvSpPr>
          <p:nvPr>
            <p:ph type="body" idx="1"/>
          </p:nvPr>
        </p:nvSpPr>
        <p:spPr>
          <a:xfrm>
            <a:off x="1143000" y="1447800"/>
            <a:ext cx="7162800" cy="2667000"/>
          </a:xfrm>
        </p:spPr>
        <p:txBody>
          <a:bodyPr/>
          <a:lstStyle/>
          <a:p>
            <a:pPr marL="0" eaLnBrk="1" hangingPunct="1">
              <a:buFontTx/>
              <a:buNone/>
            </a:pPr>
            <a:r>
              <a:rPr lang="en-US" altLang="en-US" smtClean="0">
                <a:latin typeface="Arial" panose="020B0604020202020204" pitchFamily="34" charset="0"/>
                <a:cs typeface="Arial" panose="020B0604020202020204" pitchFamily="34" charset="0"/>
              </a:rPr>
              <a:t>Specify the Obstruction Identification Surfaces to be evaluated for obstacles (for each runway)</a:t>
            </a:r>
          </a:p>
          <a:p>
            <a:pPr marL="0" eaLnBrk="1" hangingPunct="1">
              <a:buFontTx/>
              <a:buNone/>
            </a:pPr>
            <a:endParaRPr lang="en-US" altLang="en-US" smtClean="0">
              <a:latin typeface="Arial" panose="020B0604020202020204" pitchFamily="34" charset="0"/>
              <a:cs typeface="Arial" panose="020B0604020202020204" pitchFamily="34" charset="0"/>
            </a:endParaRPr>
          </a:p>
          <a:p>
            <a:pPr marL="0" eaLnBrk="1" hangingPunct="1"/>
            <a:r>
              <a:rPr lang="en-US" altLang="en-US" smtClean="0">
                <a:latin typeface="Arial" panose="020B0604020202020204" pitchFamily="34" charset="0"/>
                <a:cs typeface="Arial" panose="020B0604020202020204" pitchFamily="34" charset="0"/>
              </a:rPr>
              <a:t>Runways with Vertically Guided Approaches</a:t>
            </a:r>
          </a:p>
          <a:p>
            <a:pPr marL="0" eaLnBrk="1" hangingPunct="1"/>
            <a:r>
              <a:rPr lang="en-US" altLang="en-US" smtClean="0">
                <a:latin typeface="Arial" panose="020B0604020202020204" pitchFamily="34" charset="0"/>
                <a:cs typeface="Arial" panose="020B0604020202020204" pitchFamily="34" charset="0"/>
              </a:rPr>
              <a:t>Runways with Non-Vertically Guidance</a:t>
            </a:r>
          </a:p>
          <a:p>
            <a:pPr marL="0" eaLnBrk="1" hangingPunct="1">
              <a:buFontTx/>
              <a:buNone/>
            </a:pPr>
            <a:endParaRPr lang="en-US" altLang="en-US" smtClean="0">
              <a:latin typeface="Cambria" panose="02040503050406030204" pitchFamily="18" charset="0"/>
            </a:endParaRPr>
          </a:p>
        </p:txBody>
      </p:sp>
      <p:sp>
        <p:nvSpPr>
          <p:cNvPr id="4" name="Text Placeholder 2"/>
          <p:cNvSpPr txBox="1">
            <a:spLocks/>
          </p:cNvSpPr>
          <p:nvPr/>
        </p:nvSpPr>
        <p:spPr bwMode="auto">
          <a:xfrm>
            <a:off x="1219200" y="2743200"/>
            <a:ext cx="6934200" cy="1295400"/>
          </a:xfrm>
          <a:prstGeom prst="rect">
            <a:avLst/>
          </a:prstGeom>
          <a:noFill/>
          <a:ln w="9525">
            <a:noFill/>
            <a:miter lim="800000"/>
            <a:headEnd/>
            <a:tailEnd/>
          </a:ln>
        </p:spPr>
        <p:txBody>
          <a:bodyPr/>
          <a:lstStyle/>
          <a:p>
            <a:pPr marL="342900" indent="-342900" eaLnBrk="1" hangingPunct="1">
              <a:spcBef>
                <a:spcPct val="20000"/>
              </a:spcBef>
              <a:buFontTx/>
              <a:buChar char="•"/>
              <a:defRPr/>
            </a:pPr>
            <a:endParaRPr lang="en-US" sz="2000" kern="0" dirty="0">
              <a:latin typeface="Cambria" pitchFamily="18" charset="0"/>
              <a:cs typeface="+mn-cs"/>
            </a:endParaRPr>
          </a:p>
          <a:p>
            <a:pPr marL="342900" indent="-342900" eaLnBrk="1" hangingPunct="1">
              <a:spcBef>
                <a:spcPct val="20000"/>
              </a:spcBef>
              <a:buFontTx/>
              <a:buChar char="•"/>
              <a:defRPr/>
            </a:pPr>
            <a:endParaRPr lang="en-US" sz="2000" kern="0" dirty="0">
              <a:latin typeface="Cambria" pitchFamily="18" charset="0"/>
              <a:cs typeface="+mn-cs"/>
            </a:endParaRPr>
          </a:p>
        </p:txBody>
      </p:sp>
      <p:sp>
        <p:nvSpPr>
          <p:cNvPr id="10" name="TextBox 9"/>
          <p:cNvSpPr txBox="1">
            <a:spLocks noChangeArrowheads="1"/>
          </p:cNvSpPr>
          <p:nvPr/>
        </p:nvSpPr>
        <p:spPr bwMode="auto">
          <a:xfrm>
            <a:off x="838200" y="3657600"/>
            <a:ext cx="76962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en-US" altLang="en-US" sz="1800">
                <a:solidFill>
                  <a:srgbClr val="0070C0"/>
                </a:solidFill>
                <a:latin typeface="Arial" panose="020B0604020202020204" pitchFamily="34" charset="0"/>
              </a:rPr>
              <a:t>Conduct an Airport  Airspace Analysis survey on runway 9/27 in accordance with  AC 150/5300-18B, Section 2.7.1.1. Runways with Vertical Guidance.</a:t>
            </a:r>
          </a:p>
          <a:p>
            <a:pPr eaLnBrk="1" hangingPunct="1">
              <a:spcBef>
                <a:spcPct val="0"/>
              </a:spcBef>
              <a:buFontTx/>
              <a:buNone/>
            </a:pPr>
            <a:endParaRPr lang="en-US" altLang="en-US" sz="1800">
              <a:solidFill>
                <a:srgbClr val="0070C0"/>
              </a:solidFill>
              <a:latin typeface="Arial" panose="020B0604020202020204" pitchFamily="34" charset="0"/>
            </a:endParaRPr>
          </a:p>
          <a:p>
            <a:pPr eaLnBrk="1" hangingPunct="1">
              <a:spcBef>
                <a:spcPct val="0"/>
              </a:spcBef>
              <a:buFontTx/>
              <a:buNone/>
            </a:pPr>
            <a:r>
              <a:rPr lang="en-US" altLang="en-US" sz="1800">
                <a:solidFill>
                  <a:srgbClr val="0070C0"/>
                </a:solidFill>
                <a:latin typeface="Arial" panose="020B0604020202020204" pitchFamily="34" charset="0"/>
              </a:rPr>
              <a:t>Acquire aerial imagery for the entire study area and submit  the required deliverables as specified in AC 150/5300-17C.</a:t>
            </a:r>
          </a:p>
        </p:txBody>
      </p:sp>
      <p:graphicFrame>
        <p:nvGraphicFramePr>
          <p:cNvPr id="11" name="Table 10"/>
          <p:cNvGraphicFramePr>
            <a:graphicFrameLocks noGrp="1"/>
          </p:cNvGraphicFramePr>
          <p:nvPr/>
        </p:nvGraphicFramePr>
        <p:xfrm>
          <a:off x="609600" y="5410200"/>
          <a:ext cx="7696200" cy="741363"/>
        </p:xfrm>
        <a:graphic>
          <a:graphicData uri="http://schemas.openxmlformats.org/drawingml/2006/table">
            <a:tbl>
              <a:tblPr firstRow="1" bandRow="1">
                <a:tableStyleId>{FABFCF23-3B69-468F-B69F-88F6DE6A72F2}</a:tableStyleId>
              </a:tblPr>
              <a:tblGrid>
                <a:gridCol w="714080">
                  <a:extLst>
                    <a:ext uri="{9D8B030D-6E8A-4147-A177-3AD203B41FA5}">
                      <a16:colId xmlns:a16="http://schemas.microsoft.com/office/drawing/2014/main" val="20000"/>
                    </a:ext>
                  </a:extLst>
                </a:gridCol>
                <a:gridCol w="2062899">
                  <a:extLst>
                    <a:ext uri="{9D8B030D-6E8A-4147-A177-3AD203B41FA5}">
                      <a16:colId xmlns:a16="http://schemas.microsoft.com/office/drawing/2014/main" val="20001"/>
                    </a:ext>
                  </a:extLst>
                </a:gridCol>
                <a:gridCol w="1268624">
                  <a:extLst>
                    <a:ext uri="{9D8B030D-6E8A-4147-A177-3AD203B41FA5}">
                      <a16:colId xmlns:a16="http://schemas.microsoft.com/office/drawing/2014/main" val="20002"/>
                    </a:ext>
                  </a:extLst>
                </a:gridCol>
                <a:gridCol w="1825298">
                  <a:extLst>
                    <a:ext uri="{9D8B030D-6E8A-4147-A177-3AD203B41FA5}">
                      <a16:colId xmlns:a16="http://schemas.microsoft.com/office/drawing/2014/main" val="20003"/>
                    </a:ext>
                  </a:extLst>
                </a:gridCol>
                <a:gridCol w="1825298">
                  <a:extLst>
                    <a:ext uri="{9D8B030D-6E8A-4147-A177-3AD203B41FA5}">
                      <a16:colId xmlns:a16="http://schemas.microsoft.com/office/drawing/2014/main" val="20004"/>
                    </a:ext>
                  </a:extLst>
                </a:gridCol>
              </a:tblGrid>
              <a:tr h="370682">
                <a:tc>
                  <a:txBody>
                    <a:bodyPr/>
                    <a:lstStyle/>
                    <a:p>
                      <a:pPr algn="ctr"/>
                      <a:r>
                        <a:rPr lang="en-US" sz="1800" dirty="0" smtClean="0">
                          <a:solidFill>
                            <a:schemeClr val="tx1"/>
                          </a:solidFill>
                        </a:rPr>
                        <a:t>LID</a:t>
                      </a:r>
                      <a:endParaRPr lang="en-US" sz="1800" dirty="0">
                        <a:solidFill>
                          <a:schemeClr val="tx1"/>
                        </a:solidFill>
                      </a:endParaRPr>
                    </a:p>
                  </a:txBody>
                  <a:tcPr marT="45700" marB="457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solidFill>
                            <a:schemeClr val="tx1"/>
                          </a:solidFill>
                        </a:rPr>
                        <a:t>Airport Name</a:t>
                      </a:r>
                      <a:endParaRPr lang="en-US" sz="1800" dirty="0">
                        <a:solidFill>
                          <a:schemeClr val="tx1"/>
                        </a:solidFill>
                      </a:endParaRPr>
                    </a:p>
                  </a:txBody>
                  <a:tcPr marT="45700" marB="457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solidFill>
                            <a:schemeClr val="tx1"/>
                          </a:solidFill>
                        </a:rPr>
                        <a:t>City</a:t>
                      </a:r>
                      <a:endParaRPr lang="en-US" sz="1800" dirty="0">
                        <a:solidFill>
                          <a:schemeClr val="tx1"/>
                        </a:solidFill>
                      </a:endParaRPr>
                    </a:p>
                  </a:txBody>
                  <a:tcPr marT="45700" marB="457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solidFill>
                            <a:schemeClr val="tx1"/>
                          </a:solidFill>
                        </a:rPr>
                        <a:t>State</a:t>
                      </a:r>
                      <a:endParaRPr lang="en-US" sz="1800" dirty="0">
                        <a:solidFill>
                          <a:schemeClr val="tx1"/>
                        </a:solidFill>
                      </a:endParaRPr>
                    </a:p>
                  </a:txBody>
                  <a:tcPr marT="45700" marB="457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solidFill>
                            <a:schemeClr val="tx1"/>
                          </a:solidFill>
                        </a:rPr>
                        <a:t>Approaches</a:t>
                      </a:r>
                      <a:endParaRPr lang="en-US" sz="1800" dirty="0">
                        <a:solidFill>
                          <a:schemeClr val="tx1"/>
                        </a:solidFill>
                      </a:endParaRPr>
                    </a:p>
                  </a:txBody>
                  <a:tcPr marT="45700" marB="457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682">
                <a:tc>
                  <a:txBody>
                    <a:bodyPr/>
                    <a:lstStyle/>
                    <a:p>
                      <a:pPr algn="ctr"/>
                      <a:r>
                        <a:rPr lang="en-US" sz="1800" dirty="0" smtClean="0">
                          <a:solidFill>
                            <a:schemeClr val="tx1"/>
                          </a:solidFill>
                        </a:rPr>
                        <a:t>MQB</a:t>
                      </a:r>
                      <a:endParaRPr lang="en-US" sz="1800" dirty="0">
                        <a:solidFill>
                          <a:schemeClr val="tx1"/>
                        </a:solidFill>
                      </a:endParaRPr>
                    </a:p>
                  </a:txBody>
                  <a:tcPr marT="45700" marB="457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solidFill>
                            <a:schemeClr val="tx1"/>
                          </a:solidFill>
                        </a:rPr>
                        <a:t>Macomb Muni</a:t>
                      </a:r>
                      <a:endParaRPr lang="en-US" sz="1800" dirty="0">
                        <a:solidFill>
                          <a:schemeClr val="tx1"/>
                        </a:solidFill>
                      </a:endParaRPr>
                    </a:p>
                  </a:txBody>
                  <a:tcPr marT="45700" marB="457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solidFill>
                            <a:schemeClr val="tx1"/>
                          </a:solidFill>
                        </a:rPr>
                        <a:t>Macomb</a:t>
                      </a:r>
                      <a:endParaRPr lang="en-US" sz="1800" dirty="0">
                        <a:solidFill>
                          <a:schemeClr val="tx1"/>
                        </a:solidFill>
                      </a:endParaRPr>
                    </a:p>
                  </a:txBody>
                  <a:tcPr marT="45700" marB="457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solidFill>
                            <a:schemeClr val="tx1"/>
                          </a:solidFill>
                        </a:rPr>
                        <a:t>IL</a:t>
                      </a:r>
                      <a:endParaRPr lang="en-US" sz="1800" dirty="0">
                        <a:solidFill>
                          <a:schemeClr val="tx1"/>
                        </a:solidFill>
                      </a:endParaRPr>
                    </a:p>
                  </a:txBody>
                  <a:tcPr marT="45700" marB="457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solidFill>
                            <a:schemeClr val="tx1"/>
                          </a:solidFill>
                        </a:rPr>
                        <a:t>9, 27</a:t>
                      </a:r>
                      <a:endParaRPr lang="en-US" sz="1800" dirty="0">
                        <a:solidFill>
                          <a:schemeClr val="tx1"/>
                        </a:solidFill>
                      </a:endParaRPr>
                    </a:p>
                  </a:txBody>
                  <a:tcPr marT="45700" marB="457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44058" name="Picture 2" descr="AAA.g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1905000"/>
            <a:ext cx="2141538" cy="1295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838200"/>
          </a:xfrm>
        </p:spPr>
        <p:txBody>
          <a:bodyPr/>
          <a:lstStyle/>
          <a:p>
            <a:pPr eaLnBrk="1" hangingPunct="1">
              <a:defRPr/>
            </a:pPr>
            <a:r>
              <a:rPr lang="en-US" kern="1600" dirty="0" smtClean="0">
                <a:latin typeface="Arial" pitchFamily="34" charset="0"/>
                <a:cs typeface="Arial" pitchFamily="34" charset="0"/>
              </a:rPr>
              <a:t>Obstacle Requirements for Design Projects</a:t>
            </a:r>
          </a:p>
        </p:txBody>
      </p:sp>
      <p:sp>
        <p:nvSpPr>
          <p:cNvPr id="46083" name="Text Placeholder 2"/>
          <p:cNvSpPr>
            <a:spLocks noGrp="1"/>
          </p:cNvSpPr>
          <p:nvPr>
            <p:ph type="body" idx="1"/>
          </p:nvPr>
        </p:nvSpPr>
        <p:spPr>
          <a:xfrm>
            <a:off x="1219200" y="1447800"/>
            <a:ext cx="7086600" cy="1524000"/>
          </a:xfrm>
        </p:spPr>
        <p:txBody>
          <a:bodyPr/>
          <a:lstStyle/>
          <a:p>
            <a:pPr marL="0" eaLnBrk="1" hangingPunct="1">
              <a:buFontTx/>
              <a:buNone/>
            </a:pPr>
            <a:r>
              <a:rPr lang="en-US" altLang="en-US" smtClean="0">
                <a:latin typeface="Arial" panose="020B0604020202020204" pitchFamily="34" charset="0"/>
                <a:cs typeface="Arial" panose="020B0604020202020204" pitchFamily="34" charset="0"/>
              </a:rPr>
              <a:t>Specify the Obstruction Identification Surfaces to be evaluated for obstacles (for each design runway)</a:t>
            </a:r>
          </a:p>
          <a:p>
            <a:pPr marL="0" eaLnBrk="1" hangingPunct="1">
              <a:buFontTx/>
              <a:buNone/>
            </a:pPr>
            <a:endParaRPr lang="en-US" altLang="en-US" smtClean="0">
              <a:latin typeface="Arial" panose="020B0604020202020204" pitchFamily="34" charset="0"/>
              <a:cs typeface="Arial" panose="020B0604020202020204" pitchFamily="34" charset="0"/>
            </a:endParaRPr>
          </a:p>
          <a:p>
            <a:pPr marL="0" eaLnBrk="1" hangingPunct="1">
              <a:buFontTx/>
              <a:buNone/>
            </a:pPr>
            <a:endParaRPr lang="en-US" altLang="en-US" smtClean="0">
              <a:latin typeface="Cambria" panose="02040503050406030204" pitchFamily="18" charset="0"/>
            </a:endParaRPr>
          </a:p>
        </p:txBody>
      </p:sp>
      <p:sp>
        <p:nvSpPr>
          <p:cNvPr id="4" name="Text Placeholder 2"/>
          <p:cNvSpPr txBox="1">
            <a:spLocks/>
          </p:cNvSpPr>
          <p:nvPr/>
        </p:nvSpPr>
        <p:spPr bwMode="auto">
          <a:xfrm>
            <a:off x="1219200" y="2743200"/>
            <a:ext cx="6934200" cy="1295400"/>
          </a:xfrm>
          <a:prstGeom prst="rect">
            <a:avLst/>
          </a:prstGeom>
          <a:noFill/>
          <a:ln w="9525">
            <a:noFill/>
            <a:miter lim="800000"/>
            <a:headEnd/>
            <a:tailEnd/>
          </a:ln>
        </p:spPr>
        <p:txBody>
          <a:bodyPr/>
          <a:lstStyle/>
          <a:p>
            <a:pPr marL="342900" indent="-342900" eaLnBrk="1" hangingPunct="1">
              <a:spcBef>
                <a:spcPct val="20000"/>
              </a:spcBef>
              <a:buFontTx/>
              <a:buChar char="•"/>
              <a:defRPr/>
            </a:pPr>
            <a:endParaRPr lang="en-US" sz="2000" kern="0" dirty="0">
              <a:latin typeface="Cambria" pitchFamily="18" charset="0"/>
              <a:cs typeface="+mn-cs"/>
            </a:endParaRPr>
          </a:p>
          <a:p>
            <a:pPr marL="342900" indent="-342900" eaLnBrk="1" hangingPunct="1">
              <a:spcBef>
                <a:spcPct val="20000"/>
              </a:spcBef>
              <a:buFontTx/>
              <a:buChar char="•"/>
              <a:defRPr/>
            </a:pPr>
            <a:endParaRPr lang="en-US" sz="2000" kern="0" dirty="0">
              <a:latin typeface="Cambria" pitchFamily="18" charset="0"/>
              <a:cs typeface="+mn-cs"/>
            </a:endParaRPr>
          </a:p>
        </p:txBody>
      </p:sp>
      <p:graphicFrame>
        <p:nvGraphicFramePr>
          <p:cNvPr id="11" name="Table 10"/>
          <p:cNvGraphicFramePr>
            <a:graphicFrameLocks noGrp="1"/>
          </p:cNvGraphicFramePr>
          <p:nvPr/>
        </p:nvGraphicFramePr>
        <p:xfrm>
          <a:off x="609600" y="5410200"/>
          <a:ext cx="7696200" cy="741363"/>
        </p:xfrm>
        <a:graphic>
          <a:graphicData uri="http://schemas.openxmlformats.org/drawingml/2006/table">
            <a:tbl>
              <a:tblPr firstRow="1" bandRow="1">
                <a:tableStyleId>{FABFCF23-3B69-468F-B69F-88F6DE6A72F2}</a:tableStyleId>
              </a:tblPr>
              <a:tblGrid>
                <a:gridCol w="714080">
                  <a:extLst>
                    <a:ext uri="{9D8B030D-6E8A-4147-A177-3AD203B41FA5}">
                      <a16:colId xmlns:a16="http://schemas.microsoft.com/office/drawing/2014/main" val="20000"/>
                    </a:ext>
                  </a:extLst>
                </a:gridCol>
                <a:gridCol w="2062899">
                  <a:extLst>
                    <a:ext uri="{9D8B030D-6E8A-4147-A177-3AD203B41FA5}">
                      <a16:colId xmlns:a16="http://schemas.microsoft.com/office/drawing/2014/main" val="20001"/>
                    </a:ext>
                  </a:extLst>
                </a:gridCol>
                <a:gridCol w="1268624">
                  <a:extLst>
                    <a:ext uri="{9D8B030D-6E8A-4147-A177-3AD203B41FA5}">
                      <a16:colId xmlns:a16="http://schemas.microsoft.com/office/drawing/2014/main" val="20002"/>
                    </a:ext>
                  </a:extLst>
                </a:gridCol>
                <a:gridCol w="1825298">
                  <a:extLst>
                    <a:ext uri="{9D8B030D-6E8A-4147-A177-3AD203B41FA5}">
                      <a16:colId xmlns:a16="http://schemas.microsoft.com/office/drawing/2014/main" val="20003"/>
                    </a:ext>
                  </a:extLst>
                </a:gridCol>
                <a:gridCol w="1825298">
                  <a:extLst>
                    <a:ext uri="{9D8B030D-6E8A-4147-A177-3AD203B41FA5}">
                      <a16:colId xmlns:a16="http://schemas.microsoft.com/office/drawing/2014/main" val="20004"/>
                    </a:ext>
                  </a:extLst>
                </a:gridCol>
              </a:tblGrid>
              <a:tr h="370682">
                <a:tc>
                  <a:txBody>
                    <a:bodyPr/>
                    <a:lstStyle/>
                    <a:p>
                      <a:pPr algn="ctr"/>
                      <a:r>
                        <a:rPr lang="en-US" sz="1800" dirty="0" smtClean="0">
                          <a:solidFill>
                            <a:schemeClr val="tx1"/>
                          </a:solidFill>
                        </a:rPr>
                        <a:t>LID</a:t>
                      </a:r>
                      <a:endParaRPr lang="en-US" sz="1800" dirty="0">
                        <a:solidFill>
                          <a:schemeClr val="tx1"/>
                        </a:solidFill>
                      </a:endParaRPr>
                    </a:p>
                  </a:txBody>
                  <a:tcPr marT="45700" marB="457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solidFill>
                            <a:schemeClr val="tx1"/>
                          </a:solidFill>
                        </a:rPr>
                        <a:t>Airport Name</a:t>
                      </a:r>
                      <a:endParaRPr lang="en-US" sz="1800" dirty="0">
                        <a:solidFill>
                          <a:schemeClr val="tx1"/>
                        </a:solidFill>
                      </a:endParaRPr>
                    </a:p>
                  </a:txBody>
                  <a:tcPr marT="45700" marB="457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solidFill>
                            <a:schemeClr val="tx1"/>
                          </a:solidFill>
                        </a:rPr>
                        <a:t>City</a:t>
                      </a:r>
                      <a:endParaRPr lang="en-US" sz="1800" dirty="0">
                        <a:solidFill>
                          <a:schemeClr val="tx1"/>
                        </a:solidFill>
                      </a:endParaRPr>
                    </a:p>
                  </a:txBody>
                  <a:tcPr marT="45700" marB="457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solidFill>
                            <a:schemeClr val="tx1"/>
                          </a:solidFill>
                        </a:rPr>
                        <a:t>State</a:t>
                      </a:r>
                      <a:endParaRPr lang="en-US" sz="1800" dirty="0">
                        <a:solidFill>
                          <a:schemeClr val="tx1"/>
                        </a:solidFill>
                      </a:endParaRPr>
                    </a:p>
                  </a:txBody>
                  <a:tcPr marT="45700" marB="457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solidFill>
                            <a:schemeClr val="tx1"/>
                          </a:solidFill>
                        </a:rPr>
                        <a:t>Approaches</a:t>
                      </a:r>
                      <a:endParaRPr lang="en-US" sz="1800" dirty="0">
                        <a:solidFill>
                          <a:schemeClr val="tx1"/>
                        </a:solidFill>
                      </a:endParaRPr>
                    </a:p>
                  </a:txBody>
                  <a:tcPr marT="45700" marB="457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682">
                <a:tc>
                  <a:txBody>
                    <a:bodyPr/>
                    <a:lstStyle/>
                    <a:p>
                      <a:pPr algn="ctr"/>
                      <a:r>
                        <a:rPr lang="en-US" sz="1800" dirty="0" smtClean="0">
                          <a:solidFill>
                            <a:schemeClr val="tx1"/>
                          </a:solidFill>
                        </a:rPr>
                        <a:t>MQB</a:t>
                      </a:r>
                      <a:endParaRPr lang="en-US" sz="1800" dirty="0">
                        <a:solidFill>
                          <a:schemeClr val="tx1"/>
                        </a:solidFill>
                      </a:endParaRPr>
                    </a:p>
                  </a:txBody>
                  <a:tcPr marT="45700" marB="457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solidFill>
                            <a:schemeClr val="tx1"/>
                          </a:solidFill>
                        </a:rPr>
                        <a:t>Macomb Muni</a:t>
                      </a:r>
                      <a:endParaRPr lang="en-US" sz="1800" dirty="0">
                        <a:solidFill>
                          <a:schemeClr val="tx1"/>
                        </a:solidFill>
                      </a:endParaRPr>
                    </a:p>
                  </a:txBody>
                  <a:tcPr marT="45700" marB="457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solidFill>
                            <a:schemeClr val="tx1"/>
                          </a:solidFill>
                        </a:rPr>
                        <a:t>Macomb</a:t>
                      </a:r>
                      <a:endParaRPr lang="en-US" sz="1800" dirty="0">
                        <a:solidFill>
                          <a:schemeClr val="tx1"/>
                        </a:solidFill>
                      </a:endParaRPr>
                    </a:p>
                  </a:txBody>
                  <a:tcPr marT="45700" marB="457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solidFill>
                            <a:schemeClr val="tx1"/>
                          </a:solidFill>
                        </a:rPr>
                        <a:t>IL</a:t>
                      </a:r>
                      <a:endParaRPr lang="en-US" sz="1800" dirty="0">
                        <a:solidFill>
                          <a:schemeClr val="tx1"/>
                        </a:solidFill>
                      </a:endParaRPr>
                    </a:p>
                  </a:txBody>
                  <a:tcPr marT="45700" marB="457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solidFill>
                            <a:schemeClr val="tx1"/>
                          </a:solidFill>
                        </a:rPr>
                        <a:t>9, 27</a:t>
                      </a:r>
                      <a:endParaRPr lang="en-US" sz="1800" dirty="0">
                        <a:solidFill>
                          <a:schemeClr val="tx1"/>
                        </a:solidFill>
                      </a:endParaRPr>
                    </a:p>
                  </a:txBody>
                  <a:tcPr marT="45700" marB="457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46105" name="Picture 2" descr="AAA.g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1905000"/>
            <a:ext cx="2141538" cy="1295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762000" y="2971800"/>
            <a:ext cx="76962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en-US" altLang="en-US" sz="1800">
                <a:solidFill>
                  <a:srgbClr val="0070C0"/>
                </a:solidFill>
                <a:latin typeface="Arial" panose="020B0604020202020204" pitchFamily="34" charset="0"/>
              </a:rPr>
              <a:t>Conduct an Airport  Airspace Analysis survey on ultimate (design) runway 9/27 in accordance with  AC 150/5300-18B, Section 2.7.1.1. Runways with Vertical Guidance. </a:t>
            </a:r>
            <a:r>
              <a:rPr lang="en-US" altLang="en-US" sz="1800">
                <a:solidFill>
                  <a:srgbClr val="FF0000"/>
                </a:solidFill>
                <a:latin typeface="Arial" panose="020B0604020202020204" pitchFamily="34" charset="0"/>
              </a:rPr>
              <a:t>The surfaces to be analyzed for obstacles will be constructed relative to the design coordinates for runway ends 9 and 27</a:t>
            </a:r>
            <a:r>
              <a:rPr lang="en-US" altLang="en-US" sz="1800">
                <a:solidFill>
                  <a:srgbClr val="0070C0"/>
                </a:solidFill>
                <a:latin typeface="Arial" panose="020B0604020202020204" pitchFamily="34" charset="0"/>
              </a:rPr>
              <a:t>. </a:t>
            </a:r>
          </a:p>
          <a:p>
            <a:pPr eaLnBrk="1" hangingPunct="1">
              <a:spcBef>
                <a:spcPct val="0"/>
              </a:spcBef>
              <a:buFontTx/>
              <a:buNone/>
            </a:pPr>
            <a:endParaRPr lang="en-US" altLang="en-US" sz="1800">
              <a:solidFill>
                <a:srgbClr val="0070C0"/>
              </a:solidFill>
              <a:latin typeface="Arial" panose="020B0604020202020204" pitchFamily="34" charset="0"/>
            </a:endParaRPr>
          </a:p>
          <a:p>
            <a:pPr eaLnBrk="1" hangingPunct="1">
              <a:spcBef>
                <a:spcPct val="0"/>
              </a:spcBef>
              <a:buFontTx/>
              <a:buNone/>
            </a:pPr>
            <a:r>
              <a:rPr lang="en-US" altLang="en-US" sz="1800">
                <a:solidFill>
                  <a:srgbClr val="0070C0"/>
                </a:solidFill>
                <a:latin typeface="Arial" panose="020B0604020202020204" pitchFamily="34" charset="0"/>
              </a:rPr>
              <a:t>Acquire aerial imagery for the entire study area and submit  the required deliverables as specified in AC 150/5300-17B.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04800" y="2590800"/>
            <a:ext cx="8458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2400" b="1">
                <a:solidFill>
                  <a:schemeClr val="tx1"/>
                </a:solidFill>
                <a:latin typeface="+mj-lt"/>
                <a:ea typeface="+mj-ea"/>
                <a:cs typeface="+mj-cs"/>
              </a:defRPr>
            </a:lvl1pPr>
            <a:lvl2pPr algn="ctr" rtl="0" eaLnBrk="0" fontAlgn="base" hangingPunct="0">
              <a:spcBef>
                <a:spcPct val="0"/>
              </a:spcBef>
              <a:spcAft>
                <a:spcPct val="0"/>
              </a:spcAft>
              <a:defRPr sz="2400" b="1">
                <a:solidFill>
                  <a:schemeClr val="tx1"/>
                </a:solidFill>
                <a:latin typeface="Verdana" charset="0"/>
              </a:defRPr>
            </a:lvl2pPr>
            <a:lvl3pPr algn="ctr" rtl="0" eaLnBrk="0" fontAlgn="base" hangingPunct="0">
              <a:spcBef>
                <a:spcPct val="0"/>
              </a:spcBef>
              <a:spcAft>
                <a:spcPct val="0"/>
              </a:spcAft>
              <a:defRPr sz="2400" b="1">
                <a:solidFill>
                  <a:schemeClr val="tx1"/>
                </a:solidFill>
                <a:latin typeface="Verdana" charset="0"/>
              </a:defRPr>
            </a:lvl3pPr>
            <a:lvl4pPr algn="ctr" rtl="0" eaLnBrk="0" fontAlgn="base" hangingPunct="0">
              <a:spcBef>
                <a:spcPct val="0"/>
              </a:spcBef>
              <a:spcAft>
                <a:spcPct val="0"/>
              </a:spcAft>
              <a:defRPr sz="2400" b="1">
                <a:solidFill>
                  <a:schemeClr val="tx1"/>
                </a:solidFill>
                <a:latin typeface="Verdana" charset="0"/>
              </a:defRPr>
            </a:lvl4pPr>
            <a:lvl5pPr algn="ctr" rtl="0" eaLnBrk="0" fontAlgn="base" hangingPunct="0">
              <a:spcBef>
                <a:spcPct val="0"/>
              </a:spcBef>
              <a:spcAft>
                <a:spcPct val="0"/>
              </a:spcAft>
              <a:defRPr sz="2400" b="1">
                <a:solidFill>
                  <a:schemeClr val="tx1"/>
                </a:solidFill>
                <a:latin typeface="Verdana" charset="0"/>
              </a:defRPr>
            </a:lvl5pPr>
            <a:lvl6pPr marL="457200" algn="ctr" rtl="0" eaLnBrk="1" fontAlgn="base" hangingPunct="1">
              <a:spcBef>
                <a:spcPct val="0"/>
              </a:spcBef>
              <a:spcAft>
                <a:spcPct val="0"/>
              </a:spcAft>
              <a:defRPr sz="2400" b="1">
                <a:solidFill>
                  <a:schemeClr val="tx1"/>
                </a:solidFill>
                <a:latin typeface="Verdana" charset="0"/>
              </a:defRPr>
            </a:lvl6pPr>
            <a:lvl7pPr marL="914400" algn="ctr" rtl="0" eaLnBrk="1" fontAlgn="base" hangingPunct="1">
              <a:spcBef>
                <a:spcPct val="0"/>
              </a:spcBef>
              <a:spcAft>
                <a:spcPct val="0"/>
              </a:spcAft>
              <a:defRPr sz="2400" b="1">
                <a:solidFill>
                  <a:schemeClr val="tx1"/>
                </a:solidFill>
                <a:latin typeface="Verdana" charset="0"/>
              </a:defRPr>
            </a:lvl7pPr>
            <a:lvl8pPr marL="1371600" algn="ctr" rtl="0" eaLnBrk="1" fontAlgn="base" hangingPunct="1">
              <a:spcBef>
                <a:spcPct val="0"/>
              </a:spcBef>
              <a:spcAft>
                <a:spcPct val="0"/>
              </a:spcAft>
              <a:defRPr sz="2400" b="1">
                <a:solidFill>
                  <a:schemeClr val="tx1"/>
                </a:solidFill>
                <a:latin typeface="Verdana" charset="0"/>
              </a:defRPr>
            </a:lvl8pPr>
            <a:lvl9pPr marL="1828800" algn="ctr" rtl="0" eaLnBrk="1" fontAlgn="base" hangingPunct="1">
              <a:spcBef>
                <a:spcPct val="0"/>
              </a:spcBef>
              <a:spcAft>
                <a:spcPct val="0"/>
              </a:spcAft>
              <a:defRPr sz="2400" b="1">
                <a:solidFill>
                  <a:schemeClr val="tx1"/>
                </a:solidFill>
                <a:latin typeface="Verdana" charset="0"/>
              </a:defRPr>
            </a:lvl9pPr>
          </a:lstStyle>
          <a:p>
            <a:pPr>
              <a:defRPr/>
            </a:pPr>
            <a:r>
              <a:rPr lang="en-US" sz="3500" kern="0" dirty="0" smtClean="0">
                <a:latin typeface="Arial" charset="0"/>
              </a:rPr>
              <a:t>AC 150/5300-16B</a:t>
            </a:r>
            <a:r>
              <a:rPr lang="en-US" sz="3500" kern="0" dirty="0" smtClean="0">
                <a:solidFill>
                  <a:srgbClr val="0000FF"/>
                </a:solidFill>
                <a:latin typeface="Arial" charset="0"/>
              </a:rPr>
              <a:t> </a:t>
            </a:r>
            <a:endParaRPr lang="en-US" sz="3500" kern="0" dirty="0" smtClean="0">
              <a:solidFill>
                <a:srgbClr val="0099CC"/>
              </a:solidFill>
              <a:latin typeface="Arial"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914400"/>
          </a:xfrm>
        </p:spPr>
        <p:txBody>
          <a:bodyPr/>
          <a:lstStyle/>
          <a:p>
            <a:pPr eaLnBrk="1" hangingPunct="1">
              <a:defRPr/>
            </a:pPr>
            <a:r>
              <a:rPr lang="en-US" dirty="0" smtClean="0">
                <a:latin typeface="Arial" charset="0"/>
              </a:rPr>
              <a:t>AC-16B Geodetic Control</a:t>
            </a:r>
            <a:endParaRPr lang="en-US" kern="1600" dirty="0" smtClean="0">
              <a:latin typeface="Cambria"/>
            </a:endParaRPr>
          </a:p>
        </p:txBody>
      </p:sp>
      <p:sp>
        <p:nvSpPr>
          <p:cNvPr id="22531" name="Rectangle 6"/>
          <p:cNvSpPr>
            <a:spLocks noChangeArrowheads="1"/>
          </p:cNvSpPr>
          <p:nvPr/>
        </p:nvSpPr>
        <p:spPr bwMode="auto">
          <a:xfrm>
            <a:off x="381000" y="1295400"/>
            <a:ext cx="8458200" cy="5105400"/>
          </a:xfrm>
          <a:prstGeom prst="rect">
            <a:avLst/>
          </a:prstGeom>
          <a:noFill/>
          <a:ln w="9525">
            <a:noFill/>
            <a:miter lim="800000"/>
            <a:headEnd/>
            <a:tailEnd/>
          </a:ln>
        </p:spPr>
        <p:txBody>
          <a:bodyPr/>
          <a:lstStyle/>
          <a:p>
            <a:pPr eaLnBrk="1" hangingPunct="1">
              <a:defRPr/>
            </a:pPr>
            <a:r>
              <a:rPr lang="en-US" dirty="0"/>
              <a:t>Three options:</a:t>
            </a:r>
          </a:p>
          <a:p>
            <a:pPr lvl="1" eaLnBrk="1" hangingPunct="1">
              <a:lnSpc>
                <a:spcPct val="150000"/>
              </a:lnSpc>
              <a:buFont typeface="Wingdings" pitchFamily="2" charset="2"/>
              <a:buChar char="§"/>
              <a:defRPr/>
            </a:pPr>
            <a:r>
              <a:rPr lang="en-US" dirty="0"/>
              <a:t>Establish Primary and Secondary Airport Control Stations (PACS/SACS)</a:t>
            </a:r>
          </a:p>
          <a:p>
            <a:pPr lvl="1" eaLnBrk="1" hangingPunct="1">
              <a:lnSpc>
                <a:spcPct val="150000"/>
              </a:lnSpc>
              <a:buFont typeface="Wingdings" pitchFamily="2" charset="2"/>
              <a:buChar char="§"/>
              <a:defRPr/>
            </a:pPr>
            <a:r>
              <a:rPr lang="en-US" dirty="0"/>
              <a:t>Verify existing PACS/SACS</a:t>
            </a:r>
          </a:p>
          <a:p>
            <a:pPr lvl="1" eaLnBrk="1" hangingPunct="1">
              <a:lnSpc>
                <a:spcPct val="150000"/>
              </a:lnSpc>
              <a:buFont typeface="Wingdings" pitchFamily="2" charset="2"/>
              <a:buChar char="§"/>
              <a:defRPr/>
            </a:pPr>
            <a:r>
              <a:rPr lang="en-US" dirty="0"/>
              <a:t>Establish Temporary Control Marks</a:t>
            </a:r>
          </a:p>
          <a:p>
            <a:pPr marL="342900" indent="-342900" eaLnBrk="1" hangingPunct="1">
              <a:lnSpc>
                <a:spcPct val="120000"/>
              </a:lnSpc>
              <a:spcBef>
                <a:spcPct val="20000"/>
              </a:spcBef>
              <a:defRPr/>
            </a:pPr>
            <a:endParaRPr lang="en-US" dirty="0">
              <a:latin typeface="Arial" charset="0"/>
              <a:cs typeface="+mn-cs"/>
            </a:endParaRPr>
          </a:p>
          <a:p>
            <a:pPr marL="342900" indent="-342900" eaLnBrk="1" hangingPunct="1">
              <a:lnSpc>
                <a:spcPct val="120000"/>
              </a:lnSpc>
              <a:spcBef>
                <a:spcPct val="20000"/>
              </a:spcBef>
              <a:defRPr/>
            </a:pPr>
            <a:r>
              <a:rPr lang="en-US" dirty="0">
                <a:latin typeface="Arial" charset="0"/>
                <a:cs typeface="+mn-cs"/>
              </a:rPr>
              <a:t>If Project requires verifying existing PACS/SACS or establishing Temporary Survey Marks (TSM) describe how work will be performed in the Survey and Quality Control Plan associated with AC-18B</a:t>
            </a:r>
          </a:p>
          <a:p>
            <a:pPr marL="342900" indent="-342900" eaLnBrk="1" hangingPunct="1">
              <a:lnSpc>
                <a:spcPct val="120000"/>
              </a:lnSpc>
              <a:spcBef>
                <a:spcPct val="20000"/>
              </a:spcBef>
              <a:defRPr/>
            </a:pPr>
            <a:endParaRPr lang="en-US" dirty="0">
              <a:latin typeface="Arial" charset="0"/>
              <a:cs typeface="+mn-cs"/>
            </a:endParaRPr>
          </a:p>
          <a:p>
            <a:pPr marL="342900" indent="-342900" eaLnBrk="1" hangingPunct="1">
              <a:lnSpc>
                <a:spcPct val="120000"/>
              </a:lnSpc>
              <a:spcBef>
                <a:spcPct val="20000"/>
              </a:spcBef>
              <a:defRPr/>
            </a:pPr>
            <a:r>
              <a:rPr lang="en-US" dirty="0">
                <a:latin typeface="Arial" charset="0"/>
                <a:cs typeface="+mn-cs"/>
              </a:rPr>
              <a:t>If Project requires establishing PACS/SACS submit </a:t>
            </a:r>
            <a:r>
              <a:rPr lang="en-US" dirty="0" err="1">
                <a:latin typeface="Arial" charset="0"/>
                <a:cs typeface="+mn-cs"/>
              </a:rPr>
              <a:t>Geodeticl</a:t>
            </a:r>
            <a:r>
              <a:rPr lang="en-US" dirty="0">
                <a:latin typeface="Arial" charset="0"/>
                <a:cs typeface="+mn-cs"/>
              </a:rPr>
              <a:t> Control Plan after reconnaissance but prior to mark setting</a:t>
            </a:r>
          </a:p>
          <a:p>
            <a:pPr marL="342900" indent="-342900" eaLnBrk="1" hangingPunct="1">
              <a:lnSpc>
                <a:spcPct val="120000"/>
              </a:lnSpc>
              <a:spcBef>
                <a:spcPct val="20000"/>
              </a:spcBef>
              <a:defRPr/>
            </a:pPr>
            <a:endParaRPr lang="en-US" dirty="0">
              <a:latin typeface="Arial" charset="0"/>
              <a:cs typeface="+mn-cs"/>
            </a:endParaRPr>
          </a:p>
          <a:p>
            <a:pPr marL="342900" indent="-342900" eaLnBrk="1" hangingPunct="1">
              <a:lnSpc>
                <a:spcPct val="120000"/>
              </a:lnSpc>
              <a:spcBef>
                <a:spcPct val="20000"/>
              </a:spcBef>
              <a:defRPr/>
            </a:pPr>
            <a:endParaRPr lang="en-US" dirty="0">
              <a:latin typeface="Arial" charset="0"/>
              <a:cs typeface="+mn-cs"/>
            </a:endParaRPr>
          </a:p>
          <a:p>
            <a:pPr marL="342900" indent="-342900" eaLnBrk="1" hangingPunct="1">
              <a:lnSpc>
                <a:spcPct val="120000"/>
              </a:lnSpc>
              <a:spcBef>
                <a:spcPct val="20000"/>
              </a:spcBef>
              <a:defRPr/>
            </a:pPr>
            <a:endParaRPr lang="en-US" dirty="0">
              <a:latin typeface="Arial" charset="0"/>
              <a:cs typeface="+mn-cs"/>
            </a:endParaRPr>
          </a:p>
          <a:p>
            <a:pPr marL="342900" indent="-342900" eaLnBrk="1" hangingPunct="1">
              <a:lnSpc>
                <a:spcPct val="120000"/>
              </a:lnSpc>
              <a:spcBef>
                <a:spcPct val="20000"/>
              </a:spcBef>
              <a:defRPr/>
            </a:pPr>
            <a:endParaRPr lang="en-US" dirty="0">
              <a:latin typeface="Arial" charset="0"/>
              <a:cs typeface="+mn-cs"/>
            </a:endParaRPr>
          </a:p>
          <a:p>
            <a:pPr marL="342900" indent="-342900" eaLnBrk="1" hangingPunct="1">
              <a:lnSpc>
                <a:spcPct val="120000"/>
              </a:lnSpc>
              <a:spcBef>
                <a:spcPct val="20000"/>
              </a:spcBef>
              <a:buFontTx/>
              <a:buChar char="•"/>
              <a:defRPr/>
            </a:pPr>
            <a:endParaRPr lang="en-US" dirty="0">
              <a:latin typeface="Arial" charset="0"/>
              <a:cs typeface="+mn-cs"/>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3"/>
          <p:cNvSpPr>
            <a:spLocks noChangeArrowheads="1"/>
          </p:cNvSpPr>
          <p:nvPr/>
        </p:nvSpPr>
        <p:spPr bwMode="auto">
          <a:xfrm>
            <a:off x="304800" y="533400"/>
            <a:ext cx="8458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eaLnBrk="1" hangingPunct="1">
              <a:spcBef>
                <a:spcPct val="0"/>
              </a:spcBef>
              <a:buFontTx/>
              <a:buNone/>
            </a:pPr>
            <a:r>
              <a:rPr lang="en-US" altLang="en-US" sz="2400" b="1">
                <a:latin typeface="Arial" panose="020B0604020202020204" pitchFamily="34" charset="0"/>
              </a:rPr>
              <a:t>AC-16B Geodetic Control</a:t>
            </a:r>
          </a:p>
          <a:p>
            <a:pPr algn="ctr" eaLnBrk="1" hangingPunct="1">
              <a:spcBef>
                <a:spcPct val="0"/>
              </a:spcBef>
              <a:buFontTx/>
              <a:buNone/>
            </a:pPr>
            <a:r>
              <a:rPr lang="en-US" altLang="en-US" sz="2400">
                <a:latin typeface="Arial" panose="020B0604020202020204" pitchFamily="34" charset="0"/>
              </a:rPr>
              <a:t>Geodetic Control Network</a:t>
            </a:r>
          </a:p>
        </p:txBody>
      </p:sp>
      <p:sp>
        <p:nvSpPr>
          <p:cNvPr id="51203" name="Text Box 4"/>
          <p:cNvSpPr txBox="1">
            <a:spLocks noChangeArrowheads="1"/>
          </p:cNvSpPr>
          <p:nvPr/>
        </p:nvSpPr>
        <p:spPr bwMode="auto">
          <a:xfrm>
            <a:off x="1143000" y="1619250"/>
            <a:ext cx="7391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51204" name="Text Box 5"/>
          <p:cNvSpPr txBox="1">
            <a:spLocks noChangeArrowheads="1"/>
          </p:cNvSpPr>
          <p:nvPr/>
        </p:nvSpPr>
        <p:spPr bwMode="auto">
          <a:xfrm>
            <a:off x="1766888" y="1447800"/>
            <a:ext cx="1065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en-US" altLang="en-US" sz="2400">
                <a:latin typeface="Arial Rounded MT Bold" panose="020F0704030504030204" pitchFamily="34" charset="0"/>
              </a:rPr>
              <a:t>CORS</a:t>
            </a:r>
            <a:endParaRPr lang="en-US" altLang="en-US" sz="1800">
              <a:latin typeface="Arial" panose="020B0604020202020204" pitchFamily="34" charset="0"/>
            </a:endParaRPr>
          </a:p>
        </p:txBody>
      </p:sp>
      <p:grpSp>
        <p:nvGrpSpPr>
          <p:cNvPr id="51205" name="Group 6"/>
          <p:cNvGrpSpPr>
            <a:grpSpLocks/>
          </p:cNvGrpSpPr>
          <p:nvPr/>
        </p:nvGrpSpPr>
        <p:grpSpPr bwMode="auto">
          <a:xfrm>
            <a:off x="1547813" y="1905000"/>
            <a:ext cx="6635750" cy="3968750"/>
            <a:chOff x="240" y="1536"/>
            <a:chExt cx="2913" cy="2034"/>
          </a:xfrm>
        </p:grpSpPr>
        <p:sp>
          <p:nvSpPr>
            <p:cNvPr id="51211" name="Freeform 7"/>
            <p:cNvSpPr>
              <a:spLocks/>
            </p:cNvSpPr>
            <p:nvPr/>
          </p:nvSpPr>
          <p:spPr bwMode="auto">
            <a:xfrm>
              <a:off x="2109" y="2895"/>
              <a:ext cx="84" cy="65"/>
            </a:xfrm>
            <a:custGeom>
              <a:avLst/>
              <a:gdLst>
                <a:gd name="T0" fmla="*/ 66 w 84"/>
                <a:gd name="T1" fmla="*/ 65 h 65"/>
                <a:gd name="T2" fmla="*/ 24 w 84"/>
                <a:gd name="T3" fmla="*/ 65 h 65"/>
                <a:gd name="T4" fmla="*/ 0 w 84"/>
                <a:gd name="T5" fmla="*/ 29 h 65"/>
                <a:gd name="T6" fmla="*/ 24 w 84"/>
                <a:gd name="T7" fmla="*/ 0 h 65"/>
                <a:gd name="T8" fmla="*/ 66 w 84"/>
                <a:gd name="T9" fmla="*/ 0 h 65"/>
                <a:gd name="T10" fmla="*/ 84 w 84"/>
                <a:gd name="T11" fmla="*/ 29 h 65"/>
                <a:gd name="T12" fmla="*/ 66 w 84"/>
                <a:gd name="T13" fmla="*/ 65 h 65"/>
                <a:gd name="T14" fmla="*/ 0 60000 65536"/>
                <a:gd name="T15" fmla="*/ 0 60000 65536"/>
                <a:gd name="T16" fmla="*/ 0 60000 65536"/>
                <a:gd name="T17" fmla="*/ 0 60000 65536"/>
                <a:gd name="T18" fmla="*/ 0 60000 65536"/>
                <a:gd name="T19" fmla="*/ 0 60000 65536"/>
                <a:gd name="T20" fmla="*/ 0 60000 65536"/>
                <a:gd name="T21" fmla="*/ 0 w 84"/>
                <a:gd name="T22" fmla="*/ 0 h 65"/>
                <a:gd name="T23" fmla="*/ 84 w 84"/>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4" h="65">
                  <a:moveTo>
                    <a:pt x="66" y="65"/>
                  </a:moveTo>
                  <a:lnTo>
                    <a:pt x="24" y="65"/>
                  </a:lnTo>
                  <a:lnTo>
                    <a:pt x="0" y="29"/>
                  </a:lnTo>
                  <a:lnTo>
                    <a:pt x="24" y="0"/>
                  </a:lnTo>
                  <a:lnTo>
                    <a:pt x="66" y="0"/>
                  </a:lnTo>
                  <a:lnTo>
                    <a:pt x="84" y="29"/>
                  </a:lnTo>
                  <a:lnTo>
                    <a:pt x="66" y="65"/>
                  </a:lnTo>
                  <a:close/>
                </a:path>
              </a:pathLst>
            </a:custGeom>
            <a:solidFill>
              <a:srgbClr val="FF0000"/>
            </a:solidFill>
            <a:ln w="0" cap="sq">
              <a:solidFill>
                <a:srgbClr val="000000"/>
              </a:solidFill>
              <a:prstDash val="solid"/>
              <a:miter lim="800000"/>
              <a:headEnd/>
              <a:tailEnd/>
            </a:ln>
          </p:spPr>
          <p:txBody>
            <a:bodyPr/>
            <a:lstStyle/>
            <a:p>
              <a:endParaRPr lang="en-US"/>
            </a:p>
          </p:txBody>
        </p:sp>
        <p:sp>
          <p:nvSpPr>
            <p:cNvPr id="51212" name="Freeform 8"/>
            <p:cNvSpPr>
              <a:spLocks/>
            </p:cNvSpPr>
            <p:nvPr/>
          </p:nvSpPr>
          <p:spPr bwMode="auto">
            <a:xfrm>
              <a:off x="1966" y="2936"/>
              <a:ext cx="557" cy="228"/>
            </a:xfrm>
            <a:custGeom>
              <a:avLst/>
              <a:gdLst>
                <a:gd name="T0" fmla="*/ 11 w 557"/>
                <a:gd name="T1" fmla="*/ 228 h 228"/>
                <a:gd name="T2" fmla="*/ 557 w 557"/>
                <a:gd name="T3" fmla="*/ 30 h 228"/>
                <a:gd name="T4" fmla="*/ 545 w 557"/>
                <a:gd name="T5" fmla="*/ 0 h 228"/>
                <a:gd name="T6" fmla="*/ 0 w 557"/>
                <a:gd name="T7" fmla="*/ 198 h 228"/>
                <a:gd name="T8" fmla="*/ 11 w 557"/>
                <a:gd name="T9" fmla="*/ 228 h 228"/>
                <a:gd name="T10" fmla="*/ 0 60000 65536"/>
                <a:gd name="T11" fmla="*/ 0 60000 65536"/>
                <a:gd name="T12" fmla="*/ 0 60000 65536"/>
                <a:gd name="T13" fmla="*/ 0 60000 65536"/>
                <a:gd name="T14" fmla="*/ 0 60000 65536"/>
                <a:gd name="T15" fmla="*/ 0 w 557"/>
                <a:gd name="T16" fmla="*/ 0 h 228"/>
                <a:gd name="T17" fmla="*/ 557 w 557"/>
                <a:gd name="T18" fmla="*/ 228 h 228"/>
              </a:gdLst>
              <a:ahLst/>
              <a:cxnLst>
                <a:cxn ang="T10">
                  <a:pos x="T0" y="T1"/>
                </a:cxn>
                <a:cxn ang="T11">
                  <a:pos x="T2" y="T3"/>
                </a:cxn>
                <a:cxn ang="T12">
                  <a:pos x="T4" y="T5"/>
                </a:cxn>
                <a:cxn ang="T13">
                  <a:pos x="T6" y="T7"/>
                </a:cxn>
                <a:cxn ang="T14">
                  <a:pos x="T8" y="T9"/>
                </a:cxn>
              </a:cxnLst>
              <a:rect l="T15" t="T16" r="T17" b="T18"/>
              <a:pathLst>
                <a:path w="557" h="228">
                  <a:moveTo>
                    <a:pt x="11" y="228"/>
                  </a:moveTo>
                  <a:lnTo>
                    <a:pt x="557" y="30"/>
                  </a:lnTo>
                  <a:lnTo>
                    <a:pt x="545" y="0"/>
                  </a:lnTo>
                  <a:lnTo>
                    <a:pt x="0" y="198"/>
                  </a:lnTo>
                  <a:lnTo>
                    <a:pt x="11" y="228"/>
                  </a:lnTo>
                  <a:close/>
                </a:path>
              </a:pathLst>
            </a:custGeom>
            <a:solidFill>
              <a:srgbClr val="000000"/>
            </a:solidFill>
            <a:ln w="0" cap="sq">
              <a:solidFill>
                <a:srgbClr val="000000"/>
              </a:solidFill>
              <a:prstDash val="solid"/>
              <a:miter lim="800000"/>
              <a:headEnd/>
              <a:tailEnd/>
            </a:ln>
          </p:spPr>
          <p:txBody>
            <a:bodyPr/>
            <a:lstStyle/>
            <a:p>
              <a:endParaRPr lang="en-US"/>
            </a:p>
          </p:txBody>
        </p:sp>
        <p:sp>
          <p:nvSpPr>
            <p:cNvPr id="51213" name="Line 9"/>
            <p:cNvSpPr>
              <a:spLocks noChangeShapeType="1"/>
            </p:cNvSpPr>
            <p:nvPr/>
          </p:nvSpPr>
          <p:spPr bwMode="auto">
            <a:xfrm>
              <a:off x="336" y="1632"/>
              <a:ext cx="1785" cy="1263"/>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1214" name="Text Box 10"/>
            <p:cNvSpPr txBox="1">
              <a:spLocks noChangeArrowheads="1"/>
            </p:cNvSpPr>
            <p:nvPr/>
          </p:nvSpPr>
          <p:spPr bwMode="auto">
            <a:xfrm>
              <a:off x="2160" y="2592"/>
              <a:ext cx="453"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en-US" altLang="en-US" sz="2400">
                  <a:latin typeface="Arial Rounded MT Bold" panose="020F0704030504030204" pitchFamily="34" charset="0"/>
                </a:rPr>
                <a:t>PACS</a:t>
              </a:r>
              <a:endParaRPr lang="en-US" altLang="en-US" sz="1800">
                <a:latin typeface="Arial" panose="020B0604020202020204" pitchFamily="34" charset="0"/>
              </a:endParaRPr>
            </a:p>
          </p:txBody>
        </p:sp>
        <p:sp>
          <p:nvSpPr>
            <p:cNvPr id="51215" name="Text Box 11"/>
            <p:cNvSpPr txBox="1">
              <a:spLocks noChangeArrowheads="1"/>
            </p:cNvSpPr>
            <p:nvPr/>
          </p:nvSpPr>
          <p:spPr bwMode="auto">
            <a:xfrm>
              <a:off x="2208" y="3094"/>
              <a:ext cx="377"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en-US" altLang="en-US" sz="1800">
                  <a:latin typeface="Arial Rounded MT Bold" panose="020F0704030504030204" pitchFamily="34" charset="0"/>
                </a:rPr>
                <a:t>Airport</a:t>
              </a:r>
              <a:endParaRPr lang="en-US" altLang="en-US" sz="1800">
                <a:latin typeface="Arial" panose="020B0604020202020204" pitchFamily="34" charset="0"/>
              </a:endParaRPr>
            </a:p>
          </p:txBody>
        </p:sp>
        <p:sp>
          <p:nvSpPr>
            <p:cNvPr id="51216" name="Rectangle 12"/>
            <p:cNvSpPr>
              <a:spLocks noChangeArrowheads="1"/>
            </p:cNvSpPr>
            <p:nvPr/>
          </p:nvSpPr>
          <p:spPr bwMode="auto">
            <a:xfrm>
              <a:off x="1872" y="2064"/>
              <a:ext cx="48" cy="48"/>
            </a:xfrm>
            <a:prstGeom prst="rect">
              <a:avLst/>
            </a:prstGeom>
            <a:solidFill>
              <a:srgbClr val="993300"/>
            </a:solidFill>
            <a:ln w="9525">
              <a:solidFill>
                <a:srgbClr val="000000"/>
              </a:solidFill>
              <a:miter lim="800000"/>
              <a:headEnd/>
              <a:tailEnd/>
            </a:ln>
          </p:spPr>
          <p:txBody>
            <a:bodyPr wrap="none" anchor="ctr"/>
            <a:lstStyle>
              <a:lvl1pPr>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51217" name="Rectangle 13"/>
            <p:cNvSpPr>
              <a:spLocks noChangeArrowheads="1"/>
            </p:cNvSpPr>
            <p:nvPr/>
          </p:nvSpPr>
          <p:spPr bwMode="auto">
            <a:xfrm>
              <a:off x="1632" y="2880"/>
              <a:ext cx="48" cy="48"/>
            </a:xfrm>
            <a:prstGeom prst="rect">
              <a:avLst/>
            </a:prstGeom>
            <a:solidFill>
              <a:srgbClr val="993300"/>
            </a:solidFill>
            <a:ln w="9525">
              <a:solidFill>
                <a:srgbClr val="000000"/>
              </a:solidFill>
              <a:miter lim="800000"/>
              <a:headEnd/>
              <a:tailEnd/>
            </a:ln>
          </p:spPr>
          <p:txBody>
            <a:bodyPr wrap="none" anchor="ctr"/>
            <a:lstStyle>
              <a:lvl1pPr>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51218" name="Line 14"/>
            <p:cNvSpPr>
              <a:spLocks noChangeShapeType="1"/>
            </p:cNvSpPr>
            <p:nvPr/>
          </p:nvSpPr>
          <p:spPr bwMode="auto">
            <a:xfrm>
              <a:off x="1920" y="2112"/>
              <a:ext cx="240" cy="76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19" name="Text Box 15"/>
            <p:cNvSpPr txBox="1">
              <a:spLocks noChangeArrowheads="1"/>
            </p:cNvSpPr>
            <p:nvPr/>
          </p:nvSpPr>
          <p:spPr bwMode="auto">
            <a:xfrm>
              <a:off x="2064" y="1920"/>
              <a:ext cx="343"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en-US" altLang="en-US" sz="1800">
                  <a:latin typeface="Arial Rounded MT Bold" panose="020F0704030504030204" pitchFamily="34" charset="0"/>
                </a:rPr>
                <a:t>BM#1</a:t>
              </a:r>
              <a:endParaRPr lang="en-US" altLang="en-US" sz="1800">
                <a:latin typeface="Arial" panose="020B0604020202020204" pitchFamily="34" charset="0"/>
              </a:endParaRPr>
            </a:p>
          </p:txBody>
        </p:sp>
        <p:sp>
          <p:nvSpPr>
            <p:cNvPr id="51220" name="Text Box 16"/>
            <p:cNvSpPr txBox="1">
              <a:spLocks noChangeArrowheads="1"/>
            </p:cNvSpPr>
            <p:nvPr/>
          </p:nvSpPr>
          <p:spPr bwMode="auto">
            <a:xfrm>
              <a:off x="1344" y="2640"/>
              <a:ext cx="343"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en-US" altLang="en-US" sz="1800">
                  <a:latin typeface="Arial Rounded MT Bold" panose="020F0704030504030204" pitchFamily="34" charset="0"/>
                </a:rPr>
                <a:t>BM#2</a:t>
              </a:r>
              <a:endParaRPr lang="en-US" altLang="en-US" sz="1800">
                <a:latin typeface="Arial" panose="020B0604020202020204" pitchFamily="34" charset="0"/>
              </a:endParaRPr>
            </a:p>
          </p:txBody>
        </p:sp>
        <p:sp>
          <p:nvSpPr>
            <p:cNvPr id="51221" name="AutoShape 17"/>
            <p:cNvSpPr>
              <a:spLocks noChangeArrowheads="1"/>
            </p:cNvSpPr>
            <p:nvPr/>
          </p:nvSpPr>
          <p:spPr bwMode="auto">
            <a:xfrm>
              <a:off x="912" y="3264"/>
              <a:ext cx="96" cy="96"/>
            </a:xfrm>
            <a:prstGeom prst="triangle">
              <a:avLst>
                <a:gd name="adj" fmla="val 50000"/>
              </a:avLst>
            </a:prstGeom>
            <a:solidFill>
              <a:srgbClr val="00CC99"/>
            </a:solidFill>
            <a:ln w="9525">
              <a:solidFill>
                <a:srgbClr val="000000"/>
              </a:solidFill>
              <a:miter lim="800000"/>
              <a:headEnd/>
              <a:tailEnd/>
            </a:ln>
          </p:spPr>
          <p:txBody>
            <a:bodyPr wrap="none" anchor="ctr"/>
            <a:lstStyle>
              <a:lvl1pPr>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51222" name="Line 18"/>
            <p:cNvSpPr>
              <a:spLocks noChangeShapeType="1"/>
            </p:cNvSpPr>
            <p:nvPr/>
          </p:nvSpPr>
          <p:spPr bwMode="auto">
            <a:xfrm flipH="1">
              <a:off x="1008" y="2928"/>
              <a:ext cx="1104" cy="38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3" name="Line 19"/>
            <p:cNvSpPr>
              <a:spLocks noChangeShapeType="1"/>
            </p:cNvSpPr>
            <p:nvPr/>
          </p:nvSpPr>
          <p:spPr bwMode="auto">
            <a:xfrm>
              <a:off x="1680" y="2928"/>
              <a:ext cx="43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4" name="Text Box 20"/>
            <p:cNvSpPr txBox="1">
              <a:spLocks noChangeArrowheads="1"/>
            </p:cNvSpPr>
            <p:nvPr/>
          </p:nvSpPr>
          <p:spPr bwMode="auto">
            <a:xfrm>
              <a:off x="384" y="3024"/>
              <a:ext cx="461"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en-US" altLang="en-US" sz="2400">
                  <a:latin typeface="Arial Rounded MT Bold" panose="020F0704030504030204" pitchFamily="34" charset="0"/>
                </a:rPr>
                <a:t>HARN</a:t>
              </a:r>
              <a:endParaRPr lang="en-US" altLang="en-US" sz="1800">
                <a:latin typeface="Arial" panose="020B0604020202020204" pitchFamily="34" charset="0"/>
              </a:endParaRPr>
            </a:p>
          </p:txBody>
        </p:sp>
        <p:sp>
          <p:nvSpPr>
            <p:cNvPr id="51225" name="AutoShape 21"/>
            <p:cNvSpPr>
              <a:spLocks noChangeArrowheads="1"/>
            </p:cNvSpPr>
            <p:nvPr/>
          </p:nvSpPr>
          <p:spPr bwMode="auto">
            <a:xfrm>
              <a:off x="240" y="1536"/>
              <a:ext cx="96" cy="96"/>
            </a:xfrm>
            <a:prstGeom prst="plus">
              <a:avLst>
                <a:gd name="adj" fmla="val 25000"/>
              </a:avLst>
            </a:prstGeom>
            <a:solidFill>
              <a:srgbClr val="9900CC"/>
            </a:solidFill>
            <a:ln w="9525">
              <a:solidFill>
                <a:srgbClr val="000000"/>
              </a:solidFill>
              <a:miter lim="800000"/>
              <a:headEnd/>
              <a:tailEnd/>
            </a:ln>
          </p:spPr>
          <p:txBody>
            <a:bodyPr wrap="none" anchor="ctr"/>
            <a:lstStyle>
              <a:lvl1pPr>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51226" name="Freeform 22"/>
            <p:cNvSpPr>
              <a:spLocks/>
            </p:cNvSpPr>
            <p:nvPr/>
          </p:nvSpPr>
          <p:spPr bwMode="auto">
            <a:xfrm>
              <a:off x="2544" y="2976"/>
              <a:ext cx="77" cy="70"/>
            </a:xfrm>
            <a:custGeom>
              <a:avLst/>
              <a:gdLst>
                <a:gd name="T0" fmla="*/ 0 w 138"/>
                <a:gd name="T1" fmla="*/ 1 h 126"/>
                <a:gd name="T2" fmla="*/ 1 w 138"/>
                <a:gd name="T3" fmla="*/ 1 h 126"/>
                <a:gd name="T4" fmla="*/ 1 w 138"/>
                <a:gd name="T5" fmla="*/ 1 h 126"/>
                <a:gd name="T6" fmla="*/ 1 w 138"/>
                <a:gd name="T7" fmla="*/ 1 h 126"/>
                <a:gd name="T8" fmla="*/ 1 w 138"/>
                <a:gd name="T9" fmla="*/ 1 h 126"/>
                <a:gd name="T10" fmla="*/ 1 w 138"/>
                <a:gd name="T11" fmla="*/ 0 h 126"/>
                <a:gd name="T12" fmla="*/ 1 w 138"/>
                <a:gd name="T13" fmla="*/ 0 h 126"/>
                <a:gd name="T14" fmla="*/ 1 w 138"/>
                <a:gd name="T15" fmla="*/ 1 h 126"/>
                <a:gd name="T16" fmla="*/ 1 w 138"/>
                <a:gd name="T17" fmla="*/ 1 h 126"/>
                <a:gd name="T18" fmla="*/ 1 w 138"/>
                <a:gd name="T19" fmla="*/ 1 h 126"/>
                <a:gd name="T20" fmla="*/ 1 w 138"/>
                <a:gd name="T21" fmla="*/ 1 h 126"/>
                <a:gd name="T22" fmla="*/ 1 w 138"/>
                <a:gd name="T23" fmla="*/ 1 h 126"/>
                <a:gd name="T24" fmla="*/ 1 w 138"/>
                <a:gd name="T25" fmla="*/ 1 h 126"/>
                <a:gd name="T26" fmla="*/ 1 w 138"/>
                <a:gd name="T27" fmla="*/ 1 h 126"/>
                <a:gd name="T28" fmla="*/ 1 w 138"/>
                <a:gd name="T29" fmla="*/ 1 h 126"/>
                <a:gd name="T30" fmla="*/ 1 w 138"/>
                <a:gd name="T31" fmla="*/ 1 h 126"/>
                <a:gd name="T32" fmla="*/ 1 w 138"/>
                <a:gd name="T33" fmla="*/ 1 h 126"/>
                <a:gd name="T34" fmla="*/ 1 w 138"/>
                <a:gd name="T35" fmla="*/ 1 h 126"/>
                <a:gd name="T36" fmla="*/ 1 w 138"/>
                <a:gd name="T37" fmla="*/ 1 h 126"/>
                <a:gd name="T38" fmla="*/ 1 w 138"/>
                <a:gd name="T39" fmla="*/ 1 h 126"/>
                <a:gd name="T40" fmla="*/ 0 w 138"/>
                <a:gd name="T41" fmla="*/ 1 h 1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8"/>
                <a:gd name="T64" fmla="*/ 0 h 126"/>
                <a:gd name="T65" fmla="*/ 138 w 138"/>
                <a:gd name="T66" fmla="*/ 126 h 12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8" h="126">
                  <a:moveTo>
                    <a:pt x="0" y="60"/>
                  </a:moveTo>
                  <a:lnTo>
                    <a:pt x="6" y="42"/>
                  </a:lnTo>
                  <a:lnTo>
                    <a:pt x="12" y="30"/>
                  </a:lnTo>
                  <a:lnTo>
                    <a:pt x="24" y="12"/>
                  </a:lnTo>
                  <a:lnTo>
                    <a:pt x="36" y="6"/>
                  </a:lnTo>
                  <a:lnTo>
                    <a:pt x="54" y="0"/>
                  </a:lnTo>
                  <a:lnTo>
                    <a:pt x="90" y="0"/>
                  </a:lnTo>
                  <a:lnTo>
                    <a:pt x="108" y="6"/>
                  </a:lnTo>
                  <a:lnTo>
                    <a:pt x="132" y="30"/>
                  </a:lnTo>
                  <a:lnTo>
                    <a:pt x="138" y="42"/>
                  </a:lnTo>
                  <a:lnTo>
                    <a:pt x="138" y="78"/>
                  </a:lnTo>
                  <a:lnTo>
                    <a:pt x="132" y="96"/>
                  </a:lnTo>
                  <a:lnTo>
                    <a:pt x="120" y="108"/>
                  </a:lnTo>
                  <a:lnTo>
                    <a:pt x="102" y="114"/>
                  </a:lnTo>
                  <a:lnTo>
                    <a:pt x="90" y="120"/>
                  </a:lnTo>
                  <a:lnTo>
                    <a:pt x="72" y="126"/>
                  </a:lnTo>
                  <a:lnTo>
                    <a:pt x="36" y="114"/>
                  </a:lnTo>
                  <a:lnTo>
                    <a:pt x="24" y="108"/>
                  </a:lnTo>
                  <a:lnTo>
                    <a:pt x="12" y="96"/>
                  </a:lnTo>
                  <a:lnTo>
                    <a:pt x="6" y="78"/>
                  </a:lnTo>
                  <a:lnTo>
                    <a:pt x="0" y="60"/>
                  </a:lnTo>
                  <a:close/>
                </a:path>
              </a:pathLst>
            </a:custGeom>
            <a:solidFill>
              <a:srgbClr val="0000FF"/>
            </a:solidFill>
            <a:ln w="0" cap="sq">
              <a:solidFill>
                <a:srgbClr val="000000"/>
              </a:solidFill>
              <a:prstDash val="solid"/>
              <a:miter lim="800000"/>
              <a:headEnd/>
              <a:tailEnd/>
            </a:ln>
          </p:spPr>
          <p:txBody>
            <a:bodyPr/>
            <a:lstStyle/>
            <a:p>
              <a:endParaRPr lang="en-US"/>
            </a:p>
          </p:txBody>
        </p:sp>
        <p:sp>
          <p:nvSpPr>
            <p:cNvPr id="51227" name="Text Box 23"/>
            <p:cNvSpPr txBox="1">
              <a:spLocks noChangeArrowheads="1"/>
            </p:cNvSpPr>
            <p:nvPr/>
          </p:nvSpPr>
          <p:spPr bwMode="auto">
            <a:xfrm>
              <a:off x="2688" y="2950"/>
              <a:ext cx="465"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en-US" altLang="en-US" sz="1800">
                  <a:latin typeface="Arial Rounded MT Bold" panose="020F0704030504030204" pitchFamily="34" charset="0"/>
                </a:rPr>
                <a:t>SACS#1</a:t>
              </a:r>
              <a:endParaRPr lang="en-US" altLang="en-US" sz="1800">
                <a:latin typeface="Arial" panose="020B0604020202020204" pitchFamily="34" charset="0"/>
              </a:endParaRPr>
            </a:p>
          </p:txBody>
        </p:sp>
        <p:sp>
          <p:nvSpPr>
            <p:cNvPr id="51228" name="Freeform 24"/>
            <p:cNvSpPr>
              <a:spLocks/>
            </p:cNvSpPr>
            <p:nvPr/>
          </p:nvSpPr>
          <p:spPr bwMode="auto">
            <a:xfrm>
              <a:off x="2064" y="3360"/>
              <a:ext cx="77" cy="70"/>
            </a:xfrm>
            <a:custGeom>
              <a:avLst/>
              <a:gdLst>
                <a:gd name="T0" fmla="*/ 0 w 138"/>
                <a:gd name="T1" fmla="*/ 1 h 126"/>
                <a:gd name="T2" fmla="*/ 1 w 138"/>
                <a:gd name="T3" fmla="*/ 1 h 126"/>
                <a:gd name="T4" fmla="*/ 1 w 138"/>
                <a:gd name="T5" fmla="*/ 1 h 126"/>
                <a:gd name="T6" fmla="*/ 1 w 138"/>
                <a:gd name="T7" fmla="*/ 1 h 126"/>
                <a:gd name="T8" fmla="*/ 1 w 138"/>
                <a:gd name="T9" fmla="*/ 1 h 126"/>
                <a:gd name="T10" fmla="*/ 1 w 138"/>
                <a:gd name="T11" fmla="*/ 0 h 126"/>
                <a:gd name="T12" fmla="*/ 1 w 138"/>
                <a:gd name="T13" fmla="*/ 0 h 126"/>
                <a:gd name="T14" fmla="*/ 1 w 138"/>
                <a:gd name="T15" fmla="*/ 1 h 126"/>
                <a:gd name="T16" fmla="*/ 1 w 138"/>
                <a:gd name="T17" fmla="*/ 1 h 126"/>
                <a:gd name="T18" fmla="*/ 1 w 138"/>
                <a:gd name="T19" fmla="*/ 1 h 126"/>
                <a:gd name="T20" fmla="*/ 1 w 138"/>
                <a:gd name="T21" fmla="*/ 1 h 126"/>
                <a:gd name="T22" fmla="*/ 1 w 138"/>
                <a:gd name="T23" fmla="*/ 1 h 126"/>
                <a:gd name="T24" fmla="*/ 1 w 138"/>
                <a:gd name="T25" fmla="*/ 1 h 126"/>
                <a:gd name="T26" fmla="*/ 1 w 138"/>
                <a:gd name="T27" fmla="*/ 1 h 126"/>
                <a:gd name="T28" fmla="*/ 1 w 138"/>
                <a:gd name="T29" fmla="*/ 1 h 126"/>
                <a:gd name="T30" fmla="*/ 1 w 138"/>
                <a:gd name="T31" fmla="*/ 1 h 126"/>
                <a:gd name="T32" fmla="*/ 1 w 138"/>
                <a:gd name="T33" fmla="*/ 1 h 126"/>
                <a:gd name="T34" fmla="*/ 1 w 138"/>
                <a:gd name="T35" fmla="*/ 1 h 126"/>
                <a:gd name="T36" fmla="*/ 1 w 138"/>
                <a:gd name="T37" fmla="*/ 1 h 126"/>
                <a:gd name="T38" fmla="*/ 1 w 138"/>
                <a:gd name="T39" fmla="*/ 1 h 126"/>
                <a:gd name="T40" fmla="*/ 0 w 138"/>
                <a:gd name="T41" fmla="*/ 1 h 1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8"/>
                <a:gd name="T64" fmla="*/ 0 h 126"/>
                <a:gd name="T65" fmla="*/ 138 w 138"/>
                <a:gd name="T66" fmla="*/ 126 h 12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8" h="126">
                  <a:moveTo>
                    <a:pt x="0" y="60"/>
                  </a:moveTo>
                  <a:lnTo>
                    <a:pt x="6" y="42"/>
                  </a:lnTo>
                  <a:lnTo>
                    <a:pt x="12" y="30"/>
                  </a:lnTo>
                  <a:lnTo>
                    <a:pt x="24" y="12"/>
                  </a:lnTo>
                  <a:lnTo>
                    <a:pt x="36" y="6"/>
                  </a:lnTo>
                  <a:lnTo>
                    <a:pt x="54" y="0"/>
                  </a:lnTo>
                  <a:lnTo>
                    <a:pt x="90" y="0"/>
                  </a:lnTo>
                  <a:lnTo>
                    <a:pt x="108" y="6"/>
                  </a:lnTo>
                  <a:lnTo>
                    <a:pt x="132" y="30"/>
                  </a:lnTo>
                  <a:lnTo>
                    <a:pt x="138" y="42"/>
                  </a:lnTo>
                  <a:lnTo>
                    <a:pt x="138" y="78"/>
                  </a:lnTo>
                  <a:lnTo>
                    <a:pt x="132" y="96"/>
                  </a:lnTo>
                  <a:lnTo>
                    <a:pt x="120" y="108"/>
                  </a:lnTo>
                  <a:lnTo>
                    <a:pt x="102" y="114"/>
                  </a:lnTo>
                  <a:lnTo>
                    <a:pt x="90" y="120"/>
                  </a:lnTo>
                  <a:lnTo>
                    <a:pt x="72" y="126"/>
                  </a:lnTo>
                  <a:lnTo>
                    <a:pt x="36" y="114"/>
                  </a:lnTo>
                  <a:lnTo>
                    <a:pt x="24" y="108"/>
                  </a:lnTo>
                  <a:lnTo>
                    <a:pt x="12" y="96"/>
                  </a:lnTo>
                  <a:lnTo>
                    <a:pt x="6" y="78"/>
                  </a:lnTo>
                  <a:lnTo>
                    <a:pt x="0" y="60"/>
                  </a:lnTo>
                  <a:close/>
                </a:path>
              </a:pathLst>
            </a:custGeom>
            <a:solidFill>
              <a:srgbClr val="0000FF"/>
            </a:solidFill>
            <a:ln w="0" cap="sq">
              <a:solidFill>
                <a:srgbClr val="000000"/>
              </a:solidFill>
              <a:prstDash val="solid"/>
              <a:miter lim="800000"/>
              <a:headEnd/>
              <a:tailEnd/>
            </a:ln>
          </p:spPr>
          <p:txBody>
            <a:bodyPr/>
            <a:lstStyle/>
            <a:p>
              <a:endParaRPr lang="en-US"/>
            </a:p>
          </p:txBody>
        </p:sp>
        <p:sp>
          <p:nvSpPr>
            <p:cNvPr id="51229" name="Text Box 25"/>
            <p:cNvSpPr txBox="1">
              <a:spLocks noChangeArrowheads="1"/>
            </p:cNvSpPr>
            <p:nvPr/>
          </p:nvSpPr>
          <p:spPr bwMode="auto">
            <a:xfrm>
              <a:off x="1488" y="3382"/>
              <a:ext cx="466"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en-US" altLang="en-US" sz="1800">
                  <a:latin typeface="Arial Rounded MT Bold" panose="020F0704030504030204" pitchFamily="34" charset="0"/>
                </a:rPr>
                <a:t>SACS#2</a:t>
              </a:r>
              <a:endParaRPr lang="en-US" altLang="en-US" sz="1800">
                <a:latin typeface="Arial" panose="020B0604020202020204" pitchFamily="34" charset="0"/>
              </a:endParaRPr>
            </a:p>
          </p:txBody>
        </p:sp>
        <p:sp>
          <p:nvSpPr>
            <p:cNvPr id="51230" name="Freeform 26"/>
            <p:cNvSpPr>
              <a:spLocks/>
            </p:cNvSpPr>
            <p:nvPr/>
          </p:nvSpPr>
          <p:spPr bwMode="auto">
            <a:xfrm rot="4954365">
              <a:off x="1851" y="3045"/>
              <a:ext cx="557" cy="228"/>
            </a:xfrm>
            <a:custGeom>
              <a:avLst/>
              <a:gdLst>
                <a:gd name="T0" fmla="*/ 11 w 557"/>
                <a:gd name="T1" fmla="*/ 228 h 228"/>
                <a:gd name="T2" fmla="*/ 557 w 557"/>
                <a:gd name="T3" fmla="*/ 30 h 228"/>
                <a:gd name="T4" fmla="*/ 545 w 557"/>
                <a:gd name="T5" fmla="*/ 0 h 228"/>
                <a:gd name="T6" fmla="*/ 0 w 557"/>
                <a:gd name="T7" fmla="*/ 198 h 228"/>
                <a:gd name="T8" fmla="*/ 11 w 557"/>
                <a:gd name="T9" fmla="*/ 228 h 228"/>
                <a:gd name="T10" fmla="*/ 0 60000 65536"/>
                <a:gd name="T11" fmla="*/ 0 60000 65536"/>
                <a:gd name="T12" fmla="*/ 0 60000 65536"/>
                <a:gd name="T13" fmla="*/ 0 60000 65536"/>
                <a:gd name="T14" fmla="*/ 0 60000 65536"/>
                <a:gd name="T15" fmla="*/ 0 w 557"/>
                <a:gd name="T16" fmla="*/ 0 h 228"/>
                <a:gd name="T17" fmla="*/ 557 w 557"/>
                <a:gd name="T18" fmla="*/ 228 h 228"/>
              </a:gdLst>
              <a:ahLst/>
              <a:cxnLst>
                <a:cxn ang="T10">
                  <a:pos x="T0" y="T1"/>
                </a:cxn>
                <a:cxn ang="T11">
                  <a:pos x="T2" y="T3"/>
                </a:cxn>
                <a:cxn ang="T12">
                  <a:pos x="T4" y="T5"/>
                </a:cxn>
                <a:cxn ang="T13">
                  <a:pos x="T6" y="T7"/>
                </a:cxn>
                <a:cxn ang="T14">
                  <a:pos x="T8" y="T9"/>
                </a:cxn>
              </a:cxnLst>
              <a:rect l="T15" t="T16" r="T17" b="T18"/>
              <a:pathLst>
                <a:path w="557" h="228">
                  <a:moveTo>
                    <a:pt x="11" y="228"/>
                  </a:moveTo>
                  <a:lnTo>
                    <a:pt x="557" y="30"/>
                  </a:lnTo>
                  <a:lnTo>
                    <a:pt x="545" y="0"/>
                  </a:lnTo>
                  <a:lnTo>
                    <a:pt x="0" y="198"/>
                  </a:lnTo>
                  <a:lnTo>
                    <a:pt x="11" y="228"/>
                  </a:lnTo>
                  <a:close/>
                </a:path>
              </a:pathLst>
            </a:custGeom>
            <a:solidFill>
              <a:srgbClr val="000000"/>
            </a:solidFill>
            <a:ln w="0" cap="sq">
              <a:solidFill>
                <a:srgbClr val="000000"/>
              </a:solidFill>
              <a:prstDash val="solid"/>
              <a:miter lim="800000"/>
              <a:headEnd/>
              <a:tailEnd/>
            </a:ln>
          </p:spPr>
          <p:txBody>
            <a:bodyPr/>
            <a:lstStyle/>
            <a:p>
              <a:endParaRPr lang="en-US"/>
            </a:p>
          </p:txBody>
        </p:sp>
      </p:grpSp>
      <p:sp>
        <p:nvSpPr>
          <p:cNvPr id="51206" name="Text Box 27"/>
          <p:cNvSpPr txBox="1">
            <a:spLocks noChangeArrowheads="1"/>
          </p:cNvSpPr>
          <p:nvPr/>
        </p:nvSpPr>
        <p:spPr bwMode="auto">
          <a:xfrm>
            <a:off x="4711700" y="1720850"/>
            <a:ext cx="4343400"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en-US" altLang="en-US" sz="1800">
                <a:latin typeface="Arial" panose="020B0604020202020204" pitchFamily="34" charset="0"/>
              </a:rPr>
              <a:t>FBN and BM ties must be observed simultaneously with PACS</a:t>
            </a:r>
          </a:p>
        </p:txBody>
      </p:sp>
      <p:sp>
        <p:nvSpPr>
          <p:cNvPr id="51207" name="Text Box 28"/>
          <p:cNvSpPr txBox="1">
            <a:spLocks noChangeArrowheads="1"/>
          </p:cNvSpPr>
          <p:nvPr/>
        </p:nvSpPr>
        <p:spPr bwMode="auto">
          <a:xfrm>
            <a:off x="6553200" y="5934075"/>
            <a:ext cx="243840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en-US" altLang="en-US" sz="1400">
                <a:latin typeface="Arial" panose="020B0604020202020204" pitchFamily="34" charset="0"/>
              </a:rPr>
              <a:t>Simplified Schematic</a:t>
            </a:r>
          </a:p>
        </p:txBody>
      </p:sp>
      <p:sp>
        <p:nvSpPr>
          <p:cNvPr id="51208" name="Rectangle 30"/>
          <p:cNvSpPr>
            <a:spLocks noChangeArrowheads="1"/>
          </p:cNvSpPr>
          <p:nvPr/>
        </p:nvSpPr>
        <p:spPr bwMode="auto">
          <a:xfrm>
            <a:off x="228600" y="2686050"/>
            <a:ext cx="28956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r>
              <a:rPr lang="en-US" altLang="en-US" sz="1600">
                <a:latin typeface="Arial" panose="020B0604020202020204" pitchFamily="34" charset="0"/>
              </a:rPr>
              <a:t>PACS and SACS monuments are positioned and tied to the National Spatial Reference System through GPS observations.</a:t>
            </a:r>
          </a:p>
          <a:p>
            <a:pPr eaLnBrk="1" hangingPunct="1"/>
            <a:endParaRPr lang="en-US" altLang="en-US" sz="1600">
              <a:latin typeface="Arial" panose="020B0604020202020204" pitchFamily="34" charset="0"/>
            </a:endParaRPr>
          </a:p>
          <a:p>
            <a:pPr eaLnBrk="1" hangingPunct="1"/>
            <a:endParaRPr lang="en-US" altLang="en-US" sz="1600"/>
          </a:p>
        </p:txBody>
      </p:sp>
      <p:graphicFrame>
        <p:nvGraphicFramePr>
          <p:cNvPr id="51209" name="Object 2"/>
          <p:cNvGraphicFramePr>
            <a:graphicFrameLocks noChangeAspect="1"/>
          </p:cNvGraphicFramePr>
          <p:nvPr/>
        </p:nvGraphicFramePr>
        <p:xfrm>
          <a:off x="6934200" y="2608263"/>
          <a:ext cx="1909763" cy="1423987"/>
        </p:xfrm>
        <a:graphic>
          <a:graphicData uri="http://schemas.openxmlformats.org/presentationml/2006/ole">
            <mc:AlternateContent xmlns:mc="http://schemas.openxmlformats.org/markup-compatibility/2006">
              <mc:Choice xmlns:v="urn:schemas-microsoft-com:vml" Requires="v">
                <p:oleObj spid="_x0000_s51231" name="Drawing" r:id="rId4" imgW="7943975" imgH="5923930" progId="">
                  <p:embed/>
                </p:oleObj>
              </mc:Choice>
              <mc:Fallback>
                <p:oleObj name="Drawing" r:id="rId4" imgW="7943975" imgH="5923930"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l="19945" r="24654" b="7864"/>
                      <a:stretch>
                        <a:fillRect/>
                      </a:stretch>
                    </p:blipFill>
                    <p:spPr bwMode="auto">
                      <a:xfrm>
                        <a:off x="6934200" y="2608263"/>
                        <a:ext cx="1909763" cy="14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10" name="Text Box 6"/>
          <p:cNvSpPr txBox="1">
            <a:spLocks noChangeArrowheads="1"/>
          </p:cNvSpPr>
          <p:nvPr/>
        </p:nvSpPr>
        <p:spPr bwMode="auto">
          <a:xfrm>
            <a:off x="304800" y="5834063"/>
            <a:ext cx="3429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pPr>
            <a:r>
              <a:rPr lang="en-US" altLang="en-US" sz="1600">
                <a:latin typeface="Arial" panose="020B0604020202020204" pitchFamily="34" charset="0"/>
              </a:rPr>
              <a:t>AC 150/5300-16A </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914400"/>
          </a:xfrm>
        </p:spPr>
        <p:txBody>
          <a:bodyPr/>
          <a:lstStyle/>
          <a:p>
            <a:pPr eaLnBrk="1" hangingPunct="1">
              <a:defRPr/>
            </a:pPr>
            <a:r>
              <a:rPr lang="en-US" dirty="0" smtClean="0">
                <a:latin typeface="Arial" charset="0"/>
              </a:rPr>
              <a:t>Geodetic Control: Geodetic Control Plan</a:t>
            </a:r>
            <a:endParaRPr lang="en-US" kern="1600" dirty="0" smtClean="0">
              <a:latin typeface="Cambria"/>
            </a:endParaRPr>
          </a:p>
        </p:txBody>
      </p:sp>
      <p:sp>
        <p:nvSpPr>
          <p:cNvPr id="53251" name="Rectangle 6"/>
          <p:cNvSpPr>
            <a:spLocks noChangeArrowheads="1"/>
          </p:cNvSpPr>
          <p:nvPr/>
        </p:nvSpPr>
        <p:spPr bwMode="auto">
          <a:xfrm>
            <a:off x="381000" y="1066800"/>
            <a:ext cx="80010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000">
                <a:solidFill>
                  <a:schemeClr val="tx1"/>
                </a:solidFill>
                <a:latin typeface="Verdana" panose="020B0604030504040204" pitchFamily="34" charset="0"/>
              </a:defRPr>
            </a:lvl1pPr>
            <a:lvl2pPr marL="800100" indent="-34290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lnSpc>
                <a:spcPct val="120000"/>
              </a:lnSpc>
              <a:buFontTx/>
              <a:buNone/>
            </a:pPr>
            <a:r>
              <a:rPr lang="en-US" altLang="en-US" sz="1800" b="1">
                <a:latin typeface="Arial" panose="020B0604020202020204" pitchFamily="34" charset="0"/>
              </a:rPr>
              <a:t>What is expected in the Plan?</a:t>
            </a:r>
          </a:p>
          <a:p>
            <a:pPr eaLnBrk="1" hangingPunct="1">
              <a:lnSpc>
                <a:spcPct val="120000"/>
              </a:lnSpc>
              <a:buFontTx/>
              <a:buChar char="-"/>
            </a:pPr>
            <a:r>
              <a:rPr lang="en-US" altLang="en-US" sz="1800">
                <a:latin typeface="Arial" panose="020B0604020202020204" pitchFamily="34" charset="0"/>
              </a:rPr>
              <a:t>Survey requirements</a:t>
            </a:r>
          </a:p>
          <a:p>
            <a:pPr lvl="1" eaLnBrk="1" hangingPunct="1">
              <a:lnSpc>
                <a:spcPct val="120000"/>
              </a:lnSpc>
              <a:buFontTx/>
              <a:buChar char="-"/>
            </a:pPr>
            <a:r>
              <a:rPr lang="en-US" altLang="en-US" sz="1800">
                <a:latin typeface="Arial" panose="020B0604020202020204" pitchFamily="34" charset="0"/>
              </a:rPr>
              <a:t>Clearly identify how geodetic control requirements will be met</a:t>
            </a:r>
          </a:p>
          <a:p>
            <a:pPr eaLnBrk="1" hangingPunct="1">
              <a:lnSpc>
                <a:spcPct val="120000"/>
              </a:lnSpc>
              <a:buFontTx/>
              <a:buChar char="-"/>
            </a:pPr>
            <a:endParaRPr lang="en-US" altLang="en-US" sz="1800">
              <a:latin typeface="Arial" panose="020B0604020202020204" pitchFamily="34" charset="0"/>
            </a:endParaRPr>
          </a:p>
          <a:p>
            <a:pPr eaLnBrk="1" hangingPunct="1">
              <a:lnSpc>
                <a:spcPct val="120000"/>
              </a:lnSpc>
              <a:buFontTx/>
              <a:buNone/>
            </a:pPr>
            <a:r>
              <a:rPr lang="en-US" altLang="en-US" sz="1800">
                <a:latin typeface="Arial" panose="020B0604020202020204" pitchFamily="34" charset="0"/>
              </a:rPr>
              <a:t>Plan must include the following elements (AC-16B Section 7.3)</a:t>
            </a:r>
          </a:p>
          <a:p>
            <a:pPr lvl="1" eaLnBrk="1" hangingPunct="1">
              <a:lnSpc>
                <a:spcPct val="120000"/>
              </a:lnSpc>
              <a:spcBef>
                <a:spcPct val="0"/>
              </a:spcBef>
              <a:buFontTx/>
              <a:buChar char="-"/>
            </a:pPr>
            <a:r>
              <a:rPr lang="en-US" altLang="en-US" sz="1800">
                <a:latin typeface="Arial" panose="020B0604020202020204" pitchFamily="34" charset="0"/>
              </a:rPr>
              <a:t>Airport Summary Report</a:t>
            </a:r>
          </a:p>
          <a:p>
            <a:pPr lvl="1" eaLnBrk="1" hangingPunct="1">
              <a:lnSpc>
                <a:spcPct val="120000"/>
              </a:lnSpc>
              <a:spcBef>
                <a:spcPct val="0"/>
              </a:spcBef>
              <a:buFontTx/>
              <a:buChar char="-"/>
            </a:pPr>
            <a:r>
              <a:rPr lang="en-US" altLang="en-US" sz="1800">
                <a:latin typeface="Arial" panose="020B0604020202020204" pitchFamily="34" charset="0"/>
              </a:rPr>
              <a:t>Station Table</a:t>
            </a:r>
          </a:p>
          <a:p>
            <a:pPr lvl="1" eaLnBrk="1" hangingPunct="1">
              <a:lnSpc>
                <a:spcPct val="120000"/>
              </a:lnSpc>
              <a:spcBef>
                <a:spcPct val="0"/>
              </a:spcBef>
              <a:buFontTx/>
              <a:buChar char="-"/>
            </a:pPr>
            <a:r>
              <a:rPr lang="en-US" altLang="en-US" sz="1800">
                <a:latin typeface="Arial" panose="020B0604020202020204" pitchFamily="34" charset="0"/>
              </a:rPr>
              <a:t>Airport Control Plot</a:t>
            </a:r>
          </a:p>
          <a:p>
            <a:pPr lvl="1" eaLnBrk="1" hangingPunct="1">
              <a:lnSpc>
                <a:spcPct val="120000"/>
              </a:lnSpc>
              <a:spcBef>
                <a:spcPct val="0"/>
              </a:spcBef>
              <a:buFontTx/>
              <a:buChar char="-"/>
            </a:pPr>
            <a:r>
              <a:rPr lang="en-US" altLang="en-US" sz="1800">
                <a:latin typeface="Arial" panose="020B0604020202020204" pitchFamily="34" charset="0"/>
              </a:rPr>
              <a:t>Station Location Sketch and Visibility Diagram</a:t>
            </a:r>
          </a:p>
          <a:p>
            <a:pPr lvl="1" eaLnBrk="1" hangingPunct="1">
              <a:lnSpc>
                <a:spcPct val="120000"/>
              </a:lnSpc>
              <a:spcBef>
                <a:spcPct val="0"/>
              </a:spcBef>
              <a:buFontTx/>
              <a:buChar char="-"/>
            </a:pPr>
            <a:r>
              <a:rPr lang="en-US" altLang="en-US" sz="1800">
                <a:latin typeface="Arial" panose="020B0604020202020204" pitchFamily="34" charset="0"/>
              </a:rPr>
              <a:t>Recovery notes (existing marks)</a:t>
            </a:r>
          </a:p>
          <a:p>
            <a:pPr lvl="1" eaLnBrk="1" hangingPunct="1">
              <a:lnSpc>
                <a:spcPct val="120000"/>
              </a:lnSpc>
              <a:spcBef>
                <a:spcPct val="0"/>
              </a:spcBef>
              <a:buFontTx/>
              <a:buChar char="-"/>
            </a:pPr>
            <a:r>
              <a:rPr lang="en-US" altLang="en-US" sz="1800">
                <a:latin typeface="Arial" panose="020B0604020202020204" pitchFamily="34" charset="0"/>
              </a:rPr>
              <a:t>GPS Observation Scheme</a:t>
            </a:r>
          </a:p>
          <a:p>
            <a:pPr lvl="1" eaLnBrk="1" hangingPunct="1">
              <a:lnSpc>
                <a:spcPct val="120000"/>
              </a:lnSpc>
              <a:spcBef>
                <a:spcPct val="0"/>
              </a:spcBef>
              <a:buFontTx/>
              <a:buChar char="-"/>
            </a:pPr>
            <a:r>
              <a:rPr lang="en-US" altLang="en-US" sz="1800">
                <a:latin typeface="Arial" panose="020B0604020202020204" pitchFamily="34" charset="0"/>
              </a:rPr>
              <a:t>Project Vector Diagram</a:t>
            </a:r>
          </a:p>
          <a:p>
            <a:pPr lvl="1" eaLnBrk="1" hangingPunct="1">
              <a:lnSpc>
                <a:spcPct val="120000"/>
              </a:lnSpc>
              <a:spcBef>
                <a:spcPct val="0"/>
              </a:spcBef>
              <a:buFontTx/>
              <a:buChar char="-"/>
            </a:pPr>
            <a:r>
              <a:rPr lang="en-US" altLang="en-US" sz="1800">
                <a:latin typeface="Arial" panose="020B0604020202020204" pitchFamily="34" charset="0"/>
              </a:rPr>
              <a:t>Listings of equipment and processing software</a:t>
            </a:r>
          </a:p>
          <a:p>
            <a:pPr lvl="1" eaLnBrk="1" hangingPunct="1">
              <a:lnSpc>
                <a:spcPct val="120000"/>
              </a:lnSpc>
              <a:spcBef>
                <a:spcPct val="0"/>
              </a:spcBef>
              <a:buFontTx/>
              <a:buChar char="-"/>
            </a:pPr>
            <a:r>
              <a:rPr lang="en-US" altLang="en-US" sz="1800">
                <a:latin typeface="Arial" panose="020B0604020202020204" pitchFamily="34" charset="0"/>
              </a:rPr>
              <a:t>Quality control procedures</a:t>
            </a:r>
          </a:p>
          <a:p>
            <a:pPr eaLnBrk="1" hangingPunct="1">
              <a:lnSpc>
                <a:spcPct val="120000"/>
              </a:lnSpc>
            </a:pPr>
            <a:endParaRPr lang="en-US" altLang="en-US" sz="1800">
              <a:latin typeface="Arial" panose="020B0604020202020204" pitchFamily="34" charset="0"/>
            </a:endParaRPr>
          </a:p>
          <a:p>
            <a:pPr eaLnBrk="1" hangingPunct="1">
              <a:lnSpc>
                <a:spcPct val="120000"/>
              </a:lnSpc>
            </a:pPr>
            <a:endParaRPr lang="en-US" altLang="en-US" sz="1800">
              <a:latin typeface="Arial" panose="020B0604020202020204" pitchFamily="34" charset="0"/>
            </a:endParaRPr>
          </a:p>
          <a:p>
            <a:pPr eaLnBrk="1" hangingPunct="1">
              <a:lnSpc>
                <a:spcPct val="120000"/>
              </a:lnSpc>
            </a:pPr>
            <a:endParaRPr lang="en-US" altLang="en-US" sz="1800">
              <a:latin typeface="Arial" panose="020B0604020202020204" pitchFamily="34" charset="0"/>
            </a:endParaRPr>
          </a:p>
          <a:p>
            <a:pPr eaLnBrk="1" hangingPunct="1">
              <a:lnSpc>
                <a:spcPct val="120000"/>
              </a:lnSpc>
            </a:pPr>
            <a:endParaRPr lang="en-US" altLang="en-US" sz="1800">
              <a:latin typeface="Arial" panose="020B0604020202020204" pitchFamily="34" charset="0"/>
            </a:endParaRPr>
          </a:p>
          <a:p>
            <a:pPr eaLnBrk="1" hangingPunct="1">
              <a:lnSpc>
                <a:spcPct val="120000"/>
              </a:lnSpc>
            </a:pPr>
            <a:endParaRPr lang="en-US" altLang="en-US" sz="1800">
              <a:latin typeface="Arial" panose="020B0604020202020204" pitchFamily="34" charset="0"/>
            </a:endParaRPr>
          </a:p>
          <a:p>
            <a:pPr eaLnBrk="1" hangingPunct="1">
              <a:lnSpc>
                <a:spcPct val="120000"/>
              </a:lnSpc>
            </a:pPr>
            <a:endParaRPr lang="en-US" altLang="en-US" sz="1800">
              <a:latin typeface="Arial" panose="020B0604020202020204" pitchFamily="34" charset="0"/>
            </a:endParaRPr>
          </a:p>
        </p:txBody>
      </p:sp>
      <p:sp>
        <p:nvSpPr>
          <p:cNvPr id="53252" name="TextBox 4"/>
          <p:cNvSpPr txBox="1">
            <a:spLocks noChangeArrowheads="1"/>
          </p:cNvSpPr>
          <p:nvPr/>
        </p:nvSpPr>
        <p:spPr bwMode="auto">
          <a:xfrm>
            <a:off x="1066800" y="6507163"/>
            <a:ext cx="8001000"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342900">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lnSpc>
                <a:spcPct val="120000"/>
              </a:lnSpc>
              <a:spcBef>
                <a:spcPct val="0"/>
              </a:spcBef>
              <a:buFontTx/>
              <a:buNone/>
            </a:pPr>
            <a:r>
              <a:rPr lang="en-US" altLang="en-US" sz="1400">
                <a:latin typeface="Arial" panose="020B0604020202020204" pitchFamily="34" charset="0"/>
              </a:rPr>
              <a:t>Sample Geodetic Control Plan      </a:t>
            </a:r>
            <a:r>
              <a:rPr lang="en-US" altLang="en-US" sz="1400">
                <a:latin typeface="Arial" panose="020B0604020202020204" pitchFamily="34" charset="0"/>
                <a:hlinkClick r:id="rId3"/>
              </a:rPr>
              <a:t>http://www.ngs.noaa.gov/AERO/AirportsGIS/AC16/index.shtml</a:t>
            </a:r>
            <a:endParaRPr lang="en-US" altLang="en-US" sz="1400">
              <a:latin typeface="Arial" panose="020B0604020202020204"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914400"/>
          </a:xfrm>
        </p:spPr>
        <p:txBody>
          <a:bodyPr/>
          <a:lstStyle/>
          <a:p>
            <a:pPr eaLnBrk="1" hangingPunct="1">
              <a:defRPr/>
            </a:pPr>
            <a:r>
              <a:rPr lang="en-US" dirty="0" smtClean="0">
                <a:latin typeface="Arial" charset="0"/>
              </a:rPr>
              <a:t>Geodetic Control: Geodetic Control Plan</a:t>
            </a:r>
            <a:endParaRPr lang="en-US" kern="1600" dirty="0" smtClean="0">
              <a:latin typeface="Cambria"/>
            </a:endParaRPr>
          </a:p>
        </p:txBody>
      </p:sp>
      <p:sp>
        <p:nvSpPr>
          <p:cNvPr id="55299" name="Rectangle 6"/>
          <p:cNvSpPr>
            <a:spLocks noChangeArrowheads="1"/>
          </p:cNvSpPr>
          <p:nvPr/>
        </p:nvSpPr>
        <p:spPr bwMode="auto">
          <a:xfrm>
            <a:off x="609600" y="1371600"/>
            <a:ext cx="85344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000">
                <a:solidFill>
                  <a:schemeClr val="tx1"/>
                </a:solidFill>
                <a:latin typeface="Verdana" panose="020B0604030504040204" pitchFamily="34" charset="0"/>
              </a:defRPr>
            </a:lvl1pPr>
            <a:lvl2pPr marL="800100" indent="-34290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lnSpc>
                <a:spcPct val="120000"/>
              </a:lnSpc>
              <a:buFontTx/>
              <a:buNone/>
            </a:pPr>
            <a:r>
              <a:rPr lang="en-US" altLang="en-US" sz="1800" b="1">
                <a:latin typeface="Arial" panose="020B0604020202020204" pitchFamily="34" charset="0"/>
              </a:rPr>
              <a:t>Reasons plan may not be approved:</a:t>
            </a:r>
          </a:p>
          <a:p>
            <a:pPr eaLnBrk="1" hangingPunct="1">
              <a:lnSpc>
                <a:spcPct val="120000"/>
              </a:lnSpc>
              <a:buFontTx/>
              <a:buChar char="-"/>
            </a:pPr>
            <a:r>
              <a:rPr lang="en-US" altLang="en-US" sz="1800">
                <a:latin typeface="Arial" panose="020B0604020202020204" pitchFamily="34" charset="0"/>
              </a:rPr>
              <a:t>Survey requirements inconsistent with Project SOW</a:t>
            </a:r>
          </a:p>
          <a:p>
            <a:pPr eaLnBrk="1" hangingPunct="1">
              <a:lnSpc>
                <a:spcPct val="120000"/>
              </a:lnSpc>
              <a:buFontTx/>
              <a:buChar char="-"/>
            </a:pPr>
            <a:r>
              <a:rPr lang="en-US" altLang="en-US" sz="1800">
                <a:latin typeface="Arial" panose="020B0604020202020204" pitchFamily="34" charset="0"/>
              </a:rPr>
              <a:t>Required elements not included in plan</a:t>
            </a:r>
          </a:p>
          <a:p>
            <a:pPr eaLnBrk="1" hangingPunct="1">
              <a:lnSpc>
                <a:spcPct val="120000"/>
              </a:lnSpc>
              <a:buFontTx/>
              <a:buChar char="-"/>
            </a:pPr>
            <a:r>
              <a:rPr lang="en-US" altLang="en-US" sz="1800">
                <a:latin typeface="Arial" panose="020B0604020202020204" pitchFamily="34" charset="0"/>
              </a:rPr>
              <a:t>Proposed plan will not satisfy requirements as specified in AC 16B</a:t>
            </a:r>
          </a:p>
          <a:p>
            <a:pPr lvl="1" eaLnBrk="1" hangingPunct="1">
              <a:lnSpc>
                <a:spcPct val="120000"/>
              </a:lnSpc>
              <a:buFontTx/>
              <a:buChar char="•"/>
            </a:pPr>
            <a:r>
              <a:rPr lang="en-US" altLang="en-US" sz="1800">
                <a:latin typeface="Arial" panose="020B0604020202020204" pitchFamily="34" charset="0"/>
              </a:rPr>
              <a:t>Observation scheme, Station Stability, Mark Setting  </a:t>
            </a:r>
          </a:p>
          <a:p>
            <a:pPr eaLnBrk="1" hangingPunct="1">
              <a:lnSpc>
                <a:spcPct val="120000"/>
              </a:lnSpc>
              <a:buFontTx/>
              <a:buChar char="-"/>
            </a:pPr>
            <a:r>
              <a:rPr lang="en-US" altLang="en-US" sz="1800">
                <a:latin typeface="Arial" panose="020B0604020202020204" pitchFamily="34" charset="0"/>
              </a:rPr>
              <a:t>Proposed plan to use station (existing) that does not meet minimum requirements</a:t>
            </a:r>
          </a:p>
          <a:p>
            <a:pPr eaLnBrk="1" hangingPunct="1">
              <a:lnSpc>
                <a:spcPct val="120000"/>
              </a:lnSpc>
              <a:buFontTx/>
              <a:buChar char="-"/>
            </a:pPr>
            <a:r>
              <a:rPr lang="en-US" altLang="en-US" sz="1800">
                <a:latin typeface="Arial" panose="020B0604020202020204" pitchFamily="34" charset="0"/>
              </a:rPr>
              <a:t>Published survey marks incorrectly referenced as PACS/SACS</a:t>
            </a:r>
          </a:p>
          <a:p>
            <a:pPr eaLnBrk="1" hangingPunct="1">
              <a:lnSpc>
                <a:spcPct val="120000"/>
              </a:lnSpc>
              <a:buFontTx/>
              <a:buChar char="-"/>
            </a:pPr>
            <a:r>
              <a:rPr lang="en-US" altLang="en-US" sz="1800">
                <a:latin typeface="Arial" panose="020B0604020202020204" pitchFamily="34" charset="0"/>
              </a:rPr>
              <a:t>Proposal plan to establish PACS/SACS using OPUS derived solutions</a:t>
            </a:r>
          </a:p>
        </p:txBody>
      </p:sp>
      <p:sp>
        <p:nvSpPr>
          <p:cNvPr id="55300" name="TextBox 10"/>
          <p:cNvSpPr txBox="1">
            <a:spLocks noChangeArrowheads="1"/>
          </p:cNvSpPr>
          <p:nvPr/>
        </p:nvSpPr>
        <p:spPr bwMode="auto">
          <a:xfrm>
            <a:off x="762000" y="6259513"/>
            <a:ext cx="81534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en-US" altLang="en-US" sz="1200">
                <a:latin typeface="Arial" panose="020B0604020202020204" pitchFamily="34" charset="0"/>
              </a:rPr>
              <a:t>http://www.ngs.noaa.gov/AERO/AirportsGIS/AC16/index.shtml</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609600"/>
          </a:xfrm>
        </p:spPr>
        <p:txBody>
          <a:bodyPr/>
          <a:lstStyle/>
          <a:p>
            <a:pPr eaLnBrk="1" hangingPunct="1">
              <a:defRPr/>
            </a:pPr>
            <a:r>
              <a:rPr lang="en-US" dirty="0" smtClean="0">
                <a:latin typeface="Arial" charset="0"/>
              </a:rPr>
              <a:t>Geodetic Control: Data Deliverables</a:t>
            </a:r>
            <a:endParaRPr lang="en-US" kern="1600" dirty="0" smtClean="0">
              <a:latin typeface="Cambria"/>
            </a:endParaRPr>
          </a:p>
        </p:txBody>
      </p:sp>
      <p:sp>
        <p:nvSpPr>
          <p:cNvPr id="57347" name="Rectangle 6"/>
          <p:cNvSpPr>
            <a:spLocks noChangeArrowheads="1"/>
          </p:cNvSpPr>
          <p:nvPr/>
        </p:nvSpPr>
        <p:spPr bwMode="auto">
          <a:xfrm>
            <a:off x="228600" y="1295400"/>
            <a:ext cx="80772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000">
                <a:solidFill>
                  <a:schemeClr val="tx1"/>
                </a:solidFill>
                <a:latin typeface="Verdana" panose="020B0604030504040204" pitchFamily="34" charset="0"/>
              </a:defRPr>
            </a:lvl1pPr>
            <a:lvl2pPr marL="800100" indent="-342900">
              <a:spcBef>
                <a:spcPct val="20000"/>
              </a:spcBef>
              <a:buChar char="–"/>
              <a:defRPr sz="2000">
                <a:solidFill>
                  <a:schemeClr val="tx1"/>
                </a:solidFill>
                <a:latin typeface="Verdana" panose="020B0604030504040204" pitchFamily="34" charset="0"/>
              </a:defRPr>
            </a:lvl2pPr>
            <a:lvl3pPr marL="1257300" indent="-3429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lnSpc>
                <a:spcPct val="120000"/>
              </a:lnSpc>
              <a:buFontTx/>
              <a:buNone/>
            </a:pPr>
            <a:r>
              <a:rPr lang="en-US" altLang="en-US" sz="1800" b="1">
                <a:latin typeface="Arial" panose="020B0604020202020204" pitchFamily="34" charset="0"/>
              </a:rPr>
              <a:t>What is expected in the Data Deliverables?</a:t>
            </a:r>
          </a:p>
          <a:p>
            <a:pPr eaLnBrk="1" hangingPunct="1">
              <a:lnSpc>
                <a:spcPct val="120000"/>
              </a:lnSpc>
              <a:buFontTx/>
              <a:buChar char="-"/>
            </a:pPr>
            <a:r>
              <a:rPr lang="en-US" altLang="en-US" sz="1800">
                <a:latin typeface="Arial" panose="020B0604020202020204" pitchFamily="34" charset="0"/>
              </a:rPr>
              <a:t>Items identified in AC-16B Section 9</a:t>
            </a:r>
          </a:p>
          <a:p>
            <a:pPr lvl="1" eaLnBrk="1" hangingPunct="1">
              <a:lnSpc>
                <a:spcPct val="120000"/>
              </a:lnSpc>
              <a:spcBef>
                <a:spcPct val="0"/>
              </a:spcBef>
              <a:buFontTx/>
              <a:buChar char="-"/>
            </a:pPr>
            <a:r>
              <a:rPr lang="en-US" altLang="en-US" sz="1800">
                <a:latin typeface="Arial" panose="020B0604020202020204" pitchFamily="34" charset="0"/>
              </a:rPr>
              <a:t>Quality Control Plan</a:t>
            </a:r>
          </a:p>
          <a:p>
            <a:pPr lvl="1" eaLnBrk="1" hangingPunct="1">
              <a:lnSpc>
                <a:spcPct val="120000"/>
              </a:lnSpc>
              <a:spcBef>
                <a:spcPct val="0"/>
              </a:spcBef>
              <a:buFontTx/>
              <a:buChar char="-"/>
            </a:pPr>
            <a:r>
              <a:rPr lang="en-US" altLang="en-US" sz="1800">
                <a:latin typeface="Arial" panose="020B0604020202020204" pitchFamily="34" charset="0"/>
              </a:rPr>
              <a:t>Survey Plan</a:t>
            </a:r>
          </a:p>
          <a:p>
            <a:pPr lvl="1" eaLnBrk="1" hangingPunct="1">
              <a:lnSpc>
                <a:spcPct val="120000"/>
              </a:lnSpc>
              <a:spcBef>
                <a:spcPct val="0"/>
              </a:spcBef>
              <a:buFontTx/>
              <a:buChar char="-"/>
            </a:pPr>
            <a:r>
              <a:rPr lang="en-US" altLang="en-US" sz="1800">
                <a:latin typeface="Arial" panose="020B0604020202020204" pitchFamily="34" charset="0"/>
              </a:rPr>
              <a:t>Project Sketch (Vector Diagram)</a:t>
            </a:r>
          </a:p>
          <a:p>
            <a:pPr lvl="1" eaLnBrk="1" hangingPunct="1">
              <a:lnSpc>
                <a:spcPct val="120000"/>
              </a:lnSpc>
              <a:spcBef>
                <a:spcPct val="0"/>
              </a:spcBef>
              <a:buFontTx/>
              <a:buChar char="-"/>
            </a:pPr>
            <a:r>
              <a:rPr lang="en-US" altLang="en-US" sz="1800">
                <a:latin typeface="Arial" panose="020B0604020202020204" pitchFamily="34" charset="0"/>
              </a:rPr>
              <a:t>Field logs</a:t>
            </a:r>
          </a:p>
          <a:p>
            <a:pPr lvl="1" eaLnBrk="1" hangingPunct="1">
              <a:lnSpc>
                <a:spcPct val="120000"/>
              </a:lnSpc>
              <a:spcBef>
                <a:spcPct val="0"/>
              </a:spcBef>
              <a:buFontTx/>
              <a:buChar char="-"/>
            </a:pPr>
            <a:r>
              <a:rPr lang="en-US" altLang="en-US" sz="1800">
                <a:latin typeface="Arial" panose="020B0604020202020204" pitchFamily="34" charset="0"/>
              </a:rPr>
              <a:t>Vector processing output</a:t>
            </a:r>
          </a:p>
          <a:p>
            <a:pPr lvl="1" eaLnBrk="1" hangingPunct="1">
              <a:lnSpc>
                <a:spcPct val="120000"/>
              </a:lnSpc>
              <a:spcBef>
                <a:spcPct val="0"/>
              </a:spcBef>
              <a:buFontTx/>
              <a:buChar char="-"/>
            </a:pPr>
            <a:r>
              <a:rPr lang="en-US" altLang="en-US" sz="1800">
                <a:latin typeface="Arial" panose="020B0604020202020204" pitchFamily="34" charset="0"/>
              </a:rPr>
              <a:t>Final Project Report</a:t>
            </a:r>
          </a:p>
          <a:p>
            <a:pPr lvl="2" eaLnBrk="1" hangingPunct="1">
              <a:lnSpc>
                <a:spcPct val="120000"/>
              </a:lnSpc>
              <a:spcBef>
                <a:spcPct val="0"/>
              </a:spcBef>
              <a:buFontTx/>
              <a:buChar char="-"/>
            </a:pPr>
            <a:r>
              <a:rPr lang="en-US" altLang="en-US" sz="1800">
                <a:latin typeface="Arial" panose="020B0604020202020204" pitchFamily="34" charset="0"/>
              </a:rPr>
              <a:t>Summary Report, Listings of personnel, survey equipment and software, Final Station listing, Vector Processing scheme, comparison with ITRF coordinates, description of project adjustments</a:t>
            </a:r>
          </a:p>
          <a:p>
            <a:pPr lvl="1" eaLnBrk="1" hangingPunct="1">
              <a:lnSpc>
                <a:spcPct val="120000"/>
              </a:lnSpc>
              <a:spcBef>
                <a:spcPct val="0"/>
              </a:spcBef>
              <a:buFontTx/>
              <a:buChar char="-"/>
            </a:pPr>
            <a:r>
              <a:rPr lang="en-US" altLang="en-US" sz="1800">
                <a:latin typeface="Arial" panose="020B0604020202020204" pitchFamily="34" charset="0"/>
              </a:rPr>
              <a:t>Adjustment and checking program results</a:t>
            </a:r>
          </a:p>
          <a:p>
            <a:pPr lvl="1" eaLnBrk="1" hangingPunct="1">
              <a:lnSpc>
                <a:spcPct val="120000"/>
              </a:lnSpc>
              <a:spcBef>
                <a:spcPct val="0"/>
              </a:spcBef>
              <a:buFontTx/>
              <a:buChar char="-"/>
            </a:pPr>
            <a:r>
              <a:rPr lang="en-US" altLang="en-US" sz="1800">
                <a:latin typeface="Arial" panose="020B0604020202020204" pitchFamily="34" charset="0"/>
              </a:rPr>
              <a:t>Original data (Source)</a:t>
            </a:r>
          </a:p>
          <a:p>
            <a:pPr lvl="1" eaLnBrk="1" hangingPunct="1">
              <a:lnSpc>
                <a:spcPct val="120000"/>
              </a:lnSpc>
              <a:spcBef>
                <a:spcPct val="0"/>
              </a:spcBef>
              <a:buFontTx/>
              <a:buChar char="-"/>
            </a:pPr>
            <a:r>
              <a:rPr lang="en-US" altLang="en-US" sz="1800">
                <a:latin typeface="Arial" panose="020B0604020202020204" pitchFamily="34" charset="0"/>
              </a:rPr>
              <a:t>Station Descriptions</a:t>
            </a:r>
          </a:p>
          <a:p>
            <a:pPr lvl="2" eaLnBrk="1" hangingPunct="1">
              <a:lnSpc>
                <a:spcPct val="120000"/>
              </a:lnSpc>
              <a:buFontTx/>
              <a:buChar char="-"/>
            </a:pPr>
            <a:endParaRPr lang="en-US" altLang="en-US" sz="1800">
              <a:latin typeface="Arial" panose="020B0604020202020204" pitchFamily="34" charset="0"/>
            </a:endParaRPr>
          </a:p>
          <a:p>
            <a:pPr eaLnBrk="1" hangingPunct="1">
              <a:lnSpc>
                <a:spcPct val="120000"/>
              </a:lnSpc>
              <a:buFontTx/>
              <a:buNone/>
            </a:pPr>
            <a:endParaRPr lang="en-US" altLang="en-US" sz="1800">
              <a:latin typeface="Arial" panose="020B0604020202020204" pitchFamily="34" charset="0"/>
            </a:endParaRPr>
          </a:p>
          <a:p>
            <a:pPr eaLnBrk="1" hangingPunct="1">
              <a:lnSpc>
                <a:spcPct val="120000"/>
              </a:lnSpc>
              <a:buFontTx/>
              <a:buChar char="-"/>
            </a:pPr>
            <a:endParaRPr lang="en-US" altLang="en-US" sz="1800">
              <a:latin typeface="Arial" panose="020B0604020202020204" pitchFamily="34" charset="0"/>
            </a:endParaRPr>
          </a:p>
        </p:txBody>
      </p:sp>
      <p:sp>
        <p:nvSpPr>
          <p:cNvPr id="57348" name="TextBox 3"/>
          <p:cNvSpPr txBox="1">
            <a:spLocks noChangeArrowheads="1"/>
          </p:cNvSpPr>
          <p:nvPr/>
        </p:nvSpPr>
        <p:spPr bwMode="auto">
          <a:xfrm>
            <a:off x="1066800" y="6507163"/>
            <a:ext cx="8001000"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342900">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lnSpc>
                <a:spcPct val="120000"/>
              </a:lnSpc>
              <a:spcBef>
                <a:spcPct val="0"/>
              </a:spcBef>
              <a:buFontTx/>
              <a:buNone/>
            </a:pPr>
            <a:r>
              <a:rPr lang="en-US" altLang="en-US" sz="1400">
                <a:latin typeface="Arial" panose="020B0604020202020204" pitchFamily="34" charset="0"/>
              </a:rPr>
              <a:t>Sample Final Report      </a:t>
            </a:r>
            <a:r>
              <a:rPr lang="en-US" altLang="en-US" sz="1400">
                <a:latin typeface="Arial" panose="020B0604020202020204" pitchFamily="34" charset="0"/>
                <a:hlinkClick r:id="rId3"/>
              </a:rPr>
              <a:t>http://www.ngs.noaa.gov/AERO/AirportsGIS/AC16/index.shtml</a:t>
            </a:r>
            <a:endParaRPr lang="en-US" altLang="en-US" sz="1400">
              <a:latin typeface="Arial" panose="020B0604020202020204"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6"/>
          <p:cNvSpPr>
            <a:spLocks noChangeArrowheads="1"/>
          </p:cNvSpPr>
          <p:nvPr/>
        </p:nvSpPr>
        <p:spPr bwMode="auto">
          <a:xfrm>
            <a:off x="381000" y="1371600"/>
            <a:ext cx="80010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lnSpc>
                <a:spcPct val="120000"/>
              </a:lnSpc>
              <a:buFontTx/>
              <a:buNone/>
            </a:pPr>
            <a:r>
              <a:rPr lang="en-US" altLang="en-US" sz="1800" b="1">
                <a:latin typeface="Arial" panose="020B0604020202020204" pitchFamily="34" charset="0"/>
              </a:rPr>
              <a:t>Reasons data submission may not be approved:</a:t>
            </a:r>
          </a:p>
          <a:p>
            <a:pPr eaLnBrk="1" hangingPunct="1">
              <a:lnSpc>
                <a:spcPct val="120000"/>
              </a:lnSpc>
              <a:buFontTx/>
              <a:buChar char="-"/>
            </a:pPr>
            <a:r>
              <a:rPr lang="en-US" altLang="en-US" sz="1800">
                <a:latin typeface="Arial" panose="020B0604020202020204" pitchFamily="34" charset="0"/>
              </a:rPr>
              <a:t>Required items not included in submission</a:t>
            </a:r>
          </a:p>
          <a:p>
            <a:pPr eaLnBrk="1" hangingPunct="1">
              <a:lnSpc>
                <a:spcPct val="120000"/>
              </a:lnSpc>
              <a:buFontTx/>
              <a:buChar char="-"/>
            </a:pPr>
            <a:r>
              <a:rPr lang="en-US" altLang="en-US" sz="1800">
                <a:latin typeface="Arial" panose="020B0604020202020204" pitchFamily="34" charset="0"/>
              </a:rPr>
              <a:t>Submitted data does not meet minimum requirements</a:t>
            </a:r>
          </a:p>
          <a:p>
            <a:pPr eaLnBrk="1" hangingPunct="1">
              <a:lnSpc>
                <a:spcPct val="120000"/>
              </a:lnSpc>
              <a:buFontTx/>
              <a:buChar char="-"/>
            </a:pPr>
            <a:r>
              <a:rPr lang="en-US" altLang="en-US" sz="1800">
                <a:latin typeface="Arial" panose="020B0604020202020204" pitchFamily="34" charset="0"/>
              </a:rPr>
              <a:t>Errors in vector processing</a:t>
            </a:r>
          </a:p>
          <a:p>
            <a:pPr eaLnBrk="1" hangingPunct="1">
              <a:lnSpc>
                <a:spcPct val="120000"/>
              </a:lnSpc>
              <a:buFontTx/>
              <a:buChar char="-"/>
            </a:pPr>
            <a:r>
              <a:rPr lang="en-US" altLang="en-US" sz="1800">
                <a:latin typeface="Arial" panose="020B0604020202020204" pitchFamily="34" charset="0"/>
              </a:rPr>
              <a:t>Errors in adjustment</a:t>
            </a:r>
          </a:p>
          <a:p>
            <a:pPr eaLnBrk="1" hangingPunct="1">
              <a:lnSpc>
                <a:spcPct val="120000"/>
              </a:lnSpc>
              <a:buFontTx/>
              <a:buChar char="-"/>
            </a:pPr>
            <a:r>
              <a:rPr lang="en-US" altLang="en-US" sz="1800">
                <a:latin typeface="Arial" panose="020B0604020202020204" pitchFamily="34" charset="0"/>
              </a:rPr>
              <a:t>Errors in Blue-book files</a:t>
            </a:r>
          </a:p>
          <a:p>
            <a:pPr eaLnBrk="1" hangingPunct="1">
              <a:lnSpc>
                <a:spcPct val="120000"/>
              </a:lnSpc>
              <a:buFontTx/>
              <a:buChar char="-"/>
            </a:pPr>
            <a:r>
              <a:rPr lang="en-US" altLang="en-US" sz="1800">
                <a:latin typeface="Arial" panose="020B0604020202020204" pitchFamily="34" charset="0"/>
              </a:rPr>
              <a:t>Tie accuracy requirements not met</a:t>
            </a:r>
          </a:p>
          <a:p>
            <a:pPr eaLnBrk="1" hangingPunct="1">
              <a:lnSpc>
                <a:spcPct val="120000"/>
              </a:lnSpc>
              <a:buFontTx/>
              <a:buChar char="-"/>
            </a:pPr>
            <a:r>
              <a:rPr lang="en-US" altLang="en-US" sz="1800">
                <a:latin typeface="Arial" panose="020B0604020202020204" pitchFamily="34" charset="0"/>
              </a:rPr>
              <a:t>Descriptions not submitted</a:t>
            </a:r>
          </a:p>
          <a:p>
            <a:pPr eaLnBrk="1" hangingPunct="1">
              <a:lnSpc>
                <a:spcPct val="120000"/>
              </a:lnSpc>
            </a:pPr>
            <a:endParaRPr lang="en-US" altLang="en-US" sz="1800">
              <a:latin typeface="Arial" panose="020B0604020202020204" pitchFamily="34" charset="0"/>
            </a:endParaRPr>
          </a:p>
          <a:p>
            <a:pPr eaLnBrk="1" hangingPunct="1">
              <a:lnSpc>
                <a:spcPct val="120000"/>
              </a:lnSpc>
            </a:pPr>
            <a:endParaRPr lang="en-US" altLang="en-US" sz="1800">
              <a:latin typeface="Arial" panose="020B0604020202020204" pitchFamily="34" charset="0"/>
            </a:endParaRPr>
          </a:p>
          <a:p>
            <a:pPr eaLnBrk="1" hangingPunct="1">
              <a:lnSpc>
                <a:spcPct val="120000"/>
              </a:lnSpc>
            </a:pPr>
            <a:endParaRPr lang="en-US" altLang="en-US" sz="1800">
              <a:latin typeface="Arial" panose="020B0604020202020204" pitchFamily="34" charset="0"/>
            </a:endParaRPr>
          </a:p>
          <a:p>
            <a:pPr eaLnBrk="1" hangingPunct="1">
              <a:lnSpc>
                <a:spcPct val="120000"/>
              </a:lnSpc>
            </a:pPr>
            <a:endParaRPr lang="en-US" altLang="en-US" sz="1800">
              <a:latin typeface="Arial" panose="020B0604020202020204" pitchFamily="34" charset="0"/>
            </a:endParaRPr>
          </a:p>
          <a:p>
            <a:pPr eaLnBrk="1" hangingPunct="1">
              <a:lnSpc>
                <a:spcPct val="120000"/>
              </a:lnSpc>
            </a:pPr>
            <a:endParaRPr lang="en-US" altLang="en-US" sz="1800">
              <a:latin typeface="Arial" panose="020B0604020202020204" pitchFamily="34" charset="0"/>
            </a:endParaRPr>
          </a:p>
          <a:p>
            <a:pPr eaLnBrk="1" hangingPunct="1">
              <a:lnSpc>
                <a:spcPct val="120000"/>
              </a:lnSpc>
            </a:pPr>
            <a:endParaRPr lang="en-US" altLang="en-US" sz="1800">
              <a:latin typeface="Arial" panose="020B0604020202020204" pitchFamily="34" charset="0"/>
            </a:endParaRPr>
          </a:p>
        </p:txBody>
      </p:sp>
      <p:sp>
        <p:nvSpPr>
          <p:cNvPr id="59395" name="TextBox 4"/>
          <p:cNvSpPr txBox="1">
            <a:spLocks noChangeArrowheads="1"/>
          </p:cNvSpPr>
          <p:nvPr/>
        </p:nvSpPr>
        <p:spPr bwMode="auto">
          <a:xfrm>
            <a:off x="1066800" y="6507163"/>
            <a:ext cx="8001000"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342900">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lnSpc>
                <a:spcPct val="120000"/>
              </a:lnSpc>
              <a:spcBef>
                <a:spcPct val="0"/>
              </a:spcBef>
              <a:buFontTx/>
              <a:buNone/>
            </a:pPr>
            <a:r>
              <a:rPr lang="en-US" altLang="en-US" sz="1400">
                <a:latin typeface="Arial" panose="020B0604020202020204" pitchFamily="34" charset="0"/>
              </a:rPr>
              <a:t>Sample Geodetic Control Plan      </a:t>
            </a:r>
            <a:r>
              <a:rPr lang="en-US" altLang="en-US" sz="1400">
                <a:latin typeface="Arial" panose="020B0604020202020204" pitchFamily="34" charset="0"/>
                <a:hlinkClick r:id="rId3"/>
              </a:rPr>
              <a:t>http://www.ngs.noaa.gov/AERO/AirportsGIS/AC16/index.shtml</a:t>
            </a:r>
            <a:endParaRPr lang="en-US" altLang="en-US" sz="1400">
              <a:latin typeface="Arial" panose="020B0604020202020204" pitchFamily="34" charset="0"/>
            </a:endParaRPr>
          </a:p>
        </p:txBody>
      </p:sp>
      <p:sp>
        <p:nvSpPr>
          <p:cNvPr id="6" name="Title 1"/>
          <p:cNvSpPr txBox="1">
            <a:spLocks/>
          </p:cNvSpPr>
          <p:nvPr/>
        </p:nvSpPr>
        <p:spPr bwMode="auto">
          <a:xfrm>
            <a:off x="0" y="457200"/>
            <a:ext cx="9144000" cy="609600"/>
          </a:xfrm>
          <a:prstGeom prst="rect">
            <a:avLst/>
          </a:prstGeom>
          <a:noFill/>
          <a:ln w="9525">
            <a:noFill/>
            <a:miter lim="800000"/>
            <a:headEnd/>
            <a:tailEnd/>
          </a:ln>
        </p:spPr>
        <p:txBody>
          <a:bodyPr anchor="ctr"/>
          <a:lstStyle/>
          <a:p>
            <a:pPr algn="ctr" eaLnBrk="1" hangingPunct="1">
              <a:defRPr/>
            </a:pPr>
            <a:r>
              <a:rPr lang="en-US" sz="2400" b="1" kern="0" dirty="0">
                <a:latin typeface="Arial" charset="0"/>
                <a:ea typeface="+mj-ea"/>
                <a:cs typeface="+mj-cs"/>
              </a:rPr>
              <a:t>Geodetic Control: Data Deliverables</a:t>
            </a:r>
            <a:endParaRPr lang="en-US" sz="2400" b="1" kern="1600" dirty="0">
              <a:latin typeface="Cambria"/>
              <a:ea typeface="+mj-ea"/>
              <a:cs typeface="+mj-cs"/>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381000"/>
            <a:ext cx="9144000" cy="762000"/>
          </a:xfrm>
        </p:spPr>
        <p:txBody>
          <a:bodyPr/>
          <a:lstStyle/>
          <a:p>
            <a:r>
              <a:rPr lang="en-US" altLang="en-US" smtClean="0">
                <a:latin typeface="Arial" panose="020B0604020202020204" pitchFamily="34" charset="0"/>
                <a:cs typeface="Arial" panose="020B0604020202020204" pitchFamily="34" charset="0"/>
              </a:rPr>
              <a:t>FAA Partnership</a:t>
            </a:r>
          </a:p>
        </p:txBody>
      </p:sp>
      <p:sp>
        <p:nvSpPr>
          <p:cNvPr id="2" name="TextBox 1"/>
          <p:cNvSpPr txBox="1"/>
          <p:nvPr/>
        </p:nvSpPr>
        <p:spPr>
          <a:xfrm>
            <a:off x="685800" y="1600200"/>
            <a:ext cx="7848600" cy="4278313"/>
          </a:xfrm>
          <a:prstGeom prst="rect">
            <a:avLst/>
          </a:prstGeom>
          <a:noFill/>
        </p:spPr>
        <p:txBody>
          <a:bodyPr>
            <a:spAutoFit/>
          </a:bodyPr>
          <a:lstStyle/>
          <a:p>
            <a:pPr eaLnBrk="1" hangingPunct="1">
              <a:defRPr/>
            </a:pPr>
            <a:r>
              <a:rPr lang="en-US" sz="1600" b="1" dirty="0">
                <a:cs typeface="Arial" charset="0"/>
              </a:rPr>
              <a:t>NOAA’s relationship with FAA goes back 70+ years</a:t>
            </a:r>
          </a:p>
          <a:p>
            <a:pPr eaLnBrk="1" hangingPunct="1">
              <a:defRPr/>
            </a:pPr>
            <a:endParaRPr lang="en-US" sz="1600" b="1" dirty="0">
              <a:cs typeface="Arial" charset="0"/>
            </a:endParaRPr>
          </a:p>
          <a:p>
            <a:pPr eaLnBrk="1" hangingPunct="1">
              <a:defRPr/>
            </a:pPr>
            <a:r>
              <a:rPr lang="en-US" sz="1600" b="1" dirty="0">
                <a:cs typeface="Arial" charset="0"/>
              </a:rPr>
              <a:t>NGS has conducted airport surveys since 1947</a:t>
            </a:r>
          </a:p>
          <a:p>
            <a:pPr eaLnBrk="1" hangingPunct="1">
              <a:defRPr/>
            </a:pPr>
            <a:endParaRPr lang="en-US" sz="1600" b="1" dirty="0">
              <a:cs typeface="Arial" charset="0"/>
            </a:endParaRPr>
          </a:p>
          <a:p>
            <a:pPr eaLnBrk="1" hangingPunct="1">
              <a:defRPr/>
            </a:pPr>
            <a:r>
              <a:rPr lang="en-US" sz="1600" b="1" dirty="0">
                <a:cs typeface="Arial" charset="0"/>
              </a:rPr>
              <a:t>NGS transitioned from data “provider” to data “validator” when the Airports GIS (AGIS) program was rolled out in 2005</a:t>
            </a:r>
          </a:p>
          <a:p>
            <a:pPr eaLnBrk="1" hangingPunct="1">
              <a:defRPr/>
            </a:pPr>
            <a:endParaRPr lang="en-US" sz="1600" b="1" dirty="0">
              <a:cs typeface="Arial" charset="0"/>
            </a:endParaRPr>
          </a:p>
          <a:p>
            <a:pPr eaLnBrk="1" hangingPunct="1">
              <a:defRPr/>
            </a:pPr>
            <a:r>
              <a:rPr lang="en-US" sz="1600" b="1" dirty="0">
                <a:cs typeface="Arial" charset="0"/>
              </a:rPr>
              <a:t>Airport surveys are conducted by private companies using Airport Improvement Funds issued through state grants or directly funded by large airports</a:t>
            </a:r>
            <a:endParaRPr lang="en-US" sz="1600" dirty="0">
              <a:cs typeface="Arial" charset="0"/>
            </a:endParaRPr>
          </a:p>
          <a:p>
            <a:pPr eaLnBrk="1" hangingPunct="1">
              <a:defRPr/>
            </a:pPr>
            <a:endParaRPr lang="en-US" sz="1600" dirty="0">
              <a:cs typeface="Arial" charset="0"/>
            </a:endParaRPr>
          </a:p>
          <a:p>
            <a:pPr eaLnBrk="1" hangingPunct="1">
              <a:defRPr/>
            </a:pPr>
            <a:r>
              <a:rPr lang="en-US" sz="1600" b="1" dirty="0">
                <a:cs typeface="Arial" charset="0"/>
              </a:rPr>
              <a:t>NGS Maintains</a:t>
            </a:r>
          </a:p>
          <a:p>
            <a:pPr marL="285750" indent="-285750" eaLnBrk="1" hangingPunct="1">
              <a:buFont typeface="Arial" charset="0"/>
              <a:buChar char="•"/>
              <a:defRPr/>
            </a:pPr>
            <a:r>
              <a:rPr lang="en-US" sz="1600" dirty="0">
                <a:cs typeface="Arial" charset="0"/>
              </a:rPr>
              <a:t>Surveying expertise</a:t>
            </a:r>
          </a:p>
          <a:p>
            <a:pPr marL="285750" indent="-285750" eaLnBrk="1" hangingPunct="1">
              <a:buFont typeface="Arial" charset="0"/>
              <a:buChar char="•"/>
              <a:defRPr/>
            </a:pPr>
            <a:r>
              <a:rPr lang="en-US" sz="1600" dirty="0">
                <a:cs typeface="Arial" charset="0"/>
              </a:rPr>
              <a:t>Airport geodetic ties to National Spatial Reference System</a:t>
            </a:r>
          </a:p>
          <a:p>
            <a:pPr marL="285750" indent="-285750" eaLnBrk="1" hangingPunct="1">
              <a:buFont typeface="Arial" charset="0"/>
              <a:buChar char="•"/>
              <a:defRPr/>
            </a:pPr>
            <a:r>
              <a:rPr lang="en-US" sz="1600" dirty="0">
                <a:cs typeface="Arial" charset="0"/>
              </a:rPr>
              <a:t>Remote sensing capabilities, including a dedicated King Air 350-ER aircraft</a:t>
            </a:r>
          </a:p>
          <a:p>
            <a:pPr marL="285750" indent="-285750" eaLnBrk="1" hangingPunct="1">
              <a:buFont typeface="Arial" charset="0"/>
              <a:buChar char="•"/>
              <a:defRPr/>
            </a:pPr>
            <a:r>
              <a:rPr lang="en-US" sz="1600" dirty="0">
                <a:cs typeface="Arial" charset="0"/>
              </a:rPr>
              <a:t>Stereo-imagery expertise</a:t>
            </a:r>
          </a:p>
          <a:p>
            <a:pPr marL="285750" indent="-285750" eaLnBrk="1" hangingPunct="1">
              <a:buFont typeface="Arial" charset="0"/>
              <a:buChar char="•"/>
              <a:defRPr/>
            </a:pPr>
            <a:r>
              <a:rPr lang="en-US" sz="1600" dirty="0">
                <a:cs typeface="Arial" charset="0"/>
              </a:rPr>
              <a:t>In-house software to assess Aeronautical Survey data</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04800" y="2590800"/>
            <a:ext cx="8458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2400" b="1">
                <a:solidFill>
                  <a:schemeClr val="tx1"/>
                </a:solidFill>
                <a:latin typeface="+mj-lt"/>
                <a:ea typeface="+mj-ea"/>
                <a:cs typeface="+mj-cs"/>
              </a:defRPr>
            </a:lvl1pPr>
            <a:lvl2pPr algn="ctr" rtl="0" eaLnBrk="0" fontAlgn="base" hangingPunct="0">
              <a:spcBef>
                <a:spcPct val="0"/>
              </a:spcBef>
              <a:spcAft>
                <a:spcPct val="0"/>
              </a:spcAft>
              <a:defRPr sz="2400" b="1">
                <a:solidFill>
                  <a:schemeClr val="tx1"/>
                </a:solidFill>
                <a:latin typeface="Verdana" charset="0"/>
              </a:defRPr>
            </a:lvl2pPr>
            <a:lvl3pPr algn="ctr" rtl="0" eaLnBrk="0" fontAlgn="base" hangingPunct="0">
              <a:spcBef>
                <a:spcPct val="0"/>
              </a:spcBef>
              <a:spcAft>
                <a:spcPct val="0"/>
              </a:spcAft>
              <a:defRPr sz="2400" b="1">
                <a:solidFill>
                  <a:schemeClr val="tx1"/>
                </a:solidFill>
                <a:latin typeface="Verdana" charset="0"/>
              </a:defRPr>
            </a:lvl3pPr>
            <a:lvl4pPr algn="ctr" rtl="0" eaLnBrk="0" fontAlgn="base" hangingPunct="0">
              <a:spcBef>
                <a:spcPct val="0"/>
              </a:spcBef>
              <a:spcAft>
                <a:spcPct val="0"/>
              </a:spcAft>
              <a:defRPr sz="2400" b="1">
                <a:solidFill>
                  <a:schemeClr val="tx1"/>
                </a:solidFill>
                <a:latin typeface="Verdana" charset="0"/>
              </a:defRPr>
            </a:lvl4pPr>
            <a:lvl5pPr algn="ctr" rtl="0" eaLnBrk="0" fontAlgn="base" hangingPunct="0">
              <a:spcBef>
                <a:spcPct val="0"/>
              </a:spcBef>
              <a:spcAft>
                <a:spcPct val="0"/>
              </a:spcAft>
              <a:defRPr sz="2400" b="1">
                <a:solidFill>
                  <a:schemeClr val="tx1"/>
                </a:solidFill>
                <a:latin typeface="Verdana" charset="0"/>
              </a:defRPr>
            </a:lvl5pPr>
            <a:lvl6pPr marL="457200" algn="ctr" rtl="0" eaLnBrk="1" fontAlgn="base" hangingPunct="1">
              <a:spcBef>
                <a:spcPct val="0"/>
              </a:spcBef>
              <a:spcAft>
                <a:spcPct val="0"/>
              </a:spcAft>
              <a:defRPr sz="2400" b="1">
                <a:solidFill>
                  <a:schemeClr val="tx1"/>
                </a:solidFill>
                <a:latin typeface="Verdana" charset="0"/>
              </a:defRPr>
            </a:lvl6pPr>
            <a:lvl7pPr marL="914400" algn="ctr" rtl="0" eaLnBrk="1" fontAlgn="base" hangingPunct="1">
              <a:spcBef>
                <a:spcPct val="0"/>
              </a:spcBef>
              <a:spcAft>
                <a:spcPct val="0"/>
              </a:spcAft>
              <a:defRPr sz="2400" b="1">
                <a:solidFill>
                  <a:schemeClr val="tx1"/>
                </a:solidFill>
                <a:latin typeface="Verdana" charset="0"/>
              </a:defRPr>
            </a:lvl7pPr>
            <a:lvl8pPr marL="1371600" algn="ctr" rtl="0" eaLnBrk="1" fontAlgn="base" hangingPunct="1">
              <a:spcBef>
                <a:spcPct val="0"/>
              </a:spcBef>
              <a:spcAft>
                <a:spcPct val="0"/>
              </a:spcAft>
              <a:defRPr sz="2400" b="1">
                <a:solidFill>
                  <a:schemeClr val="tx1"/>
                </a:solidFill>
                <a:latin typeface="Verdana" charset="0"/>
              </a:defRPr>
            </a:lvl8pPr>
            <a:lvl9pPr marL="1828800" algn="ctr" rtl="0" eaLnBrk="1" fontAlgn="base" hangingPunct="1">
              <a:spcBef>
                <a:spcPct val="0"/>
              </a:spcBef>
              <a:spcAft>
                <a:spcPct val="0"/>
              </a:spcAft>
              <a:defRPr sz="2400" b="1">
                <a:solidFill>
                  <a:schemeClr val="tx1"/>
                </a:solidFill>
                <a:latin typeface="Verdana" charset="0"/>
              </a:defRPr>
            </a:lvl9pPr>
          </a:lstStyle>
          <a:p>
            <a:pPr>
              <a:defRPr/>
            </a:pPr>
            <a:r>
              <a:rPr lang="en-US" sz="3500" kern="0" dirty="0" smtClean="0">
                <a:latin typeface="Arial" charset="0"/>
              </a:rPr>
              <a:t>AC 150/5300-17C</a:t>
            </a:r>
            <a:r>
              <a:rPr lang="en-US" sz="3500" kern="0" dirty="0" smtClean="0">
                <a:solidFill>
                  <a:srgbClr val="0000FF"/>
                </a:solidFill>
                <a:latin typeface="Arial" charset="0"/>
              </a:rPr>
              <a:t> </a:t>
            </a:r>
            <a:endParaRPr lang="en-US" sz="3500" kern="0" dirty="0" smtClean="0">
              <a:solidFill>
                <a:srgbClr val="0099CC"/>
              </a:solidFill>
              <a:latin typeface="Arial"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4"/>
          <p:cNvSpPr>
            <a:spLocks noChangeArrowheads="1"/>
          </p:cNvSpPr>
          <p:nvPr/>
        </p:nvSpPr>
        <p:spPr bwMode="auto">
          <a:xfrm>
            <a:off x="533400" y="5334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eaLnBrk="1" hangingPunct="1">
              <a:spcBef>
                <a:spcPct val="0"/>
              </a:spcBef>
              <a:buFontTx/>
              <a:buNone/>
            </a:pPr>
            <a:r>
              <a:rPr lang="en-US" altLang="en-US" sz="2400">
                <a:latin typeface="Arial" panose="020B0604020202020204" pitchFamily="34" charset="0"/>
              </a:rPr>
              <a:t>AC-17C Geo-referenced Imagery</a:t>
            </a:r>
          </a:p>
        </p:txBody>
      </p:sp>
      <p:sp>
        <p:nvSpPr>
          <p:cNvPr id="62467" name="Text Box 5"/>
          <p:cNvSpPr txBox="1">
            <a:spLocks noChangeArrowheads="1"/>
          </p:cNvSpPr>
          <p:nvPr/>
        </p:nvSpPr>
        <p:spPr bwMode="auto">
          <a:xfrm>
            <a:off x="1143000" y="1447800"/>
            <a:ext cx="7391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62468" name="Text Box 6"/>
          <p:cNvSpPr txBox="1">
            <a:spLocks noChangeArrowheads="1"/>
          </p:cNvSpPr>
          <p:nvPr/>
        </p:nvSpPr>
        <p:spPr bwMode="auto">
          <a:xfrm>
            <a:off x="5105400" y="1319213"/>
            <a:ext cx="3429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pPr>
            <a:r>
              <a:rPr lang="en-US" altLang="en-US" sz="1600">
                <a:latin typeface="Arial" panose="020B0604020202020204" pitchFamily="34" charset="0"/>
              </a:rPr>
              <a:t>High-Resolution photography of the airport collected for the entire study area.</a:t>
            </a:r>
          </a:p>
        </p:txBody>
      </p:sp>
      <p:graphicFrame>
        <p:nvGraphicFramePr>
          <p:cNvPr id="62469" name="Object 2"/>
          <p:cNvGraphicFramePr>
            <a:graphicFrameLocks noChangeAspect="1"/>
          </p:cNvGraphicFramePr>
          <p:nvPr/>
        </p:nvGraphicFramePr>
        <p:xfrm>
          <a:off x="349250" y="1371600"/>
          <a:ext cx="4222750" cy="4243388"/>
        </p:xfrm>
        <a:graphic>
          <a:graphicData uri="http://schemas.openxmlformats.org/presentationml/2006/ole">
            <mc:AlternateContent xmlns:mc="http://schemas.openxmlformats.org/markup-compatibility/2006">
              <mc:Choice xmlns:v="urn:schemas-microsoft-com:vml" Requires="v">
                <p:oleObj spid="_x0000_s62474" name="Drawing" r:id="rId4" imgW="5924550" imgH="5953125" progId="">
                  <p:embed/>
                </p:oleObj>
              </mc:Choice>
              <mc:Fallback>
                <p:oleObj name="Drawing" r:id="rId4" imgW="5924550" imgH="5953125"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250" y="1371600"/>
                        <a:ext cx="4222750" cy="4243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2470" name="Picture 4" descr="TWIN-OTTER-02_schwemmer"/>
          <p:cNvPicPr>
            <a:picLocks noChangeAspect="1" noChangeArrowheads="1"/>
          </p:cNvPicPr>
          <p:nvPr/>
        </p:nvPicPr>
        <p:blipFill>
          <a:blip r:embed="rId6">
            <a:extLst>
              <a:ext uri="{28A0092B-C50C-407E-A947-70E740481C1C}">
                <a14:useLocalDpi xmlns:a14="http://schemas.microsoft.com/office/drawing/2010/main" val="0"/>
              </a:ext>
            </a:extLst>
          </a:blip>
          <a:srcRect l="13968" t="21271" r="12822" b="17432"/>
          <a:stretch>
            <a:fillRect/>
          </a:stretch>
        </p:blipFill>
        <p:spPr bwMode="auto">
          <a:xfrm>
            <a:off x="6178550" y="4724400"/>
            <a:ext cx="273685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1" name="Text Box 6"/>
          <p:cNvSpPr txBox="1">
            <a:spLocks noChangeArrowheads="1"/>
          </p:cNvSpPr>
          <p:nvPr/>
        </p:nvSpPr>
        <p:spPr bwMode="auto">
          <a:xfrm>
            <a:off x="4800600" y="3581400"/>
            <a:ext cx="38862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pPr>
            <a:r>
              <a:rPr lang="en-US" altLang="en-US" sz="1600">
                <a:latin typeface="Arial" panose="020B0604020202020204" pitchFamily="34" charset="0"/>
              </a:rPr>
              <a:t>Imagery is used in the photogrammetric process for determining the height and position of obstacles and airport planimetric features.</a:t>
            </a:r>
          </a:p>
        </p:txBody>
      </p:sp>
      <p:pic>
        <p:nvPicPr>
          <p:cNvPr id="62472" name="Picture 5" descr="NOAAjet_cut"/>
          <p:cNvPicPr>
            <a:picLocks noChangeAspect="1" noChangeArrowheads="1"/>
          </p:cNvPicPr>
          <p:nvPr/>
        </p:nvPicPr>
        <p:blipFill>
          <a:blip r:embed="rId7">
            <a:extLst>
              <a:ext uri="{28A0092B-C50C-407E-A947-70E740481C1C}">
                <a14:useLocalDpi xmlns:a14="http://schemas.microsoft.com/office/drawing/2010/main" val="0"/>
              </a:ext>
            </a:extLst>
          </a:blip>
          <a:srcRect l="21948" t="7353" b="15027"/>
          <a:stretch>
            <a:fillRect/>
          </a:stretch>
        </p:blipFill>
        <p:spPr bwMode="auto">
          <a:xfrm>
            <a:off x="6324600" y="1928813"/>
            <a:ext cx="2362200"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3" name="Text Box 6"/>
          <p:cNvSpPr txBox="1">
            <a:spLocks noChangeArrowheads="1"/>
          </p:cNvSpPr>
          <p:nvPr/>
        </p:nvSpPr>
        <p:spPr bwMode="auto">
          <a:xfrm>
            <a:off x="304800" y="5834063"/>
            <a:ext cx="3429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pPr>
            <a:r>
              <a:rPr lang="en-US" altLang="en-US" sz="1600">
                <a:latin typeface="Arial" panose="020B0604020202020204" pitchFamily="34" charset="0"/>
              </a:rPr>
              <a:t>AC 150/5300-17C </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609600"/>
          </a:xfrm>
        </p:spPr>
        <p:txBody>
          <a:bodyPr/>
          <a:lstStyle/>
          <a:p>
            <a:pPr eaLnBrk="1" hangingPunct="1">
              <a:defRPr/>
            </a:pPr>
            <a:r>
              <a:rPr lang="en-US" dirty="0" smtClean="0">
                <a:latin typeface="Arial" charset="0"/>
              </a:rPr>
              <a:t>Imagery Acquisition Plan</a:t>
            </a:r>
            <a:endParaRPr lang="en-US" kern="1600" dirty="0" smtClean="0">
              <a:latin typeface="Cambria"/>
            </a:endParaRPr>
          </a:p>
        </p:txBody>
      </p:sp>
      <p:sp>
        <p:nvSpPr>
          <p:cNvPr id="64515" name="Rectangle 6"/>
          <p:cNvSpPr>
            <a:spLocks noChangeArrowheads="1"/>
          </p:cNvSpPr>
          <p:nvPr/>
        </p:nvSpPr>
        <p:spPr bwMode="auto">
          <a:xfrm>
            <a:off x="0" y="990600"/>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000">
                <a:solidFill>
                  <a:schemeClr val="tx1"/>
                </a:solidFill>
                <a:latin typeface="Verdana" panose="020B0604030504040204" pitchFamily="34" charset="0"/>
              </a:defRPr>
            </a:lvl1pPr>
            <a:lvl2pPr marL="800100" indent="-34290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lnSpc>
                <a:spcPct val="120000"/>
              </a:lnSpc>
              <a:buFontTx/>
              <a:buNone/>
            </a:pPr>
            <a:r>
              <a:rPr lang="en-US" altLang="en-US" sz="1800" b="1">
                <a:latin typeface="Arial" panose="020B0604020202020204" pitchFamily="34" charset="0"/>
              </a:rPr>
              <a:t>What is expected in the Plan?</a:t>
            </a:r>
          </a:p>
          <a:p>
            <a:pPr eaLnBrk="1" hangingPunct="1">
              <a:lnSpc>
                <a:spcPct val="120000"/>
              </a:lnSpc>
              <a:buFontTx/>
              <a:buChar char="-"/>
            </a:pPr>
            <a:r>
              <a:rPr lang="en-US" altLang="en-US" sz="1800">
                <a:latin typeface="Arial" panose="020B0604020202020204" pitchFamily="34" charset="0"/>
              </a:rPr>
              <a:t>Survey requirements</a:t>
            </a:r>
          </a:p>
          <a:p>
            <a:pPr eaLnBrk="1" hangingPunct="1">
              <a:lnSpc>
                <a:spcPct val="120000"/>
              </a:lnSpc>
              <a:buFontTx/>
              <a:buChar char="-"/>
            </a:pPr>
            <a:r>
              <a:rPr lang="en-US" altLang="en-US" sz="1800">
                <a:latin typeface="Arial" panose="020B0604020202020204" pitchFamily="34" charset="0"/>
              </a:rPr>
              <a:t>Clearly identify runway end approaches to be surveyed for obstacles and the Airport Airspace Survey surfaces to be evaluated </a:t>
            </a:r>
          </a:p>
          <a:p>
            <a:pPr eaLnBrk="1" hangingPunct="1">
              <a:buFontTx/>
              <a:buNone/>
            </a:pPr>
            <a:r>
              <a:rPr lang="en-US" altLang="en-US" sz="1800">
                <a:latin typeface="Arial" panose="020B0604020202020204" pitchFamily="34" charset="0"/>
              </a:rPr>
              <a:t>Plan must include the elements identified in AC 17C Section 2.1</a:t>
            </a:r>
          </a:p>
          <a:p>
            <a:pPr eaLnBrk="1" hangingPunct="1">
              <a:buFontTx/>
              <a:buChar char="-"/>
            </a:pPr>
            <a:r>
              <a:rPr lang="en-US" altLang="en-US" sz="1800">
                <a:latin typeface="Arial" panose="020B0604020202020204" pitchFamily="34" charset="0"/>
              </a:rPr>
              <a:t>Briefly descriptions:</a:t>
            </a:r>
          </a:p>
          <a:p>
            <a:pPr lvl="1" eaLnBrk="1" hangingPunct="1">
              <a:buFontTx/>
              <a:buChar char="-"/>
            </a:pPr>
            <a:r>
              <a:rPr lang="en-US" altLang="en-US" sz="1800">
                <a:latin typeface="Arial" panose="020B0604020202020204" pitchFamily="34" charset="0"/>
              </a:rPr>
              <a:t>Purpose</a:t>
            </a:r>
          </a:p>
          <a:p>
            <a:pPr lvl="1" eaLnBrk="1" hangingPunct="1">
              <a:buFontTx/>
              <a:buChar char="-"/>
            </a:pPr>
            <a:r>
              <a:rPr lang="en-US" altLang="en-US" sz="1800">
                <a:latin typeface="Arial" panose="020B0604020202020204" pitchFamily="34" charset="0"/>
              </a:rPr>
              <a:t>Collection methodology proposed for imagery acquisition</a:t>
            </a:r>
          </a:p>
          <a:p>
            <a:pPr lvl="1" eaLnBrk="1" hangingPunct="1">
              <a:buFontTx/>
              <a:buChar char="-"/>
            </a:pPr>
            <a:r>
              <a:rPr lang="en-US" altLang="en-US" sz="1800">
                <a:latin typeface="Arial" panose="020B0604020202020204" pitchFamily="34" charset="0"/>
              </a:rPr>
              <a:t>Methods to geo-reference the imagery</a:t>
            </a:r>
          </a:p>
          <a:p>
            <a:pPr lvl="1" eaLnBrk="1" hangingPunct="1">
              <a:buFontTx/>
              <a:buChar char="-"/>
            </a:pPr>
            <a:r>
              <a:rPr lang="en-US" altLang="en-US" sz="1800">
                <a:latin typeface="Arial" panose="020B0604020202020204" pitchFamily="34" charset="0"/>
              </a:rPr>
              <a:t>How  imagery will be used to support  the data collection required for the survey </a:t>
            </a:r>
          </a:p>
          <a:p>
            <a:pPr eaLnBrk="1" hangingPunct="1">
              <a:spcBef>
                <a:spcPct val="0"/>
              </a:spcBef>
              <a:buFontTx/>
              <a:buChar char="-"/>
            </a:pPr>
            <a:r>
              <a:rPr lang="en-US" altLang="en-US" sz="1800">
                <a:latin typeface="Arial" panose="020B0604020202020204" pitchFamily="34" charset="0"/>
              </a:rPr>
              <a:t>Proposed Flight-line diagram (with AAS surfaces)</a:t>
            </a:r>
          </a:p>
          <a:p>
            <a:pPr eaLnBrk="1" hangingPunct="1">
              <a:spcBef>
                <a:spcPct val="0"/>
              </a:spcBef>
              <a:buFontTx/>
              <a:buChar char="-"/>
            </a:pPr>
            <a:r>
              <a:rPr lang="en-US" altLang="en-US" sz="1800">
                <a:latin typeface="Arial" panose="020B0604020202020204" pitchFamily="34" charset="0"/>
              </a:rPr>
              <a:t>Imagery (ground) control network diagram</a:t>
            </a:r>
          </a:p>
          <a:p>
            <a:pPr eaLnBrk="1" hangingPunct="1">
              <a:spcBef>
                <a:spcPct val="0"/>
              </a:spcBef>
              <a:buFontTx/>
              <a:buChar char="-"/>
            </a:pPr>
            <a:r>
              <a:rPr lang="en-US" altLang="en-US" sz="1800">
                <a:latin typeface="Arial" panose="020B0604020202020204" pitchFamily="34" charset="0"/>
              </a:rPr>
              <a:t>Proposed imagery control stations coordinates (text file)</a:t>
            </a:r>
          </a:p>
          <a:p>
            <a:pPr eaLnBrk="1" hangingPunct="1">
              <a:spcBef>
                <a:spcPct val="0"/>
              </a:spcBef>
              <a:buFontTx/>
              <a:buChar char="-"/>
            </a:pPr>
            <a:r>
              <a:rPr lang="en-US" altLang="en-US" sz="1800">
                <a:latin typeface="Arial" panose="020B0604020202020204" pitchFamily="34" charset="0"/>
              </a:rPr>
              <a:t>Listing of equipment proposed to use in the survey (Calibration Report)</a:t>
            </a:r>
          </a:p>
          <a:p>
            <a:pPr eaLnBrk="1" hangingPunct="1">
              <a:spcBef>
                <a:spcPct val="0"/>
              </a:spcBef>
              <a:buFontTx/>
              <a:buChar char="-"/>
            </a:pPr>
            <a:r>
              <a:rPr lang="en-US" altLang="en-US" sz="1800">
                <a:latin typeface="Arial" panose="020B0604020202020204" pitchFamily="34" charset="0"/>
              </a:rPr>
              <a:t>Describe proposed quality control procedures</a:t>
            </a:r>
          </a:p>
          <a:p>
            <a:pPr eaLnBrk="1" hangingPunct="1">
              <a:spcBef>
                <a:spcPct val="0"/>
              </a:spcBef>
              <a:buFontTx/>
              <a:buChar char="-"/>
            </a:pPr>
            <a:r>
              <a:rPr lang="en-US" altLang="en-US" sz="1800">
                <a:latin typeface="Arial" panose="020B0604020202020204" pitchFamily="34" charset="0"/>
              </a:rPr>
              <a:t>Identifying anticipated imagery acquisition dates</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914400"/>
          </a:xfrm>
        </p:spPr>
        <p:txBody>
          <a:bodyPr/>
          <a:lstStyle/>
          <a:p>
            <a:pPr eaLnBrk="1" hangingPunct="1">
              <a:defRPr/>
            </a:pPr>
            <a:r>
              <a:rPr lang="en-US" dirty="0" smtClean="0">
                <a:latin typeface="Arial" charset="0"/>
              </a:rPr>
              <a:t>Imagery Acquisition Plan</a:t>
            </a:r>
            <a:endParaRPr lang="en-US" kern="1600" dirty="0" smtClean="0">
              <a:latin typeface="Cambria"/>
            </a:endParaRPr>
          </a:p>
        </p:txBody>
      </p:sp>
      <p:sp>
        <p:nvSpPr>
          <p:cNvPr id="66563" name="Rectangle 6"/>
          <p:cNvSpPr>
            <a:spLocks noChangeArrowheads="1"/>
          </p:cNvSpPr>
          <p:nvPr/>
        </p:nvSpPr>
        <p:spPr bwMode="auto">
          <a:xfrm>
            <a:off x="609600" y="1371600"/>
            <a:ext cx="8305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lnSpc>
                <a:spcPct val="120000"/>
              </a:lnSpc>
              <a:buFontTx/>
              <a:buNone/>
            </a:pPr>
            <a:r>
              <a:rPr lang="en-US" altLang="en-US" sz="1800" b="1">
                <a:latin typeface="Arial" panose="020B0604020202020204" pitchFamily="34" charset="0"/>
              </a:rPr>
              <a:t>Reasons a plan may not be approved:</a:t>
            </a:r>
          </a:p>
          <a:p>
            <a:pPr eaLnBrk="1" hangingPunct="1">
              <a:lnSpc>
                <a:spcPct val="120000"/>
              </a:lnSpc>
              <a:buFontTx/>
              <a:buChar char="-"/>
            </a:pPr>
            <a:r>
              <a:rPr lang="en-US" altLang="en-US" sz="1800">
                <a:latin typeface="Arial" panose="020B0604020202020204" pitchFamily="34" charset="0"/>
              </a:rPr>
              <a:t>Survey requirements are inconsistent with Project SOW</a:t>
            </a:r>
          </a:p>
          <a:p>
            <a:pPr eaLnBrk="1" hangingPunct="1">
              <a:lnSpc>
                <a:spcPct val="120000"/>
              </a:lnSpc>
              <a:buFontTx/>
              <a:buChar char="-"/>
            </a:pPr>
            <a:r>
              <a:rPr lang="en-US" altLang="en-US" sz="1800">
                <a:latin typeface="Arial" panose="020B0604020202020204" pitchFamily="34" charset="0"/>
              </a:rPr>
              <a:t>Required elements not included in plan</a:t>
            </a:r>
          </a:p>
          <a:p>
            <a:pPr eaLnBrk="1" hangingPunct="1">
              <a:lnSpc>
                <a:spcPct val="120000"/>
              </a:lnSpc>
              <a:buFontTx/>
              <a:buChar char="-"/>
            </a:pPr>
            <a:r>
              <a:rPr lang="en-US" altLang="en-US" sz="1800">
                <a:latin typeface="Arial" panose="020B0604020202020204" pitchFamily="34" charset="0"/>
              </a:rPr>
              <a:t>Proposed plan will not satisfy requirements</a:t>
            </a:r>
          </a:p>
          <a:p>
            <a:pPr eaLnBrk="1" hangingPunct="1">
              <a:lnSpc>
                <a:spcPct val="120000"/>
              </a:lnSpc>
              <a:buFontTx/>
              <a:buChar char="-"/>
            </a:pPr>
            <a:r>
              <a:rPr lang="en-US" altLang="en-US" sz="1800">
                <a:latin typeface="Arial" panose="020B0604020202020204" pitchFamily="34" charset="0"/>
              </a:rPr>
              <a:t>Stereo imagery does not cover entire extents of study area (AAS)</a:t>
            </a:r>
          </a:p>
        </p:txBody>
      </p:sp>
      <p:pic>
        <p:nvPicPr>
          <p:cNvPr id="66564" name="Picture 2" descr="C:\Brads_Stuff\ash_sspoint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581400"/>
            <a:ext cx="2592388" cy="222408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6565" name="Picture 4" descr="aatachment a"/>
          <p:cNvPicPr preferRelativeResize="0">
            <a:picLocks noChangeArrowheads="1"/>
          </p:cNvPicPr>
          <p:nvPr/>
        </p:nvPicPr>
        <p:blipFill>
          <a:blip r:embed="rId4">
            <a:extLst>
              <a:ext uri="{28A0092B-C50C-407E-A947-70E740481C1C}">
                <a14:useLocalDpi xmlns:a14="http://schemas.microsoft.com/office/drawing/2010/main" val="0"/>
              </a:ext>
            </a:extLst>
          </a:blip>
          <a:srcRect t="14438" r="1347" b="28876"/>
          <a:stretch>
            <a:fillRect/>
          </a:stretch>
        </p:blipFill>
        <p:spPr bwMode="auto">
          <a:xfrm>
            <a:off x="4572000" y="3287713"/>
            <a:ext cx="3965575" cy="296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609600"/>
          </a:xfrm>
        </p:spPr>
        <p:txBody>
          <a:bodyPr/>
          <a:lstStyle/>
          <a:p>
            <a:pPr eaLnBrk="1" hangingPunct="1">
              <a:defRPr/>
            </a:pPr>
            <a:r>
              <a:rPr lang="en-US" dirty="0" smtClean="0">
                <a:latin typeface="Arial" charset="0"/>
              </a:rPr>
              <a:t>Imagery Data</a:t>
            </a:r>
            <a:endParaRPr lang="en-US" kern="1600" dirty="0" smtClean="0">
              <a:latin typeface="Cambria"/>
            </a:endParaRPr>
          </a:p>
        </p:txBody>
      </p:sp>
      <p:sp>
        <p:nvSpPr>
          <p:cNvPr id="68611" name="Rectangle 6"/>
          <p:cNvSpPr>
            <a:spLocks noChangeArrowheads="1"/>
          </p:cNvSpPr>
          <p:nvPr/>
        </p:nvSpPr>
        <p:spPr bwMode="auto">
          <a:xfrm>
            <a:off x="457200" y="914400"/>
            <a:ext cx="80772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000">
                <a:solidFill>
                  <a:schemeClr val="tx1"/>
                </a:solidFill>
                <a:latin typeface="Verdana" panose="020B0604030504040204" pitchFamily="34" charset="0"/>
              </a:defRPr>
            </a:lvl1pPr>
            <a:lvl2pPr marL="800100" indent="-342900">
              <a:spcBef>
                <a:spcPct val="20000"/>
              </a:spcBef>
              <a:buChar char="–"/>
              <a:defRPr sz="2000">
                <a:solidFill>
                  <a:schemeClr val="tx1"/>
                </a:solidFill>
                <a:latin typeface="Verdana" panose="020B0604030504040204" pitchFamily="34" charset="0"/>
              </a:defRPr>
            </a:lvl2pPr>
            <a:lvl3pPr marL="1257300" indent="-3429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lnSpc>
                <a:spcPct val="120000"/>
              </a:lnSpc>
              <a:buFontTx/>
              <a:buNone/>
            </a:pPr>
            <a:r>
              <a:rPr lang="en-US" altLang="en-US" sz="1800" b="1">
                <a:latin typeface="Arial" panose="020B0604020202020204" pitchFamily="34" charset="0"/>
              </a:rPr>
              <a:t>What is expected in the Imagery Data Deliverable?</a:t>
            </a:r>
          </a:p>
          <a:p>
            <a:pPr eaLnBrk="1" hangingPunct="1">
              <a:lnSpc>
                <a:spcPct val="120000"/>
              </a:lnSpc>
              <a:buFontTx/>
              <a:buChar char="-"/>
            </a:pPr>
            <a:r>
              <a:rPr lang="en-US" altLang="en-US" sz="1800">
                <a:latin typeface="Arial" panose="020B0604020202020204" pitchFamily="34" charset="0"/>
              </a:rPr>
              <a:t>Deliverables as specified in AC 17C</a:t>
            </a:r>
          </a:p>
          <a:p>
            <a:pPr eaLnBrk="1" hangingPunct="1">
              <a:lnSpc>
                <a:spcPct val="120000"/>
              </a:lnSpc>
              <a:buFontTx/>
              <a:buChar char="-"/>
            </a:pPr>
            <a:r>
              <a:rPr lang="en-US" altLang="en-US" sz="1800">
                <a:latin typeface="Arial" panose="020B0604020202020204" pitchFamily="34" charset="0"/>
              </a:rPr>
              <a:t>Including </a:t>
            </a:r>
          </a:p>
          <a:p>
            <a:pPr lvl="1" eaLnBrk="1" hangingPunct="1">
              <a:lnSpc>
                <a:spcPct val="120000"/>
              </a:lnSpc>
              <a:buFontTx/>
              <a:buChar char="-"/>
            </a:pPr>
            <a:r>
              <a:rPr lang="en-US" altLang="en-US" sz="1800">
                <a:latin typeface="Arial" panose="020B0604020202020204" pitchFamily="34" charset="0"/>
              </a:rPr>
              <a:t>Digital Stereo Imagery</a:t>
            </a:r>
          </a:p>
          <a:p>
            <a:pPr lvl="1" eaLnBrk="1" hangingPunct="1">
              <a:lnSpc>
                <a:spcPct val="120000"/>
              </a:lnSpc>
              <a:buFontTx/>
              <a:buChar char="-"/>
            </a:pPr>
            <a:r>
              <a:rPr lang="en-US" altLang="en-US" sz="1800">
                <a:latin typeface="Arial" panose="020B0604020202020204" pitchFamily="34" charset="0"/>
              </a:rPr>
              <a:t>Flight Layout diagram</a:t>
            </a:r>
          </a:p>
          <a:p>
            <a:pPr lvl="1" eaLnBrk="1" hangingPunct="1">
              <a:lnSpc>
                <a:spcPct val="120000"/>
              </a:lnSpc>
              <a:buFontTx/>
              <a:buChar char="-"/>
            </a:pPr>
            <a:r>
              <a:rPr lang="en-US" altLang="en-US" sz="1800">
                <a:latin typeface="Arial" panose="020B0604020202020204" pitchFamily="34" charset="0"/>
              </a:rPr>
              <a:t>Image Control Points </a:t>
            </a:r>
          </a:p>
          <a:p>
            <a:pPr lvl="2" eaLnBrk="1" hangingPunct="1">
              <a:lnSpc>
                <a:spcPct val="120000"/>
              </a:lnSpc>
              <a:buFontTx/>
              <a:buChar char="-"/>
            </a:pPr>
            <a:r>
              <a:rPr lang="en-US" altLang="en-US" sz="1800">
                <a:latin typeface="Arial" panose="020B0604020202020204" pitchFamily="34" charset="0"/>
              </a:rPr>
              <a:t>Coordinates</a:t>
            </a:r>
          </a:p>
          <a:p>
            <a:pPr lvl="2" eaLnBrk="1" hangingPunct="1">
              <a:lnSpc>
                <a:spcPct val="120000"/>
              </a:lnSpc>
              <a:buFontTx/>
              <a:buChar char="-"/>
            </a:pPr>
            <a:r>
              <a:rPr lang="en-US" altLang="en-US" sz="1800">
                <a:latin typeface="Arial" panose="020B0604020202020204" pitchFamily="34" charset="0"/>
              </a:rPr>
              <a:t>Descriptions (Station Location Sketch and Visibility Diagram)</a:t>
            </a:r>
          </a:p>
          <a:p>
            <a:pPr lvl="2" eaLnBrk="1" hangingPunct="1">
              <a:lnSpc>
                <a:spcPct val="120000"/>
              </a:lnSpc>
              <a:buFontTx/>
              <a:buChar char="-"/>
            </a:pPr>
            <a:r>
              <a:rPr lang="en-US" altLang="en-US" sz="1800">
                <a:latin typeface="Arial" panose="020B0604020202020204" pitchFamily="34" charset="0"/>
              </a:rPr>
              <a:t>Digital ground photographs</a:t>
            </a:r>
          </a:p>
          <a:p>
            <a:pPr lvl="1" eaLnBrk="1" hangingPunct="1">
              <a:lnSpc>
                <a:spcPct val="120000"/>
              </a:lnSpc>
              <a:buFontTx/>
              <a:buChar char="-"/>
            </a:pPr>
            <a:r>
              <a:rPr lang="en-US" altLang="en-US" sz="1800">
                <a:latin typeface="Arial" panose="020B0604020202020204" pitchFamily="34" charset="0"/>
              </a:rPr>
              <a:t>Check Points (5) – OPUS solution results</a:t>
            </a:r>
          </a:p>
          <a:p>
            <a:pPr lvl="1" eaLnBrk="1" hangingPunct="1">
              <a:lnSpc>
                <a:spcPct val="120000"/>
              </a:lnSpc>
              <a:buFontTx/>
              <a:buChar char="-"/>
            </a:pPr>
            <a:r>
              <a:rPr lang="en-US" altLang="en-US" sz="1800">
                <a:latin typeface="Arial" panose="020B0604020202020204" pitchFamily="34" charset="0"/>
              </a:rPr>
              <a:t>Geo-referencing files (Aerial Triangulation)</a:t>
            </a:r>
          </a:p>
          <a:p>
            <a:pPr lvl="1" eaLnBrk="1" hangingPunct="1">
              <a:lnSpc>
                <a:spcPct val="120000"/>
              </a:lnSpc>
              <a:buFontTx/>
              <a:buChar char="-"/>
            </a:pPr>
            <a:r>
              <a:rPr lang="en-US" altLang="en-US" sz="1800">
                <a:latin typeface="Arial" panose="020B0604020202020204" pitchFamily="34" charset="0"/>
              </a:rPr>
              <a:t>Final Report (optional)</a:t>
            </a:r>
          </a:p>
          <a:p>
            <a:pPr lvl="2" eaLnBrk="1" hangingPunct="1">
              <a:lnSpc>
                <a:spcPct val="120000"/>
              </a:lnSpc>
              <a:buFontTx/>
              <a:buChar char="-"/>
            </a:pPr>
            <a:r>
              <a:rPr lang="en-US" altLang="en-US" sz="1800">
                <a:latin typeface="Arial" panose="020B0604020202020204" pitchFamily="34" charset="0"/>
              </a:rPr>
              <a:t>Comments required  when work performed differently than stated in imagery plan. </a:t>
            </a:r>
          </a:p>
          <a:p>
            <a:pPr eaLnBrk="1" hangingPunct="1">
              <a:lnSpc>
                <a:spcPct val="120000"/>
              </a:lnSpc>
            </a:pPr>
            <a:endParaRPr lang="en-US" altLang="en-US" sz="1800">
              <a:latin typeface="Arial" panose="020B0604020202020204"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4"/>
          <p:cNvSpPr>
            <a:spLocks noGrp="1" noChangeArrowheads="1"/>
          </p:cNvSpPr>
          <p:nvPr>
            <p:ph type="title"/>
          </p:nvPr>
        </p:nvSpPr>
        <p:spPr>
          <a:xfrm>
            <a:off x="457200" y="457200"/>
            <a:ext cx="8382000" cy="533400"/>
          </a:xfrm>
        </p:spPr>
        <p:txBody>
          <a:bodyPr/>
          <a:lstStyle/>
          <a:p>
            <a:r>
              <a:rPr lang="en-US" altLang="en-US" smtClean="0">
                <a:latin typeface="Arial" panose="020B0604020202020204" pitchFamily="34" charset="0"/>
                <a:cs typeface="Arial" panose="020B0604020202020204" pitchFamily="34" charset="0"/>
              </a:rPr>
              <a:t>Image Review Criteria</a:t>
            </a:r>
          </a:p>
        </p:txBody>
      </p:sp>
      <p:sp>
        <p:nvSpPr>
          <p:cNvPr id="70659" name="Rectangle 5"/>
          <p:cNvSpPr>
            <a:spLocks noGrp="1" noChangeArrowheads="1"/>
          </p:cNvSpPr>
          <p:nvPr>
            <p:ph type="body" idx="4294967295"/>
          </p:nvPr>
        </p:nvSpPr>
        <p:spPr>
          <a:xfrm>
            <a:off x="762000" y="1066800"/>
            <a:ext cx="8229600" cy="5257800"/>
          </a:xfrm>
        </p:spPr>
        <p:txBody>
          <a:bodyPr/>
          <a:lstStyle/>
          <a:p>
            <a:pPr>
              <a:lnSpc>
                <a:spcPct val="80000"/>
              </a:lnSpc>
            </a:pPr>
            <a:r>
              <a:rPr lang="en-US" altLang="en-US" sz="1400" b="1" smtClean="0">
                <a:latin typeface="Arial" panose="020B0604020202020204" pitchFamily="34" charset="0"/>
                <a:cs typeface="Arial" panose="020B0604020202020204" pitchFamily="34" charset="0"/>
              </a:rPr>
              <a:t>1.  Ground Sample Distance</a:t>
            </a:r>
            <a:r>
              <a:rPr lang="en-US" altLang="en-US" sz="1400" smtClean="0">
                <a:latin typeface="Arial" panose="020B0604020202020204" pitchFamily="34" charset="0"/>
                <a:cs typeface="Arial" panose="020B0604020202020204" pitchFamily="34" charset="0"/>
              </a:rPr>
              <a:t> - GSD between 10-30 cm</a:t>
            </a:r>
          </a:p>
          <a:p>
            <a:pPr>
              <a:lnSpc>
                <a:spcPct val="80000"/>
              </a:lnSpc>
            </a:pPr>
            <a:endParaRPr lang="en-US" altLang="en-US" sz="1400" b="1" smtClean="0">
              <a:latin typeface="Arial" panose="020B0604020202020204" pitchFamily="34" charset="0"/>
              <a:cs typeface="Arial" panose="020B0604020202020204" pitchFamily="34" charset="0"/>
            </a:endParaRPr>
          </a:p>
          <a:p>
            <a:pPr>
              <a:lnSpc>
                <a:spcPct val="80000"/>
              </a:lnSpc>
            </a:pPr>
            <a:r>
              <a:rPr lang="en-US" altLang="en-US" sz="1400" b="1" smtClean="0">
                <a:latin typeface="Arial" panose="020B0604020202020204" pitchFamily="34" charset="0"/>
                <a:cs typeface="Arial" panose="020B0604020202020204" pitchFamily="34" charset="0"/>
              </a:rPr>
              <a:t>2.  Stereo Coverage</a:t>
            </a:r>
            <a:r>
              <a:rPr lang="en-US" altLang="en-US" sz="1400" smtClean="0">
                <a:latin typeface="Arial" panose="020B0604020202020204" pitchFamily="34" charset="0"/>
                <a:cs typeface="Arial" panose="020B0604020202020204" pitchFamily="34" charset="0"/>
              </a:rPr>
              <a:t> - Imagery has sufficient overlap to permit stereo coverage of                                                                        the entire area to be analyzed (Stereo coverage of all OIS)</a:t>
            </a:r>
          </a:p>
          <a:p>
            <a:pPr>
              <a:lnSpc>
                <a:spcPct val="80000"/>
              </a:lnSpc>
            </a:pPr>
            <a:endParaRPr lang="en-US" altLang="en-US" sz="1400" b="1" smtClean="0">
              <a:latin typeface="Arial" panose="020B0604020202020204" pitchFamily="34" charset="0"/>
              <a:cs typeface="Arial" panose="020B0604020202020204" pitchFamily="34" charset="0"/>
            </a:endParaRPr>
          </a:p>
          <a:p>
            <a:pPr>
              <a:lnSpc>
                <a:spcPct val="80000"/>
              </a:lnSpc>
            </a:pPr>
            <a:r>
              <a:rPr lang="en-US" altLang="en-US" sz="1400" b="1" smtClean="0">
                <a:latin typeface="Arial" panose="020B0604020202020204" pitchFamily="34" charset="0"/>
                <a:cs typeface="Arial" panose="020B0604020202020204" pitchFamily="34" charset="0"/>
              </a:rPr>
              <a:t>3.  Geometric Fidelity</a:t>
            </a:r>
            <a:r>
              <a:rPr lang="en-US" altLang="en-US" sz="1400" smtClean="0">
                <a:latin typeface="Arial" panose="020B0604020202020204" pitchFamily="34" charset="0"/>
                <a:cs typeface="Arial" panose="020B0604020202020204" pitchFamily="34" charset="0"/>
              </a:rPr>
              <a:t> - Collection and processing of the image data will maintain, within accuracy requirements, the relationship between measurements made in the image model and real world coordinates</a:t>
            </a:r>
          </a:p>
          <a:p>
            <a:pPr>
              <a:lnSpc>
                <a:spcPct val="80000"/>
              </a:lnSpc>
            </a:pPr>
            <a:endParaRPr lang="en-US" altLang="en-US" sz="1400" b="1" smtClean="0">
              <a:latin typeface="Arial" panose="020B0604020202020204" pitchFamily="34" charset="0"/>
              <a:cs typeface="Arial" panose="020B0604020202020204" pitchFamily="34" charset="0"/>
            </a:endParaRPr>
          </a:p>
          <a:p>
            <a:pPr>
              <a:lnSpc>
                <a:spcPct val="80000"/>
              </a:lnSpc>
            </a:pPr>
            <a:r>
              <a:rPr lang="en-US" altLang="en-US" sz="1400" b="1" smtClean="0">
                <a:latin typeface="Arial" panose="020B0604020202020204" pitchFamily="34" charset="0"/>
                <a:cs typeface="Arial" panose="020B0604020202020204" pitchFamily="34" charset="0"/>
              </a:rPr>
              <a:t>4.  Geo-Referencing</a:t>
            </a:r>
            <a:r>
              <a:rPr lang="en-US" altLang="en-US" sz="1400" smtClean="0">
                <a:latin typeface="Arial" panose="020B0604020202020204" pitchFamily="34" charset="0"/>
                <a:cs typeface="Arial" panose="020B0604020202020204" pitchFamily="34" charset="0"/>
              </a:rPr>
              <a:t> - The imagery has been geo-referenced and the source data used for completing the geo-referencing are provided (See Attachments B,C, and D)</a:t>
            </a:r>
          </a:p>
          <a:p>
            <a:pPr>
              <a:lnSpc>
                <a:spcPct val="80000"/>
              </a:lnSpc>
            </a:pPr>
            <a:endParaRPr lang="en-US" altLang="en-US" sz="1400" b="1" smtClean="0">
              <a:latin typeface="Arial" panose="020B0604020202020204" pitchFamily="34" charset="0"/>
              <a:cs typeface="Arial" panose="020B0604020202020204" pitchFamily="34" charset="0"/>
            </a:endParaRPr>
          </a:p>
          <a:p>
            <a:pPr>
              <a:lnSpc>
                <a:spcPct val="80000"/>
              </a:lnSpc>
            </a:pPr>
            <a:r>
              <a:rPr lang="en-US" altLang="en-US" sz="1400" b="1" smtClean="0">
                <a:latin typeface="Arial" panose="020B0604020202020204" pitchFamily="34" charset="0"/>
                <a:cs typeface="Arial" panose="020B0604020202020204" pitchFamily="34" charset="0"/>
              </a:rPr>
              <a:t>5.  Positional Accuracy</a:t>
            </a:r>
            <a:r>
              <a:rPr lang="en-US" altLang="en-US" sz="1400" smtClean="0">
                <a:latin typeface="Arial" panose="020B0604020202020204" pitchFamily="34" charset="0"/>
                <a:cs typeface="Arial" panose="020B0604020202020204" pitchFamily="34" charset="0"/>
              </a:rPr>
              <a:t>- Positions of well defined points determined from the stereo imagery shall be within 1 meter relative to the NSRS (NAD 83 NAVD 88) at the 95% confidence level for Easting, Northing, and orthometric height. </a:t>
            </a:r>
          </a:p>
          <a:p>
            <a:pPr>
              <a:lnSpc>
                <a:spcPct val="80000"/>
              </a:lnSpc>
            </a:pPr>
            <a:endParaRPr lang="en-US" altLang="en-US" sz="1400" b="1" smtClean="0">
              <a:latin typeface="Arial" panose="020B0604020202020204" pitchFamily="34" charset="0"/>
              <a:cs typeface="Arial" panose="020B0604020202020204" pitchFamily="34" charset="0"/>
            </a:endParaRPr>
          </a:p>
          <a:p>
            <a:pPr>
              <a:lnSpc>
                <a:spcPct val="80000"/>
              </a:lnSpc>
            </a:pPr>
            <a:r>
              <a:rPr lang="en-US" altLang="en-US" sz="1400" b="1" smtClean="0">
                <a:latin typeface="Arial" panose="020B0604020202020204" pitchFamily="34" charset="0"/>
                <a:cs typeface="Arial" panose="020B0604020202020204" pitchFamily="34" charset="0"/>
              </a:rPr>
              <a:t>6.  Resolution</a:t>
            </a:r>
            <a:r>
              <a:rPr lang="en-US" altLang="en-US" sz="1400" smtClean="0">
                <a:latin typeface="Arial" panose="020B0604020202020204" pitchFamily="34" charset="0"/>
                <a:cs typeface="Arial" panose="020B0604020202020204" pitchFamily="34" charset="0"/>
              </a:rPr>
              <a:t> - imagery must be sufficiently sharp to allow identification, analysis, and measurement of airport features and obstructions</a:t>
            </a:r>
          </a:p>
          <a:p>
            <a:pPr>
              <a:lnSpc>
                <a:spcPct val="80000"/>
              </a:lnSpc>
            </a:pPr>
            <a:endParaRPr lang="en-US" altLang="en-US" sz="1400" b="1" smtClean="0">
              <a:latin typeface="Arial" panose="020B0604020202020204" pitchFamily="34" charset="0"/>
              <a:cs typeface="Arial" panose="020B0604020202020204" pitchFamily="34" charset="0"/>
            </a:endParaRPr>
          </a:p>
          <a:p>
            <a:pPr>
              <a:lnSpc>
                <a:spcPct val="80000"/>
              </a:lnSpc>
            </a:pPr>
            <a:r>
              <a:rPr lang="en-US" altLang="en-US" sz="1400" b="1" smtClean="0">
                <a:latin typeface="Arial" panose="020B0604020202020204" pitchFamily="34" charset="0"/>
                <a:cs typeface="Arial" panose="020B0604020202020204" pitchFamily="34" charset="0"/>
              </a:rPr>
              <a:t>7.  Image Quality</a:t>
            </a:r>
            <a:r>
              <a:rPr lang="en-US" altLang="en-US" sz="1400" smtClean="0">
                <a:latin typeface="Arial" panose="020B0604020202020204" pitchFamily="34" charset="0"/>
                <a:cs typeface="Arial" panose="020B0604020202020204" pitchFamily="34" charset="0"/>
              </a:rPr>
              <a:t> - The imagery shall be clear, and evenly exposed across the format.</a:t>
            </a:r>
          </a:p>
          <a:p>
            <a:pPr>
              <a:lnSpc>
                <a:spcPct val="80000"/>
              </a:lnSpc>
              <a:buFontTx/>
              <a:buNone/>
            </a:pPr>
            <a:r>
              <a:rPr lang="en-US" altLang="en-US" sz="1400" smtClean="0">
                <a:latin typeface="Arial" panose="020B0604020202020204" pitchFamily="34" charset="0"/>
                <a:cs typeface="Arial" panose="020B0604020202020204" pitchFamily="34" charset="0"/>
              </a:rPr>
              <a:t>      The imagery shall be free from cloud, cloud shadows, smoke, haze, and any other blemishes which interfere with the intended use of the imagery</a:t>
            </a:r>
          </a:p>
          <a:p>
            <a:pPr>
              <a:lnSpc>
                <a:spcPct val="80000"/>
              </a:lnSpc>
              <a:buFontTx/>
              <a:buNone/>
            </a:pPr>
            <a:endParaRPr lang="en-US" altLang="en-US" sz="1400" b="1" smtClean="0">
              <a:latin typeface="Arial" panose="020B0604020202020204" pitchFamily="34" charset="0"/>
              <a:cs typeface="Arial" panose="020B0604020202020204" pitchFamily="34" charset="0"/>
            </a:endParaRPr>
          </a:p>
          <a:p>
            <a:pPr>
              <a:lnSpc>
                <a:spcPct val="80000"/>
              </a:lnSpc>
            </a:pPr>
            <a:r>
              <a:rPr lang="en-US" altLang="en-US" sz="1400" b="1" smtClean="0">
                <a:latin typeface="Arial" panose="020B0604020202020204" pitchFamily="34" charset="0"/>
                <a:cs typeface="Arial" panose="020B0604020202020204" pitchFamily="34" charset="0"/>
              </a:rPr>
              <a:t>8. Acquisition Date</a:t>
            </a:r>
            <a:r>
              <a:rPr lang="en-US" altLang="en-US" sz="1400" smtClean="0">
                <a:latin typeface="Arial" panose="020B0604020202020204" pitchFamily="34" charset="0"/>
                <a:cs typeface="Arial" panose="020B0604020202020204" pitchFamily="34" charset="0"/>
              </a:rPr>
              <a:t> - The imagery should be acquired within the 12 month period </a:t>
            </a:r>
          </a:p>
          <a:p>
            <a:pPr>
              <a:lnSpc>
                <a:spcPct val="80000"/>
              </a:lnSpc>
            </a:pPr>
            <a:endParaRPr lang="en-US" altLang="en-US" sz="1400" smtClean="0">
              <a:latin typeface="Arial" panose="020B0604020202020204" pitchFamily="34" charset="0"/>
              <a:cs typeface="Arial" panose="020B0604020202020204" pitchFamily="34" charset="0"/>
            </a:endParaRPr>
          </a:p>
          <a:p>
            <a:pPr marL="342900" lvl="1" indent="-342900">
              <a:lnSpc>
                <a:spcPct val="80000"/>
              </a:lnSpc>
              <a:buFontTx/>
              <a:buChar char="•"/>
            </a:pPr>
            <a:r>
              <a:rPr lang="en-US" altLang="en-US" sz="1400" b="1" smtClean="0">
                <a:latin typeface="Arial" panose="020B0604020202020204" pitchFamily="34" charset="0"/>
                <a:cs typeface="Arial" panose="020B0604020202020204" pitchFamily="34" charset="0"/>
              </a:rPr>
              <a:t>9. Foliage </a:t>
            </a:r>
            <a:r>
              <a:rPr lang="en-US" altLang="en-US" sz="1400" smtClean="0">
                <a:latin typeface="Arial" panose="020B0604020202020204" pitchFamily="34" charset="0"/>
                <a:cs typeface="Arial" panose="020B0604020202020204" pitchFamily="34" charset="0"/>
              </a:rPr>
              <a:t>– Acquired at time of full leaf foliage.</a:t>
            </a:r>
          </a:p>
          <a:p>
            <a:pPr>
              <a:lnSpc>
                <a:spcPct val="80000"/>
              </a:lnSpc>
            </a:pPr>
            <a:endParaRPr lang="en-US" altLang="en-US" sz="1400" smtClean="0">
              <a:latin typeface="Arial" panose="020B0604020202020204" pitchFamily="34" charset="0"/>
              <a:cs typeface="Arial" panose="020B0604020202020204" pitchFamily="34" charset="0"/>
            </a:endParaRPr>
          </a:p>
          <a:p>
            <a:pPr>
              <a:lnSpc>
                <a:spcPct val="80000"/>
              </a:lnSpc>
            </a:pPr>
            <a:endParaRPr lang="en-US" altLang="en-US" sz="1400" smtClean="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914400"/>
          </a:xfrm>
        </p:spPr>
        <p:txBody>
          <a:bodyPr/>
          <a:lstStyle/>
          <a:p>
            <a:pPr eaLnBrk="1" hangingPunct="1">
              <a:defRPr/>
            </a:pPr>
            <a:r>
              <a:rPr lang="en-US" dirty="0" smtClean="0">
                <a:latin typeface="Arial" charset="0"/>
              </a:rPr>
              <a:t>Imagery Data Review</a:t>
            </a:r>
            <a:endParaRPr lang="en-US" kern="1600" dirty="0" smtClean="0">
              <a:latin typeface="Cambria"/>
            </a:endParaRPr>
          </a:p>
        </p:txBody>
      </p:sp>
      <p:sp>
        <p:nvSpPr>
          <p:cNvPr id="71683" name="Rectangle 6"/>
          <p:cNvSpPr>
            <a:spLocks noChangeArrowheads="1"/>
          </p:cNvSpPr>
          <p:nvPr/>
        </p:nvSpPr>
        <p:spPr bwMode="auto">
          <a:xfrm>
            <a:off x="304800" y="1295400"/>
            <a:ext cx="88392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000">
                <a:solidFill>
                  <a:schemeClr val="tx1"/>
                </a:solidFill>
                <a:latin typeface="Verdana" panose="020B0604030504040204" pitchFamily="34" charset="0"/>
              </a:defRPr>
            </a:lvl1pPr>
            <a:lvl2pPr marL="800100" indent="-34290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lnSpc>
                <a:spcPct val="120000"/>
              </a:lnSpc>
              <a:buFontTx/>
              <a:buNone/>
            </a:pPr>
            <a:r>
              <a:rPr lang="en-US" altLang="en-US" sz="1800" b="1">
                <a:latin typeface="Arial" panose="020B0604020202020204" pitchFamily="34" charset="0"/>
              </a:rPr>
              <a:t>Reasons imagery data may not be approved:</a:t>
            </a:r>
          </a:p>
          <a:p>
            <a:pPr eaLnBrk="1" hangingPunct="1">
              <a:lnSpc>
                <a:spcPct val="120000"/>
              </a:lnSpc>
              <a:buFontTx/>
              <a:buChar char="-"/>
            </a:pPr>
            <a:r>
              <a:rPr lang="en-US" altLang="en-US" sz="1800">
                <a:latin typeface="Arial" panose="020B0604020202020204" pitchFamily="34" charset="0"/>
              </a:rPr>
              <a:t>Required items not included in submission</a:t>
            </a:r>
          </a:p>
          <a:p>
            <a:pPr eaLnBrk="1" hangingPunct="1">
              <a:lnSpc>
                <a:spcPct val="120000"/>
              </a:lnSpc>
              <a:buFontTx/>
              <a:buChar char="-"/>
            </a:pPr>
            <a:r>
              <a:rPr lang="en-US" altLang="en-US" sz="1800">
                <a:latin typeface="Arial" panose="020B0604020202020204" pitchFamily="34" charset="0"/>
              </a:rPr>
              <a:t>Critical</a:t>
            </a:r>
          </a:p>
          <a:p>
            <a:pPr lvl="1" eaLnBrk="1" hangingPunct="1">
              <a:lnSpc>
                <a:spcPct val="120000"/>
              </a:lnSpc>
              <a:buFontTx/>
              <a:buChar char="-"/>
            </a:pPr>
            <a:r>
              <a:rPr lang="en-US" altLang="en-US" sz="1800">
                <a:latin typeface="Arial" panose="020B0604020202020204" pitchFamily="34" charset="0"/>
              </a:rPr>
              <a:t>Imagery control descriptions / coordinates, check points (OPUS solutions), Flight Report, Flight Layout</a:t>
            </a:r>
          </a:p>
          <a:p>
            <a:pPr lvl="1" eaLnBrk="1" hangingPunct="1">
              <a:lnSpc>
                <a:spcPct val="120000"/>
              </a:lnSpc>
              <a:buFontTx/>
              <a:buChar char="-"/>
            </a:pPr>
            <a:r>
              <a:rPr lang="en-US" altLang="en-US" sz="1800">
                <a:latin typeface="Arial" panose="020B0604020202020204" pitchFamily="34" charset="0"/>
              </a:rPr>
              <a:t>Imagery Acceptance Criteria not met</a:t>
            </a:r>
          </a:p>
          <a:p>
            <a:pPr lvl="1" eaLnBrk="1" hangingPunct="1">
              <a:lnSpc>
                <a:spcPct val="120000"/>
              </a:lnSpc>
              <a:buFontTx/>
              <a:buChar char="-"/>
            </a:pPr>
            <a:endParaRPr lang="en-US" altLang="en-US" sz="1800">
              <a:latin typeface="Arial" panose="020B0604020202020204" pitchFamily="34" charset="0"/>
            </a:endParaRPr>
          </a:p>
          <a:p>
            <a:pPr lvl="1" eaLnBrk="1" hangingPunct="1">
              <a:lnSpc>
                <a:spcPct val="120000"/>
              </a:lnSpc>
              <a:buFontTx/>
              <a:buChar char="-"/>
            </a:pPr>
            <a:endParaRPr lang="en-US" altLang="en-US" sz="1800">
              <a:latin typeface="Arial" panose="020B0604020202020204" pitchFamily="34" charset="0"/>
            </a:endParaRPr>
          </a:p>
          <a:p>
            <a:pPr eaLnBrk="1" hangingPunct="1">
              <a:lnSpc>
                <a:spcPct val="120000"/>
              </a:lnSpc>
              <a:buFontTx/>
              <a:buChar char="-"/>
            </a:pPr>
            <a:r>
              <a:rPr lang="en-US" altLang="en-US" sz="1800">
                <a:latin typeface="Arial" panose="020B0604020202020204" pitchFamily="34" charset="0"/>
              </a:rPr>
              <a:t>Fatal</a:t>
            </a:r>
          </a:p>
          <a:p>
            <a:pPr lvl="1" eaLnBrk="1" hangingPunct="1">
              <a:lnSpc>
                <a:spcPct val="120000"/>
              </a:lnSpc>
              <a:buFontTx/>
              <a:buChar char="-"/>
            </a:pPr>
            <a:r>
              <a:rPr lang="en-US" altLang="en-US" sz="1800">
                <a:latin typeface="Arial" panose="020B0604020202020204" pitchFamily="34" charset="0"/>
              </a:rPr>
              <a:t>Camera Calibration report, Aerial Triangulation, Imagery </a:t>
            </a:r>
          </a:p>
          <a:p>
            <a:pPr eaLnBrk="1" hangingPunct="1">
              <a:lnSpc>
                <a:spcPct val="120000"/>
              </a:lnSpc>
              <a:buFontTx/>
              <a:buChar char="-"/>
            </a:pPr>
            <a:endParaRPr lang="en-US" altLang="en-US" sz="1800">
              <a:latin typeface="Arial" panose="020B0604020202020204" pitchFamily="34" charset="0"/>
            </a:endParaRPr>
          </a:p>
        </p:txBody>
      </p:sp>
      <p:sp>
        <p:nvSpPr>
          <p:cNvPr id="71684" name="TextBox 10"/>
          <p:cNvSpPr txBox="1">
            <a:spLocks noChangeArrowheads="1"/>
          </p:cNvSpPr>
          <p:nvPr/>
        </p:nvSpPr>
        <p:spPr bwMode="auto">
          <a:xfrm>
            <a:off x="762000" y="6259513"/>
            <a:ext cx="81534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en-US" altLang="en-US" sz="1200">
                <a:latin typeface="Arial" panose="020B0604020202020204" pitchFamily="34" charset="0"/>
              </a:rPr>
              <a:t>http://www.ngs.noaa.gov/AERO/AirportsGIS/AC16/index.shtml</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endParaRPr lang="en-US" altLang="en-US" smtClean="0"/>
          </a:p>
        </p:txBody>
      </p:sp>
      <p:sp>
        <p:nvSpPr>
          <p:cNvPr id="73731" name="Text Placeholder 2"/>
          <p:cNvSpPr>
            <a:spLocks noGrp="1"/>
          </p:cNvSpPr>
          <p:nvPr>
            <p:ph type="body" idx="1"/>
          </p:nvPr>
        </p:nvSpPr>
        <p:spPr/>
        <p:txBody>
          <a:bodyPr/>
          <a:lstStyle/>
          <a:p>
            <a:endParaRPr lang="en-US" altLang="en-US" smtClean="0"/>
          </a:p>
        </p:txBody>
      </p:sp>
      <p:pic>
        <p:nvPicPr>
          <p:cNvPr id="7373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2150" y="1095375"/>
            <a:ext cx="5219700" cy="568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0" y="381000"/>
            <a:ext cx="9144000" cy="609600"/>
          </a:xfrm>
          <a:prstGeom prst="rect">
            <a:avLst/>
          </a:prstGeom>
          <a:noFill/>
          <a:ln w="9525">
            <a:noFill/>
            <a:miter lim="800000"/>
            <a:headEnd/>
            <a:tailEnd/>
          </a:ln>
        </p:spPr>
        <p:txBody>
          <a:bodyPr anchor="ctr"/>
          <a:lstStyle/>
          <a:p>
            <a:pPr algn="ctr" eaLnBrk="1" hangingPunct="1">
              <a:defRPr/>
            </a:pPr>
            <a:r>
              <a:rPr lang="en-US" sz="2400" b="1" kern="0" dirty="0">
                <a:latin typeface="Arial" charset="0"/>
                <a:ea typeface="+mj-ea"/>
                <a:cs typeface="+mj-cs"/>
              </a:rPr>
              <a:t>Imagery Quality</a:t>
            </a:r>
            <a:endParaRPr lang="en-US" sz="2400" b="1" kern="1600" dirty="0">
              <a:latin typeface="Cambria"/>
              <a:ea typeface="+mj-ea"/>
              <a:cs typeface="+mj-cs"/>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Placeholder 2"/>
          <p:cNvSpPr>
            <a:spLocks noGrp="1"/>
          </p:cNvSpPr>
          <p:nvPr>
            <p:ph type="body" idx="1"/>
          </p:nvPr>
        </p:nvSpPr>
        <p:spPr/>
        <p:txBody>
          <a:bodyPr/>
          <a:lstStyle/>
          <a:p>
            <a:endParaRPr lang="en-US" altLang="en-US" smtClean="0"/>
          </a:p>
        </p:txBody>
      </p:sp>
      <p:pic>
        <p:nvPicPr>
          <p:cNvPr id="7475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7800"/>
            <a:ext cx="43275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446213"/>
            <a:ext cx="4465638" cy="449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7" name="TextBox 5"/>
          <p:cNvSpPr txBox="1">
            <a:spLocks noChangeArrowheads="1"/>
          </p:cNvSpPr>
          <p:nvPr/>
        </p:nvSpPr>
        <p:spPr bwMode="auto">
          <a:xfrm>
            <a:off x="0" y="838200"/>
            <a:ext cx="3733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eaLnBrk="1" hangingPunct="1">
              <a:spcBef>
                <a:spcPct val="0"/>
              </a:spcBef>
              <a:buFontTx/>
              <a:buNone/>
            </a:pPr>
            <a:r>
              <a:rPr lang="en-US" altLang="en-US" sz="1800">
                <a:latin typeface="Arial" panose="020B0604020202020204" pitchFamily="34" charset="0"/>
              </a:rPr>
              <a:t>Low quality scanner</a:t>
            </a:r>
          </a:p>
        </p:txBody>
      </p:sp>
      <p:sp>
        <p:nvSpPr>
          <p:cNvPr id="74758" name="TextBox 6"/>
          <p:cNvSpPr txBox="1">
            <a:spLocks noChangeArrowheads="1"/>
          </p:cNvSpPr>
          <p:nvPr/>
        </p:nvSpPr>
        <p:spPr bwMode="auto">
          <a:xfrm>
            <a:off x="4953000" y="838200"/>
            <a:ext cx="3733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eaLnBrk="1" hangingPunct="1">
              <a:spcBef>
                <a:spcPct val="0"/>
              </a:spcBef>
              <a:buFontTx/>
              <a:buNone/>
            </a:pPr>
            <a:r>
              <a:rPr lang="en-US" altLang="en-US" sz="1800">
                <a:latin typeface="Arial" panose="020B0604020202020204" pitchFamily="34" charset="0"/>
              </a:rPr>
              <a:t>High quality scanner</a:t>
            </a:r>
          </a:p>
        </p:txBody>
      </p:sp>
      <p:sp>
        <p:nvSpPr>
          <p:cNvPr id="8" name="Title 1"/>
          <p:cNvSpPr>
            <a:spLocks noGrp="1"/>
          </p:cNvSpPr>
          <p:nvPr>
            <p:ph type="title"/>
          </p:nvPr>
        </p:nvSpPr>
        <p:spPr>
          <a:xfrm>
            <a:off x="0" y="381000"/>
            <a:ext cx="9144000" cy="609600"/>
          </a:xfrm>
        </p:spPr>
        <p:txBody>
          <a:bodyPr/>
          <a:lstStyle/>
          <a:p>
            <a:pPr eaLnBrk="1" hangingPunct="1">
              <a:defRPr/>
            </a:pPr>
            <a:r>
              <a:rPr lang="en-US" dirty="0" smtClean="0">
                <a:latin typeface="Arial" charset="0"/>
              </a:rPr>
              <a:t>Imagery Quality</a:t>
            </a:r>
            <a:endParaRPr lang="en-US" kern="1600" dirty="0" smtClean="0">
              <a:latin typeface="Cambria"/>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endParaRPr lang="en-US" altLang="en-US" smtClean="0"/>
          </a:p>
        </p:txBody>
      </p:sp>
      <p:sp>
        <p:nvSpPr>
          <p:cNvPr id="76803" name="Text Placeholder 2"/>
          <p:cNvSpPr>
            <a:spLocks noGrp="1"/>
          </p:cNvSpPr>
          <p:nvPr>
            <p:ph type="body" idx="1"/>
          </p:nvPr>
        </p:nvSpPr>
        <p:spPr/>
        <p:txBody>
          <a:bodyPr/>
          <a:lstStyle/>
          <a:p>
            <a:endParaRPr lang="en-US" altLang="en-US" smtClean="0"/>
          </a:p>
        </p:txBody>
      </p:sp>
      <p:pic>
        <p:nvPicPr>
          <p:cNvPr id="76804" name="Picture 3" descr="WvsDH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447800"/>
            <a:ext cx="5446713" cy="497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0" y="609600"/>
            <a:ext cx="9144000" cy="762000"/>
          </a:xfrm>
        </p:spPr>
        <p:txBody>
          <a:bodyPr/>
          <a:lstStyle/>
          <a:p>
            <a:r>
              <a:rPr lang="en-US" altLang="en-US" smtClean="0">
                <a:latin typeface="Arial" panose="020B0604020202020204" pitchFamily="34" charset="0"/>
                <a:cs typeface="Arial" panose="020B0604020202020204" pitchFamily="34" charset="0"/>
              </a:rPr>
              <a:t>ASP Overview</a:t>
            </a:r>
          </a:p>
        </p:txBody>
      </p:sp>
      <p:sp>
        <p:nvSpPr>
          <p:cNvPr id="2" name="TextBox 1"/>
          <p:cNvSpPr txBox="1"/>
          <p:nvPr/>
        </p:nvSpPr>
        <p:spPr>
          <a:xfrm>
            <a:off x="1219200" y="1600200"/>
            <a:ext cx="7086600" cy="3292475"/>
          </a:xfrm>
          <a:prstGeom prst="rect">
            <a:avLst/>
          </a:prstGeom>
          <a:noFill/>
        </p:spPr>
        <p:txBody>
          <a:bodyPr>
            <a:spAutoFit/>
          </a:bodyPr>
          <a:lstStyle/>
          <a:p>
            <a:pPr eaLnBrk="1" hangingPunct="1">
              <a:defRPr/>
            </a:pPr>
            <a:r>
              <a:rPr lang="en-US" sz="1600" b="1" dirty="0">
                <a:cs typeface="Arial" charset="0"/>
              </a:rPr>
              <a:t>Current three-year Inter-Agency Agreement</a:t>
            </a:r>
          </a:p>
          <a:p>
            <a:pPr marL="285750" indent="-285750" eaLnBrk="1" hangingPunct="1">
              <a:buFont typeface="Arial" panose="020B0604020202020204" pitchFamily="34" charset="0"/>
              <a:buChar char="•"/>
              <a:defRPr/>
            </a:pPr>
            <a:r>
              <a:rPr lang="en-US" sz="1600" dirty="0">
                <a:cs typeface="Arial" charset="0"/>
              </a:rPr>
              <a:t>September 2018 – September 2021</a:t>
            </a:r>
          </a:p>
          <a:p>
            <a:pPr eaLnBrk="1" hangingPunct="1">
              <a:defRPr/>
            </a:pPr>
            <a:endParaRPr lang="en-US" sz="1600" b="1" dirty="0">
              <a:cs typeface="Arial" charset="0"/>
            </a:endParaRPr>
          </a:p>
          <a:p>
            <a:pPr eaLnBrk="1" hangingPunct="1">
              <a:defRPr/>
            </a:pPr>
            <a:r>
              <a:rPr lang="en-US" sz="1600" b="1" dirty="0">
                <a:cs typeface="Arial" charset="0"/>
              </a:rPr>
              <a:t>Annual Budget is ~$2.5M</a:t>
            </a:r>
            <a:endParaRPr lang="en-US" sz="1600" dirty="0">
              <a:cs typeface="Arial" charset="0"/>
            </a:endParaRPr>
          </a:p>
          <a:p>
            <a:pPr eaLnBrk="1" hangingPunct="1">
              <a:defRPr/>
            </a:pPr>
            <a:endParaRPr lang="en-US" sz="1600" dirty="0">
              <a:cs typeface="Arial" charset="0"/>
            </a:endParaRPr>
          </a:p>
          <a:p>
            <a:pPr eaLnBrk="1" hangingPunct="1">
              <a:defRPr/>
            </a:pPr>
            <a:r>
              <a:rPr lang="en-US" sz="1600" b="1" dirty="0">
                <a:cs typeface="Arial" charset="0"/>
              </a:rPr>
              <a:t>Services</a:t>
            </a:r>
          </a:p>
          <a:p>
            <a:pPr marL="285750" indent="-285750" eaLnBrk="1" hangingPunct="1">
              <a:buFont typeface="Arial" panose="020B0604020202020204" pitchFamily="34" charset="0"/>
              <a:buChar char="•"/>
              <a:defRPr/>
            </a:pPr>
            <a:r>
              <a:rPr lang="en-US" sz="1600" dirty="0">
                <a:cs typeface="Arial" charset="0"/>
              </a:rPr>
              <a:t>Review aeronautical surveys submitted to AGIS program</a:t>
            </a:r>
          </a:p>
          <a:p>
            <a:pPr marL="742950" lvl="1" indent="-285750" eaLnBrk="1" hangingPunct="1">
              <a:buFont typeface="Arial" panose="020B0604020202020204" pitchFamily="34" charset="0"/>
              <a:buChar char="•"/>
              <a:defRPr/>
            </a:pPr>
            <a:r>
              <a:rPr lang="en-US" sz="1600" dirty="0">
                <a:cs typeface="Arial" charset="0"/>
              </a:rPr>
              <a:t>AC-16</a:t>
            </a:r>
          </a:p>
          <a:p>
            <a:pPr marL="742950" lvl="1" indent="-285750" eaLnBrk="1" hangingPunct="1">
              <a:buFont typeface="Arial" panose="020B0604020202020204" pitchFamily="34" charset="0"/>
              <a:buChar char="•"/>
              <a:defRPr/>
            </a:pPr>
            <a:r>
              <a:rPr lang="en-US" sz="1600" dirty="0">
                <a:cs typeface="Arial" charset="0"/>
              </a:rPr>
              <a:t>AC-17</a:t>
            </a:r>
          </a:p>
          <a:p>
            <a:pPr marL="742950" lvl="1" indent="-285750" eaLnBrk="1" hangingPunct="1">
              <a:buFont typeface="Arial" panose="020B0604020202020204" pitchFamily="34" charset="0"/>
              <a:buChar char="•"/>
              <a:defRPr/>
            </a:pPr>
            <a:r>
              <a:rPr lang="en-US" sz="1600" dirty="0">
                <a:cs typeface="Arial" charset="0"/>
              </a:rPr>
              <a:t>AC-18</a:t>
            </a:r>
          </a:p>
          <a:p>
            <a:pPr marL="285750" indent="-285750" eaLnBrk="1" hangingPunct="1">
              <a:buFont typeface="Arial" panose="020B0604020202020204" pitchFamily="34" charset="0"/>
              <a:buChar char="•"/>
              <a:defRPr/>
            </a:pPr>
            <a:r>
              <a:rPr lang="en-US" sz="1600" dirty="0">
                <a:cs typeface="Arial" charset="0"/>
              </a:rPr>
              <a:t>Obstacle Verification (FAA Authoritative Obstacle Database)</a:t>
            </a:r>
          </a:p>
          <a:p>
            <a:pPr marL="285750" indent="-285750" eaLnBrk="1" hangingPunct="1">
              <a:buFont typeface="Arial" panose="020B0604020202020204" pitchFamily="34" charset="0"/>
              <a:buChar char="•"/>
              <a:defRPr/>
            </a:pPr>
            <a:r>
              <a:rPr lang="en-US" sz="1600" dirty="0">
                <a:cs typeface="Arial" charset="0"/>
              </a:rPr>
              <a:t>Special requests from AVN</a:t>
            </a:r>
          </a:p>
          <a:p>
            <a:pPr marL="285750" indent="-285750" eaLnBrk="1" hangingPunct="1">
              <a:buFont typeface="Arial" panose="020B0604020202020204" pitchFamily="34" charset="0"/>
              <a:buChar char="•"/>
              <a:defRPr/>
            </a:pPr>
            <a:r>
              <a:rPr lang="en-US" sz="1600" dirty="0">
                <a:cs typeface="Arial" charset="0"/>
              </a:rPr>
              <a:t>Airport Facilities Terminal Integration Lab (AFTIL) requests</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endParaRPr lang="en-US" altLang="en-US" smtClean="0"/>
          </a:p>
        </p:txBody>
      </p:sp>
      <p:sp>
        <p:nvSpPr>
          <p:cNvPr id="77827" name="Text Placeholder 2"/>
          <p:cNvSpPr>
            <a:spLocks noGrp="1"/>
          </p:cNvSpPr>
          <p:nvPr>
            <p:ph type="body" idx="1"/>
          </p:nvPr>
        </p:nvSpPr>
        <p:spPr/>
        <p:txBody>
          <a:bodyPr/>
          <a:lstStyle/>
          <a:p>
            <a:endParaRPr lang="en-US" altLang="en-US" smtClean="0"/>
          </a:p>
        </p:txBody>
      </p:sp>
      <p:pic>
        <p:nvPicPr>
          <p:cNvPr id="7782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8425"/>
            <a:ext cx="10356850" cy="666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endParaRPr lang="en-US" altLang="en-US" smtClean="0"/>
          </a:p>
        </p:txBody>
      </p:sp>
      <p:sp>
        <p:nvSpPr>
          <p:cNvPr id="78851" name="Text Placeholder 2"/>
          <p:cNvSpPr>
            <a:spLocks noGrp="1"/>
          </p:cNvSpPr>
          <p:nvPr>
            <p:ph type="body" idx="1"/>
          </p:nvPr>
        </p:nvSpPr>
        <p:spPr/>
        <p:txBody>
          <a:bodyPr/>
          <a:lstStyle/>
          <a:p>
            <a:endParaRPr lang="en-US" altLang="en-US" smtClean="0"/>
          </a:p>
        </p:txBody>
      </p:sp>
      <p:pic>
        <p:nvPicPr>
          <p:cNvPr id="7885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425"/>
            <a:ext cx="10356850" cy="666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04800" y="2590800"/>
            <a:ext cx="8458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2400" b="1">
                <a:solidFill>
                  <a:schemeClr val="tx1"/>
                </a:solidFill>
                <a:latin typeface="+mj-lt"/>
                <a:ea typeface="+mj-ea"/>
                <a:cs typeface="+mj-cs"/>
              </a:defRPr>
            </a:lvl1pPr>
            <a:lvl2pPr algn="ctr" rtl="0" eaLnBrk="0" fontAlgn="base" hangingPunct="0">
              <a:spcBef>
                <a:spcPct val="0"/>
              </a:spcBef>
              <a:spcAft>
                <a:spcPct val="0"/>
              </a:spcAft>
              <a:defRPr sz="2400" b="1">
                <a:solidFill>
                  <a:schemeClr val="tx1"/>
                </a:solidFill>
                <a:latin typeface="Verdana" charset="0"/>
              </a:defRPr>
            </a:lvl2pPr>
            <a:lvl3pPr algn="ctr" rtl="0" eaLnBrk="0" fontAlgn="base" hangingPunct="0">
              <a:spcBef>
                <a:spcPct val="0"/>
              </a:spcBef>
              <a:spcAft>
                <a:spcPct val="0"/>
              </a:spcAft>
              <a:defRPr sz="2400" b="1">
                <a:solidFill>
                  <a:schemeClr val="tx1"/>
                </a:solidFill>
                <a:latin typeface="Verdana" charset="0"/>
              </a:defRPr>
            </a:lvl3pPr>
            <a:lvl4pPr algn="ctr" rtl="0" eaLnBrk="0" fontAlgn="base" hangingPunct="0">
              <a:spcBef>
                <a:spcPct val="0"/>
              </a:spcBef>
              <a:spcAft>
                <a:spcPct val="0"/>
              </a:spcAft>
              <a:defRPr sz="2400" b="1">
                <a:solidFill>
                  <a:schemeClr val="tx1"/>
                </a:solidFill>
                <a:latin typeface="Verdana" charset="0"/>
              </a:defRPr>
            </a:lvl4pPr>
            <a:lvl5pPr algn="ctr" rtl="0" eaLnBrk="0" fontAlgn="base" hangingPunct="0">
              <a:spcBef>
                <a:spcPct val="0"/>
              </a:spcBef>
              <a:spcAft>
                <a:spcPct val="0"/>
              </a:spcAft>
              <a:defRPr sz="2400" b="1">
                <a:solidFill>
                  <a:schemeClr val="tx1"/>
                </a:solidFill>
                <a:latin typeface="Verdana" charset="0"/>
              </a:defRPr>
            </a:lvl5pPr>
            <a:lvl6pPr marL="457200" algn="ctr" rtl="0" eaLnBrk="1" fontAlgn="base" hangingPunct="1">
              <a:spcBef>
                <a:spcPct val="0"/>
              </a:spcBef>
              <a:spcAft>
                <a:spcPct val="0"/>
              </a:spcAft>
              <a:defRPr sz="2400" b="1">
                <a:solidFill>
                  <a:schemeClr val="tx1"/>
                </a:solidFill>
                <a:latin typeface="Verdana" charset="0"/>
              </a:defRPr>
            </a:lvl6pPr>
            <a:lvl7pPr marL="914400" algn="ctr" rtl="0" eaLnBrk="1" fontAlgn="base" hangingPunct="1">
              <a:spcBef>
                <a:spcPct val="0"/>
              </a:spcBef>
              <a:spcAft>
                <a:spcPct val="0"/>
              </a:spcAft>
              <a:defRPr sz="2400" b="1">
                <a:solidFill>
                  <a:schemeClr val="tx1"/>
                </a:solidFill>
                <a:latin typeface="Verdana" charset="0"/>
              </a:defRPr>
            </a:lvl7pPr>
            <a:lvl8pPr marL="1371600" algn="ctr" rtl="0" eaLnBrk="1" fontAlgn="base" hangingPunct="1">
              <a:spcBef>
                <a:spcPct val="0"/>
              </a:spcBef>
              <a:spcAft>
                <a:spcPct val="0"/>
              </a:spcAft>
              <a:defRPr sz="2400" b="1">
                <a:solidFill>
                  <a:schemeClr val="tx1"/>
                </a:solidFill>
                <a:latin typeface="Verdana" charset="0"/>
              </a:defRPr>
            </a:lvl8pPr>
            <a:lvl9pPr marL="1828800" algn="ctr" rtl="0" eaLnBrk="1" fontAlgn="base" hangingPunct="1">
              <a:spcBef>
                <a:spcPct val="0"/>
              </a:spcBef>
              <a:spcAft>
                <a:spcPct val="0"/>
              </a:spcAft>
              <a:defRPr sz="2400" b="1">
                <a:solidFill>
                  <a:schemeClr val="tx1"/>
                </a:solidFill>
                <a:latin typeface="Verdana" charset="0"/>
              </a:defRPr>
            </a:lvl9pPr>
          </a:lstStyle>
          <a:p>
            <a:pPr>
              <a:defRPr/>
            </a:pPr>
            <a:r>
              <a:rPr lang="en-US" sz="3500" kern="0" dirty="0" smtClean="0">
                <a:latin typeface="Arial" charset="0"/>
              </a:rPr>
              <a:t>AC 150/5300-18B</a:t>
            </a:r>
            <a:endParaRPr lang="en-US" sz="3500" kern="0" dirty="0" smtClean="0">
              <a:solidFill>
                <a:srgbClr val="0099CC"/>
              </a:solidFill>
              <a:latin typeface="Arial"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914400"/>
          </a:xfrm>
        </p:spPr>
        <p:txBody>
          <a:bodyPr/>
          <a:lstStyle/>
          <a:p>
            <a:pPr eaLnBrk="1" hangingPunct="1">
              <a:defRPr/>
            </a:pPr>
            <a:r>
              <a:rPr lang="en-US" dirty="0" smtClean="0">
                <a:latin typeface="Arial" charset="0"/>
              </a:rPr>
              <a:t>Survey and Quality Control Plan</a:t>
            </a:r>
            <a:endParaRPr lang="en-US" kern="1600" dirty="0" smtClean="0">
              <a:latin typeface="Cambria"/>
            </a:endParaRPr>
          </a:p>
        </p:txBody>
      </p:sp>
      <p:sp>
        <p:nvSpPr>
          <p:cNvPr id="81923" name="Rectangle 6"/>
          <p:cNvSpPr>
            <a:spLocks noChangeArrowheads="1"/>
          </p:cNvSpPr>
          <p:nvPr/>
        </p:nvSpPr>
        <p:spPr bwMode="auto">
          <a:xfrm>
            <a:off x="914400" y="1219200"/>
            <a:ext cx="7162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lnSpc>
                <a:spcPct val="120000"/>
              </a:lnSpc>
              <a:buFontTx/>
              <a:buNone/>
            </a:pPr>
            <a:r>
              <a:rPr lang="en-US" altLang="en-US" sz="1800">
                <a:latin typeface="Arial" panose="020B0604020202020204" pitchFamily="34" charset="0"/>
              </a:rPr>
              <a:t>Submit Plan any time after SOW is approved.  </a:t>
            </a:r>
          </a:p>
          <a:p>
            <a:pPr eaLnBrk="1" hangingPunct="1">
              <a:lnSpc>
                <a:spcPct val="120000"/>
              </a:lnSpc>
              <a:buFontTx/>
              <a:buNone/>
            </a:pPr>
            <a:endParaRPr lang="en-US" altLang="en-US" sz="1800">
              <a:latin typeface="Arial" panose="020B0604020202020204" pitchFamily="34" charset="0"/>
            </a:endParaRPr>
          </a:p>
          <a:p>
            <a:pPr eaLnBrk="1" hangingPunct="1">
              <a:lnSpc>
                <a:spcPct val="120000"/>
              </a:lnSpc>
              <a:buFontTx/>
              <a:buNone/>
            </a:pPr>
            <a:r>
              <a:rPr lang="en-US" altLang="en-US" sz="1800">
                <a:latin typeface="Arial" panose="020B0604020202020204" pitchFamily="34" charset="0"/>
              </a:rPr>
              <a:t>Purpose is to describe how the work associated with meeting requirements in AC18B will be met</a:t>
            </a:r>
          </a:p>
          <a:p>
            <a:pPr eaLnBrk="1" hangingPunct="1">
              <a:lnSpc>
                <a:spcPct val="120000"/>
              </a:lnSpc>
              <a:buFontTx/>
              <a:buNone/>
            </a:pPr>
            <a:endParaRPr lang="en-US" altLang="en-US" sz="1800">
              <a:latin typeface="Arial" panose="020B0604020202020204" pitchFamily="34" charset="0"/>
            </a:endParaRPr>
          </a:p>
          <a:p>
            <a:pPr eaLnBrk="1" hangingPunct="1">
              <a:lnSpc>
                <a:spcPct val="120000"/>
              </a:lnSpc>
              <a:buFontTx/>
              <a:buNone/>
            </a:pPr>
            <a:r>
              <a:rPr lang="en-US" altLang="en-US" sz="1800">
                <a:latin typeface="Arial" panose="020B0604020202020204" pitchFamily="34" charset="0"/>
              </a:rPr>
              <a:t>Plan must include elements listed in AC-18B Section 2.6.2</a:t>
            </a:r>
          </a:p>
          <a:p>
            <a:pPr eaLnBrk="1" hangingPunct="1">
              <a:lnSpc>
                <a:spcPct val="120000"/>
              </a:lnSpc>
              <a:buFontTx/>
              <a:buNone/>
            </a:pPr>
            <a:endParaRPr lang="en-US" altLang="en-US" sz="1800">
              <a:latin typeface="Arial" panose="020B0604020202020204" pitchFamily="34" charset="0"/>
            </a:endParaRPr>
          </a:p>
          <a:p>
            <a:pPr eaLnBrk="1" hangingPunct="1">
              <a:lnSpc>
                <a:spcPct val="120000"/>
              </a:lnSpc>
              <a:buFontTx/>
              <a:buNone/>
            </a:pPr>
            <a:r>
              <a:rPr lang="en-US" altLang="en-US" sz="1800">
                <a:latin typeface="Arial" panose="020B0604020202020204" pitchFamily="34" charset="0"/>
              </a:rPr>
              <a:t>Include brief description of proposed methods that will be used to meet datum tie accuracy requirements when project does not involve establishing PACS/SACS</a:t>
            </a:r>
          </a:p>
          <a:p>
            <a:pPr eaLnBrk="1" hangingPunct="1">
              <a:lnSpc>
                <a:spcPct val="120000"/>
              </a:lnSpc>
              <a:buFontTx/>
              <a:buNone/>
            </a:pPr>
            <a:endParaRPr lang="en-US" altLang="en-US" sz="1800">
              <a:latin typeface="Arial" panose="020B0604020202020204" pitchFamily="34" charset="0"/>
            </a:endParaRPr>
          </a:p>
          <a:p>
            <a:pPr eaLnBrk="1" hangingPunct="1">
              <a:lnSpc>
                <a:spcPct val="120000"/>
              </a:lnSpc>
              <a:buFontTx/>
              <a:buNone/>
            </a:pPr>
            <a:endParaRPr lang="en-US" altLang="en-US" sz="1800">
              <a:latin typeface="Arial" panose="020B0604020202020204" pitchFamily="34" charset="0"/>
            </a:endParaRPr>
          </a:p>
          <a:p>
            <a:pPr eaLnBrk="1" hangingPunct="1">
              <a:lnSpc>
                <a:spcPct val="120000"/>
              </a:lnSpc>
              <a:buFontTx/>
              <a:buNone/>
            </a:pPr>
            <a:endParaRPr lang="en-US" altLang="en-US" sz="1800">
              <a:latin typeface="Arial" panose="020B0604020202020204" pitchFamily="34" charset="0"/>
            </a:endParaRPr>
          </a:p>
          <a:p>
            <a:pPr eaLnBrk="1" hangingPunct="1">
              <a:lnSpc>
                <a:spcPct val="120000"/>
              </a:lnSpc>
              <a:buFontTx/>
              <a:buNone/>
            </a:pPr>
            <a:endParaRPr lang="en-US" altLang="en-US" sz="1800">
              <a:latin typeface="Arial" panose="020B0604020202020204" pitchFamily="34" charset="0"/>
            </a:endParaRPr>
          </a:p>
          <a:p>
            <a:pPr eaLnBrk="1" hangingPunct="1">
              <a:lnSpc>
                <a:spcPct val="120000"/>
              </a:lnSpc>
            </a:pPr>
            <a:endParaRPr lang="en-US" altLang="en-US" sz="1800">
              <a:latin typeface="Arial" panose="020B0604020202020204" pitchFamily="34"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685800"/>
          </a:xfrm>
        </p:spPr>
        <p:txBody>
          <a:bodyPr/>
          <a:lstStyle/>
          <a:p>
            <a:pPr eaLnBrk="1" hangingPunct="1">
              <a:defRPr/>
            </a:pPr>
            <a:r>
              <a:rPr lang="en-US" dirty="0" smtClean="0">
                <a:latin typeface="Arial" charset="0"/>
              </a:rPr>
              <a:t>Survey and Quality Control Plan</a:t>
            </a:r>
            <a:endParaRPr lang="en-US" kern="1600" dirty="0" smtClean="0">
              <a:latin typeface="Cambria"/>
            </a:endParaRPr>
          </a:p>
        </p:txBody>
      </p:sp>
      <p:sp>
        <p:nvSpPr>
          <p:cNvPr id="83971" name="Rectangle 6"/>
          <p:cNvSpPr>
            <a:spLocks noChangeArrowheads="1"/>
          </p:cNvSpPr>
          <p:nvPr/>
        </p:nvSpPr>
        <p:spPr bwMode="auto">
          <a:xfrm>
            <a:off x="381000" y="914400"/>
            <a:ext cx="80772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000">
                <a:solidFill>
                  <a:schemeClr val="tx1"/>
                </a:solidFill>
                <a:latin typeface="Verdana" panose="020B0604030504040204" pitchFamily="34" charset="0"/>
              </a:defRPr>
            </a:lvl1pPr>
            <a:lvl2pPr marL="800100" indent="-34290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lnSpc>
                <a:spcPct val="120000"/>
              </a:lnSpc>
              <a:buFontTx/>
              <a:buNone/>
            </a:pPr>
            <a:r>
              <a:rPr lang="en-US" altLang="en-US" sz="1800" b="1">
                <a:latin typeface="Arial" panose="020B0604020202020204" pitchFamily="34" charset="0"/>
              </a:rPr>
              <a:t>What is expected in the Plan?</a:t>
            </a:r>
          </a:p>
          <a:p>
            <a:pPr eaLnBrk="1" hangingPunct="1">
              <a:lnSpc>
                <a:spcPct val="120000"/>
              </a:lnSpc>
              <a:buFontTx/>
              <a:buChar char="-"/>
            </a:pPr>
            <a:r>
              <a:rPr lang="en-US" altLang="en-US" sz="1800">
                <a:latin typeface="Arial" panose="020B0604020202020204" pitchFamily="34" charset="0"/>
              </a:rPr>
              <a:t>Survey requirements</a:t>
            </a:r>
          </a:p>
          <a:p>
            <a:pPr lvl="1" eaLnBrk="1" hangingPunct="1">
              <a:lnSpc>
                <a:spcPct val="120000"/>
              </a:lnSpc>
              <a:buFontTx/>
              <a:buChar char="-"/>
            </a:pPr>
            <a:r>
              <a:rPr lang="en-US" altLang="en-US" sz="1800">
                <a:latin typeface="Arial" panose="020B0604020202020204" pitchFamily="34" charset="0"/>
              </a:rPr>
              <a:t>Geodetic control, Runway, Navigational Aid, and Obstacles representation </a:t>
            </a:r>
          </a:p>
          <a:p>
            <a:pPr lvl="1" eaLnBrk="1" hangingPunct="1">
              <a:lnSpc>
                <a:spcPct val="120000"/>
              </a:lnSpc>
              <a:buFontTx/>
              <a:buChar char="-"/>
            </a:pPr>
            <a:r>
              <a:rPr lang="en-US" altLang="en-US" sz="1800">
                <a:latin typeface="Arial" panose="020B0604020202020204" pitchFamily="34" charset="0"/>
              </a:rPr>
              <a:t>Runway end approaches to be surveyed for obstacles and the Airport Airspace Survey surfaces to be evaluated</a:t>
            </a:r>
          </a:p>
          <a:p>
            <a:pPr eaLnBrk="1" hangingPunct="1">
              <a:lnSpc>
                <a:spcPct val="120000"/>
              </a:lnSpc>
              <a:buFontTx/>
              <a:buChar char="-"/>
            </a:pPr>
            <a:r>
              <a:rPr lang="en-US" altLang="en-US" sz="1800">
                <a:latin typeface="Arial" panose="020B0604020202020204" pitchFamily="34" charset="0"/>
              </a:rPr>
              <a:t>Plan must include the following elements:</a:t>
            </a:r>
          </a:p>
          <a:p>
            <a:pPr lvl="1" eaLnBrk="1" hangingPunct="1">
              <a:lnSpc>
                <a:spcPct val="120000"/>
              </a:lnSpc>
              <a:buFontTx/>
              <a:buChar char="-"/>
            </a:pPr>
            <a:r>
              <a:rPr lang="en-US" altLang="en-US" sz="1800">
                <a:latin typeface="Arial" panose="020B0604020202020204" pitchFamily="34" charset="0"/>
              </a:rPr>
              <a:t>Detailed description of the field (ground) and remote sensing methods that will be used to identify, locate and collect data.  Include a description of analysis methods.  </a:t>
            </a:r>
          </a:p>
          <a:p>
            <a:pPr lvl="1" eaLnBrk="1" hangingPunct="1">
              <a:lnSpc>
                <a:spcPct val="120000"/>
              </a:lnSpc>
              <a:buFontTx/>
              <a:buChar char="-"/>
            </a:pPr>
            <a:r>
              <a:rPr lang="en-US" altLang="en-US" sz="1800">
                <a:latin typeface="Arial" panose="020B0604020202020204" pitchFamily="34" charset="0"/>
              </a:rPr>
              <a:t>Describe how obstacles will be evaluate relative surfaces</a:t>
            </a:r>
          </a:p>
          <a:p>
            <a:pPr lvl="1" eaLnBrk="1" hangingPunct="1">
              <a:lnSpc>
                <a:spcPct val="120000"/>
              </a:lnSpc>
              <a:spcBef>
                <a:spcPct val="0"/>
              </a:spcBef>
              <a:buFontTx/>
              <a:buChar char="-"/>
            </a:pPr>
            <a:r>
              <a:rPr lang="en-US" altLang="en-US" sz="1800">
                <a:latin typeface="Arial" panose="020B0604020202020204" pitchFamily="34" charset="0"/>
              </a:rPr>
              <a:t>If plan is to leverage existing survey data, describe how it will used to meet the requirements for current survey.</a:t>
            </a:r>
          </a:p>
          <a:p>
            <a:pPr lvl="1" eaLnBrk="1" hangingPunct="1">
              <a:lnSpc>
                <a:spcPct val="120000"/>
              </a:lnSpc>
              <a:spcBef>
                <a:spcPct val="0"/>
              </a:spcBef>
              <a:buFontTx/>
              <a:buChar char="-"/>
            </a:pPr>
            <a:r>
              <a:rPr lang="en-US" altLang="en-US" sz="1800">
                <a:latin typeface="Arial" panose="020B0604020202020204" pitchFamily="34" charset="0"/>
              </a:rPr>
              <a:t>Listings of equipment and processing software</a:t>
            </a:r>
          </a:p>
          <a:p>
            <a:pPr lvl="1" eaLnBrk="1" hangingPunct="1">
              <a:lnSpc>
                <a:spcPct val="120000"/>
              </a:lnSpc>
              <a:spcBef>
                <a:spcPct val="0"/>
              </a:spcBef>
              <a:buFontTx/>
              <a:buChar char="-"/>
            </a:pPr>
            <a:r>
              <a:rPr lang="en-US" altLang="en-US" sz="1800">
                <a:latin typeface="Arial" panose="020B0604020202020204" pitchFamily="34" charset="0"/>
              </a:rPr>
              <a:t>Quality control procedures</a:t>
            </a:r>
          </a:p>
          <a:p>
            <a:pPr eaLnBrk="1" hangingPunct="1">
              <a:lnSpc>
                <a:spcPct val="120000"/>
              </a:lnSpc>
            </a:pPr>
            <a:endParaRPr lang="en-US" altLang="en-US" sz="1800">
              <a:latin typeface="Arial" panose="020B0604020202020204" pitchFamily="34"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914400"/>
          </a:xfrm>
        </p:spPr>
        <p:txBody>
          <a:bodyPr/>
          <a:lstStyle/>
          <a:p>
            <a:pPr eaLnBrk="1" hangingPunct="1">
              <a:defRPr/>
            </a:pPr>
            <a:r>
              <a:rPr lang="en-US" dirty="0" smtClean="0">
                <a:latin typeface="Arial" charset="0"/>
              </a:rPr>
              <a:t>Survey and Quality Control Plan</a:t>
            </a:r>
            <a:endParaRPr lang="en-US" kern="1600" dirty="0" smtClean="0">
              <a:latin typeface="Cambria"/>
            </a:endParaRPr>
          </a:p>
        </p:txBody>
      </p:sp>
      <p:sp>
        <p:nvSpPr>
          <p:cNvPr id="86019" name="Rectangle 6"/>
          <p:cNvSpPr>
            <a:spLocks noChangeArrowheads="1"/>
          </p:cNvSpPr>
          <p:nvPr/>
        </p:nvSpPr>
        <p:spPr bwMode="auto">
          <a:xfrm>
            <a:off x="609600" y="1371600"/>
            <a:ext cx="85344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lnSpc>
                <a:spcPct val="120000"/>
              </a:lnSpc>
              <a:buFontTx/>
              <a:buNone/>
            </a:pPr>
            <a:r>
              <a:rPr lang="en-US" altLang="en-US" sz="1800" b="1">
                <a:latin typeface="Arial" panose="020B0604020202020204" pitchFamily="34" charset="0"/>
              </a:rPr>
              <a:t>Reasons plan may not be approved:</a:t>
            </a:r>
          </a:p>
          <a:p>
            <a:pPr eaLnBrk="1" hangingPunct="1">
              <a:lnSpc>
                <a:spcPct val="120000"/>
              </a:lnSpc>
              <a:buFontTx/>
              <a:buChar char="-"/>
            </a:pPr>
            <a:r>
              <a:rPr lang="en-US" altLang="en-US" sz="1800">
                <a:latin typeface="Arial" panose="020B0604020202020204" pitchFamily="34" charset="0"/>
              </a:rPr>
              <a:t>Survey requirements inconsistent with Project SOW</a:t>
            </a:r>
          </a:p>
          <a:p>
            <a:pPr eaLnBrk="1" hangingPunct="1">
              <a:lnSpc>
                <a:spcPct val="120000"/>
              </a:lnSpc>
              <a:buFontTx/>
              <a:buChar char="-"/>
            </a:pPr>
            <a:r>
              <a:rPr lang="en-US" altLang="en-US" sz="1800">
                <a:latin typeface="Arial" panose="020B0604020202020204" pitchFamily="34" charset="0"/>
              </a:rPr>
              <a:t>Required elements not included in plan</a:t>
            </a:r>
          </a:p>
          <a:p>
            <a:pPr eaLnBrk="1" hangingPunct="1">
              <a:lnSpc>
                <a:spcPct val="120000"/>
              </a:lnSpc>
              <a:buFontTx/>
              <a:buChar char="-"/>
            </a:pPr>
            <a:r>
              <a:rPr lang="en-US" altLang="en-US" sz="1800">
                <a:latin typeface="Arial" panose="020B0604020202020204" pitchFamily="34" charset="0"/>
              </a:rPr>
              <a:t>Proposed plan will not satisfy requirements as specified in Project SOW</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a:xfrm>
            <a:off x="457200" y="457200"/>
            <a:ext cx="8305800" cy="685800"/>
          </a:xfrm>
        </p:spPr>
        <p:txBody>
          <a:bodyPr/>
          <a:lstStyle/>
          <a:p>
            <a:r>
              <a:rPr lang="en-US" altLang="en-US" smtClean="0"/>
              <a:t>AC-18B Final Survey Data</a:t>
            </a:r>
          </a:p>
        </p:txBody>
      </p:sp>
      <p:sp>
        <p:nvSpPr>
          <p:cNvPr id="88067" name="Rectangle 6"/>
          <p:cNvSpPr>
            <a:spLocks noChangeArrowheads="1"/>
          </p:cNvSpPr>
          <p:nvPr/>
        </p:nvSpPr>
        <p:spPr bwMode="auto">
          <a:xfrm>
            <a:off x="228600" y="1143000"/>
            <a:ext cx="8763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lnSpc>
                <a:spcPct val="120000"/>
              </a:lnSpc>
              <a:buFontTx/>
              <a:buNone/>
            </a:pPr>
            <a:r>
              <a:rPr lang="en-US" altLang="en-US" sz="1800">
                <a:latin typeface="Arial" panose="020B0604020202020204" pitchFamily="34" charset="0"/>
              </a:rPr>
              <a:t>NGS Review scoped to safety critical data for Instrument Procedure Development</a:t>
            </a:r>
          </a:p>
          <a:p>
            <a:pPr eaLnBrk="1" hangingPunct="1">
              <a:lnSpc>
                <a:spcPct val="120000"/>
              </a:lnSpc>
              <a:buFontTx/>
              <a:buNone/>
            </a:pPr>
            <a:r>
              <a:rPr lang="en-US" altLang="en-US" sz="1800">
                <a:latin typeface="Arial" panose="020B0604020202020204" pitchFamily="34" charset="0"/>
              </a:rPr>
              <a:t>	Airport Geodetic Control (2.6.10.1)</a:t>
            </a:r>
          </a:p>
          <a:p>
            <a:pPr eaLnBrk="1" hangingPunct="1">
              <a:lnSpc>
                <a:spcPct val="120000"/>
              </a:lnSpc>
              <a:buFontTx/>
              <a:buNone/>
            </a:pPr>
            <a:r>
              <a:rPr lang="en-US" altLang="en-US" sz="1800">
                <a:latin typeface="Arial" panose="020B0604020202020204" pitchFamily="34" charset="0"/>
              </a:rPr>
              <a:t>	Runway Data (2.6.10.2)</a:t>
            </a:r>
          </a:p>
          <a:p>
            <a:pPr eaLnBrk="1" hangingPunct="1">
              <a:lnSpc>
                <a:spcPct val="120000"/>
              </a:lnSpc>
              <a:buFontTx/>
              <a:buNone/>
            </a:pPr>
            <a:r>
              <a:rPr lang="en-US" altLang="en-US" sz="1800">
                <a:latin typeface="Arial" panose="020B0604020202020204" pitchFamily="34" charset="0"/>
              </a:rPr>
              <a:t>	Navigational Aids (2.6.10.3)</a:t>
            </a:r>
          </a:p>
          <a:p>
            <a:pPr eaLnBrk="1" hangingPunct="1">
              <a:lnSpc>
                <a:spcPct val="120000"/>
              </a:lnSpc>
              <a:buFontTx/>
              <a:buNone/>
            </a:pPr>
            <a:r>
              <a:rPr lang="en-US" altLang="en-US" sz="1800">
                <a:latin typeface="Arial" panose="020B0604020202020204" pitchFamily="34" charset="0"/>
              </a:rPr>
              <a:t>	Obstacle data (2.7)</a:t>
            </a:r>
          </a:p>
          <a:p>
            <a:pPr eaLnBrk="1" hangingPunct="1">
              <a:lnSpc>
                <a:spcPct val="120000"/>
              </a:lnSpc>
              <a:buFontTx/>
              <a:buNone/>
            </a:pPr>
            <a:endParaRPr lang="en-US" altLang="en-US" sz="1800">
              <a:latin typeface="Arial" panose="020B0604020202020204" pitchFamily="34" charset="0"/>
            </a:endParaRPr>
          </a:p>
          <a:p>
            <a:pPr eaLnBrk="1" hangingPunct="1">
              <a:lnSpc>
                <a:spcPct val="120000"/>
              </a:lnSpc>
              <a:buFontTx/>
              <a:buNone/>
            </a:pPr>
            <a:endParaRPr lang="en-US" altLang="en-US" sz="1800">
              <a:latin typeface="Arial" panose="020B0604020202020204" pitchFamily="34" charset="0"/>
            </a:endParaRPr>
          </a:p>
          <a:p>
            <a:pPr eaLnBrk="1" hangingPunct="1">
              <a:lnSpc>
                <a:spcPct val="120000"/>
              </a:lnSpc>
              <a:buFontTx/>
              <a:buNone/>
            </a:pPr>
            <a:endParaRPr lang="en-US" altLang="en-US" sz="1800">
              <a:latin typeface="Arial" panose="020B0604020202020204" pitchFamily="34" charset="0"/>
            </a:endParaRPr>
          </a:p>
          <a:p>
            <a:pPr eaLnBrk="1" hangingPunct="1">
              <a:lnSpc>
                <a:spcPct val="120000"/>
              </a:lnSpc>
              <a:buFontTx/>
              <a:buNone/>
            </a:pPr>
            <a:endParaRPr lang="en-US" altLang="en-US" sz="1800">
              <a:latin typeface="Arial" panose="020B0604020202020204" pitchFamily="34" charset="0"/>
            </a:endParaRPr>
          </a:p>
          <a:p>
            <a:pPr eaLnBrk="1" hangingPunct="1">
              <a:lnSpc>
                <a:spcPct val="120000"/>
              </a:lnSpc>
              <a:buFontTx/>
              <a:buNone/>
            </a:pPr>
            <a:endParaRPr lang="en-US" altLang="en-US" sz="1800">
              <a:latin typeface="Arial" panose="020B0604020202020204" pitchFamily="34" charset="0"/>
            </a:endParaRPr>
          </a:p>
          <a:p>
            <a:pPr eaLnBrk="1" hangingPunct="1">
              <a:lnSpc>
                <a:spcPct val="120000"/>
              </a:lnSpc>
            </a:pPr>
            <a:endParaRPr lang="en-US" altLang="en-US" sz="1800">
              <a:latin typeface="Arial" panose="020B0604020202020204" pitchFamily="34" charset="0"/>
            </a:endParaRPr>
          </a:p>
        </p:txBody>
      </p:sp>
      <p:pic>
        <p:nvPicPr>
          <p:cNvPr id="8806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4488" y="2286000"/>
            <a:ext cx="4803775" cy="385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9" name="TextBox 5"/>
          <p:cNvSpPr txBox="1">
            <a:spLocks noChangeArrowheads="1"/>
          </p:cNvSpPr>
          <p:nvPr/>
        </p:nvSpPr>
        <p:spPr bwMode="auto">
          <a:xfrm>
            <a:off x="304800" y="5075238"/>
            <a:ext cx="39624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en-US" altLang="en-US" sz="1800">
                <a:latin typeface="Arial" panose="020B0604020202020204" pitchFamily="34" charset="0"/>
              </a:rPr>
              <a:t>NGS leverages the geo-referenced imagery (submitted by the survey consultant) to perform the quality review.</a:t>
            </a:r>
          </a:p>
          <a:p>
            <a:pPr eaLnBrk="1" hangingPunct="1">
              <a:spcBef>
                <a:spcPct val="0"/>
              </a:spcBef>
              <a:buFontTx/>
              <a:buNone/>
            </a:pPr>
            <a:endParaRPr lang="en-US" altLang="en-US" sz="1800">
              <a:latin typeface="Arial" panose="020B0604020202020204" pitchFamily="34" charset="0"/>
            </a:endParaRPr>
          </a:p>
        </p:txBody>
      </p:sp>
      <p:sp>
        <p:nvSpPr>
          <p:cNvPr id="88070" name="TextBox 5"/>
          <p:cNvSpPr txBox="1">
            <a:spLocks noChangeArrowheads="1"/>
          </p:cNvSpPr>
          <p:nvPr/>
        </p:nvSpPr>
        <p:spPr bwMode="auto">
          <a:xfrm>
            <a:off x="304800" y="3657600"/>
            <a:ext cx="39624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en-US" altLang="en-US" sz="1800">
                <a:latin typeface="Arial" panose="020B0604020202020204" pitchFamily="34" charset="0"/>
              </a:rPr>
              <a:t>Evaluate deliverables (data and supporting evidence) to ensure the survey data meets the standards and specifications in AC 18B</a:t>
            </a:r>
          </a:p>
          <a:p>
            <a:pPr eaLnBrk="1" hangingPunct="1">
              <a:spcBef>
                <a:spcPct val="0"/>
              </a:spcBef>
              <a:buFontTx/>
              <a:buNone/>
            </a:pPr>
            <a:endParaRPr lang="en-US" altLang="en-US" sz="1800">
              <a:latin typeface="Arial" panose="020B0604020202020204" pitchFamily="34"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5"/>
          <p:cNvGrpSpPr>
            <a:grpSpLocks/>
          </p:cNvGrpSpPr>
          <p:nvPr/>
        </p:nvGrpSpPr>
        <p:grpSpPr bwMode="auto">
          <a:xfrm>
            <a:off x="1295400" y="1447800"/>
            <a:ext cx="4876800" cy="4038600"/>
            <a:chOff x="1295400" y="1447800"/>
            <a:chExt cx="4876800" cy="4038600"/>
          </a:xfrm>
        </p:grpSpPr>
        <p:sp>
          <p:nvSpPr>
            <p:cNvPr id="90248" name="Rectangle 7"/>
            <p:cNvSpPr>
              <a:spLocks noChangeArrowheads="1"/>
            </p:cNvSpPr>
            <p:nvPr/>
          </p:nvSpPr>
          <p:spPr bwMode="auto">
            <a:xfrm>
              <a:off x="2819400" y="2667000"/>
              <a:ext cx="1752600" cy="228600"/>
            </a:xfrm>
            <a:prstGeom prst="rect">
              <a:avLst/>
            </a:prstGeom>
            <a:solidFill>
              <a:srgbClr val="FFFF00"/>
            </a:solidFill>
            <a:ln w="9525" algn="ctr">
              <a:solidFill>
                <a:srgbClr val="FFFF00"/>
              </a:solidFill>
              <a:round/>
              <a:headEnd/>
              <a:tailEnd/>
            </a:ln>
          </p:spPr>
          <p:txBody>
            <a:bodyPr/>
            <a:lstStyle>
              <a:lvl1pPr>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pPr>
              <a:endParaRPr lang="en-US" altLang="en-US" sz="1400" b="1"/>
            </a:p>
          </p:txBody>
        </p:sp>
        <p:sp>
          <p:nvSpPr>
            <p:cNvPr id="90249" name="Rectangle 6"/>
            <p:cNvSpPr>
              <a:spLocks noChangeArrowheads="1"/>
            </p:cNvSpPr>
            <p:nvPr/>
          </p:nvSpPr>
          <p:spPr bwMode="auto">
            <a:xfrm>
              <a:off x="2819400" y="1447800"/>
              <a:ext cx="1828800" cy="228600"/>
            </a:xfrm>
            <a:prstGeom prst="rect">
              <a:avLst/>
            </a:prstGeom>
            <a:solidFill>
              <a:srgbClr val="FFFF00"/>
            </a:solidFill>
            <a:ln w="9525" algn="ctr">
              <a:solidFill>
                <a:srgbClr val="FFFF00"/>
              </a:solidFill>
              <a:round/>
              <a:headEnd/>
              <a:tailEnd/>
            </a:ln>
          </p:spPr>
          <p:txBody>
            <a:bodyPr/>
            <a:lstStyle>
              <a:lvl1pPr>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pPr>
              <a:endParaRPr lang="en-US" altLang="en-US" sz="1400" b="1"/>
            </a:p>
          </p:txBody>
        </p:sp>
        <p:sp>
          <p:nvSpPr>
            <p:cNvPr id="90250" name="Rectangle 8"/>
            <p:cNvSpPr>
              <a:spLocks noChangeArrowheads="1"/>
            </p:cNvSpPr>
            <p:nvPr/>
          </p:nvSpPr>
          <p:spPr bwMode="auto">
            <a:xfrm>
              <a:off x="1295400" y="5257800"/>
              <a:ext cx="1524000" cy="228600"/>
            </a:xfrm>
            <a:prstGeom prst="rect">
              <a:avLst/>
            </a:prstGeom>
            <a:solidFill>
              <a:srgbClr val="FFFF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pPr>
              <a:endParaRPr lang="en-US" altLang="en-US" sz="1400" b="1"/>
            </a:p>
          </p:txBody>
        </p:sp>
        <p:sp>
          <p:nvSpPr>
            <p:cNvPr id="90251" name="Rectangle 9"/>
            <p:cNvSpPr>
              <a:spLocks noChangeArrowheads="1"/>
            </p:cNvSpPr>
            <p:nvPr/>
          </p:nvSpPr>
          <p:spPr bwMode="auto">
            <a:xfrm>
              <a:off x="1295400" y="3657600"/>
              <a:ext cx="1524000" cy="228600"/>
            </a:xfrm>
            <a:prstGeom prst="rect">
              <a:avLst/>
            </a:prstGeom>
            <a:solidFill>
              <a:srgbClr val="FFFF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pPr>
              <a:endParaRPr lang="en-US" altLang="en-US" sz="1400" b="1"/>
            </a:p>
          </p:txBody>
        </p:sp>
        <p:sp>
          <p:nvSpPr>
            <p:cNvPr id="90252" name="Rectangle 11"/>
            <p:cNvSpPr>
              <a:spLocks noChangeArrowheads="1"/>
            </p:cNvSpPr>
            <p:nvPr/>
          </p:nvSpPr>
          <p:spPr bwMode="auto">
            <a:xfrm>
              <a:off x="2819400" y="2819400"/>
              <a:ext cx="1752600" cy="228600"/>
            </a:xfrm>
            <a:prstGeom prst="rect">
              <a:avLst/>
            </a:prstGeom>
            <a:solidFill>
              <a:srgbClr val="FFFF00"/>
            </a:solidFill>
            <a:ln w="9525" algn="ctr">
              <a:solidFill>
                <a:srgbClr val="FFFF00"/>
              </a:solidFill>
              <a:round/>
              <a:headEnd/>
              <a:tailEnd/>
            </a:ln>
          </p:spPr>
          <p:txBody>
            <a:bodyPr/>
            <a:lstStyle>
              <a:lvl1pPr>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pPr>
              <a:endParaRPr lang="en-US" altLang="en-US" sz="1400" b="1"/>
            </a:p>
          </p:txBody>
        </p:sp>
        <p:sp>
          <p:nvSpPr>
            <p:cNvPr id="90253" name="Rectangle 12"/>
            <p:cNvSpPr>
              <a:spLocks noChangeArrowheads="1"/>
            </p:cNvSpPr>
            <p:nvPr/>
          </p:nvSpPr>
          <p:spPr bwMode="auto">
            <a:xfrm>
              <a:off x="2819400" y="3048000"/>
              <a:ext cx="1752600" cy="228600"/>
            </a:xfrm>
            <a:prstGeom prst="rect">
              <a:avLst/>
            </a:prstGeom>
            <a:solidFill>
              <a:srgbClr val="FFFF00"/>
            </a:solidFill>
            <a:ln w="9525" algn="ctr">
              <a:solidFill>
                <a:srgbClr val="FFFF00"/>
              </a:solidFill>
              <a:round/>
              <a:headEnd/>
              <a:tailEnd/>
            </a:ln>
          </p:spPr>
          <p:txBody>
            <a:bodyPr/>
            <a:lstStyle>
              <a:lvl1pPr>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pPr>
              <a:endParaRPr lang="en-US" altLang="en-US" sz="1400" b="1"/>
            </a:p>
          </p:txBody>
        </p:sp>
        <p:sp>
          <p:nvSpPr>
            <p:cNvPr id="90254" name="Rectangle 13"/>
            <p:cNvSpPr>
              <a:spLocks noChangeArrowheads="1"/>
            </p:cNvSpPr>
            <p:nvPr/>
          </p:nvSpPr>
          <p:spPr bwMode="auto">
            <a:xfrm>
              <a:off x="4648200" y="3048000"/>
              <a:ext cx="1524000" cy="228600"/>
            </a:xfrm>
            <a:prstGeom prst="rect">
              <a:avLst/>
            </a:prstGeom>
            <a:solidFill>
              <a:srgbClr val="FFFF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pPr>
              <a:endParaRPr lang="en-US" altLang="en-US" sz="1400" b="1"/>
            </a:p>
          </p:txBody>
        </p:sp>
        <p:sp>
          <p:nvSpPr>
            <p:cNvPr id="90255" name="Rectangle 14"/>
            <p:cNvSpPr>
              <a:spLocks noChangeArrowheads="1"/>
            </p:cNvSpPr>
            <p:nvPr/>
          </p:nvSpPr>
          <p:spPr bwMode="auto">
            <a:xfrm>
              <a:off x="4648200" y="5105400"/>
              <a:ext cx="1524000" cy="228600"/>
            </a:xfrm>
            <a:prstGeom prst="rect">
              <a:avLst/>
            </a:prstGeom>
            <a:solidFill>
              <a:srgbClr val="FFFF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pPr>
              <a:endParaRPr lang="en-US" altLang="en-US" sz="1400" b="1"/>
            </a:p>
          </p:txBody>
        </p:sp>
      </p:grpSp>
      <p:graphicFrame>
        <p:nvGraphicFramePr>
          <p:cNvPr id="6" name="Table 5"/>
          <p:cNvGraphicFramePr>
            <a:graphicFrameLocks noGrp="1"/>
          </p:cNvGraphicFramePr>
          <p:nvPr/>
        </p:nvGraphicFramePr>
        <p:xfrm>
          <a:off x="1295400" y="1447800"/>
          <a:ext cx="6629400" cy="4572000"/>
        </p:xfrm>
        <a:graphic>
          <a:graphicData uri="http://schemas.openxmlformats.org/drawingml/2006/table">
            <a:tbl>
              <a:tblPr/>
              <a:tblGrid>
                <a:gridCol w="1566440">
                  <a:extLst>
                    <a:ext uri="{9D8B030D-6E8A-4147-A177-3AD203B41FA5}">
                      <a16:colId xmlns:a16="http://schemas.microsoft.com/office/drawing/2014/main" val="20000"/>
                    </a:ext>
                  </a:extLst>
                </a:gridCol>
                <a:gridCol w="1743597">
                  <a:extLst>
                    <a:ext uri="{9D8B030D-6E8A-4147-A177-3AD203B41FA5}">
                      <a16:colId xmlns:a16="http://schemas.microsoft.com/office/drawing/2014/main" val="20001"/>
                    </a:ext>
                  </a:extLst>
                </a:gridCol>
                <a:gridCol w="1585089">
                  <a:extLst>
                    <a:ext uri="{9D8B030D-6E8A-4147-A177-3AD203B41FA5}">
                      <a16:colId xmlns:a16="http://schemas.microsoft.com/office/drawing/2014/main" val="20002"/>
                    </a:ext>
                  </a:extLst>
                </a:gridCol>
                <a:gridCol w="1734273">
                  <a:extLst>
                    <a:ext uri="{9D8B030D-6E8A-4147-A177-3AD203B41FA5}">
                      <a16:colId xmlns:a16="http://schemas.microsoft.com/office/drawing/2014/main" val="20003"/>
                    </a:ext>
                  </a:extLst>
                </a:gridCol>
              </a:tblGrid>
              <a:tr h="182880">
                <a:tc>
                  <a:txBody>
                    <a:bodyPr/>
                    <a:lstStyle/>
                    <a:p>
                      <a:pPr algn="l" fontAlgn="ctr"/>
                      <a:r>
                        <a:rPr lang="en-US" sz="700" b="0" i="0" u="none" strike="noStrike" dirty="0">
                          <a:solidFill>
                            <a:srgbClr val="000000"/>
                          </a:solidFill>
                          <a:latin typeface="Calibri"/>
                        </a:rPr>
                        <a:t>Aircraft Gate Stand</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dirty="0">
                          <a:solidFill>
                            <a:srgbClr val="000000"/>
                          </a:solidFill>
                          <a:latin typeface="Calibri"/>
                        </a:rPr>
                        <a:t>Runway End</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dirty="0">
                          <a:solidFill>
                            <a:srgbClr val="000000"/>
                          </a:solidFill>
                          <a:latin typeface="Calibri"/>
                        </a:rPr>
                        <a:t>Flora Species Site</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dirty="0">
                          <a:solidFill>
                            <a:srgbClr val="000000"/>
                          </a:solidFill>
                          <a:latin typeface="Calibri"/>
                        </a:rPr>
                        <a:t>Turning Basin</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82880">
                <a:tc>
                  <a:txBody>
                    <a:bodyPr/>
                    <a:lstStyle/>
                    <a:p>
                      <a:pPr algn="l" fontAlgn="ctr"/>
                      <a:r>
                        <a:rPr lang="en-US" sz="700" b="0" i="0" u="none" strike="noStrike">
                          <a:solidFill>
                            <a:srgbClr val="000000"/>
                          </a:solidFill>
                          <a:latin typeface="Calibri"/>
                        </a:rPr>
                        <a:t>Aircraft Non Movement Area</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dirty="0">
                          <a:solidFill>
                            <a:srgbClr val="000000"/>
                          </a:solidFill>
                          <a:latin typeface="Calibri"/>
                        </a:rPr>
                        <a:t>Runway Label</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latin typeface="Calibri"/>
                        </a:rPr>
                        <a:t>Forest Stand Area</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dirty="0">
                          <a:solidFill>
                            <a:srgbClr val="000000"/>
                          </a:solidFill>
                          <a:latin typeface="Calibri"/>
                        </a:rPr>
                        <a:t>Navigation Buoy</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82880">
                <a:tc>
                  <a:txBody>
                    <a:bodyPr/>
                    <a:lstStyle/>
                    <a:p>
                      <a:pPr algn="l" fontAlgn="ctr"/>
                      <a:r>
                        <a:rPr lang="en-US" sz="700" b="0" i="0" u="none" strike="noStrike">
                          <a:solidFill>
                            <a:srgbClr val="000000"/>
                          </a:solidFill>
                          <a:latin typeface="Calibri"/>
                        </a:rPr>
                        <a:t>Air Operations Area</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dirty="0">
                          <a:solidFill>
                            <a:srgbClr val="000000"/>
                          </a:solidFill>
                          <a:latin typeface="Calibri"/>
                        </a:rPr>
                        <a:t>Runway Safety Area Boundary</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latin typeface="Calibri"/>
                        </a:rPr>
                        <a:t>Hazardous Material Storage Site</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dirty="0">
                          <a:solidFill>
                            <a:srgbClr val="000000"/>
                          </a:solidFill>
                          <a:latin typeface="Calibri"/>
                        </a:rPr>
                        <a:t>Seaplane Ramp Centerline</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82880">
                <a:tc>
                  <a:txBody>
                    <a:bodyPr/>
                    <a:lstStyle/>
                    <a:p>
                      <a:pPr algn="l" fontAlgn="ctr"/>
                      <a:r>
                        <a:rPr lang="en-US" sz="700" b="0" i="0" u="none" strike="noStrike" dirty="0">
                          <a:solidFill>
                            <a:srgbClr val="000000"/>
                          </a:solidFill>
                          <a:latin typeface="Calibri"/>
                        </a:rPr>
                        <a:t>Airfield Light</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dirty="0">
                          <a:solidFill>
                            <a:srgbClr val="000000"/>
                          </a:solidFill>
                          <a:latin typeface="Calibri"/>
                        </a:rPr>
                        <a:t>Shoulder</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latin typeface="Calibri"/>
                        </a:rPr>
                        <a:t>Noise Contour</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dirty="0">
                          <a:solidFill>
                            <a:srgbClr val="000000"/>
                          </a:solidFill>
                          <a:latin typeface="Calibri"/>
                        </a:rPr>
                        <a:t>Seaplane Ramp Site</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82880">
                <a:tc>
                  <a:txBody>
                    <a:bodyPr/>
                    <a:lstStyle/>
                    <a:p>
                      <a:pPr algn="l" fontAlgn="ctr"/>
                      <a:r>
                        <a:rPr lang="en-US" sz="700" b="0" i="0" u="none" strike="noStrike">
                          <a:solidFill>
                            <a:srgbClr val="000000"/>
                          </a:solidFill>
                          <a:latin typeface="Calibri"/>
                        </a:rPr>
                        <a:t>Arresting Gear</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latin typeface="Calibri"/>
                        </a:rPr>
                        <a:t>Taxiway Intersection</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latin typeface="Calibri"/>
                        </a:rPr>
                        <a:t>Noise Incident</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dirty="0">
                          <a:solidFill>
                            <a:srgbClr val="000000"/>
                          </a:solidFill>
                          <a:latin typeface="Calibri"/>
                        </a:rPr>
                        <a:t>Docking Area</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82880">
                <a:tc>
                  <a:txBody>
                    <a:bodyPr/>
                    <a:lstStyle/>
                    <a:p>
                      <a:pPr algn="l" fontAlgn="ctr"/>
                      <a:r>
                        <a:rPr lang="en-US" sz="700" b="0" i="0" u="none" strike="noStrike" dirty="0">
                          <a:solidFill>
                            <a:srgbClr val="000000"/>
                          </a:solidFill>
                          <a:latin typeface="Calibri"/>
                        </a:rPr>
                        <a:t>Frequency Area</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dirty="0">
                          <a:solidFill>
                            <a:srgbClr val="000000"/>
                          </a:solidFill>
                          <a:latin typeface="Calibri"/>
                        </a:rPr>
                        <a:t>Taxiway Element</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latin typeface="Calibri"/>
                        </a:rPr>
                        <a:t>Noise Monitoring Point</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dirty="0">
                          <a:solidFill>
                            <a:srgbClr val="000000"/>
                          </a:solidFill>
                          <a:latin typeface="Calibri"/>
                        </a:rPr>
                        <a:t>Anchorage Area</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82880">
                <a:tc>
                  <a:txBody>
                    <a:bodyPr/>
                    <a:lstStyle/>
                    <a:p>
                      <a:pPr algn="l" fontAlgn="ctr"/>
                      <a:r>
                        <a:rPr lang="en-US" sz="700" b="0" i="0" u="none" strike="noStrike">
                          <a:solidFill>
                            <a:srgbClr val="000000"/>
                          </a:solidFill>
                          <a:latin typeface="Calibri"/>
                        </a:rPr>
                        <a:t>Passenger Loading Bridge</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dirty="0">
                          <a:solidFill>
                            <a:srgbClr val="000000"/>
                          </a:solidFill>
                          <a:latin typeface="Calibri"/>
                        </a:rPr>
                        <a:t>Landmark Segment</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latin typeface="Calibri"/>
                        </a:rPr>
                        <a:t>Sample Collection Point</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dirty="0">
                          <a:solidFill>
                            <a:srgbClr val="000000"/>
                          </a:solidFill>
                          <a:latin typeface="Calibri"/>
                        </a:rPr>
                        <a:t>Security Area</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82880">
                <a:tc>
                  <a:txBody>
                    <a:bodyPr/>
                    <a:lstStyle/>
                    <a:p>
                      <a:pPr algn="l" fontAlgn="ctr"/>
                      <a:r>
                        <a:rPr lang="en-US" sz="700" b="0" i="0" u="none" strike="noStrike">
                          <a:solidFill>
                            <a:srgbClr val="000000"/>
                          </a:solidFill>
                          <a:latin typeface="Calibri"/>
                        </a:rPr>
                        <a:t>Runway Centerline</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dirty="0">
                          <a:solidFill>
                            <a:srgbClr val="000000"/>
                          </a:solidFill>
                          <a:latin typeface="Calibri"/>
                        </a:rPr>
                        <a:t>Obstacle</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latin typeface="Calibri"/>
                        </a:rPr>
                        <a:t>Shoreline</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latin typeface="Calibri"/>
                        </a:rPr>
                        <a:t>Security Identification Display Area</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82880">
                <a:tc>
                  <a:txBody>
                    <a:bodyPr/>
                    <a:lstStyle/>
                    <a:p>
                      <a:pPr algn="l" fontAlgn="ctr"/>
                      <a:r>
                        <a:rPr lang="en-US" sz="700" b="0" i="0" u="none" strike="noStrike">
                          <a:solidFill>
                            <a:srgbClr val="000000"/>
                          </a:solidFill>
                          <a:latin typeface="Calibri"/>
                        </a:rPr>
                        <a:t>Runway Helipad Design Surface</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latin typeface="Calibri"/>
                        </a:rPr>
                        <a:t>Obstruction Area</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latin typeface="Calibri"/>
                        </a:rPr>
                        <a:t>Wetland</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dirty="0">
                          <a:solidFill>
                            <a:srgbClr val="000000"/>
                          </a:solidFill>
                          <a:latin typeface="Calibri"/>
                        </a:rPr>
                        <a:t>Security Perimeter Line</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82880">
                <a:tc>
                  <a:txBody>
                    <a:bodyPr/>
                    <a:lstStyle/>
                    <a:p>
                      <a:pPr algn="l" fontAlgn="ctr"/>
                      <a:r>
                        <a:rPr lang="en-US" sz="700" b="0" i="0" u="none" strike="noStrike">
                          <a:solidFill>
                            <a:srgbClr val="000000"/>
                          </a:solidFill>
                          <a:latin typeface="Calibri"/>
                        </a:rPr>
                        <a:t>Runway Intesection</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latin typeface="Calibri"/>
                        </a:rPr>
                        <a:t>Obstruction Identification Surface</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dirty="0">
                          <a:solidFill>
                            <a:srgbClr val="000000"/>
                          </a:solidFill>
                          <a:latin typeface="Calibri"/>
                        </a:rPr>
                        <a:t>Airport Control Point </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latin typeface="Calibri"/>
                        </a:rPr>
                        <a:t>Sterile Area</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82880">
                <a:tc>
                  <a:txBody>
                    <a:bodyPr/>
                    <a:lstStyle/>
                    <a:p>
                      <a:pPr algn="l" fontAlgn="ctr"/>
                      <a:r>
                        <a:rPr lang="en-US" sz="700" b="0" i="0" u="none" strike="noStrike">
                          <a:solidFill>
                            <a:srgbClr val="000000"/>
                          </a:solidFill>
                          <a:latin typeface="Calibri"/>
                        </a:rPr>
                        <a:t>Runway LAHSO</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dirty="0">
                          <a:solidFill>
                            <a:srgbClr val="000000"/>
                          </a:solidFill>
                          <a:latin typeface="Calibri"/>
                        </a:rPr>
                        <a:t>Runway Protect Area</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latin typeface="Calibri"/>
                        </a:rPr>
                        <a:t>Coordinate Grid Area</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latin typeface="Calibri"/>
                        </a:rPr>
                        <a:t>Bridge</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82880">
                <a:tc>
                  <a:txBody>
                    <a:bodyPr/>
                    <a:lstStyle/>
                    <a:p>
                      <a:pPr algn="l" fontAlgn="ctr"/>
                      <a:r>
                        <a:rPr lang="en-US" sz="700" b="0" i="0" u="none" strike="noStrike">
                          <a:solidFill>
                            <a:srgbClr val="000000"/>
                          </a:solidFill>
                          <a:latin typeface="Calibri"/>
                        </a:rPr>
                        <a:t>Runway Element</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latin typeface="Calibri"/>
                        </a:rPr>
                        <a:t>Airport Boundary</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latin typeface="Calibri"/>
                        </a:rPr>
                        <a:t>Elevation Contour</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latin typeface="Calibri"/>
                        </a:rPr>
                        <a:t>Driveway Area</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82880">
                <a:tc>
                  <a:txBody>
                    <a:bodyPr/>
                    <a:lstStyle/>
                    <a:p>
                      <a:pPr algn="l" fontAlgn="ctr"/>
                      <a:r>
                        <a:rPr lang="en-US" sz="700" b="0" i="0" u="none" strike="noStrike" dirty="0">
                          <a:solidFill>
                            <a:srgbClr val="000000"/>
                          </a:solidFill>
                          <a:latin typeface="Calibri"/>
                        </a:rPr>
                        <a:t>Stopway</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latin typeface="Calibri"/>
                        </a:rPr>
                        <a:t>Airport Parcel</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dirty="0">
                          <a:solidFill>
                            <a:srgbClr val="000000"/>
                          </a:solidFill>
                          <a:latin typeface="Calibri"/>
                        </a:rPr>
                        <a:t>Image Area</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latin typeface="Calibri"/>
                        </a:rPr>
                        <a:t>Driveway Centerline</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182880">
                <a:tc>
                  <a:txBody>
                    <a:bodyPr/>
                    <a:lstStyle/>
                    <a:p>
                      <a:pPr algn="l" fontAlgn="ctr"/>
                      <a:r>
                        <a:rPr lang="en-US" sz="700" b="0" i="0" u="none" strike="noStrike">
                          <a:solidFill>
                            <a:srgbClr val="000000"/>
                          </a:solidFill>
                          <a:latin typeface="Calibri"/>
                        </a:rPr>
                        <a:t>Taxiway Holding Position</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latin typeface="Calibri"/>
                        </a:rPr>
                        <a:t>County</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latin typeface="Calibri"/>
                        </a:rPr>
                        <a:t>Building</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latin typeface="Calibri"/>
                        </a:rPr>
                        <a:t>Parking Lot</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182880">
                <a:tc>
                  <a:txBody>
                    <a:bodyPr/>
                    <a:lstStyle/>
                    <a:p>
                      <a:pPr algn="l" fontAlgn="ctr"/>
                      <a:r>
                        <a:rPr lang="en-US" sz="700" b="0" i="0" u="none" strike="noStrike">
                          <a:solidFill>
                            <a:srgbClr val="000000"/>
                          </a:solidFill>
                          <a:latin typeface="Calibri"/>
                        </a:rPr>
                        <a:t>Airport Sign</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latin typeface="Calibri"/>
                        </a:rPr>
                        <a:t>Easements And Rights of Ways</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latin typeface="Calibri"/>
                        </a:rPr>
                        <a:t>Construction Area</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latin typeface="Calibri"/>
                        </a:rPr>
                        <a:t>Railroad Centerline</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182880">
                <a:tc>
                  <a:txBody>
                    <a:bodyPr/>
                    <a:lstStyle/>
                    <a:p>
                      <a:pPr algn="l" fontAlgn="ctr"/>
                      <a:r>
                        <a:rPr lang="en-US" sz="700" b="0" i="0" u="none" strike="noStrike" dirty="0">
                          <a:solidFill>
                            <a:srgbClr val="000000"/>
                          </a:solidFill>
                          <a:latin typeface="Calibri"/>
                        </a:rPr>
                        <a:t>Apron</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latin typeface="Calibri"/>
                        </a:rPr>
                        <a:t>FAA Region Area</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latin typeface="Calibri"/>
                        </a:rPr>
                        <a:t>Roof</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latin typeface="Calibri"/>
                        </a:rPr>
                        <a:t>Railroad Yard</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182880">
                <a:tc>
                  <a:txBody>
                    <a:bodyPr/>
                    <a:lstStyle/>
                    <a:p>
                      <a:pPr algn="l" fontAlgn="ctr"/>
                      <a:r>
                        <a:rPr lang="en-US" sz="700" b="0" i="0" u="none" strike="noStrike">
                          <a:solidFill>
                            <a:srgbClr val="000000"/>
                          </a:solidFill>
                          <a:latin typeface="Calibri"/>
                        </a:rPr>
                        <a:t>Deicing</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latin typeface="Calibri"/>
                        </a:rPr>
                        <a:t>Land Use</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latin typeface="Calibri"/>
                        </a:rPr>
                        <a:t>Fence</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latin typeface="Calibri"/>
                        </a:rPr>
                        <a:t>Road Centerline</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182880">
                <a:tc>
                  <a:txBody>
                    <a:bodyPr/>
                    <a:lstStyle/>
                    <a:p>
                      <a:pPr algn="l" fontAlgn="ctr"/>
                      <a:r>
                        <a:rPr lang="en-US" sz="700" b="0" i="0" u="none" strike="noStrike">
                          <a:solidFill>
                            <a:srgbClr val="000000"/>
                          </a:solidFill>
                          <a:latin typeface="Calibri"/>
                        </a:rPr>
                        <a:t>Touch Down Lift Off</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dirty="0">
                          <a:solidFill>
                            <a:srgbClr val="000000"/>
                          </a:solidFill>
                          <a:latin typeface="Calibri"/>
                        </a:rPr>
                        <a:t>Lease Zone</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latin typeface="Calibri"/>
                        </a:rPr>
                        <a:t>Gate</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latin typeface="Calibri"/>
                        </a:rPr>
                        <a:t>Road Point</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182880">
                <a:tc>
                  <a:txBody>
                    <a:bodyPr/>
                    <a:lstStyle/>
                    <a:p>
                      <a:pPr algn="l" fontAlgn="ctr"/>
                      <a:r>
                        <a:rPr lang="en-US" sz="700" b="0" i="0" u="none" strike="noStrike">
                          <a:solidFill>
                            <a:srgbClr val="000000"/>
                          </a:solidFill>
                          <a:latin typeface="Calibri"/>
                        </a:rPr>
                        <a:t>Marking Area</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latin typeface="Calibri"/>
                        </a:rPr>
                        <a:t>Municipality</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latin typeface="Calibri"/>
                        </a:rPr>
                        <a:t>Tower</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latin typeface="Calibri"/>
                        </a:rPr>
                        <a:t>Road Segment</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182880">
                <a:tc>
                  <a:txBody>
                    <a:bodyPr/>
                    <a:lstStyle/>
                    <a:p>
                      <a:pPr algn="l" fontAlgn="ctr"/>
                      <a:r>
                        <a:rPr lang="en-US" sz="700" b="0" i="0" u="none" strike="noStrike">
                          <a:solidFill>
                            <a:srgbClr val="000000"/>
                          </a:solidFill>
                          <a:latin typeface="Calibri"/>
                        </a:rPr>
                        <a:t>Marking Line</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latin typeface="Calibri"/>
                        </a:rPr>
                        <a:t>Parcel</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latin typeface="Calibri"/>
                        </a:rPr>
                        <a:t>NAVAID Critical Area</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latin typeface="Calibri"/>
                        </a:rPr>
                        <a:t>Sidewalk</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182880">
                <a:tc>
                  <a:txBody>
                    <a:bodyPr/>
                    <a:lstStyle/>
                    <a:p>
                      <a:pPr algn="l" fontAlgn="ctr"/>
                      <a:r>
                        <a:rPr lang="en-US" sz="700" b="0" i="0" u="none" strike="noStrike">
                          <a:solidFill>
                            <a:srgbClr val="000000"/>
                          </a:solidFill>
                          <a:latin typeface="Calibri"/>
                        </a:rPr>
                        <a:t>Movement Area</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latin typeface="Calibri"/>
                        </a:rPr>
                        <a:t>State</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latin typeface="Calibri"/>
                        </a:rPr>
                        <a:t>Navaid Equipment</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latin typeface="Calibri"/>
                        </a:rPr>
                        <a:t>Tunnel</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r h="182880">
                <a:tc>
                  <a:txBody>
                    <a:bodyPr/>
                    <a:lstStyle/>
                    <a:p>
                      <a:pPr algn="l" fontAlgn="ctr"/>
                      <a:r>
                        <a:rPr lang="en-US" sz="700" b="0" i="0" u="none" strike="noStrike">
                          <a:solidFill>
                            <a:srgbClr val="000000"/>
                          </a:solidFill>
                          <a:latin typeface="Calibri"/>
                        </a:rPr>
                        <a:t>Ruway</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latin typeface="Calibri"/>
                        </a:rPr>
                        <a:t>Zoning</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latin typeface="Calibri"/>
                        </a:rPr>
                        <a:t>NAVAID Site</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latin typeface="Calibri"/>
                        </a:rPr>
                        <a:t>Tank Site</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1"/>
                  </a:ext>
                </a:extLst>
              </a:tr>
              <a:tr h="182880">
                <a:tc>
                  <a:txBody>
                    <a:bodyPr/>
                    <a:lstStyle/>
                    <a:p>
                      <a:pPr algn="l" fontAlgn="ctr"/>
                      <a:r>
                        <a:rPr lang="en-US" sz="700" b="0" i="0" u="none" strike="noStrike">
                          <a:solidFill>
                            <a:srgbClr val="000000"/>
                          </a:solidFill>
                          <a:latin typeface="Calibri"/>
                        </a:rPr>
                        <a:t>Restricted Access Boundary</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latin typeface="Calibri"/>
                        </a:rPr>
                        <a:t>Environmental Contamination Area</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latin typeface="Calibri"/>
                        </a:rPr>
                        <a:t>Water Operating Area</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latin typeface="Calibri"/>
                        </a:rPr>
                        <a:t>Utility Line</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2"/>
                  </a:ext>
                </a:extLst>
              </a:tr>
              <a:tr h="182880">
                <a:tc>
                  <a:txBody>
                    <a:bodyPr/>
                    <a:lstStyle/>
                    <a:p>
                      <a:pPr algn="l" fontAlgn="ctr"/>
                      <a:r>
                        <a:rPr lang="en-US" sz="700" b="0" i="0" u="none" strike="noStrike">
                          <a:solidFill>
                            <a:srgbClr val="000000"/>
                          </a:solidFill>
                          <a:latin typeface="Calibri"/>
                        </a:rPr>
                        <a:t>Runway Arresting Area</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latin typeface="Calibri"/>
                        </a:rPr>
                        <a:t>Fauna Hazard Area</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latin typeface="Calibri"/>
                        </a:rPr>
                        <a:t>Water Lane End</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latin typeface="Calibri"/>
                        </a:rPr>
                        <a:t>Utility Point</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3"/>
                  </a:ext>
                </a:extLst>
              </a:tr>
              <a:tr h="182880">
                <a:tc>
                  <a:txBody>
                    <a:bodyPr/>
                    <a:lstStyle/>
                    <a:p>
                      <a:pPr algn="l" fontAlgn="ctr"/>
                      <a:r>
                        <a:rPr lang="en-US" sz="700" b="0" i="0" u="none" strike="noStrike">
                          <a:solidFill>
                            <a:srgbClr val="000000"/>
                          </a:solidFill>
                          <a:latin typeface="Calibri"/>
                        </a:rPr>
                        <a:t>Runway Blast Pad</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dirty="0">
                          <a:solidFill>
                            <a:srgbClr val="000000"/>
                          </a:solidFill>
                          <a:latin typeface="Calibri"/>
                        </a:rPr>
                        <a:t>Flood Zone</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a:solidFill>
                            <a:srgbClr val="000000"/>
                          </a:solidFill>
                          <a:latin typeface="Calibri"/>
                        </a:rPr>
                        <a:t>Taxi Channel</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dirty="0">
                          <a:solidFill>
                            <a:srgbClr val="000000"/>
                          </a:solidFill>
                          <a:latin typeface="Calibri"/>
                        </a:rPr>
                        <a:t>Utility Polygon</a:t>
                      </a:r>
                    </a:p>
                  </a:txBody>
                  <a:tcPr marL="115747"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4"/>
                  </a:ext>
                </a:extLst>
              </a:tr>
            </a:tbl>
          </a:graphicData>
        </a:graphic>
      </p:graphicFrame>
      <p:sp>
        <p:nvSpPr>
          <p:cNvPr id="90247" name="Title 1"/>
          <p:cNvSpPr>
            <a:spLocks noGrp="1"/>
          </p:cNvSpPr>
          <p:nvPr>
            <p:ph type="title"/>
          </p:nvPr>
        </p:nvSpPr>
        <p:spPr>
          <a:xfrm>
            <a:off x="457200" y="457200"/>
            <a:ext cx="8458200" cy="914400"/>
          </a:xfrm>
        </p:spPr>
        <p:txBody>
          <a:bodyPr/>
          <a:lstStyle/>
          <a:p>
            <a:r>
              <a:rPr lang="en-US" altLang="en-US" smtClean="0"/>
              <a:t>Geo-spatial Data</a:t>
            </a:r>
            <a:br>
              <a:rPr lang="en-US" altLang="en-US" smtClean="0"/>
            </a:br>
            <a:r>
              <a:rPr lang="en-US" altLang="en-US" smtClean="0"/>
              <a:t>AC18B Airport Feature Class</a:t>
            </a:r>
            <a:r>
              <a:rPr lang="en-US" altLang="en-US" sz="1200" smtClean="0"/>
              <a:t/>
            </a:r>
            <a:br>
              <a:rPr lang="en-US" altLang="en-US" sz="1200" smtClean="0"/>
            </a:br>
            <a:r>
              <a:rPr lang="en-US" altLang="en-US" sz="1200" smtClean="0"/>
              <a:t>Chapter 5</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685800"/>
          </a:xfrm>
        </p:spPr>
        <p:txBody>
          <a:bodyPr/>
          <a:lstStyle/>
          <a:p>
            <a:pPr eaLnBrk="1" hangingPunct="1">
              <a:defRPr/>
            </a:pPr>
            <a:r>
              <a:rPr lang="en-US" dirty="0" smtClean="0">
                <a:latin typeface="Arial" charset="0"/>
              </a:rPr>
              <a:t>Final Data (18B Data Content Standard)</a:t>
            </a:r>
            <a:endParaRPr lang="en-US" kern="1600" dirty="0" smtClean="0">
              <a:latin typeface="Cambria"/>
            </a:endParaRPr>
          </a:p>
        </p:txBody>
      </p:sp>
      <p:graphicFrame>
        <p:nvGraphicFramePr>
          <p:cNvPr id="4" name="Table 3"/>
          <p:cNvGraphicFramePr>
            <a:graphicFrameLocks noGrp="1"/>
          </p:cNvGraphicFramePr>
          <p:nvPr/>
        </p:nvGraphicFramePr>
        <p:xfrm>
          <a:off x="304800" y="1143000"/>
          <a:ext cx="8610600" cy="4922838"/>
        </p:xfrm>
        <a:graphic>
          <a:graphicData uri="http://schemas.openxmlformats.org/drawingml/2006/table">
            <a:tbl>
              <a:tblPr firstRow="1" bandRow="1">
                <a:tableStyleId>{F5AB1C69-6EDB-4FF4-983F-18BD219EF322}</a:tableStyleId>
              </a:tblPr>
              <a:tblGrid>
                <a:gridCol w="1295400">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1371600">
                  <a:extLst>
                    <a:ext uri="{9D8B030D-6E8A-4147-A177-3AD203B41FA5}">
                      <a16:colId xmlns:a16="http://schemas.microsoft.com/office/drawing/2014/main" val="20003"/>
                    </a:ext>
                  </a:extLst>
                </a:gridCol>
              </a:tblGrid>
              <a:tr h="610322">
                <a:tc>
                  <a:txBody>
                    <a:bodyPr/>
                    <a:lstStyle/>
                    <a:p>
                      <a:pPr algn="ctr"/>
                      <a:r>
                        <a:rPr lang="en-US" sz="1400" dirty="0" smtClean="0">
                          <a:solidFill>
                            <a:schemeClr val="tx1"/>
                          </a:solidFill>
                        </a:rPr>
                        <a:t>Type</a:t>
                      </a:r>
                      <a:endParaRPr lang="en-US" sz="1400" dirty="0">
                        <a:solidFill>
                          <a:schemeClr val="tx1"/>
                        </a:solidFill>
                      </a:endParaRPr>
                    </a:p>
                  </a:txBody>
                  <a:tcPr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solidFill>
                            <a:schemeClr val="tx1"/>
                          </a:solidFill>
                        </a:rPr>
                        <a:t>Required</a:t>
                      </a:r>
                    </a:p>
                    <a:p>
                      <a:pPr algn="ctr"/>
                      <a:r>
                        <a:rPr lang="en-US" sz="1400" dirty="0" smtClean="0">
                          <a:solidFill>
                            <a:schemeClr val="tx1"/>
                          </a:solidFill>
                        </a:rPr>
                        <a:t>Features</a:t>
                      </a:r>
                      <a:endParaRPr lang="en-US" sz="1400" dirty="0">
                        <a:solidFill>
                          <a:schemeClr val="tx1"/>
                        </a:solidFill>
                      </a:endParaRPr>
                    </a:p>
                  </a:txBody>
                  <a:tcPr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solidFill>
                            <a:schemeClr val="tx1"/>
                          </a:solidFill>
                        </a:rPr>
                        <a:t>Feature</a:t>
                      </a:r>
                      <a:r>
                        <a:rPr lang="en-US" sz="1400" baseline="0" dirty="0" smtClean="0">
                          <a:solidFill>
                            <a:schemeClr val="tx1"/>
                          </a:solidFill>
                        </a:rPr>
                        <a:t> Class</a:t>
                      </a:r>
                      <a:endParaRPr lang="en-US" sz="1400" dirty="0">
                        <a:solidFill>
                          <a:schemeClr val="tx1"/>
                        </a:solidFill>
                      </a:endParaRPr>
                    </a:p>
                  </a:txBody>
                  <a:tcPr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aseline="0" dirty="0" smtClean="0">
                          <a:solidFill>
                            <a:schemeClr val="tx1"/>
                          </a:solidFill>
                        </a:rPr>
                        <a:t>Section</a:t>
                      </a:r>
                      <a:endParaRPr lang="en-US" sz="1400" dirty="0">
                        <a:solidFill>
                          <a:schemeClr val="tx1"/>
                        </a:solidFill>
                      </a:endParaRPr>
                    </a:p>
                  </a:txBody>
                  <a:tcPr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57188">
                <a:tc>
                  <a:txBody>
                    <a:bodyPr/>
                    <a:lstStyle/>
                    <a:p>
                      <a:r>
                        <a:rPr lang="en-US" sz="1200" dirty="0" smtClean="0"/>
                        <a:t>Datum Tie</a:t>
                      </a:r>
                      <a:endParaRPr lang="en-US" sz="1200" dirty="0"/>
                    </a:p>
                  </a:txBody>
                  <a:tcPr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smtClean="0"/>
                        <a:t>Geodetic Control </a:t>
                      </a:r>
                      <a:endParaRPr lang="en-US" sz="1200" dirty="0"/>
                    </a:p>
                  </a:txBody>
                  <a:tcPr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smtClean="0"/>
                        <a:t>AirportControlPoint</a:t>
                      </a:r>
                    </a:p>
                    <a:p>
                      <a:endParaRPr lang="en-US" sz="1200" dirty="0"/>
                    </a:p>
                  </a:txBody>
                  <a:tcPr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smtClean="0"/>
                        <a:t>5.8</a:t>
                      </a:r>
                      <a:endParaRPr lang="en-US" sz="1200" dirty="0"/>
                    </a:p>
                  </a:txBody>
                  <a:tcPr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50469">
                <a:tc rowSpan="2">
                  <a:txBody>
                    <a:bodyPr/>
                    <a:lstStyle/>
                    <a:p>
                      <a:pPr algn="l"/>
                      <a:r>
                        <a:rPr lang="en-US" sz="1200" dirty="0" smtClean="0"/>
                        <a:t>Runway Points</a:t>
                      </a:r>
                      <a:endParaRPr lang="en-US" sz="1200" dirty="0"/>
                    </a:p>
                  </a:txBody>
                  <a:tcPr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smtClean="0"/>
                        <a:t>Runway</a:t>
                      </a:r>
                      <a:r>
                        <a:rPr lang="en-US" sz="1200" baseline="0" dirty="0" smtClean="0"/>
                        <a:t> End</a:t>
                      </a:r>
                      <a:endParaRPr lang="en-US" sz="1200" dirty="0"/>
                    </a:p>
                  </a:txBody>
                  <a:tcPr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smtClean="0"/>
                        <a:t>RunwayEnd</a:t>
                      </a:r>
                      <a:endParaRPr lang="en-US" sz="1200" dirty="0"/>
                    </a:p>
                  </a:txBody>
                  <a:tcPr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smtClean="0"/>
                        <a:t>5.4.26</a:t>
                      </a:r>
                      <a:endParaRPr lang="en-US" sz="1200" dirty="0"/>
                    </a:p>
                  </a:txBody>
                  <a:tcPr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40068">
                <a:tc vMerge="1">
                  <a:txBody>
                    <a:bodyPr/>
                    <a:lstStyle/>
                    <a:p>
                      <a:endParaRPr lang="en-US" sz="1200" dirty="0"/>
                    </a:p>
                  </a:txBody>
                  <a:tcPr/>
                </a:tc>
                <a:tc>
                  <a:txBody>
                    <a:bodyPr/>
                    <a:lstStyle/>
                    <a:p>
                      <a:r>
                        <a:rPr lang="en-US" sz="1200" dirty="0" smtClean="0"/>
                        <a:t>Displaced Threshold,</a:t>
                      </a:r>
                      <a:r>
                        <a:rPr lang="en-US" sz="1200" baseline="0" dirty="0" smtClean="0"/>
                        <a:t> Stopway End, TDZE, Airport Elevation, Runway Intersection, NAVAID Perpendicular Point, Profile Point</a:t>
                      </a:r>
                      <a:endParaRPr lang="en-US" sz="1200" dirty="0"/>
                    </a:p>
                  </a:txBody>
                  <a:tcPr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smtClean="0"/>
                        <a:t>AirportControlPoint</a:t>
                      </a:r>
                      <a:endParaRPr lang="en-US" sz="1200" dirty="0"/>
                    </a:p>
                  </a:txBody>
                  <a:tcPr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smtClean="0"/>
                        <a:t>5.8</a:t>
                      </a:r>
                      <a:endParaRPr lang="en-US" sz="1200" dirty="0"/>
                    </a:p>
                  </a:txBody>
                  <a:tcPr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04757">
                <a:tc rowSpan="3">
                  <a:txBody>
                    <a:bodyPr/>
                    <a:lstStyle/>
                    <a:p>
                      <a:r>
                        <a:rPr lang="en-US" sz="1200" dirty="0" smtClean="0"/>
                        <a:t>Runway Information</a:t>
                      </a:r>
                      <a:endParaRPr lang="en-US" sz="1200" dirty="0"/>
                    </a:p>
                  </a:txBody>
                  <a:tcPr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smtClean="0"/>
                        <a:t>Length/Width</a:t>
                      </a:r>
                      <a:r>
                        <a:rPr lang="en-US" sz="1200" baseline="0" dirty="0" smtClean="0"/>
                        <a:t> </a:t>
                      </a:r>
                      <a:endParaRPr lang="en-US" sz="1200" dirty="0"/>
                    </a:p>
                  </a:txBody>
                  <a:tcPr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smtClean="0"/>
                        <a:t>Runway</a:t>
                      </a:r>
                      <a:endParaRPr lang="en-US" sz="1200" dirty="0"/>
                    </a:p>
                  </a:txBody>
                  <a:tcPr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smtClean="0"/>
                        <a:t>5.4.22</a:t>
                      </a:r>
                      <a:endParaRPr lang="en-US" sz="1200" dirty="0"/>
                    </a:p>
                  </a:txBody>
                  <a:tcPr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04757">
                <a:tc vMerge="1">
                  <a:txBody>
                    <a:bodyPr/>
                    <a:lstStyle/>
                    <a:p>
                      <a:endParaRPr lang="en-US" sz="1200" dirty="0"/>
                    </a:p>
                  </a:txBody>
                  <a:tcPr/>
                </a:tc>
                <a:tc>
                  <a:txBody>
                    <a:bodyPr/>
                    <a:lstStyle/>
                    <a:p>
                      <a:r>
                        <a:rPr lang="en-US" sz="1200" dirty="0" smtClean="0"/>
                        <a:t>True Bearing</a:t>
                      </a:r>
                      <a:endParaRPr lang="en-US" sz="1200" dirty="0"/>
                    </a:p>
                  </a:txBody>
                  <a:tcPr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smtClean="0"/>
                        <a:t>RunwayEnd</a:t>
                      </a:r>
                      <a:endParaRPr lang="en-US" sz="1200" dirty="0"/>
                    </a:p>
                  </a:txBody>
                  <a:tcPr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smtClean="0"/>
                        <a:t>5.4.26</a:t>
                      </a:r>
                      <a:endParaRPr lang="en-US" sz="1200" dirty="0"/>
                    </a:p>
                  </a:txBody>
                  <a:tcPr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04757">
                <a:tc vMerge="1">
                  <a:txBody>
                    <a:bodyPr/>
                    <a:lstStyle/>
                    <a:p>
                      <a:endParaRPr lang="en-US" sz="1200" dirty="0"/>
                    </a:p>
                  </a:txBody>
                  <a:tcPr/>
                </a:tc>
                <a:tc>
                  <a:txBody>
                    <a:bodyPr/>
                    <a:lstStyle/>
                    <a:p>
                      <a:r>
                        <a:rPr lang="en-US" sz="1200" dirty="0" smtClean="0"/>
                        <a:t>ARP</a:t>
                      </a:r>
                      <a:endParaRPr lang="en-US" sz="1200" dirty="0"/>
                    </a:p>
                  </a:txBody>
                  <a:tcPr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smtClean="0"/>
                        <a:t>AirportControlPoint</a:t>
                      </a:r>
                      <a:endParaRPr lang="en-US" sz="1200" dirty="0"/>
                    </a:p>
                  </a:txBody>
                  <a:tcPr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smtClean="0"/>
                        <a:t>5.8</a:t>
                      </a:r>
                      <a:endParaRPr lang="en-US" sz="1200" dirty="0"/>
                    </a:p>
                  </a:txBody>
                  <a:tcPr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457188">
                <a:tc>
                  <a:txBody>
                    <a:bodyPr/>
                    <a:lstStyle/>
                    <a:p>
                      <a:r>
                        <a:rPr lang="en-US" sz="1200" dirty="0" smtClean="0"/>
                        <a:t>Stopway</a:t>
                      </a:r>
                      <a:r>
                        <a:rPr lang="en-US" sz="1200" baseline="0" dirty="0" smtClean="0"/>
                        <a:t> Information</a:t>
                      </a:r>
                      <a:endParaRPr lang="en-US" sz="1200" dirty="0"/>
                    </a:p>
                  </a:txBody>
                  <a:tcPr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Length/Width</a:t>
                      </a:r>
                      <a:r>
                        <a:rPr lang="en-US" sz="1200" baseline="0" dirty="0" smtClean="0"/>
                        <a:t> </a:t>
                      </a:r>
                      <a:endParaRPr lang="en-US" sz="1200" dirty="0" smtClean="0"/>
                    </a:p>
                    <a:p>
                      <a:endParaRPr lang="en-US" sz="1200" dirty="0"/>
                    </a:p>
                  </a:txBody>
                  <a:tcPr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smtClean="0"/>
                        <a:t>Stopway</a:t>
                      </a:r>
                      <a:endParaRPr lang="en-US" sz="1200" dirty="0"/>
                    </a:p>
                  </a:txBody>
                  <a:tcPr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smtClean="0"/>
                        <a:t>5.4.13</a:t>
                      </a:r>
                      <a:endParaRPr lang="en-US" sz="1200" dirty="0"/>
                    </a:p>
                  </a:txBody>
                  <a:tcPr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502849">
                <a:tc>
                  <a:txBody>
                    <a:bodyPr/>
                    <a:lstStyle/>
                    <a:p>
                      <a:r>
                        <a:rPr lang="en-US" sz="1200" dirty="0" smtClean="0"/>
                        <a:t>Navigational</a:t>
                      </a:r>
                      <a:r>
                        <a:rPr lang="en-US" sz="1200" baseline="0" dirty="0" smtClean="0"/>
                        <a:t> Aids</a:t>
                      </a:r>
                      <a:endParaRPr lang="en-US" sz="1200" dirty="0"/>
                    </a:p>
                  </a:txBody>
                  <a:tcPr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smtClean="0"/>
                        <a:t>NAVAID</a:t>
                      </a:r>
                      <a:r>
                        <a:rPr lang="en-US" sz="1200" baseline="0" dirty="0" smtClean="0"/>
                        <a:t> Facilities</a:t>
                      </a:r>
                      <a:endParaRPr lang="en-US" sz="1200" dirty="0"/>
                    </a:p>
                  </a:txBody>
                  <a:tcPr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smtClean="0"/>
                        <a:t>NavaidEquipment</a:t>
                      </a:r>
                      <a:endParaRPr lang="en-US" sz="1200" dirty="0"/>
                    </a:p>
                  </a:txBody>
                  <a:tcPr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smtClean="0"/>
                        <a:t>5.10</a:t>
                      </a:r>
                      <a:endParaRPr lang="en-US" sz="1200" dirty="0"/>
                    </a:p>
                  </a:txBody>
                  <a:tcPr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325210">
                <a:tc rowSpan="2">
                  <a:txBody>
                    <a:bodyPr/>
                    <a:lstStyle/>
                    <a:p>
                      <a:r>
                        <a:rPr lang="en-US" sz="1200" dirty="0" smtClean="0"/>
                        <a:t>Obstacles</a:t>
                      </a:r>
                      <a:endParaRPr lang="en-US" sz="1200" dirty="0"/>
                    </a:p>
                  </a:txBody>
                  <a:tcPr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smtClean="0"/>
                        <a:t>Obstacles</a:t>
                      </a:r>
                      <a:endParaRPr lang="en-US" sz="1200" dirty="0"/>
                    </a:p>
                  </a:txBody>
                  <a:tcPr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smtClean="0"/>
                        <a:t>Obstacle</a:t>
                      </a:r>
                      <a:endParaRPr lang="en-US" sz="1200" dirty="0"/>
                    </a:p>
                  </a:txBody>
                  <a:tcPr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smtClean="0"/>
                        <a:t>5.52</a:t>
                      </a:r>
                      <a:endParaRPr lang="en-US" sz="1200" dirty="0"/>
                    </a:p>
                  </a:txBody>
                  <a:tcPr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274308">
                <a:tc vMerge="1">
                  <a:txBody>
                    <a:bodyPr/>
                    <a:lstStyle/>
                    <a:p>
                      <a:endParaRPr lang="en-US" sz="1200" dirty="0"/>
                    </a:p>
                  </a:txBody>
                  <a:tcPr/>
                </a:tc>
                <a:tc>
                  <a:txBody>
                    <a:bodyPr/>
                    <a:lstStyle/>
                    <a:p>
                      <a:r>
                        <a:rPr lang="en-US" sz="1200" dirty="0" smtClean="0"/>
                        <a:t>Obstructing</a:t>
                      </a:r>
                      <a:r>
                        <a:rPr lang="en-US" sz="1200" baseline="0" dirty="0" smtClean="0"/>
                        <a:t> Area</a:t>
                      </a:r>
                      <a:endParaRPr lang="en-US" sz="1200" dirty="0"/>
                    </a:p>
                  </a:txBody>
                  <a:tcPr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smtClean="0"/>
                        <a:t>ObstructingArea</a:t>
                      </a:r>
                      <a:endParaRPr lang="en-US" sz="1200" dirty="0"/>
                    </a:p>
                  </a:txBody>
                  <a:tcPr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smtClean="0"/>
                        <a:t>5.53</a:t>
                      </a:r>
                      <a:endParaRPr lang="en-US" sz="1200" dirty="0"/>
                    </a:p>
                  </a:txBody>
                  <a:tcPr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390968">
                <a:tc>
                  <a:txBody>
                    <a:bodyPr/>
                    <a:lstStyle/>
                    <a:p>
                      <a:r>
                        <a:rPr lang="en-US" sz="1200" dirty="0" smtClean="0"/>
                        <a:t>OIS</a:t>
                      </a:r>
                      <a:endParaRPr lang="en-US" sz="1200" dirty="0"/>
                    </a:p>
                  </a:txBody>
                  <a:tcPr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smtClean="0"/>
                        <a:t>Obstruction Identification Surface</a:t>
                      </a:r>
                      <a:endParaRPr lang="en-US" sz="1200" dirty="0"/>
                    </a:p>
                  </a:txBody>
                  <a:tcPr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smtClean="0"/>
                        <a:t>ObstructionIdSurface</a:t>
                      </a:r>
                      <a:endParaRPr lang="en-US" sz="1200" dirty="0"/>
                    </a:p>
                  </a:txBody>
                  <a:tcPr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smtClean="0"/>
                        <a:t>5.54</a:t>
                      </a:r>
                      <a:endParaRPr lang="en-US" sz="1200" dirty="0"/>
                    </a:p>
                  </a:txBody>
                  <a:tcPr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p:txBody>
          <a:bodyPr/>
          <a:lstStyle/>
          <a:p>
            <a:r>
              <a:rPr lang="en-US" altLang="en-US" smtClean="0"/>
              <a:t>Essential Feature Attribute Information</a:t>
            </a:r>
          </a:p>
        </p:txBody>
      </p:sp>
      <p:pic>
        <p:nvPicPr>
          <p:cNvPr id="94211" name="Picture 3"/>
          <p:cNvPicPr>
            <a:picLocks noChangeAspect="1" noChangeArrowheads="1"/>
          </p:cNvPicPr>
          <p:nvPr/>
        </p:nvPicPr>
        <p:blipFill>
          <a:blip r:embed="rId3">
            <a:extLst>
              <a:ext uri="{28A0092B-C50C-407E-A947-70E740481C1C}">
                <a14:useLocalDpi xmlns:a14="http://schemas.microsoft.com/office/drawing/2010/main" val="0"/>
              </a:ext>
            </a:extLst>
          </a:blip>
          <a:srcRect l="9444" t="21333" r="4443" b="27110"/>
          <a:stretch>
            <a:fillRect/>
          </a:stretch>
        </p:blipFill>
        <p:spPr bwMode="auto">
          <a:xfrm>
            <a:off x="76200" y="2057400"/>
            <a:ext cx="895985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341313"/>
            <a:ext cx="8458200" cy="1143000"/>
          </a:xfrm>
        </p:spPr>
        <p:txBody>
          <a:bodyPr/>
          <a:lstStyle/>
          <a:p>
            <a:r>
              <a:rPr lang="en-US" altLang="en-US" smtClean="0">
                <a:latin typeface="Arial" panose="020B0604020202020204" pitchFamily="34" charset="0"/>
                <a:cs typeface="Arial" panose="020B0604020202020204" pitchFamily="34" charset="0"/>
              </a:rPr>
              <a:t>ASP Overview</a:t>
            </a:r>
          </a:p>
        </p:txBody>
      </p:sp>
      <p:sp>
        <p:nvSpPr>
          <p:cNvPr id="16387" name="Rectangle 3"/>
          <p:cNvSpPr>
            <a:spLocks noChangeArrowheads="1"/>
          </p:cNvSpPr>
          <p:nvPr/>
        </p:nvSpPr>
        <p:spPr bwMode="auto">
          <a:xfrm>
            <a:off x="228600" y="990600"/>
            <a:ext cx="55626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buFontTx/>
              <a:buNone/>
            </a:pPr>
            <a:endParaRPr lang="en-US" altLang="en-US" sz="1600">
              <a:latin typeface="Arial" panose="020B0604020202020204" pitchFamily="34" charset="0"/>
            </a:endParaRPr>
          </a:p>
          <a:p>
            <a:pPr eaLnBrk="1" hangingPunct="1"/>
            <a:r>
              <a:rPr lang="en-US" altLang="en-US" sz="1600">
                <a:latin typeface="Arial" panose="020B0604020202020204" pitchFamily="34" charset="0"/>
              </a:rPr>
              <a:t>Provide positional, height, and orientation information to the FAA in support of the National Airspace System (NAS) and safe navigation</a:t>
            </a:r>
          </a:p>
          <a:p>
            <a:pPr eaLnBrk="1" hangingPunct="1"/>
            <a:endParaRPr lang="en-US" altLang="en-US" sz="1600">
              <a:latin typeface="Arial" panose="020B0604020202020204" pitchFamily="34" charset="0"/>
            </a:endParaRPr>
          </a:p>
          <a:p>
            <a:pPr eaLnBrk="1" hangingPunct="1"/>
            <a:r>
              <a:rPr lang="en-US" altLang="en-US" sz="1600">
                <a:latin typeface="Arial" panose="020B0604020202020204" pitchFamily="34" charset="0"/>
              </a:rPr>
              <a:t>Review aeronautical survey deliverables submitted by 3</a:t>
            </a:r>
            <a:r>
              <a:rPr lang="en-US" altLang="en-US" sz="1600" baseline="30000">
                <a:latin typeface="Arial" panose="020B0604020202020204" pitchFamily="34" charset="0"/>
              </a:rPr>
              <a:t>rd</a:t>
            </a:r>
            <a:r>
              <a:rPr lang="en-US" altLang="en-US" sz="1600">
                <a:latin typeface="Arial" panose="020B0604020202020204" pitchFamily="34" charset="0"/>
              </a:rPr>
              <a:t> party providers to the FAA </a:t>
            </a:r>
          </a:p>
          <a:p>
            <a:pPr eaLnBrk="1" hangingPunct="1"/>
            <a:endParaRPr lang="en-US" altLang="en-US" sz="1600">
              <a:latin typeface="Arial" panose="020B0604020202020204" pitchFamily="34" charset="0"/>
            </a:endParaRPr>
          </a:p>
          <a:p>
            <a:pPr eaLnBrk="1" hangingPunct="1"/>
            <a:r>
              <a:rPr lang="en-US" altLang="en-US" sz="1600">
                <a:latin typeface="Arial" panose="020B0604020202020204" pitchFamily="34" charset="0"/>
              </a:rPr>
              <a:t>Develop survey standards, guidelines, tools, and models designed to assist surveyors conducting aeronautical surveys</a:t>
            </a:r>
          </a:p>
          <a:p>
            <a:pPr eaLnBrk="1" hangingPunct="1"/>
            <a:endParaRPr lang="en-US" altLang="en-US" sz="1600" b="1">
              <a:latin typeface="Arial" panose="020B0604020202020204" pitchFamily="34" charset="0"/>
            </a:endParaRPr>
          </a:p>
          <a:p>
            <a:pPr eaLnBrk="1" hangingPunct="1"/>
            <a:r>
              <a:rPr lang="en-US" altLang="en-US" sz="1600">
                <a:latin typeface="Arial" panose="020B0604020202020204" pitchFamily="34" charset="0"/>
              </a:rPr>
              <a:t>Participate in studies of new and emerging technologies (LiDAR, Satellite Imagery, etc.)</a:t>
            </a:r>
          </a:p>
          <a:p>
            <a:pPr eaLnBrk="1" hangingPunct="1"/>
            <a:endParaRPr lang="en-US" altLang="en-US" sz="1600">
              <a:latin typeface="Arial" panose="020B0604020202020204" pitchFamily="34" charset="0"/>
            </a:endParaRPr>
          </a:p>
          <a:p>
            <a:pPr eaLnBrk="1" hangingPunct="1"/>
            <a:r>
              <a:rPr lang="en-US" altLang="en-US" sz="1400">
                <a:latin typeface="Arial" panose="020B0604020202020204" pitchFamily="34" charset="0"/>
              </a:rPr>
              <a:t>Provide technical advice, assistance, training and outreach to data providers conducting aeronautical surveys in accordance with FAA standards. Training consultants helps reduce rejections and increases program efficiency.</a:t>
            </a:r>
          </a:p>
        </p:txBody>
      </p:sp>
      <p:graphicFrame>
        <p:nvGraphicFramePr>
          <p:cNvPr id="16388" name="Object 2"/>
          <p:cNvGraphicFramePr>
            <a:graphicFrameLocks noChangeAspect="1"/>
          </p:cNvGraphicFramePr>
          <p:nvPr/>
        </p:nvGraphicFramePr>
        <p:xfrm>
          <a:off x="5867400" y="2252663"/>
          <a:ext cx="3209925" cy="2352675"/>
        </p:xfrm>
        <a:graphic>
          <a:graphicData uri="http://schemas.openxmlformats.org/presentationml/2006/ole">
            <mc:AlternateContent xmlns:mc="http://schemas.openxmlformats.org/markup-compatibility/2006">
              <mc:Choice xmlns:v="urn:schemas-microsoft-com:vml" Requires="v">
                <p:oleObj spid="_x0000_s16390" name="Bitmap Image" r:id="rId4" imgW="3209524" imgH="2352381" progId="PBrush">
                  <p:embed/>
                </p:oleObj>
              </mc:Choice>
              <mc:Fallback>
                <p:oleObj name="Bitmap Image" r:id="rId4" imgW="3209524" imgH="2352381" progId="PBrush">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2252663"/>
                        <a:ext cx="3209925" cy="235267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6389" name="TextBox 48"/>
          <p:cNvSpPr txBox="1">
            <a:spLocks noChangeArrowheads="1"/>
          </p:cNvSpPr>
          <p:nvPr/>
        </p:nvSpPr>
        <p:spPr bwMode="auto">
          <a:xfrm>
            <a:off x="4267200" y="6346825"/>
            <a:ext cx="32766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en-US" altLang="en-US" sz="1200">
                <a:latin typeface="Arial" panose="020B0604020202020204" pitchFamily="34" charset="0"/>
              </a:rPr>
              <a:t>http://www.ngs.noaa.gov/AERO/aero.html</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914400"/>
          </a:xfrm>
        </p:spPr>
        <p:txBody>
          <a:bodyPr/>
          <a:lstStyle/>
          <a:p>
            <a:pPr eaLnBrk="1" hangingPunct="1">
              <a:defRPr/>
            </a:pPr>
            <a:r>
              <a:rPr lang="en-US" dirty="0" smtClean="0">
                <a:latin typeface="Arial" charset="0"/>
              </a:rPr>
              <a:t>Final Project Report</a:t>
            </a:r>
            <a:endParaRPr lang="en-US" kern="1600" dirty="0" smtClean="0">
              <a:latin typeface="Cambria"/>
            </a:endParaRPr>
          </a:p>
        </p:txBody>
      </p:sp>
      <p:sp>
        <p:nvSpPr>
          <p:cNvPr id="96259" name="Rectangle 6"/>
          <p:cNvSpPr>
            <a:spLocks noChangeArrowheads="1"/>
          </p:cNvSpPr>
          <p:nvPr/>
        </p:nvSpPr>
        <p:spPr bwMode="auto">
          <a:xfrm>
            <a:off x="381000" y="1219200"/>
            <a:ext cx="85344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000">
                <a:solidFill>
                  <a:schemeClr val="tx1"/>
                </a:solidFill>
                <a:latin typeface="Verdana" panose="020B0604030504040204" pitchFamily="34" charset="0"/>
              </a:defRPr>
            </a:lvl1pPr>
            <a:lvl2pPr marL="800100" indent="-342900">
              <a:spcBef>
                <a:spcPct val="20000"/>
              </a:spcBef>
              <a:buChar char="–"/>
              <a:defRPr sz="2000">
                <a:solidFill>
                  <a:schemeClr val="tx1"/>
                </a:solidFill>
                <a:latin typeface="Verdana" panose="020B0604030504040204" pitchFamily="34" charset="0"/>
              </a:defRPr>
            </a:lvl2pPr>
            <a:lvl3pPr marL="1257300" indent="-3429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lnSpc>
                <a:spcPct val="120000"/>
              </a:lnSpc>
              <a:buFontTx/>
              <a:buNone/>
            </a:pPr>
            <a:r>
              <a:rPr lang="en-US" altLang="en-US" sz="1800" b="1">
                <a:latin typeface="Arial" panose="020B0604020202020204" pitchFamily="34" charset="0"/>
              </a:rPr>
              <a:t>What is expected in the Final Project Report:</a:t>
            </a:r>
          </a:p>
          <a:p>
            <a:pPr eaLnBrk="1" hangingPunct="1">
              <a:buFontTx/>
              <a:buChar char="-"/>
            </a:pPr>
            <a:r>
              <a:rPr lang="en-US" altLang="en-US" sz="1600">
                <a:latin typeface="Arial" panose="020B0604020202020204" pitchFamily="34" charset="0"/>
              </a:rPr>
              <a:t>Project Identification Data</a:t>
            </a:r>
          </a:p>
          <a:p>
            <a:pPr eaLnBrk="1" hangingPunct="1">
              <a:buFontTx/>
              <a:buChar char="-"/>
            </a:pPr>
            <a:r>
              <a:rPr lang="en-US" altLang="en-US" sz="1600">
                <a:latin typeface="Arial" panose="020B0604020202020204" pitchFamily="34" charset="0"/>
              </a:rPr>
              <a:t>Project Summary</a:t>
            </a:r>
          </a:p>
          <a:p>
            <a:pPr lvl="1" eaLnBrk="1" hangingPunct="1">
              <a:buFontTx/>
              <a:buChar char="-"/>
            </a:pPr>
            <a:r>
              <a:rPr lang="en-US" altLang="en-US" sz="1600">
                <a:latin typeface="Arial" panose="020B0604020202020204" pitchFamily="34" charset="0"/>
              </a:rPr>
              <a:t>Scope of survey (survey requirements)</a:t>
            </a:r>
          </a:p>
          <a:p>
            <a:pPr lvl="1" eaLnBrk="1" hangingPunct="1">
              <a:buFontTx/>
              <a:buChar char="-"/>
            </a:pPr>
            <a:r>
              <a:rPr lang="en-US" altLang="en-US" sz="1600">
                <a:latin typeface="Arial" panose="020B0604020202020204" pitchFamily="34" charset="0"/>
              </a:rPr>
              <a:t>Brief description how requirements where met </a:t>
            </a:r>
          </a:p>
          <a:p>
            <a:pPr lvl="2" eaLnBrk="1" hangingPunct="1">
              <a:buFontTx/>
              <a:buNone/>
            </a:pPr>
            <a:r>
              <a:rPr lang="en-US" altLang="en-US" sz="1600">
                <a:latin typeface="Arial" panose="020B0604020202020204" pitchFamily="34" charset="0"/>
              </a:rPr>
              <a:t>(Geodetic Control, Runway, Navigational Aid and Obstacle data)</a:t>
            </a:r>
          </a:p>
          <a:p>
            <a:pPr lvl="2" eaLnBrk="1" hangingPunct="1">
              <a:buFontTx/>
              <a:buNone/>
            </a:pPr>
            <a:r>
              <a:rPr lang="en-US" altLang="en-US" sz="1600">
                <a:latin typeface="Arial" panose="020B0604020202020204" pitchFamily="34" charset="0"/>
              </a:rPr>
              <a:t>Condition or problems affecting the survey</a:t>
            </a:r>
          </a:p>
          <a:p>
            <a:pPr lvl="2" eaLnBrk="1" hangingPunct="1">
              <a:buFontTx/>
              <a:buNone/>
            </a:pPr>
            <a:r>
              <a:rPr lang="en-US" altLang="en-US" sz="1600">
                <a:latin typeface="Arial" panose="020B0604020202020204" pitchFamily="34" charset="0"/>
              </a:rPr>
              <a:t>Conclusions     </a:t>
            </a:r>
          </a:p>
          <a:p>
            <a:pPr eaLnBrk="1" hangingPunct="1">
              <a:buFontTx/>
              <a:buChar char="-"/>
            </a:pPr>
            <a:r>
              <a:rPr lang="en-US" altLang="en-US" sz="1600">
                <a:latin typeface="Arial" panose="020B0604020202020204" pitchFamily="34" charset="0"/>
              </a:rPr>
              <a:t>Interview Checklists </a:t>
            </a:r>
          </a:p>
          <a:p>
            <a:pPr eaLnBrk="1" hangingPunct="1">
              <a:buFontTx/>
              <a:buChar char="-"/>
            </a:pPr>
            <a:r>
              <a:rPr lang="en-US" altLang="en-US" sz="1600">
                <a:latin typeface="Arial" panose="020B0604020202020204" pitchFamily="34" charset="0"/>
              </a:rPr>
              <a:t>Documentation (information and evidence supporting the submitted data) </a:t>
            </a:r>
          </a:p>
          <a:p>
            <a:pPr lvl="1" eaLnBrk="1" hangingPunct="1">
              <a:buFontTx/>
              <a:buChar char="-"/>
            </a:pPr>
            <a:r>
              <a:rPr lang="en-US" altLang="en-US" sz="1600">
                <a:latin typeface="Arial" panose="020B0604020202020204" pitchFamily="34" charset="0"/>
              </a:rPr>
              <a:t>Photographs, sketches, diagrams, log sheets</a:t>
            </a:r>
          </a:p>
          <a:p>
            <a:pPr lvl="1" eaLnBrk="1" hangingPunct="1">
              <a:buFontTx/>
              <a:buChar char="-"/>
            </a:pPr>
            <a:r>
              <a:rPr lang="en-US" altLang="en-US" sz="1600">
                <a:latin typeface="Arial" panose="020B0604020202020204" pitchFamily="34" charset="0"/>
              </a:rPr>
              <a:t>Comparisons (Published to Surveyed) </a:t>
            </a:r>
          </a:p>
          <a:p>
            <a:pPr lvl="1" eaLnBrk="1" hangingPunct="1">
              <a:buFontTx/>
              <a:buChar char="-"/>
            </a:pPr>
            <a:r>
              <a:rPr lang="en-US" altLang="en-US" sz="1600">
                <a:latin typeface="Arial" panose="020B0604020202020204" pitchFamily="34" charset="0"/>
              </a:rPr>
              <a:t>Forms and Checklists</a:t>
            </a:r>
          </a:p>
          <a:p>
            <a:pPr eaLnBrk="1" hangingPunct="1">
              <a:buFontTx/>
              <a:buChar char="-"/>
            </a:pPr>
            <a:r>
              <a:rPr lang="en-US" altLang="en-US" sz="1600">
                <a:latin typeface="Arial" panose="020B0604020202020204" pitchFamily="34" charset="0"/>
              </a:rPr>
              <a:t>GPS Processing Files   </a:t>
            </a:r>
          </a:p>
          <a:p>
            <a:pPr eaLnBrk="1" hangingPunct="1">
              <a:buFontTx/>
              <a:buChar char="-"/>
            </a:pPr>
            <a:r>
              <a:rPr lang="en-US" altLang="en-US" sz="1600">
                <a:latin typeface="Arial" panose="020B0604020202020204" pitchFamily="34" charset="0"/>
              </a:rPr>
              <a:t>GPS Raw Data   </a:t>
            </a:r>
          </a:p>
          <a:p>
            <a:pPr eaLnBrk="1" hangingPunct="1">
              <a:buFontTx/>
              <a:buChar char="-"/>
            </a:pPr>
            <a:r>
              <a:rPr lang="en-US" altLang="en-US" sz="1600">
                <a:latin typeface="Arial" panose="020B0604020202020204" pitchFamily="34" charset="0"/>
              </a:rPr>
              <a:t>Miscellaneous Digital Files </a:t>
            </a:r>
          </a:p>
          <a:p>
            <a:pPr lvl="1" eaLnBrk="1" hangingPunct="1">
              <a:buFontTx/>
              <a:buChar char="-"/>
            </a:pPr>
            <a:r>
              <a:rPr lang="en-US" altLang="en-US" sz="1600">
                <a:latin typeface="Arial" panose="020B0604020202020204" pitchFamily="34" charset="0"/>
              </a:rPr>
              <a:t>Non-GPS Data Collector Files</a:t>
            </a:r>
          </a:p>
          <a:p>
            <a:pPr eaLnBrk="1" hangingPunct="1">
              <a:lnSpc>
                <a:spcPct val="120000"/>
              </a:lnSpc>
              <a:buFontTx/>
              <a:buNone/>
            </a:pPr>
            <a:endParaRPr lang="en-US" altLang="en-US" sz="1800">
              <a:latin typeface="Arial" panose="020B0604020202020204" pitchFamily="34" charset="0"/>
            </a:endParaRPr>
          </a:p>
        </p:txBody>
      </p:sp>
      <p:sp>
        <p:nvSpPr>
          <p:cNvPr id="96260" name="TextBox 10"/>
          <p:cNvSpPr txBox="1">
            <a:spLocks noChangeArrowheads="1"/>
          </p:cNvSpPr>
          <p:nvPr/>
        </p:nvSpPr>
        <p:spPr bwMode="auto">
          <a:xfrm>
            <a:off x="762000" y="6259513"/>
            <a:ext cx="81534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en-US" altLang="en-US" sz="1200">
                <a:latin typeface="Arial" panose="020B0604020202020204" pitchFamily="34" charset="0"/>
              </a:rPr>
              <a:t>http://www.ngs.noaa.gov/AERO/AirportsGIS/AC16/index.shtml</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a:xfrm>
            <a:off x="457200" y="457200"/>
            <a:ext cx="8458200" cy="838200"/>
          </a:xfrm>
        </p:spPr>
        <p:txBody>
          <a:bodyPr/>
          <a:lstStyle/>
          <a:p>
            <a:r>
              <a:rPr lang="en-US" altLang="en-US" smtClean="0"/>
              <a:t>AC18B Final Report File Structure</a:t>
            </a:r>
          </a:p>
        </p:txBody>
      </p:sp>
      <p:pic>
        <p:nvPicPr>
          <p:cNvPr id="98307" name="Picture 4" descr="C:\Users\Mark.Howard\Desktop\NYSAPLS Workshops\Capt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066800"/>
            <a:ext cx="2990850"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838200" y="6581775"/>
            <a:ext cx="8458200" cy="276225"/>
          </a:xfrm>
          <a:prstGeom prst="rect">
            <a:avLst/>
          </a:prstGeom>
          <a:noFill/>
        </p:spPr>
        <p:txBody>
          <a:bodyPr>
            <a:spAutoFit/>
          </a:bodyPr>
          <a:lstStyle/>
          <a:p>
            <a:pPr eaLnBrk="1" hangingPunct="1">
              <a:defRPr/>
            </a:pPr>
            <a:r>
              <a:rPr lang="en-US" sz="1200" dirty="0">
                <a:latin typeface="+mn-lt"/>
                <a:cs typeface="+mn-cs"/>
              </a:rPr>
              <a:t>http://www.ngs.noaa.gov/AERO/AirportsGIS/AC16/FAA_AC_18B_Final_Report_Directory_Structure.shtml</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914400"/>
          </a:xfrm>
        </p:spPr>
        <p:txBody>
          <a:bodyPr/>
          <a:lstStyle/>
          <a:p>
            <a:pPr eaLnBrk="1" hangingPunct="1">
              <a:defRPr/>
            </a:pPr>
            <a:r>
              <a:rPr lang="en-US" dirty="0" smtClean="0">
                <a:latin typeface="Arial" charset="0"/>
              </a:rPr>
              <a:t>Critical Deficiencies in Final Data </a:t>
            </a:r>
            <a:endParaRPr lang="en-US" kern="1600" dirty="0" smtClean="0">
              <a:latin typeface="Cambria"/>
            </a:endParaRPr>
          </a:p>
        </p:txBody>
      </p:sp>
      <p:sp>
        <p:nvSpPr>
          <p:cNvPr id="99331" name="Rectangle 6"/>
          <p:cNvSpPr>
            <a:spLocks noChangeArrowheads="1"/>
          </p:cNvSpPr>
          <p:nvPr/>
        </p:nvSpPr>
        <p:spPr bwMode="auto">
          <a:xfrm>
            <a:off x="609600" y="1371600"/>
            <a:ext cx="77724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lnSpc>
                <a:spcPct val="120000"/>
              </a:lnSpc>
              <a:buFontTx/>
              <a:buNone/>
            </a:pPr>
            <a:r>
              <a:rPr lang="en-US" altLang="en-US" sz="1800" b="1">
                <a:latin typeface="Arial" panose="020B0604020202020204" pitchFamily="34" charset="0"/>
              </a:rPr>
              <a:t>Reasons Data may not be approved:</a:t>
            </a:r>
          </a:p>
          <a:p>
            <a:pPr eaLnBrk="1" hangingPunct="1">
              <a:lnSpc>
                <a:spcPct val="120000"/>
              </a:lnSpc>
              <a:buFontTx/>
              <a:buChar char="-"/>
            </a:pPr>
            <a:r>
              <a:rPr lang="en-US" altLang="en-US" sz="1800">
                <a:latin typeface="Arial" panose="020B0604020202020204" pitchFamily="34" charset="0"/>
              </a:rPr>
              <a:t>Survey requirements not met</a:t>
            </a:r>
          </a:p>
          <a:p>
            <a:pPr eaLnBrk="1" hangingPunct="1">
              <a:lnSpc>
                <a:spcPct val="120000"/>
              </a:lnSpc>
              <a:buFontTx/>
              <a:buChar char="-"/>
            </a:pPr>
            <a:r>
              <a:rPr lang="en-US" altLang="en-US" sz="1800">
                <a:latin typeface="Arial" panose="020B0604020202020204" pitchFamily="34" charset="0"/>
              </a:rPr>
              <a:t>Data reported incorrectly (mis-identified or in wrong feature class)</a:t>
            </a:r>
          </a:p>
          <a:p>
            <a:pPr eaLnBrk="1" hangingPunct="1">
              <a:lnSpc>
                <a:spcPct val="120000"/>
              </a:lnSpc>
              <a:buFontTx/>
              <a:buChar char="-"/>
            </a:pPr>
            <a:r>
              <a:rPr lang="en-US" altLang="en-US" sz="1800">
                <a:latin typeface="Arial" panose="020B0604020202020204" pitchFamily="34" charset="0"/>
              </a:rPr>
              <a:t>Incorrect Feature Attribution</a:t>
            </a:r>
          </a:p>
          <a:p>
            <a:pPr eaLnBrk="1" hangingPunct="1">
              <a:lnSpc>
                <a:spcPct val="120000"/>
              </a:lnSpc>
              <a:buFontTx/>
              <a:buChar char="-"/>
            </a:pPr>
            <a:r>
              <a:rPr lang="en-US" altLang="en-US" sz="1800">
                <a:latin typeface="Arial" panose="020B0604020202020204" pitchFamily="34" charset="0"/>
              </a:rPr>
              <a:t>Data reported with z-value of 0 (zero)</a:t>
            </a:r>
          </a:p>
          <a:p>
            <a:pPr eaLnBrk="1" hangingPunct="1">
              <a:lnSpc>
                <a:spcPct val="120000"/>
              </a:lnSpc>
              <a:buFontTx/>
              <a:buChar char="-"/>
            </a:pPr>
            <a:r>
              <a:rPr lang="en-US" altLang="en-US" sz="1800">
                <a:latin typeface="Arial" panose="020B0604020202020204" pitchFamily="34" charset="0"/>
              </a:rPr>
              <a:t>More than 9999 features reported in Obstacle Feature Class</a:t>
            </a:r>
          </a:p>
          <a:p>
            <a:pPr eaLnBrk="1" hangingPunct="1">
              <a:lnSpc>
                <a:spcPct val="120000"/>
              </a:lnSpc>
              <a:buFontTx/>
              <a:buChar char="-"/>
            </a:pPr>
            <a:r>
              <a:rPr lang="en-US" altLang="en-US" sz="1800">
                <a:latin typeface="Arial" panose="020B0604020202020204" pitchFamily="34" charset="0"/>
              </a:rPr>
              <a:t>Documentation requirements not met</a:t>
            </a:r>
          </a:p>
          <a:p>
            <a:pPr eaLnBrk="1" hangingPunct="1">
              <a:lnSpc>
                <a:spcPct val="120000"/>
              </a:lnSpc>
              <a:buFontTx/>
              <a:buChar char="-"/>
            </a:pPr>
            <a:endParaRPr lang="en-US" altLang="en-US" sz="1800">
              <a:latin typeface="Arial" panose="020B0604020202020204" pitchFamily="34" charset="0"/>
            </a:endParaRPr>
          </a:p>
          <a:p>
            <a:pPr eaLnBrk="1" hangingPunct="1">
              <a:lnSpc>
                <a:spcPct val="120000"/>
              </a:lnSpc>
              <a:buFontTx/>
              <a:buChar char="-"/>
            </a:pPr>
            <a:endParaRPr lang="en-US" altLang="en-US" sz="1800">
              <a:latin typeface="Arial" panose="020B0604020202020204" pitchFamily="34" charset="0"/>
            </a:endParaRPr>
          </a:p>
          <a:p>
            <a:pPr eaLnBrk="1" hangingPunct="1">
              <a:lnSpc>
                <a:spcPct val="120000"/>
              </a:lnSpc>
              <a:buFontTx/>
              <a:buNone/>
            </a:pPr>
            <a:r>
              <a:rPr lang="en-US" altLang="en-US" sz="1800">
                <a:latin typeface="Arial" panose="020B0604020202020204" pitchFamily="34" charset="0"/>
              </a:rPr>
              <a:t>Incomplete submissions delay the review process</a:t>
            </a:r>
          </a:p>
          <a:p>
            <a:pPr eaLnBrk="1" hangingPunct="1">
              <a:lnSpc>
                <a:spcPct val="120000"/>
              </a:lnSpc>
              <a:buFontTx/>
              <a:buChar char="-"/>
            </a:pPr>
            <a:endParaRPr lang="en-US" altLang="en-US" sz="1800">
              <a:latin typeface="Arial" panose="020B0604020202020204" pitchFamily="34" charset="0"/>
            </a:endParaRPr>
          </a:p>
        </p:txBody>
      </p:sp>
      <p:sp>
        <p:nvSpPr>
          <p:cNvPr id="99332" name="TextBox 10"/>
          <p:cNvSpPr txBox="1">
            <a:spLocks noChangeArrowheads="1"/>
          </p:cNvSpPr>
          <p:nvPr/>
        </p:nvSpPr>
        <p:spPr bwMode="auto">
          <a:xfrm>
            <a:off x="762000" y="6259513"/>
            <a:ext cx="81534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en-US" altLang="en-US" sz="1200">
                <a:latin typeface="Arial" panose="020B0604020202020204" pitchFamily="34" charset="0"/>
              </a:rPr>
              <a:t>http://www.ngs.noaa.gov/AERO/AirportsGIS/AC16/index.shtml</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04800" y="2590800"/>
            <a:ext cx="8458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2400" b="1">
                <a:solidFill>
                  <a:schemeClr val="tx1"/>
                </a:solidFill>
                <a:latin typeface="+mj-lt"/>
                <a:ea typeface="+mj-ea"/>
                <a:cs typeface="+mj-cs"/>
              </a:defRPr>
            </a:lvl1pPr>
            <a:lvl2pPr algn="ctr" rtl="0" eaLnBrk="0" fontAlgn="base" hangingPunct="0">
              <a:spcBef>
                <a:spcPct val="0"/>
              </a:spcBef>
              <a:spcAft>
                <a:spcPct val="0"/>
              </a:spcAft>
              <a:defRPr sz="2400" b="1">
                <a:solidFill>
                  <a:schemeClr val="tx1"/>
                </a:solidFill>
                <a:latin typeface="Verdana" charset="0"/>
              </a:defRPr>
            </a:lvl2pPr>
            <a:lvl3pPr algn="ctr" rtl="0" eaLnBrk="0" fontAlgn="base" hangingPunct="0">
              <a:spcBef>
                <a:spcPct val="0"/>
              </a:spcBef>
              <a:spcAft>
                <a:spcPct val="0"/>
              </a:spcAft>
              <a:defRPr sz="2400" b="1">
                <a:solidFill>
                  <a:schemeClr val="tx1"/>
                </a:solidFill>
                <a:latin typeface="Verdana" charset="0"/>
              </a:defRPr>
            </a:lvl3pPr>
            <a:lvl4pPr algn="ctr" rtl="0" eaLnBrk="0" fontAlgn="base" hangingPunct="0">
              <a:spcBef>
                <a:spcPct val="0"/>
              </a:spcBef>
              <a:spcAft>
                <a:spcPct val="0"/>
              </a:spcAft>
              <a:defRPr sz="2400" b="1">
                <a:solidFill>
                  <a:schemeClr val="tx1"/>
                </a:solidFill>
                <a:latin typeface="Verdana" charset="0"/>
              </a:defRPr>
            </a:lvl4pPr>
            <a:lvl5pPr algn="ctr" rtl="0" eaLnBrk="0" fontAlgn="base" hangingPunct="0">
              <a:spcBef>
                <a:spcPct val="0"/>
              </a:spcBef>
              <a:spcAft>
                <a:spcPct val="0"/>
              </a:spcAft>
              <a:defRPr sz="2400" b="1">
                <a:solidFill>
                  <a:schemeClr val="tx1"/>
                </a:solidFill>
                <a:latin typeface="Verdana" charset="0"/>
              </a:defRPr>
            </a:lvl5pPr>
            <a:lvl6pPr marL="457200" algn="ctr" rtl="0" eaLnBrk="1" fontAlgn="base" hangingPunct="1">
              <a:spcBef>
                <a:spcPct val="0"/>
              </a:spcBef>
              <a:spcAft>
                <a:spcPct val="0"/>
              </a:spcAft>
              <a:defRPr sz="2400" b="1">
                <a:solidFill>
                  <a:schemeClr val="tx1"/>
                </a:solidFill>
                <a:latin typeface="Verdana" charset="0"/>
              </a:defRPr>
            </a:lvl6pPr>
            <a:lvl7pPr marL="914400" algn="ctr" rtl="0" eaLnBrk="1" fontAlgn="base" hangingPunct="1">
              <a:spcBef>
                <a:spcPct val="0"/>
              </a:spcBef>
              <a:spcAft>
                <a:spcPct val="0"/>
              </a:spcAft>
              <a:defRPr sz="2400" b="1">
                <a:solidFill>
                  <a:schemeClr val="tx1"/>
                </a:solidFill>
                <a:latin typeface="Verdana" charset="0"/>
              </a:defRPr>
            </a:lvl7pPr>
            <a:lvl8pPr marL="1371600" algn="ctr" rtl="0" eaLnBrk="1" fontAlgn="base" hangingPunct="1">
              <a:spcBef>
                <a:spcPct val="0"/>
              </a:spcBef>
              <a:spcAft>
                <a:spcPct val="0"/>
              </a:spcAft>
              <a:defRPr sz="2400" b="1">
                <a:solidFill>
                  <a:schemeClr val="tx1"/>
                </a:solidFill>
                <a:latin typeface="Verdana" charset="0"/>
              </a:defRPr>
            </a:lvl8pPr>
            <a:lvl9pPr marL="1828800" algn="ctr" rtl="0" eaLnBrk="1" fontAlgn="base" hangingPunct="1">
              <a:spcBef>
                <a:spcPct val="0"/>
              </a:spcBef>
              <a:spcAft>
                <a:spcPct val="0"/>
              </a:spcAft>
              <a:defRPr sz="2400" b="1">
                <a:solidFill>
                  <a:schemeClr val="tx1"/>
                </a:solidFill>
                <a:latin typeface="Verdana" charset="0"/>
              </a:defRPr>
            </a:lvl9pPr>
          </a:lstStyle>
          <a:p>
            <a:pPr>
              <a:defRPr/>
            </a:pPr>
            <a:r>
              <a:rPr lang="en-US" sz="3500" kern="0" dirty="0" smtClean="0">
                <a:latin typeface="Arial" charset="0"/>
              </a:rPr>
              <a:t>Questions</a:t>
            </a:r>
            <a:r>
              <a:rPr lang="en-US" sz="3500" kern="0" dirty="0" smtClean="0">
                <a:solidFill>
                  <a:srgbClr val="0000FF"/>
                </a:solidFill>
                <a:latin typeface="Arial" charset="0"/>
              </a:rPr>
              <a:t>? </a:t>
            </a:r>
            <a:endParaRPr lang="en-US" sz="3500" kern="0" dirty="0" smtClean="0">
              <a:solidFill>
                <a:srgbClr val="0099CC"/>
              </a:solidFill>
              <a:latin typeface="Arial"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a:xfrm>
            <a:off x="1828800" y="2057400"/>
            <a:ext cx="5791200" cy="2209800"/>
          </a:xfrm>
        </p:spPr>
        <p:txBody>
          <a:bodyPr/>
          <a:lstStyle/>
          <a:p>
            <a:r>
              <a:rPr lang="en-US" altLang="en-US" smtClean="0"/>
              <a:t>Examples of common deficiencies in AC18B submissions</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a:xfrm>
            <a:off x="0" y="457200"/>
            <a:ext cx="9144000" cy="1143000"/>
          </a:xfrm>
        </p:spPr>
        <p:txBody>
          <a:bodyPr/>
          <a:lstStyle/>
          <a:p>
            <a:endParaRPr lang="en-US" altLang="en-US" smtClean="0"/>
          </a:p>
        </p:txBody>
      </p:sp>
      <p:sp>
        <p:nvSpPr>
          <p:cNvPr id="103427" name="Text Placeholder 2"/>
          <p:cNvSpPr>
            <a:spLocks noGrp="1"/>
          </p:cNvSpPr>
          <p:nvPr>
            <p:ph type="body" idx="1"/>
          </p:nvPr>
        </p:nvSpPr>
        <p:spPr/>
        <p:txBody>
          <a:bodyPr/>
          <a:lstStyle/>
          <a:p>
            <a:endParaRPr lang="en-US" altLang="en-US" smtClean="0"/>
          </a:p>
        </p:txBody>
      </p:sp>
      <p:pic>
        <p:nvPicPr>
          <p:cNvPr id="103428" name="Picture 3"/>
          <p:cNvPicPr>
            <a:picLocks noChangeAspect="1" noChangeArrowheads="1"/>
          </p:cNvPicPr>
          <p:nvPr/>
        </p:nvPicPr>
        <p:blipFill>
          <a:blip r:embed="rId2">
            <a:extLst>
              <a:ext uri="{28A0092B-C50C-407E-A947-70E740481C1C}">
                <a14:useLocalDpi xmlns:a14="http://schemas.microsoft.com/office/drawing/2010/main" val="0"/>
              </a:ext>
            </a:extLst>
          </a:blip>
          <a:srcRect l="22772" t="24242" r="21782" b="21211"/>
          <a:stretch>
            <a:fillRect/>
          </a:stretch>
        </p:blipFill>
        <p:spPr bwMode="auto">
          <a:xfrm>
            <a:off x="762000" y="838200"/>
            <a:ext cx="8001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Content Placeholder 3" descr="ONP_CL_END_RWY_20-6_18JUNE200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81125" y="762000"/>
            <a:ext cx="6391275" cy="443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a:xfrm>
            <a:off x="533400" y="5257800"/>
            <a:ext cx="8229600" cy="1066800"/>
          </a:xfrm>
          <a:prstGeom prst="rect">
            <a:avLst/>
          </a:prstGeom>
        </p:spPr>
        <p:txBody>
          <a:bodyPr/>
          <a:lstStyle/>
          <a:p>
            <a:pPr eaLnBrk="1" hangingPunct="1">
              <a:defRPr/>
            </a:pPr>
            <a:r>
              <a:rPr lang="en-US" sz="1600" b="1" kern="0" dirty="0">
                <a:latin typeface="Calibri" pitchFamily="34" charset="0"/>
                <a:ea typeface="+mj-ea"/>
                <a:cs typeface="+mj-cs"/>
              </a:rPr>
              <a:t>Runway Threshold 20 incorrectly positioned at inboard edge of  10 foot wide white paint bar. Point should be positioned on outboard edge of paint bar. .  Refer to C.1.2.8.2 </a:t>
            </a:r>
            <a:br>
              <a:rPr lang="en-US" sz="1600" b="1" kern="0" dirty="0">
                <a:latin typeface="Calibri" pitchFamily="34" charset="0"/>
                <a:ea typeface="+mj-ea"/>
                <a:cs typeface="+mj-cs"/>
              </a:rPr>
            </a:br>
            <a:r>
              <a:rPr lang="en-US" sz="1600" b="1" kern="0" dirty="0">
                <a:latin typeface="Calibri" pitchFamily="34" charset="0"/>
                <a:ea typeface="+mj-ea"/>
                <a:cs typeface="+mj-cs"/>
              </a:rPr>
              <a:t/>
            </a:r>
            <a:br>
              <a:rPr lang="en-US" sz="1600" b="1" kern="0" dirty="0">
                <a:latin typeface="Calibri" pitchFamily="34" charset="0"/>
                <a:ea typeface="+mj-ea"/>
                <a:cs typeface="+mj-cs"/>
              </a:rPr>
            </a:br>
            <a:endParaRPr lang="en-US" sz="1600" b="1" kern="0" dirty="0">
              <a:latin typeface="Calibri" pitchFamily="34" charset="0"/>
              <a:ea typeface="+mj-ea"/>
              <a:cs typeface="+mj-cs"/>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 Placeholder 2"/>
          <p:cNvSpPr>
            <a:spLocks noGrp="1"/>
          </p:cNvSpPr>
          <p:nvPr>
            <p:ph type="body" idx="1"/>
          </p:nvPr>
        </p:nvSpPr>
        <p:spPr/>
        <p:txBody>
          <a:bodyPr/>
          <a:lstStyle/>
          <a:p>
            <a:endParaRPr lang="en-US" altLang="en-US" smtClean="0"/>
          </a:p>
        </p:txBody>
      </p:sp>
      <p:pic>
        <p:nvPicPr>
          <p:cNvPr id="105475" name="Picture 2"/>
          <p:cNvPicPr>
            <a:picLocks noChangeAspect="1" noChangeArrowheads="1"/>
          </p:cNvPicPr>
          <p:nvPr/>
        </p:nvPicPr>
        <p:blipFill>
          <a:blip r:embed="rId2">
            <a:extLst>
              <a:ext uri="{28A0092B-C50C-407E-A947-70E740481C1C}">
                <a14:useLocalDpi xmlns:a14="http://schemas.microsoft.com/office/drawing/2010/main" val="0"/>
              </a:ext>
            </a:extLst>
          </a:blip>
          <a:srcRect l="22951" t="20984" r="22951" b="30492"/>
          <a:stretch>
            <a:fillRect/>
          </a:stretch>
        </p:blipFill>
        <p:spPr bwMode="auto">
          <a:xfrm>
            <a:off x="379413" y="1066800"/>
            <a:ext cx="8154987"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Oval 1"/>
          <p:cNvSpPr>
            <a:spLocks noChangeArrowheads="1"/>
          </p:cNvSpPr>
          <p:nvPr/>
        </p:nvSpPr>
        <p:spPr bwMode="auto">
          <a:xfrm>
            <a:off x="3962400" y="3702050"/>
            <a:ext cx="685800" cy="685800"/>
          </a:xfrm>
          <a:prstGeom prst="ellipse">
            <a:avLst/>
          </a:prstGeom>
          <a:noFill/>
          <a:ln w="9525" algn="ctr">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pPr>
            <a:endParaRPr lang="en-US" altLang="en-US" sz="1400" b="1"/>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914400"/>
            <a:ext cx="6934200" cy="473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a:xfrm>
            <a:off x="990600" y="5715000"/>
            <a:ext cx="8229600" cy="838200"/>
          </a:xfrm>
          <a:prstGeom prst="rect">
            <a:avLst/>
          </a:prstGeom>
        </p:spPr>
        <p:txBody>
          <a:bodyPr/>
          <a:lstStyle/>
          <a:p>
            <a:pPr eaLnBrk="1" hangingPunct="1">
              <a:defRPr/>
            </a:pPr>
            <a:r>
              <a:rPr lang="en-US" sz="1600" kern="0" dirty="0">
                <a:latin typeface="Calibri" pitchFamily="34" charset="0"/>
                <a:ea typeface="+mj-ea"/>
                <a:cs typeface="+mj-cs"/>
              </a:rPr>
              <a:t>Possible incorrect positioning of runway end 30. Target out of plumb?</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bwMode="auto">
          <a:xfrm>
            <a:off x="457200" y="274638"/>
            <a:ext cx="8229600" cy="1143000"/>
          </a:xfrm>
          <a:prstGeom prst="rect">
            <a:avLst/>
          </a:prstGeom>
          <a:noFill/>
          <a:ln w="9525">
            <a:noFill/>
            <a:miter lim="800000"/>
            <a:headEnd/>
            <a:tailEnd/>
          </a:ln>
        </p:spPr>
        <p:txBody>
          <a:bodyPr anchor="ctr"/>
          <a:lstStyle/>
          <a:p>
            <a:pPr algn="ctr" eaLnBrk="1" hangingPunct="1">
              <a:defRPr/>
            </a:pPr>
            <a:r>
              <a:rPr lang="en-US" sz="2400" b="1" kern="0">
                <a:latin typeface="+mj-lt"/>
                <a:ea typeface="+mj-ea"/>
                <a:cs typeface="+mj-cs"/>
              </a:rPr>
              <a:t>Proper DME Vertical Survey Point (VSP)</a:t>
            </a:r>
            <a:endParaRPr lang="en-US" sz="2400" b="1" kern="0" dirty="0">
              <a:latin typeface="+mj-lt"/>
              <a:ea typeface="+mj-ea"/>
              <a:cs typeface="+mj-cs"/>
            </a:endParaRPr>
          </a:p>
        </p:txBody>
      </p:sp>
      <p:pic>
        <p:nvPicPr>
          <p:cNvPr id="10752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4163" y="1265238"/>
            <a:ext cx="6035675"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TextBox 7"/>
          <p:cNvSpPr txBox="1">
            <a:spLocks noChangeArrowheads="1"/>
          </p:cNvSpPr>
          <p:nvPr/>
        </p:nvSpPr>
        <p:spPr bwMode="auto">
          <a:xfrm>
            <a:off x="1447800" y="5867400"/>
            <a:ext cx="6248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en-US" altLang="en-US" sz="1800">
                <a:latin typeface="Arial" panose="020B0604020202020204" pitchFamily="34" charset="0"/>
              </a:rPr>
              <a:t>Center of antenna canister.</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57200" y="457200"/>
            <a:ext cx="8458200" cy="838200"/>
          </a:xfrm>
        </p:spPr>
        <p:txBody>
          <a:bodyPr/>
          <a:lstStyle/>
          <a:p>
            <a:r>
              <a:rPr lang="en-US" altLang="en-US" smtClean="0"/>
              <a:t>National Spatial Reference System (NSRS)</a:t>
            </a:r>
          </a:p>
        </p:txBody>
      </p:sp>
      <p:sp>
        <p:nvSpPr>
          <p:cNvPr id="18435" name="Text Placeholder 2"/>
          <p:cNvSpPr>
            <a:spLocks noGrp="1"/>
          </p:cNvSpPr>
          <p:nvPr>
            <p:ph type="body" idx="1"/>
          </p:nvPr>
        </p:nvSpPr>
        <p:spPr/>
        <p:txBody>
          <a:bodyPr/>
          <a:lstStyle/>
          <a:p>
            <a:endParaRPr lang="en-US" altLang="en-US" smtClean="0"/>
          </a:p>
        </p:txBody>
      </p:sp>
      <p:pic>
        <p:nvPicPr>
          <p:cNvPr id="99330" name="Picture 2"/>
          <p:cNvPicPr>
            <a:picLocks noChangeAspect="1" noChangeArrowheads="1"/>
          </p:cNvPicPr>
          <p:nvPr/>
        </p:nvPicPr>
        <p:blipFill>
          <a:blip r:embed="rId3"/>
          <a:srcRect/>
          <a:stretch>
            <a:fillRect/>
          </a:stretch>
        </p:blipFill>
        <p:spPr bwMode="auto">
          <a:xfrm>
            <a:off x="0" y="1200150"/>
            <a:ext cx="9144000" cy="5048250"/>
          </a:xfrm>
          <a:prstGeom prst="rect">
            <a:avLst/>
          </a:prstGeom>
          <a:noFill/>
          <a:ln w="9525">
            <a:noFill/>
            <a:miter lim="800000"/>
            <a:headEnd/>
            <a:tailEnd/>
          </a:ln>
          <a:effectLst>
            <a:outerShdw blurRad="50800" dist="50800" dir="5400000" algn="ctr" rotWithShape="0">
              <a:srgbClr val="000000">
                <a:alpha val="47000"/>
              </a:srgbClr>
            </a:outerShdw>
          </a:effectLst>
        </p:spPr>
      </p:pic>
      <p:pic>
        <p:nvPicPr>
          <p:cNvPr id="18437" name="Picture 4" descr="g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311275"/>
            <a:ext cx="762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TextBox 6"/>
          <p:cNvSpPr txBox="1">
            <a:spLocks noChangeArrowheads="1"/>
          </p:cNvSpPr>
          <p:nvPr/>
        </p:nvSpPr>
        <p:spPr bwMode="auto">
          <a:xfrm>
            <a:off x="1143000" y="1295400"/>
            <a:ext cx="4191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en-US" altLang="en-US" sz="1800">
                <a:latin typeface="Arial" panose="020B0604020202020204" pitchFamily="34" charset="0"/>
              </a:rPr>
              <a:t>FAA is becoming increasingly dependent on accurate, standardized aeronautical data that is spatially referenced – horizontally and vertically</a:t>
            </a:r>
          </a:p>
        </p:txBody>
      </p:sp>
      <p:sp>
        <p:nvSpPr>
          <p:cNvPr id="18439" name="TextBox 7"/>
          <p:cNvSpPr txBox="1">
            <a:spLocks noChangeArrowheads="1"/>
          </p:cNvSpPr>
          <p:nvPr/>
        </p:nvSpPr>
        <p:spPr bwMode="auto">
          <a:xfrm>
            <a:off x="4648200" y="2743200"/>
            <a:ext cx="4191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en-US" altLang="en-US" sz="1800">
                <a:latin typeface="Arial" panose="020B0604020202020204" pitchFamily="34" charset="0"/>
              </a:rPr>
              <a:t>Accurate data relative to a consistent national coordinate system provides the basis for intelligent Transportation Systems designed to improve safety and efficiency</a:t>
            </a:r>
          </a:p>
        </p:txBody>
      </p:sp>
      <p:sp>
        <p:nvSpPr>
          <p:cNvPr id="18440" name="TextBox 8"/>
          <p:cNvSpPr txBox="1">
            <a:spLocks noChangeArrowheads="1"/>
          </p:cNvSpPr>
          <p:nvPr/>
        </p:nvSpPr>
        <p:spPr bwMode="auto">
          <a:xfrm>
            <a:off x="304800" y="4362450"/>
            <a:ext cx="4800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en-US" altLang="en-US" sz="1800">
                <a:latin typeface="Arial" panose="020B0604020202020204" pitchFamily="34" charset="0"/>
              </a:rPr>
              <a:t>Relative (local) and absolute (national) position and height inconsistencies are eliminated through the use of a common reference system (NAD83/NAVD88)</a:t>
            </a:r>
          </a:p>
        </p:txBody>
      </p:sp>
      <p:pic>
        <p:nvPicPr>
          <p:cNvPr id="18441" name="Picture 10" descr="TheImportanceOfAccurateElevations.jpg"/>
          <p:cNvPicPr>
            <a:picLocks noChangeAspect="1" noChangeArrowheads="1"/>
          </p:cNvPicPr>
          <p:nvPr/>
        </p:nvPicPr>
        <p:blipFill>
          <a:blip r:embed="rId5">
            <a:extLst>
              <a:ext uri="{28A0092B-C50C-407E-A947-70E740481C1C}">
                <a14:useLocalDpi xmlns:a14="http://schemas.microsoft.com/office/drawing/2010/main" val="0"/>
              </a:ext>
            </a:extLst>
          </a:blip>
          <a:srcRect t="41997" r="87434" b="47095"/>
          <a:stretch>
            <a:fillRect/>
          </a:stretch>
        </p:blipFill>
        <p:spPr bwMode="auto">
          <a:xfrm>
            <a:off x="152400" y="29718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11" descr="TheImportanceOfAccurateElevations.jpg"/>
          <p:cNvPicPr>
            <a:picLocks noChangeAspect="1" noChangeArrowheads="1"/>
          </p:cNvPicPr>
          <p:nvPr/>
        </p:nvPicPr>
        <p:blipFill>
          <a:blip r:embed="rId5" cstate="print">
            <a:extLst>
              <a:ext uri="{28A0092B-C50C-407E-A947-70E740481C1C}">
                <a14:useLocalDpi xmlns:a14="http://schemas.microsoft.com/office/drawing/2010/main" val="0"/>
              </a:ext>
            </a:extLst>
          </a:blip>
          <a:srcRect l="5141" t="71368" r="82010" b="16389"/>
          <a:stretch>
            <a:fillRect/>
          </a:stretch>
        </p:blipFill>
        <p:spPr bwMode="auto">
          <a:xfrm>
            <a:off x="1905000" y="5534025"/>
            <a:ext cx="7620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13"/>
          <p:cNvPicPr>
            <a:picLocks noChangeAspect="1" noChangeArrowheads="1"/>
          </p:cNvPicPr>
          <p:nvPr/>
        </p:nvPicPr>
        <p:blipFill>
          <a:blip r:embed="rId6" cstate="print">
            <a:extLst>
              <a:ext uri="{28A0092B-C50C-407E-A947-70E740481C1C}">
                <a14:useLocalDpi xmlns:a14="http://schemas.microsoft.com/office/drawing/2010/main" val="0"/>
              </a:ext>
            </a:extLst>
          </a:blip>
          <a:srcRect l="25545" t="5983" r="7112" b="7262"/>
          <a:stretch>
            <a:fillRect/>
          </a:stretch>
        </p:blipFill>
        <p:spPr bwMode="auto">
          <a:xfrm>
            <a:off x="5257800" y="434340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4" name="Picture 9" descr="o-surface-3-smal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29400" y="4343400"/>
            <a:ext cx="2133600" cy="152241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445" name="Picture 8" descr="OC289larg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95400" y="2743200"/>
            <a:ext cx="16002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6" name="Picture 20" descr="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77000" y="1371600"/>
            <a:ext cx="1676400" cy="118427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8447" name="Picture 18" descr="dem"/>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95600" y="3124200"/>
            <a:ext cx="1397000" cy="1141413"/>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a:xfrm>
            <a:off x="228600" y="914400"/>
            <a:ext cx="4191000" cy="533400"/>
          </a:xfrm>
        </p:spPr>
        <p:txBody>
          <a:bodyPr/>
          <a:lstStyle/>
          <a:p>
            <a:r>
              <a:rPr lang="en-US" altLang="en-US" smtClean="0"/>
              <a:t>OMMISION - VORTAC </a:t>
            </a:r>
          </a:p>
        </p:txBody>
      </p:sp>
      <p:sp>
        <p:nvSpPr>
          <p:cNvPr id="108547" name="Text Placeholder 3"/>
          <p:cNvSpPr>
            <a:spLocks noGrp="1"/>
          </p:cNvSpPr>
          <p:nvPr>
            <p:ph type="body" sz="half" idx="2"/>
          </p:nvPr>
        </p:nvSpPr>
        <p:spPr>
          <a:xfrm>
            <a:off x="228600" y="1752600"/>
            <a:ext cx="4495800" cy="685800"/>
          </a:xfrm>
        </p:spPr>
        <p:txBody>
          <a:bodyPr/>
          <a:lstStyle/>
          <a:p>
            <a:r>
              <a:rPr lang="en-US" altLang="en-US" smtClean="0"/>
              <a:t>Photograph submitted.  Positional Information not reported in submitted geo-spatial files</a:t>
            </a:r>
          </a:p>
        </p:txBody>
      </p:sp>
      <p:pic>
        <p:nvPicPr>
          <p:cNvPr id="10854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754313"/>
            <a:ext cx="3846513" cy="288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5213" y="838200"/>
            <a:ext cx="3735387"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
          <p:cNvSpPr txBox="1">
            <a:spLocks/>
          </p:cNvSpPr>
          <p:nvPr/>
        </p:nvSpPr>
        <p:spPr bwMode="auto">
          <a:xfrm>
            <a:off x="5105400" y="5334000"/>
            <a:ext cx="3429000" cy="457200"/>
          </a:xfrm>
          <a:prstGeom prst="rect">
            <a:avLst/>
          </a:prstGeom>
          <a:noFill/>
          <a:ln w="9525">
            <a:noFill/>
            <a:miter lim="800000"/>
            <a:headEnd/>
            <a:tailEnd/>
          </a:ln>
        </p:spPr>
        <p:txBody>
          <a:bodyPr>
            <a:normAutofit/>
          </a:bodyPr>
          <a:lstStyle/>
          <a:p>
            <a:pPr eaLnBrk="1" fontAlgn="auto" hangingPunct="1">
              <a:spcBef>
                <a:spcPct val="20000"/>
              </a:spcBef>
              <a:spcAft>
                <a:spcPts val="0"/>
              </a:spcAft>
              <a:buFont typeface="Arial" pitchFamily="34" charset="0"/>
              <a:buNone/>
              <a:defRPr/>
            </a:pPr>
            <a:r>
              <a:rPr lang="en-US" sz="1400" kern="0" dirty="0">
                <a:latin typeface="+mn-lt"/>
                <a:cs typeface="+mn-cs"/>
              </a:rPr>
              <a:t>US Terminal Procedures diagram</a:t>
            </a:r>
          </a:p>
        </p:txBody>
      </p:sp>
      <p:cxnSp>
        <p:nvCxnSpPr>
          <p:cNvPr id="10" name="Straight Arrow Connector 9"/>
          <p:cNvCxnSpPr/>
          <p:nvPr/>
        </p:nvCxnSpPr>
        <p:spPr>
          <a:xfrm rot="10800000" flipV="1">
            <a:off x="7008813" y="2133600"/>
            <a:ext cx="4572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8552" name="TextBox 8"/>
          <p:cNvSpPr txBox="1">
            <a:spLocks noChangeArrowheads="1"/>
          </p:cNvSpPr>
          <p:nvPr/>
        </p:nvSpPr>
        <p:spPr bwMode="auto">
          <a:xfrm>
            <a:off x="7389813" y="1981200"/>
            <a:ext cx="6873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en-US" altLang="en-US" sz="1200">
                <a:latin typeface="Calibri" panose="020F0502020204030204" pitchFamily="34" charset="0"/>
              </a:rPr>
              <a:t>VORTAC</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p:nvPr>
        </p:nvSpPr>
        <p:spPr>
          <a:xfrm>
            <a:off x="381000" y="5257800"/>
            <a:ext cx="8229600" cy="1371600"/>
          </a:xfrm>
        </p:spPr>
        <p:txBody>
          <a:bodyPr/>
          <a:lstStyle/>
          <a:p>
            <a:pPr algn="l"/>
            <a:r>
              <a:rPr lang="en-US" altLang="en-US" sz="1600" b="0" smtClean="0"/>
              <a:t>Feature #279 incorrectly described as an ASR. This is actually a piece of equipment called AVIAN RADAR. It is used to track Migratory Birds &amp; Bats. </a:t>
            </a:r>
            <a:br>
              <a:rPr lang="en-US" altLang="en-US" sz="1600" b="0" smtClean="0"/>
            </a:br>
            <a:endParaRPr lang="en-US" altLang="en-US" sz="1600" b="0" smtClean="0"/>
          </a:p>
        </p:txBody>
      </p:sp>
      <p:pic>
        <p:nvPicPr>
          <p:cNvPr id="109571"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685800"/>
            <a:ext cx="4191000" cy="4525963"/>
          </a:xfrm>
        </p:spPr>
      </p:pic>
      <p:pic>
        <p:nvPicPr>
          <p:cNvPr id="10957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684213"/>
            <a:ext cx="4060825" cy="411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p:txBody>
          <a:bodyPr/>
          <a:lstStyle/>
          <a:p>
            <a:r>
              <a:rPr lang="en-US" altLang="en-US" smtClean="0"/>
              <a:t>Obstacles Submitted with Negative Above Ground Level Values</a:t>
            </a:r>
          </a:p>
        </p:txBody>
      </p:sp>
      <p:pic>
        <p:nvPicPr>
          <p:cNvPr id="11059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450975"/>
            <a:ext cx="4630738" cy="47339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0596" name="TextBox 2"/>
          <p:cNvSpPr txBox="1">
            <a:spLocks noChangeArrowheads="1"/>
          </p:cNvSpPr>
          <p:nvPr/>
        </p:nvSpPr>
        <p:spPr bwMode="auto">
          <a:xfrm>
            <a:off x="5165725" y="2663825"/>
            <a:ext cx="39560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en-US" altLang="en-US" sz="1800">
                <a:solidFill>
                  <a:srgbClr val="000000"/>
                </a:solidFill>
              </a:rPr>
              <a:t>The AGL height is determined </a:t>
            </a:r>
          </a:p>
          <a:p>
            <a:pPr eaLnBrk="1" hangingPunct="1">
              <a:spcBef>
                <a:spcPct val="0"/>
              </a:spcBef>
              <a:buFontTx/>
              <a:buNone/>
            </a:pPr>
            <a:r>
              <a:rPr lang="en-US" altLang="en-US" sz="1800">
                <a:solidFill>
                  <a:srgbClr val="000000"/>
                </a:solidFill>
              </a:rPr>
              <a:t>as the difference between the </a:t>
            </a:r>
          </a:p>
          <a:p>
            <a:pPr eaLnBrk="1" hangingPunct="1">
              <a:spcBef>
                <a:spcPct val="0"/>
              </a:spcBef>
              <a:buFontTx/>
              <a:buNone/>
            </a:pPr>
            <a:r>
              <a:rPr lang="en-US" altLang="en-US" sz="1800">
                <a:solidFill>
                  <a:srgbClr val="000000"/>
                </a:solidFill>
              </a:rPr>
              <a:t>base elevation and top elevation</a:t>
            </a:r>
          </a:p>
          <a:p>
            <a:pPr eaLnBrk="1" hangingPunct="1">
              <a:spcBef>
                <a:spcPct val="0"/>
              </a:spcBef>
              <a:buFontTx/>
              <a:buNone/>
            </a:pPr>
            <a:r>
              <a:rPr lang="en-US" altLang="en-US" sz="1800">
                <a:solidFill>
                  <a:srgbClr val="000000"/>
                </a:solidFill>
              </a:rPr>
              <a:t>of a feature; it is a feature’s</a:t>
            </a:r>
          </a:p>
          <a:p>
            <a:pPr eaLnBrk="1" hangingPunct="1">
              <a:spcBef>
                <a:spcPct val="0"/>
              </a:spcBef>
              <a:buFontTx/>
              <a:buNone/>
            </a:pPr>
            <a:r>
              <a:rPr lang="en-US" altLang="en-US" sz="1800">
                <a:solidFill>
                  <a:srgbClr val="000000"/>
                </a:solidFill>
              </a:rPr>
              <a:t>height above the ground.</a:t>
            </a:r>
          </a:p>
          <a:p>
            <a:pPr eaLnBrk="1" hangingPunct="1">
              <a:spcBef>
                <a:spcPct val="0"/>
              </a:spcBef>
              <a:buFontTx/>
              <a:buNone/>
            </a:pPr>
            <a:endParaRPr lang="en-US" altLang="en-US" sz="1800">
              <a:solidFill>
                <a:srgbClr val="000000"/>
              </a:solidFill>
            </a:endParaRPr>
          </a:p>
          <a:p>
            <a:pPr eaLnBrk="1" hangingPunct="1">
              <a:spcBef>
                <a:spcPct val="0"/>
              </a:spcBef>
              <a:buFontTx/>
              <a:buNone/>
            </a:pPr>
            <a:r>
              <a:rPr lang="en-US" altLang="en-US" sz="1800">
                <a:solidFill>
                  <a:srgbClr val="000000"/>
                </a:solidFill>
              </a:rPr>
              <a:t>It is not possible for an obstacle</a:t>
            </a:r>
          </a:p>
          <a:p>
            <a:pPr eaLnBrk="1" hangingPunct="1">
              <a:spcBef>
                <a:spcPct val="0"/>
              </a:spcBef>
              <a:buFontTx/>
              <a:buNone/>
            </a:pPr>
            <a:r>
              <a:rPr lang="en-US" altLang="en-US" sz="1800">
                <a:solidFill>
                  <a:srgbClr val="000000"/>
                </a:solidFill>
              </a:rPr>
              <a:t>to have a negative AGL. </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p:txBody>
          <a:bodyPr/>
          <a:lstStyle/>
          <a:p>
            <a:endParaRPr lang="en-US" altLang="en-US" smtClean="0"/>
          </a:p>
        </p:txBody>
      </p:sp>
      <p:sp>
        <p:nvSpPr>
          <p:cNvPr id="112643" name="Content Placeholder 2"/>
          <p:cNvSpPr>
            <a:spLocks noGrp="1"/>
          </p:cNvSpPr>
          <p:nvPr>
            <p:ph idx="1"/>
          </p:nvPr>
        </p:nvSpPr>
        <p:spPr/>
        <p:txBody>
          <a:bodyPr/>
          <a:lstStyle/>
          <a:p>
            <a:endParaRPr lang="en-US" altLang="en-US" smtClean="0"/>
          </a:p>
        </p:txBody>
      </p:sp>
      <p:pic>
        <p:nvPicPr>
          <p:cNvPr id="11264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533400"/>
            <a:ext cx="7729538" cy="495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381000" y="55626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fontScale="97500"/>
          </a:bodyPr>
          <a:lstStyle>
            <a:lvl1pPr algn="ctr" rtl="0" eaLnBrk="0" fontAlgn="base" hangingPunct="0">
              <a:spcBef>
                <a:spcPct val="0"/>
              </a:spcBef>
              <a:spcAft>
                <a:spcPct val="0"/>
              </a:spcAft>
              <a:defRPr sz="2400" b="1">
                <a:solidFill>
                  <a:schemeClr val="tx1"/>
                </a:solidFill>
                <a:latin typeface="+mj-lt"/>
                <a:ea typeface="+mj-ea"/>
                <a:cs typeface="+mj-cs"/>
              </a:defRPr>
            </a:lvl1pPr>
            <a:lvl2pPr algn="ctr" rtl="0" eaLnBrk="0" fontAlgn="base" hangingPunct="0">
              <a:spcBef>
                <a:spcPct val="0"/>
              </a:spcBef>
              <a:spcAft>
                <a:spcPct val="0"/>
              </a:spcAft>
              <a:defRPr sz="2400" b="1">
                <a:solidFill>
                  <a:schemeClr val="tx1"/>
                </a:solidFill>
                <a:latin typeface="Verdana" charset="0"/>
              </a:defRPr>
            </a:lvl2pPr>
            <a:lvl3pPr algn="ctr" rtl="0" eaLnBrk="0" fontAlgn="base" hangingPunct="0">
              <a:spcBef>
                <a:spcPct val="0"/>
              </a:spcBef>
              <a:spcAft>
                <a:spcPct val="0"/>
              </a:spcAft>
              <a:defRPr sz="2400" b="1">
                <a:solidFill>
                  <a:schemeClr val="tx1"/>
                </a:solidFill>
                <a:latin typeface="Verdana" charset="0"/>
              </a:defRPr>
            </a:lvl3pPr>
            <a:lvl4pPr algn="ctr" rtl="0" eaLnBrk="0" fontAlgn="base" hangingPunct="0">
              <a:spcBef>
                <a:spcPct val="0"/>
              </a:spcBef>
              <a:spcAft>
                <a:spcPct val="0"/>
              </a:spcAft>
              <a:defRPr sz="2400" b="1">
                <a:solidFill>
                  <a:schemeClr val="tx1"/>
                </a:solidFill>
                <a:latin typeface="Verdana" charset="0"/>
              </a:defRPr>
            </a:lvl4pPr>
            <a:lvl5pPr algn="ctr" rtl="0" eaLnBrk="0" fontAlgn="base" hangingPunct="0">
              <a:spcBef>
                <a:spcPct val="0"/>
              </a:spcBef>
              <a:spcAft>
                <a:spcPct val="0"/>
              </a:spcAft>
              <a:defRPr sz="2400" b="1">
                <a:solidFill>
                  <a:schemeClr val="tx1"/>
                </a:solidFill>
                <a:latin typeface="Verdana" charset="0"/>
              </a:defRPr>
            </a:lvl5pPr>
            <a:lvl6pPr marL="457200" algn="ctr" rtl="0" eaLnBrk="1" fontAlgn="base" hangingPunct="1">
              <a:spcBef>
                <a:spcPct val="0"/>
              </a:spcBef>
              <a:spcAft>
                <a:spcPct val="0"/>
              </a:spcAft>
              <a:defRPr sz="2400" b="1">
                <a:solidFill>
                  <a:schemeClr val="tx1"/>
                </a:solidFill>
                <a:latin typeface="Verdana" charset="0"/>
              </a:defRPr>
            </a:lvl6pPr>
            <a:lvl7pPr marL="914400" algn="ctr" rtl="0" eaLnBrk="1" fontAlgn="base" hangingPunct="1">
              <a:spcBef>
                <a:spcPct val="0"/>
              </a:spcBef>
              <a:spcAft>
                <a:spcPct val="0"/>
              </a:spcAft>
              <a:defRPr sz="2400" b="1">
                <a:solidFill>
                  <a:schemeClr val="tx1"/>
                </a:solidFill>
                <a:latin typeface="Verdana" charset="0"/>
              </a:defRPr>
            </a:lvl7pPr>
            <a:lvl8pPr marL="1371600" algn="ctr" rtl="0" eaLnBrk="1" fontAlgn="base" hangingPunct="1">
              <a:spcBef>
                <a:spcPct val="0"/>
              </a:spcBef>
              <a:spcAft>
                <a:spcPct val="0"/>
              </a:spcAft>
              <a:defRPr sz="2400" b="1">
                <a:solidFill>
                  <a:schemeClr val="tx1"/>
                </a:solidFill>
                <a:latin typeface="Verdana" charset="0"/>
              </a:defRPr>
            </a:lvl8pPr>
            <a:lvl9pPr marL="1828800" algn="ctr" rtl="0" eaLnBrk="1" fontAlgn="base" hangingPunct="1">
              <a:spcBef>
                <a:spcPct val="0"/>
              </a:spcBef>
              <a:spcAft>
                <a:spcPct val="0"/>
              </a:spcAft>
              <a:defRPr sz="2400" b="1">
                <a:solidFill>
                  <a:schemeClr val="tx1"/>
                </a:solidFill>
                <a:latin typeface="Verdana" charset="0"/>
              </a:defRPr>
            </a:lvl9pPr>
          </a:lstStyle>
          <a:p>
            <a:pPr algn="l" fontAlgn="auto">
              <a:spcAft>
                <a:spcPts val="0"/>
              </a:spcAft>
              <a:defRPr/>
            </a:pPr>
            <a:r>
              <a:rPr lang="en-US" sz="1600" kern="0" dirty="0" smtClean="0">
                <a:latin typeface="+mn-lt"/>
                <a:cs typeface="Times New Roman" pitchFamily="18" charset="0"/>
              </a:rPr>
              <a:t>Photograph showing obstacles in approach </a:t>
            </a:r>
            <a:br>
              <a:rPr lang="en-US" sz="1600" kern="0" dirty="0" smtClean="0">
                <a:latin typeface="+mn-lt"/>
                <a:cs typeface="Times New Roman" pitchFamily="18" charset="0"/>
              </a:rPr>
            </a:br>
            <a:endParaRPr lang="en-US" sz="1600" kern="0" dirty="0" smtClean="0">
              <a:latin typeface="+mn-lt"/>
              <a:cs typeface="Times New Roman" pitchFamily="18"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p:cNvSpPr>
            <a:spLocks noGrp="1"/>
          </p:cNvSpPr>
          <p:nvPr>
            <p:ph type="title"/>
          </p:nvPr>
        </p:nvSpPr>
        <p:spPr/>
        <p:txBody>
          <a:bodyPr/>
          <a:lstStyle/>
          <a:p>
            <a:endParaRPr lang="en-US" altLang="en-US" smtClean="0"/>
          </a:p>
        </p:txBody>
      </p:sp>
      <p:sp>
        <p:nvSpPr>
          <p:cNvPr id="113667" name="Content Placeholder 2"/>
          <p:cNvSpPr>
            <a:spLocks noGrp="1"/>
          </p:cNvSpPr>
          <p:nvPr>
            <p:ph idx="1"/>
          </p:nvPr>
        </p:nvSpPr>
        <p:spPr/>
        <p:txBody>
          <a:bodyPr/>
          <a:lstStyle/>
          <a:p>
            <a:endParaRPr lang="en-US" altLang="en-US" smtClean="0"/>
          </a:p>
        </p:txBody>
      </p:sp>
      <p:pic>
        <p:nvPicPr>
          <p:cNvPr id="11366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533400"/>
            <a:ext cx="7961313"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381000" y="55626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fontScale="97500"/>
          </a:bodyPr>
          <a:lstStyle>
            <a:lvl1pPr algn="ctr" rtl="0" eaLnBrk="0" fontAlgn="base" hangingPunct="0">
              <a:spcBef>
                <a:spcPct val="0"/>
              </a:spcBef>
              <a:spcAft>
                <a:spcPct val="0"/>
              </a:spcAft>
              <a:defRPr sz="2400" b="1">
                <a:solidFill>
                  <a:schemeClr val="tx1"/>
                </a:solidFill>
                <a:latin typeface="+mj-lt"/>
                <a:ea typeface="+mj-ea"/>
                <a:cs typeface="+mj-cs"/>
              </a:defRPr>
            </a:lvl1pPr>
            <a:lvl2pPr algn="ctr" rtl="0" eaLnBrk="0" fontAlgn="base" hangingPunct="0">
              <a:spcBef>
                <a:spcPct val="0"/>
              </a:spcBef>
              <a:spcAft>
                <a:spcPct val="0"/>
              </a:spcAft>
              <a:defRPr sz="2400" b="1">
                <a:solidFill>
                  <a:schemeClr val="tx1"/>
                </a:solidFill>
                <a:latin typeface="Verdana" charset="0"/>
              </a:defRPr>
            </a:lvl2pPr>
            <a:lvl3pPr algn="ctr" rtl="0" eaLnBrk="0" fontAlgn="base" hangingPunct="0">
              <a:spcBef>
                <a:spcPct val="0"/>
              </a:spcBef>
              <a:spcAft>
                <a:spcPct val="0"/>
              </a:spcAft>
              <a:defRPr sz="2400" b="1">
                <a:solidFill>
                  <a:schemeClr val="tx1"/>
                </a:solidFill>
                <a:latin typeface="Verdana" charset="0"/>
              </a:defRPr>
            </a:lvl3pPr>
            <a:lvl4pPr algn="ctr" rtl="0" eaLnBrk="0" fontAlgn="base" hangingPunct="0">
              <a:spcBef>
                <a:spcPct val="0"/>
              </a:spcBef>
              <a:spcAft>
                <a:spcPct val="0"/>
              </a:spcAft>
              <a:defRPr sz="2400" b="1">
                <a:solidFill>
                  <a:schemeClr val="tx1"/>
                </a:solidFill>
                <a:latin typeface="Verdana" charset="0"/>
              </a:defRPr>
            </a:lvl4pPr>
            <a:lvl5pPr algn="ctr" rtl="0" eaLnBrk="0" fontAlgn="base" hangingPunct="0">
              <a:spcBef>
                <a:spcPct val="0"/>
              </a:spcBef>
              <a:spcAft>
                <a:spcPct val="0"/>
              </a:spcAft>
              <a:defRPr sz="2400" b="1">
                <a:solidFill>
                  <a:schemeClr val="tx1"/>
                </a:solidFill>
                <a:latin typeface="Verdana" charset="0"/>
              </a:defRPr>
            </a:lvl5pPr>
            <a:lvl6pPr marL="457200" algn="ctr" rtl="0" eaLnBrk="1" fontAlgn="base" hangingPunct="1">
              <a:spcBef>
                <a:spcPct val="0"/>
              </a:spcBef>
              <a:spcAft>
                <a:spcPct val="0"/>
              </a:spcAft>
              <a:defRPr sz="2400" b="1">
                <a:solidFill>
                  <a:schemeClr val="tx1"/>
                </a:solidFill>
                <a:latin typeface="Verdana" charset="0"/>
              </a:defRPr>
            </a:lvl6pPr>
            <a:lvl7pPr marL="914400" algn="ctr" rtl="0" eaLnBrk="1" fontAlgn="base" hangingPunct="1">
              <a:spcBef>
                <a:spcPct val="0"/>
              </a:spcBef>
              <a:spcAft>
                <a:spcPct val="0"/>
              </a:spcAft>
              <a:defRPr sz="2400" b="1">
                <a:solidFill>
                  <a:schemeClr val="tx1"/>
                </a:solidFill>
                <a:latin typeface="Verdana" charset="0"/>
              </a:defRPr>
            </a:lvl7pPr>
            <a:lvl8pPr marL="1371600" algn="ctr" rtl="0" eaLnBrk="1" fontAlgn="base" hangingPunct="1">
              <a:spcBef>
                <a:spcPct val="0"/>
              </a:spcBef>
              <a:spcAft>
                <a:spcPct val="0"/>
              </a:spcAft>
              <a:defRPr sz="2400" b="1">
                <a:solidFill>
                  <a:schemeClr val="tx1"/>
                </a:solidFill>
                <a:latin typeface="Verdana" charset="0"/>
              </a:defRPr>
            </a:lvl8pPr>
            <a:lvl9pPr marL="1828800" algn="ctr" rtl="0" eaLnBrk="1" fontAlgn="base" hangingPunct="1">
              <a:spcBef>
                <a:spcPct val="0"/>
              </a:spcBef>
              <a:spcAft>
                <a:spcPct val="0"/>
              </a:spcAft>
              <a:defRPr sz="2400" b="1">
                <a:solidFill>
                  <a:schemeClr val="tx1"/>
                </a:solidFill>
                <a:latin typeface="Verdana" charset="0"/>
              </a:defRPr>
            </a:lvl9pPr>
          </a:lstStyle>
          <a:p>
            <a:pPr algn="l" fontAlgn="auto">
              <a:spcAft>
                <a:spcPts val="0"/>
              </a:spcAft>
              <a:defRPr/>
            </a:pPr>
            <a:r>
              <a:rPr lang="en-US" sz="1600" kern="0" dirty="0" smtClean="0">
                <a:latin typeface="+mn-lt"/>
                <a:cs typeface="Times New Roman" pitchFamily="18" charset="0"/>
              </a:rPr>
              <a:t>Photograph showing obstacle that was not reported in survey </a:t>
            </a:r>
            <a:br>
              <a:rPr lang="en-US" sz="1600" kern="0" dirty="0" smtClean="0">
                <a:latin typeface="+mn-lt"/>
                <a:cs typeface="Times New Roman" pitchFamily="18" charset="0"/>
              </a:rPr>
            </a:br>
            <a:endParaRPr lang="en-US" sz="1600" kern="0" dirty="0" smtClean="0">
              <a:latin typeface="+mn-lt"/>
              <a:cs typeface="Times New Roman" pitchFamily="18"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a:xfrm>
            <a:off x="457200" y="457200"/>
            <a:ext cx="8382000" cy="685800"/>
          </a:xfrm>
        </p:spPr>
        <p:txBody>
          <a:bodyPr/>
          <a:lstStyle/>
          <a:p>
            <a:r>
              <a:rPr lang="en-US" altLang="en-US" smtClean="0"/>
              <a:t>Obstacle Selection Criteria</a:t>
            </a:r>
          </a:p>
        </p:txBody>
      </p:sp>
      <p:pic>
        <p:nvPicPr>
          <p:cNvPr id="11469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057400"/>
            <a:ext cx="5934075"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4692" name="AutoShape 2"/>
          <p:cNvCxnSpPr>
            <a:cxnSpLocks noChangeShapeType="1"/>
          </p:cNvCxnSpPr>
          <p:nvPr/>
        </p:nvCxnSpPr>
        <p:spPr bwMode="auto">
          <a:xfrm rot="5400000">
            <a:off x="2230437" y="2112963"/>
            <a:ext cx="1101725" cy="53340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114693" name="TextBox 6"/>
          <p:cNvSpPr txBox="1">
            <a:spLocks noChangeArrowheads="1"/>
          </p:cNvSpPr>
          <p:nvPr/>
        </p:nvSpPr>
        <p:spPr bwMode="auto">
          <a:xfrm>
            <a:off x="2133600" y="1458913"/>
            <a:ext cx="5486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en-US" altLang="en-US" sz="1800">
                <a:latin typeface="Arial" panose="020B0604020202020204" pitchFamily="34" charset="0"/>
              </a:rPr>
              <a:t>Highest feature in Transition to Approach surface</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p:cNvSpPr>
            <a:spLocks noGrp="1"/>
          </p:cNvSpPr>
          <p:nvPr>
            <p:ph type="title"/>
          </p:nvPr>
        </p:nvSpPr>
        <p:spPr>
          <a:xfrm>
            <a:off x="457200" y="457200"/>
            <a:ext cx="8458200" cy="533400"/>
          </a:xfrm>
        </p:spPr>
        <p:txBody>
          <a:bodyPr/>
          <a:lstStyle/>
          <a:p>
            <a:r>
              <a:rPr lang="en-US" altLang="en-US" smtClean="0"/>
              <a:t>Temporary Survey Marks (TSM)</a:t>
            </a:r>
          </a:p>
        </p:txBody>
      </p:sp>
      <p:sp>
        <p:nvSpPr>
          <p:cNvPr id="4" name="Rectangle 3"/>
          <p:cNvSpPr/>
          <p:nvPr/>
        </p:nvSpPr>
        <p:spPr>
          <a:xfrm>
            <a:off x="914400" y="1182688"/>
            <a:ext cx="8153400" cy="5448300"/>
          </a:xfrm>
          <a:prstGeom prst="rect">
            <a:avLst/>
          </a:prstGeom>
        </p:spPr>
        <p:txBody>
          <a:bodyPr>
            <a:spAutoFit/>
          </a:bodyPr>
          <a:lstStyle/>
          <a:p>
            <a:pPr eaLnBrk="1" hangingPunct="1">
              <a:defRPr/>
            </a:pPr>
            <a:r>
              <a:rPr lang="en-US" sz="1200" b="1" dirty="0">
                <a:latin typeface="Arial" charset="0"/>
                <a:cs typeface="+mn-cs"/>
              </a:rPr>
              <a:t>Temporary Control.  </a:t>
            </a:r>
            <a:r>
              <a:rPr lang="en-US" sz="1200" dirty="0">
                <a:latin typeface="Arial" charset="0"/>
                <a:cs typeface="+mn-cs"/>
              </a:rPr>
              <a:t>If PACS/SACS do not exist or cannot be verified, Temporary Survey Marks (TSM’s) may be established and tied to the NSRS through the use of the NGS Online User Positioning System (OPUS).   </a:t>
            </a:r>
          </a:p>
          <a:p>
            <a:pPr eaLnBrk="1" hangingPunct="1">
              <a:defRPr/>
            </a:pPr>
            <a:r>
              <a:rPr lang="en-US" sz="1200" dirty="0">
                <a:latin typeface="Arial" charset="0"/>
                <a:cs typeface="+mn-cs"/>
              </a:rPr>
              <a:t>The following practices should be observed when using the OPUS to establish temporary airport control:</a:t>
            </a:r>
          </a:p>
          <a:p>
            <a:pPr eaLnBrk="1" hangingPunct="1">
              <a:defRPr/>
            </a:pPr>
            <a:r>
              <a:rPr lang="en-US" sz="1200" dirty="0">
                <a:latin typeface="Arial" charset="0"/>
                <a:cs typeface="+mn-cs"/>
              </a:rPr>
              <a:t> </a:t>
            </a:r>
          </a:p>
          <a:p>
            <a:pPr marL="171450" indent="-171450" eaLnBrk="1" hangingPunct="1">
              <a:buFont typeface="Arial" pitchFamily="34" charset="0"/>
              <a:buChar char="•"/>
              <a:defRPr/>
            </a:pPr>
            <a:r>
              <a:rPr lang="en-US" sz="1200" dirty="0">
                <a:latin typeface="Arial" charset="0"/>
                <a:cs typeface="+mn-cs"/>
              </a:rPr>
              <a:t>Establish two independent but inter-visible marks on an airport as a conformity check  and perform redundant observations. </a:t>
            </a:r>
          </a:p>
          <a:p>
            <a:pPr eaLnBrk="1" hangingPunct="1">
              <a:defRPr/>
            </a:pPr>
            <a:r>
              <a:rPr lang="en-US" sz="1200" dirty="0">
                <a:latin typeface="Arial" charset="0"/>
                <a:cs typeface="+mn-cs"/>
              </a:rPr>
              <a:t> </a:t>
            </a:r>
          </a:p>
          <a:p>
            <a:pPr marL="171450" indent="-171450" eaLnBrk="1" hangingPunct="1">
              <a:buFont typeface="Arial" pitchFamily="34" charset="0"/>
              <a:buChar char="•"/>
              <a:defRPr/>
            </a:pPr>
            <a:r>
              <a:rPr lang="en-US" sz="1200" dirty="0">
                <a:latin typeface="Arial" charset="0"/>
                <a:cs typeface="+mn-cs"/>
              </a:rPr>
              <a:t>Observe each mark in two continuous and independent sessions of at least 4 hours and submit these observations to the NGS OPUS site at </a:t>
            </a:r>
            <a:r>
              <a:rPr lang="en-US" sz="1200" u="sng" dirty="0">
                <a:latin typeface="Arial" charset="0"/>
                <a:cs typeface="+mn-cs"/>
                <a:hlinkClick r:id="rId2"/>
              </a:rPr>
              <a:t>http://www.ngs.noaa.gov/OPUS/</a:t>
            </a:r>
            <a:r>
              <a:rPr lang="en-US" sz="1200" dirty="0">
                <a:latin typeface="Arial" charset="0"/>
                <a:cs typeface="+mn-cs"/>
              </a:rPr>
              <a:t>.    </a:t>
            </a:r>
          </a:p>
          <a:p>
            <a:pPr eaLnBrk="1" hangingPunct="1">
              <a:defRPr/>
            </a:pPr>
            <a:r>
              <a:rPr lang="en-US" sz="1200" dirty="0">
                <a:latin typeface="Arial" charset="0"/>
                <a:cs typeface="+mn-cs"/>
              </a:rPr>
              <a:t> </a:t>
            </a:r>
          </a:p>
          <a:p>
            <a:pPr marL="171450" indent="-171450" eaLnBrk="1" hangingPunct="1">
              <a:buFont typeface="Arial" pitchFamily="34" charset="0"/>
              <a:buChar char="•"/>
              <a:defRPr/>
            </a:pPr>
            <a:r>
              <a:rPr lang="en-US" sz="1200" dirty="0">
                <a:latin typeface="Arial" charset="0"/>
                <a:cs typeface="+mn-cs"/>
              </a:rPr>
              <a:t>Resubmit observations to obtain improved positions.  The priority for orbit selection is:</a:t>
            </a:r>
          </a:p>
          <a:p>
            <a:pPr marL="628650" lvl="1" indent="-171450" eaLnBrk="1" hangingPunct="1">
              <a:buFont typeface="Arial" pitchFamily="34" charset="0"/>
              <a:buChar char="•"/>
              <a:defRPr/>
            </a:pPr>
            <a:r>
              <a:rPr lang="en-US" sz="1200" dirty="0">
                <a:latin typeface="Arial" charset="0"/>
                <a:cs typeface="+mn-cs"/>
              </a:rPr>
              <a:t>IGS precise orbits (typical delay 10-14 days).</a:t>
            </a:r>
          </a:p>
          <a:p>
            <a:pPr marL="628650" lvl="1" indent="-171450" eaLnBrk="1" hangingPunct="1">
              <a:buFont typeface="Arial" pitchFamily="34" charset="0"/>
              <a:buChar char="•"/>
              <a:defRPr/>
            </a:pPr>
            <a:r>
              <a:rPr lang="en-US" sz="1200" dirty="0">
                <a:latin typeface="Arial" charset="0"/>
                <a:cs typeface="+mn-cs"/>
              </a:rPr>
              <a:t>IGS rapid orbits (one day delay).</a:t>
            </a:r>
          </a:p>
          <a:p>
            <a:pPr marL="628650" lvl="1" indent="-171450" eaLnBrk="1" hangingPunct="1">
              <a:buFont typeface="Arial" pitchFamily="34" charset="0"/>
              <a:buChar char="•"/>
              <a:defRPr/>
            </a:pPr>
            <a:r>
              <a:rPr lang="en-US" sz="1200" dirty="0">
                <a:latin typeface="Arial" charset="0"/>
                <a:cs typeface="+mn-cs"/>
              </a:rPr>
              <a:t>IGS ultra-rapid (predicted) orbits (near real-time).</a:t>
            </a:r>
          </a:p>
          <a:p>
            <a:pPr eaLnBrk="1" hangingPunct="1">
              <a:defRPr/>
            </a:pPr>
            <a:r>
              <a:rPr lang="en-US" sz="1200" dirty="0">
                <a:latin typeface="Arial" charset="0"/>
                <a:cs typeface="+mn-cs"/>
              </a:rPr>
              <a:t> </a:t>
            </a:r>
          </a:p>
          <a:p>
            <a:pPr marL="171450" indent="-171450" eaLnBrk="1" hangingPunct="1">
              <a:buFont typeface="Arial" pitchFamily="34" charset="0"/>
              <a:buChar char="•"/>
              <a:defRPr/>
            </a:pPr>
            <a:r>
              <a:rPr lang="en-US" sz="1200" dirty="0">
                <a:latin typeface="Arial" charset="0"/>
                <a:cs typeface="+mn-cs"/>
              </a:rPr>
              <a:t>Review and analyze the results of each OPUS solution.  </a:t>
            </a:r>
          </a:p>
          <a:p>
            <a:pPr marL="628650" lvl="1" indent="-171450" eaLnBrk="1" hangingPunct="1">
              <a:buFont typeface="Arial" pitchFamily="34" charset="0"/>
              <a:buChar char="•"/>
              <a:defRPr/>
            </a:pPr>
            <a:r>
              <a:rPr lang="en-US" sz="1200" dirty="0">
                <a:latin typeface="Arial" charset="0"/>
                <a:cs typeface="+mn-cs"/>
              </a:rPr>
              <a:t>Good OPUS solutions should typically use 90% or more of the observations.</a:t>
            </a:r>
          </a:p>
          <a:p>
            <a:pPr marL="628650" lvl="1" indent="-171450" eaLnBrk="1" hangingPunct="1">
              <a:buFont typeface="Arial" pitchFamily="34" charset="0"/>
              <a:buChar char="•"/>
              <a:defRPr/>
            </a:pPr>
            <a:r>
              <a:rPr lang="en-US" sz="1200" dirty="0">
                <a:latin typeface="Arial" charset="0"/>
                <a:cs typeface="+mn-cs"/>
              </a:rPr>
              <a:t>OPUS processing should have fixed at least 50% of the ambiguities.</a:t>
            </a:r>
          </a:p>
          <a:p>
            <a:pPr marL="628650" lvl="1" indent="-171450" eaLnBrk="1" hangingPunct="1">
              <a:buFont typeface="Arial" pitchFamily="34" charset="0"/>
              <a:buChar char="•"/>
              <a:defRPr/>
            </a:pPr>
            <a:r>
              <a:rPr lang="en-US" sz="1200" dirty="0">
                <a:latin typeface="Arial" charset="0"/>
                <a:cs typeface="+mn-cs"/>
              </a:rPr>
              <a:t>The overall RMS should seldom exceed 3 cm.</a:t>
            </a:r>
          </a:p>
          <a:p>
            <a:pPr marL="628650" lvl="1" indent="-171450" eaLnBrk="1" hangingPunct="1">
              <a:buFont typeface="Arial" pitchFamily="34" charset="0"/>
              <a:buChar char="•"/>
              <a:defRPr/>
            </a:pPr>
            <a:r>
              <a:rPr lang="en-US" sz="1200" dirty="0">
                <a:latin typeface="Arial" charset="0"/>
                <a:cs typeface="+mn-cs"/>
              </a:rPr>
              <a:t>The peak to peak errors should seldom exceed 5 cm.</a:t>
            </a:r>
          </a:p>
          <a:p>
            <a:pPr lvl="1" eaLnBrk="1" hangingPunct="1">
              <a:defRPr/>
            </a:pPr>
            <a:endParaRPr lang="en-US" sz="1200" dirty="0">
              <a:latin typeface="Arial" charset="0"/>
              <a:cs typeface="+mn-cs"/>
            </a:endParaRPr>
          </a:p>
          <a:p>
            <a:pPr marL="171450" indent="-171450" eaLnBrk="1" hangingPunct="1">
              <a:buFont typeface="Arial" pitchFamily="34" charset="0"/>
              <a:buChar char="•"/>
              <a:defRPr/>
            </a:pPr>
            <a:r>
              <a:rPr lang="en-US" sz="1200" dirty="0">
                <a:latin typeface="Arial" charset="0"/>
                <a:cs typeface="+mn-cs"/>
              </a:rPr>
              <a:t>Compare the OPUS solutions to ensure datum tie accuracy requirements have been met.  Compute coordinate inverses using either the NGS program INVERS3D (available on the NGS website at </a:t>
            </a:r>
            <a:r>
              <a:rPr lang="en-US" sz="1200" u="sng" dirty="0">
                <a:latin typeface="Arial" charset="0"/>
                <a:cs typeface="+mn-cs"/>
              </a:rPr>
              <a:t>http://www.ngs.noaa.gov/TOOLS/</a:t>
            </a:r>
            <a:r>
              <a:rPr lang="en-US" sz="1200" dirty="0">
                <a:latin typeface="Arial" charset="0"/>
                <a:cs typeface="+mn-cs"/>
              </a:rPr>
              <a:t>) or a comparable commercial product.</a:t>
            </a:r>
          </a:p>
          <a:p>
            <a:pPr marL="171450" indent="-171450" eaLnBrk="1" hangingPunct="1">
              <a:buFont typeface="Arial" pitchFamily="34" charset="0"/>
              <a:buChar char="•"/>
              <a:defRPr/>
            </a:pPr>
            <a:endParaRPr lang="en-US" sz="1200" dirty="0">
              <a:latin typeface="Arial" charset="0"/>
              <a:cs typeface="+mn-cs"/>
            </a:endParaRPr>
          </a:p>
          <a:p>
            <a:pPr marL="171450" indent="-171450" eaLnBrk="1" hangingPunct="1">
              <a:buFont typeface="Arial" pitchFamily="34" charset="0"/>
              <a:buChar char="•"/>
              <a:defRPr/>
            </a:pPr>
            <a:r>
              <a:rPr lang="en-US" sz="1200" dirty="0">
                <a:latin typeface="Arial" charset="0"/>
                <a:cs typeface="+mn-cs"/>
              </a:rPr>
              <a:t>Provide the OPUS solution reports and associated supporting evidence as part of the observational data in the final report.</a:t>
            </a:r>
          </a:p>
          <a:p>
            <a:pPr eaLnBrk="1" hangingPunct="1">
              <a:defRPr/>
            </a:pPr>
            <a:r>
              <a:rPr lang="en-US" sz="1200" dirty="0">
                <a:latin typeface="Arial" charset="0"/>
                <a:cs typeface="+mn-cs"/>
              </a:rPr>
              <a:t> </a:t>
            </a:r>
          </a:p>
          <a:p>
            <a:pPr eaLnBrk="1" hangingPunct="1">
              <a:defRPr/>
            </a:pPr>
            <a:endParaRPr lang="en-US" sz="1200" dirty="0">
              <a:latin typeface="Arial" charset="0"/>
              <a:cs typeface="+mn-cs"/>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1"/>
          <p:cNvSpPr txBox="1">
            <a:spLocks noChangeArrowheads="1"/>
          </p:cNvSpPr>
          <p:nvPr/>
        </p:nvSpPr>
        <p:spPr bwMode="auto">
          <a:xfrm>
            <a:off x="1143000" y="609600"/>
            <a:ext cx="7391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en-US" altLang="en-US" sz="1800">
              <a:latin typeface="Arial" panose="020B0604020202020204" pitchFamily="34" charset="0"/>
            </a:endParaRPr>
          </a:p>
        </p:txBody>
      </p:sp>
      <p:pic>
        <p:nvPicPr>
          <p:cNvPr id="20483" name="Picture 22" descr="405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238" y="1887538"/>
            <a:ext cx="1706562"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23" descr="covervol2aerialp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1025" y="1419225"/>
            <a:ext cx="1600200"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24" descr="covervol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7450" y="3965575"/>
            <a:ext cx="15621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26" descr="vol1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6288" y="1495425"/>
            <a:ext cx="1503362"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Text Box 27"/>
          <p:cNvSpPr txBox="1">
            <a:spLocks noChangeArrowheads="1"/>
          </p:cNvSpPr>
          <p:nvPr/>
        </p:nvSpPr>
        <p:spPr bwMode="auto">
          <a:xfrm>
            <a:off x="198438" y="1354138"/>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r>
              <a:rPr lang="en-US" altLang="en-US" sz="2400">
                <a:latin typeface="Arial" panose="020B0604020202020204" pitchFamily="34" charset="0"/>
              </a:rPr>
              <a:t>FAA 405</a:t>
            </a:r>
          </a:p>
        </p:txBody>
      </p:sp>
      <p:sp>
        <p:nvSpPr>
          <p:cNvPr id="20488" name="Text Box 28"/>
          <p:cNvSpPr txBox="1">
            <a:spLocks noChangeArrowheads="1"/>
          </p:cNvSpPr>
          <p:nvPr/>
        </p:nvSpPr>
        <p:spPr bwMode="auto">
          <a:xfrm>
            <a:off x="4860925" y="3536950"/>
            <a:ext cx="2232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r>
              <a:rPr lang="en-US" altLang="en-US" sz="1800">
                <a:latin typeface="Arial" panose="020B0604020202020204" pitchFamily="34" charset="0"/>
              </a:rPr>
              <a:t>Ground Survey</a:t>
            </a:r>
          </a:p>
        </p:txBody>
      </p:sp>
      <p:pic>
        <p:nvPicPr>
          <p:cNvPr id="20489" name="Picture 30" descr="rwyid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3933825"/>
            <a:ext cx="1562100"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0" name="Text Box 31"/>
          <p:cNvSpPr txBox="1">
            <a:spLocks noChangeArrowheads="1"/>
          </p:cNvSpPr>
          <p:nvPr/>
        </p:nvSpPr>
        <p:spPr bwMode="auto">
          <a:xfrm>
            <a:off x="1835150" y="3536950"/>
            <a:ext cx="28082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r>
              <a:rPr lang="en-US" altLang="en-US" sz="1800">
                <a:latin typeface="Arial" panose="020B0604020202020204" pitchFamily="34" charset="0"/>
              </a:rPr>
              <a:t>Runway Identification</a:t>
            </a:r>
          </a:p>
        </p:txBody>
      </p:sp>
      <p:sp>
        <p:nvSpPr>
          <p:cNvPr id="20491" name="Text Box 34"/>
          <p:cNvSpPr txBox="1">
            <a:spLocks noChangeArrowheads="1"/>
          </p:cNvSpPr>
          <p:nvPr/>
        </p:nvSpPr>
        <p:spPr bwMode="auto">
          <a:xfrm>
            <a:off x="3009900" y="1012825"/>
            <a:ext cx="2209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r>
              <a:rPr lang="en-US" altLang="en-US" sz="1800">
                <a:latin typeface="Arial" panose="020B0604020202020204" pitchFamily="34" charset="0"/>
              </a:rPr>
              <a:t>Geodetic Control</a:t>
            </a:r>
          </a:p>
        </p:txBody>
      </p:sp>
      <p:sp>
        <p:nvSpPr>
          <p:cNvPr id="20492" name="Text Box 35"/>
          <p:cNvSpPr txBox="1">
            <a:spLocks noChangeArrowheads="1"/>
          </p:cNvSpPr>
          <p:nvPr/>
        </p:nvSpPr>
        <p:spPr bwMode="auto">
          <a:xfrm>
            <a:off x="5508625" y="990600"/>
            <a:ext cx="23939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r>
              <a:rPr lang="en-US" altLang="en-US" sz="1800">
                <a:latin typeface="Arial" panose="020B0604020202020204" pitchFamily="34" charset="0"/>
              </a:rPr>
              <a:t>Airport Imagery</a:t>
            </a:r>
          </a:p>
        </p:txBody>
      </p:sp>
      <p:sp>
        <p:nvSpPr>
          <p:cNvPr id="20493" name="Rectangle 33"/>
          <p:cNvSpPr>
            <a:spLocks noChangeArrowheads="1"/>
          </p:cNvSpPr>
          <p:nvPr/>
        </p:nvSpPr>
        <p:spPr bwMode="auto">
          <a:xfrm>
            <a:off x="152400" y="152400"/>
            <a:ext cx="881221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eaLnBrk="1" hangingPunct="1">
              <a:spcBef>
                <a:spcPct val="0"/>
              </a:spcBef>
              <a:buFontTx/>
              <a:buNone/>
            </a:pPr>
            <a:r>
              <a:rPr lang="en-US" altLang="en-US" sz="2400" b="1">
                <a:latin typeface="Arial" panose="020B0604020202020204" pitchFamily="34" charset="0"/>
              </a:rPr>
              <a:t>Standards and Guidance Manuals</a:t>
            </a:r>
          </a:p>
        </p:txBody>
      </p:sp>
      <p:sp>
        <p:nvSpPr>
          <p:cNvPr id="22" name="TextBox 21"/>
          <p:cNvSpPr txBox="1">
            <a:spLocks noChangeArrowheads="1"/>
          </p:cNvSpPr>
          <p:nvPr/>
        </p:nvSpPr>
        <p:spPr bwMode="auto">
          <a:xfrm>
            <a:off x="990600" y="838200"/>
            <a:ext cx="2133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en-US" altLang="en-US" sz="1800">
                <a:solidFill>
                  <a:srgbClr val="0070C0"/>
                </a:solidFill>
                <a:latin typeface="Arial" panose="020B0604020202020204" pitchFamily="34" charset="0"/>
              </a:rPr>
              <a:t>AC 150/5300-16A</a:t>
            </a:r>
          </a:p>
        </p:txBody>
      </p:sp>
      <p:sp>
        <p:nvSpPr>
          <p:cNvPr id="23" name="TextBox 22"/>
          <p:cNvSpPr txBox="1">
            <a:spLocks noChangeArrowheads="1"/>
          </p:cNvSpPr>
          <p:nvPr/>
        </p:nvSpPr>
        <p:spPr bwMode="auto">
          <a:xfrm>
            <a:off x="7010400" y="685800"/>
            <a:ext cx="2133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en-US" altLang="en-US" sz="1800">
                <a:solidFill>
                  <a:srgbClr val="0070C0"/>
                </a:solidFill>
                <a:latin typeface="Arial" panose="020B0604020202020204" pitchFamily="34" charset="0"/>
              </a:rPr>
              <a:t>AC 150/5300-17C</a:t>
            </a:r>
          </a:p>
        </p:txBody>
      </p:sp>
      <p:sp>
        <p:nvSpPr>
          <p:cNvPr id="24" name="TextBox 23"/>
          <p:cNvSpPr txBox="1">
            <a:spLocks noChangeArrowheads="1"/>
          </p:cNvSpPr>
          <p:nvPr/>
        </p:nvSpPr>
        <p:spPr bwMode="auto">
          <a:xfrm>
            <a:off x="5410200" y="6335713"/>
            <a:ext cx="2133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en-US" altLang="en-US" sz="1800">
                <a:solidFill>
                  <a:srgbClr val="0070C0"/>
                </a:solidFill>
                <a:latin typeface="Arial" panose="020B0604020202020204" pitchFamily="34" charset="0"/>
              </a:rPr>
              <a:t>AC 150/5300-18B</a:t>
            </a:r>
          </a:p>
        </p:txBody>
      </p:sp>
      <p:cxnSp>
        <p:nvCxnSpPr>
          <p:cNvPr id="26" name="Straight Arrow Connector 25"/>
          <p:cNvCxnSpPr>
            <a:cxnSpLocks noChangeShapeType="1"/>
          </p:cNvCxnSpPr>
          <p:nvPr/>
        </p:nvCxnSpPr>
        <p:spPr bwMode="auto">
          <a:xfrm rot="16200000" flipV="1">
            <a:off x="2209800" y="1219200"/>
            <a:ext cx="914400" cy="914400"/>
          </a:xfrm>
          <a:prstGeom prst="straightConnector1">
            <a:avLst/>
          </a:prstGeom>
          <a:noFill/>
          <a:ln w="9525" algn="ctr">
            <a:solidFill>
              <a:srgbClr val="0070C0"/>
            </a:solidFill>
            <a:round/>
            <a:headEnd/>
            <a:tailEnd type="arrow" w="med" len="med"/>
          </a:ln>
          <a:extLst>
            <a:ext uri="{909E8E84-426E-40DD-AFC4-6F175D3DCCD1}">
              <a14:hiddenFill xmlns:a14="http://schemas.microsoft.com/office/drawing/2010/main">
                <a:noFill/>
              </a14:hiddenFill>
            </a:ext>
          </a:extLst>
        </p:spPr>
      </p:cxnSp>
      <p:cxnSp>
        <p:nvCxnSpPr>
          <p:cNvPr id="27" name="Straight Arrow Connector 26"/>
          <p:cNvCxnSpPr>
            <a:cxnSpLocks noChangeShapeType="1"/>
          </p:cNvCxnSpPr>
          <p:nvPr/>
        </p:nvCxnSpPr>
        <p:spPr bwMode="auto">
          <a:xfrm rot="5400000" flipH="1" flipV="1">
            <a:off x="7200900" y="1181100"/>
            <a:ext cx="762000" cy="533400"/>
          </a:xfrm>
          <a:prstGeom prst="straightConnector1">
            <a:avLst/>
          </a:prstGeom>
          <a:noFill/>
          <a:ln w="9525" algn="ctr">
            <a:solidFill>
              <a:srgbClr val="0070C0"/>
            </a:solidFill>
            <a:round/>
            <a:headEnd/>
            <a:tailEnd type="arrow" w="med" len="med"/>
          </a:ln>
          <a:extLst>
            <a:ext uri="{909E8E84-426E-40DD-AFC4-6F175D3DCCD1}">
              <a14:hiddenFill xmlns:a14="http://schemas.microsoft.com/office/drawing/2010/main">
                <a:noFill/>
              </a14:hiddenFill>
            </a:ext>
          </a:extLst>
        </p:spPr>
      </p:cxnSp>
      <p:cxnSp>
        <p:nvCxnSpPr>
          <p:cNvPr id="29" name="Straight Arrow Connector 28"/>
          <p:cNvCxnSpPr>
            <a:cxnSpLocks noChangeShapeType="1"/>
          </p:cNvCxnSpPr>
          <p:nvPr/>
        </p:nvCxnSpPr>
        <p:spPr bwMode="auto">
          <a:xfrm>
            <a:off x="4038600" y="6096000"/>
            <a:ext cx="1295400" cy="304800"/>
          </a:xfrm>
          <a:prstGeom prst="straightConnector1">
            <a:avLst/>
          </a:prstGeom>
          <a:noFill/>
          <a:ln w="9525" algn="ctr">
            <a:solidFill>
              <a:srgbClr val="0070C0"/>
            </a:solidFill>
            <a:round/>
            <a:headEnd/>
            <a:tailEnd type="arrow" w="med" len="med"/>
          </a:ln>
          <a:extLst>
            <a:ext uri="{909E8E84-426E-40DD-AFC4-6F175D3DCCD1}">
              <a14:hiddenFill xmlns:a14="http://schemas.microsoft.com/office/drawing/2010/main">
                <a:noFill/>
              </a14:hiddenFill>
            </a:ext>
          </a:extLst>
        </p:spPr>
      </p:cxnSp>
      <p:cxnSp>
        <p:nvCxnSpPr>
          <p:cNvPr id="31" name="Straight Arrow Connector 30"/>
          <p:cNvCxnSpPr>
            <a:cxnSpLocks noChangeShapeType="1"/>
          </p:cNvCxnSpPr>
          <p:nvPr/>
        </p:nvCxnSpPr>
        <p:spPr bwMode="auto">
          <a:xfrm rot="16200000" flipH="1">
            <a:off x="5562600" y="6019800"/>
            <a:ext cx="304800" cy="304800"/>
          </a:xfrm>
          <a:prstGeom prst="straightConnector1">
            <a:avLst/>
          </a:prstGeom>
          <a:noFill/>
          <a:ln w="9525" algn="ctr">
            <a:solidFill>
              <a:srgbClr val="0070C0"/>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0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2000"/>
                                        <p:tgtEl>
                                          <p:spTgt spid="2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2000"/>
                                        <p:tgtEl>
                                          <p:spTgt spid="2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2000"/>
                                        <p:tgtEl>
                                          <p:spTgt spid="2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2000"/>
                                        <p:tgtEl>
                                          <p:spTgt spid="29"/>
                                        </p:tgtEl>
                                      </p:cBhvr>
                                    </p:animEffect>
                                  </p:childTnLst>
                                </p:cTn>
                              </p:par>
                              <p:par>
                                <p:cTn id="24" presetID="10" presetClass="entr" presetSubtype="0"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2000"/>
                                        <p:tgtEl>
                                          <p:spTgt spid="3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458200" cy="1143000"/>
          </a:xfrm>
        </p:spPr>
        <p:txBody>
          <a:bodyPr/>
          <a:lstStyle/>
          <a:p>
            <a:pPr eaLnBrk="1" hangingPunct="1">
              <a:defRPr/>
            </a:pPr>
            <a:r>
              <a:rPr lang="en-US" kern="1600" dirty="0" smtClean="0">
                <a:latin typeface="Cambria"/>
              </a:rPr>
              <a:t>Safety Critical Data</a:t>
            </a:r>
            <a:br>
              <a:rPr lang="en-US" kern="1600" dirty="0" smtClean="0">
                <a:latin typeface="Cambria"/>
              </a:rPr>
            </a:br>
            <a:r>
              <a:rPr lang="en-US" kern="1600" dirty="0" smtClean="0">
                <a:latin typeface="Cambria"/>
              </a:rPr>
              <a:t> for Instrument Procedure Development</a:t>
            </a:r>
          </a:p>
        </p:txBody>
      </p:sp>
      <p:sp>
        <p:nvSpPr>
          <p:cNvPr id="22531" name="TextBox 2"/>
          <p:cNvSpPr txBox="1">
            <a:spLocks noChangeArrowheads="1"/>
          </p:cNvSpPr>
          <p:nvPr/>
        </p:nvSpPr>
        <p:spPr bwMode="auto">
          <a:xfrm>
            <a:off x="76200" y="1600200"/>
            <a:ext cx="7467600"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Verdana" panose="020B0604030504040204" pitchFamily="34" charset="0"/>
              </a:defRPr>
            </a:lvl1pPr>
            <a:lvl2pPr>
              <a:spcBef>
                <a:spcPct val="20000"/>
              </a:spcBef>
              <a:buChar char="–"/>
              <a:defRPr sz="2000">
                <a:solidFill>
                  <a:schemeClr val="tx1"/>
                </a:solidFill>
                <a:latin typeface="Verdana" panose="020B0604030504040204" pitchFamily="34" charset="0"/>
              </a:defRPr>
            </a:lvl2pPr>
            <a:lvl3pPr>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lvl="1" eaLnBrk="1" hangingPunct="1">
              <a:spcBef>
                <a:spcPct val="0"/>
              </a:spcBef>
              <a:buFontTx/>
              <a:buNone/>
            </a:pPr>
            <a:r>
              <a:rPr lang="en-US" altLang="en-US" sz="1800">
                <a:latin typeface="Arial" panose="020B0604020202020204" pitchFamily="34" charset="0"/>
              </a:rPr>
              <a:t>Geodetic Control </a:t>
            </a:r>
          </a:p>
          <a:p>
            <a:pPr lvl="1" eaLnBrk="1" hangingPunct="1">
              <a:spcBef>
                <a:spcPct val="0"/>
              </a:spcBef>
              <a:buFontTx/>
              <a:buNone/>
            </a:pPr>
            <a:endParaRPr lang="en-US" altLang="en-US" sz="1800">
              <a:latin typeface="Arial" panose="020B0604020202020204" pitchFamily="34" charset="0"/>
            </a:endParaRPr>
          </a:p>
          <a:p>
            <a:pPr lvl="1" eaLnBrk="1" hangingPunct="1">
              <a:spcBef>
                <a:spcPct val="0"/>
              </a:spcBef>
              <a:buFontTx/>
              <a:buNone/>
            </a:pPr>
            <a:r>
              <a:rPr lang="en-US" altLang="en-US" sz="1800">
                <a:latin typeface="Arial" panose="020B0604020202020204" pitchFamily="34" charset="0"/>
              </a:rPr>
              <a:t>Runway Points</a:t>
            </a:r>
          </a:p>
          <a:p>
            <a:pPr lvl="2" eaLnBrk="1" hangingPunct="1">
              <a:spcBef>
                <a:spcPct val="0"/>
              </a:spcBef>
              <a:buFontTx/>
              <a:buNone/>
            </a:pPr>
            <a:r>
              <a:rPr lang="en-US" altLang="en-US" sz="1800">
                <a:latin typeface="Arial" panose="020B0604020202020204" pitchFamily="34" charset="0"/>
              </a:rPr>
              <a:t>Runway End, Displaced Threshold, Stopway End, TDZE, Airport Elevation, Runway Intersection, NAVAID Perp Points, ARP, Runway Profile Points</a:t>
            </a:r>
          </a:p>
          <a:p>
            <a:pPr lvl="1" eaLnBrk="1" hangingPunct="1">
              <a:spcBef>
                <a:spcPct val="0"/>
              </a:spcBef>
              <a:buFontTx/>
              <a:buNone/>
            </a:pPr>
            <a:endParaRPr lang="en-US" altLang="en-US" sz="1800">
              <a:latin typeface="Arial" panose="020B0604020202020204" pitchFamily="34" charset="0"/>
            </a:endParaRPr>
          </a:p>
          <a:p>
            <a:pPr lvl="1" eaLnBrk="1" hangingPunct="1">
              <a:spcBef>
                <a:spcPct val="0"/>
              </a:spcBef>
              <a:buFontTx/>
              <a:buNone/>
            </a:pPr>
            <a:r>
              <a:rPr lang="en-US" altLang="en-US" sz="1800">
                <a:latin typeface="Arial" panose="020B0604020202020204" pitchFamily="34" charset="0"/>
              </a:rPr>
              <a:t>Runway/Stopway Length and Width</a:t>
            </a:r>
          </a:p>
          <a:p>
            <a:pPr lvl="1" eaLnBrk="1" hangingPunct="1">
              <a:spcBef>
                <a:spcPct val="0"/>
              </a:spcBef>
              <a:buFontTx/>
              <a:buNone/>
            </a:pPr>
            <a:r>
              <a:rPr lang="en-US" altLang="en-US" sz="1800">
                <a:latin typeface="Arial" panose="020B0604020202020204" pitchFamily="34" charset="0"/>
              </a:rPr>
              <a:t>Displaced Threshold Length</a:t>
            </a:r>
          </a:p>
          <a:p>
            <a:pPr lvl="1" eaLnBrk="1" hangingPunct="1">
              <a:spcBef>
                <a:spcPct val="0"/>
              </a:spcBef>
              <a:buFontTx/>
              <a:buNone/>
            </a:pPr>
            <a:r>
              <a:rPr lang="en-US" altLang="en-US" sz="1800">
                <a:latin typeface="Arial" panose="020B0604020202020204" pitchFamily="34" charset="0"/>
              </a:rPr>
              <a:t>Runway True Azimuth</a:t>
            </a:r>
          </a:p>
          <a:p>
            <a:pPr lvl="1" eaLnBrk="1" hangingPunct="1">
              <a:spcBef>
                <a:spcPct val="0"/>
              </a:spcBef>
              <a:buFontTx/>
              <a:buNone/>
            </a:pPr>
            <a:endParaRPr lang="en-US" altLang="en-US" sz="1800">
              <a:latin typeface="Arial" panose="020B0604020202020204" pitchFamily="34" charset="0"/>
            </a:endParaRPr>
          </a:p>
          <a:p>
            <a:pPr lvl="1" eaLnBrk="1" hangingPunct="1">
              <a:spcBef>
                <a:spcPct val="0"/>
              </a:spcBef>
              <a:buFontTx/>
              <a:buNone/>
            </a:pPr>
            <a:r>
              <a:rPr lang="en-US" altLang="en-US" sz="1800">
                <a:latin typeface="Arial" panose="020B0604020202020204" pitchFamily="34" charset="0"/>
              </a:rPr>
              <a:t>Navigational Aids</a:t>
            </a:r>
          </a:p>
          <a:p>
            <a:pPr lvl="1" eaLnBrk="1" hangingPunct="1">
              <a:spcBef>
                <a:spcPct val="0"/>
              </a:spcBef>
              <a:buFontTx/>
              <a:buNone/>
            </a:pPr>
            <a:endParaRPr lang="en-US" altLang="en-US" sz="1800">
              <a:latin typeface="Arial" panose="020B0604020202020204" pitchFamily="34" charset="0"/>
            </a:endParaRPr>
          </a:p>
          <a:p>
            <a:pPr lvl="1" eaLnBrk="1" hangingPunct="1">
              <a:spcBef>
                <a:spcPct val="0"/>
              </a:spcBef>
              <a:buFontTx/>
              <a:buNone/>
            </a:pPr>
            <a:r>
              <a:rPr lang="en-US" altLang="en-US" sz="1800">
                <a:latin typeface="Arial" panose="020B0604020202020204" pitchFamily="34" charset="0"/>
              </a:rPr>
              <a:t>Obstacles</a:t>
            </a:r>
          </a:p>
          <a:p>
            <a:pPr lvl="1" eaLnBrk="1" hangingPunct="1">
              <a:spcBef>
                <a:spcPct val="0"/>
              </a:spcBef>
              <a:buFontTx/>
              <a:buNone/>
            </a:pPr>
            <a:r>
              <a:rPr lang="en-US" altLang="en-US" sz="1800">
                <a:latin typeface="Arial" panose="020B0604020202020204" pitchFamily="34" charset="0"/>
              </a:rPr>
              <a:t>Obstructing Areas</a:t>
            </a:r>
          </a:p>
          <a:p>
            <a:pPr lvl="1" eaLnBrk="1" hangingPunct="1">
              <a:spcBef>
                <a:spcPct val="0"/>
              </a:spcBef>
              <a:buFontTx/>
              <a:buNone/>
            </a:pPr>
            <a:endParaRPr lang="en-US" altLang="en-US" sz="1800">
              <a:latin typeface="Arial" panose="020B0604020202020204" pitchFamily="34" charset="0"/>
            </a:endParaRPr>
          </a:p>
          <a:p>
            <a:pPr lvl="1" eaLnBrk="1" hangingPunct="1">
              <a:spcBef>
                <a:spcPct val="0"/>
              </a:spcBef>
              <a:buFontTx/>
              <a:buNone/>
            </a:pPr>
            <a:r>
              <a:rPr lang="en-US" altLang="en-US" sz="1800">
                <a:latin typeface="Arial" panose="020B0604020202020204" pitchFamily="34" charset="0"/>
              </a:rPr>
              <a:t>Obstruction Identification Surfaces</a:t>
            </a:r>
          </a:p>
          <a:p>
            <a:pPr eaLnBrk="1" hangingPunct="1">
              <a:spcBef>
                <a:spcPct val="0"/>
              </a:spcBef>
              <a:buFontTx/>
              <a:buNone/>
            </a:pPr>
            <a:endParaRPr lang="en-US" altLang="en-US" sz="1800">
              <a:latin typeface="Arial" panose="020B0604020202020204" pitchFamily="34" charset="0"/>
            </a:endParaRPr>
          </a:p>
        </p:txBody>
      </p:sp>
      <p:graphicFrame>
        <p:nvGraphicFramePr>
          <p:cNvPr id="22532" name="Object 2"/>
          <p:cNvGraphicFramePr>
            <a:graphicFrameLocks noChangeAspect="1"/>
          </p:cNvGraphicFramePr>
          <p:nvPr/>
        </p:nvGraphicFramePr>
        <p:xfrm>
          <a:off x="2819400" y="1295400"/>
          <a:ext cx="838200" cy="1038225"/>
        </p:xfrm>
        <a:graphic>
          <a:graphicData uri="http://schemas.openxmlformats.org/presentationml/2006/ole">
            <mc:AlternateContent xmlns:mc="http://schemas.openxmlformats.org/markup-compatibility/2006">
              <mc:Choice xmlns:v="urn:schemas-microsoft-com:vml" Requires="v">
                <p:oleObj spid="_x0000_s22538" name="Drawing" r:id="rId4" imgW="7943975" imgH="5923930" progId="">
                  <p:embed/>
                </p:oleObj>
              </mc:Choice>
              <mc:Fallback>
                <p:oleObj name="Drawing" r:id="rId4" imgW="7943975" imgH="5923930"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l="19945" r="24654" b="7864"/>
                      <a:stretch>
                        <a:fillRect/>
                      </a:stretch>
                    </p:blipFill>
                    <p:spPr bwMode="auto">
                      <a:xfrm>
                        <a:off x="2819400" y="1295400"/>
                        <a:ext cx="838200" cy="103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2533" name="Object 3"/>
          <p:cNvGraphicFramePr>
            <a:graphicFrameLocks noChangeAspect="1"/>
          </p:cNvGraphicFramePr>
          <p:nvPr/>
        </p:nvGraphicFramePr>
        <p:xfrm>
          <a:off x="5791200" y="3200400"/>
          <a:ext cx="2133600" cy="1081088"/>
        </p:xfrm>
        <a:graphic>
          <a:graphicData uri="http://schemas.openxmlformats.org/presentationml/2006/ole">
            <mc:AlternateContent xmlns:mc="http://schemas.openxmlformats.org/markup-compatibility/2006">
              <mc:Choice xmlns:v="urn:schemas-microsoft-com:vml" Requires="v">
                <p:oleObj spid="_x0000_s22539" name="Drawing" r:id="rId6" imgW="7877378" imgH="5961965" progId="">
                  <p:embed/>
                </p:oleObj>
              </mc:Choice>
              <mc:Fallback>
                <p:oleObj name="Drawing" r:id="rId6" imgW="7877378" imgH="5961965" progId="">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l="7793" t="21819" b="12727"/>
                      <a:stretch>
                        <a:fillRect/>
                      </a:stretch>
                    </p:blipFill>
                    <p:spPr bwMode="auto">
                      <a:xfrm>
                        <a:off x="5791200" y="3200400"/>
                        <a:ext cx="2133600" cy="1081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2534" name="Picture 6" descr="ILSpic"/>
          <p:cNvPicPr>
            <a:picLocks noChangeAspect="1" noChangeArrowheads="1"/>
          </p:cNvPicPr>
          <p:nvPr/>
        </p:nvPicPr>
        <p:blipFill>
          <a:blip r:embed="rId8" cstate="print">
            <a:extLst>
              <a:ext uri="{28A0092B-C50C-407E-A947-70E740481C1C}">
                <a14:useLocalDpi xmlns:a14="http://schemas.microsoft.com/office/drawing/2010/main" val="0"/>
              </a:ext>
            </a:extLst>
          </a:blip>
          <a:srcRect l="12080" t="18605" r="17450" b="8527"/>
          <a:stretch>
            <a:fillRect/>
          </a:stretch>
        </p:blipFill>
        <p:spPr bwMode="auto">
          <a:xfrm>
            <a:off x="2971800" y="4343400"/>
            <a:ext cx="13716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2" descr="AAA.gif"/>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72200" y="4648200"/>
            <a:ext cx="2638425" cy="15954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2536" name="TextBox 7"/>
          <p:cNvSpPr txBox="1">
            <a:spLocks noChangeArrowheads="1"/>
          </p:cNvSpPr>
          <p:nvPr/>
        </p:nvSpPr>
        <p:spPr bwMode="auto">
          <a:xfrm>
            <a:off x="7848600" y="6019800"/>
            <a:ext cx="6858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en-US" altLang="en-US" sz="1800">
              <a:latin typeface="Arial" panose="020B0604020202020204" pitchFamily="34" charset="0"/>
            </a:endParaRPr>
          </a:p>
        </p:txBody>
      </p:sp>
      <p:pic>
        <p:nvPicPr>
          <p:cNvPr id="22537" name="Picture 6" descr="tw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05400" y="4648200"/>
            <a:ext cx="85725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p:cNvSpPr>
            <a:spLocks noGrp="1" noChangeArrowheads="1"/>
          </p:cNvSpPr>
          <p:nvPr>
            <p:ph type="title"/>
          </p:nvPr>
        </p:nvSpPr>
        <p:spPr>
          <a:xfrm>
            <a:off x="1028700" y="193675"/>
            <a:ext cx="6784975" cy="931863"/>
          </a:xfrm>
        </p:spPr>
        <p:txBody>
          <a:bodyPr/>
          <a:lstStyle/>
          <a:p>
            <a:r>
              <a:rPr lang="en-US" altLang="en-US" smtClean="0">
                <a:latin typeface="Arial" panose="020B0604020202020204" pitchFamily="34" charset="0"/>
                <a:cs typeface="Arial" panose="020B0604020202020204" pitchFamily="34" charset="0"/>
              </a:rPr>
              <a:t>NGS Aeronautical Survey Process</a:t>
            </a:r>
          </a:p>
        </p:txBody>
      </p:sp>
      <p:sp>
        <p:nvSpPr>
          <p:cNvPr id="24579" name="Rectangle 7"/>
          <p:cNvSpPr>
            <a:spLocks noChangeArrowheads="1"/>
          </p:cNvSpPr>
          <p:nvPr/>
        </p:nvSpPr>
        <p:spPr bwMode="auto">
          <a:xfrm>
            <a:off x="3810000" y="1143000"/>
            <a:ext cx="1371600" cy="523875"/>
          </a:xfrm>
          <a:prstGeom prst="rect">
            <a:avLst/>
          </a:prstGeom>
          <a:solidFill>
            <a:srgbClr val="FFFF99"/>
          </a:solidFill>
          <a:ln w="9525">
            <a:solidFill>
              <a:schemeClr val="tx1"/>
            </a:solidFill>
            <a:miter lim="800000"/>
            <a:headEnd/>
            <a:tailEnd/>
          </a:ln>
        </p:spPr>
        <p:txBody>
          <a:bodyPr anchor="ctr">
            <a:spAutoFit/>
          </a:bodyPr>
          <a:lstStyle>
            <a:lvl1pPr>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eaLnBrk="1" hangingPunct="1">
              <a:spcBef>
                <a:spcPct val="0"/>
              </a:spcBef>
              <a:buFontTx/>
              <a:buNone/>
            </a:pPr>
            <a:r>
              <a:rPr lang="en-US" altLang="en-US" sz="1400" b="1">
                <a:latin typeface="Arial" panose="020B0604020202020204" pitchFamily="34" charset="0"/>
              </a:rPr>
              <a:t>Survey Requirements</a:t>
            </a:r>
            <a:endParaRPr lang="en-US" altLang="en-US" sz="1400">
              <a:latin typeface="Arial" panose="020B0604020202020204" pitchFamily="34" charset="0"/>
            </a:endParaRPr>
          </a:p>
        </p:txBody>
      </p:sp>
      <p:sp>
        <p:nvSpPr>
          <p:cNvPr id="20" name="Rectangle 7"/>
          <p:cNvSpPr>
            <a:spLocks noChangeArrowheads="1"/>
          </p:cNvSpPr>
          <p:nvPr/>
        </p:nvSpPr>
        <p:spPr bwMode="auto">
          <a:xfrm>
            <a:off x="3695700" y="4419600"/>
            <a:ext cx="1600200" cy="609600"/>
          </a:xfrm>
          <a:prstGeom prst="rect">
            <a:avLst/>
          </a:prstGeom>
          <a:solidFill>
            <a:schemeClr val="accent2">
              <a:lumMod val="20000"/>
              <a:lumOff val="80000"/>
            </a:schemeClr>
          </a:solidFill>
          <a:ln w="9525">
            <a:solidFill>
              <a:schemeClr val="tx1"/>
            </a:solidFill>
            <a:miter lim="800000"/>
            <a:headEnd/>
            <a:tailEnd/>
          </a:ln>
        </p:spPr>
        <p:txBody>
          <a:bodyPr anchor="ctr">
            <a:normAutofit/>
          </a:bodyPr>
          <a:lstStyle/>
          <a:p>
            <a:pPr algn="ctr" eaLnBrk="1" hangingPunct="1">
              <a:defRPr/>
            </a:pPr>
            <a:r>
              <a:rPr lang="en-US" sz="1400" b="1" dirty="0">
                <a:latin typeface="Arial" charset="0"/>
                <a:cs typeface="+mn-cs"/>
              </a:rPr>
              <a:t>Final Remote Sensing Survey</a:t>
            </a:r>
            <a:endParaRPr lang="en-US" sz="1400" dirty="0">
              <a:latin typeface="Arial" charset="0"/>
              <a:cs typeface="+mn-cs"/>
            </a:endParaRPr>
          </a:p>
        </p:txBody>
      </p:sp>
      <p:sp>
        <p:nvSpPr>
          <p:cNvPr id="21" name="Rectangle 7"/>
          <p:cNvSpPr>
            <a:spLocks noChangeArrowheads="1"/>
          </p:cNvSpPr>
          <p:nvPr/>
        </p:nvSpPr>
        <p:spPr bwMode="auto">
          <a:xfrm>
            <a:off x="3810000" y="3733800"/>
            <a:ext cx="1371600" cy="307975"/>
          </a:xfrm>
          <a:prstGeom prst="rect">
            <a:avLst/>
          </a:prstGeom>
          <a:solidFill>
            <a:schemeClr val="accent2">
              <a:lumMod val="20000"/>
              <a:lumOff val="80000"/>
            </a:schemeClr>
          </a:solidFill>
          <a:ln w="9525">
            <a:solidFill>
              <a:schemeClr val="tx1"/>
            </a:solidFill>
            <a:miter lim="800000"/>
            <a:headEnd/>
            <a:tailEnd/>
          </a:ln>
        </p:spPr>
        <p:txBody>
          <a:bodyPr anchor="ctr">
            <a:spAutoFit/>
          </a:bodyPr>
          <a:lstStyle/>
          <a:p>
            <a:pPr algn="ctr" eaLnBrk="1" hangingPunct="1">
              <a:defRPr/>
            </a:pPr>
            <a:r>
              <a:rPr lang="en-US" sz="1400" b="1" dirty="0">
                <a:latin typeface="Arial" charset="0"/>
                <a:cs typeface="+mn-cs"/>
              </a:rPr>
              <a:t>Field Survey</a:t>
            </a:r>
            <a:endParaRPr lang="en-US" sz="1400" dirty="0">
              <a:latin typeface="Arial" charset="0"/>
              <a:cs typeface="+mn-cs"/>
            </a:endParaRPr>
          </a:p>
        </p:txBody>
      </p:sp>
      <p:sp>
        <p:nvSpPr>
          <p:cNvPr id="22" name="Rectangle 7"/>
          <p:cNvSpPr>
            <a:spLocks noChangeArrowheads="1"/>
          </p:cNvSpPr>
          <p:nvPr/>
        </p:nvSpPr>
        <p:spPr bwMode="auto">
          <a:xfrm>
            <a:off x="3505200" y="2614613"/>
            <a:ext cx="1981200" cy="738187"/>
          </a:xfrm>
          <a:prstGeom prst="rect">
            <a:avLst/>
          </a:prstGeom>
          <a:solidFill>
            <a:schemeClr val="accent2">
              <a:lumMod val="20000"/>
              <a:lumOff val="80000"/>
            </a:schemeClr>
          </a:solidFill>
          <a:ln w="9525">
            <a:solidFill>
              <a:schemeClr val="tx1"/>
            </a:solidFill>
            <a:miter lim="800000"/>
            <a:headEnd/>
            <a:tailEnd/>
          </a:ln>
        </p:spPr>
        <p:txBody>
          <a:bodyPr anchor="ctr">
            <a:spAutoFit/>
          </a:bodyPr>
          <a:lstStyle/>
          <a:p>
            <a:pPr algn="ctr" eaLnBrk="1" hangingPunct="1">
              <a:defRPr/>
            </a:pPr>
            <a:r>
              <a:rPr lang="en-US" sz="1400" b="1" dirty="0">
                <a:latin typeface="Arial" charset="0"/>
                <a:cs typeface="+mn-cs"/>
              </a:rPr>
              <a:t>Preliminary Remote Sensing Survey / Data Mining</a:t>
            </a:r>
            <a:endParaRPr lang="en-US" sz="1400" dirty="0">
              <a:latin typeface="Arial" charset="0"/>
              <a:cs typeface="+mn-cs"/>
            </a:endParaRPr>
          </a:p>
        </p:txBody>
      </p:sp>
      <p:sp>
        <p:nvSpPr>
          <p:cNvPr id="23" name="Rectangle 7"/>
          <p:cNvSpPr>
            <a:spLocks noChangeArrowheads="1"/>
          </p:cNvSpPr>
          <p:nvPr/>
        </p:nvSpPr>
        <p:spPr bwMode="auto">
          <a:xfrm>
            <a:off x="838200" y="2446338"/>
            <a:ext cx="1371600" cy="307975"/>
          </a:xfrm>
          <a:prstGeom prst="rect">
            <a:avLst/>
          </a:prstGeom>
          <a:solidFill>
            <a:schemeClr val="accent2">
              <a:lumMod val="20000"/>
              <a:lumOff val="80000"/>
            </a:schemeClr>
          </a:solidFill>
          <a:ln w="9525">
            <a:solidFill>
              <a:schemeClr val="tx1"/>
            </a:solidFill>
            <a:miter lim="800000"/>
            <a:headEnd/>
            <a:tailEnd/>
          </a:ln>
        </p:spPr>
        <p:txBody>
          <a:bodyPr anchor="ctr">
            <a:spAutoFit/>
          </a:bodyPr>
          <a:lstStyle/>
          <a:p>
            <a:pPr algn="ctr" eaLnBrk="1" hangingPunct="1">
              <a:defRPr/>
            </a:pPr>
            <a:r>
              <a:rPr lang="en-US" sz="1400" b="1" dirty="0">
                <a:latin typeface="Arial" charset="0"/>
                <a:cs typeface="+mn-cs"/>
              </a:rPr>
              <a:t>Aerial Survey</a:t>
            </a:r>
            <a:endParaRPr lang="en-US" sz="1400" dirty="0">
              <a:latin typeface="Arial" charset="0"/>
              <a:cs typeface="+mn-cs"/>
            </a:endParaRPr>
          </a:p>
        </p:txBody>
      </p:sp>
      <p:sp>
        <p:nvSpPr>
          <p:cNvPr id="24" name="Rectangle 7"/>
          <p:cNvSpPr>
            <a:spLocks noChangeArrowheads="1"/>
          </p:cNvSpPr>
          <p:nvPr/>
        </p:nvSpPr>
        <p:spPr bwMode="auto">
          <a:xfrm>
            <a:off x="6096000" y="2446338"/>
            <a:ext cx="2514600" cy="307975"/>
          </a:xfrm>
          <a:prstGeom prst="rect">
            <a:avLst/>
          </a:prstGeom>
          <a:solidFill>
            <a:schemeClr val="accent2">
              <a:lumMod val="20000"/>
              <a:lumOff val="80000"/>
            </a:schemeClr>
          </a:solidFill>
          <a:ln w="9525">
            <a:solidFill>
              <a:schemeClr val="tx1"/>
            </a:solidFill>
            <a:miter lim="800000"/>
            <a:headEnd/>
            <a:tailEnd/>
          </a:ln>
        </p:spPr>
        <p:txBody>
          <a:bodyPr anchor="ctr">
            <a:spAutoFit/>
          </a:bodyPr>
          <a:lstStyle/>
          <a:p>
            <a:pPr algn="ctr" eaLnBrk="1" hangingPunct="1">
              <a:defRPr/>
            </a:pPr>
            <a:r>
              <a:rPr lang="en-US" sz="1400" b="1" dirty="0">
                <a:latin typeface="Arial" charset="0"/>
                <a:cs typeface="+mn-cs"/>
              </a:rPr>
              <a:t>Geodetic Control Survey</a:t>
            </a:r>
            <a:endParaRPr lang="en-US" sz="1400" dirty="0">
              <a:latin typeface="Arial" charset="0"/>
              <a:cs typeface="+mn-cs"/>
            </a:endParaRPr>
          </a:p>
        </p:txBody>
      </p:sp>
      <p:sp>
        <p:nvSpPr>
          <p:cNvPr id="24585" name="Rectangle 7"/>
          <p:cNvSpPr>
            <a:spLocks noChangeArrowheads="1"/>
          </p:cNvSpPr>
          <p:nvPr/>
        </p:nvSpPr>
        <p:spPr bwMode="auto">
          <a:xfrm>
            <a:off x="7162800" y="5410200"/>
            <a:ext cx="914400" cy="457200"/>
          </a:xfrm>
          <a:prstGeom prst="rect">
            <a:avLst/>
          </a:prstGeom>
          <a:solidFill>
            <a:srgbClr val="FFFF99"/>
          </a:solidFill>
          <a:ln w="9525">
            <a:solidFill>
              <a:schemeClr val="tx1"/>
            </a:solidFill>
            <a:miter lim="800000"/>
            <a:headEnd/>
            <a:tailEnd/>
          </a:ln>
        </p:spPr>
        <p:txBody>
          <a:bodyPr anchor="ctr"/>
          <a:lstStyle>
            <a:lvl1pPr>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eaLnBrk="1" hangingPunct="1">
              <a:spcBef>
                <a:spcPct val="0"/>
              </a:spcBef>
              <a:buFontTx/>
              <a:buNone/>
            </a:pPr>
            <a:r>
              <a:rPr lang="en-US" altLang="en-US" sz="1400" b="1">
                <a:latin typeface="Arial" panose="020B0604020202020204" pitchFamily="34" charset="0"/>
              </a:rPr>
              <a:t>FAA </a:t>
            </a:r>
            <a:endParaRPr lang="en-US" altLang="en-US" sz="1400">
              <a:latin typeface="Arial" panose="020B0604020202020204" pitchFamily="34" charset="0"/>
            </a:endParaRPr>
          </a:p>
        </p:txBody>
      </p:sp>
      <p:cxnSp>
        <p:nvCxnSpPr>
          <p:cNvPr id="24586" name="Straight Arrow Connector 26"/>
          <p:cNvCxnSpPr>
            <a:cxnSpLocks noChangeShapeType="1"/>
            <a:stCxn id="24579" idx="1"/>
            <a:endCxn id="23" idx="0"/>
          </p:cNvCxnSpPr>
          <p:nvPr/>
        </p:nvCxnSpPr>
        <p:spPr bwMode="auto">
          <a:xfrm rot="10800000" flipV="1">
            <a:off x="1524000" y="1404938"/>
            <a:ext cx="2286000" cy="10414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4587" name="Straight Arrow Connector 28"/>
          <p:cNvCxnSpPr>
            <a:cxnSpLocks noChangeShapeType="1"/>
            <a:stCxn id="24579" idx="3"/>
            <a:endCxn id="24" idx="0"/>
          </p:cNvCxnSpPr>
          <p:nvPr/>
        </p:nvCxnSpPr>
        <p:spPr bwMode="auto">
          <a:xfrm>
            <a:off x="5181600" y="1404938"/>
            <a:ext cx="2171700" cy="10414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4588" name="Straight Arrow Connector 30"/>
          <p:cNvCxnSpPr>
            <a:cxnSpLocks noChangeShapeType="1"/>
            <a:stCxn id="24" idx="1"/>
            <a:endCxn id="22" idx="3"/>
          </p:cNvCxnSpPr>
          <p:nvPr/>
        </p:nvCxnSpPr>
        <p:spPr bwMode="auto">
          <a:xfrm rot="10800000" flipV="1">
            <a:off x="5486400" y="2600325"/>
            <a:ext cx="609600" cy="382588"/>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4589" name="Straight Arrow Connector 32"/>
          <p:cNvCxnSpPr>
            <a:cxnSpLocks noChangeShapeType="1"/>
            <a:stCxn id="23" idx="3"/>
            <a:endCxn id="22" idx="1"/>
          </p:cNvCxnSpPr>
          <p:nvPr/>
        </p:nvCxnSpPr>
        <p:spPr bwMode="auto">
          <a:xfrm>
            <a:off x="2209800" y="2600325"/>
            <a:ext cx="1295400" cy="382588"/>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4590" name="Straight Arrow Connector 34"/>
          <p:cNvCxnSpPr>
            <a:cxnSpLocks noChangeShapeType="1"/>
            <a:stCxn id="22" idx="2"/>
            <a:endCxn id="21" idx="0"/>
          </p:cNvCxnSpPr>
          <p:nvPr/>
        </p:nvCxnSpPr>
        <p:spPr bwMode="auto">
          <a:xfrm rot="5400000">
            <a:off x="4305301" y="3543300"/>
            <a:ext cx="381000" cy="3175"/>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4591" name="Straight Arrow Connector 36"/>
          <p:cNvCxnSpPr>
            <a:cxnSpLocks noChangeShapeType="1"/>
            <a:stCxn id="21" idx="2"/>
            <a:endCxn id="20" idx="0"/>
          </p:cNvCxnSpPr>
          <p:nvPr/>
        </p:nvCxnSpPr>
        <p:spPr bwMode="auto">
          <a:xfrm rot="5400000">
            <a:off x="4307681" y="4229894"/>
            <a:ext cx="377825" cy="1588"/>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4592" name="Straight Arrow Connector 38"/>
          <p:cNvCxnSpPr>
            <a:cxnSpLocks noChangeShapeType="1"/>
            <a:stCxn id="20" idx="2"/>
            <a:endCxn id="26" idx="0"/>
          </p:cNvCxnSpPr>
          <p:nvPr/>
        </p:nvCxnSpPr>
        <p:spPr bwMode="auto">
          <a:xfrm rot="5400000">
            <a:off x="4267201" y="5257800"/>
            <a:ext cx="457200" cy="3175"/>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6" name="Rectangle 7"/>
          <p:cNvSpPr>
            <a:spLocks noChangeArrowheads="1"/>
          </p:cNvSpPr>
          <p:nvPr/>
        </p:nvSpPr>
        <p:spPr bwMode="auto">
          <a:xfrm>
            <a:off x="3810000" y="5486400"/>
            <a:ext cx="1371600" cy="307975"/>
          </a:xfrm>
          <a:prstGeom prst="rect">
            <a:avLst/>
          </a:prstGeom>
          <a:solidFill>
            <a:schemeClr val="accent2">
              <a:lumMod val="20000"/>
              <a:lumOff val="80000"/>
            </a:schemeClr>
          </a:solidFill>
          <a:ln w="9525">
            <a:solidFill>
              <a:schemeClr val="tx1"/>
            </a:solidFill>
            <a:miter lim="800000"/>
            <a:headEnd/>
            <a:tailEnd/>
          </a:ln>
        </p:spPr>
        <p:txBody>
          <a:bodyPr anchor="ctr">
            <a:spAutoFit/>
          </a:bodyPr>
          <a:lstStyle/>
          <a:p>
            <a:pPr algn="ctr" eaLnBrk="1" hangingPunct="1">
              <a:defRPr/>
            </a:pPr>
            <a:r>
              <a:rPr lang="en-US" sz="1400" b="1" dirty="0">
                <a:latin typeface="Arial" charset="0"/>
                <a:cs typeface="+mn-cs"/>
              </a:rPr>
              <a:t>Product</a:t>
            </a:r>
            <a:endParaRPr lang="en-US" sz="1400" dirty="0">
              <a:latin typeface="Arial" charset="0"/>
              <a:cs typeface="+mn-cs"/>
            </a:endParaRPr>
          </a:p>
        </p:txBody>
      </p:sp>
      <p:cxnSp>
        <p:nvCxnSpPr>
          <p:cNvPr id="24594" name="Straight Arrow Connector 31"/>
          <p:cNvCxnSpPr>
            <a:cxnSpLocks noChangeShapeType="1"/>
            <a:stCxn id="26" idx="3"/>
            <a:endCxn id="24585" idx="1"/>
          </p:cNvCxnSpPr>
          <p:nvPr/>
        </p:nvCxnSpPr>
        <p:spPr bwMode="auto">
          <a:xfrm flipV="1">
            <a:off x="5181600" y="5638800"/>
            <a:ext cx="1981200" cy="1588"/>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pic>
        <p:nvPicPr>
          <p:cNvPr id="24595" name="Picture 4" descr="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581400"/>
            <a:ext cx="2133600" cy="13716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596" name="Picture 11" descr="SoPac"/>
          <p:cNvPicPr>
            <a:picLocks noChangeAspect="1" noChangeArrowheads="1"/>
          </p:cNvPicPr>
          <p:nvPr/>
        </p:nvPicPr>
        <p:blipFill>
          <a:blip r:embed="rId4">
            <a:extLst>
              <a:ext uri="{28A0092B-C50C-407E-A947-70E740481C1C}">
                <a14:useLocalDpi xmlns:a14="http://schemas.microsoft.com/office/drawing/2010/main" val="0"/>
              </a:ext>
            </a:extLst>
          </a:blip>
          <a:srcRect l="9259" t="8765" b="15205"/>
          <a:stretch>
            <a:fillRect/>
          </a:stretch>
        </p:blipFill>
        <p:spPr bwMode="auto">
          <a:xfrm>
            <a:off x="5707063" y="3657600"/>
            <a:ext cx="2903537"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NGSPowerPointTemplate07">
  <a:themeElements>
    <a:clrScheme name="NGSPowerPointTemplate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GSPowerPointTemplate07">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Verdan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Verdana" charset="0"/>
          </a:defRPr>
        </a:defPPr>
      </a:lstStyle>
    </a:lnDef>
  </a:objectDefaults>
  <a:extraClrSchemeLst>
    <a:extraClrScheme>
      <a:clrScheme name="NGSPowerPointTemplate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GSPowerPointTemplate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GSPowerPointTemplate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GSPowerPointTemplate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GSPowerPointTemplate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GSPowerPointTemplate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GSPowerPointTemplate07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GSPowerPointTemplate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GSPowerPointTemplate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GSPowerPointTemplate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GSPowerPointTemplate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GSPowerPointTemplate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NGSPowerPointTemplate07">
  <a:themeElements>
    <a:clrScheme name="NGSPowerPointTemplate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GSPowerPointTemplate07">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Verdan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Verdana" charset="0"/>
          </a:defRPr>
        </a:defPPr>
      </a:lstStyle>
    </a:lnDef>
  </a:objectDefaults>
  <a:extraClrSchemeLst>
    <a:extraClrScheme>
      <a:clrScheme name="NGSPowerPointTemplate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GSPowerPointTemplate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GSPowerPointTemplate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GSPowerPointTemplate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GSPowerPointTemplate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GSPowerPointTemplate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GSPowerPointTemplate07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GSPowerPointTemplate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GSPowerPointTemplate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GSPowerPointTemplate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GSPowerPointTemplate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GSPowerPointTemplate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27209</TotalTime>
  <Words>4217</Words>
  <Application>Microsoft Office PowerPoint</Application>
  <PresentationFormat>On-screen Show (4:3)</PresentationFormat>
  <Paragraphs>854</Paragraphs>
  <Slides>66</Slides>
  <Notes>40</Notes>
  <HiddenSlides>1</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2</vt:i4>
      </vt:variant>
      <vt:variant>
        <vt:lpstr>Slide Titles</vt:lpstr>
      </vt:variant>
      <vt:variant>
        <vt:i4>66</vt:i4>
      </vt:variant>
    </vt:vector>
  </HeadingPairs>
  <TitlesOfParts>
    <vt:vector size="79" baseType="lpstr">
      <vt:lpstr>Arial</vt:lpstr>
      <vt:lpstr>Verdana</vt:lpstr>
      <vt:lpstr>Calibri</vt:lpstr>
      <vt:lpstr>Times</vt:lpstr>
      <vt:lpstr>Cambria</vt:lpstr>
      <vt:lpstr>Wingdings</vt:lpstr>
      <vt:lpstr>Arial Rounded MT Bold</vt:lpstr>
      <vt:lpstr>Times New Roman</vt:lpstr>
      <vt:lpstr>宋体</vt:lpstr>
      <vt:lpstr>NGSPowerPointTemplate07</vt:lpstr>
      <vt:lpstr>1_NGSPowerPointTemplate07</vt:lpstr>
      <vt:lpstr>Bitmap Image</vt:lpstr>
      <vt:lpstr>Drawing</vt:lpstr>
      <vt:lpstr>NGS role in supporting to FAA</vt:lpstr>
      <vt:lpstr>Organization</vt:lpstr>
      <vt:lpstr>FAA Partnership</vt:lpstr>
      <vt:lpstr>ASP Overview</vt:lpstr>
      <vt:lpstr>ASP Overview</vt:lpstr>
      <vt:lpstr>National Spatial Reference System (NSRS)</vt:lpstr>
      <vt:lpstr>PowerPoint Presentation</vt:lpstr>
      <vt:lpstr>Safety Critical Data  for Instrument Procedure Development</vt:lpstr>
      <vt:lpstr>NGS Aeronautical Survey Process</vt:lpstr>
      <vt:lpstr>AIRPORT OBSTRUCTION CHART</vt:lpstr>
      <vt:lpstr>FAA Airport Surveying GIS Program </vt:lpstr>
      <vt:lpstr>FAA Airport Surveying GIS Program </vt:lpstr>
      <vt:lpstr>PowerPoint Presentation</vt:lpstr>
      <vt:lpstr>Statement of Work</vt:lpstr>
      <vt:lpstr>PowerPoint Presentation</vt:lpstr>
      <vt:lpstr>Survey Requirements</vt:lpstr>
      <vt:lpstr>AC-18B Table 2-1 Survey Requirements Matrix</vt:lpstr>
      <vt:lpstr>PowerPoint Presentation</vt:lpstr>
      <vt:lpstr>Runway / Stopway Data Requirements</vt:lpstr>
      <vt:lpstr> Navigational Aid  Requirements</vt:lpstr>
      <vt:lpstr>Obstacle Requirements</vt:lpstr>
      <vt:lpstr>Obstacle Requirements for Design Projects</vt:lpstr>
      <vt:lpstr>PowerPoint Presentation</vt:lpstr>
      <vt:lpstr>AC-16B Geodetic Control</vt:lpstr>
      <vt:lpstr>PowerPoint Presentation</vt:lpstr>
      <vt:lpstr>Geodetic Control: Geodetic Control Plan</vt:lpstr>
      <vt:lpstr>Geodetic Control: Geodetic Control Plan</vt:lpstr>
      <vt:lpstr>Geodetic Control: Data Deliverables</vt:lpstr>
      <vt:lpstr>PowerPoint Presentation</vt:lpstr>
      <vt:lpstr>PowerPoint Presentation</vt:lpstr>
      <vt:lpstr>PowerPoint Presentation</vt:lpstr>
      <vt:lpstr>Imagery Acquisition Plan</vt:lpstr>
      <vt:lpstr>Imagery Acquisition Plan</vt:lpstr>
      <vt:lpstr>Imagery Data</vt:lpstr>
      <vt:lpstr>Image Review Criteria</vt:lpstr>
      <vt:lpstr>Imagery Data Review</vt:lpstr>
      <vt:lpstr>PowerPoint Presentation</vt:lpstr>
      <vt:lpstr>Imagery Quality</vt:lpstr>
      <vt:lpstr>PowerPoint Presentation</vt:lpstr>
      <vt:lpstr>PowerPoint Presentation</vt:lpstr>
      <vt:lpstr>PowerPoint Presentation</vt:lpstr>
      <vt:lpstr>PowerPoint Presentation</vt:lpstr>
      <vt:lpstr>Survey and Quality Control Plan</vt:lpstr>
      <vt:lpstr>Survey and Quality Control Plan</vt:lpstr>
      <vt:lpstr>Survey and Quality Control Plan</vt:lpstr>
      <vt:lpstr>AC-18B Final Survey Data</vt:lpstr>
      <vt:lpstr>Geo-spatial Data AC18B Airport Feature Class Chapter 5</vt:lpstr>
      <vt:lpstr>Final Data (18B Data Content Standard)</vt:lpstr>
      <vt:lpstr>Essential Feature Attribute Information</vt:lpstr>
      <vt:lpstr>Final Project Report</vt:lpstr>
      <vt:lpstr>AC18B Final Report File Structure</vt:lpstr>
      <vt:lpstr>Critical Deficiencies in Final Data </vt:lpstr>
      <vt:lpstr>PowerPoint Presentation</vt:lpstr>
      <vt:lpstr>Examples of common deficiencies in AC18B submissions</vt:lpstr>
      <vt:lpstr>PowerPoint Presentation</vt:lpstr>
      <vt:lpstr>PowerPoint Presentation</vt:lpstr>
      <vt:lpstr>PowerPoint Presentation</vt:lpstr>
      <vt:lpstr>PowerPoint Presentation</vt:lpstr>
      <vt:lpstr>PowerPoint Presentation</vt:lpstr>
      <vt:lpstr>OMMISION - VORTAC </vt:lpstr>
      <vt:lpstr>Feature #279 incorrectly described as an ASR. This is actually a piece of equipment called AVIAN RADAR. It is used to track Migratory Birds &amp; Bats.  </vt:lpstr>
      <vt:lpstr>Obstacles Submitted with Negative Above Ground Level Values</vt:lpstr>
      <vt:lpstr>PowerPoint Presentation</vt:lpstr>
      <vt:lpstr>PowerPoint Presentation</vt:lpstr>
      <vt:lpstr>Obstacle Selection Criteria</vt:lpstr>
      <vt:lpstr>Temporary Survey Marks (TSM)</vt:lpstr>
    </vt:vector>
  </TitlesOfParts>
  <Company>NOS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Agenda</dc:title>
  <dc:creator>mark.howard</dc:creator>
  <cp:lastModifiedBy>Rosemary Booth</cp:lastModifiedBy>
  <cp:revision>913</cp:revision>
  <cp:lastPrinted>2014-12-01T20:34:25Z</cp:lastPrinted>
  <dcterms:created xsi:type="dcterms:W3CDTF">2009-06-09T18:35:17Z</dcterms:created>
  <dcterms:modified xsi:type="dcterms:W3CDTF">2020-05-26T20:32:08Z</dcterms:modified>
</cp:coreProperties>
</file>