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5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slides/slide22.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Layouts/slideLayout137.xml" ContentType="application/vnd.openxmlformats-officedocument.presentationml.slideLayout+xml"/>
  <Override PartName="/ppt/notesSlides/notesSlide98.xml" ContentType="application/vnd.openxmlformats-officedocument.presentationml.notesSlide+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Default Extension="wav" ContentType="audio/wav"/>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theme/theme14.xml" ContentType="application/vnd.openxmlformats-officedocument.them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148.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xls" ContentType="application/vnd.ms-exce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bookmarkIdSeed="2">
  <p:sldMasterIdLst>
    <p:sldMasterId id="2147483684" r:id="rId1"/>
    <p:sldMasterId id="2147483696" r:id="rId2"/>
    <p:sldMasterId id="2147483708" r:id="rId3"/>
    <p:sldMasterId id="2147483721" r:id="rId4"/>
    <p:sldMasterId id="2147483734" r:id="rId5"/>
    <p:sldMasterId id="2147483747" r:id="rId6"/>
    <p:sldMasterId id="2147483771" r:id="rId7"/>
    <p:sldMasterId id="2147483784" r:id="rId8"/>
    <p:sldMasterId id="2147483796" r:id="rId9"/>
    <p:sldMasterId id="2147483808" r:id="rId10"/>
    <p:sldMasterId id="2147483820" r:id="rId11"/>
    <p:sldMasterId id="2147483832" r:id="rId12"/>
    <p:sldMasterId id="2147483844" r:id="rId13"/>
    <p:sldMasterId id="2147483856" r:id="rId14"/>
    <p:sldMasterId id="2147483868" r:id="rId15"/>
  </p:sldMasterIdLst>
  <p:notesMasterIdLst>
    <p:notesMasterId r:id="rId187"/>
  </p:notesMasterIdLst>
  <p:sldIdLst>
    <p:sldId id="381" r:id="rId16"/>
    <p:sldId id="571" r:id="rId17"/>
    <p:sldId id="529" r:id="rId18"/>
    <p:sldId id="530" r:id="rId19"/>
    <p:sldId id="534" r:id="rId20"/>
    <p:sldId id="535" r:id="rId21"/>
    <p:sldId id="536" r:id="rId22"/>
    <p:sldId id="573" r:id="rId23"/>
    <p:sldId id="574" r:id="rId24"/>
    <p:sldId id="575" r:id="rId25"/>
    <p:sldId id="572" r:id="rId26"/>
    <p:sldId id="576" r:id="rId27"/>
    <p:sldId id="531" r:id="rId28"/>
    <p:sldId id="532" r:id="rId29"/>
    <p:sldId id="533" r:id="rId30"/>
    <p:sldId id="644" r:id="rId31"/>
    <p:sldId id="645" r:id="rId32"/>
    <p:sldId id="646" r:id="rId33"/>
    <p:sldId id="647" r:id="rId34"/>
    <p:sldId id="648" r:id="rId35"/>
    <p:sldId id="649" r:id="rId36"/>
    <p:sldId id="537" r:id="rId37"/>
    <p:sldId id="542" r:id="rId38"/>
    <p:sldId id="568" r:id="rId39"/>
    <p:sldId id="544" r:id="rId40"/>
    <p:sldId id="442" r:id="rId41"/>
    <p:sldId id="443" r:id="rId42"/>
    <p:sldId id="444" r:id="rId43"/>
    <p:sldId id="445" r:id="rId44"/>
    <p:sldId id="447" r:id="rId45"/>
    <p:sldId id="448" r:id="rId46"/>
    <p:sldId id="449" r:id="rId47"/>
    <p:sldId id="453" r:id="rId48"/>
    <p:sldId id="454" r:id="rId49"/>
    <p:sldId id="463" r:id="rId50"/>
    <p:sldId id="465" r:id="rId51"/>
    <p:sldId id="470" r:id="rId52"/>
    <p:sldId id="474" r:id="rId53"/>
    <p:sldId id="498" r:id="rId54"/>
    <p:sldId id="509" r:id="rId55"/>
    <p:sldId id="567" r:id="rId56"/>
    <p:sldId id="560" r:id="rId57"/>
    <p:sldId id="561" r:id="rId58"/>
    <p:sldId id="562" r:id="rId59"/>
    <p:sldId id="563" r:id="rId60"/>
    <p:sldId id="564" r:id="rId61"/>
    <p:sldId id="565" r:id="rId62"/>
    <p:sldId id="566" r:id="rId63"/>
    <p:sldId id="559" r:id="rId64"/>
    <p:sldId id="557" r:id="rId65"/>
    <p:sldId id="546" r:id="rId66"/>
    <p:sldId id="554" r:id="rId67"/>
    <p:sldId id="556" r:id="rId68"/>
    <p:sldId id="512" r:id="rId69"/>
    <p:sldId id="513" r:id="rId70"/>
    <p:sldId id="569" r:id="rId71"/>
    <p:sldId id="570" r:id="rId72"/>
    <p:sldId id="514" r:id="rId73"/>
    <p:sldId id="515" r:id="rId74"/>
    <p:sldId id="516" r:id="rId75"/>
    <p:sldId id="517" r:id="rId76"/>
    <p:sldId id="577" r:id="rId77"/>
    <p:sldId id="578" r:id="rId78"/>
    <p:sldId id="582" r:id="rId79"/>
    <p:sldId id="583" r:id="rId80"/>
    <p:sldId id="584" r:id="rId81"/>
    <p:sldId id="526" r:id="rId82"/>
    <p:sldId id="650" r:id="rId83"/>
    <p:sldId id="651" r:id="rId84"/>
    <p:sldId id="652" r:id="rId85"/>
    <p:sldId id="653" r:id="rId86"/>
    <p:sldId id="654" r:id="rId87"/>
    <p:sldId id="655" r:id="rId88"/>
    <p:sldId id="656" r:id="rId89"/>
    <p:sldId id="657" r:id="rId90"/>
    <p:sldId id="658" r:id="rId91"/>
    <p:sldId id="659" r:id="rId92"/>
    <p:sldId id="660" r:id="rId93"/>
    <p:sldId id="661" r:id="rId94"/>
    <p:sldId id="662" r:id="rId95"/>
    <p:sldId id="663" r:id="rId96"/>
    <p:sldId id="664" r:id="rId97"/>
    <p:sldId id="665" r:id="rId98"/>
    <p:sldId id="666" r:id="rId99"/>
    <p:sldId id="667" r:id="rId100"/>
    <p:sldId id="668" r:id="rId101"/>
    <p:sldId id="669" r:id="rId102"/>
    <p:sldId id="670" r:id="rId103"/>
    <p:sldId id="671" r:id="rId104"/>
    <p:sldId id="672" r:id="rId105"/>
    <p:sldId id="673" r:id="rId106"/>
    <p:sldId id="674" r:id="rId107"/>
    <p:sldId id="675" r:id="rId108"/>
    <p:sldId id="676" r:id="rId109"/>
    <p:sldId id="677" r:id="rId110"/>
    <p:sldId id="678" r:id="rId111"/>
    <p:sldId id="679" r:id="rId112"/>
    <p:sldId id="680" r:id="rId113"/>
    <p:sldId id="681" r:id="rId114"/>
    <p:sldId id="682" r:id="rId115"/>
    <p:sldId id="683" r:id="rId116"/>
    <p:sldId id="684" r:id="rId117"/>
    <p:sldId id="685" r:id="rId118"/>
    <p:sldId id="686" r:id="rId119"/>
    <p:sldId id="687" r:id="rId120"/>
    <p:sldId id="688" r:id="rId121"/>
    <p:sldId id="689" r:id="rId122"/>
    <p:sldId id="690" r:id="rId123"/>
    <p:sldId id="691" r:id="rId124"/>
    <p:sldId id="692" r:id="rId125"/>
    <p:sldId id="693" r:id="rId126"/>
    <p:sldId id="694" r:id="rId127"/>
    <p:sldId id="695" r:id="rId128"/>
    <p:sldId id="696" r:id="rId129"/>
    <p:sldId id="697" r:id="rId130"/>
    <p:sldId id="698" r:id="rId131"/>
    <p:sldId id="699" r:id="rId132"/>
    <p:sldId id="700" r:id="rId133"/>
    <p:sldId id="701" r:id="rId134"/>
    <p:sldId id="702" r:id="rId135"/>
    <p:sldId id="703" r:id="rId136"/>
    <p:sldId id="704" r:id="rId137"/>
    <p:sldId id="705" r:id="rId138"/>
    <p:sldId id="706" r:id="rId139"/>
    <p:sldId id="707" r:id="rId140"/>
    <p:sldId id="708" r:id="rId141"/>
    <p:sldId id="709" r:id="rId142"/>
    <p:sldId id="710" r:id="rId143"/>
    <p:sldId id="711" r:id="rId144"/>
    <p:sldId id="712" r:id="rId145"/>
    <p:sldId id="713" r:id="rId146"/>
    <p:sldId id="714" r:id="rId147"/>
    <p:sldId id="715" r:id="rId148"/>
    <p:sldId id="716" r:id="rId149"/>
    <p:sldId id="717" r:id="rId150"/>
    <p:sldId id="718" r:id="rId151"/>
    <p:sldId id="719" r:id="rId152"/>
    <p:sldId id="720" r:id="rId153"/>
    <p:sldId id="721" r:id="rId154"/>
    <p:sldId id="722" r:id="rId155"/>
    <p:sldId id="723" r:id="rId156"/>
    <p:sldId id="724" r:id="rId157"/>
    <p:sldId id="725" r:id="rId158"/>
    <p:sldId id="726" r:id="rId159"/>
    <p:sldId id="727" r:id="rId160"/>
    <p:sldId id="728" r:id="rId161"/>
    <p:sldId id="729" r:id="rId162"/>
    <p:sldId id="730" r:id="rId163"/>
    <p:sldId id="731" r:id="rId164"/>
    <p:sldId id="732" r:id="rId165"/>
    <p:sldId id="733" r:id="rId166"/>
    <p:sldId id="734" r:id="rId167"/>
    <p:sldId id="735" r:id="rId168"/>
    <p:sldId id="736" r:id="rId169"/>
    <p:sldId id="737" r:id="rId170"/>
    <p:sldId id="738" r:id="rId171"/>
    <p:sldId id="739" r:id="rId172"/>
    <p:sldId id="740" r:id="rId173"/>
    <p:sldId id="741" r:id="rId174"/>
    <p:sldId id="742" r:id="rId175"/>
    <p:sldId id="743" r:id="rId176"/>
    <p:sldId id="744" r:id="rId177"/>
    <p:sldId id="745" r:id="rId178"/>
    <p:sldId id="746" r:id="rId179"/>
    <p:sldId id="747" r:id="rId180"/>
    <p:sldId id="748" r:id="rId181"/>
    <p:sldId id="749" r:id="rId182"/>
    <p:sldId id="750" r:id="rId183"/>
    <p:sldId id="751" r:id="rId184"/>
    <p:sldId id="752" r:id="rId185"/>
    <p:sldId id="753" r:id="rId186"/>
  </p:sldIdLst>
  <p:sldSz cx="9144000" cy="6858000" type="screen4x3"/>
  <p:notesSz cx="6858000" cy="9144000"/>
  <p:embeddedFontLst>
    <p:embeddedFont>
      <p:font typeface="ＭＳ Ｐゴシック" pitchFamily="34" charset="-128"/>
      <p:regular r:id="rId188"/>
    </p:embeddedFont>
    <p:embeddedFont>
      <p:font typeface="Calibri" pitchFamily="34" charset="0"/>
      <p:regular r:id="rId189"/>
      <p:bold r:id="rId190"/>
      <p:italic r:id="rId191"/>
      <p:boldItalic r:id="rId192"/>
    </p:embeddedFont>
    <p:embeddedFont>
      <p:font typeface="Tw Cen MT" pitchFamily="34" charset="0"/>
      <p:regular r:id="rId193"/>
      <p:bold r:id="rId194"/>
      <p:italic r:id="rId195"/>
      <p:boldItalic r:id="rId196"/>
    </p:embeddedFont>
    <p:embeddedFont>
      <p:font typeface="Arial Black" pitchFamily="34" charset="0"/>
      <p:bold r:id="rId197"/>
    </p:embeddedFont>
    <p:embeddedFont>
      <p:font typeface="Arial Unicode MS" pitchFamily="34" charset="-128"/>
      <p:regular r:id="rId198"/>
    </p:embeddedFont>
  </p:embeddedFontLst>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4660"/>
  </p:normalViewPr>
  <p:slideViewPr>
    <p:cSldViewPr snapToGrid="0" snapToObjects="1">
      <p:cViewPr varScale="1">
        <p:scale>
          <a:sx n="80" d="100"/>
          <a:sy n="80" d="100"/>
        </p:scale>
        <p:origin x="-1325"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91" Type="http://schemas.openxmlformats.org/officeDocument/2006/relationships/font" Target="fonts/font4.fntdata"/><Relationship Id="rId196" Type="http://schemas.openxmlformats.org/officeDocument/2006/relationships/font" Target="fonts/font9.fntdata"/><Relationship Id="rId200" Type="http://schemas.openxmlformats.org/officeDocument/2006/relationships/viewProps" Target="viewProps.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144" Type="http://schemas.openxmlformats.org/officeDocument/2006/relationships/slide" Target="slides/slide129.xml"/><Relationship Id="rId149" Type="http://schemas.openxmlformats.org/officeDocument/2006/relationships/slide" Target="slides/slide134.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160" Type="http://schemas.openxmlformats.org/officeDocument/2006/relationships/slide" Target="slides/slide145.xml"/><Relationship Id="rId165" Type="http://schemas.openxmlformats.org/officeDocument/2006/relationships/slide" Target="slides/slide150.xml"/><Relationship Id="rId181" Type="http://schemas.openxmlformats.org/officeDocument/2006/relationships/slide" Target="slides/slide166.xml"/><Relationship Id="rId186" Type="http://schemas.openxmlformats.org/officeDocument/2006/relationships/slide" Target="slides/slide171.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slide" Target="slides/slide135.xml"/><Relationship Id="rId155" Type="http://schemas.openxmlformats.org/officeDocument/2006/relationships/slide" Target="slides/slide140.xml"/><Relationship Id="rId171" Type="http://schemas.openxmlformats.org/officeDocument/2006/relationships/slide" Target="slides/slide156.xml"/><Relationship Id="rId176" Type="http://schemas.openxmlformats.org/officeDocument/2006/relationships/slide" Target="slides/slide161.xml"/><Relationship Id="rId192" Type="http://schemas.openxmlformats.org/officeDocument/2006/relationships/font" Target="fonts/font5.fntdata"/><Relationship Id="rId197" Type="http://schemas.openxmlformats.org/officeDocument/2006/relationships/font" Target="fonts/font10.fntdata"/><Relationship Id="rId201"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slide" Target="slides/slide130.xml"/><Relationship Id="rId161" Type="http://schemas.openxmlformats.org/officeDocument/2006/relationships/slide" Target="slides/slide146.xml"/><Relationship Id="rId166" Type="http://schemas.openxmlformats.org/officeDocument/2006/relationships/slide" Target="slides/slide151.xml"/><Relationship Id="rId182" Type="http://schemas.openxmlformats.org/officeDocument/2006/relationships/slide" Target="slides/slide167.xml"/><Relationship Id="rId18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slide" Target="slides/slide136.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font" Target="fonts/font11.fntdata"/><Relationship Id="rId172" Type="http://schemas.openxmlformats.org/officeDocument/2006/relationships/slide" Target="slides/slide157.xml"/><Relationship Id="rId193" Type="http://schemas.openxmlformats.org/officeDocument/2006/relationships/font" Target="fonts/font6.fntdata"/><Relationship Id="rId202"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font" Target="fonts/font1.fntdata"/><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183" Type="http://schemas.openxmlformats.org/officeDocument/2006/relationships/slide" Target="slides/slide168.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font" Target="fonts/font7.fntdata"/><Relationship Id="rId199" Type="http://schemas.openxmlformats.org/officeDocument/2006/relationships/presProps" Target="presProps.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189" Type="http://schemas.openxmlformats.org/officeDocument/2006/relationships/font" Target="fonts/font2.fntdata"/><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slide" Target="slides/slide164.xml"/><Relationship Id="rId195" Type="http://schemas.openxmlformats.org/officeDocument/2006/relationships/font" Target="fonts/font8.fntdata"/><Relationship Id="rId190" Type="http://schemas.openxmlformats.org/officeDocument/2006/relationships/font" Target="fonts/font3.fntdata"/><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185" Type="http://schemas.openxmlformats.org/officeDocument/2006/relationships/slide" Target="slides/slide17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5.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4B22FC-AE2A-4DB5-B96C-A7BF6D8E99CC}" type="datetimeFigureOut">
              <a:rPr lang="en-US" smtClean="0"/>
              <a:pPr/>
              <a:t>7/8/2014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110A8C-0C8B-4E2B-867B-42B9A99652E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pPr/>
              <a:t>2</a:t>
            </a:fld>
            <a:endParaRPr lang="en-US" smtClean="0"/>
          </a:p>
        </p:txBody>
      </p:sp>
      <p:sp>
        <p:nvSpPr>
          <p:cNvPr id="5" name="Date Placeholder 4"/>
          <p:cNvSpPr>
            <a:spLocks noGrp="1"/>
          </p:cNvSpPr>
          <p:nvPr>
            <p:ph type="dt" idx="10"/>
          </p:nvPr>
        </p:nvSpPr>
        <p:spPr/>
        <p:txBody>
          <a:bodyPr/>
          <a:lstStyle/>
          <a:p>
            <a:pPr>
              <a:defRPr/>
            </a:pPr>
            <a:r>
              <a:rPr lang="en-US" dirty="0" smtClean="0"/>
              <a:t>2013-08-09</a:t>
            </a:r>
            <a:endParaRPr lang="en-US" dirty="0"/>
          </a:p>
        </p:txBody>
      </p:sp>
      <p:sp>
        <p:nvSpPr>
          <p:cNvPr id="6" name="Footer Placeholder 5"/>
          <p:cNvSpPr>
            <a:spLocks noGrp="1"/>
          </p:cNvSpPr>
          <p:nvPr>
            <p:ph type="ftr" sz="quarter" idx="11"/>
          </p:nvPr>
        </p:nvSpPr>
        <p:spPr/>
        <p:txBody>
          <a:bodyPr/>
          <a:lstStyle/>
          <a:p>
            <a:pPr>
              <a:defRPr/>
            </a:pPr>
            <a:r>
              <a:rPr lang="en-US" dirty="0" smtClean="0"/>
              <a:t>OPUS Projects</a:t>
            </a:r>
            <a:endParaRPr lang="en-US" dirty="0"/>
          </a:p>
        </p:txBody>
      </p:sp>
      <p:sp>
        <p:nvSpPr>
          <p:cNvPr id="7" name="Header Placeholder 6"/>
          <p:cNvSpPr>
            <a:spLocks noGrp="1"/>
          </p:cNvSpPr>
          <p:nvPr>
            <p:ph type="hdr" sz="quarter" idx="12"/>
          </p:nvPr>
        </p:nvSpPr>
        <p:spPr/>
        <p:txBody>
          <a:bodyPr/>
          <a:lstStyle/>
          <a:p>
            <a:pPr>
              <a:defRPr/>
            </a:pPr>
            <a:r>
              <a:rPr lang="en-US" dirty="0" smtClean="0"/>
              <a:t>OPUS Projects Manager Training</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NGS requires training to manage a project under the assumption that the manager will provide the necessary training for others participating in the project.</a:t>
            </a:r>
          </a:p>
          <a:p>
            <a:endParaRPr lang="en-US" baseline="0" dirty="0" smtClean="0"/>
          </a:p>
          <a:p>
            <a:r>
              <a:rPr lang="en-US" sz="1200" dirty="0" smtClean="0"/>
              <a:t>Two types of workshops will</a:t>
            </a:r>
            <a:r>
              <a:rPr lang="en-US" sz="1200" baseline="0" dirty="0" smtClean="0"/>
              <a:t> be offered:</a:t>
            </a:r>
          </a:p>
          <a:p>
            <a:pPr marL="171450" indent="-171450">
              <a:buFont typeface="Arial" pitchFamily="34" charset="0"/>
              <a:buChar char="•"/>
            </a:pPr>
            <a:r>
              <a:rPr lang="en-US" sz="1200" baseline="0" dirty="0" smtClean="0"/>
              <a:t>Projects only: </a:t>
            </a:r>
            <a:r>
              <a:rPr lang="en-US" sz="1200" dirty="0" smtClean="0"/>
              <a:t>1.5 days in length.</a:t>
            </a:r>
          </a:p>
          <a:p>
            <a:pPr marL="171450" indent="-171450">
              <a:buFont typeface="Arial" pitchFamily="34" charset="0"/>
              <a:buChar char="•"/>
            </a:pPr>
            <a:r>
              <a:rPr lang="en-US" sz="1200" dirty="0" err="1" smtClean="0"/>
              <a:t>Bluebooking</a:t>
            </a:r>
            <a:r>
              <a:rPr lang="en-US" sz="1200" dirty="0" smtClean="0"/>
              <a:t> using Projects: 4 days in length.</a:t>
            </a:r>
            <a:endParaRPr lang="en-US" dirty="0"/>
          </a:p>
        </p:txBody>
      </p:sp>
      <p:sp>
        <p:nvSpPr>
          <p:cNvPr id="4" name="Header Placeholder 3"/>
          <p:cNvSpPr>
            <a:spLocks noGrp="1"/>
          </p:cNvSpPr>
          <p:nvPr>
            <p:ph type="hdr" sz="quarter" idx="10"/>
          </p:nvPr>
        </p:nvSpPr>
        <p:spPr/>
        <p:txBody>
          <a:bodyPr/>
          <a:lstStyle/>
          <a:p>
            <a:pPr>
              <a:defRPr/>
            </a:pPr>
            <a:r>
              <a:rPr lang="en-US" smtClean="0"/>
              <a:t>OPUS Projects Manager Training</a:t>
            </a:r>
            <a:endParaRPr lang="en-US" dirty="0"/>
          </a:p>
        </p:txBody>
      </p:sp>
      <p:sp>
        <p:nvSpPr>
          <p:cNvPr id="5" name="Date Placeholder 4"/>
          <p:cNvSpPr>
            <a:spLocks noGrp="1"/>
          </p:cNvSpPr>
          <p:nvPr>
            <p:ph type="dt" idx="11"/>
          </p:nvPr>
        </p:nvSpPr>
        <p:spPr/>
        <p:txBody>
          <a:bodyPr/>
          <a:lstStyle/>
          <a:p>
            <a:pPr>
              <a:defRPr/>
            </a:pPr>
            <a:r>
              <a:rPr lang="en-US" smtClean="0"/>
              <a:t>2013-08-09</a:t>
            </a:r>
            <a:endParaRPr lang="en-US" dirty="0"/>
          </a:p>
        </p:txBody>
      </p:sp>
      <p:sp>
        <p:nvSpPr>
          <p:cNvPr id="6" name="Footer Placeholder 5"/>
          <p:cNvSpPr>
            <a:spLocks noGrp="1"/>
          </p:cNvSpPr>
          <p:nvPr>
            <p:ph type="ftr" sz="quarter" idx="12"/>
          </p:nvPr>
        </p:nvSpPr>
        <p:spPr/>
        <p:txBody>
          <a:bodyPr/>
          <a:lstStyle/>
          <a:p>
            <a:pPr>
              <a:defRPr/>
            </a:pPr>
            <a:r>
              <a:rPr lang="en-US"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34</a:t>
            </a:fld>
            <a:endParaRPr lang="en-US"/>
          </a:p>
        </p:txBody>
      </p:sp>
    </p:spTree>
    <p:extLst>
      <p:ext uri="{BB962C8B-B14F-4D97-AF65-F5344CB8AC3E}">
        <p14:creationId xmlns:p14="http://schemas.microsoft.com/office/powerpoint/2010/main" xmlns="" val="2234686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143</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144</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coordinate uncertainties</a:t>
            </a:r>
            <a:r>
              <a:rPr lang="en-US" baseline="0" dirty="0" smtClean="0"/>
              <a:t> and adjustments for the constrained marks.</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145</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146</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indent="1588">
              <a:spcBef>
                <a:spcPct val="50000"/>
              </a:spcBef>
              <a:defRPr/>
            </a:pPr>
            <a:endParaRPr lang="en-US" dirty="0"/>
          </a:p>
        </p:txBody>
      </p:sp>
      <p:sp>
        <p:nvSpPr>
          <p:cNvPr id="24580" name="Slide Number Placeholder 3"/>
          <p:cNvSpPr>
            <a:spLocks noGrp="1"/>
          </p:cNvSpPr>
          <p:nvPr>
            <p:ph type="sldNum" sz="quarter" idx="5"/>
          </p:nvPr>
        </p:nvSpPr>
        <p:spPr>
          <a:noFill/>
        </p:spPr>
        <p:txBody>
          <a:bodyPr/>
          <a:lstStyle/>
          <a:p>
            <a:fld id="{49BAA7BA-06F7-4E97-BFB7-A63A80A935F2}" type="slidenum">
              <a:rPr lang="en-US" smtClean="0">
                <a:solidFill>
                  <a:prstClr val="black"/>
                </a:solidFill>
              </a:rPr>
              <a:pPr/>
              <a:t>171</a:t>
            </a:fld>
            <a:endParaRPr lang="en-US" smtClean="0">
              <a:solidFill>
                <a:prstClr val="black"/>
              </a:solidFill>
            </a:endParaRPr>
          </a:p>
        </p:txBody>
      </p:sp>
      <p:sp>
        <p:nvSpPr>
          <p:cNvPr id="5" name="Date Placeholder 4"/>
          <p:cNvSpPr>
            <a:spLocks noGrp="1"/>
          </p:cNvSpPr>
          <p:nvPr>
            <p:ph type="dt" idx="10"/>
          </p:nvPr>
        </p:nvSpPr>
        <p:spPr/>
        <p:txBody>
          <a:bodyPr/>
          <a:lstStyle/>
          <a:p>
            <a:pPr>
              <a:defRPr/>
            </a:pPr>
            <a:r>
              <a:rPr lang="en-US" dirty="0" smtClean="0">
                <a:solidFill>
                  <a:prstClr val="black"/>
                </a:solidFill>
              </a:rPr>
              <a:t>2013-08-09</a:t>
            </a:r>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solidFill>
              </a:rPr>
              <a:t>OPUS Projects</a:t>
            </a:r>
            <a:endParaRPr lang="en-US" dirty="0">
              <a:solidFill>
                <a:prstClr val="black"/>
              </a:solidFill>
            </a:endParaRPr>
          </a:p>
        </p:txBody>
      </p:sp>
      <p:sp>
        <p:nvSpPr>
          <p:cNvPr id="7" name="Header Placeholder 6"/>
          <p:cNvSpPr>
            <a:spLocks noGrp="1"/>
          </p:cNvSpPr>
          <p:nvPr>
            <p:ph type="hdr" sz="quarter" idx="12"/>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003" indent="-3003" defTabSz="912983">
              <a:spcBef>
                <a:spcPct val="50000"/>
              </a:spcBef>
            </a:pPr>
            <a:r>
              <a:rPr lang="en-US" dirty="0">
                <a:latin typeface="Arial" pitchFamily="34" charset="0"/>
              </a:rPr>
              <a:t>The OPUS gateway page is found at http://geodesy.noaa.gov/OPUS/.</a:t>
            </a:r>
          </a:p>
        </p:txBody>
      </p:sp>
      <p:sp>
        <p:nvSpPr>
          <p:cNvPr id="234500"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7AF50FA3-C1EE-4302-BCDB-51D514AF7616}" type="slidenum">
              <a:rPr lang="en-US" smtClean="0"/>
              <a:pPr eaLnBrk="1" hangingPunct="1">
                <a:defRPr/>
              </a:pPr>
              <a:t>35</a:t>
            </a:fld>
            <a:endParaRPr lang="en-US" smtClean="0"/>
          </a:p>
        </p:txBody>
      </p:sp>
      <p:sp>
        <p:nvSpPr>
          <p:cNvPr id="234501"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003" indent="-3003">
              <a:spcBef>
                <a:spcPct val="50000"/>
              </a:spcBef>
            </a:pPr>
            <a:endParaRPr lang="en-US" dirty="0">
              <a:solidFill>
                <a:srgbClr val="FFFFFF"/>
              </a:solidFill>
              <a:latin typeface="Arial" pitchFamily="34" charset="0"/>
            </a:endParaRPr>
          </a:p>
        </p:txBody>
      </p:sp>
      <p:sp>
        <p:nvSpPr>
          <p:cNvPr id="236548"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F5029507-D3BF-4AE5-AF99-FBC7137503F5}" type="slidenum">
              <a:rPr lang="en-US" smtClean="0"/>
              <a:pPr eaLnBrk="1" hangingPunct="1">
                <a:defRPr/>
              </a:pPr>
              <a:t>36</a:t>
            </a:fld>
            <a:endParaRPr lang="en-US" smtClean="0"/>
          </a:p>
        </p:txBody>
      </p:sp>
      <p:sp>
        <p:nvSpPr>
          <p:cNvPr id="236549"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Arial" pitchFamily="34" charset="0"/>
            </a:endParaRPr>
          </a:p>
        </p:txBody>
      </p:sp>
      <p:sp>
        <p:nvSpPr>
          <p:cNvPr id="261124"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EB4ED00A-E78B-4C5E-AC27-630A55EEB55A}" type="slidenum">
              <a:rPr lang="en-US" smtClean="0"/>
              <a:pPr eaLnBrk="1" hangingPunct="1">
                <a:defRPr/>
              </a:pPr>
              <a:t>37</a:t>
            </a:fld>
            <a:endParaRPr lang="en-US" smtClean="0"/>
          </a:p>
        </p:txBody>
      </p:sp>
      <p:sp>
        <p:nvSpPr>
          <p:cNvPr id="261125"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
        <p:nvSpPr>
          <p:cNvPr id="265220"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8F9F36B4-C10D-480F-BF01-D753A583FAC4}" type="slidenum">
              <a:rPr lang="en-US" smtClean="0"/>
              <a:pPr eaLnBrk="1" hangingPunct="1">
                <a:defRPr/>
              </a:pPr>
              <a:t>38</a:t>
            </a:fld>
            <a:endParaRPr lang="en-US" smtClean="0"/>
          </a:p>
        </p:txBody>
      </p:sp>
      <p:sp>
        <p:nvSpPr>
          <p:cNvPr id="265221"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
        <p:nvSpPr>
          <p:cNvPr id="260100"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EFFDDB60-5F9D-442F-86E3-A562329D20AE}" type="slidenum">
              <a:rPr lang="en-US" smtClean="0"/>
              <a:pPr eaLnBrk="1" hangingPunct="1">
                <a:defRPr/>
              </a:pPr>
              <a:t>40</a:t>
            </a:fld>
            <a:endParaRPr lang="en-US" smtClean="0"/>
          </a:p>
        </p:txBody>
      </p:sp>
      <p:sp>
        <p:nvSpPr>
          <p:cNvPr id="260101"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6317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AD5224CE-FDDA-48D2-B478-A70B499973CD}" type="slidenum">
              <a:rPr lang="en-US" smtClean="0"/>
              <a:pPr eaLnBrk="1" hangingPunct="1">
                <a:defRPr/>
              </a:pPr>
              <a:t>41</a:t>
            </a:fld>
            <a:endParaRPr lang="en-US" smtClean="0"/>
          </a:p>
        </p:txBody>
      </p:sp>
      <p:sp>
        <p:nvSpPr>
          <p:cNvPr id="263173"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5460"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C0EFA307-CC68-4B57-BF21-740C9C2E0A52}" type="slidenum">
              <a:rPr lang="en-US" smtClean="0">
                <a:solidFill>
                  <a:prstClr val="black"/>
                </a:solidFill>
              </a:rPr>
              <a:pPr eaLnBrk="1" hangingPunct="1">
                <a:defRPr/>
              </a:pPr>
              <a:t>42</a:t>
            </a:fld>
            <a:endParaRPr lang="en-US" smtClean="0">
              <a:solidFill>
                <a:prstClr val="black"/>
              </a:solidFill>
            </a:endParaRPr>
          </a:p>
        </p:txBody>
      </p:sp>
      <p:sp>
        <p:nvSpPr>
          <p:cNvPr id="275461" name="Date Placeholder 4"/>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solidFill>
                  <a:prstClr val="black"/>
                </a:solidFill>
              </a:rPr>
              <a:t>New Developments for OPUS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Going back to the manager’s page, now let’s go to a mark.</a:t>
            </a:r>
          </a:p>
        </p:txBody>
      </p:sp>
      <p:sp>
        <p:nvSpPr>
          <p:cNvPr id="282628"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42EF6595-A406-4C38-B0FC-8E3D5C75591D}" type="slidenum">
              <a:rPr lang="en-US" smtClean="0"/>
              <a:pPr eaLnBrk="1" hangingPunct="1">
                <a:defRPr/>
              </a:pPr>
              <a:t>43</a:t>
            </a:fld>
            <a:endParaRPr lang="en-US" smtClean="0"/>
          </a:p>
        </p:txBody>
      </p:sp>
      <p:sp>
        <p:nvSpPr>
          <p:cNvPr id="282629"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Mark 2126 page (top).</a:t>
            </a:r>
          </a:p>
          <a:p>
            <a:r>
              <a:rPr lang="en-US" dirty="0" smtClean="0">
                <a:latin typeface="Arial" pitchFamily="34" charset="0"/>
              </a:rPr>
              <a:t>Note that this is the page the manager sees. Others will see a slightly different presentation.</a:t>
            </a: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44</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In OPUS, “rover” data files are processed as if they are independent</a:t>
            </a:r>
            <a:r>
              <a:rPr lang="en-US" baseline="0" dirty="0" smtClean="0"/>
              <a:t> of each other.</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That’s not a bad assumption - and it’s the only assumption possible for OPUS - but, in reality, some files might be related through a deliberate effort to “see” how marks are related to each other. We often call these observing “campaigns”.</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If occupied simultaneously, data from marks:</a:t>
            </a:r>
          </a:p>
          <a:p>
            <a:pPr marL="628650" lvl="1" indent="-171450">
              <a:buFont typeface="Arial" pitchFamily="34" charset="0"/>
              <a:buChar char="•"/>
            </a:pPr>
            <a:r>
              <a:rPr lang="en-US" baseline="0" dirty="0" smtClean="0"/>
              <a:t>Will “share” some aspects of their environment (similar atmosphere overhead for example) if they are within a few kilometers of each other.</a:t>
            </a:r>
          </a:p>
          <a:p>
            <a:pPr marL="628650" lvl="1" indent="-171450">
              <a:buFont typeface="Arial" pitchFamily="34" charset="0"/>
              <a:buChar char="•"/>
            </a:pPr>
            <a:r>
              <a:rPr lang="en-US" baseline="0" dirty="0" smtClean="0"/>
              <a:t>Will “share” a similar satellite geometry if they are within a few tens of kilometers of each other.</a:t>
            </a:r>
          </a:p>
          <a:p>
            <a:pPr marL="628650" lvl="1" indent="-171450">
              <a:buFont typeface="Arial" pitchFamily="34" charset="0"/>
              <a:buChar char="•"/>
            </a:pPr>
            <a:r>
              <a:rPr lang="en-US" baseline="0" dirty="0" smtClean="0"/>
              <a:t>And regardless of distances, </a:t>
            </a:r>
            <a:r>
              <a:rPr lang="en-US" baseline="0" dirty="0" err="1" smtClean="0"/>
              <a:t>tmight</a:t>
            </a:r>
            <a:r>
              <a:rPr lang="en-US" baseline="0" dirty="0" smtClean="0"/>
              <a:t> use the same types of equipment, or the same CORS in processing, etc..</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These campaigns are most common kind of GNSS data that NGS collects and its stakeholders share.</a:t>
            </a:r>
          </a:p>
          <a:p>
            <a:pPr marL="171450" lvl="0" indent="-171450">
              <a:buFont typeface="Arial" pitchFamily="34" charset="0"/>
              <a:buChar char="•"/>
            </a:pPr>
            <a:endParaRPr lang="en-US" baseline="0" dirty="0" smtClean="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aseline="0" dirty="0" smtClean="0"/>
          </a:p>
        </p:txBody>
      </p:sp>
      <p:sp>
        <p:nvSpPr>
          <p:cNvPr id="4" name="Header Placeholder 3"/>
          <p:cNvSpPr>
            <a:spLocks noGrp="1"/>
          </p:cNvSpPr>
          <p:nvPr>
            <p:ph type="hdr" sz="quarter" idx="10"/>
          </p:nvPr>
        </p:nvSpPr>
        <p:spPr/>
        <p:txBody>
          <a:bodyPr/>
          <a:lstStyle/>
          <a:p>
            <a:pPr>
              <a:defRPr/>
            </a:pPr>
            <a:r>
              <a:rPr lang="en-US" dirty="0"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2013-08-09</a:t>
            </a:r>
            <a:endParaRPr lang="en-US" dirty="0"/>
          </a:p>
        </p:txBody>
      </p:sp>
      <p:sp>
        <p:nvSpPr>
          <p:cNvPr id="6" name="Footer Placeholder 5"/>
          <p:cNvSpPr>
            <a:spLocks noGrp="1"/>
          </p:cNvSpPr>
          <p:nvPr>
            <p:ph type="ftr" sz="quarter" idx="12"/>
          </p:nvPr>
        </p:nvSpPr>
        <p:spPr/>
        <p:txBody>
          <a:bodyPr/>
          <a:lstStyle/>
          <a:p>
            <a:pPr>
              <a:defRPr/>
            </a:pPr>
            <a:r>
              <a:rPr lang="en-US" dirty="0"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26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45</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46</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47</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48</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solidFill>
                  <a:prstClr val="black"/>
                </a:solidFill>
              </a:rPr>
              <a:pPr/>
              <a:t>50</a:t>
            </a:fld>
            <a:endParaRPr lang="en-US" smtClean="0">
              <a:solidFill>
                <a:prstClr val="black"/>
              </a:solidFill>
            </a:endParaRPr>
          </a:p>
        </p:txBody>
      </p:sp>
      <p:sp>
        <p:nvSpPr>
          <p:cNvPr id="5" name="Date Placeholder 4"/>
          <p:cNvSpPr>
            <a:spLocks noGrp="1"/>
          </p:cNvSpPr>
          <p:nvPr>
            <p:ph type="dt" idx="10"/>
          </p:nvPr>
        </p:nvSpPr>
        <p:spPr/>
        <p:txBody>
          <a:bodyPr/>
          <a:lstStyle/>
          <a:p>
            <a:pPr>
              <a:defRPr/>
            </a:pPr>
            <a:r>
              <a:rPr lang="en-US" dirty="0" smtClean="0">
                <a:solidFill>
                  <a:prstClr val="black"/>
                </a:solidFill>
              </a:rPr>
              <a:t>2013-08-09</a:t>
            </a:r>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solidFill>
              </a:rPr>
              <a:t>OPUS Projects</a:t>
            </a:r>
            <a:endParaRPr lang="en-US" dirty="0">
              <a:solidFill>
                <a:prstClr val="black"/>
              </a:solidFill>
            </a:endParaRPr>
          </a:p>
        </p:txBody>
      </p:sp>
      <p:sp>
        <p:nvSpPr>
          <p:cNvPr id="7" name="Header Placeholder 6"/>
          <p:cNvSpPr>
            <a:spLocks noGrp="1"/>
          </p:cNvSpPr>
          <p:nvPr>
            <p:ph type="hdr" sz="quarter" idx="12"/>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pPr/>
              <a:t>54</a:t>
            </a:fld>
            <a:endParaRPr lang="en-US" smtClean="0"/>
          </a:p>
        </p:txBody>
      </p:sp>
      <p:sp>
        <p:nvSpPr>
          <p:cNvPr id="5" name="Date Placeholder 4"/>
          <p:cNvSpPr>
            <a:spLocks noGrp="1"/>
          </p:cNvSpPr>
          <p:nvPr>
            <p:ph type="dt" idx="10"/>
          </p:nvPr>
        </p:nvSpPr>
        <p:spPr/>
        <p:txBody>
          <a:bodyPr/>
          <a:lstStyle/>
          <a:p>
            <a:pPr>
              <a:defRPr/>
            </a:pPr>
            <a:r>
              <a:rPr lang="en-US" dirty="0" smtClean="0"/>
              <a:t>2013-08-09</a:t>
            </a:r>
            <a:endParaRPr lang="en-US" dirty="0"/>
          </a:p>
        </p:txBody>
      </p:sp>
      <p:sp>
        <p:nvSpPr>
          <p:cNvPr id="6" name="Footer Placeholder 5"/>
          <p:cNvSpPr>
            <a:spLocks noGrp="1"/>
          </p:cNvSpPr>
          <p:nvPr>
            <p:ph type="ftr" sz="quarter" idx="11"/>
          </p:nvPr>
        </p:nvSpPr>
        <p:spPr/>
        <p:txBody>
          <a:bodyPr/>
          <a:lstStyle/>
          <a:p>
            <a:pPr>
              <a:defRPr/>
            </a:pPr>
            <a:r>
              <a:rPr lang="en-US" dirty="0" smtClean="0"/>
              <a:t>OPUS Projects</a:t>
            </a:r>
            <a:endParaRPr lang="en-US" dirty="0"/>
          </a:p>
        </p:txBody>
      </p:sp>
      <p:sp>
        <p:nvSpPr>
          <p:cNvPr id="7" name="Header Placeholder 6"/>
          <p:cNvSpPr>
            <a:spLocks noGrp="1"/>
          </p:cNvSpPr>
          <p:nvPr>
            <p:ph type="hdr" sz="quarter" idx="12"/>
          </p:nvPr>
        </p:nvSpPr>
        <p:spPr/>
        <p:txBody>
          <a:bodyPr/>
          <a:lstStyle/>
          <a:p>
            <a:pPr>
              <a:defRPr/>
            </a:pPr>
            <a:r>
              <a:rPr lang="en-US" dirty="0" smtClean="0"/>
              <a:t>OPUS Projects Manager Training</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pPr/>
              <a:t>55</a:t>
            </a:fld>
            <a:endParaRPr lang="en-US" smtClean="0"/>
          </a:p>
        </p:txBody>
      </p:sp>
      <p:sp>
        <p:nvSpPr>
          <p:cNvPr id="5" name="Date Placeholder 4"/>
          <p:cNvSpPr>
            <a:spLocks noGrp="1"/>
          </p:cNvSpPr>
          <p:nvPr>
            <p:ph type="dt" idx="10"/>
          </p:nvPr>
        </p:nvSpPr>
        <p:spPr/>
        <p:txBody>
          <a:bodyPr/>
          <a:lstStyle/>
          <a:p>
            <a:pPr>
              <a:defRPr/>
            </a:pPr>
            <a:r>
              <a:rPr lang="en-US" dirty="0" smtClean="0"/>
              <a:t>2013-08-09</a:t>
            </a:r>
            <a:endParaRPr lang="en-US" dirty="0"/>
          </a:p>
        </p:txBody>
      </p:sp>
      <p:sp>
        <p:nvSpPr>
          <p:cNvPr id="6" name="Footer Placeholder 5"/>
          <p:cNvSpPr>
            <a:spLocks noGrp="1"/>
          </p:cNvSpPr>
          <p:nvPr>
            <p:ph type="ftr" sz="quarter" idx="11"/>
          </p:nvPr>
        </p:nvSpPr>
        <p:spPr/>
        <p:txBody>
          <a:bodyPr/>
          <a:lstStyle/>
          <a:p>
            <a:pPr>
              <a:defRPr/>
            </a:pPr>
            <a:r>
              <a:rPr lang="en-US" dirty="0" smtClean="0"/>
              <a:t>OPUS Projects</a:t>
            </a:r>
            <a:endParaRPr lang="en-US" dirty="0"/>
          </a:p>
        </p:txBody>
      </p:sp>
      <p:sp>
        <p:nvSpPr>
          <p:cNvPr id="7" name="Header Placeholder 6"/>
          <p:cNvSpPr>
            <a:spLocks noGrp="1"/>
          </p:cNvSpPr>
          <p:nvPr>
            <p:ph type="hdr" sz="quarter" idx="12"/>
          </p:nvPr>
        </p:nvSpPr>
        <p:spPr/>
        <p:txBody>
          <a:bodyPr/>
          <a:lstStyle/>
          <a:p>
            <a:pPr>
              <a:defRPr/>
            </a:pPr>
            <a:r>
              <a:rPr lang="en-US" dirty="0" smtClean="0"/>
              <a:t>OPUS Projects Manager Training</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pPr/>
              <a:t>58</a:t>
            </a:fld>
            <a:endParaRPr lang="en-US" smtClean="0"/>
          </a:p>
        </p:txBody>
      </p:sp>
      <p:sp>
        <p:nvSpPr>
          <p:cNvPr id="5" name="Date Placeholder 4"/>
          <p:cNvSpPr>
            <a:spLocks noGrp="1"/>
          </p:cNvSpPr>
          <p:nvPr>
            <p:ph type="dt" idx="10"/>
          </p:nvPr>
        </p:nvSpPr>
        <p:spPr/>
        <p:txBody>
          <a:bodyPr/>
          <a:lstStyle/>
          <a:p>
            <a:pPr>
              <a:defRPr/>
            </a:pPr>
            <a:r>
              <a:rPr lang="en-US" dirty="0" smtClean="0"/>
              <a:t>2013-08-09</a:t>
            </a:r>
            <a:endParaRPr lang="en-US" dirty="0"/>
          </a:p>
        </p:txBody>
      </p:sp>
      <p:sp>
        <p:nvSpPr>
          <p:cNvPr id="6" name="Footer Placeholder 5"/>
          <p:cNvSpPr>
            <a:spLocks noGrp="1"/>
          </p:cNvSpPr>
          <p:nvPr>
            <p:ph type="ftr" sz="quarter" idx="11"/>
          </p:nvPr>
        </p:nvSpPr>
        <p:spPr/>
        <p:txBody>
          <a:bodyPr/>
          <a:lstStyle/>
          <a:p>
            <a:pPr>
              <a:defRPr/>
            </a:pPr>
            <a:r>
              <a:rPr lang="en-US" dirty="0" smtClean="0"/>
              <a:t>OPUS Projects</a:t>
            </a:r>
            <a:endParaRPr lang="en-US" dirty="0"/>
          </a:p>
        </p:txBody>
      </p:sp>
      <p:sp>
        <p:nvSpPr>
          <p:cNvPr id="7" name="Header Placeholder 6"/>
          <p:cNvSpPr>
            <a:spLocks noGrp="1"/>
          </p:cNvSpPr>
          <p:nvPr>
            <p:ph type="hdr" sz="quarter" idx="12"/>
          </p:nvPr>
        </p:nvSpPr>
        <p:spPr/>
        <p:txBody>
          <a:bodyPr/>
          <a:lstStyle/>
          <a:p>
            <a:pPr>
              <a:defRPr/>
            </a:pPr>
            <a:r>
              <a:rPr lang="en-US" dirty="0" smtClean="0"/>
              <a:t>OPUS Projects Manager Training</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solidFill>
                  <a:prstClr val="black"/>
                </a:solidFill>
              </a:rPr>
              <a:pPr>
                <a:defRPr/>
              </a:pPr>
              <a:t>59</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solidFill>
                  <a:prstClr val="black"/>
                </a:solidFill>
              </a:rPr>
              <a:pPr/>
              <a:t>60</a:t>
            </a:fld>
            <a:endParaRPr lang="en-US" smtClean="0">
              <a:solidFill>
                <a:prstClr val="black"/>
              </a:solidFill>
            </a:endParaRPr>
          </a:p>
        </p:txBody>
      </p:sp>
      <p:sp>
        <p:nvSpPr>
          <p:cNvPr id="5" name="Date Placeholder 4"/>
          <p:cNvSpPr>
            <a:spLocks noGrp="1"/>
          </p:cNvSpPr>
          <p:nvPr>
            <p:ph type="dt" idx="10"/>
          </p:nvPr>
        </p:nvSpPr>
        <p:spPr/>
        <p:txBody>
          <a:bodyPr/>
          <a:lstStyle/>
          <a:p>
            <a:pPr>
              <a:defRPr/>
            </a:pPr>
            <a:r>
              <a:rPr lang="en-US" dirty="0" smtClean="0">
                <a:solidFill>
                  <a:prstClr val="black"/>
                </a:solidFill>
              </a:rPr>
              <a:t>2013-08-09</a:t>
            </a:r>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solidFill>
              </a:rPr>
              <a:t>OPUS Projects</a:t>
            </a:r>
            <a:endParaRPr lang="en-US" dirty="0">
              <a:solidFill>
                <a:prstClr val="black"/>
              </a:solidFill>
            </a:endParaRPr>
          </a:p>
        </p:txBody>
      </p:sp>
      <p:sp>
        <p:nvSpPr>
          <p:cNvPr id="7" name="Header Placeholder 6"/>
          <p:cNvSpPr>
            <a:spLocks noGrp="1"/>
          </p:cNvSpPr>
          <p:nvPr>
            <p:ph type="hdr" sz="quarter" idx="12"/>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This is a good thing. Combining data from simultaneously occupied marks while processing can improved the results. For example:</a:t>
            </a:r>
          </a:p>
          <a:p>
            <a:pPr marL="628650" lvl="1" indent="-171450">
              <a:buFont typeface="Arial" pitchFamily="34" charset="0"/>
              <a:buChar char="•"/>
            </a:pPr>
            <a:r>
              <a:rPr lang="en-US" baseline="0" dirty="0" smtClean="0"/>
              <a:t>Neutral atmosphere (tropo) corrections will improve.</a:t>
            </a:r>
          </a:p>
          <a:p>
            <a:pPr marL="628650" lvl="1" indent="-171450">
              <a:buFont typeface="Arial" pitchFamily="34" charset="0"/>
              <a:buChar char="•"/>
            </a:pPr>
            <a:r>
              <a:rPr lang="en-US" baseline="0" dirty="0" smtClean="0"/>
              <a:t>Common CORS and satellites can be de-correlated.</a:t>
            </a:r>
          </a:p>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In turn, these help with other things like phase ambiguity resolution (fixing integers).</a:t>
            </a: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This simple “trick” will improve the accuracy of the relative positions of the marks in the campaign. This is often the desired end-product.</a:t>
            </a: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But include some CORS or occupy some surveyed marks as part of the campaign and NSRS (National Spatial Reference System) coordinates for the marks can be determined.</a:t>
            </a:r>
          </a:p>
          <a:p>
            <a:pPr marL="628650" lvl="1" indent="-171450">
              <a:buFont typeface="Arial" pitchFamily="34" charset="0"/>
              <a:buChar char="•"/>
            </a:pPr>
            <a:endParaRPr lang="en-US" dirty="0"/>
          </a:p>
        </p:txBody>
      </p:sp>
      <p:sp>
        <p:nvSpPr>
          <p:cNvPr id="4" name="Header Placeholder 3"/>
          <p:cNvSpPr>
            <a:spLocks noGrp="1"/>
          </p:cNvSpPr>
          <p:nvPr>
            <p:ph type="hdr" sz="quarter" idx="10"/>
          </p:nvPr>
        </p:nvSpPr>
        <p:spPr/>
        <p:txBody>
          <a:bodyPr/>
          <a:lstStyle/>
          <a:p>
            <a:pPr>
              <a:defRPr/>
            </a:pPr>
            <a:r>
              <a:rPr lang="en-US" dirty="0"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2013-08-09</a:t>
            </a:r>
            <a:endParaRPr lang="en-US" dirty="0"/>
          </a:p>
        </p:txBody>
      </p:sp>
      <p:sp>
        <p:nvSpPr>
          <p:cNvPr id="6" name="Footer Placeholder 5"/>
          <p:cNvSpPr>
            <a:spLocks noGrp="1"/>
          </p:cNvSpPr>
          <p:nvPr>
            <p:ph type="ftr" sz="quarter" idx="12"/>
          </p:nvPr>
        </p:nvSpPr>
        <p:spPr/>
        <p:txBody>
          <a:bodyPr/>
          <a:lstStyle/>
          <a:p>
            <a:pPr>
              <a:defRPr/>
            </a:pPr>
            <a:r>
              <a:rPr lang="en-US" dirty="0"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27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pPr/>
              <a:t>61</a:t>
            </a:fld>
            <a:endParaRPr lang="en-US" smtClean="0"/>
          </a:p>
        </p:txBody>
      </p:sp>
      <p:sp>
        <p:nvSpPr>
          <p:cNvPr id="5" name="Date Placeholder 4"/>
          <p:cNvSpPr>
            <a:spLocks noGrp="1"/>
          </p:cNvSpPr>
          <p:nvPr>
            <p:ph type="dt" idx="10"/>
          </p:nvPr>
        </p:nvSpPr>
        <p:spPr/>
        <p:txBody>
          <a:bodyPr/>
          <a:lstStyle/>
          <a:p>
            <a:pPr>
              <a:defRPr/>
            </a:pPr>
            <a:r>
              <a:rPr lang="en-US" dirty="0" smtClean="0"/>
              <a:t>2013-08-09</a:t>
            </a:r>
            <a:endParaRPr lang="en-US" dirty="0"/>
          </a:p>
        </p:txBody>
      </p:sp>
      <p:sp>
        <p:nvSpPr>
          <p:cNvPr id="6" name="Footer Placeholder 5"/>
          <p:cNvSpPr>
            <a:spLocks noGrp="1"/>
          </p:cNvSpPr>
          <p:nvPr>
            <p:ph type="ftr" sz="quarter" idx="11"/>
          </p:nvPr>
        </p:nvSpPr>
        <p:spPr/>
        <p:txBody>
          <a:bodyPr/>
          <a:lstStyle/>
          <a:p>
            <a:pPr>
              <a:defRPr/>
            </a:pPr>
            <a:r>
              <a:rPr lang="en-US" dirty="0" smtClean="0"/>
              <a:t>OPUS Projects</a:t>
            </a:r>
            <a:endParaRPr lang="en-US" dirty="0"/>
          </a:p>
        </p:txBody>
      </p:sp>
      <p:sp>
        <p:nvSpPr>
          <p:cNvPr id="7" name="Header Placeholder 6"/>
          <p:cNvSpPr>
            <a:spLocks noGrp="1"/>
          </p:cNvSpPr>
          <p:nvPr>
            <p:ph type="hdr" sz="quarter" idx="12"/>
          </p:nvPr>
        </p:nvSpPr>
        <p:spPr/>
        <p:txBody>
          <a:bodyPr/>
          <a:lstStyle/>
          <a:p>
            <a:pPr>
              <a:defRPr/>
            </a:pPr>
            <a:r>
              <a:rPr lang="en-US" dirty="0" smtClean="0"/>
              <a:t>OPUS Projects Manager Training</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solidFill>
                  <a:prstClr val="black"/>
                </a:solidFill>
              </a:rPr>
              <a:pPr/>
              <a:t>62</a:t>
            </a:fld>
            <a:endParaRPr lang="en-US" smtClean="0">
              <a:solidFill>
                <a:prstClr val="black"/>
              </a:solidFill>
            </a:endParaRPr>
          </a:p>
        </p:txBody>
      </p:sp>
      <p:sp>
        <p:nvSpPr>
          <p:cNvPr id="5" name="Date Placeholder 4"/>
          <p:cNvSpPr>
            <a:spLocks noGrp="1"/>
          </p:cNvSpPr>
          <p:nvPr>
            <p:ph type="dt" idx="10"/>
          </p:nvPr>
        </p:nvSpPr>
        <p:spPr/>
        <p:txBody>
          <a:bodyPr/>
          <a:lstStyle/>
          <a:p>
            <a:pPr>
              <a:defRPr/>
            </a:pPr>
            <a:r>
              <a:rPr lang="en-US" dirty="0" smtClean="0">
                <a:solidFill>
                  <a:prstClr val="black"/>
                </a:solidFill>
              </a:rPr>
              <a:t>2013-08-09</a:t>
            </a:r>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solidFill>
              </a:rPr>
              <a:t>OPUS Projects</a:t>
            </a:r>
            <a:endParaRPr lang="en-US" dirty="0">
              <a:solidFill>
                <a:prstClr val="black"/>
              </a:solidFill>
            </a:endParaRPr>
          </a:p>
        </p:txBody>
      </p:sp>
      <p:sp>
        <p:nvSpPr>
          <p:cNvPr id="7" name="Header Placeholder 6"/>
          <p:cNvSpPr>
            <a:spLocks noGrp="1"/>
          </p:cNvSpPr>
          <p:nvPr>
            <p:ph type="hdr" sz="quarter" idx="12"/>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solidFill>
                  <a:prstClr val="black"/>
                </a:solidFill>
              </a:rPr>
              <a:pPr/>
              <a:t>63</a:t>
            </a:fld>
            <a:endParaRPr lang="en-US" smtClean="0">
              <a:solidFill>
                <a:prstClr val="black"/>
              </a:solidFill>
            </a:endParaRPr>
          </a:p>
        </p:txBody>
      </p:sp>
      <p:sp>
        <p:nvSpPr>
          <p:cNvPr id="5" name="Date Placeholder 4"/>
          <p:cNvSpPr>
            <a:spLocks noGrp="1"/>
          </p:cNvSpPr>
          <p:nvPr>
            <p:ph type="dt" idx="10"/>
          </p:nvPr>
        </p:nvSpPr>
        <p:spPr/>
        <p:txBody>
          <a:bodyPr/>
          <a:lstStyle/>
          <a:p>
            <a:pPr>
              <a:defRPr/>
            </a:pPr>
            <a:r>
              <a:rPr lang="en-US" dirty="0" smtClean="0">
                <a:solidFill>
                  <a:prstClr val="black"/>
                </a:solidFill>
              </a:rPr>
              <a:t>2013-08-09</a:t>
            </a:r>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solidFill>
              </a:rPr>
              <a:t>OPUS Projects</a:t>
            </a:r>
            <a:endParaRPr lang="en-US" dirty="0">
              <a:solidFill>
                <a:prstClr val="black"/>
              </a:solidFill>
            </a:endParaRPr>
          </a:p>
        </p:txBody>
      </p:sp>
      <p:sp>
        <p:nvSpPr>
          <p:cNvPr id="7" name="Header Placeholder 6"/>
          <p:cNvSpPr>
            <a:spLocks noGrp="1"/>
          </p:cNvSpPr>
          <p:nvPr>
            <p:ph type="hdr" sz="quarter" idx="12"/>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solidFill>
                  <a:prstClr val="black"/>
                </a:solidFill>
              </a:rPr>
              <a:pPr/>
              <a:t>64</a:t>
            </a:fld>
            <a:endParaRPr lang="en-US" smtClean="0">
              <a:solidFill>
                <a:prstClr val="black"/>
              </a:solidFill>
            </a:endParaRPr>
          </a:p>
        </p:txBody>
      </p:sp>
      <p:sp>
        <p:nvSpPr>
          <p:cNvPr id="5" name="Date Placeholder 4"/>
          <p:cNvSpPr>
            <a:spLocks noGrp="1"/>
          </p:cNvSpPr>
          <p:nvPr>
            <p:ph type="dt" idx="10"/>
          </p:nvPr>
        </p:nvSpPr>
        <p:spPr/>
        <p:txBody>
          <a:bodyPr/>
          <a:lstStyle/>
          <a:p>
            <a:pPr>
              <a:defRPr/>
            </a:pPr>
            <a:r>
              <a:rPr lang="en-US" dirty="0" smtClean="0">
                <a:solidFill>
                  <a:prstClr val="black"/>
                </a:solidFill>
              </a:rPr>
              <a:t>2013-08-09</a:t>
            </a:r>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solidFill>
              </a:rPr>
              <a:t>OPUS Projects</a:t>
            </a:r>
            <a:endParaRPr lang="en-US" dirty="0">
              <a:solidFill>
                <a:prstClr val="black"/>
              </a:solidFill>
            </a:endParaRPr>
          </a:p>
        </p:txBody>
      </p:sp>
      <p:sp>
        <p:nvSpPr>
          <p:cNvPr id="7" name="Header Placeholder 6"/>
          <p:cNvSpPr>
            <a:spLocks noGrp="1"/>
          </p:cNvSpPr>
          <p:nvPr>
            <p:ph type="hdr" sz="quarter" idx="12"/>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solidFill>
                  <a:prstClr val="black"/>
                </a:solidFill>
              </a:rPr>
              <a:pPr/>
              <a:t>65</a:t>
            </a:fld>
            <a:endParaRPr lang="en-US" smtClean="0">
              <a:solidFill>
                <a:prstClr val="black"/>
              </a:solidFill>
            </a:endParaRPr>
          </a:p>
        </p:txBody>
      </p:sp>
      <p:sp>
        <p:nvSpPr>
          <p:cNvPr id="5" name="Date Placeholder 4"/>
          <p:cNvSpPr>
            <a:spLocks noGrp="1"/>
          </p:cNvSpPr>
          <p:nvPr>
            <p:ph type="dt" idx="10"/>
          </p:nvPr>
        </p:nvSpPr>
        <p:spPr/>
        <p:txBody>
          <a:bodyPr/>
          <a:lstStyle/>
          <a:p>
            <a:pPr>
              <a:defRPr/>
            </a:pPr>
            <a:r>
              <a:rPr lang="en-US" dirty="0" smtClean="0">
                <a:solidFill>
                  <a:prstClr val="black"/>
                </a:solidFill>
              </a:rPr>
              <a:t>2013-08-09</a:t>
            </a:r>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solidFill>
              </a:rPr>
              <a:t>OPUS Projects</a:t>
            </a:r>
            <a:endParaRPr lang="en-US" dirty="0">
              <a:solidFill>
                <a:prstClr val="black"/>
              </a:solidFill>
            </a:endParaRPr>
          </a:p>
        </p:txBody>
      </p:sp>
      <p:sp>
        <p:nvSpPr>
          <p:cNvPr id="7" name="Header Placeholder 6"/>
          <p:cNvSpPr>
            <a:spLocks noGrp="1"/>
          </p:cNvSpPr>
          <p:nvPr>
            <p:ph type="hdr" sz="quarter" idx="12"/>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solidFill>
                  <a:prstClr val="black"/>
                </a:solidFill>
              </a:rPr>
              <a:pPr/>
              <a:t>66</a:t>
            </a:fld>
            <a:endParaRPr lang="en-US" smtClean="0">
              <a:solidFill>
                <a:prstClr val="black"/>
              </a:solidFill>
            </a:endParaRPr>
          </a:p>
        </p:txBody>
      </p:sp>
      <p:sp>
        <p:nvSpPr>
          <p:cNvPr id="5" name="Date Placeholder 4"/>
          <p:cNvSpPr>
            <a:spLocks noGrp="1"/>
          </p:cNvSpPr>
          <p:nvPr>
            <p:ph type="dt" idx="10"/>
          </p:nvPr>
        </p:nvSpPr>
        <p:spPr/>
        <p:txBody>
          <a:bodyPr/>
          <a:lstStyle/>
          <a:p>
            <a:pPr>
              <a:defRPr/>
            </a:pPr>
            <a:r>
              <a:rPr lang="en-US" dirty="0" smtClean="0">
                <a:solidFill>
                  <a:prstClr val="black"/>
                </a:solidFill>
              </a:rPr>
              <a:t>2013-08-09</a:t>
            </a:r>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solidFill>
              </a:rPr>
              <a:t>OPUS Projects</a:t>
            </a:r>
            <a:endParaRPr lang="en-US" dirty="0">
              <a:solidFill>
                <a:prstClr val="black"/>
              </a:solidFill>
            </a:endParaRPr>
          </a:p>
        </p:txBody>
      </p:sp>
      <p:sp>
        <p:nvSpPr>
          <p:cNvPr id="7" name="Header Placeholder 6"/>
          <p:cNvSpPr>
            <a:spLocks noGrp="1"/>
          </p:cNvSpPr>
          <p:nvPr>
            <p:ph type="hdr" sz="quarter" idx="12"/>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indent="1588">
              <a:spcBef>
                <a:spcPct val="50000"/>
              </a:spcBef>
              <a:defRPr/>
            </a:pPr>
            <a:endParaRPr lang="en-US" dirty="0"/>
          </a:p>
        </p:txBody>
      </p:sp>
      <p:sp>
        <p:nvSpPr>
          <p:cNvPr id="24580" name="Slide Number Placeholder 3"/>
          <p:cNvSpPr>
            <a:spLocks noGrp="1"/>
          </p:cNvSpPr>
          <p:nvPr>
            <p:ph type="sldNum" sz="quarter" idx="5"/>
          </p:nvPr>
        </p:nvSpPr>
        <p:spPr>
          <a:noFill/>
        </p:spPr>
        <p:txBody>
          <a:bodyPr/>
          <a:lstStyle/>
          <a:p>
            <a:fld id="{49BAA7BA-06F7-4E97-BFB7-A63A80A935F2}" type="slidenum">
              <a:rPr lang="en-US" smtClean="0"/>
              <a:pPr/>
              <a:t>67</a:t>
            </a:fld>
            <a:endParaRPr lang="en-US" smtClean="0"/>
          </a:p>
        </p:txBody>
      </p:sp>
      <p:sp>
        <p:nvSpPr>
          <p:cNvPr id="5" name="Date Placeholder 4"/>
          <p:cNvSpPr>
            <a:spLocks noGrp="1"/>
          </p:cNvSpPr>
          <p:nvPr>
            <p:ph type="dt" idx="10"/>
          </p:nvPr>
        </p:nvSpPr>
        <p:spPr/>
        <p:txBody>
          <a:bodyPr/>
          <a:lstStyle/>
          <a:p>
            <a:pPr>
              <a:defRPr/>
            </a:pPr>
            <a:r>
              <a:rPr lang="en-US" dirty="0" smtClean="0"/>
              <a:t>2013-08-09</a:t>
            </a:r>
            <a:endParaRPr lang="en-US" dirty="0"/>
          </a:p>
        </p:txBody>
      </p:sp>
      <p:sp>
        <p:nvSpPr>
          <p:cNvPr id="6" name="Footer Placeholder 5"/>
          <p:cNvSpPr>
            <a:spLocks noGrp="1"/>
          </p:cNvSpPr>
          <p:nvPr>
            <p:ph type="ftr" sz="quarter" idx="11"/>
          </p:nvPr>
        </p:nvSpPr>
        <p:spPr/>
        <p:txBody>
          <a:bodyPr/>
          <a:lstStyle/>
          <a:p>
            <a:pPr>
              <a:defRPr/>
            </a:pPr>
            <a:r>
              <a:rPr lang="en-US" dirty="0" smtClean="0"/>
              <a:t>OPUS Projects</a:t>
            </a:r>
            <a:endParaRPr lang="en-US" dirty="0"/>
          </a:p>
        </p:txBody>
      </p:sp>
      <p:sp>
        <p:nvSpPr>
          <p:cNvPr id="7" name="Header Placeholder 6"/>
          <p:cNvSpPr>
            <a:spLocks noGrp="1"/>
          </p:cNvSpPr>
          <p:nvPr>
            <p:ph type="hdr" sz="quarter" idx="12"/>
          </p:nvPr>
        </p:nvSpPr>
        <p:spPr/>
        <p:txBody>
          <a:bodyPr/>
          <a:lstStyle/>
          <a:p>
            <a:pPr>
              <a:defRPr/>
            </a:pPr>
            <a:r>
              <a:rPr lang="en-US" dirty="0" smtClean="0"/>
              <a:t>OPUS Projects Manager Training</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p>
        </p:txBody>
      </p:sp>
      <p:sp>
        <p:nvSpPr>
          <p:cNvPr id="35844" name="Slide Number Placeholder 3"/>
          <p:cNvSpPr>
            <a:spLocks noGrp="1"/>
          </p:cNvSpPr>
          <p:nvPr>
            <p:ph type="sldNum" sz="quarter" idx="5"/>
          </p:nvPr>
        </p:nvSpPr>
        <p:spPr>
          <a:noFill/>
        </p:spPr>
        <p:txBody>
          <a:bodyPr/>
          <a:lstStyle/>
          <a:p>
            <a:fld id="{490F8DA1-C9FB-4975-8294-B45FEDE443B6}" type="slidenum">
              <a:rPr lang="en-US" smtClean="0">
                <a:solidFill>
                  <a:prstClr val="black"/>
                </a:solidFill>
              </a:rPr>
              <a:pPr/>
              <a:t>69</a:t>
            </a:fld>
            <a:endParaRPr lang="en-US" smtClean="0">
              <a:solidFill>
                <a:prstClr val="black"/>
              </a:solidFill>
            </a:endParaRPr>
          </a:p>
        </p:txBody>
      </p:sp>
      <p:sp>
        <p:nvSpPr>
          <p:cNvPr id="5" name="Date Placeholder 4"/>
          <p:cNvSpPr>
            <a:spLocks noGrp="1"/>
          </p:cNvSpPr>
          <p:nvPr>
            <p:ph type="dt" idx="10"/>
          </p:nvPr>
        </p:nvSpPr>
        <p:spPr/>
        <p:txBody>
          <a:bodyPr/>
          <a:lstStyle/>
          <a:p>
            <a:pPr>
              <a:defRPr/>
            </a:pPr>
            <a:r>
              <a:rPr lang="en-US" dirty="0" smtClean="0">
                <a:solidFill>
                  <a:prstClr val="black"/>
                </a:solidFill>
              </a:rPr>
              <a:t>2013-08-09</a:t>
            </a:r>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dirty="0" smtClean="0">
                <a:solidFill>
                  <a:prstClr val="black"/>
                </a:solidFill>
              </a:rPr>
              <a:t>OPUS Projects</a:t>
            </a:r>
            <a:endParaRPr lang="en-US" dirty="0">
              <a:solidFill>
                <a:prstClr val="black"/>
              </a:solidFill>
            </a:endParaRPr>
          </a:p>
        </p:txBody>
      </p:sp>
      <p:sp>
        <p:nvSpPr>
          <p:cNvPr id="7" name="Header Placeholder 6"/>
          <p:cNvSpPr>
            <a:spLocks noGrp="1"/>
          </p:cNvSpPr>
          <p:nvPr>
            <p:ph type="hdr" sz="quarter" idx="12"/>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marL="3175" indent="-3175">
              <a:spcBef>
                <a:spcPct val="50000"/>
              </a:spcBef>
            </a:pPr>
            <a:endParaRPr lang="en-US" smtClean="0">
              <a:solidFill>
                <a:srgbClr val="FFFFFF"/>
              </a:solidFill>
            </a:endParaRPr>
          </a:p>
        </p:txBody>
      </p:sp>
      <p:sp>
        <p:nvSpPr>
          <p:cNvPr id="59396" name="Slide Number Placeholder 3"/>
          <p:cNvSpPr>
            <a:spLocks noGrp="1"/>
          </p:cNvSpPr>
          <p:nvPr>
            <p:ph type="sldNum" sz="quarter" idx="5"/>
          </p:nvPr>
        </p:nvSpPr>
        <p:spPr>
          <a:noFill/>
        </p:spPr>
        <p:txBody>
          <a:bodyPr/>
          <a:lstStyle/>
          <a:p>
            <a:fld id="{F6286B92-585B-43E3-8A94-1F152ADC78F5}" type="slidenum">
              <a:rPr lang="en-US" smtClean="0">
                <a:solidFill>
                  <a:prstClr val="black"/>
                </a:solidFill>
              </a:rPr>
              <a:pPr/>
              <a:t>71</a:t>
            </a:fld>
            <a:endParaRPr lang="en-US" smtClean="0">
              <a:solidFill>
                <a:prstClr val="black"/>
              </a:solidFill>
            </a:endParaRPr>
          </a:p>
        </p:txBody>
      </p:sp>
      <p:sp>
        <p:nvSpPr>
          <p:cNvPr id="5" name="Date Placeholder 4"/>
          <p:cNvSpPr>
            <a:spLocks noGrp="1"/>
          </p:cNvSpPr>
          <p:nvPr>
            <p:ph type="dt" idx="10"/>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smtClean="0">
                <a:solidFill>
                  <a:prstClr val="black"/>
                </a:solidFill>
              </a:rPr>
              <a:t>Step 1 : Creating a Project</a:t>
            </a:r>
            <a:endParaRPr lang="en-US">
              <a:solidFill>
                <a:prstClr val="black"/>
              </a:solidFill>
            </a:endParaRPr>
          </a:p>
        </p:txBody>
      </p:sp>
      <p:sp>
        <p:nvSpPr>
          <p:cNvPr id="7" name="Header Placeholder 6"/>
          <p:cNvSpPr>
            <a:spLocks noGrp="1"/>
          </p:cNvSpPr>
          <p:nvPr>
            <p:ph type="hdr" sz="quarter" idx="12"/>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smtClean="0">
              <a:solidFill>
                <a:srgbClr val="FFFFFF"/>
              </a:solidFill>
            </a:endParaRPr>
          </a:p>
        </p:txBody>
      </p:sp>
      <p:sp>
        <p:nvSpPr>
          <p:cNvPr id="60420" name="Slide Number Placeholder 3"/>
          <p:cNvSpPr>
            <a:spLocks noGrp="1"/>
          </p:cNvSpPr>
          <p:nvPr>
            <p:ph type="sldNum" sz="quarter" idx="5"/>
          </p:nvPr>
        </p:nvSpPr>
        <p:spPr>
          <a:noFill/>
        </p:spPr>
        <p:txBody>
          <a:bodyPr/>
          <a:lstStyle/>
          <a:p>
            <a:fld id="{8FD8B617-B1BB-4624-AE8E-70A8E9A85191}" type="slidenum">
              <a:rPr lang="en-US" smtClean="0">
                <a:solidFill>
                  <a:prstClr val="black"/>
                </a:solidFill>
              </a:rPr>
              <a:pPr/>
              <a:t>72</a:t>
            </a:fld>
            <a:endParaRPr lang="en-US" smtClean="0">
              <a:solidFill>
                <a:prstClr val="black"/>
              </a:solidFill>
            </a:endParaRPr>
          </a:p>
        </p:txBody>
      </p:sp>
      <p:sp>
        <p:nvSpPr>
          <p:cNvPr id="5" name="Date Placeholder 4"/>
          <p:cNvSpPr>
            <a:spLocks noGrp="1"/>
          </p:cNvSpPr>
          <p:nvPr>
            <p:ph type="dt" idx="10"/>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r>
              <a:rPr lang="en-US" smtClean="0">
                <a:solidFill>
                  <a:prstClr val="black"/>
                </a:solidFill>
              </a:rPr>
              <a:t>Step 1 : Creating a Project</a:t>
            </a:r>
            <a:endParaRPr lang="en-US">
              <a:solidFill>
                <a:prstClr val="black"/>
              </a:solidFill>
            </a:endParaRPr>
          </a:p>
        </p:txBody>
      </p:sp>
      <p:sp>
        <p:nvSpPr>
          <p:cNvPr id="7" name="Header Placeholder 6"/>
          <p:cNvSpPr>
            <a:spLocks noGrp="1"/>
          </p:cNvSpPr>
          <p:nvPr>
            <p:ph type="hdr" sz="quarter" idx="12"/>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smtClean="0"/>
              <a:t>The</a:t>
            </a:r>
            <a:r>
              <a:rPr lang="en-US" baseline="0" dirty="0" smtClean="0"/>
              <a:t> same will be true for other simultaneous occupations.</a:t>
            </a:r>
          </a:p>
          <a:p>
            <a:pPr marL="171450" indent="-171450">
              <a:buFont typeface="Arial" pitchFamily="34" charset="0"/>
              <a:buChar char="•"/>
            </a:pPr>
            <a:r>
              <a:rPr lang="en-US" baseline="0" dirty="0" smtClean="0"/>
              <a:t>If we think about it a bit, we’ll realize that a new, derived data type has been created, the occupation solutions, that has the potential to be better for some purposes.</a:t>
            </a:r>
          </a:p>
          <a:p>
            <a:pPr marL="171450" indent="-171450">
              <a:buFont typeface="Arial" pitchFamily="34" charset="0"/>
              <a:buChar char="•"/>
            </a:pPr>
            <a:r>
              <a:rPr lang="en-US" baseline="0" dirty="0" smtClean="0"/>
              <a:t>Now, I’ll introduce in some OPUS Projects jargon. These simultaneous occupations several marks will be called sessions. The processing results will be called session solutions.</a:t>
            </a:r>
            <a:endParaRPr lang="en-US" dirty="0"/>
          </a:p>
        </p:txBody>
      </p:sp>
      <p:sp>
        <p:nvSpPr>
          <p:cNvPr id="4" name="Header Placeholder 3"/>
          <p:cNvSpPr>
            <a:spLocks noGrp="1"/>
          </p:cNvSpPr>
          <p:nvPr>
            <p:ph type="hdr" sz="quarter" idx="10"/>
          </p:nvPr>
        </p:nvSpPr>
        <p:spPr/>
        <p:txBody>
          <a:bodyPr/>
          <a:lstStyle/>
          <a:p>
            <a:pPr>
              <a:defRPr/>
            </a:pPr>
            <a:r>
              <a:rPr lang="en-US" dirty="0"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2013-08-09</a:t>
            </a:r>
            <a:endParaRPr lang="en-US" dirty="0"/>
          </a:p>
        </p:txBody>
      </p:sp>
      <p:sp>
        <p:nvSpPr>
          <p:cNvPr id="6" name="Footer Placeholder 5"/>
          <p:cNvSpPr>
            <a:spLocks noGrp="1"/>
          </p:cNvSpPr>
          <p:nvPr>
            <p:ph type="ftr" sz="quarter" idx="12"/>
          </p:nvPr>
        </p:nvSpPr>
        <p:spPr/>
        <p:txBody>
          <a:bodyPr/>
          <a:lstStyle/>
          <a:p>
            <a:pPr>
              <a:defRPr/>
            </a:pPr>
            <a:r>
              <a:rPr lang="en-US" dirty="0"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28</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marR="0" indent="-3175" algn="l" defTabSz="914400" rtl="0" eaLnBrk="0" fontAlgn="base" latinLnBrk="0" hangingPunct="0">
              <a:lnSpc>
                <a:spcPct val="100000"/>
              </a:lnSpc>
              <a:spcBef>
                <a:spcPct val="50000"/>
              </a:spcBef>
              <a:spcAft>
                <a:spcPct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81</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marR="0" indent="-3175" algn="l" defTabSz="914400" rtl="0" eaLnBrk="0" fontAlgn="base" latinLnBrk="0" hangingPunct="0">
              <a:lnSpc>
                <a:spcPct val="100000"/>
              </a:lnSpc>
              <a:spcBef>
                <a:spcPct val="50000"/>
              </a:spcBef>
              <a:spcAft>
                <a:spcPct val="0"/>
              </a:spcAft>
              <a:buClrTx/>
              <a:buSzTx/>
              <a:buFontTx/>
              <a:buNone/>
              <a:tabLst/>
              <a:defRPr/>
            </a:pPr>
            <a:r>
              <a:rPr lang="en-US" sz="1200" dirty="0" smtClean="0"/>
              <a:t>We</a:t>
            </a:r>
            <a:r>
              <a:rPr lang="en-US" sz="1200" baseline="0" dirty="0" smtClean="0"/>
              <a:t> anticipate both the Rapid-static and Static will be allowed to upload to projects before the end of 2011.</a:t>
            </a:r>
            <a:endParaRPr lang="en-US" sz="12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82</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marR="0" indent="-3175" algn="l" defTabSz="914400" rtl="0" eaLnBrk="0" fontAlgn="base" latinLnBrk="0" hangingPunct="0">
              <a:lnSpc>
                <a:spcPct val="100000"/>
              </a:lnSpc>
              <a:spcBef>
                <a:spcPct val="50000"/>
              </a:spcBef>
              <a:spcAft>
                <a:spcPct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83</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marR="0" indent="-3175" algn="l" defTabSz="914400" rtl="0" eaLnBrk="0" fontAlgn="base" latinLnBrk="0" hangingPunct="0">
              <a:lnSpc>
                <a:spcPct val="100000"/>
              </a:lnSpc>
              <a:spcBef>
                <a:spcPct val="50000"/>
              </a:spcBef>
              <a:spcAft>
                <a:spcPct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84</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marR="0" indent="-3175" algn="l" defTabSz="914400" rtl="0" eaLnBrk="0" fontAlgn="base" latinLnBrk="0" hangingPunct="0">
              <a:lnSpc>
                <a:spcPct val="100000"/>
              </a:lnSpc>
              <a:spcBef>
                <a:spcPct val="50000"/>
              </a:spcBef>
              <a:spcAft>
                <a:spcPct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85</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marR="0" indent="-3175" algn="l" defTabSz="914400" rtl="0" eaLnBrk="0" fontAlgn="base" latinLnBrk="0" hangingPunct="0">
              <a:lnSpc>
                <a:spcPct val="100000"/>
              </a:lnSpc>
              <a:spcBef>
                <a:spcPct val="50000"/>
              </a:spcBef>
              <a:spcAft>
                <a:spcPct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86</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marR="0" indent="-3175" algn="l" defTabSz="914400" rtl="0" eaLnBrk="0" fontAlgn="base" latinLnBrk="0" hangingPunct="0">
              <a:lnSpc>
                <a:spcPct val="100000"/>
              </a:lnSpc>
              <a:spcBef>
                <a:spcPct val="50000"/>
              </a:spcBef>
              <a:spcAft>
                <a:spcPct val="0"/>
              </a:spcAft>
              <a:buClrTx/>
              <a:buSzTx/>
              <a:buFontTx/>
              <a:buNone/>
              <a:tabLst/>
              <a:defRPr/>
            </a:pPr>
            <a:r>
              <a:rPr lang="en-US" sz="1200" dirty="0" smtClean="0"/>
              <a:t>This essentially appears very similar</a:t>
            </a:r>
            <a:r>
              <a:rPr lang="en-US" sz="1200" baseline="0" dirty="0" smtClean="0"/>
              <a:t> </a:t>
            </a:r>
            <a:r>
              <a:rPr lang="en-US" sz="1200" dirty="0" smtClean="0"/>
              <a:t>to using</a:t>
            </a:r>
            <a:r>
              <a:rPr lang="en-US" sz="1200" baseline="0" dirty="0" smtClean="0"/>
              <a:t> the publish options, but the OPUS results are not published. Publishing a project is done using products created from a network adjustment and then proceeding through the conventional steps for publishing to the NGS Integrated Database.</a:t>
            </a:r>
            <a:endParaRPr lang="en-US" sz="1200" dirty="0" smtClean="0"/>
          </a:p>
          <a:p>
            <a:pPr marL="3175" marR="0" indent="-3175" algn="l" defTabSz="914400" rtl="0" eaLnBrk="0" fontAlgn="base" latinLnBrk="0" hangingPunct="0">
              <a:lnSpc>
                <a:spcPct val="100000"/>
              </a:lnSpc>
              <a:spcBef>
                <a:spcPct val="50000"/>
              </a:spcBef>
              <a:spcAft>
                <a:spcPct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87</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marR="0" indent="-3175" algn="l" defTabSz="914400" rtl="0" eaLnBrk="0" fontAlgn="base" latinLnBrk="0" hangingPunct="0">
              <a:lnSpc>
                <a:spcPct val="100000"/>
              </a:lnSpc>
              <a:spcBef>
                <a:spcPct val="50000"/>
              </a:spcBef>
              <a:spcAft>
                <a:spcPct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88</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marR="0" indent="-3175" algn="l" defTabSz="914400" rtl="0" eaLnBrk="0" fontAlgn="base" latinLnBrk="0" hangingPunct="0">
              <a:lnSpc>
                <a:spcPct val="100000"/>
              </a:lnSpc>
              <a:spcBef>
                <a:spcPct val="50000"/>
              </a:spcBef>
              <a:spcAft>
                <a:spcPct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89</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marR="0" indent="-3175" algn="l" defTabSz="914400" rtl="0" eaLnBrk="0" fontAlgn="base" latinLnBrk="0" hangingPunct="0">
              <a:lnSpc>
                <a:spcPct val="100000"/>
              </a:lnSpc>
              <a:spcBef>
                <a:spcPct val="50000"/>
              </a:spcBef>
              <a:spcAft>
                <a:spcPct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90</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baseline="0" dirty="0" smtClean="0"/>
              <a:t>Taking this one more step, if the session solutions are combined:</a:t>
            </a:r>
          </a:p>
          <a:p>
            <a:pPr marL="628650" lvl="1" indent="-171450">
              <a:buFont typeface="Arial" pitchFamily="34" charset="0"/>
              <a:buChar char="•"/>
            </a:pPr>
            <a:r>
              <a:rPr lang="en-US" dirty="0" smtClean="0"/>
              <a:t>The “signal” (what we’re trying to measure - in other words the positions of the marks) will reinforce and be easier to detect.</a:t>
            </a:r>
          </a:p>
          <a:p>
            <a:pPr marL="628650" lvl="1" indent="-171450">
              <a:buFont typeface="Arial" pitchFamily="34" charset="0"/>
              <a:buChar char="•"/>
            </a:pPr>
            <a:r>
              <a:rPr lang="en-US" dirty="0" smtClean="0"/>
              <a:t>The “noise” (anything we don’t really care about) will, hopefully, be random and diminish.</a:t>
            </a:r>
          </a:p>
          <a:p>
            <a:pPr marL="171450" lvl="0" indent="-171450">
              <a:buFont typeface="Arial" pitchFamily="34" charset="0"/>
              <a:buChar char="•"/>
            </a:pPr>
            <a:r>
              <a:rPr lang="en-US" baseline="0" dirty="0" smtClean="0"/>
              <a:t>Ultimately, combining session solutions into a network adjustment (more OPUS Projects jargon) can improve the results for the entire network.</a:t>
            </a:r>
            <a:endParaRPr lang="en-US" dirty="0"/>
          </a:p>
        </p:txBody>
      </p:sp>
      <p:sp>
        <p:nvSpPr>
          <p:cNvPr id="4" name="Header Placeholder 3"/>
          <p:cNvSpPr>
            <a:spLocks noGrp="1"/>
          </p:cNvSpPr>
          <p:nvPr>
            <p:ph type="hdr" sz="quarter" idx="10"/>
          </p:nvPr>
        </p:nvSpPr>
        <p:spPr/>
        <p:txBody>
          <a:bodyPr/>
          <a:lstStyle/>
          <a:p>
            <a:pPr>
              <a:defRPr/>
            </a:pPr>
            <a:r>
              <a:rPr lang="en-US" dirty="0"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2013-08-09</a:t>
            </a:r>
            <a:endParaRPr lang="en-US" dirty="0"/>
          </a:p>
        </p:txBody>
      </p:sp>
      <p:sp>
        <p:nvSpPr>
          <p:cNvPr id="6" name="Footer Placeholder 5"/>
          <p:cNvSpPr>
            <a:spLocks noGrp="1"/>
          </p:cNvSpPr>
          <p:nvPr>
            <p:ph type="ftr" sz="quarter" idx="12"/>
          </p:nvPr>
        </p:nvSpPr>
        <p:spPr/>
        <p:txBody>
          <a:bodyPr/>
          <a:lstStyle/>
          <a:p>
            <a:pPr>
              <a:defRPr/>
            </a:pPr>
            <a:r>
              <a:rPr lang="en-US" dirty="0"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29</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91</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92</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93</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94</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95</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96</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97</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98</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99</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100</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The figures are from a “real world” example from the mid-Atlantic region.</a:t>
            </a:r>
            <a:r>
              <a:rPr lang="en-US" baseline="0" dirty="0" smtClean="0"/>
              <a:t> Your results will vary.</a:t>
            </a:r>
          </a:p>
          <a:p>
            <a:pPr marL="628650" lvl="1" indent="-171450">
              <a:buFont typeface="Arial" pitchFamily="34" charset="0"/>
              <a:buChar char="•"/>
            </a:pPr>
            <a:r>
              <a:rPr lang="en-US" dirty="0" smtClean="0"/>
              <a:t>The</a:t>
            </a:r>
            <a:r>
              <a:rPr lang="en-US" baseline="0" dirty="0" smtClean="0"/>
              <a:t> light (white) shaded areas indicate +/- 2 cm horizontally and +/- 4 cm vertically.</a:t>
            </a:r>
          </a:p>
          <a:p>
            <a:pPr marL="628650" lvl="1" indent="-171450">
              <a:buFont typeface="Arial" pitchFamily="34" charset="0"/>
              <a:buChar char="•"/>
            </a:pPr>
            <a:r>
              <a:rPr lang="en-US" baseline="0" dirty="0" smtClean="0"/>
              <a:t>The OPUS  results repeat better than these limits.</a:t>
            </a:r>
          </a:p>
          <a:p>
            <a:pPr marL="628650" lvl="1" indent="-171450">
              <a:buFont typeface="Arial" pitchFamily="34" charset="0"/>
              <a:buChar char="•"/>
            </a:pPr>
            <a:r>
              <a:rPr lang="en-US" baseline="0" dirty="0" smtClean="0"/>
              <a:t>But (only) slightly more complex processing improves the results.</a:t>
            </a:r>
          </a:p>
          <a:p>
            <a:pPr marL="628650" lvl="1" indent="-171450">
              <a:buFont typeface="Arial" pitchFamily="34" charset="0"/>
              <a:buChar char="•"/>
            </a:pPr>
            <a:r>
              <a:rPr lang="en-US" baseline="0" dirty="0" smtClean="0"/>
              <a:t>Not just for this mark, but for all marks in the project.</a:t>
            </a:r>
            <a:endParaRPr lang="en-US" dirty="0"/>
          </a:p>
        </p:txBody>
      </p:sp>
      <p:sp>
        <p:nvSpPr>
          <p:cNvPr id="4" name="Header Placeholder 3"/>
          <p:cNvSpPr>
            <a:spLocks noGrp="1"/>
          </p:cNvSpPr>
          <p:nvPr>
            <p:ph type="hdr" sz="quarter" idx="10"/>
          </p:nvPr>
        </p:nvSpPr>
        <p:spPr/>
        <p:txBody>
          <a:bodyPr/>
          <a:lstStyle/>
          <a:p>
            <a:pPr>
              <a:defRPr/>
            </a:pPr>
            <a:r>
              <a:rPr lang="en-US"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2013-08-09</a:t>
            </a:r>
            <a:endParaRPr lang="en-US" dirty="0"/>
          </a:p>
        </p:txBody>
      </p:sp>
      <p:sp>
        <p:nvSpPr>
          <p:cNvPr id="6" name="Footer Placeholder 5"/>
          <p:cNvSpPr>
            <a:spLocks noGrp="1"/>
          </p:cNvSpPr>
          <p:nvPr>
            <p:ph type="ftr" sz="quarter" idx="12"/>
          </p:nvPr>
        </p:nvSpPr>
        <p:spPr/>
        <p:txBody>
          <a:bodyPr/>
          <a:lstStyle/>
          <a:p>
            <a:pPr>
              <a:defRPr/>
            </a:pPr>
            <a:r>
              <a:rPr lang="en-US"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30</a:t>
            </a:fld>
            <a:endParaRPr lang="en-US"/>
          </a:p>
        </p:txBody>
      </p:sp>
    </p:spTree>
    <p:extLst>
      <p:ext uri="{BB962C8B-B14F-4D97-AF65-F5344CB8AC3E}">
        <p14:creationId xmlns:p14="http://schemas.microsoft.com/office/powerpoint/2010/main" xmlns="" val="7057361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101</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102</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Uploading Data</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your project manager keyword rather than the</a:t>
            </a:r>
            <a:r>
              <a:rPr lang="en-US" baseline="0" dirty="0" smtClean="0"/>
              <a:t> session keyword is also permitted and you’ll be recognized as the project manager.</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104</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105</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106</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107</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108</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109</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chemeClr val="bg1"/>
                </a:solidFill>
              </a:rPr>
              <a:t>The time limits and cell size will change from session to session as the table adjusts itself to fit into this area.</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110</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111</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t>Gather data and metadata without having to physically carry it to a location can mean a faster start to processing.</a:t>
            </a:r>
          </a:p>
          <a:p>
            <a:pPr marL="171450" indent="-171450">
              <a:buFont typeface="Arial" pitchFamily="34" charset="0"/>
              <a:buChar char="•"/>
            </a:pPr>
            <a:r>
              <a:rPr lang="en-US" baseline="0" dirty="0" smtClean="0"/>
              <a:t>Gathering data by uploading through OPUS gives the “bonus” of an OPUS solution for quick quality control.</a:t>
            </a:r>
          </a:p>
          <a:p>
            <a:pPr marL="171450" indent="-171450">
              <a:buFont typeface="Arial" pitchFamily="34" charset="0"/>
              <a:buChar char="•"/>
            </a:pPr>
            <a:r>
              <a:rPr lang="en-US" baseline="0" dirty="0" smtClean="0"/>
              <a:t>Automatically associating data to marks and simultaneously observed data files into sessions can mean less organizational effort is needed.</a:t>
            </a:r>
          </a:p>
          <a:p>
            <a:endParaRPr lang="en-US" baseline="0" dirty="0" smtClean="0"/>
          </a:p>
          <a:p>
            <a:pPr marL="171450" indent="-171450">
              <a:buFont typeface="Arial" pitchFamily="34" charset="0"/>
              <a:buChar char="•"/>
            </a:pPr>
            <a:r>
              <a:rPr lang="en-US" baseline="0" dirty="0" smtClean="0"/>
              <a:t>The ability to set project preferences and GUI (</a:t>
            </a:r>
            <a:r>
              <a:rPr lang="en-US" dirty="0" smtClean="0"/>
              <a:t>graphical user interface) facilitating this type of processing</a:t>
            </a:r>
            <a:r>
              <a:rPr lang="en-US" baseline="0" dirty="0" smtClean="0"/>
              <a:t> will permit more folks to use PAGES effectively without having to be a PAGES expert.</a:t>
            </a:r>
          </a:p>
          <a:p>
            <a:pPr marL="171450" indent="-171450">
              <a:buFont typeface="Arial" pitchFamily="34" charset="0"/>
              <a:buChar char="•"/>
            </a:pPr>
            <a:r>
              <a:rPr lang="en-US" baseline="0" dirty="0" smtClean="0"/>
              <a:t>The processing occurs on NGS computers so the software and ancillary files are always up-to-date.</a:t>
            </a:r>
          </a:p>
          <a:p>
            <a:pPr marL="171450" indent="-171450">
              <a:buFont typeface="Arial" pitchFamily="34" charset="0"/>
              <a:buChar char="•"/>
            </a:pPr>
            <a:r>
              <a:rPr lang="en-US" baseline="0" dirty="0" smtClean="0"/>
              <a:t>Dynamically created maps, plots and table, plus the preferences, help evaluate the results through visual cues.</a:t>
            </a:r>
          </a:p>
          <a:p>
            <a:pPr marL="171450" indent="-171450">
              <a:buFont typeface="Arial" pitchFamily="34" charset="0"/>
              <a:buChar char="•"/>
            </a:pPr>
            <a:r>
              <a:rPr lang="en-US" baseline="0" dirty="0" smtClean="0"/>
              <a:t>OPUS Projects builds some useful files saving time.</a:t>
            </a:r>
            <a:endParaRPr lang="en-US" dirty="0"/>
          </a:p>
        </p:txBody>
      </p:sp>
      <p:sp>
        <p:nvSpPr>
          <p:cNvPr id="4" name="Header Placeholder 3"/>
          <p:cNvSpPr>
            <a:spLocks noGrp="1"/>
          </p:cNvSpPr>
          <p:nvPr>
            <p:ph type="hdr" sz="quarter" idx="10"/>
          </p:nvPr>
        </p:nvSpPr>
        <p:spPr/>
        <p:txBody>
          <a:bodyPr/>
          <a:lstStyle/>
          <a:p>
            <a:pPr>
              <a:defRPr/>
            </a:pPr>
            <a:r>
              <a:rPr lang="en-US"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2013-08-09</a:t>
            </a:r>
            <a:endParaRPr lang="en-US" dirty="0"/>
          </a:p>
        </p:txBody>
      </p:sp>
      <p:sp>
        <p:nvSpPr>
          <p:cNvPr id="6" name="Footer Placeholder 5"/>
          <p:cNvSpPr>
            <a:spLocks noGrp="1"/>
          </p:cNvSpPr>
          <p:nvPr>
            <p:ph type="ftr" sz="quarter" idx="12"/>
          </p:nvPr>
        </p:nvSpPr>
        <p:spPr/>
        <p:txBody>
          <a:bodyPr/>
          <a:lstStyle/>
          <a:p>
            <a:pPr>
              <a:defRPr/>
            </a:pPr>
            <a:r>
              <a:rPr lang="en-US"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31</a:t>
            </a:fld>
            <a:endParaRPr lang="en-US"/>
          </a:p>
        </p:txBody>
      </p:sp>
    </p:spTree>
    <p:extLst>
      <p:ext uri="{BB962C8B-B14F-4D97-AF65-F5344CB8AC3E}">
        <p14:creationId xmlns:p14="http://schemas.microsoft.com/office/powerpoint/2010/main" xmlns="" val="4507788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112</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113</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114</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115</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116</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117</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selection is</a:t>
            </a:r>
            <a:r>
              <a:rPr lang="en-US" baseline="0" dirty="0" smtClean="0"/>
              <a:t> actually by baseline length and mutual data availability. For well behaved networks smaller than “continental” scales, the mutual data availability usually has little impact.</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118</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119</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120</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121</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No internet</a:t>
            </a:r>
            <a:r>
              <a:rPr lang="en-US" baseline="0" dirty="0" smtClean="0"/>
              <a:t> means no access. Users have to be online.</a:t>
            </a:r>
          </a:p>
          <a:p>
            <a:pPr marL="1714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OPUS Static data file limits apply, but we hope to allow Rapid-static files – probably with restrictions – by the end of the year.</a:t>
            </a:r>
          </a:p>
          <a:p>
            <a:pPr marL="1714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1 data file from 1 </a:t>
            </a:r>
            <a:r>
              <a:rPr lang="en-US" b="0" i="0" baseline="0" dirty="0" smtClean="0"/>
              <a:t>mark is OPUS </a:t>
            </a:r>
            <a:r>
              <a:rPr lang="en-US" baseline="0" dirty="0" smtClean="0"/>
              <a:t>so no real gain. Multiple occupations of 1 mark starts to have advantages. But the purpose and, therefore, the strength of OPUS Projects is multiple marks with multiple occupations.</a:t>
            </a:r>
          </a:p>
          <a:p>
            <a:pPr marL="1714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There are </a:t>
            </a:r>
            <a:r>
              <a:rPr lang="en-US" i="1" dirty="0" smtClean="0"/>
              <a:t>practical</a:t>
            </a:r>
            <a:r>
              <a:rPr lang="en-US" dirty="0" smtClean="0"/>
              <a:t> limits to a project’s size. The number of data files</a:t>
            </a:r>
            <a:r>
              <a:rPr lang="en-US" baseline="0" dirty="0" smtClean="0"/>
              <a:t> &lt; a few hundred implies:</a:t>
            </a:r>
          </a:p>
          <a:p>
            <a:pPr marL="628650" lvl="1" indent="-171450">
              <a:buFont typeface="Arial" pitchFamily="34" charset="0"/>
              <a:buChar char="•"/>
            </a:pPr>
            <a:r>
              <a:rPr lang="en-US" baseline="0" dirty="0" smtClean="0"/>
              <a:t>A few marks occupied many times.</a:t>
            </a:r>
          </a:p>
          <a:p>
            <a:pPr marL="628650" lvl="1" indent="-171450">
              <a:buFont typeface="Arial" pitchFamily="34" charset="0"/>
              <a:buChar char="•"/>
            </a:pPr>
            <a:r>
              <a:rPr lang="en-US" baseline="0" dirty="0" smtClean="0"/>
              <a:t>Many marks occupied a few times.</a:t>
            </a:r>
            <a:endParaRPr lang="en-US" dirty="0"/>
          </a:p>
        </p:txBody>
      </p:sp>
      <p:sp>
        <p:nvSpPr>
          <p:cNvPr id="4" name="Header Placeholder 3"/>
          <p:cNvSpPr>
            <a:spLocks noGrp="1"/>
          </p:cNvSpPr>
          <p:nvPr>
            <p:ph type="hdr" sz="quarter" idx="10"/>
          </p:nvPr>
        </p:nvSpPr>
        <p:spPr/>
        <p:txBody>
          <a:bodyPr/>
          <a:lstStyle/>
          <a:p>
            <a:pPr>
              <a:defRPr/>
            </a:pPr>
            <a:r>
              <a:rPr lang="en-US" dirty="0"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2013-08-09</a:t>
            </a:r>
            <a:endParaRPr lang="en-US" dirty="0"/>
          </a:p>
        </p:txBody>
      </p:sp>
      <p:sp>
        <p:nvSpPr>
          <p:cNvPr id="6" name="Footer Placeholder 5"/>
          <p:cNvSpPr>
            <a:spLocks noGrp="1"/>
          </p:cNvSpPr>
          <p:nvPr>
            <p:ph type="ftr" sz="quarter" idx="12"/>
          </p:nvPr>
        </p:nvSpPr>
        <p:spPr/>
        <p:txBody>
          <a:bodyPr/>
          <a:lstStyle/>
          <a:p>
            <a:pPr>
              <a:defRPr/>
            </a:pPr>
            <a:r>
              <a:rPr lang="en-US" dirty="0"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32</a:t>
            </a:fld>
            <a:endParaRPr lang="en-US"/>
          </a:p>
        </p:txBody>
      </p:sp>
    </p:spTree>
    <p:extLst>
      <p:ext uri="{BB962C8B-B14F-4D97-AF65-F5344CB8AC3E}">
        <p14:creationId xmlns:p14="http://schemas.microsoft.com/office/powerpoint/2010/main" xmlns="" val="2970031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122</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123</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124</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125</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Session Processing</a:t>
            </a:r>
            <a:endParaRPr lang="en-US">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marR="0" indent="-3175" algn="l" defTabSz="914400" rtl="0" eaLnBrk="0" fontAlgn="base" latinLnBrk="0" hangingPunct="0">
              <a:lnSpc>
                <a:spcPct val="100000"/>
              </a:lnSpc>
              <a:spcBef>
                <a:spcPct val="50000"/>
              </a:spcBef>
              <a:spcAft>
                <a:spcPct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127</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marR="0" indent="-3175" algn="l" defTabSz="914400" rtl="0" eaLnBrk="0" fontAlgn="base" latinLnBrk="0" hangingPunct="0">
              <a:lnSpc>
                <a:spcPct val="100000"/>
              </a:lnSpc>
              <a:spcBef>
                <a:spcPct val="50000"/>
              </a:spcBef>
              <a:spcAft>
                <a:spcPct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solidFill>
                  <a:prstClr val="black"/>
                </a:solidFill>
              </a:rPr>
              <a:pPr>
                <a:defRPr/>
              </a:pPr>
              <a:t>128</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129</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130</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131</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132</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not saying we NGS doesn’t need surveyors</a:t>
            </a:r>
            <a:r>
              <a:rPr lang="en-US" baseline="0" dirty="0" smtClean="0"/>
              <a:t> or that surveyors don’t need NGS. I am saying a surveyor shouldn’t have to be passable programmer or geodesist, and NGS should be helping surveyors do their job, not teaching them to be passable programmers or geodesists.</a:t>
            </a:r>
            <a:endParaRPr lang="en-US" dirty="0" smtClean="0"/>
          </a:p>
          <a:p>
            <a:endParaRPr lang="en-US" dirty="0" smtClean="0"/>
          </a:p>
          <a:p>
            <a:r>
              <a:rPr lang="en-US" dirty="0" smtClean="0"/>
              <a:t>GIGO</a:t>
            </a:r>
            <a:r>
              <a:rPr lang="en-US" baseline="0" dirty="0" smtClean="0"/>
              <a:t> = garbage in, garbage out</a:t>
            </a:r>
            <a:endParaRPr lang="en-US" dirty="0"/>
          </a:p>
        </p:txBody>
      </p:sp>
      <p:sp>
        <p:nvSpPr>
          <p:cNvPr id="4" name="Header Placeholder 3"/>
          <p:cNvSpPr>
            <a:spLocks noGrp="1"/>
          </p:cNvSpPr>
          <p:nvPr>
            <p:ph type="hdr" sz="quarter" idx="10"/>
          </p:nvPr>
        </p:nvSpPr>
        <p:spPr/>
        <p:txBody>
          <a:bodyPr/>
          <a:lstStyle/>
          <a:p>
            <a:pPr>
              <a:defRPr/>
            </a:pPr>
            <a:r>
              <a:rPr lang="en-US" smtClean="0"/>
              <a:t>OPUS Projects Manager Training</a:t>
            </a:r>
            <a:endParaRPr lang="en-US" dirty="0"/>
          </a:p>
        </p:txBody>
      </p:sp>
      <p:sp>
        <p:nvSpPr>
          <p:cNvPr id="5" name="Date Placeholder 4"/>
          <p:cNvSpPr>
            <a:spLocks noGrp="1"/>
          </p:cNvSpPr>
          <p:nvPr>
            <p:ph type="dt" idx="11"/>
          </p:nvPr>
        </p:nvSpPr>
        <p:spPr/>
        <p:txBody>
          <a:bodyPr/>
          <a:lstStyle/>
          <a:p>
            <a:pPr>
              <a:defRPr/>
            </a:pPr>
            <a:r>
              <a:rPr lang="en-US" dirty="0" smtClean="0"/>
              <a:t>2013-08-09</a:t>
            </a:r>
            <a:endParaRPr lang="en-US" dirty="0"/>
          </a:p>
        </p:txBody>
      </p:sp>
      <p:sp>
        <p:nvSpPr>
          <p:cNvPr id="6" name="Footer Placeholder 5"/>
          <p:cNvSpPr>
            <a:spLocks noGrp="1"/>
          </p:cNvSpPr>
          <p:nvPr>
            <p:ph type="ftr" sz="quarter" idx="12"/>
          </p:nvPr>
        </p:nvSpPr>
        <p:spPr/>
        <p:txBody>
          <a:bodyPr/>
          <a:lstStyle/>
          <a:p>
            <a:pPr>
              <a:defRPr/>
            </a:pPr>
            <a:r>
              <a:rPr lang="en-US" dirty="0" smtClean="0"/>
              <a:t>OPUS Projects</a:t>
            </a:r>
            <a:endParaRPr lang="en-US" dirty="0"/>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33</a:t>
            </a:fld>
            <a:endParaRPr lang="en-US"/>
          </a:p>
        </p:txBody>
      </p:sp>
    </p:spTree>
    <p:extLst>
      <p:ext uri="{BB962C8B-B14F-4D97-AF65-F5344CB8AC3E}">
        <p14:creationId xmlns:p14="http://schemas.microsoft.com/office/powerpoint/2010/main" xmlns="" val="29689714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133</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134</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Target for removal</a:t>
            </a:r>
            <a:r>
              <a:rPr lang="en-US" baseline="0" dirty="0" smtClean="0"/>
              <a:t> is October, 2013.</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135</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136</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137</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138</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139</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140</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141</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solidFill>
                  <a:prstClr val="black"/>
                </a:solidFill>
              </a:rPr>
              <a:pPr/>
              <a:t>142</a:t>
            </a:fld>
            <a:endParaRPr lang="en-US">
              <a:solidFill>
                <a:prstClr val="black"/>
              </a:solidFill>
            </a:endParaRPr>
          </a:p>
        </p:txBody>
      </p:sp>
      <p:sp>
        <p:nvSpPr>
          <p:cNvPr id="5" name="Date Placeholder 4"/>
          <p:cNvSpPr>
            <a:spLocks noGrp="1"/>
          </p:cNvSpPr>
          <p:nvPr>
            <p:ph type="dt" idx="11"/>
          </p:nvPr>
        </p:nvSpPr>
        <p:spPr/>
        <p:txBody>
          <a:bodyPr/>
          <a:lstStyle/>
          <a:p>
            <a:pPr>
              <a:defRPr/>
            </a:pPr>
            <a:r>
              <a:rPr lang="en-US" dirty="0" smtClean="0">
                <a:solidFill>
                  <a:prstClr val="black"/>
                </a:solidFill>
              </a:rPr>
              <a:t>2013-08-07</a:t>
            </a:r>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Network Adjustment</a:t>
            </a:r>
            <a:endParaRPr lang="en-US" dirty="0">
              <a:solidFill>
                <a:prstClr val="black"/>
              </a:solidFill>
            </a:endParaRPr>
          </a:p>
        </p:txBody>
      </p:sp>
      <p:sp>
        <p:nvSpPr>
          <p:cNvPr id="7" name="Header Placeholder 6"/>
          <p:cNvSpPr>
            <a:spLocks noGrp="1"/>
          </p:cNvSpPr>
          <p:nvPr>
            <p:ph type="hdr" sz="quarter" idx="13"/>
          </p:nvPr>
        </p:nvSpPr>
        <p:spPr/>
        <p:txBody>
          <a:bodyPr/>
          <a:lstStyle/>
          <a:p>
            <a:pPr>
              <a:defRPr/>
            </a:pPr>
            <a:r>
              <a:rPr lang="en-US" dirty="0" smtClean="0">
                <a:solidFill>
                  <a:prstClr val="black"/>
                </a:solidFill>
              </a:rPr>
              <a:t>OPUS Projects Manager Training</a:t>
            </a:r>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04671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4357769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Step 1 : Creating a Project</a:t>
            </a:r>
          </a:p>
        </p:txBody>
      </p:sp>
      <p:sp>
        <p:nvSpPr>
          <p:cNvPr id="7" name="Slide Number Placeholder 5"/>
          <p:cNvSpPr>
            <a:spLocks noGrp="1"/>
          </p:cNvSpPr>
          <p:nvPr>
            <p:ph type="sldNum" sz="quarter" idx="12"/>
          </p:nvPr>
        </p:nvSpPr>
        <p:spPr/>
        <p:txBody>
          <a:bodyPr/>
          <a:lstStyle>
            <a:lvl1pPr>
              <a:defRPr/>
            </a:lvl1pPr>
          </a:lstStyle>
          <a:p>
            <a:pPr>
              <a:defRPr/>
            </a:pPr>
            <a:fld id="{798A0D82-986E-4DEA-930D-11D884D3F6DA}"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Step 1 : Creating a Project</a:t>
            </a:r>
          </a:p>
        </p:txBody>
      </p:sp>
      <p:sp>
        <p:nvSpPr>
          <p:cNvPr id="7" name="Slide Number Placeholder 5"/>
          <p:cNvSpPr>
            <a:spLocks noGrp="1"/>
          </p:cNvSpPr>
          <p:nvPr>
            <p:ph type="sldNum" sz="quarter" idx="12"/>
          </p:nvPr>
        </p:nvSpPr>
        <p:spPr/>
        <p:txBody>
          <a:bodyPr/>
          <a:lstStyle>
            <a:lvl1pPr>
              <a:defRPr/>
            </a:lvl1pPr>
          </a:lstStyle>
          <a:p>
            <a:pPr>
              <a:defRPr/>
            </a:pPr>
            <a:fld id="{D5F4838C-A7AF-45C0-842D-D70F3FE4B821}"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Step 1 : Creating a Project</a:t>
            </a:r>
          </a:p>
        </p:txBody>
      </p:sp>
      <p:sp>
        <p:nvSpPr>
          <p:cNvPr id="6" name="Slide Number Placeholder 5"/>
          <p:cNvSpPr>
            <a:spLocks noGrp="1"/>
          </p:cNvSpPr>
          <p:nvPr>
            <p:ph type="sldNum" sz="quarter" idx="12"/>
          </p:nvPr>
        </p:nvSpPr>
        <p:spPr/>
        <p:txBody>
          <a:bodyPr/>
          <a:lstStyle>
            <a:lvl1pPr>
              <a:defRPr/>
            </a:lvl1pPr>
          </a:lstStyle>
          <a:p>
            <a:pPr>
              <a:defRPr/>
            </a:pPr>
            <a:fld id="{8E12928E-D044-4303-891F-9B0A1E415E0B}"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Step 1 : Creating a Project</a:t>
            </a:r>
          </a:p>
        </p:txBody>
      </p:sp>
      <p:sp>
        <p:nvSpPr>
          <p:cNvPr id="6" name="Slide Number Placeholder 5"/>
          <p:cNvSpPr>
            <a:spLocks noGrp="1"/>
          </p:cNvSpPr>
          <p:nvPr>
            <p:ph type="sldNum" sz="quarter" idx="12"/>
          </p:nvPr>
        </p:nvSpPr>
        <p:spPr/>
        <p:txBody>
          <a:bodyPr/>
          <a:lstStyle>
            <a:lvl1pPr>
              <a:defRPr/>
            </a:lvl1pPr>
          </a:lstStyle>
          <a:p>
            <a:pPr>
              <a:defRPr/>
            </a:pPr>
            <a:fld id="{F62EED8F-97CD-4484-AB38-8B1CFB182FD8}"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Step 2 : Uploading Data</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F7DA517-2C82-445E-B311-3D5BB660DD96}"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Step 2 : Uploading Data</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3529DF9-F8E1-4220-8C8F-E52644C5560B}"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Step 2 : Uploading Data</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ADE0FD7-9D69-40FF-A39A-14A1B2877D33}"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Step 2 : Uploading Data</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707A65C-DB02-40FD-B398-2EDF7BACDC75}"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Step 2 : Uploading Data</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809AE211-844B-4151-8B2D-057E7F6F7AF3}"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Step 2 : Uploading Data</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5434C86E-AAC7-4EB9-9B17-B55C6A23384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920831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Step 2 : Uploading Data</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A0A20C1-84A2-43C6-AE3D-B33835BB02C3}"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Step 2 : Uploading Data</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82E2499-3BD0-4479-A007-81116472F936}"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Step 2 : Uploading Data</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1DE69C7-1B18-4440-B37C-980B15AE2CE7}"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Step 2 : Uploading Data</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B8A11A0-B52E-4CBD-850D-2F2880A5707E}"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Step 2 : Uploading Data</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2CD9F25-7EF7-40F6-8A32-4C4E5BF7EE09}"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F7DA517-2C82-445E-B311-3D5BB660DD96}"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3529DF9-F8E1-4220-8C8F-E52644C5560B}"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ADE0FD7-9D69-40FF-A39A-14A1B2877D33}"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Step 3 : Session Processing</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707A65C-DB02-40FD-B398-2EDF7BACDC75}"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Step 3 : Session Processing</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809AE211-844B-4151-8B2D-057E7F6F7A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1643733-1CB0-44D9-972F-407DDDFCEB84}"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Step 3 : Session Processing</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5434C86E-AAC7-4EB9-9B17-B55C6A233846}"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Step 3 : Session Processing</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A0A20C1-84A2-43C6-AE3D-B33835BB02C3}"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Step 3 : Session Processing</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82E2499-3BD0-4479-A007-81116472F936}"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Step 3 : Session Processing</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1DE69C7-1B18-4440-B37C-980B15AE2CE7}"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B8A11A0-B52E-4CBD-850D-2F2880A5707E}"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2CD9F25-7EF7-40F6-8A32-4C4E5BF7EE09}"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F7DA517-2C82-445E-B311-3D5BB660DD96}"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3529DF9-F8E1-4220-8C8F-E52644C5560B}"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ADE0FD7-9D69-40FF-A39A-14A1B2877D33}"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Step 4 : Network Adjustment</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707A65C-DB02-40FD-B398-2EDF7BACDC7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220C3D0-729A-4A15-8E23-72CBC95666E6}"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Step 4 : Network Adjustment</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809AE211-844B-4151-8B2D-057E7F6F7AF3}"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Step 4 : Network Adjustment</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5434C86E-AAC7-4EB9-9B17-B55C6A233846}"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Step 4 : Network Adjustment</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A0A20C1-84A2-43C6-AE3D-B33835BB02C3}"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Step 4 : Network Adjustment</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82E2499-3BD0-4479-A007-81116472F936}"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Step 4 : Network Adjustment</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1DE69C7-1B18-4440-B37C-980B15AE2CE7}"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B8A11A0-B52E-4CBD-850D-2F2880A5707E}"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2CD9F25-7EF7-40F6-8A32-4C4E5BF7EE09}"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046715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636550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46858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03E0E8A-1D43-4D8D-AEAC-C018B329A72E}"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2947834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2197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47750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522266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998568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540433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4357769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920831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7046715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263655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56B9845-AF16-48D3-AA2D-82A72C93CC55}"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3468581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32947834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62197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347750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2522266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8998568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6540433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4357769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6920831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04671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9ADC6C8E-76D2-41B8-9724-5169A0B08809}"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636550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468581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2947834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2197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47750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522266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998568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540433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4357769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92083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EB26A731-1E89-4A21-A26A-D51F11606EB3}"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2842C21F-AE33-4746-B537-1CCBA51D535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AE80448-B2EE-43F8-B0AE-716061E9B96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63655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1840401-0845-4AB3-BD82-79BDE7014F5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9C0CCE2-8734-43BC-9DBB-BA3C6421B245}"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5E922BD-AF8A-447D-8721-772F6E2713FD}"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26A690-9C76-40E1-BEFF-BE61A990D4EA}" type="slidenum">
              <a:rPr lang="en-US"/>
              <a:pPr>
                <a:defRPr/>
              </a:pPr>
              <a:t>‹#›</a:t>
            </a:fld>
            <a:endParaRPr lang="en-US"/>
          </a:p>
        </p:txBody>
      </p:sp>
    </p:spTree>
    <p:extLst>
      <p:ext uri="{BB962C8B-B14F-4D97-AF65-F5344CB8AC3E}">
        <p14:creationId xmlns="" xmlns:p14="http://schemas.microsoft.com/office/powerpoint/2010/main" val="3639182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Date Placeholder 6"/>
          <p:cNvSpPr>
            <a:spLocks noGrp="1"/>
          </p:cNvSpPr>
          <p:nvPr>
            <p:ph type="dt" sz="half" idx="11"/>
          </p:nvPr>
        </p:nvSpPr>
        <p:spPr/>
        <p:txBody>
          <a:bodyPr/>
          <a:lstStyle>
            <a:lvl1pPr>
              <a:defRPr/>
            </a:lvl1pPr>
          </a:lstStyle>
          <a:p>
            <a:pPr>
              <a:defRPr/>
            </a:pPr>
            <a:r>
              <a:rPr lang="en-US" dirty="0" smtClean="0"/>
              <a:t>2013 KSLS Pittsburg, KS</a:t>
            </a:r>
            <a:endParaRPr lang="en-US" dirty="0"/>
          </a:p>
        </p:txBody>
      </p:sp>
      <p:sp>
        <p:nvSpPr>
          <p:cNvPr id="6" name="Slide Number Placeholder 7"/>
          <p:cNvSpPr>
            <a:spLocks noGrp="1"/>
          </p:cNvSpPr>
          <p:nvPr>
            <p:ph type="sldNum" sz="quarter" idx="12"/>
          </p:nvPr>
        </p:nvSpPr>
        <p:spPr/>
        <p:txBody>
          <a:bodyPr/>
          <a:lstStyle>
            <a:lvl1pPr>
              <a:defRPr sz="1000">
                <a:solidFill>
                  <a:schemeClr val="tx1"/>
                </a:solidFill>
              </a:defRPr>
            </a:lvl1pPr>
          </a:lstStyle>
          <a:p>
            <a:pPr>
              <a:defRPr/>
            </a:pPr>
            <a:fld id="{1ED04ADC-6A7D-4EAC-84BE-AC696452133E}" type="slidenum">
              <a:rPr lang="en-US">
                <a:solidFill>
                  <a:prstClr val="black"/>
                </a:solidFill>
              </a:rPr>
              <a:pPr>
                <a:defRPr/>
              </a:pPr>
              <a:t>‹#›</a:t>
            </a:fld>
            <a:endParaRPr lang="en-US" dirty="0">
              <a:solidFill>
                <a:prstClr val="black"/>
              </a:solidFill>
            </a:endParaRPr>
          </a:p>
        </p:txBody>
      </p:sp>
    </p:spTree>
    <p:extLst>
      <p:ext uri="{BB962C8B-B14F-4D97-AF65-F5344CB8AC3E}">
        <p14:creationId xmlns="" xmlns:p14="http://schemas.microsoft.com/office/powerpoint/2010/main" val="135845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C62535-31B9-4961-A8D9-7DF8E95E241E}" type="slidenum">
              <a:rPr lang="en-US"/>
              <a:pPr>
                <a:defRPr/>
              </a:pPr>
              <a:t>‹#›</a:t>
            </a:fld>
            <a:endParaRPr lang="en-US"/>
          </a:p>
        </p:txBody>
      </p:sp>
    </p:spTree>
    <p:extLst>
      <p:ext uri="{BB962C8B-B14F-4D97-AF65-F5344CB8AC3E}">
        <p14:creationId xmlns="" xmlns:p14="http://schemas.microsoft.com/office/powerpoint/2010/main" val="3842220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B0C153-046B-4E27-AC36-E7B197B0C990}" type="slidenum">
              <a:rPr lang="en-US"/>
              <a:pPr>
                <a:defRPr/>
              </a:pPr>
              <a:t>‹#›</a:t>
            </a:fld>
            <a:endParaRPr lang="en-US"/>
          </a:p>
        </p:txBody>
      </p:sp>
    </p:spTree>
    <p:extLst>
      <p:ext uri="{BB962C8B-B14F-4D97-AF65-F5344CB8AC3E}">
        <p14:creationId xmlns="" xmlns:p14="http://schemas.microsoft.com/office/powerpoint/2010/main" val="869379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101933-DF57-4FD4-9AFA-7A962FDE964D}" type="slidenum">
              <a:rPr lang="en-US"/>
              <a:pPr>
                <a:defRPr/>
              </a:pPr>
              <a:t>‹#›</a:t>
            </a:fld>
            <a:endParaRPr lang="en-US"/>
          </a:p>
        </p:txBody>
      </p:sp>
    </p:spTree>
    <p:extLst>
      <p:ext uri="{BB962C8B-B14F-4D97-AF65-F5344CB8AC3E}">
        <p14:creationId xmlns="" xmlns:p14="http://schemas.microsoft.com/office/powerpoint/2010/main" val="1523818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75240DD-DA2B-4710-9D6A-12D7F88B50DB}" type="slidenum">
              <a:rPr lang="en-US"/>
              <a:pPr>
                <a:defRPr/>
              </a:pPr>
              <a:t>‹#›</a:t>
            </a:fld>
            <a:endParaRPr lang="en-US"/>
          </a:p>
        </p:txBody>
      </p:sp>
    </p:spTree>
    <p:extLst>
      <p:ext uri="{BB962C8B-B14F-4D97-AF65-F5344CB8AC3E}">
        <p14:creationId xmlns="" xmlns:p14="http://schemas.microsoft.com/office/powerpoint/2010/main" val="3573417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 xmlns:p14="http://schemas.microsoft.com/office/powerpoint/2010/main" val="15408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468581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B98CC4-5D6A-44D9-B4D1-BE2BE4FDCA7B}" type="slidenum">
              <a:rPr lang="en-US"/>
              <a:pPr>
                <a:defRPr/>
              </a:pPr>
              <a:t>‹#›</a:t>
            </a:fld>
            <a:endParaRPr lang="en-US"/>
          </a:p>
        </p:txBody>
      </p:sp>
    </p:spTree>
    <p:extLst>
      <p:ext uri="{BB962C8B-B14F-4D97-AF65-F5344CB8AC3E}">
        <p14:creationId xmlns="" xmlns:p14="http://schemas.microsoft.com/office/powerpoint/2010/main" val="1099027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4D9D2E-39AC-4086-960E-8463A1EA676D}" type="slidenum">
              <a:rPr lang="en-US"/>
              <a:pPr>
                <a:defRPr/>
              </a:pPr>
              <a:t>‹#›</a:t>
            </a:fld>
            <a:endParaRPr lang="en-US"/>
          </a:p>
        </p:txBody>
      </p:sp>
    </p:spTree>
    <p:extLst>
      <p:ext uri="{BB962C8B-B14F-4D97-AF65-F5344CB8AC3E}">
        <p14:creationId xmlns="" xmlns:p14="http://schemas.microsoft.com/office/powerpoint/2010/main" val="545662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84E473-75B3-46E3-AC75-50F6010C4A2E}" type="slidenum">
              <a:rPr lang="en-US"/>
              <a:pPr>
                <a:defRPr/>
              </a:pPr>
              <a:t>‹#›</a:t>
            </a:fld>
            <a:endParaRPr lang="en-US"/>
          </a:p>
        </p:txBody>
      </p:sp>
    </p:spTree>
    <p:extLst>
      <p:ext uri="{BB962C8B-B14F-4D97-AF65-F5344CB8AC3E}">
        <p14:creationId xmlns="" xmlns:p14="http://schemas.microsoft.com/office/powerpoint/2010/main" val="4011994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CF6CD3-706C-4FE7-85CB-906A0F6F7918}" type="slidenum">
              <a:rPr lang="en-US"/>
              <a:pPr>
                <a:defRPr/>
              </a:pPr>
              <a:t>‹#›</a:t>
            </a:fld>
            <a:endParaRPr lang="en-US"/>
          </a:p>
        </p:txBody>
      </p:sp>
    </p:spTree>
    <p:extLst>
      <p:ext uri="{BB962C8B-B14F-4D97-AF65-F5344CB8AC3E}">
        <p14:creationId xmlns="" xmlns:p14="http://schemas.microsoft.com/office/powerpoint/2010/main" val="317132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15671808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26A690-9C76-40E1-BEFF-BE61A990D4EA}" type="slidenum">
              <a:rPr lang="en-US"/>
              <a:pPr>
                <a:defRPr/>
              </a:pPr>
              <a:t>‹#›</a:t>
            </a:fld>
            <a:endParaRPr lang="en-US"/>
          </a:p>
        </p:txBody>
      </p:sp>
    </p:spTree>
    <p:extLst>
      <p:ext uri="{BB962C8B-B14F-4D97-AF65-F5344CB8AC3E}">
        <p14:creationId xmlns="" xmlns:p14="http://schemas.microsoft.com/office/powerpoint/2010/main" val="36391820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Date Placeholder 6"/>
          <p:cNvSpPr>
            <a:spLocks noGrp="1"/>
          </p:cNvSpPr>
          <p:nvPr>
            <p:ph type="dt" sz="half" idx="11"/>
          </p:nvPr>
        </p:nvSpPr>
        <p:spPr/>
        <p:txBody>
          <a:bodyPr/>
          <a:lstStyle>
            <a:lvl1pPr>
              <a:defRPr/>
            </a:lvl1pPr>
          </a:lstStyle>
          <a:p>
            <a:pPr>
              <a:defRPr/>
            </a:pPr>
            <a:r>
              <a:rPr lang="en-US" dirty="0" smtClean="0"/>
              <a:t>2013 KSLS Pittsburg, KS</a:t>
            </a:r>
            <a:endParaRPr lang="en-US" dirty="0"/>
          </a:p>
        </p:txBody>
      </p:sp>
      <p:sp>
        <p:nvSpPr>
          <p:cNvPr id="6" name="Slide Number Placeholder 7"/>
          <p:cNvSpPr>
            <a:spLocks noGrp="1"/>
          </p:cNvSpPr>
          <p:nvPr>
            <p:ph type="sldNum" sz="quarter" idx="12"/>
          </p:nvPr>
        </p:nvSpPr>
        <p:spPr/>
        <p:txBody>
          <a:bodyPr/>
          <a:lstStyle>
            <a:lvl1pPr>
              <a:defRPr sz="1000">
                <a:solidFill>
                  <a:schemeClr val="tx1"/>
                </a:solidFill>
              </a:defRPr>
            </a:lvl1pPr>
          </a:lstStyle>
          <a:p>
            <a:pPr>
              <a:defRPr/>
            </a:pPr>
            <a:fld id="{1ED04ADC-6A7D-4EAC-84BE-AC696452133E}" type="slidenum">
              <a:rPr lang="en-US">
                <a:solidFill>
                  <a:prstClr val="black"/>
                </a:solidFill>
              </a:rPr>
              <a:pPr>
                <a:defRPr/>
              </a:pPr>
              <a:t>‹#›</a:t>
            </a:fld>
            <a:endParaRPr lang="en-US" dirty="0">
              <a:solidFill>
                <a:prstClr val="black"/>
              </a:solidFill>
            </a:endParaRPr>
          </a:p>
        </p:txBody>
      </p:sp>
    </p:spTree>
    <p:extLst>
      <p:ext uri="{BB962C8B-B14F-4D97-AF65-F5344CB8AC3E}">
        <p14:creationId xmlns="" xmlns:p14="http://schemas.microsoft.com/office/powerpoint/2010/main" val="1358458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C62535-31B9-4961-A8D9-7DF8E95E241E}" type="slidenum">
              <a:rPr lang="en-US"/>
              <a:pPr>
                <a:defRPr/>
              </a:pPr>
              <a:t>‹#›</a:t>
            </a:fld>
            <a:endParaRPr lang="en-US"/>
          </a:p>
        </p:txBody>
      </p:sp>
    </p:spTree>
    <p:extLst>
      <p:ext uri="{BB962C8B-B14F-4D97-AF65-F5344CB8AC3E}">
        <p14:creationId xmlns="" xmlns:p14="http://schemas.microsoft.com/office/powerpoint/2010/main" val="3842220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B0C153-046B-4E27-AC36-E7B197B0C990}" type="slidenum">
              <a:rPr lang="en-US"/>
              <a:pPr>
                <a:defRPr/>
              </a:pPr>
              <a:t>‹#›</a:t>
            </a:fld>
            <a:endParaRPr lang="en-US"/>
          </a:p>
        </p:txBody>
      </p:sp>
    </p:spTree>
    <p:extLst>
      <p:ext uri="{BB962C8B-B14F-4D97-AF65-F5344CB8AC3E}">
        <p14:creationId xmlns="" xmlns:p14="http://schemas.microsoft.com/office/powerpoint/2010/main" val="869379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101933-DF57-4FD4-9AFA-7A962FDE964D}" type="slidenum">
              <a:rPr lang="en-US"/>
              <a:pPr>
                <a:defRPr/>
              </a:pPr>
              <a:t>‹#›</a:t>
            </a:fld>
            <a:endParaRPr lang="en-US"/>
          </a:p>
        </p:txBody>
      </p:sp>
    </p:spTree>
    <p:extLst>
      <p:ext uri="{BB962C8B-B14F-4D97-AF65-F5344CB8AC3E}">
        <p14:creationId xmlns="" xmlns:p14="http://schemas.microsoft.com/office/powerpoint/2010/main" val="1523818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2947834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75240DD-DA2B-4710-9D6A-12D7F88B50DB}" type="slidenum">
              <a:rPr lang="en-US"/>
              <a:pPr>
                <a:defRPr/>
              </a:pPr>
              <a:t>‹#›</a:t>
            </a:fld>
            <a:endParaRPr lang="en-US"/>
          </a:p>
        </p:txBody>
      </p:sp>
    </p:spTree>
    <p:extLst>
      <p:ext uri="{BB962C8B-B14F-4D97-AF65-F5344CB8AC3E}">
        <p14:creationId xmlns="" xmlns:p14="http://schemas.microsoft.com/office/powerpoint/2010/main" val="3573417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 xmlns:p14="http://schemas.microsoft.com/office/powerpoint/2010/main" val="15408242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B98CC4-5D6A-44D9-B4D1-BE2BE4FDCA7B}" type="slidenum">
              <a:rPr lang="en-US"/>
              <a:pPr>
                <a:defRPr/>
              </a:pPr>
              <a:t>‹#›</a:t>
            </a:fld>
            <a:endParaRPr lang="en-US"/>
          </a:p>
        </p:txBody>
      </p:sp>
    </p:spTree>
    <p:extLst>
      <p:ext uri="{BB962C8B-B14F-4D97-AF65-F5344CB8AC3E}">
        <p14:creationId xmlns="" xmlns:p14="http://schemas.microsoft.com/office/powerpoint/2010/main" val="1099027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4D9D2E-39AC-4086-960E-8463A1EA676D}" type="slidenum">
              <a:rPr lang="en-US"/>
              <a:pPr>
                <a:defRPr/>
              </a:pPr>
              <a:t>‹#›</a:t>
            </a:fld>
            <a:endParaRPr lang="en-US"/>
          </a:p>
        </p:txBody>
      </p:sp>
    </p:spTree>
    <p:extLst>
      <p:ext uri="{BB962C8B-B14F-4D97-AF65-F5344CB8AC3E}">
        <p14:creationId xmlns="" xmlns:p14="http://schemas.microsoft.com/office/powerpoint/2010/main" val="545662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84E473-75B3-46E3-AC75-50F6010C4A2E}" type="slidenum">
              <a:rPr lang="en-US"/>
              <a:pPr>
                <a:defRPr/>
              </a:pPr>
              <a:t>‹#›</a:t>
            </a:fld>
            <a:endParaRPr lang="en-US"/>
          </a:p>
        </p:txBody>
      </p:sp>
    </p:spTree>
    <p:extLst>
      <p:ext uri="{BB962C8B-B14F-4D97-AF65-F5344CB8AC3E}">
        <p14:creationId xmlns="" xmlns:p14="http://schemas.microsoft.com/office/powerpoint/2010/main" val="4011994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CF6CD3-706C-4FE7-85CB-906A0F6F7918}" type="slidenum">
              <a:rPr lang="en-US"/>
              <a:pPr>
                <a:defRPr/>
              </a:pPr>
              <a:t>‹#›</a:t>
            </a:fld>
            <a:endParaRPr lang="en-US"/>
          </a:p>
        </p:txBody>
      </p:sp>
    </p:spTree>
    <p:extLst>
      <p:ext uri="{BB962C8B-B14F-4D97-AF65-F5344CB8AC3E}">
        <p14:creationId xmlns="" xmlns:p14="http://schemas.microsoft.com/office/powerpoint/2010/main" val="3171322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15671808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26A690-9C76-40E1-BEFF-BE61A990D4EA}" type="slidenum">
              <a:rPr lang="en-US"/>
              <a:pPr>
                <a:defRPr/>
              </a:pPr>
              <a:t>‹#›</a:t>
            </a:fld>
            <a:endParaRPr lang="en-US"/>
          </a:p>
        </p:txBody>
      </p:sp>
    </p:spTree>
    <p:extLst>
      <p:ext uri="{BB962C8B-B14F-4D97-AF65-F5344CB8AC3E}">
        <p14:creationId xmlns="" xmlns:p14="http://schemas.microsoft.com/office/powerpoint/2010/main" val="36391820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Date Placeholder 6"/>
          <p:cNvSpPr>
            <a:spLocks noGrp="1"/>
          </p:cNvSpPr>
          <p:nvPr>
            <p:ph type="dt" sz="half" idx="11"/>
          </p:nvPr>
        </p:nvSpPr>
        <p:spPr/>
        <p:txBody>
          <a:bodyPr/>
          <a:lstStyle>
            <a:lvl1pPr>
              <a:defRPr/>
            </a:lvl1pPr>
          </a:lstStyle>
          <a:p>
            <a:pPr>
              <a:defRPr/>
            </a:pPr>
            <a:r>
              <a:rPr lang="en-US" dirty="0" smtClean="0"/>
              <a:t>2013 KSLS Pittsburg, KS</a:t>
            </a:r>
            <a:endParaRPr lang="en-US" dirty="0"/>
          </a:p>
        </p:txBody>
      </p:sp>
      <p:sp>
        <p:nvSpPr>
          <p:cNvPr id="6" name="Slide Number Placeholder 7"/>
          <p:cNvSpPr>
            <a:spLocks noGrp="1"/>
          </p:cNvSpPr>
          <p:nvPr>
            <p:ph type="sldNum" sz="quarter" idx="12"/>
          </p:nvPr>
        </p:nvSpPr>
        <p:spPr/>
        <p:txBody>
          <a:bodyPr/>
          <a:lstStyle>
            <a:lvl1pPr>
              <a:defRPr sz="1000">
                <a:solidFill>
                  <a:schemeClr val="tx1"/>
                </a:solidFill>
              </a:defRPr>
            </a:lvl1pPr>
          </a:lstStyle>
          <a:p>
            <a:pPr>
              <a:defRPr/>
            </a:pPr>
            <a:fld id="{1ED04ADC-6A7D-4EAC-84BE-AC696452133E}" type="slidenum">
              <a:rPr lang="en-US">
                <a:solidFill>
                  <a:prstClr val="black"/>
                </a:solidFill>
              </a:rPr>
              <a:pPr>
                <a:defRPr/>
              </a:pPr>
              <a:t>‹#›</a:t>
            </a:fld>
            <a:endParaRPr lang="en-US" dirty="0">
              <a:solidFill>
                <a:prstClr val="black"/>
              </a:solidFill>
            </a:endParaRPr>
          </a:p>
        </p:txBody>
      </p:sp>
    </p:spTree>
    <p:extLst>
      <p:ext uri="{BB962C8B-B14F-4D97-AF65-F5344CB8AC3E}">
        <p14:creationId xmlns="" xmlns:p14="http://schemas.microsoft.com/office/powerpoint/2010/main" val="13584582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C62535-31B9-4961-A8D9-7DF8E95E241E}" type="slidenum">
              <a:rPr lang="en-US"/>
              <a:pPr>
                <a:defRPr/>
              </a:pPr>
              <a:t>‹#›</a:t>
            </a:fld>
            <a:endParaRPr lang="en-US"/>
          </a:p>
        </p:txBody>
      </p:sp>
    </p:spTree>
    <p:extLst>
      <p:ext uri="{BB962C8B-B14F-4D97-AF65-F5344CB8AC3E}">
        <p14:creationId xmlns="" xmlns:p14="http://schemas.microsoft.com/office/powerpoint/2010/main" val="3842220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2197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B0C153-046B-4E27-AC36-E7B197B0C990}" type="slidenum">
              <a:rPr lang="en-US"/>
              <a:pPr>
                <a:defRPr/>
              </a:pPr>
              <a:t>‹#›</a:t>
            </a:fld>
            <a:endParaRPr lang="en-US"/>
          </a:p>
        </p:txBody>
      </p:sp>
    </p:spTree>
    <p:extLst>
      <p:ext uri="{BB962C8B-B14F-4D97-AF65-F5344CB8AC3E}">
        <p14:creationId xmlns="" xmlns:p14="http://schemas.microsoft.com/office/powerpoint/2010/main" val="8693797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101933-DF57-4FD4-9AFA-7A962FDE964D}" type="slidenum">
              <a:rPr lang="en-US"/>
              <a:pPr>
                <a:defRPr/>
              </a:pPr>
              <a:t>‹#›</a:t>
            </a:fld>
            <a:endParaRPr lang="en-US"/>
          </a:p>
        </p:txBody>
      </p:sp>
    </p:spTree>
    <p:extLst>
      <p:ext uri="{BB962C8B-B14F-4D97-AF65-F5344CB8AC3E}">
        <p14:creationId xmlns="" xmlns:p14="http://schemas.microsoft.com/office/powerpoint/2010/main" val="15238186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75240DD-DA2B-4710-9D6A-12D7F88B50DB}" type="slidenum">
              <a:rPr lang="en-US"/>
              <a:pPr>
                <a:defRPr/>
              </a:pPr>
              <a:t>‹#›</a:t>
            </a:fld>
            <a:endParaRPr lang="en-US"/>
          </a:p>
        </p:txBody>
      </p:sp>
    </p:spTree>
    <p:extLst>
      <p:ext uri="{BB962C8B-B14F-4D97-AF65-F5344CB8AC3E}">
        <p14:creationId xmlns="" xmlns:p14="http://schemas.microsoft.com/office/powerpoint/2010/main" val="35734171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 xmlns:p14="http://schemas.microsoft.com/office/powerpoint/2010/main" val="15408242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B98CC4-5D6A-44D9-B4D1-BE2BE4FDCA7B}" type="slidenum">
              <a:rPr lang="en-US"/>
              <a:pPr>
                <a:defRPr/>
              </a:pPr>
              <a:t>‹#›</a:t>
            </a:fld>
            <a:endParaRPr lang="en-US"/>
          </a:p>
        </p:txBody>
      </p:sp>
    </p:spTree>
    <p:extLst>
      <p:ext uri="{BB962C8B-B14F-4D97-AF65-F5344CB8AC3E}">
        <p14:creationId xmlns="" xmlns:p14="http://schemas.microsoft.com/office/powerpoint/2010/main" val="10990278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4D9D2E-39AC-4086-960E-8463A1EA676D}" type="slidenum">
              <a:rPr lang="en-US"/>
              <a:pPr>
                <a:defRPr/>
              </a:pPr>
              <a:t>‹#›</a:t>
            </a:fld>
            <a:endParaRPr lang="en-US"/>
          </a:p>
        </p:txBody>
      </p:sp>
    </p:spTree>
    <p:extLst>
      <p:ext uri="{BB962C8B-B14F-4D97-AF65-F5344CB8AC3E}">
        <p14:creationId xmlns="" xmlns:p14="http://schemas.microsoft.com/office/powerpoint/2010/main" val="5456626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84E473-75B3-46E3-AC75-50F6010C4A2E}" type="slidenum">
              <a:rPr lang="en-US"/>
              <a:pPr>
                <a:defRPr/>
              </a:pPr>
              <a:t>‹#›</a:t>
            </a:fld>
            <a:endParaRPr lang="en-US"/>
          </a:p>
        </p:txBody>
      </p:sp>
    </p:spTree>
    <p:extLst>
      <p:ext uri="{BB962C8B-B14F-4D97-AF65-F5344CB8AC3E}">
        <p14:creationId xmlns="" xmlns:p14="http://schemas.microsoft.com/office/powerpoint/2010/main" val="40119946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CF6CD3-706C-4FE7-85CB-906A0F6F7918}" type="slidenum">
              <a:rPr lang="en-US"/>
              <a:pPr>
                <a:defRPr/>
              </a:pPr>
              <a:t>‹#›</a:t>
            </a:fld>
            <a:endParaRPr lang="en-US"/>
          </a:p>
        </p:txBody>
      </p:sp>
    </p:spTree>
    <p:extLst>
      <p:ext uri="{BB962C8B-B14F-4D97-AF65-F5344CB8AC3E}">
        <p14:creationId xmlns="" xmlns:p14="http://schemas.microsoft.com/office/powerpoint/2010/main" val="3171322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15671808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1643733-1CB0-44D9-972F-407DDDFCEB8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4775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220C3D0-729A-4A15-8E23-72CBC95666E6}"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03E0E8A-1D43-4D8D-AEAC-C018B329A72E}"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56B9845-AF16-48D3-AA2D-82A72C93CC55}"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9ADC6C8E-76D2-41B8-9724-5169A0B08809}"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EB26A731-1E89-4A21-A26A-D51F11606EB3}"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2842C21F-AE33-4746-B537-1CCBA51D5359}"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AE80448-B2EE-43F8-B0AE-716061E9B969}"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1840401-0845-4AB3-BD82-79BDE7014F51}"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9C0CCE2-8734-43BC-9DBB-BA3C6421B245}"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OPUS Projects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5E922BD-AF8A-447D-8721-772F6E2713F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522266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26A690-9C76-40E1-BEFF-BE61A990D4EA}" type="slidenum">
              <a:rPr lang="en-US"/>
              <a:pPr>
                <a:defRPr/>
              </a:pPr>
              <a:t>‹#›</a:t>
            </a:fld>
            <a:endParaRPr lang="en-US"/>
          </a:p>
        </p:txBody>
      </p:sp>
    </p:spTree>
    <p:extLst>
      <p:ext uri="{BB962C8B-B14F-4D97-AF65-F5344CB8AC3E}">
        <p14:creationId xmlns="" xmlns:p14="http://schemas.microsoft.com/office/powerpoint/2010/main" val="36391820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Date Placeholder 6"/>
          <p:cNvSpPr>
            <a:spLocks noGrp="1"/>
          </p:cNvSpPr>
          <p:nvPr>
            <p:ph type="dt" sz="half" idx="11"/>
          </p:nvPr>
        </p:nvSpPr>
        <p:spPr/>
        <p:txBody>
          <a:bodyPr/>
          <a:lstStyle>
            <a:lvl1pPr>
              <a:defRPr/>
            </a:lvl1pPr>
          </a:lstStyle>
          <a:p>
            <a:pPr>
              <a:defRPr/>
            </a:pPr>
            <a:r>
              <a:rPr lang="en-US" dirty="0" smtClean="0"/>
              <a:t>2013 KSLS Pittsburg, KS</a:t>
            </a:r>
            <a:endParaRPr lang="en-US" dirty="0"/>
          </a:p>
        </p:txBody>
      </p:sp>
      <p:sp>
        <p:nvSpPr>
          <p:cNvPr id="6" name="Slide Number Placeholder 7"/>
          <p:cNvSpPr>
            <a:spLocks noGrp="1"/>
          </p:cNvSpPr>
          <p:nvPr>
            <p:ph type="sldNum" sz="quarter" idx="12"/>
          </p:nvPr>
        </p:nvSpPr>
        <p:spPr/>
        <p:txBody>
          <a:bodyPr/>
          <a:lstStyle>
            <a:lvl1pPr>
              <a:defRPr sz="1000">
                <a:solidFill>
                  <a:schemeClr val="tx1"/>
                </a:solidFill>
              </a:defRPr>
            </a:lvl1pPr>
          </a:lstStyle>
          <a:p>
            <a:pPr>
              <a:defRPr/>
            </a:pPr>
            <a:fld id="{1ED04ADC-6A7D-4EAC-84BE-AC696452133E}" type="slidenum">
              <a:rPr lang="en-US">
                <a:solidFill>
                  <a:prstClr val="black"/>
                </a:solidFill>
              </a:rPr>
              <a:pPr>
                <a:defRPr/>
              </a:pPr>
              <a:t>‹#›</a:t>
            </a:fld>
            <a:endParaRPr lang="en-US" dirty="0">
              <a:solidFill>
                <a:prstClr val="black"/>
              </a:solidFill>
            </a:endParaRPr>
          </a:p>
        </p:txBody>
      </p:sp>
    </p:spTree>
    <p:extLst>
      <p:ext uri="{BB962C8B-B14F-4D97-AF65-F5344CB8AC3E}">
        <p14:creationId xmlns="" xmlns:p14="http://schemas.microsoft.com/office/powerpoint/2010/main" val="13584582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C62535-31B9-4961-A8D9-7DF8E95E241E}" type="slidenum">
              <a:rPr lang="en-US"/>
              <a:pPr>
                <a:defRPr/>
              </a:pPr>
              <a:t>‹#›</a:t>
            </a:fld>
            <a:endParaRPr lang="en-US"/>
          </a:p>
        </p:txBody>
      </p:sp>
    </p:spTree>
    <p:extLst>
      <p:ext uri="{BB962C8B-B14F-4D97-AF65-F5344CB8AC3E}">
        <p14:creationId xmlns="" xmlns:p14="http://schemas.microsoft.com/office/powerpoint/2010/main" val="38422201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B0C153-046B-4E27-AC36-E7B197B0C990}" type="slidenum">
              <a:rPr lang="en-US"/>
              <a:pPr>
                <a:defRPr/>
              </a:pPr>
              <a:t>‹#›</a:t>
            </a:fld>
            <a:endParaRPr lang="en-US"/>
          </a:p>
        </p:txBody>
      </p:sp>
    </p:spTree>
    <p:extLst>
      <p:ext uri="{BB962C8B-B14F-4D97-AF65-F5344CB8AC3E}">
        <p14:creationId xmlns="" xmlns:p14="http://schemas.microsoft.com/office/powerpoint/2010/main" val="8693797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101933-DF57-4FD4-9AFA-7A962FDE964D}" type="slidenum">
              <a:rPr lang="en-US"/>
              <a:pPr>
                <a:defRPr/>
              </a:pPr>
              <a:t>‹#›</a:t>
            </a:fld>
            <a:endParaRPr lang="en-US"/>
          </a:p>
        </p:txBody>
      </p:sp>
    </p:spTree>
    <p:extLst>
      <p:ext uri="{BB962C8B-B14F-4D97-AF65-F5344CB8AC3E}">
        <p14:creationId xmlns="" xmlns:p14="http://schemas.microsoft.com/office/powerpoint/2010/main" val="15238186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75240DD-DA2B-4710-9D6A-12D7F88B50DB}" type="slidenum">
              <a:rPr lang="en-US"/>
              <a:pPr>
                <a:defRPr/>
              </a:pPr>
              <a:t>‹#›</a:t>
            </a:fld>
            <a:endParaRPr lang="en-US"/>
          </a:p>
        </p:txBody>
      </p:sp>
    </p:spTree>
    <p:extLst>
      <p:ext uri="{BB962C8B-B14F-4D97-AF65-F5344CB8AC3E}">
        <p14:creationId xmlns="" xmlns:p14="http://schemas.microsoft.com/office/powerpoint/2010/main" val="35734171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 xmlns:p14="http://schemas.microsoft.com/office/powerpoint/2010/main" val="15408242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B98CC4-5D6A-44D9-B4D1-BE2BE4FDCA7B}" type="slidenum">
              <a:rPr lang="en-US"/>
              <a:pPr>
                <a:defRPr/>
              </a:pPr>
              <a:t>‹#›</a:t>
            </a:fld>
            <a:endParaRPr lang="en-US"/>
          </a:p>
        </p:txBody>
      </p:sp>
    </p:spTree>
    <p:extLst>
      <p:ext uri="{BB962C8B-B14F-4D97-AF65-F5344CB8AC3E}">
        <p14:creationId xmlns="" xmlns:p14="http://schemas.microsoft.com/office/powerpoint/2010/main" val="10990278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4D9D2E-39AC-4086-960E-8463A1EA676D}" type="slidenum">
              <a:rPr lang="en-US"/>
              <a:pPr>
                <a:defRPr/>
              </a:pPr>
              <a:t>‹#›</a:t>
            </a:fld>
            <a:endParaRPr lang="en-US"/>
          </a:p>
        </p:txBody>
      </p:sp>
    </p:spTree>
    <p:extLst>
      <p:ext uri="{BB962C8B-B14F-4D97-AF65-F5344CB8AC3E}">
        <p14:creationId xmlns="" xmlns:p14="http://schemas.microsoft.com/office/powerpoint/2010/main" val="5456626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84E473-75B3-46E3-AC75-50F6010C4A2E}" type="slidenum">
              <a:rPr lang="en-US"/>
              <a:pPr>
                <a:defRPr/>
              </a:pPr>
              <a:t>‹#›</a:t>
            </a:fld>
            <a:endParaRPr lang="en-US"/>
          </a:p>
        </p:txBody>
      </p:sp>
    </p:spTree>
    <p:extLst>
      <p:ext uri="{BB962C8B-B14F-4D97-AF65-F5344CB8AC3E}">
        <p14:creationId xmlns="" xmlns:p14="http://schemas.microsoft.com/office/powerpoint/2010/main" val="4011994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998568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CF6CD3-706C-4FE7-85CB-906A0F6F7918}" type="slidenum">
              <a:rPr lang="en-US"/>
              <a:pPr>
                <a:defRPr/>
              </a:pPr>
              <a:t>‹#›</a:t>
            </a:fld>
            <a:endParaRPr lang="en-US"/>
          </a:p>
        </p:txBody>
      </p:sp>
    </p:spTree>
    <p:extLst>
      <p:ext uri="{BB962C8B-B14F-4D97-AF65-F5344CB8AC3E}">
        <p14:creationId xmlns="" xmlns:p14="http://schemas.microsoft.com/office/powerpoint/2010/main" val="3171322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15671808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7046715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2636550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3468581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32947834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62197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347750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2522266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89985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540433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6540433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4357769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6920831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Step 1 : Creating a Project</a:t>
            </a:r>
          </a:p>
        </p:txBody>
      </p:sp>
      <p:sp>
        <p:nvSpPr>
          <p:cNvPr id="6" name="Slide Number Placeholder 5"/>
          <p:cNvSpPr>
            <a:spLocks noGrp="1"/>
          </p:cNvSpPr>
          <p:nvPr>
            <p:ph type="sldNum" sz="quarter" idx="12"/>
          </p:nvPr>
        </p:nvSpPr>
        <p:spPr/>
        <p:txBody>
          <a:bodyPr/>
          <a:lstStyle>
            <a:lvl1pPr>
              <a:defRPr/>
            </a:lvl1pPr>
          </a:lstStyle>
          <a:p>
            <a:pPr>
              <a:defRPr/>
            </a:pPr>
            <a:fld id="{327AA769-FE83-41C7-8E8C-046B7B1840C6}"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Step 1 : Creating a Project</a:t>
            </a:r>
          </a:p>
        </p:txBody>
      </p:sp>
      <p:sp>
        <p:nvSpPr>
          <p:cNvPr id="6" name="Slide Number Placeholder 5"/>
          <p:cNvSpPr>
            <a:spLocks noGrp="1"/>
          </p:cNvSpPr>
          <p:nvPr>
            <p:ph type="sldNum" sz="quarter" idx="12"/>
          </p:nvPr>
        </p:nvSpPr>
        <p:spPr/>
        <p:txBody>
          <a:bodyPr/>
          <a:lstStyle>
            <a:lvl1pPr>
              <a:defRPr/>
            </a:lvl1pPr>
          </a:lstStyle>
          <a:p>
            <a:pPr>
              <a:defRPr/>
            </a:pPr>
            <a:fld id="{CA360151-3641-4886-8AD3-D403BD53D9D3}"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Step 1 : Creating a Project</a:t>
            </a:r>
          </a:p>
        </p:txBody>
      </p:sp>
      <p:sp>
        <p:nvSpPr>
          <p:cNvPr id="6" name="Slide Number Placeholder 5"/>
          <p:cNvSpPr>
            <a:spLocks noGrp="1"/>
          </p:cNvSpPr>
          <p:nvPr>
            <p:ph type="sldNum" sz="quarter" idx="12"/>
          </p:nvPr>
        </p:nvSpPr>
        <p:spPr/>
        <p:txBody>
          <a:bodyPr/>
          <a:lstStyle>
            <a:lvl1pPr>
              <a:defRPr/>
            </a:lvl1pPr>
          </a:lstStyle>
          <a:p>
            <a:pPr>
              <a:defRPr/>
            </a:pPr>
            <a:fld id="{32840661-2AD7-4442-8A93-76C8F274B0EF}"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Step 1 : Creating a Project</a:t>
            </a:r>
          </a:p>
        </p:txBody>
      </p:sp>
      <p:sp>
        <p:nvSpPr>
          <p:cNvPr id="7" name="Slide Number Placeholder 5"/>
          <p:cNvSpPr>
            <a:spLocks noGrp="1"/>
          </p:cNvSpPr>
          <p:nvPr>
            <p:ph type="sldNum" sz="quarter" idx="12"/>
          </p:nvPr>
        </p:nvSpPr>
        <p:spPr/>
        <p:txBody>
          <a:bodyPr/>
          <a:lstStyle>
            <a:lvl1pPr>
              <a:defRPr/>
            </a:lvl1pPr>
          </a:lstStyle>
          <a:p>
            <a:pPr>
              <a:defRPr/>
            </a:pPr>
            <a:fld id="{CFEC7373-0A87-4FA0-BAD6-07C2EC2B6A47}"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Step 1 : Creating a Project</a:t>
            </a:r>
          </a:p>
        </p:txBody>
      </p:sp>
      <p:sp>
        <p:nvSpPr>
          <p:cNvPr id="9" name="Slide Number Placeholder 5"/>
          <p:cNvSpPr>
            <a:spLocks noGrp="1"/>
          </p:cNvSpPr>
          <p:nvPr>
            <p:ph type="sldNum" sz="quarter" idx="12"/>
          </p:nvPr>
        </p:nvSpPr>
        <p:spPr/>
        <p:txBody>
          <a:bodyPr/>
          <a:lstStyle>
            <a:lvl1pPr>
              <a:defRPr/>
            </a:lvl1pPr>
          </a:lstStyle>
          <a:p>
            <a:pPr>
              <a:defRPr/>
            </a:pPr>
            <a:fld id="{CF4E25CA-23BD-43FF-8F91-E0F123459EB8}"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Step 1 : Creating a Project</a:t>
            </a:r>
          </a:p>
        </p:txBody>
      </p:sp>
      <p:sp>
        <p:nvSpPr>
          <p:cNvPr id="5" name="Slide Number Placeholder 5"/>
          <p:cNvSpPr>
            <a:spLocks noGrp="1"/>
          </p:cNvSpPr>
          <p:nvPr>
            <p:ph type="sldNum" sz="quarter" idx="12"/>
          </p:nvPr>
        </p:nvSpPr>
        <p:spPr/>
        <p:txBody>
          <a:bodyPr/>
          <a:lstStyle>
            <a:lvl1pPr>
              <a:defRPr/>
            </a:lvl1pPr>
          </a:lstStyle>
          <a:p>
            <a:pPr>
              <a:defRPr/>
            </a:pPr>
            <a:fld id="{2CC8A335-E931-4563-96AF-59EEDE16267A}"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smtClean="0"/>
              <a:t>2013-08-07</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Step 1 : Creating a Project</a:t>
            </a:r>
          </a:p>
        </p:txBody>
      </p:sp>
      <p:sp>
        <p:nvSpPr>
          <p:cNvPr id="4" name="Slide Number Placeholder 5"/>
          <p:cNvSpPr>
            <a:spLocks noGrp="1"/>
          </p:cNvSpPr>
          <p:nvPr>
            <p:ph type="sldNum" sz="quarter" idx="12"/>
          </p:nvPr>
        </p:nvSpPr>
        <p:spPr/>
        <p:txBody>
          <a:bodyPr/>
          <a:lstStyle>
            <a:lvl1pPr>
              <a:defRPr/>
            </a:lvl1pPr>
          </a:lstStyle>
          <a:p>
            <a:pPr>
              <a:defRPr/>
            </a:pPr>
            <a:fld id="{C182B779-79E1-4056-A60C-7F66D7FAD9A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2.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2.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2.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jpe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2.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2.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146"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6147" name="Title Placeholder 1"/>
          <p:cNvSpPr>
            <a:spLocks noGrp="1"/>
          </p:cNvSpPr>
          <p:nvPr>
            <p:ph type="title"/>
          </p:nvPr>
        </p:nvSpPr>
        <p:spPr bwMode="auto">
          <a:xfrm>
            <a:off x="457200" y="457200"/>
            <a:ext cx="8229600" cy="64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6148" name="Text Placeholder 2"/>
          <p:cNvSpPr>
            <a:spLocks noGrp="1"/>
          </p:cNvSpPr>
          <p:nvPr>
            <p:ph type="body" idx="1"/>
          </p:nvPr>
        </p:nvSpPr>
        <p:spPr bwMode="auto">
          <a:xfrm>
            <a:off x="457200" y="1280160"/>
            <a:ext cx="8229600" cy="49377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defTabSz="914400">
              <a:defRPr/>
            </a:pPr>
            <a:r>
              <a:rPr lang="en-US" dirty="0" smtClean="0">
                <a:cs typeface="+mn-cs"/>
              </a:rPr>
              <a:t>2013-08-07</a:t>
            </a:r>
            <a:endParaRPr lang="en-US" dirty="0">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defTabSz="914400">
              <a:defRPr/>
            </a:pPr>
            <a:r>
              <a:rPr lang="en-US" dirty="0" smtClean="0">
                <a:cs typeface="+mn-cs"/>
              </a:rPr>
              <a:t>Step 2 : Uploading Data</a:t>
            </a:r>
            <a:endParaRPr lang="en-US" dirty="0">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defTabSz="914400">
              <a:defRPr/>
            </a:pPr>
            <a:fld id="{FDB39F3B-4E68-46BF-96FD-9721229251C8}" type="slidenum">
              <a:rPr lang="en-US">
                <a:cs typeface="+mn-cs"/>
              </a:rPr>
              <a:pPr defTabSz="914400">
                <a:defRPr/>
              </a:pPr>
              <a:t>‹#›</a:t>
            </a:fld>
            <a:endParaRPr lang="en-US">
              <a:cs typeface="+mn-cs"/>
            </a:endParaRP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hf hdr="0"/>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146"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6147" name="Title Placeholder 1"/>
          <p:cNvSpPr>
            <a:spLocks noGrp="1"/>
          </p:cNvSpPr>
          <p:nvPr>
            <p:ph type="title"/>
          </p:nvPr>
        </p:nvSpPr>
        <p:spPr bwMode="auto">
          <a:xfrm>
            <a:off x="457200" y="457200"/>
            <a:ext cx="8229600" cy="64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6148" name="Text Placeholder 2"/>
          <p:cNvSpPr>
            <a:spLocks noGrp="1"/>
          </p:cNvSpPr>
          <p:nvPr>
            <p:ph type="body" idx="1"/>
          </p:nvPr>
        </p:nvSpPr>
        <p:spPr bwMode="auto">
          <a:xfrm>
            <a:off x="457200" y="1280160"/>
            <a:ext cx="8229600" cy="49377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defTabSz="914400">
              <a:defRPr/>
            </a:pPr>
            <a:r>
              <a:rPr lang="en-US" dirty="0" smtClean="0">
                <a:cs typeface="+mn-cs"/>
              </a:rPr>
              <a:t>2013-08-07</a:t>
            </a:r>
            <a:endParaRPr lang="en-US" dirty="0">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defTabSz="914400">
              <a:defRPr/>
            </a:pPr>
            <a:r>
              <a:rPr lang="en-US" dirty="0" smtClean="0">
                <a:cs typeface="+mn-cs"/>
              </a:rPr>
              <a:t>Step 3 : Session Processing</a:t>
            </a:r>
            <a:endParaRPr lang="en-US" dirty="0">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defTabSz="914400">
              <a:defRPr/>
            </a:pPr>
            <a:fld id="{FDB39F3B-4E68-46BF-96FD-9721229251C8}" type="slidenum">
              <a:rPr lang="en-US">
                <a:cs typeface="+mn-cs"/>
              </a:rPr>
              <a:pPr defTabSz="914400">
                <a:defRPr/>
              </a:pPr>
              <a:t>‹#›</a:t>
            </a:fld>
            <a:endParaRPr lang="en-US">
              <a:cs typeface="+mn-cs"/>
            </a:endParaRP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hdr="0"/>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146"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6147" name="Title Placeholder 1"/>
          <p:cNvSpPr>
            <a:spLocks noGrp="1"/>
          </p:cNvSpPr>
          <p:nvPr>
            <p:ph type="title"/>
          </p:nvPr>
        </p:nvSpPr>
        <p:spPr bwMode="auto">
          <a:xfrm>
            <a:off x="457200" y="457200"/>
            <a:ext cx="8229600" cy="64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6148" name="Text Placeholder 2"/>
          <p:cNvSpPr>
            <a:spLocks noGrp="1"/>
          </p:cNvSpPr>
          <p:nvPr>
            <p:ph type="body" idx="1"/>
          </p:nvPr>
        </p:nvSpPr>
        <p:spPr bwMode="auto">
          <a:xfrm>
            <a:off x="457200" y="1280160"/>
            <a:ext cx="8229600" cy="49377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defTabSz="914400">
              <a:defRPr/>
            </a:pPr>
            <a:r>
              <a:rPr lang="en-US" dirty="0" smtClean="0">
                <a:cs typeface="+mn-cs"/>
              </a:rPr>
              <a:t>2013-08-07</a:t>
            </a:r>
            <a:endParaRPr lang="en-US" dirty="0">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defTabSz="914400">
              <a:defRPr/>
            </a:pPr>
            <a:r>
              <a:rPr lang="en-US" dirty="0" smtClean="0">
                <a:cs typeface="+mn-cs"/>
              </a:rPr>
              <a:t>Step 4 : Network Adjustment</a:t>
            </a:r>
            <a:endParaRPr lang="en-US" dirty="0">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defTabSz="914400">
              <a:defRPr/>
            </a:pPr>
            <a:fld id="{FDB39F3B-4E68-46BF-96FD-9721229251C8}" type="slidenum">
              <a:rPr lang="en-US">
                <a:cs typeface="+mn-cs"/>
              </a:rPr>
              <a:pPr defTabSz="914400">
                <a:defRPr/>
              </a:pPr>
              <a:t>‹#›</a:t>
            </a:fld>
            <a:endParaRPr lang="en-US">
              <a:cs typeface="+mn-cs"/>
            </a:endParaRPr>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hf hdr="0"/>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hf hd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hf hd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hf hd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45720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279525"/>
            <a:ext cx="8229600" cy="4938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dirty="0" smtClean="0">
                <a:solidFill>
                  <a:prstClr val="black">
                    <a:tint val="75000"/>
                  </a:prstClr>
                </a:solidFill>
                <a:latin typeface="+mn-lt"/>
              </a:defRPr>
            </a:lvl1pPr>
          </a:lstStyle>
          <a:p>
            <a:pPr defTabSz="914400">
              <a:defRPr/>
            </a:pPr>
            <a:r>
              <a:rPr lang="en-US">
                <a:ea typeface="+mn-ea"/>
                <a:cs typeface="+mn-cs"/>
              </a:rPr>
              <a:t>2013-08-09</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prstClr val="black">
                    <a:tint val="75000"/>
                  </a:prstClr>
                </a:solidFill>
                <a:latin typeface="+mn-lt"/>
              </a:defRPr>
            </a:lvl1pPr>
          </a:lstStyle>
          <a:p>
            <a:pPr defTabSz="914400">
              <a:defRPr/>
            </a:pPr>
            <a:r>
              <a:rPr lang="en-US">
                <a:ea typeface="+mn-ea"/>
                <a:cs typeface="+mn-cs"/>
              </a:rPr>
              <a:t>OPUS Projects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defTabSz="914400">
              <a:defRPr/>
            </a:pPr>
            <a:fld id="{060AF921-C10B-4E99-87EC-945BB7E1916D}" type="slidenum">
              <a:rPr lang="en-US">
                <a:ea typeface="+mn-ea"/>
                <a:cs typeface="+mn-cs"/>
              </a:rPr>
              <a:pPr defTabSz="914400">
                <a:defRPr/>
              </a:pPr>
              <a:t>‹#›</a:t>
            </a:fld>
            <a:endParaRPr lang="en-US">
              <a:ea typeface="+mn-ea"/>
              <a:cs typeface="+mn-cs"/>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l" rtl="0" fontAlgn="base">
        <a:spcBef>
          <a:spcPct val="0"/>
        </a:spcBef>
        <a:spcAft>
          <a:spcPct val="0"/>
        </a:spcAft>
        <a:defRPr sz="4400" kern="1200">
          <a:solidFill>
            <a:schemeClr val="tx1"/>
          </a:solidFill>
          <a:latin typeface="+mj-lt"/>
          <a:ea typeface="+mj-ea"/>
          <a:cs typeface="+mj-cs"/>
        </a:defRPr>
      </a:lvl1pPr>
      <a:lvl2pPr algn="l" rtl="0" fontAlgn="base">
        <a:spcBef>
          <a:spcPct val="0"/>
        </a:spcBef>
        <a:spcAft>
          <a:spcPct val="0"/>
        </a:spcAft>
        <a:defRPr sz="4400">
          <a:solidFill>
            <a:schemeClr val="tx1"/>
          </a:solidFill>
          <a:latin typeface="Calibri" pitchFamily="34" charset="0"/>
        </a:defRPr>
      </a:lvl2pPr>
      <a:lvl3pPr algn="l" rtl="0" fontAlgn="base">
        <a:spcBef>
          <a:spcPct val="0"/>
        </a:spcBef>
        <a:spcAft>
          <a:spcPct val="0"/>
        </a:spcAft>
        <a:defRPr sz="4400">
          <a:solidFill>
            <a:schemeClr val="tx1"/>
          </a:solidFill>
          <a:latin typeface="Calibri" pitchFamily="34" charset="0"/>
        </a:defRPr>
      </a:lvl3pPr>
      <a:lvl4pPr algn="l" rtl="0" fontAlgn="base">
        <a:spcBef>
          <a:spcPct val="0"/>
        </a:spcBef>
        <a:spcAft>
          <a:spcPct val="0"/>
        </a:spcAft>
        <a:defRPr sz="4400">
          <a:solidFill>
            <a:schemeClr val="tx1"/>
          </a:solidFill>
          <a:latin typeface="Calibri" pitchFamily="34" charset="0"/>
        </a:defRPr>
      </a:lvl4pPr>
      <a:lvl5pPr algn="l" rtl="0" fontAlgn="base">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defTabSz="914400">
              <a:defRPr/>
            </a:pPr>
            <a:r>
              <a:rPr lang="en-US" dirty="0" smtClean="0">
                <a:ea typeface="+mn-ea"/>
              </a:rPr>
              <a:t>2013 KSLS Pittsburg, KS</a:t>
            </a:r>
            <a:endParaRPr lang="en-US" dirty="0">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defTabSz="914400">
              <a:defRPr/>
            </a:pPr>
            <a:endParaRPr lang="en-US">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defTabSz="914400">
              <a:defRPr/>
            </a:pPr>
            <a:fld id="{D7D0D52C-9BA2-4115-A938-947186676A0C}" type="slidenum">
              <a:rPr lang="en-US">
                <a:ea typeface="+mn-ea"/>
              </a:rPr>
              <a:pPr defTabSz="914400">
                <a:defRPr/>
              </a:pPr>
              <a:t>‹#›</a:t>
            </a:fld>
            <a:endParaRPr lang="en-US">
              <a:ea typeface="+mn-ea"/>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defTabSz="914400">
              <a:defRPr/>
            </a:pPr>
            <a:r>
              <a:rPr lang="en-US" dirty="0" smtClean="0">
                <a:ea typeface="+mn-ea"/>
              </a:rPr>
              <a:t>2013 KSLS Pittsburg, KS</a:t>
            </a:r>
            <a:endParaRPr lang="en-US" dirty="0">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defTabSz="914400">
              <a:defRPr/>
            </a:pPr>
            <a:endParaRPr lang="en-US">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defTabSz="914400">
              <a:defRPr/>
            </a:pPr>
            <a:fld id="{D7D0D52C-9BA2-4115-A938-947186676A0C}" type="slidenum">
              <a:rPr lang="en-US">
                <a:ea typeface="+mn-ea"/>
              </a:rPr>
              <a:pPr defTabSz="914400">
                <a:defRPr/>
              </a:pPr>
              <a:t>‹#›</a:t>
            </a:fld>
            <a:endParaRPr lang="en-US">
              <a:ea typeface="+mn-ea"/>
            </a:endParaRP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defTabSz="914400">
              <a:defRPr/>
            </a:pPr>
            <a:r>
              <a:rPr lang="en-US" dirty="0" smtClean="0">
                <a:ea typeface="+mn-ea"/>
              </a:rPr>
              <a:t>2013 KSLS Pittsburg, KS</a:t>
            </a:r>
            <a:endParaRPr lang="en-US" dirty="0">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defTabSz="914400">
              <a:defRPr/>
            </a:pPr>
            <a:endParaRPr lang="en-US">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defTabSz="914400">
              <a:defRPr/>
            </a:pPr>
            <a:fld id="{D7D0D52C-9BA2-4115-A938-947186676A0C}" type="slidenum">
              <a:rPr lang="en-US">
                <a:ea typeface="+mn-ea"/>
              </a:rPr>
              <a:pPr defTabSz="914400">
                <a:defRPr/>
              </a:pPr>
              <a:t>‹#›</a:t>
            </a:fld>
            <a:endParaRPr lang="en-US">
              <a:ea typeface="+mn-ea"/>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45720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279525"/>
            <a:ext cx="8229600" cy="4938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dirty="0" smtClean="0">
                <a:solidFill>
                  <a:prstClr val="black">
                    <a:tint val="75000"/>
                  </a:prstClr>
                </a:solidFill>
                <a:latin typeface="+mn-lt"/>
              </a:defRPr>
            </a:lvl1pPr>
          </a:lstStyle>
          <a:p>
            <a:pPr defTabSz="914400">
              <a:defRPr/>
            </a:pPr>
            <a:r>
              <a:rPr lang="en-US">
                <a:ea typeface="+mn-ea"/>
                <a:cs typeface="+mn-cs"/>
              </a:rPr>
              <a:t>2013-08-09</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prstClr val="black">
                    <a:tint val="75000"/>
                  </a:prstClr>
                </a:solidFill>
                <a:latin typeface="+mn-lt"/>
              </a:defRPr>
            </a:lvl1pPr>
          </a:lstStyle>
          <a:p>
            <a:pPr defTabSz="914400">
              <a:defRPr/>
            </a:pPr>
            <a:r>
              <a:rPr lang="en-US">
                <a:ea typeface="+mn-ea"/>
                <a:cs typeface="+mn-cs"/>
              </a:rPr>
              <a:t>OPUS Projects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defTabSz="914400">
              <a:defRPr/>
            </a:pPr>
            <a:fld id="{060AF921-C10B-4E99-87EC-945BB7E1916D}" type="slidenum">
              <a:rPr lang="en-US">
                <a:ea typeface="+mn-ea"/>
                <a:cs typeface="+mn-cs"/>
              </a:rPr>
              <a:pPr defTabSz="914400">
                <a:defRPr/>
              </a:pPr>
              <a:t>‹#›</a:t>
            </a:fld>
            <a:endParaRPr lang="en-US">
              <a:ea typeface="+mn-ea"/>
              <a:cs typeface="+mn-cs"/>
            </a:endParaRPr>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hdr="0"/>
  <p:txStyles>
    <p:titleStyle>
      <a:lvl1pPr algn="l" rtl="0" fontAlgn="base">
        <a:spcBef>
          <a:spcPct val="0"/>
        </a:spcBef>
        <a:spcAft>
          <a:spcPct val="0"/>
        </a:spcAft>
        <a:defRPr sz="4400" kern="1200">
          <a:solidFill>
            <a:schemeClr val="tx1"/>
          </a:solidFill>
          <a:latin typeface="+mj-lt"/>
          <a:ea typeface="+mj-ea"/>
          <a:cs typeface="+mj-cs"/>
        </a:defRPr>
      </a:lvl1pPr>
      <a:lvl2pPr algn="l" rtl="0" fontAlgn="base">
        <a:spcBef>
          <a:spcPct val="0"/>
        </a:spcBef>
        <a:spcAft>
          <a:spcPct val="0"/>
        </a:spcAft>
        <a:defRPr sz="4400">
          <a:solidFill>
            <a:schemeClr val="tx1"/>
          </a:solidFill>
          <a:latin typeface="Calibri" pitchFamily="34" charset="0"/>
        </a:defRPr>
      </a:lvl2pPr>
      <a:lvl3pPr algn="l" rtl="0" fontAlgn="base">
        <a:spcBef>
          <a:spcPct val="0"/>
        </a:spcBef>
        <a:spcAft>
          <a:spcPct val="0"/>
        </a:spcAft>
        <a:defRPr sz="4400">
          <a:solidFill>
            <a:schemeClr val="tx1"/>
          </a:solidFill>
          <a:latin typeface="Calibri" pitchFamily="34" charset="0"/>
        </a:defRPr>
      </a:lvl3pPr>
      <a:lvl4pPr algn="l" rtl="0" fontAlgn="base">
        <a:spcBef>
          <a:spcPct val="0"/>
        </a:spcBef>
        <a:spcAft>
          <a:spcPct val="0"/>
        </a:spcAft>
        <a:defRPr sz="4400">
          <a:solidFill>
            <a:schemeClr val="tx1"/>
          </a:solidFill>
          <a:latin typeface="Calibri" pitchFamily="34" charset="0"/>
        </a:defRPr>
      </a:lvl4pPr>
      <a:lvl5pPr algn="l" rtl="0" fontAlgn="base">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defTabSz="914400">
              <a:defRPr/>
            </a:pPr>
            <a:r>
              <a:rPr lang="en-US" dirty="0" smtClean="0">
                <a:ea typeface="+mn-ea"/>
              </a:rPr>
              <a:t>2013 KSLS Pittsburg, KS</a:t>
            </a:r>
            <a:endParaRPr lang="en-US" dirty="0">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defTabSz="914400">
              <a:defRPr/>
            </a:pPr>
            <a:endParaRPr lang="en-US">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defTabSz="914400">
              <a:defRPr/>
            </a:pPr>
            <a:fld id="{D7D0D52C-9BA2-4115-A938-947186676A0C}" type="slidenum">
              <a:rPr lang="en-US">
                <a:ea typeface="+mn-ea"/>
              </a:rPr>
              <a:pPr defTabSz="914400">
                <a:defRPr/>
              </a:pPr>
              <a:t>‹#›</a:t>
            </a:fld>
            <a:endParaRPr lang="en-US">
              <a:ea typeface="+mn-ea"/>
            </a:endParaRP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45720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279525"/>
            <a:ext cx="8229600" cy="4938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dirty="0" smtClean="0">
                <a:solidFill>
                  <a:prstClr val="black">
                    <a:tint val="75000"/>
                  </a:prstClr>
                </a:solidFill>
                <a:latin typeface="+mn-lt"/>
              </a:defRPr>
            </a:lvl1pPr>
          </a:lstStyle>
          <a:p>
            <a:pPr defTabSz="914400">
              <a:defRPr/>
            </a:pPr>
            <a:r>
              <a:rPr lang="en-US">
                <a:cs typeface="+mn-cs"/>
              </a:rPr>
              <a:t>2013-08-07</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prstClr val="black">
                    <a:tint val="75000"/>
                  </a:prstClr>
                </a:solidFill>
                <a:latin typeface="+mn-lt"/>
              </a:defRPr>
            </a:lvl1pPr>
          </a:lstStyle>
          <a:p>
            <a:pPr defTabSz="914400">
              <a:defRPr/>
            </a:pPr>
            <a:r>
              <a:rPr lang="en-US">
                <a:cs typeface="+mn-cs"/>
              </a:rPr>
              <a:t>Step 1 : Creating a Project</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defTabSz="914400">
              <a:defRPr/>
            </a:pPr>
            <a:fld id="{B497DD6F-0524-4C81-9F17-FF56551B68A9}" type="slidenum">
              <a:rPr lang="en-US">
                <a:cs typeface="+mn-cs"/>
              </a:rPr>
              <a:pPr defTabSz="914400">
                <a:defRPr/>
              </a:pPr>
              <a:t>‹#›</a:t>
            </a:fld>
            <a:endParaRPr lang="en-US">
              <a:cs typeface="+mn-cs"/>
            </a:endParaRP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hdr="0"/>
  <p:txStyles>
    <p:titleStyle>
      <a:lvl1pPr algn="l" rtl="0" fontAlgn="base">
        <a:spcBef>
          <a:spcPct val="0"/>
        </a:spcBef>
        <a:spcAft>
          <a:spcPct val="0"/>
        </a:spcAft>
        <a:defRPr sz="4400" kern="1200">
          <a:solidFill>
            <a:schemeClr val="tx1"/>
          </a:solidFill>
          <a:latin typeface="+mj-lt"/>
          <a:ea typeface="+mj-ea"/>
          <a:cs typeface="+mj-cs"/>
        </a:defRPr>
      </a:lvl1pPr>
      <a:lvl2pPr algn="l" rtl="0" fontAlgn="base">
        <a:spcBef>
          <a:spcPct val="0"/>
        </a:spcBef>
        <a:spcAft>
          <a:spcPct val="0"/>
        </a:spcAft>
        <a:defRPr sz="4400">
          <a:solidFill>
            <a:schemeClr val="tx1"/>
          </a:solidFill>
          <a:latin typeface="Calibri" pitchFamily="34" charset="0"/>
        </a:defRPr>
      </a:lvl2pPr>
      <a:lvl3pPr algn="l" rtl="0" fontAlgn="base">
        <a:spcBef>
          <a:spcPct val="0"/>
        </a:spcBef>
        <a:spcAft>
          <a:spcPct val="0"/>
        </a:spcAft>
        <a:defRPr sz="4400">
          <a:solidFill>
            <a:schemeClr val="tx1"/>
          </a:solidFill>
          <a:latin typeface="Calibri" pitchFamily="34" charset="0"/>
        </a:defRPr>
      </a:lvl3pPr>
      <a:lvl4pPr algn="l" rtl="0" fontAlgn="base">
        <a:spcBef>
          <a:spcPct val="0"/>
        </a:spcBef>
        <a:spcAft>
          <a:spcPct val="0"/>
        </a:spcAft>
        <a:defRPr sz="4400">
          <a:solidFill>
            <a:schemeClr val="tx1"/>
          </a:solidFill>
          <a:latin typeface="Calibri" pitchFamily="34" charset="0"/>
        </a:defRPr>
      </a:lvl4pPr>
      <a:lvl5pPr algn="l" rtl="0" fontAlgn="base">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5.xml"/></Relationships>
</file>

<file path=ppt/slides/_rels/slide10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105.xml"/><Relationship Id="rId4" Type="http://schemas.openxmlformats.org/officeDocument/2006/relationships/image" Target="../media/image36.png"/></Relationships>
</file>

<file path=ppt/slides/_rels/slide10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105.xml"/><Relationship Id="rId4" Type="http://schemas.openxmlformats.org/officeDocument/2006/relationships/image" Target="../media/image3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0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121.xml"/><Relationship Id="rId5" Type="http://schemas.openxmlformats.org/officeDocument/2006/relationships/image" Target="../media/image36.png"/><Relationship Id="rId4" Type="http://schemas.openxmlformats.org/officeDocument/2006/relationships/image" Target="../media/image56.png"/></Relationships>
</file>

<file path=ppt/slides/_rels/slide10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121.xml"/><Relationship Id="rId6" Type="http://schemas.openxmlformats.org/officeDocument/2006/relationships/image" Target="../media/image49.png"/><Relationship Id="rId5" Type="http://schemas.openxmlformats.org/officeDocument/2006/relationships/image" Target="../media/image36.png"/><Relationship Id="rId4" Type="http://schemas.openxmlformats.org/officeDocument/2006/relationships/image" Target="../media/image56.png"/></Relationships>
</file>

<file path=ppt/slides/_rels/slide10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121.xml"/></Relationships>
</file>

<file path=ppt/slides/_rels/slide10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121.xml"/><Relationship Id="rId6" Type="http://schemas.openxmlformats.org/officeDocument/2006/relationships/image" Target="../media/image36.png"/><Relationship Id="rId5" Type="http://schemas.openxmlformats.org/officeDocument/2006/relationships/image" Target="../media/image59.png"/><Relationship Id="rId4" Type="http://schemas.openxmlformats.org/officeDocument/2006/relationships/image" Target="../media/image57.png"/></Relationships>
</file>

<file path=ppt/slides/_rels/slide1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121.xml"/><Relationship Id="rId5" Type="http://schemas.openxmlformats.org/officeDocument/2006/relationships/image" Target="../media/image36.png"/><Relationship Id="rId4" Type="http://schemas.openxmlformats.org/officeDocument/2006/relationships/image" Target="../media/image57.png"/></Relationships>
</file>

<file path=ppt/slides/_rels/slide10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121.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8.xml"/><Relationship Id="rId1" Type="http://schemas.openxmlformats.org/officeDocument/2006/relationships/slideLayout" Target="../slideLayouts/slideLayout121.xml"/><Relationship Id="rId4" Type="http://schemas.openxmlformats.org/officeDocument/2006/relationships/image" Target="../media/image61.png"/></Relationships>
</file>

<file path=ppt/slides/_rels/slide1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121.xml"/><Relationship Id="rId5" Type="http://schemas.openxmlformats.org/officeDocument/2006/relationships/image" Target="../media/image36.png"/><Relationship Id="rId4" Type="http://schemas.openxmlformats.org/officeDocument/2006/relationships/image" Target="../media/image57.png"/></Relationships>
</file>

<file path=ppt/slides/_rels/slide1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121.xml"/><Relationship Id="rId5" Type="http://schemas.openxmlformats.org/officeDocument/2006/relationships/image" Target="../media/image57.png"/><Relationship Id="rId4" Type="http://schemas.openxmlformats.org/officeDocument/2006/relationships/image" Target="../media/image63.png"/></Relationships>
</file>

<file path=ppt/slides/_rels/slide1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121.xml"/><Relationship Id="rId4" Type="http://schemas.openxmlformats.org/officeDocument/2006/relationships/image" Target="../media/image63.png"/></Relationships>
</file>

<file path=ppt/slides/_rels/slide1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2.xml"/><Relationship Id="rId1" Type="http://schemas.openxmlformats.org/officeDocument/2006/relationships/slideLayout" Target="../slideLayouts/slideLayout121.xml"/><Relationship Id="rId4" Type="http://schemas.openxmlformats.org/officeDocument/2006/relationships/image" Target="../media/image64.png"/></Relationships>
</file>

<file path=ppt/slides/_rels/slide1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121.xml"/><Relationship Id="rId4" Type="http://schemas.openxmlformats.org/officeDocument/2006/relationships/image" Target="../media/image66.png"/></Relationships>
</file>

<file path=ppt/slides/_rels/slide1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4.xml"/><Relationship Id="rId1" Type="http://schemas.openxmlformats.org/officeDocument/2006/relationships/slideLayout" Target="../slideLayouts/slideLayout121.xml"/><Relationship Id="rId4" Type="http://schemas.openxmlformats.org/officeDocument/2006/relationships/image" Target="../media/image66.png"/></Relationships>
</file>

<file path=ppt/slides/_rels/slide1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121.xml"/><Relationship Id="rId5" Type="http://schemas.openxmlformats.org/officeDocument/2006/relationships/image" Target="../media/image36.png"/><Relationship Id="rId4" Type="http://schemas.openxmlformats.org/officeDocument/2006/relationships/image" Target="../media/image68.png"/></Relationships>
</file>

<file path=ppt/slides/_rels/slide1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6.xml"/><Relationship Id="rId1" Type="http://schemas.openxmlformats.org/officeDocument/2006/relationships/slideLayout" Target="../slideLayouts/slideLayout121.xml"/><Relationship Id="rId5" Type="http://schemas.openxmlformats.org/officeDocument/2006/relationships/image" Target="../media/image36.png"/><Relationship Id="rId4" Type="http://schemas.openxmlformats.org/officeDocument/2006/relationships/image" Target="../media/image68.png"/></Relationships>
</file>

<file path=ppt/slides/_rels/slide1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7.xml"/><Relationship Id="rId1" Type="http://schemas.openxmlformats.org/officeDocument/2006/relationships/slideLayout" Target="../slideLayouts/slideLayout121.xml"/><Relationship Id="rId5" Type="http://schemas.openxmlformats.org/officeDocument/2006/relationships/image" Target="../media/image36.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121.xml"/><Relationship Id="rId4" Type="http://schemas.openxmlformats.org/officeDocument/2006/relationships/image" Target="../media/image36.png"/></Relationships>
</file>

<file path=ppt/slides/_rels/slide1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9.xml"/><Relationship Id="rId1" Type="http://schemas.openxmlformats.org/officeDocument/2006/relationships/slideLayout" Target="../slideLayouts/slideLayout121.xml"/></Relationships>
</file>

<file path=ppt/slides/_rels/slide1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0.xml"/><Relationship Id="rId1" Type="http://schemas.openxmlformats.org/officeDocument/2006/relationships/slideLayout" Target="../slideLayouts/slideLayout121.xml"/></Relationships>
</file>

<file path=ppt/slides/_rels/slide1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121.xml"/></Relationships>
</file>

<file path=ppt/slides/_rels/slide1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121.xml"/><Relationship Id="rId5" Type="http://schemas.openxmlformats.org/officeDocument/2006/relationships/image" Target="../media/image36.png"/><Relationship Id="rId4" Type="http://schemas.openxmlformats.org/officeDocument/2006/relationships/image" Target="../media/image75.png"/></Relationships>
</file>

<file path=ppt/slides/_rels/slide1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121.xml"/><Relationship Id="rId5" Type="http://schemas.microsoft.com/office/2007/relationships/hdphoto" Target="../media/hdphoto1.wdp"/><Relationship Id="rId4" Type="http://schemas.openxmlformats.org/officeDocument/2006/relationships/image" Target="../media/image7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4.xml"/><Relationship Id="rId1" Type="http://schemas.openxmlformats.org/officeDocument/2006/relationships/slideLayout" Target="../slideLayouts/slideLayout127.xml"/><Relationship Id="rId5" Type="http://schemas.openxmlformats.org/officeDocument/2006/relationships/image" Target="../media/image36.png"/><Relationship Id="rId4" Type="http://schemas.openxmlformats.org/officeDocument/2006/relationships/image" Target="../media/image78.png"/></Relationships>
</file>

<file path=ppt/slides/_rels/slide1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5.xml"/><Relationship Id="rId1" Type="http://schemas.openxmlformats.org/officeDocument/2006/relationships/slideLayout" Target="../slideLayouts/slideLayout127.xml"/><Relationship Id="rId6" Type="http://schemas.openxmlformats.org/officeDocument/2006/relationships/image" Target="../media/image49.png"/><Relationship Id="rId5" Type="http://schemas.openxmlformats.org/officeDocument/2006/relationships/image" Target="../media/image36.png"/><Relationship Id="rId4" Type="http://schemas.openxmlformats.org/officeDocument/2006/relationships/image" Target="../media/image78.png"/></Relationships>
</file>

<file path=ppt/slides/_rels/slide1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6.xml"/><Relationship Id="rId1" Type="http://schemas.openxmlformats.org/officeDocument/2006/relationships/slideLayout" Target="../slideLayouts/slideLayout1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132.xml"/><Relationship Id="rId4" Type="http://schemas.openxmlformats.org/officeDocument/2006/relationships/image" Target="../media/image36.png"/></Relationships>
</file>

<file path=ppt/slides/_rels/slide1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8.xml"/><Relationship Id="rId1" Type="http://schemas.openxmlformats.org/officeDocument/2006/relationships/slideLayout" Target="../slideLayouts/slideLayout132.xml"/></Relationships>
</file>

<file path=ppt/slides/_rels/slide1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9.xml"/><Relationship Id="rId1" Type="http://schemas.openxmlformats.org/officeDocument/2006/relationships/slideLayout" Target="../slideLayouts/slideLayout132.xml"/><Relationship Id="rId4" Type="http://schemas.openxmlformats.org/officeDocument/2006/relationships/image" Target="../media/image36.png"/></Relationships>
</file>

<file path=ppt/slides/_rels/slide1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0.xml"/><Relationship Id="rId1" Type="http://schemas.openxmlformats.org/officeDocument/2006/relationships/slideLayout" Target="../slideLayouts/slideLayout132.xml"/><Relationship Id="rId4" Type="http://schemas.openxmlformats.org/officeDocument/2006/relationships/image" Target="../media/image36.png"/></Relationships>
</file>

<file path=ppt/slides/_rels/slide1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1.xml"/><Relationship Id="rId1" Type="http://schemas.openxmlformats.org/officeDocument/2006/relationships/slideLayout" Target="../slideLayouts/slideLayout132.xml"/><Relationship Id="rId4" Type="http://schemas.openxmlformats.org/officeDocument/2006/relationships/image" Target="../media/image36.png"/></Relationships>
</file>

<file path=ppt/slides/_rels/slide1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2.xml"/><Relationship Id="rId1" Type="http://schemas.openxmlformats.org/officeDocument/2006/relationships/slideLayout" Target="../slideLayouts/slideLayout132.xml"/></Relationships>
</file>

<file path=ppt/slides/_rels/slide1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3.xml"/><Relationship Id="rId1" Type="http://schemas.openxmlformats.org/officeDocument/2006/relationships/slideLayout" Target="../slideLayouts/slideLayout132.xml"/></Relationships>
</file>

<file path=ppt/slides/_rels/slide1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4.xml"/><Relationship Id="rId1" Type="http://schemas.openxmlformats.org/officeDocument/2006/relationships/slideLayout" Target="../slideLayouts/slideLayout132.xml"/><Relationship Id="rId4" Type="http://schemas.openxmlformats.org/officeDocument/2006/relationships/image" Target="../media/image36.png"/></Relationships>
</file>

<file path=ppt/slides/_rels/slide1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5.xml"/><Relationship Id="rId1" Type="http://schemas.openxmlformats.org/officeDocument/2006/relationships/slideLayout" Target="../slideLayouts/slideLayout132.xml"/><Relationship Id="rId5" Type="http://schemas.openxmlformats.org/officeDocument/2006/relationships/image" Target="../media/image36.png"/><Relationship Id="rId4" Type="http://schemas.openxmlformats.org/officeDocument/2006/relationships/image" Target="../media/image86.png"/></Relationships>
</file>

<file path=ppt/slides/_rels/slide1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6.xml"/><Relationship Id="rId1" Type="http://schemas.openxmlformats.org/officeDocument/2006/relationships/slideLayout" Target="../slideLayouts/slideLayout132.xml"/><Relationship Id="rId5" Type="http://schemas.openxmlformats.org/officeDocument/2006/relationships/image" Target="../media/image8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7.xml"/><Relationship Id="rId1" Type="http://schemas.openxmlformats.org/officeDocument/2006/relationships/slideLayout" Target="../slideLayouts/slideLayout132.xml"/><Relationship Id="rId4" Type="http://schemas.openxmlformats.org/officeDocument/2006/relationships/image" Target="../media/image89.png"/></Relationships>
</file>

<file path=ppt/slides/_rels/slide1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8.xml"/><Relationship Id="rId1" Type="http://schemas.openxmlformats.org/officeDocument/2006/relationships/slideLayout" Target="../slideLayouts/slideLayout132.xml"/><Relationship Id="rId4" Type="http://schemas.openxmlformats.org/officeDocument/2006/relationships/image" Target="../media/image89.png"/></Relationships>
</file>

<file path=ppt/slides/_rels/slide1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9.xml"/><Relationship Id="rId1" Type="http://schemas.openxmlformats.org/officeDocument/2006/relationships/slideLayout" Target="../slideLayouts/slideLayout132.xml"/><Relationship Id="rId4" Type="http://schemas.openxmlformats.org/officeDocument/2006/relationships/image" Target="../media/image89.png"/></Relationships>
</file>

<file path=ppt/slides/_rels/slide1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0.xml"/><Relationship Id="rId1" Type="http://schemas.openxmlformats.org/officeDocument/2006/relationships/slideLayout" Target="../slideLayouts/slideLayout13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2.xml"/></Relationships>
</file>

<file path=ppt/slides/_rels/slide1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3.xml"/><Relationship Id="rId1" Type="http://schemas.openxmlformats.org/officeDocument/2006/relationships/slideLayout" Target="../slideLayouts/slideLayout13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49.xml.rels><?xml version="1.0" encoding="UTF-8" standalone="yes"?>
<Relationships xmlns="http://schemas.openxmlformats.org/package/2006/relationships"><Relationship Id="rId2" Type="http://schemas.openxmlformats.org/officeDocument/2006/relationships/hyperlink" Target="http://www.ngs.noaa.gov/heightmod/" TargetMode="External"/><Relationship Id="rId1" Type="http://schemas.openxmlformats.org/officeDocument/2006/relationships/slideLayout" Target="../slideLayouts/slideLayout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www.ngs.noaa.gov/PC_PROD/pc_prod.shtml" TargetMode="External"/><Relationship Id="rId2" Type="http://schemas.openxmlformats.org/officeDocument/2006/relationships/hyperlink" Target="http://beta.ngs.noaa.gov/PC_PROD/ADJUST/" TargetMode="External"/><Relationship Id="rId1" Type="http://schemas.openxmlformats.org/officeDocument/2006/relationships/slideLayout" Target="../slideLayouts/slideLayout14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60.xml"/></Relationships>
</file>

<file path=ppt/slides/_rels/slide1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60.xml"/></Relationships>
</file>

<file path=ppt/slides/_rels/slide15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60.xml"/></Relationships>
</file>

<file path=ppt/slides/_rels/slide15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6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60.xml"/></Relationships>
</file>

<file path=ppt/slides/_rels/slide162.xml.rels><?xml version="1.0" encoding="UTF-8" standalone="yes"?>
<Relationships xmlns="http://schemas.openxmlformats.org/package/2006/relationships"><Relationship Id="rId3" Type="http://schemas.openxmlformats.org/officeDocument/2006/relationships/hyperlink" Target="http://www.ngs.noaa.gov/PC_PROD/ADJUST/adjustment_guidelines.pdf" TargetMode="External"/><Relationship Id="rId2" Type="http://schemas.openxmlformats.org/officeDocument/2006/relationships/hyperlink" Target="http://www.ngs.noaa.gov/INFO/Policy/files/062012_Data_Submission_Policy.pdf" TargetMode="External"/><Relationship Id="rId1" Type="http://schemas.openxmlformats.org/officeDocument/2006/relationships/slideLayout" Target="../slideLayouts/slideLayout160.xml"/><Relationship Id="rId5" Type="http://schemas.openxmlformats.org/officeDocument/2006/relationships/hyperlink" Target="http://beta.ngs.noaa.gov/PC_PROD/ADJUST/adjust_supplemental.txt" TargetMode="External"/><Relationship Id="rId4" Type="http://schemas.openxmlformats.org/officeDocument/2006/relationships/hyperlink" Target="http://www.ngs.noaa.gov/PUBS_LIB/Adjust_TheHorizontalObservationAdjustmentProgram_TM_NOS_NGS_47.pdf" TargetMode="Externa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4.xml"/><Relationship Id="rId1" Type="http://schemas.openxmlformats.org/officeDocument/2006/relationships/slideLayout" Target="../slideLayouts/slideLayout8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88.xml"/><Relationship Id="rId5" Type="http://schemas.openxmlformats.org/officeDocument/2006/relationships/image" Target="../media/image6.jpe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94.xml"/></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94.xml"/><Relationship Id="rId4" Type="http://schemas.openxmlformats.org/officeDocument/2006/relationships/image" Target="../media/image36.png"/></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99.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9.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9.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99.xml"/></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99.xml"/></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99.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9.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4.xml"/><Relationship Id="rId1" Type="http://schemas.openxmlformats.org/officeDocument/2006/relationships/vmlDrawing" Target="../drawings/vmlDrawing1.v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05.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05.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05.xml"/><Relationship Id="rId4" Type="http://schemas.openxmlformats.org/officeDocument/2006/relationships/image" Target="../media/image36.png"/></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05.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05.xml"/><Relationship Id="rId4" Type="http://schemas.openxmlformats.org/officeDocument/2006/relationships/image" Target="../media/image36.png"/></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05.xml"/><Relationship Id="rId4" Type="http://schemas.openxmlformats.org/officeDocument/2006/relationships/image" Target="../media/image36.png"/></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05.xml"/></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105.xml"/></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24.xml"/><Relationship Id="rId1" Type="http://schemas.openxmlformats.org/officeDocument/2006/relationships/vmlDrawing" Target="../drawings/vmlDrawing2.vml"/></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105.xml"/></Relationships>
</file>

<file path=ppt/slides/_rels/slide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105.xml"/><Relationship Id="rId5" Type="http://schemas.openxmlformats.org/officeDocument/2006/relationships/image" Target="../media/image36.png"/><Relationship Id="rId4" Type="http://schemas.openxmlformats.org/officeDocument/2006/relationships/image" Target="../media/image48.png"/></Relationships>
</file>

<file path=ppt/slides/_rels/slide9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05.xml"/><Relationship Id="rId6" Type="http://schemas.openxmlformats.org/officeDocument/2006/relationships/image" Target="../media/image49.png"/><Relationship Id="rId5" Type="http://schemas.openxmlformats.org/officeDocument/2006/relationships/image" Target="../media/image36.png"/><Relationship Id="rId4" Type="http://schemas.openxmlformats.org/officeDocument/2006/relationships/image" Target="../media/image48.png"/></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105.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05.xml"/></Relationships>
</file>

<file path=ppt/slides/_rels/slide9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05.xml"/><Relationship Id="rId4" Type="http://schemas.openxmlformats.org/officeDocument/2006/relationships/image" Target="../media/image36.png"/></Relationships>
</file>

<file path=ppt/slides/_rels/slide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105.xml"/></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05.xml"/></Relationships>
</file>

<file path=ppt/slides/_rels/slide9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105.xml"/><Relationship Id="rId4" Type="http://schemas.openxmlformats.org/officeDocument/2006/relationships/image" Target="../media/image36.png"/></Relationships>
</file>

<file path=ppt/slides/_rels/slide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10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1"/>
          <p:cNvSpPr txBox="1">
            <a:spLocks/>
          </p:cNvSpPr>
          <p:nvPr/>
        </p:nvSpPr>
        <p:spPr bwMode="auto">
          <a:xfrm>
            <a:off x="1159934" y="939800"/>
            <a:ext cx="7984066" cy="1608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endParaRPr lang="en-US" sz="1100" b="1" dirty="0" smtClean="0">
              <a:latin typeface="Times New Roman" charset="0"/>
              <a:cs typeface="Times New Roman" charset="0"/>
            </a:endParaRPr>
          </a:p>
          <a:p>
            <a:pPr algn="ctr" eaLnBrk="1" hangingPunct="1"/>
            <a:r>
              <a:rPr lang="en-US" sz="3200" b="1" i="1" dirty="0" smtClean="0">
                <a:latin typeface="Times New Roman" pitchFamily="18" charset="0"/>
                <a:cs typeface="Times New Roman" pitchFamily="18" charset="0"/>
              </a:rPr>
              <a:t>The Many Faces of OPUS and the </a:t>
            </a:r>
            <a:br>
              <a:rPr lang="en-US" sz="3200" b="1" i="1" dirty="0" smtClean="0">
                <a:latin typeface="Times New Roman" pitchFamily="18" charset="0"/>
                <a:cs typeface="Times New Roman" pitchFamily="18" charset="0"/>
              </a:rPr>
            </a:br>
            <a:r>
              <a:rPr lang="en-US" sz="3200" b="1" i="1" dirty="0" smtClean="0">
                <a:latin typeface="Times New Roman" pitchFamily="18" charset="0"/>
                <a:cs typeface="Times New Roman" pitchFamily="18" charset="0"/>
              </a:rPr>
              <a:t>Siren Call of </a:t>
            </a:r>
            <a:r>
              <a:rPr lang="en-US" sz="3200" b="1" i="1" dirty="0" smtClean="0">
                <a:latin typeface="Times New Roman" pitchFamily="18" charset="0"/>
                <a:cs typeface="Times New Roman" pitchFamily="18" charset="0"/>
              </a:rPr>
              <a:t>Bluebooking:  Part 1</a:t>
            </a:r>
            <a:endParaRPr lang="en-US" sz="3200" b="1" i="1" dirty="0" smtClean="0">
              <a:latin typeface="Times New Roman" charset="0"/>
              <a:cs typeface="Times New Roman" charset="0"/>
            </a:endParaRPr>
          </a:p>
        </p:txBody>
      </p:sp>
      <p:sp>
        <p:nvSpPr>
          <p:cNvPr id="17" name="TextBox 16"/>
          <p:cNvSpPr txBox="1"/>
          <p:nvPr/>
        </p:nvSpPr>
        <p:spPr>
          <a:xfrm>
            <a:off x="5838567" y="6078171"/>
            <a:ext cx="3107397" cy="677108"/>
          </a:xfrm>
          <a:prstGeom prst="rect">
            <a:avLst/>
          </a:prstGeom>
          <a:noFill/>
        </p:spPr>
        <p:txBody>
          <a:bodyPr wrap="square" rtlCol="0">
            <a:spAutoFit/>
          </a:bodyPr>
          <a:lstStyle/>
          <a:p>
            <a:pPr algn="r"/>
            <a:r>
              <a:rPr lang="en-US" sz="2000" b="1" dirty="0" smtClean="0">
                <a:solidFill>
                  <a:prstClr val="black"/>
                </a:solidFill>
              </a:rPr>
              <a:t>Michael Dennis, RLS, PE</a:t>
            </a:r>
          </a:p>
          <a:p>
            <a:pPr algn="r"/>
            <a:r>
              <a:rPr lang="en-US" b="1" dirty="0" smtClean="0">
                <a:solidFill>
                  <a:srgbClr val="0000FF"/>
                </a:solidFill>
              </a:rPr>
              <a:t>michael.dennis@noaa.gov</a:t>
            </a:r>
            <a:endParaRPr lang="en-US" b="1" dirty="0">
              <a:solidFill>
                <a:srgbClr val="0000FF"/>
              </a:solidFill>
            </a:endParaRPr>
          </a:p>
        </p:txBody>
      </p:sp>
      <p:sp>
        <p:nvSpPr>
          <p:cNvPr id="8" name="TextBox 7"/>
          <p:cNvSpPr txBox="1"/>
          <p:nvPr/>
        </p:nvSpPr>
        <p:spPr>
          <a:xfrm>
            <a:off x="109728" y="5766733"/>
            <a:ext cx="5330952" cy="954107"/>
          </a:xfrm>
          <a:prstGeom prst="rect">
            <a:avLst/>
          </a:prstGeom>
          <a:noFill/>
        </p:spPr>
        <p:txBody>
          <a:bodyPr wrap="square" rtlCol="0">
            <a:spAutoFit/>
          </a:bodyPr>
          <a:lstStyle/>
          <a:p>
            <a:r>
              <a:rPr lang="en-US" sz="2000" b="1" dirty="0" smtClean="0">
                <a:solidFill>
                  <a:srgbClr val="006600"/>
                </a:solidFill>
              </a:rPr>
              <a:t>Arizona Professional Land Surveyors Association </a:t>
            </a:r>
          </a:p>
          <a:p>
            <a:r>
              <a:rPr lang="en-US" sz="2000" b="1" dirty="0" smtClean="0">
                <a:solidFill>
                  <a:srgbClr val="006600"/>
                </a:solidFill>
              </a:rPr>
              <a:t>2014 Annual Conference</a:t>
            </a:r>
          </a:p>
          <a:p>
            <a:r>
              <a:rPr lang="en-US" sz="1600" b="1" dirty="0" smtClean="0">
                <a:solidFill>
                  <a:schemeClr val="tx1">
                    <a:lumMod val="75000"/>
                    <a:lumOff val="25000"/>
                  </a:schemeClr>
                </a:solidFill>
              </a:rPr>
              <a:t>April 9-11, 2014  ●  Tucson, Arizona</a:t>
            </a:r>
          </a:p>
        </p:txBody>
      </p:sp>
      <p:pic>
        <p:nvPicPr>
          <p:cNvPr id="5" name="Picture 4" descr="C:\Users\m6500\Pictures\2009_05_25\IMG_1227.JPG"/>
          <p:cNvPicPr>
            <a:picLocks noChangeAspect="1" noChangeArrowheads="1"/>
          </p:cNvPicPr>
          <p:nvPr/>
        </p:nvPicPr>
        <p:blipFill>
          <a:blip r:embed="rId3"/>
          <a:srcRect/>
          <a:stretch>
            <a:fillRect/>
          </a:stretch>
        </p:blipFill>
        <p:spPr bwMode="auto">
          <a:xfrm>
            <a:off x="2008987" y="2722754"/>
            <a:ext cx="5213734" cy="2926080"/>
          </a:xfrm>
          <a:prstGeom prst="rect">
            <a:avLst/>
          </a:prstGeom>
          <a:noFill/>
          <a:ln>
            <a:solidFill>
              <a:schemeClr val="tx1"/>
            </a:solidFill>
          </a:ln>
          <a:effectLst>
            <a:outerShdw blurRad="50800" dist="38100" dir="2700000" algn="tl" rotWithShape="0">
              <a:prstClr val="black">
                <a:alpha val="40000"/>
              </a:prstClr>
            </a:outerShdw>
          </a:effectLst>
        </p:spPr>
      </p:pic>
      <p:pic>
        <p:nvPicPr>
          <p:cNvPr id="6" name="Picture 4" descr="gps_sat"/>
          <p:cNvPicPr>
            <a:picLocks noChangeAspect="1" noChangeArrowheads="1"/>
          </p:cNvPicPr>
          <p:nvPr/>
        </p:nvPicPr>
        <p:blipFill>
          <a:blip r:embed="rId4"/>
          <a:srcRect/>
          <a:stretch>
            <a:fillRect/>
          </a:stretch>
        </p:blipFill>
        <p:spPr bwMode="auto">
          <a:xfrm>
            <a:off x="255911" y="2353733"/>
            <a:ext cx="2301716" cy="254174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 name="Picture 3" descr="C:\Users\m6500\Pictures\2009_05_25\IMG_1207.JPG"/>
          <p:cNvPicPr>
            <a:picLocks noChangeAspect="1" noChangeArrowheads="1"/>
          </p:cNvPicPr>
          <p:nvPr/>
        </p:nvPicPr>
        <p:blipFill>
          <a:blip r:embed="rId5"/>
          <a:srcRect l="23077" r="14939"/>
          <a:stretch>
            <a:fillRect/>
          </a:stretch>
        </p:blipFill>
        <p:spPr bwMode="auto">
          <a:xfrm>
            <a:off x="6392848" y="3511901"/>
            <a:ext cx="2524541" cy="2286000"/>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6"/>
          <p:cNvSpPr txBox="1">
            <a:spLocks noChangeArrowheads="1"/>
          </p:cNvSpPr>
          <p:nvPr/>
        </p:nvSpPr>
        <p:spPr bwMode="auto">
          <a:xfrm>
            <a:off x="5921375" y="1171034"/>
            <a:ext cx="2928938" cy="267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r>
              <a:rPr lang="en-US" sz="2400" dirty="0">
                <a:solidFill>
                  <a:prstClr val="black"/>
                </a:solidFill>
                <a:ea typeface="+mn-ea"/>
              </a:rPr>
              <a:t>As an example,</a:t>
            </a:r>
          </a:p>
          <a:p>
            <a:pPr defTabSz="914400" eaLnBrk="1" hangingPunct="1"/>
            <a:r>
              <a:rPr lang="en-US" sz="2400" dirty="0">
                <a:solidFill>
                  <a:prstClr val="black"/>
                </a:solidFill>
                <a:ea typeface="+mn-ea"/>
              </a:rPr>
              <a:t>2-hours of </a:t>
            </a:r>
            <a:br>
              <a:rPr lang="en-US" sz="2400" dirty="0">
                <a:solidFill>
                  <a:prstClr val="black"/>
                </a:solidFill>
                <a:ea typeface="+mn-ea"/>
              </a:rPr>
            </a:br>
            <a:r>
              <a:rPr lang="en-US" sz="2400" dirty="0">
                <a:solidFill>
                  <a:prstClr val="black"/>
                </a:solidFill>
                <a:ea typeface="+mn-ea"/>
              </a:rPr>
              <a:t>2009-059 data </a:t>
            </a:r>
            <a:br>
              <a:rPr lang="en-US" sz="2400" dirty="0">
                <a:solidFill>
                  <a:prstClr val="black"/>
                </a:solidFill>
                <a:ea typeface="+mn-ea"/>
              </a:rPr>
            </a:br>
            <a:r>
              <a:rPr lang="en-US" sz="2400" dirty="0">
                <a:solidFill>
                  <a:prstClr val="black"/>
                </a:solidFill>
                <a:ea typeface="+mn-ea"/>
              </a:rPr>
              <a:t>from CORV, a PBO CORS in Oregon were submitted to </a:t>
            </a:r>
            <a:r>
              <a:rPr lang="en-US" sz="2400" dirty="0" smtClean="0">
                <a:solidFill>
                  <a:prstClr val="black"/>
                </a:solidFill>
                <a:ea typeface="+mn-ea"/>
              </a:rPr>
              <a:t>OPUS Static.</a:t>
            </a:r>
            <a:endParaRPr lang="en-US" sz="2400" dirty="0">
              <a:solidFill>
                <a:prstClr val="black"/>
              </a:solidFill>
              <a:ea typeface="+mn-ea"/>
            </a:endParaRPr>
          </a:p>
        </p:txBody>
      </p:sp>
      <p:sp>
        <p:nvSpPr>
          <p:cNvPr id="22535" name="Oval 6"/>
          <p:cNvSpPr>
            <a:spLocks noChangeArrowheads="1"/>
          </p:cNvSpPr>
          <p:nvPr/>
        </p:nvSpPr>
        <p:spPr bwMode="auto">
          <a:xfrm>
            <a:off x="1035050" y="3100388"/>
            <a:ext cx="858838" cy="519112"/>
          </a:xfrm>
          <a:prstGeom prst="ellipse">
            <a:avLst/>
          </a:prstGeom>
          <a:noFill/>
          <a:ln w="76200" algn="ctr">
            <a:solidFill>
              <a:srgbClr val="80008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defTabSz="914400"/>
            <a:endParaRPr lang="en-US">
              <a:solidFill>
                <a:prstClr val="black"/>
              </a:solidFill>
              <a:latin typeface="Arial" pitchFamily="34" charset="0"/>
              <a:ea typeface="+mn-ea"/>
              <a:cs typeface="Arial" pitchFamily="34"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solidFill>
                  <a:prstClr val="black"/>
                </a:solidFill>
              </a:rPr>
              <a:pPr>
                <a:defRPr/>
              </a:pPr>
              <a:t>10</a:t>
            </a:fld>
            <a:endParaRPr lang="en-US" dirty="0">
              <a:solidFill>
                <a:prstClr val="black"/>
              </a:solidFill>
            </a:endParaRPr>
          </a:p>
        </p:txBody>
      </p:sp>
      <p:sp>
        <p:nvSpPr>
          <p:cNvPr id="6" name="Title 5"/>
          <p:cNvSpPr>
            <a:spLocks noGrp="1"/>
          </p:cNvSpPr>
          <p:nvPr>
            <p:ph type="title"/>
          </p:nvPr>
        </p:nvSpPr>
        <p:spPr/>
        <p:txBody>
          <a:bodyPr/>
          <a:lstStyle/>
          <a:p>
            <a:pPr algn="l"/>
            <a:r>
              <a:rPr lang="en-US" dirty="0" smtClean="0"/>
              <a:t>A Quick Example</a:t>
            </a:r>
            <a:endParaRPr lang="en-US" dirty="0"/>
          </a:p>
        </p:txBody>
      </p:sp>
      <p:pic>
        <p:nvPicPr>
          <p:cNvPr id="22" name="Picture 17"/>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6644" t="36191" r="17430" b="23057"/>
          <a:stretch/>
        </p:blipFill>
        <p:spPr bwMode="auto">
          <a:xfrm>
            <a:off x="501592" y="1307950"/>
            <a:ext cx="5262713" cy="41148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97323" y="3294100"/>
            <a:ext cx="75028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14400"/>
            <a:r>
              <a:rPr lang="en-US" dirty="0" smtClean="0">
                <a:solidFill>
                  <a:prstClr val="black"/>
                </a:solidFill>
              </a:rPr>
              <a:t>CORV</a:t>
            </a:r>
            <a:endParaRPr lang="en-US" dirty="0">
              <a:solidFill>
                <a:prstClr val="black"/>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4000" dirty="0" smtClean="0"/>
              <a:t>Let’s look a little farther ahead.</a:t>
            </a:r>
            <a:endParaRPr lang="en-US" sz="4000" dirty="0"/>
          </a:p>
        </p:txBody>
      </p:sp>
      <p:sp>
        <p:nvSpPr>
          <p:cNvPr id="7" name="TextBox 6"/>
          <p:cNvSpPr txBox="1"/>
          <p:nvPr/>
        </p:nvSpPr>
        <p:spPr>
          <a:xfrm>
            <a:off x="457200" y="1280160"/>
            <a:ext cx="8229600" cy="954107"/>
          </a:xfrm>
          <a:prstGeom prst="rect">
            <a:avLst/>
          </a:prstGeom>
          <a:noFill/>
          <a:effectLst/>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a:spcBef>
                <a:spcPct val="50000"/>
              </a:spcBef>
            </a:pPr>
            <a:r>
              <a:rPr lang="en-US" sz="2800" dirty="0" smtClean="0">
                <a:solidFill>
                  <a:prstClr val="black"/>
                </a:solidFill>
                <a:cs typeface="Arial" pitchFamily="34" charset="0"/>
              </a:rPr>
              <a:t>Let’s jump to the point where all project data has been uploaded.</a:t>
            </a:r>
            <a:endParaRPr lang="en-US" sz="2800" dirty="0" smtClean="0">
              <a:solidFill>
                <a:prstClr val="black"/>
              </a:solidFill>
            </a:endParaRPr>
          </a:p>
        </p:txBody>
      </p:sp>
      <p:sp>
        <p:nvSpPr>
          <p:cNvPr id="18" name="Date Placeholder 17"/>
          <p:cNvSpPr>
            <a:spLocks noGrp="1"/>
          </p:cNvSpPr>
          <p:nvPr>
            <p:ph type="dt" sz="half" idx="10"/>
          </p:nvPr>
        </p:nvSpPr>
        <p:spPr/>
        <p:txBody>
          <a:bodyPr/>
          <a:lstStyle/>
          <a:p>
            <a:pPr>
              <a:defRPr/>
            </a:pPr>
            <a:r>
              <a:rPr lang="en-US" dirty="0" smtClean="0"/>
              <a:t>2013-08-07</a:t>
            </a:r>
            <a:endParaRPr lang="en-US" dirty="0"/>
          </a:p>
        </p:txBody>
      </p:sp>
      <p:sp>
        <p:nvSpPr>
          <p:cNvPr id="19" name="Slide Number Placeholder 18"/>
          <p:cNvSpPr>
            <a:spLocks noGrp="1"/>
          </p:cNvSpPr>
          <p:nvPr>
            <p:ph type="sldNum" sz="quarter" idx="12"/>
          </p:nvPr>
        </p:nvSpPr>
        <p:spPr/>
        <p:txBody>
          <a:bodyPr/>
          <a:lstStyle/>
          <a:p>
            <a:pPr>
              <a:defRPr/>
            </a:pPr>
            <a:fld id="{73529DF9-F8E1-4220-8C8F-E52644C5560B}" type="slidenum">
              <a:rPr lang="en-US" smtClean="0"/>
              <a:pPr>
                <a:defRPr/>
              </a:pPr>
              <a:t>100</a:t>
            </a:fld>
            <a:endParaRPr lang="en-US"/>
          </a:p>
        </p:txBody>
      </p:sp>
      <p:sp>
        <p:nvSpPr>
          <p:cNvPr id="20" name="Footer Placeholder 19"/>
          <p:cNvSpPr>
            <a:spLocks noGrp="1"/>
          </p:cNvSpPr>
          <p:nvPr>
            <p:ph type="ftr" sz="quarter" idx="11"/>
          </p:nvPr>
        </p:nvSpPr>
        <p:spPr/>
        <p:txBody>
          <a:bodyPr/>
          <a:lstStyle/>
          <a:p>
            <a:pPr>
              <a:defRPr/>
            </a:pPr>
            <a:r>
              <a:rPr lang="en-US" dirty="0" smtClean="0"/>
              <a:t>Step 2 : Uploading Data</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03120" y="376200"/>
            <a:ext cx="7040880" cy="6105600"/>
            <a:chOff x="2103120" y="376200"/>
            <a:chExt cx="7040880" cy="6105600"/>
          </a:xfrm>
        </p:grpSpPr>
        <p:pic>
          <p:nvPicPr>
            <p:cNvPr id="9"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033" t="12353" r="3038" b="1172"/>
            <a:stretch/>
          </p:blipFill>
          <p:spPr bwMode="auto">
            <a:xfrm>
              <a:off x="2103120" y="376200"/>
              <a:ext cx="7040880" cy="6105600"/>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descr="whitearrow.gif"/>
            <p:cNvPicPr>
              <a:picLocks noChangeAspect="1"/>
            </p:cNvPicPr>
            <p:nvPr/>
          </p:nvPicPr>
          <p:blipFill>
            <a:blip r:embed="rId4" cstate="print"/>
            <a:srcRect/>
            <a:stretch>
              <a:fillRect/>
            </a:stretch>
          </p:blipFill>
          <p:spPr bwMode="auto">
            <a:xfrm>
              <a:off x="4563607" y="1161288"/>
              <a:ext cx="439387" cy="439387"/>
            </a:xfrm>
            <a:prstGeom prst="rect">
              <a:avLst/>
            </a:prstGeom>
            <a:noFill/>
            <a:ln w="9525">
              <a:noFill/>
              <a:miter lim="800000"/>
              <a:headEnd/>
              <a:tailEnd/>
            </a:ln>
          </p:spPr>
        </p:pic>
      </p:grpSp>
      <p:sp>
        <p:nvSpPr>
          <p:cNvPr id="18" name="Date Placeholder 17"/>
          <p:cNvSpPr>
            <a:spLocks noGrp="1"/>
          </p:cNvSpPr>
          <p:nvPr>
            <p:ph type="dt" sz="half" idx="10"/>
          </p:nvPr>
        </p:nvSpPr>
        <p:spPr/>
        <p:txBody>
          <a:bodyPr/>
          <a:lstStyle/>
          <a:p>
            <a:pPr>
              <a:defRPr/>
            </a:pPr>
            <a:r>
              <a:rPr lang="en-US" dirty="0" smtClean="0"/>
              <a:t>2013-08-07</a:t>
            </a:r>
            <a:endParaRPr lang="en-US" dirty="0"/>
          </a:p>
        </p:txBody>
      </p:sp>
      <p:sp>
        <p:nvSpPr>
          <p:cNvPr id="19" name="Slide Number Placeholder 18"/>
          <p:cNvSpPr>
            <a:spLocks noGrp="1"/>
          </p:cNvSpPr>
          <p:nvPr>
            <p:ph type="sldNum" sz="quarter" idx="12"/>
          </p:nvPr>
        </p:nvSpPr>
        <p:spPr/>
        <p:txBody>
          <a:bodyPr/>
          <a:lstStyle/>
          <a:p>
            <a:pPr>
              <a:defRPr/>
            </a:pPr>
            <a:fld id="{73529DF9-F8E1-4220-8C8F-E52644C5560B}" type="slidenum">
              <a:rPr lang="en-US" smtClean="0"/>
              <a:pPr>
                <a:defRPr/>
              </a:pPr>
              <a:t>101</a:t>
            </a:fld>
            <a:endParaRPr lang="en-US" dirty="0"/>
          </a:p>
        </p:txBody>
      </p:sp>
      <p:sp>
        <p:nvSpPr>
          <p:cNvPr id="20" name="Footer Placeholder 19"/>
          <p:cNvSpPr>
            <a:spLocks noGrp="1"/>
          </p:cNvSpPr>
          <p:nvPr>
            <p:ph type="ftr" sz="quarter" idx="11"/>
          </p:nvPr>
        </p:nvSpPr>
        <p:spPr/>
        <p:txBody>
          <a:bodyPr/>
          <a:lstStyle/>
          <a:p>
            <a:pPr>
              <a:defRPr/>
            </a:pPr>
            <a:r>
              <a:rPr lang="en-US" dirty="0" smtClean="0"/>
              <a:t>Step 2 : Uploading Data</a:t>
            </a:r>
            <a:endParaRPr lang="en-US" dirty="0"/>
          </a:p>
        </p:txBody>
      </p:sp>
      <p:sp>
        <p:nvSpPr>
          <p:cNvPr id="7" name="TextBox 6"/>
          <p:cNvSpPr txBox="1"/>
          <p:nvPr/>
        </p:nvSpPr>
        <p:spPr>
          <a:xfrm>
            <a:off x="114069" y="475014"/>
            <a:ext cx="2103120" cy="4708981"/>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Note that all four marks in our training project are now shown and six sessions have been defined.</a:t>
            </a:r>
          </a:p>
          <a:p>
            <a:pPr marL="3175" indent="-3175" defTabSz="914400" eaLnBrk="0" hangingPunct="0">
              <a:spcBef>
                <a:spcPct val="50000"/>
              </a:spcBef>
              <a:defRPr/>
            </a:pPr>
            <a:r>
              <a:rPr lang="en-US" sz="2400" dirty="0" smtClean="0">
                <a:solidFill>
                  <a:prstClr val="white"/>
                </a:solidFill>
              </a:rPr>
              <a:t>Let’s click the </a:t>
            </a:r>
            <a:r>
              <a:rPr lang="en-US" sz="2400" dirty="0" err="1" smtClean="0">
                <a:solidFill>
                  <a:prstClr val="white"/>
                </a:solidFill>
              </a:rPr>
              <a:t>Marks&amp;CORS</a:t>
            </a:r>
            <a:r>
              <a:rPr lang="en-US" sz="2400" dirty="0" smtClean="0">
                <a:solidFill>
                  <a:prstClr val="white"/>
                </a:solidFill>
              </a:rPr>
              <a:t> button on the map.</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03120" y="389097"/>
            <a:ext cx="7040880" cy="6079806"/>
            <a:chOff x="2103120" y="389097"/>
            <a:chExt cx="7040880" cy="6079806"/>
          </a:xfrm>
        </p:grpSpPr>
        <p:pic>
          <p:nvPicPr>
            <p:cNvPr id="8194"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604" t="12206" r="2895" b="1172"/>
            <a:stretch/>
          </p:blipFill>
          <p:spPr bwMode="auto">
            <a:xfrm>
              <a:off x="2103120" y="389097"/>
              <a:ext cx="7040880" cy="6079806"/>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descr="whitearrow.gif"/>
            <p:cNvPicPr>
              <a:picLocks noChangeAspect="1"/>
            </p:cNvPicPr>
            <p:nvPr/>
          </p:nvPicPr>
          <p:blipFill>
            <a:blip r:embed="rId4" cstate="print"/>
            <a:srcRect/>
            <a:stretch>
              <a:fillRect/>
            </a:stretch>
          </p:blipFill>
          <p:spPr bwMode="auto">
            <a:xfrm>
              <a:off x="4576036" y="1185672"/>
              <a:ext cx="439387" cy="439387"/>
            </a:xfrm>
            <a:prstGeom prst="rect">
              <a:avLst/>
            </a:prstGeom>
            <a:noFill/>
            <a:ln w="9525">
              <a:noFill/>
              <a:miter lim="800000"/>
              <a:headEnd/>
              <a:tailEnd/>
            </a:ln>
          </p:spPr>
        </p:pic>
      </p:grpSp>
      <p:sp>
        <p:nvSpPr>
          <p:cNvPr id="18" name="Date Placeholder 17"/>
          <p:cNvSpPr>
            <a:spLocks noGrp="1"/>
          </p:cNvSpPr>
          <p:nvPr>
            <p:ph type="dt" sz="half" idx="10"/>
          </p:nvPr>
        </p:nvSpPr>
        <p:spPr/>
        <p:txBody>
          <a:bodyPr/>
          <a:lstStyle/>
          <a:p>
            <a:pPr>
              <a:defRPr/>
            </a:pPr>
            <a:r>
              <a:rPr lang="en-US" dirty="0" smtClean="0"/>
              <a:t>2013-08-07</a:t>
            </a:r>
            <a:endParaRPr lang="en-US" dirty="0"/>
          </a:p>
        </p:txBody>
      </p:sp>
      <p:sp>
        <p:nvSpPr>
          <p:cNvPr id="19" name="Slide Number Placeholder 18"/>
          <p:cNvSpPr>
            <a:spLocks noGrp="1"/>
          </p:cNvSpPr>
          <p:nvPr>
            <p:ph type="sldNum" sz="quarter" idx="12"/>
          </p:nvPr>
        </p:nvSpPr>
        <p:spPr/>
        <p:txBody>
          <a:bodyPr/>
          <a:lstStyle/>
          <a:p>
            <a:pPr>
              <a:defRPr/>
            </a:pPr>
            <a:fld id="{73529DF9-F8E1-4220-8C8F-E52644C5560B}" type="slidenum">
              <a:rPr lang="en-US" smtClean="0"/>
              <a:pPr>
                <a:defRPr/>
              </a:pPr>
              <a:t>102</a:t>
            </a:fld>
            <a:endParaRPr lang="en-US" dirty="0"/>
          </a:p>
        </p:txBody>
      </p:sp>
      <p:sp>
        <p:nvSpPr>
          <p:cNvPr id="20" name="Footer Placeholder 19"/>
          <p:cNvSpPr>
            <a:spLocks noGrp="1"/>
          </p:cNvSpPr>
          <p:nvPr>
            <p:ph type="ftr" sz="quarter" idx="11"/>
          </p:nvPr>
        </p:nvSpPr>
        <p:spPr/>
        <p:txBody>
          <a:bodyPr/>
          <a:lstStyle/>
          <a:p>
            <a:pPr>
              <a:defRPr/>
            </a:pPr>
            <a:r>
              <a:rPr lang="en-US" dirty="0" smtClean="0"/>
              <a:t>Step 2 : Uploading Data</a:t>
            </a:r>
            <a:endParaRPr lang="en-US" dirty="0"/>
          </a:p>
        </p:txBody>
      </p:sp>
      <p:sp>
        <p:nvSpPr>
          <p:cNvPr id="7" name="TextBox 6"/>
          <p:cNvSpPr txBox="1"/>
          <p:nvPr/>
        </p:nvSpPr>
        <p:spPr>
          <a:xfrm>
            <a:off x="73151" y="475014"/>
            <a:ext cx="2194560" cy="3046988"/>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The map’s center and zoom level changes to encompass all project marks and the included CORS.</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smtClean="0"/>
              <a:t>The OPUS-Projects workflow</a:t>
            </a:r>
          </a:p>
        </p:txBody>
      </p:sp>
      <p:sp>
        <p:nvSpPr>
          <p:cNvPr id="3075" name="Content Placeholder 2"/>
          <p:cNvSpPr>
            <a:spLocks noGrp="1"/>
          </p:cNvSpPr>
          <p:nvPr>
            <p:ph idx="1"/>
          </p:nvPr>
        </p:nvSpPr>
        <p:spPr>
          <a:xfrm>
            <a:off x="457200" y="1279525"/>
            <a:ext cx="8686800" cy="4938713"/>
          </a:xfrm>
        </p:spPr>
        <p:txBody>
          <a:bodyPr/>
          <a:lstStyle/>
          <a:p>
            <a:pPr marL="461963" lvl="0" indent="-461963"/>
            <a:r>
              <a:rPr lang="en-US" sz="2800" dirty="0" smtClean="0">
                <a:solidFill>
                  <a:prstClr val="black"/>
                </a:solidFill>
              </a:rPr>
              <a:t>Step 1 : Create a Project</a:t>
            </a:r>
          </a:p>
          <a:p>
            <a:pPr marL="461963" lvl="0" indent="-461963"/>
            <a:r>
              <a:rPr lang="en-US" sz="2800" dirty="0" smtClean="0"/>
              <a:t>Step 2 : Upload Data</a:t>
            </a:r>
            <a:endParaRPr lang="en-US" sz="2800" dirty="0" smtClean="0">
              <a:solidFill>
                <a:prstClr val="black"/>
              </a:solidFill>
            </a:endParaRPr>
          </a:p>
          <a:p>
            <a:pPr marL="461963" indent="-461963">
              <a:buFont typeface="Wingdings" pitchFamily="2" charset="2"/>
              <a:buChar char="Ø"/>
            </a:pPr>
            <a:r>
              <a:rPr lang="en-US" sz="2800" b="1" dirty="0" smtClean="0"/>
              <a:t>Step 3 : Session Processing</a:t>
            </a:r>
          </a:p>
          <a:p>
            <a:pPr marL="461963" indent="-461963"/>
            <a:r>
              <a:rPr lang="en-US" sz="2800" dirty="0" smtClean="0"/>
              <a:t>Step 4 : Network Adjustment</a:t>
            </a:r>
          </a:p>
          <a:p>
            <a:pPr marL="461963" lvl="0" indent="-461963"/>
            <a:r>
              <a:rPr lang="en-US" sz="2800" dirty="0" smtClean="0">
                <a:solidFill>
                  <a:schemeClr val="tx1">
                    <a:lumMod val="50000"/>
                    <a:lumOff val="50000"/>
                  </a:schemeClr>
                </a:solidFill>
              </a:rPr>
              <a:t>Optional : Use output files for “Bluebooking”</a:t>
            </a:r>
          </a:p>
        </p:txBody>
      </p:sp>
      <p:sp>
        <p:nvSpPr>
          <p:cNvPr id="4" name="Date Placeholder 3"/>
          <p:cNvSpPr>
            <a:spLocks noGrp="1"/>
          </p:cNvSpPr>
          <p:nvPr>
            <p:ph type="dt" sz="quarter" idx="10"/>
          </p:nvPr>
        </p:nvSpPr>
        <p:spPr/>
        <p:txBody>
          <a:bodyPr/>
          <a:lstStyle/>
          <a:p>
            <a:pPr>
              <a:defRPr/>
            </a:pPr>
            <a:r>
              <a:rPr lang="en-US" dirty="0" smtClean="0">
                <a:solidFill>
                  <a:prstClr val="black">
                    <a:tint val="75000"/>
                  </a:prstClr>
                </a:solidFill>
              </a:rPr>
              <a:t>2013-08-07</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82D875A9-500F-44EE-A4F9-CD27358D9267}" type="slidenum">
              <a:rPr lang="en-US" smtClean="0">
                <a:solidFill>
                  <a:prstClr val="black">
                    <a:tint val="75000"/>
                  </a:prstClr>
                </a:solidFill>
              </a:rPr>
              <a:pPr>
                <a:defRPr/>
              </a:pPr>
              <a:t>103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a:solidFill>
                  <a:prstClr val="black">
                    <a:tint val="75000"/>
                  </a:prstClr>
                </a:solidFill>
              </a:rPr>
              <a:t>Step 1 : Creating a Project</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37160" y="1191279"/>
            <a:ext cx="8869680" cy="4475442"/>
            <a:chOff x="137160" y="1191279"/>
            <a:chExt cx="8869680" cy="4475442"/>
          </a:xfrm>
        </p:grpSpPr>
        <p:grpSp>
          <p:nvGrpSpPr>
            <p:cNvPr id="6" name="Group 1"/>
            <p:cNvGrpSpPr/>
            <p:nvPr/>
          </p:nvGrpSpPr>
          <p:grpSpPr>
            <a:xfrm>
              <a:off x="137160" y="1191279"/>
              <a:ext cx="8869680" cy="4475442"/>
              <a:chOff x="137160" y="1191279"/>
              <a:chExt cx="8869680" cy="4475442"/>
            </a:xfrm>
          </p:grpSpPr>
          <p:pic>
            <p:nvPicPr>
              <p:cNvPr id="10" name="Picture 9"/>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37160" y="1191279"/>
                <a:ext cx="8869680" cy="4475442"/>
              </a:xfrm>
              <a:prstGeom prst="rect">
                <a:avLst/>
              </a:prstGeom>
              <a:ln>
                <a:solidFill>
                  <a:schemeClr val="accent1"/>
                </a:solidFill>
              </a:ln>
            </p:spPr>
          </p:pic>
          <p:pic>
            <p:nvPicPr>
              <p:cNvPr id="8" name="Picture 3"/>
              <p:cNvPicPr>
                <a:picLocks noChangeAspect="1" noChangeArrowheads="1"/>
              </p:cNvPicPr>
              <p:nvPr/>
            </p:nvPicPr>
            <p:blipFill rotWithShape="1">
              <a:blip r:embed="rId4" cstate="print"/>
              <a:srcRect l="44501" t="45983" r="30792" b="47169"/>
              <a:stretch/>
            </p:blipFill>
            <p:spPr bwMode="auto">
              <a:xfrm>
                <a:off x="3550737" y="3479471"/>
                <a:ext cx="1920240" cy="599382"/>
              </a:xfrm>
              <a:prstGeom prst="rect">
                <a:avLst/>
              </a:prstGeom>
              <a:noFill/>
              <a:ln w="9525">
                <a:noFill/>
                <a:miter lim="800000"/>
                <a:headEnd/>
                <a:tailEnd/>
              </a:ln>
            </p:spPr>
          </p:pic>
        </p:grpSp>
        <p:pic>
          <p:nvPicPr>
            <p:cNvPr id="9" name="Picture 8" descr="whitearrow.gif"/>
            <p:cNvPicPr>
              <a:picLocks noChangeAspect="1"/>
            </p:cNvPicPr>
            <p:nvPr/>
          </p:nvPicPr>
          <p:blipFill>
            <a:blip r:embed="rId5" cstate="print"/>
            <a:srcRect/>
            <a:stretch>
              <a:fillRect/>
            </a:stretch>
          </p:blipFill>
          <p:spPr bwMode="auto">
            <a:xfrm>
              <a:off x="4904507" y="3976850"/>
              <a:ext cx="439387" cy="439387"/>
            </a:xfrm>
            <a:prstGeom prst="rect">
              <a:avLst/>
            </a:prstGeom>
            <a:noFill/>
            <a:ln w="9525">
              <a:noFill/>
              <a:miter lim="800000"/>
              <a:headEnd/>
              <a:tailEnd/>
            </a:ln>
          </p:spPr>
        </p:pic>
      </p:grpSp>
      <p:sp>
        <p:nvSpPr>
          <p:cNvPr id="3"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4"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5"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104</a:t>
            </a:fld>
            <a:endParaRPr lang="en-US"/>
          </a:p>
        </p:txBody>
      </p:sp>
      <p:sp>
        <p:nvSpPr>
          <p:cNvPr id="7" name="TextBox 6"/>
          <p:cNvSpPr txBox="1"/>
          <p:nvPr/>
        </p:nvSpPr>
        <p:spPr>
          <a:xfrm>
            <a:off x="457200" y="4480560"/>
            <a:ext cx="8229600" cy="1938992"/>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Although you, being the project manager, would usually navigate to a session web page from the manager’s web page, others can access your project’s sessions from the OPUS Projects gateway web page. They would require the project ID and session keyword that you would provide, and a valid email address.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137160" y="1191279"/>
            <a:ext cx="8869680" cy="4475442"/>
            <a:chOff x="137160" y="1191279"/>
            <a:chExt cx="8869680" cy="4475442"/>
          </a:xfrm>
        </p:grpSpPr>
        <p:grpSp>
          <p:nvGrpSpPr>
            <p:cNvPr id="3" name="Group 11"/>
            <p:cNvGrpSpPr/>
            <p:nvPr/>
          </p:nvGrpSpPr>
          <p:grpSpPr>
            <a:xfrm>
              <a:off x="137160" y="1191279"/>
              <a:ext cx="8869680" cy="4475442"/>
              <a:chOff x="137160" y="1191279"/>
              <a:chExt cx="8869680" cy="4475442"/>
            </a:xfrm>
          </p:grpSpPr>
          <p:pic>
            <p:nvPicPr>
              <p:cNvPr id="14" name="Picture 1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37160" y="1191279"/>
                <a:ext cx="8869680" cy="4475442"/>
              </a:xfrm>
              <a:prstGeom prst="rect">
                <a:avLst/>
              </a:prstGeom>
              <a:ln>
                <a:solidFill>
                  <a:schemeClr val="accent1"/>
                </a:solidFill>
              </a:ln>
            </p:spPr>
          </p:pic>
          <p:pic>
            <p:nvPicPr>
              <p:cNvPr id="15" name="Picture 3"/>
              <p:cNvPicPr>
                <a:picLocks noChangeAspect="1" noChangeArrowheads="1"/>
              </p:cNvPicPr>
              <p:nvPr/>
            </p:nvPicPr>
            <p:blipFill rotWithShape="1">
              <a:blip r:embed="rId4" cstate="print"/>
              <a:srcRect l="44501" t="45983" r="30792" b="47169"/>
              <a:stretch/>
            </p:blipFill>
            <p:spPr bwMode="auto">
              <a:xfrm>
                <a:off x="3550737" y="3479471"/>
                <a:ext cx="1920240" cy="599382"/>
              </a:xfrm>
              <a:prstGeom prst="rect">
                <a:avLst/>
              </a:prstGeom>
              <a:noFill/>
              <a:ln w="9525">
                <a:noFill/>
                <a:miter lim="800000"/>
                <a:headEnd/>
                <a:tailEnd/>
              </a:ln>
            </p:spPr>
          </p:pic>
        </p:grpSp>
        <p:pic>
          <p:nvPicPr>
            <p:cNvPr id="13" name="Picture 12" descr="whitearrow.gif"/>
            <p:cNvPicPr>
              <a:picLocks noChangeAspect="1"/>
            </p:cNvPicPr>
            <p:nvPr/>
          </p:nvPicPr>
          <p:blipFill>
            <a:blip r:embed="rId5" cstate="print"/>
            <a:srcRect/>
            <a:stretch>
              <a:fillRect/>
            </a:stretch>
          </p:blipFill>
          <p:spPr bwMode="auto">
            <a:xfrm>
              <a:off x="2410688" y="3596518"/>
              <a:ext cx="439387" cy="439387"/>
            </a:xfrm>
            <a:prstGeom prst="rect">
              <a:avLst/>
            </a:prstGeom>
            <a:noFill/>
            <a:ln w="9525">
              <a:noFill/>
              <a:miter lim="800000"/>
              <a:headEnd/>
              <a:tailEnd/>
            </a:ln>
          </p:spPr>
        </p:pic>
      </p:grpSp>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105</a:t>
            </a:fld>
            <a:endParaRPr lang="en-US"/>
          </a:p>
        </p:txBody>
      </p:sp>
      <p:pic>
        <p:nvPicPr>
          <p:cNvPr id="9" name="Picture 4"/>
          <p:cNvPicPr>
            <a:picLocks noChangeAspect="1" noChangeArrowheads="1"/>
          </p:cNvPicPr>
          <p:nvPr/>
        </p:nvPicPr>
        <p:blipFill>
          <a:blip r:embed="rId6" cstate="print"/>
          <a:srcRect l="624" t="41240" r="871" b="8226"/>
          <a:stretch>
            <a:fillRect/>
          </a:stretch>
        </p:blipFill>
        <p:spPr bwMode="auto">
          <a:xfrm>
            <a:off x="2202873" y="2103120"/>
            <a:ext cx="4738255" cy="1626920"/>
          </a:xfrm>
          <a:prstGeom prst="rect">
            <a:avLst/>
          </a:prstGeom>
          <a:noFill/>
          <a:ln w="38100">
            <a:solidFill>
              <a:schemeClr val="tx2"/>
            </a:solidFill>
            <a:miter lim="800000"/>
            <a:headEnd/>
            <a:tailEnd/>
          </a:ln>
        </p:spPr>
      </p:pic>
      <p:sp>
        <p:nvSpPr>
          <p:cNvPr id="10" name="TextBox 9"/>
          <p:cNvSpPr txBox="1"/>
          <p:nvPr/>
        </p:nvSpPr>
        <p:spPr>
          <a:xfrm>
            <a:off x="457200" y="484632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The project is always scanned for changes when accessed so the information will be up-to-date.</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552203" y="457200"/>
            <a:ext cx="8039595" cy="6762997"/>
            <a:chOff x="552203" y="457200"/>
            <a:chExt cx="8039595" cy="6762997"/>
          </a:xfrm>
        </p:grpSpPr>
        <p:pic>
          <p:nvPicPr>
            <p:cNvPr id="2050" name="Picture 2"/>
            <p:cNvPicPr>
              <a:picLocks noChangeAspect="1" noChangeArrowheads="1"/>
            </p:cNvPicPr>
            <p:nvPr/>
          </p:nvPicPr>
          <p:blipFill>
            <a:blip r:embed="rId3" cstate="print"/>
            <a:srcRect l="730" t="14896" r="2586" b="13816"/>
            <a:stretch>
              <a:fillRect/>
            </a:stretch>
          </p:blipFill>
          <p:spPr bwMode="auto">
            <a:xfrm>
              <a:off x="552203" y="457200"/>
              <a:ext cx="8039595" cy="6762997"/>
            </a:xfrm>
            <a:prstGeom prst="rect">
              <a:avLst/>
            </a:prstGeom>
            <a:noFill/>
            <a:ln w="9525">
              <a:solidFill>
                <a:schemeClr val="tx2"/>
              </a:solidFill>
              <a:miter lim="800000"/>
              <a:headEnd/>
              <a:tailEnd/>
            </a:ln>
          </p:spPr>
        </p:pic>
        <p:pic>
          <p:nvPicPr>
            <p:cNvPr id="7" name="Picture 2"/>
            <p:cNvPicPr>
              <a:picLocks noChangeAspect="1" noChangeArrowheads="1"/>
            </p:cNvPicPr>
            <p:nvPr/>
          </p:nvPicPr>
          <p:blipFill>
            <a:blip r:embed="rId3" cstate="print">
              <a:lum bright="70000" contrast="-70000"/>
            </a:blip>
            <a:srcRect l="730" t="68033" r="2586" b="13816"/>
            <a:stretch>
              <a:fillRect/>
            </a:stretch>
          </p:blipFill>
          <p:spPr bwMode="auto">
            <a:xfrm>
              <a:off x="552203" y="5498275"/>
              <a:ext cx="8039595" cy="1721922"/>
            </a:xfrm>
            <a:prstGeom prst="rect">
              <a:avLst/>
            </a:prstGeom>
            <a:noFill/>
            <a:ln w="9525">
              <a:noFill/>
              <a:miter lim="800000"/>
              <a:headEnd/>
              <a:tailEnd/>
            </a:ln>
            <a:effectLst>
              <a:softEdge rad="127000"/>
            </a:effectLst>
          </p:spPr>
        </p:pic>
      </p:grpSp>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106</a:t>
            </a:fld>
            <a:endParaRPr lang="en-US"/>
          </a:p>
        </p:txBody>
      </p:sp>
      <p:sp>
        <p:nvSpPr>
          <p:cNvPr id="9" name="TextBox 8"/>
          <p:cNvSpPr txBox="1"/>
          <p:nvPr/>
        </p:nvSpPr>
        <p:spPr>
          <a:xfrm>
            <a:off x="457200" y="530352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In a few moments, the web page for the earliest session in the project, session 2006-274-A in this case, will appear.</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duotone>
              <a:prstClr val="black"/>
              <a:schemeClr val="tx1">
                <a:tint val="45000"/>
                <a:satMod val="400000"/>
              </a:schemeClr>
            </a:duotone>
          </a:blip>
          <a:srcRect l="730" t="15021" r="2729" b="2488"/>
          <a:stretch>
            <a:fillRect/>
          </a:stretch>
        </p:blipFill>
        <p:spPr bwMode="auto">
          <a:xfrm>
            <a:off x="558141" y="457200"/>
            <a:ext cx="8027719" cy="7825838"/>
          </a:xfrm>
          <a:prstGeom prst="rect">
            <a:avLst/>
          </a:prstGeom>
          <a:noFill/>
          <a:ln w="9525">
            <a:solidFill>
              <a:schemeClr val="tx2"/>
            </a:solidFill>
            <a:miter lim="800000"/>
            <a:headEnd/>
            <a:tailEnd/>
          </a:ln>
        </p:spPr>
      </p:pic>
      <p:pic>
        <p:nvPicPr>
          <p:cNvPr id="18" name="Picture 2"/>
          <p:cNvPicPr>
            <a:picLocks noChangeAspect="1" noChangeArrowheads="1"/>
          </p:cNvPicPr>
          <p:nvPr/>
        </p:nvPicPr>
        <p:blipFill>
          <a:blip r:embed="rId4" cstate="print">
            <a:lum bright="70000" contrast="-70000"/>
          </a:blip>
          <a:srcRect l="730" t="68033" r="2586" b="13816"/>
          <a:stretch>
            <a:fillRect/>
          </a:stretch>
        </p:blipFill>
        <p:spPr bwMode="auto">
          <a:xfrm>
            <a:off x="552203" y="5498275"/>
            <a:ext cx="8039595" cy="1721922"/>
          </a:xfrm>
          <a:prstGeom prst="rect">
            <a:avLst/>
          </a:prstGeom>
          <a:noFill/>
          <a:ln w="9525">
            <a:noFill/>
            <a:miter lim="800000"/>
            <a:headEnd/>
            <a:tailEnd/>
          </a:ln>
          <a:effectLst>
            <a:softEdge rad="127000"/>
          </a:effectLst>
        </p:spPr>
      </p:pic>
      <p:pic>
        <p:nvPicPr>
          <p:cNvPr id="17" name="Picture 2"/>
          <p:cNvPicPr>
            <a:picLocks noChangeAspect="1" noChangeArrowheads="1"/>
          </p:cNvPicPr>
          <p:nvPr/>
        </p:nvPicPr>
        <p:blipFill>
          <a:blip r:embed="rId4" cstate="print">
            <a:lum bright="70000" contrast="-70000"/>
          </a:blip>
          <a:srcRect l="730" t="68033" r="2586" b="13816"/>
          <a:stretch>
            <a:fillRect/>
          </a:stretch>
        </p:blipFill>
        <p:spPr bwMode="auto">
          <a:xfrm>
            <a:off x="552203" y="5486400"/>
            <a:ext cx="8039595" cy="1721922"/>
          </a:xfrm>
          <a:prstGeom prst="rect">
            <a:avLst/>
          </a:prstGeom>
          <a:noFill/>
          <a:ln w="9525">
            <a:noFill/>
            <a:miter lim="800000"/>
            <a:headEnd/>
            <a:tailEnd/>
          </a:ln>
          <a:effectLst>
            <a:softEdge rad="127000"/>
          </a:effectLst>
        </p:spPr>
      </p:pic>
      <p:pic>
        <p:nvPicPr>
          <p:cNvPr id="7" name="Picture 2"/>
          <p:cNvPicPr>
            <a:picLocks noChangeAspect="1" noChangeArrowheads="1"/>
          </p:cNvPicPr>
          <p:nvPr/>
        </p:nvPicPr>
        <p:blipFill>
          <a:blip r:embed="rId4" cstate="print">
            <a:lum bright="70000" contrast="-70000"/>
          </a:blip>
          <a:srcRect l="730" t="68033" r="2586" b="13816"/>
          <a:stretch>
            <a:fillRect/>
          </a:stretch>
        </p:blipFill>
        <p:spPr bwMode="auto">
          <a:xfrm>
            <a:off x="552203" y="5498275"/>
            <a:ext cx="8039595" cy="1721922"/>
          </a:xfrm>
          <a:prstGeom prst="rect">
            <a:avLst/>
          </a:prstGeom>
          <a:noFill/>
          <a:ln w="9525">
            <a:noFill/>
            <a:miter lim="800000"/>
            <a:headEnd/>
            <a:tailEnd/>
          </a:ln>
          <a:effectLst>
            <a:softEdge rad="127000"/>
          </a:effectLst>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107</a:t>
            </a:fld>
            <a:endParaRPr lang="en-US"/>
          </a:p>
        </p:txBody>
      </p:sp>
      <p:pic>
        <p:nvPicPr>
          <p:cNvPr id="6146" name="Picture 2"/>
          <p:cNvPicPr>
            <a:picLocks noChangeAspect="1" noChangeArrowheads="1"/>
          </p:cNvPicPr>
          <p:nvPr/>
        </p:nvPicPr>
        <p:blipFill>
          <a:blip r:embed="rId5" cstate="print"/>
          <a:srcRect l="15797" t="16962" r="13655" b="25959"/>
          <a:stretch>
            <a:fillRect/>
          </a:stretch>
        </p:blipFill>
        <p:spPr bwMode="auto">
          <a:xfrm>
            <a:off x="1805049" y="760020"/>
            <a:ext cx="5866410" cy="5415149"/>
          </a:xfrm>
          <a:prstGeom prst="rect">
            <a:avLst/>
          </a:prstGeom>
          <a:noFill/>
          <a:ln w="9525">
            <a:noFill/>
            <a:miter lim="800000"/>
            <a:headEnd/>
            <a:tailEnd/>
          </a:ln>
        </p:spPr>
      </p:pic>
      <p:sp>
        <p:nvSpPr>
          <p:cNvPr id="9" name="TextBox 8"/>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 or center and zoom to show the marks and included CORS.</a:t>
            </a:r>
          </a:p>
        </p:txBody>
      </p:sp>
      <p:pic>
        <p:nvPicPr>
          <p:cNvPr id="13" name="Picture 12" descr="whitearrow.gif"/>
          <p:cNvPicPr>
            <a:picLocks noChangeAspect="1"/>
          </p:cNvPicPr>
          <p:nvPr/>
        </p:nvPicPr>
        <p:blipFill>
          <a:blip r:embed="rId6" cstate="print"/>
          <a:srcRect/>
          <a:stretch>
            <a:fillRect/>
          </a:stretch>
        </p:blipFill>
        <p:spPr bwMode="auto">
          <a:xfrm>
            <a:off x="3610098" y="1449780"/>
            <a:ext cx="439387" cy="439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730" t="14020" r="2443" b="2738"/>
          <a:stretch>
            <a:fillRect/>
          </a:stretch>
        </p:blipFill>
        <p:spPr bwMode="auto">
          <a:xfrm>
            <a:off x="546265" y="457200"/>
            <a:ext cx="8051470" cy="7897092"/>
          </a:xfrm>
          <a:prstGeom prst="rect">
            <a:avLst/>
          </a:prstGeom>
          <a:noFill/>
          <a:ln w="9525">
            <a:noFill/>
            <a:miter lim="800000"/>
            <a:headEnd/>
            <a:tailEnd/>
          </a:ln>
        </p:spPr>
      </p:pic>
      <p:pic>
        <p:nvPicPr>
          <p:cNvPr id="18" name="Picture 2"/>
          <p:cNvPicPr>
            <a:picLocks noChangeAspect="1" noChangeArrowheads="1"/>
          </p:cNvPicPr>
          <p:nvPr/>
        </p:nvPicPr>
        <p:blipFill>
          <a:blip r:embed="rId4" cstate="print">
            <a:lum bright="70000" contrast="-70000"/>
          </a:blip>
          <a:srcRect l="730" t="68033" r="2586" b="13816"/>
          <a:stretch>
            <a:fillRect/>
          </a:stretch>
        </p:blipFill>
        <p:spPr bwMode="auto">
          <a:xfrm>
            <a:off x="552203" y="5498275"/>
            <a:ext cx="8039595" cy="1721922"/>
          </a:xfrm>
          <a:prstGeom prst="rect">
            <a:avLst/>
          </a:prstGeom>
          <a:noFill/>
          <a:ln w="9525">
            <a:noFill/>
            <a:miter lim="800000"/>
            <a:headEnd/>
            <a:tailEnd/>
          </a:ln>
          <a:effectLst>
            <a:softEdge rad="127000"/>
          </a:effectLst>
        </p:spPr>
      </p:pic>
      <p:pic>
        <p:nvPicPr>
          <p:cNvPr id="17" name="Picture 2"/>
          <p:cNvPicPr>
            <a:picLocks noChangeAspect="1" noChangeArrowheads="1"/>
          </p:cNvPicPr>
          <p:nvPr/>
        </p:nvPicPr>
        <p:blipFill>
          <a:blip r:embed="rId4" cstate="print">
            <a:lum bright="70000" contrast="-70000"/>
          </a:blip>
          <a:srcRect l="730" t="68033" r="2586" b="13816"/>
          <a:stretch>
            <a:fillRect/>
          </a:stretch>
        </p:blipFill>
        <p:spPr bwMode="auto">
          <a:xfrm>
            <a:off x="552203" y="5486400"/>
            <a:ext cx="8039595" cy="1721922"/>
          </a:xfrm>
          <a:prstGeom prst="rect">
            <a:avLst/>
          </a:prstGeom>
          <a:noFill/>
          <a:ln w="9525">
            <a:noFill/>
            <a:miter lim="800000"/>
            <a:headEnd/>
            <a:tailEnd/>
          </a:ln>
          <a:effectLst>
            <a:softEdge rad="127000"/>
          </a:effectLst>
        </p:spPr>
      </p:pic>
      <p:pic>
        <p:nvPicPr>
          <p:cNvPr id="7" name="Picture 2"/>
          <p:cNvPicPr>
            <a:picLocks noChangeAspect="1" noChangeArrowheads="1"/>
          </p:cNvPicPr>
          <p:nvPr/>
        </p:nvPicPr>
        <p:blipFill>
          <a:blip r:embed="rId4" cstate="print">
            <a:lum bright="70000" contrast="-70000"/>
          </a:blip>
          <a:srcRect l="730" t="68033" r="2586" b="13816"/>
          <a:stretch>
            <a:fillRect/>
          </a:stretch>
        </p:blipFill>
        <p:spPr bwMode="auto">
          <a:xfrm>
            <a:off x="552203" y="5498275"/>
            <a:ext cx="8039595" cy="1721922"/>
          </a:xfrm>
          <a:prstGeom prst="rect">
            <a:avLst/>
          </a:prstGeom>
          <a:noFill/>
          <a:ln w="9525">
            <a:noFill/>
            <a:miter lim="800000"/>
            <a:headEnd/>
            <a:tailEnd/>
          </a:ln>
          <a:effectLst>
            <a:softEdge rad="127000"/>
          </a:effectLst>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108</a:t>
            </a:fld>
            <a:endParaRPr lang="en-US"/>
          </a:p>
        </p:txBody>
      </p:sp>
      <p:sp>
        <p:nvSpPr>
          <p:cNvPr id="9" name="TextBox 8"/>
          <p:cNvSpPr txBox="1"/>
          <p:nvPr/>
        </p:nvSpPr>
        <p:spPr>
          <a:xfrm>
            <a:off x="457200" y="530352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Clicking on a list entry also causes that mark’s information bubble to appear on the map.</a:t>
            </a:r>
          </a:p>
        </p:txBody>
      </p:sp>
      <p:pic>
        <p:nvPicPr>
          <p:cNvPr id="12" name="Picture 11" descr="whitearrow.gif"/>
          <p:cNvPicPr>
            <a:picLocks noChangeAspect="1"/>
          </p:cNvPicPr>
          <p:nvPr/>
        </p:nvPicPr>
        <p:blipFill>
          <a:blip r:embed="rId5" cstate="print"/>
          <a:srcRect/>
          <a:stretch>
            <a:fillRect/>
          </a:stretch>
        </p:blipFill>
        <p:spPr bwMode="auto">
          <a:xfrm>
            <a:off x="8098971" y="1046020"/>
            <a:ext cx="439387" cy="439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109</a:t>
            </a:fld>
            <a:endParaRPr lang="en-US"/>
          </a:p>
        </p:txBody>
      </p:sp>
      <p:pic>
        <p:nvPicPr>
          <p:cNvPr id="12" name="Picture 11" descr="whitearrow.gif"/>
          <p:cNvPicPr>
            <a:picLocks noChangeAspect="1"/>
          </p:cNvPicPr>
          <p:nvPr/>
        </p:nvPicPr>
        <p:blipFill>
          <a:blip r:embed="rId3" cstate="print"/>
          <a:srcRect/>
          <a:stretch>
            <a:fillRect/>
          </a:stretch>
        </p:blipFill>
        <p:spPr bwMode="auto">
          <a:xfrm>
            <a:off x="1638794" y="2079171"/>
            <a:ext cx="439387" cy="439387"/>
          </a:xfrm>
          <a:prstGeom prst="rect">
            <a:avLst/>
          </a:prstGeom>
          <a:noFill/>
          <a:ln w="9525">
            <a:noFill/>
            <a:miter lim="800000"/>
            <a:headEnd/>
            <a:tailEnd/>
          </a:ln>
        </p:spPr>
      </p:pic>
      <p:pic>
        <p:nvPicPr>
          <p:cNvPr id="18434" name="Picture 2"/>
          <p:cNvPicPr>
            <a:picLocks noChangeAspect="1" noChangeArrowheads="1"/>
          </p:cNvPicPr>
          <p:nvPr/>
        </p:nvPicPr>
        <p:blipFill>
          <a:blip r:embed="rId4" cstate="print">
            <a:duotone>
              <a:prstClr val="black"/>
              <a:schemeClr val="tx1">
                <a:tint val="45000"/>
                <a:satMod val="400000"/>
              </a:schemeClr>
            </a:duotone>
          </a:blip>
          <a:srcRect l="587" t="14020" r="2729" b="2863"/>
          <a:stretch>
            <a:fillRect/>
          </a:stretch>
        </p:blipFill>
        <p:spPr bwMode="auto">
          <a:xfrm>
            <a:off x="552203" y="-1460665"/>
            <a:ext cx="8039595" cy="7885216"/>
          </a:xfrm>
          <a:prstGeom prst="rect">
            <a:avLst/>
          </a:prstGeom>
          <a:noFill/>
          <a:ln w="9525">
            <a:solidFill>
              <a:schemeClr val="tx2"/>
            </a:solidFill>
            <a:miter lim="800000"/>
            <a:headEnd/>
            <a:tailEnd/>
          </a:ln>
          <a:effectLst/>
        </p:spPr>
      </p:pic>
      <p:pic>
        <p:nvPicPr>
          <p:cNvPr id="11" name="Picture 2"/>
          <p:cNvPicPr>
            <a:picLocks noChangeAspect="1" noChangeArrowheads="1"/>
          </p:cNvPicPr>
          <p:nvPr/>
        </p:nvPicPr>
        <p:blipFill>
          <a:blip r:embed="rId4" cstate="print">
            <a:lum bright="70000" contrast="-70000"/>
          </a:blip>
          <a:srcRect l="587" t="14020" r="2729" b="55287"/>
          <a:stretch>
            <a:fillRect/>
          </a:stretch>
        </p:blipFill>
        <p:spPr bwMode="auto">
          <a:xfrm>
            <a:off x="552203" y="-1463040"/>
            <a:ext cx="8039595" cy="2911830"/>
          </a:xfrm>
          <a:prstGeom prst="rect">
            <a:avLst/>
          </a:prstGeom>
          <a:noFill/>
          <a:ln w="9525">
            <a:noFill/>
            <a:miter lim="800000"/>
            <a:headEnd/>
            <a:tailEnd/>
          </a:ln>
          <a:effectLst>
            <a:softEdge rad="127000"/>
          </a:effectLst>
        </p:spPr>
      </p:pic>
      <p:sp>
        <p:nvSpPr>
          <p:cNvPr id="10" name="TextBox 9"/>
          <p:cNvSpPr txBox="1"/>
          <p:nvPr/>
        </p:nvSpPr>
        <p:spPr>
          <a:xfrm>
            <a:off x="457200" y="548640"/>
            <a:ext cx="8229600" cy="2308324"/>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Scrolling to the bottom of the web page, we see a table below the map with the solution values that are checked against the solution quality thresholds. If a value exceeds its threshold, the value is highlighted using an orange color and the mark’s icon is changed to reflect this condition. This table shows that the OPUS solutions for this session meet the project’s preferences.</a:t>
            </a:r>
          </a:p>
        </p:txBody>
      </p:sp>
      <p:pic>
        <p:nvPicPr>
          <p:cNvPr id="13" name="Picture 2"/>
          <p:cNvPicPr>
            <a:picLocks noChangeAspect="1" noChangeArrowheads="1"/>
          </p:cNvPicPr>
          <p:nvPr/>
        </p:nvPicPr>
        <p:blipFill>
          <a:blip r:embed="rId4" cstate="print"/>
          <a:srcRect l="1130" t="63990" r="2729" b="20238"/>
          <a:stretch>
            <a:fillRect/>
          </a:stretch>
        </p:blipFill>
        <p:spPr bwMode="auto">
          <a:xfrm>
            <a:off x="593766" y="3277590"/>
            <a:ext cx="7994469" cy="14962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p:cNvSpPr txBox="1">
            <a:spLocks noChangeArrowheads="1"/>
          </p:cNvSpPr>
          <p:nvPr/>
        </p:nvSpPr>
        <p:spPr bwMode="auto">
          <a:xfrm>
            <a:off x="5427663" y="1189504"/>
            <a:ext cx="3535362"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Here is part of the </a:t>
            </a:r>
            <a:r>
              <a:rPr lang="en-US" sz="2400" dirty="0" smtClean="0"/>
              <a:t>standard report </a:t>
            </a:r>
            <a:r>
              <a:rPr lang="en-US" sz="2400" dirty="0"/>
              <a:t>for this submission.</a:t>
            </a:r>
          </a:p>
          <a:p>
            <a:pPr eaLnBrk="1" hangingPunct="1"/>
            <a:endParaRPr lang="en-US" sz="2400" dirty="0"/>
          </a:p>
          <a:p>
            <a:pPr eaLnBrk="1" hangingPunct="1"/>
            <a:r>
              <a:rPr lang="en-US" sz="2400" dirty="0"/>
              <a:t>FYI, these results </a:t>
            </a:r>
            <a:r>
              <a:rPr lang="en-US" sz="2400" dirty="0" smtClean="0"/>
              <a:t>differ: 0.2 </a:t>
            </a:r>
            <a:r>
              <a:rPr lang="en-US" sz="2400" dirty="0"/>
              <a:t>cm </a:t>
            </a:r>
            <a:r>
              <a:rPr lang="en-US" sz="2400" dirty="0" smtClean="0"/>
              <a:t>horizontally</a:t>
            </a:r>
          </a:p>
          <a:p>
            <a:pPr eaLnBrk="1" hangingPunct="1"/>
            <a:r>
              <a:rPr lang="en-US" sz="2400" dirty="0" smtClean="0"/>
              <a:t>0.0 </a:t>
            </a:r>
            <a:r>
              <a:rPr lang="en-US" sz="2400" dirty="0"/>
              <a:t>cm </a:t>
            </a:r>
            <a:r>
              <a:rPr lang="en-US" sz="2400" dirty="0" smtClean="0"/>
              <a:t>vertically</a:t>
            </a:r>
          </a:p>
          <a:p>
            <a:pPr eaLnBrk="1" hangingPunct="1"/>
            <a:r>
              <a:rPr lang="en-US" sz="2400" dirty="0" smtClean="0"/>
              <a:t>from </a:t>
            </a:r>
            <a:r>
              <a:rPr lang="en-US" sz="2400" dirty="0"/>
              <a:t>the accepted position </a:t>
            </a:r>
            <a:r>
              <a:rPr lang="en-US" sz="2400" dirty="0" smtClean="0"/>
              <a:t>(projected </a:t>
            </a:r>
            <a:r>
              <a:rPr lang="en-US" sz="2400" dirty="0"/>
              <a:t>to the epoch of the </a:t>
            </a:r>
            <a:r>
              <a:rPr lang="en-US" sz="2400" dirty="0" smtClean="0"/>
              <a:t>data).</a:t>
            </a:r>
            <a:endParaRPr lang="en-US" sz="2400" dirty="0"/>
          </a:p>
        </p:txBody>
      </p:sp>
      <p:sp>
        <p:nvSpPr>
          <p:cNvPr id="23558" name="TextBox 29"/>
          <p:cNvSpPr txBox="1">
            <a:spLocks noChangeArrowheads="1"/>
          </p:cNvSpPr>
          <p:nvPr/>
        </p:nvSpPr>
        <p:spPr bwMode="auto">
          <a:xfrm>
            <a:off x="315913" y="1187450"/>
            <a:ext cx="5029200" cy="5029200"/>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15:40:08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page5  1209.04 master63.pl 082112      START: 2009/02/28  05:00:00</a:t>
            </a:r>
          </a:p>
          <a:p>
            <a:pPr eaLnBrk="1" hangingPunct="1"/>
            <a:r>
              <a:rPr lang="en-US" sz="800" dirty="0" smtClean="0">
                <a:latin typeface="Courier New" pitchFamily="49" charset="0"/>
                <a:cs typeface="Courier New" pitchFamily="49" charset="0"/>
              </a:rPr>
              <a:t> EPHEMERIS: igs15206.eph [precise]                  STOP: 2009/02/28  06:59:30</a:t>
            </a:r>
          </a:p>
          <a:p>
            <a:pPr eaLnBrk="1" hangingPunct="1"/>
            <a:r>
              <a:rPr lang="en-US" sz="800" dirty="0" smtClean="0">
                <a:latin typeface="Courier New" pitchFamily="49" charset="0"/>
                <a:cs typeface="Courier New" pitchFamily="49" charset="0"/>
              </a:rPr>
              <a:t>  NAV FILE: brdc0590.09n                        OBS USED:  5734 /  5906   :  97%</a:t>
            </a:r>
          </a:p>
          <a:p>
            <a:pPr eaLnBrk="1" hangingPunct="1"/>
            <a:r>
              <a:rPr lang="en-US" sz="800" dirty="0" smtClean="0">
                <a:latin typeface="Courier New" pitchFamily="49" charset="0"/>
                <a:cs typeface="Courier New" pitchFamily="49" charset="0"/>
              </a:rPr>
              <a:t>  ANT NAME: ASH700936E_C    NONE             # FIXED AMB:    31 /    31   : 100%</a:t>
            </a:r>
          </a:p>
          <a:p>
            <a:pPr eaLnBrk="1" hangingPunct="1"/>
            <a:r>
              <a:rPr lang="en-US" sz="800" dirty="0" smtClean="0">
                <a:latin typeface="Courier New" pitchFamily="49" charset="0"/>
                <a:cs typeface="Courier New" pitchFamily="49" charset="0"/>
              </a:rPr>
              <a:t>ARP HEIGHT: 1.521                            OVERALL RMS: 0.009(m)</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(EPOCH:2009.1596)</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0.003(m)          -2498423.316(m)   0.003(m)</a:t>
            </a:r>
          </a:p>
          <a:p>
            <a:pPr eaLnBrk="1" hangingPunct="1"/>
            <a:r>
              <a:rPr lang="en-US" sz="800" dirty="0" smtClean="0">
                <a:latin typeface="Courier New" pitchFamily="49" charset="0"/>
                <a:cs typeface="Courier New" pitchFamily="49" charset="0"/>
              </a:rPr>
              <a:t>         Y:     -3802821.125(m)   0.003(m)          -3802819.926(m)   0.003(m)</a:t>
            </a:r>
          </a:p>
          <a:p>
            <a:pPr eaLnBrk="1" hangingPunct="1"/>
            <a:r>
              <a:rPr lang="en-US" sz="800" dirty="0" smtClean="0">
                <a:latin typeface="Courier New" pitchFamily="49" charset="0"/>
                <a:cs typeface="Courier New" pitchFamily="49" charset="0"/>
              </a:rPr>
              <a:t>         Z:      4454736.692(m)   0.004(m)           4454736.738(m)   0.004(m)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7.91307      0.004(m)        44 35  7.92691      0.004(m)</a:t>
            </a:r>
          </a:p>
          <a:p>
            <a:pPr eaLnBrk="1" hangingPunct="1"/>
            <a:r>
              <a:rPr lang="en-US" sz="800" dirty="0" smtClean="0">
                <a:latin typeface="Courier New" pitchFamily="49" charset="0"/>
                <a:cs typeface="Courier New" pitchFamily="49" charset="0"/>
              </a:rPr>
              <a:t>     E LON:  236 41 43.48298      0.004(m)       236 41 43.42275      0.004(m)</a:t>
            </a:r>
          </a:p>
          <a:p>
            <a:pPr eaLnBrk="1" hangingPunct="1"/>
            <a:r>
              <a:rPr lang="en-US" sz="800" dirty="0" smtClean="0">
                <a:latin typeface="Courier New" pitchFamily="49" charset="0"/>
                <a:cs typeface="Courier New" pitchFamily="49" charset="0"/>
              </a:rPr>
              <a:t>     W LON:  123 18 16.51702      0.004(m)       123 18 16.57725      0.004(m)</a:t>
            </a:r>
          </a:p>
          <a:p>
            <a:pPr eaLnBrk="1" hangingPunct="1"/>
            <a:r>
              <a:rPr lang="en-US" sz="800" dirty="0" smtClean="0">
                <a:latin typeface="Courier New" pitchFamily="49" charset="0"/>
                <a:cs typeface="Courier New" pitchFamily="49" charset="0"/>
              </a:rPr>
              <a:t>    EL HGT:          105.977(m)   0.002(m)               105.609(m)   0.002(m)</a:t>
            </a:r>
          </a:p>
          <a:p>
            <a:pPr eaLnBrk="1" hangingPunct="1"/>
            <a:r>
              <a:rPr lang="en-US" sz="800" dirty="0" smtClean="0">
                <a:latin typeface="Courier New" pitchFamily="49" charset="0"/>
                <a:cs typeface="Courier New" pitchFamily="49" charset="0"/>
              </a:rPr>
              <a:t> ORTHO HGT:          128.520(m)   0.015(m)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4936954.985           105971.634</a:t>
            </a:r>
          </a:p>
          <a:p>
            <a:pPr eaLnBrk="1" hangingPunct="1"/>
            <a:r>
              <a:rPr lang="en-US" sz="800" dirty="0" smtClean="0">
                <a:latin typeface="Courier New" pitchFamily="49" charset="0"/>
                <a:cs typeface="Courier New" pitchFamily="49" charset="0"/>
              </a:rPr>
              <a:t>Easting (X)  [meters]      475821.360          2277335.425</a:t>
            </a:r>
          </a:p>
          <a:p>
            <a:pPr eaLnBrk="1" hangingPunct="1"/>
            <a:r>
              <a:rPr lang="en-US" sz="800" dirty="0" smtClean="0">
                <a:latin typeface="Courier New" pitchFamily="49" charset="0"/>
                <a:cs typeface="Courier New" pitchFamily="49" charset="0"/>
              </a:rPr>
              <a:t>Convergence  [degrees]    -0.21381370          -1.98897464</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DI7529 P367 NEWPRTAIR_OR2007 CORS ARP      N443506.873 W1240341.596   60113.5</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DE6236 LPSB LANE CNTY COOP CORS ARP        N440304.409 W1230524.248   61789.3</a:t>
            </a:r>
            <a:endParaRPr lang="en-US" sz="800" dirty="0">
              <a:latin typeface="Courier New" pitchFamily="49" charset="0"/>
              <a:cs typeface="Courier New" pitchFamily="49" charset="0"/>
            </a:endParaRPr>
          </a:p>
        </p:txBody>
      </p:sp>
      <p:sp>
        <p:nvSpPr>
          <p:cNvPr id="6" name="Title 5"/>
          <p:cNvSpPr>
            <a:spLocks noGrp="1"/>
          </p:cNvSpPr>
          <p:nvPr>
            <p:ph type="title"/>
          </p:nvPr>
        </p:nvSpPr>
        <p:spPr/>
        <p:txBody>
          <a:bodyPr/>
          <a:lstStyle/>
          <a:p>
            <a:pPr algn="l"/>
            <a:r>
              <a:rPr lang="en-US" dirty="0" smtClean="0"/>
              <a:t>The Standard Report</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110</a:t>
            </a:fld>
            <a:endParaRPr lang="en-US"/>
          </a:p>
        </p:txBody>
      </p:sp>
      <p:pic>
        <p:nvPicPr>
          <p:cNvPr id="12" name="Picture 11" descr="whitearrow.gif"/>
          <p:cNvPicPr>
            <a:picLocks noChangeAspect="1"/>
          </p:cNvPicPr>
          <p:nvPr/>
        </p:nvPicPr>
        <p:blipFill>
          <a:blip r:embed="rId3" cstate="print"/>
          <a:srcRect/>
          <a:stretch>
            <a:fillRect/>
          </a:stretch>
        </p:blipFill>
        <p:spPr bwMode="auto">
          <a:xfrm>
            <a:off x="1638794" y="2079171"/>
            <a:ext cx="439387" cy="439387"/>
          </a:xfrm>
          <a:prstGeom prst="rect">
            <a:avLst/>
          </a:prstGeom>
          <a:noFill/>
          <a:ln w="9525">
            <a:noFill/>
            <a:miter lim="800000"/>
            <a:headEnd/>
            <a:tailEnd/>
          </a:ln>
        </p:spPr>
      </p:pic>
      <p:pic>
        <p:nvPicPr>
          <p:cNvPr id="18434" name="Picture 2"/>
          <p:cNvPicPr>
            <a:picLocks noChangeAspect="1" noChangeArrowheads="1"/>
          </p:cNvPicPr>
          <p:nvPr/>
        </p:nvPicPr>
        <p:blipFill>
          <a:blip r:embed="rId4" cstate="print">
            <a:duotone>
              <a:prstClr val="black"/>
              <a:schemeClr val="tx1">
                <a:tint val="45000"/>
                <a:satMod val="400000"/>
              </a:schemeClr>
            </a:duotone>
          </a:blip>
          <a:srcRect l="587" t="14020" r="2729" b="2863"/>
          <a:stretch>
            <a:fillRect/>
          </a:stretch>
        </p:blipFill>
        <p:spPr bwMode="auto">
          <a:xfrm>
            <a:off x="552203" y="-1460665"/>
            <a:ext cx="8039595" cy="7885216"/>
          </a:xfrm>
          <a:prstGeom prst="rect">
            <a:avLst/>
          </a:prstGeom>
          <a:noFill/>
          <a:ln w="9525">
            <a:solidFill>
              <a:schemeClr val="tx2"/>
            </a:solidFill>
            <a:miter lim="800000"/>
            <a:headEnd/>
            <a:tailEnd/>
          </a:ln>
          <a:effectLst/>
        </p:spPr>
      </p:pic>
      <p:pic>
        <p:nvPicPr>
          <p:cNvPr id="11" name="Picture 2"/>
          <p:cNvPicPr>
            <a:picLocks noChangeAspect="1" noChangeArrowheads="1"/>
          </p:cNvPicPr>
          <p:nvPr/>
        </p:nvPicPr>
        <p:blipFill>
          <a:blip r:embed="rId4" cstate="print">
            <a:lum bright="70000" contrast="-70000"/>
          </a:blip>
          <a:srcRect l="587" t="14020" r="2729" b="55287"/>
          <a:stretch>
            <a:fillRect/>
          </a:stretch>
        </p:blipFill>
        <p:spPr bwMode="auto">
          <a:xfrm>
            <a:off x="552203" y="-1463040"/>
            <a:ext cx="8039595" cy="2911830"/>
          </a:xfrm>
          <a:prstGeom prst="rect">
            <a:avLst/>
          </a:prstGeom>
          <a:noFill/>
          <a:ln w="9525">
            <a:noFill/>
            <a:miter lim="800000"/>
            <a:headEnd/>
            <a:tailEnd/>
          </a:ln>
          <a:effectLst>
            <a:softEdge rad="127000"/>
          </a:effectLst>
        </p:spPr>
      </p:pic>
      <p:sp>
        <p:nvSpPr>
          <p:cNvPr id="10" name="TextBox 9"/>
          <p:cNvSpPr txBox="1"/>
          <p:nvPr/>
        </p:nvSpPr>
        <p:spPr>
          <a:xfrm>
            <a:off x="457200" y="5486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At the bottom of the web page is a graph indicating the satellite availability in each data file. </a:t>
            </a:r>
          </a:p>
        </p:txBody>
      </p:sp>
      <p:pic>
        <p:nvPicPr>
          <p:cNvPr id="13" name="Picture 2"/>
          <p:cNvPicPr>
            <a:picLocks noChangeAspect="1" noChangeArrowheads="1"/>
          </p:cNvPicPr>
          <p:nvPr/>
        </p:nvPicPr>
        <p:blipFill>
          <a:blip r:embed="rId4" cstate="print"/>
          <a:srcRect l="1130" t="79887" r="2729" b="6218"/>
          <a:stretch>
            <a:fillRect/>
          </a:stretch>
        </p:blipFill>
        <p:spPr bwMode="auto">
          <a:xfrm>
            <a:off x="605641" y="4785756"/>
            <a:ext cx="7994469" cy="131816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cstate="print">
            <a:duotone>
              <a:prstClr val="black"/>
              <a:schemeClr val="tx1">
                <a:tint val="45000"/>
                <a:satMod val="400000"/>
              </a:schemeClr>
            </a:duotone>
          </a:blip>
          <a:srcRect l="587" t="14020" r="2729" b="2613"/>
          <a:stretch>
            <a:fillRect/>
          </a:stretch>
        </p:blipFill>
        <p:spPr bwMode="auto">
          <a:xfrm>
            <a:off x="548640" y="457200"/>
            <a:ext cx="8039595" cy="7908966"/>
          </a:xfrm>
          <a:prstGeom prst="rect">
            <a:avLst/>
          </a:prstGeom>
          <a:noFill/>
          <a:ln w="9525">
            <a:solidFill>
              <a:schemeClr val="tx2"/>
            </a:solidFill>
            <a:miter lim="800000"/>
            <a:headEnd/>
            <a:tailEnd/>
          </a:ln>
        </p:spPr>
      </p:pic>
      <p:pic>
        <p:nvPicPr>
          <p:cNvPr id="7" name="Picture 2"/>
          <p:cNvPicPr>
            <a:picLocks noChangeAspect="1" noChangeArrowheads="1"/>
          </p:cNvPicPr>
          <p:nvPr/>
        </p:nvPicPr>
        <p:blipFill>
          <a:blip r:embed="rId4" cstate="print">
            <a:lum bright="70000" contrast="-70000"/>
          </a:blip>
          <a:srcRect l="730" t="68033" r="2586" b="13816"/>
          <a:stretch>
            <a:fillRect/>
          </a:stretch>
        </p:blipFill>
        <p:spPr bwMode="auto">
          <a:xfrm>
            <a:off x="552203" y="5498275"/>
            <a:ext cx="8039595" cy="1721922"/>
          </a:xfrm>
          <a:prstGeom prst="rect">
            <a:avLst/>
          </a:prstGeom>
          <a:noFill/>
          <a:ln w="9525">
            <a:noFill/>
            <a:miter lim="800000"/>
            <a:headEnd/>
            <a:tailEnd/>
          </a:ln>
          <a:effectLst>
            <a:softEdge rad="127000"/>
          </a:effectLst>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111</a:t>
            </a:fld>
            <a:endParaRPr lang="en-US"/>
          </a:p>
        </p:txBody>
      </p:sp>
      <p:pic>
        <p:nvPicPr>
          <p:cNvPr id="25" name="Picture 2"/>
          <p:cNvPicPr>
            <a:picLocks noChangeAspect="1" noChangeArrowheads="1"/>
          </p:cNvPicPr>
          <p:nvPr/>
        </p:nvPicPr>
        <p:blipFill>
          <a:blip r:embed="rId3" cstate="print"/>
          <a:srcRect l="1944" t="28227" r="83204" b="66892"/>
          <a:stretch>
            <a:fillRect/>
          </a:stretch>
        </p:blipFill>
        <p:spPr bwMode="auto">
          <a:xfrm>
            <a:off x="653143" y="1805049"/>
            <a:ext cx="1235034" cy="463138"/>
          </a:xfrm>
          <a:prstGeom prst="rect">
            <a:avLst/>
          </a:prstGeom>
          <a:noFill/>
          <a:ln w="9525">
            <a:noFill/>
            <a:miter lim="800000"/>
            <a:headEnd/>
            <a:tailEnd/>
          </a:ln>
        </p:spPr>
      </p:pic>
      <p:sp>
        <p:nvSpPr>
          <p:cNvPr id="10" name="TextBox 9"/>
          <p:cNvSpPr txBox="1"/>
          <p:nvPr/>
        </p:nvSpPr>
        <p:spPr>
          <a:xfrm>
            <a:off x="457200" y="521208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Now let’s scroll back to the top of the web page and describe the processing controls.</a:t>
            </a:r>
          </a:p>
        </p:txBody>
      </p:sp>
      <p:pic>
        <p:nvPicPr>
          <p:cNvPr id="12" name="Picture 11" descr="whitearrow.gif"/>
          <p:cNvPicPr>
            <a:picLocks noChangeAspect="1"/>
          </p:cNvPicPr>
          <p:nvPr/>
        </p:nvPicPr>
        <p:blipFill>
          <a:blip r:embed="rId5" cstate="print"/>
          <a:srcRect/>
          <a:stretch>
            <a:fillRect/>
          </a:stretch>
        </p:blipFill>
        <p:spPr bwMode="auto">
          <a:xfrm>
            <a:off x="1638794" y="2079171"/>
            <a:ext cx="439387" cy="439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cstate="print"/>
          <a:srcRect l="587" t="14020" r="2729" b="2613"/>
          <a:stretch>
            <a:fillRect/>
          </a:stretch>
        </p:blipFill>
        <p:spPr bwMode="auto">
          <a:xfrm>
            <a:off x="548640" y="457200"/>
            <a:ext cx="8039595" cy="7908966"/>
          </a:xfrm>
          <a:prstGeom prst="rect">
            <a:avLst/>
          </a:prstGeom>
          <a:noFill/>
          <a:ln w="9525">
            <a:solidFill>
              <a:schemeClr val="tx2"/>
            </a:solidFill>
            <a:miter lim="800000"/>
            <a:headEnd/>
            <a:tailEnd/>
          </a:ln>
        </p:spPr>
      </p:pic>
      <p:pic>
        <p:nvPicPr>
          <p:cNvPr id="2050"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111" t="6443" r="1197" b="9445"/>
          <a:stretch/>
        </p:blipFill>
        <p:spPr bwMode="auto">
          <a:xfrm>
            <a:off x="914400" y="713542"/>
            <a:ext cx="7315200" cy="5430917"/>
          </a:xfrm>
          <a:prstGeom prst="rect">
            <a:avLst/>
          </a:prstGeom>
          <a:noFill/>
          <a:ln w="38100">
            <a:solidFill>
              <a:schemeClr val="tx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lum bright="70000" contrast="-70000"/>
          </a:blip>
          <a:srcRect l="730" t="68033" r="2586" b="13816"/>
          <a:stretch>
            <a:fillRect/>
          </a:stretch>
        </p:blipFill>
        <p:spPr bwMode="auto">
          <a:xfrm>
            <a:off x="552203" y="5498275"/>
            <a:ext cx="8039595" cy="1721922"/>
          </a:xfrm>
          <a:prstGeom prst="rect">
            <a:avLst/>
          </a:prstGeom>
          <a:noFill/>
          <a:ln w="9525">
            <a:noFill/>
            <a:miter lim="800000"/>
            <a:headEnd/>
            <a:tailEnd/>
          </a:ln>
          <a:effectLst>
            <a:softEdge rad="127000"/>
          </a:effectLst>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112</a:t>
            </a:fld>
            <a:endParaRPr lang="en-US"/>
          </a:p>
        </p:txBody>
      </p:sp>
      <p:sp>
        <p:nvSpPr>
          <p:cNvPr id="10" name="TextBox 9"/>
          <p:cNvSpPr txBox="1"/>
          <p:nvPr/>
        </p:nvSpPr>
        <p:spPr>
          <a:xfrm>
            <a:off x="457200" y="4846320"/>
            <a:ext cx="8229600" cy="1569660"/>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Clicking the “Set up Processing” button causes two things to happen: the processing set up window appears and the baselines implied by the processing selections are shown on the session map.</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113</a:t>
            </a:fld>
            <a:endParaRPr lang="en-US"/>
          </a:p>
        </p:txBody>
      </p:sp>
      <p:pic>
        <p:nvPicPr>
          <p:cNvPr id="20483" name="Picture 3"/>
          <p:cNvPicPr>
            <a:picLocks noChangeAspect="1" noChangeArrowheads="1"/>
          </p:cNvPicPr>
          <p:nvPr/>
        </p:nvPicPr>
        <p:blipFill>
          <a:blip r:embed="rId3" cstate="print"/>
          <a:srcRect l="587" t="14020" r="2729" b="2926"/>
          <a:stretch>
            <a:fillRect/>
          </a:stretch>
        </p:blipFill>
        <p:spPr bwMode="auto">
          <a:xfrm>
            <a:off x="2651760" y="365760"/>
            <a:ext cx="6126480" cy="6004306"/>
          </a:xfrm>
          <a:prstGeom prst="rect">
            <a:avLst/>
          </a:prstGeom>
          <a:noFill/>
          <a:ln w="9525">
            <a:solidFill>
              <a:schemeClr val="tx2"/>
            </a:solidFill>
            <a:miter lim="800000"/>
            <a:headEnd/>
            <a:tailEnd/>
          </a:ln>
        </p:spPr>
      </p:pic>
      <p:sp>
        <p:nvSpPr>
          <p:cNvPr id="10" name="TextBox 9"/>
          <p:cNvSpPr txBox="1"/>
          <p:nvPr/>
        </p:nvSpPr>
        <p:spPr>
          <a:xfrm>
            <a:off x="457200" y="4846320"/>
            <a:ext cx="8229600" cy="1569660"/>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After shrinking both windows and placing them side by side, we see that the baselines are indeed drawn on the map. Let’s focus on the session processing form, but keep a small copy of the map for the remainder of this discussion.</a:t>
            </a:r>
          </a:p>
        </p:txBody>
      </p:sp>
      <p:pic>
        <p:nvPicPr>
          <p:cNvPr id="9"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111" t="6443" r="1197" b="9445"/>
          <a:stretch/>
        </p:blipFill>
        <p:spPr bwMode="auto">
          <a:xfrm>
            <a:off x="457200" y="713551"/>
            <a:ext cx="3931920" cy="2919116"/>
          </a:xfrm>
          <a:prstGeom prst="rect">
            <a:avLst/>
          </a:prstGeom>
          <a:noFill/>
          <a:ln w="38100">
            <a:solidFill>
              <a:schemeClr val="tx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11" t="6443" r="1197" b="9445"/>
          <a:stretch/>
        </p:blipFill>
        <p:spPr bwMode="auto">
          <a:xfrm>
            <a:off x="274320" y="457200"/>
            <a:ext cx="5943600" cy="4416552"/>
          </a:xfrm>
          <a:prstGeom prst="rect">
            <a:avLst/>
          </a:prstGeom>
          <a:noFill/>
          <a:ln w="38100">
            <a:solidFill>
              <a:schemeClr val="tx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114</a:t>
            </a:fld>
            <a:endParaRPr lang="en-US"/>
          </a:p>
        </p:txBody>
      </p:sp>
      <p:pic>
        <p:nvPicPr>
          <p:cNvPr id="20483" name="Picture 3"/>
          <p:cNvPicPr>
            <a:picLocks noChangeAspect="1" noChangeArrowheads="1"/>
          </p:cNvPicPr>
          <p:nvPr/>
        </p:nvPicPr>
        <p:blipFill>
          <a:blip r:embed="rId4" cstate="print"/>
          <a:srcRect l="25986" t="22600" r="29215" b="32061"/>
          <a:stretch>
            <a:fillRect/>
          </a:stretch>
        </p:blipFill>
        <p:spPr bwMode="auto">
          <a:xfrm>
            <a:off x="6583680" y="822960"/>
            <a:ext cx="2303813" cy="2660073"/>
          </a:xfrm>
          <a:prstGeom prst="rect">
            <a:avLst/>
          </a:prstGeom>
          <a:noFill/>
          <a:ln w="9525">
            <a:solidFill>
              <a:schemeClr val="tx2"/>
            </a:solidFill>
            <a:miter lim="800000"/>
            <a:headEnd/>
            <a:tailEnd/>
          </a:ln>
        </p:spPr>
      </p:pic>
      <p:sp>
        <p:nvSpPr>
          <p:cNvPr id="10" name="TextBox 9"/>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If no processing  has been preformed in this session, the default selections are used as is the case here: all data are included, the CORS are hubs and constrained, …</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115</a:t>
            </a:fld>
            <a:endParaRPr lang="en-US"/>
          </a:p>
        </p:txBody>
      </p:sp>
      <p:sp>
        <p:nvSpPr>
          <p:cNvPr id="10" name="TextBox 9"/>
          <p:cNvSpPr txBox="1"/>
          <p:nvPr/>
        </p:nvSpPr>
        <p:spPr>
          <a:xfrm>
            <a:off x="457200" y="4937760"/>
            <a:ext cx="8229600" cy="1569660"/>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The Network Design offers some common strategies for connecting marks via baselines in the processing. Picking one of these strategies may change the hub selections, but will never change which marks are included or their coordinates.</a:t>
            </a:r>
          </a:p>
        </p:txBody>
      </p:sp>
      <p:pic>
        <p:nvPicPr>
          <p:cNvPr id="3075" name="Picture 3"/>
          <p:cNvPicPr>
            <a:picLocks noChangeAspect="1" noChangeArrowheads="1"/>
          </p:cNvPicPr>
          <p:nvPr/>
        </p:nvPicPr>
        <p:blipFill>
          <a:blip r:embed="rId3" cstate="print"/>
          <a:srcRect l="29435" t="23118" r="30149" b="26561"/>
          <a:stretch>
            <a:fillRect/>
          </a:stretch>
        </p:blipFill>
        <p:spPr bwMode="auto">
          <a:xfrm>
            <a:off x="6583680" y="822961"/>
            <a:ext cx="2286000" cy="3247251"/>
          </a:xfrm>
          <a:prstGeom prst="rect">
            <a:avLst/>
          </a:prstGeom>
          <a:noFill/>
          <a:ln w="9525">
            <a:solidFill>
              <a:schemeClr val="tx2"/>
            </a:solidFill>
            <a:miter lim="800000"/>
            <a:headEnd/>
            <a:tailEnd/>
          </a:ln>
        </p:spPr>
      </p:pic>
      <p:grpSp>
        <p:nvGrpSpPr>
          <p:cNvPr id="2" name="Group 10"/>
          <p:cNvGrpSpPr/>
          <p:nvPr/>
        </p:nvGrpSpPr>
        <p:grpSpPr>
          <a:xfrm>
            <a:off x="274320" y="457200"/>
            <a:ext cx="5943600" cy="4419375"/>
            <a:chOff x="274320" y="457200"/>
            <a:chExt cx="5943600" cy="4419375"/>
          </a:xfrm>
        </p:grpSpPr>
        <p:pic>
          <p:nvPicPr>
            <p:cNvPr id="14" name="Picture 2"/>
            <p:cNvPicPr>
              <a:picLocks noChangeAspect="1" noChangeArrowheads="1"/>
            </p:cNvPicPr>
            <p:nvPr/>
          </p:nvPicPr>
          <p:blipFill rotWithShape="1">
            <a:blip r:embed="rId4">
              <a:duotone>
                <a:prstClr val="black"/>
                <a:schemeClr val="tx1">
                  <a:tint val="45000"/>
                  <a:satMod val="400000"/>
                </a:schemeClr>
              </a:duotone>
              <a:extLst>
                <a:ext uri="{28A0092B-C50C-407E-A947-70E740481C1C}">
                  <a14:useLocalDpi xmlns="" xmlns:a14="http://schemas.microsoft.com/office/drawing/2010/main" val="0"/>
                </a:ext>
              </a:extLst>
            </a:blip>
            <a:srcRect l="1259" t="6357" r="1111" b="9455"/>
            <a:stretch/>
          </p:blipFill>
          <p:spPr bwMode="auto">
            <a:xfrm>
              <a:off x="274320" y="457200"/>
              <a:ext cx="5943600" cy="4419375"/>
            </a:xfrm>
            <a:prstGeom prst="rect">
              <a:avLst/>
            </a:prstGeom>
            <a:noFill/>
            <a:ln w="38100">
              <a:solidFill>
                <a:schemeClr val="tx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258" t="86134" r="1119" b="9460"/>
            <a:stretch/>
          </p:blipFill>
          <p:spPr bwMode="auto">
            <a:xfrm>
              <a:off x="274320" y="4645152"/>
              <a:ext cx="5943600" cy="231423"/>
            </a:xfrm>
            <a:prstGeom prst="rect">
              <a:avLst/>
            </a:prstGeom>
            <a:noFill/>
            <a:ln w="38100">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116</a:t>
            </a:fld>
            <a:endParaRPr lang="en-US"/>
          </a:p>
        </p:txBody>
      </p:sp>
      <p:sp>
        <p:nvSpPr>
          <p:cNvPr id="10" name="TextBox 9"/>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Our changes have resulted in a USER strategy meaning we have deviated from one of the predefined strategies. Let’s step through the predefined strategies and note the changes.</a:t>
            </a:r>
          </a:p>
        </p:txBody>
      </p:sp>
      <p:pic>
        <p:nvPicPr>
          <p:cNvPr id="3075" name="Picture 3"/>
          <p:cNvPicPr>
            <a:picLocks noChangeAspect="1" noChangeArrowheads="1"/>
          </p:cNvPicPr>
          <p:nvPr/>
        </p:nvPicPr>
        <p:blipFill>
          <a:blip r:embed="rId3" cstate="print"/>
          <a:srcRect l="29435" t="23118" r="30149" b="26561"/>
          <a:stretch>
            <a:fillRect/>
          </a:stretch>
        </p:blipFill>
        <p:spPr bwMode="auto">
          <a:xfrm>
            <a:off x="6583680" y="822961"/>
            <a:ext cx="2286000" cy="3247251"/>
          </a:xfrm>
          <a:prstGeom prst="rect">
            <a:avLst/>
          </a:prstGeom>
          <a:noFill/>
          <a:ln w="9525">
            <a:solidFill>
              <a:schemeClr val="tx2"/>
            </a:solidFill>
            <a:miter lim="800000"/>
            <a:headEnd/>
            <a:tailEnd/>
          </a:ln>
        </p:spPr>
      </p:pic>
      <p:grpSp>
        <p:nvGrpSpPr>
          <p:cNvPr id="2" name="Group 10"/>
          <p:cNvGrpSpPr/>
          <p:nvPr/>
        </p:nvGrpSpPr>
        <p:grpSpPr>
          <a:xfrm>
            <a:off x="274320" y="457200"/>
            <a:ext cx="5943600" cy="4419375"/>
            <a:chOff x="274320" y="457200"/>
            <a:chExt cx="5943600" cy="4419375"/>
          </a:xfrm>
        </p:grpSpPr>
        <p:pic>
          <p:nvPicPr>
            <p:cNvPr id="14" name="Picture 2"/>
            <p:cNvPicPr>
              <a:picLocks noChangeAspect="1" noChangeArrowheads="1"/>
            </p:cNvPicPr>
            <p:nvPr/>
          </p:nvPicPr>
          <p:blipFill rotWithShape="1">
            <a:blip r:embed="rId4">
              <a:duotone>
                <a:prstClr val="black"/>
                <a:schemeClr val="tx1">
                  <a:tint val="45000"/>
                  <a:satMod val="400000"/>
                </a:schemeClr>
              </a:duotone>
              <a:extLst>
                <a:ext uri="{28A0092B-C50C-407E-A947-70E740481C1C}">
                  <a14:useLocalDpi xmlns="" xmlns:a14="http://schemas.microsoft.com/office/drawing/2010/main" val="0"/>
                </a:ext>
              </a:extLst>
            </a:blip>
            <a:srcRect l="1259" t="6357" r="1111" b="9455"/>
            <a:stretch/>
          </p:blipFill>
          <p:spPr bwMode="auto">
            <a:xfrm>
              <a:off x="274320" y="457200"/>
              <a:ext cx="5943600" cy="4419375"/>
            </a:xfrm>
            <a:prstGeom prst="rect">
              <a:avLst/>
            </a:prstGeom>
            <a:noFill/>
            <a:ln w="38100">
              <a:solidFill>
                <a:schemeClr val="tx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258" t="86134" r="1119" b="9460"/>
            <a:stretch/>
          </p:blipFill>
          <p:spPr bwMode="auto">
            <a:xfrm>
              <a:off x="274320" y="4645152"/>
              <a:ext cx="5943600" cy="231423"/>
            </a:xfrm>
            <a:prstGeom prst="rect">
              <a:avLst/>
            </a:prstGeom>
            <a:noFill/>
            <a:ln w="38100">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11" t="6872" r="1259" b="9441"/>
          <a:stretch/>
        </p:blipFill>
        <p:spPr bwMode="auto">
          <a:xfrm>
            <a:off x="274320" y="457200"/>
            <a:ext cx="5943600" cy="4393077"/>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srcRect l="29578" t="23283" r="30435" b="26647"/>
          <a:stretch>
            <a:fillRect/>
          </a:stretch>
        </p:blipFill>
        <p:spPr bwMode="auto">
          <a:xfrm>
            <a:off x="6583680" y="822960"/>
            <a:ext cx="2286000" cy="3265714"/>
          </a:xfrm>
          <a:prstGeom prst="rect">
            <a:avLst/>
          </a:prstGeom>
          <a:noFill/>
          <a:ln w="9525">
            <a:solidFill>
              <a:schemeClr val="tx2"/>
            </a:solidFill>
            <a:miter lim="800000"/>
            <a:headEnd/>
            <a:tailEnd/>
          </a:ln>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117</a:t>
            </a:fld>
            <a:endParaRPr lang="en-US"/>
          </a:p>
        </p:txBody>
      </p:sp>
      <p:sp>
        <p:nvSpPr>
          <p:cNvPr id="10" name="TextBox 9"/>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As we saw originally, the CORS means that all CORS to be included in the processing are designated hubs.</a:t>
            </a:r>
          </a:p>
        </p:txBody>
      </p:sp>
      <p:pic>
        <p:nvPicPr>
          <p:cNvPr id="14" name="Picture 13" descr="whitearrow.gif"/>
          <p:cNvPicPr>
            <a:picLocks noChangeAspect="1"/>
          </p:cNvPicPr>
          <p:nvPr/>
        </p:nvPicPr>
        <p:blipFill>
          <a:blip r:embed="rId5" cstate="print"/>
          <a:srcRect/>
          <a:stretch>
            <a:fillRect/>
          </a:stretch>
        </p:blipFill>
        <p:spPr bwMode="auto">
          <a:xfrm>
            <a:off x="1695319" y="4679867"/>
            <a:ext cx="439387" cy="439387"/>
          </a:xfrm>
          <a:prstGeom prst="rect">
            <a:avLst/>
          </a:prstGeom>
          <a:noFill/>
          <a:ln w="9525">
            <a:noFill/>
            <a:miter lim="800000"/>
            <a:headEnd/>
            <a:tailEnd/>
          </a:ln>
        </p:spPr>
      </p:pic>
      <p:pic>
        <p:nvPicPr>
          <p:cNvPr id="12"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3127" t="33001" r="82367" b="32626"/>
          <a:stretch/>
        </p:blipFill>
        <p:spPr bwMode="auto">
          <a:xfrm>
            <a:off x="1005840" y="1828801"/>
            <a:ext cx="274319" cy="1804416"/>
          </a:xfrm>
          <a:prstGeom prst="rect">
            <a:avLst/>
          </a:prstGeom>
          <a:noFill/>
          <a:ln w="9525">
            <a:noFill/>
            <a:miter lim="800000"/>
            <a:headEnd/>
            <a:tailEnd/>
          </a:ln>
          <a:effectLst>
            <a:glow rad="228600">
              <a:schemeClr val="accent6">
                <a:satMod val="175000"/>
                <a:alpha val="40000"/>
              </a:schemeClr>
            </a:glow>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259" t="7044" r="1111" b="9627"/>
          <a:stretch/>
        </p:blipFill>
        <p:spPr bwMode="auto">
          <a:xfrm>
            <a:off x="274320" y="457200"/>
            <a:ext cx="5943600" cy="4374273"/>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srcRect l="29578" t="23283" r="30435" b="26647"/>
          <a:stretch>
            <a:fillRect/>
          </a:stretch>
        </p:blipFill>
        <p:spPr bwMode="auto">
          <a:xfrm>
            <a:off x="6583680" y="822960"/>
            <a:ext cx="2286000" cy="3265714"/>
          </a:xfrm>
          <a:prstGeom prst="rect">
            <a:avLst/>
          </a:prstGeom>
          <a:noFill/>
          <a:ln w="9525">
            <a:solidFill>
              <a:schemeClr val="tx2"/>
            </a:solidFill>
            <a:miter lim="800000"/>
            <a:headEnd/>
            <a:tailEnd/>
          </a:ln>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118</a:t>
            </a:fld>
            <a:endParaRPr lang="en-US"/>
          </a:p>
        </p:txBody>
      </p:sp>
      <p:sp>
        <p:nvSpPr>
          <p:cNvPr id="10" name="TextBox 9"/>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MST or minimal spanning tree selects the set of shortest possible baselines between mark. All marks are designated hubs. By chance, the resulting baselines are identical to the CORS design.</a:t>
            </a:r>
          </a:p>
        </p:txBody>
      </p:sp>
      <p:pic>
        <p:nvPicPr>
          <p:cNvPr id="14" name="Picture 13" descr="whitearrow.gif"/>
          <p:cNvPicPr>
            <a:picLocks noChangeAspect="1"/>
          </p:cNvPicPr>
          <p:nvPr/>
        </p:nvPicPr>
        <p:blipFill>
          <a:blip r:embed="rId5" cstate="print"/>
          <a:srcRect/>
          <a:stretch>
            <a:fillRect/>
          </a:stretch>
        </p:blipFill>
        <p:spPr bwMode="auto">
          <a:xfrm>
            <a:off x="2074063" y="4702034"/>
            <a:ext cx="439387" cy="439387"/>
          </a:xfrm>
          <a:prstGeom prst="rect">
            <a:avLst/>
          </a:prstGeom>
          <a:noFill/>
          <a:ln w="9525">
            <a:noFill/>
            <a:miter lim="800000"/>
            <a:headEnd/>
            <a:tailEnd/>
          </a:ln>
        </p:spPr>
      </p:pic>
      <p:pic>
        <p:nvPicPr>
          <p:cNvPr id="13"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3176" t="33869" r="82218" b="33847"/>
          <a:stretch/>
        </p:blipFill>
        <p:spPr bwMode="auto">
          <a:xfrm>
            <a:off x="999744" y="1865377"/>
            <a:ext cx="280416" cy="1694688"/>
          </a:xfrm>
          <a:prstGeom prst="rect">
            <a:avLst/>
          </a:prstGeom>
          <a:noFill/>
          <a:ln w="9525">
            <a:noFill/>
            <a:miter lim="800000"/>
            <a:headEnd/>
            <a:tailEnd/>
          </a:ln>
          <a:effectLst>
            <a:glow rad="228600">
              <a:schemeClr val="accent6">
                <a:satMod val="175000"/>
                <a:alpha val="40000"/>
              </a:schemeClr>
            </a:glow>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259" t="7044" r="1111" b="9970"/>
          <a:stretch/>
        </p:blipFill>
        <p:spPr bwMode="auto">
          <a:xfrm>
            <a:off x="274320" y="457200"/>
            <a:ext cx="5943600" cy="4356235"/>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srcRect l="29578" t="23283" r="30578" b="26647"/>
          <a:stretch>
            <a:fillRect/>
          </a:stretch>
        </p:blipFill>
        <p:spPr bwMode="auto">
          <a:xfrm>
            <a:off x="6583680" y="822960"/>
            <a:ext cx="2286000" cy="3277420"/>
          </a:xfrm>
          <a:prstGeom prst="rect">
            <a:avLst/>
          </a:prstGeom>
          <a:noFill/>
          <a:ln w="9525">
            <a:solidFill>
              <a:schemeClr val="tx2"/>
            </a:solidFill>
            <a:miter lim="800000"/>
            <a:headEnd/>
            <a:tailEnd/>
          </a:ln>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119</a:t>
            </a:fld>
            <a:endParaRPr lang="en-US"/>
          </a:p>
        </p:txBody>
      </p:sp>
      <p:sp>
        <p:nvSpPr>
          <p:cNvPr id="10" name="TextBox 9"/>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TRI design creates a set of closed-loops based upon the Delaunay triangulation algorithms.</a:t>
            </a:r>
          </a:p>
        </p:txBody>
      </p:sp>
      <p:pic>
        <p:nvPicPr>
          <p:cNvPr id="14" name="Picture 13" descr="whitearrow.gif"/>
          <p:cNvPicPr>
            <a:picLocks noChangeAspect="1"/>
          </p:cNvPicPr>
          <p:nvPr/>
        </p:nvPicPr>
        <p:blipFill>
          <a:blip r:embed="rId5" cstate="print"/>
          <a:srcRect/>
          <a:stretch>
            <a:fillRect/>
          </a:stretch>
        </p:blipFill>
        <p:spPr bwMode="auto">
          <a:xfrm>
            <a:off x="2405939" y="4690793"/>
            <a:ext cx="439387" cy="439387"/>
          </a:xfrm>
          <a:prstGeom prst="rect">
            <a:avLst/>
          </a:prstGeom>
          <a:noFill/>
          <a:ln w="9525">
            <a:noFill/>
            <a:miter lim="800000"/>
            <a:headEnd/>
            <a:tailEnd/>
          </a:ln>
        </p:spPr>
      </p:pic>
      <p:pic>
        <p:nvPicPr>
          <p:cNvPr id="12"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3175" t="33870" r="82419" b="34079"/>
          <a:stretch/>
        </p:blipFill>
        <p:spPr bwMode="auto">
          <a:xfrm>
            <a:off x="999744" y="1865377"/>
            <a:ext cx="268224" cy="1682496"/>
          </a:xfrm>
          <a:prstGeom prst="rect">
            <a:avLst/>
          </a:prstGeom>
          <a:noFill/>
          <a:ln w="9525">
            <a:noFill/>
            <a:miter lim="800000"/>
            <a:headEnd/>
            <a:tailEnd/>
          </a:ln>
          <a:effectLst>
            <a:glow rad="228600">
              <a:schemeClr val="accent6">
                <a:satMod val="175000"/>
                <a:alpha val="40000"/>
              </a:schemeClr>
            </a:glow>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6"/>
          <p:cNvSpPr txBox="1">
            <a:spLocks noChangeArrowheads="1"/>
          </p:cNvSpPr>
          <p:nvPr/>
        </p:nvSpPr>
        <p:spPr bwMode="auto">
          <a:xfrm>
            <a:off x="5445125" y="1377950"/>
            <a:ext cx="3505200" cy="4708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r>
              <a:rPr lang="en-US" sz="2000" dirty="0">
                <a:solidFill>
                  <a:prstClr val="black"/>
                </a:solidFill>
                <a:ea typeface="+mn-ea"/>
              </a:rPr>
              <a:t>If the extended report option was selected, </a:t>
            </a:r>
            <a:r>
              <a:rPr lang="en-US" sz="2000" dirty="0" smtClean="0">
                <a:solidFill>
                  <a:prstClr val="black"/>
                </a:solidFill>
                <a:ea typeface="+mn-ea"/>
              </a:rPr>
              <a:t>additional information is appended. Scrolling past the standard report you’ll next see the </a:t>
            </a:r>
            <a:r>
              <a:rPr lang="en-US" sz="2000" dirty="0">
                <a:solidFill>
                  <a:prstClr val="black"/>
                </a:solidFill>
                <a:ea typeface="+mn-ea"/>
              </a:rPr>
              <a:t>BASE STATION </a:t>
            </a:r>
            <a:r>
              <a:rPr lang="en-US" sz="2000" dirty="0" smtClean="0">
                <a:solidFill>
                  <a:prstClr val="black"/>
                </a:solidFill>
                <a:ea typeface="+mn-ea"/>
              </a:rPr>
              <a:t>section where the computation of the </a:t>
            </a:r>
            <a:r>
              <a:rPr lang="en-US" sz="2000" dirty="0">
                <a:solidFill>
                  <a:prstClr val="black"/>
                </a:solidFill>
                <a:ea typeface="+mn-ea"/>
              </a:rPr>
              <a:t>base stations’ coordinates are shown in </a:t>
            </a:r>
            <a:r>
              <a:rPr lang="en-US" sz="2000" dirty="0" smtClean="0">
                <a:solidFill>
                  <a:prstClr val="black"/>
                </a:solidFill>
                <a:ea typeface="+mn-ea"/>
              </a:rPr>
              <a:t>detail.</a:t>
            </a:r>
          </a:p>
          <a:p>
            <a:pPr defTabSz="914400" eaLnBrk="1" hangingPunct="1"/>
            <a:endParaRPr lang="en-US" sz="2000" dirty="0">
              <a:solidFill>
                <a:prstClr val="black"/>
              </a:solidFill>
              <a:ea typeface="+mn-ea"/>
            </a:endParaRPr>
          </a:p>
          <a:p>
            <a:pPr defTabSz="914400" eaLnBrk="1" hangingPunct="1"/>
            <a:r>
              <a:rPr lang="en-US" sz="2000" dirty="0" smtClean="0">
                <a:solidFill>
                  <a:prstClr val="black"/>
                </a:solidFill>
                <a:ea typeface="+mn-ea"/>
              </a:rPr>
              <a:t>These </a:t>
            </a:r>
            <a:r>
              <a:rPr lang="en-US" sz="2000" dirty="0">
                <a:solidFill>
                  <a:prstClr val="black"/>
                </a:solidFill>
                <a:ea typeface="+mn-ea"/>
              </a:rPr>
              <a:t>and the following information are expressed in the </a:t>
            </a:r>
            <a:r>
              <a:rPr lang="en-US" sz="2000" b="1" dirty="0" smtClean="0">
                <a:solidFill>
                  <a:prstClr val="black"/>
                </a:solidFill>
                <a:ea typeface="+mn-ea"/>
              </a:rPr>
              <a:t>International Terrestrial Reference Frame </a:t>
            </a:r>
            <a:r>
              <a:rPr lang="en-US" sz="2000" dirty="0" smtClean="0">
                <a:solidFill>
                  <a:prstClr val="black"/>
                </a:solidFill>
                <a:ea typeface="+mn-ea"/>
              </a:rPr>
              <a:t>(ITRF) currently </a:t>
            </a:r>
            <a:r>
              <a:rPr lang="en-US" sz="2000" dirty="0">
                <a:solidFill>
                  <a:prstClr val="black"/>
                </a:solidFill>
                <a:ea typeface="+mn-ea"/>
              </a:rPr>
              <a:t>in </a:t>
            </a:r>
            <a:r>
              <a:rPr lang="en-US" sz="2000" dirty="0" smtClean="0">
                <a:solidFill>
                  <a:prstClr val="black"/>
                </a:solidFill>
                <a:ea typeface="+mn-ea"/>
              </a:rPr>
              <a:t>use (now IGS08)</a:t>
            </a:r>
            <a:endParaRPr lang="en-US" sz="2000" dirty="0">
              <a:solidFill>
                <a:prstClr val="black"/>
              </a:solidFill>
              <a:ea typeface="+mn-ea"/>
            </a:endParaRPr>
          </a:p>
        </p:txBody>
      </p:sp>
      <p:sp>
        <p:nvSpPr>
          <p:cNvPr id="27654" name="TextBox 19"/>
          <p:cNvSpPr txBox="1">
            <a:spLocks noChangeArrowheads="1"/>
          </p:cNvSpPr>
          <p:nvPr/>
        </p:nvSpPr>
        <p:spPr bwMode="auto">
          <a:xfrm>
            <a:off x="255588" y="1309688"/>
            <a:ext cx="5029200" cy="5029200"/>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r>
              <a:rPr lang="en-US" sz="800" dirty="0" smtClean="0">
                <a:solidFill>
                  <a:prstClr val="black"/>
                </a:solidFill>
                <a:latin typeface="Courier New" pitchFamily="49" charset="0"/>
                <a:ea typeface="+mn-ea"/>
                <a:cs typeface="Courier New" pitchFamily="49" charset="0"/>
              </a:rPr>
              <a:t>                          BASE STATION INFORMATION </a:t>
            </a:r>
          </a:p>
          <a:p>
            <a:pPr defTabSz="914400" eaLnBrk="1" hangingPunct="1"/>
            <a:r>
              <a:rPr lang="en-US" sz="800" dirty="0" smtClean="0">
                <a:solidFill>
                  <a:prstClr val="black"/>
                </a:solidFill>
                <a:latin typeface="Courier New" pitchFamily="49" charset="0"/>
                <a:ea typeface="+mn-ea"/>
                <a:cs typeface="Courier New" pitchFamily="49" charset="0"/>
              </a:rPr>
              <a:t>                                                   </a:t>
            </a:r>
          </a:p>
          <a:p>
            <a:pPr defTabSz="914400" eaLnBrk="1" hangingPunct="1"/>
            <a:r>
              <a:rPr lang="en-US" sz="800" dirty="0" smtClean="0">
                <a:solidFill>
                  <a:prstClr val="black"/>
                </a:solidFill>
                <a:latin typeface="Courier New" pitchFamily="49" charset="0"/>
                <a:ea typeface="+mn-ea"/>
                <a:cs typeface="Courier New" pitchFamily="49" charset="0"/>
              </a:rPr>
              <a:t> STATION NAME: p367  a    3 (NewprtAir_OR2007; Newport, OR  USA)</a:t>
            </a:r>
          </a:p>
          <a:p>
            <a:pPr defTabSz="914400" eaLnBrk="1" hangingPunct="1"/>
            <a:r>
              <a:rPr lang="en-US" sz="800" dirty="0" smtClean="0">
                <a:solidFill>
                  <a:prstClr val="black"/>
                </a:solidFill>
                <a:latin typeface="Courier New" pitchFamily="49" charset="0"/>
                <a:ea typeface="+mn-ea"/>
                <a:cs typeface="Courier New" pitchFamily="49" charset="0"/>
              </a:rPr>
              <a:t>  MONUMENT: NO DOMES NUMBER </a:t>
            </a:r>
          </a:p>
          <a:p>
            <a:pPr defTabSz="914400" eaLnBrk="1" hangingPunct="1"/>
            <a:r>
              <a:rPr lang="en-US" sz="800" dirty="0" smtClean="0">
                <a:solidFill>
                  <a:prstClr val="black"/>
                </a:solidFill>
                <a:latin typeface="Courier New" pitchFamily="49" charset="0"/>
                <a:ea typeface="+mn-ea"/>
                <a:cs typeface="Courier New" pitchFamily="49" charset="0"/>
              </a:rPr>
              <a:t> XYZ  -2548424.6112  -3769450.8392   4454655.8317  MON @ 2005.0000 (M)</a:t>
            </a:r>
          </a:p>
          <a:p>
            <a:pPr defTabSz="914400" eaLnBrk="1" hangingPunct="1"/>
            <a:r>
              <a:rPr lang="en-US" sz="800" dirty="0" smtClean="0">
                <a:solidFill>
                  <a:prstClr val="black"/>
                </a:solidFill>
                <a:latin typeface="Courier New" pitchFamily="49" charset="0"/>
                <a:ea typeface="+mn-ea"/>
                <a:cs typeface="Courier New" pitchFamily="49" charset="0"/>
              </a:rPr>
              <a:t> XYZ        -0.0056         0.0017        -0.0024  VEL (M/YR)</a:t>
            </a:r>
          </a:p>
          <a:p>
            <a:pPr defTabSz="914400" eaLnBrk="1" hangingPunct="1"/>
            <a:r>
              <a:rPr lang="en-US" sz="800" dirty="0" smtClean="0">
                <a:solidFill>
                  <a:prstClr val="black"/>
                </a:solidFill>
                <a:latin typeface="Courier New" pitchFamily="49" charset="0"/>
                <a:ea typeface="+mn-ea"/>
                <a:cs typeface="Courier New" pitchFamily="49" charset="0"/>
              </a:rPr>
              <a:t> NEU        -0.0000         0.0000         0.0083  MON TO ARP (M)</a:t>
            </a:r>
          </a:p>
          <a:p>
            <a:pPr defTabSz="914400" eaLnBrk="1" hangingPunct="1"/>
            <a:r>
              <a:rPr lang="en-US" sz="800" dirty="0" smtClean="0">
                <a:solidFill>
                  <a:prstClr val="black"/>
                </a:solidFill>
                <a:latin typeface="Courier New" pitchFamily="49" charset="0"/>
                <a:ea typeface="+mn-ea"/>
                <a:cs typeface="Courier New" pitchFamily="49" charset="0"/>
              </a:rPr>
              <a:t> NEU         0.0012         0.0008         0.0860  ARP TO L1 PHASE CENTER (M)</a:t>
            </a:r>
          </a:p>
          <a:p>
            <a:pPr defTabSz="914400" eaLnBrk="1" hangingPunct="1"/>
            <a:r>
              <a:rPr lang="en-US" sz="800" dirty="0" smtClean="0">
                <a:solidFill>
                  <a:prstClr val="black"/>
                </a:solidFill>
                <a:latin typeface="Courier New" pitchFamily="49" charset="0"/>
                <a:ea typeface="+mn-ea"/>
                <a:cs typeface="Courier New" pitchFamily="49" charset="0"/>
              </a:rPr>
              <a:t> NEU         0.0006        -0.0006         0.1183  ARP TO L2 PHASE CENTER (M)</a:t>
            </a:r>
          </a:p>
          <a:p>
            <a:pPr defTabSz="914400" eaLnBrk="1" hangingPunct="1"/>
            <a:r>
              <a:rPr lang="en-US" sz="800" dirty="0" smtClean="0">
                <a:solidFill>
                  <a:prstClr val="black"/>
                </a:solidFill>
                <a:latin typeface="Courier New" pitchFamily="49" charset="0"/>
                <a:ea typeface="+mn-ea"/>
                <a:cs typeface="Courier New" pitchFamily="49" charset="0"/>
              </a:rPr>
              <a:t> XYZ        -0.0234         0.0069        -0.0101  VEL TIMES 4.1596 YRS</a:t>
            </a:r>
          </a:p>
          <a:p>
            <a:pPr defTabSz="914400" eaLnBrk="1" hangingPunct="1"/>
            <a:r>
              <a:rPr lang="en-US" sz="800" dirty="0" smtClean="0">
                <a:solidFill>
                  <a:prstClr val="black"/>
                </a:solidFill>
                <a:latin typeface="Courier New" pitchFamily="49" charset="0"/>
                <a:ea typeface="+mn-ea"/>
                <a:cs typeface="Courier New" pitchFamily="49" charset="0"/>
              </a:rPr>
              <a:t> XYZ        -0.0033        -0.0049         0.0058  MON TO ARP</a:t>
            </a:r>
          </a:p>
          <a:p>
            <a:pPr defTabSz="914400" eaLnBrk="1" hangingPunct="1"/>
            <a:r>
              <a:rPr lang="en-US" sz="800" dirty="0" smtClean="0">
                <a:solidFill>
                  <a:prstClr val="black"/>
                </a:solidFill>
                <a:latin typeface="Courier New" pitchFamily="49" charset="0"/>
                <a:ea typeface="+mn-ea"/>
                <a:cs typeface="Courier New" pitchFamily="49" charset="0"/>
              </a:rPr>
              <a:t> XYZ        -0.0332        -0.0505         0.0612  ARP TO L1 PHASE CENTER</a:t>
            </a:r>
          </a:p>
          <a:p>
            <a:pPr defTabSz="914400" eaLnBrk="1" hangingPunct="1"/>
            <a:r>
              <a:rPr lang="en-US" sz="800" dirty="0" smtClean="0">
                <a:solidFill>
                  <a:prstClr val="black"/>
                </a:solidFill>
                <a:latin typeface="Courier New" pitchFamily="49" charset="0"/>
                <a:ea typeface="+mn-ea"/>
                <a:cs typeface="Courier New" pitchFamily="49" charset="0"/>
              </a:rPr>
              <a:t> XYZ  -2548424.6711  -3769450.8876   4454655.8886  L1 PHS CEN @ 2009.1596</a:t>
            </a:r>
          </a:p>
          <a:p>
            <a:pPr defTabSz="914400" eaLnBrk="1" hangingPunct="1"/>
            <a:r>
              <a:rPr lang="en-US" sz="800" dirty="0" smtClean="0">
                <a:solidFill>
                  <a:prstClr val="black"/>
                </a:solidFill>
                <a:latin typeface="Courier New" pitchFamily="49" charset="0"/>
                <a:ea typeface="+mn-ea"/>
                <a:cs typeface="Courier New" pitchFamily="49" charset="0"/>
              </a:rPr>
              <a:t> XYZ         0.0000         0.0000         0.0000  + XYZ ADJUSTMENTS</a:t>
            </a:r>
          </a:p>
          <a:p>
            <a:pPr defTabSz="914400" eaLnBrk="1" hangingPunct="1"/>
            <a:r>
              <a:rPr lang="en-US" sz="800" dirty="0" smtClean="0">
                <a:solidFill>
                  <a:prstClr val="black"/>
                </a:solidFill>
                <a:latin typeface="Courier New" pitchFamily="49" charset="0"/>
                <a:ea typeface="+mn-ea"/>
                <a:cs typeface="Courier New" pitchFamily="49" charset="0"/>
              </a:rPr>
              <a:t> XYZ  -2548424.6711  -3769450.8876   4454655.8886  NEW L1 PHS CEN @ 2009.1596</a:t>
            </a:r>
          </a:p>
          <a:p>
            <a:pPr defTabSz="914400" eaLnBrk="1" hangingPunct="1"/>
            <a:r>
              <a:rPr lang="en-US" sz="800" dirty="0" smtClean="0">
                <a:solidFill>
                  <a:prstClr val="black"/>
                </a:solidFill>
                <a:latin typeface="Courier New" pitchFamily="49" charset="0"/>
                <a:ea typeface="+mn-ea"/>
                <a:cs typeface="Courier New" pitchFamily="49" charset="0"/>
              </a:rPr>
              <a:t> XYZ  -2548424.6379  -3769450.8371   4454655.8275  NEW ARP @ 2009.1596</a:t>
            </a:r>
          </a:p>
          <a:p>
            <a:pPr defTabSz="914400" eaLnBrk="1" hangingPunct="1"/>
            <a:r>
              <a:rPr lang="en-US" sz="800" dirty="0" smtClean="0">
                <a:solidFill>
                  <a:prstClr val="black"/>
                </a:solidFill>
                <a:latin typeface="Courier New" pitchFamily="49" charset="0"/>
                <a:ea typeface="+mn-ea"/>
                <a:cs typeface="Courier New" pitchFamily="49" charset="0"/>
              </a:rPr>
              <a:t> XYZ  -2548424.6346  -3769450.8322   4454655.8216  NEW MON @ 2009.1596</a:t>
            </a:r>
          </a:p>
          <a:p>
            <a:pPr defTabSz="914400" eaLnBrk="1" hangingPunct="1"/>
            <a:r>
              <a:rPr lang="en-US" sz="800" dirty="0" smtClean="0">
                <a:solidFill>
                  <a:prstClr val="black"/>
                </a:solidFill>
                <a:latin typeface="Courier New" pitchFamily="49" charset="0"/>
                <a:ea typeface="+mn-ea"/>
                <a:cs typeface="Courier New" pitchFamily="49" charset="0"/>
              </a:rPr>
              <a:t> LLH  44 35  6.88655  235 56 18.34323     23.0166  NEW L1 PHS CEN @ 2009.1596</a:t>
            </a:r>
          </a:p>
          <a:p>
            <a:pPr defTabSz="914400" eaLnBrk="1" hangingPunct="1"/>
            <a:r>
              <a:rPr lang="en-US" sz="800" dirty="0" smtClean="0">
                <a:solidFill>
                  <a:prstClr val="black"/>
                </a:solidFill>
                <a:latin typeface="Courier New" pitchFamily="49" charset="0"/>
                <a:ea typeface="+mn-ea"/>
                <a:cs typeface="Courier New" pitchFamily="49" charset="0"/>
              </a:rPr>
              <a:t> LLH  44 35  6.88651  235 56 18.34319     22.9306  NEW ARP @ 2009.1596</a:t>
            </a:r>
          </a:p>
          <a:p>
            <a:pPr defTabSz="914400" eaLnBrk="1" hangingPunct="1"/>
            <a:r>
              <a:rPr lang="en-US" sz="800" dirty="0" smtClean="0">
                <a:solidFill>
                  <a:prstClr val="black"/>
                </a:solidFill>
                <a:latin typeface="Courier New" pitchFamily="49" charset="0"/>
                <a:ea typeface="+mn-ea"/>
                <a:cs typeface="Courier New" pitchFamily="49" charset="0"/>
              </a:rPr>
              <a:t> LLH  44 35  6.88651  235 56 18.34319     22.9223  NEW MON @ 2009.1596</a:t>
            </a:r>
          </a:p>
          <a:p>
            <a:pPr defTabSz="914400" eaLnBrk="1" hangingPunct="1"/>
            <a:endParaRPr lang="en-US" sz="800" dirty="0" smtClean="0">
              <a:solidFill>
                <a:prstClr val="black"/>
              </a:solidFill>
              <a:latin typeface="Courier New" pitchFamily="49" charset="0"/>
              <a:ea typeface="+mn-ea"/>
              <a:cs typeface="Courier New" pitchFamily="49" charset="0"/>
            </a:endParaRPr>
          </a:p>
          <a:p>
            <a:pPr defTabSz="914400" eaLnBrk="1" hangingPunct="1"/>
            <a:r>
              <a:rPr lang="en-US" sz="800" dirty="0" smtClean="0">
                <a:solidFill>
                  <a:prstClr val="black"/>
                </a:solidFill>
                <a:latin typeface="Courier New" pitchFamily="49" charset="0"/>
                <a:ea typeface="+mn-ea"/>
                <a:cs typeface="Courier New" pitchFamily="49" charset="0"/>
              </a:rPr>
              <a:t> STATION NAME: p376  a    3 (EOLARESVR_OR2004; Salem, OR  United States)</a:t>
            </a:r>
          </a:p>
          <a:p>
            <a:pPr defTabSz="914400" eaLnBrk="1" hangingPunct="1"/>
            <a:r>
              <a:rPr lang="en-US" sz="800" dirty="0" smtClean="0">
                <a:solidFill>
                  <a:prstClr val="black"/>
                </a:solidFill>
                <a:latin typeface="Courier New" pitchFamily="49" charset="0"/>
                <a:ea typeface="+mn-ea"/>
                <a:cs typeface="Courier New" pitchFamily="49" charset="0"/>
              </a:rPr>
              <a:t>  MONUMENT: NO DOMES NUMBER </a:t>
            </a:r>
          </a:p>
          <a:p>
            <a:pPr defTabSz="914400" eaLnBrk="1" hangingPunct="1"/>
            <a:r>
              <a:rPr lang="en-US" sz="800" dirty="0" smtClean="0">
                <a:solidFill>
                  <a:prstClr val="black"/>
                </a:solidFill>
                <a:latin typeface="Courier New" pitchFamily="49" charset="0"/>
                <a:ea typeface="+mn-ea"/>
                <a:cs typeface="Courier New" pitchFamily="49" charset="0"/>
              </a:rPr>
              <a:t> XYZ  -2469806.8858  -3788348.5752   4482853.4285  MON @ 2005.0000 (M)</a:t>
            </a:r>
          </a:p>
          <a:p>
            <a:pPr defTabSz="914400" eaLnBrk="1" hangingPunct="1"/>
            <a:r>
              <a:rPr lang="en-US" sz="800" dirty="0" smtClean="0">
                <a:solidFill>
                  <a:prstClr val="black"/>
                </a:solidFill>
                <a:latin typeface="Courier New" pitchFamily="49" charset="0"/>
                <a:ea typeface="+mn-ea"/>
                <a:cs typeface="Courier New" pitchFamily="49" charset="0"/>
              </a:rPr>
              <a:t> XYZ        -0.0097         0.0019        -0.0037  VEL (M/YR)</a:t>
            </a:r>
          </a:p>
          <a:p>
            <a:pPr defTabSz="914400" eaLnBrk="1" hangingPunct="1"/>
            <a:r>
              <a:rPr lang="en-US" sz="800" dirty="0" smtClean="0">
                <a:solidFill>
                  <a:prstClr val="black"/>
                </a:solidFill>
                <a:latin typeface="Courier New" pitchFamily="49" charset="0"/>
                <a:ea typeface="+mn-ea"/>
                <a:cs typeface="Courier New" pitchFamily="49" charset="0"/>
              </a:rPr>
              <a:t> NEU        -0.0000         0.0000         0.0083  MON TO ARP (M)</a:t>
            </a:r>
          </a:p>
          <a:p>
            <a:pPr defTabSz="914400" eaLnBrk="1" hangingPunct="1"/>
            <a:r>
              <a:rPr lang="en-US" sz="800" dirty="0" smtClean="0">
                <a:solidFill>
                  <a:prstClr val="black"/>
                </a:solidFill>
                <a:latin typeface="Courier New" pitchFamily="49" charset="0"/>
                <a:ea typeface="+mn-ea"/>
                <a:cs typeface="Courier New" pitchFamily="49" charset="0"/>
              </a:rPr>
              <a:t> NEU         0.0012         0.0008         0.0860  ARP TO L1 PHASE CENTER (M)</a:t>
            </a:r>
          </a:p>
          <a:p>
            <a:pPr defTabSz="914400" eaLnBrk="1" hangingPunct="1"/>
            <a:r>
              <a:rPr lang="en-US" sz="800" dirty="0" smtClean="0">
                <a:solidFill>
                  <a:prstClr val="black"/>
                </a:solidFill>
                <a:latin typeface="Courier New" pitchFamily="49" charset="0"/>
                <a:ea typeface="+mn-ea"/>
                <a:cs typeface="Courier New" pitchFamily="49" charset="0"/>
              </a:rPr>
              <a:t> NEU         0.0006        -0.0006         0.1183  ARP TO L2 PHASE CENTER (M)</a:t>
            </a:r>
          </a:p>
          <a:p>
            <a:pPr defTabSz="914400" eaLnBrk="1" hangingPunct="1"/>
            <a:r>
              <a:rPr lang="en-US" sz="800" dirty="0" smtClean="0">
                <a:solidFill>
                  <a:prstClr val="black"/>
                </a:solidFill>
                <a:latin typeface="Courier New" pitchFamily="49" charset="0"/>
                <a:ea typeface="+mn-ea"/>
                <a:cs typeface="Courier New" pitchFamily="49" charset="0"/>
              </a:rPr>
              <a:t> XYZ        -0.0405         0.0077        -0.0154  VEL TIMES 4.1596 YRS</a:t>
            </a:r>
          </a:p>
          <a:p>
            <a:pPr defTabSz="914400" eaLnBrk="1" hangingPunct="1"/>
            <a:r>
              <a:rPr lang="en-US" sz="800" dirty="0" smtClean="0">
                <a:solidFill>
                  <a:prstClr val="black"/>
                </a:solidFill>
                <a:latin typeface="Courier New" pitchFamily="49" charset="0"/>
                <a:ea typeface="+mn-ea"/>
                <a:cs typeface="Courier New" pitchFamily="49" charset="0"/>
              </a:rPr>
              <a:t> XYZ        -0.0032        -0.0049         0.0059  MON TO ARP</a:t>
            </a:r>
          </a:p>
          <a:p>
            <a:pPr defTabSz="914400" eaLnBrk="1" hangingPunct="1"/>
            <a:r>
              <a:rPr lang="en-US" sz="800" dirty="0" smtClean="0">
                <a:solidFill>
                  <a:prstClr val="black"/>
                </a:solidFill>
                <a:latin typeface="Courier New" pitchFamily="49" charset="0"/>
                <a:ea typeface="+mn-ea"/>
                <a:cs typeface="Courier New" pitchFamily="49" charset="0"/>
              </a:rPr>
              <a:t> XYZ        -0.0322        -0.0507         0.0616  ARP TO L1 PHASE CENTER</a:t>
            </a:r>
          </a:p>
          <a:p>
            <a:pPr defTabSz="914400" eaLnBrk="1" hangingPunct="1"/>
            <a:r>
              <a:rPr lang="en-US" sz="800" dirty="0" smtClean="0">
                <a:solidFill>
                  <a:prstClr val="black"/>
                </a:solidFill>
                <a:latin typeface="Courier New" pitchFamily="49" charset="0"/>
                <a:ea typeface="+mn-ea"/>
                <a:cs typeface="Courier New" pitchFamily="49" charset="0"/>
              </a:rPr>
              <a:t> XYZ  -2469806.9617  -3788348.6231   4482853.4805  L1 PHS CEN @ 2009.1596</a:t>
            </a:r>
          </a:p>
          <a:p>
            <a:pPr defTabSz="914400" eaLnBrk="1" hangingPunct="1"/>
            <a:r>
              <a:rPr lang="en-US" sz="800" dirty="0" smtClean="0">
                <a:solidFill>
                  <a:prstClr val="black"/>
                </a:solidFill>
                <a:latin typeface="Courier New" pitchFamily="49" charset="0"/>
                <a:ea typeface="+mn-ea"/>
                <a:cs typeface="Courier New" pitchFamily="49" charset="0"/>
              </a:rPr>
              <a:t> XYZ         0.0000        -0.0000         0.0000  + XYZ ADJUSTMENTS</a:t>
            </a:r>
          </a:p>
          <a:p>
            <a:pPr defTabSz="914400" eaLnBrk="1" hangingPunct="1"/>
            <a:r>
              <a:rPr lang="en-US" sz="800" dirty="0" smtClean="0">
                <a:solidFill>
                  <a:prstClr val="black"/>
                </a:solidFill>
                <a:latin typeface="Courier New" pitchFamily="49" charset="0"/>
                <a:ea typeface="+mn-ea"/>
                <a:cs typeface="Courier New" pitchFamily="49" charset="0"/>
              </a:rPr>
              <a:t> XYZ  -2469806.9617  -3788348.6231   4482853.4805  NEW L1 PHS CEN @ 2009.1596</a:t>
            </a:r>
          </a:p>
          <a:p>
            <a:pPr defTabSz="914400" eaLnBrk="1" hangingPunct="1"/>
            <a:r>
              <a:rPr lang="en-US" sz="800" dirty="0" smtClean="0">
                <a:solidFill>
                  <a:prstClr val="black"/>
                </a:solidFill>
                <a:latin typeface="Courier New" pitchFamily="49" charset="0"/>
                <a:ea typeface="+mn-ea"/>
                <a:cs typeface="Courier New" pitchFamily="49" charset="0"/>
              </a:rPr>
              <a:t> XYZ  -2469806.9295  -3788348.5724   4482853.4190  NEW ARP @ 2009.1596</a:t>
            </a:r>
          </a:p>
          <a:p>
            <a:pPr defTabSz="914400" eaLnBrk="1" hangingPunct="1"/>
            <a:r>
              <a:rPr lang="en-US" sz="800" dirty="0" smtClean="0">
                <a:solidFill>
                  <a:prstClr val="black"/>
                </a:solidFill>
                <a:latin typeface="Courier New" pitchFamily="49" charset="0"/>
                <a:ea typeface="+mn-ea"/>
                <a:cs typeface="Courier New" pitchFamily="49" charset="0"/>
              </a:rPr>
              <a:t> XYZ  -2469806.9263  -3788348.5675   4482853.4131  NEW MON @ 2009.1596</a:t>
            </a:r>
          </a:p>
          <a:p>
            <a:pPr defTabSz="914400" eaLnBrk="1" hangingPunct="1"/>
            <a:r>
              <a:rPr lang="en-US" sz="800" dirty="0" smtClean="0">
                <a:solidFill>
                  <a:prstClr val="black"/>
                </a:solidFill>
                <a:latin typeface="Courier New" pitchFamily="49" charset="0"/>
                <a:ea typeface="+mn-ea"/>
                <a:cs typeface="Courier New" pitchFamily="49" charset="0"/>
              </a:rPr>
              <a:t> LLH  44 56 28.32998  236 53 51.84005    180.9555  NEW L1 PHS CEN @ 2009.1596</a:t>
            </a:r>
          </a:p>
          <a:p>
            <a:pPr defTabSz="914400" eaLnBrk="1" hangingPunct="1"/>
            <a:r>
              <a:rPr lang="en-US" sz="800" dirty="0" smtClean="0">
                <a:solidFill>
                  <a:prstClr val="black"/>
                </a:solidFill>
                <a:latin typeface="Courier New" pitchFamily="49" charset="0"/>
                <a:ea typeface="+mn-ea"/>
                <a:cs typeface="Courier New" pitchFamily="49" charset="0"/>
              </a:rPr>
              <a:t> LLH  44 56 28.32994  236 53 51.84002    180.8695  NEW ARP @ 2009.1596</a:t>
            </a:r>
          </a:p>
          <a:p>
            <a:pPr defTabSz="914400" eaLnBrk="1" hangingPunct="1"/>
            <a:r>
              <a:rPr lang="en-US" sz="800" dirty="0" smtClean="0">
                <a:solidFill>
                  <a:prstClr val="black"/>
                </a:solidFill>
                <a:latin typeface="Courier New" pitchFamily="49" charset="0"/>
                <a:ea typeface="+mn-ea"/>
                <a:cs typeface="Courier New" pitchFamily="49" charset="0"/>
              </a:rPr>
              <a:t> LLH  44 56 28.32994  236 53 51.84002    180.8612  NEW MON @ 2009.1596</a:t>
            </a:r>
            <a:r>
              <a:rPr lang="en-US" sz="800" dirty="0">
                <a:solidFill>
                  <a:prstClr val="black"/>
                </a:solidFill>
                <a:ea typeface="+mn-ea"/>
              </a:rPr>
              <a:t/>
            </a:r>
            <a:br>
              <a:rPr lang="en-US" sz="800" dirty="0">
                <a:solidFill>
                  <a:prstClr val="black"/>
                </a:solidFill>
                <a:ea typeface="+mn-ea"/>
              </a:rPr>
            </a:br>
            <a:endParaRPr lang="en-US" sz="800" dirty="0">
              <a:solidFill>
                <a:prstClr val="black"/>
              </a:solidFill>
              <a:latin typeface="Courier New" pitchFamily="49" charset="0"/>
              <a:ea typeface="+mn-ea"/>
              <a:cs typeface="Courier New" pitchFamily="49" charset="0"/>
            </a:endParaRPr>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11" t="6443" r="1197" b="9445"/>
          <a:stretch/>
        </p:blipFill>
        <p:spPr bwMode="auto">
          <a:xfrm>
            <a:off x="914400" y="420934"/>
            <a:ext cx="7315200" cy="5430917"/>
          </a:xfrm>
          <a:prstGeom prst="rect">
            <a:avLst/>
          </a:prstGeom>
          <a:noFill/>
          <a:ln w="38100">
            <a:solidFill>
              <a:schemeClr val="tx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120</a:t>
            </a:fld>
            <a:endParaRPr lang="en-US"/>
          </a:p>
        </p:txBody>
      </p:sp>
      <p:pic>
        <p:nvPicPr>
          <p:cNvPr id="16" name="Picture 15" descr="whitearrow.gif"/>
          <p:cNvPicPr>
            <a:picLocks noChangeAspect="1"/>
          </p:cNvPicPr>
          <p:nvPr/>
        </p:nvPicPr>
        <p:blipFill>
          <a:blip r:embed="rId4" cstate="print"/>
          <a:srcRect/>
          <a:stretch>
            <a:fillRect/>
          </a:stretch>
        </p:blipFill>
        <p:spPr bwMode="auto">
          <a:xfrm>
            <a:off x="4940132" y="1275608"/>
            <a:ext cx="439387" cy="439387"/>
          </a:xfrm>
          <a:prstGeom prst="rect">
            <a:avLst/>
          </a:prstGeom>
          <a:noFill/>
          <a:ln w="9525">
            <a:noFill/>
            <a:miter lim="800000"/>
            <a:headEnd/>
            <a:tailEnd/>
          </a:ln>
        </p:spPr>
      </p:pic>
      <p:sp>
        <p:nvSpPr>
          <p:cNvPr id="9" name="TextBox 8"/>
          <p:cNvSpPr txBox="1"/>
          <p:nvPr/>
        </p:nvSpPr>
        <p:spPr>
          <a:xfrm>
            <a:off x="457200" y="5626608"/>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Let’s return to the default design, CORS, and submit our selections for processing.</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230" t="8139" r="3096" b="1606"/>
          <a:stretch/>
        </p:blipFill>
        <p:spPr bwMode="auto">
          <a:xfrm>
            <a:off x="284356" y="501805"/>
            <a:ext cx="8575289" cy="585439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121</a:t>
            </a:fld>
            <a:endParaRPr lang="en-US"/>
          </a:p>
        </p:txBody>
      </p:sp>
      <p:sp>
        <p:nvSpPr>
          <p:cNvPr id="10" name="TextBox 9"/>
          <p:cNvSpPr txBox="1"/>
          <p:nvPr/>
        </p:nvSpPr>
        <p:spPr>
          <a:xfrm>
            <a:off x="457200" y="53949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The selections are checked, inserted in the processing queue and a printable summary is created.</a:t>
            </a:r>
          </a:p>
        </p:txBody>
      </p:sp>
      <p:sp>
        <p:nvSpPr>
          <p:cNvPr id="11" name="TextBox 10"/>
          <p:cNvSpPr txBox="1"/>
          <p:nvPr/>
        </p:nvSpPr>
        <p:spPr>
          <a:xfrm>
            <a:off x="2826025" y="1481974"/>
            <a:ext cx="2077492" cy="153888"/>
          </a:xfrm>
          <a:prstGeom prst="rect">
            <a:avLst/>
          </a:prstGeom>
          <a:solidFill>
            <a:schemeClr val="bg1"/>
          </a:solidFill>
        </p:spPr>
        <p:txBody>
          <a:bodyPr wrap="none" lIns="0" tIns="0" rIns="0" bIns="0" rtlCol="0">
            <a:spAutoFit/>
          </a:bodyPr>
          <a:lstStyle/>
          <a:p>
            <a:pPr defTabSz="914400"/>
            <a:r>
              <a:rPr lang="en-US" sz="1000" dirty="0" smtClean="0">
                <a:solidFill>
                  <a:prstClr val="black"/>
                </a:solidFill>
                <a:latin typeface="Courier New" pitchFamily="49" charset="0"/>
                <a:cs typeface="Courier New" pitchFamily="49" charset="0"/>
              </a:rPr>
              <a:t>your.name@your.address     </a:t>
            </a:r>
            <a:endParaRPr lang="en-US" sz="1000" dirty="0">
              <a:solidFill>
                <a:prstClr val="black"/>
              </a:solidFill>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7043" t="21527" r="23030" b="24200"/>
          <a:stretch/>
        </p:blipFill>
        <p:spPr bwMode="auto">
          <a:xfrm>
            <a:off x="1535289" y="449353"/>
            <a:ext cx="6073422" cy="529352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535289" y="1583471"/>
            <a:ext cx="6073422" cy="3570208"/>
          </a:xfrm>
          <a:prstGeom prst="rect">
            <a:avLst/>
          </a:prstGeom>
          <a:solidFill>
            <a:schemeClr val="bg1"/>
          </a:solidFill>
        </p:spPr>
        <p:txBody>
          <a:bodyPr wrap="square" rtlCol="0">
            <a:spAutoFit/>
          </a:bodyPr>
          <a:lstStyle/>
          <a:p>
            <a:pPr defTabSz="914400"/>
            <a:r>
              <a:rPr lang="en-US" sz="800" dirty="0">
                <a:solidFill>
                  <a:prstClr val="black"/>
                </a:solidFill>
                <a:latin typeface="Courier New" pitchFamily="49" charset="0"/>
                <a:cs typeface="Courier New" pitchFamily="49" charset="0"/>
              </a:rPr>
              <a:t> NGS OPUS-PROJECTS SESSION SOLUTION REPORT 2006-274-A</a:t>
            </a:r>
          </a:p>
          <a:p>
            <a:pPr defTabSz="914400"/>
            <a:r>
              <a:rPr lang="en-US" sz="800" dirty="0">
                <a:solidFill>
                  <a:prstClr val="black"/>
                </a:solidFill>
                <a:latin typeface="Courier New" pitchFamily="49" charset="0"/>
                <a:cs typeface="Courier New" pitchFamily="49" charset="0"/>
              </a:rPr>
              <a:t> FROM PROJECT my project @ 2006-10-01.</a:t>
            </a:r>
          </a:p>
          <a:p>
            <a:pPr defTabSz="914400"/>
            <a:r>
              <a:rPr lang="en-US" sz="800" dirty="0">
                <a:solidFill>
                  <a:prstClr val="black"/>
                </a:solidFill>
                <a:latin typeface="Courier New" pitchFamily="49" charset="0"/>
                <a:cs typeface="Courier New" pitchFamily="49" charset="0"/>
              </a:rPr>
              <a:t> SELECTED REPORTS ARE ATTACHED TO THIS EMAIL. ALL REPORTS ARE</a:t>
            </a:r>
          </a:p>
          <a:p>
            <a:pPr defTabSz="914400"/>
            <a:r>
              <a:rPr lang="en-US" sz="800" dirty="0">
                <a:solidFill>
                  <a:prstClr val="black"/>
                </a:solidFill>
                <a:latin typeface="Courier New" pitchFamily="49" charset="0"/>
                <a:cs typeface="Courier New" pitchFamily="49" charset="0"/>
              </a:rPr>
              <a:t> AVAILABLE THROUGH THE PROJECT'S WEB PAGE FOR THIS SOLUTION.</a:t>
            </a:r>
          </a:p>
          <a:p>
            <a:pPr defTabSz="914400"/>
            <a:endParaRPr lang="en-US" sz="800" dirty="0">
              <a:solidFill>
                <a:prstClr val="black"/>
              </a:solidFill>
              <a:latin typeface="Courier New" pitchFamily="49" charset="0"/>
              <a:cs typeface="Courier New" pitchFamily="49" charset="0"/>
            </a:endParaRPr>
          </a:p>
          <a:p>
            <a:pPr defTabSz="914400"/>
            <a:endParaRPr lang="en-US" sz="800" dirty="0">
              <a:solidFill>
                <a:prstClr val="black"/>
              </a:solidFill>
              <a:latin typeface="Courier New" pitchFamily="49" charset="0"/>
              <a:cs typeface="Courier New" pitchFamily="49" charset="0"/>
            </a:endParaRPr>
          </a:p>
          <a:p>
            <a:pPr defTabSz="914400"/>
            <a:r>
              <a:rPr lang="en-US" sz="800" dirty="0">
                <a:solidFill>
                  <a:prstClr val="black"/>
                </a:solidFill>
                <a:latin typeface="Courier New" pitchFamily="49" charset="0"/>
                <a:cs typeface="Courier New" pitchFamily="49" charset="0"/>
              </a:rPr>
              <a:t>                   ABBREVIATED SUMMARY</a:t>
            </a:r>
          </a:p>
          <a:p>
            <a:pPr defTabSz="914400"/>
            <a:endParaRPr lang="en-US" sz="800" dirty="0">
              <a:solidFill>
                <a:prstClr val="black"/>
              </a:solidFill>
              <a:latin typeface="Courier New" pitchFamily="49" charset="0"/>
              <a:cs typeface="Courier New" pitchFamily="49" charset="0"/>
            </a:endParaRPr>
          </a:p>
          <a:p>
            <a:pPr defTabSz="914400"/>
            <a:r>
              <a:rPr lang="en-US" sz="900" dirty="0">
                <a:solidFill>
                  <a:prstClr val="black"/>
                </a:solidFill>
                <a:latin typeface="Courier New" pitchFamily="49" charset="0"/>
                <a:cs typeface="Courier New" pitchFamily="49" charset="0"/>
              </a:rPr>
              <a:t> SUBMITTED BY:                  </a:t>
            </a:r>
            <a:r>
              <a:rPr lang="en-US" sz="900" dirty="0" err="1" smtClean="0">
                <a:solidFill>
                  <a:prstClr val="black"/>
                </a:solidFill>
                <a:latin typeface="Courier New" pitchFamily="49" charset="0"/>
                <a:cs typeface="Courier New" pitchFamily="49" charset="0"/>
              </a:rPr>
              <a:t>your.name@your.address</a:t>
            </a:r>
            <a:endParaRPr lang="en-US" sz="900" dirty="0" smtClean="0">
              <a:solidFill>
                <a:prstClr val="black"/>
              </a:solidFill>
              <a:latin typeface="Courier New" pitchFamily="49" charset="0"/>
              <a:cs typeface="Courier New" pitchFamily="49" charset="0"/>
            </a:endParaRPr>
          </a:p>
          <a:p>
            <a:pPr defTabSz="914400"/>
            <a:r>
              <a:rPr lang="en-US" sz="900" dirty="0" smtClean="0">
                <a:solidFill>
                  <a:prstClr val="black"/>
                </a:solidFill>
                <a:latin typeface="Courier New" pitchFamily="49" charset="0"/>
                <a:cs typeface="Courier New" pitchFamily="49" charset="0"/>
              </a:rPr>
              <a:t> </a:t>
            </a:r>
            <a:r>
              <a:rPr lang="en-US" sz="900" dirty="0">
                <a:solidFill>
                  <a:prstClr val="black"/>
                </a:solidFill>
                <a:latin typeface="Courier New" pitchFamily="49" charset="0"/>
                <a:cs typeface="Courier New" pitchFamily="49" charset="0"/>
              </a:rPr>
              <a:t>SOLUTION FILE NAME:            2006-274-A.sum</a:t>
            </a:r>
          </a:p>
          <a:p>
            <a:pPr defTabSz="914400"/>
            <a:r>
              <a:rPr lang="en-US" sz="900" dirty="0">
                <a:solidFill>
                  <a:prstClr val="black"/>
                </a:solidFill>
                <a:latin typeface="Courier New" pitchFamily="49" charset="0"/>
                <a:cs typeface="Courier New" pitchFamily="49" charset="0"/>
              </a:rPr>
              <a:t> SOLUTION SOFTWARE:             page5(1301.08)</a:t>
            </a:r>
          </a:p>
          <a:p>
            <a:pPr defTabSz="914400"/>
            <a:r>
              <a:rPr lang="en-US" sz="900" dirty="0">
                <a:solidFill>
                  <a:prstClr val="black"/>
                </a:solidFill>
                <a:latin typeface="Courier New" pitchFamily="49" charset="0"/>
                <a:cs typeface="Courier New" pitchFamily="49" charset="0"/>
              </a:rPr>
              <a:t> SOLUTION DATE:                 </a:t>
            </a:r>
            <a:r>
              <a:rPr lang="en-US" sz="900" dirty="0" smtClean="0">
                <a:solidFill>
                  <a:prstClr val="black"/>
                </a:solidFill>
                <a:latin typeface="Courier New" pitchFamily="49" charset="0"/>
                <a:cs typeface="Courier New" pitchFamily="49" charset="0"/>
              </a:rPr>
              <a:t>2013-08-07T12:40:26 </a:t>
            </a:r>
            <a:r>
              <a:rPr lang="en-US" sz="900" dirty="0">
                <a:solidFill>
                  <a:prstClr val="black"/>
                </a:solidFill>
                <a:latin typeface="Courier New" pitchFamily="49" charset="0"/>
                <a:cs typeface="Courier New" pitchFamily="49" charset="0"/>
              </a:rPr>
              <a:t>UTC</a:t>
            </a:r>
          </a:p>
          <a:p>
            <a:pPr defTabSz="914400"/>
            <a:r>
              <a:rPr lang="en-US" sz="900" dirty="0">
                <a:solidFill>
                  <a:prstClr val="black"/>
                </a:solidFill>
                <a:latin typeface="Courier New" pitchFamily="49" charset="0"/>
                <a:cs typeface="Courier New" pitchFamily="49" charset="0"/>
              </a:rPr>
              <a:t> STANDARD ERROR OF UNIT WEIGHT: 0.619</a:t>
            </a:r>
          </a:p>
          <a:p>
            <a:pPr defTabSz="914400"/>
            <a:r>
              <a:rPr lang="en-US" sz="900" dirty="0">
                <a:solidFill>
                  <a:prstClr val="black"/>
                </a:solidFill>
                <a:latin typeface="Courier New" pitchFamily="49" charset="0"/>
                <a:cs typeface="Courier New" pitchFamily="49" charset="0"/>
              </a:rPr>
              <a:t> TOTAL NUMBER OF OBSERVATIONS:  72609</a:t>
            </a:r>
          </a:p>
          <a:p>
            <a:pPr defTabSz="914400"/>
            <a:r>
              <a:rPr lang="en-US" sz="900" dirty="0">
                <a:solidFill>
                  <a:prstClr val="black"/>
                </a:solidFill>
                <a:latin typeface="Courier New" pitchFamily="49" charset="0"/>
                <a:cs typeface="Courier New" pitchFamily="49" charset="0"/>
              </a:rPr>
              <a:t> TOTAL NUMBER OF MARKS:         6</a:t>
            </a:r>
          </a:p>
          <a:p>
            <a:pPr defTabSz="914400"/>
            <a:r>
              <a:rPr lang="en-US" sz="900" dirty="0">
                <a:solidFill>
                  <a:prstClr val="black"/>
                </a:solidFill>
                <a:latin typeface="Courier New" pitchFamily="49" charset="0"/>
                <a:cs typeface="Courier New" pitchFamily="49" charset="0"/>
              </a:rPr>
              <a:t> NUMBER OF CONSTRAINED MARKS:   4</a:t>
            </a:r>
          </a:p>
          <a:p>
            <a:pPr defTabSz="914400"/>
            <a:endParaRPr lang="en-US" sz="900" dirty="0">
              <a:solidFill>
                <a:prstClr val="black"/>
              </a:solidFill>
              <a:latin typeface="Courier New" pitchFamily="49" charset="0"/>
              <a:cs typeface="Courier New" pitchFamily="49" charset="0"/>
            </a:endParaRPr>
          </a:p>
          <a:p>
            <a:pPr defTabSz="914400"/>
            <a:r>
              <a:rPr lang="en-US" sz="900" dirty="0">
                <a:solidFill>
                  <a:prstClr val="black"/>
                </a:solidFill>
                <a:latin typeface="Courier New" pitchFamily="49" charset="0"/>
                <a:cs typeface="Courier New" pitchFamily="49" charset="0"/>
              </a:rPr>
              <a:t> OVERALL RMS:                   1.2 cm</a:t>
            </a:r>
          </a:p>
          <a:p>
            <a:pPr defTabSz="914400"/>
            <a:r>
              <a:rPr lang="en-US" sz="900" dirty="0">
                <a:solidFill>
                  <a:prstClr val="black"/>
                </a:solidFill>
                <a:latin typeface="Courier New" pitchFamily="49" charset="0"/>
                <a:cs typeface="Courier New" pitchFamily="49" charset="0"/>
              </a:rPr>
              <a:t> START TIME:                    2006-10-01T00:00:00 GPS</a:t>
            </a:r>
          </a:p>
          <a:p>
            <a:pPr defTabSz="914400"/>
            <a:r>
              <a:rPr lang="en-US" sz="900" dirty="0">
                <a:solidFill>
                  <a:prstClr val="black"/>
                </a:solidFill>
                <a:latin typeface="Courier New" pitchFamily="49" charset="0"/>
                <a:cs typeface="Courier New" pitchFamily="49" charset="0"/>
              </a:rPr>
              <a:t> STOP TIME:                     2006-10-02T23:59:30 GPS</a:t>
            </a:r>
          </a:p>
          <a:p>
            <a:pPr defTabSz="914400"/>
            <a:r>
              <a:rPr lang="en-US" sz="900" dirty="0">
                <a:solidFill>
                  <a:prstClr val="black"/>
                </a:solidFill>
                <a:latin typeface="Courier New" pitchFamily="49" charset="0"/>
                <a:cs typeface="Courier New" pitchFamily="49" charset="0"/>
              </a:rPr>
              <a:t> PROGRAM OPERATION:             FULL RUN</a:t>
            </a:r>
          </a:p>
          <a:p>
            <a:pPr defTabSz="914400"/>
            <a:r>
              <a:rPr lang="en-US" sz="900" dirty="0">
                <a:solidFill>
                  <a:prstClr val="black"/>
                </a:solidFill>
                <a:latin typeface="Courier New" pitchFamily="49" charset="0"/>
                <a:cs typeface="Courier New" pitchFamily="49" charset="0"/>
              </a:rPr>
              <a:t> FREQUENCY:                     L1-ONLY TO ION-FREE [BY BASELINE LENGTH]</a:t>
            </a:r>
          </a:p>
          <a:p>
            <a:pPr defTabSz="914400"/>
            <a:r>
              <a:rPr lang="en-US" sz="900" dirty="0">
                <a:solidFill>
                  <a:prstClr val="black"/>
                </a:solidFill>
                <a:latin typeface="Courier New" pitchFamily="49" charset="0"/>
                <a:cs typeface="Courier New" pitchFamily="49" charset="0"/>
              </a:rPr>
              <a:t> OBSERVATION INTERVAL:          30 s</a:t>
            </a:r>
          </a:p>
          <a:p>
            <a:pPr defTabSz="914400"/>
            <a:r>
              <a:rPr lang="en-US" sz="900" dirty="0">
                <a:solidFill>
                  <a:prstClr val="black"/>
                </a:solidFill>
                <a:latin typeface="Courier New" pitchFamily="49" charset="0"/>
                <a:cs typeface="Courier New" pitchFamily="49" charset="0"/>
              </a:rPr>
              <a:t> ELEVATION CUTOFF:              15 </a:t>
            </a:r>
            <a:r>
              <a:rPr lang="en-US" sz="900" dirty="0" err="1">
                <a:solidFill>
                  <a:prstClr val="black"/>
                </a:solidFill>
                <a:latin typeface="Courier New" pitchFamily="49" charset="0"/>
                <a:cs typeface="Courier New" pitchFamily="49" charset="0"/>
              </a:rPr>
              <a:t>deg</a:t>
            </a:r>
            <a:endParaRPr lang="en-US" sz="900" dirty="0">
              <a:solidFill>
                <a:prstClr val="black"/>
              </a:solidFill>
              <a:latin typeface="Courier New" pitchFamily="49" charset="0"/>
              <a:cs typeface="Courier New" pitchFamily="49" charset="0"/>
            </a:endParaRPr>
          </a:p>
          <a:p>
            <a:pPr defTabSz="914400"/>
            <a:r>
              <a:rPr lang="en-US" sz="900" dirty="0">
                <a:solidFill>
                  <a:prstClr val="black"/>
                </a:solidFill>
                <a:latin typeface="Courier New" pitchFamily="49" charset="0"/>
                <a:cs typeface="Courier New" pitchFamily="49" charset="0"/>
              </a:rPr>
              <a:t> TROPO INTERVAL:                7200 s [PIECE-WISE LINEAR PARAMETERIZATION]</a:t>
            </a:r>
          </a:p>
          <a:p>
            <a:pPr defTabSz="914400"/>
            <a:r>
              <a:rPr lang="en-US" sz="900" dirty="0">
                <a:solidFill>
                  <a:prstClr val="black"/>
                </a:solidFill>
                <a:latin typeface="Courier New" pitchFamily="49" charset="0"/>
                <a:cs typeface="Courier New" pitchFamily="49" charset="0"/>
              </a:rPr>
              <a:t> DD CORRELATIONS:               </a:t>
            </a:r>
            <a:r>
              <a:rPr lang="en-US" sz="900" dirty="0" smtClean="0">
                <a:solidFill>
                  <a:prstClr val="black"/>
                </a:solidFill>
                <a:latin typeface="Courier New" pitchFamily="49" charset="0"/>
                <a:cs typeface="Courier New" pitchFamily="49" charset="0"/>
              </a:rPr>
              <a:t>ON</a:t>
            </a:r>
            <a:endParaRPr lang="en-US" sz="900" dirty="0">
              <a:solidFill>
                <a:prstClr val="black"/>
              </a:solidFill>
              <a:latin typeface="Courier New" pitchFamily="49" charset="0"/>
              <a:cs typeface="Courier New" pitchFamily="49" charset="0"/>
            </a:endParaRPr>
          </a:p>
        </p:txBody>
      </p:sp>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122</a:t>
            </a:fld>
            <a:endParaRPr lang="en-US"/>
          </a:p>
        </p:txBody>
      </p:sp>
      <p:sp>
        <p:nvSpPr>
          <p:cNvPr id="3" name="Rectangle 2"/>
          <p:cNvSpPr/>
          <p:nvPr/>
        </p:nvSpPr>
        <p:spPr>
          <a:xfrm>
            <a:off x="1535289" y="1076094"/>
            <a:ext cx="2408665"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1200" b="1" dirty="0" smtClean="0">
                <a:solidFill>
                  <a:prstClr val="black"/>
                </a:solidFill>
                <a:ea typeface="Arial Unicode MS" pitchFamily="34" charset="-128"/>
                <a:cs typeface="Arial Unicode MS" pitchFamily="34" charset="-128"/>
              </a:rPr>
              <a:t>      </a:t>
            </a:r>
            <a:r>
              <a:rPr lang="en-US" sz="1200" b="1" dirty="0" err="1" smtClean="0">
                <a:solidFill>
                  <a:prstClr val="black"/>
                </a:solidFill>
                <a:ea typeface="Arial Unicode MS" pitchFamily="34" charset="-128"/>
                <a:cs typeface="Arial Unicode MS" pitchFamily="34" charset="-128"/>
              </a:rPr>
              <a:t>your.name@your.address</a:t>
            </a:r>
            <a:endParaRPr lang="en-US" sz="1200" b="1" dirty="0">
              <a:solidFill>
                <a:prstClr val="black"/>
              </a:solidFill>
              <a:ea typeface="Arial Unicode MS" pitchFamily="34" charset="-128"/>
              <a:cs typeface="Arial Unicode MS" pitchFamily="34" charset="-128"/>
            </a:endParaRPr>
          </a:p>
        </p:txBody>
      </p:sp>
      <p:sp>
        <p:nvSpPr>
          <p:cNvPr id="10" name="TextBox 9"/>
          <p:cNvSpPr txBox="1"/>
          <p:nvPr/>
        </p:nvSpPr>
        <p:spPr>
          <a:xfrm>
            <a:off x="457200" y="502920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In a few minutes (often longer depending upon the number of marks in the session), an email with the results will be sent. It is a summary of the results with full reports attached.</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l="730" t="14020" r="2444" b="2738"/>
          <a:stretch>
            <a:fillRect/>
          </a:stretch>
        </p:blipFill>
        <p:spPr bwMode="auto">
          <a:xfrm>
            <a:off x="546265" y="457201"/>
            <a:ext cx="8046720" cy="7892431"/>
          </a:xfrm>
          <a:prstGeom prst="rect">
            <a:avLst/>
          </a:prstGeom>
          <a:noFill/>
          <a:ln w="9525">
            <a:solidFill>
              <a:schemeClr val="tx2"/>
            </a:solidFill>
            <a:miter lim="800000"/>
            <a:headEnd/>
            <a:tailEnd/>
          </a:ln>
        </p:spPr>
      </p:pic>
      <p:pic>
        <p:nvPicPr>
          <p:cNvPr id="15" name="Picture 2"/>
          <p:cNvPicPr>
            <a:picLocks noChangeAspect="1" noChangeArrowheads="1"/>
          </p:cNvPicPr>
          <p:nvPr/>
        </p:nvPicPr>
        <p:blipFill>
          <a:blip r:embed="rId3" cstate="print">
            <a:lum bright="70000" contrast="-70000"/>
          </a:blip>
          <a:srcRect l="730" t="65029" r="2444" b="2738"/>
          <a:stretch>
            <a:fillRect/>
          </a:stretch>
        </p:blipFill>
        <p:spPr bwMode="auto">
          <a:xfrm>
            <a:off x="548640" y="5296395"/>
            <a:ext cx="8046720" cy="3056091"/>
          </a:xfrm>
          <a:prstGeom prst="rect">
            <a:avLst/>
          </a:prstGeom>
          <a:noFill/>
          <a:ln w="9525">
            <a:solidFill>
              <a:schemeClr val="tx2"/>
            </a:solidFill>
            <a:miter lim="800000"/>
            <a:headEnd/>
            <a:tailEnd/>
          </a:ln>
          <a:effectLst>
            <a:softEdge rad="127000"/>
          </a:effectLst>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123</a:t>
            </a:fld>
            <a:endParaRPr lang="en-US"/>
          </a:p>
        </p:txBody>
      </p:sp>
      <p:sp>
        <p:nvSpPr>
          <p:cNvPr id="10" name="TextBox 9"/>
          <p:cNvSpPr txBox="1"/>
          <p:nvPr/>
        </p:nvSpPr>
        <p:spPr>
          <a:xfrm>
            <a:off x="457200" y="502920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Returning to the session web page and refreshing it if needed, you’ll see the results of our processing are now evident. </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duotone>
              <a:prstClr val="black"/>
              <a:schemeClr val="tx1">
                <a:tint val="45000"/>
                <a:satMod val="400000"/>
              </a:schemeClr>
            </a:duotone>
          </a:blip>
          <a:srcRect l="730" t="14020" r="2444" b="2738"/>
          <a:stretch>
            <a:fillRect/>
          </a:stretch>
        </p:blipFill>
        <p:spPr bwMode="auto">
          <a:xfrm>
            <a:off x="546265" y="457201"/>
            <a:ext cx="8046720" cy="7892431"/>
          </a:xfrm>
          <a:prstGeom prst="rect">
            <a:avLst/>
          </a:prstGeom>
          <a:noFill/>
          <a:ln w="9525">
            <a:solidFill>
              <a:schemeClr val="tx2"/>
            </a:solidFill>
            <a:miter lim="800000"/>
            <a:headEnd/>
            <a:tailEnd/>
          </a:ln>
        </p:spPr>
      </p:pic>
      <p:pic>
        <p:nvPicPr>
          <p:cNvPr id="12" name="Picture 2"/>
          <p:cNvPicPr>
            <a:picLocks noChangeAspect="1" noChangeArrowheads="1"/>
          </p:cNvPicPr>
          <p:nvPr/>
        </p:nvPicPr>
        <p:blipFill>
          <a:blip r:embed="rId3" cstate="print"/>
          <a:srcRect l="1558" t="21843" r="85160" b="75403"/>
          <a:stretch>
            <a:fillRect/>
          </a:stretch>
        </p:blipFill>
        <p:spPr bwMode="auto">
          <a:xfrm>
            <a:off x="617517" y="1199408"/>
            <a:ext cx="1104405" cy="261257"/>
          </a:xfrm>
          <a:prstGeom prst="rect">
            <a:avLst/>
          </a:prstGeom>
          <a:noFill/>
          <a:ln w="9525">
            <a:noFill/>
            <a:miter lim="800000"/>
            <a:headEnd/>
            <a:tailEnd/>
          </a:ln>
        </p:spPr>
      </p:pic>
      <p:pic>
        <p:nvPicPr>
          <p:cNvPr id="15" name="Picture 2"/>
          <p:cNvPicPr>
            <a:picLocks noChangeAspect="1" noChangeArrowheads="1"/>
          </p:cNvPicPr>
          <p:nvPr/>
        </p:nvPicPr>
        <p:blipFill>
          <a:blip r:embed="rId3" cstate="print">
            <a:lum bright="70000" contrast="-70000"/>
          </a:blip>
          <a:srcRect l="730" t="65029" r="2444" b="2738"/>
          <a:stretch>
            <a:fillRect/>
          </a:stretch>
        </p:blipFill>
        <p:spPr bwMode="auto">
          <a:xfrm>
            <a:off x="548640" y="5296395"/>
            <a:ext cx="8046720" cy="3056091"/>
          </a:xfrm>
          <a:prstGeom prst="rect">
            <a:avLst/>
          </a:prstGeom>
          <a:noFill/>
          <a:ln w="9525">
            <a:solidFill>
              <a:schemeClr val="tx2"/>
            </a:solidFill>
            <a:miter lim="800000"/>
            <a:headEnd/>
            <a:tailEnd/>
          </a:ln>
          <a:effectLst>
            <a:softEdge rad="127000"/>
          </a:effectLst>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pic>
        <p:nvPicPr>
          <p:cNvPr id="3074"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695" t="8019" r="3504" b="1370"/>
          <a:stretch/>
        </p:blipFill>
        <p:spPr bwMode="auto">
          <a:xfrm>
            <a:off x="1520039" y="557561"/>
            <a:ext cx="6858000" cy="5689828"/>
          </a:xfrm>
          <a:prstGeom prst="rect">
            <a:avLst/>
          </a:prstGeom>
          <a:noFill/>
          <a:ln w="3810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124</a:t>
            </a:fld>
            <a:endParaRPr lang="en-US"/>
          </a:p>
        </p:txBody>
      </p:sp>
      <p:sp>
        <p:nvSpPr>
          <p:cNvPr id="10" name="TextBox 9"/>
          <p:cNvSpPr txBox="1"/>
          <p:nvPr/>
        </p:nvSpPr>
        <p:spPr>
          <a:xfrm>
            <a:off x="457200" y="502920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The session processing reports are available. </a:t>
            </a:r>
          </a:p>
        </p:txBody>
      </p:sp>
      <p:pic>
        <p:nvPicPr>
          <p:cNvPr id="11" name="Picture 10" descr="whitearrow.gif"/>
          <p:cNvPicPr>
            <a:picLocks noChangeAspect="1"/>
          </p:cNvPicPr>
          <p:nvPr/>
        </p:nvPicPr>
        <p:blipFill>
          <a:blip r:embed="rId5" cstate="print"/>
          <a:srcRect/>
          <a:stretch>
            <a:fillRect/>
          </a:stretch>
        </p:blipFill>
        <p:spPr bwMode="auto">
          <a:xfrm>
            <a:off x="1520039" y="1283525"/>
            <a:ext cx="439387" cy="439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501805" y="-2040649"/>
            <a:ext cx="8140390" cy="8463776"/>
            <a:chOff x="501805" y="-802888"/>
            <a:chExt cx="8140390" cy="8463776"/>
          </a:xfrm>
        </p:grpSpPr>
        <p:pic>
          <p:nvPicPr>
            <p:cNvPr id="11" name="Picture 3"/>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678" t="10019" r="2725" b="4541"/>
            <a:stretch/>
          </p:blipFill>
          <p:spPr bwMode="auto">
            <a:xfrm>
              <a:off x="501805" y="-802888"/>
              <a:ext cx="8140390" cy="8463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4">
              <a:lum bright="70000" contrast="-70000"/>
              <a:extLst>
                <a:ext uri="{BEBA8EAE-BF5A-486C-A8C5-ECC9F3942E4B}">
                  <a14:imgProps xmlns="" xmlns:a14="http://schemas.microsoft.com/office/drawing/2010/main">
                    <a14:imgLayer r:embed="rId5">
                      <a14:imgEffect>
                        <a14:artisticBlur/>
                      </a14:imgEffect>
                    </a14:imgLayer>
                  </a14:imgProps>
                </a:ext>
                <a:ext uri="{28A0092B-C50C-407E-A947-70E740481C1C}">
                  <a14:useLocalDpi xmlns="" xmlns:a14="http://schemas.microsoft.com/office/drawing/2010/main" val="0"/>
                </a:ext>
              </a:extLst>
            </a:blip>
            <a:srcRect l="1678" t="10019" r="2725" b="57786"/>
            <a:stretch/>
          </p:blipFill>
          <p:spPr bwMode="auto">
            <a:xfrm>
              <a:off x="501805" y="-802888"/>
              <a:ext cx="8140390" cy="318924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3 : Session Processing</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125</a:t>
            </a:fld>
            <a:endParaRPr lang="en-US"/>
          </a:p>
        </p:txBody>
      </p:sp>
      <p:sp>
        <p:nvSpPr>
          <p:cNvPr id="10" name="TextBox 9"/>
          <p:cNvSpPr txBox="1"/>
          <p:nvPr/>
        </p:nvSpPr>
        <p:spPr>
          <a:xfrm>
            <a:off x="457200" y="64008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Once satisfied with the quality of these results, you can start an alternate processing set up or another session.</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smtClean="0"/>
              <a:t>The OPUS-Projects workflow</a:t>
            </a:r>
          </a:p>
        </p:txBody>
      </p:sp>
      <p:sp>
        <p:nvSpPr>
          <p:cNvPr id="3075" name="Content Placeholder 2"/>
          <p:cNvSpPr>
            <a:spLocks noGrp="1"/>
          </p:cNvSpPr>
          <p:nvPr>
            <p:ph idx="1"/>
          </p:nvPr>
        </p:nvSpPr>
        <p:spPr>
          <a:xfrm>
            <a:off x="457200" y="1279525"/>
            <a:ext cx="8686800" cy="4938713"/>
          </a:xfrm>
        </p:spPr>
        <p:txBody>
          <a:bodyPr/>
          <a:lstStyle/>
          <a:p>
            <a:pPr marL="461963" lvl="0" indent="-461963"/>
            <a:r>
              <a:rPr lang="en-US" sz="2800" dirty="0" smtClean="0">
                <a:solidFill>
                  <a:prstClr val="black"/>
                </a:solidFill>
              </a:rPr>
              <a:t>Step 1 : Create a Project</a:t>
            </a:r>
          </a:p>
          <a:p>
            <a:pPr marL="461963" lvl="0" indent="-461963"/>
            <a:r>
              <a:rPr lang="en-US" sz="2800" dirty="0" smtClean="0"/>
              <a:t>Step 2 : Upload Data</a:t>
            </a:r>
          </a:p>
          <a:p>
            <a:pPr marL="461963" indent="-461963"/>
            <a:r>
              <a:rPr lang="en-US" sz="2800" dirty="0" smtClean="0"/>
              <a:t>Step 3 : Session Processing</a:t>
            </a:r>
          </a:p>
          <a:p>
            <a:pPr marL="461963" indent="-461963">
              <a:buFont typeface="Wingdings" pitchFamily="2" charset="2"/>
              <a:buChar char="Ø"/>
            </a:pPr>
            <a:r>
              <a:rPr lang="en-US" sz="2800" b="1" dirty="0" smtClean="0"/>
              <a:t>Step 4 : Network Adjustment</a:t>
            </a:r>
          </a:p>
          <a:p>
            <a:pPr marL="461963" lvl="0" indent="-461963"/>
            <a:r>
              <a:rPr lang="en-US" sz="2800" dirty="0" smtClean="0">
                <a:solidFill>
                  <a:schemeClr val="tx1">
                    <a:lumMod val="50000"/>
                    <a:lumOff val="50000"/>
                  </a:schemeClr>
                </a:solidFill>
              </a:rPr>
              <a:t>Optional : Use output files for “Bluebooking”</a:t>
            </a:r>
          </a:p>
          <a:p>
            <a:pPr marL="461963" indent="-461963">
              <a:buNone/>
            </a:pPr>
            <a:endParaRPr lang="en-US" sz="2800" b="1" dirty="0" smtClean="0"/>
          </a:p>
        </p:txBody>
      </p:sp>
      <p:sp>
        <p:nvSpPr>
          <p:cNvPr id="4" name="Date Placeholder 3"/>
          <p:cNvSpPr>
            <a:spLocks noGrp="1"/>
          </p:cNvSpPr>
          <p:nvPr>
            <p:ph type="dt" sz="quarter" idx="10"/>
          </p:nvPr>
        </p:nvSpPr>
        <p:spPr/>
        <p:txBody>
          <a:bodyPr/>
          <a:lstStyle/>
          <a:p>
            <a:pPr>
              <a:defRPr/>
            </a:pPr>
            <a:r>
              <a:rPr lang="en-US" dirty="0" smtClean="0">
                <a:solidFill>
                  <a:prstClr val="black">
                    <a:tint val="75000"/>
                  </a:prstClr>
                </a:solidFill>
              </a:rPr>
              <a:t>2013-08-07</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82D875A9-500F-44EE-A4F9-CD27358D9267}" type="slidenum">
              <a:rPr lang="en-US" smtClean="0">
                <a:solidFill>
                  <a:prstClr val="black">
                    <a:tint val="75000"/>
                  </a:prstClr>
                </a:solidFill>
              </a:rPr>
              <a:pPr>
                <a:defRPr/>
              </a:pPr>
              <a:t>126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a:solidFill>
                  <a:prstClr val="black">
                    <a:tint val="75000"/>
                  </a:prstClr>
                </a:solidFill>
              </a:rPr>
              <a:t>Step 1 : Creating a Project</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457200" y="946532"/>
            <a:ext cx="8229600" cy="4964937"/>
            <a:chOff x="457200" y="946532"/>
            <a:chExt cx="8229600" cy="4964937"/>
          </a:xfrm>
        </p:grpSpPr>
        <p:pic>
          <p:nvPicPr>
            <p:cNvPr id="11" name="Picture 2"/>
            <p:cNvPicPr>
              <a:picLocks noChangeAspect="1" noChangeArrowheads="1"/>
            </p:cNvPicPr>
            <p:nvPr/>
          </p:nvPicPr>
          <p:blipFill>
            <a:blip r:embed="rId3" cstate="print"/>
            <a:srcRect l="436" t="17933" r="629" b="10115"/>
            <a:stretch>
              <a:fillRect/>
            </a:stretch>
          </p:blipFill>
          <p:spPr bwMode="auto">
            <a:xfrm>
              <a:off x="457200" y="946532"/>
              <a:ext cx="8229600" cy="4964937"/>
            </a:xfrm>
            <a:prstGeom prst="rect">
              <a:avLst/>
            </a:prstGeom>
            <a:noFill/>
            <a:ln w="9525">
              <a:solidFill>
                <a:schemeClr val="tx2">
                  <a:lumMod val="60000"/>
                  <a:lumOff val="40000"/>
                </a:schemeClr>
              </a:solidFill>
              <a:miter lim="800000"/>
              <a:headEnd/>
              <a:tailEnd/>
            </a:ln>
          </p:spPr>
        </p:pic>
        <p:pic>
          <p:nvPicPr>
            <p:cNvPr id="13" name="Picture 3"/>
            <p:cNvPicPr>
              <a:picLocks noChangeAspect="1" noChangeArrowheads="1"/>
            </p:cNvPicPr>
            <p:nvPr/>
          </p:nvPicPr>
          <p:blipFill rotWithShape="1">
            <a:blip r:embed="rId4" cstate="print"/>
            <a:srcRect l="21080" t="52462" r="731" b="41279"/>
            <a:stretch/>
          </p:blipFill>
          <p:spPr bwMode="auto">
            <a:xfrm>
              <a:off x="2042558" y="4548243"/>
              <a:ext cx="6501741" cy="593766"/>
            </a:xfrm>
            <a:prstGeom prst="rect">
              <a:avLst/>
            </a:prstGeom>
            <a:noFill/>
            <a:ln w="9525">
              <a:noFill/>
              <a:miter lim="800000"/>
              <a:headEnd/>
              <a:tailEnd/>
            </a:ln>
          </p:spPr>
        </p:pic>
        <p:pic>
          <p:nvPicPr>
            <p:cNvPr id="14" name="Picture 13" descr="whitearrow.gif"/>
            <p:cNvPicPr>
              <a:picLocks noChangeAspect="1"/>
            </p:cNvPicPr>
            <p:nvPr/>
          </p:nvPicPr>
          <p:blipFill>
            <a:blip r:embed="rId5" cstate="print"/>
            <a:srcRect/>
            <a:stretch>
              <a:fillRect/>
            </a:stretch>
          </p:blipFill>
          <p:spPr bwMode="auto">
            <a:xfrm>
              <a:off x="2814454" y="4822340"/>
              <a:ext cx="439387" cy="439387"/>
            </a:xfrm>
            <a:prstGeom prst="rect">
              <a:avLst/>
            </a:prstGeom>
            <a:noFill/>
            <a:ln w="9525">
              <a:noFill/>
              <a:miter lim="800000"/>
              <a:headEnd/>
              <a:tailEnd/>
            </a:ln>
          </p:spPr>
        </p:pic>
      </p:grpSp>
      <p:sp>
        <p:nvSpPr>
          <p:cNvPr id="7" name="TextBox 6"/>
          <p:cNvSpPr txBox="1"/>
          <p:nvPr/>
        </p:nvSpPr>
        <p:spPr>
          <a:xfrm>
            <a:off x="457200" y="512064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The project ID and manager keyword are required to access the manager’s page from the OPUS Projects gateway page: http://geodesy.noaa.gov/OPUS-Projects/.</a:t>
            </a:r>
          </a:p>
        </p:txBody>
      </p:sp>
      <p:sp>
        <p:nvSpPr>
          <p:cNvPr id="19" name="Date Placeholder 18"/>
          <p:cNvSpPr>
            <a:spLocks noGrp="1"/>
          </p:cNvSpPr>
          <p:nvPr>
            <p:ph type="dt" sz="half" idx="10"/>
          </p:nvPr>
        </p:nvSpPr>
        <p:spPr/>
        <p:txBody>
          <a:bodyPr/>
          <a:lstStyle/>
          <a:p>
            <a:pPr>
              <a:defRPr/>
            </a:pPr>
            <a:r>
              <a:rPr lang="en-US" dirty="0" smtClean="0"/>
              <a:t>2013-08-07</a:t>
            </a:r>
            <a:endParaRPr lang="en-US" dirty="0"/>
          </a:p>
        </p:txBody>
      </p:sp>
      <p:sp>
        <p:nvSpPr>
          <p:cNvPr id="20" name="Slide Number Placeholder 19"/>
          <p:cNvSpPr>
            <a:spLocks noGrp="1"/>
          </p:cNvSpPr>
          <p:nvPr>
            <p:ph type="sldNum" sz="quarter" idx="12"/>
          </p:nvPr>
        </p:nvSpPr>
        <p:spPr/>
        <p:txBody>
          <a:bodyPr/>
          <a:lstStyle/>
          <a:p>
            <a:pPr>
              <a:defRPr/>
            </a:pPr>
            <a:fld id="{73529DF9-F8E1-4220-8C8F-E52644C5560B}" type="slidenum">
              <a:rPr lang="en-US" smtClean="0"/>
              <a:pPr>
                <a:defRPr/>
              </a:pPr>
              <a:t>127</a:t>
            </a:fld>
            <a:endParaRPr lang="en-US"/>
          </a:p>
        </p:txBody>
      </p:sp>
      <p:sp>
        <p:nvSpPr>
          <p:cNvPr id="21" name="Footer Placeholder 20"/>
          <p:cNvSpPr>
            <a:spLocks noGrp="1"/>
          </p:cNvSpPr>
          <p:nvPr>
            <p:ph type="ftr" sz="quarter" idx="11"/>
          </p:nvPr>
        </p:nvSpPr>
        <p:spPr/>
        <p:txBody>
          <a:bodyPr/>
          <a:lstStyle/>
          <a:p>
            <a:pPr>
              <a:defRPr/>
            </a:pPr>
            <a:r>
              <a:rPr lang="en-US" dirty="0" smtClean="0"/>
              <a:t>Step 4 : Network Adjustment</a:t>
            </a:r>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457200" y="946532"/>
            <a:ext cx="8229600" cy="4964937"/>
            <a:chOff x="457200" y="946532"/>
            <a:chExt cx="8229600" cy="4964937"/>
          </a:xfrm>
        </p:grpSpPr>
        <p:pic>
          <p:nvPicPr>
            <p:cNvPr id="13" name="Picture 2"/>
            <p:cNvPicPr>
              <a:picLocks noChangeAspect="1" noChangeArrowheads="1"/>
            </p:cNvPicPr>
            <p:nvPr/>
          </p:nvPicPr>
          <p:blipFill>
            <a:blip r:embed="rId3" cstate="print"/>
            <a:srcRect l="436" t="17933" r="629" b="10115"/>
            <a:stretch>
              <a:fillRect/>
            </a:stretch>
          </p:blipFill>
          <p:spPr bwMode="auto">
            <a:xfrm>
              <a:off x="457200" y="946532"/>
              <a:ext cx="8229600" cy="4964937"/>
            </a:xfrm>
            <a:prstGeom prst="rect">
              <a:avLst/>
            </a:prstGeom>
            <a:noFill/>
            <a:ln w="9525">
              <a:solidFill>
                <a:schemeClr val="tx2">
                  <a:lumMod val="60000"/>
                  <a:lumOff val="40000"/>
                </a:schemeClr>
              </a:solidFill>
              <a:miter lim="800000"/>
              <a:headEnd/>
              <a:tailEnd/>
            </a:ln>
          </p:spPr>
        </p:pic>
        <p:pic>
          <p:nvPicPr>
            <p:cNvPr id="14" name="Picture 3"/>
            <p:cNvPicPr>
              <a:picLocks noChangeAspect="1" noChangeArrowheads="1"/>
            </p:cNvPicPr>
            <p:nvPr/>
          </p:nvPicPr>
          <p:blipFill rotWithShape="1">
            <a:blip r:embed="rId4" cstate="print"/>
            <a:srcRect l="21080" t="52462" r="731" b="41279"/>
            <a:stretch/>
          </p:blipFill>
          <p:spPr bwMode="auto">
            <a:xfrm>
              <a:off x="2042558" y="4548243"/>
              <a:ext cx="6501741" cy="593766"/>
            </a:xfrm>
            <a:prstGeom prst="rect">
              <a:avLst/>
            </a:prstGeom>
            <a:noFill/>
            <a:ln w="9525">
              <a:noFill/>
              <a:miter lim="800000"/>
              <a:headEnd/>
              <a:tailEnd/>
            </a:ln>
          </p:spPr>
        </p:pic>
        <p:pic>
          <p:nvPicPr>
            <p:cNvPr id="15" name="Picture 14" descr="whitearrow.gif"/>
            <p:cNvPicPr>
              <a:picLocks noChangeAspect="1"/>
            </p:cNvPicPr>
            <p:nvPr/>
          </p:nvPicPr>
          <p:blipFill>
            <a:blip r:embed="rId5" cstate="print"/>
            <a:srcRect/>
            <a:stretch>
              <a:fillRect/>
            </a:stretch>
          </p:blipFill>
          <p:spPr bwMode="auto">
            <a:xfrm>
              <a:off x="2814454" y="4822340"/>
              <a:ext cx="439387" cy="439387"/>
            </a:xfrm>
            <a:prstGeom prst="rect">
              <a:avLst/>
            </a:prstGeom>
            <a:noFill/>
            <a:ln w="9525">
              <a:noFill/>
              <a:miter lim="800000"/>
              <a:headEnd/>
              <a:tailEnd/>
            </a:ln>
          </p:spPr>
        </p:pic>
      </p:grpSp>
      <p:sp>
        <p:nvSpPr>
          <p:cNvPr id="19" name="Date Placeholder 18"/>
          <p:cNvSpPr>
            <a:spLocks noGrp="1"/>
          </p:cNvSpPr>
          <p:nvPr>
            <p:ph type="dt" sz="half" idx="10"/>
          </p:nvPr>
        </p:nvSpPr>
        <p:spPr/>
        <p:txBody>
          <a:bodyPr/>
          <a:lstStyle/>
          <a:p>
            <a:pPr>
              <a:defRPr/>
            </a:pPr>
            <a:r>
              <a:rPr lang="en-US" dirty="0" smtClean="0"/>
              <a:t>2013-08-07</a:t>
            </a:r>
            <a:endParaRPr lang="en-US" dirty="0"/>
          </a:p>
        </p:txBody>
      </p:sp>
      <p:sp>
        <p:nvSpPr>
          <p:cNvPr id="20" name="Slide Number Placeholder 19"/>
          <p:cNvSpPr>
            <a:spLocks noGrp="1"/>
          </p:cNvSpPr>
          <p:nvPr>
            <p:ph type="sldNum" sz="quarter" idx="12"/>
          </p:nvPr>
        </p:nvSpPr>
        <p:spPr/>
        <p:txBody>
          <a:bodyPr/>
          <a:lstStyle/>
          <a:p>
            <a:pPr>
              <a:defRPr/>
            </a:pPr>
            <a:fld id="{73529DF9-F8E1-4220-8C8F-E52644C5560B}" type="slidenum">
              <a:rPr lang="en-US" smtClean="0"/>
              <a:pPr>
                <a:defRPr/>
              </a:pPr>
              <a:t>128</a:t>
            </a:fld>
            <a:endParaRPr lang="en-US"/>
          </a:p>
        </p:txBody>
      </p:sp>
      <p:sp>
        <p:nvSpPr>
          <p:cNvPr id="21" name="Footer Placeholder 20"/>
          <p:cNvSpPr>
            <a:spLocks noGrp="1"/>
          </p:cNvSpPr>
          <p:nvPr>
            <p:ph type="ftr" sz="quarter" idx="11"/>
          </p:nvPr>
        </p:nvSpPr>
        <p:spPr/>
        <p:txBody>
          <a:bodyPr/>
          <a:lstStyle/>
          <a:p>
            <a:pPr>
              <a:defRPr/>
            </a:pPr>
            <a:r>
              <a:rPr lang="en-US" dirty="0" smtClean="0"/>
              <a:t>Step 4 : Network Adjustment</a:t>
            </a:r>
            <a:endParaRPr lang="en-US" dirty="0"/>
          </a:p>
        </p:txBody>
      </p:sp>
      <p:pic>
        <p:nvPicPr>
          <p:cNvPr id="10" name="Picture 4"/>
          <p:cNvPicPr>
            <a:picLocks noChangeAspect="1" noChangeArrowheads="1"/>
          </p:cNvPicPr>
          <p:nvPr/>
        </p:nvPicPr>
        <p:blipFill>
          <a:blip r:embed="rId6" cstate="print"/>
          <a:srcRect l="624" t="41240" r="871" b="8226"/>
          <a:stretch>
            <a:fillRect/>
          </a:stretch>
        </p:blipFill>
        <p:spPr bwMode="auto">
          <a:xfrm>
            <a:off x="2202873" y="2103120"/>
            <a:ext cx="4738255" cy="1626920"/>
          </a:xfrm>
          <a:prstGeom prst="rect">
            <a:avLst/>
          </a:prstGeom>
          <a:noFill/>
          <a:ln w="38100">
            <a:solidFill>
              <a:schemeClr val="tx2"/>
            </a:solidFill>
            <a:miter lim="800000"/>
            <a:headEnd/>
            <a:tailEnd/>
          </a:ln>
        </p:spPr>
      </p:pic>
      <p:sp>
        <p:nvSpPr>
          <p:cNvPr id="11" name="TextBox 10"/>
          <p:cNvSpPr txBox="1"/>
          <p:nvPr/>
        </p:nvSpPr>
        <p:spPr>
          <a:xfrm>
            <a:off x="457200" y="51206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The project is always scanned for changes when accessed so the information will be up-to-date.</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334" t="19369" r="1129" b="7058"/>
          <a:stretch/>
        </p:blipFill>
        <p:spPr bwMode="auto">
          <a:xfrm>
            <a:off x="1143000" y="419996"/>
            <a:ext cx="6858000" cy="6018009"/>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4"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5"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129</a:t>
            </a:fld>
            <a:endParaRPr lang="en-US"/>
          </a:p>
        </p:txBody>
      </p:sp>
      <p:sp>
        <p:nvSpPr>
          <p:cNvPr id="7" name="TextBox 6"/>
          <p:cNvSpPr txBox="1"/>
          <p:nvPr/>
        </p:nvSpPr>
        <p:spPr>
          <a:xfrm>
            <a:off x="457200" y="512064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In a few moments, the manager’s page appears. It looks different now that the data have been uploaded and session processing completed, so lets explore this page.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6883" y="1619250"/>
            <a:ext cx="8597735" cy="3786188"/>
          </a:xfrm>
          <a:prstGeom prst="rect">
            <a:avLst/>
          </a:prstGeom>
          <a:noFill/>
        </p:spPr>
        <p:txBody>
          <a:bodyPr wrap="square">
            <a:spAutoFit/>
          </a:bodyPr>
          <a:lstStyle/>
          <a:p>
            <a:pPr>
              <a:defRPr/>
            </a:pPr>
            <a:r>
              <a:rPr lang="en-US" sz="2400" dirty="0">
                <a:cs typeface="+mn-cs"/>
              </a:rPr>
              <a:t>With </a:t>
            </a:r>
            <a:r>
              <a:rPr lang="en-US" sz="2400" dirty="0" smtClean="0">
                <a:cs typeface="+mn-cs"/>
              </a:rPr>
              <a:t>OPUS Rapid-Static, </a:t>
            </a:r>
            <a:r>
              <a:rPr lang="en-US" sz="2400" dirty="0">
                <a:cs typeface="+mn-cs"/>
              </a:rPr>
              <a:t>the beautiful simplicity </a:t>
            </a:r>
            <a:r>
              <a:rPr lang="en-US" sz="2400" dirty="0" smtClean="0">
                <a:cs typeface="+mn-cs"/>
              </a:rPr>
              <a:t>remains. </a:t>
            </a:r>
            <a:r>
              <a:rPr lang="en-US" sz="2400" dirty="0">
                <a:cs typeface="+mn-cs"/>
              </a:rPr>
              <a:t>In fact the entry form is the same as for </a:t>
            </a:r>
            <a:r>
              <a:rPr lang="en-US" sz="2400" dirty="0" smtClean="0">
                <a:cs typeface="+mn-cs"/>
              </a:rPr>
              <a:t>OPUS Static. </a:t>
            </a:r>
            <a:r>
              <a:rPr lang="en-US" sz="2400" dirty="0">
                <a:cs typeface="+mn-cs"/>
              </a:rPr>
              <a:t>The user provides:</a:t>
            </a:r>
          </a:p>
          <a:p>
            <a:pPr marL="804863" indent="-341313">
              <a:buFont typeface="Arial" pitchFamily="34" charset="0"/>
              <a:buChar char="•"/>
              <a:defRPr/>
            </a:pPr>
            <a:r>
              <a:rPr lang="en-US" sz="2400" dirty="0">
                <a:cs typeface="+mn-cs"/>
              </a:rPr>
              <a:t>Their email address.</a:t>
            </a:r>
          </a:p>
          <a:p>
            <a:pPr marL="804863" indent="-341313">
              <a:buFont typeface="Arial" pitchFamily="34" charset="0"/>
              <a:buChar char="•"/>
              <a:defRPr/>
            </a:pPr>
            <a:r>
              <a:rPr lang="en-US" sz="2400" dirty="0">
                <a:cs typeface="+mn-cs"/>
              </a:rPr>
              <a:t>An antenna type.</a:t>
            </a:r>
          </a:p>
          <a:p>
            <a:pPr marL="804863" indent="-341313">
              <a:buFont typeface="Arial" pitchFamily="34" charset="0"/>
              <a:buChar char="•"/>
              <a:defRPr/>
            </a:pPr>
            <a:r>
              <a:rPr lang="en-US" sz="2400" dirty="0">
                <a:cs typeface="+mn-cs"/>
              </a:rPr>
              <a:t>The vertical offset to the ARP.</a:t>
            </a:r>
          </a:p>
          <a:p>
            <a:pPr marL="804863" indent="-341313">
              <a:buFont typeface="Arial" pitchFamily="34" charset="0"/>
              <a:buChar char="•"/>
              <a:defRPr/>
            </a:pPr>
            <a:r>
              <a:rPr lang="en-US" sz="2400" dirty="0">
                <a:cs typeface="+mn-cs"/>
              </a:rPr>
              <a:t>15-minutes to 2-hours of GPS L1 + L2 data.</a:t>
            </a:r>
          </a:p>
          <a:p>
            <a:pPr>
              <a:defRPr/>
            </a:pPr>
            <a:endParaRPr lang="en-US" sz="2400" dirty="0">
              <a:cs typeface="+mn-cs"/>
            </a:endParaRPr>
          </a:p>
          <a:p>
            <a:pPr>
              <a:defRPr/>
            </a:pPr>
            <a:r>
              <a:rPr lang="en-US" sz="2400" dirty="0">
                <a:cs typeface="+mn-cs"/>
              </a:rPr>
              <a:t>The user receives:</a:t>
            </a:r>
          </a:p>
          <a:p>
            <a:pPr marL="804863" indent="-341313">
              <a:buFont typeface="Arial" pitchFamily="34" charset="0"/>
              <a:buChar char="•"/>
              <a:defRPr/>
            </a:pPr>
            <a:r>
              <a:rPr lang="en-US" sz="2400" dirty="0">
                <a:cs typeface="+mn-cs"/>
              </a:rPr>
              <a:t>Coordinates accurate to a few centimeters.</a:t>
            </a:r>
          </a:p>
        </p:txBody>
      </p:sp>
      <p:sp>
        <p:nvSpPr>
          <p:cNvPr id="6" name="Title 5"/>
          <p:cNvSpPr>
            <a:spLocks noGrp="1"/>
          </p:cNvSpPr>
          <p:nvPr>
            <p:ph type="title"/>
          </p:nvPr>
        </p:nvSpPr>
        <p:spPr/>
        <p:txBody>
          <a:bodyPr/>
          <a:lstStyle/>
          <a:p>
            <a:pPr algn="l"/>
            <a:r>
              <a:rPr lang="en-US" dirty="0" smtClean="0"/>
              <a:t>The OPUS Rapid-Static Interface</a:t>
            </a: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43000" y="408614"/>
            <a:ext cx="6858000" cy="6040773"/>
            <a:chOff x="1143000" y="408614"/>
            <a:chExt cx="6858000" cy="6040773"/>
          </a:xfrm>
        </p:grpSpPr>
        <p:pic>
          <p:nvPicPr>
            <p:cNvPr id="205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 xmlns:a14="http://schemas.microsoft.com/office/drawing/2010/main" val="0"/>
                </a:ext>
              </a:extLst>
            </a:blip>
            <a:srcRect l="1882" t="20004" r="1967" b="7192"/>
            <a:stretch/>
          </p:blipFill>
          <p:spPr bwMode="auto">
            <a:xfrm>
              <a:off x="1143000" y="408614"/>
              <a:ext cx="6858000" cy="6040773"/>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4494" t="22092" r="12081" b="23378"/>
            <a:stretch/>
          </p:blipFill>
          <p:spPr bwMode="auto">
            <a:xfrm>
              <a:off x="2042556" y="581891"/>
              <a:ext cx="5237018" cy="4524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130</a:t>
            </a:fld>
            <a:endParaRPr lang="en-US"/>
          </a:p>
        </p:txBody>
      </p:sp>
      <p:sp>
        <p:nvSpPr>
          <p:cNvPr id="9" name="TextBox 8"/>
          <p:cNvSpPr txBox="1"/>
          <p:nvPr/>
        </p:nvSpPr>
        <p:spPr>
          <a:xfrm>
            <a:off x="457200" y="521208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 or center and zoom to show the marks and included CORS.</a:t>
            </a:r>
          </a:p>
        </p:txBody>
      </p:sp>
      <p:pic>
        <p:nvPicPr>
          <p:cNvPr id="13" name="Picture 12" descr="whitearrow.gif"/>
          <p:cNvPicPr>
            <a:picLocks noChangeAspect="1"/>
          </p:cNvPicPr>
          <p:nvPr/>
        </p:nvPicPr>
        <p:blipFill>
          <a:blip r:embed="rId4" cstate="print"/>
          <a:srcRect/>
          <a:stretch>
            <a:fillRect/>
          </a:stretch>
        </p:blipFill>
        <p:spPr bwMode="auto">
          <a:xfrm>
            <a:off x="3431966" y="1117271"/>
            <a:ext cx="439387" cy="439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882" t="19906" r="1654" b="6923"/>
          <a:stretch/>
        </p:blipFill>
        <p:spPr bwMode="auto">
          <a:xfrm>
            <a:off x="1143000" y="403249"/>
            <a:ext cx="6858000" cy="6051502"/>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57200" y="45720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The brightly colored lines on the map represent baselines used in the processing. Note that the processing solutions are associated with line colors in the table below the map.</a:t>
            </a:r>
          </a:p>
        </p:txBody>
      </p:sp>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131</a:t>
            </a:fld>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882" t="19637" r="1129" b="6923"/>
          <a:stretch/>
        </p:blipFill>
        <p:spPr bwMode="auto">
          <a:xfrm>
            <a:off x="1143000" y="408538"/>
            <a:ext cx="6858000" cy="6040925"/>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57200" y="45720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In the case of session solutions, moving the cursor over the label in the table causes only those baselines to be shown.</a:t>
            </a:r>
          </a:p>
        </p:txBody>
      </p:sp>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132</a:t>
            </a:fld>
            <a:endParaRPr lang="en-US"/>
          </a:p>
        </p:txBody>
      </p:sp>
      <p:pic>
        <p:nvPicPr>
          <p:cNvPr id="7" name="Picture 6" descr="whitearrow.gif"/>
          <p:cNvPicPr>
            <a:picLocks noChangeAspect="1"/>
          </p:cNvPicPr>
          <p:nvPr/>
        </p:nvPicPr>
        <p:blipFill>
          <a:blip r:embed="rId4" cstate="print"/>
          <a:srcRect/>
          <a:stretch>
            <a:fillRect/>
          </a:stretch>
        </p:blipFill>
        <p:spPr bwMode="auto">
          <a:xfrm>
            <a:off x="1900053" y="5285511"/>
            <a:ext cx="439387" cy="439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648" t="19772" r="1129" b="6923"/>
          <a:stretch/>
        </p:blipFill>
        <p:spPr bwMode="auto">
          <a:xfrm>
            <a:off x="1143000" y="421347"/>
            <a:ext cx="6858000" cy="6015306"/>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133</a:t>
            </a:fld>
            <a:endParaRPr lang="en-US"/>
          </a:p>
        </p:txBody>
      </p:sp>
      <p:pic>
        <p:nvPicPr>
          <p:cNvPr id="7" name="Picture 6" descr="whitearrow.gif"/>
          <p:cNvPicPr>
            <a:picLocks noChangeAspect="1"/>
          </p:cNvPicPr>
          <p:nvPr/>
        </p:nvPicPr>
        <p:blipFill>
          <a:blip r:embed="rId4" cstate="print"/>
          <a:srcRect/>
          <a:stretch>
            <a:fillRect/>
          </a:stretch>
        </p:blipFill>
        <p:spPr bwMode="auto">
          <a:xfrm>
            <a:off x="2315690" y="5285511"/>
            <a:ext cx="439387" cy="439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978" t="19077" r="1606" b="6733"/>
          <a:stretch/>
        </p:blipFill>
        <p:spPr bwMode="auto">
          <a:xfrm>
            <a:off x="1188720" y="400489"/>
            <a:ext cx="6766560" cy="6057022"/>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134</a:t>
            </a:fld>
            <a:endParaRPr lang="en-US"/>
          </a:p>
        </p:txBody>
      </p:sp>
      <p:sp>
        <p:nvSpPr>
          <p:cNvPr id="12" name="TextBox 11"/>
          <p:cNvSpPr txBox="1"/>
          <p:nvPr/>
        </p:nvSpPr>
        <p:spPr>
          <a:xfrm>
            <a:off x="457200" y="521208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You can use this menu to display individual session results, the OPUS results and, eventually, individual network adjustments.</a:t>
            </a:r>
          </a:p>
        </p:txBody>
      </p:sp>
      <p:pic>
        <p:nvPicPr>
          <p:cNvPr id="13" name="Picture 12" descr="whitearrow.gif"/>
          <p:cNvPicPr>
            <a:picLocks noChangeAspect="1"/>
          </p:cNvPicPr>
          <p:nvPr/>
        </p:nvPicPr>
        <p:blipFill>
          <a:blip r:embed="rId4" cstate="print"/>
          <a:srcRect/>
          <a:stretch>
            <a:fillRect/>
          </a:stretch>
        </p:blipFill>
        <p:spPr bwMode="auto">
          <a:xfrm>
            <a:off x="3188521" y="542309"/>
            <a:ext cx="439387" cy="439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1143000" y="403249"/>
            <a:ext cx="6858000" cy="6051502"/>
            <a:chOff x="1143000" y="403249"/>
            <a:chExt cx="6858000" cy="6051502"/>
          </a:xfrm>
        </p:grpSpPr>
        <p:pic>
          <p:nvPicPr>
            <p:cNvPr id="12"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 xmlns:a14="http://schemas.microsoft.com/office/drawing/2010/main" val="0"/>
                </a:ext>
              </a:extLst>
            </a:blip>
            <a:srcRect l="1882" t="19906" r="1654" b="6923"/>
            <a:stretch/>
          </p:blipFill>
          <p:spPr bwMode="auto">
            <a:xfrm>
              <a:off x="1143000" y="403249"/>
              <a:ext cx="6858000" cy="6051502"/>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879" t="47411" r="84131" b="47779"/>
            <a:stretch/>
          </p:blipFill>
          <p:spPr bwMode="auto">
            <a:xfrm>
              <a:off x="1143000" y="2677885"/>
              <a:ext cx="994558" cy="397824"/>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135</a:t>
            </a:fld>
            <a:endParaRPr lang="en-US"/>
          </a:p>
        </p:txBody>
      </p:sp>
      <p:sp>
        <p:nvSpPr>
          <p:cNvPr id="11" name="TextBox 10"/>
          <p:cNvSpPr txBox="1"/>
          <p:nvPr/>
        </p:nvSpPr>
        <p:spPr>
          <a:xfrm>
            <a:off x="457200" y="521208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“Review and Publish” is deprecated and will be removed in the near future.</a:t>
            </a:r>
          </a:p>
        </p:txBody>
      </p:sp>
    </p:spTree>
    <p:extLst>
      <p:ext uri="{BB962C8B-B14F-4D97-AF65-F5344CB8AC3E}">
        <p14:creationId xmlns="" xmlns:p14="http://schemas.microsoft.com/office/powerpoint/2010/main" val="89790545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1143000" y="403249"/>
            <a:ext cx="6858000" cy="6051502"/>
            <a:chOff x="1143000" y="403249"/>
            <a:chExt cx="6858000" cy="6051502"/>
          </a:xfrm>
        </p:grpSpPr>
        <p:pic>
          <p:nvPicPr>
            <p:cNvPr id="12"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 xmlns:a14="http://schemas.microsoft.com/office/drawing/2010/main" val="0"/>
                </a:ext>
              </a:extLst>
            </a:blip>
            <a:srcRect l="1882" t="19906" r="1654" b="6923"/>
            <a:stretch/>
          </p:blipFill>
          <p:spPr bwMode="auto">
            <a:xfrm>
              <a:off x="1143000" y="403249"/>
              <a:ext cx="6858000" cy="6051502"/>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879" t="76045" r="46212" b="6940"/>
            <a:stretch/>
          </p:blipFill>
          <p:spPr bwMode="auto">
            <a:xfrm>
              <a:off x="1143000" y="5047013"/>
              <a:ext cx="3690256" cy="140773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136</a:t>
            </a:fld>
            <a:endParaRPr lang="en-US"/>
          </a:p>
        </p:txBody>
      </p:sp>
      <p:sp>
        <p:nvSpPr>
          <p:cNvPr id="11" name="TextBox 10"/>
          <p:cNvSpPr txBox="1"/>
          <p:nvPr/>
        </p:nvSpPr>
        <p:spPr>
          <a:xfrm>
            <a:off x="457200" y="45720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The table at the bottom of the page is a terse summary of the project sessions, solutions and marks.</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43000" y="372291"/>
            <a:ext cx="6858000" cy="6113419"/>
            <a:chOff x="1143000" y="372291"/>
            <a:chExt cx="6858000" cy="6113419"/>
          </a:xfrm>
        </p:grpSpPr>
        <p:pic>
          <p:nvPicPr>
            <p:cNvPr id="12"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 xmlns:a14="http://schemas.microsoft.com/office/drawing/2010/main" val="0"/>
                </a:ext>
              </a:extLst>
            </a:blip>
            <a:srcRect l="1882" t="19637" r="2279" b="6923"/>
            <a:stretch/>
          </p:blipFill>
          <p:spPr bwMode="auto">
            <a:xfrm>
              <a:off x="1143000" y="372291"/>
              <a:ext cx="6858000" cy="6113419"/>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882" t="42555" r="84634" b="51370"/>
            <a:stretch/>
          </p:blipFill>
          <p:spPr bwMode="auto">
            <a:xfrm>
              <a:off x="1143000" y="2280062"/>
              <a:ext cx="964863" cy="50566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descr="whitearrow.gif"/>
            <p:cNvPicPr>
              <a:picLocks noChangeAspect="1"/>
            </p:cNvPicPr>
            <p:nvPr/>
          </p:nvPicPr>
          <p:blipFill>
            <a:blip r:embed="rId4" cstate="print"/>
            <a:srcRect/>
            <a:stretch>
              <a:fillRect/>
            </a:stretch>
          </p:blipFill>
          <p:spPr bwMode="auto">
            <a:xfrm>
              <a:off x="1888170" y="2566038"/>
              <a:ext cx="439387" cy="439387"/>
            </a:xfrm>
            <a:prstGeom prst="rect">
              <a:avLst/>
            </a:prstGeom>
            <a:noFill/>
            <a:ln w="9525">
              <a:noFill/>
              <a:miter lim="800000"/>
              <a:headEnd/>
              <a:tailEnd/>
            </a:ln>
          </p:spPr>
        </p:pic>
      </p:grpSp>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137</a:t>
            </a:fld>
            <a:endParaRPr lang="en-US"/>
          </a:p>
        </p:txBody>
      </p:sp>
      <p:sp>
        <p:nvSpPr>
          <p:cNvPr id="11" name="TextBox 10"/>
          <p:cNvSpPr txBox="1"/>
          <p:nvPr/>
        </p:nvSpPr>
        <p:spPr>
          <a:xfrm>
            <a:off x="457200" y="521208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Let’s set up and perform a network adjustment. Start by clicking the “Set up Adjustment” control button.</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882" t="19637" r="2279" b="6923"/>
          <a:stretch/>
        </p:blipFill>
        <p:spPr bwMode="auto">
          <a:xfrm>
            <a:off x="1143000" y="372291"/>
            <a:ext cx="6858000" cy="6113419"/>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138</a:t>
            </a:fld>
            <a:endParaRPr lang="en-US"/>
          </a:p>
        </p:txBody>
      </p:sp>
      <p:sp>
        <p:nvSpPr>
          <p:cNvPr id="11" name="TextBox 10"/>
          <p:cNvSpPr txBox="1"/>
          <p:nvPr/>
        </p:nvSpPr>
        <p:spPr>
          <a:xfrm>
            <a:off x="457200" y="521208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There are many similarities between the network adjustment and session processing controls. As we did then, let’s focus on these controls but keep a small copy of the map.</a:t>
            </a:r>
          </a:p>
        </p:txBody>
      </p:sp>
      <p:pic>
        <p:nvPicPr>
          <p:cNvPr id="3074"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515" t="9033" r="1515" b="2434"/>
          <a:stretch/>
        </p:blipFill>
        <p:spPr bwMode="auto">
          <a:xfrm>
            <a:off x="2297872" y="1033163"/>
            <a:ext cx="6400800" cy="4027062"/>
          </a:xfrm>
          <a:prstGeom prst="rect">
            <a:avLst/>
          </a:prstGeom>
          <a:noFill/>
          <a:ln w="3810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15" descr="whitearrow.gif"/>
          <p:cNvPicPr>
            <a:picLocks noChangeAspect="1"/>
          </p:cNvPicPr>
          <p:nvPr/>
        </p:nvPicPr>
        <p:blipFill>
          <a:blip r:embed="rId5" cstate="print"/>
          <a:srcRect/>
          <a:stretch>
            <a:fillRect/>
          </a:stretch>
        </p:blipFill>
        <p:spPr bwMode="auto">
          <a:xfrm>
            <a:off x="1888170" y="2566038"/>
            <a:ext cx="439387" cy="439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515" t="19737" r="21395" b="10557"/>
          <a:stretch/>
        </p:blipFill>
        <p:spPr bwMode="auto">
          <a:xfrm>
            <a:off x="274320" y="457195"/>
            <a:ext cx="5943600" cy="3703482"/>
          </a:xfrm>
          <a:prstGeom prst="rect">
            <a:avLst/>
          </a:prstGeom>
          <a:noFill/>
          <a:ln w="3810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139</a:t>
            </a:fld>
            <a:endParaRPr lang="en-US"/>
          </a:p>
        </p:txBody>
      </p:sp>
      <p:sp>
        <p:nvSpPr>
          <p:cNvPr id="11" name="TextBox 10"/>
          <p:cNvSpPr txBox="1"/>
          <p:nvPr/>
        </p:nvSpPr>
        <p:spPr>
          <a:xfrm>
            <a:off x="457200" y="521208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First, note that no marks are listed and all the baselines have been removed from the map. They will be replaced as session solutions are included in the adjustment.</a:t>
            </a:r>
          </a:p>
        </p:txBody>
      </p:sp>
      <p:pic>
        <p:nvPicPr>
          <p:cNvPr id="9" name="Picture 8" descr="whitearrow.gif"/>
          <p:cNvPicPr>
            <a:picLocks noChangeAspect="1"/>
          </p:cNvPicPr>
          <p:nvPr/>
        </p:nvPicPr>
        <p:blipFill>
          <a:blip r:embed="rId4" cstate="print"/>
          <a:srcRect/>
          <a:stretch>
            <a:fillRect/>
          </a:stretch>
        </p:blipFill>
        <p:spPr bwMode="auto">
          <a:xfrm>
            <a:off x="2078179" y="2459160"/>
            <a:ext cx="439387" cy="439387"/>
          </a:xfrm>
          <a:prstGeom prst="rect">
            <a:avLst/>
          </a:prstGeom>
          <a:noFill/>
          <a:ln w="9525">
            <a:noFill/>
            <a:miter lim="800000"/>
            <a:headEnd/>
            <a:tailEnd/>
          </a:ln>
        </p:spPr>
      </p:pic>
      <p:pic>
        <p:nvPicPr>
          <p:cNvPr id="22530" name="Picture 2"/>
          <p:cNvPicPr>
            <a:picLocks noChangeAspect="1" noChangeArrowheads="1"/>
          </p:cNvPicPr>
          <p:nvPr/>
        </p:nvPicPr>
        <p:blipFill>
          <a:blip r:embed="rId5" cstate="print"/>
          <a:srcRect l="27578" t="24053" r="30578" b="22362"/>
          <a:stretch>
            <a:fillRect/>
          </a:stretch>
        </p:blipFill>
        <p:spPr bwMode="auto">
          <a:xfrm>
            <a:off x="6400800" y="457200"/>
            <a:ext cx="2468880" cy="3378910"/>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18"/>
          <p:cNvSpPr txBox="1">
            <a:spLocks noChangeArrowheads="1"/>
          </p:cNvSpPr>
          <p:nvPr/>
        </p:nvSpPr>
        <p:spPr bwMode="auto">
          <a:xfrm>
            <a:off x="6062348" y="1305381"/>
            <a:ext cx="283227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same interface is used except one clicks the “Upload to RAPID-STATIC” button instead.</a:t>
            </a:r>
          </a:p>
        </p:txBody>
      </p:sp>
      <p:sp>
        <p:nvSpPr>
          <p:cNvPr id="6" name="Title 5"/>
          <p:cNvSpPr>
            <a:spLocks noGrp="1"/>
          </p:cNvSpPr>
          <p:nvPr>
            <p:ph type="title"/>
          </p:nvPr>
        </p:nvSpPr>
        <p:spPr/>
        <p:txBody>
          <a:bodyPr/>
          <a:lstStyle/>
          <a:p>
            <a:pPr algn="l"/>
            <a:r>
              <a:rPr lang="en-US" dirty="0" smtClean="0"/>
              <a:t>The OPUS Rapid-Static Interface</a:t>
            </a:r>
            <a:endParaRPr lang="en-US" dirty="0"/>
          </a:p>
        </p:txBody>
      </p:sp>
      <p:sp>
        <p:nvSpPr>
          <p:cNvPr id="23" name="TextBox 16"/>
          <p:cNvSpPr txBox="1">
            <a:spLocks noChangeArrowheads="1"/>
          </p:cNvSpPr>
          <p:nvPr/>
        </p:nvSpPr>
        <p:spPr bwMode="auto">
          <a:xfrm>
            <a:off x="85724" y="5628812"/>
            <a:ext cx="2430462"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a:solidFill>
                  <a:srgbClr val="FF0000"/>
                </a:solidFill>
              </a:rPr>
              <a:t>http</a:t>
            </a:r>
            <a:r>
              <a:rPr lang="en-US" sz="1200" dirty="0" smtClean="0">
                <a:solidFill>
                  <a:srgbClr val="FF0000"/>
                </a:solidFill>
              </a:rPr>
              <a:t>://geodesy.noaa.gov/OPUS</a:t>
            </a:r>
            <a:r>
              <a:rPr lang="en-US" sz="1200" dirty="0">
                <a:solidFill>
                  <a:srgbClr val="FF0000"/>
                </a:solidFill>
              </a:rPr>
              <a:t>/</a:t>
            </a:r>
          </a:p>
        </p:txBody>
      </p:sp>
      <p:pic>
        <p:nvPicPr>
          <p:cNvPr id="7" name="Picture 2"/>
          <p:cNvPicPr>
            <a:picLocks noChangeAspect="1" noChangeArrowheads="1"/>
          </p:cNvPicPr>
          <p:nvPr/>
        </p:nvPicPr>
        <p:blipFill>
          <a:blip r:embed="rId2"/>
          <a:srcRect l="1165" t="10506" r="1165" b="21012"/>
          <a:stretch>
            <a:fillRect/>
          </a:stretch>
        </p:blipFill>
        <p:spPr bwMode="auto">
          <a:xfrm>
            <a:off x="85724" y="1417638"/>
            <a:ext cx="5943600" cy="415933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274320" y="457200"/>
            <a:ext cx="6035040" cy="4560237"/>
            <a:chOff x="274320" y="457200"/>
            <a:chExt cx="6035040" cy="4560237"/>
          </a:xfrm>
        </p:grpSpPr>
        <p:pic>
          <p:nvPicPr>
            <p:cNvPr id="12"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 xmlns:a14="http://schemas.microsoft.com/office/drawing/2010/main" val="0"/>
                </a:ext>
              </a:extLst>
            </a:blip>
            <a:srcRect l="2483" t="17174" r="4866" b="2114"/>
            <a:stretch/>
          </p:blipFill>
          <p:spPr bwMode="auto">
            <a:xfrm>
              <a:off x="274320" y="457200"/>
              <a:ext cx="6035040" cy="4560237"/>
            </a:xfrm>
            <a:prstGeom prst="rect">
              <a:avLst/>
            </a:prstGeom>
            <a:noFill/>
            <a:ln w="3810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483" t="55532" r="4866" b="13361"/>
            <a:stretch/>
          </p:blipFill>
          <p:spPr bwMode="auto">
            <a:xfrm>
              <a:off x="274320" y="2624447"/>
              <a:ext cx="6035040" cy="17575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140</a:t>
            </a:fld>
            <a:endParaRPr lang="en-US" dirty="0"/>
          </a:p>
        </p:txBody>
      </p:sp>
      <p:sp>
        <p:nvSpPr>
          <p:cNvPr id="11" name="TextBox 10"/>
          <p:cNvSpPr txBox="1"/>
          <p:nvPr/>
        </p:nvSpPr>
        <p:spPr>
          <a:xfrm>
            <a:off x="457200" y="521208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The included marks and network design are set in the sessions. They cannot be changed in the adjustment.</a:t>
            </a:r>
          </a:p>
        </p:txBody>
      </p:sp>
      <p:pic>
        <p:nvPicPr>
          <p:cNvPr id="24579" name="Picture 3"/>
          <p:cNvPicPr>
            <a:picLocks noChangeAspect="1" noChangeArrowheads="1"/>
          </p:cNvPicPr>
          <p:nvPr/>
        </p:nvPicPr>
        <p:blipFill>
          <a:blip r:embed="rId4" cstate="print"/>
          <a:srcRect l="27721" t="24109" r="30720" b="22439"/>
          <a:stretch>
            <a:fillRect/>
          </a:stretch>
        </p:blipFill>
        <p:spPr bwMode="auto">
          <a:xfrm>
            <a:off x="6400800" y="457200"/>
            <a:ext cx="2468880" cy="3393650"/>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274320" y="457200"/>
            <a:ext cx="6035040" cy="4560237"/>
            <a:chOff x="274320" y="457200"/>
            <a:chExt cx="6035040" cy="4560237"/>
          </a:xfrm>
        </p:grpSpPr>
        <p:pic>
          <p:nvPicPr>
            <p:cNvPr id="12"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 xmlns:a14="http://schemas.microsoft.com/office/drawing/2010/main" val="0"/>
                </a:ext>
              </a:extLst>
            </a:blip>
            <a:srcRect l="2483" t="17174" r="4866" b="2114"/>
            <a:stretch/>
          </p:blipFill>
          <p:spPr bwMode="auto">
            <a:xfrm>
              <a:off x="274320" y="457200"/>
              <a:ext cx="6035040" cy="4560237"/>
            </a:xfrm>
            <a:prstGeom prst="rect">
              <a:avLst/>
            </a:prstGeom>
            <a:noFill/>
            <a:ln w="3810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483" t="94470" r="4866" b="2114"/>
            <a:stretch/>
          </p:blipFill>
          <p:spPr bwMode="auto">
            <a:xfrm>
              <a:off x="274320" y="4824407"/>
              <a:ext cx="6035040" cy="1930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141</a:t>
            </a:fld>
            <a:endParaRPr lang="en-US" dirty="0"/>
          </a:p>
        </p:txBody>
      </p:sp>
      <p:sp>
        <p:nvSpPr>
          <p:cNvPr id="11" name="TextBox 10"/>
          <p:cNvSpPr txBox="1"/>
          <p:nvPr/>
        </p:nvSpPr>
        <p:spPr>
          <a:xfrm>
            <a:off x="457200" y="521208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 and the constraint weight selected:</a:t>
            </a:r>
            <a:br>
              <a:rPr lang="en-US" sz="2400" dirty="0" smtClean="0">
                <a:solidFill>
                  <a:prstClr val="white"/>
                </a:solidFill>
              </a:rPr>
            </a:br>
            <a:r>
              <a:rPr lang="en-US" sz="2400" dirty="0" smtClean="0">
                <a:solidFill>
                  <a:prstClr val="white"/>
                </a:solidFill>
              </a:rPr>
              <a:t>LOOSE ≈ 1 m, NORMAL ≈ 1 cm , TIGHT≈ 0.1 mm.</a:t>
            </a:r>
          </a:p>
        </p:txBody>
      </p:sp>
      <p:pic>
        <p:nvPicPr>
          <p:cNvPr id="24579" name="Picture 3"/>
          <p:cNvPicPr>
            <a:picLocks noChangeAspect="1" noChangeArrowheads="1"/>
          </p:cNvPicPr>
          <p:nvPr/>
        </p:nvPicPr>
        <p:blipFill>
          <a:blip r:embed="rId4" cstate="print"/>
          <a:srcRect l="27721" t="24109" r="30720" b="22439"/>
          <a:stretch>
            <a:fillRect/>
          </a:stretch>
        </p:blipFill>
        <p:spPr bwMode="auto">
          <a:xfrm>
            <a:off x="6400800" y="457200"/>
            <a:ext cx="2468880" cy="3393650"/>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483" t="17174" r="4866" b="2114"/>
          <a:stretch/>
        </p:blipFill>
        <p:spPr bwMode="auto">
          <a:xfrm>
            <a:off x="274320" y="457200"/>
            <a:ext cx="6035040" cy="4560237"/>
          </a:xfrm>
          <a:prstGeom prst="rect">
            <a:avLst/>
          </a:prstGeom>
          <a:noFill/>
          <a:ln w="3810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142</a:t>
            </a:fld>
            <a:endParaRPr lang="en-US" dirty="0"/>
          </a:p>
        </p:txBody>
      </p:sp>
      <p:sp>
        <p:nvSpPr>
          <p:cNvPr id="11" name="TextBox 10"/>
          <p:cNvSpPr txBox="1"/>
          <p:nvPr/>
        </p:nvSpPr>
        <p:spPr>
          <a:xfrm>
            <a:off x="457200" y="521208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When the selections are complete, click the “Perform Adjustment” button in the control bar at the top of the window.</a:t>
            </a:r>
          </a:p>
        </p:txBody>
      </p:sp>
      <p:pic>
        <p:nvPicPr>
          <p:cNvPr id="24579" name="Picture 3"/>
          <p:cNvPicPr>
            <a:picLocks noChangeAspect="1" noChangeArrowheads="1"/>
          </p:cNvPicPr>
          <p:nvPr/>
        </p:nvPicPr>
        <p:blipFill>
          <a:blip r:embed="rId4" cstate="print"/>
          <a:srcRect l="27721" t="24109" r="30720" b="22439"/>
          <a:stretch>
            <a:fillRect/>
          </a:stretch>
        </p:blipFill>
        <p:spPr bwMode="auto">
          <a:xfrm>
            <a:off x="6400800" y="457200"/>
            <a:ext cx="2468880" cy="3393650"/>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43" t="7899" r="1441" b="8641"/>
          <a:stretch/>
        </p:blipFill>
        <p:spPr bwMode="auto">
          <a:xfrm>
            <a:off x="688769" y="543296"/>
            <a:ext cx="7766463" cy="5771409"/>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143</a:t>
            </a:fld>
            <a:endParaRPr lang="en-US" dirty="0"/>
          </a:p>
        </p:txBody>
      </p:sp>
      <p:sp>
        <p:nvSpPr>
          <p:cNvPr id="11" name="TextBox 10"/>
          <p:cNvSpPr txBox="1"/>
          <p:nvPr/>
        </p:nvSpPr>
        <p:spPr>
          <a:xfrm>
            <a:off x="457200" y="4843955"/>
            <a:ext cx="8229600" cy="1569660"/>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At that time, the selections are checked, inserted in the processing queue and a printable summary is created. The adjustment rarely takes more than a few minutes once it reaches the top of the queue.</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57201" y="420484"/>
            <a:ext cx="8229599" cy="6017032"/>
            <a:chOff x="457201" y="457200"/>
            <a:chExt cx="8229599" cy="6017032"/>
          </a:xfrm>
        </p:grpSpPr>
        <p:sp>
          <p:nvSpPr>
            <p:cNvPr id="2" name="TextBox 1"/>
            <p:cNvSpPr txBox="1"/>
            <p:nvPr/>
          </p:nvSpPr>
          <p:spPr>
            <a:xfrm>
              <a:off x="457201" y="457200"/>
              <a:ext cx="8229599" cy="6017032"/>
            </a:xfrm>
            <a:prstGeom prst="rect">
              <a:avLst/>
            </a:prstGeom>
            <a:solidFill>
              <a:schemeClr val="bg1"/>
            </a:solidFill>
            <a:ln>
              <a:solidFill>
                <a:schemeClr val="accent1"/>
              </a:solidFill>
            </a:ln>
          </p:spPr>
          <p:txBody>
            <a:bodyPr wrap="square" rtlCol="0">
              <a:spAutoFit/>
            </a:bodyPr>
            <a:lstStyle/>
            <a:p>
              <a:pPr defTabSz="914400"/>
              <a:r>
                <a:rPr lang="en-US" sz="1100" dirty="0">
                  <a:solidFill>
                    <a:prstClr val="black"/>
                  </a:solidFill>
                  <a:latin typeface="Courier New" pitchFamily="49" charset="0"/>
                  <a:cs typeface="Courier New" pitchFamily="49" charset="0"/>
                </a:rPr>
                <a:t> </a:t>
              </a:r>
              <a:r>
                <a:rPr lang="en-US" sz="1100" dirty="0" smtClean="0">
                  <a:solidFill>
                    <a:prstClr val="black"/>
                  </a:solidFill>
                  <a:latin typeface="Courier New" pitchFamily="49" charset="0"/>
                  <a:cs typeface="Courier New" pitchFamily="49" charset="0"/>
                </a:rPr>
                <a:t>                 NGS </a:t>
              </a:r>
              <a:r>
                <a:rPr lang="en-US" sz="1100" dirty="0">
                  <a:solidFill>
                    <a:prstClr val="black"/>
                  </a:solidFill>
                  <a:latin typeface="Courier New" pitchFamily="49" charset="0"/>
                  <a:cs typeface="Courier New" pitchFamily="49" charset="0"/>
                </a:rPr>
                <a:t>OPUS-PROJECTS NETWORK ADJUSTMENT REPORT</a:t>
              </a:r>
            </a:p>
            <a:p>
              <a:pPr defTabSz="914400"/>
              <a:r>
                <a:rPr lang="en-US" sz="1100" dirty="0">
                  <a:solidFill>
                    <a:prstClr val="black"/>
                  </a:solidFill>
                  <a:latin typeface="Courier New" pitchFamily="49" charset="0"/>
                  <a:cs typeface="Courier New" pitchFamily="49" charset="0"/>
                </a:rPr>
                <a:t>                  ===========================================</a:t>
              </a:r>
            </a:p>
            <a:p>
              <a:pPr defTabSz="914400"/>
              <a:endParaRPr lang="en-US" sz="1100" dirty="0">
                <a:solidFill>
                  <a:prstClr val="black"/>
                </a:solidFill>
                <a:latin typeface="Courier New" pitchFamily="49" charset="0"/>
                <a:cs typeface="Courier New" pitchFamily="49" charset="0"/>
              </a:endParaRPr>
            </a:p>
            <a:p>
              <a:pPr defTabSz="914400"/>
              <a:r>
                <a:rPr lang="en-US" sz="1100" dirty="0">
                  <a:solidFill>
                    <a:prstClr val="black"/>
                  </a:solidFill>
                  <a:latin typeface="Courier New" pitchFamily="49" charset="0"/>
                  <a:cs typeface="Courier New" pitchFamily="49" charset="0"/>
                </a:rPr>
                <a:t> All coordinate accuracies reported here are 1 times the formal</a:t>
              </a:r>
            </a:p>
            <a:p>
              <a:pPr defTabSz="914400"/>
              <a:r>
                <a:rPr lang="en-US" sz="1100" dirty="0">
                  <a:solidFill>
                    <a:prstClr val="black"/>
                  </a:solidFill>
                  <a:latin typeface="Courier New" pitchFamily="49" charset="0"/>
                  <a:cs typeface="Courier New" pitchFamily="49" charset="0"/>
                </a:rPr>
                <a:t> uncertainties from the solution. For additional information:</a:t>
              </a:r>
            </a:p>
            <a:p>
              <a:pPr defTabSz="914400"/>
              <a:r>
                <a:rPr lang="en-US" sz="1100" dirty="0">
                  <a:solidFill>
                    <a:prstClr val="black"/>
                  </a:solidFill>
                  <a:latin typeface="Courier New" pitchFamily="49" charset="0"/>
                  <a:cs typeface="Courier New" pitchFamily="49" charset="0"/>
                </a:rPr>
                <a:t> dev.ngs.noaa.gov/OPUS/</a:t>
              </a:r>
              <a:r>
                <a:rPr lang="en-US" sz="1100" dirty="0" err="1">
                  <a:solidFill>
                    <a:prstClr val="black"/>
                  </a:solidFill>
                  <a:latin typeface="Courier New" pitchFamily="49" charset="0"/>
                  <a:cs typeface="Courier New" pitchFamily="49" charset="0"/>
                </a:rPr>
                <a:t>Using_OPUS-Projects.html#accuracy</a:t>
              </a:r>
              <a:endParaRPr lang="en-US" sz="1100" dirty="0">
                <a:solidFill>
                  <a:prstClr val="black"/>
                </a:solidFill>
                <a:latin typeface="Courier New" pitchFamily="49" charset="0"/>
                <a:cs typeface="Courier New" pitchFamily="49" charset="0"/>
              </a:endParaRPr>
            </a:p>
            <a:p>
              <a:pPr defTabSz="914400"/>
              <a:endParaRPr lang="en-US" sz="1100" dirty="0">
                <a:solidFill>
                  <a:prstClr val="black"/>
                </a:solidFill>
                <a:latin typeface="Courier New" pitchFamily="49" charset="0"/>
                <a:cs typeface="Courier New" pitchFamily="49" charset="0"/>
              </a:endParaRPr>
            </a:p>
            <a:p>
              <a:pPr defTabSz="914400"/>
              <a:r>
                <a:rPr lang="en-US" sz="1100" dirty="0">
                  <a:solidFill>
                    <a:prstClr val="black"/>
                  </a:solidFill>
                  <a:latin typeface="Courier New" pitchFamily="49" charset="0"/>
                  <a:cs typeface="Courier New" pitchFamily="49" charset="0"/>
                </a:rPr>
                <a:t> These positions were computed without any knowledge by the National</a:t>
              </a:r>
            </a:p>
            <a:p>
              <a:pPr defTabSz="914400"/>
              <a:r>
                <a:rPr lang="en-US" sz="1100" dirty="0">
                  <a:solidFill>
                    <a:prstClr val="black"/>
                  </a:solidFill>
                  <a:latin typeface="Courier New" pitchFamily="49" charset="0"/>
                  <a:cs typeface="Courier New" pitchFamily="49" charset="0"/>
                </a:rPr>
                <a:t> Geodetic Survey regarding the equipment or field operating procedures used.</a:t>
              </a:r>
            </a:p>
            <a:p>
              <a:pPr defTabSz="914400"/>
              <a:endParaRPr lang="en-US" sz="1100" dirty="0">
                <a:solidFill>
                  <a:prstClr val="black"/>
                </a:solidFill>
                <a:latin typeface="Courier New" pitchFamily="49" charset="0"/>
                <a:cs typeface="Courier New" pitchFamily="49" charset="0"/>
              </a:endParaRPr>
            </a:p>
            <a:p>
              <a:pPr defTabSz="914400"/>
              <a:r>
                <a:rPr lang="en-US" sz="1100" dirty="0">
                  <a:solidFill>
                    <a:prstClr val="black"/>
                  </a:solidFill>
                  <a:latin typeface="Courier New" pitchFamily="49" charset="0"/>
                  <a:cs typeface="Courier New" pitchFamily="49" charset="0"/>
                </a:rPr>
                <a:t> SUBMITTED BY:                  </a:t>
              </a:r>
              <a:r>
                <a:rPr lang="en-US" sz="1100" dirty="0" err="1">
                  <a:solidFill>
                    <a:prstClr val="black"/>
                  </a:solidFill>
                  <a:latin typeface="Courier New" pitchFamily="49" charset="0"/>
                  <a:cs typeface="Courier New" pitchFamily="49" charset="0"/>
                </a:rPr>
                <a:t>mark.schenewerk</a:t>
              </a:r>
              <a:endParaRPr lang="en-US" sz="1100" dirty="0">
                <a:solidFill>
                  <a:prstClr val="black"/>
                </a:solidFill>
                <a:latin typeface="Courier New" pitchFamily="49" charset="0"/>
                <a:cs typeface="Courier New" pitchFamily="49" charset="0"/>
              </a:endParaRPr>
            </a:p>
            <a:p>
              <a:pPr defTabSz="914400"/>
              <a:r>
                <a:rPr lang="en-US" sz="1100" dirty="0">
                  <a:solidFill>
                    <a:prstClr val="black"/>
                  </a:solidFill>
                  <a:latin typeface="Courier New" pitchFamily="49" charset="0"/>
                  <a:cs typeface="Courier New" pitchFamily="49" charset="0"/>
                </a:rPr>
                <a:t> SOLUTION FILE NAME:            network-</a:t>
              </a:r>
              <a:r>
                <a:rPr lang="en-US" sz="1100" dirty="0" err="1">
                  <a:solidFill>
                    <a:prstClr val="black"/>
                  </a:solidFill>
                  <a:latin typeface="Courier New" pitchFamily="49" charset="0"/>
                  <a:cs typeface="Courier New" pitchFamily="49" charset="0"/>
                </a:rPr>
                <a:t>final.sum</a:t>
              </a:r>
              <a:endParaRPr lang="en-US" sz="1100" dirty="0">
                <a:solidFill>
                  <a:prstClr val="black"/>
                </a:solidFill>
                <a:latin typeface="Courier New" pitchFamily="49" charset="0"/>
                <a:cs typeface="Courier New" pitchFamily="49" charset="0"/>
              </a:endParaRPr>
            </a:p>
            <a:p>
              <a:pPr defTabSz="914400"/>
              <a:r>
                <a:rPr lang="en-US" sz="1100" dirty="0">
                  <a:solidFill>
                    <a:prstClr val="black"/>
                  </a:solidFill>
                  <a:latin typeface="Courier New" pitchFamily="49" charset="0"/>
                  <a:cs typeface="Courier New" pitchFamily="49" charset="0"/>
                </a:rPr>
                <a:t> SOLUTION SOFTWARE:             GPSCOM(1210.24)</a:t>
              </a:r>
            </a:p>
            <a:p>
              <a:pPr defTabSz="914400"/>
              <a:r>
                <a:rPr lang="en-US" sz="1100" dirty="0">
                  <a:solidFill>
                    <a:prstClr val="black"/>
                  </a:solidFill>
                  <a:latin typeface="Courier New" pitchFamily="49" charset="0"/>
                  <a:cs typeface="Courier New" pitchFamily="49" charset="0"/>
                </a:rPr>
                <a:t> SOLUTION DATE:                 2013-05-21T09:13:11 UTC</a:t>
              </a:r>
            </a:p>
            <a:p>
              <a:pPr defTabSz="914400"/>
              <a:r>
                <a:rPr lang="en-US" sz="1100" dirty="0">
                  <a:solidFill>
                    <a:prstClr val="black"/>
                  </a:solidFill>
                  <a:latin typeface="Courier New" pitchFamily="49" charset="0"/>
                  <a:cs typeface="Courier New" pitchFamily="49" charset="0"/>
                </a:rPr>
                <a:t> STANDARD ERROR OF UNIT WEIGHT: 0.773</a:t>
              </a:r>
            </a:p>
            <a:p>
              <a:pPr defTabSz="914400"/>
              <a:r>
                <a:rPr lang="en-US" sz="1100" dirty="0">
                  <a:solidFill>
                    <a:prstClr val="black"/>
                  </a:solidFill>
                  <a:latin typeface="Courier New" pitchFamily="49" charset="0"/>
                  <a:cs typeface="Courier New" pitchFamily="49" charset="0"/>
                </a:rPr>
                <a:t> TOTAL NUMBER OF OBSERVATIONS:  224036</a:t>
              </a:r>
            </a:p>
            <a:p>
              <a:pPr defTabSz="914400"/>
              <a:r>
                <a:rPr lang="en-US" sz="1100" dirty="0">
                  <a:solidFill>
                    <a:prstClr val="black"/>
                  </a:solidFill>
                  <a:latin typeface="Courier New" pitchFamily="49" charset="0"/>
                  <a:cs typeface="Courier New" pitchFamily="49" charset="0"/>
                </a:rPr>
                <a:t> TOTAL NUMBER OF MARKS:         8</a:t>
              </a:r>
            </a:p>
            <a:p>
              <a:pPr defTabSz="914400"/>
              <a:r>
                <a:rPr lang="en-US" sz="1100" dirty="0">
                  <a:solidFill>
                    <a:prstClr val="black"/>
                  </a:solidFill>
                  <a:latin typeface="Courier New" pitchFamily="49" charset="0"/>
                  <a:cs typeface="Courier New" pitchFamily="49" charset="0"/>
                </a:rPr>
                <a:t> NUMBER OF CONSTRAINED MARKS:   4</a:t>
              </a:r>
            </a:p>
            <a:p>
              <a:pPr defTabSz="914400"/>
              <a:endParaRPr lang="en-US" sz="1100" dirty="0">
                <a:solidFill>
                  <a:prstClr val="black"/>
                </a:solidFill>
                <a:latin typeface="Courier New" pitchFamily="49" charset="0"/>
                <a:cs typeface="Courier New" pitchFamily="49" charset="0"/>
              </a:endParaRPr>
            </a:p>
            <a:p>
              <a:pPr defTabSz="914400"/>
              <a:r>
                <a:rPr lang="en-US" sz="1100" dirty="0">
                  <a:solidFill>
                    <a:prstClr val="black"/>
                  </a:solidFill>
                  <a:latin typeface="Courier New" pitchFamily="49" charset="0"/>
                  <a:cs typeface="Courier New" pitchFamily="49" charset="0"/>
                </a:rPr>
                <a:t> START TIME:                    2006-10-01T00:00:00 GPS</a:t>
              </a:r>
            </a:p>
            <a:p>
              <a:pPr defTabSz="914400"/>
              <a:r>
                <a:rPr lang="en-US" sz="1100" dirty="0">
                  <a:solidFill>
                    <a:prstClr val="black"/>
                  </a:solidFill>
                  <a:latin typeface="Courier New" pitchFamily="49" charset="0"/>
                  <a:cs typeface="Courier New" pitchFamily="49" charset="0"/>
                </a:rPr>
                <a:t> STOP TIME:                     2006-10-04T23:59:30 GPS</a:t>
              </a:r>
            </a:p>
            <a:p>
              <a:pPr defTabSz="914400"/>
              <a:r>
                <a:rPr lang="en-US" sz="1100" dirty="0">
                  <a:solidFill>
                    <a:prstClr val="black"/>
                  </a:solidFill>
                  <a:latin typeface="Courier New" pitchFamily="49" charset="0"/>
                  <a:cs typeface="Courier New" pitchFamily="49" charset="0"/>
                </a:rPr>
                <a:t> FREQUENCY:                     L1-ONLY TO ION-FREE [BY BASELINE LENGTH]</a:t>
              </a:r>
            </a:p>
            <a:p>
              <a:pPr defTabSz="914400"/>
              <a:r>
                <a:rPr lang="en-US" sz="1100" dirty="0">
                  <a:solidFill>
                    <a:prstClr val="black"/>
                  </a:solidFill>
                  <a:latin typeface="Courier New" pitchFamily="49" charset="0"/>
                  <a:cs typeface="Courier New" pitchFamily="49" charset="0"/>
                </a:rPr>
                <a:t> OBSERVATION INTERVAL:          30 s</a:t>
              </a:r>
            </a:p>
            <a:p>
              <a:pPr defTabSz="914400"/>
              <a:r>
                <a:rPr lang="en-US" sz="1100" dirty="0">
                  <a:solidFill>
                    <a:prstClr val="black"/>
                  </a:solidFill>
                  <a:latin typeface="Courier New" pitchFamily="49" charset="0"/>
                  <a:cs typeface="Courier New" pitchFamily="49" charset="0"/>
                </a:rPr>
                <a:t> ELEVATION CUTOFF:              15 </a:t>
              </a:r>
              <a:r>
                <a:rPr lang="en-US" sz="1100" dirty="0" err="1">
                  <a:solidFill>
                    <a:prstClr val="black"/>
                  </a:solidFill>
                  <a:latin typeface="Courier New" pitchFamily="49" charset="0"/>
                  <a:cs typeface="Courier New" pitchFamily="49" charset="0"/>
                </a:rPr>
                <a:t>deg</a:t>
              </a:r>
              <a:endParaRPr lang="en-US" sz="1100" dirty="0">
                <a:solidFill>
                  <a:prstClr val="black"/>
                </a:solidFill>
                <a:latin typeface="Courier New" pitchFamily="49" charset="0"/>
                <a:cs typeface="Courier New" pitchFamily="49" charset="0"/>
              </a:endParaRPr>
            </a:p>
            <a:p>
              <a:pPr defTabSz="914400"/>
              <a:r>
                <a:rPr lang="en-US" sz="1100" dirty="0">
                  <a:solidFill>
                    <a:prstClr val="black"/>
                  </a:solidFill>
                  <a:latin typeface="Courier New" pitchFamily="49" charset="0"/>
                  <a:cs typeface="Courier New" pitchFamily="49" charset="0"/>
                </a:rPr>
                <a:t> TROPO INTERVAL:                7200 s [PIECE-WISE LINEAR PARAMETERIZATION]</a:t>
              </a:r>
            </a:p>
            <a:p>
              <a:pPr defTabSz="914400"/>
              <a:r>
                <a:rPr lang="en-US" sz="1100" dirty="0">
                  <a:solidFill>
                    <a:prstClr val="black"/>
                  </a:solidFill>
                  <a:latin typeface="Courier New" pitchFamily="49" charset="0"/>
                  <a:cs typeface="Courier New" pitchFamily="49" charset="0"/>
                </a:rPr>
                <a:t> DD CORRELATIONS:               ON</a:t>
              </a:r>
            </a:p>
            <a:p>
              <a:pPr defTabSz="914400"/>
              <a:endParaRPr lang="en-US" sz="1100" dirty="0">
                <a:solidFill>
                  <a:prstClr val="black"/>
                </a:solidFill>
                <a:latin typeface="Courier New" pitchFamily="49" charset="0"/>
                <a:cs typeface="Courier New" pitchFamily="49" charset="0"/>
              </a:endParaRPr>
            </a:p>
            <a:p>
              <a:pPr defTabSz="914400"/>
              <a:r>
                <a:rPr lang="en-US" sz="1100" dirty="0">
                  <a:solidFill>
                    <a:prstClr val="black"/>
                  </a:solidFill>
                  <a:latin typeface="Courier New" pitchFamily="49" charset="0"/>
                  <a:cs typeface="Courier New" pitchFamily="49" charset="0"/>
                </a:rPr>
                <a:t>     INCLUDED SOLUTION            RMS    SOFTWARE         RUN DATE</a:t>
              </a:r>
            </a:p>
            <a:p>
              <a:pPr defTabSz="914400"/>
              <a:r>
                <a:rPr lang="en-US" sz="1100" dirty="0">
                  <a:solidFill>
                    <a:prstClr val="black"/>
                  </a:solidFill>
                  <a:latin typeface="Courier New" pitchFamily="49" charset="0"/>
                  <a:cs typeface="Courier New" pitchFamily="49" charset="0"/>
                </a:rPr>
                <a:t> ------------------------------------------------------------------------------</a:t>
              </a:r>
            </a:p>
            <a:p>
              <a:pPr defTabSz="914400"/>
              <a:r>
                <a:rPr lang="en-US" sz="1100" dirty="0">
                  <a:solidFill>
                    <a:prstClr val="black"/>
                  </a:solidFill>
                  <a:latin typeface="Courier New" pitchFamily="49" charset="0"/>
                  <a:cs typeface="Courier New" pitchFamily="49" charset="0"/>
                </a:rPr>
                <a:t>  1) 2006-274 A                  1.2 cm  page5(1301.08)   </a:t>
              </a:r>
              <a:r>
                <a:rPr lang="en-US" sz="1100" dirty="0" smtClean="0">
                  <a:solidFill>
                    <a:prstClr val="black"/>
                  </a:solidFill>
                  <a:latin typeface="Courier New" pitchFamily="49" charset="0"/>
                  <a:cs typeface="Courier New" pitchFamily="49" charset="0"/>
                </a:rPr>
                <a:t>2013-08-07T12:40 </a:t>
              </a:r>
              <a:r>
                <a:rPr lang="en-US" sz="1100" dirty="0">
                  <a:solidFill>
                    <a:prstClr val="black"/>
                  </a:solidFill>
                  <a:latin typeface="Courier New" pitchFamily="49" charset="0"/>
                  <a:cs typeface="Courier New" pitchFamily="49" charset="0"/>
                </a:rPr>
                <a:t>UTC</a:t>
              </a:r>
            </a:p>
            <a:p>
              <a:pPr defTabSz="914400"/>
              <a:r>
                <a:rPr lang="en-US" sz="1100" dirty="0">
                  <a:solidFill>
                    <a:prstClr val="black"/>
                  </a:solidFill>
                  <a:latin typeface="Courier New" pitchFamily="49" charset="0"/>
                  <a:cs typeface="Courier New" pitchFamily="49" charset="0"/>
                </a:rPr>
                <a:t>  2) 2006-275 A                  1.1 cm  page5(1301.08)   </a:t>
              </a:r>
              <a:r>
                <a:rPr lang="en-US" sz="1100" dirty="0" smtClean="0">
                  <a:solidFill>
                    <a:prstClr val="black"/>
                  </a:solidFill>
                  <a:latin typeface="Courier New" pitchFamily="49" charset="0"/>
                  <a:cs typeface="Courier New" pitchFamily="49" charset="0"/>
                </a:rPr>
                <a:t>2013-08-07T14:51 </a:t>
              </a:r>
              <a:r>
                <a:rPr lang="en-US" sz="1100" dirty="0">
                  <a:solidFill>
                    <a:prstClr val="black"/>
                  </a:solidFill>
                  <a:latin typeface="Courier New" pitchFamily="49" charset="0"/>
                  <a:cs typeface="Courier New" pitchFamily="49" charset="0"/>
                </a:rPr>
                <a:t>UTC</a:t>
              </a:r>
            </a:p>
            <a:p>
              <a:pPr defTabSz="914400"/>
              <a:r>
                <a:rPr lang="en-US" sz="1100" dirty="0">
                  <a:solidFill>
                    <a:prstClr val="black"/>
                  </a:solidFill>
                  <a:latin typeface="Courier New" pitchFamily="49" charset="0"/>
                  <a:cs typeface="Courier New" pitchFamily="49" charset="0"/>
                </a:rPr>
                <a:t>  3) 2006-275 B                  1.5 cm  page5(1301.08)   </a:t>
              </a:r>
              <a:r>
                <a:rPr lang="en-US" sz="1100" dirty="0" smtClean="0">
                  <a:solidFill>
                    <a:prstClr val="black"/>
                  </a:solidFill>
                  <a:latin typeface="Courier New" pitchFamily="49" charset="0"/>
                  <a:cs typeface="Courier New" pitchFamily="49" charset="0"/>
                </a:rPr>
                <a:t>2013-08-07T14:52 </a:t>
              </a:r>
              <a:r>
                <a:rPr lang="en-US" sz="1100" dirty="0">
                  <a:solidFill>
                    <a:prstClr val="black"/>
                  </a:solidFill>
                  <a:latin typeface="Courier New" pitchFamily="49" charset="0"/>
                  <a:cs typeface="Courier New" pitchFamily="49" charset="0"/>
                </a:rPr>
                <a:t>UTC</a:t>
              </a:r>
            </a:p>
            <a:p>
              <a:pPr defTabSz="914400"/>
              <a:r>
                <a:rPr lang="en-US" sz="1100" dirty="0">
                  <a:solidFill>
                    <a:prstClr val="black"/>
                  </a:solidFill>
                  <a:latin typeface="Courier New" pitchFamily="49" charset="0"/>
                  <a:cs typeface="Courier New" pitchFamily="49" charset="0"/>
                </a:rPr>
                <a:t>  4) 2006-276 A                  1.6 cm  page5(1301.08)   </a:t>
              </a:r>
              <a:r>
                <a:rPr lang="en-US" sz="1100" dirty="0" smtClean="0">
                  <a:solidFill>
                    <a:prstClr val="black"/>
                  </a:solidFill>
                  <a:latin typeface="Courier New" pitchFamily="49" charset="0"/>
                  <a:cs typeface="Courier New" pitchFamily="49" charset="0"/>
                </a:rPr>
                <a:t>2013-08-07T14:54 </a:t>
              </a:r>
              <a:r>
                <a:rPr lang="en-US" sz="1100" dirty="0">
                  <a:solidFill>
                    <a:prstClr val="black"/>
                  </a:solidFill>
                  <a:latin typeface="Courier New" pitchFamily="49" charset="0"/>
                  <a:cs typeface="Courier New" pitchFamily="49" charset="0"/>
                </a:rPr>
                <a:t>UTC</a:t>
              </a:r>
            </a:p>
            <a:p>
              <a:pPr defTabSz="914400"/>
              <a:r>
                <a:rPr lang="en-US" sz="1100" dirty="0">
                  <a:solidFill>
                    <a:prstClr val="black"/>
                  </a:solidFill>
                  <a:latin typeface="Courier New" pitchFamily="49" charset="0"/>
                  <a:cs typeface="Courier New" pitchFamily="49" charset="0"/>
                </a:rPr>
                <a:t>  5) 2006-276 B                  1.9 cm  page5(1301.08)   </a:t>
              </a:r>
              <a:r>
                <a:rPr lang="en-US" sz="1100" dirty="0" smtClean="0">
                  <a:solidFill>
                    <a:prstClr val="black"/>
                  </a:solidFill>
                  <a:latin typeface="Courier New" pitchFamily="49" charset="0"/>
                  <a:cs typeface="Courier New" pitchFamily="49" charset="0"/>
                </a:rPr>
                <a:t>2013-08-07T14:56 </a:t>
              </a:r>
              <a:r>
                <a:rPr lang="en-US" sz="1100" dirty="0">
                  <a:solidFill>
                    <a:prstClr val="black"/>
                  </a:solidFill>
                  <a:latin typeface="Courier New" pitchFamily="49" charset="0"/>
                  <a:cs typeface="Courier New" pitchFamily="49" charset="0"/>
                </a:rPr>
                <a:t>UTC</a:t>
              </a:r>
            </a:p>
            <a:p>
              <a:pPr defTabSz="914400"/>
              <a:r>
                <a:rPr lang="en-US" sz="1100" dirty="0">
                  <a:solidFill>
                    <a:prstClr val="black"/>
                  </a:solidFill>
                  <a:latin typeface="Courier New" pitchFamily="49" charset="0"/>
                  <a:cs typeface="Courier New" pitchFamily="49" charset="0"/>
                </a:rPr>
                <a:t>  6) 2006-277 A                  1.7 cm  page5(1301.08)   </a:t>
              </a:r>
              <a:r>
                <a:rPr lang="en-US" sz="1100" dirty="0" smtClean="0">
                  <a:solidFill>
                    <a:prstClr val="black"/>
                  </a:solidFill>
                  <a:latin typeface="Courier New" pitchFamily="49" charset="0"/>
                  <a:cs typeface="Courier New" pitchFamily="49" charset="0"/>
                </a:rPr>
                <a:t>2013-08-07T14:57 UTC</a:t>
              </a:r>
              <a:endParaRPr lang="en-US" sz="1100" dirty="0">
                <a:solidFill>
                  <a:prstClr val="black"/>
                </a:solidFill>
                <a:latin typeface="Courier New" pitchFamily="49" charset="0"/>
                <a:cs typeface="Courier New" pitchFamily="49" charset="0"/>
              </a:endParaRPr>
            </a:p>
          </p:txBody>
        </p:sp>
        <p:sp>
          <p:nvSpPr>
            <p:cNvPr id="7" name="Rectangle 6"/>
            <p:cNvSpPr/>
            <p:nvPr/>
          </p:nvSpPr>
          <p:spPr>
            <a:xfrm>
              <a:off x="3206338" y="2090057"/>
              <a:ext cx="2078181"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TextBox 2"/>
            <p:cNvSpPr txBox="1"/>
            <p:nvPr/>
          </p:nvSpPr>
          <p:spPr>
            <a:xfrm>
              <a:off x="3123209" y="2125682"/>
              <a:ext cx="2826328" cy="274320"/>
            </a:xfrm>
            <a:prstGeom prst="rect">
              <a:avLst/>
            </a:prstGeom>
            <a:noFill/>
          </p:spPr>
          <p:txBody>
            <a:bodyPr wrap="square" rtlCol="0">
              <a:spAutoFit/>
            </a:bodyPr>
            <a:lstStyle/>
            <a:p>
              <a:pPr defTabSz="914400"/>
              <a:r>
                <a:rPr lang="en-US" sz="1100" dirty="0" err="1" smtClean="0">
                  <a:solidFill>
                    <a:prstClr val="black"/>
                  </a:solidFill>
                  <a:latin typeface="Courier New" pitchFamily="49" charset="0"/>
                  <a:cs typeface="Courier New" pitchFamily="49" charset="0"/>
                </a:rPr>
                <a:t>your.name@your.address</a:t>
              </a:r>
              <a:endParaRPr lang="en-US" sz="1100" dirty="0">
                <a:solidFill>
                  <a:prstClr val="black"/>
                </a:solidFill>
                <a:latin typeface="Courier New" pitchFamily="49" charset="0"/>
                <a:cs typeface="Courier New" pitchFamily="49" charset="0"/>
              </a:endParaRPr>
            </a:p>
          </p:txBody>
        </p:sp>
      </p:grpSp>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144</a:t>
            </a:fld>
            <a:endParaRPr lang="en-US" dirty="0"/>
          </a:p>
        </p:txBody>
      </p:sp>
      <p:sp>
        <p:nvSpPr>
          <p:cNvPr id="11" name="TextBox 10"/>
          <p:cNvSpPr txBox="1"/>
          <p:nvPr/>
        </p:nvSpPr>
        <p:spPr>
          <a:xfrm>
            <a:off x="457200" y="521208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When the adjustment is completed, an email is sent. The email contains a summary of the results and has full reports attached. </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1" y="420484"/>
            <a:ext cx="8229599" cy="5847755"/>
          </a:xfrm>
          <a:prstGeom prst="rect">
            <a:avLst/>
          </a:prstGeom>
          <a:solidFill>
            <a:schemeClr val="bg1"/>
          </a:solidFill>
          <a:ln>
            <a:solidFill>
              <a:schemeClr val="accent1"/>
            </a:solidFill>
          </a:ln>
        </p:spPr>
        <p:txBody>
          <a:bodyPr wrap="square" rtlCol="0">
            <a:spAutoFit/>
          </a:bodyPr>
          <a:lstStyle/>
          <a:p>
            <a:pPr defTabSz="914400"/>
            <a:r>
              <a:rPr lang="en-US" sz="1100" dirty="0" smtClean="0">
                <a:solidFill>
                  <a:prstClr val="black"/>
                </a:solidFill>
                <a:latin typeface="Courier New" pitchFamily="49" charset="0"/>
                <a:cs typeface="Courier New" pitchFamily="49" charset="0"/>
              </a:rPr>
              <a:t>  hamm-2126     </a:t>
            </a:r>
            <a:r>
              <a:rPr lang="en-US" sz="1100" dirty="0">
                <a:solidFill>
                  <a:prstClr val="black"/>
                </a:solidFill>
                <a:latin typeface="Courier New" pitchFamily="49" charset="0"/>
                <a:cs typeface="Courier New" pitchFamily="49" charset="0"/>
              </a:rPr>
              <a:t>80.640 km      1.0 cm     2471     2.3%   100.0%    2</a:t>
            </a:r>
          </a:p>
          <a:p>
            <a:pPr defTabSz="914400"/>
            <a:r>
              <a:rPr lang="en-US" sz="1100" dirty="0">
                <a:solidFill>
                  <a:prstClr val="black"/>
                </a:solidFill>
                <a:latin typeface="Courier New" pitchFamily="49" charset="0"/>
                <a:cs typeface="Courier New" pitchFamily="49" charset="0"/>
              </a:rPr>
              <a:t>  </a:t>
            </a:r>
            <a:r>
              <a:rPr lang="en-US" sz="1100" dirty="0" err="1">
                <a:solidFill>
                  <a:prstClr val="black"/>
                </a:solidFill>
                <a:latin typeface="Courier New" pitchFamily="49" charset="0"/>
                <a:cs typeface="Courier New" pitchFamily="49" charset="0"/>
              </a:rPr>
              <a:t>msht-mssc</a:t>
            </a:r>
            <a:r>
              <a:rPr lang="en-US" sz="1100" dirty="0">
                <a:solidFill>
                  <a:prstClr val="black"/>
                </a:solidFill>
                <a:latin typeface="Courier New" pitchFamily="49" charset="0"/>
                <a:cs typeface="Courier New" pitchFamily="49" charset="0"/>
              </a:rPr>
              <a:t>    108.867 km      1.9 cm    15604     5.2%    93.4%    5</a:t>
            </a:r>
          </a:p>
          <a:p>
            <a:pPr defTabSz="914400"/>
            <a:endParaRPr lang="en-US" sz="1100" dirty="0">
              <a:solidFill>
                <a:prstClr val="black"/>
              </a:solidFill>
              <a:latin typeface="Courier New" pitchFamily="49" charset="0"/>
              <a:cs typeface="Courier New" pitchFamily="49" charset="0"/>
            </a:endParaRPr>
          </a:p>
          <a:p>
            <a:pPr defTabSz="914400"/>
            <a:r>
              <a:rPr lang="en-US" sz="1100" dirty="0">
                <a:solidFill>
                  <a:prstClr val="black"/>
                </a:solidFill>
                <a:latin typeface="Courier New" pitchFamily="49" charset="0"/>
                <a:cs typeface="Courier New" pitchFamily="49" charset="0"/>
              </a:rPr>
              <a:t> +++++++++++++++++++++++++++++++++++++++++++++++++++++++++++++++++++++++++++++</a:t>
            </a:r>
          </a:p>
          <a:p>
            <a:pPr defTabSz="914400"/>
            <a:r>
              <a:rPr lang="en-US" sz="1100" dirty="0">
                <a:solidFill>
                  <a:prstClr val="black"/>
                </a:solidFill>
                <a:latin typeface="Courier New" pitchFamily="49" charset="0"/>
                <a:cs typeface="Courier New" pitchFamily="49" charset="0"/>
              </a:rPr>
              <a:t> UNCONSTRAINED MARKS</a:t>
            </a:r>
          </a:p>
          <a:p>
            <a:pPr defTabSz="914400"/>
            <a:r>
              <a:rPr lang="en-US" sz="1100" dirty="0">
                <a:solidFill>
                  <a:prstClr val="black"/>
                </a:solidFill>
                <a:latin typeface="Courier New" pitchFamily="49" charset="0"/>
                <a:cs typeface="Courier New" pitchFamily="49" charset="0"/>
              </a:rPr>
              <a:t> +++++++++++++++++++++++++++++++++++++++++++++++++++++++++++++++++++++++++++++</a:t>
            </a:r>
          </a:p>
          <a:p>
            <a:pPr defTabSz="914400"/>
            <a:endParaRPr lang="en-US" sz="1100" dirty="0">
              <a:solidFill>
                <a:prstClr val="black"/>
              </a:solidFill>
              <a:latin typeface="Courier New" pitchFamily="49" charset="0"/>
              <a:cs typeface="Courier New" pitchFamily="49" charset="0"/>
            </a:endParaRPr>
          </a:p>
          <a:p>
            <a:pPr defTabSz="914400"/>
            <a:r>
              <a:rPr lang="en-US" sz="1100" dirty="0">
                <a:solidFill>
                  <a:prstClr val="black"/>
                </a:solidFill>
                <a:latin typeface="Courier New" pitchFamily="49" charset="0"/>
                <a:cs typeface="Courier New" pitchFamily="49" charset="0"/>
              </a:rPr>
              <a:t> MARK:      2123 (2123    1)</a:t>
            </a:r>
          </a:p>
          <a:p>
            <a:pPr defTabSz="914400"/>
            <a:endParaRPr lang="en-US" sz="1100" dirty="0">
              <a:solidFill>
                <a:prstClr val="black"/>
              </a:solidFill>
              <a:latin typeface="Courier New" pitchFamily="49" charset="0"/>
              <a:cs typeface="Courier New" pitchFamily="49" charset="0"/>
            </a:endParaRPr>
          </a:p>
          <a:p>
            <a:pPr defTabSz="914400"/>
            <a:r>
              <a:rPr lang="en-US" sz="1100" dirty="0">
                <a:solidFill>
                  <a:prstClr val="black"/>
                </a:solidFill>
                <a:latin typeface="Courier New" pitchFamily="49" charset="0"/>
                <a:cs typeface="Courier New" pitchFamily="49" charset="0"/>
              </a:rPr>
              <a:t> REF FRAME:        NAD_83(2011) (2010.0000)                 IGS08 (2006.7552)</a:t>
            </a:r>
          </a:p>
          <a:p>
            <a:pPr defTabSz="914400"/>
            <a:r>
              <a:rPr lang="en-US" sz="1100" dirty="0">
                <a:solidFill>
                  <a:prstClr val="black"/>
                </a:solidFill>
                <a:latin typeface="Courier New" pitchFamily="49" charset="0"/>
                <a:cs typeface="Courier New" pitchFamily="49" charset="0"/>
              </a:rPr>
              <a:t> X:                 -46694.793 m    0.002 m           -46695.473 m    0.002 m</a:t>
            </a:r>
          </a:p>
          <a:p>
            <a:pPr defTabSz="914400"/>
            <a:r>
              <a:rPr lang="en-US" sz="1100" dirty="0">
                <a:solidFill>
                  <a:prstClr val="black"/>
                </a:solidFill>
                <a:latin typeface="Courier New" pitchFamily="49" charset="0"/>
                <a:cs typeface="Courier New" pitchFamily="49" charset="0"/>
              </a:rPr>
              <a:t> Y:               -5495064.269 m    0.002 m         -5495062.776 m    0.002 m</a:t>
            </a:r>
          </a:p>
          <a:p>
            <a:pPr defTabSz="914400"/>
            <a:r>
              <a:rPr lang="en-US" sz="1100" dirty="0">
                <a:solidFill>
                  <a:prstClr val="black"/>
                </a:solidFill>
                <a:latin typeface="Courier New" pitchFamily="49" charset="0"/>
                <a:cs typeface="Courier New" pitchFamily="49" charset="0"/>
              </a:rPr>
              <a:t> Z:                3226832.869 m    0.003 m          3226832.701 m    0.003 m</a:t>
            </a:r>
          </a:p>
          <a:p>
            <a:pPr defTabSz="914400"/>
            <a:r>
              <a:rPr lang="en-US" sz="1100" dirty="0">
                <a:solidFill>
                  <a:prstClr val="black"/>
                </a:solidFill>
                <a:latin typeface="Courier New" pitchFamily="49" charset="0"/>
                <a:cs typeface="Courier New" pitchFamily="49" charset="0"/>
              </a:rPr>
              <a:t> LAT:           30 35 23.59014      0.003 m       30 35 23.61003      0.003 m</a:t>
            </a:r>
          </a:p>
          <a:p>
            <a:pPr defTabSz="914400"/>
            <a:r>
              <a:rPr lang="en-US" sz="1100" dirty="0">
                <a:solidFill>
                  <a:prstClr val="black"/>
                </a:solidFill>
                <a:latin typeface="Courier New" pitchFamily="49" charset="0"/>
                <a:cs typeface="Courier New" pitchFamily="49" charset="0"/>
              </a:rPr>
              <a:t> E LON:        269 30 47.28881      0.002 m      269 30 47.26283      0.002 m</a:t>
            </a:r>
          </a:p>
          <a:p>
            <a:pPr defTabSz="914400"/>
            <a:r>
              <a:rPr lang="en-US" sz="1100" dirty="0">
                <a:solidFill>
                  <a:prstClr val="black"/>
                </a:solidFill>
                <a:latin typeface="Courier New" pitchFamily="49" charset="0"/>
                <a:cs typeface="Courier New" pitchFamily="49" charset="0"/>
              </a:rPr>
              <a:t> W LON:         90 29 12.71119      0.002 m       90 29 12.73717      0.002 m</a:t>
            </a:r>
          </a:p>
          <a:p>
            <a:pPr defTabSz="914400"/>
            <a:r>
              <a:rPr lang="en-US" sz="1100" dirty="0">
                <a:solidFill>
                  <a:prstClr val="black"/>
                </a:solidFill>
                <a:latin typeface="Courier New" pitchFamily="49" charset="0"/>
                <a:cs typeface="Courier New" pitchFamily="49" charset="0"/>
              </a:rPr>
              <a:t> EL HGT:                -7.427 m    0.002 m               -8.793 m    0.002 m</a:t>
            </a:r>
          </a:p>
          <a:p>
            <a:pPr defTabSz="914400"/>
            <a:r>
              <a:rPr lang="en-US" sz="1100" dirty="0">
                <a:solidFill>
                  <a:prstClr val="black"/>
                </a:solidFill>
                <a:latin typeface="Courier New" pitchFamily="49" charset="0"/>
                <a:cs typeface="Courier New" pitchFamily="49" charset="0"/>
              </a:rPr>
              <a:t> ORTHO HGT:             19.630 m    0.012 m  (H = h - N WHERE N = GEOID12A HGT)</a:t>
            </a:r>
          </a:p>
          <a:p>
            <a:pPr defTabSz="914400"/>
            <a:endParaRPr lang="en-US" sz="1100" dirty="0">
              <a:solidFill>
                <a:prstClr val="black"/>
              </a:solidFill>
              <a:latin typeface="Courier New" pitchFamily="49" charset="0"/>
              <a:cs typeface="Courier New" pitchFamily="49" charset="0"/>
            </a:endParaRPr>
          </a:p>
          <a:p>
            <a:pPr defTabSz="914400"/>
            <a:r>
              <a:rPr lang="en-US" sz="1100" dirty="0">
                <a:solidFill>
                  <a:prstClr val="black"/>
                </a:solidFill>
                <a:latin typeface="Courier New" pitchFamily="49" charset="0"/>
                <a:cs typeface="Courier New" pitchFamily="49" charset="0"/>
              </a:rPr>
              <a:t>                 UTM COORDINATES    STATE PLANE COORDINATES</a:t>
            </a:r>
          </a:p>
          <a:p>
            <a:pPr defTabSz="914400"/>
            <a:r>
              <a:rPr lang="en-US" sz="1100" dirty="0">
                <a:solidFill>
                  <a:prstClr val="black"/>
                </a:solidFill>
                <a:latin typeface="Courier New" pitchFamily="49" charset="0"/>
                <a:cs typeface="Courier New" pitchFamily="49" charset="0"/>
              </a:rPr>
              <a:t>                  UTM (Zone 15)         SPC (1702 LA S)</a:t>
            </a:r>
          </a:p>
          <a:p>
            <a:pPr defTabSz="914400"/>
            <a:r>
              <a:rPr lang="en-US" sz="1100" dirty="0">
                <a:solidFill>
                  <a:prstClr val="black"/>
                </a:solidFill>
                <a:latin typeface="Courier New" pitchFamily="49" charset="0"/>
                <a:cs typeface="Courier New" pitchFamily="49" charset="0"/>
              </a:rPr>
              <a:t> NORTHING (Y)      3386842.988 m         231955.819 m</a:t>
            </a:r>
          </a:p>
          <a:p>
            <a:pPr defTabSz="914400"/>
            <a:r>
              <a:rPr lang="en-US" sz="1100" dirty="0">
                <a:solidFill>
                  <a:prstClr val="black"/>
                </a:solidFill>
                <a:latin typeface="Courier New" pitchFamily="49" charset="0"/>
                <a:cs typeface="Courier New" pitchFamily="49" charset="0"/>
              </a:rPr>
              <a:t> EASTING (X)        740977.315 m        1081182.819 m</a:t>
            </a:r>
          </a:p>
          <a:p>
            <a:pPr defTabSz="914400"/>
            <a:r>
              <a:rPr lang="en-US" sz="1100" dirty="0">
                <a:solidFill>
                  <a:prstClr val="black"/>
                </a:solidFill>
                <a:latin typeface="Courier New" pitchFamily="49" charset="0"/>
                <a:cs typeface="Courier New" pitchFamily="49" charset="0"/>
              </a:rPr>
              <a:t> CONVERGENCE        1.27952553 </a:t>
            </a:r>
            <a:r>
              <a:rPr lang="en-US" sz="1100" dirty="0" err="1">
                <a:solidFill>
                  <a:prstClr val="black"/>
                </a:solidFill>
                <a:latin typeface="Courier New" pitchFamily="49" charset="0"/>
                <a:cs typeface="Courier New" pitchFamily="49" charset="0"/>
              </a:rPr>
              <a:t>deg</a:t>
            </a:r>
            <a:r>
              <a:rPr lang="en-US" sz="1100" dirty="0">
                <a:solidFill>
                  <a:prstClr val="black"/>
                </a:solidFill>
                <a:latin typeface="Courier New" pitchFamily="49" charset="0"/>
                <a:cs typeface="Courier New" pitchFamily="49" charset="0"/>
              </a:rPr>
              <a:t>       0.42324530 </a:t>
            </a:r>
            <a:r>
              <a:rPr lang="en-US" sz="1100" dirty="0" err="1">
                <a:solidFill>
                  <a:prstClr val="black"/>
                </a:solidFill>
                <a:latin typeface="Courier New" pitchFamily="49" charset="0"/>
                <a:cs typeface="Courier New" pitchFamily="49" charset="0"/>
              </a:rPr>
              <a:t>deg</a:t>
            </a:r>
            <a:endParaRPr lang="en-US" sz="1100" dirty="0">
              <a:solidFill>
                <a:prstClr val="black"/>
              </a:solidFill>
              <a:latin typeface="Courier New" pitchFamily="49" charset="0"/>
              <a:cs typeface="Courier New" pitchFamily="49" charset="0"/>
            </a:endParaRPr>
          </a:p>
          <a:p>
            <a:pPr defTabSz="914400"/>
            <a:r>
              <a:rPr lang="en-US" sz="1100" dirty="0">
                <a:solidFill>
                  <a:prstClr val="black"/>
                </a:solidFill>
                <a:latin typeface="Courier New" pitchFamily="49" charset="0"/>
                <a:cs typeface="Courier New" pitchFamily="49" charset="0"/>
              </a:rPr>
              <a:t> POINT SCALE        1.00031642           0.99997843</a:t>
            </a:r>
          </a:p>
          <a:p>
            <a:pPr defTabSz="914400"/>
            <a:r>
              <a:rPr lang="en-US" sz="1100" dirty="0">
                <a:solidFill>
                  <a:prstClr val="black"/>
                </a:solidFill>
                <a:latin typeface="Courier New" pitchFamily="49" charset="0"/>
                <a:cs typeface="Courier New" pitchFamily="49" charset="0"/>
              </a:rPr>
              <a:t> COMBINED FACTOR    1.00031759           0.99997960</a:t>
            </a:r>
          </a:p>
          <a:p>
            <a:pPr defTabSz="914400"/>
            <a:endParaRPr lang="en-US" sz="1100" dirty="0">
              <a:solidFill>
                <a:prstClr val="black"/>
              </a:solidFill>
              <a:latin typeface="Courier New" pitchFamily="49" charset="0"/>
              <a:cs typeface="Courier New" pitchFamily="49" charset="0"/>
            </a:endParaRPr>
          </a:p>
          <a:p>
            <a:pPr defTabSz="914400"/>
            <a:r>
              <a:rPr lang="en-US" sz="1100" dirty="0">
                <a:solidFill>
                  <a:prstClr val="black"/>
                </a:solidFill>
                <a:latin typeface="Courier New" pitchFamily="49" charset="0"/>
                <a:cs typeface="Courier New" pitchFamily="49" charset="0"/>
              </a:rPr>
              <a:t> US NATIONAL GRID DESIGNATOR: 15RYP4097786842 (NAD 83)</a:t>
            </a:r>
          </a:p>
          <a:p>
            <a:pPr defTabSz="914400"/>
            <a:endParaRPr lang="en-US" sz="1100" dirty="0">
              <a:solidFill>
                <a:prstClr val="black"/>
              </a:solidFill>
              <a:latin typeface="Courier New" pitchFamily="49" charset="0"/>
              <a:cs typeface="Courier New" pitchFamily="49" charset="0"/>
            </a:endParaRPr>
          </a:p>
          <a:p>
            <a:pPr defTabSz="914400"/>
            <a:r>
              <a:rPr lang="en-US" sz="1100" dirty="0">
                <a:solidFill>
                  <a:prstClr val="black"/>
                </a:solidFill>
                <a:latin typeface="Courier New" pitchFamily="49" charset="0"/>
                <a:cs typeface="Courier New" pitchFamily="49" charset="0"/>
              </a:rPr>
              <a:t> +++++++++++++++++++++++++++++++++++++++++++++++++++++++++++++++++++++++++++++</a:t>
            </a:r>
          </a:p>
          <a:p>
            <a:pPr defTabSz="914400"/>
            <a:endParaRPr lang="en-US" sz="1100" dirty="0">
              <a:solidFill>
                <a:prstClr val="black"/>
              </a:solidFill>
              <a:latin typeface="Courier New" pitchFamily="49" charset="0"/>
              <a:cs typeface="Courier New" pitchFamily="49" charset="0"/>
            </a:endParaRPr>
          </a:p>
          <a:p>
            <a:pPr defTabSz="914400"/>
            <a:r>
              <a:rPr lang="en-US" sz="1100" dirty="0">
                <a:solidFill>
                  <a:prstClr val="black"/>
                </a:solidFill>
                <a:latin typeface="Courier New" pitchFamily="49" charset="0"/>
                <a:cs typeface="Courier New" pitchFamily="49" charset="0"/>
              </a:rPr>
              <a:t> MARK:      2126 (2126    1)</a:t>
            </a:r>
          </a:p>
          <a:p>
            <a:pPr defTabSz="914400"/>
            <a:endParaRPr lang="en-US" sz="1100" dirty="0">
              <a:solidFill>
                <a:prstClr val="black"/>
              </a:solidFill>
              <a:latin typeface="Courier New" pitchFamily="49" charset="0"/>
              <a:cs typeface="Courier New" pitchFamily="49" charset="0"/>
            </a:endParaRPr>
          </a:p>
          <a:p>
            <a:pPr defTabSz="914400"/>
            <a:r>
              <a:rPr lang="en-US" sz="1100" dirty="0">
                <a:solidFill>
                  <a:prstClr val="black"/>
                </a:solidFill>
                <a:latin typeface="Courier New" pitchFamily="49" charset="0"/>
                <a:cs typeface="Courier New" pitchFamily="49" charset="0"/>
              </a:rPr>
              <a:t> REF FRAME:        NAD_83(2011) (2010.0000)                 IGS08 (2006.7523)</a:t>
            </a:r>
          </a:p>
        </p:txBody>
      </p:sp>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145</a:t>
            </a:fld>
            <a:endParaRPr lang="en-US" dirty="0"/>
          </a:p>
        </p:txBody>
      </p:sp>
      <p:sp>
        <p:nvSpPr>
          <p:cNvPr id="11" name="TextBox 10"/>
          <p:cNvSpPr txBox="1"/>
          <p:nvPr/>
        </p:nvSpPr>
        <p:spPr>
          <a:xfrm>
            <a:off x="457200" y="1067705"/>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It includes the individual mark results.</a:t>
            </a:r>
          </a:p>
        </p:txBody>
      </p:sp>
    </p:spTree>
    <p:extLst>
      <p:ext uri="{BB962C8B-B14F-4D97-AF65-F5344CB8AC3E}">
        <p14:creationId xmlns="" xmlns:p14="http://schemas.microsoft.com/office/powerpoint/2010/main" val="264116860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183" t="19678" r="1413" b="6946"/>
          <a:stretch/>
        </p:blipFill>
        <p:spPr bwMode="auto">
          <a:xfrm>
            <a:off x="1371600" y="543665"/>
            <a:ext cx="6400800" cy="5770670"/>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a:xfrm>
            <a:off x="457200" y="6356350"/>
            <a:ext cx="2133600" cy="365125"/>
          </a:xfrm>
        </p:spPr>
        <p:txBody>
          <a:bodyPr/>
          <a:lstStyle/>
          <a:p>
            <a:pPr>
              <a:defRPr/>
            </a:pPr>
            <a:r>
              <a:rPr lang="en-US" dirty="0" smtClean="0"/>
              <a:t>2013-08-07</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pPr>
              <a:defRPr/>
            </a:pPr>
            <a:r>
              <a:rPr lang="en-US" dirty="0" smtClean="0"/>
              <a:t>Step 4 : Network Adjustment</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pPr>
              <a:defRPr/>
            </a:pPr>
            <a:fld id="{5ADE0FD7-9D69-40FF-A39A-14A1B2877D33}" type="slidenum">
              <a:rPr lang="en-US" smtClean="0"/>
              <a:pPr>
                <a:defRPr/>
              </a:pPr>
              <a:t>146</a:t>
            </a:fld>
            <a:endParaRPr lang="en-US" dirty="0"/>
          </a:p>
        </p:txBody>
      </p:sp>
      <p:sp>
        <p:nvSpPr>
          <p:cNvPr id="11" name="TextBox 10"/>
          <p:cNvSpPr txBox="1"/>
          <p:nvPr/>
        </p:nvSpPr>
        <p:spPr>
          <a:xfrm>
            <a:off x="457200" y="55778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defTabSz="914400"/>
            <a:r>
              <a:rPr lang="en-US" sz="2400" dirty="0" smtClean="0">
                <a:solidFill>
                  <a:prstClr val="white"/>
                </a:solidFill>
              </a:rPr>
              <a:t>Returning to the manager’s page, the network adjustment is now available for </a:t>
            </a:r>
            <a:r>
              <a:rPr lang="en-US" sz="2400" smtClean="0">
                <a:solidFill>
                  <a:prstClr val="white"/>
                </a:solidFill>
              </a:rPr>
              <a:t>review .</a:t>
            </a:r>
            <a:endParaRPr lang="en-US" sz="2400" dirty="0" smtClean="0">
              <a:solidFill>
                <a:prstClr val="white"/>
              </a:solidFill>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smtClean="0"/>
              <a:t>The OPUS-Projects workflow</a:t>
            </a:r>
          </a:p>
        </p:txBody>
      </p:sp>
      <p:sp>
        <p:nvSpPr>
          <p:cNvPr id="3075" name="Content Placeholder 2"/>
          <p:cNvSpPr>
            <a:spLocks noGrp="1"/>
          </p:cNvSpPr>
          <p:nvPr>
            <p:ph idx="1"/>
          </p:nvPr>
        </p:nvSpPr>
        <p:spPr>
          <a:xfrm>
            <a:off x="457200" y="1279525"/>
            <a:ext cx="8686800" cy="4938713"/>
          </a:xfrm>
        </p:spPr>
        <p:txBody>
          <a:bodyPr/>
          <a:lstStyle/>
          <a:p>
            <a:pPr marL="461963" lvl="0" indent="-461963"/>
            <a:r>
              <a:rPr lang="en-US" sz="2800" dirty="0" smtClean="0">
                <a:solidFill>
                  <a:prstClr val="black"/>
                </a:solidFill>
              </a:rPr>
              <a:t>Step 1 : Create a Project</a:t>
            </a:r>
          </a:p>
          <a:p>
            <a:pPr marL="461963" lvl="0" indent="-461963"/>
            <a:r>
              <a:rPr lang="en-US" sz="2800" dirty="0" smtClean="0"/>
              <a:t>Step 2 : Upload Data</a:t>
            </a:r>
          </a:p>
          <a:p>
            <a:pPr marL="461963" indent="-461963"/>
            <a:r>
              <a:rPr lang="en-US" sz="2800" dirty="0" smtClean="0"/>
              <a:t>Step 3 : Session Processing</a:t>
            </a:r>
          </a:p>
          <a:p>
            <a:pPr marL="461963" indent="-461963"/>
            <a:r>
              <a:rPr lang="en-US" sz="2800" dirty="0" smtClean="0"/>
              <a:t>Step 4 : Network Adjustment</a:t>
            </a:r>
          </a:p>
          <a:p>
            <a:pPr marL="461963" indent="-461963">
              <a:buFont typeface="Wingdings" pitchFamily="2" charset="2"/>
              <a:buChar char="Ø"/>
            </a:pPr>
            <a:r>
              <a:rPr lang="en-US" sz="2800" b="1" dirty="0" smtClean="0"/>
              <a:t>Optional : Use output files for “Bluebooking”</a:t>
            </a:r>
          </a:p>
        </p:txBody>
      </p:sp>
      <p:sp>
        <p:nvSpPr>
          <p:cNvPr id="4" name="Date Placeholder 3"/>
          <p:cNvSpPr>
            <a:spLocks noGrp="1"/>
          </p:cNvSpPr>
          <p:nvPr>
            <p:ph type="dt" sz="quarter" idx="10"/>
          </p:nvPr>
        </p:nvSpPr>
        <p:spPr/>
        <p:txBody>
          <a:bodyPr/>
          <a:lstStyle/>
          <a:p>
            <a:pPr>
              <a:defRPr/>
            </a:pPr>
            <a:r>
              <a:rPr lang="en-US" dirty="0" smtClean="0">
                <a:solidFill>
                  <a:prstClr val="black">
                    <a:tint val="75000"/>
                  </a:prstClr>
                </a:solidFill>
              </a:rPr>
              <a:t>2013-08-07</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82D875A9-500F-44EE-A4F9-CD27358D9267}" type="slidenum">
              <a:rPr lang="en-US" smtClean="0">
                <a:solidFill>
                  <a:prstClr val="black">
                    <a:tint val="75000"/>
                  </a:prstClr>
                </a:solidFill>
              </a:rPr>
              <a:pPr>
                <a:defRPr/>
              </a:pPr>
              <a:t>147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a:solidFill>
                  <a:prstClr val="black">
                    <a:tint val="75000"/>
                  </a:prstClr>
                </a:solidFill>
              </a:rPr>
              <a:t>Step 1 : Creating a Project</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92D6AEA-48A7-924D-9406-EC6E0EBC20ED}" type="slidenum">
              <a:rPr lang="en-US" smtClean="0">
                <a:solidFill>
                  <a:prstClr val="black">
                    <a:tint val="75000"/>
                  </a:prstClr>
                </a:solidFill>
              </a:rPr>
              <a:pPr>
                <a:defRPr/>
              </a:pPr>
              <a:t>148</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3" name="Content Placeholder 2"/>
          <p:cNvSpPr>
            <a:spLocks noGrp="1"/>
          </p:cNvSpPr>
          <p:nvPr>
            <p:ph idx="1"/>
          </p:nvPr>
        </p:nvSpPr>
        <p:spPr>
          <a:xfrm>
            <a:off x="242276" y="1371601"/>
            <a:ext cx="8901724" cy="4984749"/>
          </a:xfrm>
        </p:spPr>
        <p:txBody>
          <a:bodyPr>
            <a:normAutofit fontScale="92500" lnSpcReduction="20000"/>
          </a:bodyPr>
          <a:lstStyle/>
          <a:p>
            <a:pPr>
              <a:lnSpc>
                <a:spcPct val="115000"/>
              </a:lnSpc>
            </a:pPr>
            <a:r>
              <a:rPr lang="en-US" dirty="0" smtClean="0"/>
              <a:t>Introductory stuff</a:t>
            </a:r>
          </a:p>
          <a:p>
            <a:pPr lvl="1">
              <a:lnSpc>
                <a:spcPct val="115000"/>
              </a:lnSpc>
            </a:pPr>
            <a:r>
              <a:rPr lang="en-US" dirty="0" smtClean="0"/>
              <a:t>Bluebooking and Height Modernization</a:t>
            </a:r>
          </a:p>
          <a:p>
            <a:pPr lvl="1">
              <a:lnSpc>
                <a:spcPct val="115000"/>
              </a:lnSpc>
            </a:pPr>
            <a:r>
              <a:rPr lang="en-US" dirty="0" smtClean="0"/>
              <a:t>Software (mainly NGS program ADJUST)</a:t>
            </a:r>
          </a:p>
          <a:p>
            <a:pPr>
              <a:lnSpc>
                <a:spcPct val="115000"/>
              </a:lnSpc>
            </a:pPr>
            <a:r>
              <a:rPr lang="en-US" dirty="0" smtClean="0"/>
              <a:t>Example OP Grand Canyon Project</a:t>
            </a:r>
          </a:p>
          <a:p>
            <a:pPr>
              <a:lnSpc>
                <a:spcPct val="115000"/>
              </a:lnSpc>
            </a:pPr>
            <a:r>
              <a:rPr lang="en-US" dirty="0" smtClean="0"/>
              <a:t>Steps for Bluebooking </a:t>
            </a:r>
          </a:p>
          <a:p>
            <a:pPr marL="914400" lvl="1" indent="-514350">
              <a:lnSpc>
                <a:spcPct val="115000"/>
              </a:lnSpc>
              <a:buFont typeface="+mj-lt"/>
              <a:buAutoNum type="arabicPeriod"/>
            </a:pPr>
            <a:r>
              <a:rPr lang="en-US" dirty="0" smtClean="0"/>
              <a:t>Setting up a project for ADJUST</a:t>
            </a:r>
          </a:p>
          <a:p>
            <a:pPr marL="914400" lvl="1" indent="-514350">
              <a:lnSpc>
                <a:spcPct val="115000"/>
              </a:lnSpc>
              <a:buFont typeface="+mj-lt"/>
              <a:buAutoNum type="arabicPeriod"/>
            </a:pPr>
            <a:r>
              <a:rPr lang="en-US" dirty="0" smtClean="0"/>
              <a:t>Initial analysis of results from ADJUST</a:t>
            </a:r>
          </a:p>
          <a:p>
            <a:pPr marL="914400" lvl="1" indent="-514350">
              <a:lnSpc>
                <a:spcPct val="115000"/>
              </a:lnSpc>
              <a:buFont typeface="+mj-lt"/>
              <a:buAutoNum type="arabicPeriod"/>
            </a:pPr>
            <a:r>
              <a:rPr lang="en-US" dirty="0" smtClean="0"/>
              <a:t>Final adjustments and analyses</a:t>
            </a:r>
          </a:p>
          <a:p>
            <a:pPr marL="914400" lvl="1" indent="-514350">
              <a:lnSpc>
                <a:spcPct val="115000"/>
              </a:lnSpc>
              <a:buFont typeface="+mj-lt"/>
              <a:buAutoNum type="arabicPeriod"/>
            </a:pPr>
            <a:r>
              <a:rPr lang="en-US" dirty="0" smtClean="0"/>
              <a:t>Finalize project for submitting</a:t>
            </a:r>
          </a:p>
          <a:p>
            <a:pPr>
              <a:lnSpc>
                <a:spcPct val="115000"/>
              </a:lnSpc>
            </a:pPr>
            <a:r>
              <a:rPr lang="en-US" smtClean="0"/>
              <a:t>Revelry!</a:t>
            </a:r>
            <a:endParaRPr lang="en-US" dirty="0" smtClean="0"/>
          </a:p>
          <a:p>
            <a:pPr>
              <a:lnSpc>
                <a:spcPct val="115000"/>
              </a:lnSpc>
            </a:pPr>
            <a:endParaRPr lang="en-US" dirty="0" smtClean="0"/>
          </a:p>
          <a:p>
            <a:pPr lvl="1">
              <a:lnSpc>
                <a:spcPct val="115000"/>
              </a:lnSpc>
            </a:pPr>
            <a:endParaRPr lang="en-US" dirty="0" smtClean="0"/>
          </a:p>
        </p:txBody>
      </p:sp>
      <p:sp>
        <p:nvSpPr>
          <p:cNvPr id="5" name="Title 1"/>
          <p:cNvSpPr>
            <a:spLocks noGrp="1"/>
          </p:cNvSpPr>
          <p:nvPr>
            <p:ph type="title"/>
          </p:nvPr>
        </p:nvSpPr>
        <p:spPr>
          <a:xfrm>
            <a:off x="457200" y="586155"/>
            <a:ext cx="8229600" cy="582245"/>
          </a:xfrm>
        </p:spPr>
        <p:txBody>
          <a:bodyPr/>
          <a:lstStyle/>
          <a:p>
            <a:r>
              <a:rPr lang="en-US" dirty="0" smtClean="0"/>
              <a:t>Bluebooking using OPUS-Projects</a:t>
            </a:r>
            <a:endParaRPr lang="en-US" dirty="0"/>
          </a:p>
        </p:txBody>
      </p:sp>
    </p:spTree>
  </p:cSld>
  <p:clrMapOvr>
    <a:masterClrMapping/>
  </p:clrMapOvr>
  <p:transition spd="slow">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6" y="1275904"/>
            <a:ext cx="8901724" cy="5334000"/>
          </a:xfrm>
        </p:spPr>
        <p:txBody>
          <a:bodyPr>
            <a:normAutofit fontScale="85000" lnSpcReduction="10000"/>
          </a:bodyPr>
          <a:lstStyle/>
          <a:p>
            <a:pPr>
              <a:lnSpc>
                <a:spcPct val="115000"/>
              </a:lnSpc>
            </a:pPr>
            <a:r>
              <a:rPr lang="en-US" i="1" dirty="0" smtClean="0"/>
              <a:t>Height Modernization</a:t>
            </a:r>
            <a:r>
              <a:rPr lang="en-US" dirty="0" smtClean="0"/>
              <a:t> is an NGS program</a:t>
            </a:r>
          </a:p>
          <a:p>
            <a:pPr lvl="1">
              <a:lnSpc>
                <a:spcPct val="115000"/>
              </a:lnSpc>
            </a:pPr>
            <a:r>
              <a:rPr lang="en-US" dirty="0" smtClean="0"/>
              <a:t>Improve access to accurate, reliable, consistent “heights”</a:t>
            </a:r>
          </a:p>
          <a:p>
            <a:pPr lvl="1">
              <a:lnSpc>
                <a:spcPct val="115000"/>
              </a:lnSpc>
            </a:pPr>
            <a:r>
              <a:rPr lang="en-US" dirty="0" smtClean="0"/>
              <a:t>Here, focus is obtaining orthometric heights using GNSS</a:t>
            </a:r>
          </a:p>
          <a:p>
            <a:pPr lvl="2">
              <a:lnSpc>
                <a:spcPct val="115000"/>
              </a:lnSpc>
            </a:pPr>
            <a:r>
              <a:rPr lang="en-US" dirty="0" smtClean="0"/>
              <a:t>Done with campaign-style GNSS surveys</a:t>
            </a:r>
          </a:p>
          <a:p>
            <a:pPr lvl="2">
              <a:lnSpc>
                <a:spcPct val="115000"/>
              </a:lnSpc>
            </a:pPr>
            <a:r>
              <a:rPr lang="en-US" dirty="0" smtClean="0"/>
              <a:t>Occupy bench marks with accurate leveled ortho heights</a:t>
            </a:r>
          </a:p>
          <a:p>
            <a:pPr lvl="2">
              <a:lnSpc>
                <a:spcPct val="115000"/>
              </a:lnSpc>
            </a:pPr>
            <a:r>
              <a:rPr lang="en-US" dirty="0" smtClean="0"/>
              <a:t>Perform network adjustment of GNSS vectors to get ortho heights </a:t>
            </a:r>
          </a:p>
          <a:p>
            <a:pPr lvl="2">
              <a:lnSpc>
                <a:spcPct val="115000"/>
              </a:lnSpc>
            </a:pPr>
            <a:r>
              <a:rPr lang="en-US" dirty="0" smtClean="0"/>
              <a:t>Constrained to leveled heights while using hybrid geoid model</a:t>
            </a:r>
          </a:p>
          <a:p>
            <a:pPr>
              <a:lnSpc>
                <a:spcPct val="115000"/>
              </a:lnSpc>
            </a:pPr>
            <a:r>
              <a:rPr lang="en-US" dirty="0" smtClean="0"/>
              <a:t>Additional information and associated documents</a:t>
            </a:r>
          </a:p>
          <a:p>
            <a:pPr lvl="1">
              <a:lnSpc>
                <a:spcPct val="115000"/>
              </a:lnSpc>
            </a:pPr>
            <a:r>
              <a:rPr lang="en-US" dirty="0" smtClean="0"/>
              <a:t>Height Mod website:  </a:t>
            </a:r>
            <a:r>
              <a:rPr lang="en-US" u="sng" dirty="0" smtClean="0">
                <a:hlinkClick r:id="rId2"/>
              </a:rPr>
              <a:t>www.ngs.noaa.gov/heightmod/</a:t>
            </a:r>
            <a:r>
              <a:rPr lang="en-US" u="sng" dirty="0" smtClean="0"/>
              <a:t> </a:t>
            </a:r>
          </a:p>
          <a:p>
            <a:pPr lvl="1">
              <a:lnSpc>
                <a:spcPct val="115000"/>
              </a:lnSpc>
            </a:pPr>
            <a:r>
              <a:rPr lang="en-US" dirty="0" smtClean="0"/>
              <a:t>Guidelines for GNSS-derived ellipsoid and orthometric heights</a:t>
            </a:r>
          </a:p>
          <a:p>
            <a:pPr lvl="2">
              <a:lnSpc>
                <a:spcPct val="115000"/>
              </a:lnSpc>
            </a:pPr>
            <a:r>
              <a:rPr lang="en-US" dirty="0" smtClean="0"/>
              <a:t>NGS-58 (ellipsoid heights)</a:t>
            </a:r>
            <a:endParaRPr lang="en-US" u="sng" dirty="0" smtClean="0"/>
          </a:p>
          <a:p>
            <a:pPr lvl="2">
              <a:lnSpc>
                <a:spcPct val="115000"/>
              </a:lnSpc>
            </a:pPr>
            <a:r>
              <a:rPr lang="en-US" dirty="0" smtClean="0"/>
              <a:t>NGS-59 (ortho heights)</a:t>
            </a:r>
          </a:p>
          <a:p>
            <a:pPr lvl="1">
              <a:lnSpc>
                <a:spcPct val="115000"/>
              </a:lnSpc>
            </a:pPr>
            <a:endParaRPr lang="en-US" dirty="0" smtClean="0"/>
          </a:p>
          <a:p>
            <a:pPr lvl="1">
              <a:lnSpc>
                <a:spcPct val="115000"/>
              </a:lnSpc>
            </a:pPr>
            <a:endParaRPr lang="en-US" dirty="0" smtClean="0"/>
          </a:p>
        </p:txBody>
      </p:sp>
      <p:sp>
        <p:nvSpPr>
          <p:cNvPr id="5" name="Title 1"/>
          <p:cNvSpPr>
            <a:spLocks noGrp="1"/>
          </p:cNvSpPr>
          <p:nvPr>
            <p:ph type="title"/>
          </p:nvPr>
        </p:nvSpPr>
        <p:spPr>
          <a:xfrm>
            <a:off x="457200" y="586155"/>
            <a:ext cx="8229600" cy="582245"/>
          </a:xfrm>
        </p:spPr>
        <p:txBody>
          <a:bodyPr/>
          <a:lstStyle/>
          <a:p>
            <a:r>
              <a:rPr lang="en-US" dirty="0" smtClean="0"/>
              <a:t>What is “Height Modernization”?</a:t>
            </a:r>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92D6AEA-48A7-924D-9406-EC6E0EBC20ED}" type="slidenum">
              <a:rPr lang="en-US" smtClean="0">
                <a:solidFill>
                  <a:prstClr val="black">
                    <a:tint val="75000"/>
                  </a:prstClr>
                </a:solidFill>
              </a:rPr>
              <a:pPr>
                <a:defRPr/>
              </a:pPr>
              <a:t>149</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Box 6"/>
          <p:cNvSpPr txBox="1">
            <a:spLocks noChangeArrowheads="1"/>
          </p:cNvSpPr>
          <p:nvPr/>
        </p:nvSpPr>
        <p:spPr bwMode="auto">
          <a:xfrm>
            <a:off x="5405438" y="1094850"/>
            <a:ext cx="3538537" cy="6001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Shown here is part of the </a:t>
            </a:r>
            <a:r>
              <a:rPr lang="en-US" sz="2400" dirty="0" smtClean="0"/>
              <a:t>OPUS Rapid-Static standard report.</a:t>
            </a:r>
            <a:endParaRPr lang="en-US" sz="2400" dirty="0"/>
          </a:p>
          <a:p>
            <a:pPr eaLnBrk="1" hangingPunct="1"/>
            <a:endParaRPr lang="en-US" sz="2400" dirty="0"/>
          </a:p>
          <a:p>
            <a:pPr eaLnBrk="1" hangingPunct="1"/>
            <a:r>
              <a:rPr lang="en-US" sz="2400" dirty="0" smtClean="0"/>
              <a:t>Given the number of significant figures and uncertainties, this result is identical to the OPUS Static result.</a:t>
            </a:r>
          </a:p>
          <a:p>
            <a:pPr eaLnBrk="1" hangingPunct="1"/>
            <a:endParaRPr lang="en-US" sz="2400" dirty="0" smtClean="0"/>
          </a:p>
          <a:p>
            <a:pPr eaLnBrk="1" hangingPunct="1"/>
            <a:r>
              <a:rPr lang="en-US" sz="2400" dirty="0" smtClean="0"/>
              <a:t>Estimated and empirical accuracies from OPUS Rapid-Static within CONUS are comparable to OPUS Static.</a:t>
            </a:r>
          </a:p>
          <a:p>
            <a:pPr eaLnBrk="1" hangingPunct="1"/>
            <a:endParaRPr lang="en-US" sz="2400" dirty="0"/>
          </a:p>
        </p:txBody>
      </p:sp>
      <p:sp>
        <p:nvSpPr>
          <p:cNvPr id="61446" name="TextBox 29"/>
          <p:cNvSpPr txBox="1">
            <a:spLocks noChangeArrowheads="1"/>
          </p:cNvSpPr>
          <p:nvPr/>
        </p:nvSpPr>
        <p:spPr bwMode="auto">
          <a:xfrm>
            <a:off x="174625" y="1085850"/>
            <a:ext cx="5057775" cy="5262979"/>
          </a:xfrm>
          <a:prstGeom prst="rect">
            <a:avLst/>
          </a:prstGeom>
          <a:solidFill>
            <a:schemeClr val="bg1"/>
          </a:solidFill>
          <a:ln w="12700">
            <a:solidFill>
              <a:schemeClr val="accent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18:39:20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1.37 RS74.prl 1.87              START: 2009/02/28 05:00:00</a:t>
            </a:r>
          </a:p>
          <a:p>
            <a:pPr eaLnBrk="1" hangingPunct="1"/>
            <a:r>
              <a:rPr lang="en-US" sz="800" dirty="0" smtClean="0">
                <a:latin typeface="Courier New" pitchFamily="49" charset="0"/>
                <a:cs typeface="Courier New" pitchFamily="49" charset="0"/>
              </a:rPr>
              <a:t> EPHEMERIS: igs15206.eph [precise]                  STOP: 2009/02/28 06:59:00</a:t>
            </a:r>
          </a:p>
          <a:p>
            <a:pPr eaLnBrk="1" hangingPunct="1"/>
            <a:r>
              <a:rPr lang="en-US" sz="800" dirty="0" smtClean="0">
                <a:latin typeface="Courier New" pitchFamily="49" charset="0"/>
                <a:cs typeface="Courier New" pitchFamily="49" charset="0"/>
              </a:rPr>
              <a:t>  NAV FILE: brdc0590.09n                        OBS USED:  9090 / 13572   :  67%</a:t>
            </a:r>
          </a:p>
          <a:p>
            <a:pPr eaLnBrk="1" hangingPunct="1"/>
            <a:r>
              <a:rPr lang="en-US" sz="800" dirty="0" smtClean="0">
                <a:latin typeface="Courier New" pitchFamily="49" charset="0"/>
                <a:cs typeface="Courier New" pitchFamily="49" charset="0"/>
              </a:rPr>
              <a:t>  ANT NAME: ASH700936E_C    NONE             QUALITY IND.  35.62/ 90.50</a:t>
            </a:r>
          </a:p>
          <a:p>
            <a:pPr eaLnBrk="1" hangingPunct="1"/>
            <a:r>
              <a:rPr lang="en-US" sz="800" dirty="0" smtClean="0">
                <a:latin typeface="Courier New" pitchFamily="49" charset="0"/>
                <a:cs typeface="Courier New" pitchFamily="49" charset="0"/>
              </a:rPr>
              <a:t>ARP HEIGHT: 1.521                         NORMALIZED RMS:        0.289</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(EPOCH:2009.15959)</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0.008(m)          -2498423.316(m)   0.008(m)</a:t>
            </a:r>
          </a:p>
          <a:p>
            <a:pPr eaLnBrk="1" hangingPunct="1"/>
            <a:r>
              <a:rPr lang="en-US" sz="800" dirty="0" smtClean="0">
                <a:latin typeface="Courier New" pitchFamily="49" charset="0"/>
                <a:cs typeface="Courier New" pitchFamily="49" charset="0"/>
              </a:rPr>
              <a:t>         Y:     -3802821.127(m)   0.012(m)          -3802819.928(m)   0.012(m)</a:t>
            </a:r>
          </a:p>
          <a:p>
            <a:pPr eaLnBrk="1" hangingPunct="1"/>
            <a:r>
              <a:rPr lang="en-US" sz="800" dirty="0" smtClean="0">
                <a:latin typeface="Courier New" pitchFamily="49" charset="0"/>
                <a:cs typeface="Courier New" pitchFamily="49" charset="0"/>
              </a:rPr>
              <a:t>         Z:      4454736.691(m)   0.010(m)           4454736.737(m)   0.010(m)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7.91301      0.003(m)        44 35  7.92684      0.003(m)</a:t>
            </a:r>
          </a:p>
          <a:p>
            <a:pPr eaLnBrk="1" hangingPunct="1"/>
            <a:r>
              <a:rPr lang="en-US" sz="800" dirty="0" smtClean="0">
                <a:latin typeface="Courier New" pitchFamily="49" charset="0"/>
                <a:cs typeface="Courier New" pitchFamily="49" charset="0"/>
              </a:rPr>
              <a:t>     E LON:  236 41 43.48303      0.003(m)       236 41 43.42280      0.003(m)</a:t>
            </a:r>
          </a:p>
          <a:p>
            <a:pPr eaLnBrk="1" hangingPunct="1"/>
            <a:r>
              <a:rPr lang="en-US" sz="800" dirty="0" smtClean="0">
                <a:latin typeface="Courier New" pitchFamily="49" charset="0"/>
                <a:cs typeface="Courier New" pitchFamily="49" charset="0"/>
              </a:rPr>
              <a:t>     W LON:  123 18 16.51697      0.003(m)       123 18 16.57720      0.003(m)</a:t>
            </a:r>
          </a:p>
          <a:p>
            <a:pPr eaLnBrk="1" hangingPunct="1"/>
            <a:r>
              <a:rPr lang="en-US" sz="800" dirty="0" smtClean="0">
                <a:latin typeface="Courier New" pitchFamily="49" charset="0"/>
                <a:cs typeface="Courier New" pitchFamily="49" charset="0"/>
              </a:rPr>
              <a:t>    EL HGT:          105.978(m)   0.017(m)               105.610(m)   0.017(m)</a:t>
            </a:r>
          </a:p>
          <a:p>
            <a:pPr eaLnBrk="1" hangingPunct="1"/>
            <a:r>
              <a:rPr lang="en-US" sz="800" dirty="0" smtClean="0">
                <a:latin typeface="Courier New" pitchFamily="49" charset="0"/>
                <a:cs typeface="Courier New" pitchFamily="49" charset="0"/>
              </a:rPr>
              <a:t> ORTHO HGT:          128.521(m)   0.023(m)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4936954.983           105971.632</a:t>
            </a:r>
          </a:p>
          <a:p>
            <a:pPr eaLnBrk="1" hangingPunct="1"/>
            <a:r>
              <a:rPr lang="en-US" sz="800" dirty="0" smtClean="0">
                <a:latin typeface="Courier New" pitchFamily="49" charset="0"/>
                <a:cs typeface="Courier New" pitchFamily="49" charset="0"/>
              </a:rPr>
              <a:t>Easting (X)  [meters]      475821.361          2277335.426</a:t>
            </a:r>
          </a:p>
          <a:p>
            <a:pPr eaLnBrk="1" hangingPunct="1"/>
            <a:r>
              <a:rPr lang="en-US" sz="800" dirty="0" smtClean="0">
                <a:latin typeface="Courier New" pitchFamily="49" charset="0"/>
                <a:cs typeface="Courier New" pitchFamily="49" charset="0"/>
              </a:rPr>
              <a:t>Convergence  [degrees]    -0.21381369          -1.98897463</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DG5352 STAY STAYTON COOP CORS ARP          N444950.532 W1224915.034   47031.0</a:t>
            </a:r>
          </a:p>
          <a:p>
            <a:pPr eaLnBrk="1" hangingPunct="1"/>
            <a:r>
              <a:rPr lang="en-US" sz="800" dirty="0" smtClean="0">
                <a:latin typeface="Courier New" pitchFamily="49" charset="0"/>
                <a:cs typeface="Courier New" pitchFamily="49" charset="0"/>
              </a:rPr>
              <a:t>DE6258 MCSO MARION CNTY COOP CORS ARP      N445825.703 W1225720.637   51226.8</a:t>
            </a:r>
          </a:p>
          <a:p>
            <a:pPr eaLnBrk="1" hangingPunct="1"/>
            <a:r>
              <a:rPr lang="en-US" sz="800" dirty="0" smtClean="0">
                <a:latin typeface="Courier New" pitchFamily="49" charset="0"/>
                <a:cs typeface="Courier New" pitchFamily="49" charset="0"/>
              </a:rPr>
              <a:t>DE6433 WDBN WOODBURN COOP CORS ARP         N451015.096 W1225212.130   73553.4</a:t>
            </a:r>
          </a:p>
          <a:p>
            <a:pPr eaLnBrk="1" hangingPunct="1"/>
            <a:r>
              <a:rPr lang="en-US" sz="800" dirty="0" smtClean="0">
                <a:latin typeface="Courier New" pitchFamily="49" charset="0"/>
                <a:cs typeface="Courier New" pitchFamily="49" charset="0"/>
              </a:rPr>
              <a:t>DG9893 NWBG ADEPAZ COOP CORS ARP           N451800.172 W1225831.850   83544.6</a:t>
            </a:r>
          </a:p>
          <a:p>
            <a:pPr eaLnBrk="1" hangingPunct="1"/>
            <a:r>
              <a:rPr lang="en-US" sz="800" dirty="0" smtClean="0">
                <a:latin typeface="Courier New" pitchFamily="49" charset="0"/>
                <a:cs typeface="Courier New" pitchFamily="49" charset="0"/>
              </a:rPr>
              <a:t>DI0946 LFLO FLORENCE COOP CORS ARP         N435900.967 W1240627.690   92644.0</a:t>
            </a:r>
            <a:endParaRPr lang="en-US" sz="1200" dirty="0">
              <a:latin typeface="Courier New" pitchFamily="49" charset="0"/>
              <a:cs typeface="Courier New" pitchFamily="49" charset="0"/>
            </a:endParaRPr>
          </a:p>
        </p:txBody>
      </p:sp>
      <p:sp>
        <p:nvSpPr>
          <p:cNvPr id="6" name="Title 5"/>
          <p:cNvSpPr>
            <a:spLocks noGrp="1"/>
          </p:cNvSpPr>
          <p:nvPr>
            <p:ph type="title"/>
          </p:nvPr>
        </p:nvSpPr>
        <p:spPr>
          <a:xfrm>
            <a:off x="457200" y="261257"/>
            <a:ext cx="8229600" cy="1156381"/>
          </a:xfrm>
        </p:spPr>
        <p:txBody>
          <a:bodyPr/>
          <a:lstStyle/>
          <a:p>
            <a:pPr algn="l"/>
            <a:r>
              <a:rPr lang="en-US" dirty="0" smtClean="0"/>
              <a:t>The Standard Report</a:t>
            </a:r>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6" y="1371601"/>
            <a:ext cx="8901724" cy="4984749"/>
          </a:xfrm>
        </p:spPr>
        <p:txBody>
          <a:bodyPr>
            <a:normAutofit fontScale="77500" lnSpcReduction="20000"/>
          </a:bodyPr>
          <a:lstStyle/>
          <a:p>
            <a:pPr>
              <a:lnSpc>
                <a:spcPct val="115000"/>
              </a:lnSpc>
            </a:pPr>
            <a:r>
              <a:rPr lang="en-US" dirty="0" smtClean="0"/>
              <a:t>OPUS-Projects (of course!)</a:t>
            </a:r>
          </a:p>
          <a:p>
            <a:pPr>
              <a:lnSpc>
                <a:spcPct val="115000"/>
              </a:lnSpc>
            </a:pPr>
            <a:r>
              <a:rPr lang="en-US" dirty="0" smtClean="0"/>
              <a:t>ADJUST program suite </a:t>
            </a:r>
          </a:p>
          <a:p>
            <a:pPr lvl="1">
              <a:lnSpc>
                <a:spcPct val="115000"/>
              </a:lnSpc>
            </a:pPr>
            <a:r>
              <a:rPr lang="en-US" dirty="0" smtClean="0"/>
              <a:t>“adjust_all.zip” at </a:t>
            </a:r>
            <a:r>
              <a:rPr lang="en-US" u="sng" dirty="0" smtClean="0">
                <a:hlinkClick r:id="rId2"/>
              </a:rPr>
              <a:t>beta.ngs.noaa.gov/PC_PROD/ADJUST/</a:t>
            </a:r>
            <a:endParaRPr lang="en-US" dirty="0" smtClean="0"/>
          </a:p>
          <a:p>
            <a:pPr lvl="1">
              <a:lnSpc>
                <a:spcPct val="115000"/>
              </a:lnSpc>
            </a:pPr>
            <a:r>
              <a:rPr lang="en-US" dirty="0" smtClean="0"/>
              <a:t>ADJUST 6.2.3 plus various utility and checking programs</a:t>
            </a:r>
          </a:p>
          <a:p>
            <a:pPr lvl="1">
              <a:lnSpc>
                <a:spcPct val="115000"/>
              </a:lnSpc>
            </a:pPr>
            <a:r>
              <a:rPr lang="en-US" dirty="0" smtClean="0"/>
              <a:t>Includes documents and a sample project</a:t>
            </a:r>
          </a:p>
          <a:p>
            <a:pPr>
              <a:lnSpc>
                <a:spcPct val="115000"/>
              </a:lnSpc>
            </a:pPr>
            <a:r>
              <a:rPr lang="en-US" dirty="0" err="1" smtClean="0"/>
              <a:t>WinDesc</a:t>
            </a:r>
            <a:r>
              <a:rPr lang="en-US" dirty="0" smtClean="0"/>
              <a:t> (latest version 4.17.25)</a:t>
            </a:r>
          </a:p>
          <a:p>
            <a:pPr lvl="1">
              <a:lnSpc>
                <a:spcPct val="115000"/>
              </a:lnSpc>
            </a:pPr>
            <a:r>
              <a:rPr lang="en-US" dirty="0" smtClean="0"/>
              <a:t>Create ADJUST constraint files and descriptions</a:t>
            </a:r>
          </a:p>
          <a:p>
            <a:pPr lvl="1">
              <a:lnSpc>
                <a:spcPct val="115000"/>
              </a:lnSpc>
            </a:pPr>
            <a:r>
              <a:rPr lang="en-US" u="sng" dirty="0" smtClean="0">
                <a:hlinkClick r:id="rId3"/>
              </a:rPr>
              <a:t>www.ngs.noaa.gov/PC_PROD/pc_prod.shtml#WinDesc</a:t>
            </a:r>
            <a:endParaRPr lang="en-US" dirty="0" smtClean="0"/>
          </a:p>
          <a:p>
            <a:r>
              <a:rPr lang="en-US" dirty="0" smtClean="0"/>
              <a:t>GIS GPS Toolset:  Display and analysis of ADJUST results</a:t>
            </a:r>
          </a:p>
          <a:p>
            <a:pPr lvl="1"/>
            <a:r>
              <a:rPr lang="en-US" dirty="0" smtClean="0"/>
              <a:t>Run using Esri ArcGIS software (ArcMap and </a:t>
            </a:r>
            <a:r>
              <a:rPr lang="en-US" dirty="0" err="1" smtClean="0"/>
              <a:t>ArcToolbox</a:t>
            </a:r>
            <a:r>
              <a:rPr lang="en-US" dirty="0" smtClean="0"/>
              <a:t>)</a:t>
            </a:r>
          </a:p>
          <a:p>
            <a:r>
              <a:rPr lang="en-US" dirty="0" smtClean="0"/>
              <a:t>Miscellaneous programs </a:t>
            </a:r>
          </a:p>
          <a:p>
            <a:pPr lvl="1"/>
            <a:r>
              <a:rPr lang="en-US" dirty="0" smtClean="0"/>
              <a:t>htdp.exe, preplt2.exe, diflatlon.exe, compVecs.exe, etc.</a:t>
            </a:r>
          </a:p>
          <a:p>
            <a:pPr lvl="1">
              <a:lnSpc>
                <a:spcPct val="115000"/>
              </a:lnSpc>
            </a:pPr>
            <a:endParaRPr lang="en-US" dirty="0" smtClean="0"/>
          </a:p>
          <a:p>
            <a:pPr lvl="1">
              <a:lnSpc>
                <a:spcPct val="115000"/>
              </a:lnSpc>
            </a:pPr>
            <a:endParaRPr lang="en-US" dirty="0" smtClean="0"/>
          </a:p>
        </p:txBody>
      </p:sp>
      <p:sp>
        <p:nvSpPr>
          <p:cNvPr id="5" name="Title 1"/>
          <p:cNvSpPr>
            <a:spLocks noGrp="1"/>
          </p:cNvSpPr>
          <p:nvPr>
            <p:ph type="title"/>
          </p:nvPr>
        </p:nvSpPr>
        <p:spPr>
          <a:xfrm>
            <a:off x="457200" y="586155"/>
            <a:ext cx="8229600" cy="582245"/>
          </a:xfrm>
        </p:spPr>
        <p:txBody>
          <a:bodyPr/>
          <a:lstStyle/>
          <a:p>
            <a:r>
              <a:rPr lang="en-US" dirty="0" smtClean="0"/>
              <a:t>Software</a:t>
            </a:r>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92D6AEA-48A7-924D-9406-EC6E0EBC20ED}" type="slidenum">
              <a:rPr lang="en-US" smtClean="0">
                <a:solidFill>
                  <a:prstClr val="black">
                    <a:tint val="75000"/>
                  </a:prstClr>
                </a:solidFill>
              </a:rPr>
              <a:pPr>
                <a:defRPr/>
              </a:pPr>
              <a:t>150</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Tree>
  </p:cSld>
  <p:clrMapOvr>
    <a:masterClrMapping/>
  </p:clrMapOvr>
  <p:transition spd="slow">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6" y="1371601"/>
            <a:ext cx="8901724" cy="4984749"/>
          </a:xfrm>
        </p:spPr>
        <p:txBody>
          <a:bodyPr>
            <a:normAutofit/>
          </a:bodyPr>
          <a:lstStyle/>
          <a:p>
            <a:pPr>
              <a:lnSpc>
                <a:spcPct val="115000"/>
              </a:lnSpc>
            </a:pPr>
            <a:r>
              <a:rPr lang="en-US" dirty="0" smtClean="0"/>
              <a:t>Three ASCII text files</a:t>
            </a:r>
          </a:p>
          <a:p>
            <a:pPr>
              <a:lnSpc>
                <a:spcPct val="115000"/>
              </a:lnSpc>
            </a:pPr>
            <a:r>
              <a:rPr lang="en-US" dirty="0" smtClean="0"/>
              <a:t>Two files serve as input files for ADJUST</a:t>
            </a:r>
          </a:p>
          <a:p>
            <a:pPr lvl="1">
              <a:lnSpc>
                <a:spcPct val="115000"/>
              </a:lnSpc>
            </a:pPr>
            <a:r>
              <a:rPr lang="en-US" dirty="0" err="1" smtClean="0"/>
              <a:t>bfile</a:t>
            </a:r>
            <a:r>
              <a:rPr lang="en-US" dirty="0" smtClean="0"/>
              <a:t>: Station coordinates, occupation info</a:t>
            </a:r>
          </a:p>
          <a:p>
            <a:pPr lvl="1">
              <a:lnSpc>
                <a:spcPct val="115000"/>
              </a:lnSpc>
            </a:pPr>
            <a:r>
              <a:rPr lang="en-US" dirty="0" err="1" smtClean="0"/>
              <a:t>gfile</a:t>
            </a:r>
            <a:r>
              <a:rPr lang="en-US" dirty="0" smtClean="0"/>
              <a:t>: GPS vectors, uncertainties, correlations</a:t>
            </a:r>
          </a:p>
          <a:p>
            <a:pPr>
              <a:lnSpc>
                <a:spcPct val="115000"/>
              </a:lnSpc>
            </a:pPr>
            <a:r>
              <a:rPr lang="en-US" dirty="0" err="1" smtClean="0"/>
              <a:t>Serfil</a:t>
            </a:r>
            <a:r>
              <a:rPr lang="en-US" dirty="0" smtClean="0"/>
              <a:t>: Relates station 4-character code to SSN</a:t>
            </a:r>
          </a:p>
          <a:p>
            <a:pPr lvl="1">
              <a:lnSpc>
                <a:spcPct val="115000"/>
              </a:lnSpc>
            </a:pPr>
            <a:r>
              <a:rPr lang="en-US" dirty="0" smtClean="0"/>
              <a:t>SSN is 4-digit “Station Serial Number” in b- and </a:t>
            </a:r>
            <a:r>
              <a:rPr lang="en-US" dirty="0" err="1" smtClean="0"/>
              <a:t>gfiles</a:t>
            </a:r>
            <a:endParaRPr lang="en-US" dirty="0" smtClean="0"/>
          </a:p>
          <a:p>
            <a:pPr>
              <a:lnSpc>
                <a:spcPct val="115000"/>
              </a:lnSpc>
            </a:pPr>
            <a:endParaRPr lang="en-US" dirty="0" smtClean="0"/>
          </a:p>
          <a:p>
            <a:pPr lvl="1">
              <a:lnSpc>
                <a:spcPct val="115000"/>
              </a:lnSpc>
            </a:pPr>
            <a:endParaRPr lang="en-US" dirty="0" smtClean="0"/>
          </a:p>
        </p:txBody>
      </p:sp>
      <p:sp>
        <p:nvSpPr>
          <p:cNvPr id="5" name="Title 1"/>
          <p:cNvSpPr>
            <a:spLocks noGrp="1"/>
          </p:cNvSpPr>
          <p:nvPr>
            <p:ph type="title"/>
          </p:nvPr>
        </p:nvSpPr>
        <p:spPr>
          <a:xfrm>
            <a:off x="0" y="586155"/>
            <a:ext cx="9144000" cy="582245"/>
          </a:xfrm>
        </p:spPr>
        <p:txBody>
          <a:bodyPr/>
          <a:lstStyle/>
          <a:p>
            <a:r>
              <a:rPr lang="en-US" dirty="0" smtClean="0"/>
              <a:t>OPUS-Projects output for Bluebooking</a:t>
            </a:r>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92D6AEA-48A7-924D-9406-EC6E0EBC20ED}" type="slidenum">
              <a:rPr lang="en-US" smtClean="0">
                <a:solidFill>
                  <a:prstClr val="black">
                    <a:tint val="75000"/>
                  </a:prstClr>
                </a:solidFill>
              </a:rPr>
              <a:pPr>
                <a:defRPr/>
              </a:pPr>
              <a:t>151</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Tree>
  </p:cSld>
  <p:clrMapOvr>
    <a:masterClrMapping/>
  </p:clrMapOvr>
  <p:transition spd="slow">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Adjustment options files (</a:t>
            </a:r>
            <a:r>
              <a:rPr lang="en-US" dirty="0" err="1" smtClean="0"/>
              <a:t>afiles</a:t>
            </a:r>
            <a:r>
              <a:rPr lang="en-US" dirty="0" smtClean="0"/>
              <a:t>)</a:t>
            </a:r>
            <a:endParaRPr lang="en-US" dirty="0"/>
          </a:p>
        </p:txBody>
      </p:sp>
      <p:sp>
        <p:nvSpPr>
          <p:cNvPr id="12" name="Content Placeholder 11"/>
          <p:cNvSpPr>
            <a:spLocks noGrp="1"/>
          </p:cNvSpPr>
          <p:nvPr>
            <p:ph idx="1"/>
          </p:nvPr>
        </p:nvSpPr>
        <p:spPr>
          <a:xfrm>
            <a:off x="457200" y="1600200"/>
            <a:ext cx="8686800" cy="4895850"/>
          </a:xfrm>
        </p:spPr>
        <p:txBody>
          <a:bodyPr>
            <a:normAutofit/>
          </a:bodyPr>
          <a:lstStyle/>
          <a:p>
            <a:r>
              <a:rPr lang="en-US" dirty="0" err="1" smtClean="0"/>
              <a:t>afile</a:t>
            </a:r>
            <a:r>
              <a:rPr lang="en-US" dirty="0" smtClean="0"/>
              <a:t> is also required by ADJUST</a:t>
            </a:r>
          </a:p>
          <a:p>
            <a:r>
              <a:rPr lang="en-US" dirty="0" err="1" smtClean="0"/>
              <a:t>afile</a:t>
            </a:r>
            <a:r>
              <a:rPr lang="en-US" dirty="0" smtClean="0"/>
              <a:t> is an </a:t>
            </a:r>
            <a:r>
              <a:rPr lang="en-US" i="1" dirty="0" smtClean="0"/>
              <a:t>adjustment options file</a:t>
            </a:r>
          </a:p>
          <a:p>
            <a:pPr lvl="1"/>
            <a:r>
              <a:rPr lang="en-US" dirty="0" smtClean="0"/>
              <a:t>Controls how ADJUST is run</a:t>
            </a:r>
          </a:p>
          <a:p>
            <a:pPr lvl="1"/>
            <a:r>
              <a:rPr lang="en-US" dirty="0" smtClean="0"/>
              <a:t>Gives constrained coordinates for marks</a:t>
            </a:r>
          </a:p>
          <a:p>
            <a:pPr lvl="1"/>
            <a:r>
              <a:rPr lang="en-US" dirty="0" smtClean="0"/>
              <a:t>Gives uncertainties on constrained components</a:t>
            </a:r>
          </a:p>
          <a:p>
            <a:r>
              <a:rPr lang="en-US" dirty="0" smtClean="0"/>
              <a:t>NOT generated by OPUS-Projects (yet)</a:t>
            </a:r>
          </a:p>
          <a:p>
            <a:pPr lvl="1"/>
            <a:r>
              <a:rPr lang="en-US" dirty="0" smtClean="0"/>
              <a:t>Simplest way to create now is using </a:t>
            </a:r>
            <a:r>
              <a:rPr lang="en-US" dirty="0" err="1" smtClean="0"/>
              <a:t>WinDesc</a:t>
            </a:r>
            <a:endParaRPr lang="en-US" dirty="0" smtClean="0"/>
          </a:p>
          <a:p>
            <a:endParaRPr lang="en-US" dirty="0" smtClean="0"/>
          </a:p>
        </p:txBody>
      </p:sp>
      <p:sp>
        <p:nvSpPr>
          <p:cNvPr id="5" name="Date Placeholder 4"/>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BCE2FD8-6EFB-924A-BBC7-3D9FD8781D78}" type="slidenum">
              <a:rPr lang="en-US" smtClean="0">
                <a:solidFill>
                  <a:prstClr val="black">
                    <a:tint val="75000"/>
                  </a:prstClr>
                </a:solidFill>
              </a:rPr>
              <a:pPr>
                <a:defRPr/>
              </a:pPr>
              <a:t>152</a:t>
            </a:fld>
            <a:endParaRPr lang="en-US">
              <a:solidFill>
                <a:prstClr val="black">
                  <a:tint val="75000"/>
                </a:prstClr>
              </a:solidFill>
            </a:endParaRPr>
          </a:p>
        </p:txBody>
      </p:sp>
    </p:spTree>
  </p:cSld>
  <p:clrMapOvr>
    <a:masterClrMapping/>
  </p:clrMapOvr>
  <p:transition spd="slow">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6" y="1371601"/>
            <a:ext cx="8901724" cy="4984749"/>
          </a:xfrm>
        </p:spPr>
        <p:txBody>
          <a:bodyPr>
            <a:normAutofit fontScale="92500" lnSpcReduction="20000"/>
          </a:bodyPr>
          <a:lstStyle/>
          <a:p>
            <a:pPr>
              <a:lnSpc>
                <a:spcPct val="115000"/>
              </a:lnSpc>
            </a:pPr>
            <a:r>
              <a:rPr lang="en-US" dirty="0" smtClean="0"/>
              <a:t>Part of an actual Height Mod survey project</a:t>
            </a:r>
          </a:p>
          <a:p>
            <a:pPr lvl="1">
              <a:lnSpc>
                <a:spcPct val="115000"/>
              </a:lnSpc>
            </a:pPr>
            <a:r>
              <a:rPr lang="en-US" dirty="0" smtClean="0"/>
              <a:t>Located at Grand Canyon</a:t>
            </a:r>
          </a:p>
          <a:p>
            <a:pPr lvl="1">
              <a:lnSpc>
                <a:spcPct val="115000"/>
              </a:lnSpc>
            </a:pPr>
            <a:r>
              <a:rPr lang="en-US" dirty="0" smtClean="0"/>
              <a:t>Most occupations in June 2010, some in May 2009</a:t>
            </a:r>
          </a:p>
          <a:p>
            <a:pPr lvl="1">
              <a:lnSpc>
                <a:spcPct val="115000"/>
              </a:lnSpc>
            </a:pPr>
            <a:r>
              <a:rPr lang="en-US" dirty="0" smtClean="0"/>
              <a:t>16 marks total (12 passive plus 4 CORS)</a:t>
            </a:r>
          </a:p>
          <a:p>
            <a:pPr lvl="2">
              <a:lnSpc>
                <a:spcPct val="115000"/>
              </a:lnSpc>
            </a:pPr>
            <a:r>
              <a:rPr lang="en-US" dirty="0" smtClean="0"/>
              <a:t>71 marks total in actual project (61 passive plus 10 CORS)</a:t>
            </a:r>
          </a:p>
          <a:p>
            <a:pPr>
              <a:lnSpc>
                <a:spcPct val="115000"/>
              </a:lnSpc>
            </a:pPr>
            <a:r>
              <a:rPr lang="en-US" dirty="0" smtClean="0"/>
              <a:t>Tried for realistic, “interesting” characteristics </a:t>
            </a:r>
          </a:p>
          <a:p>
            <a:pPr lvl="1">
              <a:lnSpc>
                <a:spcPct val="115000"/>
              </a:lnSpc>
            </a:pPr>
            <a:r>
              <a:rPr lang="en-US" dirty="0" smtClean="0"/>
              <a:t>Some noisy data, control of variable quality </a:t>
            </a:r>
          </a:p>
          <a:p>
            <a:pPr lvl="1">
              <a:lnSpc>
                <a:spcPct val="115000"/>
              </a:lnSpc>
            </a:pPr>
            <a:r>
              <a:rPr lang="en-US" dirty="0" smtClean="0"/>
              <a:t>Different types of CORS, mix short and long vectors</a:t>
            </a:r>
          </a:p>
          <a:p>
            <a:pPr lvl="1">
              <a:lnSpc>
                <a:spcPct val="115000"/>
              </a:lnSpc>
            </a:pPr>
            <a:r>
              <a:rPr lang="en-US" dirty="0" smtClean="0"/>
              <a:t>Missing sessions, uneven occupations, long time span</a:t>
            </a:r>
          </a:p>
          <a:p>
            <a:pPr lvl="1">
              <a:lnSpc>
                <a:spcPct val="115000"/>
              </a:lnSpc>
            </a:pPr>
            <a:r>
              <a:rPr lang="en-US" dirty="0" smtClean="0"/>
              <a:t>Nice scenery!</a:t>
            </a:r>
          </a:p>
          <a:p>
            <a:pPr lvl="1">
              <a:lnSpc>
                <a:spcPct val="115000"/>
              </a:lnSpc>
            </a:pPr>
            <a:endParaRPr lang="en-US" dirty="0" smtClean="0"/>
          </a:p>
          <a:p>
            <a:pPr lvl="2">
              <a:lnSpc>
                <a:spcPct val="115000"/>
              </a:lnSpc>
            </a:pPr>
            <a:endParaRPr lang="en-US" dirty="0" smtClean="0"/>
          </a:p>
          <a:p>
            <a:pPr lvl="1">
              <a:lnSpc>
                <a:spcPct val="115000"/>
              </a:lnSpc>
            </a:pPr>
            <a:endParaRPr lang="en-US" dirty="0" smtClean="0"/>
          </a:p>
          <a:p>
            <a:pPr lvl="1">
              <a:lnSpc>
                <a:spcPct val="115000"/>
              </a:lnSpc>
            </a:pPr>
            <a:endParaRPr lang="en-US" dirty="0" smtClean="0"/>
          </a:p>
        </p:txBody>
      </p:sp>
      <p:sp>
        <p:nvSpPr>
          <p:cNvPr id="5" name="Title 1"/>
          <p:cNvSpPr>
            <a:spLocks noGrp="1"/>
          </p:cNvSpPr>
          <p:nvPr>
            <p:ph type="title"/>
          </p:nvPr>
        </p:nvSpPr>
        <p:spPr>
          <a:xfrm>
            <a:off x="0" y="586155"/>
            <a:ext cx="9144000" cy="582245"/>
          </a:xfrm>
        </p:spPr>
        <p:txBody>
          <a:bodyPr/>
          <a:lstStyle/>
          <a:p>
            <a:r>
              <a:rPr lang="en-US" dirty="0" smtClean="0"/>
              <a:t>Example OP Project for Bluebooking</a:t>
            </a:r>
            <a:endParaRPr lang="en-US" b="1" i="1"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92D6AEA-48A7-924D-9406-EC6E0EBC20ED}" type="slidenum">
              <a:rPr lang="en-US" smtClean="0">
                <a:solidFill>
                  <a:prstClr val="black">
                    <a:tint val="75000"/>
                  </a:prstClr>
                </a:solidFill>
              </a:rPr>
              <a:pPr>
                <a:defRPr/>
              </a:pPr>
              <a:t>153</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Tree>
  </p:cSld>
  <p:clrMapOvr>
    <a:masterClrMapping/>
  </p:clrMapOvr>
  <p:transition spd="slow">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92D6AEA-48A7-924D-9406-EC6E0EBC20ED}" type="slidenum">
              <a:rPr lang="en-US" smtClean="0">
                <a:solidFill>
                  <a:prstClr val="black">
                    <a:tint val="75000"/>
                  </a:prstClr>
                </a:solidFill>
              </a:rPr>
              <a:pPr>
                <a:defRPr/>
              </a:pPr>
              <a:t>154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pic>
        <p:nvPicPr>
          <p:cNvPr id="2050" name="Picture 2"/>
          <p:cNvPicPr>
            <a:picLocks noChangeAspect="1" noChangeArrowheads="1"/>
          </p:cNvPicPr>
          <p:nvPr/>
        </p:nvPicPr>
        <p:blipFill>
          <a:blip r:embed="rId2"/>
          <a:srcRect l="980" t="10778" r="2941" b="1198"/>
          <a:stretch>
            <a:fillRect/>
          </a:stretch>
        </p:blipFill>
        <p:spPr bwMode="auto">
          <a:xfrm>
            <a:off x="0" y="5"/>
            <a:ext cx="9144000" cy="685799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92D6AEA-48A7-924D-9406-EC6E0EBC20ED}" type="slidenum">
              <a:rPr lang="en-US" smtClean="0">
                <a:solidFill>
                  <a:prstClr val="black">
                    <a:tint val="75000"/>
                  </a:prstClr>
                </a:solidFill>
              </a:rPr>
              <a:pPr>
                <a:defRPr/>
              </a:pPr>
              <a:t>155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pic>
        <p:nvPicPr>
          <p:cNvPr id="2" name="Picture 3"/>
          <p:cNvPicPr>
            <a:picLocks noChangeAspect="1" noChangeArrowheads="1"/>
          </p:cNvPicPr>
          <p:nvPr/>
        </p:nvPicPr>
        <p:blipFill>
          <a:blip r:embed="rId2"/>
          <a:srcRect l="980" t="10778" r="2941" b="1198"/>
          <a:stretch>
            <a:fillRect/>
          </a:stretch>
        </p:blipFill>
        <p:spPr bwMode="auto">
          <a:xfrm>
            <a:off x="0" y="0"/>
            <a:ext cx="9144000" cy="6858026"/>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92D6AEA-48A7-924D-9406-EC6E0EBC20ED}" type="slidenum">
              <a:rPr lang="en-US" smtClean="0">
                <a:solidFill>
                  <a:prstClr val="black">
                    <a:tint val="75000"/>
                  </a:prstClr>
                </a:solidFill>
              </a:rPr>
              <a:pPr>
                <a:defRPr/>
              </a:pPr>
              <a:t>156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pic>
        <p:nvPicPr>
          <p:cNvPr id="3074" name="Picture 2"/>
          <p:cNvPicPr>
            <a:picLocks noChangeAspect="1" noChangeArrowheads="1"/>
          </p:cNvPicPr>
          <p:nvPr/>
        </p:nvPicPr>
        <p:blipFill>
          <a:blip r:embed="rId2"/>
          <a:srcRect l="980" t="10778" r="2941" b="1198"/>
          <a:stretch>
            <a:fillRect/>
          </a:stretch>
        </p:blipFill>
        <p:spPr bwMode="auto">
          <a:xfrm>
            <a:off x="0" y="4"/>
            <a:ext cx="9144000" cy="6857996"/>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92D6AEA-48A7-924D-9406-EC6E0EBC20ED}" type="slidenum">
              <a:rPr lang="en-US" smtClean="0">
                <a:solidFill>
                  <a:prstClr val="black">
                    <a:tint val="75000"/>
                  </a:prstClr>
                </a:solidFill>
              </a:rPr>
              <a:pPr>
                <a:defRPr/>
              </a:pPr>
              <a:t>157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pic>
        <p:nvPicPr>
          <p:cNvPr id="1027" name="Picture 3" descr="C:\Users\m6500\Pictures\iPhone\IMG_0418.JPG"/>
          <p:cNvPicPr>
            <a:picLocks noChangeAspect="1" noChangeArrowheads="1"/>
          </p:cNvPicPr>
          <p:nvPr/>
        </p:nvPicPr>
        <p:blipFill>
          <a:blip r:embed="rId2"/>
          <a:srcRect/>
          <a:stretch>
            <a:fillRect/>
          </a:stretch>
        </p:blipFill>
        <p:spPr bwMode="auto">
          <a:xfrm>
            <a:off x="0" y="0"/>
            <a:ext cx="9181784" cy="68580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6" y="1371601"/>
            <a:ext cx="8901724" cy="4984749"/>
          </a:xfrm>
        </p:spPr>
        <p:txBody>
          <a:bodyPr>
            <a:normAutofit fontScale="92500" lnSpcReduction="20000"/>
          </a:bodyPr>
          <a:lstStyle/>
          <a:p>
            <a:pPr>
              <a:lnSpc>
                <a:spcPct val="115000"/>
              </a:lnSpc>
            </a:pPr>
            <a:r>
              <a:rPr lang="en-US" dirty="0" smtClean="0"/>
              <a:t>Marks</a:t>
            </a:r>
          </a:p>
          <a:p>
            <a:pPr lvl="1">
              <a:lnSpc>
                <a:spcPct val="115000"/>
              </a:lnSpc>
            </a:pPr>
            <a:r>
              <a:rPr lang="en-US" dirty="0" smtClean="0"/>
              <a:t>12 passive marks</a:t>
            </a:r>
          </a:p>
          <a:p>
            <a:pPr lvl="2">
              <a:lnSpc>
                <a:spcPct val="115000"/>
              </a:lnSpc>
            </a:pPr>
            <a:r>
              <a:rPr lang="en-US" dirty="0" smtClean="0"/>
              <a:t>4 geometric (“horizontal”) control marks</a:t>
            </a:r>
          </a:p>
          <a:p>
            <a:pPr lvl="3">
              <a:lnSpc>
                <a:spcPct val="115000"/>
              </a:lnSpc>
            </a:pPr>
            <a:r>
              <a:rPr lang="en-US" dirty="0" smtClean="0"/>
              <a:t>2 are also vertical control marks</a:t>
            </a:r>
          </a:p>
          <a:p>
            <a:pPr lvl="2">
              <a:lnSpc>
                <a:spcPct val="115000"/>
              </a:lnSpc>
            </a:pPr>
            <a:r>
              <a:rPr lang="en-US" dirty="0" smtClean="0"/>
              <a:t>6 leveled bench marks (1</a:t>
            </a:r>
            <a:r>
              <a:rPr lang="en-US" baseline="30000" dirty="0" smtClean="0"/>
              <a:t>st</a:t>
            </a:r>
            <a:r>
              <a:rPr lang="en-US" dirty="0" smtClean="0"/>
              <a:t> order, posted, and offset)</a:t>
            </a:r>
          </a:p>
          <a:p>
            <a:pPr lvl="1">
              <a:lnSpc>
                <a:spcPct val="115000"/>
              </a:lnSpc>
            </a:pPr>
            <a:r>
              <a:rPr lang="en-US" dirty="0" smtClean="0"/>
              <a:t>4 CORS</a:t>
            </a:r>
          </a:p>
          <a:p>
            <a:pPr lvl="2">
              <a:lnSpc>
                <a:spcPct val="115000"/>
              </a:lnSpc>
            </a:pPr>
            <a:r>
              <a:rPr lang="en-US" dirty="0" smtClean="0"/>
              <a:t>2 CORS are referenced to external “monument”</a:t>
            </a:r>
          </a:p>
          <a:p>
            <a:pPr lvl="2">
              <a:lnSpc>
                <a:spcPct val="115000"/>
              </a:lnSpc>
            </a:pPr>
            <a:r>
              <a:rPr lang="en-US" dirty="0" smtClean="0"/>
              <a:t>1 CORS based on “modeled” velocities (no formal accuracies)</a:t>
            </a:r>
          </a:p>
          <a:p>
            <a:pPr>
              <a:lnSpc>
                <a:spcPct val="115000"/>
              </a:lnSpc>
            </a:pPr>
            <a:r>
              <a:rPr lang="en-US" dirty="0" smtClean="0"/>
              <a:t>Occupations</a:t>
            </a:r>
          </a:p>
          <a:p>
            <a:pPr lvl="1">
              <a:lnSpc>
                <a:spcPct val="115000"/>
              </a:lnSpc>
            </a:pPr>
            <a:r>
              <a:rPr lang="en-US" dirty="0" smtClean="0"/>
              <a:t>6 sessions (3 in May 2009 and 3 in June 2010)</a:t>
            </a:r>
          </a:p>
          <a:p>
            <a:pPr lvl="1">
              <a:lnSpc>
                <a:spcPct val="115000"/>
              </a:lnSpc>
            </a:pPr>
            <a:r>
              <a:rPr lang="en-US" dirty="0" smtClean="0"/>
              <a:t>Highly variable occupation durations (for useable data)</a:t>
            </a:r>
          </a:p>
          <a:p>
            <a:pPr lvl="1">
              <a:lnSpc>
                <a:spcPct val="115000"/>
              </a:lnSpc>
            </a:pPr>
            <a:endParaRPr lang="en-US" dirty="0" smtClean="0"/>
          </a:p>
          <a:p>
            <a:pPr lvl="1">
              <a:lnSpc>
                <a:spcPct val="115000"/>
              </a:lnSpc>
            </a:pPr>
            <a:endParaRPr lang="en-US" dirty="0" smtClean="0"/>
          </a:p>
        </p:txBody>
      </p:sp>
      <p:sp>
        <p:nvSpPr>
          <p:cNvPr id="5" name="Title 1"/>
          <p:cNvSpPr>
            <a:spLocks noGrp="1"/>
          </p:cNvSpPr>
          <p:nvPr>
            <p:ph type="title"/>
          </p:nvPr>
        </p:nvSpPr>
        <p:spPr>
          <a:xfrm>
            <a:off x="0" y="586155"/>
            <a:ext cx="9144000" cy="582245"/>
          </a:xfrm>
        </p:spPr>
        <p:txBody>
          <a:bodyPr/>
          <a:lstStyle/>
          <a:p>
            <a:r>
              <a:rPr lang="en-US" dirty="0" smtClean="0"/>
              <a:t>OP Grand Canyon Example Project</a:t>
            </a:r>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92D6AEA-48A7-924D-9406-EC6E0EBC20ED}" type="slidenum">
              <a:rPr lang="en-US" smtClean="0">
                <a:solidFill>
                  <a:prstClr val="black">
                    <a:tint val="75000"/>
                  </a:prstClr>
                </a:solidFill>
              </a:rPr>
              <a:pPr>
                <a:defRPr/>
              </a:pPr>
              <a:t>158</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Tree>
  </p:cSld>
  <p:clrMapOvr>
    <a:masterClrMapping/>
  </p:clrMapOvr>
  <p:transition spd="slow">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92D6AEA-48A7-924D-9406-EC6E0EBC20ED}" type="slidenum">
              <a:rPr lang="en-US" smtClean="0">
                <a:solidFill>
                  <a:prstClr val="black">
                    <a:tint val="75000"/>
                  </a:prstClr>
                </a:solidFill>
              </a:rPr>
              <a:pPr>
                <a:defRPr/>
              </a:pPr>
              <a:t>159</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graphicFrame>
        <p:nvGraphicFramePr>
          <p:cNvPr id="12" name="Content Placeholder 11"/>
          <p:cNvGraphicFramePr>
            <a:graphicFrameLocks noGrp="1"/>
          </p:cNvGraphicFramePr>
          <p:nvPr>
            <p:ph idx="1"/>
          </p:nvPr>
        </p:nvGraphicFramePr>
        <p:xfrm>
          <a:off x="457200" y="535830"/>
          <a:ext cx="8229600" cy="5660575"/>
        </p:xfrm>
        <a:graphic>
          <a:graphicData uri="http://schemas.openxmlformats.org/drawingml/2006/table">
            <a:tbl>
              <a:tblPr firstRow="1" bandRow="1">
                <a:tableStyleId>{5C22544A-7EE6-4342-B048-85BDC9FD1C3A}</a:tableStyleId>
              </a:tblPr>
              <a:tblGrid>
                <a:gridCol w="1038113"/>
                <a:gridCol w="2334409"/>
                <a:gridCol w="1619026"/>
                <a:gridCol w="1619026"/>
                <a:gridCol w="1619026"/>
              </a:tblGrid>
              <a:tr h="332975">
                <a:tc>
                  <a:txBody>
                    <a:bodyPr/>
                    <a:lstStyle/>
                    <a:p>
                      <a:pPr algn="ctr" fontAlgn="b"/>
                      <a:r>
                        <a:rPr lang="en-US" sz="1800" b="1" i="0" u="none" strike="noStrike" dirty="0">
                          <a:solidFill>
                            <a:schemeClr val="bg1"/>
                          </a:solidFill>
                          <a:latin typeface="+mj-lt"/>
                        </a:rPr>
                        <a:t>Mark ID</a:t>
                      </a:r>
                    </a:p>
                  </a:txBody>
                  <a:tcPr marL="7620" marR="7620" marT="7620" marB="0" anchor="ctr"/>
                </a:tc>
                <a:tc>
                  <a:txBody>
                    <a:bodyPr/>
                    <a:lstStyle/>
                    <a:p>
                      <a:pPr algn="ctr" fontAlgn="b"/>
                      <a:r>
                        <a:rPr lang="en-US" sz="1800" b="1" i="0" u="none" strike="noStrike" dirty="0">
                          <a:solidFill>
                            <a:schemeClr val="bg1"/>
                          </a:solidFill>
                          <a:latin typeface="+mj-lt"/>
                        </a:rPr>
                        <a:t>Designation</a:t>
                      </a:r>
                    </a:p>
                  </a:txBody>
                  <a:tcPr marL="7620" marR="7620" marT="7620" marB="0" anchor="ctr"/>
                </a:tc>
                <a:tc>
                  <a:txBody>
                    <a:bodyPr/>
                    <a:lstStyle/>
                    <a:p>
                      <a:pPr algn="ctr" fontAlgn="b"/>
                      <a:r>
                        <a:rPr lang="en-US" sz="1800" b="1" i="0" u="none" strike="noStrike" dirty="0">
                          <a:solidFill>
                            <a:schemeClr val="bg1"/>
                          </a:solidFill>
                          <a:latin typeface="+mj-lt"/>
                        </a:rPr>
                        <a:t>PID</a:t>
                      </a:r>
                    </a:p>
                  </a:txBody>
                  <a:tcPr marL="7620" marR="7620" marT="7620" marB="0" anchor="ctr"/>
                </a:tc>
                <a:tc>
                  <a:txBody>
                    <a:bodyPr/>
                    <a:lstStyle/>
                    <a:p>
                      <a:pPr algn="ctr" fontAlgn="b"/>
                      <a:r>
                        <a:rPr lang="en-US" sz="1800" b="1" i="0" u="none" strike="noStrike" dirty="0" err="1">
                          <a:solidFill>
                            <a:schemeClr val="bg1"/>
                          </a:solidFill>
                          <a:latin typeface="+mj-lt"/>
                        </a:rPr>
                        <a:t>Geom</a:t>
                      </a:r>
                      <a:r>
                        <a:rPr lang="en-US" sz="1800" b="1" i="0" u="none" strike="noStrike" dirty="0">
                          <a:solidFill>
                            <a:schemeClr val="bg1"/>
                          </a:solidFill>
                          <a:latin typeface="+mj-lt"/>
                        </a:rPr>
                        <a:t> 3D</a:t>
                      </a:r>
                    </a:p>
                  </a:txBody>
                  <a:tcPr marL="7620" marR="7620" marT="7620" marB="0" anchor="ctr"/>
                </a:tc>
                <a:tc>
                  <a:txBody>
                    <a:bodyPr/>
                    <a:lstStyle/>
                    <a:p>
                      <a:pPr algn="ctr" fontAlgn="b"/>
                      <a:r>
                        <a:rPr lang="en-US" sz="1800" b="1" i="0" u="none" strike="noStrike" dirty="0">
                          <a:solidFill>
                            <a:schemeClr val="bg1"/>
                          </a:solidFill>
                          <a:latin typeface="+mj-lt"/>
                        </a:rPr>
                        <a:t>Vertical</a:t>
                      </a:r>
                    </a:p>
                  </a:txBody>
                  <a:tcPr marL="7620" marR="7620" marT="7620" marB="0" anchor="ctr"/>
                </a:tc>
              </a:tr>
              <a:tr h="332975">
                <a:tc>
                  <a:txBody>
                    <a:bodyPr/>
                    <a:lstStyle/>
                    <a:p>
                      <a:pPr algn="ctr" fontAlgn="b"/>
                      <a:r>
                        <a:rPr lang="en-US" sz="1800" b="0" i="0" u="none" strike="noStrike" dirty="0">
                          <a:solidFill>
                            <a:srgbClr val="000000"/>
                          </a:solidFill>
                          <a:latin typeface="+mn-lt"/>
                        </a:rPr>
                        <a:t>6866</a:t>
                      </a:r>
                    </a:p>
                  </a:txBody>
                  <a:tcPr marL="7620" marR="7620" marT="7620" marB="0" anchor="ctr"/>
                </a:tc>
                <a:tc>
                  <a:txBody>
                    <a:bodyPr/>
                    <a:lstStyle/>
                    <a:p>
                      <a:pPr algn="l" fontAlgn="b"/>
                      <a:r>
                        <a:rPr lang="en-US" sz="1800" b="0" i="0" u="none" strike="noStrike" dirty="0">
                          <a:solidFill>
                            <a:srgbClr val="000000"/>
                          </a:solidFill>
                          <a:latin typeface="+mn-lt"/>
                        </a:rPr>
                        <a:t>6866 CANYON</a:t>
                      </a:r>
                    </a:p>
                  </a:txBody>
                  <a:tcPr marL="7620" marR="7620" marT="7620" marB="0" anchor="ctr"/>
                </a:tc>
                <a:tc>
                  <a:txBody>
                    <a:bodyPr/>
                    <a:lstStyle/>
                    <a:p>
                      <a:pPr algn="ctr" fontAlgn="b"/>
                      <a:r>
                        <a:rPr lang="en-US" sz="1800" b="0" i="0" u="none" strike="noStrike" dirty="0">
                          <a:solidFill>
                            <a:srgbClr val="000000"/>
                          </a:solidFill>
                          <a:latin typeface="+mn-lt"/>
                        </a:rPr>
                        <a:t>GQ0054</a:t>
                      </a:r>
                    </a:p>
                  </a:txBody>
                  <a:tcPr marL="7620" marR="7620" marT="7620" marB="0" anchor="ctr"/>
                </a:tc>
                <a:tc>
                  <a:txBody>
                    <a:bodyPr/>
                    <a:lstStyle/>
                    <a:p>
                      <a:pPr algn="ctr" fontAlgn="b"/>
                      <a:endParaRPr lang="en-US" sz="1800" b="0" i="0" u="none" strike="noStrike" dirty="0">
                        <a:solidFill>
                          <a:srgbClr val="000000"/>
                        </a:solidFill>
                        <a:latin typeface="+mn-lt"/>
                      </a:endParaRPr>
                    </a:p>
                  </a:txBody>
                  <a:tcPr marL="7620" marR="7620" marT="7620" marB="0" anchor="ctr"/>
                </a:tc>
                <a:tc>
                  <a:txBody>
                    <a:bodyPr/>
                    <a:lstStyle/>
                    <a:p>
                      <a:pPr algn="ctr" fontAlgn="b"/>
                      <a:r>
                        <a:rPr lang="en-US" sz="1800" b="0" i="0" u="none" strike="noStrike">
                          <a:solidFill>
                            <a:srgbClr val="000000"/>
                          </a:solidFill>
                          <a:latin typeface="+mn-lt"/>
                        </a:rPr>
                        <a:t>Posted</a:t>
                      </a:r>
                    </a:p>
                  </a:txBody>
                  <a:tcPr marL="7620" marR="7620" marT="7620" marB="0" anchor="ctr"/>
                </a:tc>
              </a:tr>
              <a:tr h="332975">
                <a:tc>
                  <a:txBody>
                    <a:bodyPr/>
                    <a:lstStyle/>
                    <a:p>
                      <a:pPr algn="ctr" fontAlgn="b"/>
                      <a:r>
                        <a:rPr lang="en-US" sz="1800" b="0" i="0" u="none" strike="noStrike" dirty="0" err="1">
                          <a:solidFill>
                            <a:srgbClr val="000000"/>
                          </a:solidFill>
                          <a:latin typeface="+mn-lt"/>
                        </a:rPr>
                        <a:t>abys</a:t>
                      </a:r>
                      <a:endParaRPr lang="en-US" sz="1800" b="0" i="0" u="none" strike="noStrike" dirty="0">
                        <a:solidFill>
                          <a:srgbClr val="000000"/>
                        </a:solidFill>
                        <a:latin typeface="+mn-lt"/>
                      </a:endParaRPr>
                    </a:p>
                  </a:txBody>
                  <a:tcPr marL="7620" marR="7620" marT="7620" marB="0" anchor="ctr"/>
                </a:tc>
                <a:tc>
                  <a:txBody>
                    <a:bodyPr/>
                    <a:lstStyle/>
                    <a:p>
                      <a:pPr algn="l" fontAlgn="b"/>
                      <a:r>
                        <a:rPr lang="en-US" sz="1800" b="0" i="0" u="none" strike="noStrike" dirty="0">
                          <a:solidFill>
                            <a:srgbClr val="000000"/>
                          </a:solidFill>
                          <a:latin typeface="+mn-lt"/>
                        </a:rPr>
                        <a:t>ABYSS</a:t>
                      </a:r>
                    </a:p>
                  </a:txBody>
                  <a:tcPr marL="7620" marR="7620" marT="7620" marB="0" anchor="ctr"/>
                </a:tc>
                <a:tc>
                  <a:txBody>
                    <a:bodyPr/>
                    <a:lstStyle/>
                    <a:p>
                      <a:pPr algn="ctr" fontAlgn="b"/>
                      <a:r>
                        <a:rPr lang="en-US" sz="1800" b="0" i="0" u="none" strike="noStrike" dirty="0">
                          <a:solidFill>
                            <a:srgbClr val="000000"/>
                          </a:solidFill>
                          <a:latin typeface="+mn-lt"/>
                        </a:rPr>
                        <a:t>DG5946</a:t>
                      </a:r>
                    </a:p>
                  </a:txBody>
                  <a:tcPr marL="7620" marR="7620" marT="7620" marB="0" anchor="ctr"/>
                </a:tc>
                <a:tc>
                  <a:txBody>
                    <a:bodyPr/>
                    <a:lstStyle/>
                    <a:p>
                      <a:pPr algn="ctr" fontAlgn="b"/>
                      <a:r>
                        <a:rPr lang="en-US" sz="1800" b="0" i="0" u="none" strike="noStrike" dirty="0">
                          <a:solidFill>
                            <a:srgbClr val="000000"/>
                          </a:solidFill>
                          <a:latin typeface="+mn-lt"/>
                        </a:rPr>
                        <a:t>Passive</a:t>
                      </a:r>
                    </a:p>
                  </a:txBody>
                  <a:tcPr marL="7620" marR="7620" marT="7620" marB="0" anchor="ctr"/>
                </a:tc>
                <a:tc>
                  <a:txBody>
                    <a:bodyPr/>
                    <a:lstStyle/>
                    <a:p>
                      <a:pPr algn="ctr" fontAlgn="b"/>
                      <a:endParaRPr lang="en-US" sz="1800" b="0" i="0" u="none" strike="noStrike">
                        <a:solidFill>
                          <a:srgbClr val="000000"/>
                        </a:solidFill>
                        <a:latin typeface="+mn-lt"/>
                      </a:endParaRPr>
                    </a:p>
                  </a:txBody>
                  <a:tcPr marL="7620" marR="7620" marT="7620" marB="0" anchor="ctr"/>
                </a:tc>
              </a:tr>
              <a:tr h="332975">
                <a:tc>
                  <a:txBody>
                    <a:bodyPr/>
                    <a:lstStyle/>
                    <a:p>
                      <a:pPr algn="ctr" fontAlgn="b"/>
                      <a:r>
                        <a:rPr lang="en-US" sz="1800" b="0" i="0" u="none" strike="noStrike" dirty="0">
                          <a:solidFill>
                            <a:srgbClr val="000000"/>
                          </a:solidFill>
                          <a:latin typeface="+mn-lt"/>
                        </a:rPr>
                        <a:t>apex</a:t>
                      </a:r>
                    </a:p>
                  </a:txBody>
                  <a:tcPr marL="7620" marR="7620" marT="7620" marB="0" anchor="ctr"/>
                </a:tc>
                <a:tc>
                  <a:txBody>
                    <a:bodyPr/>
                    <a:lstStyle/>
                    <a:p>
                      <a:pPr algn="l" fontAlgn="b"/>
                      <a:r>
                        <a:rPr lang="en-US" sz="1800" b="0" i="0" u="none" strike="noStrike" dirty="0">
                          <a:solidFill>
                            <a:srgbClr val="000000"/>
                          </a:solidFill>
                          <a:latin typeface="+mn-lt"/>
                        </a:rPr>
                        <a:t>APEX</a:t>
                      </a:r>
                    </a:p>
                  </a:txBody>
                  <a:tcPr marL="7620" marR="7620" marT="7620" marB="0" anchor="ctr"/>
                </a:tc>
                <a:tc>
                  <a:txBody>
                    <a:bodyPr/>
                    <a:lstStyle/>
                    <a:p>
                      <a:pPr algn="ctr" fontAlgn="b"/>
                      <a:r>
                        <a:rPr lang="en-US" sz="1800" b="0" i="0" u="none" strike="noStrike" dirty="0">
                          <a:solidFill>
                            <a:srgbClr val="000000"/>
                          </a:solidFill>
                          <a:latin typeface="+mn-lt"/>
                        </a:rPr>
                        <a:t>DN3518</a:t>
                      </a:r>
                    </a:p>
                  </a:txBody>
                  <a:tcPr marL="7620" marR="7620" marT="7620" marB="0" anchor="ctr"/>
                </a:tc>
                <a:tc>
                  <a:txBody>
                    <a:bodyPr/>
                    <a:lstStyle/>
                    <a:p>
                      <a:pPr algn="ctr" fontAlgn="b"/>
                      <a:endParaRPr lang="en-US" sz="1800" b="0" i="0" u="none" strike="noStrike" dirty="0">
                        <a:solidFill>
                          <a:srgbClr val="000000"/>
                        </a:solidFill>
                        <a:latin typeface="+mn-lt"/>
                      </a:endParaRPr>
                    </a:p>
                  </a:txBody>
                  <a:tcPr marL="7620" marR="7620" marT="7620" marB="0" anchor="ctr"/>
                </a:tc>
                <a:tc>
                  <a:txBody>
                    <a:bodyPr/>
                    <a:lstStyle/>
                    <a:p>
                      <a:pPr algn="ctr" fontAlgn="b"/>
                      <a:r>
                        <a:rPr lang="en-US" sz="1800" b="0" i="0" u="none" strike="noStrike" dirty="0" smtClean="0">
                          <a:solidFill>
                            <a:srgbClr val="000000"/>
                          </a:solidFill>
                          <a:latin typeface="+mn-lt"/>
                        </a:rPr>
                        <a:t>Offset</a:t>
                      </a:r>
                      <a:endParaRPr lang="en-US" sz="1800" b="0" i="0" u="none" strike="noStrike" dirty="0">
                        <a:solidFill>
                          <a:srgbClr val="000000"/>
                        </a:solidFill>
                        <a:latin typeface="+mn-lt"/>
                      </a:endParaRPr>
                    </a:p>
                  </a:txBody>
                  <a:tcPr marL="7620" marR="7620" marT="7620" marB="0" anchor="ctr"/>
                </a:tc>
              </a:tr>
              <a:tr h="332975">
                <a:tc>
                  <a:txBody>
                    <a:bodyPr/>
                    <a:lstStyle/>
                    <a:p>
                      <a:pPr algn="ctr" fontAlgn="b"/>
                      <a:r>
                        <a:rPr lang="en-US" sz="1800" b="0" i="0" u="none" strike="noStrike" dirty="0">
                          <a:solidFill>
                            <a:srgbClr val="000000"/>
                          </a:solidFill>
                          <a:latin typeface="+mn-lt"/>
                        </a:rPr>
                        <a:t>b490</a:t>
                      </a:r>
                    </a:p>
                  </a:txBody>
                  <a:tcPr marL="7620" marR="7620" marT="7620" marB="0" anchor="ctr"/>
                </a:tc>
                <a:tc>
                  <a:txBody>
                    <a:bodyPr/>
                    <a:lstStyle/>
                    <a:p>
                      <a:pPr algn="l" fontAlgn="b"/>
                      <a:r>
                        <a:rPr lang="en-US" sz="1800" b="0" i="0" u="none" strike="noStrike" dirty="0">
                          <a:solidFill>
                            <a:srgbClr val="000000"/>
                          </a:solidFill>
                          <a:latin typeface="+mn-lt"/>
                        </a:rPr>
                        <a:t>B 490</a:t>
                      </a:r>
                    </a:p>
                  </a:txBody>
                  <a:tcPr marL="7620" marR="7620" marT="7620" marB="0" anchor="ctr"/>
                </a:tc>
                <a:tc>
                  <a:txBody>
                    <a:bodyPr/>
                    <a:lstStyle/>
                    <a:p>
                      <a:pPr algn="ctr" fontAlgn="b"/>
                      <a:r>
                        <a:rPr lang="en-US" sz="1800" b="0" i="0" u="none" strike="noStrike" dirty="0">
                          <a:solidFill>
                            <a:srgbClr val="000000"/>
                          </a:solidFill>
                          <a:latin typeface="+mn-lt"/>
                        </a:rPr>
                        <a:t>FR0789</a:t>
                      </a:r>
                    </a:p>
                  </a:txBody>
                  <a:tcPr marL="7620" marR="7620" marT="7620" marB="0" anchor="ctr"/>
                </a:tc>
                <a:tc>
                  <a:txBody>
                    <a:bodyPr/>
                    <a:lstStyle/>
                    <a:p>
                      <a:pPr algn="ctr" fontAlgn="b"/>
                      <a:r>
                        <a:rPr lang="en-US" sz="1800" b="0" i="0" u="none" strike="noStrike" dirty="0">
                          <a:solidFill>
                            <a:srgbClr val="000000"/>
                          </a:solidFill>
                          <a:latin typeface="+mn-lt"/>
                        </a:rPr>
                        <a:t>Passive</a:t>
                      </a:r>
                    </a:p>
                  </a:txBody>
                  <a:tcPr marL="7620" marR="7620" marT="7620" marB="0" anchor="ctr"/>
                </a:tc>
                <a:tc>
                  <a:txBody>
                    <a:bodyPr/>
                    <a:lstStyle/>
                    <a:p>
                      <a:pPr algn="ctr" fontAlgn="b"/>
                      <a:r>
                        <a:rPr lang="en-US" sz="1800" b="0" i="0" u="none" strike="noStrike">
                          <a:solidFill>
                            <a:srgbClr val="000000"/>
                          </a:solidFill>
                          <a:latin typeface="+mn-lt"/>
                        </a:rPr>
                        <a:t>1st order</a:t>
                      </a:r>
                    </a:p>
                  </a:txBody>
                  <a:tcPr marL="7620" marR="7620" marT="7620" marB="0" anchor="ctr"/>
                </a:tc>
              </a:tr>
              <a:tr h="332975">
                <a:tc>
                  <a:txBody>
                    <a:bodyPr/>
                    <a:lstStyle/>
                    <a:p>
                      <a:pPr algn="ctr" fontAlgn="b"/>
                      <a:r>
                        <a:rPr lang="en-US" sz="1800" b="0" i="0" u="none" strike="noStrike">
                          <a:solidFill>
                            <a:srgbClr val="000000"/>
                          </a:solidFill>
                          <a:latin typeface="+mn-lt"/>
                        </a:rPr>
                        <a:t>b61_</a:t>
                      </a:r>
                    </a:p>
                  </a:txBody>
                  <a:tcPr marL="7620" marR="7620" marT="7620" marB="0" anchor="ctr"/>
                </a:tc>
                <a:tc>
                  <a:txBody>
                    <a:bodyPr/>
                    <a:lstStyle/>
                    <a:p>
                      <a:pPr algn="l" fontAlgn="b"/>
                      <a:r>
                        <a:rPr lang="en-US" sz="1800" b="0" i="0" u="none" strike="noStrike" dirty="0">
                          <a:solidFill>
                            <a:srgbClr val="000000"/>
                          </a:solidFill>
                          <a:latin typeface="+mn-lt"/>
                        </a:rPr>
                        <a:t>B 61</a:t>
                      </a:r>
                    </a:p>
                  </a:txBody>
                  <a:tcPr marL="7620" marR="7620" marT="7620" marB="0" anchor="ctr"/>
                </a:tc>
                <a:tc>
                  <a:txBody>
                    <a:bodyPr/>
                    <a:lstStyle/>
                    <a:p>
                      <a:pPr algn="ctr" fontAlgn="b"/>
                      <a:r>
                        <a:rPr lang="en-US" sz="1800" b="0" i="0" u="none" strike="noStrike" dirty="0">
                          <a:solidFill>
                            <a:srgbClr val="000000"/>
                          </a:solidFill>
                          <a:latin typeface="+mn-lt"/>
                        </a:rPr>
                        <a:t>FR0111</a:t>
                      </a:r>
                    </a:p>
                  </a:txBody>
                  <a:tcPr marL="7620" marR="7620" marT="7620" marB="0" anchor="ctr"/>
                </a:tc>
                <a:tc>
                  <a:txBody>
                    <a:bodyPr/>
                    <a:lstStyle/>
                    <a:p>
                      <a:pPr algn="ctr" fontAlgn="b"/>
                      <a:endParaRPr lang="en-US" sz="1800" b="0" i="0" u="none" strike="noStrike" dirty="0">
                        <a:solidFill>
                          <a:srgbClr val="000000"/>
                        </a:solidFill>
                        <a:latin typeface="+mn-lt"/>
                      </a:endParaRPr>
                    </a:p>
                  </a:txBody>
                  <a:tcPr marL="7620" marR="7620" marT="7620" marB="0" anchor="ctr"/>
                </a:tc>
                <a:tc>
                  <a:txBody>
                    <a:bodyPr/>
                    <a:lstStyle/>
                    <a:p>
                      <a:pPr algn="ctr" fontAlgn="b"/>
                      <a:r>
                        <a:rPr lang="en-US" sz="1800" b="0" i="0" u="none" strike="noStrike">
                          <a:solidFill>
                            <a:srgbClr val="000000"/>
                          </a:solidFill>
                          <a:latin typeface="+mn-lt"/>
                        </a:rPr>
                        <a:t>Posted</a:t>
                      </a:r>
                    </a:p>
                  </a:txBody>
                  <a:tcPr marL="7620" marR="7620" marT="7620" marB="0" anchor="ctr"/>
                </a:tc>
              </a:tr>
              <a:tr h="332975">
                <a:tc>
                  <a:txBody>
                    <a:bodyPr/>
                    <a:lstStyle/>
                    <a:p>
                      <a:pPr algn="ctr" fontAlgn="b"/>
                      <a:r>
                        <a:rPr lang="en-US" sz="1800" b="0" i="0" u="none" strike="noStrike">
                          <a:solidFill>
                            <a:srgbClr val="000000"/>
                          </a:solidFill>
                          <a:latin typeface="+mn-lt"/>
                        </a:rPr>
                        <a:t>c62_</a:t>
                      </a:r>
                    </a:p>
                  </a:txBody>
                  <a:tcPr marL="7620" marR="7620" marT="7620" marB="0" anchor="ctr"/>
                </a:tc>
                <a:tc>
                  <a:txBody>
                    <a:bodyPr/>
                    <a:lstStyle/>
                    <a:p>
                      <a:pPr algn="l" fontAlgn="b"/>
                      <a:r>
                        <a:rPr lang="en-US" sz="1800" b="0" i="0" u="none" strike="noStrike" dirty="0">
                          <a:solidFill>
                            <a:srgbClr val="000000"/>
                          </a:solidFill>
                          <a:latin typeface="+mn-lt"/>
                        </a:rPr>
                        <a:t>C 62</a:t>
                      </a:r>
                    </a:p>
                  </a:txBody>
                  <a:tcPr marL="7620" marR="7620" marT="7620" marB="0" anchor="ctr"/>
                </a:tc>
                <a:tc>
                  <a:txBody>
                    <a:bodyPr/>
                    <a:lstStyle/>
                    <a:p>
                      <a:pPr algn="ctr" fontAlgn="b"/>
                      <a:r>
                        <a:rPr lang="en-US" sz="1800" b="0" i="0" u="none" strike="noStrike" dirty="0">
                          <a:solidFill>
                            <a:srgbClr val="000000"/>
                          </a:solidFill>
                          <a:latin typeface="+mn-lt"/>
                        </a:rPr>
                        <a:t>GP0178</a:t>
                      </a:r>
                    </a:p>
                  </a:txBody>
                  <a:tcPr marL="7620" marR="7620" marT="7620" marB="0" anchor="ctr"/>
                </a:tc>
                <a:tc>
                  <a:txBody>
                    <a:bodyPr/>
                    <a:lstStyle/>
                    <a:p>
                      <a:pPr algn="ctr" fontAlgn="b"/>
                      <a:endParaRPr lang="en-US" sz="1800" b="0" i="0" u="none" strike="noStrike" dirty="0">
                        <a:solidFill>
                          <a:srgbClr val="000000"/>
                        </a:solidFill>
                        <a:latin typeface="+mn-lt"/>
                      </a:endParaRPr>
                    </a:p>
                  </a:txBody>
                  <a:tcPr marL="7620" marR="7620" marT="7620" marB="0" anchor="ctr"/>
                </a:tc>
                <a:tc>
                  <a:txBody>
                    <a:bodyPr/>
                    <a:lstStyle/>
                    <a:p>
                      <a:pPr algn="ctr" fontAlgn="b"/>
                      <a:r>
                        <a:rPr lang="en-US" sz="1800" b="0" i="0" u="none" strike="noStrike">
                          <a:solidFill>
                            <a:srgbClr val="000000"/>
                          </a:solidFill>
                          <a:latin typeface="+mn-lt"/>
                        </a:rPr>
                        <a:t>Posted</a:t>
                      </a:r>
                    </a:p>
                  </a:txBody>
                  <a:tcPr marL="7620" marR="7620" marT="7620" marB="0" anchor="ctr"/>
                </a:tc>
              </a:tr>
              <a:tr h="332975">
                <a:tc>
                  <a:txBody>
                    <a:bodyPr/>
                    <a:lstStyle/>
                    <a:p>
                      <a:pPr algn="ctr" fontAlgn="b"/>
                      <a:r>
                        <a:rPr lang="en-US" sz="1800" b="0" i="0" u="none" strike="noStrike">
                          <a:solidFill>
                            <a:srgbClr val="000000"/>
                          </a:solidFill>
                          <a:latin typeface="+mn-lt"/>
                        </a:rPr>
                        <a:t>dsvw</a:t>
                      </a:r>
                    </a:p>
                  </a:txBody>
                  <a:tcPr marL="7620" marR="7620" marT="7620" marB="0" anchor="ctr"/>
                </a:tc>
                <a:tc>
                  <a:txBody>
                    <a:bodyPr/>
                    <a:lstStyle/>
                    <a:p>
                      <a:pPr algn="l" fontAlgn="b"/>
                      <a:r>
                        <a:rPr lang="en-US" sz="1800" b="0" i="0" u="none" strike="noStrike" dirty="0">
                          <a:solidFill>
                            <a:srgbClr val="000000"/>
                          </a:solidFill>
                          <a:latin typeface="+mn-lt"/>
                        </a:rPr>
                        <a:t>DESERT VIEW</a:t>
                      </a:r>
                    </a:p>
                  </a:txBody>
                  <a:tcPr marL="7620" marR="7620" marT="7620" marB="0" anchor="ctr"/>
                </a:tc>
                <a:tc>
                  <a:txBody>
                    <a:bodyPr/>
                    <a:lstStyle/>
                    <a:p>
                      <a:pPr algn="ctr" fontAlgn="b"/>
                      <a:endParaRPr lang="en-US" sz="1800" b="0" i="0" u="none" strike="noStrike" dirty="0">
                        <a:solidFill>
                          <a:srgbClr val="000000"/>
                        </a:solidFill>
                        <a:latin typeface="+mn-lt"/>
                      </a:endParaRPr>
                    </a:p>
                  </a:txBody>
                  <a:tcPr marL="7620" marR="7620" marT="7620" marB="0" anchor="ctr"/>
                </a:tc>
                <a:tc>
                  <a:txBody>
                    <a:bodyPr/>
                    <a:lstStyle/>
                    <a:p>
                      <a:pPr algn="ctr" fontAlgn="b"/>
                      <a:endParaRPr lang="en-US" sz="1800" b="0" i="0" u="none" strike="noStrike" dirty="0">
                        <a:solidFill>
                          <a:srgbClr val="000000"/>
                        </a:solidFill>
                        <a:latin typeface="+mn-lt"/>
                      </a:endParaRPr>
                    </a:p>
                  </a:txBody>
                  <a:tcPr marL="7620" marR="7620" marT="7620" marB="0" anchor="ctr"/>
                </a:tc>
                <a:tc>
                  <a:txBody>
                    <a:bodyPr/>
                    <a:lstStyle/>
                    <a:p>
                      <a:pPr algn="ctr" fontAlgn="b"/>
                      <a:endParaRPr lang="en-US" sz="1800" b="0" i="0" u="none" strike="noStrike">
                        <a:solidFill>
                          <a:srgbClr val="000000"/>
                        </a:solidFill>
                        <a:latin typeface="+mn-lt"/>
                      </a:endParaRPr>
                    </a:p>
                  </a:txBody>
                  <a:tcPr marL="7620" marR="7620" marT="7620" marB="0" anchor="ctr"/>
                </a:tc>
              </a:tr>
              <a:tr h="332975">
                <a:tc>
                  <a:txBody>
                    <a:bodyPr/>
                    <a:lstStyle/>
                    <a:p>
                      <a:pPr algn="ctr" fontAlgn="b"/>
                      <a:r>
                        <a:rPr lang="en-US" sz="1800" b="0" i="0" u="none" strike="noStrike">
                          <a:solidFill>
                            <a:srgbClr val="000000"/>
                          </a:solidFill>
                          <a:latin typeface="+mn-lt"/>
                        </a:rPr>
                        <a:t>doby</a:t>
                      </a:r>
                    </a:p>
                  </a:txBody>
                  <a:tcPr marL="7620" marR="7620" marT="7620" marB="0" anchor="ctr"/>
                </a:tc>
                <a:tc>
                  <a:txBody>
                    <a:bodyPr/>
                    <a:lstStyle/>
                    <a:p>
                      <a:pPr algn="l" fontAlgn="b"/>
                      <a:r>
                        <a:rPr lang="en-US" sz="1800" b="0" i="0" u="none" strike="noStrike" dirty="0">
                          <a:solidFill>
                            <a:srgbClr val="000000"/>
                          </a:solidFill>
                          <a:latin typeface="+mn-lt"/>
                        </a:rPr>
                        <a:t>DOBY</a:t>
                      </a:r>
                    </a:p>
                  </a:txBody>
                  <a:tcPr marL="7620" marR="7620" marT="7620" marB="0" anchor="ctr"/>
                </a:tc>
                <a:tc>
                  <a:txBody>
                    <a:bodyPr/>
                    <a:lstStyle/>
                    <a:p>
                      <a:pPr algn="ctr" fontAlgn="b"/>
                      <a:endParaRPr lang="en-US" sz="1800" b="0" i="0" u="none" strike="noStrike" dirty="0">
                        <a:solidFill>
                          <a:srgbClr val="000000"/>
                        </a:solidFill>
                        <a:latin typeface="+mn-lt"/>
                      </a:endParaRPr>
                    </a:p>
                  </a:txBody>
                  <a:tcPr marL="7620" marR="7620" marT="7620" marB="0" anchor="ctr"/>
                </a:tc>
                <a:tc>
                  <a:txBody>
                    <a:bodyPr/>
                    <a:lstStyle/>
                    <a:p>
                      <a:pPr algn="ctr" fontAlgn="b"/>
                      <a:endParaRPr lang="en-US" sz="1800" b="0" i="0" u="none" strike="noStrike" dirty="0">
                        <a:solidFill>
                          <a:srgbClr val="000000"/>
                        </a:solidFill>
                        <a:latin typeface="+mn-lt"/>
                      </a:endParaRPr>
                    </a:p>
                  </a:txBody>
                  <a:tcPr marL="7620" marR="7620" marT="7620" marB="0" anchor="ctr"/>
                </a:tc>
                <a:tc>
                  <a:txBody>
                    <a:bodyPr/>
                    <a:lstStyle/>
                    <a:p>
                      <a:pPr algn="ctr" fontAlgn="b"/>
                      <a:endParaRPr lang="en-US" sz="1800" b="0" i="0" u="none" strike="noStrike">
                        <a:solidFill>
                          <a:srgbClr val="000000"/>
                        </a:solidFill>
                        <a:latin typeface="+mn-lt"/>
                      </a:endParaRPr>
                    </a:p>
                  </a:txBody>
                  <a:tcPr marL="7620" marR="7620" marT="7620" marB="0" anchor="ctr"/>
                </a:tc>
              </a:tr>
              <a:tr h="332975">
                <a:tc>
                  <a:txBody>
                    <a:bodyPr/>
                    <a:lstStyle/>
                    <a:p>
                      <a:pPr algn="ctr" fontAlgn="b"/>
                      <a:r>
                        <a:rPr lang="en-US" sz="1800" b="0" i="0" u="none" strike="noStrike">
                          <a:solidFill>
                            <a:srgbClr val="000000"/>
                          </a:solidFill>
                          <a:latin typeface="+mn-lt"/>
                        </a:rPr>
                        <a:t>espe</a:t>
                      </a:r>
                    </a:p>
                  </a:txBody>
                  <a:tcPr marL="7620" marR="7620" marT="7620" marB="0" anchor="ctr"/>
                </a:tc>
                <a:tc>
                  <a:txBody>
                    <a:bodyPr/>
                    <a:lstStyle/>
                    <a:p>
                      <a:pPr algn="l" fontAlgn="b"/>
                      <a:r>
                        <a:rPr lang="en-US" sz="1800" b="0" i="0" u="none" strike="noStrike" dirty="0">
                          <a:solidFill>
                            <a:srgbClr val="000000"/>
                          </a:solidFill>
                          <a:latin typeface="+mn-lt"/>
                        </a:rPr>
                        <a:t>ESPEE</a:t>
                      </a:r>
                    </a:p>
                  </a:txBody>
                  <a:tcPr marL="7620" marR="7620" marT="7620" marB="0" anchor="ctr"/>
                </a:tc>
                <a:tc>
                  <a:txBody>
                    <a:bodyPr/>
                    <a:lstStyle/>
                    <a:p>
                      <a:pPr algn="ctr" fontAlgn="b"/>
                      <a:endParaRPr lang="en-US" sz="1800" b="0" i="0" u="none" strike="noStrike" dirty="0">
                        <a:solidFill>
                          <a:srgbClr val="000000"/>
                        </a:solidFill>
                        <a:latin typeface="+mn-lt"/>
                      </a:endParaRPr>
                    </a:p>
                  </a:txBody>
                  <a:tcPr marL="7620" marR="7620" marT="7620" marB="0" anchor="ctr"/>
                </a:tc>
                <a:tc>
                  <a:txBody>
                    <a:bodyPr/>
                    <a:lstStyle/>
                    <a:p>
                      <a:pPr algn="ctr" fontAlgn="b"/>
                      <a:endParaRPr lang="en-US" sz="1800" b="0" i="0" u="none" strike="noStrike" dirty="0">
                        <a:solidFill>
                          <a:srgbClr val="000000"/>
                        </a:solidFill>
                        <a:latin typeface="+mn-lt"/>
                      </a:endParaRPr>
                    </a:p>
                  </a:txBody>
                  <a:tcPr marL="7620" marR="7620" marT="7620" marB="0" anchor="ctr"/>
                </a:tc>
                <a:tc>
                  <a:txBody>
                    <a:bodyPr/>
                    <a:lstStyle/>
                    <a:p>
                      <a:pPr algn="ctr" fontAlgn="b"/>
                      <a:endParaRPr lang="en-US" sz="1800" b="0" i="0" u="none" strike="noStrike">
                        <a:solidFill>
                          <a:srgbClr val="000000"/>
                        </a:solidFill>
                        <a:latin typeface="+mn-lt"/>
                      </a:endParaRPr>
                    </a:p>
                  </a:txBody>
                  <a:tcPr marL="7620" marR="7620" marT="7620" marB="0" anchor="ctr"/>
                </a:tc>
              </a:tr>
              <a:tr h="332975">
                <a:tc>
                  <a:txBody>
                    <a:bodyPr/>
                    <a:lstStyle/>
                    <a:p>
                      <a:pPr algn="ctr" fontAlgn="b"/>
                      <a:r>
                        <a:rPr lang="en-US" sz="1800" b="0" i="0" u="none" strike="noStrike">
                          <a:solidFill>
                            <a:srgbClr val="000000"/>
                          </a:solidFill>
                          <a:latin typeface="+mn-lt"/>
                        </a:rPr>
                        <a:t>ljim</a:t>
                      </a:r>
                    </a:p>
                  </a:txBody>
                  <a:tcPr marL="7620" marR="7620" marT="7620" marB="0" anchor="ctr"/>
                </a:tc>
                <a:tc>
                  <a:txBody>
                    <a:bodyPr/>
                    <a:lstStyle/>
                    <a:p>
                      <a:pPr algn="l" fontAlgn="b"/>
                      <a:r>
                        <a:rPr lang="en-US" sz="1800" b="0" i="0" u="none" strike="noStrike">
                          <a:solidFill>
                            <a:srgbClr val="000000"/>
                          </a:solidFill>
                          <a:latin typeface="+mn-lt"/>
                        </a:rPr>
                        <a:t>LONG JIM</a:t>
                      </a:r>
                    </a:p>
                  </a:txBody>
                  <a:tcPr marL="7620" marR="7620" marT="7620" marB="0" anchor="ctr"/>
                </a:tc>
                <a:tc>
                  <a:txBody>
                    <a:bodyPr/>
                    <a:lstStyle/>
                    <a:p>
                      <a:pPr algn="ctr" fontAlgn="b"/>
                      <a:endParaRPr lang="en-US" sz="1800" b="0" i="0" u="none" strike="noStrike" dirty="0">
                        <a:solidFill>
                          <a:srgbClr val="000000"/>
                        </a:solidFill>
                        <a:latin typeface="+mn-lt"/>
                      </a:endParaRPr>
                    </a:p>
                  </a:txBody>
                  <a:tcPr marL="7620" marR="7620" marT="7620" marB="0" anchor="ctr"/>
                </a:tc>
                <a:tc>
                  <a:txBody>
                    <a:bodyPr/>
                    <a:lstStyle/>
                    <a:p>
                      <a:pPr algn="ctr" fontAlgn="b"/>
                      <a:endParaRPr lang="en-US" sz="1800" b="0" i="0" u="none" strike="noStrike" dirty="0">
                        <a:solidFill>
                          <a:srgbClr val="000000"/>
                        </a:solidFill>
                        <a:latin typeface="+mn-lt"/>
                      </a:endParaRPr>
                    </a:p>
                  </a:txBody>
                  <a:tcPr marL="7620" marR="7620" marT="7620" marB="0" anchor="ctr"/>
                </a:tc>
                <a:tc>
                  <a:txBody>
                    <a:bodyPr/>
                    <a:lstStyle/>
                    <a:p>
                      <a:pPr algn="ctr" fontAlgn="b"/>
                      <a:endParaRPr lang="en-US" sz="1800" b="0" i="0" u="none" strike="noStrike" dirty="0">
                        <a:solidFill>
                          <a:srgbClr val="000000"/>
                        </a:solidFill>
                        <a:latin typeface="+mn-lt"/>
                      </a:endParaRPr>
                    </a:p>
                  </a:txBody>
                  <a:tcPr marL="7620" marR="7620" marT="7620" marB="0" anchor="ctr"/>
                </a:tc>
              </a:tr>
              <a:tr h="332975">
                <a:tc>
                  <a:txBody>
                    <a:bodyPr/>
                    <a:lstStyle/>
                    <a:p>
                      <a:pPr algn="ctr" fontAlgn="b"/>
                      <a:r>
                        <a:rPr lang="en-US" sz="1800" b="0" i="0" u="none" strike="noStrike">
                          <a:solidFill>
                            <a:srgbClr val="000000"/>
                          </a:solidFill>
                          <a:latin typeface="+mn-lt"/>
                        </a:rPr>
                        <a:t>sign</a:t>
                      </a:r>
                    </a:p>
                  </a:txBody>
                  <a:tcPr marL="7620" marR="7620" marT="7620" marB="0" anchor="ctr"/>
                </a:tc>
                <a:tc>
                  <a:txBody>
                    <a:bodyPr/>
                    <a:lstStyle/>
                    <a:p>
                      <a:pPr algn="l" fontAlgn="b"/>
                      <a:r>
                        <a:rPr lang="en-US" sz="1800" b="0" i="0" u="none" strike="noStrike">
                          <a:solidFill>
                            <a:srgbClr val="000000"/>
                          </a:solidFill>
                          <a:latin typeface="+mn-lt"/>
                        </a:rPr>
                        <a:t>SIGNAL HILL</a:t>
                      </a:r>
                    </a:p>
                  </a:txBody>
                  <a:tcPr marL="7620" marR="7620" marT="7620" marB="0" anchor="ctr"/>
                </a:tc>
                <a:tc>
                  <a:txBody>
                    <a:bodyPr/>
                    <a:lstStyle/>
                    <a:p>
                      <a:pPr algn="ctr" fontAlgn="b"/>
                      <a:r>
                        <a:rPr lang="en-US" sz="1800" b="0" i="0" u="none" strike="noStrike" dirty="0">
                          <a:solidFill>
                            <a:srgbClr val="000000"/>
                          </a:solidFill>
                          <a:latin typeface="+mn-lt"/>
                        </a:rPr>
                        <a:t>GQ0298</a:t>
                      </a:r>
                    </a:p>
                  </a:txBody>
                  <a:tcPr marL="7620" marR="7620" marT="7620" marB="0" anchor="ctr"/>
                </a:tc>
                <a:tc>
                  <a:txBody>
                    <a:bodyPr/>
                    <a:lstStyle/>
                    <a:p>
                      <a:pPr algn="ctr" fontAlgn="b"/>
                      <a:r>
                        <a:rPr lang="en-US" sz="1800" b="0" i="0" u="none" strike="noStrike" dirty="0">
                          <a:solidFill>
                            <a:srgbClr val="000000"/>
                          </a:solidFill>
                          <a:latin typeface="+mn-lt"/>
                        </a:rPr>
                        <a:t>Passive</a:t>
                      </a:r>
                    </a:p>
                  </a:txBody>
                  <a:tcPr marL="7620" marR="7620" marT="7620" marB="0" anchor="ctr"/>
                </a:tc>
                <a:tc>
                  <a:txBody>
                    <a:bodyPr/>
                    <a:lstStyle/>
                    <a:p>
                      <a:pPr algn="ctr" fontAlgn="b"/>
                      <a:endParaRPr lang="en-US" sz="1800" b="0" i="0" u="none" strike="noStrike" dirty="0">
                        <a:solidFill>
                          <a:srgbClr val="000000"/>
                        </a:solidFill>
                        <a:latin typeface="+mn-lt"/>
                      </a:endParaRPr>
                    </a:p>
                  </a:txBody>
                  <a:tcPr marL="7620" marR="7620" marT="7620" marB="0" anchor="ctr"/>
                </a:tc>
              </a:tr>
              <a:tr h="332975">
                <a:tc>
                  <a:txBody>
                    <a:bodyPr/>
                    <a:lstStyle/>
                    <a:p>
                      <a:pPr algn="ctr" fontAlgn="b"/>
                      <a:r>
                        <a:rPr lang="en-US" sz="1800" b="0" i="0" u="none" strike="noStrike" dirty="0">
                          <a:solidFill>
                            <a:srgbClr val="000000"/>
                          </a:solidFill>
                          <a:latin typeface="+mn-lt"/>
                        </a:rPr>
                        <a:t>v488</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l" fontAlgn="b"/>
                      <a:r>
                        <a:rPr lang="en-US" sz="1800" b="0" i="0" u="none" strike="noStrike" dirty="0">
                          <a:solidFill>
                            <a:srgbClr val="000000"/>
                          </a:solidFill>
                          <a:latin typeface="+mn-lt"/>
                        </a:rPr>
                        <a:t>V 488</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mn-lt"/>
                        </a:rPr>
                        <a:t>FR0757</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mn-lt"/>
                        </a:rPr>
                        <a:t>Passive</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mn-lt"/>
                        </a:rPr>
                        <a:t>1st order</a:t>
                      </a:r>
                    </a:p>
                  </a:txBody>
                  <a:tcPr marL="7620" marR="7620" marT="7620" marB="0" anchor="ctr">
                    <a:lnB w="12700" cap="flat" cmpd="sng" algn="ctr">
                      <a:solidFill>
                        <a:schemeClr val="tx1"/>
                      </a:solidFill>
                      <a:prstDash val="solid"/>
                      <a:round/>
                      <a:headEnd type="none" w="med" len="med"/>
                      <a:tailEnd type="none" w="med" len="med"/>
                    </a:lnB>
                  </a:tcPr>
                </a:tc>
              </a:tr>
              <a:tr h="332975">
                <a:tc>
                  <a:txBody>
                    <a:bodyPr/>
                    <a:lstStyle/>
                    <a:p>
                      <a:pPr algn="ctr" fontAlgn="b"/>
                      <a:r>
                        <a:rPr lang="en-US" sz="1800" b="0" i="0" u="none" strike="noStrike" dirty="0" err="1">
                          <a:solidFill>
                            <a:srgbClr val="000000"/>
                          </a:solidFill>
                          <a:latin typeface="+mn-lt"/>
                        </a:rPr>
                        <a:t>azpg</a:t>
                      </a:r>
                      <a:endParaRPr lang="en-US" sz="1800" b="0" i="0" u="none" strike="noStrike" dirty="0">
                        <a:solidFill>
                          <a:srgbClr val="000000"/>
                        </a:solidFill>
                        <a:latin typeface="+mn-lt"/>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l" fontAlgn="b"/>
                      <a:r>
                        <a:rPr lang="en-US" sz="1800" b="0" i="0" u="none" strike="noStrike" dirty="0">
                          <a:solidFill>
                            <a:srgbClr val="000000"/>
                          </a:solidFill>
                          <a:latin typeface="+mn-lt"/>
                        </a:rPr>
                        <a:t>CITY OF PAGE CORS ARP</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latin typeface="+mn-lt"/>
                        </a:rPr>
                        <a:t>DK8419</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latin typeface="+mn-lt"/>
                        </a:rPr>
                        <a:t>CORS</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endParaRPr lang="en-US" sz="1800" b="0" i="0" u="none" strike="noStrike" dirty="0">
                        <a:solidFill>
                          <a:srgbClr val="000000"/>
                        </a:solidFill>
                        <a:latin typeface="+mn-lt"/>
                      </a:endParaRPr>
                    </a:p>
                  </a:txBody>
                  <a:tcPr marL="7620" marR="7620" marT="7620" marB="0" anchor="ctr">
                    <a:lnT w="12700" cap="flat" cmpd="sng" algn="ctr">
                      <a:solidFill>
                        <a:schemeClr val="tx1"/>
                      </a:solidFill>
                      <a:prstDash val="solid"/>
                      <a:round/>
                      <a:headEnd type="none" w="med" len="med"/>
                      <a:tailEnd type="none" w="med" len="med"/>
                    </a:lnT>
                  </a:tcPr>
                </a:tc>
              </a:tr>
              <a:tr h="332975">
                <a:tc>
                  <a:txBody>
                    <a:bodyPr/>
                    <a:lstStyle/>
                    <a:p>
                      <a:pPr algn="ctr" fontAlgn="b"/>
                      <a:r>
                        <a:rPr lang="en-US" sz="1800" b="0" i="0" u="none" strike="noStrike">
                          <a:solidFill>
                            <a:srgbClr val="000000"/>
                          </a:solidFill>
                          <a:latin typeface="+mn-lt"/>
                        </a:rPr>
                        <a:t>fern</a:t>
                      </a:r>
                    </a:p>
                  </a:txBody>
                  <a:tcPr marL="7620" marR="7620" marT="7620" marB="0" anchor="ctr"/>
                </a:tc>
                <a:tc>
                  <a:txBody>
                    <a:bodyPr/>
                    <a:lstStyle/>
                    <a:p>
                      <a:pPr algn="l" fontAlgn="b"/>
                      <a:r>
                        <a:rPr lang="en-US" sz="1800" b="0" i="0" u="none" strike="noStrike" dirty="0">
                          <a:solidFill>
                            <a:srgbClr val="000000"/>
                          </a:solidFill>
                          <a:latin typeface="+mn-lt"/>
                        </a:rPr>
                        <a:t>FERN ECC REF DIMPLE</a:t>
                      </a:r>
                    </a:p>
                  </a:txBody>
                  <a:tcPr marL="7620" marR="7620" marT="7620" marB="0" anchor="ctr"/>
                </a:tc>
                <a:tc>
                  <a:txBody>
                    <a:bodyPr/>
                    <a:lstStyle/>
                    <a:p>
                      <a:pPr algn="ctr" fontAlgn="b"/>
                      <a:r>
                        <a:rPr lang="en-US" sz="1800" b="0" i="0" u="none" strike="noStrike" dirty="0">
                          <a:solidFill>
                            <a:srgbClr val="000000"/>
                          </a:solidFill>
                          <a:latin typeface="+mn-lt"/>
                        </a:rPr>
                        <a:t>AI8822</a:t>
                      </a:r>
                    </a:p>
                  </a:txBody>
                  <a:tcPr marL="7620" marR="7620" marT="7620" marB="0" anchor="ctr"/>
                </a:tc>
                <a:tc>
                  <a:txBody>
                    <a:bodyPr/>
                    <a:lstStyle/>
                    <a:p>
                      <a:pPr algn="ctr" fontAlgn="b"/>
                      <a:r>
                        <a:rPr lang="en-US" sz="1800" b="0" i="0" u="none" strike="noStrike" dirty="0">
                          <a:solidFill>
                            <a:srgbClr val="000000"/>
                          </a:solidFill>
                          <a:latin typeface="+mn-lt"/>
                        </a:rPr>
                        <a:t>CORS</a:t>
                      </a:r>
                    </a:p>
                  </a:txBody>
                  <a:tcPr marL="7620" marR="7620" marT="7620" marB="0" anchor="ctr"/>
                </a:tc>
                <a:tc>
                  <a:txBody>
                    <a:bodyPr/>
                    <a:lstStyle/>
                    <a:p>
                      <a:pPr algn="ctr" fontAlgn="b"/>
                      <a:endParaRPr lang="en-US" sz="1800" b="0" i="0" u="none" strike="noStrike" dirty="0">
                        <a:solidFill>
                          <a:srgbClr val="000000"/>
                        </a:solidFill>
                        <a:latin typeface="+mn-lt"/>
                      </a:endParaRPr>
                    </a:p>
                  </a:txBody>
                  <a:tcPr marL="7620" marR="7620" marT="7620" marB="0" anchor="ctr"/>
                </a:tc>
              </a:tr>
              <a:tr h="332975">
                <a:tc>
                  <a:txBody>
                    <a:bodyPr/>
                    <a:lstStyle/>
                    <a:p>
                      <a:pPr algn="ctr" fontAlgn="b"/>
                      <a:r>
                        <a:rPr lang="en-US" sz="1800" b="0" i="0" u="none" strike="noStrike">
                          <a:solidFill>
                            <a:srgbClr val="000000"/>
                          </a:solidFill>
                          <a:latin typeface="+mn-lt"/>
                        </a:rPr>
                        <a:t>fst6</a:t>
                      </a:r>
                    </a:p>
                  </a:txBody>
                  <a:tcPr marL="7620" marR="7620" marT="7620" marB="0" anchor="ctr"/>
                </a:tc>
                <a:tc>
                  <a:txBody>
                    <a:bodyPr/>
                    <a:lstStyle/>
                    <a:p>
                      <a:pPr algn="l" fontAlgn="b"/>
                      <a:r>
                        <a:rPr lang="en-US" sz="1800" b="0" i="0" u="none" strike="noStrike" dirty="0">
                          <a:solidFill>
                            <a:srgbClr val="000000"/>
                          </a:solidFill>
                          <a:latin typeface="+mn-lt"/>
                        </a:rPr>
                        <a:t>FLAGSTAFF 6 CORS ARP</a:t>
                      </a:r>
                    </a:p>
                  </a:txBody>
                  <a:tcPr marL="7620" marR="7620" marT="7620" marB="0" anchor="ctr"/>
                </a:tc>
                <a:tc>
                  <a:txBody>
                    <a:bodyPr/>
                    <a:lstStyle/>
                    <a:p>
                      <a:pPr algn="ctr" fontAlgn="b"/>
                      <a:r>
                        <a:rPr lang="en-US" sz="1800" b="0" i="0" u="none" strike="noStrike" dirty="0">
                          <a:solidFill>
                            <a:srgbClr val="000000"/>
                          </a:solidFill>
                          <a:latin typeface="+mn-lt"/>
                        </a:rPr>
                        <a:t>DJ8983</a:t>
                      </a:r>
                    </a:p>
                  </a:txBody>
                  <a:tcPr marL="7620" marR="7620" marT="7620" marB="0" anchor="ctr"/>
                </a:tc>
                <a:tc>
                  <a:txBody>
                    <a:bodyPr/>
                    <a:lstStyle/>
                    <a:p>
                      <a:pPr algn="ctr" fontAlgn="b"/>
                      <a:r>
                        <a:rPr lang="en-US" sz="1800" b="0" i="0" u="none" strike="noStrike" dirty="0">
                          <a:solidFill>
                            <a:srgbClr val="000000"/>
                          </a:solidFill>
                          <a:latin typeface="+mn-lt"/>
                        </a:rPr>
                        <a:t>CORS</a:t>
                      </a:r>
                    </a:p>
                  </a:txBody>
                  <a:tcPr marL="7620" marR="7620" marT="7620" marB="0" anchor="ctr"/>
                </a:tc>
                <a:tc>
                  <a:txBody>
                    <a:bodyPr/>
                    <a:lstStyle/>
                    <a:p>
                      <a:pPr algn="ctr" fontAlgn="b"/>
                      <a:endParaRPr lang="en-US" sz="1800" b="0" i="0" u="none" strike="noStrike" dirty="0">
                        <a:solidFill>
                          <a:srgbClr val="000000"/>
                        </a:solidFill>
                        <a:latin typeface="+mn-lt"/>
                      </a:endParaRPr>
                    </a:p>
                  </a:txBody>
                  <a:tcPr marL="7620" marR="7620" marT="7620" marB="0" anchor="ctr"/>
                </a:tc>
              </a:tr>
              <a:tr h="332975">
                <a:tc>
                  <a:txBody>
                    <a:bodyPr/>
                    <a:lstStyle/>
                    <a:p>
                      <a:pPr algn="ctr" fontAlgn="b"/>
                      <a:r>
                        <a:rPr lang="en-US" sz="1800" b="0" i="0" u="none" strike="noStrike">
                          <a:solidFill>
                            <a:srgbClr val="000000"/>
                          </a:solidFill>
                          <a:latin typeface="+mn-lt"/>
                        </a:rPr>
                        <a:t>fred</a:t>
                      </a:r>
                    </a:p>
                  </a:txBody>
                  <a:tcPr marL="7620" marR="7620" marT="7620" marB="0" anchor="ctr"/>
                </a:tc>
                <a:tc>
                  <a:txBody>
                    <a:bodyPr/>
                    <a:lstStyle/>
                    <a:p>
                      <a:pPr algn="l" fontAlgn="b"/>
                      <a:r>
                        <a:rPr lang="en-US" sz="1800" b="0" i="0" u="none" strike="noStrike" dirty="0">
                          <a:solidFill>
                            <a:srgbClr val="000000"/>
                          </a:solidFill>
                          <a:latin typeface="+mn-lt"/>
                        </a:rPr>
                        <a:t>FRED ECC REF DIMPLE</a:t>
                      </a:r>
                    </a:p>
                  </a:txBody>
                  <a:tcPr marL="7620" marR="7620" marT="7620" marB="0" anchor="ctr"/>
                </a:tc>
                <a:tc>
                  <a:txBody>
                    <a:bodyPr/>
                    <a:lstStyle/>
                    <a:p>
                      <a:pPr algn="ctr" fontAlgn="b"/>
                      <a:r>
                        <a:rPr lang="en-US" sz="1800" b="0" i="0" u="none" strike="noStrike">
                          <a:solidFill>
                            <a:srgbClr val="000000"/>
                          </a:solidFill>
                          <a:latin typeface="+mn-lt"/>
                        </a:rPr>
                        <a:t>AI8807</a:t>
                      </a:r>
                    </a:p>
                  </a:txBody>
                  <a:tcPr marL="7620" marR="7620" marT="7620" marB="0" anchor="ctr"/>
                </a:tc>
                <a:tc>
                  <a:txBody>
                    <a:bodyPr/>
                    <a:lstStyle/>
                    <a:p>
                      <a:pPr algn="ctr" fontAlgn="b"/>
                      <a:r>
                        <a:rPr lang="en-US" sz="1800" b="0" i="0" u="none" strike="noStrike" dirty="0">
                          <a:solidFill>
                            <a:srgbClr val="000000"/>
                          </a:solidFill>
                          <a:latin typeface="+mn-lt"/>
                        </a:rPr>
                        <a:t>CORS</a:t>
                      </a:r>
                    </a:p>
                  </a:txBody>
                  <a:tcPr marL="7620" marR="7620" marT="7620" marB="0" anchor="ctr"/>
                </a:tc>
                <a:tc>
                  <a:txBody>
                    <a:bodyPr/>
                    <a:lstStyle/>
                    <a:p>
                      <a:pPr algn="ctr" fontAlgn="b"/>
                      <a:endParaRPr lang="en-US" sz="1800" b="0" i="0" u="none" strike="noStrike" dirty="0">
                        <a:solidFill>
                          <a:srgbClr val="000000"/>
                        </a:solidFill>
                        <a:latin typeface="+mn-lt"/>
                      </a:endParaRPr>
                    </a:p>
                  </a:txBody>
                  <a:tcPr marL="7620" marR="7620" marT="7620" marB="0" anchor="ctr"/>
                </a:tc>
              </a:tr>
            </a:tbl>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7507" y="1447800"/>
            <a:ext cx="8690594" cy="3785652"/>
          </a:xfrm>
          <a:prstGeom prst="rect">
            <a:avLst/>
          </a:prstGeom>
          <a:noFill/>
        </p:spPr>
        <p:txBody>
          <a:bodyPr wrap="square">
            <a:spAutoFit/>
          </a:bodyPr>
          <a:lstStyle/>
          <a:p>
            <a:pPr indent="1588" defTabSz="914400">
              <a:defRPr/>
            </a:pPr>
            <a:r>
              <a:rPr lang="en-US" sz="2400" dirty="0">
                <a:solidFill>
                  <a:prstClr val="black"/>
                </a:solidFill>
                <a:latin typeface="Arial" pitchFamily="34" charset="0"/>
                <a:ea typeface="+mn-ea"/>
                <a:cs typeface="Arial" pitchFamily="34" charset="0"/>
              </a:rPr>
              <a:t>Of necessity, the </a:t>
            </a:r>
            <a:r>
              <a:rPr lang="en-US" sz="2400" dirty="0" smtClean="0">
                <a:solidFill>
                  <a:prstClr val="black"/>
                </a:solidFill>
                <a:latin typeface="Arial" pitchFamily="34" charset="0"/>
                <a:ea typeface="+mn-ea"/>
                <a:cs typeface="Arial" pitchFamily="34" charset="0"/>
              </a:rPr>
              <a:t>OPUS Rapid-Static </a:t>
            </a:r>
            <a:r>
              <a:rPr lang="en-US" sz="2400" dirty="0">
                <a:solidFill>
                  <a:prstClr val="black"/>
                </a:solidFill>
                <a:latin typeface="Arial" pitchFamily="34" charset="0"/>
                <a:ea typeface="+mn-ea"/>
                <a:cs typeface="Arial" pitchFamily="34" charset="0"/>
              </a:rPr>
              <a:t>extended report is larger than the corresponding </a:t>
            </a:r>
            <a:r>
              <a:rPr lang="en-US" sz="2400" dirty="0" smtClean="0">
                <a:solidFill>
                  <a:prstClr val="black"/>
                </a:solidFill>
                <a:latin typeface="Arial" pitchFamily="34" charset="0"/>
                <a:ea typeface="+mn-ea"/>
                <a:cs typeface="Arial" pitchFamily="34" charset="0"/>
              </a:rPr>
              <a:t>OPUS Static </a:t>
            </a:r>
            <a:r>
              <a:rPr lang="en-US" sz="2400" dirty="0">
                <a:solidFill>
                  <a:prstClr val="black"/>
                </a:solidFill>
                <a:latin typeface="Arial" pitchFamily="34" charset="0"/>
                <a:ea typeface="+mn-ea"/>
                <a:cs typeface="Arial" pitchFamily="34" charset="0"/>
              </a:rPr>
              <a:t>solution. Too large to be conveniently shown here. But while seemingly intimidating, the </a:t>
            </a:r>
            <a:r>
              <a:rPr lang="en-US" sz="2400" dirty="0" smtClean="0">
                <a:solidFill>
                  <a:prstClr val="black"/>
                </a:solidFill>
                <a:latin typeface="Arial" pitchFamily="34" charset="0"/>
                <a:ea typeface="+mn-ea"/>
                <a:cs typeface="Arial" pitchFamily="34" charset="0"/>
              </a:rPr>
              <a:t>OPUS Rapid-Static </a:t>
            </a:r>
            <a:r>
              <a:rPr lang="en-US" sz="2400" dirty="0">
                <a:solidFill>
                  <a:prstClr val="black"/>
                </a:solidFill>
                <a:latin typeface="Arial" pitchFamily="34" charset="0"/>
                <a:ea typeface="+mn-ea"/>
                <a:cs typeface="Arial" pitchFamily="34" charset="0"/>
              </a:rPr>
              <a:t>extended report sections are basically the same as those in the </a:t>
            </a:r>
            <a:r>
              <a:rPr lang="en-US" sz="2400" dirty="0" smtClean="0">
                <a:solidFill>
                  <a:prstClr val="black"/>
                </a:solidFill>
                <a:latin typeface="Arial" pitchFamily="34" charset="0"/>
                <a:ea typeface="+mn-ea"/>
                <a:cs typeface="Arial" pitchFamily="34" charset="0"/>
              </a:rPr>
              <a:t>OPUS Static </a:t>
            </a:r>
            <a:r>
              <a:rPr lang="en-US" sz="2400" dirty="0">
                <a:solidFill>
                  <a:prstClr val="black"/>
                </a:solidFill>
                <a:latin typeface="Arial" pitchFamily="34" charset="0"/>
                <a:ea typeface="+mn-ea"/>
                <a:cs typeface="Arial" pitchFamily="34" charset="0"/>
              </a:rPr>
              <a:t>extended report.</a:t>
            </a:r>
          </a:p>
          <a:p>
            <a:pPr indent="1588" defTabSz="914400">
              <a:defRPr/>
            </a:pPr>
            <a:endParaRPr lang="en-US" sz="2400" dirty="0">
              <a:solidFill>
                <a:prstClr val="black"/>
              </a:solidFill>
              <a:latin typeface="Arial" pitchFamily="34" charset="0"/>
              <a:ea typeface="+mn-ea"/>
              <a:cs typeface="Arial" pitchFamily="34" charset="0"/>
            </a:endParaRPr>
          </a:p>
          <a:p>
            <a:pPr indent="1588" defTabSz="914400">
              <a:defRPr/>
            </a:pPr>
            <a:r>
              <a:rPr lang="en-US" sz="2400" dirty="0">
                <a:solidFill>
                  <a:prstClr val="black"/>
                </a:solidFill>
                <a:latin typeface="Arial" pitchFamily="34" charset="0"/>
                <a:ea typeface="+mn-ea"/>
                <a:cs typeface="Arial" pitchFamily="34" charset="0"/>
              </a:rPr>
              <a:t>Some additional sections include:</a:t>
            </a:r>
          </a:p>
          <a:p>
            <a:pPr marL="463550" indent="-287338" defTabSz="914400">
              <a:buFont typeface="Arial" pitchFamily="34" charset="0"/>
              <a:buChar char="•"/>
              <a:defRPr/>
            </a:pPr>
            <a:r>
              <a:rPr lang="en-US" sz="2400" dirty="0">
                <a:solidFill>
                  <a:prstClr val="black"/>
                </a:solidFill>
                <a:latin typeface="Arial" pitchFamily="34" charset="0"/>
                <a:ea typeface="+mn-ea"/>
                <a:cs typeface="Arial" pitchFamily="34" charset="0"/>
              </a:rPr>
              <a:t>A covariance matrix for the reference-station-only solution.</a:t>
            </a:r>
          </a:p>
          <a:p>
            <a:pPr marL="463550" indent="-287338" defTabSz="914400">
              <a:buFont typeface="Arial" pitchFamily="34" charset="0"/>
              <a:buChar char="•"/>
              <a:defRPr/>
            </a:pPr>
            <a:r>
              <a:rPr lang="en-US" sz="2400" dirty="0">
                <a:solidFill>
                  <a:prstClr val="black"/>
                </a:solidFill>
                <a:latin typeface="Arial" pitchFamily="34" charset="0"/>
                <a:ea typeface="+mn-ea"/>
                <a:cs typeface="Arial" pitchFamily="34" charset="0"/>
              </a:rPr>
              <a:t>A correlation as well as a covariance matrix.</a:t>
            </a:r>
          </a:p>
          <a:p>
            <a:pPr marL="463550" indent="-287338" defTabSz="914400">
              <a:buFont typeface="Arial" pitchFamily="34" charset="0"/>
              <a:buChar char="•"/>
              <a:defRPr/>
            </a:pPr>
            <a:r>
              <a:rPr lang="en-US" sz="2400" dirty="0">
                <a:solidFill>
                  <a:prstClr val="black"/>
                </a:solidFill>
                <a:latin typeface="Arial" pitchFamily="34" charset="0"/>
                <a:ea typeface="+mn-ea"/>
                <a:cs typeface="Arial" pitchFamily="34" charset="0"/>
              </a:rPr>
              <a:t>Various Dilutions Of Precision (DOPs).</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solidFill>
                  <a:prstClr val="black"/>
                </a:solidFill>
              </a:rPr>
              <a:pPr>
                <a:defRPr/>
              </a:pPr>
              <a:t>16</a:t>
            </a:fld>
            <a:endParaRPr lang="en-US" dirty="0">
              <a:solidFill>
                <a:prstClr val="black"/>
              </a:solidFill>
            </a:endParaRPr>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457200" y="1600200"/>
            <a:ext cx="8686800" cy="4262717"/>
          </a:xfrm>
        </p:spPr>
        <p:txBody>
          <a:bodyPr>
            <a:normAutofit/>
          </a:bodyPr>
          <a:lstStyle/>
          <a:p>
            <a:r>
              <a:rPr lang="en-US" dirty="0" smtClean="0"/>
              <a:t>OPUS-Projects Grand Canyon Example Project</a:t>
            </a:r>
          </a:p>
          <a:p>
            <a:pPr lvl="1"/>
            <a:r>
              <a:rPr lang="en-US" dirty="0" smtClean="0"/>
              <a:t>Used default OPUS-Projects settings</a:t>
            </a:r>
          </a:p>
          <a:p>
            <a:pPr lvl="1"/>
            <a:r>
              <a:rPr lang="en-US" dirty="0" smtClean="0"/>
              <a:t>Used OP essentially as online GPS baseline processor</a:t>
            </a:r>
          </a:p>
          <a:p>
            <a:pPr lvl="2"/>
            <a:r>
              <a:rPr lang="en-US" dirty="0" smtClean="0"/>
              <a:t>Focus is on session processing not network adjustment</a:t>
            </a:r>
          </a:p>
          <a:p>
            <a:pPr lvl="2"/>
            <a:r>
              <a:rPr lang="en-US" dirty="0" err="1" smtClean="0"/>
              <a:t>gfiles</a:t>
            </a:r>
            <a:r>
              <a:rPr lang="en-US" dirty="0" smtClean="0"/>
              <a:t> are created in session processing ONLY</a:t>
            </a:r>
          </a:p>
          <a:p>
            <a:pPr lvl="2"/>
            <a:r>
              <a:rPr lang="en-US" dirty="0" smtClean="0"/>
              <a:t>Network adjustment concatenates session </a:t>
            </a:r>
            <a:r>
              <a:rPr lang="en-US" dirty="0" err="1" smtClean="0"/>
              <a:t>gfiles</a:t>
            </a:r>
            <a:endParaRPr lang="en-US" dirty="0" smtClean="0"/>
          </a:p>
          <a:p>
            <a:r>
              <a:rPr lang="en-US" dirty="0" smtClean="0"/>
              <a:t>Let’s take a look at the OP example project…</a:t>
            </a:r>
          </a:p>
          <a:p>
            <a:endParaRPr lang="en-US" dirty="0"/>
          </a:p>
        </p:txBody>
      </p:sp>
      <p:sp>
        <p:nvSpPr>
          <p:cNvPr id="5" name="Date Placeholder 4"/>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BCE2FD8-6EFB-924A-BBC7-3D9FD8781D78}" type="slidenum">
              <a:rPr lang="en-US" smtClean="0">
                <a:solidFill>
                  <a:prstClr val="black">
                    <a:tint val="75000"/>
                  </a:prstClr>
                </a:solidFill>
              </a:rPr>
              <a:pPr>
                <a:defRPr/>
              </a:pPr>
              <a:t>160</a:t>
            </a:fld>
            <a:endParaRPr lang="en-US">
              <a:solidFill>
                <a:prstClr val="black">
                  <a:tint val="75000"/>
                </a:prstClr>
              </a:solidFill>
            </a:endParaRPr>
          </a:p>
        </p:txBody>
      </p:sp>
      <p:sp>
        <p:nvSpPr>
          <p:cNvPr id="9" name="Title 1"/>
          <p:cNvSpPr>
            <a:spLocks noGrp="1"/>
          </p:cNvSpPr>
          <p:nvPr>
            <p:ph type="title"/>
          </p:nvPr>
        </p:nvSpPr>
        <p:spPr>
          <a:xfrm>
            <a:off x="0" y="586155"/>
            <a:ext cx="9144000" cy="582245"/>
          </a:xfrm>
        </p:spPr>
        <p:txBody>
          <a:bodyPr/>
          <a:lstStyle/>
          <a:p>
            <a:r>
              <a:rPr lang="en-US" dirty="0" smtClean="0"/>
              <a:t>OP Grand Canyon Example Project</a:t>
            </a:r>
            <a:endParaRPr lang="en-US" dirty="0"/>
          </a:p>
        </p:txBody>
      </p:sp>
    </p:spTree>
  </p:cSld>
  <p:clrMapOvr>
    <a:masterClrMapping/>
  </p:clrMapOvr>
  <p:transition spd="slow">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92D6AEA-48A7-924D-9406-EC6E0EBC20ED}" type="slidenum">
              <a:rPr lang="en-US" smtClean="0">
                <a:solidFill>
                  <a:prstClr val="black">
                    <a:tint val="75000"/>
                  </a:prstClr>
                </a:solidFill>
              </a:rPr>
              <a:pPr>
                <a:defRPr/>
              </a:pPr>
              <a:t>161</a:t>
            </a:fld>
            <a:endParaRPr lang="en-US">
              <a:solidFill>
                <a:prstClr val="black">
                  <a:tint val="75000"/>
                </a:prstClr>
              </a:solidFill>
            </a:endParaRPr>
          </a:p>
        </p:txBody>
      </p:sp>
      <p:pic>
        <p:nvPicPr>
          <p:cNvPr id="1026" name="Picture 2"/>
          <p:cNvPicPr>
            <a:picLocks noChangeAspect="1" noChangeArrowheads="1"/>
          </p:cNvPicPr>
          <p:nvPr/>
        </p:nvPicPr>
        <p:blipFill>
          <a:blip r:embed="rId2"/>
          <a:srcRect l="980" t="16279" r="2941" b="5814"/>
          <a:stretch>
            <a:fillRect/>
          </a:stretch>
        </p:blipFill>
        <p:spPr bwMode="auto">
          <a:xfrm>
            <a:off x="762000" y="1219336"/>
            <a:ext cx="7467560" cy="510524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itle 1"/>
          <p:cNvSpPr>
            <a:spLocks noGrp="1"/>
          </p:cNvSpPr>
          <p:nvPr>
            <p:ph type="title"/>
          </p:nvPr>
        </p:nvSpPr>
        <p:spPr>
          <a:xfrm>
            <a:off x="0" y="586155"/>
            <a:ext cx="9144000" cy="582245"/>
          </a:xfrm>
        </p:spPr>
        <p:txBody>
          <a:bodyPr/>
          <a:lstStyle/>
          <a:p>
            <a:r>
              <a:rPr lang="en-US" dirty="0" smtClean="0"/>
              <a:t>OP Grand Canyon Example Project</a:t>
            </a:r>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Adjustment for GNSS Bluebooking</a:t>
            </a:r>
            <a:endParaRPr lang="en-US" dirty="0"/>
          </a:p>
        </p:txBody>
      </p:sp>
      <p:sp>
        <p:nvSpPr>
          <p:cNvPr id="12" name="Content Placeholder 11"/>
          <p:cNvSpPr>
            <a:spLocks noGrp="1"/>
          </p:cNvSpPr>
          <p:nvPr>
            <p:ph idx="1"/>
          </p:nvPr>
        </p:nvSpPr>
        <p:spPr>
          <a:xfrm>
            <a:off x="457200" y="1296988"/>
            <a:ext cx="8686800" cy="5059362"/>
          </a:xfrm>
        </p:spPr>
        <p:txBody>
          <a:bodyPr>
            <a:normAutofit fontScale="85000" lnSpcReduction="10000"/>
          </a:bodyPr>
          <a:lstStyle/>
          <a:p>
            <a:r>
              <a:rPr lang="en-US" dirty="0" smtClean="0"/>
              <a:t>NGS policy (June 2012)</a:t>
            </a:r>
          </a:p>
          <a:p>
            <a:pPr lvl="1"/>
            <a:r>
              <a:rPr lang="en-US" dirty="0" smtClean="0"/>
              <a:t>ADJUST is </a:t>
            </a:r>
            <a:r>
              <a:rPr lang="en-US" b="1" i="1" dirty="0" smtClean="0"/>
              <a:t>ONLY</a:t>
            </a:r>
            <a:r>
              <a:rPr lang="en-US" dirty="0" smtClean="0"/>
              <a:t> software that can be used to submit GNSS projects for publishing in NGS Integrated Data Base</a:t>
            </a:r>
          </a:p>
          <a:p>
            <a:pPr lvl="1">
              <a:buNone/>
            </a:pPr>
            <a:r>
              <a:rPr lang="en-US" sz="2400" b="1" dirty="0" smtClean="0">
                <a:hlinkClick r:id="rId2"/>
              </a:rPr>
              <a:t>www.ngs.noaa.gov/INFO/Policy/files/062012_Data_Submission_Policy.pdf</a:t>
            </a:r>
            <a:endParaRPr lang="en-US" sz="2400" b="1" dirty="0" smtClean="0"/>
          </a:p>
          <a:p>
            <a:r>
              <a:rPr lang="en-US" dirty="0" smtClean="0"/>
              <a:t>Documentation</a:t>
            </a:r>
          </a:p>
          <a:p>
            <a:pPr lvl="1"/>
            <a:r>
              <a:rPr lang="en-US" dirty="0" smtClean="0"/>
              <a:t>“Constrained Adjustment Guidelines”</a:t>
            </a:r>
          </a:p>
          <a:p>
            <a:pPr lvl="1">
              <a:buNone/>
            </a:pPr>
            <a:r>
              <a:rPr lang="en-US" sz="2400" b="1" dirty="0" smtClean="0">
                <a:hlinkClick r:id="rId3"/>
              </a:rPr>
              <a:t>www.ngs.noaa.gov/PC_PROD/ADJUST/adjustment_guidelines.pdf</a:t>
            </a:r>
            <a:endParaRPr lang="en-US" sz="2400" b="1" dirty="0" smtClean="0"/>
          </a:p>
          <a:p>
            <a:pPr lvl="1"/>
            <a:r>
              <a:rPr lang="en-US" dirty="0" smtClean="0"/>
              <a:t>Original ADJUST documentation (TM NOS NGS-47)</a:t>
            </a:r>
          </a:p>
          <a:p>
            <a:pPr marL="457200" lvl="1" indent="0">
              <a:buNone/>
            </a:pPr>
            <a:r>
              <a:rPr lang="en-US" sz="2400" b="1" dirty="0" smtClean="0">
                <a:hlinkClick r:id="rId4"/>
              </a:rPr>
              <a:t>www.ngs.noaa.gov/PUBS_LIB/Adjust_TheHorizontalObservationAdjustmentProgram_TM_NOS_NGS_47.pdf</a:t>
            </a:r>
            <a:endParaRPr lang="en-US" sz="2400" b="1" dirty="0" smtClean="0"/>
          </a:p>
          <a:p>
            <a:pPr lvl="1"/>
            <a:r>
              <a:rPr lang="en-US" dirty="0" smtClean="0"/>
              <a:t>Supplemental ADJUST documentation</a:t>
            </a:r>
          </a:p>
          <a:p>
            <a:pPr marL="457200" lvl="1" indent="0">
              <a:buNone/>
            </a:pPr>
            <a:r>
              <a:rPr lang="en-US" sz="2400" b="1" dirty="0" smtClean="0">
                <a:hlinkClick r:id="rId5"/>
              </a:rPr>
              <a:t>beta.ngs.noaa.gov/PC_PROD/ADJUST/adjust_supplemental.txt</a:t>
            </a:r>
            <a:endParaRPr lang="en-US" sz="2400" b="1" dirty="0" smtClean="0"/>
          </a:p>
          <a:p>
            <a:r>
              <a:rPr lang="en-US" i="1" dirty="0" smtClean="0"/>
              <a:t>Entire process needs to be updated</a:t>
            </a:r>
          </a:p>
          <a:p>
            <a:endParaRPr lang="en-US" dirty="0" smtClean="0"/>
          </a:p>
        </p:txBody>
      </p:sp>
      <p:sp>
        <p:nvSpPr>
          <p:cNvPr id="5" name="Date Placeholder 4"/>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BCE2FD8-6EFB-924A-BBC7-3D9FD8781D78}" type="slidenum">
              <a:rPr lang="en-US" smtClean="0">
                <a:solidFill>
                  <a:prstClr val="black">
                    <a:tint val="75000"/>
                  </a:prstClr>
                </a:solidFill>
              </a:rPr>
              <a:pPr>
                <a:defRPr/>
              </a:pPr>
              <a:t>162</a:t>
            </a:fld>
            <a:endParaRPr lang="en-US">
              <a:solidFill>
                <a:prstClr val="black">
                  <a:tint val="75000"/>
                </a:prstClr>
              </a:solidFill>
            </a:endParaRPr>
          </a:p>
        </p:txBody>
      </p:sp>
    </p:spTree>
  </p:cSld>
  <p:clrMapOvr>
    <a:masterClrMapping/>
  </p:clrMapOvr>
  <p:transition spd="slow">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Adjustment sequence overview </a:t>
            </a:r>
            <a:endParaRPr lang="en-US" dirty="0"/>
          </a:p>
        </p:txBody>
      </p:sp>
      <p:sp>
        <p:nvSpPr>
          <p:cNvPr id="12" name="Content Placeholder 11"/>
          <p:cNvSpPr>
            <a:spLocks noGrp="1"/>
          </p:cNvSpPr>
          <p:nvPr>
            <p:ph idx="1"/>
          </p:nvPr>
        </p:nvSpPr>
        <p:spPr>
          <a:xfrm>
            <a:off x="457199" y="1417638"/>
            <a:ext cx="8686801" cy="5087937"/>
          </a:xfrm>
        </p:spPr>
        <p:txBody>
          <a:bodyPr>
            <a:normAutofit fontScale="92500"/>
          </a:bodyPr>
          <a:lstStyle/>
          <a:p>
            <a:r>
              <a:rPr lang="en-US" dirty="0" smtClean="0"/>
              <a:t>Typically 4 adjustments performed for a project</a:t>
            </a:r>
          </a:p>
          <a:p>
            <a:pPr marL="971550" lvl="1" indent="-514350">
              <a:buFont typeface="+mj-lt"/>
              <a:buAutoNum type="arabicPeriod"/>
            </a:pPr>
            <a:r>
              <a:rPr lang="en-US" dirty="0" smtClean="0"/>
              <a:t>Minimally constrained (“free”) geometric</a:t>
            </a:r>
          </a:p>
          <a:p>
            <a:pPr marL="1371600" lvl="2" indent="-457200"/>
            <a:r>
              <a:rPr lang="en-US" dirty="0" smtClean="0"/>
              <a:t>Constrain single mark 3-D</a:t>
            </a:r>
          </a:p>
          <a:p>
            <a:pPr marL="1371600" lvl="2" indent="-457200"/>
            <a:r>
              <a:rPr lang="en-US" dirty="0" smtClean="0"/>
              <a:t>Internal integrity (mainly vector residuals)</a:t>
            </a:r>
          </a:p>
          <a:p>
            <a:pPr marL="971550" lvl="1" indent="-514350">
              <a:buFont typeface="+mj-lt"/>
              <a:buAutoNum type="arabicPeriod"/>
            </a:pPr>
            <a:r>
              <a:rPr lang="en-US" dirty="0" smtClean="0"/>
              <a:t>Geometrically (“horizontally”) constrained</a:t>
            </a:r>
          </a:p>
          <a:p>
            <a:pPr marL="1371600" lvl="2" indent="-457200"/>
            <a:r>
              <a:rPr lang="en-US" dirty="0" smtClean="0"/>
              <a:t>Constrain multiple mark 3-D, 2-D, or 1-D (</a:t>
            </a:r>
            <a:r>
              <a:rPr lang="en-US" b="1" dirty="0" smtClean="0"/>
              <a:t>ellipsoid height</a:t>
            </a:r>
            <a:r>
              <a:rPr lang="en-US" dirty="0" smtClean="0"/>
              <a:t>)</a:t>
            </a:r>
          </a:p>
          <a:p>
            <a:pPr marL="1371600" lvl="2" indent="-457200"/>
            <a:r>
              <a:rPr lang="en-US" dirty="0" smtClean="0"/>
              <a:t>Geoid heights added to final </a:t>
            </a:r>
            <a:r>
              <a:rPr lang="en-US" dirty="0" err="1" smtClean="0"/>
              <a:t>bfile</a:t>
            </a:r>
            <a:r>
              <a:rPr lang="en-US" dirty="0" smtClean="0"/>
              <a:t> for vertical adjustments</a:t>
            </a:r>
          </a:p>
          <a:p>
            <a:pPr marL="971550" lvl="1" indent="-514350">
              <a:buFont typeface="+mj-lt"/>
              <a:buAutoNum type="arabicPeriod"/>
            </a:pPr>
            <a:r>
              <a:rPr lang="en-US" dirty="0" smtClean="0"/>
              <a:t>Minimally constrained (“free”) vertical</a:t>
            </a:r>
          </a:p>
          <a:p>
            <a:pPr marL="1371600" lvl="2" indent="-457200"/>
            <a:r>
              <a:rPr lang="en-US" dirty="0" smtClean="0"/>
              <a:t>Constrain </a:t>
            </a:r>
            <a:r>
              <a:rPr lang="en-US" b="1" dirty="0" smtClean="0"/>
              <a:t>orthometric height </a:t>
            </a:r>
            <a:r>
              <a:rPr lang="en-US" dirty="0" smtClean="0"/>
              <a:t>for single mark</a:t>
            </a:r>
          </a:p>
          <a:p>
            <a:pPr marL="971550" lvl="1" indent="-514350">
              <a:buFont typeface="+mj-lt"/>
              <a:buAutoNum type="arabicPeriod"/>
            </a:pPr>
            <a:r>
              <a:rPr lang="en-US" dirty="0" smtClean="0"/>
              <a:t>Vertically constrained</a:t>
            </a:r>
          </a:p>
          <a:p>
            <a:pPr marL="1371600" lvl="2" indent="-457200"/>
            <a:r>
              <a:rPr lang="en-US" dirty="0" smtClean="0"/>
              <a:t>Constrain vertical control 1-D (orthometric height)</a:t>
            </a:r>
          </a:p>
          <a:p>
            <a:endParaRPr lang="en-US" dirty="0" smtClean="0"/>
          </a:p>
          <a:p>
            <a:pPr lvl="2"/>
            <a:endParaRPr lang="en-US" dirty="0" smtClean="0"/>
          </a:p>
          <a:p>
            <a:pPr lvl="2"/>
            <a:endParaRPr lang="en-US" dirty="0" smtClean="0"/>
          </a:p>
          <a:p>
            <a:pPr lvl="2"/>
            <a:endParaRPr lang="en-US" dirty="0" smtClean="0"/>
          </a:p>
          <a:p>
            <a:pPr lvl="2"/>
            <a:endParaRPr lang="en-US" dirty="0" smtClean="0"/>
          </a:p>
          <a:p>
            <a:pPr lvl="2"/>
            <a:endParaRPr lang="en-US" dirty="0" smtClean="0"/>
          </a:p>
          <a:p>
            <a:pPr lvl="2"/>
            <a:endParaRPr lang="en-US" dirty="0" smtClean="0"/>
          </a:p>
          <a:p>
            <a:pPr lvl="1"/>
            <a:endParaRPr lang="en-US" dirty="0" smtClean="0"/>
          </a:p>
          <a:p>
            <a:endParaRPr lang="en-US" dirty="0" smtClean="0"/>
          </a:p>
        </p:txBody>
      </p:sp>
      <p:sp>
        <p:nvSpPr>
          <p:cNvPr id="5" name="Date Placeholder 4"/>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BCE2FD8-6EFB-924A-BBC7-3D9FD8781D78}" type="slidenum">
              <a:rPr lang="en-US" smtClean="0">
                <a:solidFill>
                  <a:prstClr val="black">
                    <a:tint val="75000"/>
                  </a:prstClr>
                </a:solidFill>
              </a:rPr>
              <a:pPr>
                <a:defRPr/>
              </a:pPr>
              <a:t>163</a:t>
            </a:fld>
            <a:endParaRPr lang="en-US">
              <a:solidFill>
                <a:prstClr val="black">
                  <a:tint val="75000"/>
                </a:prstClr>
              </a:solidFill>
            </a:endParaRPr>
          </a:p>
        </p:txBody>
      </p:sp>
    </p:spTree>
  </p:cSld>
  <p:clrMapOvr>
    <a:masterClrMapping/>
  </p:clrMapOvr>
  <p:transition spd="slow">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Finalize for submittal to NGS</a:t>
            </a:r>
            <a:endParaRPr lang="en-US" dirty="0"/>
          </a:p>
        </p:txBody>
      </p:sp>
      <p:sp>
        <p:nvSpPr>
          <p:cNvPr id="12" name="Content Placeholder 11"/>
          <p:cNvSpPr>
            <a:spLocks noGrp="1"/>
          </p:cNvSpPr>
          <p:nvPr>
            <p:ph idx="1"/>
          </p:nvPr>
        </p:nvSpPr>
        <p:spPr>
          <a:xfrm>
            <a:off x="457200" y="1600200"/>
            <a:ext cx="8686800" cy="4905376"/>
          </a:xfrm>
        </p:spPr>
        <p:txBody>
          <a:bodyPr>
            <a:normAutofit fontScale="85000" lnSpcReduction="20000"/>
          </a:bodyPr>
          <a:lstStyle/>
          <a:p>
            <a:pPr lvl="0"/>
            <a:r>
              <a:rPr lang="en-US" dirty="0" smtClean="0"/>
              <a:t>Final output of ADJUST results</a:t>
            </a:r>
          </a:p>
          <a:p>
            <a:pPr lvl="1"/>
            <a:r>
              <a:rPr lang="en-US" dirty="0" smtClean="0"/>
              <a:t>Add </a:t>
            </a:r>
            <a:r>
              <a:rPr lang="en-US" dirty="0" err="1" smtClean="0"/>
              <a:t>ortho</a:t>
            </a:r>
            <a:r>
              <a:rPr lang="en-US" dirty="0" smtClean="0"/>
              <a:t> heights from vertical adjustment to final </a:t>
            </a:r>
            <a:r>
              <a:rPr lang="en-US" dirty="0" err="1" smtClean="0"/>
              <a:t>bfile</a:t>
            </a:r>
            <a:endParaRPr lang="en-US" dirty="0" smtClean="0"/>
          </a:p>
          <a:p>
            <a:pPr lvl="1"/>
            <a:r>
              <a:rPr lang="en-US" dirty="0" smtClean="0"/>
              <a:t>Manual editing of final </a:t>
            </a:r>
            <a:r>
              <a:rPr lang="en-US" dirty="0" err="1" smtClean="0"/>
              <a:t>bfile</a:t>
            </a:r>
            <a:r>
              <a:rPr lang="en-US" dirty="0" smtClean="0"/>
              <a:t> (especially vertical metadata)</a:t>
            </a:r>
          </a:p>
          <a:p>
            <a:pPr lvl="0"/>
            <a:r>
              <a:rPr lang="en-US" dirty="0" smtClean="0"/>
              <a:t>Create descriptions using </a:t>
            </a:r>
            <a:r>
              <a:rPr lang="en-US" dirty="0" err="1" smtClean="0"/>
              <a:t>WinDesc</a:t>
            </a:r>
            <a:endParaRPr lang="en-US" dirty="0" smtClean="0"/>
          </a:p>
          <a:p>
            <a:pPr lvl="0"/>
            <a:r>
              <a:rPr lang="en-US" dirty="0" smtClean="0"/>
              <a:t>Run checking programs</a:t>
            </a:r>
          </a:p>
          <a:p>
            <a:pPr lvl="1"/>
            <a:r>
              <a:rPr lang="en-US" dirty="0" smtClean="0"/>
              <a:t>chkobs.exe, obschk.exe, obsdes.exe</a:t>
            </a:r>
          </a:p>
          <a:p>
            <a:pPr lvl="0"/>
            <a:r>
              <a:rPr lang="en-US" dirty="0" smtClean="0"/>
              <a:t>Project report</a:t>
            </a:r>
          </a:p>
          <a:p>
            <a:pPr lvl="1"/>
            <a:r>
              <a:rPr lang="en-US" dirty="0" smtClean="0"/>
              <a:t>See “Constrained Adjustment Guidelines” for requirements</a:t>
            </a:r>
          </a:p>
          <a:p>
            <a:pPr lvl="1"/>
            <a:r>
              <a:rPr lang="en-US" dirty="0" smtClean="0"/>
              <a:t>Plan to provide report template to make this simpler</a:t>
            </a:r>
          </a:p>
          <a:p>
            <a:pPr lvl="0"/>
            <a:r>
              <a:rPr lang="en-US" dirty="0" smtClean="0"/>
              <a:t>Submittal to NGS for review and publication</a:t>
            </a:r>
          </a:p>
          <a:p>
            <a:pPr lvl="1"/>
            <a:r>
              <a:rPr lang="en-US" dirty="0" smtClean="0"/>
              <a:t>Mail report and data files (typically on CD or DVD) </a:t>
            </a:r>
          </a:p>
          <a:p>
            <a:pPr lvl="1"/>
            <a:r>
              <a:rPr lang="en-US" dirty="0" smtClean="0"/>
              <a:t>Submittal via Internet is not yet available</a:t>
            </a:r>
          </a:p>
          <a:p>
            <a:pPr lvl="0"/>
            <a:endParaRPr lang="en-US" dirty="0" smtClean="0"/>
          </a:p>
        </p:txBody>
      </p:sp>
      <p:sp>
        <p:nvSpPr>
          <p:cNvPr id="5" name="Date Placeholder 4"/>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BCE2FD8-6EFB-924A-BBC7-3D9FD8781D78}" type="slidenum">
              <a:rPr lang="en-US" smtClean="0">
                <a:solidFill>
                  <a:prstClr val="black">
                    <a:tint val="75000"/>
                  </a:prstClr>
                </a:solidFill>
              </a:rPr>
              <a:pPr>
                <a:defRPr/>
              </a:pPr>
              <a:t>164</a:t>
            </a:fld>
            <a:endParaRPr lang="en-US">
              <a:solidFill>
                <a:prstClr val="black">
                  <a:tint val="75000"/>
                </a:prstClr>
              </a:solidFill>
            </a:endParaRPr>
          </a:p>
        </p:txBody>
      </p:sp>
    </p:spTree>
  </p:cSld>
  <p:clrMapOvr>
    <a:masterClrMapping/>
  </p:clrMapOvr>
  <p:transition spd="slow">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Compare OP to ADJUST (free adjust)</a:t>
            </a:r>
            <a:endParaRPr lang="en-US" dirty="0"/>
          </a:p>
        </p:txBody>
      </p:sp>
      <p:graphicFrame>
        <p:nvGraphicFramePr>
          <p:cNvPr id="7" name="Content Placeholder 6"/>
          <p:cNvGraphicFramePr>
            <a:graphicFrameLocks noGrp="1"/>
          </p:cNvGraphicFramePr>
          <p:nvPr>
            <p:ph idx="1"/>
          </p:nvPr>
        </p:nvGraphicFramePr>
        <p:xfrm>
          <a:off x="457200" y="1600200"/>
          <a:ext cx="8229600" cy="296672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gridSpan="4">
                  <a:txBody>
                    <a:bodyPr/>
                    <a:lstStyle/>
                    <a:p>
                      <a:pPr algn="l" fontAlgn="b"/>
                      <a:r>
                        <a:rPr lang="en-US" sz="2000" b="1" i="0" u="none" strike="noStrike" dirty="0">
                          <a:solidFill>
                            <a:schemeClr val="bg1"/>
                          </a:solidFill>
                          <a:latin typeface="Calibri"/>
                        </a:rPr>
                        <a:t>Free adjustment OPUS-Projects minus ADJUST results (cm)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gridSpan="3">
                  <a:txBody>
                    <a:bodyPr/>
                    <a:lstStyle/>
                    <a:p>
                      <a:pPr algn="l" fontAlgn="b"/>
                      <a:r>
                        <a:rPr lang="en-US" sz="1800" b="1" i="0" u="none" strike="noStrike" dirty="0">
                          <a:solidFill>
                            <a:srgbClr val="000000"/>
                          </a:solidFill>
                          <a:latin typeface="Calibri"/>
                        </a:rPr>
                        <a:t>Constrained to mark "</a:t>
                      </a:r>
                      <a:r>
                        <a:rPr lang="en-US" sz="1800" b="1" i="0" u="none" strike="noStrike" dirty="0" err="1">
                          <a:solidFill>
                            <a:srgbClr val="000000"/>
                          </a:solidFill>
                          <a:latin typeface="Calibri"/>
                        </a:rPr>
                        <a:t>abys</a:t>
                      </a:r>
                      <a:r>
                        <a:rPr lang="en-US" sz="1800" b="1" i="0" u="none" strike="noStrike" dirty="0">
                          <a:solidFill>
                            <a:srgbClr val="000000"/>
                          </a:solidFill>
                          <a:latin typeface="Calibri"/>
                        </a:rPr>
                        <a:t>"</a:t>
                      </a: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a:txBody>
                    <a:bodyPr/>
                    <a:lstStyle/>
                    <a:p>
                      <a:pPr algn="l" fontAlgn="b"/>
                      <a:endParaRPr lang="en-US" sz="1800" b="0" i="0" u="none" strike="noStrike" dirty="0">
                        <a:solidFill>
                          <a:srgbClr val="000000"/>
                        </a:solidFill>
                        <a:latin typeface="Calibri"/>
                      </a:endParaRP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0840">
                <a:tc gridSpan="4">
                  <a:txBody>
                    <a:bodyPr/>
                    <a:lstStyle/>
                    <a:p>
                      <a:pPr algn="l" fontAlgn="b"/>
                      <a:r>
                        <a:rPr lang="en-US" sz="1800" b="1" i="1" u="none" strike="noStrike" dirty="0">
                          <a:solidFill>
                            <a:srgbClr val="000000"/>
                          </a:solidFill>
                          <a:latin typeface="Calibri"/>
                        </a:rPr>
                        <a:t>OPUS-Projects "normal" constraints weight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pPr algn="l" fontAlgn="b"/>
                      <a:r>
                        <a:rPr lang="en-US" sz="1800" b="0" i="0" u="none" strike="noStrike" dirty="0">
                          <a:solidFill>
                            <a:srgbClr val="000000"/>
                          </a:solidFill>
                          <a:latin typeface="Calibri"/>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800" b="1" i="0" u="none" strike="noStrike" dirty="0">
                          <a:solidFill>
                            <a:srgbClr val="000000"/>
                          </a:solidFill>
                          <a:latin typeface="Calibri"/>
                        </a:rPr>
                        <a:t>Delta </a:t>
                      </a:r>
                      <a:r>
                        <a:rPr lang="en-US" sz="1800" b="1" i="0" u="none" strike="noStrike" dirty="0" err="1">
                          <a:solidFill>
                            <a:srgbClr val="000000"/>
                          </a:solidFill>
                          <a:latin typeface="Calibri"/>
                        </a:rPr>
                        <a:t>Horz</a:t>
                      </a:r>
                      <a:endParaRPr lang="en-US" sz="18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800" b="1" i="0" u="none" strike="noStrike" dirty="0">
                          <a:solidFill>
                            <a:srgbClr val="000000"/>
                          </a:solidFill>
                          <a:latin typeface="Calibri"/>
                        </a:rPr>
                        <a:t>Delta EHT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800" b="1" i="0" u="none" strike="noStrike" dirty="0">
                          <a:solidFill>
                            <a:srgbClr val="000000"/>
                          </a:solidFill>
                          <a:latin typeface="Calibri"/>
                        </a:rPr>
                        <a:t>Delta OHT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0840">
                <a:tc>
                  <a:txBody>
                    <a:bodyPr/>
                    <a:lstStyle/>
                    <a:p>
                      <a:pPr algn="r" fontAlgn="b"/>
                      <a:r>
                        <a:rPr lang="en-US" sz="1800" b="1" i="0" u="none" strike="noStrike" dirty="0" smtClean="0">
                          <a:solidFill>
                            <a:srgbClr val="000000"/>
                          </a:solidFill>
                          <a:latin typeface="Calibri"/>
                        </a:rPr>
                        <a:t>Min</a:t>
                      </a:r>
                      <a:endParaRPr lang="en-US" sz="18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0.2 (</a:t>
                      </a:r>
                      <a:r>
                        <a:rPr lang="en-US" sz="1800" b="0" i="0" u="none" strike="noStrike" dirty="0" err="1" smtClean="0">
                          <a:solidFill>
                            <a:srgbClr val="000000"/>
                          </a:solidFill>
                          <a:latin typeface="Calibri"/>
                        </a:rPr>
                        <a:t>abys</a:t>
                      </a:r>
                      <a:r>
                        <a:rPr lang="en-US" sz="1800" b="0" i="0" u="none" strike="noStrike" dirty="0" smtClean="0">
                          <a:solidFill>
                            <a:srgbClr val="000000"/>
                          </a:solidFill>
                          <a:latin typeface="Calibri"/>
                        </a:rPr>
                        <a:t>)</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a:solidFill>
                            <a:srgbClr val="000000"/>
                          </a:solidFill>
                          <a:latin typeface="Calibri"/>
                        </a:rPr>
                        <a:t>-</a:t>
                      </a:r>
                      <a:r>
                        <a:rPr lang="en-US" sz="1800" b="0" i="0" u="none" strike="noStrike" dirty="0" smtClean="0">
                          <a:solidFill>
                            <a:srgbClr val="000000"/>
                          </a:solidFill>
                          <a:latin typeface="Calibri"/>
                        </a:rPr>
                        <a:t>0.6 (</a:t>
                      </a:r>
                      <a:r>
                        <a:rPr lang="en-US" sz="1800" b="0" i="0" u="none" strike="noStrike" dirty="0" err="1" smtClean="0">
                          <a:solidFill>
                            <a:srgbClr val="000000"/>
                          </a:solidFill>
                          <a:latin typeface="Calibri"/>
                        </a:rPr>
                        <a:t>abys</a:t>
                      </a:r>
                      <a:r>
                        <a:rPr lang="en-US" sz="1800" b="0" i="0" u="none" strike="noStrike" dirty="0" smtClean="0">
                          <a:solidFill>
                            <a:srgbClr val="000000"/>
                          </a:solidFill>
                          <a:latin typeface="Calibri"/>
                        </a:rPr>
                        <a:t>)</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a:solidFill>
                            <a:srgbClr val="000000"/>
                          </a:solidFill>
                          <a:latin typeface="Calibri"/>
                        </a:rPr>
                        <a:t>N/A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0840">
                <a:tc>
                  <a:txBody>
                    <a:bodyPr/>
                    <a:lstStyle/>
                    <a:p>
                      <a:pPr algn="r" fontAlgn="b"/>
                      <a:r>
                        <a:rPr lang="en-US" sz="1800" b="1" i="0" u="none" strike="noStrike" dirty="0" smtClean="0">
                          <a:solidFill>
                            <a:srgbClr val="000000"/>
                          </a:solidFill>
                          <a:latin typeface="Calibri"/>
                        </a:rPr>
                        <a:t>Max</a:t>
                      </a:r>
                      <a:endParaRPr lang="en-US" sz="18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0.5 (</a:t>
                      </a:r>
                      <a:r>
                        <a:rPr lang="en-US" sz="1800" b="0" i="0" u="none" strike="noStrike" dirty="0" err="1" smtClean="0">
                          <a:solidFill>
                            <a:srgbClr val="000000"/>
                          </a:solidFill>
                          <a:latin typeface="Calibri"/>
                        </a:rPr>
                        <a:t>dsvw</a:t>
                      </a:r>
                      <a:r>
                        <a:rPr lang="en-US" sz="1800" b="0" i="0" u="none" strike="noStrike" dirty="0" smtClean="0">
                          <a:solidFill>
                            <a:srgbClr val="000000"/>
                          </a:solidFill>
                          <a:latin typeface="Calibri"/>
                        </a:rPr>
                        <a:t>)</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a:solidFill>
                            <a:srgbClr val="000000"/>
                          </a:solidFill>
                          <a:latin typeface="Calibri"/>
                        </a:rPr>
                        <a:t>-</a:t>
                      </a:r>
                      <a:r>
                        <a:rPr lang="en-US" sz="1800" b="0" i="0" u="none" strike="noStrike" dirty="0" smtClean="0">
                          <a:solidFill>
                            <a:srgbClr val="000000"/>
                          </a:solidFill>
                          <a:latin typeface="Calibri"/>
                        </a:rPr>
                        <a:t>0.2 (sign)</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a:solidFill>
                            <a:srgbClr val="000000"/>
                          </a:solidFill>
                          <a:latin typeface="Calibri"/>
                        </a:rPr>
                        <a:t>N/A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0840">
                <a:tc>
                  <a:txBody>
                    <a:bodyPr/>
                    <a:lstStyle/>
                    <a:p>
                      <a:pPr algn="r" fontAlgn="b"/>
                      <a:r>
                        <a:rPr lang="en-US" sz="1800" b="1" i="0" u="none" strike="noStrike" dirty="0">
                          <a:solidFill>
                            <a:srgbClr val="000000"/>
                          </a:solidFill>
                          <a:latin typeface="Calibri"/>
                        </a:rPr>
                        <a:t>Mean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a:solidFill>
                            <a:srgbClr val="000000"/>
                          </a:solidFill>
                          <a:latin typeface="Calibri"/>
                        </a:rPr>
                        <a:t>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a:solidFill>
                            <a:srgbClr val="000000"/>
                          </a:solidFill>
                          <a:latin typeface="Calibri"/>
                        </a:rPr>
                        <a:t>-0.3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a:solidFill>
                            <a:srgbClr val="000000"/>
                          </a:solidFill>
                          <a:latin typeface="Calibri"/>
                        </a:rPr>
                        <a:t>N/A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0840">
                <a:tc>
                  <a:txBody>
                    <a:bodyPr/>
                    <a:lstStyle/>
                    <a:p>
                      <a:pPr algn="r" fontAlgn="b"/>
                      <a:r>
                        <a:rPr lang="en-US" sz="1800" b="1" i="0" u="none" strike="noStrike" dirty="0">
                          <a:solidFill>
                            <a:srgbClr val="000000"/>
                          </a:solidFill>
                          <a:latin typeface="Calibri"/>
                        </a:rPr>
                        <a:t>Std dev</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±0.1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±0.1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N/A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4" name="Date Placeholder 3"/>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92D6AEA-48A7-924D-9406-EC6E0EBC20ED}" type="slidenum">
              <a:rPr lang="en-US" smtClean="0">
                <a:solidFill>
                  <a:prstClr val="black">
                    <a:tint val="75000"/>
                  </a:prstClr>
                </a:solidFill>
              </a:rPr>
              <a:pPr>
                <a:defRPr/>
              </a:pPr>
              <a:t>165</a:t>
            </a:fld>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Compare OP to ADJUST (const adjust)</a:t>
            </a:r>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92D6AEA-48A7-924D-9406-EC6E0EBC20ED}" type="slidenum">
              <a:rPr lang="en-US" smtClean="0">
                <a:solidFill>
                  <a:prstClr val="black">
                    <a:tint val="75000"/>
                  </a:prstClr>
                </a:solidFill>
              </a:rPr>
              <a:pPr>
                <a:defRPr/>
              </a:pPr>
              <a:t>166</a:t>
            </a:fld>
            <a:endParaRPr lang="en-US">
              <a:solidFill>
                <a:prstClr val="black">
                  <a:tint val="75000"/>
                </a:prstClr>
              </a:solidFill>
            </a:endParaRPr>
          </a:p>
        </p:txBody>
      </p:sp>
      <p:graphicFrame>
        <p:nvGraphicFramePr>
          <p:cNvPr id="8" name="Content Placeholder 7"/>
          <p:cNvGraphicFramePr>
            <a:graphicFrameLocks noGrp="1"/>
          </p:cNvGraphicFramePr>
          <p:nvPr>
            <p:ph idx="1"/>
          </p:nvPr>
        </p:nvGraphicFramePr>
        <p:xfrm>
          <a:off x="457200" y="1400175"/>
          <a:ext cx="8229600" cy="482092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gridSpan="4">
                  <a:txBody>
                    <a:bodyPr/>
                    <a:lstStyle/>
                    <a:p>
                      <a:pPr algn="l" fontAlgn="b"/>
                      <a:r>
                        <a:rPr lang="en-US" sz="2000" b="1" i="0" u="none" strike="noStrike" dirty="0">
                          <a:solidFill>
                            <a:schemeClr val="bg1"/>
                          </a:solidFill>
                          <a:latin typeface="Calibri"/>
                        </a:rPr>
                        <a:t>OPUS-Projects results minus </a:t>
                      </a:r>
                      <a:r>
                        <a:rPr lang="en-US" sz="2000" b="1" i="0" u="none" strike="noStrike" dirty="0" smtClean="0">
                          <a:solidFill>
                            <a:schemeClr val="bg1"/>
                          </a:solidFill>
                          <a:latin typeface="Calibri"/>
                        </a:rPr>
                        <a:t>final ADJUST </a:t>
                      </a:r>
                      <a:r>
                        <a:rPr lang="en-US" sz="2000" b="1" i="0" u="none" strike="noStrike" dirty="0">
                          <a:solidFill>
                            <a:schemeClr val="bg1"/>
                          </a:solidFill>
                          <a:latin typeface="Calibri"/>
                        </a:rPr>
                        <a:t>results (cm)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gridSpan="4">
                  <a:txBody>
                    <a:bodyPr/>
                    <a:lstStyle/>
                    <a:p>
                      <a:pPr algn="l" fontAlgn="b"/>
                      <a:r>
                        <a:rPr lang="en-US" sz="1800" b="1" i="1" u="none" strike="noStrike" dirty="0">
                          <a:solidFill>
                            <a:srgbClr val="000000"/>
                          </a:solidFill>
                          <a:latin typeface="Calibri"/>
                        </a:rPr>
                        <a:t>OPUS-Projects "normal" constraints weight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pPr algn="l" fontAlgn="b"/>
                      <a:r>
                        <a:rPr lang="en-US" sz="1800" b="0" i="0" u="none" strike="noStrike" dirty="0">
                          <a:solidFill>
                            <a:srgbClr val="000000"/>
                          </a:solidFill>
                          <a:latin typeface="Calibri"/>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Delta </a:t>
                      </a:r>
                      <a:r>
                        <a:rPr lang="en-US" sz="1800" b="1" i="0" u="none" strike="noStrike" dirty="0" err="1">
                          <a:solidFill>
                            <a:srgbClr val="000000"/>
                          </a:solidFill>
                          <a:latin typeface="Calibri"/>
                        </a:rPr>
                        <a:t>Horz</a:t>
                      </a:r>
                      <a:endParaRPr lang="en-US" sz="18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Delta EHT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Delta OHT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r" fontAlgn="b"/>
                      <a:r>
                        <a:rPr lang="en-US" sz="1800" b="1" i="0" u="none" strike="noStrike" dirty="0">
                          <a:solidFill>
                            <a:srgbClr val="000000"/>
                          </a:solidFill>
                          <a:latin typeface="Calibri"/>
                        </a:rPr>
                        <a:t>Min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smtClean="0">
                          <a:solidFill>
                            <a:srgbClr val="000000"/>
                          </a:solidFill>
                          <a:latin typeface="Calibri"/>
                        </a:rPr>
                        <a:t>0.2 (b490)</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latin typeface="Calibri"/>
                        </a:rPr>
                        <a:t>-</a:t>
                      </a:r>
                      <a:r>
                        <a:rPr lang="en-US" sz="1800" b="0" i="0" u="none" strike="noStrike" dirty="0" smtClean="0">
                          <a:solidFill>
                            <a:srgbClr val="000000"/>
                          </a:solidFill>
                          <a:latin typeface="Calibri"/>
                        </a:rPr>
                        <a:t>0.3 (v488)</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latin typeface="Calibri"/>
                        </a:rPr>
                        <a:t>-</a:t>
                      </a:r>
                      <a:r>
                        <a:rPr lang="en-US" sz="1800" b="0" i="0" u="none" strike="noStrike" dirty="0" smtClean="0">
                          <a:solidFill>
                            <a:srgbClr val="000000"/>
                          </a:solidFill>
                          <a:latin typeface="Calibri"/>
                        </a:rPr>
                        <a:t>3.7 (v488)</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0840">
                <a:tc>
                  <a:txBody>
                    <a:bodyPr/>
                    <a:lstStyle/>
                    <a:p>
                      <a:pPr algn="r" fontAlgn="b"/>
                      <a:r>
                        <a:rPr lang="en-US" sz="1800" b="1" i="0" u="none" strike="noStrike" dirty="0">
                          <a:solidFill>
                            <a:srgbClr val="000000"/>
                          </a:solidFill>
                          <a:latin typeface="Calibri"/>
                        </a:rPr>
                        <a:t>Max</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0.8 (</a:t>
                      </a:r>
                      <a:r>
                        <a:rPr lang="en-US" sz="1800" b="0" i="0" u="none" strike="noStrike" dirty="0" err="1" smtClean="0">
                          <a:solidFill>
                            <a:srgbClr val="000000"/>
                          </a:solidFill>
                          <a:latin typeface="Calibri"/>
                        </a:rPr>
                        <a:t>dsvw</a:t>
                      </a:r>
                      <a:r>
                        <a:rPr lang="en-US" sz="1800" b="0" i="0" u="none" strike="noStrike" dirty="0" smtClean="0">
                          <a:solidFill>
                            <a:srgbClr val="000000"/>
                          </a:solidFill>
                          <a:latin typeface="Calibri"/>
                        </a:rPr>
                        <a:t>)</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0.6 (b490)</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2.5 (apex)</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0840">
                <a:tc>
                  <a:txBody>
                    <a:bodyPr/>
                    <a:lstStyle/>
                    <a:p>
                      <a:pPr algn="r" fontAlgn="b"/>
                      <a:r>
                        <a:rPr lang="en-US" sz="1800" b="1" i="0" u="none" strike="noStrike" dirty="0">
                          <a:solidFill>
                            <a:srgbClr val="000000"/>
                          </a:solidFill>
                          <a:latin typeface="Calibri"/>
                        </a:rPr>
                        <a:t>Mean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a:solidFill>
                            <a:srgbClr val="000000"/>
                          </a:solidFill>
                          <a:latin typeface="Calibri"/>
                        </a:rPr>
                        <a:t>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a:solidFill>
                            <a:srgbClr val="000000"/>
                          </a:solidFill>
                          <a:latin typeface="Calibri"/>
                        </a:rPr>
                        <a:t>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a:solidFill>
                            <a:srgbClr val="000000"/>
                          </a:solidFill>
                          <a:latin typeface="Calibri"/>
                        </a:rPr>
                        <a:t>-0.1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0840">
                <a:tc>
                  <a:txBody>
                    <a:bodyPr/>
                    <a:lstStyle/>
                    <a:p>
                      <a:pPr algn="r" fontAlgn="b"/>
                      <a:r>
                        <a:rPr lang="en-US" sz="1800" b="1" i="0" u="none" strike="noStrike" dirty="0">
                          <a:solidFill>
                            <a:srgbClr val="000000"/>
                          </a:solidFill>
                          <a:latin typeface="Calibri"/>
                        </a:rPr>
                        <a:t>Std dev</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±0.2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370840">
                <a:tc gridSpan="4">
                  <a:txBody>
                    <a:bodyPr/>
                    <a:lstStyle/>
                    <a:p>
                      <a:pPr algn="l" fontAlgn="b"/>
                      <a:r>
                        <a:rPr lang="en-US" sz="1800" b="1" i="1" u="none" strike="noStrike" dirty="0">
                          <a:solidFill>
                            <a:srgbClr val="000000"/>
                          </a:solidFill>
                          <a:latin typeface="Calibri"/>
                        </a:rPr>
                        <a:t>OPUS-Projects "tight" constraints weight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pPr algn="l" fontAlgn="b"/>
                      <a:r>
                        <a:rPr lang="en-US" sz="1800" b="1" i="0" u="none" strike="noStrike" dirty="0">
                          <a:solidFill>
                            <a:srgbClr val="000000"/>
                          </a:solidFill>
                          <a:latin typeface="Calibri"/>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Delta </a:t>
                      </a:r>
                      <a:r>
                        <a:rPr lang="en-US" sz="1800" b="1" i="0" u="none" strike="noStrike" dirty="0" err="1">
                          <a:solidFill>
                            <a:srgbClr val="000000"/>
                          </a:solidFill>
                          <a:latin typeface="Calibri"/>
                        </a:rPr>
                        <a:t>Horz</a:t>
                      </a:r>
                      <a:endParaRPr lang="en-US" sz="18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Delta EHT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Delta OHT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r" fontAlgn="b"/>
                      <a:r>
                        <a:rPr lang="en-US" sz="1800" b="1" i="0" u="none" strike="noStrike" dirty="0">
                          <a:solidFill>
                            <a:srgbClr val="000000"/>
                          </a:solidFill>
                          <a:latin typeface="Calibri"/>
                        </a:rPr>
                        <a:t>Min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smtClean="0">
                          <a:solidFill>
                            <a:srgbClr val="000000"/>
                          </a:solidFill>
                          <a:latin typeface="Calibri"/>
                        </a:rPr>
                        <a:t>0.1 (</a:t>
                      </a:r>
                      <a:r>
                        <a:rPr lang="en-US" sz="1800" b="0" i="0" u="none" strike="noStrike" dirty="0" err="1" smtClean="0">
                          <a:solidFill>
                            <a:srgbClr val="000000"/>
                          </a:solidFill>
                          <a:latin typeface="Calibri"/>
                        </a:rPr>
                        <a:t>abys</a:t>
                      </a:r>
                      <a:r>
                        <a:rPr lang="en-US" sz="1800" b="0" i="0" u="none" strike="noStrike" dirty="0" smtClean="0">
                          <a:solidFill>
                            <a:srgbClr val="000000"/>
                          </a:solidFill>
                          <a:latin typeface="Calibri"/>
                        </a:rPr>
                        <a:t>)</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latin typeface="Calibri"/>
                        </a:rPr>
                        <a:t>-</a:t>
                      </a:r>
                      <a:r>
                        <a:rPr lang="en-US" sz="1800" b="0" i="0" u="none" strike="noStrike" dirty="0" smtClean="0">
                          <a:solidFill>
                            <a:srgbClr val="000000"/>
                          </a:solidFill>
                          <a:latin typeface="Calibri"/>
                        </a:rPr>
                        <a:t>0.8 (b490)</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800" b="0" i="0" u="none" strike="noStrike" dirty="0">
                          <a:solidFill>
                            <a:srgbClr val="000000"/>
                          </a:solidFill>
                          <a:latin typeface="Calibri"/>
                        </a:rPr>
                        <a:t>-</a:t>
                      </a:r>
                      <a:r>
                        <a:rPr lang="en-US" sz="1800" b="0" i="0" u="none" strike="noStrike" dirty="0" smtClean="0">
                          <a:solidFill>
                            <a:srgbClr val="000000"/>
                          </a:solidFill>
                          <a:latin typeface="Calibri"/>
                        </a:rPr>
                        <a:t>0.3 (</a:t>
                      </a:r>
                      <a:r>
                        <a:rPr lang="en-US" sz="1800" b="0" i="0" u="none" strike="noStrike" dirty="0" err="1" smtClean="0">
                          <a:solidFill>
                            <a:srgbClr val="000000"/>
                          </a:solidFill>
                          <a:latin typeface="Calibri"/>
                        </a:rPr>
                        <a:t>dsvw</a:t>
                      </a:r>
                      <a:r>
                        <a:rPr lang="en-US" sz="1800" b="0" i="0" u="none" strike="noStrike" dirty="0" smtClean="0">
                          <a:solidFill>
                            <a:srgbClr val="000000"/>
                          </a:solidFill>
                          <a:latin typeface="Calibri"/>
                        </a:rPr>
                        <a:t>)</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0840">
                <a:tc>
                  <a:txBody>
                    <a:bodyPr/>
                    <a:lstStyle/>
                    <a:p>
                      <a:pPr algn="r" fontAlgn="b"/>
                      <a:r>
                        <a:rPr lang="en-US" sz="1800" b="1" i="0" u="none" strike="noStrike" dirty="0">
                          <a:solidFill>
                            <a:srgbClr val="000000"/>
                          </a:solidFill>
                          <a:latin typeface="Calibri"/>
                        </a:rPr>
                        <a:t>Max</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0.8 (sign)</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1.2 (fst6)</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0.3 (</a:t>
                      </a:r>
                      <a:r>
                        <a:rPr lang="en-US" sz="1800" b="0" i="0" u="none" strike="noStrike" dirty="0" err="1" smtClean="0">
                          <a:solidFill>
                            <a:srgbClr val="000000"/>
                          </a:solidFill>
                          <a:latin typeface="Calibri"/>
                        </a:rPr>
                        <a:t>fred</a:t>
                      </a:r>
                      <a:r>
                        <a:rPr lang="en-US" sz="1800" b="0" i="0" u="none" strike="noStrike" dirty="0" smtClean="0">
                          <a:solidFill>
                            <a:srgbClr val="000000"/>
                          </a:solidFill>
                          <a:latin typeface="Calibri"/>
                        </a:rPr>
                        <a:t>)</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0840">
                <a:tc>
                  <a:txBody>
                    <a:bodyPr/>
                    <a:lstStyle/>
                    <a:p>
                      <a:pPr algn="r" fontAlgn="b"/>
                      <a:r>
                        <a:rPr lang="en-US" sz="1800" b="1" i="0" u="none" strike="noStrike" dirty="0">
                          <a:solidFill>
                            <a:srgbClr val="000000"/>
                          </a:solidFill>
                          <a:latin typeface="Calibri"/>
                        </a:rPr>
                        <a:t>Mean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a:solidFill>
                            <a:srgbClr val="000000"/>
                          </a:solidFill>
                          <a:latin typeface="Calibri"/>
                        </a:rPr>
                        <a:t>0.4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a:solidFill>
                            <a:srgbClr val="000000"/>
                          </a:solidFill>
                          <a:latin typeface="Calibri"/>
                        </a:rPr>
                        <a:t>0.4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a:solidFill>
                            <a:srgbClr val="000000"/>
                          </a:solidFill>
                          <a:latin typeface="Calibri"/>
                        </a:rPr>
                        <a:t>0.1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0840">
                <a:tc>
                  <a:txBody>
                    <a:bodyPr/>
                    <a:lstStyle/>
                    <a:p>
                      <a:pPr algn="r" fontAlgn="b"/>
                      <a:r>
                        <a:rPr lang="en-US" sz="1800" b="1" i="0" u="none" strike="noStrike" dirty="0">
                          <a:solidFill>
                            <a:srgbClr val="000000"/>
                          </a:solidFill>
                          <a:latin typeface="Calibri"/>
                        </a:rPr>
                        <a:t>Std dev</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±0.2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Compare OP to ADJUST (accuracies)</a:t>
            </a:r>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92D6AEA-48A7-924D-9406-EC6E0EBC20ED}" type="slidenum">
              <a:rPr lang="en-US" smtClean="0">
                <a:solidFill>
                  <a:prstClr val="black">
                    <a:tint val="75000"/>
                  </a:prstClr>
                </a:solidFill>
              </a:rPr>
              <a:pPr>
                <a:defRPr/>
              </a:pPr>
              <a:t>167</a:t>
            </a:fld>
            <a:endParaRPr lang="en-US">
              <a:solidFill>
                <a:prstClr val="black">
                  <a:tint val="75000"/>
                </a:prstClr>
              </a:solidFill>
            </a:endParaRPr>
          </a:p>
        </p:txBody>
      </p:sp>
      <p:graphicFrame>
        <p:nvGraphicFramePr>
          <p:cNvPr id="9" name="Content Placeholder 8"/>
          <p:cNvGraphicFramePr>
            <a:graphicFrameLocks noGrp="1"/>
          </p:cNvGraphicFramePr>
          <p:nvPr>
            <p:ph idx="1"/>
          </p:nvPr>
        </p:nvGraphicFramePr>
        <p:xfrm>
          <a:off x="457200" y="1487466"/>
          <a:ext cx="7988467" cy="4820920"/>
        </p:xfrm>
        <a:graphic>
          <a:graphicData uri="http://schemas.openxmlformats.org/drawingml/2006/table">
            <a:tbl>
              <a:tblPr firstRow="1" bandRow="1">
                <a:tableStyleId>{5C22544A-7EE6-4342-B048-85BDC9FD1C3A}</a:tableStyleId>
              </a:tblPr>
              <a:tblGrid>
                <a:gridCol w="616903"/>
                <a:gridCol w="1228594"/>
                <a:gridCol w="1228594"/>
                <a:gridCol w="1228594"/>
                <a:gridCol w="1228594"/>
                <a:gridCol w="1228594"/>
                <a:gridCol w="1228594"/>
              </a:tblGrid>
              <a:tr h="370840">
                <a:tc gridSpan="5">
                  <a:txBody>
                    <a:bodyPr/>
                    <a:lstStyle/>
                    <a:p>
                      <a:pPr algn="l" fontAlgn="b"/>
                      <a:r>
                        <a:rPr lang="en-US" sz="2000" b="1" i="0" u="none" strike="noStrike" dirty="0" smtClean="0">
                          <a:solidFill>
                            <a:schemeClr val="bg1"/>
                          </a:solidFill>
                          <a:latin typeface="Calibri"/>
                        </a:rPr>
                        <a:t>Accuracy comparison (at 95% confidence)</a:t>
                      </a: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800" b="0" i="0" u="none" strike="noStrike" dirty="0" smtClean="0">
                          <a:solidFill>
                            <a:srgbClr val="000000"/>
                          </a:solidFill>
                          <a:latin typeface="Calibri"/>
                        </a:rPr>
                        <a:t> </a:t>
                      </a: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0" i="0" u="none" strike="noStrike" dirty="0" smtClean="0">
                          <a:solidFill>
                            <a:srgbClr val="000000"/>
                          </a:solidFill>
                          <a:latin typeface="Calibri"/>
                        </a:rPr>
                        <a:t> </a:t>
                      </a:r>
                      <a:endParaRPr lang="en-US" sz="1800" b="0" i="0" u="none" strike="noStrike" dirty="0">
                        <a:solidFill>
                          <a:srgbClr val="000000"/>
                        </a:solidFill>
                        <a:latin typeface="Calibri"/>
                      </a:endParaRP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gridSpan="5">
                  <a:txBody>
                    <a:bodyPr/>
                    <a:lstStyle/>
                    <a:p>
                      <a:pPr algn="l" fontAlgn="b"/>
                      <a:r>
                        <a:rPr lang="en-US" sz="1800" b="1" i="1" u="none" strike="noStrike" dirty="0">
                          <a:solidFill>
                            <a:srgbClr val="000000"/>
                          </a:solidFill>
                          <a:latin typeface="Calibri"/>
                        </a:rPr>
                        <a:t>OPUS-Projects "normal" constraints weight</a:t>
                      </a: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800" b="0" i="0" u="none" strike="noStrike" dirty="0">
                          <a:solidFill>
                            <a:srgbClr val="000000"/>
                          </a:solidFill>
                          <a:latin typeface="Calibri"/>
                        </a:rPr>
                        <a:t> </a:t>
                      </a: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0" i="0" u="none" strike="noStrike" dirty="0">
                          <a:solidFill>
                            <a:srgbClr val="000000"/>
                          </a:solidFill>
                          <a:latin typeface="Calibri"/>
                        </a:rPr>
                        <a:t> </a:t>
                      </a: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fontAlgn="b"/>
                      <a:r>
                        <a:rPr lang="en-US" sz="1800" b="0" i="0" u="none" strike="noStrike" dirty="0">
                          <a:solidFill>
                            <a:srgbClr val="000000"/>
                          </a:solidFill>
                          <a:latin typeface="Calibri"/>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800" b="1" i="0" u="none" strike="noStrike" dirty="0">
                          <a:solidFill>
                            <a:srgbClr val="000000"/>
                          </a:solidFill>
                          <a:latin typeface="Calibri"/>
                        </a:rPr>
                        <a:t>Horizontal (cm)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800" b="1" i="0" u="none" strike="noStrike" dirty="0">
                          <a:solidFill>
                            <a:srgbClr val="000000"/>
                          </a:solidFill>
                          <a:latin typeface="Calibri"/>
                        </a:rPr>
                        <a:t>Ellipsoid height (cm)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800" b="1" i="0" u="none" strike="noStrike" dirty="0">
                          <a:solidFill>
                            <a:srgbClr val="000000"/>
                          </a:solidFill>
                          <a:latin typeface="Calibri"/>
                        </a:rPr>
                        <a:t>Ratio ADJUST/OP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370840">
                <a:tc>
                  <a:txBody>
                    <a:bodyPr/>
                    <a:lstStyle/>
                    <a:p>
                      <a:pPr algn="l" fontAlgn="b"/>
                      <a:r>
                        <a:rPr lang="en-US" sz="1800" b="0" i="0" u="none" strike="noStrike" dirty="0">
                          <a:solidFill>
                            <a:srgbClr val="000000"/>
                          </a:solidFill>
                          <a:latin typeface="Calibri"/>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800" b="1" i="0" u="none" strike="noStrike" dirty="0">
                          <a:solidFill>
                            <a:srgbClr val="000000"/>
                          </a:solidFill>
                          <a:latin typeface="Calibri"/>
                        </a:rPr>
                        <a:t>ADJUST</a:t>
                      </a: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800" b="1" i="0" u="none" strike="noStrike" dirty="0">
                          <a:solidFill>
                            <a:srgbClr val="000000"/>
                          </a:solidFill>
                          <a:latin typeface="Calibri"/>
                        </a:rPr>
                        <a:t>OP</a:t>
                      </a: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800" b="1" i="0" u="none" strike="noStrike" dirty="0">
                          <a:solidFill>
                            <a:srgbClr val="000000"/>
                          </a:solidFill>
                          <a:latin typeface="Calibri"/>
                        </a:rPr>
                        <a:t>ADJUST</a:t>
                      </a: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800" b="1" i="0" u="none" strike="noStrike">
                          <a:solidFill>
                            <a:srgbClr val="000000"/>
                          </a:solidFill>
                          <a:latin typeface="Calibri"/>
                        </a:rPr>
                        <a:t>OP</a:t>
                      </a: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800" b="1" i="0" u="none" strike="noStrike" dirty="0" err="1">
                          <a:solidFill>
                            <a:srgbClr val="000000"/>
                          </a:solidFill>
                          <a:latin typeface="Calibri"/>
                        </a:rPr>
                        <a:t>Horiz</a:t>
                      </a:r>
                      <a:endParaRPr lang="en-US" sz="18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800" b="1" i="0" u="none" strike="noStrike" dirty="0" smtClean="0">
                          <a:solidFill>
                            <a:srgbClr val="000000"/>
                          </a:solidFill>
                          <a:latin typeface="Calibri"/>
                        </a:rPr>
                        <a:t>Ellipsoid ht</a:t>
                      </a:r>
                      <a:endParaRPr lang="en-US" sz="1800" b="1" i="0" u="none" strike="noStrike" dirty="0">
                        <a:solidFill>
                          <a:srgbClr val="000000"/>
                        </a:solidFill>
                        <a:latin typeface="Calibri"/>
                      </a:endParaRP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0840">
                <a:tc>
                  <a:txBody>
                    <a:bodyPr/>
                    <a:lstStyle/>
                    <a:p>
                      <a:pPr algn="r" fontAlgn="b"/>
                      <a:r>
                        <a:rPr lang="en-US" sz="1800" b="1" i="0" u="none" strike="noStrike" dirty="0">
                          <a:solidFill>
                            <a:srgbClr val="000000"/>
                          </a:solidFill>
                          <a:latin typeface="Calibri"/>
                        </a:rPr>
                        <a:t>Min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0.18 (</a:t>
                      </a:r>
                      <a:r>
                        <a:rPr lang="en-US" sz="1800" b="0" i="0" u="none" strike="noStrike" dirty="0" err="1" smtClean="0">
                          <a:solidFill>
                            <a:srgbClr val="000000"/>
                          </a:solidFill>
                          <a:latin typeface="Calibri"/>
                        </a:rPr>
                        <a:t>abys</a:t>
                      </a:r>
                      <a:r>
                        <a:rPr lang="en-US" sz="1800" b="0" i="0" u="none" strike="noStrike" dirty="0" smtClean="0">
                          <a:solidFill>
                            <a:srgbClr val="000000"/>
                          </a:solidFill>
                          <a:latin typeface="Calibri"/>
                        </a:rPr>
                        <a:t>)</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n-US" sz="1800" b="0" i="0" u="none" strike="noStrike" dirty="0" smtClean="0">
                          <a:solidFill>
                            <a:srgbClr val="000000"/>
                          </a:solidFill>
                          <a:latin typeface="Calibri"/>
                        </a:rPr>
                        <a:t>0.24 (all)</a:t>
                      </a:r>
                      <a:endParaRPr lang="en-US" sz="1800" b="0" i="0" u="none" strike="noStrike" dirty="0">
                        <a:solidFill>
                          <a:srgbClr val="000000"/>
                        </a:solidFill>
                        <a:latin typeface="Calibri"/>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0.34 (</a:t>
                      </a:r>
                      <a:r>
                        <a:rPr lang="en-US" sz="1800" b="0" i="0" u="none" strike="noStrike" dirty="0" err="1" smtClean="0">
                          <a:solidFill>
                            <a:srgbClr val="000000"/>
                          </a:solidFill>
                          <a:latin typeface="Calibri"/>
                        </a:rPr>
                        <a:t>abys</a:t>
                      </a:r>
                      <a:r>
                        <a:rPr lang="en-US" sz="1800" b="0" i="0" u="none" strike="noStrike" dirty="0" smtClean="0">
                          <a:solidFill>
                            <a:srgbClr val="000000"/>
                          </a:solidFill>
                          <a:latin typeface="Calibri"/>
                        </a:rPr>
                        <a:t>)</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n-US" sz="1800" b="0" i="0" u="none" strike="noStrike" dirty="0">
                          <a:solidFill>
                            <a:srgbClr val="000000"/>
                          </a:solidFill>
                          <a:latin typeface="Calibri"/>
                        </a:rPr>
                        <a:t>0.20</a:t>
                      </a: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0.7 (</a:t>
                      </a:r>
                      <a:r>
                        <a:rPr lang="en-US" sz="1800" b="0" i="0" u="none" strike="noStrike" dirty="0" err="1" smtClean="0">
                          <a:solidFill>
                            <a:srgbClr val="000000"/>
                          </a:solidFill>
                          <a:latin typeface="Calibri"/>
                        </a:rPr>
                        <a:t>abys</a:t>
                      </a:r>
                      <a:r>
                        <a:rPr lang="en-US" sz="1800" b="0" i="0" u="none" strike="noStrike" dirty="0" smtClean="0">
                          <a:solidFill>
                            <a:srgbClr val="000000"/>
                          </a:solidFill>
                          <a:latin typeface="Calibri"/>
                        </a:rPr>
                        <a:t>)</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n-US" sz="1800" b="0" i="0" u="none" strike="noStrike" dirty="0" smtClean="0">
                          <a:solidFill>
                            <a:srgbClr val="000000"/>
                          </a:solidFill>
                          <a:latin typeface="Calibri"/>
                        </a:rPr>
                        <a:t>1.7 (</a:t>
                      </a:r>
                      <a:r>
                        <a:rPr lang="en-US" sz="1800" b="0" i="0" u="none" strike="noStrike" dirty="0" err="1" smtClean="0">
                          <a:solidFill>
                            <a:srgbClr val="000000"/>
                          </a:solidFill>
                          <a:latin typeface="Calibri"/>
                        </a:rPr>
                        <a:t>abys</a:t>
                      </a:r>
                      <a:r>
                        <a:rPr lang="en-US" sz="1800" b="0" i="0" u="none" strike="noStrike" dirty="0" smtClean="0">
                          <a:solidFill>
                            <a:srgbClr val="000000"/>
                          </a:solidFill>
                          <a:latin typeface="Calibri"/>
                        </a:rPr>
                        <a:t>)</a:t>
                      </a:r>
                      <a:endParaRPr lang="en-US" sz="1800" b="0" i="0" u="none" strike="noStrike" dirty="0">
                        <a:solidFill>
                          <a:srgbClr val="000000"/>
                        </a:solidFill>
                        <a:latin typeface="Calibri"/>
                      </a:endParaRPr>
                    </a:p>
                  </a:txBody>
                  <a:tcPr marL="7620" marR="7620" marT="7620" marB="0" anchor="ctr">
                    <a:lnR w="12700" cap="flat" cmpd="sng" algn="ctr">
                      <a:solidFill>
                        <a:schemeClr val="tx1"/>
                      </a:solidFill>
                      <a:prstDash val="solid"/>
                      <a:round/>
                      <a:headEnd type="none" w="med" len="med"/>
                      <a:tailEnd type="none" w="med" len="med"/>
                    </a:lnR>
                  </a:tcPr>
                </a:tc>
              </a:tr>
              <a:tr h="370840">
                <a:tc>
                  <a:txBody>
                    <a:bodyPr/>
                    <a:lstStyle/>
                    <a:p>
                      <a:pPr algn="r" fontAlgn="b"/>
                      <a:r>
                        <a:rPr lang="en-US" sz="1800" b="1" i="0" u="none" strike="noStrike" dirty="0">
                          <a:solidFill>
                            <a:srgbClr val="000000"/>
                          </a:solidFill>
                          <a:latin typeface="Calibri"/>
                        </a:rPr>
                        <a:t>Max</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1.31 (c62_)</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n-US" sz="1800" b="0" i="0" u="none" strike="noStrike" dirty="0" smtClean="0">
                          <a:solidFill>
                            <a:srgbClr val="000000"/>
                          </a:solidFill>
                          <a:latin typeface="Calibri"/>
                        </a:rPr>
                        <a:t>0.24 (all)</a:t>
                      </a:r>
                      <a:endParaRPr lang="en-US" sz="1800" b="0" i="0" u="none" strike="noStrike" dirty="0">
                        <a:solidFill>
                          <a:srgbClr val="000000"/>
                        </a:solidFill>
                        <a:latin typeface="Calibri"/>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1.48 (c62_)</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n-US" sz="1800" b="0" i="0" u="none" strike="noStrike" dirty="0" smtClean="0">
                          <a:solidFill>
                            <a:srgbClr val="000000"/>
                          </a:solidFill>
                          <a:latin typeface="Calibri"/>
                        </a:rPr>
                        <a:t>0.39 (c62_)</a:t>
                      </a:r>
                      <a:endParaRPr lang="en-US" sz="1800" b="0" i="0" u="none" strike="noStrike" dirty="0">
                        <a:solidFill>
                          <a:srgbClr val="000000"/>
                        </a:solidFill>
                        <a:latin typeface="Calibri"/>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5.4 (c62_)</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n-US" sz="1800" b="0" i="0" u="none" strike="noStrike" dirty="0" smtClean="0">
                          <a:solidFill>
                            <a:srgbClr val="000000"/>
                          </a:solidFill>
                          <a:latin typeface="Calibri"/>
                        </a:rPr>
                        <a:t>4.6 (apex)</a:t>
                      </a:r>
                      <a:endParaRPr lang="en-US" sz="1800" b="0" i="0" u="none" strike="noStrike" dirty="0">
                        <a:solidFill>
                          <a:srgbClr val="000000"/>
                        </a:solidFill>
                        <a:latin typeface="Calibri"/>
                      </a:endParaRPr>
                    </a:p>
                  </a:txBody>
                  <a:tcPr marL="7620" marR="7620" marT="7620" marB="0" anchor="ctr">
                    <a:lnR w="12700" cap="flat" cmpd="sng" algn="ctr">
                      <a:solidFill>
                        <a:schemeClr val="tx1"/>
                      </a:solidFill>
                      <a:prstDash val="solid"/>
                      <a:round/>
                      <a:headEnd type="none" w="med" len="med"/>
                      <a:tailEnd type="none" w="med" len="med"/>
                    </a:lnR>
                  </a:tcPr>
                </a:tc>
              </a:tr>
              <a:tr h="370840">
                <a:tc>
                  <a:txBody>
                    <a:bodyPr/>
                    <a:lstStyle/>
                    <a:p>
                      <a:pPr algn="r" fontAlgn="b"/>
                      <a:r>
                        <a:rPr lang="en-US" sz="1800" b="1" i="0" u="none" strike="noStrike" dirty="0">
                          <a:solidFill>
                            <a:srgbClr val="000000"/>
                          </a:solidFill>
                          <a:latin typeface="Calibri"/>
                        </a:rPr>
                        <a:t>Mean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0.56</a:t>
                      </a:r>
                    </a:p>
                  </a:txBody>
                  <a:tcPr marL="7620" marR="7620" marT="762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0.24</a:t>
                      </a:r>
                    </a:p>
                  </a:txBody>
                  <a:tcPr marL="7620" marR="7620" marT="762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0.70</a:t>
                      </a:r>
                    </a:p>
                  </a:txBody>
                  <a:tcPr marL="7620" marR="7620" marT="762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0.21</a:t>
                      </a:r>
                    </a:p>
                  </a:txBody>
                  <a:tcPr marL="7620" marR="7620" marT="762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2.3</a:t>
                      </a:r>
                    </a:p>
                  </a:txBody>
                  <a:tcPr marL="7620" marR="7620" marT="762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3.3</a:t>
                      </a:r>
                    </a:p>
                  </a:txBody>
                  <a:tcPr marL="7620" marR="7620" marT="762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370840">
                <a:tc gridSpan="4">
                  <a:txBody>
                    <a:bodyPr/>
                    <a:lstStyle/>
                    <a:p>
                      <a:pPr algn="l" fontAlgn="b"/>
                      <a:r>
                        <a:rPr lang="en-US" sz="1800" b="1" i="1" u="none" strike="noStrike" dirty="0">
                          <a:solidFill>
                            <a:srgbClr val="000000"/>
                          </a:solidFill>
                          <a:latin typeface="Calibri"/>
                        </a:rPr>
                        <a:t>OPUS-Projects "tight" constraints weight</a:t>
                      </a: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800" b="1" i="0" u="none" strike="noStrike">
                          <a:solidFill>
                            <a:srgbClr val="000000"/>
                          </a:solidFill>
                          <a:latin typeface="Calibri"/>
                        </a:rPr>
                        <a:t> </a:t>
                      </a: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 </a:t>
                      </a: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i="0" u="none" strike="noStrike" dirty="0">
                          <a:solidFill>
                            <a:srgbClr val="000000"/>
                          </a:solidFill>
                          <a:latin typeface="Calibri"/>
                        </a:rPr>
                        <a:t> </a:t>
                      </a: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fontAlgn="b"/>
                      <a:r>
                        <a:rPr lang="en-US" sz="1800" b="1" i="0" u="none" strike="noStrike" dirty="0">
                          <a:solidFill>
                            <a:srgbClr val="000000"/>
                          </a:solidFill>
                          <a:latin typeface="Calibri"/>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800" b="1" i="0" u="none" strike="noStrike" dirty="0">
                          <a:solidFill>
                            <a:srgbClr val="000000"/>
                          </a:solidFill>
                          <a:latin typeface="Calibri"/>
                        </a:rPr>
                        <a:t>Horizontal (cm)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800" b="1" i="0" u="none" strike="noStrike" dirty="0">
                          <a:solidFill>
                            <a:srgbClr val="000000"/>
                          </a:solidFill>
                          <a:latin typeface="Calibri"/>
                        </a:rPr>
                        <a:t>Ellipsoid height (cm)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800" b="1" i="0" u="none" strike="noStrike" dirty="0">
                          <a:solidFill>
                            <a:srgbClr val="000000"/>
                          </a:solidFill>
                          <a:latin typeface="Calibri"/>
                        </a:rPr>
                        <a:t>Ratio ADJUST/OP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370840">
                <a:tc>
                  <a:txBody>
                    <a:bodyPr/>
                    <a:lstStyle/>
                    <a:p>
                      <a:pPr algn="l" fontAlgn="b"/>
                      <a:r>
                        <a:rPr lang="en-US" sz="1800" b="1" i="0" u="none" strike="noStrike" dirty="0">
                          <a:solidFill>
                            <a:srgbClr val="000000"/>
                          </a:solidFill>
                          <a:latin typeface="Calibri"/>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800" b="1" i="0" u="none" strike="noStrike" dirty="0">
                          <a:solidFill>
                            <a:srgbClr val="000000"/>
                          </a:solidFill>
                          <a:latin typeface="Calibri"/>
                        </a:rPr>
                        <a:t>ADJUST</a:t>
                      </a: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800" b="1" i="0" u="none" strike="noStrike">
                          <a:solidFill>
                            <a:srgbClr val="000000"/>
                          </a:solidFill>
                          <a:latin typeface="Calibri"/>
                        </a:rPr>
                        <a:t>OP</a:t>
                      </a: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800" b="1" i="0" u="none" strike="noStrike" dirty="0">
                          <a:solidFill>
                            <a:srgbClr val="000000"/>
                          </a:solidFill>
                          <a:latin typeface="Calibri"/>
                        </a:rPr>
                        <a:t>ADJUST</a:t>
                      </a: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800" b="1" i="0" u="none" strike="noStrike" dirty="0">
                          <a:solidFill>
                            <a:srgbClr val="000000"/>
                          </a:solidFill>
                          <a:latin typeface="Calibri"/>
                        </a:rPr>
                        <a:t>OP</a:t>
                      </a: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800" b="1" i="0" u="none" strike="noStrike" dirty="0" err="1">
                          <a:solidFill>
                            <a:srgbClr val="000000"/>
                          </a:solidFill>
                          <a:latin typeface="Calibri"/>
                        </a:rPr>
                        <a:t>Horiz</a:t>
                      </a:r>
                      <a:endParaRPr lang="en-US" sz="18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800" b="1" i="0" u="none" strike="noStrike" dirty="0" smtClean="0">
                          <a:solidFill>
                            <a:srgbClr val="000000"/>
                          </a:solidFill>
                          <a:latin typeface="+mn-lt"/>
                        </a:rPr>
                        <a:t>Ellipsoid ht</a:t>
                      </a:r>
                      <a:endParaRPr lang="en-US" sz="1800" b="1" i="0" u="none" strike="noStrike" dirty="0">
                        <a:solidFill>
                          <a:srgbClr val="000000"/>
                        </a:solidFill>
                        <a:latin typeface="+mn-lt"/>
                      </a:endParaRP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0840">
                <a:tc>
                  <a:txBody>
                    <a:bodyPr/>
                    <a:lstStyle/>
                    <a:p>
                      <a:pPr algn="r" fontAlgn="b"/>
                      <a:r>
                        <a:rPr lang="en-US" sz="1800" b="1" i="0" u="none" strike="noStrike" dirty="0">
                          <a:solidFill>
                            <a:srgbClr val="000000"/>
                          </a:solidFill>
                          <a:latin typeface="Calibri"/>
                        </a:rPr>
                        <a:t>Min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0.18 (</a:t>
                      </a:r>
                      <a:r>
                        <a:rPr lang="en-US" sz="1800" b="0" i="0" u="none" strike="noStrike" dirty="0" err="1" smtClean="0">
                          <a:solidFill>
                            <a:srgbClr val="000000"/>
                          </a:solidFill>
                          <a:latin typeface="Calibri"/>
                        </a:rPr>
                        <a:t>abys</a:t>
                      </a:r>
                      <a:r>
                        <a:rPr lang="en-US" sz="1800" b="0" i="0" u="none" strike="noStrike" dirty="0" smtClean="0">
                          <a:solidFill>
                            <a:srgbClr val="000000"/>
                          </a:solidFill>
                          <a:latin typeface="Calibri"/>
                        </a:rPr>
                        <a:t>)</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n-US" sz="1800" b="0" i="0" u="none" strike="noStrike" dirty="0">
                          <a:solidFill>
                            <a:srgbClr val="000000"/>
                          </a:solidFill>
                          <a:latin typeface="Calibri"/>
                        </a:rPr>
                        <a:t>0.00</a:t>
                      </a: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0.34 (</a:t>
                      </a:r>
                      <a:r>
                        <a:rPr lang="en-US" sz="1800" b="0" i="0" u="none" strike="noStrike" dirty="0" err="1" smtClean="0">
                          <a:solidFill>
                            <a:srgbClr val="000000"/>
                          </a:solidFill>
                          <a:latin typeface="Calibri"/>
                        </a:rPr>
                        <a:t>abys</a:t>
                      </a:r>
                      <a:r>
                        <a:rPr lang="en-US" sz="1800" b="0" i="0" u="none" strike="noStrike" dirty="0" smtClean="0">
                          <a:solidFill>
                            <a:srgbClr val="000000"/>
                          </a:solidFill>
                          <a:latin typeface="Calibri"/>
                        </a:rPr>
                        <a:t>)</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n-US" sz="1800" b="0" i="0" u="none" strike="noStrike" dirty="0">
                          <a:solidFill>
                            <a:srgbClr val="000000"/>
                          </a:solidFill>
                          <a:latin typeface="Calibri"/>
                        </a:rPr>
                        <a:t>0.00</a:t>
                      </a: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n-US" sz="1800" b="0" i="0" u="none" strike="noStrike" dirty="0" smtClean="0">
                          <a:solidFill>
                            <a:srgbClr val="000000"/>
                          </a:solidFill>
                          <a:latin typeface="Calibri"/>
                        </a:rPr>
                        <a:t>3.6 (6866)</a:t>
                      </a:r>
                      <a:endParaRPr lang="en-US" sz="1800" b="0" i="0" u="none" strike="noStrike" dirty="0">
                        <a:solidFill>
                          <a:srgbClr val="000000"/>
                        </a:solidFill>
                        <a:latin typeface="Calibri"/>
                      </a:endParaRPr>
                    </a:p>
                  </a:txBody>
                  <a:tcPr marL="7620" marR="7620" marT="7620" marB="0" anchor="ctr">
                    <a:lnR w="12700" cap="flat" cmpd="sng" algn="ctr">
                      <a:solidFill>
                        <a:schemeClr val="tx1"/>
                      </a:solidFill>
                      <a:prstDash val="solid"/>
                      <a:round/>
                      <a:headEnd type="none" w="med" len="med"/>
                      <a:tailEnd type="none" w="med" len="med"/>
                    </a:lnR>
                  </a:tcPr>
                </a:tc>
              </a:tr>
              <a:tr h="370840">
                <a:tc>
                  <a:txBody>
                    <a:bodyPr/>
                    <a:lstStyle/>
                    <a:p>
                      <a:pPr algn="r" fontAlgn="b"/>
                      <a:r>
                        <a:rPr lang="en-US" sz="1800" b="1" i="0" u="none" strike="noStrike" dirty="0">
                          <a:solidFill>
                            <a:srgbClr val="000000"/>
                          </a:solidFill>
                          <a:latin typeface="Calibri"/>
                        </a:rPr>
                        <a:t>Max</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1.31 (c62_)</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n-US" sz="1800" b="0" i="0" u="none" strike="noStrike" dirty="0">
                          <a:solidFill>
                            <a:srgbClr val="000000"/>
                          </a:solidFill>
                          <a:latin typeface="Calibri"/>
                        </a:rPr>
                        <a:t>0.00</a:t>
                      </a: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n-US" sz="1800" b="0" i="0" u="none" strike="noStrike" dirty="0" smtClean="0">
                          <a:solidFill>
                            <a:srgbClr val="000000"/>
                          </a:solidFill>
                          <a:latin typeface="Calibri"/>
                        </a:rPr>
                        <a:t>1.48 (c62_)</a:t>
                      </a:r>
                      <a:endParaRPr lang="en-US" sz="18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n-US" sz="1800" b="0" i="0" u="none" strike="noStrike" dirty="0" smtClean="0">
                          <a:solidFill>
                            <a:srgbClr val="000000"/>
                          </a:solidFill>
                          <a:latin typeface="Calibri"/>
                        </a:rPr>
                        <a:t>0.39 (c62_)</a:t>
                      </a:r>
                      <a:endParaRPr lang="en-US" sz="1800" b="0" i="0" u="none" strike="noStrike" dirty="0">
                        <a:solidFill>
                          <a:srgbClr val="000000"/>
                        </a:solidFill>
                        <a:latin typeface="Calibri"/>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latin typeface="+mn-lt"/>
                        </a:rPr>
                        <a:t>∞</a:t>
                      </a:r>
                    </a:p>
                  </a:txBody>
                  <a:tcPr marL="7620" marR="7620" marT="7620" marB="0" anchor="ctr">
                    <a:lnL w="12700" cap="flat" cmpd="sng" algn="ctr">
                      <a:solidFill>
                        <a:schemeClr val="tx1"/>
                      </a:solidFill>
                      <a:prstDash val="solid"/>
                      <a:round/>
                      <a:headEnd type="none" w="med" len="med"/>
                      <a:tailEnd type="none" w="med" len="med"/>
                    </a:ln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latin typeface="+mn-lt"/>
                        </a:rPr>
                        <a:t>∞</a:t>
                      </a:r>
                      <a:r>
                        <a:rPr lang="en-US" sz="1800" b="0" i="0" u="none" strike="noStrike" dirty="0">
                          <a:solidFill>
                            <a:srgbClr val="000000"/>
                          </a:solidFill>
                          <a:latin typeface="Calibri"/>
                        </a:rPr>
                        <a:t> </a:t>
                      </a:r>
                    </a:p>
                  </a:txBody>
                  <a:tcPr marL="7620" marR="7620" marT="7620" marB="0" anchor="ctr">
                    <a:lnR w="12700" cap="flat" cmpd="sng" algn="ctr">
                      <a:solidFill>
                        <a:schemeClr val="tx1"/>
                      </a:solidFill>
                      <a:prstDash val="solid"/>
                      <a:round/>
                      <a:headEnd type="none" w="med" len="med"/>
                      <a:tailEnd type="none" w="med" len="med"/>
                    </a:lnR>
                  </a:tcPr>
                </a:tc>
              </a:tr>
              <a:tr h="370840">
                <a:tc>
                  <a:txBody>
                    <a:bodyPr/>
                    <a:lstStyle/>
                    <a:p>
                      <a:pPr algn="r" fontAlgn="b"/>
                      <a:r>
                        <a:rPr lang="en-US" sz="1800" b="1" i="0" u="none" strike="noStrike" dirty="0">
                          <a:solidFill>
                            <a:srgbClr val="000000"/>
                          </a:solidFill>
                          <a:latin typeface="Calibri"/>
                        </a:rPr>
                        <a:t>Mean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0.56</a:t>
                      </a:r>
                    </a:p>
                  </a:txBody>
                  <a:tcPr marL="7620" marR="7620" marT="762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0.00</a:t>
                      </a:r>
                    </a:p>
                  </a:txBody>
                  <a:tcPr marL="7620" marR="7620" marT="762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0.70</a:t>
                      </a:r>
                    </a:p>
                  </a:txBody>
                  <a:tcPr marL="7620" marR="7620" marT="762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0.11</a:t>
                      </a:r>
                    </a:p>
                  </a:txBody>
                  <a:tcPr marL="7620" marR="7620" marT="762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latin typeface="Calibri"/>
                        </a:rPr>
                        <a:t> </a:t>
                      </a:r>
                      <a:r>
                        <a:rPr lang="en-US" sz="1800" b="0" i="0" u="none" strike="noStrike" dirty="0" smtClean="0">
                          <a:solidFill>
                            <a:srgbClr val="000000"/>
                          </a:solidFill>
                          <a:latin typeface="+mn-lt"/>
                        </a:rPr>
                        <a:t>∞</a:t>
                      </a:r>
                    </a:p>
                  </a:txBody>
                  <a:tcPr marL="7620" marR="7620" marT="762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4.2</a:t>
                      </a:r>
                    </a:p>
                  </a:txBody>
                  <a:tcPr marL="7620" marR="7620" marT="762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Why do OP and ADJUST results differ? </a:t>
            </a:r>
            <a:endParaRPr lang="en-US" dirty="0"/>
          </a:p>
        </p:txBody>
      </p:sp>
      <p:sp>
        <p:nvSpPr>
          <p:cNvPr id="3" name="Content Placeholder 2"/>
          <p:cNvSpPr>
            <a:spLocks noGrp="1"/>
          </p:cNvSpPr>
          <p:nvPr>
            <p:ph idx="1"/>
          </p:nvPr>
        </p:nvSpPr>
        <p:spPr>
          <a:xfrm>
            <a:off x="457200" y="1600200"/>
            <a:ext cx="8686800" cy="4525963"/>
          </a:xfrm>
        </p:spPr>
        <p:txBody>
          <a:bodyPr>
            <a:normAutofit fontScale="85000" lnSpcReduction="20000"/>
          </a:bodyPr>
          <a:lstStyle/>
          <a:p>
            <a:r>
              <a:rPr lang="en-US" dirty="0" smtClean="0"/>
              <a:t>OP does not adjust both ellipsoid and </a:t>
            </a:r>
            <a:r>
              <a:rPr lang="en-US" dirty="0" err="1" smtClean="0"/>
              <a:t>ortho</a:t>
            </a:r>
            <a:r>
              <a:rPr lang="en-US" dirty="0" smtClean="0"/>
              <a:t> heights</a:t>
            </a:r>
          </a:p>
          <a:p>
            <a:pPr lvl="1"/>
            <a:r>
              <a:rPr lang="en-US" dirty="0" smtClean="0"/>
              <a:t>OP </a:t>
            </a:r>
            <a:r>
              <a:rPr lang="en-US" b="1" dirty="0" smtClean="0"/>
              <a:t>always</a:t>
            </a:r>
            <a:r>
              <a:rPr lang="en-US" dirty="0" smtClean="0"/>
              <a:t> uses relationship </a:t>
            </a:r>
            <a:r>
              <a:rPr lang="en-US" b="1" i="1" dirty="0" smtClean="0"/>
              <a:t>h = H + N</a:t>
            </a:r>
          </a:p>
          <a:p>
            <a:r>
              <a:rPr lang="en-US" dirty="0" smtClean="0"/>
              <a:t>OP uses different </a:t>
            </a:r>
            <a:r>
              <a:rPr lang="en-US" dirty="0" err="1" smtClean="0"/>
              <a:t>sigmas</a:t>
            </a:r>
            <a:r>
              <a:rPr lang="en-US" dirty="0" smtClean="0"/>
              <a:t> on constraints</a:t>
            </a:r>
          </a:p>
          <a:p>
            <a:pPr lvl="1"/>
            <a:r>
              <a:rPr lang="en-US" dirty="0" err="1" smtClean="0"/>
              <a:t>Sigmas</a:t>
            </a:r>
            <a:r>
              <a:rPr lang="en-US" dirty="0" smtClean="0"/>
              <a:t> in XYZ rotated to NEU without covariances</a:t>
            </a:r>
          </a:p>
          <a:p>
            <a:pPr lvl="1"/>
            <a:r>
              <a:rPr lang="en-US" dirty="0" smtClean="0"/>
              <a:t>Passive mark </a:t>
            </a:r>
            <a:r>
              <a:rPr lang="en-US" dirty="0" err="1" smtClean="0"/>
              <a:t>sigmas</a:t>
            </a:r>
            <a:r>
              <a:rPr lang="en-US" dirty="0" smtClean="0"/>
              <a:t> from OPUS peak-to-peak</a:t>
            </a:r>
          </a:p>
          <a:p>
            <a:r>
              <a:rPr lang="en-US" dirty="0" smtClean="0"/>
              <a:t>ADJUST scales horizontal and vertical errors separately</a:t>
            </a:r>
          </a:p>
          <a:p>
            <a:r>
              <a:rPr lang="en-US" dirty="0" smtClean="0"/>
              <a:t>ADJUST multiplies final sigmas by std dev unit weight</a:t>
            </a:r>
          </a:p>
          <a:p>
            <a:pPr lvl="1"/>
            <a:r>
              <a:rPr lang="en-US" dirty="0" smtClean="0"/>
              <a:t>Not sure if OP does or not…</a:t>
            </a:r>
          </a:p>
          <a:p>
            <a:r>
              <a:rPr lang="en-US" dirty="0" smtClean="0"/>
              <a:t>OP adjusted observables are double differences</a:t>
            </a:r>
          </a:p>
          <a:p>
            <a:pPr lvl="1"/>
            <a:r>
              <a:rPr lang="en-US" dirty="0" smtClean="0"/>
              <a:t>ADJUST adjusted observables are GPS vector components</a:t>
            </a:r>
          </a:p>
          <a:p>
            <a:pPr lvl="1"/>
            <a:r>
              <a:rPr lang="en-US" dirty="0" smtClean="0"/>
              <a:t>But should this cause a difference?</a:t>
            </a:r>
          </a:p>
          <a:p>
            <a:pPr lvl="1"/>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92D6AEA-48A7-924D-9406-EC6E0EBC20ED}" type="slidenum">
              <a:rPr lang="en-US" smtClean="0">
                <a:solidFill>
                  <a:prstClr val="black">
                    <a:tint val="75000"/>
                  </a:prstClr>
                </a:solidFill>
              </a:rPr>
              <a:pPr>
                <a:defRPr/>
              </a:pPr>
              <a:t>168</a:t>
            </a:fld>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of OP Bluebooking process</a:t>
            </a:r>
            <a:endParaRPr lang="en-US" dirty="0"/>
          </a:p>
        </p:txBody>
      </p:sp>
      <p:sp>
        <p:nvSpPr>
          <p:cNvPr id="3" name="Content Placeholder 2"/>
          <p:cNvSpPr>
            <a:spLocks noGrp="1"/>
          </p:cNvSpPr>
          <p:nvPr>
            <p:ph idx="1"/>
          </p:nvPr>
        </p:nvSpPr>
        <p:spPr>
          <a:xfrm>
            <a:off x="457200" y="1600201"/>
            <a:ext cx="8229600" cy="4756150"/>
          </a:xfrm>
        </p:spPr>
        <p:txBody>
          <a:bodyPr>
            <a:normAutofit fontScale="85000" lnSpcReduction="20000"/>
          </a:bodyPr>
          <a:lstStyle/>
          <a:p>
            <a:pPr marL="514350" indent="-514350">
              <a:buFont typeface="+mj-lt"/>
              <a:buAutoNum type="arabicPeriod"/>
            </a:pPr>
            <a:r>
              <a:rPr lang="en-US" dirty="0" smtClean="0"/>
              <a:t>Create and process project in OP</a:t>
            </a:r>
          </a:p>
          <a:p>
            <a:pPr marL="971550" lvl="1" indent="-514350"/>
            <a:r>
              <a:rPr lang="en-US" dirty="0" smtClean="0"/>
              <a:t>OP emails network adjustment </a:t>
            </a:r>
            <a:r>
              <a:rPr lang="en-US" b="1" dirty="0" err="1" smtClean="0"/>
              <a:t>bfile</a:t>
            </a:r>
            <a:r>
              <a:rPr lang="en-US" dirty="0" smtClean="0"/>
              <a:t> and </a:t>
            </a:r>
            <a:r>
              <a:rPr lang="en-US" b="1" dirty="0" err="1" smtClean="0"/>
              <a:t>gfile</a:t>
            </a:r>
            <a:endParaRPr lang="en-US" b="1" dirty="0" smtClean="0"/>
          </a:p>
          <a:p>
            <a:pPr marL="514350" indent="-514350">
              <a:buFont typeface="+mj-lt"/>
              <a:buAutoNum type="arabicPeriod"/>
            </a:pPr>
            <a:r>
              <a:rPr lang="en-US" dirty="0" smtClean="0"/>
              <a:t>Run ADJUST using OP </a:t>
            </a:r>
            <a:r>
              <a:rPr lang="en-US" dirty="0" err="1" smtClean="0"/>
              <a:t>bfile</a:t>
            </a:r>
            <a:r>
              <a:rPr lang="en-US" dirty="0" smtClean="0"/>
              <a:t> and </a:t>
            </a:r>
            <a:r>
              <a:rPr lang="en-US" dirty="0" err="1" smtClean="0"/>
              <a:t>gfile</a:t>
            </a:r>
            <a:endParaRPr lang="en-US" dirty="0" smtClean="0"/>
          </a:p>
          <a:p>
            <a:pPr marL="971550" lvl="1" indent="-514350"/>
            <a:r>
              <a:rPr lang="en-US" dirty="0" err="1" smtClean="0"/>
              <a:t>Creat</a:t>
            </a:r>
            <a:r>
              <a:rPr lang="en-US" dirty="0" smtClean="0"/>
              <a:t> </a:t>
            </a:r>
            <a:r>
              <a:rPr lang="en-US" b="1" dirty="0" err="1" smtClean="0"/>
              <a:t>afiles</a:t>
            </a:r>
            <a:r>
              <a:rPr lang="en-US" dirty="0" smtClean="0"/>
              <a:t> (using </a:t>
            </a:r>
            <a:r>
              <a:rPr lang="en-US" dirty="0" err="1" smtClean="0"/>
              <a:t>WinDesc</a:t>
            </a:r>
            <a:r>
              <a:rPr lang="en-US" dirty="0" smtClean="0"/>
              <a:t>)</a:t>
            </a:r>
          </a:p>
          <a:p>
            <a:pPr marL="971550" lvl="1" indent="-514350"/>
            <a:r>
              <a:rPr lang="en-US" dirty="0" smtClean="0"/>
              <a:t>Perform adjustments and analyses</a:t>
            </a:r>
          </a:p>
          <a:p>
            <a:pPr marL="1371600" lvl="2" indent="-457200"/>
            <a:r>
              <a:rPr lang="en-US" dirty="0" smtClean="0"/>
              <a:t>Geometric adjustments (free then constrained)</a:t>
            </a:r>
          </a:p>
          <a:p>
            <a:pPr marL="1371600" lvl="2" indent="-457200"/>
            <a:r>
              <a:rPr lang="en-US" dirty="0" smtClean="0"/>
              <a:t>Vertical adjustments (free then constrained)</a:t>
            </a:r>
          </a:p>
          <a:p>
            <a:pPr marL="971550" lvl="1" indent="-514350"/>
            <a:r>
              <a:rPr lang="en-US" dirty="0" smtClean="0"/>
              <a:t>Combine final geometric and vertical adjustments</a:t>
            </a:r>
          </a:p>
          <a:p>
            <a:pPr marL="514350" indent="-514350">
              <a:buFont typeface="+mj-lt"/>
              <a:buAutoNum type="arabicPeriod"/>
            </a:pPr>
            <a:r>
              <a:rPr lang="en-US" dirty="0" smtClean="0"/>
              <a:t>Create descriptions (using </a:t>
            </a:r>
            <a:r>
              <a:rPr lang="en-US" dirty="0" err="1" smtClean="0"/>
              <a:t>WinDesc</a:t>
            </a:r>
            <a:r>
              <a:rPr lang="en-US" dirty="0" smtClean="0"/>
              <a:t>)</a:t>
            </a:r>
          </a:p>
          <a:p>
            <a:pPr marL="514350" indent="-514350">
              <a:buFont typeface="+mj-lt"/>
              <a:buAutoNum type="arabicPeriod"/>
            </a:pPr>
            <a:r>
              <a:rPr lang="en-US" dirty="0" smtClean="0"/>
              <a:t>Run checking programs</a:t>
            </a:r>
          </a:p>
          <a:p>
            <a:pPr marL="514350" indent="-514350">
              <a:buFont typeface="+mj-lt"/>
              <a:buAutoNum type="arabicPeriod"/>
            </a:pPr>
            <a:r>
              <a:rPr lang="en-US" dirty="0" smtClean="0"/>
              <a:t>Prepare report</a:t>
            </a:r>
          </a:p>
          <a:p>
            <a:pPr marL="514350" indent="-514350">
              <a:buFont typeface="+mj-lt"/>
              <a:buAutoNum type="arabicPeriod"/>
            </a:pPr>
            <a:r>
              <a:rPr lang="en-US" dirty="0" smtClean="0"/>
              <a:t>Submit report and results to NGS</a:t>
            </a:r>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92D6AEA-48A7-924D-9406-EC6E0EBC20ED}" type="slidenum">
              <a:rPr lang="en-US" smtClean="0">
                <a:solidFill>
                  <a:prstClr val="black">
                    <a:tint val="75000"/>
                  </a:prstClr>
                </a:solidFill>
              </a:rPr>
              <a:pPr>
                <a:defRPr/>
              </a:pPr>
              <a:t>169</a:t>
            </a:fld>
            <a:endParaRPr lang="en-US">
              <a:solidFill>
                <a:prstClr val="black">
                  <a:tint val="75000"/>
                </a:prstClr>
              </a:solidFill>
            </a:endParaRPr>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Box 6"/>
          <p:cNvSpPr txBox="1">
            <a:spLocks noChangeArrowheads="1"/>
          </p:cNvSpPr>
          <p:nvPr/>
        </p:nvSpPr>
        <p:spPr bwMode="auto">
          <a:xfrm>
            <a:off x="457200" y="1654175"/>
            <a:ext cx="8496795"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350" indent="-6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r>
              <a:rPr lang="en-US" sz="2400" dirty="0" smtClean="0">
                <a:solidFill>
                  <a:prstClr val="black"/>
                </a:solidFill>
                <a:ea typeface="+mn-ea"/>
              </a:rPr>
              <a:t>Typical estimated and empirical </a:t>
            </a:r>
            <a:r>
              <a:rPr lang="en-US" sz="2400" dirty="0">
                <a:solidFill>
                  <a:prstClr val="black"/>
                </a:solidFill>
                <a:ea typeface="+mn-ea"/>
              </a:rPr>
              <a:t>accuracies </a:t>
            </a:r>
            <a:r>
              <a:rPr lang="en-US" sz="2400" dirty="0" smtClean="0">
                <a:solidFill>
                  <a:prstClr val="black"/>
                </a:solidFill>
                <a:ea typeface="+mn-ea"/>
              </a:rPr>
              <a:t>from OPUS </a:t>
            </a:r>
            <a:r>
              <a:rPr lang="en-US" sz="2400" dirty="0">
                <a:solidFill>
                  <a:prstClr val="black"/>
                </a:solidFill>
                <a:ea typeface="+mn-ea"/>
              </a:rPr>
              <a:t>Rapid-Static within </a:t>
            </a:r>
            <a:r>
              <a:rPr lang="en-US" sz="2400" dirty="0" smtClean="0">
                <a:solidFill>
                  <a:prstClr val="black"/>
                </a:solidFill>
                <a:ea typeface="+mn-ea"/>
              </a:rPr>
              <a:t>the continental U.S. are comparable to OPUS Static.</a:t>
            </a:r>
          </a:p>
          <a:p>
            <a:pPr defTabSz="914400" eaLnBrk="1" hangingPunct="1"/>
            <a:endParaRPr lang="en-US" sz="2400" dirty="0" smtClean="0">
              <a:solidFill>
                <a:prstClr val="black"/>
              </a:solidFill>
              <a:ea typeface="+mn-ea"/>
            </a:endParaRPr>
          </a:p>
          <a:p>
            <a:pPr defTabSz="914400" eaLnBrk="1" hangingPunct="1"/>
            <a:r>
              <a:rPr lang="en-US" sz="2400" dirty="0" smtClean="0">
                <a:solidFill>
                  <a:prstClr val="black"/>
                </a:solidFill>
                <a:ea typeface="+mn-ea"/>
              </a:rPr>
              <a:t>Although OPUS Rapid-Static </a:t>
            </a:r>
            <a:r>
              <a:rPr lang="en-US" sz="2400" dirty="0">
                <a:solidFill>
                  <a:prstClr val="black"/>
                </a:solidFill>
                <a:ea typeface="+mn-ea"/>
              </a:rPr>
              <a:t>can produce quality results from more challenging “short” data sets, </a:t>
            </a:r>
            <a:r>
              <a:rPr lang="en-US" sz="2400" dirty="0" smtClean="0">
                <a:solidFill>
                  <a:prstClr val="black"/>
                </a:solidFill>
                <a:ea typeface="+mn-ea"/>
              </a:rPr>
              <a:t>it </a:t>
            </a:r>
            <a:r>
              <a:rPr lang="en-US" sz="2400" dirty="0">
                <a:solidFill>
                  <a:prstClr val="black"/>
                </a:solidFill>
                <a:ea typeface="+mn-ea"/>
              </a:rPr>
              <a:t>is slightly more restrictive in the data sets allowed. Because of </a:t>
            </a:r>
            <a:r>
              <a:rPr lang="en-US" sz="2400" dirty="0" smtClean="0">
                <a:solidFill>
                  <a:prstClr val="black"/>
                </a:solidFill>
                <a:ea typeface="+mn-ea"/>
              </a:rPr>
              <a:t>these restrictions, the </a:t>
            </a:r>
            <a:r>
              <a:rPr lang="en-US" sz="2400" dirty="0">
                <a:solidFill>
                  <a:prstClr val="black"/>
                </a:solidFill>
                <a:ea typeface="+mn-ea"/>
              </a:rPr>
              <a:t>NGS </a:t>
            </a:r>
            <a:r>
              <a:rPr lang="en-US" sz="2400" dirty="0" smtClean="0">
                <a:solidFill>
                  <a:prstClr val="black"/>
                </a:solidFill>
                <a:ea typeface="+mn-ea"/>
              </a:rPr>
              <a:t>created the “OPUS Rapid-Static </a:t>
            </a:r>
            <a:r>
              <a:rPr lang="en-US" sz="2400" dirty="0">
                <a:solidFill>
                  <a:prstClr val="black"/>
                </a:solidFill>
                <a:ea typeface="+mn-ea"/>
              </a:rPr>
              <a:t>Accuracy and Availability” tool (Choi, NGS</a:t>
            </a:r>
            <a:r>
              <a:rPr lang="en-US" sz="2400" dirty="0" smtClean="0">
                <a:solidFill>
                  <a:prstClr val="black"/>
                </a:solidFill>
                <a:ea typeface="+mn-ea"/>
              </a:rPr>
              <a:t>).</a:t>
            </a:r>
          </a:p>
          <a:p>
            <a:pPr defTabSz="914400" eaLnBrk="1" hangingPunct="1"/>
            <a:endParaRPr lang="en-US" sz="2400" dirty="0">
              <a:solidFill>
                <a:prstClr val="black"/>
              </a:solidFill>
              <a:ea typeface="+mn-ea"/>
            </a:endParaRPr>
          </a:p>
          <a:p>
            <a:pPr defTabSz="914400" eaLnBrk="1" hangingPunct="1"/>
            <a:r>
              <a:rPr lang="en-US" sz="2400" dirty="0" smtClean="0">
                <a:solidFill>
                  <a:prstClr val="black"/>
                </a:solidFill>
                <a:ea typeface="+mn-ea"/>
              </a:rPr>
              <a:t>Always remember, the estimated accuracies suggested by this tool are just that - estimates. Confirming the quality of the OPUS solution remains your responsibility.</a:t>
            </a:r>
            <a:endParaRPr lang="en-US" sz="2400" dirty="0">
              <a:solidFill>
                <a:prstClr val="black"/>
              </a:solidFill>
              <a:ea typeface="+mn-ea"/>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solidFill>
                  <a:prstClr val="black"/>
                </a:solidFill>
              </a:rPr>
              <a:pPr>
                <a:defRPr/>
              </a:pPr>
              <a:t>17</a:t>
            </a:fld>
            <a:endParaRPr lang="en-US" dirty="0">
              <a:solidFill>
                <a:prstClr val="black"/>
              </a:solidFill>
            </a:endParaRPr>
          </a:p>
        </p:txBody>
      </p:sp>
      <p:sp>
        <p:nvSpPr>
          <p:cNvPr id="6" name="Title 5"/>
          <p:cNvSpPr>
            <a:spLocks noGrp="1"/>
          </p:cNvSpPr>
          <p:nvPr>
            <p:ph type="title"/>
          </p:nvPr>
        </p:nvSpPr>
        <p:spPr/>
        <p:txBody>
          <a:bodyPr/>
          <a:lstStyle/>
          <a:p>
            <a:pPr algn="l"/>
            <a:r>
              <a:rPr lang="en-US" dirty="0" smtClean="0"/>
              <a:t>How Good Can I Do With OPUS Rapid-Static?</a:t>
            </a:r>
            <a:endParaRPr lang="en-US"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Additional discussion items</a:t>
            </a:r>
            <a:endParaRPr lang="en-US" dirty="0"/>
          </a:p>
        </p:txBody>
      </p:sp>
      <p:sp>
        <p:nvSpPr>
          <p:cNvPr id="12" name="Content Placeholder 11"/>
          <p:cNvSpPr>
            <a:spLocks noGrp="1"/>
          </p:cNvSpPr>
          <p:nvPr>
            <p:ph idx="1"/>
          </p:nvPr>
        </p:nvSpPr>
        <p:spPr>
          <a:xfrm>
            <a:off x="457200" y="1600200"/>
            <a:ext cx="8686800" cy="4756150"/>
          </a:xfrm>
        </p:spPr>
        <p:txBody>
          <a:bodyPr>
            <a:normAutofit/>
          </a:bodyPr>
          <a:lstStyle/>
          <a:p>
            <a:pPr lvl="0"/>
            <a:r>
              <a:rPr lang="en-US" dirty="0" smtClean="0"/>
              <a:t>Where is NGS going with all this?</a:t>
            </a:r>
          </a:p>
          <a:p>
            <a:pPr lvl="0"/>
            <a:r>
              <a:rPr lang="en-US" dirty="0" smtClean="0"/>
              <a:t>How do you analyze OPUS-Projects results?</a:t>
            </a:r>
          </a:p>
          <a:p>
            <a:pPr lvl="1"/>
            <a:r>
              <a:rPr lang="en-US" dirty="0" smtClean="0"/>
              <a:t>There are no vector residuals to analyze</a:t>
            </a:r>
          </a:p>
          <a:p>
            <a:pPr lvl="1"/>
            <a:r>
              <a:rPr lang="en-US" dirty="0" smtClean="0"/>
              <a:t>There </a:t>
            </a:r>
            <a:r>
              <a:rPr lang="en-US" smtClean="0"/>
              <a:t>are no vectors </a:t>
            </a:r>
            <a:r>
              <a:rPr lang="en-US" dirty="0" smtClean="0"/>
              <a:t>to reject</a:t>
            </a:r>
          </a:p>
          <a:p>
            <a:pPr lvl="0"/>
            <a:r>
              <a:rPr lang="en-US" dirty="0" smtClean="0"/>
              <a:t>Dependent (“trivial”) vectors</a:t>
            </a:r>
          </a:p>
          <a:p>
            <a:pPr lvl="0"/>
            <a:r>
              <a:rPr lang="en-US" dirty="0" smtClean="0"/>
              <a:t>Bluebooking with commercial GNSS baseline processing software</a:t>
            </a:r>
          </a:p>
        </p:txBody>
      </p:sp>
      <p:sp>
        <p:nvSpPr>
          <p:cNvPr id="5" name="Date Placeholder 4"/>
          <p:cNvSpPr>
            <a:spLocks noGrp="1"/>
          </p:cNvSpPr>
          <p:nvPr>
            <p:ph type="dt" sz="half" idx="10"/>
          </p:nvPr>
        </p:nvSpPr>
        <p:spPr/>
        <p:txBody>
          <a:bodyPr/>
          <a:lstStyle/>
          <a:p>
            <a:pPr>
              <a:defRPr/>
            </a:pPr>
            <a:r>
              <a:rPr lang="en-US" smtClean="0">
                <a:solidFill>
                  <a:prstClr val="black">
                    <a:tint val="75000"/>
                  </a:prstClr>
                </a:solidFill>
              </a:rPr>
              <a:t>8/26/2013</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smtClean="0">
                <a:solidFill>
                  <a:prstClr val="black">
                    <a:tint val="75000"/>
                  </a:prstClr>
                </a:solidFill>
              </a:rPr>
              <a:t>Bluebooking using OPUS-Projects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BCE2FD8-6EFB-924A-BBC7-3D9FD8781D78}" type="slidenum">
              <a:rPr lang="en-US" smtClean="0">
                <a:solidFill>
                  <a:prstClr val="black">
                    <a:tint val="75000"/>
                  </a:prstClr>
                </a:solidFill>
              </a:rPr>
              <a:pPr>
                <a:defRPr/>
              </a:pPr>
              <a:t>170</a:t>
            </a:fld>
            <a:endParaRPr lang="en-US">
              <a:solidFill>
                <a:prstClr val="black">
                  <a:tint val="75000"/>
                </a:prstClr>
              </a:solidFill>
            </a:endParaRPr>
          </a:p>
        </p:txBody>
      </p:sp>
    </p:spTree>
  </p:cSld>
  <p:clrMapOvr>
    <a:masterClrMapping/>
  </p:clrMapOvr>
  <p:transition spd="slow">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1390622" y="870836"/>
            <a:ext cx="7373815" cy="6163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a:defRPr/>
            </a:pPr>
            <a:r>
              <a:rPr lang="en-US" sz="3600" b="1" dirty="0" smtClean="0">
                <a:solidFill>
                  <a:prstClr val="black"/>
                </a:solidFill>
                <a:latin typeface="Calibri"/>
                <a:cs typeface="+mj-cs"/>
              </a:rPr>
              <a:t>Questions?</a:t>
            </a:r>
            <a:endParaRPr lang="en-US" sz="4400" dirty="0">
              <a:solidFill>
                <a:prstClr val="black"/>
              </a:solidFill>
              <a:latin typeface="Calibri"/>
              <a:cs typeface="+mj-cs"/>
            </a:endParaRPr>
          </a:p>
        </p:txBody>
      </p:sp>
      <p:pic>
        <p:nvPicPr>
          <p:cNvPr id="13" name="Picture 6" descr="question"/>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0" y="474910"/>
            <a:ext cx="1419225" cy="1419225"/>
          </a:xfrm>
          <a:prstGeom prst="rect">
            <a:avLst/>
          </a:prstGeom>
          <a:noFill/>
          <a:ln w="9525">
            <a:noFill/>
            <a:miter lim="800000"/>
            <a:headEnd/>
            <a:tailEnd/>
          </a:ln>
        </p:spPr>
      </p:pic>
      <p:sp>
        <p:nvSpPr>
          <p:cNvPr id="14" name="Title 13"/>
          <p:cNvSpPr>
            <a:spLocks noGrp="1"/>
          </p:cNvSpPr>
          <p:nvPr>
            <p:ph type="ctrTitle"/>
          </p:nvPr>
        </p:nvSpPr>
        <p:spPr/>
        <p:txBody>
          <a:bodyPr/>
          <a:lstStyle/>
          <a:p>
            <a:endParaRPr lang="en-US"/>
          </a:p>
        </p:txBody>
      </p:sp>
      <p:sp>
        <p:nvSpPr>
          <p:cNvPr id="15" name="Subtitle 14"/>
          <p:cNvSpPr>
            <a:spLocks noGrp="1"/>
          </p:cNvSpPr>
          <p:nvPr>
            <p:ph type="subTitle" idx="1"/>
          </p:nvPr>
        </p:nvSpPr>
        <p:spPr/>
        <p:txBody>
          <a:bodyPr/>
          <a:lstStyle/>
          <a:p>
            <a:endParaRPr lang="en-US"/>
          </a:p>
        </p:txBody>
      </p:sp>
      <p:pic>
        <p:nvPicPr>
          <p:cNvPr id="6" name="Picture 5" descr="C:\Users\m6500\Pictures\2009_05_25\IMG_1227.JPG"/>
          <p:cNvPicPr>
            <a:picLocks noChangeAspect="1" noChangeArrowheads="1"/>
          </p:cNvPicPr>
          <p:nvPr/>
        </p:nvPicPr>
        <p:blipFill>
          <a:blip r:embed="rId4"/>
          <a:srcRect/>
          <a:stretch>
            <a:fillRect/>
          </a:stretch>
        </p:blipFill>
        <p:spPr bwMode="auto">
          <a:xfrm>
            <a:off x="2008987" y="2722754"/>
            <a:ext cx="5213734" cy="2926080"/>
          </a:xfrm>
          <a:prstGeom prst="rect">
            <a:avLst/>
          </a:prstGeom>
          <a:noFill/>
          <a:ln>
            <a:solidFill>
              <a:schemeClr val="tx1"/>
            </a:solidFill>
          </a:ln>
          <a:effectLst>
            <a:outerShdw blurRad="50800" dist="38100" dir="2700000" algn="tl" rotWithShape="0">
              <a:prstClr val="black">
                <a:alpha val="40000"/>
              </a:prstClr>
            </a:outerShdw>
          </a:effectLst>
        </p:spPr>
      </p:pic>
      <p:pic>
        <p:nvPicPr>
          <p:cNvPr id="7" name="Picture 4" descr="gps_sat"/>
          <p:cNvPicPr>
            <a:picLocks noChangeAspect="1" noChangeArrowheads="1"/>
          </p:cNvPicPr>
          <p:nvPr/>
        </p:nvPicPr>
        <p:blipFill>
          <a:blip r:embed="rId5"/>
          <a:srcRect/>
          <a:stretch>
            <a:fillRect/>
          </a:stretch>
        </p:blipFill>
        <p:spPr bwMode="auto">
          <a:xfrm>
            <a:off x="255911" y="2353733"/>
            <a:ext cx="2301716" cy="254174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8" name="Picture 3" descr="C:\Users\m6500\Pictures\2009_05_25\IMG_1207.JPG"/>
          <p:cNvPicPr>
            <a:picLocks noChangeAspect="1" noChangeArrowheads="1"/>
          </p:cNvPicPr>
          <p:nvPr/>
        </p:nvPicPr>
        <p:blipFill>
          <a:blip r:embed="rId6"/>
          <a:srcRect l="23077" r="14939"/>
          <a:stretch>
            <a:fillRect/>
          </a:stretch>
        </p:blipFill>
        <p:spPr bwMode="auto">
          <a:xfrm>
            <a:off x="6392848" y="3511901"/>
            <a:ext cx="2524541" cy="2286000"/>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3775234274"/>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Box 6"/>
          <p:cNvSpPr txBox="1">
            <a:spLocks noChangeArrowheads="1"/>
          </p:cNvSpPr>
          <p:nvPr/>
        </p:nvSpPr>
        <p:spPr bwMode="auto">
          <a:xfrm>
            <a:off x="1306272" y="5973188"/>
            <a:ext cx="48641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6350" indent="-6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r>
              <a:rPr lang="en-US" sz="1200" dirty="0" smtClean="0">
                <a:solidFill>
                  <a:prstClr val="black"/>
                </a:solidFill>
                <a:ea typeface="+mn-ea"/>
              </a:rPr>
              <a:t>http://geodesy.noaa.gov/OPUSI/Plots/Gmap/OPUSRS_sigmap.shtml</a:t>
            </a:r>
            <a:endParaRPr lang="en-US" sz="1200" dirty="0">
              <a:solidFill>
                <a:prstClr val="black"/>
              </a:solidFill>
              <a:ea typeface="+mn-ea"/>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solidFill>
                  <a:prstClr val="black"/>
                </a:solidFill>
              </a:rPr>
              <a:pPr>
                <a:defRPr/>
              </a:pPr>
              <a:t>18</a:t>
            </a:fld>
            <a:endParaRPr lang="en-US" dirty="0">
              <a:solidFill>
                <a:prstClr val="black"/>
              </a:solidFill>
            </a:endParaRPr>
          </a:p>
        </p:txBody>
      </p:sp>
      <p:sp>
        <p:nvSpPr>
          <p:cNvPr id="6" name="Title 5"/>
          <p:cNvSpPr>
            <a:spLocks noGrp="1"/>
          </p:cNvSpPr>
          <p:nvPr>
            <p:ph type="title"/>
          </p:nvPr>
        </p:nvSpPr>
        <p:spPr/>
        <p:txBody>
          <a:bodyPr/>
          <a:lstStyle/>
          <a:p>
            <a:pPr algn="l"/>
            <a:r>
              <a:rPr lang="en-US" dirty="0" smtClean="0"/>
              <a:t>The OPUS Rapid-Static Accuracy and Availability Tool</a:t>
            </a:r>
            <a:endParaRPr lang="en-US" dirty="0"/>
          </a:p>
        </p:txBody>
      </p:sp>
      <p:pic>
        <p:nvPicPr>
          <p:cNvPr id="66577" name="Picture 17"/>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9247" t="23376" r="9048" b="13742"/>
          <a:stretch/>
        </p:blipFill>
        <p:spPr bwMode="auto">
          <a:xfrm>
            <a:off x="1306272" y="1594225"/>
            <a:ext cx="6472177" cy="4389120"/>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7"/>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9247" t="23376" r="9048" b="13742"/>
          <a:stretch/>
        </p:blipFill>
        <p:spPr bwMode="auto">
          <a:xfrm>
            <a:off x="4391025" y="1619510"/>
            <a:ext cx="4572000" cy="3100512"/>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7586" name="Content Placeholder 2"/>
          <p:cNvSpPr>
            <a:spLocks noGrp="1"/>
          </p:cNvSpPr>
          <p:nvPr>
            <p:ph sz="quarter" idx="1"/>
          </p:nvPr>
        </p:nvSpPr>
        <p:spPr>
          <a:xfrm>
            <a:off x="274638" y="1480450"/>
            <a:ext cx="6268666" cy="4860966"/>
          </a:xfrm>
        </p:spPr>
        <p:txBody>
          <a:bodyPr/>
          <a:lstStyle/>
          <a:p>
            <a:r>
              <a:rPr lang="en-US" sz="2000" dirty="0" smtClean="0">
                <a:cs typeface="Arial" pitchFamily="34" charset="0"/>
              </a:rPr>
              <a:t>1 σ for each 0.2 degree grid.</a:t>
            </a:r>
          </a:p>
          <a:p>
            <a:r>
              <a:rPr lang="en-US" sz="2000" dirty="0" smtClean="0">
                <a:cs typeface="Arial" pitchFamily="34" charset="0"/>
              </a:rPr>
              <a:t>Horizontal and vertical standard </a:t>
            </a:r>
            <a:br>
              <a:rPr lang="en-US" sz="2000" dirty="0" smtClean="0">
                <a:cs typeface="Arial" pitchFamily="34" charset="0"/>
              </a:rPr>
            </a:br>
            <a:r>
              <a:rPr lang="en-US" sz="2000" dirty="0" smtClean="0">
                <a:cs typeface="Arial" pitchFamily="34" charset="0"/>
              </a:rPr>
              <a:t>errors for 15 minutes and </a:t>
            </a:r>
            <a:br>
              <a:rPr lang="en-US" sz="2000" dirty="0" smtClean="0">
                <a:cs typeface="Arial" pitchFamily="34" charset="0"/>
              </a:rPr>
            </a:br>
            <a:r>
              <a:rPr lang="en-US" sz="2000" dirty="0" smtClean="0">
                <a:cs typeface="Arial" pitchFamily="34" charset="0"/>
              </a:rPr>
              <a:t>1-hour length data.</a:t>
            </a:r>
          </a:p>
          <a:p>
            <a:r>
              <a:rPr lang="en-US" sz="2000" dirty="0" smtClean="0">
                <a:cs typeface="Arial" pitchFamily="34" charset="0"/>
              </a:rPr>
              <a:t>Inverse Distance Weighting </a:t>
            </a:r>
            <a:br>
              <a:rPr lang="en-US" sz="2000" dirty="0" smtClean="0">
                <a:cs typeface="Arial" pitchFamily="34" charset="0"/>
              </a:rPr>
            </a:br>
            <a:r>
              <a:rPr lang="en-US" sz="2000" dirty="0" smtClean="0">
                <a:cs typeface="Arial" pitchFamily="34" charset="0"/>
              </a:rPr>
              <a:t>method to interpolate the </a:t>
            </a:r>
            <a:r>
              <a:rPr lang="en-US" sz="2000" dirty="0" err="1" smtClean="0">
                <a:cs typeface="Arial" pitchFamily="34" charset="0"/>
              </a:rPr>
              <a:t>sigmas</a:t>
            </a:r>
            <a:r>
              <a:rPr lang="en-US" sz="2000" dirty="0" smtClean="0">
                <a:cs typeface="Arial" pitchFamily="34" charset="0"/>
              </a:rPr>
              <a:t>.</a:t>
            </a:r>
          </a:p>
          <a:p>
            <a:r>
              <a:rPr lang="en-US" sz="2000" dirty="0" smtClean="0">
                <a:cs typeface="Arial" pitchFamily="34" charset="0"/>
              </a:rPr>
              <a:t>Areas outside the color overlay </a:t>
            </a:r>
            <a:br>
              <a:rPr lang="en-US" sz="2000" dirty="0" smtClean="0">
                <a:cs typeface="Arial" pitchFamily="34" charset="0"/>
              </a:rPr>
            </a:br>
            <a:r>
              <a:rPr lang="en-US" sz="2000" dirty="0" smtClean="0">
                <a:cs typeface="Arial" pitchFamily="34" charset="0"/>
              </a:rPr>
              <a:t>are where there are less than </a:t>
            </a:r>
            <a:br>
              <a:rPr lang="en-US" sz="2000" dirty="0" smtClean="0">
                <a:cs typeface="Arial" pitchFamily="34" charset="0"/>
              </a:rPr>
            </a:br>
            <a:r>
              <a:rPr lang="en-US" sz="2000" dirty="0" smtClean="0">
                <a:cs typeface="Arial" pitchFamily="34" charset="0"/>
              </a:rPr>
              <a:t>three active CORS sites within </a:t>
            </a:r>
            <a:br>
              <a:rPr lang="en-US" sz="2000" dirty="0" smtClean="0">
                <a:cs typeface="Arial" pitchFamily="34" charset="0"/>
              </a:rPr>
            </a:br>
            <a:r>
              <a:rPr lang="en-US" sz="2000" dirty="0" smtClean="0">
                <a:cs typeface="Arial" pitchFamily="34" charset="0"/>
              </a:rPr>
              <a:t>250 km range. OPUS Rapid-Static </a:t>
            </a:r>
            <a:br>
              <a:rPr lang="en-US" sz="2000" dirty="0" smtClean="0">
                <a:cs typeface="Arial" pitchFamily="34" charset="0"/>
              </a:rPr>
            </a:br>
            <a:r>
              <a:rPr lang="en-US" sz="2000" dirty="0" smtClean="0">
                <a:cs typeface="Arial" pitchFamily="34" charset="0"/>
              </a:rPr>
              <a:t>will usually fail at these locations.</a:t>
            </a:r>
          </a:p>
          <a:p>
            <a:r>
              <a:rPr lang="en-US" sz="2000" dirty="0" smtClean="0">
                <a:cs typeface="Arial" pitchFamily="34" charset="0"/>
              </a:rPr>
              <a:t>Automated Weekly updates to account for the availability of </a:t>
            </a:r>
            <a:r>
              <a:rPr lang="en-US" sz="1800" dirty="0" smtClean="0">
                <a:cs typeface="Arial" pitchFamily="34" charset="0"/>
              </a:rPr>
              <a:t>CORS.</a:t>
            </a:r>
          </a:p>
          <a:p>
            <a:r>
              <a:rPr lang="en-US" sz="2000" dirty="0" smtClean="0">
                <a:cs typeface="Arial" pitchFamily="34" charset="0"/>
              </a:rPr>
              <a:t>Global coverage including non-US territories.</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solidFill>
                  <a:prstClr val="black"/>
                </a:solidFill>
              </a:rPr>
              <a:pPr>
                <a:defRPr/>
              </a:pPr>
              <a:t>19</a:t>
            </a:fld>
            <a:endParaRPr lang="en-US" dirty="0">
              <a:solidFill>
                <a:prstClr val="black"/>
              </a:solidFill>
            </a:endParaRPr>
          </a:p>
        </p:txBody>
      </p:sp>
      <p:sp>
        <p:nvSpPr>
          <p:cNvPr id="6" name="Title 5"/>
          <p:cNvSpPr>
            <a:spLocks noGrp="1"/>
          </p:cNvSpPr>
          <p:nvPr>
            <p:ph type="title"/>
          </p:nvPr>
        </p:nvSpPr>
        <p:spPr/>
        <p:txBody>
          <a:bodyPr/>
          <a:lstStyle/>
          <a:p>
            <a:pPr algn="l"/>
            <a:r>
              <a:rPr lang="en-US" dirty="0" smtClean="0"/>
              <a:t>The OPUS Rapid-Static Accuracy and Availability Tool</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The Plan</a:t>
            </a:r>
          </a:p>
        </p:txBody>
      </p:sp>
      <p:sp>
        <p:nvSpPr>
          <p:cNvPr id="16" name="Content Placeholder 15"/>
          <p:cNvSpPr>
            <a:spLocks noGrp="1"/>
          </p:cNvSpPr>
          <p:nvPr>
            <p:ph idx="1"/>
          </p:nvPr>
        </p:nvSpPr>
        <p:spPr>
          <a:xfrm>
            <a:off x="457200" y="1282657"/>
            <a:ext cx="8686800" cy="5282529"/>
          </a:xfrm>
        </p:spPr>
        <p:txBody>
          <a:bodyPr/>
          <a:lstStyle/>
          <a:p>
            <a:pPr marL="514350" indent="-514350">
              <a:spcBef>
                <a:spcPts val="500"/>
              </a:spcBef>
              <a:defRPr/>
            </a:pPr>
            <a:r>
              <a:rPr lang="en-US" sz="2800" dirty="0" smtClean="0"/>
              <a:t>The Online Positioning User Service (OPUS)</a:t>
            </a:r>
          </a:p>
          <a:p>
            <a:pPr marL="914400" lvl="1" indent="-514350">
              <a:spcBef>
                <a:spcPts val="500"/>
              </a:spcBef>
              <a:defRPr/>
            </a:pPr>
            <a:r>
              <a:rPr lang="en-US" sz="2400" dirty="0" smtClean="0"/>
              <a:t>OPUS Static</a:t>
            </a:r>
          </a:p>
          <a:p>
            <a:pPr marL="914400" lvl="1" indent="-514350">
              <a:spcBef>
                <a:spcPts val="500"/>
              </a:spcBef>
              <a:defRPr/>
            </a:pPr>
            <a:r>
              <a:rPr lang="en-US" sz="2400" dirty="0" smtClean="0"/>
              <a:t>OPUS Rapid Static</a:t>
            </a:r>
          </a:p>
          <a:p>
            <a:pPr marL="914400" lvl="1" indent="-514350">
              <a:spcBef>
                <a:spcPts val="500"/>
              </a:spcBef>
              <a:defRPr/>
            </a:pPr>
            <a:r>
              <a:rPr lang="en-US" sz="2400" dirty="0" smtClean="0"/>
              <a:t>OPUS Net (under development)</a:t>
            </a:r>
          </a:p>
          <a:p>
            <a:pPr marL="914400" lvl="1" indent="-514350">
              <a:spcBef>
                <a:spcPts val="500"/>
              </a:spcBef>
              <a:defRPr/>
            </a:pPr>
            <a:r>
              <a:rPr lang="en-US" sz="2400" b="1" i="1" dirty="0" smtClean="0"/>
              <a:t>OPUS Projects (released January 2014)</a:t>
            </a:r>
          </a:p>
          <a:p>
            <a:pPr marL="514350" indent="-514350">
              <a:spcBef>
                <a:spcPts val="500"/>
              </a:spcBef>
              <a:defRPr/>
            </a:pPr>
            <a:r>
              <a:rPr lang="en-US" sz="2800" dirty="0" smtClean="0">
                <a:sym typeface="Symbol"/>
              </a:rPr>
              <a:t>Contributing to the NSRS:  “Bluebooking”</a:t>
            </a:r>
            <a:endParaRPr lang="en-US" sz="2800" dirty="0" smtClean="0"/>
          </a:p>
          <a:p>
            <a:pPr marL="914400" lvl="1" indent="-514350">
              <a:spcBef>
                <a:spcPts val="500"/>
              </a:spcBef>
              <a:defRPr/>
            </a:pPr>
            <a:r>
              <a:rPr lang="en-US" sz="2400" dirty="0" smtClean="0"/>
              <a:t>NSRS = </a:t>
            </a:r>
            <a:r>
              <a:rPr lang="en-US" sz="2400" b="1" i="1" dirty="0" smtClean="0"/>
              <a:t>National Spatial Reference System</a:t>
            </a:r>
          </a:p>
          <a:p>
            <a:pPr marL="914400" lvl="1" indent="-514350">
              <a:spcBef>
                <a:spcPts val="500"/>
              </a:spcBef>
              <a:defRPr/>
            </a:pPr>
            <a:r>
              <a:rPr lang="en-US" sz="2400" dirty="0" smtClean="0"/>
              <a:t>The NGS mission and NGS policy</a:t>
            </a:r>
          </a:p>
          <a:p>
            <a:pPr marL="914400" lvl="1" indent="-514350">
              <a:spcBef>
                <a:spcPts val="500"/>
              </a:spcBef>
              <a:defRPr/>
            </a:pPr>
            <a:r>
              <a:rPr lang="en-US" sz="2400" dirty="0" smtClean="0"/>
              <a:t>NGS terminology for contributing to the NSRS:</a:t>
            </a:r>
          </a:p>
          <a:p>
            <a:pPr lvl="2">
              <a:buFont typeface="Arial" pitchFamily="34" charset="0"/>
              <a:buChar char="•"/>
            </a:pPr>
            <a:r>
              <a:rPr lang="en-US" sz="2000" dirty="0" smtClean="0"/>
              <a:t>“Share”, “Submit”, “Publish”, “Datasheet”</a:t>
            </a:r>
          </a:p>
          <a:p>
            <a:pPr marL="514350" lvl="0" indent="-514350">
              <a:spcBef>
                <a:spcPts val="500"/>
              </a:spcBef>
              <a:defRPr/>
            </a:pPr>
            <a:r>
              <a:rPr lang="en-US" sz="2800" dirty="0" smtClean="0">
                <a:solidFill>
                  <a:prstClr val="black"/>
                </a:solidFill>
              </a:rPr>
              <a:t>A closer look at OPUS-Projects for Bluebooking</a:t>
            </a:r>
            <a:endParaRPr lang="en-US" sz="2400" dirty="0" smtClean="0">
              <a:solidFill>
                <a:prstClr val="black"/>
              </a:solidFill>
            </a:endParaRPr>
          </a:p>
          <a:p>
            <a:pPr>
              <a:buNone/>
            </a:pPr>
            <a:endParaRPr lang="en-US" dirty="0" smtClean="0"/>
          </a:p>
          <a:p>
            <a:pPr marL="1314450" lvl="2" indent="-514350">
              <a:spcBef>
                <a:spcPts val="500"/>
              </a:spcBef>
              <a:defRPr/>
            </a:pPr>
            <a:endParaRPr lang="en-US" sz="2000" dirty="0" smtClean="0"/>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9038"/>
            <a:ext cx="8656638" cy="4893647"/>
          </a:xfrm>
          <a:prstGeom prst="rect">
            <a:avLst/>
          </a:prstGeom>
          <a:noFill/>
        </p:spPr>
        <p:txBody>
          <a:bodyPr>
            <a:spAutoFit/>
          </a:bodyPr>
          <a:lstStyle/>
          <a:p>
            <a:pPr>
              <a:defRPr/>
            </a:pPr>
            <a:r>
              <a:rPr lang="en-US" sz="2400" dirty="0" smtClean="0"/>
              <a:t>OPUS Rapid-Static </a:t>
            </a:r>
            <a:r>
              <a:rPr lang="en-US" sz="2400" dirty="0"/>
              <a:t>s</a:t>
            </a:r>
            <a:r>
              <a:rPr lang="en-US" sz="2400" dirty="0">
                <a:cs typeface="+mn-cs"/>
              </a:rPr>
              <a:t>elects three to nine “best” CORS based upon:</a:t>
            </a:r>
          </a:p>
          <a:p>
            <a:pPr marL="920750" lvl="2" indent="-463550">
              <a:buFont typeface="Arial" pitchFamily="34" charset="0"/>
              <a:buChar char="•"/>
              <a:defRPr/>
            </a:pPr>
            <a:r>
              <a:rPr lang="en-US" sz="2400" dirty="0"/>
              <a:t>Having common satellite visibility with the user data.</a:t>
            </a:r>
          </a:p>
          <a:p>
            <a:pPr marL="920750" lvl="2" indent="-463550">
              <a:buFont typeface="Arial" pitchFamily="34" charset="0"/>
              <a:buChar char="•"/>
              <a:defRPr/>
            </a:pPr>
            <a:r>
              <a:rPr lang="en-US" sz="2400" dirty="0"/>
              <a:t>Having distances &lt;250 </a:t>
            </a:r>
            <a:r>
              <a:rPr lang="en-US" sz="2400" dirty="0" smtClean="0"/>
              <a:t>km from </a:t>
            </a:r>
            <a:r>
              <a:rPr lang="en-US" sz="2400" dirty="0"/>
              <a:t>the </a:t>
            </a:r>
            <a:r>
              <a:rPr lang="en-US" sz="2400" dirty="0" smtClean="0"/>
              <a:t>user's mark.</a:t>
            </a:r>
          </a:p>
          <a:p>
            <a:pPr marL="920750" lvl="2" indent="-463550">
              <a:buFont typeface="Arial" pitchFamily="34" charset="0"/>
              <a:buChar char="•"/>
              <a:defRPr/>
            </a:pPr>
            <a:r>
              <a:rPr lang="en-US" sz="2400" dirty="0" smtClean="0"/>
              <a:t>Orientation relative to </a:t>
            </a:r>
            <a:r>
              <a:rPr lang="en-US" sz="2400" dirty="0"/>
              <a:t>the user's mark</a:t>
            </a:r>
            <a:r>
              <a:rPr lang="en-US" sz="2400" dirty="0" smtClean="0"/>
              <a:t>.</a:t>
            </a:r>
            <a:endParaRPr lang="en-US" sz="2400" dirty="0"/>
          </a:p>
          <a:p>
            <a:pPr marL="6350" indent="-6350">
              <a:defRPr/>
            </a:pPr>
            <a:endParaRPr lang="en-US" sz="2400" dirty="0" smtClean="0"/>
          </a:p>
          <a:p>
            <a:pPr marL="6350" indent="-6350">
              <a:defRPr/>
            </a:pPr>
            <a:r>
              <a:rPr lang="en-US" sz="2400" dirty="0"/>
              <a:t>This is shown here graphically</a:t>
            </a:r>
            <a:r>
              <a:rPr lang="en-US" sz="2400" dirty="0" smtClean="0"/>
              <a:t>. </a:t>
            </a:r>
            <a:r>
              <a:rPr lang="en-US" sz="2400" dirty="0"/>
              <a:t/>
            </a:r>
            <a:br>
              <a:rPr lang="en-US" sz="2400" dirty="0"/>
            </a:br>
            <a:r>
              <a:rPr lang="en-US" sz="2400" dirty="0"/>
              <a:t>The star represents the user’s </a:t>
            </a:r>
            <a:br>
              <a:rPr lang="en-US" sz="2400" dirty="0"/>
            </a:br>
            <a:r>
              <a:rPr lang="en-US" sz="2400" dirty="0" smtClean="0"/>
              <a:t>mark; the </a:t>
            </a:r>
            <a:r>
              <a:rPr lang="en-US" sz="2400" dirty="0"/>
              <a:t>triangles are CORS. </a:t>
            </a:r>
            <a:br>
              <a:rPr lang="en-US" sz="2400" dirty="0"/>
            </a:br>
            <a:r>
              <a:rPr lang="en-US" sz="2400" dirty="0"/>
              <a:t>No CORS farther than 250 km </a:t>
            </a:r>
            <a:br>
              <a:rPr lang="en-US" sz="2400" dirty="0"/>
            </a:br>
            <a:r>
              <a:rPr lang="en-US" sz="2400" dirty="0"/>
              <a:t>from the </a:t>
            </a:r>
            <a:r>
              <a:rPr lang="en-US" sz="2400" dirty="0" smtClean="0"/>
              <a:t>user's mark </a:t>
            </a:r>
            <a:r>
              <a:rPr lang="en-US" sz="2400" dirty="0"/>
              <a:t>will be </a:t>
            </a:r>
            <a:br>
              <a:rPr lang="en-US" sz="2400" dirty="0"/>
            </a:br>
            <a:r>
              <a:rPr lang="en-US" sz="2400" dirty="0"/>
              <a:t>included</a:t>
            </a:r>
            <a:r>
              <a:rPr lang="en-US" sz="2400" dirty="0" smtClean="0"/>
              <a:t>. A minimum of three, and</a:t>
            </a:r>
            <a:br>
              <a:rPr lang="en-US" sz="2400" dirty="0" smtClean="0"/>
            </a:br>
            <a:r>
              <a:rPr lang="en-US" sz="2400" dirty="0" smtClean="0"/>
              <a:t>no more than nine CORS are </a:t>
            </a:r>
            <a:r>
              <a:rPr lang="en-US" sz="2400" dirty="0"/>
              <a:t>used.</a:t>
            </a:r>
          </a:p>
        </p:txBody>
      </p:sp>
      <p:grpSp>
        <p:nvGrpSpPr>
          <p:cNvPr id="2" name="Group 40"/>
          <p:cNvGrpSpPr>
            <a:grpSpLocks/>
          </p:cNvGrpSpPr>
          <p:nvPr/>
        </p:nvGrpSpPr>
        <p:grpSpPr bwMode="auto">
          <a:xfrm>
            <a:off x="5121275" y="3108325"/>
            <a:ext cx="3352800" cy="3048000"/>
            <a:chOff x="5867400" y="3810000"/>
            <a:chExt cx="3352800" cy="3048000"/>
          </a:xfrm>
        </p:grpSpPr>
        <p:sp>
          <p:nvSpPr>
            <p:cNvPr id="69641" name="AutoShape 6"/>
            <p:cNvSpPr>
              <a:spLocks noChangeArrowheads="1"/>
            </p:cNvSpPr>
            <p:nvPr/>
          </p:nvSpPr>
          <p:spPr bwMode="auto">
            <a:xfrm>
              <a:off x="5867400" y="4126211"/>
              <a:ext cx="262270" cy="240294"/>
            </a:xfrm>
            <a:prstGeom prst="triangle">
              <a:avLst>
                <a:gd name="adj" fmla="val 50000"/>
              </a:avLst>
            </a:prstGeom>
            <a:solidFill>
              <a:srgbClr val="FFFF00"/>
            </a:solidFill>
            <a:ln w="9525">
              <a:solidFill>
                <a:schemeClr val="tx1"/>
              </a:solidFill>
              <a:miter lim="800000"/>
              <a:headEnd/>
              <a:tailEnd/>
            </a:ln>
          </p:spPr>
          <p:txBody>
            <a:bodyPr wrap="none" anchor="ctr"/>
            <a:lstStyle/>
            <a:p>
              <a:endParaRPr lang="en-US">
                <a:latin typeface="Tw Cen MT" pitchFamily="34" charset="0"/>
              </a:endParaRPr>
            </a:p>
          </p:txBody>
        </p:sp>
        <p:sp>
          <p:nvSpPr>
            <p:cNvPr id="69642" name="AutoShape 7"/>
            <p:cNvSpPr>
              <a:spLocks noChangeArrowheads="1"/>
            </p:cNvSpPr>
            <p:nvPr/>
          </p:nvSpPr>
          <p:spPr bwMode="auto">
            <a:xfrm>
              <a:off x="8424530" y="5351446"/>
              <a:ext cx="262270" cy="240294"/>
            </a:xfrm>
            <a:prstGeom prst="triangle">
              <a:avLst>
                <a:gd name="adj" fmla="val 50000"/>
              </a:avLst>
            </a:prstGeom>
            <a:solidFill>
              <a:schemeClr val="tx1"/>
            </a:solidFill>
            <a:ln w="19050">
              <a:solidFill>
                <a:schemeClr val="tx1"/>
              </a:solidFill>
              <a:miter lim="800000"/>
              <a:headEnd/>
              <a:tailEnd/>
            </a:ln>
          </p:spPr>
          <p:txBody>
            <a:bodyPr wrap="none" anchor="ctr"/>
            <a:lstStyle/>
            <a:p>
              <a:pPr algn="ctr"/>
              <a:endParaRPr lang="en-US">
                <a:solidFill>
                  <a:schemeClr val="hlink"/>
                </a:solidFill>
                <a:latin typeface="Tw Cen MT" pitchFamily="34" charset="0"/>
              </a:endParaRPr>
            </a:p>
          </p:txBody>
        </p:sp>
        <p:sp>
          <p:nvSpPr>
            <p:cNvPr id="69643" name="AutoShape 8"/>
            <p:cNvSpPr>
              <a:spLocks noChangeArrowheads="1"/>
            </p:cNvSpPr>
            <p:nvPr/>
          </p:nvSpPr>
          <p:spPr bwMode="auto">
            <a:xfrm>
              <a:off x="7309884" y="3810000"/>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69644" name="AutoShape 9"/>
            <p:cNvSpPr>
              <a:spLocks noChangeArrowheads="1"/>
            </p:cNvSpPr>
            <p:nvPr/>
          </p:nvSpPr>
          <p:spPr bwMode="auto">
            <a:xfrm>
              <a:off x="6605934" y="6236706"/>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69645" name="Line 12"/>
            <p:cNvSpPr>
              <a:spLocks noChangeShapeType="1"/>
            </p:cNvSpPr>
            <p:nvPr/>
          </p:nvSpPr>
          <p:spPr bwMode="auto">
            <a:xfrm flipH="1">
              <a:off x="6719776" y="3962400"/>
              <a:ext cx="747823" cy="2446605"/>
            </a:xfrm>
            <a:prstGeom prst="line">
              <a:avLst/>
            </a:prstGeom>
            <a:noFill/>
            <a:ln w="38100">
              <a:solidFill>
                <a:schemeClr val="hlink"/>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9646" name="Line 15"/>
            <p:cNvSpPr>
              <a:spLocks noChangeShapeType="1"/>
            </p:cNvSpPr>
            <p:nvPr/>
          </p:nvSpPr>
          <p:spPr bwMode="auto">
            <a:xfrm>
              <a:off x="7441019" y="3953912"/>
              <a:ext cx="1114647" cy="1553990"/>
            </a:xfrm>
            <a:prstGeom prst="line">
              <a:avLst/>
            </a:prstGeom>
            <a:noFill/>
            <a:ln w="38100">
              <a:solidFill>
                <a:schemeClr val="hlink"/>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9647" name="Line 16"/>
            <p:cNvSpPr>
              <a:spLocks noChangeShapeType="1"/>
            </p:cNvSpPr>
            <p:nvPr/>
          </p:nvSpPr>
          <p:spPr bwMode="auto">
            <a:xfrm flipV="1">
              <a:off x="6719777" y="5507902"/>
              <a:ext cx="1835888" cy="901103"/>
            </a:xfrm>
            <a:prstGeom prst="line">
              <a:avLst/>
            </a:prstGeom>
            <a:noFill/>
            <a:ln w="38100">
              <a:solidFill>
                <a:schemeClr val="hlink"/>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8" name="Oval 37"/>
            <p:cNvSpPr/>
            <p:nvPr/>
          </p:nvSpPr>
          <p:spPr>
            <a:xfrm>
              <a:off x="6019800" y="3810000"/>
              <a:ext cx="3200400" cy="304800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a:t>
              </a:r>
            </a:p>
          </p:txBody>
        </p:sp>
        <p:sp>
          <p:nvSpPr>
            <p:cNvPr id="39" name="AutoShape 21"/>
            <p:cNvSpPr>
              <a:spLocks noChangeArrowheads="1"/>
            </p:cNvSpPr>
            <p:nvPr/>
          </p:nvSpPr>
          <p:spPr bwMode="auto">
            <a:xfrm>
              <a:off x="7507288" y="5154613"/>
              <a:ext cx="392112" cy="301625"/>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cxnSp>
          <p:nvCxnSpPr>
            <p:cNvPr id="40" name="Straight Connector 39"/>
            <p:cNvCxnSpPr>
              <a:stCxn id="38" idx="2"/>
            </p:cNvCxnSpPr>
            <p:nvPr/>
          </p:nvCxnSpPr>
          <p:spPr>
            <a:xfrm rot="10800000" flipH="1">
              <a:off x="6019800" y="5334000"/>
              <a:ext cx="167640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9651" name="TextBox 35"/>
            <p:cNvSpPr txBox="1">
              <a:spLocks noChangeArrowheads="1"/>
            </p:cNvSpPr>
            <p:nvPr/>
          </p:nvSpPr>
          <p:spPr bwMode="auto">
            <a:xfrm>
              <a:off x="6256668" y="5081694"/>
              <a:ext cx="75373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a:latin typeface="Tw Cen MT" pitchFamily="34" charset="0"/>
                </a:rPr>
                <a:t>250km</a:t>
              </a:r>
            </a:p>
          </p:txBody>
        </p:sp>
        <p:cxnSp>
          <p:nvCxnSpPr>
            <p:cNvPr id="42" name="Straight Connector 41"/>
            <p:cNvCxnSpPr>
              <a:stCxn id="69641" idx="4"/>
            </p:cNvCxnSpPr>
            <p:nvPr/>
          </p:nvCxnSpPr>
          <p:spPr>
            <a:xfrm rot="16200000" flipH="1">
              <a:off x="6429375" y="4067176"/>
              <a:ext cx="966787" cy="1566862"/>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9653" name="TextBox 39"/>
            <p:cNvSpPr txBox="1">
              <a:spLocks noChangeArrowheads="1"/>
            </p:cNvSpPr>
            <p:nvPr/>
          </p:nvSpPr>
          <p:spPr bwMode="auto">
            <a:xfrm rot="1891440">
              <a:off x="6360608" y="4505848"/>
              <a:ext cx="85632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a:latin typeface="Tw Cen MT" pitchFamily="34" charset="0"/>
                </a:rPr>
                <a:t>&gt;250km</a:t>
              </a:r>
            </a:p>
          </p:txBody>
        </p:sp>
      </p:grpSp>
      <p:sp>
        <p:nvSpPr>
          <p:cNvPr id="69639" name="Rectangle 43"/>
          <p:cNvSpPr>
            <a:spLocks noChangeArrowheads="1"/>
          </p:cNvSpPr>
          <p:nvPr/>
        </p:nvSpPr>
        <p:spPr bwMode="auto">
          <a:xfrm>
            <a:off x="5308600" y="6213475"/>
            <a:ext cx="277336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200" dirty="0"/>
              <a:t>Choi, 2010, personal communication.</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20</a:t>
            </a:fld>
            <a:endParaRPr lang="en-US" dirty="0"/>
          </a:p>
        </p:txBody>
      </p:sp>
      <p:sp>
        <p:nvSpPr>
          <p:cNvPr id="35" name="Title 3"/>
          <p:cNvSpPr>
            <a:spLocks noGrp="1"/>
          </p:cNvSpPr>
          <p:nvPr>
            <p:ph type="title"/>
          </p:nvPr>
        </p:nvSpPr>
        <p:spPr/>
        <p:txBody>
          <a:bodyPr/>
          <a:lstStyle/>
          <a:p>
            <a:pPr algn="l"/>
            <a:r>
              <a:rPr lang="en-US" sz="4000" dirty="0" smtClean="0"/>
              <a:t>How Does OPUS Rapid-Static Work?</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Box 6"/>
          <p:cNvSpPr txBox="1">
            <a:spLocks noChangeArrowheads="1"/>
          </p:cNvSpPr>
          <p:nvPr/>
        </p:nvSpPr>
        <p:spPr bwMode="auto">
          <a:xfrm>
            <a:off x="228600" y="1189038"/>
            <a:ext cx="8656638"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6350" indent="-6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In addition, </a:t>
            </a:r>
            <a:r>
              <a:rPr lang="en-US" sz="2400" dirty="0" smtClean="0"/>
              <a:t>user's mark </a:t>
            </a:r>
            <a:r>
              <a:rPr lang="en-US" sz="2400" dirty="0"/>
              <a:t>must be no more than 50 km from the (convex) polygon created by the selected CORS.</a:t>
            </a:r>
          </a:p>
          <a:p>
            <a:pPr eaLnBrk="1" hangingPunct="1"/>
            <a:endParaRPr lang="en-US" sz="2400" dirty="0"/>
          </a:p>
          <a:p>
            <a:pPr eaLnBrk="1" hangingPunct="1"/>
            <a:r>
              <a:rPr lang="en-US" sz="2400" dirty="0" smtClean="0"/>
              <a:t>In </a:t>
            </a:r>
            <a:r>
              <a:rPr lang="en-US" sz="2400" dirty="0"/>
              <a:t>this </a:t>
            </a:r>
            <a:r>
              <a:rPr lang="en-US" sz="2400" dirty="0" smtClean="0"/>
              <a:t>example, five </a:t>
            </a:r>
            <a:r>
              <a:rPr lang="en-US" sz="2400" dirty="0"/>
              <a:t>CORS and their resulting polygon are </a:t>
            </a:r>
            <a:r>
              <a:rPr lang="en-US" sz="2400" dirty="0" smtClean="0"/>
              <a:t>shown. If </a:t>
            </a:r>
            <a:r>
              <a:rPr lang="en-US" sz="2400" dirty="0"/>
              <a:t>the user’s </a:t>
            </a:r>
            <a:r>
              <a:rPr lang="en-US" sz="2400" dirty="0" smtClean="0"/>
              <a:t>mark </a:t>
            </a:r>
            <a:r>
              <a:rPr lang="en-US" sz="2400" dirty="0"/>
              <a:t>is </a:t>
            </a:r>
            <a:r>
              <a:rPr lang="en-US" sz="2400" dirty="0" smtClean="0"/>
              <a:t>more </a:t>
            </a:r>
            <a:r>
              <a:rPr lang="en-US" sz="2400" dirty="0"/>
              <a:t>than </a:t>
            </a:r>
            <a:r>
              <a:rPr lang="en-US" sz="2400" dirty="0" smtClean="0"/>
              <a:t>50 </a:t>
            </a:r>
            <a:r>
              <a:rPr lang="en-US" sz="2400" dirty="0"/>
              <a:t>km outside </a:t>
            </a:r>
            <a:r>
              <a:rPr lang="en-US" sz="2400" dirty="0" smtClean="0"/>
              <a:t>this </a:t>
            </a:r>
            <a:br>
              <a:rPr lang="en-US" sz="2400" dirty="0" smtClean="0"/>
            </a:br>
            <a:r>
              <a:rPr lang="en-US" sz="2400" dirty="0" smtClean="0"/>
              <a:t>polygon</a:t>
            </a:r>
            <a:r>
              <a:rPr lang="en-US" sz="2400" dirty="0"/>
              <a:t>, </a:t>
            </a:r>
            <a:r>
              <a:rPr lang="en-US" sz="2400" dirty="0" smtClean="0"/>
              <a:t>alternate CORS will </a:t>
            </a:r>
            <a:r>
              <a:rPr lang="en-US" sz="2400" dirty="0"/>
              <a:t>be </a:t>
            </a:r>
            <a:r>
              <a:rPr lang="en-US" sz="2400" dirty="0" smtClean="0"/>
              <a:t>considered. If </a:t>
            </a:r>
            <a:r>
              <a:rPr lang="en-US" sz="2400" dirty="0"/>
              <a:t>none </a:t>
            </a:r>
            <a:r>
              <a:rPr lang="en-US" sz="2400" dirty="0" smtClean="0"/>
              <a:t>can be found</a:t>
            </a:r>
            <a:r>
              <a:rPr lang="en-US" sz="2400" dirty="0"/>
              <a:t>, </a:t>
            </a:r>
            <a:r>
              <a:rPr lang="en-US" sz="2400" dirty="0" smtClean="0"/>
              <a:t>the processing will </a:t>
            </a:r>
            <a:r>
              <a:rPr lang="en-US" sz="2400" dirty="0"/>
              <a:t>abort.</a:t>
            </a:r>
          </a:p>
        </p:txBody>
      </p:sp>
      <p:pic>
        <p:nvPicPr>
          <p:cNvPr id="7066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l="-76" t="7166" r="3537" b="37589"/>
          <a:stretch>
            <a:fillRect/>
          </a:stretch>
        </p:blipFill>
        <p:spPr bwMode="auto">
          <a:xfrm>
            <a:off x="4183063" y="3833813"/>
            <a:ext cx="4440237" cy="175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0663" name="Rectangle 15"/>
          <p:cNvSpPr>
            <a:spLocks noChangeArrowheads="1"/>
          </p:cNvSpPr>
          <p:nvPr/>
        </p:nvSpPr>
        <p:spPr bwMode="auto">
          <a:xfrm>
            <a:off x="3995738" y="5654675"/>
            <a:ext cx="4572000"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dirty="0"/>
              <a:t>Schwarz et al., “Accuracy assessment of the National Geodetic Survey's </a:t>
            </a:r>
            <a:r>
              <a:rPr lang="en-US" sz="1400" dirty="0" smtClean="0"/>
              <a:t>OPUS Rapid-Static </a:t>
            </a:r>
            <a:r>
              <a:rPr lang="en-US" sz="1400" dirty="0"/>
              <a:t>utility”, 2009, </a:t>
            </a:r>
            <a:r>
              <a:rPr lang="en-US" sz="1400" i="1" dirty="0"/>
              <a:t>GPS Solutions</a:t>
            </a:r>
            <a:r>
              <a:rPr lang="en-US" sz="1400" dirty="0"/>
              <a:t>, 13(2), 119-132.</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21</a:t>
            </a:fld>
            <a:endParaRPr lang="en-US" dirty="0"/>
          </a:p>
        </p:txBody>
      </p:sp>
      <p:sp>
        <p:nvSpPr>
          <p:cNvPr id="6" name="Title 5"/>
          <p:cNvSpPr>
            <a:spLocks noGrp="1"/>
          </p:cNvSpPr>
          <p:nvPr>
            <p:ph type="title"/>
          </p:nvPr>
        </p:nvSpPr>
        <p:spPr/>
        <p:txBody>
          <a:bodyPr/>
          <a:lstStyle/>
          <a:p>
            <a:pPr algn="l"/>
            <a:r>
              <a:rPr lang="en-US" sz="4000" dirty="0" smtClean="0"/>
              <a:t>How Does OPUS Rapid-Static Work?</a:t>
            </a:r>
            <a:endParaRPr lang="en-US" sz="4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0639" y="1981200"/>
            <a:ext cx="8122721" cy="3648884"/>
          </a:xfrm>
          <a:prstGeom prst="rect">
            <a:avLst/>
          </a:prstGeom>
          <a:noFill/>
        </p:spPr>
        <p:txBody>
          <a:bodyPr wrap="square">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dirty="0">
                <a:latin typeface="Arial" charset="0"/>
                <a:cs typeface="+mn-cs"/>
              </a:rPr>
              <a:t>This processing strategy was implemented in an OPUS-like application, called OPUS-Net during its testing phase. It </a:t>
            </a:r>
            <a:r>
              <a:rPr lang="en-GB" sz="2400" dirty="0" smtClean="0">
                <a:latin typeface="Arial" charset="0"/>
                <a:cs typeface="+mn-cs"/>
              </a:rPr>
              <a:t>includes:</a:t>
            </a:r>
            <a:endParaRPr lang="en-GB" sz="2400" dirty="0">
              <a:latin typeface="Arial" charset="0"/>
              <a:cs typeface="+mn-cs"/>
            </a:endParaRP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smtClean="0">
                <a:latin typeface="Arial" charset="0"/>
                <a:cs typeface="+mn-cs"/>
              </a:rPr>
              <a:t>Absolute antenna models.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smtClean="0">
                <a:latin typeface="Arial" charset="0"/>
                <a:cs typeface="+mn-cs"/>
              </a:rPr>
              <a:t>An </a:t>
            </a:r>
            <a:r>
              <a:rPr lang="en-GB" sz="2400" dirty="0">
                <a:latin typeface="Arial" charset="0"/>
                <a:cs typeface="+mn-cs"/>
              </a:rPr>
              <a:t>ocean-tide loading (OTL) model</a:t>
            </a:r>
            <a:r>
              <a:rPr lang="en-GB" sz="2400" dirty="0" smtClean="0">
                <a:latin typeface="Arial" charset="0"/>
                <a:cs typeface="+mn-cs"/>
              </a:rPr>
              <a:t>.</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smtClean="0">
                <a:latin typeface="Arial" charset="0"/>
                <a:cs typeface="+mn-cs"/>
              </a:rPr>
              <a:t>A </a:t>
            </a:r>
            <a:r>
              <a:rPr lang="en-GB" sz="2400" dirty="0">
                <a:latin typeface="Arial" charset="0"/>
                <a:cs typeface="+mn-cs"/>
              </a:rPr>
              <a:t>combination of near-by and more-distant CORS.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2400" dirty="0">
              <a:latin typeface="Arial" charset="0"/>
              <a:cs typeface="+mn-cs"/>
            </a:endParaRPr>
          </a:p>
          <a:p>
            <a:pPr>
              <a:lnSpc>
                <a:spcPct val="107000"/>
              </a:lnSpc>
              <a:buClr>
                <a:srgbClr val="000000"/>
              </a:buClr>
              <a:buSzPct val="100000"/>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smtClean="0">
                <a:latin typeface="Arial" charset="0"/>
                <a:cs typeface="+mn-cs"/>
              </a:rPr>
              <a:t>Implementing these changes results in better precision and consistency with other sources (such as from IGS).</a:t>
            </a:r>
            <a:endParaRPr lang="en-GB" sz="2400" dirty="0">
              <a:latin typeface="Arial" charset="0"/>
              <a:cs typeface="+mn-cs"/>
            </a:endParaRPr>
          </a:p>
        </p:txBody>
      </p:sp>
      <p:sp>
        <p:nvSpPr>
          <p:cNvPr id="3" name="Title 2"/>
          <p:cNvSpPr>
            <a:spLocks noGrp="1"/>
          </p:cNvSpPr>
          <p:nvPr>
            <p:ph type="title"/>
          </p:nvPr>
        </p:nvSpPr>
        <p:spPr/>
        <p:txBody>
          <a:bodyPr/>
          <a:lstStyle/>
          <a:p>
            <a:pPr algn="l"/>
            <a:r>
              <a:rPr lang="en-US" dirty="0"/>
              <a:t>OPUS-Net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5635" y="1611313"/>
            <a:ext cx="8360229" cy="3786187"/>
          </a:xfrm>
          <a:prstGeom prst="rect">
            <a:avLst/>
          </a:prstGeom>
          <a:noFill/>
        </p:spPr>
        <p:txBody>
          <a:bodyPr wrap="square">
            <a:spAutoFit/>
          </a:bodyPr>
          <a:lstStyle/>
          <a:p>
            <a:pPr>
              <a:defRPr/>
            </a:pPr>
            <a:r>
              <a:rPr lang="en-US" sz="2400" dirty="0" smtClean="0">
                <a:cs typeface="+mn-cs"/>
              </a:rPr>
              <a:t>OPUS Projects </a:t>
            </a:r>
            <a:r>
              <a:rPr lang="en-US" sz="2400" dirty="0">
                <a:cs typeface="+mn-cs"/>
              </a:rPr>
              <a:t>gives users web-based access to simple visualization, management and processing tools for multiple </a:t>
            </a:r>
            <a:r>
              <a:rPr lang="en-US" sz="2400" dirty="0" smtClean="0">
                <a:cs typeface="+mn-cs"/>
              </a:rPr>
              <a:t>marks </a:t>
            </a:r>
            <a:r>
              <a:rPr lang="en-US" sz="2400" dirty="0">
                <a:cs typeface="+mn-cs"/>
              </a:rPr>
              <a:t>and multiple occupations.</a:t>
            </a:r>
          </a:p>
          <a:p>
            <a:pPr>
              <a:defRPr/>
            </a:pPr>
            <a:endParaRPr lang="en-US" sz="2400" dirty="0">
              <a:cs typeface="+mn-cs"/>
            </a:endParaRPr>
          </a:p>
          <a:p>
            <a:pPr>
              <a:defRPr/>
            </a:pPr>
            <a:r>
              <a:rPr lang="en-US" sz="2400" dirty="0">
                <a:cs typeface="+mn-cs"/>
              </a:rPr>
              <a:t>These tools include:</a:t>
            </a:r>
          </a:p>
          <a:p>
            <a:pPr marL="285750" indent="-285750">
              <a:buFont typeface="Arial" pitchFamily="34" charset="0"/>
              <a:buChar char="•"/>
              <a:defRPr/>
            </a:pPr>
            <a:r>
              <a:rPr lang="en-US" sz="2400" dirty="0">
                <a:cs typeface="+mn-cs"/>
              </a:rPr>
              <a:t> The advantages of data uploading through OPUS.</a:t>
            </a:r>
          </a:p>
          <a:p>
            <a:pPr marL="285750" indent="-285750">
              <a:buFont typeface="Arial" pitchFamily="34" charset="0"/>
              <a:buChar char="•"/>
              <a:defRPr/>
            </a:pPr>
            <a:r>
              <a:rPr lang="en-US" sz="2400" dirty="0">
                <a:cs typeface="+mn-cs"/>
              </a:rPr>
              <a:t> Data visualization and management aids.</a:t>
            </a:r>
          </a:p>
          <a:p>
            <a:pPr marL="285750" indent="-285750">
              <a:buFont typeface="Arial" pitchFamily="34" charset="0"/>
              <a:buChar char="•"/>
              <a:defRPr/>
            </a:pPr>
            <a:r>
              <a:rPr lang="en-US" sz="2400" dirty="0">
                <a:cs typeface="+mn-cs"/>
              </a:rPr>
              <a:t> Enhanced data processing using the PAGES suite.</a:t>
            </a:r>
          </a:p>
          <a:p>
            <a:pPr marL="285750" indent="-285750">
              <a:buFont typeface="Arial" pitchFamily="34" charset="0"/>
              <a:buChar char="•"/>
              <a:defRPr/>
            </a:pPr>
            <a:r>
              <a:rPr lang="en-US" sz="2400" dirty="0">
                <a:cs typeface="+mn-cs"/>
              </a:rPr>
              <a:t> Solution visualization aids.</a:t>
            </a:r>
          </a:p>
          <a:p>
            <a:pPr marL="285750" indent="-285750">
              <a:buFont typeface="Arial" pitchFamily="34" charset="0"/>
              <a:buChar char="•"/>
              <a:defRPr/>
            </a:pPr>
            <a:r>
              <a:rPr lang="en-US" sz="2400" dirty="0">
                <a:cs typeface="+mn-cs"/>
              </a:rPr>
              <a:t> </a:t>
            </a:r>
            <a:r>
              <a:rPr lang="en-US" sz="2400" dirty="0" smtClean="0">
                <a:cs typeface="+mn-cs"/>
              </a:rPr>
              <a:t>A simplified means for producing some “Bluebook” files.</a:t>
            </a:r>
            <a:endParaRPr lang="en-US" sz="2400" dirty="0">
              <a:cs typeface="+mn-cs"/>
            </a:endParaRPr>
          </a:p>
        </p:txBody>
      </p:sp>
      <p:sp>
        <p:nvSpPr>
          <p:cNvPr id="2" name="Title 1"/>
          <p:cNvSpPr>
            <a:spLocks noGrp="1"/>
          </p:cNvSpPr>
          <p:nvPr>
            <p:ph type="title"/>
          </p:nvPr>
        </p:nvSpPr>
        <p:spPr/>
        <p:txBody>
          <a:bodyPr/>
          <a:lstStyle/>
          <a:p>
            <a:pPr algn="l"/>
            <a:r>
              <a:rPr lang="en-US" dirty="0"/>
              <a:t>What Is </a:t>
            </a:r>
            <a:r>
              <a:rPr lang="en-US" dirty="0" smtClean="0"/>
              <a:t>OPUS Projects?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TextBox 6"/>
          <p:cNvSpPr txBox="1">
            <a:spLocks noChangeArrowheads="1"/>
          </p:cNvSpPr>
          <p:nvPr/>
        </p:nvSpPr>
        <p:spPr bwMode="auto">
          <a:xfrm>
            <a:off x="808832" y="2189163"/>
            <a:ext cx="7526337"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14350" indent="-514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dirty="0" smtClean="0"/>
              <a:t>OPUS Projects </a:t>
            </a:r>
            <a:r>
              <a:rPr lang="en-US" sz="2400" dirty="0"/>
              <a:t>exists in a hierarchical structure</a:t>
            </a:r>
          </a:p>
          <a:p>
            <a:pPr eaLnBrk="1" hangingPunct="1">
              <a:spcBef>
                <a:spcPct val="50000"/>
              </a:spcBef>
              <a:buFont typeface="Calibri" pitchFamily="34" charset="0"/>
              <a:buAutoNum type="arabicPeriod"/>
            </a:pPr>
            <a:r>
              <a:rPr lang="en-US" sz="2400" dirty="0"/>
              <a:t> Create  . . . . . . . . creates a project.</a:t>
            </a:r>
          </a:p>
          <a:p>
            <a:pPr eaLnBrk="1" hangingPunct="1">
              <a:spcBef>
                <a:spcPct val="50000"/>
              </a:spcBef>
              <a:buFont typeface="Calibri" pitchFamily="34" charset="0"/>
              <a:buAutoNum type="arabicPeriod"/>
            </a:pPr>
            <a:r>
              <a:rPr lang="en-US" sz="2400" dirty="0"/>
              <a:t> Upload . . . . . . . . data submission.</a:t>
            </a:r>
          </a:p>
          <a:p>
            <a:pPr eaLnBrk="1" hangingPunct="1">
              <a:spcBef>
                <a:spcPct val="50000"/>
              </a:spcBef>
              <a:buFont typeface="Calibri" pitchFamily="34" charset="0"/>
              <a:buAutoNum type="arabicPeriod"/>
            </a:pPr>
            <a:r>
              <a:rPr lang="en-US" sz="2400" dirty="0"/>
              <a:t> Session . . . . . . .  session review &amp; processing.</a:t>
            </a:r>
          </a:p>
          <a:p>
            <a:pPr eaLnBrk="1" hangingPunct="1">
              <a:spcBef>
                <a:spcPct val="50000"/>
              </a:spcBef>
              <a:buFont typeface="Calibri" pitchFamily="34" charset="0"/>
              <a:buAutoNum type="arabicPeriod"/>
            </a:pPr>
            <a:r>
              <a:rPr lang="en-US" sz="2400" dirty="0"/>
              <a:t> Manage . . . . . . .  network adjustments</a:t>
            </a:r>
            <a:r>
              <a:rPr lang="en-US" sz="2400" dirty="0" smtClean="0"/>
              <a:t>.</a:t>
            </a:r>
            <a:endParaRPr lang="en-US" sz="2400" dirty="0">
              <a:solidFill>
                <a:schemeClr val="tx2"/>
              </a:solidFill>
            </a:endParaRPr>
          </a:p>
        </p:txBody>
      </p:sp>
      <p:sp>
        <p:nvSpPr>
          <p:cNvPr id="2" name="Title 1"/>
          <p:cNvSpPr>
            <a:spLocks noGrp="1"/>
          </p:cNvSpPr>
          <p:nvPr>
            <p:ph type="title"/>
          </p:nvPr>
        </p:nvSpPr>
        <p:spPr/>
        <p:txBody>
          <a:bodyPr/>
          <a:lstStyle/>
          <a:p>
            <a:pPr algn="l"/>
            <a:r>
              <a:rPr lang="en-US" dirty="0"/>
              <a:t>What Is </a:t>
            </a:r>
            <a:r>
              <a:rPr lang="en-US" dirty="0" smtClean="0"/>
              <a:t>OPUS Projects?</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What Is </a:t>
            </a:r>
            <a:r>
              <a:rPr lang="en-US" dirty="0" smtClean="0"/>
              <a:t>OPUS Projects?</a:t>
            </a:r>
            <a:endParaRPr lang="en-US" dirty="0"/>
          </a:p>
        </p:txBody>
      </p:sp>
      <p:sp>
        <p:nvSpPr>
          <p:cNvPr id="40" name="Flowchart: Alternate Process 39"/>
          <p:cNvSpPr/>
          <p:nvPr/>
        </p:nvSpPr>
        <p:spPr>
          <a:xfrm>
            <a:off x="1082910" y="1702192"/>
            <a:ext cx="6401093" cy="3615934"/>
          </a:xfrm>
          <a:prstGeom prst="flowChartAlternateProcess">
            <a:avLst/>
          </a:prstGeom>
          <a:solidFill>
            <a:schemeClr val="lt1">
              <a:alpha val="67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41" name="Right Arrow 40"/>
          <p:cNvSpPr/>
          <p:nvPr/>
        </p:nvSpPr>
        <p:spPr>
          <a:xfrm>
            <a:off x="2454087" y="3309938"/>
            <a:ext cx="1182687" cy="498475"/>
          </a:xfrm>
          <a:prstGeom prst="rightArrow">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Processor or Manager</a:t>
            </a:r>
          </a:p>
        </p:txBody>
      </p:sp>
      <p:sp>
        <p:nvSpPr>
          <p:cNvPr id="42" name="Flowchart: Magnetic Disk 41"/>
          <p:cNvSpPr/>
          <p:nvPr/>
        </p:nvSpPr>
        <p:spPr>
          <a:xfrm>
            <a:off x="1441532" y="3117850"/>
            <a:ext cx="914400" cy="909638"/>
          </a:xfrm>
          <a:prstGeom prst="flowChartMagneticDisk">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Data &amp;</a:t>
            </a:r>
          </a:p>
          <a:p>
            <a:pPr algn="ctr">
              <a:defRPr/>
            </a:pPr>
            <a:r>
              <a:rPr lang="en-US" sz="1400" dirty="0"/>
              <a:t>Metadata</a:t>
            </a:r>
          </a:p>
        </p:txBody>
      </p:sp>
      <p:sp>
        <p:nvSpPr>
          <p:cNvPr id="43" name="Flowchart: Document 42"/>
          <p:cNvSpPr/>
          <p:nvPr/>
        </p:nvSpPr>
        <p:spPr>
          <a:xfrm>
            <a:off x="6203119" y="3252788"/>
            <a:ext cx="1098550" cy="639762"/>
          </a:xfrm>
          <a:prstGeom prst="flowChartDocument">
            <a:avLst/>
          </a:prstGeom>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Network</a:t>
            </a:r>
          </a:p>
          <a:p>
            <a:pPr algn="ctr">
              <a:defRPr/>
            </a:pPr>
            <a:r>
              <a:rPr lang="en-US" sz="1400" dirty="0"/>
              <a:t>Adjustment</a:t>
            </a:r>
          </a:p>
        </p:txBody>
      </p:sp>
      <p:sp>
        <p:nvSpPr>
          <p:cNvPr id="44" name="Down Arrow 43"/>
          <p:cNvSpPr/>
          <p:nvPr/>
        </p:nvSpPr>
        <p:spPr>
          <a:xfrm>
            <a:off x="6604756" y="4206875"/>
            <a:ext cx="274638" cy="1223963"/>
          </a:xfrm>
          <a:prstGeom prst="down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45" name="Right Arrow 44"/>
          <p:cNvSpPr/>
          <p:nvPr/>
        </p:nvSpPr>
        <p:spPr>
          <a:xfrm>
            <a:off x="5064274" y="3309938"/>
            <a:ext cx="1055687" cy="498475"/>
          </a:xfrm>
          <a:prstGeom prst="rightArrow">
            <a:avLst/>
          </a:prstGeom>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Manager</a:t>
            </a:r>
          </a:p>
        </p:txBody>
      </p:sp>
      <p:grpSp>
        <p:nvGrpSpPr>
          <p:cNvPr id="3" name="Group 86"/>
          <p:cNvGrpSpPr>
            <a:grpSpLocks/>
          </p:cNvGrpSpPr>
          <p:nvPr/>
        </p:nvGrpSpPr>
        <p:grpSpPr bwMode="auto">
          <a:xfrm>
            <a:off x="3699075" y="3130550"/>
            <a:ext cx="1281112" cy="914400"/>
            <a:chOff x="4114800" y="1828800"/>
            <a:chExt cx="1280160" cy="914400"/>
          </a:xfrm>
        </p:grpSpPr>
        <p:sp>
          <p:nvSpPr>
            <p:cNvPr id="47" name="Flowchart: Document 46"/>
            <p:cNvSpPr/>
            <p:nvPr/>
          </p:nvSpPr>
          <p:spPr>
            <a:xfrm>
              <a:off x="4114800" y="1828800"/>
              <a:ext cx="1005727" cy="639763"/>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48" name="Flowchart: Document 47"/>
            <p:cNvSpPr/>
            <p:nvPr/>
          </p:nvSpPr>
          <p:spPr>
            <a:xfrm>
              <a:off x="4206807" y="1920875"/>
              <a:ext cx="1005727" cy="639763"/>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49" name="Flowchart: Document 48"/>
            <p:cNvSpPr/>
            <p:nvPr/>
          </p:nvSpPr>
          <p:spPr>
            <a:xfrm>
              <a:off x="4297226" y="2011363"/>
              <a:ext cx="1005727" cy="639762"/>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50" name="Flowchart: Document 49"/>
            <p:cNvSpPr/>
            <p:nvPr/>
          </p:nvSpPr>
          <p:spPr>
            <a:xfrm>
              <a:off x="4389233" y="2103438"/>
              <a:ext cx="1005727" cy="639762"/>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grpSp>
      <p:sp>
        <p:nvSpPr>
          <p:cNvPr id="51" name="Flowchart: Alternate Process 50"/>
          <p:cNvSpPr/>
          <p:nvPr/>
        </p:nvSpPr>
        <p:spPr>
          <a:xfrm>
            <a:off x="6264373" y="5578475"/>
            <a:ext cx="1004887" cy="503238"/>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52" name="TextBox 51"/>
          <p:cNvSpPr txBox="1"/>
          <p:nvPr/>
        </p:nvSpPr>
        <p:spPr>
          <a:xfrm>
            <a:off x="1885190" y="1927225"/>
            <a:ext cx="2163762" cy="369888"/>
          </a:xfrm>
          <a:prstGeom prst="rect">
            <a:avLst/>
          </a:prstGeom>
          <a:noFill/>
        </p:spPr>
        <p:txBody>
          <a:bodyPr wrap="none">
            <a:spAutoFit/>
          </a:bodyPr>
          <a:lstStyle/>
          <a:p>
            <a:pPr>
              <a:defRPr/>
            </a:pPr>
            <a:r>
              <a:rPr lang="en-US" dirty="0">
                <a:solidFill>
                  <a:schemeClr val="bg1">
                    <a:lumMod val="50000"/>
                  </a:schemeClr>
                </a:solidFill>
                <a:latin typeface="Arial" pitchFamily="34" charset="0"/>
              </a:rPr>
              <a:t>Your OPUS Project</a:t>
            </a:r>
          </a:p>
        </p:txBody>
      </p:sp>
      <p:sp>
        <p:nvSpPr>
          <p:cNvPr id="53" name="Down Arrow 52"/>
          <p:cNvSpPr/>
          <p:nvPr/>
        </p:nvSpPr>
        <p:spPr>
          <a:xfrm>
            <a:off x="4329312" y="4203700"/>
            <a:ext cx="274638" cy="1223963"/>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54" name="Flowchart: Alternate Process 53"/>
          <p:cNvSpPr/>
          <p:nvPr/>
        </p:nvSpPr>
        <p:spPr>
          <a:xfrm>
            <a:off x="3949900" y="5578475"/>
            <a:ext cx="1006475" cy="50323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55" name="Down Arrow 54"/>
          <p:cNvSpPr/>
          <p:nvPr/>
        </p:nvSpPr>
        <p:spPr>
          <a:xfrm>
            <a:off x="1751095" y="4206875"/>
            <a:ext cx="274637" cy="1223963"/>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56" name="Flowchart: Alternate Process 55"/>
          <p:cNvSpPr/>
          <p:nvPr/>
        </p:nvSpPr>
        <p:spPr>
          <a:xfrm>
            <a:off x="1403432" y="5578475"/>
            <a:ext cx="1006475" cy="50323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57" name="Left-Right Arrow 56"/>
          <p:cNvSpPr/>
          <p:nvPr/>
        </p:nvSpPr>
        <p:spPr>
          <a:xfrm>
            <a:off x="191327" y="3309938"/>
            <a:ext cx="1158875" cy="484187"/>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58" name="Left-Right Arrow 57"/>
          <p:cNvSpPr/>
          <p:nvPr/>
        </p:nvSpPr>
        <p:spPr>
          <a:xfrm rot="1023123">
            <a:off x="203575" y="2496402"/>
            <a:ext cx="1158876" cy="485775"/>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59" name="Left-Right Arrow 58"/>
          <p:cNvSpPr/>
          <p:nvPr/>
        </p:nvSpPr>
        <p:spPr>
          <a:xfrm rot="20622056">
            <a:off x="202524" y="4119966"/>
            <a:ext cx="1158877" cy="484188"/>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60" name="Up Arrow 59"/>
          <p:cNvSpPr/>
          <p:nvPr/>
        </p:nvSpPr>
        <p:spPr>
          <a:xfrm rot="5400000">
            <a:off x="7357965" y="3313906"/>
            <a:ext cx="484187" cy="457200"/>
          </a:xfrm>
          <a:prstGeom prst="upArrow">
            <a:avLst/>
          </a:prstGeom>
          <a:solidFill>
            <a:schemeClr val="accent4">
              <a:lumMod val="20000"/>
              <a:lumOff val="80000"/>
            </a:schemeClr>
          </a:solidFill>
          <a:ln>
            <a:solidFill>
              <a:schemeClr val="accent4"/>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61" name="Flowchart: Alternate Process 60"/>
          <p:cNvSpPr/>
          <p:nvPr/>
        </p:nvSpPr>
        <p:spPr>
          <a:xfrm>
            <a:off x="7867128" y="3310499"/>
            <a:ext cx="1004887" cy="503238"/>
          </a:xfrm>
          <a:prstGeom prst="flowChartAlternateProcess">
            <a:avLst/>
          </a:prstGeom>
          <a:solidFill>
            <a:schemeClr val="accent4">
              <a:lumMod val="20000"/>
              <a:lumOff val="80000"/>
            </a:schemeClr>
          </a:solidFill>
          <a:ln>
            <a:solidFill>
              <a:schemeClr val="accent4"/>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smtClean="0"/>
              <a:t>Share</a:t>
            </a:r>
            <a:endParaRPr lang="en-US" sz="1400" dirty="0"/>
          </a:p>
        </p:txBody>
      </p:sp>
      <p:sp>
        <p:nvSpPr>
          <p:cNvPr id="27" name="Down Arrow 26"/>
          <p:cNvSpPr/>
          <p:nvPr/>
        </p:nvSpPr>
        <p:spPr>
          <a:xfrm rot="19528411">
            <a:off x="7346683" y="3862485"/>
            <a:ext cx="274638" cy="1223963"/>
          </a:xfrm>
          <a:prstGeom prst="down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28" name="Flowchart: Alternate Process 27"/>
          <p:cNvSpPr/>
          <p:nvPr/>
        </p:nvSpPr>
        <p:spPr>
          <a:xfrm>
            <a:off x="7484003" y="5056487"/>
            <a:ext cx="1511838" cy="877888"/>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b="1" dirty="0" smtClean="0"/>
              <a:t>Submit for “Bluebooking” (to publish in NGSIDB)</a:t>
            </a:r>
            <a:endParaRPr 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itle 1"/>
          <p:cNvSpPr>
            <a:spLocks noGrp="1"/>
          </p:cNvSpPr>
          <p:nvPr>
            <p:ph type="title"/>
          </p:nvPr>
        </p:nvSpPr>
        <p:spPr/>
        <p:txBody>
          <a:bodyPr/>
          <a:lstStyle/>
          <a:p>
            <a:pPr eaLnBrk="1" hangingPunct="1"/>
            <a:r>
              <a:rPr lang="en-US" sz="4000" dirty="0" smtClean="0"/>
              <a:t>Why complicate OPUS?</a:t>
            </a:r>
          </a:p>
        </p:txBody>
      </p:sp>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rPr>
              <a:t>solution HATFIELD</a:t>
            </a:r>
          </a:p>
        </p:txBody>
      </p:sp>
      <p:sp>
        <p:nvSpPr>
          <p:cNvPr id="83" name="TextBox 82"/>
          <p:cNvSpPr txBox="1"/>
          <p:nvPr/>
        </p:nvSpPr>
        <p:spPr>
          <a:xfrm>
            <a:off x="6478463" y="3117850"/>
            <a:ext cx="1901825" cy="368300"/>
          </a:xfrm>
          <a:prstGeom prst="rect">
            <a:avLst/>
          </a:prstGeom>
          <a:noFill/>
          <a:ln>
            <a:noFill/>
          </a:ln>
        </p:spPr>
        <p:txBody>
          <a:bodyPr wrap="none">
            <a:spAutoFit/>
          </a:bodyPr>
          <a:lstStyle/>
          <a:p>
            <a:pPr>
              <a:defRPr/>
            </a:pPr>
            <a:r>
              <a:rPr lang="en-US" dirty="0">
                <a:solidFill>
                  <a:schemeClr val="bg1">
                    <a:lumMod val="50000"/>
                  </a:schemeClr>
                </a:solidFill>
              </a:rPr>
              <a:t>solution MCCOY</a:t>
            </a:r>
          </a:p>
        </p:txBody>
      </p:sp>
      <p:grpSp>
        <p:nvGrpSpPr>
          <p:cNvPr id="8" name="Group 60"/>
          <p:cNvGrpSpPr/>
          <p:nvPr/>
        </p:nvGrpSpPr>
        <p:grpSpPr>
          <a:xfrm>
            <a:off x="1921827" y="1109354"/>
            <a:ext cx="5074207" cy="461665"/>
            <a:chOff x="1921827" y="1109354"/>
            <a:chExt cx="5074207" cy="461665"/>
          </a:xfrm>
        </p:grpSpPr>
        <p:grpSp>
          <p:nvGrpSpPr>
            <p:cNvPr id="11" name="Group 57"/>
            <p:cNvGrpSpPr/>
            <p:nvPr/>
          </p:nvGrpSpPr>
          <p:grpSpPr>
            <a:xfrm>
              <a:off x="1921827" y="1109354"/>
              <a:ext cx="1112788" cy="461665"/>
              <a:chOff x="568040" y="1140031"/>
              <a:chExt cx="1112788"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95649" y="1140031"/>
                <a:ext cx="885179" cy="461665"/>
              </a:xfrm>
              <a:prstGeom prst="rect">
                <a:avLst/>
              </a:prstGeom>
              <a:noFill/>
            </p:spPr>
            <p:txBody>
              <a:bodyPr wrap="none" rtlCol="0">
                <a:spAutoFit/>
              </a:bodyPr>
              <a:lstStyle/>
              <a:p>
                <a:r>
                  <a:rPr lang="en-US" sz="2400" dirty="0" smtClean="0">
                    <a:solidFill>
                      <a:schemeClr val="tx1">
                        <a:lumMod val="50000"/>
                        <a:lumOff val="50000"/>
                      </a:schemeClr>
                    </a:solidFill>
                    <a:latin typeface="+mn-lt"/>
                  </a:rPr>
                  <a:t>OPUS</a:t>
                </a:r>
                <a:endParaRPr lang="en-US" sz="2400" dirty="0">
                  <a:solidFill>
                    <a:schemeClr val="tx1">
                      <a:lumMod val="50000"/>
                      <a:lumOff val="50000"/>
                    </a:schemeClr>
                  </a:solidFill>
                  <a:latin typeface="+mn-lt"/>
                </a:endParaRPr>
              </a:p>
            </p:txBody>
          </p:sp>
        </p:grpSp>
        <p:grpSp>
          <p:nvGrpSpPr>
            <p:cNvPr id="13" name="Group 58"/>
            <p:cNvGrpSpPr/>
            <p:nvPr/>
          </p:nvGrpSpPr>
          <p:grpSpPr>
            <a:xfrm>
              <a:off x="3418121" y="1109354"/>
              <a:ext cx="1342017" cy="461665"/>
              <a:chOff x="568040" y="1909948"/>
              <a:chExt cx="1342017"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95649" y="1909948"/>
                <a:ext cx="1114408" cy="461665"/>
              </a:xfrm>
              <a:prstGeom prst="rect">
                <a:avLst/>
              </a:prstGeom>
              <a:noFill/>
            </p:spPr>
            <p:txBody>
              <a:bodyPr wrap="none" rtlCol="0">
                <a:spAutoFit/>
              </a:bodyPr>
              <a:lstStyle/>
              <a:p>
                <a:r>
                  <a:rPr lang="en-US" sz="2400" dirty="0" smtClean="0">
                    <a:solidFill>
                      <a:schemeClr val="tx2"/>
                    </a:solidFill>
                    <a:latin typeface="+mn-lt"/>
                  </a:rPr>
                  <a:t>Session</a:t>
                </a:r>
                <a:endParaRPr lang="en-US" sz="2400" dirty="0">
                  <a:solidFill>
                    <a:schemeClr val="tx2"/>
                  </a:solidFill>
                  <a:latin typeface="+mn-lt"/>
                </a:endParaRPr>
              </a:p>
            </p:txBody>
          </p:sp>
        </p:grpSp>
        <p:grpSp>
          <p:nvGrpSpPr>
            <p:cNvPr id="14" name="Group 59"/>
            <p:cNvGrpSpPr/>
            <p:nvPr/>
          </p:nvGrpSpPr>
          <p:grpSpPr>
            <a:xfrm>
              <a:off x="5128168" y="1109354"/>
              <a:ext cx="1867866" cy="461665"/>
              <a:chOff x="568040" y="2739241"/>
              <a:chExt cx="1867866"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95649" y="2739241"/>
                <a:ext cx="1640257" cy="461665"/>
              </a:xfrm>
              <a:prstGeom prst="rect">
                <a:avLst/>
              </a:prstGeom>
              <a:noFill/>
            </p:spPr>
            <p:txBody>
              <a:bodyPr wrap="none" rtlCol="0">
                <a:spAutoFit/>
              </a:bodyPr>
              <a:lstStyle/>
              <a:p>
                <a:r>
                  <a:rPr lang="en-US" sz="2400" dirty="0" smtClean="0">
                    <a:solidFill>
                      <a:srgbClr val="00C000"/>
                    </a:solidFill>
                    <a:latin typeface="+mn-lt"/>
                  </a:rPr>
                  <a:t>Adjustment</a:t>
                </a:r>
                <a:endParaRPr lang="en-US" sz="2400" dirty="0">
                  <a:solidFill>
                    <a:srgbClr val="00C000"/>
                  </a:solidFill>
                  <a:latin typeface="+mn-lt"/>
                </a:endParaRPr>
              </a:p>
            </p:txBody>
          </p:sp>
        </p:grpSp>
      </p:grpSp>
      <p:sp>
        <p:nvSpPr>
          <p:cNvPr id="62" name="TextBox 61"/>
          <p:cNvSpPr txBox="1"/>
          <p:nvPr/>
        </p:nvSpPr>
        <p:spPr>
          <a:xfrm>
            <a:off x="1389413" y="2339439"/>
            <a:ext cx="979755" cy="369332"/>
          </a:xfrm>
          <a:prstGeom prst="rect">
            <a:avLst/>
          </a:prstGeom>
          <a:noFill/>
        </p:spPr>
        <p:txBody>
          <a:bodyPr wrap="none" rtlCol="0">
            <a:spAutoFit/>
          </a:bodyPr>
          <a:lstStyle/>
          <a:p>
            <a:r>
              <a:rPr lang="en-US" dirty="0" smtClean="0"/>
              <a:t>CORS1</a:t>
            </a:r>
            <a:endParaRPr lang="en-US" dirty="0"/>
          </a:p>
        </p:txBody>
      </p:sp>
      <p:sp>
        <p:nvSpPr>
          <p:cNvPr id="84" name="TextBox 83"/>
          <p:cNvSpPr txBox="1"/>
          <p:nvPr/>
        </p:nvSpPr>
        <p:spPr>
          <a:xfrm>
            <a:off x="2373086" y="1957450"/>
            <a:ext cx="979755" cy="369332"/>
          </a:xfrm>
          <a:prstGeom prst="rect">
            <a:avLst/>
          </a:prstGeom>
          <a:noFill/>
        </p:spPr>
        <p:txBody>
          <a:bodyPr wrap="none" rtlCol="0">
            <a:spAutoFit/>
          </a:bodyPr>
          <a:lstStyle/>
          <a:p>
            <a:r>
              <a:rPr lang="en-US" dirty="0" smtClean="0"/>
              <a:t>CORS2</a:t>
            </a:r>
            <a:endParaRPr lang="en-US" dirty="0"/>
          </a:p>
        </p:txBody>
      </p:sp>
      <p:sp>
        <p:nvSpPr>
          <p:cNvPr id="85" name="TextBox 84"/>
          <p:cNvSpPr txBox="1"/>
          <p:nvPr/>
        </p:nvSpPr>
        <p:spPr>
          <a:xfrm>
            <a:off x="3879273" y="1824843"/>
            <a:ext cx="979755" cy="369332"/>
          </a:xfrm>
          <a:prstGeom prst="rect">
            <a:avLst/>
          </a:prstGeom>
          <a:noFill/>
        </p:spPr>
        <p:txBody>
          <a:bodyPr wrap="none" rtlCol="0">
            <a:spAutoFit/>
          </a:bodyPr>
          <a:lstStyle/>
          <a:p>
            <a:r>
              <a:rPr lang="en-US" dirty="0" smtClean="0"/>
              <a:t>CORS3</a:t>
            </a:r>
            <a:endParaRPr lang="en-US" dirty="0"/>
          </a:p>
        </p:txBody>
      </p:sp>
      <p:sp>
        <p:nvSpPr>
          <p:cNvPr id="86" name="TextBox 85"/>
          <p:cNvSpPr txBox="1"/>
          <p:nvPr/>
        </p:nvSpPr>
        <p:spPr>
          <a:xfrm>
            <a:off x="5587341" y="2404755"/>
            <a:ext cx="979755" cy="369332"/>
          </a:xfrm>
          <a:prstGeom prst="rect">
            <a:avLst/>
          </a:prstGeom>
          <a:noFill/>
        </p:spPr>
        <p:txBody>
          <a:bodyPr wrap="none" rtlCol="0">
            <a:spAutoFit/>
          </a:bodyPr>
          <a:lstStyle/>
          <a:p>
            <a:r>
              <a:rPr lang="en-US" dirty="0" smtClean="0"/>
              <a:t>CORS4</a:t>
            </a:r>
            <a:endParaRPr lang="en-US" dirty="0"/>
          </a:p>
        </p:txBody>
      </p:sp>
      <p:sp>
        <p:nvSpPr>
          <p:cNvPr id="87" name="TextBox 86"/>
          <p:cNvSpPr txBox="1"/>
          <p:nvPr/>
        </p:nvSpPr>
        <p:spPr>
          <a:xfrm>
            <a:off x="7521040" y="1737757"/>
            <a:ext cx="979755" cy="369332"/>
          </a:xfrm>
          <a:prstGeom prst="rect">
            <a:avLst/>
          </a:prstGeom>
          <a:noFill/>
        </p:spPr>
        <p:txBody>
          <a:bodyPr wrap="none" rtlCol="0">
            <a:spAutoFit/>
          </a:bodyPr>
          <a:lstStyle/>
          <a:p>
            <a:r>
              <a:rPr lang="en-US" dirty="0" smtClean="0"/>
              <a:t>CORS5</a:t>
            </a:r>
            <a:endParaRPr lang="en-US" dirty="0"/>
          </a:p>
        </p:txBody>
      </p:sp>
    </p:spTree>
    <p:extLst>
      <p:ext uri="{BB962C8B-B14F-4D97-AF65-F5344CB8AC3E}">
        <p14:creationId xmlns:p14="http://schemas.microsoft.com/office/powerpoint/2010/main" xmlns="" val="23453109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itle 1"/>
          <p:cNvSpPr>
            <a:spLocks noGrp="1"/>
          </p:cNvSpPr>
          <p:nvPr>
            <p:ph type="title"/>
          </p:nvPr>
        </p:nvSpPr>
        <p:spPr/>
        <p:txBody>
          <a:bodyPr/>
          <a:lstStyle/>
          <a:p>
            <a:pPr eaLnBrk="1" hangingPunct="1"/>
            <a:r>
              <a:rPr lang="en-US" sz="4000" dirty="0" smtClean="0"/>
              <a:t>Why complicate OPUS?</a:t>
            </a:r>
          </a:p>
        </p:txBody>
      </p:sp>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75" name="TextBox 74"/>
          <p:cNvSpPr txBox="1">
            <a:spLocks noChangeArrowheads="1"/>
          </p:cNvSpPr>
          <p:nvPr/>
        </p:nvSpPr>
        <p:spPr bwMode="auto">
          <a:xfrm>
            <a:off x="295275" y="3382963"/>
            <a:ext cx="1454150" cy="368300"/>
          </a:xfrm>
          <a:prstGeom prst="rect">
            <a:avLst/>
          </a:prstGeom>
          <a:noFill/>
          <a:ln w="9525">
            <a:noFill/>
            <a:miter lim="800000"/>
            <a:headEnd/>
            <a:tailEnd/>
          </a:ln>
        </p:spPr>
        <p:txBody>
          <a:bodyPr wrap="none">
            <a:spAutoFit/>
          </a:bodyPr>
          <a:lstStyle/>
          <a:p>
            <a:r>
              <a:rPr lang="en-US" dirty="0">
                <a:solidFill>
                  <a:schemeClr val="tx2"/>
                </a:solidFill>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rPr>
              <a:t>solution HATFIELD</a:t>
            </a:r>
          </a:p>
        </p:txBody>
      </p:sp>
      <p:sp>
        <p:nvSpPr>
          <p:cNvPr id="83" name="TextBox 82"/>
          <p:cNvSpPr txBox="1"/>
          <p:nvPr/>
        </p:nvSpPr>
        <p:spPr>
          <a:xfrm>
            <a:off x="6478463" y="3117850"/>
            <a:ext cx="1901825" cy="368300"/>
          </a:xfrm>
          <a:prstGeom prst="rect">
            <a:avLst/>
          </a:prstGeom>
          <a:noFill/>
          <a:ln>
            <a:noFill/>
          </a:ln>
        </p:spPr>
        <p:txBody>
          <a:bodyPr wrap="none">
            <a:spAutoFit/>
          </a:bodyPr>
          <a:lstStyle/>
          <a:p>
            <a:pPr>
              <a:defRPr/>
            </a:pPr>
            <a:r>
              <a:rPr lang="en-US" dirty="0">
                <a:solidFill>
                  <a:schemeClr val="bg1">
                    <a:lumMod val="50000"/>
                  </a:schemeClr>
                </a:solidFill>
              </a:rPr>
              <a:t>solution MCCOY</a:t>
            </a:r>
          </a:p>
        </p:txBody>
      </p:sp>
      <p:grpSp>
        <p:nvGrpSpPr>
          <p:cNvPr id="8" name="Group 60"/>
          <p:cNvGrpSpPr/>
          <p:nvPr/>
        </p:nvGrpSpPr>
        <p:grpSpPr>
          <a:xfrm>
            <a:off x="1921827" y="1109354"/>
            <a:ext cx="5074207" cy="461665"/>
            <a:chOff x="1921827" y="1109354"/>
            <a:chExt cx="5074207" cy="461665"/>
          </a:xfrm>
        </p:grpSpPr>
        <p:grpSp>
          <p:nvGrpSpPr>
            <p:cNvPr id="11" name="Group 57"/>
            <p:cNvGrpSpPr/>
            <p:nvPr/>
          </p:nvGrpSpPr>
          <p:grpSpPr>
            <a:xfrm>
              <a:off x="1921827" y="1109354"/>
              <a:ext cx="1112788" cy="461665"/>
              <a:chOff x="568040" y="1140031"/>
              <a:chExt cx="1112788"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95649" y="1140031"/>
                <a:ext cx="885179" cy="461665"/>
              </a:xfrm>
              <a:prstGeom prst="rect">
                <a:avLst/>
              </a:prstGeom>
              <a:noFill/>
            </p:spPr>
            <p:txBody>
              <a:bodyPr wrap="none" rtlCol="0">
                <a:spAutoFit/>
              </a:bodyPr>
              <a:lstStyle/>
              <a:p>
                <a:r>
                  <a:rPr lang="en-US" sz="2400" dirty="0" smtClean="0">
                    <a:solidFill>
                      <a:schemeClr val="tx1">
                        <a:lumMod val="50000"/>
                        <a:lumOff val="50000"/>
                      </a:schemeClr>
                    </a:solidFill>
                    <a:latin typeface="+mn-lt"/>
                  </a:rPr>
                  <a:t>OPUS</a:t>
                </a:r>
                <a:endParaRPr lang="en-US" sz="2400" dirty="0">
                  <a:solidFill>
                    <a:schemeClr val="tx1">
                      <a:lumMod val="50000"/>
                      <a:lumOff val="50000"/>
                    </a:schemeClr>
                  </a:solidFill>
                  <a:latin typeface="+mn-lt"/>
                </a:endParaRPr>
              </a:p>
            </p:txBody>
          </p:sp>
        </p:grpSp>
        <p:grpSp>
          <p:nvGrpSpPr>
            <p:cNvPr id="13" name="Group 58"/>
            <p:cNvGrpSpPr/>
            <p:nvPr/>
          </p:nvGrpSpPr>
          <p:grpSpPr>
            <a:xfrm>
              <a:off x="3418121" y="1109354"/>
              <a:ext cx="1342017" cy="461665"/>
              <a:chOff x="568040" y="1909948"/>
              <a:chExt cx="1342017"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95649" y="1909948"/>
                <a:ext cx="1114408" cy="461665"/>
              </a:xfrm>
              <a:prstGeom prst="rect">
                <a:avLst/>
              </a:prstGeom>
              <a:noFill/>
            </p:spPr>
            <p:txBody>
              <a:bodyPr wrap="none" rtlCol="0">
                <a:spAutoFit/>
              </a:bodyPr>
              <a:lstStyle/>
              <a:p>
                <a:r>
                  <a:rPr lang="en-US" sz="2400" dirty="0" smtClean="0">
                    <a:solidFill>
                      <a:schemeClr val="tx2"/>
                    </a:solidFill>
                    <a:latin typeface="+mn-lt"/>
                  </a:rPr>
                  <a:t>Session</a:t>
                </a:r>
                <a:endParaRPr lang="en-US" sz="2400" dirty="0">
                  <a:solidFill>
                    <a:schemeClr val="tx2"/>
                  </a:solidFill>
                  <a:latin typeface="+mn-lt"/>
                </a:endParaRPr>
              </a:p>
            </p:txBody>
          </p:sp>
        </p:grpSp>
        <p:grpSp>
          <p:nvGrpSpPr>
            <p:cNvPr id="14" name="Group 59"/>
            <p:cNvGrpSpPr/>
            <p:nvPr/>
          </p:nvGrpSpPr>
          <p:grpSpPr>
            <a:xfrm>
              <a:off x="5128168" y="1109354"/>
              <a:ext cx="1867866" cy="461665"/>
              <a:chOff x="568040" y="2739241"/>
              <a:chExt cx="1867866"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95649" y="2739241"/>
                <a:ext cx="1640257" cy="461665"/>
              </a:xfrm>
              <a:prstGeom prst="rect">
                <a:avLst/>
              </a:prstGeom>
              <a:noFill/>
            </p:spPr>
            <p:txBody>
              <a:bodyPr wrap="none" rtlCol="0">
                <a:spAutoFit/>
              </a:bodyPr>
              <a:lstStyle/>
              <a:p>
                <a:r>
                  <a:rPr lang="en-US" sz="2400" dirty="0" smtClean="0">
                    <a:solidFill>
                      <a:srgbClr val="00C000"/>
                    </a:solidFill>
                    <a:latin typeface="+mn-lt"/>
                  </a:rPr>
                  <a:t>Adjustment</a:t>
                </a:r>
                <a:endParaRPr lang="en-US" sz="2400" dirty="0">
                  <a:solidFill>
                    <a:srgbClr val="00C000"/>
                  </a:solidFill>
                  <a:latin typeface="+mn-lt"/>
                </a:endParaRPr>
              </a:p>
            </p:txBody>
          </p:sp>
        </p:grpSp>
      </p:grpSp>
      <p:sp>
        <p:nvSpPr>
          <p:cNvPr id="62" name="TextBox 61"/>
          <p:cNvSpPr txBox="1"/>
          <p:nvPr/>
        </p:nvSpPr>
        <p:spPr>
          <a:xfrm>
            <a:off x="1389413" y="2339439"/>
            <a:ext cx="979755" cy="369332"/>
          </a:xfrm>
          <a:prstGeom prst="rect">
            <a:avLst/>
          </a:prstGeom>
          <a:noFill/>
        </p:spPr>
        <p:txBody>
          <a:bodyPr wrap="none" rtlCol="0">
            <a:spAutoFit/>
          </a:bodyPr>
          <a:lstStyle/>
          <a:p>
            <a:r>
              <a:rPr lang="en-US" dirty="0" smtClean="0"/>
              <a:t>CORS1</a:t>
            </a:r>
            <a:endParaRPr lang="en-US" dirty="0"/>
          </a:p>
        </p:txBody>
      </p:sp>
      <p:sp>
        <p:nvSpPr>
          <p:cNvPr id="84" name="TextBox 83"/>
          <p:cNvSpPr txBox="1"/>
          <p:nvPr/>
        </p:nvSpPr>
        <p:spPr>
          <a:xfrm>
            <a:off x="2373086" y="1957450"/>
            <a:ext cx="979755" cy="369332"/>
          </a:xfrm>
          <a:prstGeom prst="rect">
            <a:avLst/>
          </a:prstGeom>
          <a:noFill/>
        </p:spPr>
        <p:txBody>
          <a:bodyPr wrap="none" rtlCol="0">
            <a:spAutoFit/>
          </a:bodyPr>
          <a:lstStyle/>
          <a:p>
            <a:r>
              <a:rPr lang="en-US" dirty="0" smtClean="0"/>
              <a:t>CORS2</a:t>
            </a:r>
            <a:endParaRPr lang="en-US" dirty="0"/>
          </a:p>
        </p:txBody>
      </p:sp>
      <p:sp>
        <p:nvSpPr>
          <p:cNvPr id="85" name="TextBox 84"/>
          <p:cNvSpPr txBox="1"/>
          <p:nvPr/>
        </p:nvSpPr>
        <p:spPr>
          <a:xfrm>
            <a:off x="3879273" y="1824843"/>
            <a:ext cx="979755" cy="369332"/>
          </a:xfrm>
          <a:prstGeom prst="rect">
            <a:avLst/>
          </a:prstGeom>
          <a:noFill/>
        </p:spPr>
        <p:txBody>
          <a:bodyPr wrap="none" rtlCol="0">
            <a:spAutoFit/>
          </a:bodyPr>
          <a:lstStyle/>
          <a:p>
            <a:r>
              <a:rPr lang="en-US" dirty="0" smtClean="0"/>
              <a:t>CORS3</a:t>
            </a:r>
            <a:endParaRPr lang="en-US" dirty="0"/>
          </a:p>
        </p:txBody>
      </p:sp>
      <p:sp>
        <p:nvSpPr>
          <p:cNvPr id="86" name="TextBox 85"/>
          <p:cNvSpPr txBox="1"/>
          <p:nvPr/>
        </p:nvSpPr>
        <p:spPr>
          <a:xfrm>
            <a:off x="5587341" y="2404755"/>
            <a:ext cx="979755" cy="369332"/>
          </a:xfrm>
          <a:prstGeom prst="rect">
            <a:avLst/>
          </a:prstGeom>
          <a:noFill/>
        </p:spPr>
        <p:txBody>
          <a:bodyPr wrap="none" rtlCol="0">
            <a:spAutoFit/>
          </a:bodyPr>
          <a:lstStyle/>
          <a:p>
            <a:r>
              <a:rPr lang="en-US" dirty="0" smtClean="0"/>
              <a:t>CORS4</a:t>
            </a:r>
            <a:endParaRPr lang="en-US" dirty="0"/>
          </a:p>
        </p:txBody>
      </p:sp>
      <p:sp>
        <p:nvSpPr>
          <p:cNvPr id="87" name="TextBox 86"/>
          <p:cNvSpPr txBox="1"/>
          <p:nvPr/>
        </p:nvSpPr>
        <p:spPr>
          <a:xfrm>
            <a:off x="7521040" y="1737757"/>
            <a:ext cx="979755" cy="369332"/>
          </a:xfrm>
          <a:prstGeom prst="rect">
            <a:avLst/>
          </a:prstGeom>
          <a:noFill/>
        </p:spPr>
        <p:txBody>
          <a:bodyPr wrap="none" rtlCol="0">
            <a:spAutoFit/>
          </a:bodyPr>
          <a:lstStyle/>
          <a:p>
            <a:r>
              <a:rPr lang="en-US" dirty="0" smtClean="0"/>
              <a:t>CORS5</a:t>
            </a:r>
            <a:endParaRPr lang="en-US" dirty="0"/>
          </a:p>
        </p:txBody>
      </p:sp>
    </p:spTree>
    <p:extLst>
      <p:ext uri="{BB962C8B-B14F-4D97-AF65-F5344CB8AC3E}">
        <p14:creationId xmlns:p14="http://schemas.microsoft.com/office/powerpoint/2010/main" xmlns="" val="30735519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itle 1"/>
          <p:cNvSpPr>
            <a:spLocks noGrp="1"/>
          </p:cNvSpPr>
          <p:nvPr>
            <p:ph type="title"/>
          </p:nvPr>
        </p:nvSpPr>
        <p:spPr/>
        <p:txBody>
          <a:bodyPr/>
          <a:lstStyle/>
          <a:p>
            <a:pPr eaLnBrk="1" hangingPunct="1"/>
            <a:r>
              <a:rPr lang="en-US" sz="4000" dirty="0" smtClean="0"/>
              <a:t>Why complicate OPUS?</a:t>
            </a:r>
          </a:p>
        </p:txBody>
      </p:sp>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75" name="TextBox 74"/>
          <p:cNvSpPr txBox="1">
            <a:spLocks noChangeArrowheads="1"/>
          </p:cNvSpPr>
          <p:nvPr/>
        </p:nvSpPr>
        <p:spPr bwMode="auto">
          <a:xfrm>
            <a:off x="295275" y="3382963"/>
            <a:ext cx="1454150" cy="368300"/>
          </a:xfrm>
          <a:prstGeom prst="rect">
            <a:avLst/>
          </a:prstGeom>
          <a:noFill/>
          <a:ln w="9525">
            <a:noFill/>
            <a:miter lim="800000"/>
            <a:headEnd/>
            <a:tailEnd/>
          </a:ln>
        </p:spPr>
        <p:txBody>
          <a:bodyPr wrap="none">
            <a:spAutoFit/>
          </a:bodyPr>
          <a:lstStyle/>
          <a:p>
            <a:r>
              <a:rPr lang="en-US" dirty="0">
                <a:solidFill>
                  <a:schemeClr val="tx2"/>
                </a:solidFill>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rPr>
              <a:t>solution HATFIELD</a:t>
            </a:r>
          </a:p>
        </p:txBody>
      </p:sp>
      <p:sp>
        <p:nvSpPr>
          <p:cNvPr id="83" name="TextBox 82"/>
          <p:cNvSpPr txBox="1"/>
          <p:nvPr/>
        </p:nvSpPr>
        <p:spPr>
          <a:xfrm>
            <a:off x="6478463" y="3117850"/>
            <a:ext cx="1901825" cy="368300"/>
          </a:xfrm>
          <a:prstGeom prst="rect">
            <a:avLst/>
          </a:prstGeom>
          <a:noFill/>
          <a:ln>
            <a:noFill/>
          </a:ln>
        </p:spPr>
        <p:txBody>
          <a:bodyPr wrap="none">
            <a:spAutoFit/>
          </a:bodyPr>
          <a:lstStyle/>
          <a:p>
            <a:pPr>
              <a:defRPr/>
            </a:pPr>
            <a:r>
              <a:rPr lang="en-US" dirty="0">
                <a:solidFill>
                  <a:schemeClr val="bg1">
                    <a:lumMod val="50000"/>
                  </a:schemeClr>
                </a:solidFill>
              </a:rPr>
              <a:t>solution MCCOY</a:t>
            </a:r>
          </a:p>
        </p:txBody>
      </p:sp>
      <p:grpSp>
        <p:nvGrpSpPr>
          <p:cNvPr id="8" name="Group 97"/>
          <p:cNvGrpSpPr>
            <a:grpSpLocks/>
          </p:cNvGrpSpPr>
          <p:nvPr/>
        </p:nvGrpSpPr>
        <p:grpSpPr bwMode="auto">
          <a:xfrm>
            <a:off x="2744025" y="4120743"/>
            <a:ext cx="5461823" cy="292309"/>
            <a:chOff x="2743941" y="4120794"/>
            <a:chExt cx="5461564" cy="292988"/>
          </a:xfrm>
        </p:grpSpPr>
        <p:grpSp>
          <p:nvGrpSpPr>
            <p:cNvPr id="11" name="Group 53"/>
            <p:cNvGrpSpPr>
              <a:grpSpLocks/>
            </p:cNvGrpSpPr>
            <p:nvPr/>
          </p:nvGrpSpPr>
          <p:grpSpPr bwMode="auto">
            <a:xfrm>
              <a:off x="2743941" y="4135117"/>
              <a:ext cx="5132907" cy="278665"/>
              <a:chOff x="2743940" y="4135122"/>
              <a:chExt cx="5132906" cy="278665"/>
            </a:xfrm>
          </p:grpSpPr>
          <p:cxnSp>
            <p:nvCxnSpPr>
              <p:cNvPr id="35" name="Straight Arrow Connector 34"/>
              <p:cNvCxnSpPr/>
              <p:nvPr/>
            </p:nvCxnSpPr>
            <p:spPr>
              <a:xfrm flipV="1">
                <a:off x="3122510" y="4276267"/>
                <a:ext cx="4754336"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Isosceles Triangle 25"/>
              <p:cNvSpPr/>
              <p:nvPr/>
            </p:nvSpPr>
            <p:spPr>
              <a:xfrm>
                <a:off x="2743940" y="4135123"/>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31" name="Isosceles Triangle 30"/>
              <p:cNvSpPr/>
              <p:nvPr/>
            </p:nvSpPr>
            <p:spPr>
              <a:xfrm>
                <a:off x="5944188" y="4135122"/>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sp>
          <p:nvSpPr>
            <p:cNvPr id="89" name="Isosceles Triangle 88"/>
            <p:cNvSpPr/>
            <p:nvPr/>
          </p:nvSpPr>
          <p:spPr>
            <a:xfrm>
              <a:off x="7924469" y="4120794"/>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grpSp>
        <p:nvGrpSpPr>
          <p:cNvPr id="13" name="Group 101"/>
          <p:cNvGrpSpPr>
            <a:grpSpLocks/>
          </p:cNvGrpSpPr>
          <p:nvPr/>
        </p:nvGrpSpPr>
        <p:grpSpPr bwMode="auto">
          <a:xfrm>
            <a:off x="5965826" y="5365216"/>
            <a:ext cx="2272845" cy="328284"/>
            <a:chOff x="5965747" y="4843260"/>
            <a:chExt cx="2272956" cy="327792"/>
          </a:xfrm>
        </p:grpSpPr>
        <p:sp>
          <p:nvSpPr>
            <p:cNvPr id="99" name="Isosceles Triangle 98"/>
            <p:cNvSpPr/>
            <p:nvPr/>
          </p:nvSpPr>
          <p:spPr>
            <a:xfrm>
              <a:off x="5965747" y="4857528"/>
              <a:ext cx="304361" cy="31352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00" name="Isosceles Triangle 99"/>
            <p:cNvSpPr/>
            <p:nvPr/>
          </p:nvSpPr>
          <p:spPr>
            <a:xfrm>
              <a:off x="7934342" y="4843260"/>
              <a:ext cx="304361" cy="313526"/>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cxnSp>
          <p:nvCxnSpPr>
            <p:cNvPr id="101" name="Straight Arrow Connector 100"/>
            <p:cNvCxnSpPr/>
            <p:nvPr/>
          </p:nvCxnSpPr>
          <p:spPr>
            <a:xfrm>
              <a:off x="6327715" y="4997753"/>
              <a:ext cx="1479622"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4" name="Group 60"/>
          <p:cNvGrpSpPr/>
          <p:nvPr/>
        </p:nvGrpSpPr>
        <p:grpSpPr>
          <a:xfrm>
            <a:off x="1921827" y="1109354"/>
            <a:ext cx="5074207" cy="461665"/>
            <a:chOff x="1921827" y="1109354"/>
            <a:chExt cx="5074207" cy="461665"/>
          </a:xfrm>
        </p:grpSpPr>
        <p:grpSp>
          <p:nvGrpSpPr>
            <p:cNvPr id="15" name="Group 57"/>
            <p:cNvGrpSpPr/>
            <p:nvPr/>
          </p:nvGrpSpPr>
          <p:grpSpPr>
            <a:xfrm>
              <a:off x="1921827" y="1109354"/>
              <a:ext cx="1112788" cy="461665"/>
              <a:chOff x="568040" y="1140031"/>
              <a:chExt cx="1112788"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95649" y="1140031"/>
                <a:ext cx="885179" cy="461665"/>
              </a:xfrm>
              <a:prstGeom prst="rect">
                <a:avLst/>
              </a:prstGeom>
              <a:noFill/>
            </p:spPr>
            <p:txBody>
              <a:bodyPr wrap="none" rtlCol="0">
                <a:spAutoFit/>
              </a:bodyPr>
              <a:lstStyle/>
              <a:p>
                <a:r>
                  <a:rPr lang="en-US" sz="2400" dirty="0" smtClean="0">
                    <a:solidFill>
                      <a:schemeClr val="tx1">
                        <a:lumMod val="50000"/>
                        <a:lumOff val="50000"/>
                      </a:schemeClr>
                    </a:solidFill>
                    <a:latin typeface="+mn-lt"/>
                  </a:rPr>
                  <a:t>OPUS</a:t>
                </a:r>
                <a:endParaRPr lang="en-US" sz="2400" dirty="0">
                  <a:solidFill>
                    <a:schemeClr val="tx1">
                      <a:lumMod val="50000"/>
                      <a:lumOff val="50000"/>
                    </a:schemeClr>
                  </a:solidFill>
                  <a:latin typeface="+mn-lt"/>
                </a:endParaRPr>
              </a:p>
            </p:txBody>
          </p:sp>
        </p:grpSp>
        <p:grpSp>
          <p:nvGrpSpPr>
            <p:cNvPr id="20" name="Group 58"/>
            <p:cNvGrpSpPr/>
            <p:nvPr/>
          </p:nvGrpSpPr>
          <p:grpSpPr>
            <a:xfrm>
              <a:off x="3418121" y="1109354"/>
              <a:ext cx="1342017" cy="461665"/>
              <a:chOff x="568040" y="1909948"/>
              <a:chExt cx="1342017"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95649" y="1909948"/>
                <a:ext cx="1114408" cy="461665"/>
              </a:xfrm>
              <a:prstGeom prst="rect">
                <a:avLst/>
              </a:prstGeom>
              <a:noFill/>
            </p:spPr>
            <p:txBody>
              <a:bodyPr wrap="none" rtlCol="0">
                <a:spAutoFit/>
              </a:bodyPr>
              <a:lstStyle/>
              <a:p>
                <a:r>
                  <a:rPr lang="en-US" sz="2400" dirty="0" smtClean="0">
                    <a:solidFill>
                      <a:schemeClr val="tx2"/>
                    </a:solidFill>
                    <a:latin typeface="+mn-lt"/>
                  </a:rPr>
                  <a:t>Session</a:t>
                </a:r>
                <a:endParaRPr lang="en-US" sz="2400" dirty="0">
                  <a:solidFill>
                    <a:schemeClr val="tx2"/>
                  </a:solidFill>
                  <a:latin typeface="+mn-lt"/>
                </a:endParaRPr>
              </a:p>
            </p:txBody>
          </p:sp>
        </p:grpSp>
        <p:grpSp>
          <p:nvGrpSpPr>
            <p:cNvPr id="22" name="Group 59"/>
            <p:cNvGrpSpPr/>
            <p:nvPr/>
          </p:nvGrpSpPr>
          <p:grpSpPr>
            <a:xfrm>
              <a:off x="5128168" y="1109354"/>
              <a:ext cx="1867866" cy="461665"/>
              <a:chOff x="568040" y="2739241"/>
              <a:chExt cx="1867866"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95649" y="2739241"/>
                <a:ext cx="1640257" cy="461665"/>
              </a:xfrm>
              <a:prstGeom prst="rect">
                <a:avLst/>
              </a:prstGeom>
              <a:noFill/>
            </p:spPr>
            <p:txBody>
              <a:bodyPr wrap="none" rtlCol="0">
                <a:spAutoFit/>
              </a:bodyPr>
              <a:lstStyle/>
              <a:p>
                <a:r>
                  <a:rPr lang="en-US" sz="2400" dirty="0" smtClean="0">
                    <a:solidFill>
                      <a:srgbClr val="00C000"/>
                    </a:solidFill>
                    <a:latin typeface="+mn-lt"/>
                  </a:rPr>
                  <a:t>Adjustment</a:t>
                </a:r>
                <a:endParaRPr lang="en-US" sz="2400" dirty="0">
                  <a:solidFill>
                    <a:srgbClr val="00C000"/>
                  </a:solidFill>
                  <a:latin typeface="+mn-lt"/>
                </a:endParaRPr>
              </a:p>
            </p:txBody>
          </p:sp>
        </p:grpSp>
      </p:grpSp>
      <p:sp>
        <p:nvSpPr>
          <p:cNvPr id="62" name="TextBox 61"/>
          <p:cNvSpPr txBox="1"/>
          <p:nvPr/>
        </p:nvSpPr>
        <p:spPr>
          <a:xfrm>
            <a:off x="1389413" y="2339439"/>
            <a:ext cx="979755" cy="369332"/>
          </a:xfrm>
          <a:prstGeom prst="rect">
            <a:avLst/>
          </a:prstGeom>
          <a:noFill/>
        </p:spPr>
        <p:txBody>
          <a:bodyPr wrap="none" rtlCol="0">
            <a:spAutoFit/>
          </a:bodyPr>
          <a:lstStyle/>
          <a:p>
            <a:r>
              <a:rPr lang="en-US" dirty="0" smtClean="0"/>
              <a:t>CORS1</a:t>
            </a:r>
            <a:endParaRPr lang="en-US" dirty="0"/>
          </a:p>
        </p:txBody>
      </p:sp>
      <p:sp>
        <p:nvSpPr>
          <p:cNvPr id="84" name="TextBox 83"/>
          <p:cNvSpPr txBox="1"/>
          <p:nvPr/>
        </p:nvSpPr>
        <p:spPr>
          <a:xfrm>
            <a:off x="2373086" y="1957450"/>
            <a:ext cx="979755" cy="369332"/>
          </a:xfrm>
          <a:prstGeom prst="rect">
            <a:avLst/>
          </a:prstGeom>
          <a:noFill/>
        </p:spPr>
        <p:txBody>
          <a:bodyPr wrap="none" rtlCol="0">
            <a:spAutoFit/>
          </a:bodyPr>
          <a:lstStyle/>
          <a:p>
            <a:r>
              <a:rPr lang="en-US" dirty="0" smtClean="0"/>
              <a:t>CORS2</a:t>
            </a:r>
            <a:endParaRPr lang="en-US" dirty="0"/>
          </a:p>
        </p:txBody>
      </p:sp>
      <p:sp>
        <p:nvSpPr>
          <p:cNvPr id="85" name="TextBox 84"/>
          <p:cNvSpPr txBox="1"/>
          <p:nvPr/>
        </p:nvSpPr>
        <p:spPr>
          <a:xfrm>
            <a:off x="3879273" y="1824843"/>
            <a:ext cx="979755" cy="369332"/>
          </a:xfrm>
          <a:prstGeom prst="rect">
            <a:avLst/>
          </a:prstGeom>
          <a:noFill/>
        </p:spPr>
        <p:txBody>
          <a:bodyPr wrap="none" rtlCol="0">
            <a:spAutoFit/>
          </a:bodyPr>
          <a:lstStyle/>
          <a:p>
            <a:r>
              <a:rPr lang="en-US" dirty="0" smtClean="0"/>
              <a:t>CORS3</a:t>
            </a:r>
            <a:endParaRPr lang="en-US" dirty="0"/>
          </a:p>
        </p:txBody>
      </p:sp>
      <p:sp>
        <p:nvSpPr>
          <p:cNvPr id="86" name="TextBox 85"/>
          <p:cNvSpPr txBox="1"/>
          <p:nvPr/>
        </p:nvSpPr>
        <p:spPr>
          <a:xfrm>
            <a:off x="5587341" y="2404755"/>
            <a:ext cx="979755" cy="369332"/>
          </a:xfrm>
          <a:prstGeom prst="rect">
            <a:avLst/>
          </a:prstGeom>
          <a:noFill/>
        </p:spPr>
        <p:txBody>
          <a:bodyPr wrap="none" rtlCol="0">
            <a:spAutoFit/>
          </a:bodyPr>
          <a:lstStyle/>
          <a:p>
            <a:r>
              <a:rPr lang="en-US" dirty="0" smtClean="0"/>
              <a:t>CORS4</a:t>
            </a:r>
            <a:endParaRPr lang="en-US" dirty="0"/>
          </a:p>
        </p:txBody>
      </p:sp>
      <p:sp>
        <p:nvSpPr>
          <p:cNvPr id="87" name="TextBox 86"/>
          <p:cNvSpPr txBox="1"/>
          <p:nvPr/>
        </p:nvSpPr>
        <p:spPr>
          <a:xfrm>
            <a:off x="7521040" y="1737757"/>
            <a:ext cx="979755" cy="369332"/>
          </a:xfrm>
          <a:prstGeom prst="rect">
            <a:avLst/>
          </a:prstGeom>
          <a:noFill/>
        </p:spPr>
        <p:txBody>
          <a:bodyPr wrap="none" rtlCol="0">
            <a:spAutoFit/>
          </a:bodyPr>
          <a:lstStyle/>
          <a:p>
            <a:r>
              <a:rPr lang="en-US" dirty="0" smtClean="0"/>
              <a:t>CORS5</a:t>
            </a:r>
            <a:endParaRPr lang="en-US" dirty="0"/>
          </a:p>
        </p:txBody>
      </p:sp>
      <p:sp>
        <p:nvSpPr>
          <p:cNvPr id="108" name="TextBox 107"/>
          <p:cNvSpPr txBox="1">
            <a:spLocks noChangeArrowheads="1"/>
          </p:cNvSpPr>
          <p:nvPr/>
        </p:nvSpPr>
        <p:spPr bwMode="auto">
          <a:xfrm>
            <a:off x="295275" y="4081628"/>
            <a:ext cx="1415772" cy="369332"/>
          </a:xfrm>
          <a:prstGeom prst="rect">
            <a:avLst/>
          </a:prstGeom>
          <a:noFill/>
          <a:ln w="9525">
            <a:noFill/>
            <a:miter lim="800000"/>
            <a:headEnd/>
            <a:tailEnd/>
          </a:ln>
        </p:spPr>
        <p:txBody>
          <a:bodyPr wrap="none">
            <a:spAutoFit/>
          </a:bodyPr>
          <a:lstStyle/>
          <a:p>
            <a:r>
              <a:rPr lang="en-US" dirty="0">
                <a:solidFill>
                  <a:schemeClr val="tx2"/>
                </a:solidFill>
              </a:rPr>
              <a:t>session </a:t>
            </a:r>
            <a:r>
              <a:rPr lang="en-US" dirty="0" smtClean="0">
                <a:solidFill>
                  <a:schemeClr val="tx2"/>
                </a:solidFill>
              </a:rPr>
              <a:t>002</a:t>
            </a:r>
            <a:endParaRPr lang="en-US" dirty="0">
              <a:solidFill>
                <a:schemeClr val="tx2"/>
              </a:solidFill>
            </a:endParaRPr>
          </a:p>
        </p:txBody>
      </p:sp>
      <p:sp>
        <p:nvSpPr>
          <p:cNvPr id="109" name="TextBox 108"/>
          <p:cNvSpPr txBox="1">
            <a:spLocks noChangeArrowheads="1"/>
          </p:cNvSpPr>
          <p:nvPr/>
        </p:nvSpPr>
        <p:spPr bwMode="auto">
          <a:xfrm>
            <a:off x="295275" y="5290934"/>
            <a:ext cx="1197764" cy="369332"/>
          </a:xfrm>
          <a:prstGeom prst="rect">
            <a:avLst/>
          </a:prstGeom>
          <a:noFill/>
          <a:ln w="9525">
            <a:noFill/>
            <a:miter lim="800000"/>
            <a:headEnd/>
            <a:tailEnd/>
          </a:ln>
        </p:spPr>
        <p:txBody>
          <a:bodyPr wrap="none">
            <a:spAutoFit/>
          </a:bodyPr>
          <a:lstStyle/>
          <a:p>
            <a:r>
              <a:rPr lang="en-US" dirty="0">
                <a:solidFill>
                  <a:schemeClr val="tx2"/>
                </a:solidFill>
              </a:rPr>
              <a:t>session </a:t>
            </a:r>
            <a:r>
              <a:rPr lang="en-US" dirty="0" smtClean="0">
                <a:solidFill>
                  <a:schemeClr val="tx2"/>
                </a:solidFill>
              </a:rPr>
              <a:t>N</a:t>
            </a:r>
            <a:endParaRPr lang="en-US" dirty="0">
              <a:solidFill>
                <a:schemeClr val="tx2"/>
              </a:solidFill>
            </a:endParaRPr>
          </a:p>
        </p:txBody>
      </p:sp>
      <p:sp>
        <p:nvSpPr>
          <p:cNvPr id="231" name="Rectangle 230"/>
          <p:cNvSpPr/>
          <p:nvPr/>
        </p:nvSpPr>
        <p:spPr>
          <a:xfrm>
            <a:off x="6068291" y="4916385"/>
            <a:ext cx="71252" cy="154379"/>
          </a:xfrm>
          <a:prstGeom prst="rect">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Parallelogram 232"/>
          <p:cNvSpPr/>
          <p:nvPr/>
        </p:nvSpPr>
        <p:spPr>
          <a:xfrm rot="5400000" flipH="1">
            <a:off x="8003968" y="4916385"/>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Parallelogram 233"/>
          <p:cNvSpPr/>
          <p:nvPr/>
        </p:nvSpPr>
        <p:spPr>
          <a:xfrm rot="16200000">
            <a:off x="2812472" y="4938156"/>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31"/>
          <p:cNvGrpSpPr/>
          <p:nvPr/>
        </p:nvGrpSpPr>
        <p:grpSpPr>
          <a:xfrm>
            <a:off x="1043033" y="4799547"/>
            <a:ext cx="7584849" cy="301042"/>
            <a:chOff x="1043033" y="4799547"/>
            <a:chExt cx="7584849" cy="301042"/>
          </a:xfrm>
        </p:grpSpPr>
        <p:grpSp>
          <p:nvGrpSpPr>
            <p:cNvPr id="24" name="Group 127"/>
            <p:cNvGrpSpPr/>
            <p:nvPr/>
          </p:nvGrpSpPr>
          <p:grpSpPr>
            <a:xfrm>
              <a:off x="1045008" y="4799547"/>
              <a:ext cx="2516066" cy="148642"/>
              <a:chOff x="296883" y="4985589"/>
              <a:chExt cx="2516066" cy="148642"/>
            </a:xfrm>
          </p:grpSpPr>
          <p:cxnSp>
            <p:nvCxnSpPr>
              <p:cNvPr id="112" name="Straight Connector 111"/>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5"/>
            <p:cNvGrpSpPr/>
            <p:nvPr/>
          </p:nvGrpSpPr>
          <p:grpSpPr>
            <a:xfrm>
              <a:off x="3584349" y="4799547"/>
              <a:ext cx="2516066" cy="148642"/>
              <a:chOff x="296883" y="4985589"/>
              <a:chExt cx="2516066" cy="148642"/>
            </a:xfrm>
          </p:grpSpPr>
          <p:cxnSp>
            <p:nvCxnSpPr>
              <p:cNvPr id="147" name="Straight Connector 146"/>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62"/>
            <p:cNvGrpSpPr/>
            <p:nvPr/>
          </p:nvGrpSpPr>
          <p:grpSpPr>
            <a:xfrm>
              <a:off x="6111816" y="4799547"/>
              <a:ext cx="2516066" cy="148642"/>
              <a:chOff x="296883" y="4985589"/>
              <a:chExt cx="2516066" cy="148642"/>
            </a:xfrm>
          </p:grpSpPr>
          <p:cxnSp>
            <p:nvCxnSpPr>
              <p:cNvPr id="164" name="Straight Connector 163"/>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79"/>
            <p:cNvGrpSpPr/>
            <p:nvPr/>
          </p:nvGrpSpPr>
          <p:grpSpPr>
            <a:xfrm>
              <a:off x="1043033" y="4951947"/>
              <a:ext cx="2516066" cy="148642"/>
              <a:chOff x="296883" y="4985589"/>
              <a:chExt cx="2516066" cy="148642"/>
            </a:xfrm>
          </p:grpSpPr>
          <p:cxnSp>
            <p:nvCxnSpPr>
              <p:cNvPr id="181" name="Straight Connector 180"/>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96"/>
            <p:cNvGrpSpPr/>
            <p:nvPr/>
          </p:nvGrpSpPr>
          <p:grpSpPr>
            <a:xfrm>
              <a:off x="3582374" y="4951947"/>
              <a:ext cx="2516066" cy="148642"/>
              <a:chOff x="296883" y="4985589"/>
              <a:chExt cx="2516066" cy="148642"/>
            </a:xfrm>
          </p:grpSpPr>
          <p:cxnSp>
            <p:nvCxnSpPr>
              <p:cNvPr id="198" name="Straight Connector 197"/>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13"/>
            <p:cNvGrpSpPr/>
            <p:nvPr/>
          </p:nvGrpSpPr>
          <p:grpSpPr>
            <a:xfrm>
              <a:off x="6109841" y="4951947"/>
              <a:ext cx="2516066" cy="148642"/>
              <a:chOff x="296883" y="4985589"/>
              <a:chExt cx="2516066" cy="148642"/>
            </a:xfrm>
          </p:grpSpPr>
          <p:cxnSp>
            <p:nvCxnSpPr>
              <p:cNvPr id="215" name="Straight Connector 214"/>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 val="168469165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Arrow Connector 92"/>
          <p:cNvCxnSpPr/>
          <p:nvPr/>
        </p:nvCxnSpPr>
        <p:spPr>
          <a:xfrm rot="16200000" flipH="1">
            <a:off x="7186867" y="5243698"/>
            <a:ext cx="1749312" cy="42378"/>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6200000" flipH="1">
            <a:off x="4922013" y="4898262"/>
            <a:ext cx="2365354" cy="45956"/>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6200000" flipH="1">
            <a:off x="1717881" y="4924218"/>
            <a:ext cx="2362942" cy="20205"/>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78" name="Title 1"/>
          <p:cNvSpPr>
            <a:spLocks noGrp="1"/>
          </p:cNvSpPr>
          <p:nvPr>
            <p:ph type="title"/>
          </p:nvPr>
        </p:nvSpPr>
        <p:spPr/>
        <p:txBody>
          <a:bodyPr/>
          <a:lstStyle/>
          <a:p>
            <a:pPr eaLnBrk="1" hangingPunct="1"/>
            <a:r>
              <a:rPr lang="en-US" sz="4000" dirty="0" smtClean="0"/>
              <a:t>Why complicate OPUS?</a:t>
            </a:r>
          </a:p>
        </p:txBody>
      </p:sp>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69" name="Rectangle 68"/>
          <p:cNvSpPr/>
          <p:nvPr/>
        </p:nvSpPr>
        <p:spPr>
          <a:xfrm>
            <a:off x="2825812" y="6163294"/>
            <a:ext cx="178645" cy="154981"/>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ectangle 70"/>
          <p:cNvSpPr/>
          <p:nvPr/>
        </p:nvSpPr>
        <p:spPr>
          <a:xfrm>
            <a:off x="6042087" y="6163294"/>
            <a:ext cx="168707" cy="151806"/>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TextBox 73"/>
          <p:cNvSpPr txBox="1">
            <a:spLocks noChangeArrowheads="1"/>
          </p:cNvSpPr>
          <p:nvPr/>
        </p:nvSpPr>
        <p:spPr bwMode="auto">
          <a:xfrm>
            <a:off x="315913" y="6088088"/>
            <a:ext cx="2224087" cy="369887"/>
          </a:xfrm>
          <a:prstGeom prst="rect">
            <a:avLst/>
          </a:prstGeom>
          <a:noFill/>
          <a:ln w="9525">
            <a:noFill/>
            <a:miter lim="800000"/>
            <a:headEnd/>
            <a:tailEnd/>
          </a:ln>
        </p:spPr>
        <p:txBody>
          <a:bodyPr wrap="none">
            <a:spAutoFit/>
          </a:bodyPr>
          <a:lstStyle/>
          <a:p>
            <a:r>
              <a:rPr lang="en-US">
                <a:solidFill>
                  <a:srgbClr val="00B050"/>
                </a:solidFill>
              </a:rPr>
              <a:t>network adjustment</a:t>
            </a:r>
          </a:p>
        </p:txBody>
      </p:sp>
      <p:sp>
        <p:nvSpPr>
          <p:cNvPr id="75" name="TextBox 74"/>
          <p:cNvSpPr txBox="1">
            <a:spLocks noChangeArrowheads="1"/>
          </p:cNvSpPr>
          <p:nvPr/>
        </p:nvSpPr>
        <p:spPr bwMode="auto">
          <a:xfrm>
            <a:off x="295275" y="3382963"/>
            <a:ext cx="1454150" cy="368300"/>
          </a:xfrm>
          <a:prstGeom prst="rect">
            <a:avLst/>
          </a:prstGeom>
          <a:noFill/>
          <a:ln w="9525">
            <a:noFill/>
            <a:miter lim="800000"/>
            <a:headEnd/>
            <a:tailEnd/>
          </a:ln>
        </p:spPr>
        <p:txBody>
          <a:bodyPr wrap="none">
            <a:spAutoFit/>
          </a:bodyPr>
          <a:lstStyle/>
          <a:p>
            <a:r>
              <a:rPr lang="en-US" dirty="0">
                <a:solidFill>
                  <a:schemeClr val="tx2"/>
                </a:solidFill>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rPr>
              <a:t>solution HATFIELD</a:t>
            </a:r>
          </a:p>
        </p:txBody>
      </p:sp>
      <p:sp>
        <p:nvSpPr>
          <p:cNvPr id="83" name="TextBox 82"/>
          <p:cNvSpPr txBox="1"/>
          <p:nvPr/>
        </p:nvSpPr>
        <p:spPr>
          <a:xfrm>
            <a:off x="6478463" y="3117850"/>
            <a:ext cx="1901825" cy="368300"/>
          </a:xfrm>
          <a:prstGeom prst="rect">
            <a:avLst/>
          </a:prstGeom>
          <a:noFill/>
          <a:ln>
            <a:noFill/>
          </a:ln>
        </p:spPr>
        <p:txBody>
          <a:bodyPr wrap="none">
            <a:spAutoFit/>
          </a:bodyPr>
          <a:lstStyle/>
          <a:p>
            <a:pPr>
              <a:defRPr/>
            </a:pPr>
            <a:r>
              <a:rPr lang="en-US" dirty="0">
                <a:solidFill>
                  <a:schemeClr val="bg1">
                    <a:lumMod val="50000"/>
                  </a:schemeClr>
                </a:solidFill>
              </a:rPr>
              <a:t>solution MCCOY</a:t>
            </a:r>
          </a:p>
        </p:txBody>
      </p:sp>
      <p:grpSp>
        <p:nvGrpSpPr>
          <p:cNvPr id="8" name="Group 97"/>
          <p:cNvGrpSpPr>
            <a:grpSpLocks/>
          </p:cNvGrpSpPr>
          <p:nvPr/>
        </p:nvGrpSpPr>
        <p:grpSpPr bwMode="auto">
          <a:xfrm>
            <a:off x="2758092" y="4120743"/>
            <a:ext cx="5447755" cy="292309"/>
            <a:chOff x="2758008" y="4120794"/>
            <a:chExt cx="5447497" cy="292988"/>
          </a:xfrm>
        </p:grpSpPr>
        <p:grpSp>
          <p:nvGrpSpPr>
            <p:cNvPr id="11" name="Group 53"/>
            <p:cNvGrpSpPr>
              <a:grpSpLocks/>
            </p:cNvGrpSpPr>
            <p:nvPr/>
          </p:nvGrpSpPr>
          <p:grpSpPr bwMode="auto">
            <a:xfrm>
              <a:off x="2758008" y="4135117"/>
              <a:ext cx="5118840" cy="278665"/>
              <a:chOff x="2758007" y="4135122"/>
              <a:chExt cx="5118839" cy="278665"/>
            </a:xfrm>
          </p:grpSpPr>
          <p:cxnSp>
            <p:nvCxnSpPr>
              <p:cNvPr id="35" name="Straight Arrow Connector 34"/>
              <p:cNvCxnSpPr/>
              <p:nvPr/>
            </p:nvCxnSpPr>
            <p:spPr>
              <a:xfrm flipV="1">
                <a:off x="3122510" y="4276267"/>
                <a:ext cx="4754336"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Isosceles Triangle 25"/>
              <p:cNvSpPr/>
              <p:nvPr/>
            </p:nvSpPr>
            <p:spPr>
              <a:xfrm>
                <a:off x="2758007" y="4135123"/>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31" name="Isosceles Triangle 30"/>
              <p:cNvSpPr/>
              <p:nvPr/>
            </p:nvSpPr>
            <p:spPr>
              <a:xfrm>
                <a:off x="5944188" y="4135122"/>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sp>
          <p:nvSpPr>
            <p:cNvPr id="89" name="Isosceles Triangle 88"/>
            <p:cNvSpPr/>
            <p:nvPr/>
          </p:nvSpPr>
          <p:spPr>
            <a:xfrm>
              <a:off x="7924469" y="4120794"/>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sp>
        <p:nvSpPr>
          <p:cNvPr id="95" name="Rectangle 94"/>
          <p:cNvSpPr/>
          <p:nvPr/>
        </p:nvSpPr>
        <p:spPr>
          <a:xfrm>
            <a:off x="7984039" y="6187044"/>
            <a:ext cx="169924" cy="139169"/>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3" name="Group 101"/>
          <p:cNvGrpSpPr>
            <a:grpSpLocks/>
          </p:cNvGrpSpPr>
          <p:nvPr/>
        </p:nvGrpSpPr>
        <p:grpSpPr bwMode="auto">
          <a:xfrm>
            <a:off x="5965826" y="5365216"/>
            <a:ext cx="2272845" cy="328284"/>
            <a:chOff x="5965747" y="4843260"/>
            <a:chExt cx="2272956" cy="327792"/>
          </a:xfrm>
        </p:grpSpPr>
        <p:sp>
          <p:nvSpPr>
            <p:cNvPr id="99" name="Isosceles Triangle 98"/>
            <p:cNvSpPr/>
            <p:nvPr/>
          </p:nvSpPr>
          <p:spPr>
            <a:xfrm>
              <a:off x="5965747" y="4857528"/>
              <a:ext cx="304361" cy="31352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00" name="Isosceles Triangle 99"/>
            <p:cNvSpPr/>
            <p:nvPr/>
          </p:nvSpPr>
          <p:spPr>
            <a:xfrm>
              <a:off x="7934342" y="4843260"/>
              <a:ext cx="304361" cy="313526"/>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cxnSp>
          <p:nvCxnSpPr>
            <p:cNvPr id="101" name="Straight Arrow Connector 100"/>
            <p:cNvCxnSpPr/>
            <p:nvPr/>
          </p:nvCxnSpPr>
          <p:spPr>
            <a:xfrm>
              <a:off x="6327715" y="4997753"/>
              <a:ext cx="1479622"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4" name="Group 60"/>
          <p:cNvGrpSpPr/>
          <p:nvPr/>
        </p:nvGrpSpPr>
        <p:grpSpPr>
          <a:xfrm>
            <a:off x="1921827" y="1109354"/>
            <a:ext cx="5074207" cy="461665"/>
            <a:chOff x="1921827" y="1109354"/>
            <a:chExt cx="5074207" cy="461665"/>
          </a:xfrm>
        </p:grpSpPr>
        <p:grpSp>
          <p:nvGrpSpPr>
            <p:cNvPr id="15" name="Group 57"/>
            <p:cNvGrpSpPr/>
            <p:nvPr/>
          </p:nvGrpSpPr>
          <p:grpSpPr>
            <a:xfrm>
              <a:off x="1921827" y="1109354"/>
              <a:ext cx="1112788" cy="461665"/>
              <a:chOff x="568040" y="1140031"/>
              <a:chExt cx="1112788"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95649" y="1140031"/>
                <a:ext cx="885179" cy="461665"/>
              </a:xfrm>
              <a:prstGeom prst="rect">
                <a:avLst/>
              </a:prstGeom>
              <a:noFill/>
            </p:spPr>
            <p:txBody>
              <a:bodyPr wrap="none" rtlCol="0">
                <a:spAutoFit/>
              </a:bodyPr>
              <a:lstStyle/>
              <a:p>
                <a:r>
                  <a:rPr lang="en-US" sz="2400" dirty="0" smtClean="0">
                    <a:solidFill>
                      <a:schemeClr val="tx1">
                        <a:lumMod val="50000"/>
                        <a:lumOff val="50000"/>
                      </a:schemeClr>
                    </a:solidFill>
                    <a:latin typeface="+mn-lt"/>
                  </a:rPr>
                  <a:t>OPUS</a:t>
                </a:r>
                <a:endParaRPr lang="en-US" sz="2400" dirty="0">
                  <a:solidFill>
                    <a:schemeClr val="tx1">
                      <a:lumMod val="50000"/>
                      <a:lumOff val="50000"/>
                    </a:schemeClr>
                  </a:solidFill>
                  <a:latin typeface="+mn-lt"/>
                </a:endParaRPr>
              </a:p>
            </p:txBody>
          </p:sp>
        </p:grpSp>
        <p:grpSp>
          <p:nvGrpSpPr>
            <p:cNvPr id="20" name="Group 58"/>
            <p:cNvGrpSpPr/>
            <p:nvPr/>
          </p:nvGrpSpPr>
          <p:grpSpPr>
            <a:xfrm>
              <a:off x="3418121" y="1109354"/>
              <a:ext cx="1342017" cy="461665"/>
              <a:chOff x="568040" y="1909948"/>
              <a:chExt cx="1342017"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95649" y="1909948"/>
                <a:ext cx="1114408" cy="461665"/>
              </a:xfrm>
              <a:prstGeom prst="rect">
                <a:avLst/>
              </a:prstGeom>
              <a:noFill/>
            </p:spPr>
            <p:txBody>
              <a:bodyPr wrap="none" rtlCol="0">
                <a:spAutoFit/>
              </a:bodyPr>
              <a:lstStyle/>
              <a:p>
                <a:r>
                  <a:rPr lang="en-US" sz="2400" dirty="0" smtClean="0">
                    <a:solidFill>
                      <a:schemeClr val="tx2"/>
                    </a:solidFill>
                    <a:latin typeface="+mn-lt"/>
                  </a:rPr>
                  <a:t>Session</a:t>
                </a:r>
                <a:endParaRPr lang="en-US" sz="2400" dirty="0">
                  <a:solidFill>
                    <a:schemeClr val="tx2"/>
                  </a:solidFill>
                  <a:latin typeface="+mn-lt"/>
                </a:endParaRPr>
              </a:p>
            </p:txBody>
          </p:sp>
        </p:grpSp>
        <p:grpSp>
          <p:nvGrpSpPr>
            <p:cNvPr id="22" name="Group 59"/>
            <p:cNvGrpSpPr/>
            <p:nvPr/>
          </p:nvGrpSpPr>
          <p:grpSpPr>
            <a:xfrm>
              <a:off x="5128168" y="1109354"/>
              <a:ext cx="1867866" cy="461665"/>
              <a:chOff x="568040" y="2739241"/>
              <a:chExt cx="1867866"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95649" y="2739241"/>
                <a:ext cx="1640257" cy="461665"/>
              </a:xfrm>
              <a:prstGeom prst="rect">
                <a:avLst/>
              </a:prstGeom>
              <a:noFill/>
            </p:spPr>
            <p:txBody>
              <a:bodyPr wrap="none" rtlCol="0">
                <a:spAutoFit/>
              </a:bodyPr>
              <a:lstStyle/>
              <a:p>
                <a:r>
                  <a:rPr lang="en-US" sz="2400" dirty="0" smtClean="0">
                    <a:solidFill>
                      <a:srgbClr val="00C000"/>
                    </a:solidFill>
                    <a:latin typeface="+mn-lt"/>
                  </a:rPr>
                  <a:t>Adjustment</a:t>
                </a:r>
                <a:endParaRPr lang="en-US" sz="2400" dirty="0">
                  <a:solidFill>
                    <a:srgbClr val="00C000"/>
                  </a:solidFill>
                  <a:latin typeface="+mn-lt"/>
                </a:endParaRPr>
              </a:p>
            </p:txBody>
          </p:sp>
        </p:grpSp>
      </p:grpSp>
      <p:sp>
        <p:nvSpPr>
          <p:cNvPr id="62" name="TextBox 61"/>
          <p:cNvSpPr txBox="1"/>
          <p:nvPr/>
        </p:nvSpPr>
        <p:spPr>
          <a:xfrm>
            <a:off x="1389413" y="2339439"/>
            <a:ext cx="979755" cy="369332"/>
          </a:xfrm>
          <a:prstGeom prst="rect">
            <a:avLst/>
          </a:prstGeom>
          <a:noFill/>
        </p:spPr>
        <p:txBody>
          <a:bodyPr wrap="none" rtlCol="0">
            <a:spAutoFit/>
          </a:bodyPr>
          <a:lstStyle/>
          <a:p>
            <a:r>
              <a:rPr lang="en-US" dirty="0" smtClean="0"/>
              <a:t>CORS1</a:t>
            </a:r>
            <a:endParaRPr lang="en-US" dirty="0"/>
          </a:p>
        </p:txBody>
      </p:sp>
      <p:sp>
        <p:nvSpPr>
          <p:cNvPr id="84" name="TextBox 83"/>
          <p:cNvSpPr txBox="1"/>
          <p:nvPr/>
        </p:nvSpPr>
        <p:spPr>
          <a:xfrm>
            <a:off x="2373086" y="1957450"/>
            <a:ext cx="979755" cy="369332"/>
          </a:xfrm>
          <a:prstGeom prst="rect">
            <a:avLst/>
          </a:prstGeom>
          <a:noFill/>
        </p:spPr>
        <p:txBody>
          <a:bodyPr wrap="none" rtlCol="0">
            <a:spAutoFit/>
          </a:bodyPr>
          <a:lstStyle/>
          <a:p>
            <a:r>
              <a:rPr lang="en-US" dirty="0" smtClean="0"/>
              <a:t>CORS2</a:t>
            </a:r>
            <a:endParaRPr lang="en-US" dirty="0"/>
          </a:p>
        </p:txBody>
      </p:sp>
      <p:sp>
        <p:nvSpPr>
          <p:cNvPr id="85" name="TextBox 84"/>
          <p:cNvSpPr txBox="1"/>
          <p:nvPr/>
        </p:nvSpPr>
        <p:spPr>
          <a:xfrm>
            <a:off x="3879273" y="1824843"/>
            <a:ext cx="979755" cy="369332"/>
          </a:xfrm>
          <a:prstGeom prst="rect">
            <a:avLst/>
          </a:prstGeom>
          <a:noFill/>
        </p:spPr>
        <p:txBody>
          <a:bodyPr wrap="none" rtlCol="0">
            <a:spAutoFit/>
          </a:bodyPr>
          <a:lstStyle/>
          <a:p>
            <a:r>
              <a:rPr lang="en-US" dirty="0" smtClean="0"/>
              <a:t>CORS3</a:t>
            </a:r>
            <a:endParaRPr lang="en-US" dirty="0"/>
          </a:p>
        </p:txBody>
      </p:sp>
      <p:sp>
        <p:nvSpPr>
          <p:cNvPr id="86" name="TextBox 85"/>
          <p:cNvSpPr txBox="1"/>
          <p:nvPr/>
        </p:nvSpPr>
        <p:spPr>
          <a:xfrm>
            <a:off x="5587341" y="2404755"/>
            <a:ext cx="979755" cy="369332"/>
          </a:xfrm>
          <a:prstGeom prst="rect">
            <a:avLst/>
          </a:prstGeom>
          <a:noFill/>
        </p:spPr>
        <p:txBody>
          <a:bodyPr wrap="none" rtlCol="0">
            <a:spAutoFit/>
          </a:bodyPr>
          <a:lstStyle/>
          <a:p>
            <a:r>
              <a:rPr lang="en-US" dirty="0" smtClean="0"/>
              <a:t>CORS4</a:t>
            </a:r>
            <a:endParaRPr lang="en-US" dirty="0"/>
          </a:p>
        </p:txBody>
      </p:sp>
      <p:sp>
        <p:nvSpPr>
          <p:cNvPr id="87" name="TextBox 86"/>
          <p:cNvSpPr txBox="1"/>
          <p:nvPr/>
        </p:nvSpPr>
        <p:spPr>
          <a:xfrm>
            <a:off x="7521040" y="1737757"/>
            <a:ext cx="979755" cy="369332"/>
          </a:xfrm>
          <a:prstGeom prst="rect">
            <a:avLst/>
          </a:prstGeom>
          <a:noFill/>
        </p:spPr>
        <p:txBody>
          <a:bodyPr wrap="none" rtlCol="0">
            <a:spAutoFit/>
          </a:bodyPr>
          <a:lstStyle/>
          <a:p>
            <a:r>
              <a:rPr lang="en-US" dirty="0" smtClean="0"/>
              <a:t>CORS5</a:t>
            </a:r>
            <a:endParaRPr lang="en-US" dirty="0"/>
          </a:p>
        </p:txBody>
      </p:sp>
      <p:sp>
        <p:nvSpPr>
          <p:cNvPr id="108" name="TextBox 107"/>
          <p:cNvSpPr txBox="1">
            <a:spLocks noChangeArrowheads="1"/>
          </p:cNvSpPr>
          <p:nvPr/>
        </p:nvSpPr>
        <p:spPr bwMode="auto">
          <a:xfrm>
            <a:off x="295275" y="4081628"/>
            <a:ext cx="1415772" cy="369332"/>
          </a:xfrm>
          <a:prstGeom prst="rect">
            <a:avLst/>
          </a:prstGeom>
          <a:noFill/>
          <a:ln w="9525">
            <a:noFill/>
            <a:miter lim="800000"/>
            <a:headEnd/>
            <a:tailEnd/>
          </a:ln>
        </p:spPr>
        <p:txBody>
          <a:bodyPr wrap="none">
            <a:spAutoFit/>
          </a:bodyPr>
          <a:lstStyle/>
          <a:p>
            <a:r>
              <a:rPr lang="en-US" dirty="0">
                <a:solidFill>
                  <a:schemeClr val="tx2"/>
                </a:solidFill>
              </a:rPr>
              <a:t>session </a:t>
            </a:r>
            <a:r>
              <a:rPr lang="en-US" dirty="0" smtClean="0">
                <a:solidFill>
                  <a:schemeClr val="tx2"/>
                </a:solidFill>
              </a:rPr>
              <a:t>002</a:t>
            </a:r>
            <a:endParaRPr lang="en-US" dirty="0">
              <a:solidFill>
                <a:schemeClr val="tx2"/>
              </a:solidFill>
            </a:endParaRPr>
          </a:p>
        </p:txBody>
      </p:sp>
      <p:sp>
        <p:nvSpPr>
          <p:cNvPr id="109" name="TextBox 108"/>
          <p:cNvSpPr txBox="1">
            <a:spLocks noChangeArrowheads="1"/>
          </p:cNvSpPr>
          <p:nvPr/>
        </p:nvSpPr>
        <p:spPr bwMode="auto">
          <a:xfrm>
            <a:off x="295275" y="5290934"/>
            <a:ext cx="1197764" cy="369332"/>
          </a:xfrm>
          <a:prstGeom prst="rect">
            <a:avLst/>
          </a:prstGeom>
          <a:noFill/>
          <a:ln w="9525">
            <a:noFill/>
            <a:miter lim="800000"/>
            <a:headEnd/>
            <a:tailEnd/>
          </a:ln>
        </p:spPr>
        <p:txBody>
          <a:bodyPr wrap="none">
            <a:spAutoFit/>
          </a:bodyPr>
          <a:lstStyle/>
          <a:p>
            <a:r>
              <a:rPr lang="en-US" dirty="0">
                <a:solidFill>
                  <a:schemeClr val="tx2"/>
                </a:solidFill>
              </a:rPr>
              <a:t>session </a:t>
            </a:r>
            <a:r>
              <a:rPr lang="en-US" dirty="0" smtClean="0">
                <a:solidFill>
                  <a:schemeClr val="tx2"/>
                </a:solidFill>
              </a:rPr>
              <a:t>N</a:t>
            </a:r>
            <a:endParaRPr lang="en-US" dirty="0">
              <a:solidFill>
                <a:schemeClr val="tx2"/>
              </a:solidFill>
            </a:endParaRPr>
          </a:p>
        </p:txBody>
      </p:sp>
      <p:sp>
        <p:nvSpPr>
          <p:cNvPr id="231" name="Rectangle 230"/>
          <p:cNvSpPr/>
          <p:nvPr/>
        </p:nvSpPr>
        <p:spPr>
          <a:xfrm>
            <a:off x="6068291" y="4916385"/>
            <a:ext cx="71252" cy="154379"/>
          </a:xfrm>
          <a:prstGeom prst="rect">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Parallelogram 232"/>
          <p:cNvSpPr/>
          <p:nvPr/>
        </p:nvSpPr>
        <p:spPr>
          <a:xfrm rot="5400000" flipH="1">
            <a:off x="8003968" y="4916385"/>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Parallelogram 233"/>
          <p:cNvSpPr/>
          <p:nvPr/>
        </p:nvSpPr>
        <p:spPr>
          <a:xfrm rot="16200000">
            <a:off x="2812472" y="4938156"/>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31"/>
          <p:cNvGrpSpPr/>
          <p:nvPr/>
        </p:nvGrpSpPr>
        <p:grpSpPr>
          <a:xfrm>
            <a:off x="1043033" y="4799547"/>
            <a:ext cx="7584849" cy="301042"/>
            <a:chOff x="1043033" y="4799547"/>
            <a:chExt cx="7584849" cy="301042"/>
          </a:xfrm>
        </p:grpSpPr>
        <p:grpSp>
          <p:nvGrpSpPr>
            <p:cNvPr id="24" name="Group 127"/>
            <p:cNvGrpSpPr/>
            <p:nvPr/>
          </p:nvGrpSpPr>
          <p:grpSpPr>
            <a:xfrm>
              <a:off x="1045008" y="4799547"/>
              <a:ext cx="2516066" cy="148642"/>
              <a:chOff x="296883" y="4985589"/>
              <a:chExt cx="2516066" cy="148642"/>
            </a:xfrm>
          </p:grpSpPr>
          <p:cxnSp>
            <p:nvCxnSpPr>
              <p:cNvPr id="112" name="Straight Connector 111"/>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5"/>
            <p:cNvGrpSpPr/>
            <p:nvPr/>
          </p:nvGrpSpPr>
          <p:grpSpPr>
            <a:xfrm>
              <a:off x="3584349" y="4799547"/>
              <a:ext cx="2516066" cy="148642"/>
              <a:chOff x="296883" y="4985589"/>
              <a:chExt cx="2516066" cy="148642"/>
            </a:xfrm>
          </p:grpSpPr>
          <p:cxnSp>
            <p:nvCxnSpPr>
              <p:cNvPr id="147" name="Straight Connector 146"/>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62"/>
            <p:cNvGrpSpPr/>
            <p:nvPr/>
          </p:nvGrpSpPr>
          <p:grpSpPr>
            <a:xfrm>
              <a:off x="6111816" y="4799547"/>
              <a:ext cx="2516066" cy="148642"/>
              <a:chOff x="296883" y="4985589"/>
              <a:chExt cx="2516066" cy="148642"/>
            </a:xfrm>
          </p:grpSpPr>
          <p:cxnSp>
            <p:nvCxnSpPr>
              <p:cNvPr id="164" name="Straight Connector 163"/>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79"/>
            <p:cNvGrpSpPr/>
            <p:nvPr/>
          </p:nvGrpSpPr>
          <p:grpSpPr>
            <a:xfrm>
              <a:off x="1043033" y="4951947"/>
              <a:ext cx="2516066" cy="148642"/>
              <a:chOff x="296883" y="4985589"/>
              <a:chExt cx="2516066" cy="148642"/>
            </a:xfrm>
          </p:grpSpPr>
          <p:cxnSp>
            <p:nvCxnSpPr>
              <p:cNvPr id="181" name="Straight Connector 180"/>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96"/>
            <p:cNvGrpSpPr/>
            <p:nvPr/>
          </p:nvGrpSpPr>
          <p:grpSpPr>
            <a:xfrm>
              <a:off x="3582374" y="4951947"/>
              <a:ext cx="2516066" cy="148642"/>
              <a:chOff x="296883" y="4985589"/>
              <a:chExt cx="2516066" cy="148642"/>
            </a:xfrm>
          </p:grpSpPr>
          <p:cxnSp>
            <p:nvCxnSpPr>
              <p:cNvPr id="198" name="Straight Connector 197"/>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13"/>
            <p:cNvGrpSpPr/>
            <p:nvPr/>
          </p:nvGrpSpPr>
          <p:grpSpPr>
            <a:xfrm>
              <a:off x="6109841" y="4951947"/>
              <a:ext cx="2516066" cy="148642"/>
              <a:chOff x="296883" y="4985589"/>
              <a:chExt cx="2516066" cy="148642"/>
            </a:xfrm>
          </p:grpSpPr>
          <p:cxnSp>
            <p:nvCxnSpPr>
              <p:cNvPr id="215" name="Straight Connector 214"/>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 val="154675971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US"/>
          </a:p>
        </p:txBody>
      </p:sp>
      <p:sp>
        <p:nvSpPr>
          <p:cNvPr id="8" name="Title 7"/>
          <p:cNvSpPr>
            <a:spLocks noGrp="1"/>
          </p:cNvSpPr>
          <p:nvPr>
            <p:ph type="title"/>
          </p:nvPr>
        </p:nvSpPr>
        <p:spPr/>
        <p:txBody>
          <a:bodyPr/>
          <a:lstStyle/>
          <a:p>
            <a:endParaRPr lang="en-US"/>
          </a:p>
        </p:txBody>
      </p:sp>
      <p:pic>
        <p:nvPicPr>
          <p:cNvPr id="1028" name="Picture 4"/>
          <p:cNvPicPr>
            <a:picLocks noChangeAspect="1" noChangeArrowheads="1"/>
          </p:cNvPicPr>
          <p:nvPr/>
        </p:nvPicPr>
        <p:blipFill>
          <a:blip r:embed="rId2"/>
          <a:srcRect l="957" t="10506" r="1914" b="1167"/>
          <a:stretch>
            <a:fillRect/>
          </a:stretch>
        </p:blipFill>
        <p:spPr bwMode="auto">
          <a:xfrm>
            <a:off x="0" y="0"/>
            <a:ext cx="9144000" cy="68166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882" y="1125151"/>
            <a:ext cx="8538359" cy="2520578"/>
          </a:xfrm>
        </p:spPr>
        <p:txBody>
          <a:bodyPr/>
          <a:lstStyle/>
          <a:p>
            <a:pPr marL="2862263" indent="-2279650" eaLnBrk="1" hangingPunct="1">
              <a:buNone/>
              <a:tabLst>
                <a:tab pos="2624138" algn="l"/>
              </a:tabLst>
              <a:defRPr/>
            </a:pPr>
            <a:r>
              <a:rPr lang="en-US" sz="2400" b="1" dirty="0" smtClean="0">
                <a:solidFill>
                  <a:schemeClr val="bg1">
                    <a:lumMod val="50000"/>
                  </a:schemeClr>
                </a:solidFill>
              </a:rPr>
              <a:t>OPUS solutions	</a:t>
            </a:r>
            <a:r>
              <a:rPr lang="en-US" sz="2400" dirty="0" smtClean="0">
                <a:solidFill>
                  <a:schemeClr val="bg1">
                    <a:lumMod val="50000"/>
                  </a:schemeClr>
                </a:solidFill>
              </a:rPr>
              <a:t>= pretty good, but each treated as independent and assumes “perfect” CORS.</a:t>
            </a:r>
          </a:p>
          <a:p>
            <a:pPr marL="2862263" indent="-2279650" eaLnBrk="1" hangingPunct="1">
              <a:buNone/>
              <a:tabLst>
                <a:tab pos="2624138" algn="l"/>
              </a:tabLst>
              <a:defRPr/>
            </a:pPr>
            <a:r>
              <a:rPr lang="en-US" sz="2400" b="1" dirty="0" smtClean="0">
                <a:solidFill>
                  <a:schemeClr val="tx2"/>
                </a:solidFill>
              </a:rPr>
              <a:t>Sessions	</a:t>
            </a:r>
            <a:r>
              <a:rPr lang="en-US" sz="2400" dirty="0" smtClean="0">
                <a:solidFill>
                  <a:schemeClr val="tx2"/>
                </a:solidFill>
              </a:rPr>
              <a:t>= simultaneously-observed marks processed together in sessions increases consistency. </a:t>
            </a:r>
          </a:p>
          <a:p>
            <a:pPr marL="2862263" indent="-2279650" eaLnBrk="1" hangingPunct="1">
              <a:buNone/>
              <a:tabLst>
                <a:tab pos="2624138" algn="l"/>
              </a:tabLst>
              <a:defRPr/>
            </a:pPr>
            <a:r>
              <a:rPr lang="en-US" sz="2400" b="1" dirty="0" smtClean="0">
                <a:solidFill>
                  <a:srgbClr val="00B050"/>
                </a:solidFill>
              </a:rPr>
              <a:t>Adjustments</a:t>
            </a:r>
            <a:r>
              <a:rPr lang="en-US" sz="2400" dirty="0" smtClean="0">
                <a:solidFill>
                  <a:srgbClr val="00B050"/>
                </a:solidFill>
              </a:rPr>
              <a:t>	= interlinking sessions through network adjustments increases accuracy.</a:t>
            </a:r>
            <a:endParaRPr lang="en-US" sz="2400" dirty="0"/>
          </a:p>
        </p:txBody>
      </p:sp>
      <p:sp>
        <p:nvSpPr>
          <p:cNvPr id="3078" name="Title 1"/>
          <p:cNvSpPr>
            <a:spLocks noGrp="1"/>
          </p:cNvSpPr>
          <p:nvPr>
            <p:ph type="title"/>
          </p:nvPr>
        </p:nvSpPr>
        <p:spPr/>
        <p:txBody>
          <a:bodyPr/>
          <a:lstStyle/>
          <a:p>
            <a:pPr eaLnBrk="1" hangingPunct="1"/>
            <a:r>
              <a:rPr lang="en-US" sz="4000" dirty="0" smtClean="0"/>
              <a:t>What’s all that really mean for me?</a:t>
            </a:r>
          </a:p>
        </p:txBody>
      </p:sp>
      <p:grpSp>
        <p:nvGrpSpPr>
          <p:cNvPr id="2" name="Group 47"/>
          <p:cNvGrpSpPr/>
          <p:nvPr/>
        </p:nvGrpSpPr>
        <p:grpSpPr>
          <a:xfrm>
            <a:off x="1163774" y="3693226"/>
            <a:ext cx="6911447" cy="2766951"/>
            <a:chOff x="1199392" y="3693226"/>
            <a:chExt cx="6911447" cy="2766951"/>
          </a:xfrm>
        </p:grpSpPr>
        <p:pic>
          <p:nvPicPr>
            <p:cNvPr id="46" name="Picture 45"/>
            <p:cNvPicPr/>
            <p:nvPr/>
          </p:nvPicPr>
          <p:blipFill>
            <a:blip r:embed="rId3" cstate="print"/>
            <a:srcRect l="760" t="11094" r="64134" b="46615"/>
            <a:stretch>
              <a:fillRect/>
            </a:stretch>
          </p:blipFill>
          <p:spPr bwMode="auto">
            <a:xfrm>
              <a:off x="1199392" y="3693226"/>
              <a:ext cx="2743200" cy="2707574"/>
            </a:xfrm>
            <a:prstGeom prst="rect">
              <a:avLst/>
            </a:prstGeom>
            <a:noFill/>
          </p:spPr>
        </p:pic>
        <p:pic>
          <p:nvPicPr>
            <p:cNvPr id="47" name="Picture 46"/>
            <p:cNvPicPr/>
            <p:nvPr/>
          </p:nvPicPr>
          <p:blipFill>
            <a:blip r:embed="rId3" cstate="print"/>
            <a:srcRect l="760" t="56384" r="52254" b="398"/>
            <a:stretch>
              <a:fillRect/>
            </a:stretch>
          </p:blipFill>
          <p:spPr bwMode="auto">
            <a:xfrm>
              <a:off x="4439391" y="3693226"/>
              <a:ext cx="3671448" cy="2766951"/>
            </a:xfrm>
            <a:prstGeom prst="rect">
              <a:avLst/>
            </a:prstGeom>
            <a:noFill/>
          </p:spPr>
        </p:pic>
      </p:grpSp>
      <p:sp>
        <p:nvSpPr>
          <p:cNvPr id="49" name="Oval 48"/>
          <p:cNvSpPr/>
          <p:nvPr/>
        </p:nvSpPr>
        <p:spPr>
          <a:xfrm>
            <a:off x="568040" y="1246911"/>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p:cNvSpPr/>
          <p:nvPr/>
        </p:nvSpPr>
        <p:spPr>
          <a:xfrm>
            <a:off x="568040" y="206432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68040" y="2857996"/>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z="4000" dirty="0" smtClean="0"/>
              <a:t>Are There Any Other Advantages?</a:t>
            </a:r>
          </a:p>
        </p:txBody>
      </p:sp>
      <p:sp>
        <p:nvSpPr>
          <p:cNvPr id="4099" name="Content Placeholder 2"/>
          <p:cNvSpPr>
            <a:spLocks noGrp="1"/>
          </p:cNvSpPr>
          <p:nvPr>
            <p:ph idx="1"/>
          </p:nvPr>
        </p:nvSpPr>
        <p:spPr>
          <a:xfrm>
            <a:off x="457200" y="1184525"/>
            <a:ext cx="8229600" cy="5156901"/>
          </a:xfrm>
        </p:spPr>
        <p:txBody>
          <a:bodyPr/>
          <a:lstStyle/>
          <a:p>
            <a:r>
              <a:rPr lang="en-US" sz="2800" dirty="0" smtClean="0"/>
              <a:t>Faster, simpler setup</a:t>
            </a:r>
          </a:p>
          <a:p>
            <a:pPr lvl="1"/>
            <a:r>
              <a:rPr lang="en-US" sz="2400" dirty="0" smtClean="0"/>
              <a:t>A project’s data are consolidated in on-line storage</a:t>
            </a:r>
            <a:r>
              <a:rPr lang="en-US" sz="2400" dirty="0"/>
              <a:t>.</a:t>
            </a:r>
          </a:p>
          <a:p>
            <a:pPr lvl="1"/>
            <a:r>
              <a:rPr lang="en-US" sz="2400" dirty="0"/>
              <a:t>Initial data quality assessments provided on upload.</a:t>
            </a:r>
          </a:p>
          <a:p>
            <a:pPr lvl="1"/>
            <a:r>
              <a:rPr lang="en-US" sz="2400" dirty="0" smtClean="0"/>
              <a:t>The data are </a:t>
            </a:r>
            <a:r>
              <a:rPr lang="en-US" sz="2400" dirty="0"/>
              <a:t>organized </a:t>
            </a:r>
            <a:r>
              <a:rPr lang="en-US" sz="2400" dirty="0" smtClean="0"/>
              <a:t>automatically. </a:t>
            </a:r>
          </a:p>
          <a:p>
            <a:r>
              <a:rPr lang="en-US" sz="2800" dirty="0" smtClean="0"/>
              <a:t>Faster, simpler work flow</a:t>
            </a:r>
          </a:p>
          <a:p>
            <a:pPr lvl="1"/>
            <a:r>
              <a:rPr lang="en-US" sz="2400" dirty="0" smtClean="0"/>
              <a:t>Project specific preferences and the on-line GUI simplifies running PAGES.</a:t>
            </a:r>
          </a:p>
          <a:p>
            <a:pPr lvl="1"/>
            <a:r>
              <a:rPr lang="en-US" sz="2400" dirty="0" smtClean="0"/>
              <a:t>Software and models are always up-to-date.</a:t>
            </a:r>
          </a:p>
          <a:p>
            <a:pPr lvl="1"/>
            <a:r>
              <a:rPr lang="en-US" sz="2400" dirty="0" smtClean="0"/>
              <a:t>The quality of the processing results is visually indicated in maps, plots and tables. </a:t>
            </a:r>
          </a:p>
          <a:p>
            <a:pPr lvl="1"/>
            <a:r>
              <a:rPr lang="en-US" sz="2400" dirty="0" smtClean="0"/>
              <a:t>Many useful files are created automatically.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z="4000" dirty="0" smtClean="0"/>
              <a:t>Any Limitations?</a:t>
            </a:r>
          </a:p>
        </p:txBody>
      </p:sp>
      <p:sp>
        <p:nvSpPr>
          <p:cNvPr id="4099" name="Content Placeholder 2"/>
          <p:cNvSpPr>
            <a:spLocks noGrp="1"/>
          </p:cNvSpPr>
          <p:nvPr>
            <p:ph idx="1"/>
          </p:nvPr>
        </p:nvSpPr>
        <p:spPr>
          <a:xfrm>
            <a:off x="457200" y="1197637"/>
            <a:ext cx="8229600" cy="5109400"/>
          </a:xfrm>
        </p:spPr>
        <p:txBody>
          <a:bodyPr/>
          <a:lstStyle/>
          <a:p>
            <a:r>
              <a:rPr lang="en-US" sz="2800" dirty="0" smtClean="0"/>
              <a:t>Internet access is required.</a:t>
            </a:r>
          </a:p>
          <a:p>
            <a:r>
              <a:rPr lang="en-US" sz="2800" dirty="0" smtClean="0"/>
              <a:t>OPUS Static upload restrictions apply.</a:t>
            </a:r>
          </a:p>
          <a:p>
            <a:pPr lvl="1"/>
            <a:r>
              <a:rPr lang="en-US" sz="2400" dirty="0" smtClean="0"/>
              <a:t>Dual-frequency pseudorange &amp; phase.</a:t>
            </a:r>
          </a:p>
          <a:p>
            <a:pPr lvl="1"/>
            <a:r>
              <a:rPr lang="en-US" sz="2400" dirty="0" smtClean="0"/>
              <a:t>2 </a:t>
            </a:r>
            <a:r>
              <a:rPr lang="en-US" sz="2400" dirty="0" err="1" smtClean="0"/>
              <a:t>hrs</a:t>
            </a:r>
            <a:r>
              <a:rPr lang="en-US" sz="2400" dirty="0" smtClean="0"/>
              <a:t> ≤ data </a:t>
            </a:r>
            <a:r>
              <a:rPr lang="en-US" sz="2400" dirty="0"/>
              <a:t>span ≤ </a:t>
            </a:r>
            <a:r>
              <a:rPr lang="en-US" sz="2400" dirty="0" smtClean="0"/>
              <a:t>48 hrs.</a:t>
            </a:r>
          </a:p>
          <a:p>
            <a:pPr lvl="1"/>
            <a:r>
              <a:rPr lang="en-US" sz="2400" dirty="0" smtClean="0"/>
              <a:t>Observation interval = a factor of 30 (seconds).</a:t>
            </a:r>
          </a:p>
          <a:p>
            <a:r>
              <a:rPr lang="en-US" sz="2800" dirty="0" smtClean="0"/>
              <a:t>Minimum project size.</a:t>
            </a:r>
          </a:p>
          <a:p>
            <a:pPr lvl="1"/>
            <a:r>
              <a:rPr lang="en-US" sz="2400" dirty="0" smtClean="0"/>
              <a:t>1 data file from 1 mark.</a:t>
            </a:r>
          </a:p>
          <a:p>
            <a:r>
              <a:rPr lang="en-US" sz="2800" dirty="0" smtClean="0"/>
              <a:t>Maximum project size.</a:t>
            </a:r>
          </a:p>
          <a:p>
            <a:pPr lvl="1"/>
            <a:r>
              <a:rPr lang="en-US" sz="2400" dirty="0" smtClean="0"/>
              <a:t>About 100 marks in a single session.</a:t>
            </a:r>
          </a:p>
          <a:p>
            <a:pPr lvl="1"/>
            <a:r>
              <a:rPr lang="en-US" sz="2400" dirty="0" smtClean="0"/>
              <a:t>Number of data files &lt; a few hundred.</a:t>
            </a:r>
          </a:p>
        </p:txBody>
      </p:sp>
    </p:spTree>
    <p:extLst>
      <p:ext uri="{BB962C8B-B14F-4D97-AF65-F5344CB8AC3E}">
        <p14:creationId xmlns:p14="http://schemas.microsoft.com/office/powerpoint/2010/main" xmlns="" val="22737255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ps_survey (1).jpg"/>
          <p:cNvPicPr>
            <a:picLocks noChangeAspect="1"/>
          </p:cNvPicPr>
          <p:nvPr/>
        </p:nvPicPr>
        <p:blipFill>
          <a:blip r:embed="rId3" cstate="print"/>
          <a:stretch>
            <a:fillRect/>
          </a:stretch>
        </p:blipFill>
        <p:spPr>
          <a:xfrm>
            <a:off x="4389120" y="2581893"/>
            <a:ext cx="4754880" cy="3566160"/>
          </a:xfrm>
          <a:prstGeom prst="rect">
            <a:avLst/>
          </a:prstGeom>
        </p:spPr>
      </p:pic>
      <p:sp>
        <p:nvSpPr>
          <p:cNvPr id="6146" name="Title 1"/>
          <p:cNvSpPr>
            <a:spLocks noGrp="1"/>
          </p:cNvSpPr>
          <p:nvPr>
            <p:ph type="title"/>
          </p:nvPr>
        </p:nvSpPr>
        <p:spPr/>
        <p:txBody>
          <a:bodyPr/>
          <a:lstStyle/>
          <a:p>
            <a:pPr eaLnBrk="1" hangingPunct="1"/>
            <a:r>
              <a:rPr lang="en-US" sz="4000" dirty="0" smtClean="0"/>
              <a:t>G.I.G.O.</a:t>
            </a:r>
          </a:p>
        </p:txBody>
      </p:sp>
      <p:sp>
        <p:nvSpPr>
          <p:cNvPr id="8" name="TextBox 7"/>
          <p:cNvSpPr txBox="1"/>
          <p:nvPr/>
        </p:nvSpPr>
        <p:spPr>
          <a:xfrm>
            <a:off x="427038" y="1225550"/>
            <a:ext cx="8408618" cy="5262979"/>
          </a:xfrm>
          <a:prstGeom prst="rect">
            <a:avLst/>
          </a:prstGeom>
          <a:noFill/>
        </p:spPr>
        <p:txBody>
          <a:bodyPr wrap="square">
            <a:spAutoFit/>
          </a:bodyPr>
          <a:lstStyle/>
          <a:p>
            <a:pPr>
              <a:defRPr/>
            </a:pPr>
            <a:r>
              <a:rPr lang="en-US" sz="2400" dirty="0">
                <a:latin typeface="Arial" pitchFamily="34" charset="0"/>
              </a:rPr>
              <a:t>Good coordinates come </a:t>
            </a:r>
            <a:r>
              <a:rPr lang="en-US" sz="2400" dirty="0" smtClean="0">
                <a:latin typeface="Arial" pitchFamily="34" charset="0"/>
              </a:rPr>
              <a:t>from </a:t>
            </a:r>
            <a:r>
              <a:rPr lang="en-US" sz="2400" dirty="0">
                <a:latin typeface="Arial" pitchFamily="34" charset="0"/>
              </a:rPr>
              <a:t>good </a:t>
            </a:r>
            <a:r>
              <a:rPr lang="en-US" sz="2400" dirty="0" smtClean="0">
                <a:latin typeface="Arial" pitchFamily="34" charset="0"/>
              </a:rPr>
              <a:t>data collected using good practices. We hope OPUS Projects can help make processing and publishing easier, but it can’t spin straw into gold. Folks still need to:</a:t>
            </a:r>
          </a:p>
          <a:p>
            <a:pPr>
              <a:defRPr/>
            </a:pPr>
            <a:endParaRPr lang="en-US" sz="2400" dirty="0" smtClean="0">
              <a:latin typeface="Arial" pitchFamily="34" charset="0"/>
            </a:endParaRPr>
          </a:p>
          <a:p>
            <a:pPr marL="342900" indent="-342900">
              <a:buFont typeface="Arial" pitchFamily="34" charset="0"/>
              <a:buChar char="•"/>
              <a:defRPr/>
            </a:pPr>
            <a:r>
              <a:rPr lang="en-US" sz="2400" dirty="0" smtClean="0">
                <a:latin typeface="Arial" pitchFamily="34" charset="0"/>
              </a:rPr>
              <a:t>Follow their project’s</a:t>
            </a:r>
            <a:br>
              <a:rPr lang="en-US" sz="2400" dirty="0" smtClean="0">
                <a:latin typeface="Arial" pitchFamily="34" charset="0"/>
              </a:rPr>
            </a:br>
            <a:r>
              <a:rPr lang="en-US" sz="2400" dirty="0" smtClean="0">
                <a:latin typeface="Arial" pitchFamily="34" charset="0"/>
              </a:rPr>
              <a:t>specifications.</a:t>
            </a:r>
          </a:p>
          <a:p>
            <a:pPr marL="342900" indent="-342900">
              <a:buFont typeface="Arial" pitchFamily="34" charset="0"/>
              <a:buChar char="•"/>
              <a:defRPr/>
            </a:pPr>
            <a:endParaRPr lang="en-US" sz="2400" dirty="0">
              <a:latin typeface="Arial" pitchFamily="34" charset="0"/>
            </a:endParaRPr>
          </a:p>
          <a:p>
            <a:pPr marL="342900" indent="-342900">
              <a:buFont typeface="Arial" pitchFamily="34" charset="0"/>
              <a:buChar char="•"/>
              <a:defRPr/>
            </a:pPr>
            <a:r>
              <a:rPr lang="en-US" sz="2400" dirty="0" smtClean="0">
                <a:latin typeface="Arial" pitchFamily="34" charset="0"/>
              </a:rPr>
              <a:t>Use best practices and</a:t>
            </a:r>
            <a:br>
              <a:rPr lang="en-US" sz="2400" dirty="0" smtClean="0">
                <a:latin typeface="Arial" pitchFamily="34" charset="0"/>
              </a:rPr>
            </a:br>
            <a:r>
              <a:rPr lang="en-US" sz="2400" dirty="0" smtClean="0">
                <a:latin typeface="Arial" pitchFamily="34" charset="0"/>
              </a:rPr>
              <a:t>careful </a:t>
            </a:r>
            <a:r>
              <a:rPr lang="en-US" sz="2400" dirty="0">
                <a:latin typeface="Arial" pitchFamily="34" charset="0"/>
              </a:rPr>
              <a:t>field </a:t>
            </a:r>
            <a:r>
              <a:rPr lang="en-US" sz="2400" dirty="0" smtClean="0">
                <a:latin typeface="Arial" pitchFamily="34" charset="0"/>
              </a:rPr>
              <a:t>procedures.</a:t>
            </a:r>
            <a:br>
              <a:rPr lang="en-US" sz="2400" dirty="0" smtClean="0">
                <a:latin typeface="Arial" pitchFamily="34" charset="0"/>
              </a:rPr>
            </a:br>
            <a:endParaRPr lang="en-US" sz="2400" dirty="0">
              <a:latin typeface="Arial" pitchFamily="34" charset="0"/>
            </a:endParaRPr>
          </a:p>
          <a:p>
            <a:pPr marL="285750" indent="-285750">
              <a:buFont typeface="Arial" pitchFamily="34" charset="0"/>
              <a:buChar char="•"/>
              <a:defRPr/>
            </a:pPr>
            <a:r>
              <a:rPr lang="en-US" sz="2400" dirty="0" smtClean="0">
                <a:latin typeface="Arial" pitchFamily="34" charset="0"/>
              </a:rPr>
              <a:t>Select permanent marks</a:t>
            </a:r>
            <a:br>
              <a:rPr lang="en-US" sz="2400" dirty="0" smtClean="0">
                <a:latin typeface="Arial" pitchFamily="34" charset="0"/>
              </a:rPr>
            </a:br>
            <a:r>
              <a:rPr lang="en-US" sz="2400" dirty="0" smtClean="0">
                <a:latin typeface="Arial" pitchFamily="34" charset="0"/>
              </a:rPr>
              <a:t>of public interest.</a:t>
            </a:r>
            <a:br>
              <a:rPr lang="en-US" sz="2400" dirty="0" smtClean="0">
                <a:latin typeface="Arial" pitchFamily="34" charset="0"/>
              </a:rPr>
            </a:br>
            <a:endParaRPr lang="en-US" sz="2400" dirty="0" smtClean="0">
              <a:latin typeface="Arial" pitchFamily="34" charset="0"/>
            </a:endParaRPr>
          </a:p>
        </p:txBody>
      </p:sp>
      <p:pic>
        <p:nvPicPr>
          <p:cNvPr id="26" name="Picture 3" descr="C:\Documents and Settings\joe.evjen\Local Settings\Temporary Internet Files\Content.IE5\371L64T5\MC900433873[1].png"/>
          <p:cNvPicPr>
            <a:picLocks noChangeAspect="1" noChangeArrowheads="1"/>
          </p:cNvPicPr>
          <p:nvPr/>
        </p:nvPicPr>
        <p:blipFill>
          <a:blip r:embed="rId4" cstate="print"/>
          <a:srcRect/>
          <a:stretch>
            <a:fillRect/>
          </a:stretch>
        </p:blipFill>
        <p:spPr bwMode="auto">
          <a:xfrm>
            <a:off x="7625079" y="2576838"/>
            <a:ext cx="1338262" cy="1338262"/>
          </a:xfrm>
          <a:prstGeom prst="rect">
            <a:avLst/>
          </a:prstGeom>
          <a:noFill/>
          <a:ln w="9525">
            <a:noFill/>
            <a:miter lim="800000"/>
            <a:headEnd/>
            <a:tailEnd/>
          </a:ln>
        </p:spPr>
      </p:pic>
      <p:pic>
        <p:nvPicPr>
          <p:cNvPr id="31" name="Picture 30" descr="obslog-OPUS.png"/>
          <p:cNvPicPr>
            <a:picLocks noChangeAspect="1"/>
          </p:cNvPicPr>
          <p:nvPr/>
        </p:nvPicPr>
        <p:blipFill>
          <a:blip r:embed="rId5" cstate="print"/>
          <a:srcRect/>
          <a:stretch>
            <a:fillRect/>
          </a:stretch>
        </p:blipFill>
        <p:spPr bwMode="auto">
          <a:xfrm>
            <a:off x="7594719" y="4067313"/>
            <a:ext cx="1398983" cy="1810968"/>
          </a:xfrm>
          <a:prstGeom prst="rect">
            <a:avLst/>
          </a:prstGeom>
          <a:noFill/>
          <a:ln w="9525">
            <a:noFill/>
            <a:miter lim="800000"/>
            <a:headEnd/>
            <a:tailEnd/>
          </a:ln>
        </p:spPr>
      </p:pic>
      <p:sp>
        <p:nvSpPr>
          <p:cNvPr id="17" name="TextBox 16"/>
          <p:cNvSpPr txBox="1"/>
          <p:nvPr/>
        </p:nvSpPr>
        <p:spPr>
          <a:xfrm>
            <a:off x="4393870" y="6139543"/>
            <a:ext cx="1765227" cy="276999"/>
          </a:xfrm>
          <a:prstGeom prst="rect">
            <a:avLst/>
          </a:prstGeom>
          <a:noFill/>
        </p:spPr>
        <p:txBody>
          <a:bodyPr wrap="none" rtlCol="0">
            <a:spAutoFit/>
          </a:bodyPr>
          <a:lstStyle/>
          <a:p>
            <a:r>
              <a:rPr lang="en-US" sz="1200" dirty="0" smtClean="0">
                <a:solidFill>
                  <a:schemeClr val="accent1">
                    <a:lumMod val="75000"/>
                  </a:schemeClr>
                </a:solidFill>
              </a:rPr>
              <a:t>http://gis.larc.nasa.gov/</a:t>
            </a:r>
            <a:endParaRPr lang="en-US" sz="1200"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OPUS Projects Training</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28725" t="13084" r="29665" b="5898"/>
          <a:stretch>
            <a:fillRect/>
          </a:stretch>
        </p:blipFill>
        <p:spPr bwMode="auto">
          <a:xfrm>
            <a:off x="4189743" y="1274804"/>
            <a:ext cx="4484687" cy="4911725"/>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 name="Straight Arrow Connector 6"/>
          <p:cNvCxnSpPr/>
          <p:nvPr/>
        </p:nvCxnSpPr>
        <p:spPr>
          <a:xfrm flipV="1">
            <a:off x="4020457" y="3730667"/>
            <a:ext cx="2307772" cy="1247734"/>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8" name="TextBox 4"/>
          <p:cNvSpPr txBox="1">
            <a:spLocks noChangeArrowheads="1"/>
          </p:cNvSpPr>
          <p:nvPr/>
        </p:nvSpPr>
        <p:spPr bwMode="auto">
          <a:xfrm>
            <a:off x="379413" y="1259465"/>
            <a:ext cx="3810330"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Because of its increased complexity, training is required to be an OPUS Projects manager. </a:t>
            </a:r>
          </a:p>
          <a:p>
            <a:pPr eaLnBrk="1" hangingPunct="1"/>
            <a:endParaRPr lang="en-US" sz="2400" dirty="0"/>
          </a:p>
          <a:p>
            <a:pPr eaLnBrk="1" hangingPunct="1"/>
            <a:r>
              <a:rPr lang="en-US" sz="2400" dirty="0" smtClean="0"/>
              <a:t>Workshops </a:t>
            </a:r>
            <a:r>
              <a:rPr lang="en-US" sz="2400" dirty="0"/>
              <a:t>are small </a:t>
            </a:r>
            <a:r>
              <a:rPr lang="en-US" sz="2400" dirty="0" smtClean="0"/>
              <a:t>allowing ample </a:t>
            </a:r>
            <a:r>
              <a:rPr lang="en-US" sz="2400" dirty="0"/>
              <a:t>time for one-on-one interaction with the </a:t>
            </a:r>
            <a:r>
              <a:rPr lang="en-US" sz="2400" dirty="0" smtClean="0"/>
              <a:t>instructor.</a:t>
            </a:r>
            <a:endParaRPr lang="en-US" sz="2400" dirty="0"/>
          </a:p>
        </p:txBody>
      </p:sp>
      <p:sp>
        <p:nvSpPr>
          <p:cNvPr id="10" name="TextBox 4"/>
          <p:cNvSpPr txBox="1">
            <a:spLocks noChangeArrowheads="1"/>
          </p:cNvSpPr>
          <p:nvPr/>
        </p:nvSpPr>
        <p:spPr bwMode="auto">
          <a:xfrm>
            <a:off x="379413" y="4824923"/>
            <a:ext cx="381033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The NGS Training Center will schedule workshops run by NGS.</a:t>
            </a:r>
            <a:endParaRPr lang="en-US" sz="2400" dirty="0"/>
          </a:p>
        </p:txBody>
      </p:sp>
    </p:spTree>
    <p:extLst>
      <p:ext uri="{BB962C8B-B14F-4D97-AF65-F5344CB8AC3E}">
        <p14:creationId xmlns:p14="http://schemas.microsoft.com/office/powerpoint/2010/main" xmlns="" val="1575211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22960" y="709293"/>
            <a:ext cx="7498080" cy="5439414"/>
            <a:chOff x="822960" y="709293"/>
            <a:chExt cx="7498080" cy="5439414"/>
          </a:xfrm>
        </p:grpSpPr>
        <p:pic>
          <p:nvPicPr>
            <p:cNvPr id="7" name="Picture 1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97" t="12597" r="1141" b="10315"/>
            <a:stretch/>
          </p:blipFill>
          <p:spPr bwMode="auto">
            <a:xfrm>
              <a:off x="822960" y="709293"/>
              <a:ext cx="7498080" cy="5439414"/>
            </a:xfrm>
            <a:prstGeom prst="rect">
              <a:avLst/>
            </a:prstGeom>
            <a:noFill/>
            <a:ln w="1270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1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72887" t="54021" r="20131" b="42919"/>
            <a:stretch/>
          </p:blipFill>
          <p:spPr bwMode="auto">
            <a:xfrm>
              <a:off x="1346200" y="3632199"/>
              <a:ext cx="533400" cy="215901"/>
            </a:xfrm>
            <a:prstGeom prst="rect">
              <a:avLst/>
            </a:prstGeom>
            <a:noFill/>
            <a:ln w="12700">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8" name="TextBox 7"/>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a:t>The </a:t>
            </a:r>
            <a:r>
              <a:rPr lang="en-US" sz="2400" dirty="0" smtClean="0"/>
              <a:t>OPUS upload page is the access point for all things OPUS.</a:t>
            </a:r>
            <a:endParaRPr lang="en-US" sz="1600" dirty="0">
              <a:solidFill>
                <a:srgbClr val="FFFFFF"/>
              </a:solidFill>
            </a:endParaRPr>
          </a:p>
        </p:txBody>
      </p:sp>
    </p:spTree>
    <p:extLst>
      <p:ext uri="{BB962C8B-B14F-4D97-AF65-F5344CB8AC3E}">
        <p14:creationId xmlns:p14="http://schemas.microsoft.com/office/powerpoint/2010/main" xmlns="" val="7062885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l="436" t="17933" r="629" b="10115"/>
          <a:stretch>
            <a:fillRect/>
          </a:stretch>
        </p:blipFill>
        <p:spPr bwMode="auto">
          <a:xfrm>
            <a:off x="822325" y="1166813"/>
            <a:ext cx="7499350" cy="4524375"/>
          </a:xfrm>
          <a:prstGeom prst="rect">
            <a:avLst/>
          </a:prstGeom>
          <a:noFill/>
          <a:ln w="9525">
            <a:solidFill>
              <a:schemeClr val="tx2">
                <a:lumMod val="60000"/>
                <a:lumOff val="40000"/>
              </a:schemeClr>
            </a:solidFill>
            <a:miter lim="800000"/>
            <a:headEnd/>
            <a:tailEnd/>
          </a:ln>
        </p:spPr>
      </p:pic>
      <p:sp>
        <p:nvSpPr>
          <p:cNvPr id="5" name="Date Placeholder 4"/>
          <p:cNvSpPr>
            <a:spLocks noGrp="1"/>
          </p:cNvSpPr>
          <p:nvPr>
            <p:ph type="dt" sz="half" idx="11"/>
          </p:nvPr>
        </p:nvSpPr>
        <p:spPr/>
        <p:txBody>
          <a:bodyPr/>
          <a:lstStyle/>
          <a:p>
            <a:pPr>
              <a:defRPr/>
            </a:pPr>
            <a:r>
              <a:rPr lang="en-US" dirty="0" smtClean="0"/>
              <a:t>OPUS Projects</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36</a:t>
            </a:fld>
            <a:endParaRPr lang="en-US" dirty="0"/>
          </a:p>
        </p:txBody>
      </p:sp>
      <p:sp>
        <p:nvSpPr>
          <p:cNvPr id="7" name="TextBox 6"/>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This is the OPUS Projects gateway page.</a:t>
            </a:r>
            <a:endParaRPr lang="en-US" sz="1600" dirty="0">
              <a:solidFill>
                <a:srgbClr val="FFFFFF"/>
              </a:solidFill>
            </a:endParaRPr>
          </a:p>
        </p:txBody>
      </p:sp>
      <p:sp>
        <p:nvSpPr>
          <p:cNvPr id="8" name="Date Placeholder 9"/>
          <p:cNvSpPr>
            <a:spLocks noGrp="1"/>
          </p:cNvSpPr>
          <p:nvPr>
            <p:ph type="dt" sz="quarter" idx="10"/>
          </p:nvPr>
        </p:nvSpPr>
        <p:spPr>
          <a:xfrm>
            <a:off x="457200" y="6356350"/>
            <a:ext cx="2133600" cy="365125"/>
          </a:xfrm>
        </p:spPr>
        <p:txBody>
          <a:bodyPr/>
          <a:lstStyle/>
          <a:p>
            <a:pPr>
              <a:defRPr/>
            </a:pPr>
            <a:r>
              <a:rPr lang="en-US" dirty="0" smtClean="0"/>
              <a:t>2013-08-09</a:t>
            </a:r>
          </a:p>
        </p:txBody>
      </p:sp>
    </p:spTree>
    <p:extLst>
      <p:ext uri="{BB962C8B-B14F-4D97-AF65-F5344CB8AC3E}">
        <p14:creationId xmlns:p14="http://schemas.microsoft.com/office/powerpoint/2010/main" xmlns="" val="36757586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This is the manager’s page.</a:t>
            </a:r>
            <a:endParaRPr lang="en-US" sz="1600" dirty="0">
              <a:solidFill>
                <a:srgbClr val="FFFFFF"/>
              </a:solidFill>
            </a:endParaRPr>
          </a:p>
        </p:txBody>
      </p:sp>
    </p:spTree>
    <p:extLst>
      <p:ext uri="{BB962C8B-B14F-4D97-AF65-F5344CB8AC3E}">
        <p14:creationId xmlns:p14="http://schemas.microsoft.com/office/powerpoint/2010/main" xmlns="" val="35281031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xmlns=""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1794" t="24969" r="13461" b="14659"/>
          <a:stretch/>
        </p:blipFill>
        <p:spPr bwMode="auto">
          <a:xfrm>
            <a:off x="1626918" y="1496291"/>
            <a:ext cx="5866411" cy="4945272"/>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6186670" y="1247752"/>
            <a:ext cx="2378596" cy="4524315"/>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map shows the relative location of the project’s marks. </a:t>
            </a:r>
            <a:r>
              <a:rPr lang="en-US" sz="2400" dirty="0" smtClean="0"/>
              <a:t>If the </a:t>
            </a:r>
            <a:r>
              <a:rPr lang="en-US" sz="2400" dirty="0"/>
              <a:t>Session </a:t>
            </a:r>
            <a:r>
              <a:rPr lang="en-US" sz="2400" dirty="0" smtClean="0"/>
              <a:t>solutions were completed, they would be shown, </a:t>
            </a:r>
            <a:r>
              <a:rPr lang="en-US" sz="2400" dirty="0"/>
              <a:t>but the OPUS solution results </a:t>
            </a:r>
            <a:r>
              <a:rPr lang="en-US" sz="2400" dirty="0" smtClean="0"/>
              <a:t>can always be displayed.</a:t>
            </a:r>
            <a:endParaRPr lang="en-US" sz="2400" dirty="0"/>
          </a:p>
        </p:txBody>
      </p:sp>
    </p:spTree>
    <p:extLst>
      <p:ext uri="{BB962C8B-B14F-4D97-AF65-F5344CB8AC3E}">
        <p14:creationId xmlns:p14="http://schemas.microsoft.com/office/powerpoint/2010/main" xmlns="" val="24206274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View And Process Sessions</a:t>
            </a:r>
            <a:endParaRPr lang="en-US" dirty="0"/>
          </a:p>
        </p:txBody>
      </p:sp>
      <p:sp>
        <p:nvSpPr>
          <p:cNvPr id="7" name="Text Box 17"/>
          <p:cNvSpPr txBox="1">
            <a:spLocks noChangeArrowheads="1"/>
          </p:cNvSpPr>
          <p:nvPr/>
        </p:nvSpPr>
        <p:spPr bwMode="auto">
          <a:xfrm>
            <a:off x="314696" y="1532701"/>
            <a:ext cx="8514608" cy="3785652"/>
          </a:xfrm>
          <a:prstGeom prst="rect">
            <a:avLst/>
          </a:prstGeom>
          <a:noFill/>
          <a:ln>
            <a:noFill/>
            <a:headEnd/>
            <a:tailEnd/>
          </a:ln>
          <a:effectLst/>
          <a:scene3d>
            <a:camera prst="orthographicFront">
              <a:rot lat="0" lon="0" rev="0"/>
            </a:camera>
            <a:lightRig rig="threePt" dir="t">
              <a:rot lat="0" lon="0" rev="1200000"/>
            </a:lightRig>
          </a:scene3d>
        </p:spPr>
        <p:style>
          <a:lnRef idx="0">
            <a:schemeClr val="accent1"/>
          </a:lnRef>
          <a:fillRef idx="1001">
            <a:schemeClr val="dk2"/>
          </a:fillRef>
          <a:effectRef idx="3">
            <a:schemeClr val="accent1"/>
          </a:effectRef>
          <a:fontRef idx="minor">
            <a:schemeClr val="lt1"/>
          </a:fontRef>
        </p:style>
        <p:txBody>
          <a:bodyPr wrap="square">
            <a:spAutoFit/>
          </a:bodyPr>
          <a:lstStyle/>
          <a:p>
            <a:pPr marL="3175" indent="-3175">
              <a:spcBef>
                <a:spcPct val="50000"/>
              </a:spcBef>
              <a:defRPr/>
            </a:pPr>
            <a:r>
              <a:rPr lang="en-US" sz="2400" dirty="0" smtClean="0">
                <a:solidFill>
                  <a:schemeClr val="tx1"/>
                </a:solidFill>
                <a:latin typeface="Arial" pitchFamily="34" charset="0"/>
                <a:cs typeface="Arial" pitchFamily="34" charset="0"/>
              </a:rPr>
              <a:t>OPUS Projects </a:t>
            </a:r>
            <a:r>
              <a:rPr lang="en-US" sz="2400" dirty="0">
                <a:solidFill>
                  <a:schemeClr val="tx1"/>
                </a:solidFill>
                <a:latin typeface="Arial" pitchFamily="34" charset="0"/>
                <a:cs typeface="Arial" pitchFamily="34" charset="0"/>
              </a:rPr>
              <a:t>groups the data into </a:t>
            </a:r>
            <a:r>
              <a:rPr lang="en-US" sz="2400" i="1" dirty="0">
                <a:solidFill>
                  <a:schemeClr val="tx1"/>
                </a:solidFill>
                <a:latin typeface="Arial" pitchFamily="34" charset="0"/>
                <a:cs typeface="Arial" pitchFamily="34" charset="0"/>
              </a:rPr>
              <a:t>sessions</a:t>
            </a:r>
            <a:r>
              <a:rPr lang="en-US" sz="2400" dirty="0">
                <a:solidFill>
                  <a:schemeClr val="tx1"/>
                </a:solidFill>
                <a:latin typeface="Arial" pitchFamily="34" charset="0"/>
                <a:cs typeface="Arial" pitchFamily="34" charset="0"/>
              </a:rPr>
              <a:t>.</a:t>
            </a:r>
          </a:p>
          <a:p>
            <a:pPr marL="3175" indent="-3175">
              <a:spcBef>
                <a:spcPct val="50000"/>
              </a:spcBef>
              <a:defRPr/>
            </a:pPr>
            <a:r>
              <a:rPr lang="en-US" sz="2400" dirty="0">
                <a:solidFill>
                  <a:schemeClr val="tx1"/>
                </a:solidFill>
                <a:latin typeface="Arial" pitchFamily="34" charset="0"/>
                <a:cs typeface="Arial" pitchFamily="34" charset="0"/>
              </a:rPr>
              <a:t>Sessions are groups of </a:t>
            </a:r>
            <a:r>
              <a:rPr lang="en-US" sz="2400" dirty="0" smtClean="0">
                <a:solidFill>
                  <a:schemeClr val="tx1"/>
                </a:solidFill>
                <a:latin typeface="Arial" pitchFamily="34" charset="0"/>
                <a:cs typeface="Arial" pitchFamily="34" charset="0"/>
              </a:rPr>
              <a:t>mark </a:t>
            </a:r>
            <a:r>
              <a:rPr lang="en-US" sz="2400" dirty="0">
                <a:solidFill>
                  <a:schemeClr val="tx1"/>
                </a:solidFill>
                <a:latin typeface="Arial" pitchFamily="34" charset="0"/>
                <a:cs typeface="Arial" pitchFamily="34" charset="0"/>
              </a:rPr>
              <a:t>occupations that overlap significantly in time. Note that</a:t>
            </a:r>
          </a:p>
          <a:p>
            <a:pPr marL="458788" indent="-230188">
              <a:spcBef>
                <a:spcPct val="50000"/>
              </a:spcBef>
              <a:buFont typeface="Arial" pitchFamily="34" charset="0"/>
              <a:buChar char="•"/>
              <a:defRPr/>
            </a:pPr>
            <a:r>
              <a:rPr lang="en-US" sz="2400" dirty="0">
                <a:solidFill>
                  <a:schemeClr val="tx1"/>
                </a:solidFill>
                <a:latin typeface="Arial" pitchFamily="34" charset="0"/>
                <a:cs typeface="Arial" pitchFamily="34" charset="0"/>
              </a:rPr>
              <a:t>a </a:t>
            </a:r>
            <a:r>
              <a:rPr lang="en-US" sz="2400" dirty="0" smtClean="0">
                <a:solidFill>
                  <a:schemeClr val="tx1"/>
                </a:solidFill>
                <a:latin typeface="Arial" pitchFamily="34" charset="0"/>
                <a:cs typeface="Arial" pitchFamily="34" charset="0"/>
              </a:rPr>
              <a:t>mark </a:t>
            </a:r>
            <a:r>
              <a:rPr lang="en-US" sz="2400" dirty="0">
                <a:solidFill>
                  <a:schemeClr val="tx1"/>
                </a:solidFill>
                <a:latin typeface="Arial" pitchFamily="34" charset="0"/>
                <a:cs typeface="Arial" pitchFamily="34" charset="0"/>
              </a:rPr>
              <a:t>may appear in more than one session.</a:t>
            </a:r>
          </a:p>
          <a:p>
            <a:pPr marL="458788" indent="-230188">
              <a:spcBef>
                <a:spcPct val="50000"/>
              </a:spcBef>
              <a:buFont typeface="Arial" pitchFamily="34" charset="0"/>
              <a:buChar char="•"/>
              <a:defRPr/>
            </a:pPr>
            <a:r>
              <a:rPr lang="en-US" sz="2400" dirty="0">
                <a:solidFill>
                  <a:schemeClr val="tx1"/>
                </a:solidFill>
                <a:latin typeface="Arial" pitchFamily="34" charset="0"/>
                <a:cs typeface="Arial" pitchFamily="34" charset="0"/>
              </a:rPr>
              <a:t>as new data are submitted, the definitions of the sessions may change.</a:t>
            </a:r>
          </a:p>
          <a:p>
            <a:pPr marL="3175" indent="-3175">
              <a:spcBef>
                <a:spcPct val="50000"/>
              </a:spcBef>
              <a:defRPr/>
            </a:pPr>
            <a:r>
              <a:rPr lang="en-US" sz="2400" dirty="0">
                <a:solidFill>
                  <a:schemeClr val="tx1"/>
                </a:solidFill>
                <a:latin typeface="Arial" pitchFamily="34" charset="0"/>
                <a:cs typeface="Arial" pitchFamily="34" charset="0"/>
              </a:rPr>
              <a:t>Now that some data has been submitted to the project, processing can begin.</a:t>
            </a:r>
          </a:p>
        </p:txBody>
      </p:sp>
    </p:spTree>
    <p:extLst>
      <p:ext uri="{BB962C8B-B14F-4D97-AF65-F5344CB8AC3E}">
        <p14:creationId xmlns:p14="http://schemas.microsoft.com/office/powerpoint/2010/main" xmlns="" val="2179166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6668" y="1233488"/>
            <a:ext cx="8769220" cy="5262979"/>
          </a:xfrm>
          <a:prstGeom prst="rect">
            <a:avLst/>
          </a:prstGeom>
          <a:noFill/>
        </p:spPr>
        <p:txBody>
          <a:bodyPr wrap="square">
            <a:spAutoFit/>
          </a:bodyPr>
          <a:lstStyle/>
          <a:p>
            <a:pPr>
              <a:defRPr/>
            </a:pPr>
            <a:r>
              <a:rPr lang="en-US" sz="2400" dirty="0">
                <a:cs typeface="+mn-cs"/>
              </a:rPr>
              <a:t>OPUS, the </a:t>
            </a:r>
            <a:r>
              <a:rPr lang="en-US" sz="2400" b="1" dirty="0" smtClean="0">
                <a:cs typeface="+mn-cs"/>
              </a:rPr>
              <a:t>Online </a:t>
            </a:r>
            <a:r>
              <a:rPr lang="en-US" sz="2400" b="1" dirty="0">
                <a:cs typeface="+mn-cs"/>
              </a:rPr>
              <a:t>Positioning User Service</a:t>
            </a:r>
            <a:r>
              <a:rPr lang="en-US" sz="2400" dirty="0">
                <a:cs typeface="+mn-cs"/>
              </a:rPr>
              <a:t>, is a growing set of applications offering web-based access to the tools and resources provided by the </a:t>
            </a:r>
            <a:r>
              <a:rPr lang="en-US" sz="2400" dirty="0" smtClean="0">
                <a:cs typeface="+mn-cs"/>
              </a:rPr>
              <a:t>NGS. OPUS </a:t>
            </a:r>
            <a:r>
              <a:rPr lang="en-US" sz="2400" dirty="0">
                <a:cs typeface="+mn-cs"/>
              </a:rPr>
              <a:t>is composed of:</a:t>
            </a:r>
          </a:p>
          <a:p>
            <a:pPr>
              <a:defRPr/>
            </a:pPr>
            <a:endParaRPr lang="en-US" sz="2400" dirty="0">
              <a:cs typeface="+mn-cs"/>
            </a:endParaRPr>
          </a:p>
          <a:p>
            <a:pPr marL="460375" indent="-285750">
              <a:buFont typeface="Arial" pitchFamily="34" charset="0"/>
              <a:buChar char="•"/>
              <a:defRPr/>
            </a:pPr>
            <a:r>
              <a:rPr lang="en-US" sz="2400" dirty="0" smtClean="0">
                <a:cs typeface="+mn-cs"/>
              </a:rPr>
              <a:t>OPUS Static </a:t>
            </a:r>
            <a:r>
              <a:rPr lang="en-US" sz="2400" dirty="0">
                <a:cs typeface="+mn-cs"/>
              </a:rPr>
              <a:t>. . . . . . . static processing</a:t>
            </a:r>
            <a:br>
              <a:rPr lang="en-US" sz="2400" dirty="0">
                <a:cs typeface="+mn-cs"/>
              </a:rPr>
            </a:br>
            <a:endParaRPr lang="en-US" sz="2400" dirty="0">
              <a:cs typeface="+mn-cs"/>
            </a:endParaRPr>
          </a:p>
          <a:p>
            <a:pPr marL="460375" indent="-285750">
              <a:buFont typeface="Arial" pitchFamily="34" charset="0"/>
              <a:buChar char="•"/>
              <a:defRPr/>
            </a:pPr>
            <a:r>
              <a:rPr lang="en-US" sz="2400" dirty="0" smtClean="0">
                <a:cs typeface="+mn-cs"/>
              </a:rPr>
              <a:t>OPUS Rapid-Static . </a:t>
            </a:r>
            <a:r>
              <a:rPr lang="en-US" sz="2400" dirty="0">
                <a:cs typeface="+mn-cs"/>
              </a:rPr>
              <a:t>. rapid-static processing</a:t>
            </a:r>
          </a:p>
          <a:p>
            <a:pPr marL="460375" indent="-285750">
              <a:buFont typeface="Arial" pitchFamily="34" charset="0"/>
              <a:buChar char="•"/>
              <a:defRPr/>
            </a:pPr>
            <a:endParaRPr lang="en-US" sz="2400" dirty="0">
              <a:cs typeface="+mn-cs"/>
            </a:endParaRPr>
          </a:p>
          <a:p>
            <a:pPr marL="457200" indent="-228600">
              <a:buFont typeface="Arial" pitchFamily="34" charset="0"/>
              <a:buChar char="•"/>
              <a:tabLst>
                <a:tab pos="2971800" algn="l"/>
              </a:tabLst>
              <a:defRPr/>
            </a:pPr>
            <a:r>
              <a:rPr lang="en-US" sz="2400" dirty="0" smtClean="0">
                <a:cs typeface="+mn-cs"/>
              </a:rPr>
              <a:t>OPUS Sharing . . . </a:t>
            </a:r>
            <a:r>
              <a:rPr lang="en-US" sz="2400" dirty="0">
                <a:cs typeface="+mn-cs"/>
              </a:rPr>
              <a:t>. data base and </a:t>
            </a:r>
            <a:r>
              <a:rPr lang="en-US" sz="2400" dirty="0" smtClean="0">
                <a:cs typeface="+mn-cs"/>
              </a:rPr>
              <a:t>sharing</a:t>
            </a:r>
          </a:p>
          <a:p>
            <a:pPr marL="457200" indent="-228600">
              <a:buFont typeface="Arial" pitchFamily="34" charset="0"/>
              <a:buChar char="•"/>
              <a:tabLst>
                <a:tab pos="2971800" algn="l"/>
              </a:tabLst>
              <a:defRPr/>
            </a:pPr>
            <a:endParaRPr lang="en-US" sz="2400" dirty="0" smtClean="0">
              <a:cs typeface="+mn-cs"/>
            </a:endParaRPr>
          </a:p>
          <a:p>
            <a:pPr marL="457200" indent="-228600">
              <a:buFont typeface="Arial" pitchFamily="34" charset="0"/>
              <a:buChar char="•"/>
              <a:tabLst>
                <a:tab pos="2971800" algn="l"/>
              </a:tabLst>
              <a:defRPr/>
            </a:pPr>
            <a:r>
              <a:rPr lang="en-US" sz="2400" dirty="0" smtClean="0">
                <a:cs typeface="+mn-cs"/>
              </a:rPr>
              <a:t>OPUS Net</a:t>
            </a:r>
            <a:r>
              <a:rPr lang="en-US" sz="2400" dirty="0" smtClean="0"/>
              <a:t> . . . . . . . improved models and processing strategies</a:t>
            </a:r>
            <a:endParaRPr lang="en-US" sz="2400" dirty="0" smtClean="0">
              <a:cs typeface="+mn-cs"/>
            </a:endParaRPr>
          </a:p>
          <a:p>
            <a:pPr marL="457200" indent="-228600">
              <a:tabLst>
                <a:tab pos="2971800" algn="l"/>
              </a:tabLst>
              <a:defRPr/>
            </a:pPr>
            <a:endParaRPr lang="en-US" sz="2400" dirty="0" smtClean="0">
              <a:cs typeface="+mn-cs"/>
            </a:endParaRPr>
          </a:p>
          <a:p>
            <a:pPr marL="457200" indent="-228600">
              <a:buFont typeface="Arial" pitchFamily="34" charset="0"/>
              <a:buChar char="•"/>
              <a:tabLst>
                <a:tab pos="2971800" algn="l"/>
              </a:tabLst>
              <a:defRPr/>
            </a:pPr>
            <a:r>
              <a:rPr lang="en-US" sz="2400" dirty="0" smtClean="0">
                <a:cs typeface="+mn-cs"/>
              </a:rPr>
              <a:t>OPUS Projects </a:t>
            </a:r>
            <a:r>
              <a:rPr lang="en-US" sz="2400" dirty="0" smtClean="0"/>
              <a:t>. . . . multiple marks and occupations</a:t>
            </a:r>
            <a:endParaRPr lang="en-US" sz="2400" dirty="0">
              <a:cs typeface="+mn-cs"/>
            </a:endParaRPr>
          </a:p>
          <a:p>
            <a:pPr marL="457200" indent="-228600">
              <a:buFont typeface="Arial" pitchFamily="34" charset="0"/>
              <a:buChar char="•"/>
              <a:tabLst>
                <a:tab pos="2971800" algn="l"/>
              </a:tabLst>
              <a:defRPr/>
            </a:pPr>
            <a:endParaRPr lang="en-US" sz="2400" dirty="0">
              <a:cs typeface="+mn-cs"/>
            </a:endParaRPr>
          </a:p>
        </p:txBody>
      </p:sp>
      <p:sp>
        <p:nvSpPr>
          <p:cNvPr id="19" name="Title 5"/>
          <p:cNvSpPr>
            <a:spLocks noGrp="1"/>
          </p:cNvSpPr>
          <p:nvPr>
            <p:ph type="title"/>
          </p:nvPr>
        </p:nvSpPr>
        <p:spPr>
          <a:xfrm>
            <a:off x="457200" y="274638"/>
            <a:ext cx="8229600" cy="1143000"/>
          </a:xfrm>
        </p:spPr>
        <p:txBody>
          <a:bodyPr/>
          <a:lstStyle/>
          <a:p>
            <a:pPr algn="l"/>
            <a:r>
              <a:rPr lang="en-US" dirty="0" smtClean="0"/>
              <a:t>The Many Faces of OPUS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xmlns="" val="0"/>
              </a:ext>
            </a:extLst>
          </a:blip>
          <a:srcRect l="1809" t="12322" r="3095" b="15047"/>
          <a:stretch/>
        </p:blipFill>
        <p:spPr bwMode="auto">
          <a:xfrm>
            <a:off x="840180" y="454231"/>
            <a:ext cx="7463641" cy="5949538"/>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809" t="36786" r="85595" b="56835"/>
          <a:stretch/>
        </p:blipFill>
        <p:spPr bwMode="auto">
          <a:xfrm>
            <a:off x="840181" y="2458191"/>
            <a:ext cx="988620" cy="522515"/>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2287" t="30262" r="12967" b="15047"/>
          <a:stretch/>
        </p:blipFill>
        <p:spPr bwMode="auto">
          <a:xfrm>
            <a:off x="1662545" y="1923803"/>
            <a:ext cx="5866411" cy="4479966"/>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smtClean="0"/>
              <a:t>Setup for processing a </a:t>
            </a:r>
            <a:r>
              <a:rPr lang="en-US" sz="2400" dirty="0"/>
              <a:t>session’s data</a:t>
            </a:r>
            <a:r>
              <a:rPr lang="en-US" sz="2400" dirty="0">
                <a:solidFill>
                  <a:schemeClr val="bg1"/>
                </a:solidFill>
              </a:rPr>
              <a:t>.</a:t>
            </a:r>
          </a:p>
        </p:txBody>
      </p:sp>
      <p:pic>
        <p:nvPicPr>
          <p:cNvPr id="2765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367335" y="504833"/>
            <a:ext cx="5486400" cy="41639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69457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431" t="21638" r="2793" b="72563"/>
          <a:stretch/>
        </p:blipFill>
        <p:spPr bwMode="auto">
          <a:xfrm>
            <a:off x="813460" y="1223158"/>
            <a:ext cx="7517080" cy="475013"/>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2377440"/>
            <a:ext cx="8229600" cy="1200329"/>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smtClean="0"/>
              <a:t>Once Session </a:t>
            </a:r>
            <a:r>
              <a:rPr lang="en-US" sz="2400" dirty="0"/>
              <a:t>processing has been completed, Session and OPUS solutions </a:t>
            </a:r>
            <a:r>
              <a:rPr lang="en-US" sz="2400" dirty="0" smtClean="0"/>
              <a:t>will be available</a:t>
            </a:r>
            <a:r>
              <a:rPr lang="en-US" sz="2400" dirty="0"/>
              <a:t>. </a:t>
            </a:r>
            <a:r>
              <a:rPr lang="en-US" sz="2400" dirty="0" smtClean="0"/>
              <a:t>Network </a:t>
            </a:r>
            <a:r>
              <a:rPr lang="en-US" sz="2400" dirty="0"/>
              <a:t>adjustments will be available </a:t>
            </a:r>
            <a:r>
              <a:rPr lang="en-US" sz="2400" dirty="0" smtClean="0"/>
              <a:t>too as they are completed.</a:t>
            </a:r>
            <a:endParaRPr lang="en-US" sz="2400" dirty="0"/>
          </a:p>
        </p:txBody>
      </p:sp>
    </p:spTree>
    <p:extLst>
      <p:ext uri="{BB962C8B-B14F-4D97-AF65-F5344CB8AC3E}">
        <p14:creationId xmlns="" xmlns:p14="http://schemas.microsoft.com/office/powerpoint/2010/main" val="8074231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428" t="38451" r="85787" b="57201"/>
          <a:stretch/>
        </p:blipFill>
        <p:spPr bwMode="auto">
          <a:xfrm>
            <a:off x="813460" y="2600696"/>
            <a:ext cx="1003465" cy="356260"/>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defTabSz="914400">
              <a:defRPr/>
            </a:pPr>
            <a:r>
              <a:rPr lang="en-US" sz="2400" dirty="0">
                <a:solidFill>
                  <a:prstClr val="white"/>
                </a:solidFill>
              </a:rPr>
              <a:t>The reports created during OPUS, Session or Network processing are available through the Show </a:t>
            </a:r>
            <a:r>
              <a:rPr lang="en-US" sz="2400" dirty="0" smtClean="0">
                <a:solidFill>
                  <a:prstClr val="white"/>
                </a:solidFill>
              </a:rPr>
              <a:t>File </a:t>
            </a:r>
            <a:r>
              <a:rPr lang="en-US" sz="2400" dirty="0">
                <a:solidFill>
                  <a:prstClr val="white"/>
                </a:solidFill>
              </a:rPr>
              <a:t>controls. The selected files are display in a separate window for printing or saving locally.</a:t>
            </a:r>
          </a:p>
        </p:txBody>
      </p:sp>
      <p:pic>
        <p:nvPicPr>
          <p:cNvPr id="12"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566160" y="590396"/>
            <a:ext cx="5120640" cy="43473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728849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xmlns="" val="0"/>
              </a:ext>
            </a:extLst>
          </a:blip>
          <a:srcRect l="1280" t="26421" r="3247" b="3558"/>
          <a:stretch/>
        </p:blipFill>
        <p:spPr bwMode="auto">
          <a:xfrm>
            <a:off x="825335" y="561109"/>
            <a:ext cx="7493331" cy="5735782"/>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411" t="83941" r="49779" b="12145"/>
          <a:stretch/>
        </p:blipFill>
        <p:spPr bwMode="auto">
          <a:xfrm>
            <a:off x="914400" y="5272644"/>
            <a:ext cx="3752603" cy="320634"/>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3313216" y="1736172"/>
            <a:ext cx="5474524" cy="2308324"/>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smtClean="0"/>
              <a:t>Go </a:t>
            </a:r>
            <a:r>
              <a:rPr lang="en-US" sz="2400" dirty="0"/>
              <a:t>to a Mark summary page </a:t>
            </a:r>
            <a:r>
              <a:rPr lang="en-US" sz="2400" dirty="0" smtClean="0"/>
              <a:t>to see results</a:t>
            </a:r>
            <a:r>
              <a:rPr lang="en-US" sz="2400" dirty="0"/>
              <a:t>. To navigate to the </a:t>
            </a:r>
            <a:r>
              <a:rPr lang="en-US" sz="2400" dirty="0" smtClean="0"/>
              <a:t>2126 </a:t>
            </a:r>
            <a:r>
              <a:rPr lang="en-US" sz="2400" dirty="0"/>
              <a:t>page, </a:t>
            </a:r>
            <a:r>
              <a:rPr lang="en-US" sz="2400" dirty="0" smtClean="0"/>
              <a:t>click </a:t>
            </a:r>
            <a:r>
              <a:rPr lang="en-US" sz="2400" dirty="0"/>
              <a:t>on the Session &amp; Solution table row header for Mark </a:t>
            </a:r>
            <a:r>
              <a:rPr lang="en-US" sz="2400" dirty="0" smtClean="0"/>
              <a:t>2126. </a:t>
            </a:r>
            <a:r>
              <a:rPr lang="en-US" sz="2400" dirty="0"/>
              <a:t>Similar access is possible from any session page which includes this mark.</a:t>
            </a:r>
            <a:endParaRPr lang="en-US" sz="2400" dirty="0">
              <a:solidFill>
                <a:schemeClr val="bg1"/>
              </a:solidFill>
            </a:endParaRPr>
          </a:p>
        </p:txBody>
      </p:sp>
    </p:spTree>
    <p:extLst>
      <p:ext uri="{BB962C8B-B14F-4D97-AF65-F5344CB8AC3E}">
        <p14:creationId xmlns:p14="http://schemas.microsoft.com/office/powerpoint/2010/main" xmlns="" val="17628975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678" t="22036" r="2863" b="22019"/>
          <a:stretch/>
        </p:blipFill>
        <p:spPr bwMode="auto">
          <a:xfrm>
            <a:off x="507670" y="605641"/>
            <a:ext cx="8128660" cy="4582726"/>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56260" y="4788047"/>
            <a:ext cx="8431480" cy="830997"/>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Here’s the page for mark 2126. The individual mark pages are the busiest, so I’ll only describe the contents generally.</a:t>
            </a:r>
            <a:endParaRPr lang="en-US" sz="2400" dirty="0">
              <a:solidFill>
                <a:schemeClr val="bg1"/>
              </a:solidFill>
            </a:endParaRPr>
          </a:p>
        </p:txBody>
      </p:sp>
    </p:spTree>
    <p:extLst>
      <p:ext uri="{BB962C8B-B14F-4D97-AF65-F5344CB8AC3E}">
        <p14:creationId xmlns:p14="http://schemas.microsoft.com/office/powerpoint/2010/main" xmlns="" val="29573664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678" t="17397" r="3280" b="22531"/>
          <a:stretch/>
        </p:blipFill>
        <p:spPr bwMode="auto">
          <a:xfrm>
            <a:off x="525483" y="617539"/>
            <a:ext cx="8093034" cy="4920794"/>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56260" y="4776172"/>
            <a:ext cx="8431480" cy="1569660"/>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Scrolling down the page, we find a mock-up of the datasheet for this mark. Because we accessed this mark as the project manager, we can modify this information for our own use or in preparation for publishing.</a:t>
            </a:r>
            <a:endParaRPr lang="en-US" sz="2400" dirty="0">
              <a:solidFill>
                <a:schemeClr val="bg1"/>
              </a:solidFill>
            </a:endParaRPr>
          </a:p>
        </p:txBody>
      </p:sp>
    </p:spTree>
    <p:extLst>
      <p:ext uri="{BB962C8B-B14F-4D97-AF65-F5344CB8AC3E}">
        <p14:creationId xmlns:p14="http://schemas.microsoft.com/office/powerpoint/2010/main" xmlns="" val="21168042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537" t="12322" r="3421" b="30414"/>
          <a:stretch/>
        </p:blipFill>
        <p:spPr bwMode="auto">
          <a:xfrm>
            <a:off x="525484" y="581903"/>
            <a:ext cx="8093033" cy="4690754"/>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56260" y="4776172"/>
            <a:ext cx="8431480" cy="1569660"/>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Next on the page is a summary of the occupation information for this mark. Again, because we accessed this mark as the project manager, we can modify this information for our own use or in preparation for publishing.</a:t>
            </a:r>
            <a:endParaRPr lang="en-US" sz="2400" dirty="0">
              <a:solidFill>
                <a:schemeClr val="bg1"/>
              </a:solidFill>
            </a:endParaRPr>
          </a:p>
        </p:txBody>
      </p:sp>
    </p:spTree>
    <p:extLst>
      <p:ext uri="{BB962C8B-B14F-4D97-AF65-F5344CB8AC3E}">
        <p14:creationId xmlns:p14="http://schemas.microsoft.com/office/powerpoint/2010/main" xmlns="" val="20571938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537" t="34504" r="3421" b="695"/>
          <a:stretch/>
        </p:blipFill>
        <p:spPr bwMode="auto">
          <a:xfrm>
            <a:off x="525484" y="653189"/>
            <a:ext cx="8093033" cy="5308219"/>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56260" y="4776172"/>
            <a:ext cx="8431480" cy="461665"/>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Next, we can review the processing results for this mark.</a:t>
            </a:r>
            <a:endParaRPr lang="en-US" sz="2400" dirty="0">
              <a:solidFill>
                <a:schemeClr val="bg1"/>
              </a:solidFill>
            </a:endParaRPr>
          </a:p>
        </p:txBody>
      </p:sp>
    </p:spTree>
    <p:extLst>
      <p:ext uri="{BB962C8B-B14F-4D97-AF65-F5344CB8AC3E}">
        <p14:creationId xmlns:p14="http://schemas.microsoft.com/office/powerpoint/2010/main" xmlns="" val="20013306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412" t="14932" r="3059" b="17561"/>
          <a:stretch/>
        </p:blipFill>
        <p:spPr bwMode="auto">
          <a:xfrm>
            <a:off x="525780" y="736283"/>
            <a:ext cx="8092440" cy="5064841"/>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56260" y="4526797"/>
            <a:ext cx="8431480" cy="1938992"/>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At the bottom are interactive plots and tables summarizing all the processing results for this mark: OPUS results from the uploads, Session Solutions and </a:t>
            </a:r>
            <a:r>
              <a:rPr lang="en-US" sz="2400" dirty="0"/>
              <a:t>N</a:t>
            </a:r>
            <a:r>
              <a:rPr lang="en-US" sz="2400" dirty="0" smtClean="0"/>
              <a:t>etwork Adjustments. Project preferences are indicated, but, in this case, the results are all within those preferences.</a:t>
            </a:r>
            <a:endParaRPr lang="en-US" sz="2400" dirty="0">
              <a:solidFill>
                <a:schemeClr val="bg1"/>
              </a:solidFill>
            </a:endParaRPr>
          </a:p>
        </p:txBody>
      </p:sp>
    </p:spTree>
    <p:extLst>
      <p:ext uri="{BB962C8B-B14F-4D97-AF65-F5344CB8AC3E}">
        <p14:creationId xmlns:p14="http://schemas.microsoft.com/office/powerpoint/2010/main" xmlns="" val="824095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Box 6"/>
          <p:cNvSpPr txBox="1">
            <a:spLocks noChangeArrowheads="1"/>
          </p:cNvSpPr>
          <p:nvPr/>
        </p:nvSpPr>
        <p:spPr bwMode="auto">
          <a:xfrm>
            <a:off x="605642" y="1246909"/>
            <a:ext cx="8270071" cy="517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i="1" dirty="0" smtClean="0"/>
              <a:t>To share or not to share?</a:t>
            </a:r>
          </a:p>
          <a:p>
            <a:pPr eaLnBrk="1" hangingPunct="1"/>
            <a:r>
              <a:rPr lang="en-US" sz="2400" dirty="0" smtClean="0"/>
              <a:t>The intent is to make sharing as easy as possible. The requirements are minimal:</a:t>
            </a:r>
          </a:p>
          <a:p>
            <a:pPr marL="342900" indent="-342900" eaLnBrk="1" hangingPunct="1">
              <a:buFont typeface="Arial" pitchFamily="34" charset="0"/>
              <a:buChar char="•"/>
            </a:pPr>
            <a:r>
              <a:rPr lang="en-US" sz="2400" dirty="0" smtClean="0"/>
              <a:t>4 or more hours of data.</a:t>
            </a:r>
          </a:p>
          <a:p>
            <a:pPr marL="342900" indent="-342900" eaLnBrk="1" hangingPunct="1">
              <a:buFont typeface="Arial" pitchFamily="34" charset="0"/>
              <a:buChar char="•"/>
            </a:pPr>
            <a:r>
              <a:rPr lang="en-US" sz="2400" dirty="0" smtClean="0"/>
              <a:t>A quality, “GPS-able” mark.</a:t>
            </a:r>
          </a:p>
          <a:p>
            <a:pPr marL="342900" indent="-342900" eaLnBrk="1" hangingPunct="1">
              <a:buFont typeface="Arial" pitchFamily="34" charset="0"/>
              <a:buChar char="•"/>
            </a:pPr>
            <a:r>
              <a:rPr lang="en-US" sz="2400" dirty="0" smtClean="0"/>
              <a:t>Good field practices.</a:t>
            </a:r>
          </a:p>
          <a:p>
            <a:pPr marL="342900" indent="-342900" eaLnBrk="1" hangingPunct="1">
              <a:buFont typeface="Arial" pitchFamily="34" charset="0"/>
              <a:buChar char="•"/>
            </a:pPr>
            <a:r>
              <a:rPr lang="en-US" sz="2400" dirty="0" smtClean="0"/>
              <a:t>Good data.</a:t>
            </a:r>
          </a:p>
          <a:p>
            <a:pPr marL="342900" indent="-342900" eaLnBrk="1" hangingPunct="1">
              <a:buFont typeface="Arial" pitchFamily="34" charset="0"/>
              <a:buChar char="•"/>
            </a:pPr>
            <a:r>
              <a:rPr lang="en-US" sz="2400" dirty="0" smtClean="0"/>
              <a:t>Good description. </a:t>
            </a:r>
            <a:endParaRPr lang="en-US" sz="2400" dirty="0"/>
          </a:p>
          <a:p>
            <a:pPr eaLnBrk="1" hangingPunct="1"/>
            <a:r>
              <a:rPr lang="en-US" dirty="0" smtClean="0">
                <a:solidFill>
                  <a:srgbClr val="FF0000"/>
                </a:solidFill>
              </a:rPr>
              <a:t>http</a:t>
            </a:r>
            <a:r>
              <a:rPr lang="en-US" dirty="0">
                <a:solidFill>
                  <a:srgbClr val="FF0000"/>
                </a:solidFill>
              </a:rPr>
              <a:t>://</a:t>
            </a:r>
            <a:r>
              <a:rPr lang="en-US" dirty="0" smtClean="0">
                <a:solidFill>
                  <a:srgbClr val="FF0000"/>
                </a:solidFill>
              </a:rPr>
              <a:t>geodesy.noaa.gov/OPUS/about.jsp#publishing</a:t>
            </a:r>
            <a:endParaRPr lang="en-US" dirty="0"/>
          </a:p>
          <a:p>
            <a:pPr eaLnBrk="1" hangingPunct="1"/>
            <a:endParaRPr lang="en-US" sz="2400" dirty="0" smtClean="0"/>
          </a:p>
          <a:p>
            <a:pPr eaLnBrk="1" hangingPunct="1"/>
            <a:r>
              <a:rPr lang="en-US" sz="2400" dirty="0" smtClean="0"/>
              <a:t>Only OPUS-Static results can be shared at this time.  In the near future will be able to share OPUS-Projects results.</a:t>
            </a:r>
          </a:p>
          <a:p>
            <a:pPr eaLnBrk="1" hangingPunct="1"/>
            <a:endParaRPr lang="en-US" sz="2400" dirty="0" smtClean="0"/>
          </a:p>
          <a:p>
            <a:pPr eaLnBrk="1" hangingPunct="1"/>
            <a:r>
              <a:rPr lang="en-US" sz="2400" b="1" i="1" dirty="0" smtClean="0"/>
              <a:t>No longer called “Publish” through OPUS interface.</a:t>
            </a:r>
          </a:p>
        </p:txBody>
      </p:sp>
      <p:sp>
        <p:nvSpPr>
          <p:cNvPr id="6" name="Title 5"/>
          <p:cNvSpPr>
            <a:spLocks noGrp="1"/>
          </p:cNvSpPr>
          <p:nvPr>
            <p:ph type="title"/>
          </p:nvPr>
        </p:nvSpPr>
        <p:spPr/>
        <p:txBody>
          <a:bodyPr/>
          <a:lstStyle/>
          <a:p>
            <a:pPr algn="l"/>
            <a:r>
              <a:rPr lang="en-US" dirty="0" smtClean="0"/>
              <a:t>Sharing OPUS results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84095" y="1887538"/>
            <a:ext cx="8426544" cy="3046988"/>
          </a:xfrm>
          <a:prstGeom prst="rect">
            <a:avLst/>
          </a:prstGeom>
          <a:noFill/>
        </p:spPr>
        <p:txBody>
          <a:bodyPr wrap="square">
            <a:spAutoFit/>
          </a:bodyPr>
          <a:lstStyle/>
          <a:p>
            <a:pPr>
              <a:defRPr/>
            </a:pPr>
            <a:r>
              <a:rPr lang="en-US" sz="2400" dirty="0">
                <a:cs typeface="+mn-cs"/>
              </a:rPr>
              <a:t>Beautiful in its simplicity, the user need only provide:</a:t>
            </a:r>
          </a:p>
          <a:p>
            <a:pPr marL="804863" indent="-341313">
              <a:buFont typeface="Arial" pitchFamily="34" charset="0"/>
              <a:buChar char="•"/>
              <a:defRPr/>
            </a:pPr>
            <a:r>
              <a:rPr lang="en-US" sz="2400" dirty="0">
                <a:cs typeface="+mn-cs"/>
              </a:rPr>
              <a:t>Their email address.</a:t>
            </a:r>
          </a:p>
          <a:p>
            <a:pPr marL="804863" indent="-341313">
              <a:buFont typeface="Arial" pitchFamily="34" charset="0"/>
              <a:buChar char="•"/>
              <a:defRPr/>
            </a:pPr>
            <a:r>
              <a:rPr lang="en-US" sz="2400" dirty="0">
                <a:cs typeface="+mn-cs"/>
              </a:rPr>
              <a:t>The antenna type.</a:t>
            </a:r>
          </a:p>
          <a:p>
            <a:pPr marL="804863" indent="-341313">
              <a:buFont typeface="Arial" pitchFamily="34" charset="0"/>
              <a:buChar char="•"/>
              <a:defRPr/>
            </a:pPr>
            <a:r>
              <a:rPr lang="en-US" sz="2400" dirty="0">
                <a:cs typeface="+mn-cs"/>
              </a:rPr>
              <a:t>The offset to the </a:t>
            </a:r>
            <a:r>
              <a:rPr lang="en-US" sz="2400" b="1" dirty="0">
                <a:cs typeface="+mn-cs"/>
              </a:rPr>
              <a:t>antenna reference point </a:t>
            </a:r>
            <a:r>
              <a:rPr lang="en-US" sz="2400" dirty="0">
                <a:cs typeface="+mn-cs"/>
              </a:rPr>
              <a:t>(ARP).</a:t>
            </a:r>
          </a:p>
          <a:p>
            <a:pPr marL="804863" indent="-341313">
              <a:buFont typeface="Arial" pitchFamily="34" charset="0"/>
              <a:buChar char="•"/>
              <a:defRPr/>
            </a:pPr>
            <a:r>
              <a:rPr lang="en-US" sz="2400" dirty="0">
                <a:cs typeface="+mn-cs"/>
              </a:rPr>
              <a:t>2- to 48-hours of GPS L1 + L2 data.</a:t>
            </a:r>
          </a:p>
          <a:p>
            <a:pPr>
              <a:defRPr/>
            </a:pPr>
            <a:endParaRPr lang="en-US" sz="2400" dirty="0">
              <a:cs typeface="+mn-cs"/>
            </a:endParaRPr>
          </a:p>
          <a:p>
            <a:pPr>
              <a:defRPr/>
            </a:pPr>
            <a:r>
              <a:rPr lang="en-US" sz="2400" dirty="0">
                <a:cs typeface="+mn-cs"/>
              </a:rPr>
              <a:t>In turn, the user receives:</a:t>
            </a:r>
          </a:p>
          <a:p>
            <a:pPr marL="804863" indent="-341313">
              <a:buFont typeface="Arial" pitchFamily="34" charset="0"/>
              <a:buChar char="•"/>
              <a:defRPr/>
            </a:pPr>
            <a:r>
              <a:rPr lang="en-US" sz="2400" dirty="0">
                <a:cs typeface="+mn-cs"/>
              </a:rPr>
              <a:t>Coordinates accurate to a few centimeters.</a:t>
            </a:r>
          </a:p>
        </p:txBody>
      </p:sp>
      <p:sp>
        <p:nvSpPr>
          <p:cNvPr id="6" name="Title 5"/>
          <p:cNvSpPr>
            <a:spLocks noGrp="1"/>
          </p:cNvSpPr>
          <p:nvPr>
            <p:ph type="title"/>
          </p:nvPr>
        </p:nvSpPr>
        <p:spPr/>
        <p:txBody>
          <a:bodyPr/>
          <a:lstStyle/>
          <a:p>
            <a:pPr algn="l"/>
            <a:r>
              <a:rPr lang="en-US" dirty="0" smtClean="0"/>
              <a:t>The OPUS Static Interface</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“Share” vs. “Publish”</a:t>
            </a:r>
          </a:p>
        </p:txBody>
      </p:sp>
      <p:sp>
        <p:nvSpPr>
          <p:cNvPr id="16" name="Content Placeholder 15"/>
          <p:cNvSpPr>
            <a:spLocks noGrp="1"/>
          </p:cNvSpPr>
          <p:nvPr>
            <p:ph idx="1"/>
          </p:nvPr>
        </p:nvSpPr>
        <p:spPr>
          <a:xfrm>
            <a:off x="457200" y="1169644"/>
            <a:ext cx="8429946" cy="5354448"/>
          </a:xfrm>
        </p:spPr>
        <p:txBody>
          <a:bodyPr>
            <a:normAutofit fontScale="92500" lnSpcReduction="10000"/>
          </a:bodyPr>
          <a:lstStyle/>
          <a:p>
            <a:r>
              <a:rPr lang="en-US" sz="2800" b="1" dirty="0" smtClean="0"/>
              <a:t>Share. </a:t>
            </a:r>
            <a:r>
              <a:rPr lang="en-US" sz="2800" i="1" dirty="0" smtClean="0"/>
              <a:t>The act of a user releasing to NGS the observations, metadata, and results of geodetic surveys tied to the NSRS for public dissemination.</a:t>
            </a:r>
          </a:p>
          <a:p>
            <a:r>
              <a:rPr lang="en-US" sz="2800" b="1" dirty="0" smtClean="0"/>
              <a:t>Submit. </a:t>
            </a:r>
            <a:r>
              <a:rPr lang="en-US" sz="2800" i="1" dirty="0" smtClean="0"/>
              <a:t>The act of a user releasing to NGS the observations, metadata and results of geodetic surveys tied to the NSRS for the express purpose of NGS evaluating and publishing if appropriate.</a:t>
            </a:r>
            <a:endParaRPr lang="en-US" sz="2800" dirty="0" smtClean="0"/>
          </a:p>
          <a:p>
            <a:r>
              <a:rPr lang="en-US" sz="2800" b="1" dirty="0" smtClean="0"/>
              <a:t>Publish. </a:t>
            </a:r>
            <a:r>
              <a:rPr lang="en-US" sz="2800" i="1" dirty="0" smtClean="0"/>
              <a:t>The action of NGS providing to the public, the official NSRS geodetic coordinates set on a mark.</a:t>
            </a:r>
            <a:endParaRPr lang="en-US" sz="2800" dirty="0" smtClean="0"/>
          </a:p>
          <a:p>
            <a:r>
              <a:rPr lang="en-US" sz="2800" b="1" dirty="0" smtClean="0"/>
              <a:t>Datasheet. </a:t>
            </a:r>
            <a:r>
              <a:rPr lang="en-US" sz="2800" dirty="0" smtClean="0"/>
              <a:t> </a:t>
            </a:r>
            <a:r>
              <a:rPr lang="en-US" sz="2800" i="1" dirty="0" smtClean="0"/>
              <a:t>A report containing the published NSRS coordinates on a mark, as well as subsidiary information and metadata such as superseded coordinates, descriptions, and recovery history.</a:t>
            </a:r>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1657" t="37658" r="2356" b="10248"/>
          <a:stretch>
            <a:fillRect/>
          </a:stretch>
        </p:blipFill>
        <p:spPr bwMode="auto">
          <a:xfrm>
            <a:off x="1464005" y="2765425"/>
            <a:ext cx="7679995" cy="409257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79875" name="TextBox 6"/>
          <p:cNvSpPr txBox="1">
            <a:spLocks noChangeArrowheads="1"/>
          </p:cNvSpPr>
          <p:nvPr/>
        </p:nvSpPr>
        <p:spPr bwMode="auto">
          <a:xfrm>
            <a:off x="178130" y="1189038"/>
            <a:ext cx="870552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first step in </a:t>
            </a:r>
            <a:r>
              <a:rPr lang="en-US" sz="2400" dirty="0" smtClean="0"/>
              <a:t>OPUS Sharing </a:t>
            </a:r>
            <a:r>
              <a:rPr lang="en-US" sz="2400" dirty="0"/>
              <a:t>is to </a:t>
            </a:r>
            <a:r>
              <a:rPr lang="en-US" sz="2400" dirty="0" smtClean="0"/>
              <a:t>upload suitable data </a:t>
            </a:r>
            <a:r>
              <a:rPr lang="en-US" sz="2400" dirty="0"/>
              <a:t>to OPUS</a:t>
            </a:r>
            <a:r>
              <a:rPr lang="en-US" sz="2400" dirty="0" smtClean="0"/>
              <a:t>. At that time, you must </a:t>
            </a:r>
            <a:r>
              <a:rPr lang="en-US" sz="2400" dirty="0"/>
              <a:t>explicitly designate that </a:t>
            </a:r>
            <a:r>
              <a:rPr lang="en-US" sz="2400" dirty="0" smtClean="0"/>
              <a:t>your results </a:t>
            </a:r>
            <a:r>
              <a:rPr lang="en-US" sz="2400" dirty="0"/>
              <a:t>should be </a:t>
            </a:r>
            <a:r>
              <a:rPr lang="en-US" sz="2400" dirty="0" smtClean="0"/>
              <a:t>shared. This </a:t>
            </a:r>
            <a:r>
              <a:rPr lang="en-US" sz="2400" dirty="0"/>
              <a:t>is done through the </a:t>
            </a:r>
            <a:r>
              <a:rPr lang="en-US" sz="2400" dirty="0" smtClean="0"/>
              <a:t>“share my solution” option near </a:t>
            </a:r>
            <a:r>
              <a:rPr lang="en-US" sz="2400" dirty="0"/>
              <a:t>the bottom of the Options list.</a:t>
            </a:r>
          </a:p>
        </p:txBody>
      </p:sp>
      <p:sp>
        <p:nvSpPr>
          <p:cNvPr id="6" name="Title 5"/>
          <p:cNvSpPr>
            <a:spLocks noGrp="1"/>
          </p:cNvSpPr>
          <p:nvPr>
            <p:ph type="title"/>
          </p:nvPr>
        </p:nvSpPr>
        <p:spPr/>
        <p:txBody>
          <a:bodyPr/>
          <a:lstStyle/>
          <a:p>
            <a:pPr algn="l"/>
            <a:r>
              <a:rPr lang="en-US" dirty="0" smtClean="0"/>
              <a:t>OPUS Sharing Interface</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l="963" t="10281" r="963" b="1164"/>
          <a:stretch>
            <a:fillRect/>
          </a:stretch>
        </p:blipFill>
        <p:spPr bwMode="auto">
          <a:xfrm>
            <a:off x="888885" y="1203439"/>
            <a:ext cx="7449325" cy="5565661"/>
          </a:xfrm>
          <a:prstGeom prst="rect">
            <a:avLst/>
          </a:prstGeom>
          <a:noFill/>
          <a:ln w="9525">
            <a:solidFill>
              <a:schemeClr val="tx1"/>
            </a:solidFill>
            <a:miter lim="800000"/>
            <a:headEnd/>
            <a:tailEnd/>
          </a:ln>
        </p:spPr>
      </p:pic>
      <p:sp>
        <p:nvSpPr>
          <p:cNvPr id="6" name="Title 5"/>
          <p:cNvSpPr>
            <a:spLocks noGrp="1"/>
          </p:cNvSpPr>
          <p:nvPr>
            <p:ph type="title"/>
          </p:nvPr>
        </p:nvSpPr>
        <p:spPr/>
        <p:txBody>
          <a:bodyPr/>
          <a:lstStyle/>
          <a:p>
            <a:pPr algn="l"/>
            <a:r>
              <a:rPr lang="en-US" dirty="0" smtClean="0"/>
              <a:t>Viewing Shared Solutions</a:t>
            </a:r>
            <a:endParaRPr lang="en-US" dirty="0"/>
          </a:p>
        </p:txBody>
      </p:sp>
      <p:sp>
        <p:nvSpPr>
          <p:cNvPr id="7" name="TextBox 6"/>
          <p:cNvSpPr txBox="1"/>
          <p:nvPr/>
        </p:nvSpPr>
        <p:spPr>
          <a:xfrm>
            <a:off x="2099334" y="2559440"/>
            <a:ext cx="5866411" cy="1015663"/>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smtClean="0">
                <a:latin typeface="Arial" pitchFamily="34" charset="0"/>
                <a:cs typeface="Arial" pitchFamily="34" charset="0"/>
              </a:rPr>
              <a:t>To a view shared solution, use the Shared Solutions link in the menu on the left of the OPUS upload page.</a:t>
            </a:r>
            <a:endParaRPr lang="en-US" sz="2000" dirty="0">
              <a:latin typeface="Arial" pitchFamily="34" charset="0"/>
              <a:cs typeface="Arial" pitchFamily="34" charset="0"/>
            </a:endParaRPr>
          </a:p>
        </p:txBody>
      </p:sp>
      <p:cxnSp>
        <p:nvCxnSpPr>
          <p:cNvPr id="9" name="Straight Arrow Connector 8"/>
          <p:cNvCxnSpPr>
            <a:stCxn id="7" idx="1"/>
          </p:cNvCxnSpPr>
          <p:nvPr/>
        </p:nvCxnSpPr>
        <p:spPr>
          <a:xfrm flipH="1">
            <a:off x="1564946" y="3067272"/>
            <a:ext cx="534388" cy="79739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9382" y="1413164"/>
            <a:ext cx="3349437" cy="1200329"/>
          </a:xfrm>
          <a:prstGeom prst="rect">
            <a:avLst/>
          </a:prstGeom>
          <a:noFill/>
        </p:spPr>
        <p:txBody>
          <a:bodyPr wrap="square" rtlCol="0">
            <a:spAutoFit/>
          </a:bodyPr>
          <a:lstStyle/>
          <a:p>
            <a:r>
              <a:rPr lang="en-US" sz="2400" dirty="0" smtClean="0"/>
              <a:t>Here’s an example of a shared solution from OPUS-Static.</a:t>
            </a:r>
            <a:endParaRPr lang="en-US" sz="2400" dirty="0"/>
          </a:p>
        </p:txBody>
      </p:sp>
      <p:sp>
        <p:nvSpPr>
          <p:cNvPr id="9" name="Title 5"/>
          <p:cNvSpPr>
            <a:spLocks noGrp="1"/>
          </p:cNvSpPr>
          <p:nvPr>
            <p:ph type="title"/>
          </p:nvPr>
        </p:nvSpPr>
        <p:spPr>
          <a:xfrm>
            <a:off x="457200" y="274638"/>
            <a:ext cx="8229600" cy="1143000"/>
          </a:xfrm>
        </p:spPr>
        <p:txBody>
          <a:bodyPr/>
          <a:lstStyle/>
          <a:p>
            <a:pPr algn="l"/>
            <a:r>
              <a:rPr lang="en-US" dirty="0" smtClean="0"/>
              <a:t>Viewing Shared Solutions</a:t>
            </a:r>
            <a:endParaRPr lang="en-US" dirty="0"/>
          </a:p>
        </p:txBody>
      </p:sp>
      <p:pic>
        <p:nvPicPr>
          <p:cNvPr id="3075" name="Picture 3"/>
          <p:cNvPicPr>
            <a:picLocks noChangeAspect="1" noChangeArrowheads="1"/>
          </p:cNvPicPr>
          <p:nvPr/>
        </p:nvPicPr>
        <p:blipFill>
          <a:blip r:embed="rId2"/>
          <a:srcRect l="1205" t="11688" r="15061" b="1164"/>
          <a:stretch>
            <a:fillRect/>
          </a:stretch>
        </p:blipFill>
        <p:spPr bwMode="auto">
          <a:xfrm>
            <a:off x="3741694" y="1095375"/>
            <a:ext cx="5295900" cy="57054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Publishing survey results</a:t>
            </a:r>
          </a:p>
        </p:txBody>
      </p:sp>
      <p:sp>
        <p:nvSpPr>
          <p:cNvPr id="16" name="Content Placeholder 15"/>
          <p:cNvSpPr>
            <a:spLocks noGrp="1"/>
          </p:cNvSpPr>
          <p:nvPr>
            <p:ph idx="1"/>
          </p:nvPr>
        </p:nvSpPr>
        <p:spPr>
          <a:xfrm>
            <a:off x="457199" y="1282658"/>
            <a:ext cx="8450495" cy="4921066"/>
          </a:xfrm>
        </p:spPr>
        <p:txBody>
          <a:bodyPr/>
          <a:lstStyle/>
          <a:p>
            <a:pPr marL="0" indent="0">
              <a:spcBef>
                <a:spcPct val="50000"/>
              </a:spcBef>
              <a:buNone/>
              <a:defRPr/>
            </a:pPr>
            <a:r>
              <a:rPr lang="en-US" sz="2800" dirty="0" smtClean="0"/>
              <a:t>“Publishing” means to an </a:t>
            </a:r>
            <a:r>
              <a:rPr lang="en-US" sz="2800" b="1" i="1" dirty="0" smtClean="0"/>
              <a:t>NGS database</a:t>
            </a:r>
            <a:r>
              <a:rPr lang="en-US" sz="2800" dirty="0" smtClean="0"/>
              <a:t> that can be accessed by the public. Two such databases are nominally available for “geodetic control”:</a:t>
            </a:r>
          </a:p>
          <a:p>
            <a:pPr marL="514350" indent="-514350">
              <a:spcBef>
                <a:spcPts val="600"/>
              </a:spcBef>
              <a:buFont typeface="+mj-lt"/>
              <a:buAutoNum type="arabicPeriod"/>
              <a:defRPr/>
            </a:pPr>
            <a:r>
              <a:rPr lang="en-US" sz="2800" b="1" dirty="0" smtClean="0"/>
              <a:t>The NGS Integrated Database (NGSIDB)</a:t>
            </a:r>
          </a:p>
          <a:p>
            <a:pPr marL="914400" lvl="1" indent="-514350">
              <a:spcBef>
                <a:spcPts val="600"/>
              </a:spcBef>
              <a:defRPr/>
            </a:pPr>
            <a:r>
              <a:rPr lang="en-US" sz="2400" dirty="0" smtClean="0"/>
              <a:t>Official repository for “authoritative” NSRS geodetic control</a:t>
            </a:r>
          </a:p>
          <a:p>
            <a:pPr marL="914400" lvl="1" indent="-514350">
              <a:spcBef>
                <a:spcPts val="600"/>
              </a:spcBef>
              <a:defRPr/>
            </a:pPr>
            <a:r>
              <a:rPr lang="en-US" sz="2400" dirty="0" smtClean="0"/>
              <a:t>Specific FGDC/FGCS metadata and QA/QC requirements</a:t>
            </a:r>
          </a:p>
          <a:p>
            <a:pPr marL="914400" lvl="1" indent="-514350">
              <a:spcBef>
                <a:spcPts val="600"/>
              </a:spcBef>
              <a:defRPr/>
            </a:pPr>
            <a:r>
              <a:rPr lang="en-US" sz="2400" dirty="0" smtClean="0"/>
              <a:t>Process for populating referred to as </a:t>
            </a:r>
            <a:r>
              <a:rPr lang="en-US" sz="2400" b="1" i="1" dirty="0" smtClean="0"/>
              <a:t>“Bluebooking”</a:t>
            </a:r>
          </a:p>
          <a:p>
            <a:pPr marL="514350" indent="-514350">
              <a:spcBef>
                <a:spcPts val="600"/>
              </a:spcBef>
              <a:buFont typeface="+mj-lt"/>
              <a:buAutoNum type="arabicPeriod"/>
              <a:defRPr/>
            </a:pPr>
            <a:r>
              <a:rPr lang="en-US" sz="2800" b="1" dirty="0" smtClean="0"/>
              <a:t>OPUS Database</a:t>
            </a:r>
          </a:p>
          <a:p>
            <a:pPr marL="914400" lvl="1" indent="-514350">
              <a:spcBef>
                <a:spcPts val="600"/>
              </a:spcBef>
              <a:defRPr/>
            </a:pPr>
            <a:r>
              <a:rPr lang="en-US" sz="2400" dirty="0" smtClean="0"/>
              <a:t>Created to allow </a:t>
            </a:r>
            <a:r>
              <a:rPr lang="en-US" sz="2400" b="1" i="1" dirty="0" smtClean="0"/>
              <a:t>sharing</a:t>
            </a:r>
            <a:r>
              <a:rPr lang="en-US" sz="2400" dirty="0" smtClean="0"/>
              <a:t> of OPUS results by public</a:t>
            </a:r>
          </a:p>
          <a:p>
            <a:pPr marL="914400" lvl="1" indent="-514350">
              <a:spcBef>
                <a:spcPts val="600"/>
              </a:spcBef>
              <a:defRPr/>
            </a:pPr>
            <a:r>
              <a:rPr lang="en-US" sz="2400" dirty="0" smtClean="0"/>
              <a:t>Content  not vetted or reviewed by NGS (not “control”)</a:t>
            </a:r>
          </a:p>
          <a:p>
            <a:pPr marL="1314450" lvl="2" indent="-514350">
              <a:spcBef>
                <a:spcPts val="600"/>
              </a:spcBef>
              <a:defRPr/>
            </a:pPr>
            <a:r>
              <a:rPr lang="en-US" sz="2000" dirty="0" smtClean="0"/>
              <a:t>But OPUS data and results must meet certain requirements</a:t>
            </a:r>
            <a:endParaRPr lang="en-US" sz="2000" dirty="0"/>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Database Blues</a:t>
            </a:r>
          </a:p>
        </p:txBody>
      </p:sp>
      <p:sp>
        <p:nvSpPr>
          <p:cNvPr id="16" name="Content Placeholder 15"/>
          <p:cNvSpPr>
            <a:spLocks noGrp="1"/>
          </p:cNvSpPr>
          <p:nvPr>
            <p:ph idx="1"/>
          </p:nvPr>
        </p:nvSpPr>
        <p:spPr>
          <a:xfrm>
            <a:off x="457199" y="1282658"/>
            <a:ext cx="8448675" cy="4921066"/>
          </a:xfrm>
        </p:spPr>
        <p:txBody>
          <a:bodyPr/>
          <a:lstStyle/>
          <a:p>
            <a:pPr marL="514350" indent="-514350">
              <a:spcBef>
                <a:spcPts val="600"/>
              </a:spcBef>
              <a:buFont typeface="+mj-lt"/>
              <a:buAutoNum type="arabicPeriod"/>
              <a:defRPr/>
            </a:pPr>
            <a:r>
              <a:rPr lang="en-US" sz="2800" b="1" dirty="0" smtClean="0"/>
              <a:t>The NGS Integrated Data Base (NGSIDB)</a:t>
            </a:r>
          </a:p>
          <a:p>
            <a:pPr marL="914400" lvl="1" indent="-514350">
              <a:spcBef>
                <a:spcPts val="600"/>
              </a:spcBef>
              <a:defRPr/>
            </a:pPr>
            <a:r>
              <a:rPr lang="en-US" sz="2400" dirty="0" smtClean="0"/>
              <a:t>Every mark has a </a:t>
            </a:r>
            <a:r>
              <a:rPr lang="en-US" sz="2400" b="1" i="1" dirty="0" smtClean="0"/>
              <a:t>single</a:t>
            </a:r>
            <a:r>
              <a:rPr lang="en-US" sz="2400" dirty="0" smtClean="0"/>
              <a:t> set of </a:t>
            </a:r>
            <a:r>
              <a:rPr lang="en-US" sz="2400" b="1" i="1" dirty="0" smtClean="0"/>
              <a:t>current</a:t>
            </a:r>
            <a:r>
              <a:rPr lang="en-US" sz="2400" dirty="0" smtClean="0"/>
              <a:t> coordinates</a:t>
            </a:r>
          </a:p>
          <a:p>
            <a:pPr marL="1314450" lvl="2" indent="-514350">
              <a:spcBef>
                <a:spcPts val="600"/>
              </a:spcBef>
              <a:defRPr/>
            </a:pPr>
            <a:r>
              <a:rPr lang="en-US" sz="2000" dirty="0" smtClean="0"/>
              <a:t>Latitude, longitude, ellipsoid height, orthometric height, etc.</a:t>
            </a:r>
          </a:p>
          <a:p>
            <a:pPr marL="914400" lvl="1" indent="-514350">
              <a:spcBef>
                <a:spcPts val="600"/>
              </a:spcBef>
              <a:defRPr/>
            </a:pPr>
            <a:r>
              <a:rPr lang="en-US" sz="2400" dirty="0" smtClean="0"/>
              <a:t>Includes geometric </a:t>
            </a:r>
            <a:r>
              <a:rPr lang="en-US" sz="2400" b="1" i="1" dirty="0" smtClean="0"/>
              <a:t>and</a:t>
            </a:r>
            <a:r>
              <a:rPr lang="en-US" sz="2400" dirty="0" smtClean="0"/>
              <a:t> vertical control</a:t>
            </a:r>
          </a:p>
          <a:p>
            <a:pPr marL="914400" lvl="1" indent="-514350">
              <a:spcBef>
                <a:spcPts val="600"/>
              </a:spcBef>
              <a:defRPr/>
            </a:pPr>
            <a:r>
              <a:rPr lang="en-US" sz="2400" dirty="0" smtClean="0"/>
              <a:t>But Bluebooking to populate NGSIDB is overly onerous</a:t>
            </a:r>
          </a:p>
          <a:p>
            <a:pPr marL="514350" indent="-514350">
              <a:spcBef>
                <a:spcPts val="600"/>
              </a:spcBef>
              <a:buFont typeface="+mj-lt"/>
              <a:buAutoNum type="arabicPeriod"/>
              <a:defRPr/>
            </a:pPr>
            <a:r>
              <a:rPr lang="en-US" sz="2800" b="1" dirty="0" smtClean="0"/>
              <a:t>OPUS Database</a:t>
            </a:r>
          </a:p>
          <a:p>
            <a:pPr marL="914400" lvl="1" indent="-514350">
              <a:spcBef>
                <a:spcPts val="600"/>
              </a:spcBef>
              <a:defRPr/>
            </a:pPr>
            <a:r>
              <a:rPr lang="en-US" sz="2400" dirty="0" smtClean="0"/>
              <a:t>Individual marks can have multiple coordinates</a:t>
            </a:r>
          </a:p>
          <a:p>
            <a:pPr marL="914400" lvl="1" indent="-514350">
              <a:spcBef>
                <a:spcPts val="600"/>
              </a:spcBef>
              <a:defRPr/>
            </a:pPr>
            <a:r>
              <a:rPr lang="en-US" sz="2400" dirty="0" smtClean="0"/>
              <a:t>Marks in common with NGSIDB do not have same </a:t>
            </a:r>
            <a:r>
              <a:rPr lang="en-US" sz="2400" dirty="0" err="1" smtClean="0"/>
              <a:t>coords</a:t>
            </a:r>
            <a:endParaRPr lang="en-US" sz="2400" dirty="0" smtClean="0"/>
          </a:p>
          <a:p>
            <a:pPr marL="914400" lvl="1" indent="-514350">
              <a:spcBef>
                <a:spcPts val="600"/>
              </a:spcBef>
              <a:defRPr/>
            </a:pPr>
            <a:r>
              <a:rPr lang="en-US" sz="2400" dirty="0" smtClean="0"/>
              <a:t>Currently only contains geometric positions</a:t>
            </a:r>
          </a:p>
          <a:p>
            <a:pPr marL="1314450" lvl="2" indent="-514350">
              <a:spcBef>
                <a:spcPts val="600"/>
              </a:spcBef>
              <a:defRPr/>
            </a:pPr>
            <a:r>
              <a:rPr lang="en-US" sz="2000" dirty="0" smtClean="0"/>
              <a:t>Orthometric heights are directly from a geoid model</a:t>
            </a:r>
          </a:p>
          <a:p>
            <a:pPr marL="914400" lvl="1" indent="-514350">
              <a:spcBef>
                <a:spcPts val="600"/>
              </a:spcBef>
              <a:defRPr/>
            </a:pPr>
            <a:r>
              <a:rPr lang="en-US" sz="2400" dirty="0" smtClean="0"/>
              <a:t>But easy to populate with minimal effort (no Bluebooking!)</a:t>
            </a:r>
          </a:p>
          <a:p>
            <a:pPr marL="914400" lvl="1" indent="-514350">
              <a:spcBef>
                <a:spcPts val="600"/>
              </a:spcBef>
              <a:defRPr/>
            </a:pPr>
            <a:endParaRPr lang="en-US" sz="2400" dirty="0"/>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152400" y="3989989"/>
            <a:ext cx="8839200" cy="2743200"/>
          </a:xfrm>
          <a:prstGeom prst="rect">
            <a:avLst/>
          </a:prstGeom>
          <a:solidFill>
            <a:schemeClr val="bg1"/>
          </a:solidFill>
          <a:ln w="12700">
            <a:solidFill>
              <a:schemeClr val="tx1"/>
            </a:solidFill>
            <a:miter lim="800000"/>
            <a:headEnd/>
            <a:tailEnd/>
          </a:ln>
          <a:effectLst>
            <a:outerShdw blurRad="50800" dist="63500" dir="2700000" algn="tl" rotWithShape="0">
              <a:prstClr val="black">
                <a:alpha val="40000"/>
              </a:prstClr>
            </a:outerShdw>
          </a:effectLst>
        </p:spPr>
        <p:txBody>
          <a:bodyPr wrap="none" anchor="ctr"/>
          <a:lstStyle/>
          <a:p>
            <a:endParaRPr lang="en-US"/>
          </a:p>
        </p:txBody>
      </p:sp>
      <p:sp>
        <p:nvSpPr>
          <p:cNvPr id="6" name="Title 1"/>
          <p:cNvSpPr>
            <a:spLocks noGrp="1"/>
          </p:cNvSpPr>
          <p:nvPr>
            <p:ph type="title"/>
          </p:nvPr>
        </p:nvSpPr>
        <p:spPr>
          <a:xfrm>
            <a:off x="0" y="448733"/>
            <a:ext cx="9144000" cy="582245"/>
          </a:xfrm>
        </p:spPr>
        <p:txBody>
          <a:bodyPr/>
          <a:lstStyle/>
          <a:p>
            <a:r>
              <a:rPr lang="en-US" sz="3600" dirty="0" smtClean="0"/>
              <a:t>Opinions vary about “Bluebooking”</a:t>
            </a:r>
            <a:endParaRPr lang="en-US" sz="3600" dirty="0"/>
          </a:p>
        </p:txBody>
      </p:sp>
      <p:sp>
        <p:nvSpPr>
          <p:cNvPr id="7" name="Text Box 5"/>
          <p:cNvSpPr txBox="1">
            <a:spLocks noChangeArrowheads="1"/>
          </p:cNvSpPr>
          <p:nvPr/>
        </p:nvSpPr>
        <p:spPr bwMode="auto">
          <a:xfrm>
            <a:off x="358775" y="4055533"/>
            <a:ext cx="8389938" cy="2677656"/>
          </a:xfrm>
          <a:prstGeom prst="rect">
            <a:avLst/>
          </a:prstGeom>
          <a:noFill/>
          <a:ln w="9525">
            <a:noFill/>
            <a:miter lim="800000"/>
            <a:headEnd/>
            <a:tailEnd/>
          </a:ln>
          <a:effectLst/>
        </p:spPr>
        <p:txBody>
          <a:bodyPr>
            <a:spAutoFit/>
          </a:bodyPr>
          <a:lstStyle/>
          <a:p>
            <a:pPr algn="l">
              <a:defRPr/>
            </a:pPr>
            <a:r>
              <a:rPr lang="en-US" sz="5400" b="1" i="1" dirty="0" smtClean="0">
                <a:solidFill>
                  <a:srgbClr val="008000"/>
                </a:solidFill>
                <a:effectLst>
                  <a:outerShdw blurRad="38100" dist="38100" dir="2700000" algn="tl">
                    <a:srgbClr val="000000"/>
                  </a:outerShdw>
                </a:effectLst>
                <a:latin typeface="Arial Black" pitchFamily="34" charset="0"/>
                <a:cs typeface="Arial" pitchFamily="34" charset="0"/>
              </a:rPr>
              <a:t>Friends</a:t>
            </a:r>
            <a:r>
              <a:rPr lang="en-US" sz="4800" dirty="0" smtClean="0">
                <a:solidFill>
                  <a:srgbClr val="000000"/>
                </a:solidFill>
                <a:latin typeface="Arial Black" pitchFamily="34" charset="0"/>
                <a:cs typeface="Arial" pitchFamily="34" charset="0"/>
              </a:rPr>
              <a:t> …</a:t>
            </a:r>
            <a:endParaRPr lang="en-US" sz="4800" dirty="0">
              <a:solidFill>
                <a:srgbClr val="000000"/>
              </a:solidFill>
              <a:latin typeface="Arial Black" pitchFamily="34" charset="0"/>
              <a:cs typeface="Arial" pitchFamily="34" charset="0"/>
            </a:endParaRPr>
          </a:p>
          <a:p>
            <a:pPr algn="l">
              <a:defRPr/>
            </a:pPr>
            <a:r>
              <a:rPr lang="en-US" sz="4800" dirty="0" smtClean="0">
                <a:solidFill>
                  <a:srgbClr val="000000"/>
                </a:solidFill>
                <a:latin typeface="Arial Black" pitchFamily="34" charset="0"/>
                <a:cs typeface="Arial" pitchFamily="34" charset="0"/>
              </a:rPr>
              <a:t>don’t </a:t>
            </a:r>
            <a:r>
              <a:rPr lang="en-US" sz="4800" dirty="0">
                <a:solidFill>
                  <a:srgbClr val="000000"/>
                </a:solidFill>
                <a:latin typeface="Arial Black" pitchFamily="34" charset="0"/>
                <a:cs typeface="Arial" pitchFamily="34" charset="0"/>
              </a:rPr>
              <a:t>let </a:t>
            </a:r>
            <a:r>
              <a:rPr lang="en-US" sz="5400" i="1" dirty="0" smtClean="0">
                <a:solidFill>
                  <a:srgbClr val="008000"/>
                </a:solidFill>
                <a:effectLst>
                  <a:outerShdw blurRad="38100" dist="38100" dir="2700000" algn="tl">
                    <a:srgbClr val="000000"/>
                  </a:outerShdw>
                </a:effectLst>
                <a:latin typeface="Arial Black" pitchFamily="34" charset="0"/>
                <a:cs typeface="Arial" pitchFamily="34" charset="0"/>
              </a:rPr>
              <a:t>friends</a:t>
            </a:r>
            <a:r>
              <a:rPr lang="en-US" sz="4800" dirty="0" smtClean="0">
                <a:solidFill>
                  <a:srgbClr val="008000"/>
                </a:solidFill>
                <a:latin typeface="Arial Black" pitchFamily="34" charset="0"/>
                <a:cs typeface="Arial" pitchFamily="34" charset="0"/>
              </a:rPr>
              <a:t> </a:t>
            </a:r>
            <a:r>
              <a:rPr lang="en-US" sz="4800" dirty="0" smtClean="0">
                <a:solidFill>
                  <a:srgbClr val="000000"/>
                </a:solidFill>
                <a:latin typeface="Arial Black" pitchFamily="34" charset="0"/>
                <a:cs typeface="Arial" pitchFamily="34" charset="0"/>
              </a:rPr>
              <a:t>…</a:t>
            </a:r>
            <a:endParaRPr lang="en-US" sz="4800" dirty="0">
              <a:solidFill>
                <a:srgbClr val="000000"/>
              </a:solidFill>
              <a:latin typeface="Arial Black" pitchFamily="34" charset="0"/>
              <a:cs typeface="Arial" pitchFamily="34" charset="0"/>
            </a:endParaRPr>
          </a:p>
          <a:p>
            <a:pPr algn="r">
              <a:defRPr/>
            </a:pPr>
            <a:r>
              <a:rPr lang="en-US" sz="6000" i="1" dirty="0" smtClean="0">
                <a:solidFill>
                  <a:srgbClr val="0000FF"/>
                </a:solidFill>
                <a:effectLst>
                  <a:outerShdw blurRad="38100" dist="38100" dir="2700000" algn="tl">
                    <a:srgbClr val="000000"/>
                  </a:outerShdw>
                </a:effectLst>
                <a:latin typeface="Arial Black" pitchFamily="34" charset="0"/>
                <a:cs typeface="Arial" pitchFamily="34" charset="0"/>
              </a:rPr>
              <a:t>Bluebook</a:t>
            </a:r>
            <a:r>
              <a:rPr lang="en-US" sz="4800" dirty="0" smtClean="0">
                <a:solidFill>
                  <a:srgbClr val="FF3300"/>
                </a:solidFill>
                <a:effectLst>
                  <a:outerShdw blurRad="38100" dist="38100" dir="2700000" algn="tl">
                    <a:srgbClr val="000000"/>
                  </a:outerShdw>
                </a:effectLst>
                <a:latin typeface="Arial Black" pitchFamily="34" charset="0"/>
                <a:cs typeface="Arial" pitchFamily="34" charset="0"/>
              </a:rPr>
              <a:t> </a:t>
            </a:r>
            <a:endParaRPr lang="en-US" sz="4000" dirty="0">
              <a:solidFill>
                <a:srgbClr val="000000"/>
              </a:solidFill>
              <a:latin typeface="Arial Black" pitchFamily="34" charset="0"/>
              <a:cs typeface="Arial" pitchFamily="34" charset="0"/>
            </a:endParaRPr>
          </a:p>
        </p:txBody>
      </p:sp>
      <p:sp>
        <p:nvSpPr>
          <p:cNvPr id="12" name="Rectangle 11"/>
          <p:cNvSpPr>
            <a:spLocks noChangeArrowheads="1"/>
          </p:cNvSpPr>
          <p:nvPr/>
        </p:nvSpPr>
        <p:spPr bwMode="auto">
          <a:xfrm>
            <a:off x="152400" y="1115648"/>
            <a:ext cx="8839200" cy="2743200"/>
          </a:xfrm>
          <a:prstGeom prst="rect">
            <a:avLst/>
          </a:prstGeom>
          <a:solidFill>
            <a:schemeClr val="bg1"/>
          </a:solidFill>
          <a:ln w="12700">
            <a:solidFill>
              <a:schemeClr val="tx1"/>
            </a:solidFill>
            <a:miter lim="800000"/>
            <a:headEnd/>
            <a:tailEnd/>
          </a:ln>
          <a:effectLst>
            <a:outerShdw blurRad="50800" dist="63500" dir="2700000" algn="tl" rotWithShape="0">
              <a:prstClr val="black">
                <a:alpha val="40000"/>
              </a:prstClr>
            </a:outerShdw>
          </a:effectLst>
        </p:spPr>
        <p:txBody>
          <a:bodyPr wrap="none" anchor="ctr"/>
          <a:lstStyle/>
          <a:p>
            <a:endParaRPr lang="en-US"/>
          </a:p>
        </p:txBody>
      </p:sp>
      <p:sp>
        <p:nvSpPr>
          <p:cNvPr id="10" name="Text Box 13"/>
          <p:cNvSpPr txBox="1">
            <a:spLocks noChangeArrowheads="1"/>
          </p:cNvSpPr>
          <p:nvPr/>
        </p:nvSpPr>
        <p:spPr bwMode="auto">
          <a:xfrm>
            <a:off x="2523067" y="1430867"/>
            <a:ext cx="6468532" cy="830997"/>
          </a:xfrm>
          <a:prstGeom prst="rect">
            <a:avLst/>
          </a:prstGeom>
          <a:noFill/>
          <a:ln w="9525">
            <a:noFill/>
            <a:miter lim="800000"/>
            <a:headEnd/>
            <a:tailEnd/>
          </a:ln>
          <a:effectLst/>
        </p:spPr>
        <p:txBody>
          <a:bodyPr wrap="square">
            <a:spAutoFit/>
          </a:bodyPr>
          <a:lstStyle/>
          <a:p>
            <a:pPr algn="ctr">
              <a:defRPr/>
            </a:pPr>
            <a:r>
              <a:rPr lang="en-US" sz="4800" dirty="0" smtClean="0">
                <a:solidFill>
                  <a:srgbClr val="000000"/>
                </a:solidFill>
                <a:latin typeface="Arial Black" pitchFamily="34" charset="0"/>
                <a:cs typeface="Arial" pitchFamily="34" charset="0"/>
              </a:rPr>
              <a:t>I’d rather be</a:t>
            </a:r>
            <a:endParaRPr lang="en-US" sz="4800" dirty="0">
              <a:solidFill>
                <a:srgbClr val="FF3300"/>
              </a:solidFill>
              <a:effectLst>
                <a:outerShdw blurRad="38100" dist="38100" dir="2700000" algn="tl">
                  <a:srgbClr val="000000"/>
                </a:outerShdw>
              </a:effectLst>
              <a:latin typeface="Arial Black" pitchFamily="34" charset="0"/>
              <a:cs typeface="Arial" pitchFamily="34" charset="0"/>
            </a:endParaRPr>
          </a:p>
        </p:txBody>
      </p:sp>
      <p:sp>
        <p:nvSpPr>
          <p:cNvPr id="11" name="WordArt 14"/>
          <p:cNvSpPr>
            <a:spLocks noChangeArrowheads="1" noChangeShapeType="1" noTextEdit="1"/>
          </p:cNvSpPr>
          <p:nvPr/>
        </p:nvSpPr>
        <p:spPr bwMode="auto">
          <a:xfrm>
            <a:off x="2937933" y="2295732"/>
            <a:ext cx="5565246" cy="1432248"/>
          </a:xfrm>
          <a:prstGeom prst="rect">
            <a:avLst/>
          </a:prstGeom>
        </p:spPr>
        <p:txBody>
          <a:bodyPr wrap="none" fromWordArt="1">
            <a:prstTxWarp prst="textWave1">
              <a:avLst>
                <a:gd name="adj1" fmla="val 13005"/>
                <a:gd name="adj2" fmla="val 0"/>
              </a:avLst>
            </a:prstTxWarp>
          </a:bodyPr>
          <a:lstStyle/>
          <a:p>
            <a:r>
              <a:rPr lang="en-US" sz="3200" b="1" kern="10" dirty="0" smtClean="0">
                <a:ln w="9525">
                  <a:noFill/>
                  <a:round/>
                  <a:headEnd/>
                  <a:tailEnd/>
                </a:ln>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5400000" scaled="1"/>
                  <a:tileRect/>
                </a:gradFill>
                <a:effectLst>
                  <a:outerShdw dist="53882" dir="2700000" algn="ctr" rotWithShape="0">
                    <a:srgbClr val="C0C0C0"/>
                  </a:outerShdw>
                </a:effectLst>
                <a:latin typeface="Times New Roman"/>
                <a:cs typeface="Times New Roman"/>
              </a:rPr>
              <a:t>Bluebooking</a:t>
            </a:r>
            <a:endParaRPr lang="en-US" sz="3200" b="1" kern="10" dirty="0">
              <a:ln w="9525">
                <a:noFill/>
                <a:round/>
                <a:headEnd/>
                <a:tailEnd/>
              </a:ln>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5400000" scaled="1"/>
                <a:tileRect/>
              </a:gradFill>
              <a:effectLst>
                <a:outerShdw dist="53882" dir="2700000" algn="ctr" rotWithShape="0">
                  <a:srgbClr val="C0C0C0"/>
                </a:outerShdw>
              </a:effectLst>
              <a:latin typeface="Times New Roman"/>
              <a:cs typeface="Times New Roman"/>
            </a:endParaRPr>
          </a:p>
        </p:txBody>
      </p:sp>
      <p:pic>
        <p:nvPicPr>
          <p:cNvPr id="10242" name="Picture 2" descr="old blue book"/>
          <p:cNvPicPr>
            <a:picLocks noChangeAspect="1" noChangeArrowheads="1"/>
          </p:cNvPicPr>
          <p:nvPr/>
        </p:nvPicPr>
        <p:blipFill>
          <a:blip r:embed="rId2"/>
          <a:srcRect/>
          <a:stretch>
            <a:fillRect/>
          </a:stretch>
        </p:blipFill>
        <p:spPr bwMode="auto">
          <a:xfrm rot="949053">
            <a:off x="739770" y="1430867"/>
            <a:ext cx="1675660" cy="2103120"/>
          </a:xfrm>
          <a:prstGeom prst="rect">
            <a:avLst/>
          </a:prstGeom>
          <a:noFill/>
          <a:effectLst>
            <a:outerShdw blurRad="50800" dist="38100" dir="2700000" algn="tl" rotWithShape="0">
              <a:prstClr val="black">
                <a:alpha val="40000"/>
              </a:prstClr>
            </a:outerShdw>
          </a:effectLst>
        </p:spPr>
      </p:pic>
      <p:pic>
        <p:nvPicPr>
          <p:cNvPr id="14" name="Picture 2" descr="old blue book"/>
          <p:cNvPicPr>
            <a:picLocks noChangeAspect="1" noChangeArrowheads="1"/>
          </p:cNvPicPr>
          <p:nvPr/>
        </p:nvPicPr>
        <p:blipFill>
          <a:blip r:embed="rId2"/>
          <a:srcRect/>
          <a:stretch>
            <a:fillRect/>
          </a:stretch>
        </p:blipFill>
        <p:spPr bwMode="auto">
          <a:xfrm>
            <a:off x="7142772" y="4220878"/>
            <a:ext cx="1165675" cy="1463040"/>
          </a:xfrm>
          <a:prstGeom prst="rect">
            <a:avLst/>
          </a:prstGeom>
          <a:noFill/>
          <a:effectLst>
            <a:outerShdw blurRad="50800" dist="38100" dir="2700000" algn="tl" rotWithShape="0">
              <a:prstClr val="black">
                <a:alpha val="40000"/>
              </a:prstClr>
            </a:outerShdw>
          </a:effectLst>
        </p:spPr>
      </p:pic>
      <p:sp>
        <p:nvSpPr>
          <p:cNvPr id="20" name="Oval 19"/>
          <p:cNvSpPr>
            <a:spLocks noChangeAspect="1"/>
          </p:cNvSpPr>
          <p:nvPr/>
        </p:nvSpPr>
        <p:spPr>
          <a:xfrm>
            <a:off x="6948699" y="4178543"/>
            <a:ext cx="1554480" cy="1554480"/>
          </a:xfrm>
          <a:prstGeom prst="ellipse">
            <a:avLst/>
          </a:prstGeom>
          <a:noFill/>
          <a:ln w="190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a:stCxn id="20" idx="1"/>
            <a:endCxn id="20" idx="5"/>
          </p:cNvCxnSpPr>
          <p:nvPr/>
        </p:nvCxnSpPr>
        <p:spPr>
          <a:xfrm>
            <a:off x="7176347" y="4406191"/>
            <a:ext cx="1099184" cy="1099184"/>
          </a:xfrm>
          <a:prstGeom prst="line">
            <a:avLst/>
          </a:prstGeom>
          <a:ln w="190500">
            <a:solidFill>
              <a:srgbClr val="FF000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2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10">
                                            <p:txEl>
                                              <p:pRg st="0" end="0"/>
                                            </p:txEl>
                                          </p:spTgt>
                                        </p:tgtEl>
                                        <p:attrNameLst>
                                          <p:attrName>ppt_y</p:attrName>
                                        </p:attrNameLst>
                                      </p:cBhvr>
                                      <p:tavLst>
                                        <p:tav tm="0">
                                          <p:val>
                                            <p:strVal val="#ppt_y"/>
                                          </p:val>
                                        </p:tav>
                                        <p:tav tm="100000">
                                          <p:val>
                                            <p:strVal val="#ppt_y"/>
                                          </p:val>
                                        </p:tav>
                                      </p:tavLst>
                                    </p:anim>
                                  </p:childTnLst>
                                </p:cTn>
                              </p:par>
                              <p:par>
                                <p:cTn id="13" presetID="5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770" decel="100000"/>
                                        <p:tgtEl>
                                          <p:spTgt spid="11"/>
                                        </p:tgtEl>
                                      </p:cBhvr>
                                    </p:animEffect>
                                    <p:animScale>
                                      <p:cBhvr>
                                        <p:cTn id="16" dur="770" decel="100000"/>
                                        <p:tgtEl>
                                          <p:spTgt spid="11"/>
                                        </p:tgtEl>
                                      </p:cBhvr>
                                      <p:from x="10000" y="10000"/>
                                      <p:to x="200000" y="450000"/>
                                    </p:animScale>
                                    <p:animScale>
                                      <p:cBhvr>
                                        <p:cTn id="17" dur="1230" accel="100000" fill="hold">
                                          <p:stCondLst>
                                            <p:cond delay="770"/>
                                          </p:stCondLst>
                                        </p:cTn>
                                        <p:tgtEl>
                                          <p:spTgt spid="11"/>
                                        </p:tgtEl>
                                      </p:cBhvr>
                                      <p:from x="200000" y="450000"/>
                                      <p:to x="100000" y="100000"/>
                                    </p:animScale>
                                    <p:set>
                                      <p:cBhvr>
                                        <p:cTn id="18" dur="770" fill="hold"/>
                                        <p:tgtEl>
                                          <p:spTgt spid="11"/>
                                        </p:tgtEl>
                                        <p:attrNameLst>
                                          <p:attrName>ppt_x</p:attrName>
                                        </p:attrNameLst>
                                      </p:cBhvr>
                                      <p:to>
                                        <p:strVal val="(0.5)"/>
                                      </p:to>
                                    </p:set>
                                    <p:anim from="(0.5)" to="(#ppt_x)" calcmode="lin" valueType="num">
                                      <p:cBhvr>
                                        <p:cTn id="19" dur="1230" accel="100000" fill="hold">
                                          <p:stCondLst>
                                            <p:cond delay="770"/>
                                          </p:stCondLst>
                                        </p:cTn>
                                        <p:tgtEl>
                                          <p:spTgt spid="11"/>
                                        </p:tgtEl>
                                        <p:attrNameLst>
                                          <p:attrName>ppt_x</p:attrName>
                                        </p:attrNameLst>
                                      </p:cBhvr>
                                    </p:anim>
                                    <p:set>
                                      <p:cBhvr>
                                        <p:cTn id="20" dur="770" fill="hold"/>
                                        <p:tgtEl>
                                          <p:spTgt spid="11"/>
                                        </p:tgtEl>
                                        <p:attrNameLst>
                                          <p:attrName>ppt_y</p:attrName>
                                        </p:attrNameLst>
                                      </p:cBhvr>
                                      <p:to>
                                        <p:strVal val="(#ppt_y+0.4)"/>
                                      </p:to>
                                    </p:set>
                                    <p:anim from="(#ppt_y+0.4)" to="(#ppt_y)" calcmode="lin" valueType="num">
                                      <p:cBhvr>
                                        <p:cTn id="21" dur="1230" accel="100000" fill="hold">
                                          <p:stCondLst>
                                            <p:cond delay="770"/>
                                          </p:stCondLst>
                                        </p:cTn>
                                        <p:tgtEl>
                                          <p:spTgt spid="11"/>
                                        </p:tgtEl>
                                        <p:attrNameLst>
                                          <p:attrName>ppt_y</p:attrName>
                                        </p:attrNameLst>
                                      </p:cBhvr>
                                    </p:anim>
                                  </p:childTnLst>
                                </p:cTn>
                              </p:par>
                            </p:childTnLst>
                          </p:cTn>
                        </p:par>
                        <p:par>
                          <p:cTn id="22" fill="hold">
                            <p:stCondLst>
                              <p:cond delay="3000"/>
                            </p:stCondLst>
                            <p:childTnLst>
                              <p:par>
                                <p:cTn id="23" presetID="35" presetClass="entr" presetSubtype="0" fill="hold" nodeType="afterEffect">
                                  <p:stCondLst>
                                    <p:cond delay="0"/>
                                  </p:stCondLst>
                                  <p:iterate type="lt">
                                    <p:tmPct val="0"/>
                                  </p:iterate>
                                  <p:childTnLst>
                                    <p:set>
                                      <p:cBhvr>
                                        <p:cTn id="24" dur="1" fill="hold">
                                          <p:stCondLst>
                                            <p:cond delay="0"/>
                                          </p:stCondLst>
                                        </p:cTn>
                                        <p:tgtEl>
                                          <p:spTgt spid="10242"/>
                                        </p:tgtEl>
                                        <p:attrNameLst>
                                          <p:attrName>style.visibility</p:attrName>
                                        </p:attrNameLst>
                                      </p:cBhvr>
                                      <p:to>
                                        <p:strVal val="visible"/>
                                      </p:to>
                                    </p:set>
                                    <p:animEffect transition="in" filter="fade">
                                      <p:cBhvr>
                                        <p:cTn id="25" dur="2000"/>
                                        <p:tgtEl>
                                          <p:spTgt spid="10242"/>
                                        </p:tgtEl>
                                      </p:cBhvr>
                                    </p:animEffect>
                                    <p:anim calcmode="lin" valueType="num">
                                      <p:cBhvr>
                                        <p:cTn id="26" dur="2000" fill="hold"/>
                                        <p:tgtEl>
                                          <p:spTgt spid="10242"/>
                                        </p:tgtEl>
                                        <p:attrNameLst>
                                          <p:attrName>style.rotation</p:attrName>
                                        </p:attrNameLst>
                                      </p:cBhvr>
                                      <p:tavLst>
                                        <p:tav tm="0">
                                          <p:val>
                                            <p:fltVal val="720"/>
                                          </p:val>
                                        </p:tav>
                                        <p:tav tm="100000">
                                          <p:val>
                                            <p:fltVal val="0"/>
                                          </p:val>
                                        </p:tav>
                                      </p:tavLst>
                                    </p:anim>
                                    <p:anim calcmode="lin" valueType="num">
                                      <p:cBhvr>
                                        <p:cTn id="27" dur="2000" fill="hold"/>
                                        <p:tgtEl>
                                          <p:spTgt spid="10242"/>
                                        </p:tgtEl>
                                        <p:attrNameLst>
                                          <p:attrName>ppt_h</p:attrName>
                                        </p:attrNameLst>
                                      </p:cBhvr>
                                      <p:tavLst>
                                        <p:tav tm="0">
                                          <p:val>
                                            <p:fltVal val="0"/>
                                          </p:val>
                                        </p:tav>
                                        <p:tav tm="100000">
                                          <p:val>
                                            <p:strVal val="#ppt_h"/>
                                          </p:val>
                                        </p:tav>
                                      </p:tavLst>
                                    </p:anim>
                                    <p:anim calcmode="lin" valueType="num">
                                      <p:cBhvr>
                                        <p:cTn id="28" dur="2000" fill="hold"/>
                                        <p:tgtEl>
                                          <p:spTgt spid="10242"/>
                                        </p:tgtEl>
                                        <p:attrNameLst>
                                          <p:attrName>ppt_w</p:attrName>
                                        </p:attrNameLst>
                                      </p:cBhvr>
                                      <p:tavLst>
                                        <p:tav tm="0">
                                          <p:val>
                                            <p:fltVal val="0"/>
                                          </p:val>
                                        </p:tav>
                                        <p:tav tm="100000">
                                          <p:val>
                                            <p:strVal val="#ppt_w"/>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wipe(left)">
                                      <p:cBhvr>
                                        <p:cTn id="37" dur="1000"/>
                                        <p:tgtEl>
                                          <p:spTgt spid="7">
                                            <p:txEl>
                                              <p:pRg st="0" end="0"/>
                                            </p:txEl>
                                          </p:spTgt>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Effect transition="in" filter="wipe(left)">
                                      <p:cBhvr>
                                        <p:cTn id="41" dur="1000"/>
                                        <p:tgtEl>
                                          <p:spTgt spid="7">
                                            <p:txEl>
                                              <p:pRg st="1" end="1"/>
                                            </p:txEl>
                                          </p:spTgt>
                                        </p:tgtEl>
                                      </p:cBhvr>
                                    </p:animEffect>
                                  </p:childTnLst>
                                </p:cTn>
                              </p:par>
                            </p:childTnLst>
                          </p:cTn>
                        </p:par>
                        <p:par>
                          <p:cTn id="42" fill="hold">
                            <p:stCondLst>
                              <p:cond delay="3000"/>
                            </p:stCondLst>
                            <p:childTnLst>
                              <p:par>
                                <p:cTn id="43" presetID="22" presetClass="entr" presetSubtype="8" fill="hold" nodeType="after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Effect transition="in" filter="wipe(left)">
                                      <p:cBhvr>
                                        <p:cTn id="45" dur="1000"/>
                                        <p:tgtEl>
                                          <p:spTgt spid="7">
                                            <p:txEl>
                                              <p:pRg st="2" end="2"/>
                                            </p:txEl>
                                          </p:spTgt>
                                        </p:tgtEl>
                                      </p:cBhvr>
                                    </p:animEffect>
                                  </p:childTnLst>
                                </p:cTn>
                              </p:par>
                            </p:childTnLst>
                          </p:cTn>
                        </p:par>
                        <p:par>
                          <p:cTn id="46" fill="hold">
                            <p:stCondLst>
                              <p:cond delay="4000"/>
                            </p:stCondLst>
                            <p:childTnLst>
                              <p:par>
                                <p:cTn id="47" presetID="10" presetClass="entr" presetSubtype="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childTnLst>
                                </p:cTn>
                              </p:par>
                            </p:childTnLst>
                          </p:cTn>
                        </p:par>
                        <p:par>
                          <p:cTn id="50" fill="hold">
                            <p:stCondLst>
                              <p:cond delay="5000"/>
                            </p:stCondLst>
                            <p:childTnLst>
                              <p:par>
                                <p:cTn id="51" presetID="20" presetClass="entr" presetSubtype="0"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edge">
                                      <p:cBhvr>
                                        <p:cTn id="53" dur="1000"/>
                                        <p:tgtEl>
                                          <p:spTgt spid="20"/>
                                        </p:tgtEl>
                                      </p:cBhvr>
                                    </p:animEffect>
                                  </p:childTnLst>
                                </p:cTn>
                              </p:par>
                            </p:childTnLst>
                          </p:cTn>
                        </p:par>
                        <p:par>
                          <p:cTn id="54" fill="hold">
                            <p:stCondLst>
                              <p:cond delay="6000"/>
                            </p:stCondLst>
                            <p:childTnLst>
                              <p:par>
                                <p:cTn id="55" presetID="22" presetClass="entr" presetSubtype="1"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6" y="1371601"/>
            <a:ext cx="8901724" cy="5167422"/>
          </a:xfrm>
        </p:spPr>
        <p:txBody>
          <a:bodyPr>
            <a:normAutofit fontScale="77500" lnSpcReduction="20000"/>
          </a:bodyPr>
          <a:lstStyle/>
          <a:p>
            <a:pPr>
              <a:lnSpc>
                <a:spcPct val="115000"/>
              </a:lnSpc>
            </a:pPr>
            <a:r>
              <a:rPr lang="en-US" dirty="0" smtClean="0"/>
              <a:t>The NGS “Bluebook” is a set of data formats</a:t>
            </a:r>
          </a:p>
          <a:p>
            <a:pPr lvl="1">
              <a:lnSpc>
                <a:spcPct val="115000"/>
              </a:lnSpc>
            </a:pPr>
            <a:r>
              <a:rPr lang="en-US" dirty="0" smtClean="0"/>
              <a:t>For electronic transfer of geodetic data to NGS database</a:t>
            </a:r>
          </a:p>
          <a:p>
            <a:pPr lvl="1">
              <a:lnSpc>
                <a:spcPct val="115000"/>
              </a:lnSpc>
            </a:pPr>
            <a:r>
              <a:rPr lang="en-US" dirty="0" smtClean="0"/>
              <a:t>Defined by NGS and formally part of FGDC</a:t>
            </a:r>
          </a:p>
          <a:p>
            <a:pPr lvl="1">
              <a:lnSpc>
                <a:spcPct val="115000"/>
              </a:lnSpc>
            </a:pPr>
            <a:r>
              <a:rPr lang="en-US" dirty="0" smtClean="0"/>
              <a:t>So “Bluebooking” is just putting data into specified formats</a:t>
            </a:r>
          </a:p>
          <a:p>
            <a:pPr>
              <a:lnSpc>
                <a:spcPct val="115000"/>
              </a:lnSpc>
            </a:pPr>
            <a:r>
              <a:rPr lang="en-US" dirty="0" smtClean="0"/>
              <a:t>A means for our customers to help build the NSRS</a:t>
            </a:r>
          </a:p>
          <a:p>
            <a:pPr lvl="1">
              <a:lnSpc>
                <a:spcPct val="115000"/>
              </a:lnSpc>
            </a:pPr>
            <a:r>
              <a:rPr lang="en-US" dirty="0" smtClean="0"/>
              <a:t>Users get the control they want, where they want it</a:t>
            </a:r>
          </a:p>
          <a:p>
            <a:pPr lvl="1">
              <a:lnSpc>
                <a:spcPct val="115000"/>
              </a:lnSpc>
            </a:pPr>
            <a:r>
              <a:rPr lang="en-US" dirty="0" smtClean="0"/>
              <a:t>NGS gets data for small fraction of total cost of performing work</a:t>
            </a:r>
          </a:p>
          <a:p>
            <a:pPr lvl="1">
              <a:lnSpc>
                <a:spcPct val="115000"/>
              </a:lnSpc>
            </a:pPr>
            <a:r>
              <a:rPr lang="en-US" dirty="0" smtClean="0"/>
              <a:t>Great example of Fed, local </a:t>
            </a:r>
            <a:r>
              <a:rPr lang="en-US" dirty="0" err="1" smtClean="0"/>
              <a:t>gov’t</a:t>
            </a:r>
            <a:r>
              <a:rPr lang="en-US" dirty="0" smtClean="0"/>
              <a:t>, and private cooperation</a:t>
            </a:r>
          </a:p>
          <a:p>
            <a:pPr>
              <a:lnSpc>
                <a:spcPct val="115000"/>
              </a:lnSpc>
            </a:pPr>
            <a:r>
              <a:rPr lang="en-US" dirty="0" smtClean="0"/>
              <a:t>“Bluebooking” now viewed as much more than formats</a:t>
            </a:r>
          </a:p>
          <a:p>
            <a:pPr lvl="1">
              <a:lnSpc>
                <a:spcPct val="115000"/>
              </a:lnSpc>
            </a:pPr>
            <a:r>
              <a:rPr lang="en-US" dirty="0" smtClean="0"/>
              <a:t>Standards &amp; specifications for performing control work</a:t>
            </a:r>
          </a:p>
          <a:p>
            <a:pPr lvl="1">
              <a:lnSpc>
                <a:spcPct val="115000"/>
              </a:lnSpc>
            </a:pPr>
            <a:r>
              <a:rPr lang="en-US" dirty="0" smtClean="0"/>
              <a:t>Strongly associated with high-quality data and results</a:t>
            </a:r>
          </a:p>
          <a:p>
            <a:pPr lvl="1">
              <a:lnSpc>
                <a:spcPct val="115000"/>
              </a:lnSpc>
            </a:pPr>
            <a:r>
              <a:rPr lang="en-US" dirty="0" smtClean="0"/>
              <a:t>But difficult, expensive, inefficient, and (somewhat) error-prone</a:t>
            </a:r>
          </a:p>
        </p:txBody>
      </p:sp>
      <p:sp>
        <p:nvSpPr>
          <p:cNvPr id="5" name="Title 1"/>
          <p:cNvSpPr>
            <a:spLocks noGrp="1"/>
          </p:cNvSpPr>
          <p:nvPr>
            <p:ph type="title"/>
          </p:nvPr>
        </p:nvSpPr>
        <p:spPr>
          <a:xfrm>
            <a:off x="457200" y="586155"/>
            <a:ext cx="8229600" cy="582245"/>
          </a:xfrm>
        </p:spPr>
        <p:txBody>
          <a:bodyPr/>
          <a:lstStyle/>
          <a:p>
            <a:r>
              <a:rPr lang="en-US" dirty="0" smtClean="0"/>
              <a:t>What is “Bluebooking” anyway?</a:t>
            </a:r>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10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10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10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10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1000"/>
                                        <p:tgtEl>
                                          <p:spTgt spid="3">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1000"/>
                                        <p:tgtEl>
                                          <p:spTgt spid="3">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fade">
                                      <p:cBhvr>
                                        <p:cTn id="30"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Matters of Mission and Policy</a:t>
            </a:r>
          </a:p>
        </p:txBody>
      </p:sp>
      <p:sp>
        <p:nvSpPr>
          <p:cNvPr id="16" name="Content Placeholder 15"/>
          <p:cNvSpPr>
            <a:spLocks noGrp="1"/>
          </p:cNvSpPr>
          <p:nvPr>
            <p:ph idx="1"/>
          </p:nvPr>
        </p:nvSpPr>
        <p:spPr>
          <a:xfrm>
            <a:off x="457200" y="1169644"/>
            <a:ext cx="8229600" cy="5354448"/>
          </a:xfrm>
        </p:spPr>
        <p:txBody>
          <a:bodyPr/>
          <a:lstStyle/>
          <a:p>
            <a:pPr marL="514350" indent="-514350">
              <a:spcBef>
                <a:spcPts val="600"/>
              </a:spcBef>
              <a:defRPr/>
            </a:pPr>
            <a:r>
              <a:rPr lang="en-US" sz="2800" b="1" dirty="0" smtClean="0"/>
              <a:t>The NGS Mission</a:t>
            </a:r>
          </a:p>
          <a:p>
            <a:pPr marL="914400" lvl="1" indent="-514350">
              <a:spcBef>
                <a:spcPts val="600"/>
              </a:spcBef>
              <a:defRPr/>
            </a:pPr>
            <a:r>
              <a:rPr lang="en-US" sz="2400" b="1" i="1" dirty="0" smtClean="0"/>
              <a:t>Define</a:t>
            </a:r>
            <a:r>
              <a:rPr lang="en-US" sz="2400" dirty="0" smtClean="0"/>
              <a:t>, </a:t>
            </a:r>
            <a:r>
              <a:rPr lang="en-US" sz="2400" b="1" i="1" dirty="0" smtClean="0"/>
              <a:t>maintain</a:t>
            </a:r>
            <a:r>
              <a:rPr lang="en-US" sz="2400" dirty="0" smtClean="0"/>
              <a:t>, and provide</a:t>
            </a:r>
            <a:r>
              <a:rPr lang="en-US" sz="2400" b="1" i="1" dirty="0" smtClean="0"/>
              <a:t> access</a:t>
            </a:r>
            <a:r>
              <a:rPr lang="en-US" sz="2400" dirty="0" smtClean="0"/>
              <a:t> to the NSRS</a:t>
            </a:r>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gradFill flip="none" rotWithShape="1">
            <a:gsLst>
              <a:gs pos="0">
                <a:srgbClr val="8488C4"/>
              </a:gs>
              <a:gs pos="53000">
                <a:srgbClr val="D4DEFF"/>
              </a:gs>
              <a:gs pos="83000">
                <a:srgbClr val="D4DEFF"/>
              </a:gs>
              <a:gs pos="100000">
                <a:srgbClr val="96AB94"/>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0"/>
            <a:ext cx="9144000" cy="6858000"/>
          </a:xfrm>
          <a:prstGeom prst="rect">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WordArt 27"/>
          <p:cNvSpPr>
            <a:spLocks noChangeArrowheads="1" noChangeShapeType="1" noTextEdit="1"/>
          </p:cNvSpPr>
          <p:nvPr/>
        </p:nvSpPr>
        <p:spPr bwMode="auto">
          <a:xfrm>
            <a:off x="457200" y="1752600"/>
            <a:ext cx="8458200" cy="4191000"/>
          </a:xfrm>
          <a:prstGeom prst="rect">
            <a:avLst/>
          </a:prstGeom>
          <a:noFill/>
          <a:ln>
            <a:noFill/>
          </a:ln>
        </p:spPr>
        <p:txBody>
          <a:bodyPr wrap="none" fromWordArt="1">
            <a:prstTxWarp prst="textFadeUp">
              <a:avLst>
                <a:gd name="adj" fmla="val 14857"/>
              </a:avLst>
            </a:prstTxWarp>
            <a:scene3d>
              <a:camera prst="orthographicFront"/>
              <a:lightRig rig="threePt" dir="t"/>
            </a:scene3d>
            <a:sp3d extrusionH="57150" prstMaterial="metal">
              <a:bevelT w="254000" h="228600" prst="coolSlant"/>
              <a:bevelB w="0" h="0" prst="coolSlant"/>
            </a:sp3d>
          </a:bodyPr>
          <a:lstStyle/>
          <a:p>
            <a:r>
              <a:rPr lang="en-US" sz="3600" kern="10" dirty="0" smtClean="0">
                <a:ln w="12700">
                  <a:solidFill>
                    <a:prstClr val="black"/>
                  </a:solidFill>
                  <a:round/>
                  <a:headEnd/>
                  <a:tailEnd/>
                </a:ln>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60007" dist="38100" dir="15000000" sy="30000" kx="-1800000" algn="bl" rotWithShape="0">
                    <a:prstClr val="black">
                      <a:alpha val="40000"/>
                    </a:prstClr>
                  </a:outerShdw>
                </a:effectLst>
                <a:latin typeface="Arial Black"/>
                <a:cs typeface="Arial" charset="0"/>
              </a:rPr>
              <a:t>NSRS</a:t>
            </a:r>
            <a:endParaRPr lang="en-US" sz="3600" kern="10" dirty="0">
              <a:ln w="12700">
                <a:solidFill>
                  <a:prstClr val="black"/>
                </a:solidFill>
                <a:round/>
                <a:headEnd/>
                <a:tailEnd/>
              </a:ln>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60007" dist="38100" dir="15000000" sy="30000" kx="-1800000" algn="bl" rotWithShape="0">
                  <a:prstClr val="black">
                    <a:alpha val="40000"/>
                  </a:prstClr>
                </a:outerShdw>
              </a:effectLst>
              <a:latin typeface="Arial Black"/>
              <a:cs typeface="Arial" charset="0"/>
            </a:endParaRPr>
          </a:p>
        </p:txBody>
      </p:sp>
      <p:sp>
        <p:nvSpPr>
          <p:cNvPr id="2" name="Title 1"/>
          <p:cNvSpPr>
            <a:spLocks noGrp="1"/>
          </p:cNvSpPr>
          <p:nvPr>
            <p:ph type="title"/>
          </p:nvPr>
        </p:nvSpPr>
        <p:spPr>
          <a:xfrm>
            <a:off x="0" y="0"/>
            <a:ext cx="9144000" cy="990600"/>
          </a:xfrm>
        </p:spPr>
        <p:txBody>
          <a:bodyPr/>
          <a:lstStyle/>
          <a:p>
            <a:r>
              <a:rPr lang="en-US" sz="3600" b="1" i="1" dirty="0" smtClean="0">
                <a:solidFill>
                  <a:srgbClr val="CC00FF"/>
                </a:solidFill>
                <a:effectLst>
                  <a:outerShdw blurRad="38100" dist="38100" dir="2700000" algn="tl">
                    <a:srgbClr val="000000">
                      <a:alpha val="70000"/>
                    </a:srgbClr>
                  </a:outerShdw>
                </a:effectLst>
              </a:rPr>
              <a:t>At NOAA’s NGS, location is our mission</a:t>
            </a:r>
            <a:endParaRPr lang="en-US" sz="3600" b="1" i="1" dirty="0">
              <a:solidFill>
                <a:srgbClr val="CC00FF"/>
              </a:solidFill>
              <a:effectLst>
                <a:outerShdw blurRad="38100" dist="38100" dir="2700000" algn="tl">
                  <a:srgbClr val="000000">
                    <a:alpha val="70000"/>
                  </a:srgbClr>
                </a:outerShdw>
              </a:effectLst>
            </a:endParaRPr>
          </a:p>
        </p:txBody>
      </p:sp>
      <p:sp>
        <p:nvSpPr>
          <p:cNvPr id="7" name="TextBox 6"/>
          <p:cNvSpPr txBox="1"/>
          <p:nvPr/>
        </p:nvSpPr>
        <p:spPr>
          <a:xfrm>
            <a:off x="0" y="762000"/>
            <a:ext cx="9144000" cy="923330"/>
          </a:xfrm>
          <a:prstGeom prst="rect">
            <a:avLst/>
          </a:prstGeom>
          <a:noFill/>
          <a:effectLst>
            <a:outerShdw blurRad="50800" dist="38100" dir="2700000" algn="tl" rotWithShape="0">
              <a:prstClr val="black"/>
            </a:outerShdw>
          </a:effectLst>
        </p:spPr>
        <p:txBody>
          <a:bodyPr wrap="square" rtlCol="0">
            <a:spAutoFit/>
          </a:bodyPr>
          <a:lstStyle/>
          <a:p>
            <a:pPr algn="ctr"/>
            <a:r>
              <a:rPr lang="en-US" sz="5400" b="1" i="1" dirty="0" smtClean="0">
                <a:solidFill>
                  <a:srgbClr val="CC00FF"/>
                </a:solidFill>
                <a:effectLst>
                  <a:outerShdw blurRad="38100" dist="38100" dir="2700000" algn="tl">
                    <a:srgbClr val="000000">
                      <a:alpha val="43137"/>
                    </a:srgbClr>
                  </a:outerShdw>
                </a:effectLst>
                <a:latin typeface="Calibri" pitchFamily="34" charset="0"/>
                <a:cs typeface="Arial" charset="0"/>
              </a:rPr>
              <a:t>N</a:t>
            </a:r>
            <a:r>
              <a:rPr lang="en-US" sz="4000" b="1" dirty="0" smtClean="0">
                <a:solidFill>
                  <a:srgbClr val="CC00FF"/>
                </a:solidFill>
                <a:effectLst>
                  <a:outerShdw blurRad="38100" dist="38100" dir="2700000" algn="tl">
                    <a:srgbClr val="000000">
                      <a:alpha val="43137"/>
                    </a:srgbClr>
                  </a:outerShdw>
                </a:effectLst>
                <a:latin typeface="Calibri" pitchFamily="34" charset="0"/>
                <a:cs typeface="Arial" charset="0"/>
              </a:rPr>
              <a:t>ational  </a:t>
            </a:r>
            <a:r>
              <a:rPr lang="en-US" sz="5400" b="1" i="1" dirty="0" smtClean="0">
                <a:solidFill>
                  <a:srgbClr val="CC00FF"/>
                </a:solidFill>
                <a:effectLst>
                  <a:outerShdw blurRad="38100" dist="38100" dir="2700000" algn="tl">
                    <a:srgbClr val="000000">
                      <a:alpha val="43137"/>
                    </a:srgbClr>
                  </a:outerShdw>
                </a:effectLst>
                <a:latin typeface="Calibri" pitchFamily="34" charset="0"/>
                <a:cs typeface="Arial" charset="0"/>
              </a:rPr>
              <a:t>S</a:t>
            </a:r>
            <a:r>
              <a:rPr lang="en-US" sz="4000" b="1" dirty="0" smtClean="0">
                <a:solidFill>
                  <a:srgbClr val="CC00FF"/>
                </a:solidFill>
                <a:effectLst>
                  <a:outerShdw blurRad="38100" dist="38100" dir="2700000" algn="tl">
                    <a:srgbClr val="000000">
                      <a:alpha val="43137"/>
                    </a:srgbClr>
                  </a:outerShdw>
                </a:effectLst>
                <a:latin typeface="Calibri" pitchFamily="34" charset="0"/>
                <a:cs typeface="Arial" charset="0"/>
              </a:rPr>
              <a:t>patial  </a:t>
            </a:r>
            <a:r>
              <a:rPr lang="en-US" sz="5400" b="1" i="1" dirty="0" smtClean="0">
                <a:solidFill>
                  <a:srgbClr val="CC00FF"/>
                </a:solidFill>
                <a:effectLst>
                  <a:outerShdw blurRad="38100" dist="38100" dir="2700000" algn="tl">
                    <a:srgbClr val="000000">
                      <a:alpha val="43137"/>
                    </a:srgbClr>
                  </a:outerShdw>
                </a:effectLst>
                <a:latin typeface="Calibri" pitchFamily="34" charset="0"/>
                <a:cs typeface="Arial" charset="0"/>
              </a:rPr>
              <a:t>R</a:t>
            </a:r>
            <a:r>
              <a:rPr lang="en-US" sz="4000" b="1" dirty="0" smtClean="0">
                <a:solidFill>
                  <a:srgbClr val="CC00FF"/>
                </a:solidFill>
                <a:effectLst>
                  <a:outerShdw blurRad="38100" dist="38100" dir="2700000" algn="tl">
                    <a:srgbClr val="000000">
                      <a:alpha val="43137"/>
                    </a:srgbClr>
                  </a:outerShdw>
                </a:effectLst>
                <a:latin typeface="Calibri" pitchFamily="34" charset="0"/>
                <a:cs typeface="Arial" charset="0"/>
              </a:rPr>
              <a:t>eference  </a:t>
            </a:r>
            <a:r>
              <a:rPr lang="en-US" sz="5400" b="1" i="1" dirty="0" smtClean="0">
                <a:solidFill>
                  <a:srgbClr val="CC00FF"/>
                </a:solidFill>
                <a:effectLst>
                  <a:outerShdw blurRad="38100" dist="38100" dir="2700000" algn="tl">
                    <a:srgbClr val="000000">
                      <a:alpha val="43137"/>
                    </a:srgbClr>
                  </a:outerShdw>
                </a:effectLst>
                <a:latin typeface="Calibri" pitchFamily="34" charset="0"/>
                <a:cs typeface="Arial" charset="0"/>
              </a:rPr>
              <a:t>S</a:t>
            </a:r>
            <a:r>
              <a:rPr lang="en-US" sz="4000" b="1" dirty="0" smtClean="0">
                <a:solidFill>
                  <a:srgbClr val="CC00FF"/>
                </a:solidFill>
                <a:effectLst>
                  <a:outerShdw blurRad="38100" dist="38100" dir="2700000" algn="tl">
                    <a:srgbClr val="000000">
                      <a:alpha val="43137"/>
                    </a:srgbClr>
                  </a:outerShdw>
                </a:effectLst>
                <a:latin typeface="Calibri" pitchFamily="34" charset="0"/>
                <a:cs typeface="Arial" charset="0"/>
              </a:rPr>
              <a:t>ystem</a:t>
            </a:r>
            <a:endParaRPr lang="en-US" sz="4000" b="1" dirty="0">
              <a:solidFill>
                <a:srgbClr val="CC00FF"/>
              </a:solidFill>
              <a:effectLst>
                <a:outerShdw blurRad="38100" dist="38100" dir="2700000" algn="tl">
                  <a:srgbClr val="000000">
                    <a:alpha val="43137"/>
                  </a:srgbClr>
                </a:outerShdw>
              </a:effectLst>
              <a:latin typeface="Calibri" pitchFamily="34" charset="0"/>
              <a:cs typeface="Arial" charset="0"/>
            </a:endParaRPr>
          </a:p>
        </p:txBody>
      </p:sp>
      <p:sp>
        <p:nvSpPr>
          <p:cNvPr id="12" name="TextBox 11"/>
          <p:cNvSpPr txBox="1"/>
          <p:nvPr/>
        </p:nvSpPr>
        <p:spPr>
          <a:xfrm>
            <a:off x="2743200" y="5858470"/>
            <a:ext cx="3657600" cy="923330"/>
          </a:xfrm>
          <a:prstGeom prst="rect">
            <a:avLst/>
          </a:prstGeom>
          <a:noFill/>
          <a:effectLst>
            <a:outerShdw blurRad="50800" dist="38100" dir="2700000" algn="tl" rotWithShape="0">
              <a:prstClr val="black"/>
            </a:outerShdw>
          </a:effectLst>
        </p:spPr>
        <p:txBody>
          <a:bodyPr wrap="square" rtlCol="0">
            <a:spAutoFit/>
          </a:bodyPr>
          <a:lstStyle/>
          <a:p>
            <a:pPr algn="ctr"/>
            <a:r>
              <a:rPr lang="en-US" sz="5400" b="1" dirty="0" smtClean="0">
                <a:solidFill>
                  <a:srgbClr val="002060"/>
                </a:solidFill>
                <a:effectLst>
                  <a:outerShdw blurRad="38100" dist="38100" dir="2700000" algn="tl">
                    <a:srgbClr val="000000">
                      <a:alpha val="43137"/>
                    </a:srgbClr>
                  </a:outerShdw>
                </a:effectLst>
                <a:latin typeface="Calibri" pitchFamily="34" charset="0"/>
                <a:cs typeface="Arial" charset="0"/>
              </a:rPr>
              <a:t>M</a:t>
            </a:r>
            <a:r>
              <a:rPr lang="en-US" sz="4400" b="1" dirty="0" smtClean="0">
                <a:solidFill>
                  <a:srgbClr val="002060"/>
                </a:solidFill>
                <a:effectLst>
                  <a:outerShdw blurRad="38100" dist="38100" dir="2700000" algn="tl">
                    <a:srgbClr val="000000">
                      <a:alpha val="43137"/>
                    </a:srgbClr>
                  </a:outerShdw>
                </a:effectLst>
                <a:latin typeface="Calibri" pitchFamily="34" charset="0"/>
                <a:cs typeface="Arial" charset="0"/>
              </a:rPr>
              <a:t>aintain</a:t>
            </a:r>
            <a:endParaRPr lang="en-US" sz="4400" b="1" dirty="0">
              <a:solidFill>
                <a:srgbClr val="002060"/>
              </a:solidFill>
              <a:effectLst>
                <a:outerShdw blurRad="38100" dist="38100" dir="2700000" algn="tl">
                  <a:srgbClr val="000000">
                    <a:alpha val="43137"/>
                  </a:srgbClr>
                </a:outerShdw>
              </a:effectLst>
              <a:latin typeface="Calibri" pitchFamily="34" charset="0"/>
              <a:cs typeface="Arial" charset="0"/>
            </a:endParaRPr>
          </a:p>
        </p:txBody>
      </p:sp>
      <p:sp>
        <p:nvSpPr>
          <p:cNvPr id="8" name="TextBox 7"/>
          <p:cNvSpPr txBox="1"/>
          <p:nvPr/>
        </p:nvSpPr>
        <p:spPr>
          <a:xfrm>
            <a:off x="6019800" y="5858470"/>
            <a:ext cx="2667000" cy="923330"/>
          </a:xfrm>
          <a:prstGeom prst="rect">
            <a:avLst/>
          </a:prstGeom>
          <a:noFill/>
          <a:effectLst>
            <a:outerShdw blurRad="50800" dist="38100" dir="2700000" algn="tl" rotWithShape="0">
              <a:prstClr val="black"/>
            </a:outerShdw>
          </a:effectLst>
        </p:spPr>
        <p:txBody>
          <a:bodyPr wrap="square" rtlCol="0">
            <a:spAutoFit/>
          </a:bodyPr>
          <a:lstStyle/>
          <a:p>
            <a:pPr algn="r"/>
            <a:r>
              <a:rPr lang="en-US" sz="5400" b="1" dirty="0" smtClean="0">
                <a:solidFill>
                  <a:srgbClr val="002060"/>
                </a:solidFill>
                <a:effectLst>
                  <a:outerShdw blurRad="38100" dist="38100" dir="2700000" algn="tl">
                    <a:srgbClr val="000000">
                      <a:alpha val="43137"/>
                    </a:srgbClr>
                  </a:outerShdw>
                </a:effectLst>
                <a:latin typeface="Calibri" pitchFamily="34" charset="0"/>
                <a:cs typeface="Arial" charset="0"/>
              </a:rPr>
              <a:t>A</a:t>
            </a:r>
            <a:r>
              <a:rPr lang="en-US" sz="4400" b="1" dirty="0" smtClean="0">
                <a:solidFill>
                  <a:srgbClr val="002060"/>
                </a:solidFill>
                <a:effectLst>
                  <a:outerShdw blurRad="38100" dist="38100" dir="2700000" algn="tl">
                    <a:srgbClr val="000000">
                      <a:alpha val="43137"/>
                    </a:srgbClr>
                  </a:outerShdw>
                </a:effectLst>
                <a:latin typeface="Calibri" pitchFamily="34" charset="0"/>
                <a:cs typeface="Arial" charset="0"/>
              </a:rPr>
              <a:t>ccess</a:t>
            </a:r>
            <a:endParaRPr lang="en-US" sz="4400" b="1" dirty="0">
              <a:solidFill>
                <a:srgbClr val="002060"/>
              </a:solidFill>
              <a:effectLst>
                <a:outerShdw blurRad="38100" dist="38100" dir="2700000" algn="tl">
                  <a:srgbClr val="000000">
                    <a:alpha val="43137"/>
                  </a:srgbClr>
                </a:outerShdw>
              </a:effectLst>
              <a:latin typeface="Calibri" pitchFamily="34" charset="0"/>
              <a:cs typeface="Arial" charset="0"/>
            </a:endParaRPr>
          </a:p>
        </p:txBody>
      </p:sp>
      <p:sp>
        <p:nvSpPr>
          <p:cNvPr id="13" name="TextBox 12"/>
          <p:cNvSpPr txBox="1"/>
          <p:nvPr/>
        </p:nvSpPr>
        <p:spPr>
          <a:xfrm>
            <a:off x="457200" y="5858470"/>
            <a:ext cx="2743200" cy="923330"/>
          </a:xfrm>
          <a:prstGeom prst="rect">
            <a:avLst/>
          </a:prstGeom>
          <a:noFill/>
          <a:effectLst>
            <a:outerShdw blurRad="50800" dist="38100" dir="2700000" algn="tl" rotWithShape="0">
              <a:prstClr val="black"/>
            </a:outerShdw>
          </a:effectLst>
        </p:spPr>
        <p:txBody>
          <a:bodyPr wrap="square" rtlCol="0">
            <a:spAutoFit/>
          </a:bodyPr>
          <a:lstStyle/>
          <a:p>
            <a:r>
              <a:rPr lang="en-US" sz="5400" b="1" dirty="0" smtClean="0">
                <a:solidFill>
                  <a:srgbClr val="002060"/>
                </a:solidFill>
                <a:effectLst>
                  <a:outerShdw blurRad="38100" dist="38100" dir="2700000" algn="tl">
                    <a:srgbClr val="000000">
                      <a:alpha val="43137"/>
                    </a:srgbClr>
                  </a:outerShdw>
                </a:effectLst>
                <a:latin typeface="Calibri" pitchFamily="34" charset="0"/>
                <a:cs typeface="Arial" charset="0"/>
              </a:rPr>
              <a:t>D</a:t>
            </a:r>
            <a:r>
              <a:rPr lang="en-US" sz="4400" b="1" dirty="0" smtClean="0">
                <a:solidFill>
                  <a:srgbClr val="002060"/>
                </a:solidFill>
                <a:effectLst>
                  <a:outerShdw blurRad="38100" dist="38100" dir="2700000" algn="tl">
                    <a:srgbClr val="000000">
                      <a:alpha val="43137"/>
                    </a:srgbClr>
                  </a:outerShdw>
                </a:effectLst>
                <a:latin typeface="Calibri" pitchFamily="34" charset="0"/>
                <a:cs typeface="Arial" charset="0"/>
              </a:rPr>
              <a:t>efine</a:t>
            </a:r>
            <a:endParaRPr lang="en-US" sz="4400" b="1" dirty="0">
              <a:solidFill>
                <a:srgbClr val="002060"/>
              </a:solidFill>
              <a:effectLst>
                <a:outerShdw blurRad="38100" dist="38100" dir="2700000" algn="tl">
                  <a:srgbClr val="000000">
                    <a:alpha val="43137"/>
                  </a:srgbClr>
                </a:outerShdw>
              </a:effectLst>
              <a:latin typeface="Calibri" pitchFamily="34" charset="0"/>
              <a:cs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0"/>
                                        <p:tgtEl>
                                          <p:spTgt spid="10"/>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01 2001 - A Space Odessey_ Also Spra_shor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par>
                                <p:cTn id="11" presetID="2" presetClass="entr" presetSubtype="4" decel="50000" fill="hold" grpId="0" nodeType="withEffect">
                                  <p:stCondLst>
                                    <p:cond delay="1000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0" fill="hold"/>
                                        <p:tgtEl>
                                          <p:spTgt spid="9"/>
                                        </p:tgtEl>
                                        <p:attrNameLst>
                                          <p:attrName>ppt_x</p:attrName>
                                        </p:attrNameLst>
                                      </p:cBhvr>
                                      <p:tavLst>
                                        <p:tav tm="0">
                                          <p:val>
                                            <p:strVal val="#ppt_x"/>
                                          </p:val>
                                        </p:tav>
                                        <p:tav tm="100000">
                                          <p:val>
                                            <p:strVal val="#ppt_x"/>
                                          </p:val>
                                        </p:tav>
                                      </p:tavLst>
                                    </p:anim>
                                    <p:anim calcmode="lin" valueType="num">
                                      <p:cBhvr additive="base">
                                        <p:cTn id="14" dur="5000" fill="hold"/>
                                        <p:tgtEl>
                                          <p:spTgt spid="9"/>
                                        </p:tgtEl>
                                        <p:attrNameLst>
                                          <p:attrName>ppt_y</p:attrName>
                                        </p:attrNameLst>
                                      </p:cBhvr>
                                      <p:tavLst>
                                        <p:tav tm="0">
                                          <p:val>
                                            <p:strVal val="1+#ppt_h/2"/>
                                          </p:val>
                                        </p:tav>
                                        <p:tav tm="100000">
                                          <p:val>
                                            <p:strVal val="#ppt_y"/>
                                          </p:val>
                                        </p:tav>
                                      </p:tavLst>
                                    </p:anim>
                                  </p:childTnLst>
                                </p:cTn>
                              </p:par>
                              <p:par>
                                <p:cTn id="15" presetID="10" presetClass="exit" presetSubtype="0" fill="hold" grpId="0" nodeType="withEffect">
                                  <p:stCondLst>
                                    <p:cond delay="12000"/>
                                  </p:stCondLst>
                                  <p:childTnLst>
                                    <p:animEffect transition="out" filter="fade">
                                      <p:cBhvr>
                                        <p:cTn id="16" dur="5000"/>
                                        <p:tgtEl>
                                          <p:spTgt spid="11"/>
                                        </p:tgtEl>
                                      </p:cBhvr>
                                    </p:animEffect>
                                    <p:set>
                                      <p:cBhvr>
                                        <p:cTn id="17" dur="1" fill="hold">
                                          <p:stCondLst>
                                            <p:cond delay="4999"/>
                                          </p:stCondLst>
                                        </p:cTn>
                                        <p:tgtEl>
                                          <p:spTgt spid="11"/>
                                        </p:tgtEl>
                                        <p:attrNameLst>
                                          <p:attrName>style.visibility</p:attrName>
                                        </p:attrNameLst>
                                      </p:cBhvr>
                                      <p:to>
                                        <p:strVal val="hidden"/>
                                      </p:to>
                                    </p:set>
                                  </p:childTnLst>
                                </p:cTn>
                              </p:par>
                              <p:par>
                                <p:cTn id="18" presetID="17" presetClass="entr" presetSubtype="10" fill="hold" grpId="0" nodeType="withEffect">
                                  <p:stCondLst>
                                    <p:cond delay="14000"/>
                                  </p:stCondLst>
                                  <p:childTnLst>
                                    <p:set>
                                      <p:cBhvr>
                                        <p:cTn id="19" dur="1" fill="hold">
                                          <p:stCondLst>
                                            <p:cond delay="0"/>
                                          </p:stCondLst>
                                        </p:cTn>
                                        <p:tgtEl>
                                          <p:spTgt spid="7"/>
                                        </p:tgtEl>
                                        <p:attrNameLst>
                                          <p:attrName>style.visibility</p:attrName>
                                        </p:attrNameLst>
                                      </p:cBhvr>
                                      <p:to>
                                        <p:strVal val="visible"/>
                                      </p:to>
                                    </p:set>
                                    <p:anim calcmode="lin" valueType="num">
                                      <p:cBhvr>
                                        <p:cTn id="20" dur="2000" fill="hold"/>
                                        <p:tgtEl>
                                          <p:spTgt spid="7"/>
                                        </p:tgtEl>
                                        <p:attrNameLst>
                                          <p:attrName>ppt_w</p:attrName>
                                        </p:attrNameLst>
                                      </p:cBhvr>
                                      <p:tavLst>
                                        <p:tav tm="0">
                                          <p:val>
                                            <p:fltVal val="0"/>
                                          </p:val>
                                        </p:tav>
                                        <p:tav tm="100000">
                                          <p:val>
                                            <p:strVal val="#ppt_w"/>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par>
                          <p:cTn id="22" fill="hold">
                            <p:stCondLst>
                              <p:cond delay="17000"/>
                            </p:stCondLst>
                            <p:childTnLst>
                              <p:par>
                                <p:cTn id="23" presetID="53"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Effect transition="in" filter="fade">
                                      <p:cBhvr>
                                        <p:cTn id="27" dur="1000"/>
                                        <p:tgtEl>
                                          <p:spTgt spid="13"/>
                                        </p:tgtEl>
                                      </p:cBhvr>
                                    </p:animEffect>
                                  </p:childTnLst>
                                </p:cTn>
                              </p:par>
                            </p:childTnLst>
                          </p:cTn>
                        </p:par>
                        <p:par>
                          <p:cTn id="28" fill="hold">
                            <p:stCondLst>
                              <p:cond delay="18000"/>
                            </p:stCondLst>
                            <p:childTnLst>
                              <p:par>
                                <p:cTn id="29" presetID="53"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Effect transition="in" filter="fade">
                                      <p:cBhvr>
                                        <p:cTn id="33" dur="1000"/>
                                        <p:tgtEl>
                                          <p:spTgt spid="12"/>
                                        </p:tgtEl>
                                      </p:cBhvr>
                                    </p:animEffect>
                                  </p:childTnLst>
                                </p:cTn>
                              </p:par>
                            </p:childTnLst>
                          </p:cTn>
                        </p:par>
                        <p:par>
                          <p:cTn id="34" fill="hold">
                            <p:stCondLst>
                              <p:cond delay="19000"/>
                            </p:stCondLst>
                            <p:childTnLst>
                              <p:par>
                                <p:cTn id="35" presetID="53"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Effect transition="in" filter="fade">
                                      <p:cBhvr>
                                        <p:cTn id="3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p:bldP spid="2" grpId="0"/>
      <p:bldP spid="7" grpId="0"/>
      <p:bldP spid="12" grpId="0"/>
      <p:bldP spid="8"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1165" t="10506" r="1165" b="21012"/>
          <a:stretch>
            <a:fillRect/>
          </a:stretch>
        </p:blipFill>
        <p:spPr bwMode="auto">
          <a:xfrm>
            <a:off x="85724" y="1417638"/>
            <a:ext cx="5943600" cy="415933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7413" name="TextBox 17"/>
          <p:cNvSpPr txBox="1">
            <a:spLocks noChangeArrowheads="1"/>
          </p:cNvSpPr>
          <p:nvPr/>
        </p:nvSpPr>
        <p:spPr bwMode="auto">
          <a:xfrm>
            <a:off x="6062348" y="1204856"/>
            <a:ext cx="2881627"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This is the OPUS home page used to submit data to the </a:t>
            </a:r>
            <a:r>
              <a:rPr lang="en-US" sz="2400" dirty="0" smtClean="0"/>
              <a:t>processing </a:t>
            </a:r>
            <a:r>
              <a:rPr lang="en-US" sz="2400" dirty="0"/>
              <a:t>queues. </a:t>
            </a:r>
            <a:endParaRPr lang="en-US" sz="2400" dirty="0" smtClean="0"/>
          </a:p>
          <a:p>
            <a:pPr eaLnBrk="1" hangingPunct="1"/>
            <a:endParaRPr lang="en-US" sz="2400" dirty="0"/>
          </a:p>
          <a:p>
            <a:pPr eaLnBrk="1" hangingPunct="1"/>
            <a:r>
              <a:rPr lang="en-US" sz="2400" dirty="0" smtClean="0"/>
              <a:t>To </a:t>
            </a:r>
            <a:r>
              <a:rPr lang="en-US" sz="2400" dirty="0"/>
              <a:t>use </a:t>
            </a:r>
            <a:r>
              <a:rPr lang="en-US" sz="2400" dirty="0" smtClean="0"/>
              <a:t>OPUS Static, </a:t>
            </a:r>
            <a:r>
              <a:rPr lang="en-US" sz="2400" dirty="0"/>
              <a:t>complete the four fields, then click the “Upload to STATIC” button. In a few minutes, an email arrives with the results.</a:t>
            </a:r>
          </a:p>
        </p:txBody>
      </p:sp>
      <p:sp>
        <p:nvSpPr>
          <p:cNvPr id="6" name="Title 5"/>
          <p:cNvSpPr>
            <a:spLocks noGrp="1"/>
          </p:cNvSpPr>
          <p:nvPr>
            <p:ph type="title"/>
          </p:nvPr>
        </p:nvSpPr>
        <p:spPr/>
        <p:txBody>
          <a:bodyPr/>
          <a:lstStyle/>
          <a:p>
            <a:pPr algn="l"/>
            <a:r>
              <a:rPr lang="en-US" dirty="0" smtClean="0"/>
              <a:t>The OPUS Static Interface</a:t>
            </a:r>
            <a:endParaRPr lang="en-US" dirty="0"/>
          </a:p>
        </p:txBody>
      </p:sp>
      <p:sp>
        <p:nvSpPr>
          <p:cNvPr id="7" name="TextBox 16"/>
          <p:cNvSpPr txBox="1">
            <a:spLocks noChangeArrowheads="1"/>
          </p:cNvSpPr>
          <p:nvPr/>
        </p:nvSpPr>
        <p:spPr bwMode="auto">
          <a:xfrm>
            <a:off x="85724" y="5628812"/>
            <a:ext cx="2430462"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a:solidFill>
                  <a:srgbClr val="FF0000"/>
                </a:solidFill>
              </a:rPr>
              <a:t>http</a:t>
            </a:r>
            <a:r>
              <a:rPr lang="en-US" sz="1200" dirty="0" smtClean="0">
                <a:solidFill>
                  <a:srgbClr val="FF0000"/>
                </a:solidFill>
              </a:rPr>
              <a:t>://geodesy.noaa.gov/OPUS</a:t>
            </a:r>
            <a:r>
              <a:rPr lang="en-US" sz="1200" dirty="0">
                <a:solidFill>
                  <a:srgbClr val="FF0000"/>
                </a:solidFill>
              </a:rPr>
              <a: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Matters of Mission and Policy</a:t>
            </a:r>
          </a:p>
        </p:txBody>
      </p:sp>
      <p:sp>
        <p:nvSpPr>
          <p:cNvPr id="16" name="Content Placeholder 15"/>
          <p:cNvSpPr>
            <a:spLocks noGrp="1"/>
          </p:cNvSpPr>
          <p:nvPr>
            <p:ph idx="1"/>
          </p:nvPr>
        </p:nvSpPr>
        <p:spPr>
          <a:xfrm>
            <a:off x="457200" y="1169644"/>
            <a:ext cx="8429946" cy="5354448"/>
          </a:xfrm>
        </p:spPr>
        <p:txBody>
          <a:bodyPr/>
          <a:lstStyle/>
          <a:p>
            <a:pPr marL="514350" indent="-514350">
              <a:spcBef>
                <a:spcPts val="600"/>
              </a:spcBef>
              <a:defRPr/>
            </a:pPr>
            <a:r>
              <a:rPr lang="en-US" sz="2800" b="1" dirty="0" smtClean="0"/>
              <a:t>The NGS Mission</a:t>
            </a:r>
          </a:p>
          <a:p>
            <a:pPr marL="914400" lvl="1" indent="-514350">
              <a:spcBef>
                <a:spcPts val="600"/>
              </a:spcBef>
              <a:defRPr/>
            </a:pPr>
            <a:r>
              <a:rPr lang="en-US" sz="2400" b="1" i="1" dirty="0" smtClean="0"/>
              <a:t>Define</a:t>
            </a:r>
            <a:r>
              <a:rPr lang="en-US" sz="2400" dirty="0" smtClean="0"/>
              <a:t>, </a:t>
            </a:r>
            <a:r>
              <a:rPr lang="en-US" sz="2400" b="1" i="1" dirty="0" smtClean="0"/>
              <a:t>maintain</a:t>
            </a:r>
            <a:r>
              <a:rPr lang="en-US" sz="2400" dirty="0" smtClean="0"/>
              <a:t>, and provide </a:t>
            </a:r>
            <a:r>
              <a:rPr lang="en-US" sz="2400" b="1" i="1" dirty="0" smtClean="0"/>
              <a:t>access</a:t>
            </a:r>
            <a:r>
              <a:rPr lang="en-US" sz="2400" dirty="0" smtClean="0"/>
              <a:t> to the NSRS</a:t>
            </a:r>
          </a:p>
          <a:p>
            <a:pPr marL="914400" lvl="1" indent="-514350">
              <a:spcBef>
                <a:spcPts val="600"/>
              </a:spcBef>
              <a:defRPr/>
            </a:pPr>
            <a:r>
              <a:rPr lang="en-US" sz="2400" dirty="0" smtClean="0"/>
              <a:t>Interpreted as providing authoritative geodetic control</a:t>
            </a:r>
          </a:p>
          <a:p>
            <a:pPr marL="914400" lvl="1" indent="-514350">
              <a:spcBef>
                <a:spcPts val="600"/>
              </a:spcBef>
              <a:defRPr/>
            </a:pPr>
            <a:r>
              <a:rPr lang="en-US" sz="2400" dirty="0" smtClean="0"/>
              <a:t>Non-unique current coordinates at odds with NGS mission</a:t>
            </a:r>
          </a:p>
          <a:p>
            <a:pPr marL="914400" lvl="1" indent="-514350">
              <a:spcBef>
                <a:spcPts val="600"/>
              </a:spcBef>
              <a:defRPr/>
            </a:pPr>
            <a:r>
              <a:rPr lang="en-US" sz="2400" dirty="0" smtClean="0"/>
              <a:t>Different results from different processes are problematic</a:t>
            </a:r>
          </a:p>
          <a:p>
            <a:pPr marL="514350" indent="-514350">
              <a:spcBef>
                <a:spcPts val="600"/>
              </a:spcBef>
              <a:defRPr/>
            </a:pPr>
            <a:r>
              <a:rPr lang="en-US" sz="2800" b="1" dirty="0" smtClean="0"/>
              <a:t>Governing policies</a:t>
            </a:r>
          </a:p>
          <a:p>
            <a:pPr marL="914400" lvl="1" indent="-514350">
              <a:spcBef>
                <a:spcPts val="600"/>
              </a:spcBef>
              <a:defRPr/>
            </a:pPr>
            <a:r>
              <a:rPr lang="en-US" sz="2400" dirty="0" smtClean="0"/>
              <a:t>Encapsulated within existing FGDC and FGCS documents</a:t>
            </a:r>
          </a:p>
          <a:p>
            <a:pPr marL="1314450" lvl="2" indent="-514350">
              <a:spcBef>
                <a:spcPts val="600"/>
              </a:spcBef>
              <a:defRPr/>
            </a:pPr>
            <a:r>
              <a:rPr lang="en-US" sz="2000" dirty="0" smtClean="0"/>
              <a:t>Derived also from executive orders, congressional acts, etc.</a:t>
            </a:r>
          </a:p>
          <a:p>
            <a:pPr marL="1314450" lvl="2" indent="-514350">
              <a:spcBef>
                <a:spcPts val="600"/>
              </a:spcBef>
              <a:defRPr/>
            </a:pPr>
            <a:r>
              <a:rPr lang="en-US" sz="2000" dirty="0" smtClean="0"/>
              <a:t>The NGSIDB and “Bluebook” are part of such policy</a:t>
            </a:r>
          </a:p>
          <a:p>
            <a:pPr marL="1314450" lvl="2" indent="-514350">
              <a:spcBef>
                <a:spcPts val="600"/>
              </a:spcBef>
              <a:defRPr/>
            </a:pPr>
            <a:r>
              <a:rPr lang="en-US" sz="2000" dirty="0" smtClean="0"/>
              <a:t>Changes must go through FGCS and FGDC</a:t>
            </a:r>
          </a:p>
          <a:p>
            <a:pPr marL="914400" lvl="1" indent="-514350">
              <a:spcBef>
                <a:spcPts val="600"/>
              </a:spcBef>
              <a:defRPr/>
            </a:pPr>
            <a:r>
              <a:rPr lang="en-US" sz="2400" dirty="0" smtClean="0"/>
              <a:t>OPUS-DB in conflict with existing NGS policy</a:t>
            </a:r>
          </a:p>
          <a:p>
            <a:pPr marL="1314450" lvl="2" indent="-514350">
              <a:spcBef>
                <a:spcPts val="600"/>
              </a:spcBef>
              <a:defRPr/>
            </a:pPr>
            <a:r>
              <a:rPr lang="en-US" sz="2000" dirty="0" smtClean="0"/>
              <a:t>But its existence implies a </a:t>
            </a:r>
            <a:r>
              <a:rPr lang="en-US" sz="2000" i="1" dirty="0" smtClean="0"/>
              <a:t>de facto</a:t>
            </a:r>
            <a:r>
              <a:rPr lang="en-US" sz="2000" dirty="0" smtClean="0"/>
              <a:t> policy.  What to do?</a:t>
            </a:r>
            <a:endParaRPr lang="en-US" sz="2000" dirty="0"/>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The way forward</a:t>
            </a:r>
          </a:p>
        </p:txBody>
      </p:sp>
      <p:sp>
        <p:nvSpPr>
          <p:cNvPr id="16" name="Content Placeholder 15"/>
          <p:cNvSpPr>
            <a:spLocks noGrp="1"/>
          </p:cNvSpPr>
          <p:nvPr>
            <p:ph idx="1"/>
          </p:nvPr>
        </p:nvSpPr>
        <p:spPr>
          <a:xfrm>
            <a:off x="457200" y="1282658"/>
            <a:ext cx="8224464" cy="4921066"/>
          </a:xfrm>
        </p:spPr>
        <p:txBody>
          <a:bodyPr/>
          <a:lstStyle/>
          <a:p>
            <a:pPr marL="0" indent="0">
              <a:spcBef>
                <a:spcPts val="600"/>
              </a:spcBef>
              <a:buNone/>
              <a:defRPr/>
            </a:pPr>
            <a:r>
              <a:rPr lang="en-US" sz="2800" dirty="0" smtClean="0"/>
              <a:t>Another fine mess – NGS created this problem, and now NGS will fix it.  There are five aspects to this:  </a:t>
            </a:r>
          </a:p>
          <a:p>
            <a:pPr marL="0" indent="0">
              <a:spcBef>
                <a:spcPts val="600"/>
              </a:spcBef>
              <a:buNone/>
              <a:defRPr/>
            </a:pPr>
            <a:endParaRPr lang="en-US" sz="2800" dirty="0" smtClean="0"/>
          </a:p>
          <a:p>
            <a:pPr marL="514350" indent="-514350">
              <a:spcBef>
                <a:spcPts val="600"/>
              </a:spcBef>
              <a:buFont typeface="+mj-lt"/>
              <a:buAutoNum type="arabicPeriod"/>
              <a:defRPr/>
            </a:pPr>
            <a:r>
              <a:rPr lang="en-US" sz="2800" b="1" dirty="0" smtClean="0"/>
              <a:t>WHAT we are (and are not) doing</a:t>
            </a:r>
          </a:p>
          <a:p>
            <a:pPr marL="514350" indent="-514350">
              <a:spcBef>
                <a:spcPts val="600"/>
              </a:spcBef>
              <a:buFont typeface="+mj-lt"/>
              <a:buAutoNum type="arabicPeriod"/>
              <a:defRPr/>
            </a:pPr>
            <a:r>
              <a:rPr lang="en-US" sz="2800" b="1" dirty="0" smtClean="0"/>
              <a:t>WHY we are doing it</a:t>
            </a:r>
          </a:p>
          <a:p>
            <a:pPr marL="514350" indent="-514350">
              <a:spcBef>
                <a:spcPts val="600"/>
              </a:spcBef>
              <a:buFont typeface="+mj-lt"/>
              <a:buAutoNum type="arabicPeriod"/>
              <a:defRPr/>
            </a:pPr>
            <a:r>
              <a:rPr lang="en-US" sz="2800" b="1" dirty="0" smtClean="0"/>
              <a:t>WHERE we are going</a:t>
            </a:r>
          </a:p>
          <a:p>
            <a:pPr marL="514350" indent="-514350">
              <a:spcBef>
                <a:spcPts val="600"/>
              </a:spcBef>
              <a:buFont typeface="+mj-lt"/>
              <a:buAutoNum type="arabicPeriod"/>
              <a:defRPr/>
            </a:pPr>
            <a:r>
              <a:rPr lang="en-US" sz="2800" b="1" dirty="0" smtClean="0"/>
              <a:t>HOW we will get there</a:t>
            </a:r>
          </a:p>
          <a:p>
            <a:pPr marL="514350" indent="-514350">
              <a:spcBef>
                <a:spcPts val="600"/>
              </a:spcBef>
              <a:buFont typeface="+mj-lt"/>
              <a:buAutoNum type="arabicPeriod"/>
              <a:defRPr/>
            </a:pPr>
            <a:r>
              <a:rPr lang="en-US" sz="2800" b="1" dirty="0" smtClean="0"/>
              <a:t>WHEN all this is going to happen</a:t>
            </a:r>
            <a:endParaRPr lang="en-US" sz="2400" dirty="0"/>
          </a:p>
        </p:txBody>
      </p:sp>
      <p:pic>
        <p:nvPicPr>
          <p:cNvPr id="1027" name="Picture 3" descr="C:\NGS\Presentations_NGS\2013\OP_Bluebooking\another-fine-mess-movie-poster-1930-1020196971.jpg"/>
          <p:cNvPicPr>
            <a:picLocks noChangeAspect="1" noChangeArrowheads="1"/>
          </p:cNvPicPr>
          <p:nvPr/>
        </p:nvPicPr>
        <p:blipFill>
          <a:blip r:embed="rId3" cstate="print"/>
          <a:srcRect/>
          <a:stretch>
            <a:fillRect/>
          </a:stretch>
        </p:blipFill>
        <p:spPr bwMode="auto">
          <a:xfrm>
            <a:off x="6161864" y="2194560"/>
            <a:ext cx="2982136" cy="4663440"/>
          </a:xfrm>
          <a:prstGeom prst="rect">
            <a:avLst/>
          </a:prstGeom>
          <a:noFill/>
        </p:spPr>
      </p:pic>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WHAT we are (and are not) doing</a:t>
            </a:r>
          </a:p>
        </p:txBody>
      </p:sp>
      <p:sp>
        <p:nvSpPr>
          <p:cNvPr id="16" name="Content Placeholder 15"/>
          <p:cNvSpPr>
            <a:spLocks noGrp="1"/>
          </p:cNvSpPr>
          <p:nvPr>
            <p:ph idx="1"/>
          </p:nvPr>
        </p:nvSpPr>
        <p:spPr>
          <a:xfrm>
            <a:off x="457200" y="1282657"/>
            <a:ext cx="8686800" cy="5282529"/>
          </a:xfrm>
        </p:spPr>
        <p:txBody>
          <a:bodyPr/>
          <a:lstStyle/>
          <a:p>
            <a:pPr marL="514350" indent="-514350">
              <a:spcBef>
                <a:spcPts val="500"/>
              </a:spcBef>
              <a:defRPr/>
            </a:pPr>
            <a:r>
              <a:rPr lang="en-US" sz="2800" dirty="0" smtClean="0"/>
              <a:t>OP will continue to </a:t>
            </a:r>
            <a:r>
              <a:rPr lang="en-US" sz="2800" b="1" dirty="0" smtClean="0"/>
              <a:t>NOT</a:t>
            </a:r>
            <a:r>
              <a:rPr lang="en-US" sz="2800" dirty="0" smtClean="0"/>
              <a:t> publish to OPUS-DB</a:t>
            </a:r>
          </a:p>
          <a:p>
            <a:pPr marL="914400" lvl="1" indent="-514350">
              <a:spcBef>
                <a:spcPts val="500"/>
              </a:spcBef>
              <a:defRPr/>
            </a:pPr>
            <a:r>
              <a:rPr lang="en-US" sz="2400" dirty="0" smtClean="0"/>
              <a:t>Publish instead to NGSIDB via traditional “Bluebooking”</a:t>
            </a:r>
          </a:p>
          <a:p>
            <a:pPr marL="514350" indent="-514350">
              <a:spcBef>
                <a:spcPts val="500"/>
              </a:spcBef>
              <a:defRPr/>
            </a:pPr>
            <a:r>
              <a:rPr lang="en-US" sz="2800" dirty="0" smtClean="0"/>
              <a:t>OP operational in Jan 2014</a:t>
            </a:r>
          </a:p>
          <a:p>
            <a:pPr marL="514350" indent="-514350">
              <a:spcBef>
                <a:spcPts val="500"/>
              </a:spcBef>
              <a:defRPr/>
            </a:pPr>
            <a:r>
              <a:rPr lang="en-US" sz="2800" dirty="0" smtClean="0"/>
              <a:t>“Review and Publish” controls in OP will be inactive</a:t>
            </a:r>
          </a:p>
          <a:p>
            <a:pPr marL="514350" indent="-514350">
              <a:spcBef>
                <a:spcPts val="500"/>
              </a:spcBef>
              <a:defRPr/>
            </a:pPr>
            <a:r>
              <a:rPr lang="en-US" sz="2800" dirty="0" smtClean="0"/>
              <a:t>Upgrade OP to facilitate publishing to NGSIDB</a:t>
            </a:r>
          </a:p>
          <a:p>
            <a:pPr marL="514350" indent="-514350">
              <a:spcBef>
                <a:spcPts val="500"/>
              </a:spcBef>
              <a:defRPr/>
            </a:pPr>
            <a:r>
              <a:rPr lang="en-US" sz="2800" dirty="0" smtClean="0"/>
              <a:t>Solicit feedback from OP users</a:t>
            </a:r>
          </a:p>
          <a:p>
            <a:pPr marL="914400" lvl="1" indent="-514350">
              <a:spcBef>
                <a:spcPts val="500"/>
              </a:spcBef>
              <a:defRPr/>
            </a:pPr>
            <a:r>
              <a:rPr lang="en-US" sz="2400" dirty="0" smtClean="0"/>
              <a:t>Want “authoritative” access to the NSRS?</a:t>
            </a:r>
          </a:p>
          <a:p>
            <a:pPr marL="914400" lvl="1" indent="-514350">
              <a:spcBef>
                <a:spcPts val="500"/>
              </a:spcBef>
              <a:defRPr/>
            </a:pPr>
            <a:r>
              <a:rPr lang="en-US" sz="2400" dirty="0" smtClean="0"/>
              <a:t>Why in NGS database?  To get (implicit) NGS endorsement?</a:t>
            </a:r>
          </a:p>
          <a:p>
            <a:pPr marL="1314450" lvl="2" indent="-514350">
              <a:spcBef>
                <a:spcPts val="500"/>
              </a:spcBef>
              <a:defRPr/>
            </a:pPr>
            <a:r>
              <a:rPr lang="en-US" sz="2000" dirty="0" smtClean="0"/>
              <a:t>Or just a digital dumping ground for crowd-sourced coordinates?</a:t>
            </a:r>
          </a:p>
        </p:txBody>
      </p:sp>
      <p:sp>
        <p:nvSpPr>
          <p:cNvPr id="17" name="Date Placeholder 16"/>
          <p:cNvSpPr>
            <a:spLocks noGrp="1"/>
          </p:cNvSpPr>
          <p:nvPr>
            <p:ph type="dt" sz="quarter" idx="10"/>
          </p:nvPr>
        </p:nvSpPr>
        <p:spPr/>
        <p:txBody>
          <a:bodyPr/>
          <a:lstStyle/>
          <a:p>
            <a:pPr>
              <a:defRPr/>
            </a:pPr>
            <a:r>
              <a:rPr lang="en-US" dirty="0" smtClean="0"/>
              <a:t>2013-08-09</a:t>
            </a:r>
            <a:endParaRPr lang="en-US" dirty="0"/>
          </a:p>
        </p:txBody>
      </p:sp>
      <p:sp>
        <p:nvSpPr>
          <p:cNvPr id="18" name="Slide Number Placeholder 17"/>
          <p:cNvSpPr>
            <a:spLocks noGrp="1"/>
          </p:cNvSpPr>
          <p:nvPr>
            <p:ph type="sldNum" sz="quarter" idx="12"/>
          </p:nvPr>
        </p:nvSpPr>
        <p:spPr/>
        <p:txBody>
          <a:bodyPr/>
          <a:lstStyle/>
          <a:p>
            <a:pPr>
              <a:defRPr/>
            </a:pPr>
            <a:fld id="{967B6CB2-1AA5-4A2A-BD79-21D9C0F2F6AA}" type="slidenum">
              <a:rPr lang="en-US" smtClean="0"/>
              <a:pPr>
                <a:defRPr/>
              </a:pPr>
              <a:t>62</a:t>
            </a:fld>
            <a:endParaRPr lang="en-US" dirty="0"/>
          </a:p>
        </p:txBody>
      </p:sp>
      <p:sp>
        <p:nvSpPr>
          <p:cNvPr id="19" name="Footer Placeholder 18"/>
          <p:cNvSpPr>
            <a:spLocks noGrp="1"/>
          </p:cNvSpPr>
          <p:nvPr>
            <p:ph type="ftr" sz="quarter" idx="11"/>
          </p:nvPr>
        </p:nvSpPr>
        <p:spPr/>
        <p:txBody>
          <a:bodyPr/>
          <a:lstStyle/>
          <a:p>
            <a:pPr>
              <a:defRPr/>
            </a:pPr>
            <a:r>
              <a:rPr lang="en-US" dirty="0" smtClean="0"/>
              <a:t>OPUS Projects</a:t>
            </a:r>
            <a:endParaRPr lang="en-US" dirty="0"/>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WHY we are doing it</a:t>
            </a:r>
          </a:p>
        </p:txBody>
      </p:sp>
      <p:sp>
        <p:nvSpPr>
          <p:cNvPr id="16" name="Content Placeholder 15"/>
          <p:cNvSpPr>
            <a:spLocks noGrp="1"/>
          </p:cNvSpPr>
          <p:nvPr>
            <p:ph idx="1"/>
          </p:nvPr>
        </p:nvSpPr>
        <p:spPr>
          <a:xfrm>
            <a:off x="457200" y="1282658"/>
            <a:ext cx="8429946" cy="4921066"/>
          </a:xfrm>
        </p:spPr>
        <p:txBody>
          <a:bodyPr/>
          <a:lstStyle/>
          <a:p>
            <a:pPr marL="514350" indent="-514350">
              <a:spcBef>
                <a:spcPts val="600"/>
              </a:spcBef>
              <a:defRPr/>
            </a:pPr>
            <a:r>
              <a:rPr lang="en-US" sz="2800" dirty="0" smtClean="0"/>
              <a:t>Want single authoritative source for geodetic control</a:t>
            </a:r>
          </a:p>
          <a:p>
            <a:pPr marL="514350" indent="-514350">
              <a:spcBef>
                <a:spcPts val="600"/>
              </a:spcBef>
              <a:defRPr/>
            </a:pPr>
            <a:r>
              <a:rPr lang="en-US" sz="2800" dirty="0" smtClean="0"/>
              <a:t>Two databases strain already scant resources</a:t>
            </a:r>
          </a:p>
          <a:p>
            <a:pPr marL="914400" lvl="1" indent="-514350">
              <a:spcBef>
                <a:spcPts val="600"/>
              </a:spcBef>
              <a:defRPr/>
            </a:pPr>
            <a:r>
              <a:rPr lang="en-US" sz="2400" dirty="0" smtClean="0"/>
              <a:t>Undermines improvements to NGSIDB and Bluebooking</a:t>
            </a:r>
          </a:p>
          <a:p>
            <a:pPr marL="514350" indent="-514350">
              <a:spcBef>
                <a:spcPts val="600"/>
              </a:spcBef>
              <a:defRPr/>
            </a:pPr>
            <a:r>
              <a:rPr lang="en-US" sz="2800" dirty="0" smtClean="0"/>
              <a:t>Existing policy corresponds to NGSIDB and Bluebook</a:t>
            </a:r>
          </a:p>
          <a:p>
            <a:pPr marL="914400" lvl="1" indent="-514350">
              <a:spcBef>
                <a:spcPts val="600"/>
              </a:spcBef>
              <a:defRPr/>
            </a:pPr>
            <a:r>
              <a:rPr lang="en-US" sz="2400" dirty="0" smtClean="0"/>
              <a:t>References to OPUS-DB do not exist in FGDC or FGCS docs</a:t>
            </a:r>
          </a:p>
          <a:p>
            <a:pPr marL="514350" indent="-514350">
              <a:spcBef>
                <a:spcPts val="600"/>
              </a:spcBef>
              <a:defRPr/>
            </a:pPr>
            <a:r>
              <a:rPr lang="en-US" sz="2800" dirty="0" smtClean="0"/>
              <a:t>OPUS-DB orthometric heights problematic</a:t>
            </a:r>
          </a:p>
          <a:p>
            <a:pPr marL="914400" lvl="1" indent="-514350">
              <a:spcBef>
                <a:spcPts val="600"/>
              </a:spcBef>
              <a:defRPr/>
            </a:pPr>
            <a:r>
              <a:rPr lang="en-US" sz="2400" dirty="0" smtClean="0"/>
              <a:t>E.g., on islands and in subsidence areas (Gulf Coast)</a:t>
            </a:r>
          </a:p>
          <a:p>
            <a:pPr marL="514350" indent="-514350">
              <a:spcBef>
                <a:spcPts val="600"/>
              </a:spcBef>
              <a:defRPr/>
            </a:pPr>
            <a:r>
              <a:rPr lang="en-US" sz="2800" b="1" dirty="0" smtClean="0"/>
              <a:t>Multiple current coordinates on individual marks</a:t>
            </a:r>
          </a:p>
          <a:p>
            <a:pPr marL="514350" indent="-514350">
              <a:spcBef>
                <a:spcPts val="600"/>
              </a:spcBef>
              <a:defRPr/>
            </a:pPr>
            <a:r>
              <a:rPr lang="en-US" sz="2800" b="1" dirty="0" smtClean="0"/>
              <a:t>Consistency between OP and existing processes</a:t>
            </a:r>
          </a:p>
        </p:txBody>
      </p:sp>
      <p:sp>
        <p:nvSpPr>
          <p:cNvPr id="17" name="Date Placeholder 16"/>
          <p:cNvSpPr>
            <a:spLocks noGrp="1"/>
          </p:cNvSpPr>
          <p:nvPr>
            <p:ph type="dt" sz="quarter" idx="10"/>
          </p:nvPr>
        </p:nvSpPr>
        <p:spPr/>
        <p:txBody>
          <a:bodyPr/>
          <a:lstStyle/>
          <a:p>
            <a:pPr>
              <a:defRPr/>
            </a:pPr>
            <a:r>
              <a:rPr lang="en-US" dirty="0" smtClean="0"/>
              <a:t>2013-08-09</a:t>
            </a:r>
            <a:endParaRPr lang="en-US" dirty="0"/>
          </a:p>
        </p:txBody>
      </p:sp>
      <p:sp>
        <p:nvSpPr>
          <p:cNvPr id="18" name="Slide Number Placeholder 17"/>
          <p:cNvSpPr>
            <a:spLocks noGrp="1"/>
          </p:cNvSpPr>
          <p:nvPr>
            <p:ph type="sldNum" sz="quarter" idx="12"/>
          </p:nvPr>
        </p:nvSpPr>
        <p:spPr/>
        <p:txBody>
          <a:bodyPr/>
          <a:lstStyle/>
          <a:p>
            <a:pPr>
              <a:defRPr/>
            </a:pPr>
            <a:fld id="{967B6CB2-1AA5-4A2A-BD79-21D9C0F2F6AA}" type="slidenum">
              <a:rPr lang="en-US" smtClean="0"/>
              <a:pPr>
                <a:defRPr/>
              </a:pPr>
              <a:t>63</a:t>
            </a:fld>
            <a:endParaRPr lang="en-US"/>
          </a:p>
        </p:txBody>
      </p:sp>
      <p:sp>
        <p:nvSpPr>
          <p:cNvPr id="19" name="Footer Placeholder 18"/>
          <p:cNvSpPr>
            <a:spLocks noGrp="1"/>
          </p:cNvSpPr>
          <p:nvPr>
            <p:ph type="ftr" sz="quarter" idx="11"/>
          </p:nvPr>
        </p:nvSpPr>
        <p:spPr/>
        <p:txBody>
          <a:bodyPr/>
          <a:lstStyle/>
          <a:p>
            <a:pPr>
              <a:defRPr/>
            </a:pPr>
            <a:r>
              <a:rPr lang="en-US" dirty="0" smtClean="0"/>
              <a:t>OPUS Projects</a:t>
            </a:r>
            <a:endParaRPr lang="en-US" dirty="0"/>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WHERE we are going</a:t>
            </a:r>
          </a:p>
        </p:txBody>
      </p:sp>
      <p:sp>
        <p:nvSpPr>
          <p:cNvPr id="16" name="Content Placeholder 15"/>
          <p:cNvSpPr>
            <a:spLocks noGrp="1"/>
          </p:cNvSpPr>
          <p:nvPr>
            <p:ph idx="1"/>
          </p:nvPr>
        </p:nvSpPr>
        <p:spPr>
          <a:xfrm>
            <a:off x="457200" y="1282657"/>
            <a:ext cx="8686800" cy="5323625"/>
          </a:xfrm>
        </p:spPr>
        <p:txBody>
          <a:bodyPr/>
          <a:lstStyle/>
          <a:p>
            <a:pPr marL="514350" indent="-514350">
              <a:spcBef>
                <a:spcPts val="600"/>
              </a:spcBef>
              <a:buNone/>
              <a:defRPr/>
            </a:pPr>
            <a:r>
              <a:rPr lang="en-US" sz="2800" b="1" dirty="0" smtClean="0"/>
              <a:t>Consistent with Ten-Year Strategic Plan (2013-2023)</a:t>
            </a:r>
          </a:p>
          <a:p>
            <a:pPr marL="514350" indent="-514350">
              <a:spcBef>
                <a:spcPts val="600"/>
              </a:spcBef>
              <a:defRPr/>
            </a:pPr>
            <a:r>
              <a:rPr lang="en-US" sz="2800" u="sng" dirty="0" smtClean="0"/>
              <a:t>Objective 1-1</a:t>
            </a:r>
            <a:r>
              <a:rPr lang="en-US" sz="2800" dirty="0" smtClean="0"/>
              <a:t>:  “Bluebooking and Datasheets”</a:t>
            </a:r>
          </a:p>
          <a:p>
            <a:pPr marL="914400" lvl="1" indent="-514350">
              <a:spcBef>
                <a:spcPts val="600"/>
              </a:spcBef>
              <a:defRPr/>
            </a:pPr>
            <a:r>
              <a:rPr lang="en-US" sz="2400" dirty="0" smtClean="0"/>
              <a:t>Streamline existing process (especially via OP)</a:t>
            </a:r>
          </a:p>
          <a:p>
            <a:pPr marL="914400" lvl="1" indent="-514350">
              <a:spcBef>
                <a:spcPts val="600"/>
              </a:spcBef>
              <a:defRPr/>
            </a:pPr>
            <a:r>
              <a:rPr lang="en-US" sz="2400" dirty="0" smtClean="0"/>
              <a:t>Reduce errors in loading and in output from NGSIDB</a:t>
            </a:r>
          </a:p>
          <a:p>
            <a:pPr marL="914400" lvl="1" indent="-514350">
              <a:spcBef>
                <a:spcPts val="600"/>
              </a:spcBef>
              <a:defRPr/>
            </a:pPr>
            <a:r>
              <a:rPr lang="en-US" sz="2400" dirty="0" smtClean="0"/>
              <a:t>Merge NGSIDB and OPUS databases…? </a:t>
            </a:r>
          </a:p>
          <a:p>
            <a:pPr marL="514350" indent="-514350">
              <a:spcBef>
                <a:spcPts val="600"/>
              </a:spcBef>
              <a:defRPr/>
            </a:pPr>
            <a:r>
              <a:rPr lang="en-US" sz="2800" u="sng" dirty="0" smtClean="0"/>
              <a:t>Objective 2-3</a:t>
            </a:r>
            <a:r>
              <a:rPr lang="en-US" sz="2800" dirty="0" smtClean="0"/>
              <a:t>:  “Re-invent Bluebooking”</a:t>
            </a:r>
          </a:p>
          <a:p>
            <a:pPr marL="914400" lvl="1" indent="-514350">
              <a:spcBef>
                <a:spcPts val="600"/>
              </a:spcBef>
              <a:defRPr/>
            </a:pPr>
            <a:r>
              <a:rPr lang="en-US" sz="2400" dirty="0" smtClean="0"/>
              <a:t>Learn from Objective 1-1 as guidance on way forward</a:t>
            </a:r>
          </a:p>
          <a:p>
            <a:pPr marL="914400" lvl="1" indent="-514350">
              <a:spcBef>
                <a:spcPts val="600"/>
              </a:spcBef>
              <a:defRPr/>
            </a:pPr>
            <a:r>
              <a:rPr lang="en-US" sz="2400" dirty="0" smtClean="0"/>
              <a:t>Development coordinated with entirely new database</a:t>
            </a:r>
          </a:p>
          <a:p>
            <a:pPr marL="514350" indent="-514350">
              <a:spcBef>
                <a:spcPts val="600"/>
              </a:spcBef>
              <a:defRPr/>
            </a:pPr>
            <a:r>
              <a:rPr lang="en-US" sz="2800" u="sng" dirty="0" smtClean="0"/>
              <a:t>Ultimate goal</a:t>
            </a:r>
            <a:r>
              <a:rPr lang="en-US" sz="2800" dirty="0" smtClean="0"/>
              <a:t>:  Truly modern database and processes</a:t>
            </a:r>
          </a:p>
        </p:txBody>
      </p:sp>
      <p:sp>
        <p:nvSpPr>
          <p:cNvPr id="17" name="Date Placeholder 16"/>
          <p:cNvSpPr>
            <a:spLocks noGrp="1"/>
          </p:cNvSpPr>
          <p:nvPr>
            <p:ph type="dt" sz="quarter" idx="10"/>
          </p:nvPr>
        </p:nvSpPr>
        <p:spPr/>
        <p:txBody>
          <a:bodyPr/>
          <a:lstStyle/>
          <a:p>
            <a:pPr>
              <a:defRPr/>
            </a:pPr>
            <a:r>
              <a:rPr lang="en-US" dirty="0" smtClean="0"/>
              <a:t>2013-08-09</a:t>
            </a:r>
            <a:endParaRPr lang="en-US" dirty="0"/>
          </a:p>
        </p:txBody>
      </p:sp>
      <p:sp>
        <p:nvSpPr>
          <p:cNvPr id="18" name="Slide Number Placeholder 17"/>
          <p:cNvSpPr>
            <a:spLocks noGrp="1"/>
          </p:cNvSpPr>
          <p:nvPr>
            <p:ph type="sldNum" sz="quarter" idx="12"/>
          </p:nvPr>
        </p:nvSpPr>
        <p:spPr/>
        <p:txBody>
          <a:bodyPr/>
          <a:lstStyle/>
          <a:p>
            <a:pPr>
              <a:defRPr/>
            </a:pPr>
            <a:fld id="{967B6CB2-1AA5-4A2A-BD79-21D9C0F2F6AA}" type="slidenum">
              <a:rPr lang="en-US" smtClean="0"/>
              <a:pPr>
                <a:defRPr/>
              </a:pPr>
              <a:t>64</a:t>
            </a:fld>
            <a:endParaRPr lang="en-US"/>
          </a:p>
        </p:txBody>
      </p:sp>
      <p:sp>
        <p:nvSpPr>
          <p:cNvPr id="19" name="Footer Placeholder 18"/>
          <p:cNvSpPr>
            <a:spLocks noGrp="1"/>
          </p:cNvSpPr>
          <p:nvPr>
            <p:ph type="ftr" sz="quarter" idx="11"/>
          </p:nvPr>
        </p:nvSpPr>
        <p:spPr/>
        <p:txBody>
          <a:bodyPr/>
          <a:lstStyle/>
          <a:p>
            <a:pPr>
              <a:defRPr/>
            </a:pPr>
            <a:r>
              <a:rPr lang="en-US" dirty="0" smtClean="0"/>
              <a:t>OPUS Projects</a:t>
            </a:r>
            <a:endParaRPr lang="en-US" dirty="0"/>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HOW we will get there</a:t>
            </a:r>
          </a:p>
        </p:txBody>
      </p:sp>
      <p:sp>
        <p:nvSpPr>
          <p:cNvPr id="16" name="Content Placeholder 15"/>
          <p:cNvSpPr>
            <a:spLocks noGrp="1"/>
          </p:cNvSpPr>
          <p:nvPr>
            <p:ph idx="1"/>
          </p:nvPr>
        </p:nvSpPr>
        <p:spPr>
          <a:xfrm>
            <a:off x="457200" y="1282658"/>
            <a:ext cx="8686800" cy="4921066"/>
          </a:xfrm>
        </p:spPr>
        <p:txBody>
          <a:bodyPr/>
          <a:lstStyle/>
          <a:p>
            <a:pPr marL="514350" indent="-514350">
              <a:spcBef>
                <a:spcPts val="600"/>
              </a:spcBef>
              <a:buNone/>
              <a:defRPr/>
            </a:pPr>
            <a:r>
              <a:rPr lang="en-US" sz="2800" b="1" dirty="0" smtClean="0"/>
              <a:t>Formal project management is only viable way forward</a:t>
            </a:r>
          </a:p>
          <a:p>
            <a:pPr marL="514350" indent="-514350">
              <a:spcBef>
                <a:spcPts val="600"/>
              </a:spcBef>
              <a:defRPr/>
            </a:pPr>
            <a:r>
              <a:rPr lang="en-US" sz="2800" dirty="0" smtClean="0"/>
              <a:t>Create project charters and plans</a:t>
            </a:r>
          </a:p>
          <a:p>
            <a:pPr marL="914400" lvl="1" indent="-514350">
              <a:spcBef>
                <a:spcPts val="600"/>
              </a:spcBef>
              <a:defRPr/>
            </a:pPr>
            <a:r>
              <a:rPr lang="en-US" sz="2400" dirty="0" smtClean="0"/>
              <a:t>One for existing processes/database (Objective 1-1)</a:t>
            </a:r>
          </a:p>
          <a:p>
            <a:pPr marL="914400" lvl="1" indent="-514350">
              <a:spcBef>
                <a:spcPts val="600"/>
              </a:spcBef>
              <a:defRPr/>
            </a:pPr>
            <a:r>
              <a:rPr lang="en-US" sz="2400" dirty="0" smtClean="0"/>
              <a:t>One for “re-inventing Bluebooking” (Objective 2-3)</a:t>
            </a:r>
          </a:p>
          <a:p>
            <a:pPr marL="914400" lvl="1" indent="-514350">
              <a:spcBef>
                <a:spcPts val="600"/>
              </a:spcBef>
              <a:defRPr/>
            </a:pPr>
            <a:r>
              <a:rPr lang="en-US" sz="2400" dirty="0" smtClean="0"/>
              <a:t>Also needed for leveling and gravity (not just GNSS)</a:t>
            </a:r>
          </a:p>
          <a:p>
            <a:pPr marL="514350" indent="-514350">
              <a:spcBef>
                <a:spcPts val="600"/>
              </a:spcBef>
              <a:defRPr/>
            </a:pPr>
            <a:r>
              <a:rPr lang="en-US" sz="2800" dirty="0" smtClean="0"/>
              <a:t>Multiple requirements, including:</a:t>
            </a:r>
          </a:p>
          <a:p>
            <a:pPr marL="914400" lvl="1" indent="-514350">
              <a:spcBef>
                <a:spcPts val="600"/>
              </a:spcBef>
              <a:defRPr/>
            </a:pPr>
            <a:r>
              <a:rPr lang="en-US" sz="2400" dirty="0" smtClean="0"/>
              <a:t>Detailed plans including comprehensive evaluations, QA/QC</a:t>
            </a:r>
          </a:p>
          <a:p>
            <a:pPr marL="914400" lvl="1" indent="-514350">
              <a:spcBef>
                <a:spcPts val="600"/>
              </a:spcBef>
              <a:defRPr/>
            </a:pPr>
            <a:r>
              <a:rPr lang="en-US" sz="2400" dirty="0" smtClean="0"/>
              <a:t>Realistic evaluations of risks and allocation of resources</a:t>
            </a:r>
          </a:p>
          <a:p>
            <a:pPr marL="914400" lvl="1" indent="-514350">
              <a:spcBef>
                <a:spcPts val="600"/>
              </a:spcBef>
              <a:defRPr/>
            </a:pPr>
            <a:r>
              <a:rPr lang="en-US" sz="2400" dirty="0" smtClean="0"/>
              <a:t>Well-defined objectives and criteria for success</a:t>
            </a:r>
          </a:p>
          <a:p>
            <a:pPr marL="514350" indent="-514350">
              <a:spcBef>
                <a:spcPts val="600"/>
              </a:spcBef>
              <a:defRPr/>
            </a:pPr>
            <a:r>
              <a:rPr lang="en-US" sz="2800" dirty="0" smtClean="0"/>
              <a:t>Without this, all is lost</a:t>
            </a:r>
          </a:p>
        </p:txBody>
      </p:sp>
      <p:sp>
        <p:nvSpPr>
          <p:cNvPr id="17" name="Date Placeholder 16"/>
          <p:cNvSpPr>
            <a:spLocks noGrp="1"/>
          </p:cNvSpPr>
          <p:nvPr>
            <p:ph type="dt" sz="quarter" idx="10"/>
          </p:nvPr>
        </p:nvSpPr>
        <p:spPr/>
        <p:txBody>
          <a:bodyPr/>
          <a:lstStyle/>
          <a:p>
            <a:pPr>
              <a:defRPr/>
            </a:pPr>
            <a:r>
              <a:rPr lang="en-US" dirty="0" smtClean="0"/>
              <a:t>2013-08-09</a:t>
            </a:r>
            <a:endParaRPr lang="en-US" dirty="0"/>
          </a:p>
        </p:txBody>
      </p:sp>
      <p:sp>
        <p:nvSpPr>
          <p:cNvPr id="18" name="Slide Number Placeholder 17"/>
          <p:cNvSpPr>
            <a:spLocks noGrp="1"/>
          </p:cNvSpPr>
          <p:nvPr>
            <p:ph type="sldNum" sz="quarter" idx="12"/>
          </p:nvPr>
        </p:nvSpPr>
        <p:spPr/>
        <p:txBody>
          <a:bodyPr/>
          <a:lstStyle/>
          <a:p>
            <a:pPr>
              <a:defRPr/>
            </a:pPr>
            <a:fld id="{967B6CB2-1AA5-4A2A-BD79-21D9C0F2F6AA}" type="slidenum">
              <a:rPr lang="en-US" smtClean="0"/>
              <a:pPr>
                <a:defRPr/>
              </a:pPr>
              <a:t>65</a:t>
            </a:fld>
            <a:endParaRPr lang="en-US"/>
          </a:p>
        </p:txBody>
      </p:sp>
      <p:sp>
        <p:nvSpPr>
          <p:cNvPr id="19" name="Footer Placeholder 18"/>
          <p:cNvSpPr>
            <a:spLocks noGrp="1"/>
          </p:cNvSpPr>
          <p:nvPr>
            <p:ph type="ftr" sz="quarter" idx="11"/>
          </p:nvPr>
        </p:nvSpPr>
        <p:spPr/>
        <p:txBody>
          <a:bodyPr/>
          <a:lstStyle/>
          <a:p>
            <a:pPr>
              <a:defRPr/>
            </a:pPr>
            <a:r>
              <a:rPr lang="en-US" dirty="0" smtClean="0"/>
              <a:t>OPUS Projects</a:t>
            </a:r>
            <a:endParaRPr lang="en-US" dirty="0"/>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WHEN all this is going to happen</a:t>
            </a:r>
          </a:p>
        </p:txBody>
      </p:sp>
      <p:sp>
        <p:nvSpPr>
          <p:cNvPr id="16" name="Content Placeholder 15"/>
          <p:cNvSpPr>
            <a:spLocks noGrp="1"/>
          </p:cNvSpPr>
          <p:nvPr>
            <p:ph idx="1"/>
          </p:nvPr>
        </p:nvSpPr>
        <p:spPr>
          <a:xfrm>
            <a:off x="457200" y="1282658"/>
            <a:ext cx="8429946" cy="4921066"/>
          </a:xfrm>
        </p:spPr>
        <p:txBody>
          <a:bodyPr/>
          <a:lstStyle/>
          <a:p>
            <a:pPr marL="514350" indent="-514350">
              <a:spcBef>
                <a:spcPts val="600"/>
              </a:spcBef>
              <a:buNone/>
              <a:defRPr/>
            </a:pPr>
            <a:r>
              <a:rPr lang="en-US" sz="2800" dirty="0" smtClean="0"/>
              <a:t>It begins… </a:t>
            </a:r>
            <a:r>
              <a:rPr lang="en-US" sz="2800" b="1" i="1" dirty="0" smtClean="0"/>
              <a:t>NOW</a:t>
            </a:r>
            <a:endParaRPr lang="en-US" sz="2800" dirty="0" smtClean="0"/>
          </a:p>
          <a:p>
            <a:pPr marL="514350" indent="-514350">
              <a:spcBef>
                <a:spcPts val="600"/>
              </a:spcBef>
              <a:defRPr/>
            </a:pPr>
            <a:r>
              <a:rPr lang="en-US" sz="2800" dirty="0" smtClean="0"/>
              <a:t>OPUS-Projects goes operational (Jan 2014)</a:t>
            </a:r>
          </a:p>
          <a:p>
            <a:pPr marL="914400" lvl="1" indent="-514350">
              <a:spcBef>
                <a:spcPts val="600"/>
              </a:spcBef>
              <a:defRPr/>
            </a:pPr>
            <a:r>
              <a:rPr lang="en-US" sz="2400" dirty="0" smtClean="0"/>
              <a:t>This is an impetus to fix existing problems</a:t>
            </a:r>
          </a:p>
          <a:p>
            <a:pPr marL="914400" lvl="1" indent="-514350">
              <a:spcBef>
                <a:spcPts val="600"/>
              </a:spcBef>
              <a:defRPr/>
            </a:pPr>
            <a:r>
              <a:rPr lang="en-US" sz="2400" dirty="0" smtClean="0"/>
              <a:t>Includes ongoing OPUS-Projects updates</a:t>
            </a:r>
          </a:p>
          <a:p>
            <a:pPr marL="514350" indent="-514350">
              <a:spcBef>
                <a:spcPts val="600"/>
              </a:spcBef>
              <a:defRPr/>
            </a:pPr>
            <a:r>
              <a:rPr lang="en-US" sz="2800" dirty="0" smtClean="0"/>
              <a:t>Improve existing Bluebooking process (2014/2015)</a:t>
            </a:r>
          </a:p>
          <a:p>
            <a:pPr marL="914400" lvl="1" indent="-514350">
              <a:spcBef>
                <a:spcPts val="600"/>
              </a:spcBef>
              <a:defRPr/>
            </a:pPr>
            <a:r>
              <a:rPr lang="en-US" sz="2400" dirty="0" smtClean="0"/>
              <a:t>Make it as simple as possible, especially through OP</a:t>
            </a:r>
          </a:p>
          <a:p>
            <a:pPr marL="914400" lvl="1" indent="-514350">
              <a:spcBef>
                <a:spcPts val="600"/>
              </a:spcBef>
              <a:defRPr/>
            </a:pPr>
            <a:r>
              <a:rPr lang="en-US" sz="2400" dirty="0" smtClean="0"/>
              <a:t>Effort will help in subsequent true “re-invention”</a:t>
            </a:r>
          </a:p>
          <a:p>
            <a:pPr marL="514350" indent="-514350">
              <a:spcBef>
                <a:spcPts val="600"/>
              </a:spcBef>
              <a:defRPr/>
            </a:pPr>
            <a:r>
              <a:rPr lang="en-US" sz="2800" dirty="0" smtClean="0"/>
              <a:t>Create entirely new Bluebooking process (2018)</a:t>
            </a:r>
          </a:p>
          <a:p>
            <a:pPr marL="914400" lvl="1" indent="-514350">
              <a:spcBef>
                <a:spcPts val="600"/>
              </a:spcBef>
              <a:defRPr/>
            </a:pPr>
            <a:r>
              <a:rPr lang="en-US" sz="2400" dirty="0" smtClean="0"/>
              <a:t>Compatible with new datums</a:t>
            </a:r>
          </a:p>
          <a:p>
            <a:pPr marL="914400" lvl="1" indent="-514350">
              <a:spcBef>
                <a:spcPts val="600"/>
              </a:spcBef>
              <a:defRPr/>
            </a:pPr>
            <a:r>
              <a:rPr lang="en-US" sz="2400" dirty="0" smtClean="0"/>
              <a:t>Coincides with a new NGS database?</a:t>
            </a:r>
          </a:p>
        </p:txBody>
      </p:sp>
      <p:sp>
        <p:nvSpPr>
          <p:cNvPr id="17" name="Date Placeholder 16"/>
          <p:cNvSpPr>
            <a:spLocks noGrp="1"/>
          </p:cNvSpPr>
          <p:nvPr>
            <p:ph type="dt" sz="quarter" idx="10"/>
          </p:nvPr>
        </p:nvSpPr>
        <p:spPr/>
        <p:txBody>
          <a:bodyPr/>
          <a:lstStyle/>
          <a:p>
            <a:pPr>
              <a:defRPr/>
            </a:pPr>
            <a:r>
              <a:rPr lang="en-US" dirty="0" smtClean="0"/>
              <a:t>2013-08-09</a:t>
            </a:r>
            <a:endParaRPr lang="en-US" dirty="0"/>
          </a:p>
        </p:txBody>
      </p:sp>
      <p:sp>
        <p:nvSpPr>
          <p:cNvPr id="18" name="Slide Number Placeholder 17"/>
          <p:cNvSpPr>
            <a:spLocks noGrp="1"/>
          </p:cNvSpPr>
          <p:nvPr>
            <p:ph type="sldNum" sz="quarter" idx="12"/>
          </p:nvPr>
        </p:nvSpPr>
        <p:spPr/>
        <p:txBody>
          <a:bodyPr/>
          <a:lstStyle/>
          <a:p>
            <a:pPr>
              <a:defRPr/>
            </a:pPr>
            <a:fld id="{967B6CB2-1AA5-4A2A-BD79-21D9C0F2F6AA}" type="slidenum">
              <a:rPr lang="en-US" smtClean="0"/>
              <a:pPr>
                <a:defRPr/>
              </a:pPr>
              <a:t>66</a:t>
            </a:fld>
            <a:endParaRPr lang="en-US"/>
          </a:p>
        </p:txBody>
      </p:sp>
      <p:sp>
        <p:nvSpPr>
          <p:cNvPr id="19" name="Footer Placeholder 18"/>
          <p:cNvSpPr>
            <a:spLocks noGrp="1"/>
          </p:cNvSpPr>
          <p:nvPr>
            <p:ph type="ftr" sz="quarter" idx="11"/>
          </p:nvPr>
        </p:nvSpPr>
        <p:spPr/>
        <p:txBody>
          <a:bodyPr/>
          <a:lstStyle/>
          <a:p>
            <a:pPr>
              <a:defRPr/>
            </a:pPr>
            <a:r>
              <a:rPr lang="en-US" dirty="0" smtClean="0"/>
              <a:t>OPUS Projects</a:t>
            </a:r>
            <a:endParaRPr lang="en-US" dirty="0"/>
          </a:p>
        </p:txBody>
      </p:sp>
    </p:spTree>
    <p:extLst>
      <p:ext uri="{BB962C8B-B14F-4D97-AF65-F5344CB8AC3E}">
        <p14:creationId xmlns:p14="http://schemas.microsoft.com/office/powerpoint/2010/main" xmlns="" val="2541766690"/>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1390622" y="870836"/>
            <a:ext cx="7373815" cy="6163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Questions?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Picture 6" descr="question"/>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0" y="474910"/>
            <a:ext cx="1419225" cy="1419225"/>
          </a:xfrm>
          <a:prstGeom prst="rect">
            <a:avLst/>
          </a:prstGeom>
          <a:noFill/>
          <a:ln w="9525">
            <a:noFill/>
            <a:miter lim="800000"/>
            <a:headEnd/>
            <a:tailEnd/>
          </a:ln>
        </p:spPr>
      </p:pic>
      <p:sp>
        <p:nvSpPr>
          <p:cNvPr id="14" name="Title 13"/>
          <p:cNvSpPr>
            <a:spLocks noGrp="1"/>
          </p:cNvSpPr>
          <p:nvPr>
            <p:ph type="ctrTitle"/>
          </p:nvPr>
        </p:nvSpPr>
        <p:spPr/>
        <p:txBody>
          <a:bodyPr/>
          <a:lstStyle/>
          <a:p>
            <a:endParaRPr lang="en-US"/>
          </a:p>
        </p:txBody>
      </p:sp>
      <p:sp>
        <p:nvSpPr>
          <p:cNvPr id="15" name="Subtitle 14"/>
          <p:cNvSpPr>
            <a:spLocks noGrp="1"/>
          </p:cNvSpPr>
          <p:nvPr>
            <p:ph type="subTitle" idx="1"/>
          </p:nvPr>
        </p:nvSpPr>
        <p:spPr/>
        <p:txBody>
          <a:bodyPr/>
          <a:lstStyle/>
          <a:p>
            <a:endParaRPr lang="en-US"/>
          </a:p>
        </p:txBody>
      </p:sp>
      <p:pic>
        <p:nvPicPr>
          <p:cNvPr id="6" name="Picture 4" descr="C:\Users\m6500\Pictures\2009_05_25\IMG_1227.JPG"/>
          <p:cNvPicPr>
            <a:picLocks noChangeAspect="1" noChangeArrowheads="1"/>
          </p:cNvPicPr>
          <p:nvPr/>
        </p:nvPicPr>
        <p:blipFill>
          <a:blip r:embed="rId4"/>
          <a:srcRect/>
          <a:stretch>
            <a:fillRect/>
          </a:stretch>
        </p:blipFill>
        <p:spPr bwMode="auto">
          <a:xfrm>
            <a:off x="2008987" y="2722754"/>
            <a:ext cx="5213734" cy="2926080"/>
          </a:xfrm>
          <a:prstGeom prst="rect">
            <a:avLst/>
          </a:prstGeom>
          <a:noFill/>
          <a:ln>
            <a:solidFill>
              <a:schemeClr val="tx1"/>
            </a:solidFill>
          </a:ln>
          <a:effectLst>
            <a:outerShdw blurRad="50800" dist="38100" dir="2700000" algn="tl" rotWithShape="0">
              <a:prstClr val="black">
                <a:alpha val="40000"/>
              </a:prstClr>
            </a:outerShdw>
          </a:effectLst>
        </p:spPr>
      </p:pic>
      <p:pic>
        <p:nvPicPr>
          <p:cNvPr id="7" name="Picture 4" descr="gps_sat"/>
          <p:cNvPicPr>
            <a:picLocks noChangeAspect="1" noChangeArrowheads="1"/>
          </p:cNvPicPr>
          <p:nvPr/>
        </p:nvPicPr>
        <p:blipFill>
          <a:blip r:embed="rId5"/>
          <a:srcRect/>
          <a:stretch>
            <a:fillRect/>
          </a:stretch>
        </p:blipFill>
        <p:spPr bwMode="auto">
          <a:xfrm>
            <a:off x="255911" y="2353733"/>
            <a:ext cx="2301716" cy="254174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8" name="Picture 3" descr="C:\Users\m6500\Pictures\2009_05_25\IMG_1207.JPG"/>
          <p:cNvPicPr>
            <a:picLocks noChangeAspect="1" noChangeArrowheads="1"/>
          </p:cNvPicPr>
          <p:nvPr/>
        </p:nvPicPr>
        <p:blipFill>
          <a:blip r:embed="rId6"/>
          <a:srcRect l="23077" r="14939"/>
          <a:stretch>
            <a:fillRect/>
          </a:stretch>
        </p:blipFill>
        <p:spPr bwMode="auto">
          <a:xfrm>
            <a:off x="6392848" y="3886200"/>
            <a:ext cx="2524541" cy="2286000"/>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3775234274"/>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1"/>
          <p:cNvSpPr txBox="1">
            <a:spLocks/>
          </p:cNvSpPr>
          <p:nvPr/>
        </p:nvSpPr>
        <p:spPr bwMode="auto">
          <a:xfrm>
            <a:off x="1159934" y="939800"/>
            <a:ext cx="7984066" cy="1608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endParaRPr lang="en-US" sz="1100" b="1" dirty="0" smtClean="0">
              <a:solidFill>
                <a:prstClr val="black"/>
              </a:solidFill>
              <a:latin typeface="Times New Roman" charset="0"/>
              <a:cs typeface="Times New Roman" charset="0"/>
            </a:endParaRPr>
          </a:p>
          <a:p>
            <a:pPr algn="ctr" eaLnBrk="1" hangingPunct="1"/>
            <a:r>
              <a:rPr lang="en-US" sz="3200" b="1" i="1" dirty="0" smtClean="0">
                <a:solidFill>
                  <a:prstClr val="black"/>
                </a:solidFill>
                <a:latin typeface="Times New Roman" pitchFamily="18" charset="0"/>
                <a:cs typeface="Times New Roman" pitchFamily="18" charset="0"/>
              </a:rPr>
              <a:t>The Many Faces of OPUS and the </a:t>
            </a:r>
            <a:br>
              <a:rPr lang="en-US" sz="3200" b="1" i="1" dirty="0" smtClean="0">
                <a:solidFill>
                  <a:prstClr val="black"/>
                </a:solidFill>
                <a:latin typeface="Times New Roman" pitchFamily="18" charset="0"/>
                <a:cs typeface="Times New Roman" pitchFamily="18" charset="0"/>
              </a:rPr>
            </a:br>
            <a:r>
              <a:rPr lang="en-US" sz="3200" b="1" i="1" dirty="0" smtClean="0">
                <a:solidFill>
                  <a:prstClr val="black"/>
                </a:solidFill>
                <a:latin typeface="Times New Roman" pitchFamily="18" charset="0"/>
                <a:cs typeface="Times New Roman" pitchFamily="18" charset="0"/>
              </a:rPr>
              <a:t>Siren Call of </a:t>
            </a:r>
            <a:r>
              <a:rPr lang="en-US" sz="3200" b="1" i="1" dirty="0" smtClean="0">
                <a:solidFill>
                  <a:prstClr val="black"/>
                </a:solidFill>
                <a:latin typeface="Times New Roman" pitchFamily="18" charset="0"/>
                <a:cs typeface="Times New Roman" pitchFamily="18" charset="0"/>
              </a:rPr>
              <a:t>Bluebooking:  Part 2</a:t>
            </a:r>
            <a:endParaRPr lang="en-US" sz="3200" b="1" i="1" dirty="0" smtClean="0">
              <a:solidFill>
                <a:prstClr val="black"/>
              </a:solidFill>
              <a:latin typeface="Times New Roman" charset="0"/>
              <a:cs typeface="Times New Roman" charset="0"/>
            </a:endParaRPr>
          </a:p>
        </p:txBody>
      </p:sp>
      <p:sp>
        <p:nvSpPr>
          <p:cNvPr id="17" name="TextBox 16"/>
          <p:cNvSpPr txBox="1"/>
          <p:nvPr/>
        </p:nvSpPr>
        <p:spPr>
          <a:xfrm>
            <a:off x="5838567" y="6078171"/>
            <a:ext cx="3107397" cy="677108"/>
          </a:xfrm>
          <a:prstGeom prst="rect">
            <a:avLst/>
          </a:prstGeom>
          <a:noFill/>
        </p:spPr>
        <p:txBody>
          <a:bodyPr wrap="square" rtlCol="0">
            <a:spAutoFit/>
          </a:bodyPr>
          <a:lstStyle/>
          <a:p>
            <a:pPr algn="r"/>
            <a:r>
              <a:rPr lang="en-US" sz="2000" b="1" dirty="0" smtClean="0">
                <a:solidFill>
                  <a:prstClr val="black"/>
                </a:solidFill>
              </a:rPr>
              <a:t>Michael Dennis, RLS, PE</a:t>
            </a:r>
          </a:p>
          <a:p>
            <a:pPr algn="r"/>
            <a:r>
              <a:rPr lang="en-US" b="1" dirty="0" smtClean="0">
                <a:solidFill>
                  <a:srgbClr val="0000FF"/>
                </a:solidFill>
              </a:rPr>
              <a:t>michael.dennis@noaa.gov</a:t>
            </a:r>
            <a:endParaRPr lang="en-US" b="1" dirty="0">
              <a:solidFill>
                <a:srgbClr val="0000FF"/>
              </a:solidFill>
            </a:endParaRPr>
          </a:p>
        </p:txBody>
      </p:sp>
      <p:sp>
        <p:nvSpPr>
          <p:cNvPr id="8" name="TextBox 7"/>
          <p:cNvSpPr txBox="1"/>
          <p:nvPr/>
        </p:nvSpPr>
        <p:spPr>
          <a:xfrm>
            <a:off x="109728" y="5766733"/>
            <a:ext cx="5330952" cy="954107"/>
          </a:xfrm>
          <a:prstGeom prst="rect">
            <a:avLst/>
          </a:prstGeom>
          <a:noFill/>
        </p:spPr>
        <p:txBody>
          <a:bodyPr wrap="square" rtlCol="0">
            <a:spAutoFit/>
          </a:bodyPr>
          <a:lstStyle/>
          <a:p>
            <a:r>
              <a:rPr lang="en-US" sz="2000" b="1" dirty="0" smtClean="0">
                <a:solidFill>
                  <a:srgbClr val="006600"/>
                </a:solidFill>
              </a:rPr>
              <a:t>Arizona Professional Land Surveyors Association </a:t>
            </a:r>
          </a:p>
          <a:p>
            <a:r>
              <a:rPr lang="en-US" sz="2000" b="1" dirty="0" smtClean="0">
                <a:solidFill>
                  <a:srgbClr val="006600"/>
                </a:solidFill>
              </a:rPr>
              <a:t>2014 Annual Conference</a:t>
            </a:r>
          </a:p>
          <a:p>
            <a:r>
              <a:rPr lang="en-US" sz="1600" b="1" dirty="0" smtClean="0">
                <a:solidFill>
                  <a:prstClr val="black">
                    <a:lumMod val="75000"/>
                    <a:lumOff val="25000"/>
                  </a:prstClr>
                </a:solidFill>
              </a:rPr>
              <a:t>April 9-11, 2014  ●  Tucson, Arizona</a:t>
            </a:r>
          </a:p>
        </p:txBody>
      </p:sp>
      <p:pic>
        <p:nvPicPr>
          <p:cNvPr id="5" name="Picture 4" descr="C:\Users\m6500\Pictures\2009_05_25\IMG_1227.JPG"/>
          <p:cNvPicPr>
            <a:picLocks noChangeAspect="1" noChangeArrowheads="1"/>
          </p:cNvPicPr>
          <p:nvPr/>
        </p:nvPicPr>
        <p:blipFill>
          <a:blip r:embed="rId3"/>
          <a:srcRect/>
          <a:stretch>
            <a:fillRect/>
          </a:stretch>
        </p:blipFill>
        <p:spPr bwMode="auto">
          <a:xfrm>
            <a:off x="2008987" y="2722754"/>
            <a:ext cx="5213734" cy="2926080"/>
          </a:xfrm>
          <a:prstGeom prst="rect">
            <a:avLst/>
          </a:prstGeom>
          <a:noFill/>
          <a:ln>
            <a:solidFill>
              <a:schemeClr val="tx1"/>
            </a:solidFill>
          </a:ln>
          <a:effectLst>
            <a:outerShdw blurRad="50800" dist="38100" dir="2700000" algn="tl" rotWithShape="0">
              <a:prstClr val="black">
                <a:alpha val="40000"/>
              </a:prstClr>
            </a:outerShdw>
          </a:effectLst>
        </p:spPr>
      </p:pic>
      <p:pic>
        <p:nvPicPr>
          <p:cNvPr id="6" name="Picture 4" descr="gps_sat"/>
          <p:cNvPicPr>
            <a:picLocks noChangeAspect="1" noChangeArrowheads="1"/>
          </p:cNvPicPr>
          <p:nvPr/>
        </p:nvPicPr>
        <p:blipFill>
          <a:blip r:embed="rId4"/>
          <a:srcRect/>
          <a:stretch>
            <a:fillRect/>
          </a:stretch>
        </p:blipFill>
        <p:spPr bwMode="auto">
          <a:xfrm>
            <a:off x="255911" y="2353733"/>
            <a:ext cx="2301716" cy="254174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 name="Picture 3" descr="C:\Users\m6500\Pictures\2009_05_25\IMG_1207.JPG"/>
          <p:cNvPicPr>
            <a:picLocks noChangeAspect="1" noChangeArrowheads="1"/>
          </p:cNvPicPr>
          <p:nvPr/>
        </p:nvPicPr>
        <p:blipFill>
          <a:blip r:embed="rId5"/>
          <a:srcRect l="23077" r="14939"/>
          <a:stretch>
            <a:fillRect/>
          </a:stretch>
        </p:blipFill>
        <p:spPr bwMode="auto">
          <a:xfrm>
            <a:off x="6392848" y="3511901"/>
            <a:ext cx="2524541" cy="2286000"/>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sz="4000" dirty="0" smtClean="0"/>
              <a:t>The Plan</a:t>
            </a:r>
          </a:p>
        </p:txBody>
      </p:sp>
      <p:sp>
        <p:nvSpPr>
          <p:cNvPr id="16" name="Content Placeholder 15"/>
          <p:cNvSpPr>
            <a:spLocks noGrp="1"/>
          </p:cNvSpPr>
          <p:nvPr>
            <p:ph idx="1"/>
          </p:nvPr>
        </p:nvSpPr>
        <p:spPr>
          <a:xfrm>
            <a:off x="457200" y="1282657"/>
            <a:ext cx="8686800" cy="5282529"/>
          </a:xfrm>
        </p:spPr>
        <p:txBody>
          <a:bodyPr/>
          <a:lstStyle/>
          <a:p>
            <a:pPr marL="514350" indent="-514350">
              <a:spcBef>
                <a:spcPts val="500"/>
              </a:spcBef>
              <a:defRPr/>
            </a:pPr>
            <a:r>
              <a:rPr lang="en-US" sz="2800" dirty="0" smtClean="0"/>
              <a:t>The Online Positioning User Service (OPUS)</a:t>
            </a:r>
          </a:p>
          <a:p>
            <a:pPr marL="914400" lvl="1" indent="-514350">
              <a:spcBef>
                <a:spcPts val="500"/>
              </a:spcBef>
              <a:defRPr/>
            </a:pPr>
            <a:r>
              <a:rPr lang="en-US" sz="2400" dirty="0" smtClean="0"/>
              <a:t>OPUS Static</a:t>
            </a:r>
          </a:p>
          <a:p>
            <a:pPr marL="914400" lvl="1" indent="-514350">
              <a:spcBef>
                <a:spcPts val="500"/>
              </a:spcBef>
              <a:defRPr/>
            </a:pPr>
            <a:r>
              <a:rPr lang="en-US" sz="2400" dirty="0" smtClean="0"/>
              <a:t>OPUS Rapid Static</a:t>
            </a:r>
          </a:p>
          <a:p>
            <a:pPr marL="914400" lvl="1" indent="-514350">
              <a:spcBef>
                <a:spcPts val="500"/>
              </a:spcBef>
              <a:defRPr/>
            </a:pPr>
            <a:r>
              <a:rPr lang="en-US" sz="2400" dirty="0" smtClean="0"/>
              <a:t>OPUS Net (under development)</a:t>
            </a:r>
          </a:p>
          <a:p>
            <a:pPr marL="914400" lvl="1" indent="-514350">
              <a:spcBef>
                <a:spcPts val="500"/>
              </a:spcBef>
              <a:defRPr/>
            </a:pPr>
            <a:r>
              <a:rPr lang="en-US" sz="2400" b="1" i="1" dirty="0" smtClean="0"/>
              <a:t>OPUS Projects (released January 2014)</a:t>
            </a:r>
          </a:p>
          <a:p>
            <a:pPr marL="514350" indent="-514350">
              <a:spcBef>
                <a:spcPts val="500"/>
              </a:spcBef>
              <a:defRPr/>
            </a:pPr>
            <a:r>
              <a:rPr lang="en-US" sz="2800" dirty="0" smtClean="0">
                <a:sym typeface="Symbol"/>
              </a:rPr>
              <a:t>Contributing to the NSRS:  “Bluebooking”</a:t>
            </a:r>
            <a:endParaRPr lang="en-US" sz="2800" dirty="0" smtClean="0"/>
          </a:p>
          <a:p>
            <a:pPr marL="914400" lvl="1" indent="-514350">
              <a:spcBef>
                <a:spcPts val="500"/>
              </a:spcBef>
              <a:defRPr/>
            </a:pPr>
            <a:r>
              <a:rPr lang="en-US" sz="2400" dirty="0" smtClean="0"/>
              <a:t>NSRS = </a:t>
            </a:r>
            <a:r>
              <a:rPr lang="en-US" sz="2400" b="1" i="1" dirty="0" smtClean="0"/>
              <a:t>National Spatial Reference System</a:t>
            </a:r>
          </a:p>
          <a:p>
            <a:pPr marL="914400" lvl="1" indent="-514350">
              <a:spcBef>
                <a:spcPts val="500"/>
              </a:spcBef>
              <a:defRPr/>
            </a:pPr>
            <a:r>
              <a:rPr lang="en-US" sz="2400" dirty="0" smtClean="0"/>
              <a:t>The NGS mission and NGS policy</a:t>
            </a:r>
          </a:p>
          <a:p>
            <a:pPr marL="914400" lvl="1" indent="-514350">
              <a:spcBef>
                <a:spcPts val="500"/>
              </a:spcBef>
              <a:defRPr/>
            </a:pPr>
            <a:r>
              <a:rPr lang="en-US" sz="2400" dirty="0" smtClean="0"/>
              <a:t>NGS terminology for contributing to the NSRS:</a:t>
            </a:r>
          </a:p>
          <a:p>
            <a:pPr lvl="2">
              <a:buFont typeface="Arial" pitchFamily="34" charset="0"/>
              <a:buChar char="•"/>
            </a:pPr>
            <a:r>
              <a:rPr lang="en-US" sz="2000" dirty="0" smtClean="0"/>
              <a:t>“Share”, “Submit”, “Publish”, “Datasheet”</a:t>
            </a:r>
          </a:p>
          <a:p>
            <a:pPr marL="514350" lvl="0" indent="-514350">
              <a:spcBef>
                <a:spcPts val="500"/>
              </a:spcBef>
              <a:defRPr/>
            </a:pPr>
            <a:r>
              <a:rPr lang="en-US" sz="2800" b="1" dirty="0" smtClean="0">
                <a:solidFill>
                  <a:prstClr val="black"/>
                </a:solidFill>
              </a:rPr>
              <a:t>A closer look at OPUS-Projects for Bluebooking</a:t>
            </a:r>
          </a:p>
          <a:p>
            <a:pPr>
              <a:buNone/>
            </a:pPr>
            <a:endParaRPr lang="en-US" dirty="0" smtClean="0"/>
          </a:p>
          <a:p>
            <a:pPr marL="1314450" lvl="2" indent="-514350">
              <a:spcBef>
                <a:spcPts val="500"/>
              </a:spcBef>
              <a:defRPr/>
            </a:pPr>
            <a:endParaRPr lang="en-US" sz="2000" dirty="0" smtClean="0"/>
          </a:p>
        </p:txBody>
      </p:sp>
    </p:spTree>
    <p:extLst>
      <p:ext uri="{BB962C8B-B14F-4D97-AF65-F5344CB8AC3E}">
        <p14:creationId xmlns="" xmlns:p14="http://schemas.microsoft.com/office/powerpoint/2010/main" val="2541766690"/>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6"/>
          <p:cNvSpPr txBox="1">
            <a:spLocks noChangeArrowheads="1"/>
          </p:cNvSpPr>
          <p:nvPr/>
        </p:nvSpPr>
        <p:spPr bwMode="auto">
          <a:xfrm>
            <a:off x="398034" y="1370013"/>
            <a:ext cx="8520056"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2400" dirty="0"/>
          </a:p>
          <a:p>
            <a:pPr eaLnBrk="1" hangingPunct="1"/>
            <a:r>
              <a:rPr lang="en-US" sz="2400" dirty="0" smtClean="0"/>
              <a:t>OPUS Static </a:t>
            </a:r>
            <a:r>
              <a:rPr lang="en-US" sz="2400" dirty="0"/>
              <a:t>reliably addresses the more historically conventional requirements for GPS data processing. It typically yields accuracies of:</a:t>
            </a:r>
          </a:p>
          <a:p>
            <a:pPr eaLnBrk="1" hangingPunct="1"/>
            <a:endParaRPr lang="en-US" sz="2400" dirty="0"/>
          </a:p>
          <a:p>
            <a:pPr eaLnBrk="1" hangingPunct="1"/>
            <a:r>
              <a:rPr lang="en-US" sz="2400" dirty="0" smtClean="0"/>
              <a:t>	1 </a:t>
            </a:r>
            <a:r>
              <a:rPr lang="en-US" sz="2400" dirty="0"/>
              <a:t>– 2 cm horizontally</a:t>
            </a:r>
          </a:p>
          <a:p>
            <a:pPr eaLnBrk="1" hangingPunct="1"/>
            <a:r>
              <a:rPr lang="en-US" sz="2400" dirty="0" smtClean="0"/>
              <a:t>	2 </a:t>
            </a:r>
            <a:r>
              <a:rPr lang="en-US" sz="2400" dirty="0"/>
              <a:t>– 4 cm vertically</a:t>
            </a:r>
          </a:p>
          <a:p>
            <a:pPr eaLnBrk="1" hangingPunct="1"/>
            <a:endParaRPr lang="en-US" sz="2400" dirty="0"/>
          </a:p>
          <a:p>
            <a:pPr eaLnBrk="1" hangingPunct="1"/>
            <a:r>
              <a:rPr lang="en-US" sz="2400" dirty="0"/>
              <a:t>However, there is no guarantee that this stated accuracy will result from any given data set. Confirming the quality of the OPUS solution remains </a:t>
            </a:r>
            <a:r>
              <a:rPr lang="en-US" sz="2400" dirty="0" smtClean="0"/>
              <a:t>your responsibility</a:t>
            </a:r>
            <a:r>
              <a:rPr lang="en-US" sz="2400" dirty="0"/>
              <a:t>. That’s the “price” for automated processing.</a:t>
            </a:r>
          </a:p>
        </p:txBody>
      </p:sp>
      <p:sp>
        <p:nvSpPr>
          <p:cNvPr id="6" name="Title 5"/>
          <p:cNvSpPr>
            <a:spLocks noGrp="1"/>
          </p:cNvSpPr>
          <p:nvPr>
            <p:ph type="title"/>
          </p:nvPr>
        </p:nvSpPr>
        <p:spPr/>
        <p:txBody>
          <a:bodyPr/>
          <a:lstStyle/>
          <a:p>
            <a:pPr algn="l"/>
            <a:r>
              <a:rPr lang="en-US" sz="4000" dirty="0" smtClean="0"/>
              <a:t>How Good Can I Do With OPUS Static?</a:t>
            </a:r>
            <a:endParaRPr lang="en-US" sz="40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smtClean="0"/>
              <a:t>The OPUS-Projects workflow</a:t>
            </a:r>
          </a:p>
        </p:txBody>
      </p:sp>
      <p:sp>
        <p:nvSpPr>
          <p:cNvPr id="3075" name="Content Placeholder 2"/>
          <p:cNvSpPr>
            <a:spLocks noGrp="1"/>
          </p:cNvSpPr>
          <p:nvPr>
            <p:ph idx="1"/>
          </p:nvPr>
        </p:nvSpPr>
        <p:spPr>
          <a:xfrm>
            <a:off x="457200" y="1279525"/>
            <a:ext cx="8686800" cy="4938713"/>
          </a:xfrm>
        </p:spPr>
        <p:txBody>
          <a:bodyPr/>
          <a:lstStyle/>
          <a:p>
            <a:pPr marL="461963" indent="-461963">
              <a:buFont typeface="Wingdings" pitchFamily="2" charset="2"/>
              <a:buChar char="Ø"/>
            </a:pPr>
            <a:r>
              <a:rPr lang="en-US" sz="2800" b="1" dirty="0" smtClean="0"/>
              <a:t>Step 1 : Create a Project</a:t>
            </a:r>
          </a:p>
          <a:p>
            <a:pPr marL="461963" indent="-461963"/>
            <a:r>
              <a:rPr lang="en-US" sz="2800" dirty="0" smtClean="0"/>
              <a:t>Step 2 : Upload Data</a:t>
            </a:r>
          </a:p>
          <a:p>
            <a:pPr marL="461963" indent="-461963"/>
            <a:r>
              <a:rPr lang="en-US" sz="2800" dirty="0" smtClean="0"/>
              <a:t>Step 3 : Session Processing</a:t>
            </a:r>
          </a:p>
          <a:p>
            <a:pPr marL="461963" indent="-461963"/>
            <a:r>
              <a:rPr lang="en-US" sz="2800" dirty="0" smtClean="0"/>
              <a:t>Step 4 : Network Adjustment</a:t>
            </a:r>
          </a:p>
          <a:p>
            <a:pPr marL="461963" lvl="0" indent="-461963"/>
            <a:r>
              <a:rPr lang="en-US" sz="2800" dirty="0" smtClean="0">
                <a:solidFill>
                  <a:schemeClr val="tx1">
                    <a:lumMod val="50000"/>
                    <a:lumOff val="50000"/>
                  </a:schemeClr>
                </a:solidFill>
              </a:rPr>
              <a:t>Optional : Use output files for “Bluebooking”</a:t>
            </a:r>
          </a:p>
        </p:txBody>
      </p:sp>
      <p:sp>
        <p:nvSpPr>
          <p:cNvPr id="4" name="Date Placeholder 3"/>
          <p:cNvSpPr>
            <a:spLocks noGrp="1"/>
          </p:cNvSpPr>
          <p:nvPr>
            <p:ph type="dt" sz="quarter" idx="10"/>
          </p:nvPr>
        </p:nvSpPr>
        <p:spPr/>
        <p:txBody>
          <a:bodyPr/>
          <a:lstStyle/>
          <a:p>
            <a:pPr>
              <a:defRPr/>
            </a:pPr>
            <a:r>
              <a:rPr lang="en-US" dirty="0" smtClean="0">
                <a:solidFill>
                  <a:prstClr val="black">
                    <a:tint val="75000"/>
                  </a:prstClr>
                </a:solidFill>
              </a:rPr>
              <a:t>2013-08-07</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82D875A9-500F-44EE-A4F9-CD27358D9267}" type="slidenum">
              <a:rPr lang="en-US" smtClean="0">
                <a:solidFill>
                  <a:prstClr val="black">
                    <a:tint val="75000"/>
                  </a:prstClr>
                </a:solidFill>
              </a:rPr>
              <a:pPr>
                <a:defRPr/>
              </a:pPr>
              <a:t>70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a:solidFill>
                  <a:prstClr val="black">
                    <a:tint val="75000"/>
                  </a:prstClr>
                </a:solidFill>
              </a:rPr>
              <a:t>Step 1 : Creating a Project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r>
              <a:rPr lang="en-US" dirty="0" smtClean="0"/>
              <a:t>2013-08-07</a:t>
            </a:r>
            <a:endParaRPr lang="en-US" dirty="0"/>
          </a:p>
        </p:txBody>
      </p:sp>
      <p:sp>
        <p:nvSpPr>
          <p:cNvPr id="4" name="Slide Number Placeholder 3"/>
          <p:cNvSpPr>
            <a:spLocks noGrp="1"/>
          </p:cNvSpPr>
          <p:nvPr>
            <p:ph type="sldNum" sz="quarter" idx="12"/>
          </p:nvPr>
        </p:nvSpPr>
        <p:spPr/>
        <p:txBody>
          <a:bodyPr/>
          <a:lstStyle/>
          <a:p>
            <a:pPr>
              <a:defRPr/>
            </a:pPr>
            <a:fld id="{2A4BC3C7-3AC9-423C-B547-AE72DAAB011C}" type="slidenum">
              <a:rPr lang="en-US" smtClean="0"/>
              <a:pPr>
                <a:defRPr/>
              </a:pPr>
              <a:t>71</a:t>
            </a:fld>
            <a:endParaRPr lang="en-US"/>
          </a:p>
        </p:txBody>
      </p:sp>
      <p:sp>
        <p:nvSpPr>
          <p:cNvPr id="5" name="Footer Placeholder 4"/>
          <p:cNvSpPr>
            <a:spLocks noGrp="1"/>
          </p:cNvSpPr>
          <p:nvPr>
            <p:ph type="ftr" sz="quarter" idx="11"/>
          </p:nvPr>
        </p:nvSpPr>
        <p:spPr/>
        <p:txBody>
          <a:bodyPr/>
          <a:lstStyle/>
          <a:p>
            <a:pPr>
              <a:defRPr/>
            </a:pPr>
            <a:r>
              <a:rPr lang="en-US"/>
              <a:t>Step 1 : Creating a Project</a:t>
            </a:r>
          </a:p>
        </p:txBody>
      </p:sp>
      <p:pic>
        <p:nvPicPr>
          <p:cNvPr id="2050" name="Picture 2"/>
          <p:cNvPicPr>
            <a:picLocks noChangeAspect="1" noChangeArrowheads="1"/>
          </p:cNvPicPr>
          <p:nvPr/>
        </p:nvPicPr>
        <p:blipFill>
          <a:blip r:embed="rId3" cstate="print"/>
          <a:srcRect l="436" t="17933" r="629" b="10115"/>
          <a:stretch>
            <a:fillRect/>
          </a:stretch>
        </p:blipFill>
        <p:spPr bwMode="auto">
          <a:xfrm>
            <a:off x="822325" y="1166813"/>
            <a:ext cx="7499350" cy="4524375"/>
          </a:xfrm>
          <a:prstGeom prst="rect">
            <a:avLst/>
          </a:prstGeom>
          <a:noFill/>
          <a:ln w="9525">
            <a:solidFill>
              <a:schemeClr val="tx2">
                <a:lumMod val="60000"/>
                <a:lumOff val="40000"/>
              </a:schemeClr>
            </a:solidFill>
            <a:miter lim="800000"/>
            <a:headEnd/>
            <a:tailEnd/>
          </a:ln>
        </p:spPr>
      </p:pic>
      <p:sp>
        <p:nvSpPr>
          <p:cNvPr id="6" name="TextBox 5"/>
          <p:cNvSpPr txBox="1"/>
          <p:nvPr/>
        </p:nvSpPr>
        <p:spPr>
          <a:xfrm>
            <a:off x="411480" y="5225150"/>
            <a:ext cx="832104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defTabSz="914400">
              <a:spcBef>
                <a:spcPct val="50000"/>
              </a:spcBef>
              <a:defRPr/>
            </a:pPr>
            <a:r>
              <a:rPr lang="en-US" sz="2400" dirty="0" smtClean="0">
                <a:solidFill>
                  <a:prstClr val="white"/>
                </a:solidFill>
              </a:rPr>
              <a:t>Start at the OPUS Projects </a:t>
            </a:r>
            <a:r>
              <a:rPr lang="en-US" sz="2400" dirty="0">
                <a:solidFill>
                  <a:prstClr val="white"/>
                </a:solidFill>
              </a:rPr>
              <a:t>gateway </a:t>
            </a:r>
            <a:r>
              <a:rPr lang="en-US" sz="2400" dirty="0" smtClean="0">
                <a:solidFill>
                  <a:prstClr val="white"/>
                </a:solidFill>
              </a:rPr>
              <a:t>page:</a:t>
            </a:r>
            <a:br>
              <a:rPr lang="en-US" sz="2400" dirty="0" smtClean="0">
                <a:solidFill>
                  <a:prstClr val="white"/>
                </a:solidFill>
              </a:rPr>
            </a:br>
            <a:r>
              <a:rPr lang="en-US" sz="2400" dirty="0" smtClean="0">
                <a:solidFill>
                  <a:prstClr val="white"/>
                </a:solidFill>
              </a:rPr>
              <a:t>http</a:t>
            </a:r>
            <a:r>
              <a:rPr lang="en-US" sz="2400" dirty="0">
                <a:solidFill>
                  <a:prstClr val="white"/>
                </a:solidFill>
              </a:rPr>
              <a:t>://</a:t>
            </a:r>
            <a:r>
              <a:rPr lang="en-US" sz="2400" dirty="0" smtClean="0">
                <a:solidFill>
                  <a:prstClr val="white"/>
                </a:solidFill>
              </a:rPr>
              <a:t>geodesy.noaa.gov/OPUS-Projects/.</a:t>
            </a:r>
            <a:endParaRPr lang="en-US" sz="2400" dirty="0">
              <a:solidFill>
                <a:srgbClr val="FFFFFF"/>
              </a:solidFill>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436" t="17933" r="629" b="10115"/>
          <a:stretch>
            <a:fillRect/>
          </a:stretch>
        </p:blipFill>
        <p:spPr bwMode="auto">
          <a:xfrm>
            <a:off x="822960" y="1167412"/>
            <a:ext cx="7498080" cy="4523177"/>
          </a:xfrm>
          <a:prstGeom prst="rect">
            <a:avLst/>
          </a:prstGeom>
          <a:noFill/>
          <a:ln w="9525">
            <a:solidFill>
              <a:schemeClr val="tx2">
                <a:lumMod val="60000"/>
                <a:lumOff val="40000"/>
              </a:schemeClr>
            </a:solidFill>
            <a:miter lim="800000"/>
            <a:headEnd/>
            <a:tailEnd/>
          </a:ln>
        </p:spPr>
      </p:pic>
      <p:sp>
        <p:nvSpPr>
          <p:cNvPr id="17" name="TextBox 16"/>
          <p:cNvSpPr txBox="1"/>
          <p:nvPr/>
        </p:nvSpPr>
        <p:spPr>
          <a:xfrm>
            <a:off x="457200" y="5214470"/>
            <a:ext cx="8229600" cy="461665"/>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a:spAutoFit/>
          </a:bodyPr>
          <a:lstStyle/>
          <a:p>
            <a:pPr marL="3175" indent="-3175" defTabSz="914400">
              <a:spcBef>
                <a:spcPct val="50000"/>
              </a:spcBef>
              <a:defRPr/>
            </a:pPr>
            <a:r>
              <a:rPr lang="en-US" sz="2400" dirty="0">
                <a:solidFill>
                  <a:prstClr val="white"/>
                </a:solidFill>
              </a:rPr>
              <a:t>Click the “Create” button to start Creating a Project.</a:t>
            </a:r>
            <a:endParaRPr lang="en-US" sz="1600" dirty="0">
              <a:solidFill>
                <a:srgbClr val="FFFFFF"/>
              </a:solidFill>
            </a:endParaRPr>
          </a:p>
        </p:txBody>
      </p:sp>
      <p:sp>
        <p:nvSpPr>
          <p:cNvPr id="4" name="Date Placeholder 3"/>
          <p:cNvSpPr>
            <a:spLocks noGrp="1"/>
          </p:cNvSpPr>
          <p:nvPr>
            <p:ph type="dt" sz="quarter" idx="10"/>
          </p:nvPr>
        </p:nvSpPr>
        <p:spPr/>
        <p:txBody>
          <a:bodyPr/>
          <a:lstStyle/>
          <a:p>
            <a:pPr>
              <a:defRPr/>
            </a:pPr>
            <a:r>
              <a:rPr lang="en-US" dirty="0" smtClean="0"/>
              <a:t>2013-08-07</a:t>
            </a:r>
            <a:endParaRPr lang="en-US" dirty="0"/>
          </a:p>
        </p:txBody>
      </p:sp>
      <p:sp>
        <p:nvSpPr>
          <p:cNvPr id="5" name="Slide Number Placeholder 4"/>
          <p:cNvSpPr>
            <a:spLocks noGrp="1"/>
          </p:cNvSpPr>
          <p:nvPr>
            <p:ph type="sldNum" sz="quarter" idx="12"/>
          </p:nvPr>
        </p:nvSpPr>
        <p:spPr/>
        <p:txBody>
          <a:bodyPr/>
          <a:lstStyle/>
          <a:p>
            <a:pPr>
              <a:defRPr/>
            </a:pPr>
            <a:fld id="{FA7F97DF-670F-45DD-9FFA-671113ABFBD8}" type="slidenum">
              <a:rPr lang="en-US" smtClean="0"/>
              <a:pPr>
                <a:defRPr/>
              </a:pPr>
              <a:t>72</a:t>
            </a:fld>
            <a:endParaRPr lang="en-US"/>
          </a:p>
        </p:txBody>
      </p:sp>
      <p:sp>
        <p:nvSpPr>
          <p:cNvPr id="6" name="Footer Placeholder 5"/>
          <p:cNvSpPr>
            <a:spLocks noGrp="1"/>
          </p:cNvSpPr>
          <p:nvPr>
            <p:ph type="ftr" sz="quarter" idx="11"/>
          </p:nvPr>
        </p:nvSpPr>
        <p:spPr/>
        <p:txBody>
          <a:bodyPr/>
          <a:lstStyle/>
          <a:p>
            <a:pPr>
              <a:defRPr/>
            </a:pPr>
            <a:r>
              <a:rPr lang="en-US"/>
              <a:t>Step 1 : Creating a Project</a:t>
            </a:r>
          </a:p>
        </p:txBody>
      </p:sp>
      <p:pic>
        <p:nvPicPr>
          <p:cNvPr id="10249" name="Picture 2"/>
          <p:cNvPicPr>
            <a:picLocks noChangeAspect="1" noChangeArrowheads="1"/>
          </p:cNvPicPr>
          <p:nvPr/>
        </p:nvPicPr>
        <p:blipFill>
          <a:blip r:embed="rId3" cstate="print"/>
          <a:srcRect l="23267" t="45078" r="629" b="46800"/>
          <a:stretch>
            <a:fillRect/>
          </a:stretch>
        </p:blipFill>
        <p:spPr bwMode="auto">
          <a:xfrm>
            <a:off x="2552700" y="2873375"/>
            <a:ext cx="5768975" cy="511175"/>
          </a:xfrm>
          <a:prstGeom prst="rect">
            <a:avLst/>
          </a:prstGeom>
          <a:noFill/>
          <a:ln w="9525">
            <a:noFill/>
            <a:miter lim="800000"/>
            <a:headEnd/>
            <a:tailEnd/>
          </a:ln>
        </p:spPr>
      </p:pic>
      <p:pic>
        <p:nvPicPr>
          <p:cNvPr id="10250" name="Picture 9" descr="whitearrow.gif"/>
          <p:cNvPicPr>
            <a:picLocks noChangeAspect="1"/>
          </p:cNvPicPr>
          <p:nvPr/>
        </p:nvPicPr>
        <p:blipFill>
          <a:blip r:embed="rId4" cstate="print"/>
          <a:srcRect/>
          <a:stretch>
            <a:fillRect/>
          </a:stretch>
        </p:blipFill>
        <p:spPr bwMode="auto">
          <a:xfrm>
            <a:off x="2886075" y="3159125"/>
            <a:ext cx="439738" cy="4397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1480" y="4846320"/>
            <a:ext cx="832104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defTabSz="914400">
              <a:defRPr/>
            </a:pPr>
            <a:r>
              <a:rPr lang="en-US" sz="2400" dirty="0">
                <a:solidFill>
                  <a:prstClr val="white"/>
                </a:solidFill>
              </a:rPr>
              <a:t>You’ll be taken to the “Create Project” page. Here you’ll enter your email address, a title for and brief summary of your project</a:t>
            </a:r>
            <a:r>
              <a:rPr lang="en-US" sz="2400" dirty="0" smtClean="0">
                <a:solidFill>
                  <a:prstClr val="white"/>
                </a:solidFill>
              </a:rPr>
              <a:t>.</a:t>
            </a:r>
            <a:endParaRPr lang="en-US" sz="2400" dirty="0">
              <a:solidFill>
                <a:prstClr val="white"/>
              </a:solidFill>
            </a:endParaRPr>
          </a:p>
        </p:txBody>
      </p:sp>
      <p:sp>
        <p:nvSpPr>
          <p:cNvPr id="17" name="Date Placeholder 16"/>
          <p:cNvSpPr>
            <a:spLocks noGrp="1"/>
          </p:cNvSpPr>
          <p:nvPr>
            <p:ph type="dt" sz="quarter" idx="10"/>
          </p:nvPr>
        </p:nvSpPr>
        <p:spPr/>
        <p:txBody>
          <a:bodyPr/>
          <a:lstStyle/>
          <a:p>
            <a:pPr>
              <a:defRPr/>
            </a:pPr>
            <a:r>
              <a:rPr lang="en-US" dirty="0" smtClean="0"/>
              <a:t>2013-08-07</a:t>
            </a:r>
            <a:endParaRPr lang="en-US" dirty="0"/>
          </a:p>
        </p:txBody>
      </p:sp>
      <p:sp>
        <p:nvSpPr>
          <p:cNvPr id="18" name="Slide Number Placeholder 17"/>
          <p:cNvSpPr>
            <a:spLocks noGrp="1"/>
          </p:cNvSpPr>
          <p:nvPr>
            <p:ph type="sldNum" sz="quarter" idx="12"/>
          </p:nvPr>
        </p:nvSpPr>
        <p:spPr/>
        <p:txBody>
          <a:bodyPr/>
          <a:lstStyle/>
          <a:p>
            <a:pPr>
              <a:defRPr/>
            </a:pPr>
            <a:fld id="{D0BEEA5D-4745-45C1-9D75-AD3AEDF2EE15}" type="slidenum">
              <a:rPr lang="en-US" smtClean="0"/>
              <a:pPr>
                <a:defRPr/>
              </a:pPr>
              <a:t>73</a:t>
            </a:fld>
            <a:endParaRPr lang="en-US" dirty="0"/>
          </a:p>
        </p:txBody>
      </p:sp>
      <p:sp>
        <p:nvSpPr>
          <p:cNvPr id="19" name="Footer Placeholder 18"/>
          <p:cNvSpPr>
            <a:spLocks noGrp="1"/>
          </p:cNvSpPr>
          <p:nvPr>
            <p:ph type="ftr" sz="quarter" idx="11"/>
          </p:nvPr>
        </p:nvSpPr>
        <p:spPr/>
        <p:txBody>
          <a:bodyPr/>
          <a:lstStyle/>
          <a:p>
            <a:pPr>
              <a:defRPr/>
            </a:pPr>
            <a:r>
              <a:rPr lang="en-US"/>
              <a:t>Step 1 : Creating a Project</a:t>
            </a:r>
          </a:p>
        </p:txBody>
      </p:sp>
      <p:pic>
        <p:nvPicPr>
          <p:cNvPr id="3074" name="Picture 2"/>
          <p:cNvPicPr>
            <a:picLocks noChangeAspect="1" noChangeArrowheads="1"/>
          </p:cNvPicPr>
          <p:nvPr/>
        </p:nvPicPr>
        <p:blipFill>
          <a:blip r:embed="rId2" cstate="print"/>
          <a:srcRect l="610" t="17683" r="689" b="20058"/>
          <a:stretch>
            <a:fillRect/>
          </a:stretch>
        </p:blipFill>
        <p:spPr bwMode="auto">
          <a:xfrm>
            <a:off x="822325" y="914400"/>
            <a:ext cx="7499350" cy="3922713"/>
          </a:xfrm>
          <a:prstGeom prst="rect">
            <a:avLst/>
          </a:prstGeom>
          <a:noFill/>
          <a:ln w="9525">
            <a:solidFill>
              <a:schemeClr val="tx2">
                <a:lumMod val="60000"/>
                <a:lumOff val="40000"/>
              </a:schemeClr>
            </a:solidFill>
            <a:miter lim="800000"/>
            <a:headEnd/>
            <a:tailEnd/>
          </a:ln>
        </p:spPr>
      </p:pic>
      <p:pic>
        <p:nvPicPr>
          <p:cNvPr id="11273" name="Picture 6" descr="whitearrow.gif"/>
          <p:cNvPicPr>
            <a:picLocks noChangeAspect="1"/>
          </p:cNvPicPr>
          <p:nvPr/>
        </p:nvPicPr>
        <p:blipFill>
          <a:blip r:embed="rId3" cstate="print"/>
          <a:srcRect/>
          <a:stretch>
            <a:fillRect/>
          </a:stretch>
        </p:blipFill>
        <p:spPr bwMode="auto">
          <a:xfrm>
            <a:off x="6199188" y="2281238"/>
            <a:ext cx="439737" cy="4397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l="2818" t="10583" r="2818" b="39986"/>
          <a:stretch>
            <a:fillRect/>
          </a:stretch>
        </p:blipFill>
        <p:spPr bwMode="auto">
          <a:xfrm>
            <a:off x="1143000" y="639763"/>
            <a:ext cx="6858000" cy="4338637"/>
          </a:xfrm>
          <a:prstGeom prst="rect">
            <a:avLst/>
          </a:prstGeom>
          <a:noFill/>
          <a:ln w="9525">
            <a:solidFill>
              <a:schemeClr val="tx2"/>
            </a:solidFill>
            <a:miter lim="800000"/>
            <a:headEnd/>
            <a:tailEnd/>
          </a:ln>
        </p:spPr>
      </p:pic>
      <p:sp>
        <p:nvSpPr>
          <p:cNvPr id="4" name="TextBox 3"/>
          <p:cNvSpPr txBox="1"/>
          <p:nvPr/>
        </p:nvSpPr>
        <p:spPr>
          <a:xfrm>
            <a:off x="457200" y="4663440"/>
            <a:ext cx="8229600" cy="1569660"/>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defTabSz="914400">
              <a:defRPr/>
            </a:pPr>
            <a:r>
              <a:rPr lang="en-US" sz="2400" dirty="0">
                <a:solidFill>
                  <a:prstClr val="white"/>
                </a:solidFill>
              </a:rPr>
              <a:t>After a moment, an introduction to your newly created project will be shown. It contains information necessary for you to work with your project. You’ll also receive this information in email. Save this email for future reference.</a:t>
            </a:r>
          </a:p>
        </p:txBody>
      </p:sp>
      <p:sp>
        <p:nvSpPr>
          <p:cNvPr id="5" name="Date Placeholder 4"/>
          <p:cNvSpPr>
            <a:spLocks noGrp="1"/>
          </p:cNvSpPr>
          <p:nvPr>
            <p:ph type="dt" sz="quarter" idx="10"/>
          </p:nvPr>
        </p:nvSpPr>
        <p:spPr/>
        <p:txBody>
          <a:bodyPr/>
          <a:lstStyle/>
          <a:p>
            <a:pPr>
              <a:defRPr/>
            </a:pPr>
            <a:r>
              <a:rPr lang="en-US" dirty="0" smtClean="0"/>
              <a:t>2013-08-07</a:t>
            </a:r>
            <a:endParaRPr lang="en-US" dirty="0"/>
          </a:p>
        </p:txBody>
      </p:sp>
      <p:sp>
        <p:nvSpPr>
          <p:cNvPr id="6" name="Slide Number Placeholder 5"/>
          <p:cNvSpPr>
            <a:spLocks noGrp="1"/>
          </p:cNvSpPr>
          <p:nvPr>
            <p:ph type="sldNum" sz="quarter" idx="12"/>
          </p:nvPr>
        </p:nvSpPr>
        <p:spPr/>
        <p:txBody>
          <a:bodyPr/>
          <a:lstStyle/>
          <a:p>
            <a:pPr>
              <a:defRPr/>
            </a:pPr>
            <a:fld id="{995AFC55-F32C-40CA-BA81-0D6E9F73C472}" type="slidenum">
              <a:rPr lang="en-US" smtClean="0"/>
              <a:pPr>
                <a:defRPr/>
              </a:pPr>
              <a:t>74</a:t>
            </a:fld>
            <a:endParaRPr lang="en-US"/>
          </a:p>
        </p:txBody>
      </p:sp>
      <p:sp>
        <p:nvSpPr>
          <p:cNvPr id="7" name="Footer Placeholder 6"/>
          <p:cNvSpPr>
            <a:spLocks noGrp="1"/>
          </p:cNvSpPr>
          <p:nvPr>
            <p:ph type="ftr" sz="quarter" idx="11"/>
          </p:nvPr>
        </p:nvSpPr>
        <p:spPr/>
        <p:txBody>
          <a:bodyPr/>
          <a:lstStyle/>
          <a:p>
            <a:pPr>
              <a:defRPr/>
            </a:pPr>
            <a:r>
              <a:rPr lang="en-US"/>
              <a:t>Step 1 : Creating a Project</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2" cstate="print">
            <a:duotone>
              <a:prstClr val="black"/>
              <a:schemeClr val="tx1">
                <a:tint val="45000"/>
                <a:satMod val="400000"/>
              </a:schemeClr>
            </a:duotone>
          </a:blip>
          <a:srcRect l="2818" t="10584" r="2818" b="39985"/>
          <a:stretch>
            <a:fillRect/>
          </a:stretch>
        </p:blipFill>
        <p:spPr bwMode="auto">
          <a:xfrm>
            <a:off x="1143000" y="640080"/>
            <a:ext cx="6858000" cy="4338933"/>
          </a:xfrm>
          <a:prstGeom prst="rect">
            <a:avLst/>
          </a:prstGeom>
          <a:noFill/>
          <a:ln w="9525">
            <a:solidFill>
              <a:schemeClr val="tx2"/>
            </a:solidFill>
            <a:miter lim="800000"/>
            <a:headEnd/>
            <a:tailEnd/>
          </a:ln>
        </p:spPr>
      </p:pic>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defTabSz="914400">
              <a:defRPr/>
            </a:pPr>
            <a:r>
              <a:rPr lang="en-US" sz="2400" dirty="0">
                <a:solidFill>
                  <a:prstClr val="white"/>
                </a:solidFill>
              </a:rPr>
              <a:t>The project identifier, and the manager and session keywords are used to access to your project.</a:t>
            </a:r>
          </a:p>
        </p:txBody>
      </p:sp>
      <p:sp>
        <p:nvSpPr>
          <p:cNvPr id="15" name="Date Placeholder 14"/>
          <p:cNvSpPr>
            <a:spLocks noGrp="1"/>
          </p:cNvSpPr>
          <p:nvPr>
            <p:ph type="dt" sz="quarter" idx="10"/>
          </p:nvPr>
        </p:nvSpPr>
        <p:spPr/>
        <p:txBody>
          <a:bodyPr/>
          <a:lstStyle/>
          <a:p>
            <a:pPr>
              <a:defRPr/>
            </a:pPr>
            <a:r>
              <a:rPr lang="en-US" dirty="0" smtClean="0"/>
              <a:t>2013-08-07</a:t>
            </a:r>
            <a:endParaRPr lang="en-US" dirty="0"/>
          </a:p>
        </p:txBody>
      </p:sp>
      <p:sp>
        <p:nvSpPr>
          <p:cNvPr id="16" name="Slide Number Placeholder 15"/>
          <p:cNvSpPr>
            <a:spLocks noGrp="1"/>
          </p:cNvSpPr>
          <p:nvPr>
            <p:ph type="sldNum" sz="quarter" idx="12"/>
          </p:nvPr>
        </p:nvSpPr>
        <p:spPr/>
        <p:txBody>
          <a:bodyPr/>
          <a:lstStyle/>
          <a:p>
            <a:pPr>
              <a:defRPr/>
            </a:pPr>
            <a:fld id="{C06686D3-B115-4EAF-90B7-14F5313D48E0}" type="slidenum">
              <a:rPr lang="en-US" smtClean="0"/>
              <a:pPr>
                <a:defRPr/>
              </a:pPr>
              <a:t>75</a:t>
            </a:fld>
            <a:endParaRPr lang="en-US"/>
          </a:p>
        </p:txBody>
      </p:sp>
      <p:sp>
        <p:nvSpPr>
          <p:cNvPr id="17" name="Footer Placeholder 16"/>
          <p:cNvSpPr>
            <a:spLocks noGrp="1"/>
          </p:cNvSpPr>
          <p:nvPr>
            <p:ph type="ftr" sz="quarter" idx="11"/>
          </p:nvPr>
        </p:nvSpPr>
        <p:spPr/>
        <p:txBody>
          <a:bodyPr/>
          <a:lstStyle/>
          <a:p>
            <a:pPr>
              <a:defRPr/>
            </a:pPr>
            <a:r>
              <a:rPr lang="en-US"/>
              <a:t>Step 1 : Creating a Project</a:t>
            </a:r>
          </a:p>
        </p:txBody>
      </p:sp>
      <p:pic>
        <p:nvPicPr>
          <p:cNvPr id="31753" name="Picture 2"/>
          <p:cNvPicPr>
            <a:picLocks noChangeAspect="1" noChangeArrowheads="1"/>
          </p:cNvPicPr>
          <p:nvPr/>
        </p:nvPicPr>
        <p:blipFill>
          <a:blip r:embed="rId2" cstate="print"/>
          <a:srcRect l="2818" t="29820" r="2818" b="68121"/>
          <a:stretch>
            <a:fillRect/>
          </a:stretch>
        </p:blipFill>
        <p:spPr bwMode="auto">
          <a:xfrm>
            <a:off x="1143000" y="2328863"/>
            <a:ext cx="6858000" cy="180975"/>
          </a:xfrm>
          <a:prstGeom prst="rect">
            <a:avLst/>
          </a:prstGeom>
          <a:noFill/>
          <a:ln w="9525">
            <a:noFill/>
            <a:miter lim="800000"/>
            <a:headEnd/>
            <a:tailEnd/>
          </a:ln>
        </p:spPr>
      </p:pic>
      <p:pic>
        <p:nvPicPr>
          <p:cNvPr id="31754" name="Picture 2"/>
          <p:cNvPicPr>
            <a:picLocks noChangeAspect="1" noChangeArrowheads="1"/>
          </p:cNvPicPr>
          <p:nvPr/>
        </p:nvPicPr>
        <p:blipFill>
          <a:blip r:embed="rId2" cstate="print"/>
          <a:srcRect l="2818" t="34908" r="2818" b="62791"/>
          <a:stretch>
            <a:fillRect/>
          </a:stretch>
        </p:blipFill>
        <p:spPr bwMode="auto">
          <a:xfrm>
            <a:off x="1143000" y="2774950"/>
            <a:ext cx="6858000" cy="201613"/>
          </a:xfrm>
          <a:prstGeom prst="rect">
            <a:avLst/>
          </a:prstGeom>
          <a:noFill/>
          <a:ln w="9525">
            <a:noFill/>
            <a:miter lim="800000"/>
            <a:headEnd/>
            <a:tailEnd/>
          </a:ln>
        </p:spPr>
      </p:pic>
      <p:pic>
        <p:nvPicPr>
          <p:cNvPr id="31755" name="Picture 2"/>
          <p:cNvPicPr>
            <a:picLocks noChangeAspect="1" noChangeArrowheads="1"/>
          </p:cNvPicPr>
          <p:nvPr/>
        </p:nvPicPr>
        <p:blipFill>
          <a:blip r:embed="rId2" cstate="print"/>
          <a:srcRect l="2818" t="40358" r="2818" b="57584"/>
          <a:stretch>
            <a:fillRect/>
          </a:stretch>
        </p:blipFill>
        <p:spPr bwMode="auto">
          <a:xfrm>
            <a:off x="1143000" y="3252788"/>
            <a:ext cx="6858000" cy="180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970" t="24183" r="1539" b="4789"/>
          <a:stretch/>
        </p:blipFill>
        <p:spPr bwMode="auto">
          <a:xfrm>
            <a:off x="500063" y="533400"/>
            <a:ext cx="8143874" cy="5791200"/>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Date Placeholder 14"/>
          <p:cNvSpPr>
            <a:spLocks noGrp="1"/>
          </p:cNvSpPr>
          <p:nvPr>
            <p:ph type="dt" sz="quarter" idx="10"/>
          </p:nvPr>
        </p:nvSpPr>
        <p:spPr/>
        <p:txBody>
          <a:bodyPr/>
          <a:lstStyle/>
          <a:p>
            <a:pPr>
              <a:defRPr/>
            </a:pPr>
            <a:r>
              <a:rPr lang="en-US" dirty="0" smtClean="0"/>
              <a:t>2013-08-07</a:t>
            </a:r>
            <a:endParaRPr lang="en-US" dirty="0"/>
          </a:p>
        </p:txBody>
      </p:sp>
      <p:sp>
        <p:nvSpPr>
          <p:cNvPr id="16" name="Slide Number Placeholder 15"/>
          <p:cNvSpPr>
            <a:spLocks noGrp="1"/>
          </p:cNvSpPr>
          <p:nvPr>
            <p:ph type="sldNum" sz="quarter" idx="12"/>
          </p:nvPr>
        </p:nvSpPr>
        <p:spPr/>
        <p:txBody>
          <a:bodyPr/>
          <a:lstStyle/>
          <a:p>
            <a:pPr>
              <a:defRPr/>
            </a:pPr>
            <a:fld id="{1945B4DE-2D8E-4F5A-BB93-52DA219BED81}" type="slidenum">
              <a:rPr lang="en-US" smtClean="0"/>
              <a:pPr>
                <a:defRPr/>
              </a:pPr>
              <a:t>76</a:t>
            </a:fld>
            <a:endParaRPr lang="en-US"/>
          </a:p>
        </p:txBody>
      </p:sp>
      <p:sp>
        <p:nvSpPr>
          <p:cNvPr id="17" name="Footer Placeholder 16"/>
          <p:cNvSpPr>
            <a:spLocks noGrp="1"/>
          </p:cNvSpPr>
          <p:nvPr>
            <p:ph type="ftr" sz="quarter" idx="11"/>
          </p:nvPr>
        </p:nvSpPr>
        <p:spPr/>
        <p:txBody>
          <a:bodyPr/>
          <a:lstStyle/>
          <a:p>
            <a:pPr>
              <a:defRPr/>
            </a:pPr>
            <a:r>
              <a:rPr lang="en-US"/>
              <a:t>Step 1 : Creating a Project</a:t>
            </a:r>
          </a:p>
        </p:txBody>
      </p:sp>
      <p:pic>
        <p:nvPicPr>
          <p:cNvPr id="36869" name="Picture 7" descr="whitearrow.gif"/>
          <p:cNvPicPr>
            <a:picLocks noChangeAspect="1"/>
          </p:cNvPicPr>
          <p:nvPr/>
        </p:nvPicPr>
        <p:blipFill>
          <a:blip r:embed="rId3" cstate="print"/>
          <a:srcRect/>
          <a:stretch>
            <a:fillRect/>
          </a:stretch>
        </p:blipFill>
        <p:spPr bwMode="auto">
          <a:xfrm>
            <a:off x="4049713" y="3908425"/>
            <a:ext cx="439737" cy="438150"/>
          </a:xfrm>
          <a:prstGeom prst="rect">
            <a:avLst/>
          </a:prstGeom>
          <a:noFill/>
          <a:ln w="9525">
            <a:noFill/>
            <a:miter lim="800000"/>
            <a:headEnd/>
            <a:tailEnd/>
          </a:ln>
        </p:spPr>
      </p:pic>
      <p:sp>
        <p:nvSpPr>
          <p:cNvPr id="14" name="TextBox 13"/>
          <p:cNvSpPr txBox="1"/>
          <p:nvPr/>
        </p:nvSpPr>
        <p:spPr>
          <a:xfrm>
            <a:off x="457200" y="48463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defTabSz="914400">
              <a:defRPr/>
            </a:pPr>
            <a:r>
              <a:rPr lang="en-US" sz="2400" dirty="0">
                <a:solidFill>
                  <a:prstClr val="white"/>
                </a:solidFill>
              </a:rPr>
              <a:t>You’ll be taken to the manager’s page for your empty project. </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duotone>
              <a:prstClr val="black"/>
              <a:schemeClr val="tx1">
                <a:tint val="45000"/>
                <a:satMod val="400000"/>
              </a:schemeClr>
            </a:duotone>
            <a:extLst>
              <a:ext uri="{28A0092B-C50C-407E-A947-70E740481C1C}">
                <a14:useLocalDpi xmlns="" xmlns:a14="http://schemas.microsoft.com/office/drawing/2010/main" val="0"/>
              </a:ext>
            </a:extLst>
          </a:blip>
          <a:srcRect l="970" t="24183" r="1539" b="4789"/>
          <a:stretch/>
        </p:blipFill>
        <p:spPr bwMode="auto">
          <a:xfrm>
            <a:off x="500063" y="533400"/>
            <a:ext cx="8143874" cy="5791200"/>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Date Placeholder 14"/>
          <p:cNvSpPr>
            <a:spLocks noGrp="1"/>
          </p:cNvSpPr>
          <p:nvPr>
            <p:ph type="dt" sz="quarter" idx="10"/>
          </p:nvPr>
        </p:nvSpPr>
        <p:spPr/>
        <p:txBody>
          <a:bodyPr/>
          <a:lstStyle/>
          <a:p>
            <a:pPr>
              <a:defRPr/>
            </a:pPr>
            <a:r>
              <a:rPr lang="en-US" dirty="0" smtClean="0"/>
              <a:t>2013-08-07</a:t>
            </a:r>
            <a:endParaRPr lang="en-US" dirty="0"/>
          </a:p>
        </p:txBody>
      </p:sp>
      <p:sp>
        <p:nvSpPr>
          <p:cNvPr id="16" name="Slide Number Placeholder 15"/>
          <p:cNvSpPr>
            <a:spLocks noGrp="1"/>
          </p:cNvSpPr>
          <p:nvPr>
            <p:ph type="sldNum" sz="quarter" idx="12"/>
          </p:nvPr>
        </p:nvSpPr>
        <p:spPr/>
        <p:txBody>
          <a:bodyPr/>
          <a:lstStyle/>
          <a:p>
            <a:pPr>
              <a:defRPr/>
            </a:pPr>
            <a:fld id="{38327FE6-E8E8-418C-9C51-CBC971DA7A27}" type="slidenum">
              <a:rPr lang="en-US" smtClean="0"/>
              <a:pPr>
                <a:defRPr/>
              </a:pPr>
              <a:t>77</a:t>
            </a:fld>
            <a:endParaRPr lang="en-US"/>
          </a:p>
        </p:txBody>
      </p:sp>
      <p:sp>
        <p:nvSpPr>
          <p:cNvPr id="17" name="Footer Placeholder 16"/>
          <p:cNvSpPr>
            <a:spLocks noGrp="1"/>
          </p:cNvSpPr>
          <p:nvPr>
            <p:ph type="ftr" sz="quarter" idx="11"/>
          </p:nvPr>
        </p:nvSpPr>
        <p:spPr/>
        <p:txBody>
          <a:bodyPr/>
          <a:lstStyle/>
          <a:p>
            <a:pPr>
              <a:defRPr/>
            </a:pPr>
            <a:r>
              <a:rPr lang="en-US"/>
              <a:t>Step 1 : Creating a Project</a:t>
            </a:r>
          </a:p>
        </p:txBody>
      </p:sp>
      <p:pic>
        <p:nvPicPr>
          <p:cNvPr id="39941" name="Picture 7" descr="whitearrow.gif"/>
          <p:cNvPicPr>
            <a:picLocks noChangeAspect="1"/>
          </p:cNvPicPr>
          <p:nvPr/>
        </p:nvPicPr>
        <p:blipFill>
          <a:blip r:embed="rId3" cstate="print"/>
          <a:srcRect/>
          <a:stretch>
            <a:fillRect/>
          </a:stretch>
        </p:blipFill>
        <p:spPr bwMode="auto">
          <a:xfrm>
            <a:off x="4049713" y="3908425"/>
            <a:ext cx="439737" cy="438150"/>
          </a:xfrm>
          <a:prstGeom prst="rect">
            <a:avLst/>
          </a:prstGeom>
          <a:noFill/>
          <a:ln w="9525">
            <a:noFill/>
            <a:miter lim="800000"/>
            <a:headEnd/>
            <a:tailEnd/>
          </a:ln>
        </p:spPr>
      </p:pic>
      <p:pic>
        <p:nvPicPr>
          <p:cNvPr id="11"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4140" t="26753" r="12314" b="6775"/>
          <a:stretch/>
        </p:blipFill>
        <p:spPr bwMode="auto">
          <a:xfrm>
            <a:off x="1600199" y="742950"/>
            <a:ext cx="6143625" cy="5419725"/>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57200" y="4846320"/>
            <a:ext cx="8229600" cy="1569660"/>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defTabSz="914400">
              <a:defRPr/>
            </a:pPr>
            <a:r>
              <a:rPr lang="en-US" sz="2400" dirty="0">
                <a:solidFill>
                  <a:prstClr val="white"/>
                </a:solidFill>
              </a:rPr>
              <a:t>The manager and session pages are built around a Google Map Services™ interactive </a:t>
            </a:r>
            <a:r>
              <a:rPr lang="en-US" sz="2400" dirty="0" smtClean="0">
                <a:solidFill>
                  <a:prstClr val="white"/>
                </a:solidFill>
              </a:rPr>
              <a:t>map to </a:t>
            </a:r>
            <a:r>
              <a:rPr lang="en-US" sz="2400" dirty="0">
                <a:solidFill>
                  <a:prstClr val="white"/>
                </a:solidFill>
              </a:rPr>
              <a:t>help orient you in the project and region. As data are uploaded, icons representing the project’s marks and included CORS will appear on the map.</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14"/>
          <p:cNvSpPr>
            <a:spLocks noGrp="1"/>
          </p:cNvSpPr>
          <p:nvPr>
            <p:ph type="dt" sz="quarter" idx="10"/>
          </p:nvPr>
        </p:nvSpPr>
        <p:spPr/>
        <p:txBody>
          <a:bodyPr/>
          <a:lstStyle/>
          <a:p>
            <a:pPr>
              <a:defRPr/>
            </a:pPr>
            <a:r>
              <a:rPr lang="en-US" dirty="0" smtClean="0"/>
              <a:t>2013-08-07</a:t>
            </a:r>
            <a:endParaRPr lang="en-US" dirty="0"/>
          </a:p>
        </p:txBody>
      </p:sp>
      <p:sp>
        <p:nvSpPr>
          <p:cNvPr id="16" name="Slide Number Placeholder 15"/>
          <p:cNvSpPr>
            <a:spLocks noGrp="1"/>
          </p:cNvSpPr>
          <p:nvPr>
            <p:ph type="sldNum" sz="quarter" idx="12"/>
          </p:nvPr>
        </p:nvSpPr>
        <p:spPr/>
        <p:txBody>
          <a:bodyPr/>
          <a:lstStyle/>
          <a:p>
            <a:pPr>
              <a:defRPr/>
            </a:pPr>
            <a:fld id="{74CF1B20-EF0A-418C-937A-E3B16507F799}" type="slidenum">
              <a:rPr lang="en-US" smtClean="0"/>
              <a:pPr>
                <a:defRPr/>
              </a:pPr>
              <a:t>78</a:t>
            </a:fld>
            <a:endParaRPr lang="en-US"/>
          </a:p>
        </p:txBody>
      </p:sp>
      <p:sp>
        <p:nvSpPr>
          <p:cNvPr id="17" name="Footer Placeholder 16"/>
          <p:cNvSpPr>
            <a:spLocks noGrp="1"/>
          </p:cNvSpPr>
          <p:nvPr>
            <p:ph type="ftr" sz="quarter" idx="11"/>
          </p:nvPr>
        </p:nvSpPr>
        <p:spPr/>
        <p:txBody>
          <a:bodyPr/>
          <a:lstStyle/>
          <a:p>
            <a:pPr>
              <a:defRPr/>
            </a:pPr>
            <a:r>
              <a:rPr lang="en-US"/>
              <a:t>Step 1 : Creating a Project</a:t>
            </a:r>
          </a:p>
        </p:txBody>
      </p:sp>
      <p:pic>
        <p:nvPicPr>
          <p:cNvPr id="43013" name="Picture 7" descr="whitearrow.gif"/>
          <p:cNvPicPr>
            <a:picLocks noChangeAspect="1"/>
          </p:cNvPicPr>
          <p:nvPr/>
        </p:nvPicPr>
        <p:blipFill>
          <a:blip r:embed="rId2" cstate="print"/>
          <a:srcRect/>
          <a:stretch>
            <a:fillRect/>
          </a:stretch>
        </p:blipFill>
        <p:spPr bwMode="auto">
          <a:xfrm>
            <a:off x="4049713" y="3908425"/>
            <a:ext cx="439737" cy="438150"/>
          </a:xfrm>
          <a:prstGeom prst="rect">
            <a:avLst/>
          </a:prstGeom>
          <a:noFill/>
          <a:ln w="9525">
            <a:noFill/>
            <a:miter lim="800000"/>
            <a:headEnd/>
            <a:tailEnd/>
          </a:ln>
        </p:spPr>
      </p:pic>
      <p:pic>
        <p:nvPicPr>
          <p:cNvPr id="1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 xmlns:a14="http://schemas.microsoft.com/office/drawing/2010/main" val="0"/>
              </a:ext>
            </a:extLst>
          </a:blip>
          <a:srcRect l="970" t="24183" r="1539" b="4789"/>
          <a:stretch/>
        </p:blipFill>
        <p:spPr bwMode="auto">
          <a:xfrm>
            <a:off x="500063" y="533400"/>
            <a:ext cx="8143874" cy="5791200"/>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049" t="33178" r="83926" b="63084"/>
          <a:stretch/>
        </p:blipFill>
        <p:spPr bwMode="auto">
          <a:xfrm>
            <a:off x="590551" y="1266825"/>
            <a:ext cx="1171574" cy="304800"/>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3019" name="Picture 11" descr="whitearrow.gif"/>
          <p:cNvPicPr>
            <a:picLocks noChangeAspect="1"/>
          </p:cNvPicPr>
          <p:nvPr/>
        </p:nvPicPr>
        <p:blipFill>
          <a:blip r:embed="rId2" cstate="print"/>
          <a:srcRect/>
          <a:stretch>
            <a:fillRect/>
          </a:stretch>
        </p:blipFill>
        <p:spPr bwMode="auto">
          <a:xfrm>
            <a:off x="1484313" y="1435101"/>
            <a:ext cx="438150" cy="439737"/>
          </a:xfrm>
          <a:prstGeom prst="rect">
            <a:avLst/>
          </a:prstGeom>
          <a:noFill/>
          <a:ln w="9525">
            <a:noFill/>
            <a:miter lim="800000"/>
            <a:headEnd/>
            <a:tailEnd/>
          </a:ln>
        </p:spPr>
      </p:pic>
      <p:sp>
        <p:nvSpPr>
          <p:cNvPr id="11" name="TextBox 10"/>
          <p:cNvSpPr txBox="1"/>
          <p:nvPr/>
        </p:nvSpPr>
        <p:spPr>
          <a:xfrm>
            <a:off x="457200" y="484632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defTabSz="914400">
              <a:defRPr/>
            </a:pPr>
            <a:r>
              <a:rPr lang="en-US" sz="2400" dirty="0" smtClean="0">
                <a:solidFill>
                  <a:prstClr val="white"/>
                </a:solidFill>
              </a:rPr>
              <a:t>Click </a:t>
            </a:r>
            <a:r>
              <a:rPr lang="en-US" sz="2400" dirty="0">
                <a:solidFill>
                  <a:prstClr val="white"/>
                </a:solidFill>
              </a:rPr>
              <a:t>the “Preferences” button to pop up a window with those controls.</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970" t="24183" r="1539" b="4789"/>
          <a:stretch/>
        </p:blipFill>
        <p:spPr bwMode="auto">
          <a:xfrm>
            <a:off x="500063" y="533400"/>
            <a:ext cx="8143874" cy="5791200"/>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Date Placeholder 14"/>
          <p:cNvSpPr>
            <a:spLocks noGrp="1"/>
          </p:cNvSpPr>
          <p:nvPr>
            <p:ph type="dt" sz="quarter" idx="10"/>
          </p:nvPr>
        </p:nvSpPr>
        <p:spPr/>
        <p:txBody>
          <a:bodyPr/>
          <a:lstStyle/>
          <a:p>
            <a:pPr>
              <a:defRPr/>
            </a:pPr>
            <a:r>
              <a:rPr lang="en-US" dirty="0" smtClean="0"/>
              <a:t>2013-08-07</a:t>
            </a:r>
            <a:endParaRPr lang="en-US" dirty="0"/>
          </a:p>
        </p:txBody>
      </p:sp>
      <p:sp>
        <p:nvSpPr>
          <p:cNvPr id="16" name="Slide Number Placeholder 15"/>
          <p:cNvSpPr>
            <a:spLocks noGrp="1"/>
          </p:cNvSpPr>
          <p:nvPr>
            <p:ph type="sldNum" sz="quarter" idx="12"/>
          </p:nvPr>
        </p:nvSpPr>
        <p:spPr/>
        <p:txBody>
          <a:bodyPr/>
          <a:lstStyle/>
          <a:p>
            <a:pPr>
              <a:defRPr/>
            </a:pPr>
            <a:fld id="{147086C9-3248-46C8-824F-313353B348C8}" type="slidenum">
              <a:rPr lang="en-US" smtClean="0"/>
              <a:pPr>
                <a:defRPr/>
              </a:pPr>
              <a:t>79</a:t>
            </a:fld>
            <a:endParaRPr lang="en-US"/>
          </a:p>
        </p:txBody>
      </p:sp>
      <p:sp>
        <p:nvSpPr>
          <p:cNvPr id="17" name="Footer Placeholder 16"/>
          <p:cNvSpPr>
            <a:spLocks noGrp="1"/>
          </p:cNvSpPr>
          <p:nvPr>
            <p:ph type="ftr" sz="quarter" idx="11"/>
          </p:nvPr>
        </p:nvSpPr>
        <p:spPr/>
        <p:txBody>
          <a:bodyPr/>
          <a:lstStyle/>
          <a:p>
            <a:pPr>
              <a:defRPr/>
            </a:pPr>
            <a:r>
              <a:rPr lang="en-US"/>
              <a:t>Step 1 : Creating a Project</a:t>
            </a:r>
          </a:p>
        </p:txBody>
      </p:sp>
      <p:pic>
        <p:nvPicPr>
          <p:cNvPr id="2051" name="Picture 3"/>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451" t="11586" r="1724" b="6777"/>
          <a:stretch/>
        </p:blipFill>
        <p:spPr bwMode="auto">
          <a:xfrm>
            <a:off x="2057400" y="446165"/>
            <a:ext cx="5029200" cy="5375121"/>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57200" y="5862935"/>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defTabSz="914400">
              <a:defRPr/>
            </a:pPr>
            <a:r>
              <a:rPr lang="en-US" sz="2400" dirty="0">
                <a:solidFill>
                  <a:prstClr val="white"/>
                </a:solidFill>
              </a:rPr>
              <a:t>A new window containing the preference controls will appear. </a:t>
            </a:r>
          </a:p>
        </p:txBody>
      </p:sp>
      <p:pic>
        <p:nvPicPr>
          <p:cNvPr id="12" name="Picture 11" descr="whitearrow.gif"/>
          <p:cNvPicPr>
            <a:picLocks noChangeAspect="1"/>
          </p:cNvPicPr>
          <p:nvPr/>
        </p:nvPicPr>
        <p:blipFill>
          <a:blip r:embed="rId4" cstate="print"/>
          <a:srcRect/>
          <a:stretch>
            <a:fillRect/>
          </a:stretch>
        </p:blipFill>
        <p:spPr bwMode="auto">
          <a:xfrm>
            <a:off x="1484313" y="1435101"/>
            <a:ext cx="438150" cy="4397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5"/>
          <p:cNvSpPr txBox="1">
            <a:spLocks noChangeArrowheads="1"/>
          </p:cNvSpPr>
          <p:nvPr/>
        </p:nvSpPr>
        <p:spPr bwMode="auto">
          <a:xfrm>
            <a:off x="3659588" y="1246188"/>
            <a:ext cx="5029200" cy="4572000"/>
          </a:xfrm>
          <a:prstGeom prst="rect">
            <a:avLst/>
          </a:prstGeom>
          <a:solidFill>
            <a:srgbClr val="FFFFFF"/>
          </a:solidFill>
          <a:ln w="12700">
            <a:solidFill>
              <a:srgbClr val="4F81BD"/>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endParaRPr lang="en-US">
              <a:solidFill>
                <a:prstClr val="black"/>
              </a:solidFill>
              <a:ea typeface="+mn-ea"/>
            </a:endParaRPr>
          </a:p>
        </p:txBody>
      </p:sp>
      <p:sp>
        <p:nvSpPr>
          <p:cNvPr id="19460" name="TextBox 6"/>
          <p:cNvSpPr txBox="1">
            <a:spLocks noChangeArrowheads="1"/>
          </p:cNvSpPr>
          <p:nvPr/>
        </p:nvSpPr>
        <p:spPr bwMode="auto">
          <a:xfrm>
            <a:off x="228600" y="1189038"/>
            <a:ext cx="3321424"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r>
              <a:rPr lang="en-US" sz="2400" dirty="0">
                <a:solidFill>
                  <a:prstClr val="black"/>
                </a:solidFill>
                <a:ea typeface="+mn-ea"/>
              </a:rPr>
              <a:t>As a quality test, </a:t>
            </a:r>
            <a:r>
              <a:rPr lang="en-US" sz="2400" dirty="0" smtClean="0">
                <a:solidFill>
                  <a:prstClr val="black"/>
                </a:solidFill>
                <a:ea typeface="+mn-ea"/>
              </a:rPr>
              <a:t>2-hour </a:t>
            </a:r>
            <a:r>
              <a:rPr lang="en-US" sz="2400" dirty="0">
                <a:solidFill>
                  <a:prstClr val="black"/>
                </a:solidFill>
                <a:ea typeface="+mn-ea"/>
              </a:rPr>
              <a:t>data sets from more than 200 CORS were submitted to </a:t>
            </a:r>
            <a:r>
              <a:rPr lang="en-US" sz="2400" dirty="0" smtClean="0">
                <a:solidFill>
                  <a:prstClr val="black"/>
                </a:solidFill>
                <a:ea typeface="+mn-ea"/>
              </a:rPr>
              <a:t>OPUS Static </a:t>
            </a:r>
            <a:r>
              <a:rPr lang="en-US" sz="2400" dirty="0">
                <a:solidFill>
                  <a:prstClr val="black"/>
                </a:solidFill>
                <a:ea typeface="+mn-ea"/>
              </a:rPr>
              <a:t>and the results compared to the accepted coordinates.</a:t>
            </a:r>
          </a:p>
          <a:p>
            <a:pPr defTabSz="914400" eaLnBrk="1" hangingPunct="1"/>
            <a:endParaRPr lang="en-US" sz="2400" dirty="0">
              <a:solidFill>
                <a:prstClr val="black"/>
              </a:solidFill>
              <a:ea typeface="+mn-ea"/>
            </a:endParaRPr>
          </a:p>
          <a:p>
            <a:pPr defTabSz="914400" eaLnBrk="1" hangingPunct="1"/>
            <a:r>
              <a:rPr lang="en-US" sz="2400" dirty="0">
                <a:solidFill>
                  <a:prstClr val="black"/>
                </a:solidFill>
                <a:ea typeface="+mn-ea"/>
              </a:rPr>
              <a:t>Mean</a:t>
            </a:r>
            <a:r>
              <a:rPr lang="en-US" sz="2400" dirty="0" smtClean="0">
                <a:solidFill>
                  <a:prstClr val="black"/>
                </a:solidFill>
                <a:ea typeface="+mn-ea"/>
              </a:rPr>
              <a:t>:		&lt;</a:t>
            </a:r>
            <a:r>
              <a:rPr lang="en-US" sz="2400" dirty="0">
                <a:solidFill>
                  <a:prstClr val="black"/>
                </a:solidFill>
                <a:ea typeface="+mn-ea"/>
              </a:rPr>
              <a:t>0.1 cm</a:t>
            </a:r>
          </a:p>
          <a:p>
            <a:pPr defTabSz="914400" eaLnBrk="1" hangingPunct="1"/>
            <a:r>
              <a:rPr lang="en-US" sz="2400" dirty="0">
                <a:solidFill>
                  <a:prstClr val="black"/>
                </a:solidFill>
                <a:ea typeface="+mn-ea"/>
              </a:rPr>
              <a:t>N-S </a:t>
            </a:r>
            <a:r>
              <a:rPr lang="en-US" sz="2400" dirty="0" smtClean="0">
                <a:solidFill>
                  <a:prstClr val="black"/>
                </a:solidFill>
                <a:ea typeface="+mn-ea"/>
              </a:rPr>
              <a:t>RMS:	  0.8 </a:t>
            </a:r>
            <a:r>
              <a:rPr lang="en-US" sz="2400" dirty="0">
                <a:solidFill>
                  <a:prstClr val="black"/>
                </a:solidFill>
                <a:ea typeface="+mn-ea"/>
              </a:rPr>
              <a:t>cm</a:t>
            </a:r>
          </a:p>
          <a:p>
            <a:pPr defTabSz="914400" eaLnBrk="1" hangingPunct="1"/>
            <a:r>
              <a:rPr lang="en-US" sz="2400" dirty="0">
                <a:solidFill>
                  <a:prstClr val="black"/>
                </a:solidFill>
                <a:ea typeface="+mn-ea"/>
              </a:rPr>
              <a:t>E-W </a:t>
            </a:r>
            <a:r>
              <a:rPr lang="en-US" sz="2400" dirty="0" smtClean="0">
                <a:solidFill>
                  <a:prstClr val="black"/>
                </a:solidFill>
                <a:ea typeface="+mn-ea"/>
              </a:rPr>
              <a:t>RMS:	  1.4 </a:t>
            </a:r>
            <a:r>
              <a:rPr lang="en-US" sz="2400" dirty="0">
                <a:solidFill>
                  <a:prstClr val="black"/>
                </a:solidFill>
                <a:ea typeface="+mn-ea"/>
              </a:rPr>
              <a:t>cm</a:t>
            </a:r>
          </a:p>
        </p:txBody>
      </p:sp>
      <p:graphicFrame>
        <p:nvGraphicFramePr>
          <p:cNvPr id="19463" name="Object 2"/>
          <p:cNvGraphicFramePr>
            <a:graphicFrameLocks noChangeAspect="1"/>
          </p:cNvGraphicFramePr>
          <p:nvPr>
            <p:extLst>
              <p:ext uri="{D42A27DB-BD31-4B8C-83A1-F6EECF244321}">
                <p14:modId xmlns="" xmlns:p14="http://schemas.microsoft.com/office/powerpoint/2010/main" val="662582962"/>
              </p:ext>
            </p:extLst>
          </p:nvPr>
        </p:nvGraphicFramePr>
        <p:xfrm>
          <a:off x="2818529" y="549275"/>
          <a:ext cx="6940233" cy="5197475"/>
        </p:xfrm>
        <a:graphic>
          <a:graphicData uri="http://schemas.openxmlformats.org/presentationml/2006/ole">
            <p:oleObj spid="_x0000_s5122" name="Worksheet" r:id="rId3" imgW="8572433" imgH="5781642" progId="Excel.Sheet.8">
              <p:embed/>
            </p:oleObj>
          </a:graphicData>
        </a:graphic>
      </p:graphicFrame>
      <p:sp>
        <p:nvSpPr>
          <p:cNvPr id="19464" name="TextBox 16"/>
          <p:cNvSpPr txBox="1">
            <a:spLocks noChangeArrowheads="1"/>
          </p:cNvSpPr>
          <p:nvPr/>
        </p:nvSpPr>
        <p:spPr bwMode="auto">
          <a:xfrm>
            <a:off x="3677574" y="5886450"/>
            <a:ext cx="50498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r>
              <a:rPr lang="en-US" sz="1000" dirty="0">
                <a:solidFill>
                  <a:prstClr val="black"/>
                </a:solidFill>
                <a:ea typeface="+mn-ea"/>
              </a:rPr>
              <a:t>Weston, N. “OPUS: Online Positioning User Service”,  CGSIC USSLS MEETING, 2008-07-08, NEW ORLEANS, LA.</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solidFill>
                  <a:prstClr val="black"/>
                </a:solidFill>
              </a:rPr>
              <a:pPr>
                <a:defRPr/>
              </a:pPr>
              <a:t>8</a:t>
            </a:fld>
            <a:endParaRPr lang="en-US" dirty="0">
              <a:solidFill>
                <a:prstClr val="black"/>
              </a:solidFill>
            </a:endParaRPr>
          </a:p>
        </p:txBody>
      </p:sp>
      <p:sp>
        <p:nvSpPr>
          <p:cNvPr id="6" name="Title 5"/>
          <p:cNvSpPr>
            <a:spLocks noGrp="1"/>
          </p:cNvSpPr>
          <p:nvPr>
            <p:ph type="title"/>
          </p:nvPr>
        </p:nvSpPr>
        <p:spPr/>
        <p:txBody>
          <a:bodyPr/>
          <a:lstStyle/>
          <a:p>
            <a:pPr algn="l"/>
            <a:r>
              <a:rPr lang="en-US" sz="4000" dirty="0" smtClean="0"/>
              <a:t>How Good Can I Do With OPUS Static?</a:t>
            </a:r>
            <a:endParaRPr lang="en-US" sz="40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smtClean="0"/>
              <a:t>The OPUS-Projects workflow</a:t>
            </a:r>
          </a:p>
        </p:txBody>
      </p:sp>
      <p:sp>
        <p:nvSpPr>
          <p:cNvPr id="3075" name="Content Placeholder 2"/>
          <p:cNvSpPr>
            <a:spLocks noGrp="1"/>
          </p:cNvSpPr>
          <p:nvPr>
            <p:ph idx="1"/>
          </p:nvPr>
        </p:nvSpPr>
        <p:spPr>
          <a:xfrm>
            <a:off x="457200" y="1279525"/>
            <a:ext cx="8686800" cy="4938713"/>
          </a:xfrm>
        </p:spPr>
        <p:txBody>
          <a:bodyPr/>
          <a:lstStyle/>
          <a:p>
            <a:pPr marL="461963" lvl="0" indent="-461963"/>
            <a:r>
              <a:rPr lang="en-US" sz="2800" dirty="0" smtClean="0">
                <a:solidFill>
                  <a:prstClr val="black"/>
                </a:solidFill>
              </a:rPr>
              <a:t>Step 1 : Create a Project</a:t>
            </a:r>
          </a:p>
          <a:p>
            <a:pPr marL="461963" indent="-461963">
              <a:buFont typeface="Wingdings" pitchFamily="2" charset="2"/>
              <a:buChar char="Ø"/>
            </a:pPr>
            <a:r>
              <a:rPr lang="en-US" sz="2800" b="1" dirty="0" smtClean="0"/>
              <a:t>Step 2 : Upload Data</a:t>
            </a:r>
          </a:p>
          <a:p>
            <a:pPr marL="461963" indent="-461963"/>
            <a:r>
              <a:rPr lang="en-US" sz="2800" dirty="0" smtClean="0"/>
              <a:t>Step 3 : Session Processing</a:t>
            </a:r>
          </a:p>
          <a:p>
            <a:pPr marL="461963" indent="-461963"/>
            <a:r>
              <a:rPr lang="en-US" sz="2800" dirty="0" smtClean="0"/>
              <a:t>Step 4 : Network Adjustment</a:t>
            </a:r>
          </a:p>
          <a:p>
            <a:pPr marL="461963" lvl="0" indent="-461963"/>
            <a:r>
              <a:rPr lang="en-US" sz="2800" dirty="0" smtClean="0">
                <a:solidFill>
                  <a:schemeClr val="tx1">
                    <a:lumMod val="50000"/>
                    <a:lumOff val="50000"/>
                  </a:schemeClr>
                </a:solidFill>
              </a:rPr>
              <a:t>Optional : Use output files for “Bluebooking”</a:t>
            </a:r>
          </a:p>
        </p:txBody>
      </p:sp>
      <p:sp>
        <p:nvSpPr>
          <p:cNvPr id="4" name="Date Placeholder 3"/>
          <p:cNvSpPr>
            <a:spLocks noGrp="1"/>
          </p:cNvSpPr>
          <p:nvPr>
            <p:ph type="dt" sz="quarter" idx="10"/>
          </p:nvPr>
        </p:nvSpPr>
        <p:spPr/>
        <p:txBody>
          <a:bodyPr/>
          <a:lstStyle/>
          <a:p>
            <a:pPr>
              <a:defRPr/>
            </a:pPr>
            <a:r>
              <a:rPr lang="en-US" dirty="0" smtClean="0">
                <a:solidFill>
                  <a:prstClr val="black">
                    <a:tint val="75000"/>
                  </a:prstClr>
                </a:solidFill>
              </a:rPr>
              <a:t>2013-08-07</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82D875A9-500F-44EE-A4F9-CD27358D9267}" type="slidenum">
              <a:rPr lang="en-US" smtClean="0">
                <a:solidFill>
                  <a:prstClr val="black">
                    <a:tint val="75000"/>
                  </a:prstClr>
                </a:solidFill>
              </a:rPr>
              <a:pPr>
                <a:defRPr/>
              </a:pPr>
              <a:t>80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a:solidFill>
                  <a:prstClr val="black">
                    <a:tint val="75000"/>
                  </a:prstClr>
                </a:solidFill>
              </a:rPr>
              <a:t>Step 1 : Creating a Project</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4360" y="388282"/>
            <a:ext cx="7955280" cy="6081437"/>
            <a:chOff x="594360" y="388282"/>
            <a:chExt cx="7955280" cy="6081437"/>
          </a:xfrm>
        </p:grpSpPr>
        <p:pic>
          <p:nvPicPr>
            <p:cNvPr id="205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894" t="12132" r="1894" b="10213"/>
            <a:stretch/>
          </p:blipFill>
          <p:spPr bwMode="auto">
            <a:xfrm>
              <a:off x="594360" y="388282"/>
              <a:ext cx="7955280" cy="6081437"/>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362" t="54387" r="79170" b="43244"/>
            <a:stretch/>
          </p:blipFill>
          <p:spPr bwMode="auto">
            <a:xfrm>
              <a:off x="1072436" y="3697357"/>
              <a:ext cx="782872" cy="185530"/>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9" name="Date Placeholder 18"/>
          <p:cNvSpPr>
            <a:spLocks noGrp="1"/>
          </p:cNvSpPr>
          <p:nvPr>
            <p:ph type="dt" sz="half" idx="10"/>
          </p:nvPr>
        </p:nvSpPr>
        <p:spPr/>
        <p:txBody>
          <a:bodyPr/>
          <a:lstStyle/>
          <a:p>
            <a:pPr>
              <a:defRPr/>
            </a:pPr>
            <a:r>
              <a:rPr lang="en-US" dirty="0" smtClean="0"/>
              <a:t>2013-08-07</a:t>
            </a:r>
            <a:endParaRPr lang="en-US" dirty="0"/>
          </a:p>
        </p:txBody>
      </p:sp>
      <p:sp>
        <p:nvSpPr>
          <p:cNvPr id="20" name="Slide Number Placeholder 19"/>
          <p:cNvSpPr>
            <a:spLocks noGrp="1"/>
          </p:cNvSpPr>
          <p:nvPr>
            <p:ph type="sldNum" sz="quarter" idx="12"/>
          </p:nvPr>
        </p:nvSpPr>
        <p:spPr/>
        <p:txBody>
          <a:bodyPr/>
          <a:lstStyle/>
          <a:p>
            <a:pPr>
              <a:defRPr/>
            </a:pPr>
            <a:fld id="{73529DF9-F8E1-4220-8C8F-E52644C5560B}" type="slidenum">
              <a:rPr lang="en-US" smtClean="0"/>
              <a:pPr>
                <a:defRPr/>
              </a:pPr>
              <a:t>81</a:t>
            </a:fld>
            <a:endParaRPr lang="en-US"/>
          </a:p>
        </p:txBody>
      </p:sp>
      <p:sp>
        <p:nvSpPr>
          <p:cNvPr id="21" name="Footer Placeholder 20"/>
          <p:cNvSpPr>
            <a:spLocks noGrp="1"/>
          </p:cNvSpPr>
          <p:nvPr>
            <p:ph type="ftr" sz="quarter" idx="11"/>
          </p:nvPr>
        </p:nvSpPr>
        <p:spPr/>
        <p:txBody>
          <a:bodyPr/>
          <a:lstStyle/>
          <a:p>
            <a:pPr>
              <a:defRPr/>
            </a:pPr>
            <a:r>
              <a:rPr lang="en-US" dirty="0" smtClean="0"/>
              <a:t>Step 2 : Uploading Data</a:t>
            </a:r>
            <a:endParaRPr lang="en-US" dirty="0"/>
          </a:p>
        </p:txBody>
      </p:sp>
      <p:sp>
        <p:nvSpPr>
          <p:cNvPr id="7" name="TextBox 6"/>
          <p:cNvSpPr txBox="1"/>
          <p:nvPr/>
        </p:nvSpPr>
        <p:spPr>
          <a:xfrm>
            <a:off x="411480" y="5212080"/>
            <a:ext cx="832104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We’ll start at the OPUS upload web page: http://geodesy.noaa.gov/OPUS/</a:t>
            </a:r>
            <a:endParaRPr lang="en-US" sz="2400" dirty="0" smtClean="0">
              <a:solidFill>
                <a:srgbClr val="1F497D">
                  <a:lumMod val="40000"/>
                  <a:lumOff val="60000"/>
                </a:srgbClr>
              </a:solidFill>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594360" y="388282"/>
            <a:ext cx="7955280" cy="6081437"/>
            <a:chOff x="594360" y="388282"/>
            <a:chExt cx="7955280" cy="6081437"/>
          </a:xfrm>
        </p:grpSpPr>
        <p:pic>
          <p:nvPicPr>
            <p:cNvPr id="1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894" t="12132" r="1894" b="10213"/>
            <a:stretch/>
          </p:blipFill>
          <p:spPr bwMode="auto">
            <a:xfrm>
              <a:off x="594360" y="388282"/>
              <a:ext cx="7955280" cy="6081437"/>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362" t="54387" r="79170" b="43244"/>
            <a:stretch/>
          </p:blipFill>
          <p:spPr bwMode="auto">
            <a:xfrm>
              <a:off x="1072436" y="3697357"/>
              <a:ext cx="782872" cy="185530"/>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9" name="Date Placeholder 18"/>
          <p:cNvSpPr>
            <a:spLocks noGrp="1"/>
          </p:cNvSpPr>
          <p:nvPr>
            <p:ph type="dt" sz="half" idx="10"/>
          </p:nvPr>
        </p:nvSpPr>
        <p:spPr/>
        <p:txBody>
          <a:bodyPr/>
          <a:lstStyle/>
          <a:p>
            <a:pPr>
              <a:defRPr/>
            </a:pPr>
            <a:r>
              <a:rPr lang="en-US" dirty="0" smtClean="0"/>
              <a:t>2013-08-07</a:t>
            </a:r>
            <a:endParaRPr lang="en-US" dirty="0"/>
          </a:p>
        </p:txBody>
      </p:sp>
      <p:sp>
        <p:nvSpPr>
          <p:cNvPr id="20" name="Slide Number Placeholder 19"/>
          <p:cNvSpPr>
            <a:spLocks noGrp="1"/>
          </p:cNvSpPr>
          <p:nvPr>
            <p:ph type="sldNum" sz="quarter" idx="12"/>
          </p:nvPr>
        </p:nvSpPr>
        <p:spPr/>
        <p:txBody>
          <a:bodyPr/>
          <a:lstStyle/>
          <a:p>
            <a:pPr>
              <a:defRPr/>
            </a:pPr>
            <a:fld id="{73529DF9-F8E1-4220-8C8F-E52644C5560B}" type="slidenum">
              <a:rPr lang="en-US" smtClean="0"/>
              <a:pPr>
                <a:defRPr/>
              </a:pPr>
              <a:t>82</a:t>
            </a:fld>
            <a:endParaRPr lang="en-US"/>
          </a:p>
        </p:txBody>
      </p:sp>
      <p:sp>
        <p:nvSpPr>
          <p:cNvPr id="21" name="Footer Placeholder 20"/>
          <p:cNvSpPr>
            <a:spLocks noGrp="1"/>
          </p:cNvSpPr>
          <p:nvPr>
            <p:ph type="ftr" sz="quarter" idx="11"/>
          </p:nvPr>
        </p:nvSpPr>
        <p:spPr/>
        <p:txBody>
          <a:bodyPr/>
          <a:lstStyle/>
          <a:p>
            <a:pPr>
              <a:defRPr/>
            </a:pPr>
            <a:r>
              <a:rPr lang="en-US" dirty="0" smtClean="0"/>
              <a:t>Step 2 : Uploading Data</a:t>
            </a:r>
            <a:endParaRPr lang="en-US" dirty="0"/>
          </a:p>
        </p:txBody>
      </p:sp>
      <p:sp>
        <p:nvSpPr>
          <p:cNvPr id="7" name="TextBox 6"/>
          <p:cNvSpPr txBox="1"/>
          <p:nvPr/>
        </p:nvSpPr>
        <p:spPr>
          <a:xfrm>
            <a:off x="411480" y="5212080"/>
            <a:ext cx="832104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At this time, only OPUS Static is allowed to upload to a project. The conventional OPUS Static rules apply.</a:t>
            </a:r>
            <a:endParaRPr lang="en-US" sz="2400" dirty="0" smtClean="0">
              <a:solidFill>
                <a:srgbClr val="1F497D">
                  <a:lumMod val="40000"/>
                  <a:lumOff val="60000"/>
                </a:srgbClr>
              </a:solidFill>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7200" y="821648"/>
            <a:ext cx="8229600" cy="4207202"/>
            <a:chOff x="457200" y="821648"/>
            <a:chExt cx="8229600" cy="4207202"/>
          </a:xfrm>
        </p:grpSpPr>
        <p:pic>
          <p:nvPicPr>
            <p:cNvPr id="3074"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894" t="23458" r="1894" b="24610"/>
            <a:stretch/>
          </p:blipFill>
          <p:spPr bwMode="auto">
            <a:xfrm>
              <a:off x="457200" y="821648"/>
              <a:ext cx="8229600" cy="4207202"/>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0261" t="54129" r="77500" b="43254"/>
            <a:stretch/>
          </p:blipFill>
          <p:spPr bwMode="auto">
            <a:xfrm>
              <a:off x="954156" y="3313043"/>
              <a:ext cx="1046922" cy="21203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9" name="Date Placeholder 18"/>
          <p:cNvSpPr>
            <a:spLocks noGrp="1"/>
          </p:cNvSpPr>
          <p:nvPr>
            <p:ph type="dt" sz="half" idx="10"/>
          </p:nvPr>
        </p:nvSpPr>
        <p:spPr/>
        <p:txBody>
          <a:bodyPr/>
          <a:lstStyle/>
          <a:p>
            <a:pPr>
              <a:defRPr/>
            </a:pPr>
            <a:r>
              <a:rPr lang="en-US" dirty="0" smtClean="0"/>
              <a:t>2013-08-07</a:t>
            </a:r>
            <a:endParaRPr lang="en-US" dirty="0"/>
          </a:p>
        </p:txBody>
      </p:sp>
      <p:sp>
        <p:nvSpPr>
          <p:cNvPr id="20" name="Slide Number Placeholder 19"/>
          <p:cNvSpPr>
            <a:spLocks noGrp="1"/>
          </p:cNvSpPr>
          <p:nvPr>
            <p:ph type="sldNum" sz="quarter" idx="12"/>
          </p:nvPr>
        </p:nvSpPr>
        <p:spPr/>
        <p:txBody>
          <a:bodyPr/>
          <a:lstStyle/>
          <a:p>
            <a:pPr>
              <a:defRPr/>
            </a:pPr>
            <a:fld id="{73529DF9-F8E1-4220-8C8F-E52644C5560B}" type="slidenum">
              <a:rPr lang="en-US" smtClean="0"/>
              <a:pPr>
                <a:defRPr/>
              </a:pPr>
              <a:t>83</a:t>
            </a:fld>
            <a:endParaRPr lang="en-US"/>
          </a:p>
        </p:txBody>
      </p:sp>
      <p:sp>
        <p:nvSpPr>
          <p:cNvPr id="21" name="Footer Placeholder 20"/>
          <p:cNvSpPr>
            <a:spLocks noGrp="1"/>
          </p:cNvSpPr>
          <p:nvPr>
            <p:ph type="ftr" sz="quarter" idx="11"/>
          </p:nvPr>
        </p:nvSpPr>
        <p:spPr/>
        <p:txBody>
          <a:bodyPr/>
          <a:lstStyle/>
          <a:p>
            <a:pPr>
              <a:defRPr/>
            </a:pPr>
            <a:r>
              <a:rPr lang="en-US" dirty="0" smtClean="0"/>
              <a:t>Step 2 : Uploading Data</a:t>
            </a:r>
            <a:endParaRPr lang="en-US" dirty="0"/>
          </a:p>
        </p:txBody>
      </p:sp>
      <p:sp>
        <p:nvSpPr>
          <p:cNvPr id="8" name="TextBox 7"/>
          <p:cNvSpPr txBox="1"/>
          <p:nvPr/>
        </p:nvSpPr>
        <p:spPr>
          <a:xfrm>
            <a:off x="411480" y="5248900"/>
            <a:ext cx="832104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Complete the OPUS upload form normally, but before clicking the “Upload to Static” button, click the “Options” button.</a:t>
            </a:r>
            <a:endParaRPr lang="en-US" sz="2400" dirty="0" smtClean="0">
              <a:solidFill>
                <a:srgbClr val="1F497D">
                  <a:lumMod val="40000"/>
                  <a:lumOff val="60000"/>
                </a:srgbClr>
              </a:solidFill>
            </a:endParaRPr>
          </a:p>
        </p:txBody>
      </p:sp>
      <p:pic>
        <p:nvPicPr>
          <p:cNvPr id="9" name="Picture 8" descr="whitearrow.gif"/>
          <p:cNvPicPr>
            <a:picLocks noChangeAspect="1"/>
          </p:cNvPicPr>
          <p:nvPr/>
        </p:nvPicPr>
        <p:blipFill>
          <a:blip r:embed="rId4" cstate="print"/>
          <a:srcRect/>
          <a:stretch>
            <a:fillRect/>
          </a:stretch>
        </p:blipFill>
        <p:spPr bwMode="auto">
          <a:xfrm>
            <a:off x="2711021" y="4205896"/>
            <a:ext cx="439387" cy="439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84036" y="752061"/>
            <a:ext cx="8175929" cy="5353878"/>
            <a:chOff x="484036" y="752061"/>
            <a:chExt cx="8175929" cy="5353878"/>
          </a:xfrm>
        </p:grpSpPr>
        <p:pic>
          <p:nvPicPr>
            <p:cNvPr id="2"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894" t="31223" r="3571" b="3418"/>
            <a:stretch/>
          </p:blipFill>
          <p:spPr bwMode="auto">
            <a:xfrm>
              <a:off x="484036" y="752061"/>
              <a:ext cx="8175929" cy="5353878"/>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850" t="39110" r="81408" b="58463"/>
            <a:stretch/>
          </p:blipFill>
          <p:spPr bwMode="auto">
            <a:xfrm>
              <a:off x="993920" y="1404732"/>
              <a:ext cx="583095" cy="198784"/>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9" name="Date Placeholder 18"/>
          <p:cNvSpPr>
            <a:spLocks noGrp="1"/>
          </p:cNvSpPr>
          <p:nvPr>
            <p:ph type="dt" sz="half" idx="10"/>
          </p:nvPr>
        </p:nvSpPr>
        <p:spPr/>
        <p:txBody>
          <a:bodyPr/>
          <a:lstStyle/>
          <a:p>
            <a:pPr>
              <a:defRPr/>
            </a:pPr>
            <a:r>
              <a:rPr lang="en-US" dirty="0" smtClean="0"/>
              <a:t>2013-08-07</a:t>
            </a:r>
            <a:endParaRPr lang="en-US" dirty="0"/>
          </a:p>
        </p:txBody>
      </p:sp>
      <p:sp>
        <p:nvSpPr>
          <p:cNvPr id="20" name="Slide Number Placeholder 19"/>
          <p:cNvSpPr>
            <a:spLocks noGrp="1"/>
          </p:cNvSpPr>
          <p:nvPr>
            <p:ph type="sldNum" sz="quarter" idx="12"/>
          </p:nvPr>
        </p:nvSpPr>
        <p:spPr/>
        <p:txBody>
          <a:bodyPr/>
          <a:lstStyle/>
          <a:p>
            <a:pPr>
              <a:defRPr/>
            </a:pPr>
            <a:fld id="{73529DF9-F8E1-4220-8C8F-E52644C5560B}" type="slidenum">
              <a:rPr lang="en-US" smtClean="0"/>
              <a:pPr>
                <a:defRPr/>
              </a:pPr>
              <a:t>84</a:t>
            </a:fld>
            <a:endParaRPr lang="en-US"/>
          </a:p>
        </p:txBody>
      </p:sp>
      <p:sp>
        <p:nvSpPr>
          <p:cNvPr id="21" name="Footer Placeholder 20"/>
          <p:cNvSpPr>
            <a:spLocks noGrp="1"/>
          </p:cNvSpPr>
          <p:nvPr>
            <p:ph type="ftr" sz="quarter" idx="11"/>
          </p:nvPr>
        </p:nvSpPr>
        <p:spPr/>
        <p:txBody>
          <a:bodyPr/>
          <a:lstStyle/>
          <a:p>
            <a:pPr>
              <a:defRPr/>
            </a:pPr>
            <a:r>
              <a:rPr lang="en-US" dirty="0" smtClean="0"/>
              <a:t>Step 2 : Uploading Data</a:t>
            </a:r>
            <a:endParaRPr lang="en-US" dirty="0"/>
          </a:p>
        </p:txBody>
      </p:sp>
      <p:sp>
        <p:nvSpPr>
          <p:cNvPr id="12" name="TextBox 11"/>
          <p:cNvSpPr txBox="1"/>
          <p:nvPr/>
        </p:nvSpPr>
        <p:spPr>
          <a:xfrm>
            <a:off x="411480" y="5212080"/>
            <a:ext cx="832104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This causes the Options to “accordion” into view. </a:t>
            </a:r>
            <a:endParaRPr lang="en-US" sz="2400" dirty="0" smtClean="0">
              <a:solidFill>
                <a:srgbClr val="1F497D">
                  <a:lumMod val="40000"/>
                  <a:lumOff val="60000"/>
                </a:srgbClr>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57200" y="787351"/>
            <a:ext cx="8229600" cy="5283298"/>
            <a:chOff x="457200" y="787351"/>
            <a:chExt cx="8229600" cy="5283298"/>
          </a:xfrm>
        </p:grpSpPr>
        <p:pic>
          <p:nvPicPr>
            <p:cNvPr id="2"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894" t="31385" r="3112" b="4227"/>
            <a:stretch/>
          </p:blipFill>
          <p:spPr bwMode="auto">
            <a:xfrm>
              <a:off x="457200" y="787351"/>
              <a:ext cx="8229600" cy="5283298"/>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9963" t="38909" r="81967" b="58318"/>
            <a:stretch/>
          </p:blipFill>
          <p:spPr bwMode="auto">
            <a:xfrm>
              <a:off x="970724" y="1404729"/>
              <a:ext cx="699052" cy="227515"/>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9" name="Date Placeholder 18"/>
          <p:cNvSpPr>
            <a:spLocks noGrp="1"/>
          </p:cNvSpPr>
          <p:nvPr>
            <p:ph type="dt" sz="half" idx="10"/>
          </p:nvPr>
        </p:nvSpPr>
        <p:spPr/>
        <p:txBody>
          <a:bodyPr/>
          <a:lstStyle/>
          <a:p>
            <a:pPr>
              <a:defRPr/>
            </a:pPr>
            <a:r>
              <a:rPr lang="en-US" dirty="0" smtClean="0"/>
              <a:t>2013-08-07</a:t>
            </a:r>
            <a:endParaRPr lang="en-US" dirty="0"/>
          </a:p>
        </p:txBody>
      </p:sp>
      <p:sp>
        <p:nvSpPr>
          <p:cNvPr id="20" name="Slide Number Placeholder 19"/>
          <p:cNvSpPr>
            <a:spLocks noGrp="1"/>
          </p:cNvSpPr>
          <p:nvPr>
            <p:ph type="sldNum" sz="quarter" idx="12"/>
          </p:nvPr>
        </p:nvSpPr>
        <p:spPr/>
        <p:txBody>
          <a:bodyPr/>
          <a:lstStyle/>
          <a:p>
            <a:pPr>
              <a:defRPr/>
            </a:pPr>
            <a:fld id="{73529DF9-F8E1-4220-8C8F-E52644C5560B}" type="slidenum">
              <a:rPr lang="en-US" smtClean="0"/>
              <a:pPr>
                <a:defRPr/>
              </a:pPr>
              <a:t>85</a:t>
            </a:fld>
            <a:endParaRPr lang="en-US"/>
          </a:p>
        </p:txBody>
      </p:sp>
      <p:sp>
        <p:nvSpPr>
          <p:cNvPr id="21" name="Footer Placeholder 20"/>
          <p:cNvSpPr>
            <a:spLocks noGrp="1"/>
          </p:cNvSpPr>
          <p:nvPr>
            <p:ph type="ftr" sz="quarter" idx="11"/>
          </p:nvPr>
        </p:nvSpPr>
        <p:spPr/>
        <p:txBody>
          <a:bodyPr/>
          <a:lstStyle/>
          <a:p>
            <a:pPr>
              <a:defRPr/>
            </a:pPr>
            <a:r>
              <a:rPr lang="en-US" dirty="0" smtClean="0"/>
              <a:t>Step 2 : Uploading Data</a:t>
            </a:r>
            <a:endParaRPr lang="en-US" dirty="0"/>
          </a:p>
        </p:txBody>
      </p:sp>
      <p:pic>
        <p:nvPicPr>
          <p:cNvPr id="8" name="Picture 7" descr="whitearrow.gif"/>
          <p:cNvPicPr>
            <a:picLocks noChangeAspect="1"/>
          </p:cNvPicPr>
          <p:nvPr/>
        </p:nvPicPr>
        <p:blipFill>
          <a:blip r:embed="rId4" cstate="print"/>
          <a:srcRect/>
          <a:stretch>
            <a:fillRect/>
          </a:stretch>
        </p:blipFill>
        <p:spPr bwMode="auto">
          <a:xfrm>
            <a:off x="6184314" y="4827363"/>
            <a:ext cx="439387" cy="439387"/>
          </a:xfrm>
          <a:prstGeom prst="rect">
            <a:avLst/>
          </a:prstGeom>
          <a:noFill/>
          <a:ln w="9525">
            <a:noFill/>
            <a:miter lim="800000"/>
            <a:headEnd/>
            <a:tailEnd/>
          </a:ln>
        </p:spPr>
      </p:pic>
      <p:sp>
        <p:nvSpPr>
          <p:cNvPr id="10" name="TextBox 9"/>
          <p:cNvSpPr txBox="1"/>
          <p:nvPr/>
        </p:nvSpPr>
        <p:spPr>
          <a:xfrm>
            <a:off x="411480" y="1032080"/>
            <a:ext cx="832104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Enter your project ID into the “Contribute to a project” field. Remember that you can share your project ID so others can upload data to your project.</a:t>
            </a:r>
            <a:endParaRPr lang="en-US" sz="2400" dirty="0" smtClean="0">
              <a:solidFill>
                <a:srgbClr val="1F497D">
                  <a:lumMod val="40000"/>
                  <a:lumOff val="60000"/>
                </a:srgbClr>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457200" y="787351"/>
            <a:ext cx="8229600" cy="5283298"/>
            <a:chOff x="457200" y="787351"/>
            <a:chExt cx="8229600" cy="5283298"/>
          </a:xfrm>
        </p:grpSpPr>
        <p:pic>
          <p:nvPicPr>
            <p:cNvPr id="12"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894" t="31385" r="3112" b="4227"/>
            <a:stretch/>
          </p:blipFill>
          <p:spPr bwMode="auto">
            <a:xfrm>
              <a:off x="457200" y="787351"/>
              <a:ext cx="8229600" cy="5283298"/>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9963" t="38909" r="81967" b="58318"/>
            <a:stretch/>
          </p:blipFill>
          <p:spPr bwMode="auto">
            <a:xfrm>
              <a:off x="970724" y="1404729"/>
              <a:ext cx="699052" cy="227515"/>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9" name="Date Placeholder 18"/>
          <p:cNvSpPr>
            <a:spLocks noGrp="1"/>
          </p:cNvSpPr>
          <p:nvPr>
            <p:ph type="dt" sz="half" idx="10"/>
          </p:nvPr>
        </p:nvSpPr>
        <p:spPr/>
        <p:txBody>
          <a:bodyPr/>
          <a:lstStyle/>
          <a:p>
            <a:pPr>
              <a:defRPr/>
            </a:pPr>
            <a:r>
              <a:rPr lang="en-US" dirty="0" smtClean="0"/>
              <a:t>2013-08-07</a:t>
            </a:r>
            <a:endParaRPr lang="en-US" dirty="0"/>
          </a:p>
        </p:txBody>
      </p:sp>
      <p:sp>
        <p:nvSpPr>
          <p:cNvPr id="20" name="Slide Number Placeholder 19"/>
          <p:cNvSpPr>
            <a:spLocks noGrp="1"/>
          </p:cNvSpPr>
          <p:nvPr>
            <p:ph type="sldNum" sz="quarter" idx="12"/>
          </p:nvPr>
        </p:nvSpPr>
        <p:spPr/>
        <p:txBody>
          <a:bodyPr/>
          <a:lstStyle/>
          <a:p>
            <a:pPr>
              <a:defRPr/>
            </a:pPr>
            <a:fld id="{73529DF9-F8E1-4220-8C8F-E52644C5560B}" type="slidenum">
              <a:rPr lang="en-US" smtClean="0"/>
              <a:pPr>
                <a:defRPr/>
              </a:pPr>
              <a:t>86</a:t>
            </a:fld>
            <a:endParaRPr lang="en-US"/>
          </a:p>
        </p:txBody>
      </p:sp>
      <p:sp>
        <p:nvSpPr>
          <p:cNvPr id="21" name="Footer Placeholder 20"/>
          <p:cNvSpPr>
            <a:spLocks noGrp="1"/>
          </p:cNvSpPr>
          <p:nvPr>
            <p:ph type="ftr" sz="quarter" idx="11"/>
          </p:nvPr>
        </p:nvSpPr>
        <p:spPr/>
        <p:txBody>
          <a:bodyPr/>
          <a:lstStyle/>
          <a:p>
            <a:pPr>
              <a:defRPr/>
            </a:pPr>
            <a:r>
              <a:rPr lang="en-US" dirty="0" smtClean="0"/>
              <a:t>Step 2 : Uploading Data</a:t>
            </a:r>
            <a:endParaRPr lang="en-US" dirty="0"/>
          </a:p>
        </p:txBody>
      </p:sp>
      <p:pic>
        <p:nvPicPr>
          <p:cNvPr id="8" name="Picture 7" descr="whitearrow.gif"/>
          <p:cNvPicPr>
            <a:picLocks noChangeAspect="1"/>
          </p:cNvPicPr>
          <p:nvPr/>
        </p:nvPicPr>
        <p:blipFill>
          <a:blip r:embed="rId4" cstate="print"/>
          <a:srcRect/>
          <a:stretch>
            <a:fillRect/>
          </a:stretch>
        </p:blipFill>
        <p:spPr bwMode="auto">
          <a:xfrm>
            <a:off x="4748070" y="5766376"/>
            <a:ext cx="439387" cy="439387"/>
          </a:xfrm>
          <a:prstGeom prst="rect">
            <a:avLst/>
          </a:prstGeom>
          <a:noFill/>
          <a:ln w="9525">
            <a:noFill/>
            <a:miter lim="800000"/>
            <a:headEnd/>
            <a:tailEnd/>
          </a:ln>
        </p:spPr>
      </p:pic>
      <p:sp>
        <p:nvSpPr>
          <p:cNvPr id="10" name="TextBox 9"/>
          <p:cNvSpPr txBox="1"/>
          <p:nvPr/>
        </p:nvSpPr>
        <p:spPr>
          <a:xfrm>
            <a:off x="411480" y="1032080"/>
            <a:ext cx="832104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We’ll leave the other options as they are. Now click the Upload button to have this data file uploaded to your project.</a:t>
            </a:r>
            <a:endParaRPr lang="en-US" sz="2400" dirty="0" smtClean="0">
              <a:solidFill>
                <a:srgbClr val="1F497D">
                  <a:lumMod val="40000"/>
                  <a:lumOff val="60000"/>
                </a:srgbClr>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457200" y="1737360"/>
            <a:ext cx="8229600" cy="3916288"/>
            <a:chOff x="457200" y="1737360"/>
            <a:chExt cx="8229600" cy="3916288"/>
          </a:xfrm>
        </p:grpSpPr>
        <p:grpSp>
          <p:nvGrpSpPr>
            <p:cNvPr id="3" name="Group 12"/>
            <p:cNvGrpSpPr/>
            <p:nvPr/>
          </p:nvGrpSpPr>
          <p:grpSpPr>
            <a:xfrm>
              <a:off x="457200" y="1737360"/>
              <a:ext cx="8229600" cy="3916288"/>
              <a:chOff x="457200" y="1737360"/>
              <a:chExt cx="8229600" cy="3916288"/>
            </a:xfrm>
          </p:grpSpPr>
          <p:pic>
            <p:nvPicPr>
              <p:cNvPr id="16"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88" t="24190" r="1894" b="25597"/>
              <a:stretch/>
            </p:blipFill>
            <p:spPr bwMode="auto">
              <a:xfrm>
                <a:off x="457200" y="1737360"/>
                <a:ext cx="8229600" cy="3916288"/>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63615" t="67247" r="1894" b="30545"/>
              <a:stretch/>
            </p:blipFill>
            <p:spPr bwMode="auto">
              <a:xfrm>
                <a:off x="3511858" y="5102088"/>
                <a:ext cx="2928730" cy="17227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63615" t="67247" r="1894" b="30545"/>
            <a:stretch/>
          </p:blipFill>
          <p:spPr bwMode="auto">
            <a:xfrm>
              <a:off x="3511858" y="5102088"/>
              <a:ext cx="2928730" cy="17227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419094" y="5057422"/>
              <a:ext cx="2305878" cy="261610"/>
            </a:xfrm>
            <a:prstGeom prst="rect">
              <a:avLst/>
            </a:prstGeom>
            <a:noFill/>
            <a:ln>
              <a:noFill/>
            </a:ln>
          </p:spPr>
          <p:txBody>
            <a:bodyPr wrap="square" rtlCol="0">
              <a:spAutoFit/>
            </a:bodyPr>
            <a:lstStyle/>
            <a:p>
              <a:pPr defTabSz="914400"/>
              <a:r>
                <a:rPr lang="en-US" sz="1100" b="1" dirty="0" err="1" smtClean="0">
                  <a:solidFill>
                    <a:prstClr val="black"/>
                  </a:solidFill>
                  <a:latin typeface="Courier New" pitchFamily="49" charset="0"/>
                  <a:cs typeface="Courier New" pitchFamily="49" charset="0"/>
                </a:rPr>
                <a:t>your.name@your.address</a:t>
              </a:r>
              <a:endParaRPr lang="en-US" sz="1100" b="1" dirty="0">
                <a:solidFill>
                  <a:prstClr val="black"/>
                </a:solidFill>
                <a:latin typeface="Courier New" pitchFamily="49" charset="0"/>
                <a:cs typeface="Courier New" pitchFamily="49" charset="0"/>
              </a:endParaRPr>
            </a:p>
          </p:txBody>
        </p:sp>
      </p:grpSp>
      <p:sp>
        <p:nvSpPr>
          <p:cNvPr id="19" name="Date Placeholder 18"/>
          <p:cNvSpPr>
            <a:spLocks noGrp="1"/>
          </p:cNvSpPr>
          <p:nvPr>
            <p:ph type="dt" sz="half" idx="10"/>
          </p:nvPr>
        </p:nvSpPr>
        <p:spPr/>
        <p:txBody>
          <a:bodyPr/>
          <a:lstStyle/>
          <a:p>
            <a:pPr>
              <a:defRPr/>
            </a:pPr>
            <a:r>
              <a:rPr lang="en-US" dirty="0" smtClean="0"/>
              <a:t>2013-08-07</a:t>
            </a:r>
            <a:endParaRPr lang="en-US" dirty="0"/>
          </a:p>
        </p:txBody>
      </p:sp>
      <p:sp>
        <p:nvSpPr>
          <p:cNvPr id="20" name="Slide Number Placeholder 19"/>
          <p:cNvSpPr>
            <a:spLocks noGrp="1"/>
          </p:cNvSpPr>
          <p:nvPr>
            <p:ph type="sldNum" sz="quarter" idx="12"/>
          </p:nvPr>
        </p:nvSpPr>
        <p:spPr/>
        <p:txBody>
          <a:bodyPr/>
          <a:lstStyle/>
          <a:p>
            <a:pPr>
              <a:defRPr/>
            </a:pPr>
            <a:fld id="{73529DF9-F8E1-4220-8C8F-E52644C5560B}" type="slidenum">
              <a:rPr lang="en-US" smtClean="0"/>
              <a:pPr>
                <a:defRPr/>
              </a:pPr>
              <a:t>87</a:t>
            </a:fld>
            <a:endParaRPr lang="en-US"/>
          </a:p>
        </p:txBody>
      </p:sp>
      <p:sp>
        <p:nvSpPr>
          <p:cNvPr id="21" name="Footer Placeholder 20"/>
          <p:cNvSpPr>
            <a:spLocks noGrp="1"/>
          </p:cNvSpPr>
          <p:nvPr>
            <p:ph type="ftr" sz="quarter" idx="11"/>
          </p:nvPr>
        </p:nvSpPr>
        <p:spPr/>
        <p:txBody>
          <a:bodyPr/>
          <a:lstStyle/>
          <a:p>
            <a:pPr>
              <a:defRPr/>
            </a:pPr>
            <a:r>
              <a:rPr lang="en-US" dirty="0" smtClean="0"/>
              <a:t>Step 2 : Uploading Data</a:t>
            </a:r>
            <a:endParaRPr lang="en-US" dirty="0"/>
          </a:p>
        </p:txBody>
      </p:sp>
      <p:sp>
        <p:nvSpPr>
          <p:cNvPr id="8" name="TextBox 7"/>
          <p:cNvSpPr txBox="1"/>
          <p:nvPr/>
        </p:nvSpPr>
        <p:spPr>
          <a:xfrm>
            <a:off x="411480" y="457200"/>
            <a:ext cx="832104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After clicking the upload button, the upload confirmation window will appear, but with some differences from “normal”.</a:t>
            </a:r>
            <a:endParaRPr lang="en-US" sz="2400" dirty="0" smtClean="0">
              <a:solidFill>
                <a:srgbClr val="1F497D">
                  <a:lumMod val="40000"/>
                  <a:lumOff val="60000"/>
                </a:srgbClr>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18"/>
          <p:cNvSpPr>
            <a:spLocks noGrp="1"/>
          </p:cNvSpPr>
          <p:nvPr>
            <p:ph type="dt" sz="half" idx="10"/>
          </p:nvPr>
        </p:nvSpPr>
        <p:spPr/>
        <p:txBody>
          <a:bodyPr/>
          <a:lstStyle/>
          <a:p>
            <a:pPr>
              <a:defRPr/>
            </a:pPr>
            <a:r>
              <a:rPr lang="en-US" dirty="0" smtClean="0"/>
              <a:t>2013-08-07</a:t>
            </a:r>
            <a:endParaRPr lang="en-US" dirty="0"/>
          </a:p>
        </p:txBody>
      </p:sp>
      <p:sp>
        <p:nvSpPr>
          <p:cNvPr id="20" name="Slide Number Placeholder 19"/>
          <p:cNvSpPr>
            <a:spLocks noGrp="1"/>
          </p:cNvSpPr>
          <p:nvPr>
            <p:ph type="sldNum" sz="quarter" idx="12"/>
          </p:nvPr>
        </p:nvSpPr>
        <p:spPr/>
        <p:txBody>
          <a:bodyPr/>
          <a:lstStyle/>
          <a:p>
            <a:pPr>
              <a:defRPr/>
            </a:pPr>
            <a:fld id="{73529DF9-F8E1-4220-8C8F-E52644C5560B}" type="slidenum">
              <a:rPr lang="en-US" smtClean="0"/>
              <a:pPr>
                <a:defRPr/>
              </a:pPr>
              <a:t>88</a:t>
            </a:fld>
            <a:endParaRPr lang="en-US"/>
          </a:p>
        </p:txBody>
      </p:sp>
      <p:sp>
        <p:nvSpPr>
          <p:cNvPr id="21" name="Footer Placeholder 20"/>
          <p:cNvSpPr>
            <a:spLocks noGrp="1"/>
          </p:cNvSpPr>
          <p:nvPr>
            <p:ph type="ftr" sz="quarter" idx="11"/>
          </p:nvPr>
        </p:nvSpPr>
        <p:spPr/>
        <p:txBody>
          <a:bodyPr/>
          <a:lstStyle/>
          <a:p>
            <a:pPr>
              <a:defRPr/>
            </a:pPr>
            <a:r>
              <a:rPr lang="en-US" dirty="0" smtClean="0"/>
              <a:t>Step 2 : Uploading Data</a:t>
            </a:r>
            <a:endParaRPr lang="en-US" dirty="0"/>
          </a:p>
        </p:txBody>
      </p:sp>
      <p:sp>
        <p:nvSpPr>
          <p:cNvPr id="8" name="TextBox 7"/>
          <p:cNvSpPr txBox="1"/>
          <p:nvPr/>
        </p:nvSpPr>
        <p:spPr>
          <a:xfrm>
            <a:off x="411480" y="457200"/>
            <a:ext cx="832104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You project ID will be listed (and should be visually confirmed) …</a:t>
            </a:r>
            <a:endParaRPr lang="en-US" sz="2400" dirty="0" smtClean="0">
              <a:solidFill>
                <a:srgbClr val="1F497D">
                  <a:lumMod val="40000"/>
                  <a:lumOff val="60000"/>
                </a:srgbClr>
              </a:solidFill>
            </a:endParaRPr>
          </a:p>
        </p:txBody>
      </p:sp>
      <p:grpSp>
        <p:nvGrpSpPr>
          <p:cNvPr id="2" name="Group 2"/>
          <p:cNvGrpSpPr/>
          <p:nvPr/>
        </p:nvGrpSpPr>
        <p:grpSpPr>
          <a:xfrm>
            <a:off x="457200" y="1737360"/>
            <a:ext cx="8229600" cy="3916288"/>
            <a:chOff x="457200" y="1737360"/>
            <a:chExt cx="8229600" cy="3916288"/>
          </a:xfrm>
        </p:grpSpPr>
        <p:grpSp>
          <p:nvGrpSpPr>
            <p:cNvPr id="3" name="Group 1"/>
            <p:cNvGrpSpPr/>
            <p:nvPr/>
          </p:nvGrpSpPr>
          <p:grpSpPr>
            <a:xfrm>
              <a:off x="457200" y="1737360"/>
              <a:ext cx="8229600" cy="3916288"/>
              <a:chOff x="457200" y="1737360"/>
              <a:chExt cx="8229600" cy="3916288"/>
            </a:xfrm>
          </p:grpSpPr>
          <p:grpSp>
            <p:nvGrpSpPr>
              <p:cNvPr id="4" name="Group 9"/>
              <p:cNvGrpSpPr/>
              <p:nvPr/>
            </p:nvGrpSpPr>
            <p:grpSpPr>
              <a:xfrm>
                <a:off x="457200" y="1737360"/>
                <a:ext cx="8229600" cy="3916288"/>
                <a:chOff x="457200" y="1737360"/>
                <a:chExt cx="8229600" cy="3916288"/>
              </a:xfrm>
            </p:grpSpPr>
            <p:pic>
              <p:nvPicPr>
                <p:cNvPr id="12"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 xmlns:a14="http://schemas.microsoft.com/office/drawing/2010/main" val="0"/>
                    </a:ext>
                  </a:extLst>
                </a:blip>
                <a:srcRect l="1188" t="24190" r="1894" b="25597"/>
                <a:stretch/>
              </p:blipFill>
              <p:spPr bwMode="auto">
                <a:xfrm>
                  <a:off x="457200" y="1737360"/>
                  <a:ext cx="8229600" cy="3916288"/>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 xmlns:a14="http://schemas.microsoft.com/office/drawing/2010/main" val="0"/>
                    </a:ext>
                  </a:extLst>
                </a:blip>
                <a:srcRect l="63615" t="67247" r="1894" b="30545"/>
                <a:stretch/>
              </p:blipFill>
              <p:spPr bwMode="auto">
                <a:xfrm>
                  <a:off x="3511858" y="5102088"/>
                  <a:ext cx="2928730" cy="17227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1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 xmlns:a14="http://schemas.microsoft.com/office/drawing/2010/main" val="0"/>
                  </a:ext>
                </a:extLst>
              </a:blip>
              <a:srcRect l="63615" t="67247" r="1894" b="30545"/>
              <a:stretch/>
            </p:blipFill>
            <p:spPr bwMode="auto">
              <a:xfrm>
                <a:off x="3511858" y="5102088"/>
                <a:ext cx="2928730" cy="17227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419094" y="5057422"/>
                <a:ext cx="2305878" cy="261610"/>
              </a:xfrm>
              <a:prstGeom prst="rect">
                <a:avLst/>
              </a:prstGeom>
              <a:noFill/>
              <a:ln>
                <a:noFill/>
              </a:ln>
            </p:spPr>
            <p:txBody>
              <a:bodyPr wrap="square" rtlCol="0">
                <a:spAutoFit/>
              </a:bodyPr>
              <a:lstStyle/>
              <a:p>
                <a:pPr defTabSz="914400"/>
                <a:r>
                  <a:rPr lang="en-US" sz="1100" b="1" dirty="0" err="1" smtClean="0">
                    <a:solidFill>
                      <a:prstClr val="black"/>
                    </a:solidFill>
                    <a:latin typeface="Courier New" pitchFamily="49" charset="0"/>
                    <a:cs typeface="Courier New" pitchFamily="49" charset="0"/>
                  </a:rPr>
                  <a:t>your.name@your.address</a:t>
                </a:r>
                <a:endParaRPr lang="en-US" sz="1100" b="1" dirty="0">
                  <a:solidFill>
                    <a:prstClr val="black"/>
                  </a:solidFill>
                  <a:latin typeface="Courier New" pitchFamily="49" charset="0"/>
                  <a:cs typeface="Courier New" pitchFamily="49" charset="0"/>
                </a:endParaRPr>
              </a:p>
            </p:txBody>
          </p:sp>
        </p:grpSp>
        <p:pic>
          <p:nvPicPr>
            <p:cNvPr id="17"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64786" t="69540" r="1894" b="28029"/>
            <a:stretch/>
          </p:blipFill>
          <p:spPr bwMode="auto">
            <a:xfrm>
              <a:off x="5857460" y="5274367"/>
              <a:ext cx="2829339" cy="189640"/>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457200" y="1737360"/>
            <a:ext cx="8229600" cy="3916288"/>
            <a:chOff x="457200" y="1737360"/>
            <a:chExt cx="8229600" cy="3916288"/>
          </a:xfrm>
        </p:grpSpPr>
        <p:grpSp>
          <p:nvGrpSpPr>
            <p:cNvPr id="3" name="Group 9"/>
            <p:cNvGrpSpPr/>
            <p:nvPr/>
          </p:nvGrpSpPr>
          <p:grpSpPr>
            <a:xfrm>
              <a:off x="457200" y="1737360"/>
              <a:ext cx="8229600" cy="3916288"/>
              <a:chOff x="457200" y="1737360"/>
              <a:chExt cx="8229600" cy="3916288"/>
            </a:xfrm>
          </p:grpSpPr>
          <p:grpSp>
            <p:nvGrpSpPr>
              <p:cNvPr id="4" name="Group 11"/>
              <p:cNvGrpSpPr/>
              <p:nvPr/>
            </p:nvGrpSpPr>
            <p:grpSpPr>
              <a:xfrm>
                <a:off x="457200" y="1737360"/>
                <a:ext cx="8229600" cy="3916288"/>
                <a:chOff x="457200" y="1737360"/>
                <a:chExt cx="8229600" cy="3916288"/>
              </a:xfrm>
            </p:grpSpPr>
            <p:pic>
              <p:nvPicPr>
                <p:cNvPr id="15"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 xmlns:a14="http://schemas.microsoft.com/office/drawing/2010/main" val="0"/>
                    </a:ext>
                  </a:extLst>
                </a:blip>
                <a:srcRect l="1188" t="24190" r="1894" b="25597"/>
                <a:stretch/>
              </p:blipFill>
              <p:spPr bwMode="auto">
                <a:xfrm>
                  <a:off x="457200" y="1737360"/>
                  <a:ext cx="8229600" cy="3916288"/>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 xmlns:a14="http://schemas.microsoft.com/office/drawing/2010/main" val="0"/>
                    </a:ext>
                  </a:extLst>
                </a:blip>
                <a:srcRect l="63615" t="67247" r="1894" b="30545"/>
                <a:stretch/>
              </p:blipFill>
              <p:spPr bwMode="auto">
                <a:xfrm>
                  <a:off x="3511858" y="5102088"/>
                  <a:ext cx="2928730" cy="17227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13"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 xmlns:a14="http://schemas.microsoft.com/office/drawing/2010/main" val="0"/>
                  </a:ext>
                </a:extLst>
              </a:blip>
              <a:srcRect l="63615" t="67247" r="1894" b="30545"/>
              <a:stretch/>
            </p:blipFill>
            <p:spPr bwMode="auto">
              <a:xfrm>
                <a:off x="3511858" y="5102088"/>
                <a:ext cx="2928730" cy="17227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19094" y="5057422"/>
                <a:ext cx="2305878" cy="261610"/>
              </a:xfrm>
              <a:prstGeom prst="rect">
                <a:avLst/>
              </a:prstGeom>
              <a:noFill/>
              <a:ln>
                <a:noFill/>
              </a:ln>
            </p:spPr>
            <p:txBody>
              <a:bodyPr wrap="square" rtlCol="0">
                <a:spAutoFit/>
              </a:bodyPr>
              <a:lstStyle/>
              <a:p>
                <a:pPr defTabSz="914400"/>
                <a:r>
                  <a:rPr lang="en-US" sz="1100" b="1" dirty="0" err="1" smtClean="0">
                    <a:solidFill>
                      <a:prstClr val="black"/>
                    </a:solidFill>
                    <a:latin typeface="Courier New" pitchFamily="49" charset="0"/>
                    <a:cs typeface="Courier New" pitchFamily="49" charset="0"/>
                  </a:rPr>
                  <a:t>your.name@your.address</a:t>
                </a:r>
                <a:endParaRPr lang="en-US" sz="1100" b="1" dirty="0">
                  <a:solidFill>
                    <a:prstClr val="black"/>
                  </a:solidFill>
                  <a:latin typeface="Courier New" pitchFamily="49" charset="0"/>
                  <a:cs typeface="Courier New" pitchFamily="49" charset="0"/>
                </a:endParaRPr>
              </a:p>
            </p:txBody>
          </p:sp>
        </p:grpSp>
        <p:pic>
          <p:nvPicPr>
            <p:cNvPr id="11"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3272" t="24198" r="1895" b="57302"/>
            <a:stretch/>
          </p:blipFill>
          <p:spPr bwMode="auto">
            <a:xfrm>
              <a:off x="2332384" y="1737361"/>
              <a:ext cx="6354416" cy="1443162"/>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9" name="Date Placeholder 18"/>
          <p:cNvSpPr>
            <a:spLocks noGrp="1"/>
          </p:cNvSpPr>
          <p:nvPr>
            <p:ph type="dt" sz="half" idx="10"/>
          </p:nvPr>
        </p:nvSpPr>
        <p:spPr/>
        <p:txBody>
          <a:bodyPr/>
          <a:lstStyle/>
          <a:p>
            <a:pPr>
              <a:defRPr/>
            </a:pPr>
            <a:r>
              <a:rPr lang="en-US" dirty="0" smtClean="0"/>
              <a:t>2013-08-07</a:t>
            </a:r>
            <a:endParaRPr lang="en-US" dirty="0"/>
          </a:p>
        </p:txBody>
      </p:sp>
      <p:sp>
        <p:nvSpPr>
          <p:cNvPr id="20" name="Slide Number Placeholder 19"/>
          <p:cNvSpPr>
            <a:spLocks noGrp="1"/>
          </p:cNvSpPr>
          <p:nvPr>
            <p:ph type="sldNum" sz="quarter" idx="12"/>
          </p:nvPr>
        </p:nvSpPr>
        <p:spPr/>
        <p:txBody>
          <a:bodyPr/>
          <a:lstStyle/>
          <a:p>
            <a:pPr>
              <a:defRPr/>
            </a:pPr>
            <a:fld id="{73529DF9-F8E1-4220-8C8F-E52644C5560B}" type="slidenum">
              <a:rPr lang="en-US" smtClean="0"/>
              <a:pPr>
                <a:defRPr/>
              </a:pPr>
              <a:t>89</a:t>
            </a:fld>
            <a:endParaRPr lang="en-US"/>
          </a:p>
        </p:txBody>
      </p:sp>
      <p:sp>
        <p:nvSpPr>
          <p:cNvPr id="21" name="Footer Placeholder 20"/>
          <p:cNvSpPr>
            <a:spLocks noGrp="1"/>
          </p:cNvSpPr>
          <p:nvPr>
            <p:ph type="ftr" sz="quarter" idx="11"/>
          </p:nvPr>
        </p:nvSpPr>
        <p:spPr/>
        <p:txBody>
          <a:bodyPr/>
          <a:lstStyle/>
          <a:p>
            <a:pPr>
              <a:defRPr/>
            </a:pPr>
            <a:r>
              <a:rPr lang="en-US" dirty="0" smtClean="0"/>
              <a:t>Step 2 : Uploading Data</a:t>
            </a:r>
            <a:endParaRPr lang="en-US" dirty="0"/>
          </a:p>
        </p:txBody>
      </p:sp>
      <p:sp>
        <p:nvSpPr>
          <p:cNvPr id="8" name="TextBox 7"/>
          <p:cNvSpPr txBox="1"/>
          <p:nvPr/>
        </p:nvSpPr>
        <p:spPr>
          <a:xfrm>
            <a:off x="411480" y="457200"/>
            <a:ext cx="832104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 and you’ll be able to provide a mark description.</a:t>
            </a:r>
            <a:endParaRPr lang="en-US" sz="2400" dirty="0" smtClean="0">
              <a:solidFill>
                <a:srgbClr val="1F497D">
                  <a:lumMod val="40000"/>
                  <a:lumOff val="60000"/>
                </a:srgb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5"/>
          <p:cNvSpPr txBox="1">
            <a:spLocks noChangeArrowheads="1"/>
          </p:cNvSpPr>
          <p:nvPr/>
        </p:nvSpPr>
        <p:spPr bwMode="auto">
          <a:xfrm>
            <a:off x="3562766" y="1204913"/>
            <a:ext cx="5029200" cy="4572000"/>
          </a:xfrm>
          <a:prstGeom prst="rect">
            <a:avLst/>
          </a:prstGeom>
          <a:solidFill>
            <a:srgbClr val="FFFFFF"/>
          </a:solidFill>
          <a:ln w="12700">
            <a:solidFill>
              <a:srgbClr val="4F81BD"/>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endParaRPr lang="en-US">
              <a:solidFill>
                <a:prstClr val="black"/>
              </a:solidFill>
              <a:ea typeface="+mn-ea"/>
            </a:endParaRPr>
          </a:p>
        </p:txBody>
      </p:sp>
      <p:graphicFrame>
        <p:nvGraphicFramePr>
          <p:cNvPr id="20487" name="Object 3"/>
          <p:cNvGraphicFramePr>
            <a:graphicFrameLocks noChangeAspect="1"/>
          </p:cNvGraphicFramePr>
          <p:nvPr>
            <p:extLst>
              <p:ext uri="{D42A27DB-BD31-4B8C-83A1-F6EECF244321}">
                <p14:modId xmlns="" xmlns:p14="http://schemas.microsoft.com/office/powerpoint/2010/main" val="3980617876"/>
              </p:ext>
            </p:extLst>
          </p:nvPr>
        </p:nvGraphicFramePr>
        <p:xfrm>
          <a:off x="2921416" y="1096963"/>
          <a:ext cx="6553200" cy="4697412"/>
        </p:xfrm>
        <a:graphic>
          <a:graphicData uri="http://schemas.openxmlformats.org/presentationml/2006/ole">
            <p:oleObj spid="_x0000_s6146" name="Worksheet" r:id="rId3" imgW="8707680" imgH="6232680" progId="Excel.Sheet.8">
              <p:embed/>
            </p:oleObj>
          </a:graphicData>
        </a:graphic>
      </p:graphicFrame>
      <p:sp>
        <p:nvSpPr>
          <p:cNvPr id="20484" name="TextBox 6"/>
          <p:cNvSpPr txBox="1">
            <a:spLocks noChangeArrowheads="1"/>
          </p:cNvSpPr>
          <p:nvPr/>
        </p:nvSpPr>
        <p:spPr bwMode="auto">
          <a:xfrm>
            <a:off x="228600" y="1189038"/>
            <a:ext cx="3334166"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r>
              <a:rPr lang="en-US" sz="2400" dirty="0">
                <a:solidFill>
                  <a:prstClr val="black"/>
                </a:solidFill>
                <a:ea typeface="+mn-ea"/>
              </a:rPr>
              <a:t>Same data </a:t>
            </a:r>
            <a:r>
              <a:rPr lang="en-US" sz="2400" dirty="0" smtClean="0">
                <a:solidFill>
                  <a:prstClr val="black"/>
                </a:solidFill>
                <a:ea typeface="+mn-ea"/>
              </a:rPr>
              <a:t>sets, same analysis, </a:t>
            </a:r>
            <a:r>
              <a:rPr lang="en-US" sz="2400" dirty="0">
                <a:solidFill>
                  <a:prstClr val="black"/>
                </a:solidFill>
                <a:ea typeface="+mn-ea"/>
              </a:rPr>
              <a:t>but for the vertical</a:t>
            </a:r>
            <a:r>
              <a:rPr lang="en-US" sz="2400" dirty="0" smtClean="0">
                <a:solidFill>
                  <a:prstClr val="black"/>
                </a:solidFill>
                <a:ea typeface="+mn-ea"/>
              </a:rPr>
              <a:t>. The </a:t>
            </a:r>
            <a:r>
              <a:rPr lang="en-US" sz="2400" dirty="0">
                <a:solidFill>
                  <a:prstClr val="black"/>
                </a:solidFill>
                <a:ea typeface="+mn-ea"/>
              </a:rPr>
              <a:t>vertical is </a:t>
            </a:r>
            <a:r>
              <a:rPr lang="en-US" sz="2400" dirty="0" smtClean="0">
                <a:solidFill>
                  <a:prstClr val="black"/>
                </a:solidFill>
                <a:ea typeface="+mn-ea"/>
              </a:rPr>
              <a:t>always </a:t>
            </a:r>
            <a:r>
              <a:rPr lang="en-US" sz="2400" dirty="0">
                <a:solidFill>
                  <a:prstClr val="black"/>
                </a:solidFill>
                <a:ea typeface="+mn-ea"/>
              </a:rPr>
              <a:t>a little more </a:t>
            </a:r>
            <a:r>
              <a:rPr lang="en-US" sz="2400" dirty="0" smtClean="0">
                <a:solidFill>
                  <a:prstClr val="black"/>
                </a:solidFill>
                <a:ea typeface="+mn-ea"/>
              </a:rPr>
              <a:t>interesting</a:t>
            </a:r>
            <a:r>
              <a:rPr lang="en-US" sz="2400" dirty="0">
                <a:solidFill>
                  <a:prstClr val="black"/>
                </a:solidFill>
                <a:ea typeface="+mn-ea"/>
              </a:rPr>
              <a:t>. </a:t>
            </a:r>
          </a:p>
          <a:p>
            <a:pPr defTabSz="914400" eaLnBrk="1" hangingPunct="1"/>
            <a:endParaRPr lang="en-US" sz="2400" dirty="0">
              <a:solidFill>
                <a:prstClr val="black"/>
              </a:solidFill>
              <a:ea typeface="+mn-ea"/>
            </a:endParaRPr>
          </a:p>
          <a:p>
            <a:pPr defTabSz="914400" eaLnBrk="1" hangingPunct="1"/>
            <a:r>
              <a:rPr lang="en-US" sz="2400" dirty="0">
                <a:solidFill>
                  <a:prstClr val="black"/>
                </a:solidFill>
                <a:ea typeface="+mn-ea"/>
              </a:rPr>
              <a:t>Mean</a:t>
            </a:r>
            <a:r>
              <a:rPr lang="en-US" sz="2400" dirty="0" smtClean="0">
                <a:solidFill>
                  <a:prstClr val="black"/>
                </a:solidFill>
                <a:ea typeface="+mn-ea"/>
              </a:rPr>
              <a:t>:		&lt;</a:t>
            </a:r>
            <a:r>
              <a:rPr lang="en-US" sz="2400" dirty="0">
                <a:solidFill>
                  <a:prstClr val="black"/>
                </a:solidFill>
                <a:ea typeface="+mn-ea"/>
              </a:rPr>
              <a:t>0.1 cm</a:t>
            </a:r>
          </a:p>
          <a:p>
            <a:pPr defTabSz="914400" eaLnBrk="1" hangingPunct="1"/>
            <a:r>
              <a:rPr lang="en-US" sz="2400" dirty="0">
                <a:solidFill>
                  <a:prstClr val="black"/>
                </a:solidFill>
                <a:ea typeface="+mn-ea"/>
              </a:rPr>
              <a:t>U-D </a:t>
            </a:r>
            <a:r>
              <a:rPr lang="en-US" sz="2400" dirty="0" smtClean="0">
                <a:solidFill>
                  <a:prstClr val="black"/>
                </a:solidFill>
                <a:ea typeface="+mn-ea"/>
              </a:rPr>
              <a:t>RMS:	  1.9 </a:t>
            </a:r>
            <a:r>
              <a:rPr lang="en-US" sz="2400" dirty="0">
                <a:solidFill>
                  <a:prstClr val="black"/>
                </a:solidFill>
                <a:ea typeface="+mn-ea"/>
              </a:rPr>
              <a:t>cm</a:t>
            </a:r>
          </a:p>
        </p:txBody>
      </p:sp>
      <p:sp>
        <p:nvSpPr>
          <p:cNvPr id="20488" name="TextBox 16"/>
          <p:cNvSpPr txBox="1">
            <a:spLocks noChangeArrowheads="1"/>
          </p:cNvSpPr>
          <p:nvPr/>
        </p:nvSpPr>
        <p:spPr bwMode="auto">
          <a:xfrm>
            <a:off x="3562766" y="5848948"/>
            <a:ext cx="50085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r>
              <a:rPr lang="en-US" sz="1000" dirty="0">
                <a:solidFill>
                  <a:prstClr val="black"/>
                </a:solidFill>
                <a:ea typeface="+mn-ea"/>
              </a:rPr>
              <a:t>Weston, “OPUS: Online Positioning User Service”, CGSIC USSLS MEETING,</a:t>
            </a:r>
            <a:br>
              <a:rPr lang="en-US" sz="1000" dirty="0">
                <a:solidFill>
                  <a:prstClr val="black"/>
                </a:solidFill>
                <a:ea typeface="+mn-ea"/>
              </a:rPr>
            </a:br>
            <a:r>
              <a:rPr lang="en-US" sz="1000" dirty="0">
                <a:solidFill>
                  <a:prstClr val="black"/>
                </a:solidFill>
                <a:ea typeface="+mn-ea"/>
              </a:rPr>
              <a:t>2008-07-08, NEW ORLEANS, LA</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solidFill>
                  <a:prstClr val="black"/>
                </a:solidFill>
              </a:rPr>
              <a:pPr>
                <a:defRPr/>
              </a:pPr>
              <a:t>9</a:t>
            </a:fld>
            <a:endParaRPr lang="en-US" dirty="0">
              <a:solidFill>
                <a:prstClr val="black"/>
              </a:solidFill>
            </a:endParaRPr>
          </a:p>
        </p:txBody>
      </p:sp>
      <p:sp>
        <p:nvSpPr>
          <p:cNvPr id="6" name="Title 5"/>
          <p:cNvSpPr>
            <a:spLocks noGrp="1"/>
          </p:cNvSpPr>
          <p:nvPr>
            <p:ph type="title"/>
          </p:nvPr>
        </p:nvSpPr>
        <p:spPr/>
        <p:txBody>
          <a:bodyPr/>
          <a:lstStyle/>
          <a:p>
            <a:pPr algn="l"/>
            <a:r>
              <a:rPr lang="en-US" sz="4000" dirty="0" smtClean="0"/>
              <a:t>How Good Can I Do With OPUS Static?</a:t>
            </a:r>
            <a:endParaRPr lang="en-US" sz="40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18"/>
          <p:cNvSpPr>
            <a:spLocks noGrp="1"/>
          </p:cNvSpPr>
          <p:nvPr>
            <p:ph type="dt" sz="half" idx="10"/>
          </p:nvPr>
        </p:nvSpPr>
        <p:spPr/>
        <p:txBody>
          <a:bodyPr/>
          <a:lstStyle/>
          <a:p>
            <a:pPr>
              <a:defRPr/>
            </a:pPr>
            <a:r>
              <a:rPr lang="en-US" dirty="0" smtClean="0"/>
              <a:t>2013-08-07</a:t>
            </a:r>
            <a:endParaRPr lang="en-US" dirty="0"/>
          </a:p>
        </p:txBody>
      </p:sp>
      <p:sp>
        <p:nvSpPr>
          <p:cNvPr id="20" name="Slide Number Placeholder 19"/>
          <p:cNvSpPr>
            <a:spLocks noGrp="1"/>
          </p:cNvSpPr>
          <p:nvPr>
            <p:ph type="sldNum" sz="quarter" idx="12"/>
          </p:nvPr>
        </p:nvSpPr>
        <p:spPr/>
        <p:txBody>
          <a:bodyPr/>
          <a:lstStyle/>
          <a:p>
            <a:pPr>
              <a:defRPr/>
            </a:pPr>
            <a:fld id="{73529DF9-F8E1-4220-8C8F-E52644C5560B}" type="slidenum">
              <a:rPr lang="en-US" smtClean="0"/>
              <a:pPr>
                <a:defRPr/>
              </a:pPr>
              <a:t>90</a:t>
            </a:fld>
            <a:endParaRPr lang="en-US"/>
          </a:p>
        </p:txBody>
      </p:sp>
      <p:sp>
        <p:nvSpPr>
          <p:cNvPr id="21" name="Footer Placeholder 20"/>
          <p:cNvSpPr>
            <a:spLocks noGrp="1"/>
          </p:cNvSpPr>
          <p:nvPr>
            <p:ph type="ftr" sz="quarter" idx="11"/>
          </p:nvPr>
        </p:nvSpPr>
        <p:spPr/>
        <p:txBody>
          <a:bodyPr/>
          <a:lstStyle/>
          <a:p>
            <a:pPr>
              <a:defRPr/>
            </a:pPr>
            <a:r>
              <a:rPr lang="en-US" dirty="0" smtClean="0"/>
              <a:t>Step 2 : Uploading Data</a:t>
            </a:r>
            <a:endParaRPr lang="en-US" dirty="0"/>
          </a:p>
        </p:txBody>
      </p:sp>
      <p:grpSp>
        <p:nvGrpSpPr>
          <p:cNvPr id="2" name="Group 2"/>
          <p:cNvGrpSpPr/>
          <p:nvPr/>
        </p:nvGrpSpPr>
        <p:grpSpPr>
          <a:xfrm>
            <a:off x="457200" y="457200"/>
            <a:ext cx="8229600" cy="10129781"/>
            <a:chOff x="457200" y="457200"/>
            <a:chExt cx="8229600" cy="10129781"/>
          </a:xfrm>
        </p:grpSpPr>
        <p:grpSp>
          <p:nvGrpSpPr>
            <p:cNvPr id="3" name="Group 1"/>
            <p:cNvGrpSpPr/>
            <p:nvPr/>
          </p:nvGrpSpPr>
          <p:grpSpPr>
            <a:xfrm>
              <a:off x="457200" y="457200"/>
              <a:ext cx="8229600" cy="10129781"/>
              <a:chOff x="457200" y="457200"/>
              <a:chExt cx="8229600" cy="10129781"/>
            </a:xfrm>
          </p:grpSpPr>
          <p:pic>
            <p:nvPicPr>
              <p:cNvPr id="1741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557" t="18919" r="36790" b="2782"/>
              <a:stretch/>
            </p:blipFill>
            <p:spPr bwMode="auto">
              <a:xfrm>
                <a:off x="457200" y="457200"/>
                <a:ext cx="8229600" cy="10129781"/>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lum bright="70000" contrast="-70000"/>
                <a:extLst>
                  <a:ext uri="{28A0092B-C50C-407E-A947-70E740481C1C}">
                    <a14:useLocalDpi xmlns="" xmlns:a14="http://schemas.microsoft.com/office/drawing/2010/main" val="0"/>
                  </a:ext>
                </a:extLst>
              </a:blip>
              <a:srcRect l="1557" t="58068" r="36790" b="2782"/>
              <a:stretch/>
            </p:blipFill>
            <p:spPr bwMode="auto">
              <a:xfrm>
                <a:off x="457200" y="5522090"/>
                <a:ext cx="8229600" cy="5064891"/>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7" name="TextBox 6"/>
            <p:cNvSpPr txBox="1"/>
            <p:nvPr/>
          </p:nvSpPr>
          <p:spPr>
            <a:xfrm>
              <a:off x="1686296" y="2171114"/>
              <a:ext cx="2707472" cy="215444"/>
            </a:xfrm>
            <a:prstGeom prst="rect">
              <a:avLst/>
            </a:prstGeom>
            <a:solidFill>
              <a:schemeClr val="bg1"/>
            </a:solidFill>
          </p:spPr>
          <p:txBody>
            <a:bodyPr wrap="none" lIns="0" tIns="0" rIns="0" bIns="0" rtlCol="0">
              <a:spAutoFit/>
            </a:bodyPr>
            <a:lstStyle/>
            <a:p>
              <a:pPr defTabSz="914400"/>
              <a:r>
                <a:rPr lang="en-US" sz="1400" b="1" dirty="0" smtClean="0">
                  <a:solidFill>
                    <a:prstClr val="black"/>
                  </a:solidFill>
                  <a:latin typeface="Courier New" pitchFamily="49" charset="0"/>
                  <a:cs typeface="Courier New" pitchFamily="49" charset="0"/>
                </a:rPr>
                <a:t>your.name@your.address</a:t>
              </a:r>
              <a:r>
                <a:rPr lang="en-US" sz="900" dirty="0" smtClean="0">
                  <a:solidFill>
                    <a:srgbClr val="0000FF"/>
                  </a:solidFill>
                  <a:latin typeface="Courier New" pitchFamily="49" charset="0"/>
                  <a:cs typeface="Courier New" pitchFamily="49" charset="0"/>
                </a:rPr>
                <a:t>     </a:t>
              </a:r>
              <a:endParaRPr lang="en-US" sz="900" dirty="0">
                <a:solidFill>
                  <a:srgbClr val="0000FF"/>
                </a:solidFill>
                <a:latin typeface="Courier New" pitchFamily="49" charset="0"/>
                <a:cs typeface="Courier New" pitchFamily="49" charset="0"/>
              </a:endParaRPr>
            </a:p>
          </p:txBody>
        </p:sp>
      </p:grpSp>
      <p:sp>
        <p:nvSpPr>
          <p:cNvPr id="8" name="TextBox 7"/>
          <p:cNvSpPr txBox="1"/>
          <p:nvPr/>
        </p:nvSpPr>
        <p:spPr>
          <a:xfrm>
            <a:off x="411480" y="5212080"/>
            <a:ext cx="832104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The project team member uploading the data files will still get the OPUS solution report. The report will also be available to you, the project manager.</a:t>
            </a:r>
            <a:endParaRPr lang="en-US" sz="2400" dirty="0" smtClean="0">
              <a:solidFill>
                <a:srgbClr val="1F497D">
                  <a:lumMod val="40000"/>
                  <a:lumOff val="60000"/>
                </a:srgbClr>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7160" y="1191279"/>
            <a:ext cx="8869680" cy="4475442"/>
            <a:chOff x="137160" y="1191279"/>
            <a:chExt cx="8869680" cy="4475442"/>
          </a:xfrm>
        </p:grpSpPr>
        <p:pic>
          <p:nvPicPr>
            <p:cNvPr id="2" name="Picture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37160" y="1191279"/>
              <a:ext cx="8869680" cy="4475442"/>
            </a:xfrm>
            <a:prstGeom prst="rect">
              <a:avLst/>
            </a:prstGeom>
            <a:ln>
              <a:solidFill>
                <a:schemeClr val="accent1"/>
              </a:solidFill>
            </a:ln>
          </p:spPr>
        </p:pic>
        <p:pic>
          <p:nvPicPr>
            <p:cNvPr id="18434" name="Picture 2"/>
            <p:cNvPicPr>
              <a:picLocks noChangeAspect="1" noChangeArrowheads="1"/>
            </p:cNvPicPr>
            <p:nvPr/>
          </p:nvPicPr>
          <p:blipFill rotWithShape="1">
            <a:blip r:embed="rId4" cstate="print"/>
            <a:srcRect l="43516" t="54280" r="47646" b="40487"/>
            <a:stretch/>
          </p:blipFill>
          <p:spPr bwMode="auto">
            <a:xfrm>
              <a:off x="3596640" y="4226467"/>
              <a:ext cx="731520" cy="478997"/>
            </a:xfrm>
            <a:prstGeom prst="rect">
              <a:avLst/>
            </a:prstGeom>
            <a:noFill/>
            <a:ln w="9525">
              <a:noFill/>
              <a:miter lim="800000"/>
              <a:headEnd/>
              <a:tailEnd/>
            </a:ln>
          </p:spPr>
        </p:pic>
        <p:pic>
          <p:nvPicPr>
            <p:cNvPr id="11" name="Picture 10" descr="whitearrow.gif"/>
            <p:cNvPicPr>
              <a:picLocks noChangeAspect="1"/>
            </p:cNvPicPr>
            <p:nvPr/>
          </p:nvPicPr>
          <p:blipFill>
            <a:blip r:embed="rId5" cstate="print"/>
            <a:srcRect/>
            <a:stretch>
              <a:fillRect/>
            </a:stretch>
          </p:blipFill>
          <p:spPr bwMode="auto">
            <a:xfrm>
              <a:off x="4108466" y="4501737"/>
              <a:ext cx="439387" cy="439387"/>
            </a:xfrm>
            <a:prstGeom prst="rect">
              <a:avLst/>
            </a:prstGeom>
            <a:noFill/>
            <a:ln w="9525">
              <a:noFill/>
              <a:miter lim="800000"/>
              <a:headEnd/>
              <a:tailEnd/>
            </a:ln>
          </p:spPr>
        </p:pic>
      </p:grpSp>
      <p:sp>
        <p:nvSpPr>
          <p:cNvPr id="13" name="TextBox 12"/>
          <p:cNvSpPr txBox="1"/>
          <p:nvPr/>
        </p:nvSpPr>
        <p:spPr>
          <a:xfrm>
            <a:off x="411480" y="4846320"/>
            <a:ext cx="8321040" cy="138499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Returning to the OPUS-Project gateway: http://geodesy.noaa.gov/OPUSI/OpusProjects.html</a:t>
            </a:r>
          </a:p>
          <a:p>
            <a:pPr marL="3175" indent="-3175" defTabSz="914400" eaLnBrk="0" hangingPunct="0">
              <a:spcBef>
                <a:spcPct val="50000"/>
              </a:spcBef>
              <a:defRPr/>
            </a:pPr>
            <a:r>
              <a:rPr lang="en-US" sz="2400" dirty="0" smtClean="0">
                <a:solidFill>
                  <a:prstClr val="white"/>
                </a:solidFill>
              </a:rPr>
              <a:t>Enter the project ID and manager keyword, the click Manage.</a:t>
            </a:r>
          </a:p>
        </p:txBody>
      </p:sp>
      <p:sp>
        <p:nvSpPr>
          <p:cNvPr id="18" name="Date Placeholder 17"/>
          <p:cNvSpPr>
            <a:spLocks noGrp="1"/>
          </p:cNvSpPr>
          <p:nvPr>
            <p:ph type="dt" sz="half" idx="10"/>
          </p:nvPr>
        </p:nvSpPr>
        <p:spPr/>
        <p:txBody>
          <a:bodyPr/>
          <a:lstStyle/>
          <a:p>
            <a:pPr>
              <a:defRPr/>
            </a:pPr>
            <a:r>
              <a:rPr lang="en-US" dirty="0" smtClean="0"/>
              <a:t>2013-08-07</a:t>
            </a:r>
            <a:endParaRPr lang="en-US" dirty="0"/>
          </a:p>
        </p:txBody>
      </p:sp>
      <p:sp>
        <p:nvSpPr>
          <p:cNvPr id="19" name="Slide Number Placeholder 18"/>
          <p:cNvSpPr>
            <a:spLocks noGrp="1"/>
          </p:cNvSpPr>
          <p:nvPr>
            <p:ph type="sldNum" sz="quarter" idx="12"/>
          </p:nvPr>
        </p:nvSpPr>
        <p:spPr/>
        <p:txBody>
          <a:bodyPr/>
          <a:lstStyle/>
          <a:p>
            <a:pPr>
              <a:defRPr/>
            </a:pPr>
            <a:fld id="{73529DF9-F8E1-4220-8C8F-E52644C5560B}" type="slidenum">
              <a:rPr lang="en-US" smtClean="0"/>
              <a:pPr>
                <a:defRPr/>
              </a:pPr>
              <a:t>91</a:t>
            </a:fld>
            <a:endParaRPr lang="en-US"/>
          </a:p>
        </p:txBody>
      </p:sp>
      <p:sp>
        <p:nvSpPr>
          <p:cNvPr id="20" name="Footer Placeholder 19"/>
          <p:cNvSpPr>
            <a:spLocks noGrp="1"/>
          </p:cNvSpPr>
          <p:nvPr>
            <p:ph type="ftr" sz="quarter" idx="11"/>
          </p:nvPr>
        </p:nvSpPr>
        <p:spPr/>
        <p:txBody>
          <a:bodyPr/>
          <a:lstStyle/>
          <a:p>
            <a:pPr>
              <a:defRPr/>
            </a:pPr>
            <a:r>
              <a:rPr lang="en-US" dirty="0" smtClean="0"/>
              <a:t>Step 2 : Uploading Data</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137160" y="1191279"/>
            <a:ext cx="8869680" cy="4475442"/>
            <a:chOff x="137160" y="1191279"/>
            <a:chExt cx="8869680" cy="4475442"/>
          </a:xfrm>
        </p:grpSpPr>
        <p:pic>
          <p:nvPicPr>
            <p:cNvPr id="9" name="Picture 8"/>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37160" y="1191279"/>
              <a:ext cx="8869680" cy="4475442"/>
            </a:xfrm>
            <a:prstGeom prst="rect">
              <a:avLst/>
            </a:prstGeom>
            <a:ln>
              <a:solidFill>
                <a:schemeClr val="accent1"/>
              </a:solidFill>
            </a:ln>
          </p:spPr>
        </p:pic>
        <p:pic>
          <p:nvPicPr>
            <p:cNvPr id="11" name="Picture 2"/>
            <p:cNvPicPr>
              <a:picLocks noChangeAspect="1" noChangeArrowheads="1"/>
            </p:cNvPicPr>
            <p:nvPr/>
          </p:nvPicPr>
          <p:blipFill rotWithShape="1">
            <a:blip r:embed="rId4" cstate="print"/>
            <a:srcRect l="43516" t="54280" r="47646" b="40487"/>
            <a:stretch/>
          </p:blipFill>
          <p:spPr bwMode="auto">
            <a:xfrm>
              <a:off x="3596640" y="4226467"/>
              <a:ext cx="731520" cy="478997"/>
            </a:xfrm>
            <a:prstGeom prst="rect">
              <a:avLst/>
            </a:prstGeom>
            <a:noFill/>
            <a:ln w="9525">
              <a:noFill/>
              <a:miter lim="800000"/>
              <a:headEnd/>
              <a:tailEnd/>
            </a:ln>
          </p:spPr>
        </p:pic>
        <p:pic>
          <p:nvPicPr>
            <p:cNvPr id="12" name="Picture 11" descr="whitearrow.gif"/>
            <p:cNvPicPr>
              <a:picLocks noChangeAspect="1"/>
            </p:cNvPicPr>
            <p:nvPr/>
          </p:nvPicPr>
          <p:blipFill>
            <a:blip r:embed="rId5" cstate="print"/>
            <a:srcRect/>
            <a:stretch>
              <a:fillRect/>
            </a:stretch>
          </p:blipFill>
          <p:spPr bwMode="auto">
            <a:xfrm>
              <a:off x="4108466" y="4501737"/>
              <a:ext cx="439387" cy="439387"/>
            </a:xfrm>
            <a:prstGeom prst="rect">
              <a:avLst/>
            </a:prstGeom>
            <a:noFill/>
            <a:ln w="9525">
              <a:noFill/>
              <a:miter lim="800000"/>
              <a:headEnd/>
              <a:tailEnd/>
            </a:ln>
          </p:spPr>
        </p:pic>
      </p:grpSp>
      <p:sp>
        <p:nvSpPr>
          <p:cNvPr id="18" name="Date Placeholder 17"/>
          <p:cNvSpPr>
            <a:spLocks noGrp="1"/>
          </p:cNvSpPr>
          <p:nvPr>
            <p:ph type="dt" sz="half" idx="10"/>
          </p:nvPr>
        </p:nvSpPr>
        <p:spPr/>
        <p:txBody>
          <a:bodyPr/>
          <a:lstStyle/>
          <a:p>
            <a:pPr>
              <a:defRPr/>
            </a:pPr>
            <a:r>
              <a:rPr lang="en-US" dirty="0" smtClean="0"/>
              <a:t>2013-08-07</a:t>
            </a:r>
            <a:endParaRPr lang="en-US" dirty="0"/>
          </a:p>
        </p:txBody>
      </p:sp>
      <p:sp>
        <p:nvSpPr>
          <p:cNvPr id="19" name="Slide Number Placeholder 18"/>
          <p:cNvSpPr>
            <a:spLocks noGrp="1"/>
          </p:cNvSpPr>
          <p:nvPr>
            <p:ph type="sldNum" sz="quarter" idx="12"/>
          </p:nvPr>
        </p:nvSpPr>
        <p:spPr/>
        <p:txBody>
          <a:bodyPr/>
          <a:lstStyle/>
          <a:p>
            <a:pPr>
              <a:defRPr/>
            </a:pPr>
            <a:fld id="{73529DF9-F8E1-4220-8C8F-E52644C5560B}" type="slidenum">
              <a:rPr lang="en-US" smtClean="0"/>
              <a:pPr>
                <a:defRPr/>
              </a:pPr>
              <a:t>92</a:t>
            </a:fld>
            <a:endParaRPr lang="en-US"/>
          </a:p>
        </p:txBody>
      </p:sp>
      <p:sp>
        <p:nvSpPr>
          <p:cNvPr id="20" name="Footer Placeholder 19"/>
          <p:cNvSpPr>
            <a:spLocks noGrp="1"/>
          </p:cNvSpPr>
          <p:nvPr>
            <p:ph type="ftr" sz="quarter" idx="11"/>
          </p:nvPr>
        </p:nvSpPr>
        <p:spPr/>
        <p:txBody>
          <a:bodyPr/>
          <a:lstStyle/>
          <a:p>
            <a:pPr>
              <a:defRPr/>
            </a:pPr>
            <a:r>
              <a:rPr lang="en-US" dirty="0" smtClean="0"/>
              <a:t>Step 2 : Uploading Data</a:t>
            </a:r>
            <a:endParaRPr lang="en-US" dirty="0"/>
          </a:p>
        </p:txBody>
      </p:sp>
      <p:pic>
        <p:nvPicPr>
          <p:cNvPr id="18436" name="Picture 4"/>
          <p:cNvPicPr>
            <a:picLocks noChangeAspect="1" noChangeArrowheads="1"/>
          </p:cNvPicPr>
          <p:nvPr/>
        </p:nvPicPr>
        <p:blipFill>
          <a:blip r:embed="rId6" cstate="print"/>
          <a:srcRect l="624" t="41240" r="871" b="8226"/>
          <a:stretch>
            <a:fillRect/>
          </a:stretch>
        </p:blipFill>
        <p:spPr bwMode="auto">
          <a:xfrm>
            <a:off x="2202873" y="2103120"/>
            <a:ext cx="4738255" cy="1626920"/>
          </a:xfrm>
          <a:prstGeom prst="rect">
            <a:avLst/>
          </a:prstGeom>
          <a:noFill/>
          <a:ln w="38100">
            <a:solidFill>
              <a:schemeClr val="tx2"/>
            </a:solidFill>
            <a:miter lim="800000"/>
            <a:headEnd/>
            <a:tailEnd/>
          </a:ln>
        </p:spPr>
      </p:pic>
      <p:sp>
        <p:nvSpPr>
          <p:cNvPr id="10" name="TextBox 9"/>
          <p:cNvSpPr txBox="1"/>
          <p:nvPr/>
        </p:nvSpPr>
        <p:spPr>
          <a:xfrm>
            <a:off x="411480" y="5212080"/>
            <a:ext cx="832104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A comfort message will appear while your project prepares itself for display.</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2732" y="82297"/>
            <a:ext cx="8098536" cy="6693407"/>
            <a:chOff x="522732" y="82297"/>
            <a:chExt cx="8098536" cy="6693407"/>
          </a:xfrm>
        </p:grpSpPr>
        <p:pic>
          <p:nvPicPr>
            <p:cNvPr id="13" name="Picture 2"/>
            <p:cNvPicPr>
              <a:picLocks noChangeAspect="1" noChangeArrowheads="1"/>
            </p:cNvPicPr>
            <p:nvPr/>
          </p:nvPicPr>
          <p:blipFill rotWithShape="1">
            <a:blip r:embed="rId3">
              <a:lum bright="70000" contrast="-70000"/>
              <a:extLst>
                <a:ext uri="{28A0092B-C50C-407E-A947-70E740481C1C}">
                  <a14:useLocalDpi xmlns="" xmlns:a14="http://schemas.microsoft.com/office/drawing/2010/main" val="0"/>
                </a:ext>
              </a:extLst>
            </a:blip>
            <a:srcRect l="1140" t="14303" r="3754" b="5569"/>
            <a:stretch/>
          </p:blipFill>
          <p:spPr bwMode="auto">
            <a:xfrm>
              <a:off x="522732" y="82297"/>
              <a:ext cx="8098536" cy="6693407"/>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40" t="14303" r="3754" b="17103"/>
            <a:stretch/>
          </p:blipFill>
          <p:spPr bwMode="auto">
            <a:xfrm>
              <a:off x="522732" y="82297"/>
              <a:ext cx="8098536" cy="5729947"/>
            </a:xfrm>
            <a:prstGeom prst="rect">
              <a:avLst/>
            </a:prstGeom>
            <a:noFill/>
            <a:ln w="9525">
              <a:solidFill>
                <a:schemeClr val="accent1"/>
              </a:solidFill>
              <a:miter lim="800000"/>
              <a:headEnd/>
              <a:tailEnd/>
            </a:ln>
            <a:effectLst>
              <a:outerShdw dist="35921" dir="2700000" algn="ctr" rotWithShape="0">
                <a:schemeClr val="bg2"/>
              </a:outerShdw>
              <a:softEdge rad="127000"/>
            </a:effectLst>
            <a:extLst>
              <a:ext uri="{909E8E84-426E-40DD-AFC4-6F175D3DCCD1}">
                <a14:hiddenFill xmlns="" xmlns:a14="http://schemas.microsoft.com/office/drawing/2010/main">
                  <a:solidFill>
                    <a:schemeClr val="accent1"/>
                  </a:solidFill>
                </a14:hiddenFill>
              </a:ext>
            </a:extLst>
          </p:spPr>
        </p:pic>
      </p:grpSp>
      <p:sp>
        <p:nvSpPr>
          <p:cNvPr id="18" name="Date Placeholder 17"/>
          <p:cNvSpPr>
            <a:spLocks noGrp="1"/>
          </p:cNvSpPr>
          <p:nvPr>
            <p:ph type="dt" sz="half" idx="10"/>
          </p:nvPr>
        </p:nvSpPr>
        <p:spPr/>
        <p:txBody>
          <a:bodyPr/>
          <a:lstStyle/>
          <a:p>
            <a:pPr>
              <a:defRPr/>
            </a:pPr>
            <a:r>
              <a:rPr lang="en-US" dirty="0" smtClean="0"/>
              <a:t>2013-08-07</a:t>
            </a:r>
            <a:endParaRPr lang="en-US" dirty="0"/>
          </a:p>
        </p:txBody>
      </p:sp>
      <p:sp>
        <p:nvSpPr>
          <p:cNvPr id="19" name="Slide Number Placeholder 18"/>
          <p:cNvSpPr>
            <a:spLocks noGrp="1"/>
          </p:cNvSpPr>
          <p:nvPr>
            <p:ph type="sldNum" sz="quarter" idx="12"/>
          </p:nvPr>
        </p:nvSpPr>
        <p:spPr/>
        <p:txBody>
          <a:bodyPr/>
          <a:lstStyle/>
          <a:p>
            <a:pPr>
              <a:defRPr/>
            </a:pPr>
            <a:fld id="{73529DF9-F8E1-4220-8C8F-E52644C5560B}" type="slidenum">
              <a:rPr lang="en-US" smtClean="0"/>
              <a:pPr>
                <a:defRPr/>
              </a:pPr>
              <a:t>93</a:t>
            </a:fld>
            <a:endParaRPr lang="en-US"/>
          </a:p>
        </p:txBody>
      </p:sp>
      <p:sp>
        <p:nvSpPr>
          <p:cNvPr id="20" name="Footer Placeholder 19"/>
          <p:cNvSpPr>
            <a:spLocks noGrp="1"/>
          </p:cNvSpPr>
          <p:nvPr>
            <p:ph type="ftr" sz="quarter" idx="11"/>
          </p:nvPr>
        </p:nvSpPr>
        <p:spPr/>
        <p:txBody>
          <a:bodyPr/>
          <a:lstStyle/>
          <a:p>
            <a:pPr>
              <a:defRPr/>
            </a:pPr>
            <a:r>
              <a:rPr lang="en-US" dirty="0" smtClean="0"/>
              <a:t>Step 2 : Uploading Data</a:t>
            </a:r>
            <a:endParaRPr lang="en-US" dirty="0"/>
          </a:p>
        </p:txBody>
      </p:sp>
      <p:sp>
        <p:nvSpPr>
          <p:cNvPr id="7" name="TextBox 6"/>
          <p:cNvSpPr txBox="1"/>
          <p:nvPr/>
        </p:nvSpPr>
        <p:spPr>
          <a:xfrm>
            <a:off x="411479" y="5212080"/>
            <a:ext cx="832104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The marks represented by the two data files we’ve upload now appear on the map and in the table to the right. The CORS used in the OPUS solutions are included too.</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2732" y="-368807"/>
            <a:ext cx="8098536" cy="6693407"/>
            <a:chOff x="522732" y="82297"/>
            <a:chExt cx="8098536" cy="6693407"/>
          </a:xfrm>
        </p:grpSpPr>
        <p:pic>
          <p:nvPicPr>
            <p:cNvPr id="14" name="Picture 2"/>
            <p:cNvPicPr>
              <a:picLocks noChangeAspect="1" noChangeArrowheads="1"/>
            </p:cNvPicPr>
            <p:nvPr/>
          </p:nvPicPr>
          <p:blipFill rotWithShape="1">
            <a:blip r:embed="rId3">
              <a:lum bright="70000" contrast="-70000"/>
              <a:extLst>
                <a:ext uri="{28A0092B-C50C-407E-A947-70E740481C1C}">
                  <a14:useLocalDpi xmlns="" xmlns:a14="http://schemas.microsoft.com/office/drawing/2010/main" val="0"/>
                </a:ext>
              </a:extLst>
            </a:blip>
            <a:srcRect l="1140" t="14303" r="3754" b="5569"/>
            <a:stretch/>
          </p:blipFill>
          <p:spPr bwMode="auto">
            <a:xfrm>
              <a:off x="522732" y="82297"/>
              <a:ext cx="8098536" cy="6693407"/>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40" t="33314" r="3754" b="5569"/>
            <a:stretch/>
          </p:blipFill>
          <p:spPr bwMode="auto">
            <a:xfrm>
              <a:off x="522732" y="1670304"/>
              <a:ext cx="8098536" cy="5105400"/>
            </a:xfrm>
            <a:prstGeom prst="rect">
              <a:avLst/>
            </a:prstGeom>
            <a:noFill/>
            <a:ln w="9525">
              <a:solidFill>
                <a:schemeClr val="accent1"/>
              </a:solidFill>
              <a:miter lim="800000"/>
              <a:headEnd/>
              <a:tailEnd/>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Lst>
          </p:spPr>
        </p:pic>
      </p:grpSp>
      <p:sp>
        <p:nvSpPr>
          <p:cNvPr id="18" name="Date Placeholder 17"/>
          <p:cNvSpPr>
            <a:spLocks noGrp="1"/>
          </p:cNvSpPr>
          <p:nvPr>
            <p:ph type="dt" sz="half" idx="10"/>
          </p:nvPr>
        </p:nvSpPr>
        <p:spPr/>
        <p:txBody>
          <a:bodyPr/>
          <a:lstStyle/>
          <a:p>
            <a:pPr>
              <a:defRPr/>
            </a:pPr>
            <a:r>
              <a:rPr lang="en-US" dirty="0" smtClean="0"/>
              <a:t>2013-08-07</a:t>
            </a:r>
            <a:endParaRPr lang="en-US" dirty="0"/>
          </a:p>
        </p:txBody>
      </p:sp>
      <p:sp>
        <p:nvSpPr>
          <p:cNvPr id="19" name="Slide Number Placeholder 18"/>
          <p:cNvSpPr>
            <a:spLocks noGrp="1"/>
          </p:cNvSpPr>
          <p:nvPr>
            <p:ph type="sldNum" sz="quarter" idx="12"/>
          </p:nvPr>
        </p:nvSpPr>
        <p:spPr/>
        <p:txBody>
          <a:bodyPr/>
          <a:lstStyle/>
          <a:p>
            <a:pPr>
              <a:defRPr/>
            </a:pPr>
            <a:fld id="{73529DF9-F8E1-4220-8C8F-E52644C5560B}" type="slidenum">
              <a:rPr lang="en-US" smtClean="0"/>
              <a:pPr>
                <a:defRPr/>
              </a:pPr>
              <a:t>94</a:t>
            </a:fld>
            <a:endParaRPr lang="en-US"/>
          </a:p>
        </p:txBody>
      </p:sp>
      <p:sp>
        <p:nvSpPr>
          <p:cNvPr id="20" name="Footer Placeholder 19"/>
          <p:cNvSpPr>
            <a:spLocks noGrp="1"/>
          </p:cNvSpPr>
          <p:nvPr>
            <p:ph type="ftr" sz="quarter" idx="11"/>
          </p:nvPr>
        </p:nvSpPr>
        <p:spPr/>
        <p:txBody>
          <a:bodyPr/>
          <a:lstStyle/>
          <a:p>
            <a:pPr>
              <a:defRPr/>
            </a:pPr>
            <a:r>
              <a:rPr lang="en-US" dirty="0" smtClean="0"/>
              <a:t>Step 2 : Uploading Data</a:t>
            </a:r>
            <a:endParaRPr lang="en-US" dirty="0"/>
          </a:p>
        </p:txBody>
      </p:sp>
      <p:sp>
        <p:nvSpPr>
          <p:cNvPr id="12" name="TextBox 11"/>
          <p:cNvSpPr txBox="1"/>
          <p:nvPr/>
        </p:nvSpPr>
        <p:spPr>
          <a:xfrm>
            <a:off x="411479" y="457200"/>
            <a:ext cx="832104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At the bottom of the page, a new table has appeared. This lists the marks and indicates the sessions to which their data files belong.</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2732" y="-368807"/>
            <a:ext cx="8098536" cy="6693407"/>
            <a:chOff x="522732" y="-368807"/>
            <a:chExt cx="8098536" cy="6693407"/>
          </a:xfrm>
        </p:grpSpPr>
        <p:grpSp>
          <p:nvGrpSpPr>
            <p:cNvPr id="3" name="Group 12"/>
            <p:cNvGrpSpPr/>
            <p:nvPr/>
          </p:nvGrpSpPr>
          <p:grpSpPr>
            <a:xfrm>
              <a:off x="522732" y="-368807"/>
              <a:ext cx="8098536" cy="6693407"/>
              <a:chOff x="522732" y="82297"/>
              <a:chExt cx="8098536" cy="6693407"/>
            </a:xfrm>
          </p:grpSpPr>
          <p:pic>
            <p:nvPicPr>
              <p:cNvPr id="14" name="Picture 2"/>
              <p:cNvPicPr>
                <a:picLocks noChangeAspect="1" noChangeArrowheads="1"/>
              </p:cNvPicPr>
              <p:nvPr/>
            </p:nvPicPr>
            <p:blipFill rotWithShape="1">
              <a:blip r:embed="rId3">
                <a:lum bright="70000" contrast="-70000"/>
                <a:extLst>
                  <a:ext uri="{28A0092B-C50C-407E-A947-70E740481C1C}">
                    <a14:useLocalDpi xmlns="" xmlns:a14="http://schemas.microsoft.com/office/drawing/2010/main" val="0"/>
                  </a:ext>
                </a:extLst>
              </a:blip>
              <a:srcRect l="1140" t="14303" r="3754" b="5569"/>
              <a:stretch/>
            </p:blipFill>
            <p:spPr bwMode="auto">
              <a:xfrm>
                <a:off x="522732" y="82297"/>
                <a:ext cx="8098536" cy="6693407"/>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40" t="33314" r="3754" b="5569"/>
              <a:stretch/>
            </p:blipFill>
            <p:spPr bwMode="auto">
              <a:xfrm>
                <a:off x="522732" y="1670304"/>
                <a:ext cx="8098536" cy="5105400"/>
              </a:xfrm>
              <a:prstGeom prst="rect">
                <a:avLst/>
              </a:prstGeom>
              <a:noFill/>
              <a:ln w="9525">
                <a:solidFill>
                  <a:schemeClr val="accent1"/>
                </a:solidFill>
                <a:miter lim="800000"/>
                <a:headEnd/>
                <a:tailEnd/>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Lst>
            </p:spPr>
          </p:pic>
        </p:grpSp>
        <p:pic>
          <p:nvPicPr>
            <p:cNvPr id="11" name="Picture 10" descr="whitearrow.gif"/>
            <p:cNvPicPr>
              <a:picLocks noChangeAspect="1"/>
            </p:cNvPicPr>
            <p:nvPr/>
          </p:nvPicPr>
          <p:blipFill>
            <a:blip r:embed="rId4" cstate="print"/>
            <a:srcRect/>
            <a:stretch>
              <a:fillRect/>
            </a:stretch>
          </p:blipFill>
          <p:spPr bwMode="auto">
            <a:xfrm>
              <a:off x="1852549" y="5507656"/>
              <a:ext cx="439387" cy="439387"/>
            </a:xfrm>
            <a:prstGeom prst="rect">
              <a:avLst/>
            </a:prstGeom>
            <a:noFill/>
            <a:ln w="9525">
              <a:noFill/>
              <a:miter lim="800000"/>
              <a:headEnd/>
              <a:tailEnd/>
            </a:ln>
          </p:spPr>
        </p:pic>
      </p:grpSp>
      <p:sp>
        <p:nvSpPr>
          <p:cNvPr id="18" name="Date Placeholder 17"/>
          <p:cNvSpPr>
            <a:spLocks noGrp="1"/>
          </p:cNvSpPr>
          <p:nvPr>
            <p:ph type="dt" sz="half" idx="10"/>
          </p:nvPr>
        </p:nvSpPr>
        <p:spPr/>
        <p:txBody>
          <a:bodyPr/>
          <a:lstStyle/>
          <a:p>
            <a:pPr>
              <a:defRPr/>
            </a:pPr>
            <a:r>
              <a:rPr lang="en-US" dirty="0" smtClean="0"/>
              <a:t>2013-08-07</a:t>
            </a:r>
            <a:endParaRPr lang="en-US" dirty="0"/>
          </a:p>
        </p:txBody>
      </p:sp>
      <p:sp>
        <p:nvSpPr>
          <p:cNvPr id="19" name="Slide Number Placeholder 18"/>
          <p:cNvSpPr>
            <a:spLocks noGrp="1"/>
          </p:cNvSpPr>
          <p:nvPr>
            <p:ph type="sldNum" sz="quarter" idx="12"/>
          </p:nvPr>
        </p:nvSpPr>
        <p:spPr/>
        <p:txBody>
          <a:bodyPr/>
          <a:lstStyle/>
          <a:p>
            <a:pPr>
              <a:defRPr/>
            </a:pPr>
            <a:fld id="{73529DF9-F8E1-4220-8C8F-E52644C5560B}" type="slidenum">
              <a:rPr lang="en-US" smtClean="0"/>
              <a:pPr>
                <a:defRPr/>
              </a:pPr>
              <a:t>95</a:t>
            </a:fld>
            <a:endParaRPr lang="en-US"/>
          </a:p>
        </p:txBody>
      </p:sp>
      <p:sp>
        <p:nvSpPr>
          <p:cNvPr id="20" name="Footer Placeholder 19"/>
          <p:cNvSpPr>
            <a:spLocks noGrp="1"/>
          </p:cNvSpPr>
          <p:nvPr>
            <p:ph type="ftr" sz="quarter" idx="11"/>
          </p:nvPr>
        </p:nvSpPr>
        <p:spPr/>
        <p:txBody>
          <a:bodyPr/>
          <a:lstStyle/>
          <a:p>
            <a:pPr>
              <a:defRPr/>
            </a:pPr>
            <a:r>
              <a:rPr lang="en-US" dirty="0" smtClean="0"/>
              <a:t>Step 2 : Uploading Data</a:t>
            </a:r>
            <a:endParaRPr lang="en-US" dirty="0"/>
          </a:p>
        </p:txBody>
      </p:sp>
      <p:sp>
        <p:nvSpPr>
          <p:cNvPr id="12" name="TextBox 11"/>
          <p:cNvSpPr txBox="1"/>
          <p:nvPr/>
        </p:nvSpPr>
        <p:spPr>
          <a:xfrm>
            <a:off x="411479" y="457200"/>
            <a:ext cx="832104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Let’s briefly visit the session 2006-274-A session page. Click on the link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0060" y="441961"/>
            <a:ext cx="8183881" cy="7120127"/>
            <a:chOff x="480060" y="-131063"/>
            <a:chExt cx="8183881" cy="7120127"/>
          </a:xfrm>
        </p:grpSpPr>
        <p:pic>
          <p:nvPicPr>
            <p:cNvPr id="4098" name="Picture 2"/>
            <p:cNvPicPr>
              <a:picLocks noChangeAspect="1" noChangeArrowheads="1"/>
            </p:cNvPicPr>
            <p:nvPr/>
          </p:nvPicPr>
          <p:blipFill rotWithShape="1">
            <a:blip r:embed="rId3">
              <a:lum bright="70000" contrast="-70000"/>
              <a:extLst>
                <a:ext uri="{28A0092B-C50C-407E-A947-70E740481C1C}">
                  <a14:useLocalDpi xmlns="" xmlns:a14="http://schemas.microsoft.com/office/drawing/2010/main" val="0"/>
                </a:ext>
              </a:extLst>
            </a:blip>
            <a:srcRect l="1141" t="12407" r="2752" b="2356"/>
            <a:stretch/>
          </p:blipFill>
          <p:spPr bwMode="auto">
            <a:xfrm>
              <a:off x="480060" y="-131063"/>
              <a:ext cx="8183881" cy="7120127"/>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41" t="12407" r="2752" b="18739"/>
            <a:stretch/>
          </p:blipFill>
          <p:spPr bwMode="auto">
            <a:xfrm>
              <a:off x="480060" y="-131063"/>
              <a:ext cx="8183881" cy="5751575"/>
            </a:xfrm>
            <a:prstGeom prst="rect">
              <a:avLst/>
            </a:prstGeom>
            <a:noFill/>
            <a:ln w="9525">
              <a:solidFill>
                <a:schemeClr val="accent1"/>
              </a:solidFill>
              <a:miter lim="800000"/>
              <a:headEnd/>
              <a:tailEnd/>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Lst>
          </p:spPr>
        </p:pic>
      </p:grpSp>
      <p:sp>
        <p:nvSpPr>
          <p:cNvPr id="18" name="Date Placeholder 17"/>
          <p:cNvSpPr>
            <a:spLocks noGrp="1"/>
          </p:cNvSpPr>
          <p:nvPr>
            <p:ph type="dt" sz="half" idx="10"/>
          </p:nvPr>
        </p:nvSpPr>
        <p:spPr/>
        <p:txBody>
          <a:bodyPr/>
          <a:lstStyle/>
          <a:p>
            <a:pPr>
              <a:defRPr/>
            </a:pPr>
            <a:r>
              <a:rPr lang="en-US" dirty="0" smtClean="0"/>
              <a:t>2013-08-07</a:t>
            </a:r>
            <a:endParaRPr lang="en-US" dirty="0"/>
          </a:p>
        </p:txBody>
      </p:sp>
      <p:sp>
        <p:nvSpPr>
          <p:cNvPr id="19" name="Slide Number Placeholder 18"/>
          <p:cNvSpPr>
            <a:spLocks noGrp="1"/>
          </p:cNvSpPr>
          <p:nvPr>
            <p:ph type="sldNum" sz="quarter" idx="12"/>
          </p:nvPr>
        </p:nvSpPr>
        <p:spPr/>
        <p:txBody>
          <a:bodyPr/>
          <a:lstStyle/>
          <a:p>
            <a:pPr>
              <a:defRPr/>
            </a:pPr>
            <a:fld id="{73529DF9-F8E1-4220-8C8F-E52644C5560B}" type="slidenum">
              <a:rPr lang="en-US" smtClean="0"/>
              <a:pPr>
                <a:defRPr/>
              </a:pPr>
              <a:t>96</a:t>
            </a:fld>
            <a:endParaRPr lang="en-US"/>
          </a:p>
        </p:txBody>
      </p:sp>
      <p:sp>
        <p:nvSpPr>
          <p:cNvPr id="20" name="Footer Placeholder 19"/>
          <p:cNvSpPr>
            <a:spLocks noGrp="1"/>
          </p:cNvSpPr>
          <p:nvPr>
            <p:ph type="ftr" sz="quarter" idx="11"/>
          </p:nvPr>
        </p:nvSpPr>
        <p:spPr/>
        <p:txBody>
          <a:bodyPr/>
          <a:lstStyle/>
          <a:p>
            <a:pPr>
              <a:defRPr/>
            </a:pPr>
            <a:r>
              <a:rPr lang="en-US" dirty="0" smtClean="0"/>
              <a:t>Step 2 : Uploading Data</a:t>
            </a:r>
            <a:endParaRPr lang="en-US" dirty="0"/>
          </a:p>
        </p:txBody>
      </p:sp>
      <p:sp>
        <p:nvSpPr>
          <p:cNvPr id="8" name="TextBox 7"/>
          <p:cNvSpPr txBox="1"/>
          <p:nvPr/>
        </p:nvSpPr>
        <p:spPr>
          <a:xfrm>
            <a:off x="411479" y="5212080"/>
            <a:ext cx="832104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This page contains information and controls specific to this session: 2006-274-A. Here again, we see the marks and CORS on the map and in the tables.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6156" y="-783336"/>
            <a:ext cx="8171688" cy="7083552"/>
            <a:chOff x="486156" y="-112776"/>
            <a:chExt cx="8171688" cy="7083552"/>
          </a:xfrm>
        </p:grpSpPr>
        <p:pic>
          <p:nvPicPr>
            <p:cNvPr id="5122" name="Picture 2"/>
            <p:cNvPicPr>
              <a:picLocks noChangeAspect="1" noChangeArrowheads="1"/>
            </p:cNvPicPr>
            <p:nvPr/>
          </p:nvPicPr>
          <p:blipFill rotWithShape="1">
            <a:blip r:embed="rId3">
              <a:lum bright="70000" contrast="-70000"/>
              <a:extLst>
                <a:ext uri="{28A0092B-C50C-407E-A947-70E740481C1C}">
                  <a14:useLocalDpi xmlns="" xmlns:a14="http://schemas.microsoft.com/office/drawing/2010/main" val="0"/>
                </a:ext>
              </a:extLst>
            </a:blip>
            <a:srcRect l="1141" t="12353" r="2895" b="1172"/>
            <a:stretch/>
          </p:blipFill>
          <p:spPr bwMode="auto">
            <a:xfrm>
              <a:off x="486156" y="-112776"/>
              <a:ext cx="8171688" cy="7083552"/>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41" t="35758" r="2895" b="1172"/>
            <a:stretch/>
          </p:blipFill>
          <p:spPr bwMode="auto">
            <a:xfrm>
              <a:off x="486156" y="1804416"/>
              <a:ext cx="8171688" cy="51663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8" name="Date Placeholder 17"/>
          <p:cNvSpPr>
            <a:spLocks noGrp="1"/>
          </p:cNvSpPr>
          <p:nvPr>
            <p:ph type="dt" sz="half" idx="10"/>
          </p:nvPr>
        </p:nvSpPr>
        <p:spPr/>
        <p:txBody>
          <a:bodyPr/>
          <a:lstStyle/>
          <a:p>
            <a:pPr>
              <a:defRPr/>
            </a:pPr>
            <a:r>
              <a:rPr lang="en-US" dirty="0" smtClean="0"/>
              <a:t>2013-08-07</a:t>
            </a:r>
            <a:endParaRPr lang="en-US" dirty="0"/>
          </a:p>
        </p:txBody>
      </p:sp>
      <p:sp>
        <p:nvSpPr>
          <p:cNvPr id="19" name="Slide Number Placeholder 18"/>
          <p:cNvSpPr>
            <a:spLocks noGrp="1"/>
          </p:cNvSpPr>
          <p:nvPr>
            <p:ph type="sldNum" sz="quarter" idx="12"/>
          </p:nvPr>
        </p:nvSpPr>
        <p:spPr/>
        <p:txBody>
          <a:bodyPr/>
          <a:lstStyle/>
          <a:p>
            <a:pPr>
              <a:defRPr/>
            </a:pPr>
            <a:fld id="{73529DF9-F8E1-4220-8C8F-E52644C5560B}" type="slidenum">
              <a:rPr lang="en-US" smtClean="0"/>
              <a:pPr>
                <a:defRPr/>
              </a:pPr>
              <a:t>97</a:t>
            </a:fld>
            <a:endParaRPr lang="en-US"/>
          </a:p>
        </p:txBody>
      </p:sp>
      <p:sp>
        <p:nvSpPr>
          <p:cNvPr id="20" name="Footer Placeholder 19"/>
          <p:cNvSpPr>
            <a:spLocks noGrp="1"/>
          </p:cNvSpPr>
          <p:nvPr>
            <p:ph type="ftr" sz="quarter" idx="11"/>
          </p:nvPr>
        </p:nvSpPr>
        <p:spPr/>
        <p:txBody>
          <a:bodyPr/>
          <a:lstStyle/>
          <a:p>
            <a:pPr>
              <a:defRPr/>
            </a:pPr>
            <a:r>
              <a:rPr lang="en-US" dirty="0" smtClean="0"/>
              <a:t>Step 2 : Uploading Data</a:t>
            </a:r>
            <a:endParaRPr lang="en-US" dirty="0"/>
          </a:p>
        </p:txBody>
      </p:sp>
      <p:sp>
        <p:nvSpPr>
          <p:cNvPr id="8" name="TextBox 7"/>
          <p:cNvSpPr txBox="1"/>
          <p:nvPr/>
        </p:nvSpPr>
        <p:spPr>
          <a:xfrm>
            <a:off x="411480" y="365760"/>
            <a:ext cx="8321040" cy="1569660"/>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And there are new tables on this page too. The “Solution Quality Indicators” table lists the solution values checked against the quality threshold preferences. The “Data Availability” table gives a representation of the satellite availability in each data file.</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6156" y="-783336"/>
            <a:ext cx="8171688" cy="7083552"/>
            <a:chOff x="486156" y="-783336"/>
            <a:chExt cx="8171688" cy="7083552"/>
          </a:xfrm>
        </p:grpSpPr>
        <p:grpSp>
          <p:nvGrpSpPr>
            <p:cNvPr id="3" name="Group 9"/>
            <p:cNvGrpSpPr/>
            <p:nvPr/>
          </p:nvGrpSpPr>
          <p:grpSpPr>
            <a:xfrm>
              <a:off x="486156" y="-783336"/>
              <a:ext cx="8171688" cy="7083552"/>
              <a:chOff x="486156" y="-112776"/>
              <a:chExt cx="8171688" cy="7083552"/>
            </a:xfrm>
          </p:grpSpPr>
          <p:pic>
            <p:nvPicPr>
              <p:cNvPr id="11" name="Picture 2"/>
              <p:cNvPicPr>
                <a:picLocks noChangeAspect="1" noChangeArrowheads="1"/>
              </p:cNvPicPr>
              <p:nvPr/>
            </p:nvPicPr>
            <p:blipFill rotWithShape="1">
              <a:blip r:embed="rId3">
                <a:lum bright="70000" contrast="-70000"/>
                <a:extLst>
                  <a:ext uri="{28A0092B-C50C-407E-A947-70E740481C1C}">
                    <a14:useLocalDpi xmlns="" xmlns:a14="http://schemas.microsoft.com/office/drawing/2010/main" val="0"/>
                  </a:ext>
                </a:extLst>
              </a:blip>
              <a:srcRect l="1141" t="12353" r="2895" b="1172"/>
              <a:stretch/>
            </p:blipFill>
            <p:spPr bwMode="auto">
              <a:xfrm>
                <a:off x="486156" y="-112776"/>
                <a:ext cx="8171688" cy="7083552"/>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41" t="35758" r="2895" b="1172"/>
              <a:stretch/>
            </p:blipFill>
            <p:spPr bwMode="auto">
              <a:xfrm>
                <a:off x="486156" y="1804416"/>
                <a:ext cx="8171688" cy="51663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9" name="Picture 8" descr="whitearrow.gif"/>
            <p:cNvPicPr>
              <a:picLocks noChangeAspect="1"/>
            </p:cNvPicPr>
            <p:nvPr/>
          </p:nvPicPr>
          <p:blipFill>
            <a:blip r:embed="rId4" cstate="print"/>
            <a:srcRect/>
            <a:stretch>
              <a:fillRect/>
            </a:stretch>
          </p:blipFill>
          <p:spPr bwMode="auto">
            <a:xfrm>
              <a:off x="792711" y="4236046"/>
              <a:ext cx="439387" cy="439387"/>
            </a:xfrm>
            <a:prstGeom prst="rect">
              <a:avLst/>
            </a:prstGeom>
            <a:noFill/>
            <a:ln w="9525">
              <a:noFill/>
              <a:miter lim="800000"/>
              <a:headEnd/>
              <a:tailEnd/>
            </a:ln>
          </p:spPr>
        </p:pic>
      </p:grpSp>
      <p:sp>
        <p:nvSpPr>
          <p:cNvPr id="18" name="Date Placeholder 17"/>
          <p:cNvSpPr>
            <a:spLocks noGrp="1"/>
          </p:cNvSpPr>
          <p:nvPr>
            <p:ph type="dt" sz="half" idx="10"/>
          </p:nvPr>
        </p:nvSpPr>
        <p:spPr/>
        <p:txBody>
          <a:bodyPr/>
          <a:lstStyle/>
          <a:p>
            <a:pPr>
              <a:defRPr/>
            </a:pPr>
            <a:r>
              <a:rPr lang="en-US" dirty="0" smtClean="0"/>
              <a:t>2013-08-07</a:t>
            </a:r>
            <a:endParaRPr lang="en-US" dirty="0"/>
          </a:p>
        </p:txBody>
      </p:sp>
      <p:sp>
        <p:nvSpPr>
          <p:cNvPr id="19" name="Slide Number Placeholder 18"/>
          <p:cNvSpPr>
            <a:spLocks noGrp="1"/>
          </p:cNvSpPr>
          <p:nvPr>
            <p:ph type="sldNum" sz="quarter" idx="12"/>
          </p:nvPr>
        </p:nvSpPr>
        <p:spPr/>
        <p:txBody>
          <a:bodyPr/>
          <a:lstStyle/>
          <a:p>
            <a:pPr>
              <a:defRPr/>
            </a:pPr>
            <a:fld id="{73529DF9-F8E1-4220-8C8F-E52644C5560B}" type="slidenum">
              <a:rPr lang="en-US" smtClean="0"/>
              <a:pPr>
                <a:defRPr/>
              </a:pPr>
              <a:t>98</a:t>
            </a:fld>
            <a:endParaRPr lang="en-US"/>
          </a:p>
        </p:txBody>
      </p:sp>
      <p:sp>
        <p:nvSpPr>
          <p:cNvPr id="20" name="Footer Placeholder 19"/>
          <p:cNvSpPr>
            <a:spLocks noGrp="1"/>
          </p:cNvSpPr>
          <p:nvPr>
            <p:ph type="ftr" sz="quarter" idx="11"/>
          </p:nvPr>
        </p:nvSpPr>
        <p:spPr/>
        <p:txBody>
          <a:bodyPr/>
          <a:lstStyle/>
          <a:p>
            <a:pPr>
              <a:defRPr/>
            </a:pPr>
            <a:r>
              <a:rPr lang="en-US" dirty="0" smtClean="0"/>
              <a:t>Step 2 : Uploading Data</a:t>
            </a:r>
            <a:endParaRPr lang="en-US" dirty="0"/>
          </a:p>
        </p:txBody>
      </p:sp>
      <p:sp>
        <p:nvSpPr>
          <p:cNvPr id="8" name="TextBox 7"/>
          <p:cNvSpPr txBox="1"/>
          <p:nvPr/>
        </p:nvSpPr>
        <p:spPr>
          <a:xfrm>
            <a:off x="411480" y="365760"/>
            <a:ext cx="832104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The row headers in these tables are convenience links to the individual mark pages, just as on the manager’s page. Let’s visit the page for mark 2126.</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6156" y="417576"/>
            <a:ext cx="8171689" cy="7071360"/>
            <a:chOff x="486156" y="-106680"/>
            <a:chExt cx="8171689" cy="7071360"/>
          </a:xfrm>
        </p:grpSpPr>
        <p:pic>
          <p:nvPicPr>
            <p:cNvPr id="6146" name="Picture 2"/>
            <p:cNvPicPr>
              <a:picLocks noChangeAspect="1" noChangeArrowheads="1"/>
            </p:cNvPicPr>
            <p:nvPr/>
          </p:nvPicPr>
          <p:blipFill rotWithShape="1">
            <a:blip r:embed="rId3">
              <a:lum bright="70000" contrast="-70000"/>
              <a:extLst>
                <a:ext uri="{28A0092B-C50C-407E-A947-70E740481C1C}">
                  <a14:useLocalDpi xmlns="" xmlns:a14="http://schemas.microsoft.com/office/drawing/2010/main" val="0"/>
                </a:ext>
              </a:extLst>
            </a:blip>
            <a:srcRect l="1141" t="12502" r="2895" b="1172"/>
            <a:stretch/>
          </p:blipFill>
          <p:spPr bwMode="auto">
            <a:xfrm>
              <a:off x="486156" y="-106680"/>
              <a:ext cx="8171689" cy="7071360"/>
            </a:xfrm>
            <a:prstGeom prst="rect">
              <a:avLst/>
            </a:prstGeom>
            <a:noFill/>
            <a:ln w="9525">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41" t="12502" r="2895" b="26959"/>
            <a:stretch/>
          </p:blipFill>
          <p:spPr bwMode="auto">
            <a:xfrm>
              <a:off x="486156" y="-106680"/>
              <a:ext cx="8171689" cy="4959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8" name="Date Placeholder 17"/>
          <p:cNvSpPr>
            <a:spLocks noGrp="1"/>
          </p:cNvSpPr>
          <p:nvPr>
            <p:ph type="dt" sz="half" idx="10"/>
          </p:nvPr>
        </p:nvSpPr>
        <p:spPr/>
        <p:txBody>
          <a:bodyPr/>
          <a:lstStyle/>
          <a:p>
            <a:pPr>
              <a:defRPr/>
            </a:pPr>
            <a:r>
              <a:rPr lang="en-US" dirty="0" smtClean="0"/>
              <a:t>2013-08-07</a:t>
            </a:r>
            <a:endParaRPr lang="en-US" dirty="0"/>
          </a:p>
        </p:txBody>
      </p:sp>
      <p:sp>
        <p:nvSpPr>
          <p:cNvPr id="19" name="Slide Number Placeholder 18"/>
          <p:cNvSpPr>
            <a:spLocks noGrp="1"/>
          </p:cNvSpPr>
          <p:nvPr>
            <p:ph type="sldNum" sz="quarter" idx="12"/>
          </p:nvPr>
        </p:nvSpPr>
        <p:spPr/>
        <p:txBody>
          <a:bodyPr/>
          <a:lstStyle/>
          <a:p>
            <a:pPr>
              <a:defRPr/>
            </a:pPr>
            <a:fld id="{73529DF9-F8E1-4220-8C8F-E52644C5560B}" type="slidenum">
              <a:rPr lang="en-US" smtClean="0"/>
              <a:pPr>
                <a:defRPr/>
              </a:pPr>
              <a:t>99</a:t>
            </a:fld>
            <a:endParaRPr lang="en-US"/>
          </a:p>
        </p:txBody>
      </p:sp>
      <p:sp>
        <p:nvSpPr>
          <p:cNvPr id="20" name="Footer Placeholder 19"/>
          <p:cNvSpPr>
            <a:spLocks noGrp="1"/>
          </p:cNvSpPr>
          <p:nvPr>
            <p:ph type="ftr" sz="quarter" idx="11"/>
          </p:nvPr>
        </p:nvSpPr>
        <p:spPr/>
        <p:txBody>
          <a:bodyPr/>
          <a:lstStyle/>
          <a:p>
            <a:pPr>
              <a:defRPr/>
            </a:pPr>
            <a:r>
              <a:rPr lang="en-US" dirty="0" smtClean="0"/>
              <a:t>Step 2 : Uploading Data</a:t>
            </a:r>
            <a:endParaRPr lang="en-US" dirty="0"/>
          </a:p>
        </p:txBody>
      </p:sp>
      <p:sp>
        <p:nvSpPr>
          <p:cNvPr id="8" name="TextBox 7"/>
          <p:cNvSpPr txBox="1"/>
          <p:nvPr/>
        </p:nvSpPr>
        <p:spPr>
          <a:xfrm>
            <a:off x="411479" y="5212080"/>
            <a:ext cx="832104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defTabSz="914400" eaLnBrk="0" hangingPunct="0">
              <a:spcBef>
                <a:spcPct val="50000"/>
              </a:spcBef>
              <a:defRPr/>
            </a:pPr>
            <a:r>
              <a:rPr lang="en-US" sz="2400" dirty="0" smtClean="0">
                <a:solidFill>
                  <a:prstClr val="white"/>
                </a:solidFill>
              </a:rPr>
              <a:t>Here, you can review, edit or enter the mark description. Many other tools are available, but we’ll save those for later.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training_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training_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training_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5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aining_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raining_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training_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9758</TotalTime>
  <Words>10876</Words>
  <Application>Microsoft Office PowerPoint</Application>
  <PresentationFormat>On-screen Show (4:3)</PresentationFormat>
  <Paragraphs>1938</Paragraphs>
  <Slides>171</Slides>
  <Notes>104</Notes>
  <HiddenSlides>0</HiddenSlides>
  <MMClips>0</MMClips>
  <ScaleCrop>false</ScaleCrop>
  <HeadingPairs>
    <vt:vector size="8" baseType="variant">
      <vt:variant>
        <vt:lpstr>Fonts Used</vt:lpstr>
      </vt:variant>
      <vt:variant>
        <vt:i4>10</vt:i4>
      </vt:variant>
      <vt:variant>
        <vt:lpstr>Theme</vt:lpstr>
      </vt:variant>
      <vt:variant>
        <vt:i4>15</vt:i4>
      </vt:variant>
      <vt:variant>
        <vt:lpstr>Embedded OLE Servers</vt:lpstr>
      </vt:variant>
      <vt:variant>
        <vt:i4>1</vt:i4>
      </vt:variant>
      <vt:variant>
        <vt:lpstr>Slide Titles</vt:lpstr>
      </vt:variant>
      <vt:variant>
        <vt:i4>171</vt:i4>
      </vt:variant>
    </vt:vector>
  </HeadingPairs>
  <TitlesOfParts>
    <vt:vector size="197" baseType="lpstr">
      <vt:lpstr>Arial</vt:lpstr>
      <vt:lpstr>Times New Roman</vt:lpstr>
      <vt:lpstr>ＭＳ Ｐゴシック</vt:lpstr>
      <vt:lpstr>Calibri</vt:lpstr>
      <vt:lpstr>Symbol</vt:lpstr>
      <vt:lpstr>Courier New</vt:lpstr>
      <vt:lpstr>Tw Cen MT</vt:lpstr>
      <vt:lpstr>Arial Black</vt:lpstr>
      <vt:lpstr>Wingdings</vt:lpstr>
      <vt:lpstr>Arial Unicode MS</vt:lpstr>
      <vt:lpstr>2_NGS PowerPoint Template-geodesy.noaa.gov</vt:lpstr>
      <vt:lpstr>training_draft</vt:lpstr>
      <vt:lpstr>1_Office Theme</vt:lpstr>
      <vt:lpstr>2_Office Theme</vt:lpstr>
      <vt:lpstr>3_Office Theme</vt:lpstr>
      <vt:lpstr>1_training_draft</vt:lpstr>
      <vt:lpstr>4_Office Theme</vt:lpstr>
      <vt:lpstr>3_NGS PowerPoint Template-geodesy.noaa.gov</vt:lpstr>
      <vt:lpstr>2_training_draft</vt:lpstr>
      <vt:lpstr>3_training_draft</vt:lpstr>
      <vt:lpstr>4_training_draft</vt:lpstr>
      <vt:lpstr>5_training_draft</vt:lpstr>
      <vt:lpstr>4_NGS PowerPoint Template-geodesy.noaa.gov</vt:lpstr>
      <vt:lpstr>NGS PowerPoint Template-geodesy.noaa.gov</vt:lpstr>
      <vt:lpstr>5_NGS PowerPoint Template-geodesy.noaa.gov</vt:lpstr>
      <vt:lpstr>Worksheet</vt:lpstr>
      <vt:lpstr>Slide 1</vt:lpstr>
      <vt:lpstr>The Plan</vt:lpstr>
      <vt:lpstr>Slide 3</vt:lpstr>
      <vt:lpstr>The Many Faces of OPUS</vt:lpstr>
      <vt:lpstr>The OPUS Static Interface</vt:lpstr>
      <vt:lpstr>The OPUS Static Interface</vt:lpstr>
      <vt:lpstr>How Good Can I Do With OPUS Static?</vt:lpstr>
      <vt:lpstr>How Good Can I Do With OPUS Static?</vt:lpstr>
      <vt:lpstr>How Good Can I Do With OPUS Static?</vt:lpstr>
      <vt:lpstr>A Quick Example</vt:lpstr>
      <vt:lpstr>The Standard Report</vt:lpstr>
      <vt:lpstr>The Extended Report</vt:lpstr>
      <vt:lpstr>The OPUS Rapid-Static Interface</vt:lpstr>
      <vt:lpstr>The OPUS Rapid-Static Interface</vt:lpstr>
      <vt:lpstr>The Standard Report</vt:lpstr>
      <vt:lpstr>The Extended Report</vt:lpstr>
      <vt:lpstr>How Good Can I Do With OPUS Rapid-Static?</vt:lpstr>
      <vt:lpstr>The OPUS Rapid-Static Accuracy and Availability Tool</vt:lpstr>
      <vt:lpstr>The OPUS Rapid-Static Accuracy and Availability Tool</vt:lpstr>
      <vt:lpstr>How Does OPUS Rapid-Static Work?</vt:lpstr>
      <vt:lpstr>How Does OPUS Rapid-Static Work?</vt:lpstr>
      <vt:lpstr>OPUS-Net</vt:lpstr>
      <vt:lpstr>What Is OPUS Projects?</vt:lpstr>
      <vt:lpstr>What Is OPUS Projects?</vt:lpstr>
      <vt:lpstr>What Is OPUS Projects?</vt:lpstr>
      <vt:lpstr>Why complicate OPUS?</vt:lpstr>
      <vt:lpstr>Why complicate OPUS?</vt:lpstr>
      <vt:lpstr>Why complicate OPUS?</vt:lpstr>
      <vt:lpstr>Why complicate OPUS?</vt:lpstr>
      <vt:lpstr>What’s all that really mean for me?</vt:lpstr>
      <vt:lpstr>Are There Any Other Advantages?</vt:lpstr>
      <vt:lpstr>Any Limitations?</vt:lpstr>
      <vt:lpstr>G.I.G.O.</vt:lpstr>
      <vt:lpstr>OPUS Projects Training</vt:lpstr>
      <vt:lpstr>Slide 35</vt:lpstr>
      <vt:lpstr>Slide 36</vt:lpstr>
      <vt:lpstr>Slide 37</vt:lpstr>
      <vt:lpstr>Slide 38</vt:lpstr>
      <vt:lpstr>View And Process Sessions</vt:lpstr>
      <vt:lpstr>Slide 40</vt:lpstr>
      <vt:lpstr>Slide 41</vt:lpstr>
      <vt:lpstr>Slide 42</vt:lpstr>
      <vt:lpstr>Slide 43</vt:lpstr>
      <vt:lpstr>Slide 44</vt:lpstr>
      <vt:lpstr>Slide 45</vt:lpstr>
      <vt:lpstr>Slide 46</vt:lpstr>
      <vt:lpstr>Slide 47</vt:lpstr>
      <vt:lpstr>Slide 48</vt:lpstr>
      <vt:lpstr>Sharing OPUS results</vt:lpstr>
      <vt:lpstr>“Share” vs. “Publish”</vt:lpstr>
      <vt:lpstr>OPUS Sharing Interface</vt:lpstr>
      <vt:lpstr>Viewing Shared Solutions</vt:lpstr>
      <vt:lpstr>Viewing Shared Solutions</vt:lpstr>
      <vt:lpstr>Publishing survey results</vt:lpstr>
      <vt:lpstr>Database Blues</vt:lpstr>
      <vt:lpstr>Opinions vary about “Bluebooking”</vt:lpstr>
      <vt:lpstr>What is “Bluebooking” anyway?</vt:lpstr>
      <vt:lpstr>Matters of Mission and Policy</vt:lpstr>
      <vt:lpstr>At NOAA’s NGS, location is our mission</vt:lpstr>
      <vt:lpstr>Matters of Mission and Policy</vt:lpstr>
      <vt:lpstr>The way forward</vt:lpstr>
      <vt:lpstr>WHAT we are (and are not) doing</vt:lpstr>
      <vt:lpstr>WHY we are doing it</vt:lpstr>
      <vt:lpstr>WHERE we are going</vt:lpstr>
      <vt:lpstr>HOW we will get there</vt:lpstr>
      <vt:lpstr>WHEN all this is going to happen</vt:lpstr>
      <vt:lpstr>Slide 67</vt:lpstr>
      <vt:lpstr>Slide 68</vt:lpstr>
      <vt:lpstr>The Plan</vt:lpstr>
      <vt:lpstr>The OPUS-Projects workflow</vt:lpstr>
      <vt:lpstr>Slide 71</vt:lpstr>
      <vt:lpstr>Slide 72</vt:lpstr>
      <vt:lpstr>Slide 73</vt:lpstr>
      <vt:lpstr>Slide 74</vt:lpstr>
      <vt:lpstr>Slide 75</vt:lpstr>
      <vt:lpstr>Slide 76</vt:lpstr>
      <vt:lpstr>Slide 77</vt:lpstr>
      <vt:lpstr>Slide 78</vt:lpstr>
      <vt:lpstr>Slide 79</vt:lpstr>
      <vt:lpstr>The OPUS-Projects workflow</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Let’s look a little farther ahead.</vt:lpstr>
      <vt:lpstr>Slide 101</vt:lpstr>
      <vt:lpstr>Slide 102</vt:lpstr>
      <vt:lpstr>The OPUS-Projects workflow</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The OPUS-Projects workflow</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The OPUS-Projects workflow</vt:lpstr>
      <vt:lpstr>Bluebooking using OPUS-Projects</vt:lpstr>
      <vt:lpstr>What is “Height Modernization”?</vt:lpstr>
      <vt:lpstr>Software</vt:lpstr>
      <vt:lpstr>OPUS-Projects output for Bluebooking</vt:lpstr>
      <vt:lpstr>Adjustment options files (afiles)</vt:lpstr>
      <vt:lpstr>Example OP Project for Bluebooking</vt:lpstr>
      <vt:lpstr>Slide 154</vt:lpstr>
      <vt:lpstr>Slide 155</vt:lpstr>
      <vt:lpstr>Slide 156</vt:lpstr>
      <vt:lpstr>Slide 157</vt:lpstr>
      <vt:lpstr>OP Grand Canyon Example Project</vt:lpstr>
      <vt:lpstr>Slide 159</vt:lpstr>
      <vt:lpstr>OP Grand Canyon Example Project</vt:lpstr>
      <vt:lpstr>OP Grand Canyon Example Project</vt:lpstr>
      <vt:lpstr>Adjustment for GNSS Bluebooking</vt:lpstr>
      <vt:lpstr>Adjustment sequence overview </vt:lpstr>
      <vt:lpstr>Finalize for submittal to NGS</vt:lpstr>
      <vt:lpstr>Compare OP to ADJUST (free adjust)</vt:lpstr>
      <vt:lpstr>Compare OP to ADJUST (const adjust)</vt:lpstr>
      <vt:lpstr>Compare OP to ADJUST (accuracies)</vt:lpstr>
      <vt:lpstr>Why do OP and ADJUST results differ? </vt:lpstr>
      <vt:lpstr>Recap of OP Bluebooking process</vt:lpstr>
      <vt:lpstr>Additional discussion items</vt:lpstr>
      <vt:lpstr>Slide 171</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Bobbi.Simmons</dc:creator>
  <cp:lastModifiedBy>MLD</cp:lastModifiedBy>
  <cp:revision>771</cp:revision>
  <dcterms:created xsi:type="dcterms:W3CDTF">2011-05-12T16:21:08Z</dcterms:created>
  <dcterms:modified xsi:type="dcterms:W3CDTF">2014-07-09T06:02:59Z</dcterms:modified>
</cp:coreProperties>
</file>