
<file path=[Content_Types].xml><?xml version="1.0" encoding="utf-8"?>
<Types xmlns="http://schemas.openxmlformats.org/package/2006/content-types">
  <Default ContentType="image/gif" Extension="gif"/>
  <Default ContentType="image/jpeg" Extension="jpeg"/>
  <Default ContentType="image/jpeg" Extension="jpg"/>
  <Default ContentType="image/png" Extension="png"/>
  <Default ContentType="application/vnd.openxmlformats-package.relationships+xml" Extension="rels"/>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image/jpg" PartName="/ppt/media/image36.jpg"/>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tags+xml" PartName="/ppt/tags/tag1.xml"/>
  <Override ContentType="application/vnd.openxmlformats-officedocument.presentationml.notesSlide+xml" PartName="/ppt/notesSlides/notesSlide31.xml"/>
  <Override ContentType="application/vnd.openxmlformats-officedocument.presentationml.tags+xml" PartName="/ppt/tags/tag2.xml"/>
  <Override ContentType="application/vnd.openxmlformats-officedocument.presentationml.notesSlide+xml" PartName="/ppt/notesSlides/notesSlide32.xml"/>
  <Override ContentType="application/vnd.openxmlformats-officedocument.presentationml.tags+xml" PartName="/ppt/tags/tag3.xml"/>
  <Override ContentType="application/vnd.openxmlformats-officedocument.presentationml.notesSlide+xml" PartName="/ppt/notesSlides/notesSlide33.xml"/>
  <Override ContentType="application/vnd.openxmlformats-officedocument.presentationml.tags+xml" PartName="/ppt/tags/tag4.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7" r:id="rId2"/>
    <p:sldId id="2502" r:id="rId3"/>
    <p:sldId id="2503" r:id="rId4"/>
    <p:sldId id="2408" r:id="rId5"/>
    <p:sldId id="260" r:id="rId6"/>
    <p:sldId id="2389" r:id="rId7"/>
    <p:sldId id="1939" r:id="rId8"/>
    <p:sldId id="2504" r:id="rId9"/>
    <p:sldId id="2490" r:id="rId10"/>
    <p:sldId id="2518" r:id="rId11"/>
    <p:sldId id="277" r:id="rId12"/>
    <p:sldId id="2459" r:id="rId13"/>
    <p:sldId id="732" r:id="rId14"/>
    <p:sldId id="803" r:id="rId15"/>
    <p:sldId id="819" r:id="rId16"/>
    <p:sldId id="820" r:id="rId17"/>
    <p:sldId id="822" r:id="rId18"/>
    <p:sldId id="708" r:id="rId19"/>
    <p:sldId id="2440" r:id="rId20"/>
    <p:sldId id="778" r:id="rId21"/>
    <p:sldId id="779" r:id="rId22"/>
    <p:sldId id="780" r:id="rId23"/>
    <p:sldId id="781" r:id="rId24"/>
    <p:sldId id="782" r:id="rId25"/>
    <p:sldId id="783" r:id="rId26"/>
    <p:sldId id="784" r:id="rId27"/>
    <p:sldId id="2507" r:id="rId28"/>
    <p:sldId id="727" r:id="rId29"/>
    <p:sldId id="728" r:id="rId30"/>
    <p:sldId id="852" r:id="rId31"/>
    <p:sldId id="843" r:id="rId32"/>
    <p:sldId id="263" r:id="rId33"/>
    <p:sldId id="264" r:id="rId34"/>
    <p:sldId id="265" r:id="rId35"/>
    <p:sldId id="266" r:id="rId36"/>
    <p:sldId id="789" r:id="rId37"/>
    <p:sldId id="1362" r:id="rId38"/>
    <p:sldId id="790" r:id="rId39"/>
    <p:sldId id="791" r:id="rId40"/>
    <p:sldId id="792" r:id="rId41"/>
    <p:sldId id="793" r:id="rId42"/>
    <p:sldId id="794" r:id="rId43"/>
    <p:sldId id="2411" r:id="rId44"/>
    <p:sldId id="795" r:id="rId45"/>
    <p:sldId id="256" r:id="rId46"/>
    <p:sldId id="2508" r:id="rId47"/>
    <p:sldId id="2473" r:id="rId48"/>
    <p:sldId id="2474" r:id="rId49"/>
    <p:sldId id="2506" r:id="rId50"/>
    <p:sldId id="2378" r:id="rId51"/>
    <p:sldId id="2381" r:id="rId52"/>
    <p:sldId id="2498" r:id="rId53"/>
    <p:sldId id="2509" r:id="rId54"/>
    <p:sldId id="2510" r:id="rId55"/>
    <p:sldId id="2519" r:id="rId56"/>
    <p:sldId id="2520" r:id="rId57"/>
    <p:sldId id="2476" r:id="rId58"/>
    <p:sldId id="855" r:id="rId59"/>
    <p:sldId id="2479" r:id="rId60"/>
    <p:sldId id="259" r:id="rId61"/>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104" userDrawn="1">
          <p15:clr>
            <a:srgbClr val="A4A3A4"/>
          </p15:clr>
        </p15:guide>
        <p15:guide id="4" pos="576" userDrawn="1">
          <p15:clr>
            <a:srgbClr val="A4A3A4"/>
          </p15:clr>
        </p15:guide>
        <p15:guide id="5" orient="horz" pos="656" userDrawn="1">
          <p15:clr>
            <a:srgbClr val="A4A3A4"/>
          </p15:clr>
        </p15:guide>
        <p15:guide id="6" orient="horz" pos="36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8" autoAdjust="0"/>
    <p:restoredTop sz="60297" autoAdjust="0"/>
  </p:normalViewPr>
  <p:slideViewPr>
    <p:cSldViewPr snapToGrid="0" snapToObjects="1">
      <p:cViewPr varScale="1">
        <p:scale>
          <a:sx n="78" d="100"/>
          <a:sy n="78" d="100"/>
        </p:scale>
        <p:origin x="624" y="62"/>
      </p:cViewPr>
      <p:guideLst>
        <p:guide orient="horz" pos="2160"/>
        <p:guide pos="3840"/>
        <p:guide pos="7104"/>
        <p:guide pos="576"/>
        <p:guide orient="horz" pos="656"/>
        <p:guide orient="horz" pos="3696"/>
      </p:guideLst>
    </p:cSldViewPr>
  </p:slideViewPr>
  <p:notesTextViewPr>
    <p:cViewPr>
      <p:scale>
        <a:sx n="3" d="2"/>
        <a:sy n="3" d="2"/>
      </p:scale>
      <p:origin x="0" y="0"/>
    </p:cViewPr>
  </p:notesTextViewPr>
  <p:sorterViewPr>
    <p:cViewPr>
      <p:scale>
        <a:sx n="75" d="100"/>
        <a:sy n="75" d="100"/>
      </p:scale>
      <p:origin x="0" y="-995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18CB5-095A-482C-A694-A1B7A471FED7}" type="datetimeFigureOut">
              <a:rPr lang="en-US" smtClean="0"/>
              <a:t>01/15/2025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29FB0-8150-449D-AB8E-6FB22E8315DD}" type="slidenum">
              <a:rPr lang="en-US" smtClean="0"/>
              <a:t>‹#›</a:t>
            </a:fld>
            <a:endParaRPr lang="en-US"/>
          </a:p>
        </p:txBody>
      </p:sp>
    </p:spTree>
    <p:extLst>
      <p:ext uri="{BB962C8B-B14F-4D97-AF65-F5344CB8AC3E}">
        <p14:creationId xmlns:p14="http://schemas.microsoft.com/office/powerpoint/2010/main" val="370904791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-We are</a:t>
            </a:r>
            <a:r>
              <a:rPr lang="en-US" baseline="0" dirty="0"/>
              <a:t> the Federal Government’s oldest scientific agency.</a:t>
            </a:r>
          </a:p>
          <a:p>
            <a:r>
              <a:rPr lang="en-US" baseline="0" dirty="0"/>
              <a:t>-part of the Executive Branch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 know it can seem kind of strange that NGS is part of the NOS, but the origins of NGS lie with the C&amp;GS.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-we are a “Program Office” of the NOS</a:t>
            </a:r>
          </a:p>
          <a:p>
            <a:r>
              <a:rPr lang="en-US" baseline="0" dirty="0"/>
              <a:t>Survey of the Coast – 1807</a:t>
            </a:r>
          </a:p>
          <a:p>
            <a:r>
              <a:rPr lang="en-US" baseline="0" dirty="0"/>
              <a:t>Coast Survey – 1836</a:t>
            </a:r>
          </a:p>
          <a:p>
            <a:r>
              <a:rPr lang="en-US" baseline="0" dirty="0"/>
              <a:t>Coast and Geodetic Survey – 1878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NGS since 1970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17517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vertical</a:t>
            </a:r>
            <a:r>
              <a:rPr lang="en-US" baseline="0" dirty="0"/>
              <a:t> reference system is a reference surface that can be used to measure heights in a uniform way.</a:t>
            </a:r>
          </a:p>
          <a:p>
            <a:r>
              <a:rPr lang="en-US" dirty="0"/>
              <a:t>So,</a:t>
            </a:r>
            <a:r>
              <a:rPr lang="en-US" baseline="0" dirty="0"/>
              <a:t> h</a:t>
            </a:r>
            <a:r>
              <a:rPr lang="en-US" dirty="0"/>
              <a:t>ow much taller is</a:t>
            </a:r>
            <a:r>
              <a:rPr lang="en-US" baseline="0" dirty="0"/>
              <a:t> Sally?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A6246-21F9-416C-BD6D-2D5049A046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945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 need to know how tall, or the slope of the hill.</a:t>
            </a:r>
          </a:p>
          <a:p>
            <a:r>
              <a:rPr lang="en-US" dirty="0"/>
              <a:t>-You cannot compare heights that are measured from different planes of reference.</a:t>
            </a:r>
          </a:p>
          <a:p>
            <a:r>
              <a:rPr lang="en-US" dirty="0"/>
              <a:t>*If we</a:t>
            </a:r>
            <a:r>
              <a:rPr lang="en-US" baseline="0" dirty="0"/>
              <a:t> replace Sally and Jane with an example more related to floodplains:</a:t>
            </a:r>
          </a:p>
          <a:p>
            <a:r>
              <a:rPr lang="en-US" baseline="0" dirty="0"/>
              <a:t>What if we want to compare a BFE height in 1990 and a BFE height 2010</a:t>
            </a:r>
          </a:p>
          <a:p>
            <a:pPr marL="173336" indent="-173336">
              <a:buFont typeface="Wingdings" panose="05000000000000000000" pitchFamily="2" charset="2"/>
              <a:buChar char="à"/>
            </a:pPr>
            <a:r>
              <a:rPr lang="en-US" baseline="0" dirty="0">
                <a:sym typeface="Wingdings" panose="05000000000000000000" pitchFamily="2" charset="2"/>
              </a:rPr>
              <a:t>what if the land has subsided under that base flood elevation over time?</a:t>
            </a:r>
          </a:p>
          <a:p>
            <a:r>
              <a:rPr lang="en-US" baseline="0" dirty="0">
                <a:sym typeface="Wingdings" panose="05000000000000000000" pitchFamily="2" charset="2"/>
              </a:rPr>
              <a:t>	…hold that thought.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A6246-21F9-416C-BD6D-2D5049A046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480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that’s the proper technical</a:t>
            </a:r>
            <a:r>
              <a:rPr lang="en-US" baseline="0" dirty="0"/>
              <a:t> term, but I’m not going to hound someone who says “conversion”…  I slip sometimes too</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18</a:t>
            </a:fld>
            <a:endParaRPr lang="en-US"/>
          </a:p>
        </p:txBody>
      </p:sp>
    </p:spTree>
    <p:extLst>
      <p:ext uri="{BB962C8B-B14F-4D97-AF65-F5344CB8AC3E}">
        <p14:creationId xmlns:p14="http://schemas.microsoft.com/office/powerpoint/2010/main" val="3734470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NGS has been inconsistent with these top two words.  </a:t>
            </a:r>
          </a:p>
          <a:p>
            <a:r>
              <a:rPr lang="en-US" dirty="0"/>
              <a:t>Going forward, we will use them as:</a:t>
            </a:r>
          </a:p>
          <a:p>
            <a:pPr lvl="1"/>
            <a:r>
              <a:rPr lang="en-US" dirty="0"/>
              <a:t>Conversion:  Meaning to change the type of coordinate without changing the datum or frame</a:t>
            </a:r>
          </a:p>
          <a:p>
            <a:pPr lvl="1"/>
            <a:r>
              <a:rPr lang="en-US" dirty="0"/>
              <a:t>Transformation:  Meaning to change the datum or frame, without changing the type of coordinate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28970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74">
              <a:spcBef>
                <a:spcPct val="30000"/>
              </a:spcBef>
              <a:defRPr sz="1200">
                <a:solidFill>
                  <a:schemeClr val="tx1"/>
                </a:solidFill>
                <a:latin typeface="Calibri" panose="020F0502020204030204" pitchFamily="34" charset="0"/>
              </a:defRPr>
            </a:lvl1pPr>
            <a:lvl2pPr marL="741255" indent="-284121" defTabSz="950774">
              <a:spcBef>
                <a:spcPct val="30000"/>
              </a:spcBef>
              <a:defRPr sz="1200">
                <a:solidFill>
                  <a:schemeClr val="tx1"/>
                </a:solidFill>
                <a:latin typeface="Calibri" panose="020F0502020204030204" pitchFamily="34" charset="0"/>
              </a:defRPr>
            </a:lvl2pPr>
            <a:lvl3pPr marL="1141246" indent="-226980" defTabSz="950774">
              <a:spcBef>
                <a:spcPct val="30000"/>
              </a:spcBef>
              <a:defRPr sz="1200">
                <a:solidFill>
                  <a:schemeClr val="tx1"/>
                </a:solidFill>
                <a:latin typeface="Calibri" panose="020F0502020204030204" pitchFamily="34" charset="0"/>
              </a:defRPr>
            </a:lvl3pPr>
            <a:lvl4pPr marL="1598378" indent="-226980" defTabSz="950774">
              <a:spcBef>
                <a:spcPct val="30000"/>
              </a:spcBef>
              <a:defRPr sz="1200">
                <a:solidFill>
                  <a:schemeClr val="tx1"/>
                </a:solidFill>
                <a:latin typeface="Calibri" panose="020F0502020204030204" pitchFamily="34" charset="0"/>
              </a:defRPr>
            </a:lvl4pPr>
            <a:lvl5pPr marL="2055512" indent="-226980" defTabSz="950774">
              <a:spcBef>
                <a:spcPct val="30000"/>
              </a:spcBef>
              <a:defRPr sz="1200">
                <a:solidFill>
                  <a:schemeClr val="tx1"/>
                </a:solidFill>
                <a:latin typeface="Calibri" panose="020F0502020204030204" pitchFamily="34" charset="0"/>
              </a:defRPr>
            </a:lvl5pPr>
            <a:lvl6pPr marL="2512644" indent="-226980" defTabSz="950774" eaLnBrk="0" fontAlgn="base" hangingPunct="0">
              <a:spcBef>
                <a:spcPct val="30000"/>
              </a:spcBef>
              <a:spcAft>
                <a:spcPct val="0"/>
              </a:spcAft>
              <a:defRPr sz="1200">
                <a:solidFill>
                  <a:schemeClr val="tx1"/>
                </a:solidFill>
                <a:latin typeface="Calibri" panose="020F0502020204030204" pitchFamily="34" charset="0"/>
              </a:defRPr>
            </a:lvl6pPr>
            <a:lvl7pPr marL="2969778" indent="-226980" defTabSz="950774" eaLnBrk="0" fontAlgn="base" hangingPunct="0">
              <a:spcBef>
                <a:spcPct val="30000"/>
              </a:spcBef>
              <a:spcAft>
                <a:spcPct val="0"/>
              </a:spcAft>
              <a:defRPr sz="1200">
                <a:solidFill>
                  <a:schemeClr val="tx1"/>
                </a:solidFill>
                <a:latin typeface="Calibri" panose="020F0502020204030204" pitchFamily="34" charset="0"/>
              </a:defRPr>
            </a:lvl7pPr>
            <a:lvl8pPr marL="3426911" indent="-226980" defTabSz="950774" eaLnBrk="0" fontAlgn="base" hangingPunct="0">
              <a:spcBef>
                <a:spcPct val="30000"/>
              </a:spcBef>
              <a:spcAft>
                <a:spcPct val="0"/>
              </a:spcAft>
              <a:defRPr sz="1200">
                <a:solidFill>
                  <a:schemeClr val="tx1"/>
                </a:solidFill>
                <a:latin typeface="Calibri" panose="020F0502020204030204" pitchFamily="34" charset="0"/>
              </a:defRPr>
            </a:lvl8pPr>
            <a:lvl9pPr marL="3884044" indent="-226980" defTabSz="950774"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50774" rtl="0" eaLnBrk="0" fontAlgn="base" latinLnBrk="0" hangingPunct="0">
              <a:lnSpc>
                <a:spcPct val="100000"/>
              </a:lnSpc>
              <a:spcBef>
                <a:spcPct val="0"/>
              </a:spcBef>
              <a:spcAft>
                <a:spcPct val="0"/>
              </a:spcAft>
              <a:buClrTx/>
              <a:buSzTx/>
              <a:buFontTx/>
              <a:buNone/>
              <a:tabLst/>
              <a:defRPr/>
            </a:pPr>
            <a:fld id="{A7AF627A-4B0A-4F07-AA98-FC43EF4A1389}"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itchFamily="34" charset="-128"/>
                <a:cs typeface="Arial" panose="020B0604020202020204" pitchFamily="34" charset="0"/>
              </a:rPr>
              <a:pPr marL="0" marR="0" lvl="0" indent="0" algn="r" defTabSz="950774" rtl="0" eaLnBrk="0" fontAlgn="base" latinLnBrk="0" hangingPunct="0">
                <a:lnSpc>
                  <a:spcPct val="100000"/>
                </a:lnSpc>
                <a:spcBef>
                  <a:spcPct val="0"/>
                </a:spcBef>
                <a:spcAft>
                  <a:spcPct val="0"/>
                </a:spcAft>
                <a:buClrTx/>
                <a:buSzTx/>
                <a:buFontTx/>
                <a:buNone/>
                <a:tabLst/>
                <a:defRPr/>
              </a:pPr>
              <a:t>21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itchFamily="34" charset="-128"/>
              <a:cs typeface="Arial" panose="020B0604020202020204" pitchFamily="34" charset="0"/>
            </a:endParaRPr>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dirty="0"/>
              <a:t>It turns out that MSL is a close approximation to another surface, defined by gravity, called the </a:t>
            </a:r>
            <a:r>
              <a:rPr lang="en-US" altLang="en-US" sz="1100" b="1" dirty="0"/>
              <a:t>geoid</a:t>
            </a:r>
            <a:r>
              <a:rPr lang="en-US" altLang="en-US" sz="1100" dirty="0"/>
              <a:t>, which is the </a:t>
            </a:r>
            <a:r>
              <a:rPr lang="en-US" altLang="en-US" sz="1100" i="1" dirty="0"/>
              <a:t>true zero surface for measuring elevations</a:t>
            </a:r>
            <a:r>
              <a:rPr lang="en-US" altLang="en-US" sz="1100" dirty="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altLang="en-US" sz="1100" dirty="0"/>
          </a:p>
          <a:p>
            <a:r>
              <a:rPr lang="en-US" altLang="en-US" sz="1100" dirty="0"/>
              <a:t>Definition: NGVD29 – The National Geodetic Vertical Datum of 1929…</a:t>
            </a:r>
          </a:p>
          <a:p>
            <a:r>
              <a:rPr lang="en-US" altLang="en-US" sz="1100" dirty="0"/>
              <a:t>The </a:t>
            </a:r>
            <a:r>
              <a:rPr lang="en-US" altLang="en-US" sz="1100" b="1" dirty="0"/>
              <a:t>Sea Level Datum of 1929</a:t>
            </a:r>
            <a:r>
              <a:rPr lang="en-US" altLang="en-US" sz="1100" dirty="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altLang="en-US" sz="1100" dirty="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altLang="en-US" sz="1100" dirty="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altLang="en-US" sz="1100" dirty="0"/>
          </a:p>
        </p:txBody>
      </p:sp>
    </p:spTree>
    <p:extLst>
      <p:ext uri="{BB962C8B-B14F-4D97-AF65-F5344CB8AC3E}">
        <p14:creationId xmlns:p14="http://schemas.microsoft.com/office/powerpoint/2010/main" val="1058850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lnSpcReduction="10000"/>
          </a:bodyPr>
          <a:lstStyle/>
          <a:p>
            <a:pPr defTabSz="914266" eaLnBrk="1" hangingPunct="1">
              <a:defRPr/>
            </a:pPr>
            <a:r>
              <a:rPr lang="en-US" altLang="en-US" b="1" i="1" dirty="0">
                <a:latin typeface="Times New Roman" panose="02020603050405020304" pitchFamily="18" charset="0"/>
                <a:cs typeface="Times New Roman" panose="02020603050405020304" pitchFamily="18" charset="0"/>
                <a:sym typeface="Times New Roman" panose="02020603050405020304" pitchFamily="18" charset="0"/>
              </a:rPr>
              <a:t>Definition:  </a:t>
            </a:r>
            <a:r>
              <a:rPr lang="en-US" altLang="en-US" dirty="0">
                <a:latin typeface="Times New Roman" panose="02020603050405020304" pitchFamily="18" charset="0"/>
                <a:cs typeface="Times New Roman" panose="02020603050405020304" pitchFamily="18" charset="0"/>
                <a:sym typeface="Times New Roman" panose="02020603050405020304" pitchFamily="18" charset="0"/>
              </a:rPr>
              <a:t>The surface of equal gravity potential to which orthometric heights shall refer in North America</a:t>
            </a:r>
          </a:p>
          <a:p>
            <a:pPr defTabSz="914266" eaLnBrk="1" hangingPunct="1">
              <a:defRPr/>
            </a:pPr>
            <a:endParaRPr lang="en-US" altLang="en-US" dirty="0">
              <a:ea typeface="ＭＳ Ｐゴシック" panose="020B0600070205080204" pitchFamily="34" charset="-128"/>
            </a:endParaRPr>
          </a:p>
          <a:p>
            <a:pPr defTabSz="914266" eaLnBrk="1" hangingPunct="1">
              <a:defRPr/>
            </a:pPr>
            <a:r>
              <a:rPr lang="en-US" altLang="en-US" dirty="0">
                <a:ea typeface="ＭＳ Ｐゴシック" panose="020B0600070205080204" pitchFamily="34" charset="-128"/>
              </a:rPr>
              <a:t>One height held fixed [</a:t>
            </a:r>
            <a:r>
              <a:rPr lang="en-US" altLang="en-US" sz="1100" dirty="0">
                <a:latin typeface="Times New Roman" panose="02020603050405020304" pitchFamily="18" charset="0"/>
                <a:cs typeface="Times New Roman" panose="02020603050405020304" pitchFamily="18" charset="0"/>
                <a:sym typeface="Times New Roman" panose="02020603050405020304" pitchFamily="18" charset="0"/>
              </a:rPr>
              <a:t>at 6.271 meters along the plumb line below the geodetic mark</a:t>
            </a:r>
            <a:r>
              <a:rPr lang="en-US" altLang="en-US" dirty="0">
                <a:latin typeface="Times New Roman" panose="02020603050405020304" pitchFamily="18" charset="0"/>
                <a:cs typeface="Times New Roman" panose="02020603050405020304" pitchFamily="18" charset="0"/>
                <a:sym typeface="Times New Roman" panose="02020603050405020304" pitchFamily="18" charset="0"/>
              </a:rPr>
              <a:t>]</a:t>
            </a:r>
            <a:r>
              <a:rPr lang="en-US" altLang="en-US" dirty="0">
                <a:ea typeface="ＭＳ Ｐゴシック" panose="020B0600070205080204" pitchFamily="34" charset="-128"/>
              </a:rPr>
              <a:t> at “Father Point” (Rimouski, Canada).  </a:t>
            </a:r>
          </a:p>
          <a:p>
            <a:pPr defTabSz="914266" eaLnBrk="1" hangingPunct="1">
              <a:defRPr/>
            </a:pPr>
            <a:endParaRPr lang="en-US" altLang="en-US" dirty="0">
              <a:ea typeface="ＭＳ Ｐゴシック" panose="020B0600070205080204" pitchFamily="34" charset="-128"/>
            </a:endParaRPr>
          </a:p>
          <a:p>
            <a:pPr defTabSz="914266" eaLnBrk="1" hangingPunct="1">
              <a:defRPr/>
            </a:pPr>
            <a:r>
              <a:rPr lang="en-US" altLang="en-US" dirty="0">
                <a:ea typeface="ＭＳ Ｐゴシック" panose="020B0600070205080204" pitchFamily="34" charset="-128"/>
              </a:rPr>
              <a:t>B</a:t>
            </a:r>
            <a:r>
              <a:rPr lang="en-US" altLang="en-US" dirty="0"/>
              <a:t>y fixing the geopotential value at the origin point, it was possible to ensure that the origins of IGLD 85 and NAVD 88 aligned.</a:t>
            </a:r>
          </a:p>
          <a:p>
            <a:pPr defTabSz="914266" eaLnBrk="1" hangingPunct="1">
              <a:defRPr/>
            </a:pPr>
            <a:endParaRPr lang="en-US" altLang="en-US" dirty="0"/>
          </a:p>
          <a:p>
            <a:pPr defTabSz="914266" eaLnBrk="1" hangingPunct="1">
              <a:defRPr/>
            </a:pPr>
            <a:r>
              <a:rPr lang="en-US" altLang="en-US" dirty="0"/>
              <a:t>**But perhaps more importantly, the </a:t>
            </a:r>
            <a:r>
              <a:rPr lang="en-US" altLang="en-US" dirty="0">
                <a:ea typeface="ＭＳ Ｐゴシック" panose="020B0600070205080204" pitchFamily="34" charset="-128"/>
              </a:rPr>
              <a:t>height chosen was to minimize 29</a:t>
            </a:r>
            <a:r>
              <a:rPr lang="en-US" altLang="en-US" dirty="0">
                <a:ea typeface="ＭＳ Ｐゴシック" panose="020B0600070205080204" pitchFamily="34" charset="-128"/>
                <a:sym typeface="Wingdings" panose="05000000000000000000" pitchFamily="2" charset="2"/>
              </a:rPr>
              <a:t>8</a:t>
            </a:r>
            <a:r>
              <a:rPr lang="en-US" altLang="en-US" dirty="0">
                <a:ea typeface="ＭＳ Ｐゴシック" panose="020B0600070205080204" pitchFamily="34" charset="-128"/>
              </a:rPr>
              <a:t>8 differences on USGS topo maps in the eastern U.S. … thus, the “zero height surface” of NAVD 88 was </a:t>
            </a:r>
            <a:r>
              <a:rPr lang="en-US" altLang="en-US" b="1" dirty="0">
                <a:ea typeface="ＭＳ Ｐゴシック" panose="020B0600070205080204" pitchFamily="34" charset="-128"/>
              </a:rPr>
              <a:t>NOT</a:t>
            </a:r>
            <a:r>
              <a:rPr lang="en-US" altLang="en-US" dirty="0">
                <a:ea typeface="ＭＳ Ｐゴシック" panose="020B0600070205080204" pitchFamily="34" charset="-128"/>
              </a:rPr>
              <a:t> chosen for its closeness to the geoid (but it was close…few decimeters)</a:t>
            </a:r>
          </a:p>
          <a:p>
            <a:pPr defTabSz="914266" eaLnBrk="1" hangingPunct="1">
              <a:defRPr/>
            </a:pPr>
            <a:endParaRPr lang="en-US" altLang="en-US" dirty="0"/>
          </a:p>
          <a:p>
            <a:pPr defTabSz="914266" eaLnBrk="1" hangingPunct="1">
              <a:defRPr/>
            </a:pPr>
            <a:r>
              <a:rPr lang="en-US" altLang="en-US" dirty="0">
                <a:ea typeface="ＭＳ Ｐゴシック" panose="020B0600070205080204" pitchFamily="34" charset="-128"/>
              </a:rPr>
              <a:t>Use of one fixed height removed local sea level variation problem of NGVD 29</a:t>
            </a:r>
          </a:p>
          <a:p>
            <a:pPr defTabSz="914266" eaLnBrk="1" hangingPunct="1">
              <a:defRPr/>
            </a:pPr>
            <a:endParaRPr lang="en-US" altLang="en-US" dirty="0"/>
          </a:p>
        </p:txBody>
      </p:sp>
    </p:spTree>
    <p:extLst>
      <p:ext uri="{BB962C8B-B14F-4D97-AF65-F5344CB8AC3E}">
        <p14:creationId xmlns:p14="http://schemas.microsoft.com/office/powerpoint/2010/main" val="3696754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664050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endParaRPr lang="en-US" dirty="0"/>
          </a:p>
          <a:p>
            <a:r>
              <a:rPr lang="en-US" dirty="0"/>
              <a:t>Map</a:t>
            </a:r>
            <a:r>
              <a:rPr lang="en-US" baseline="0" dirty="0"/>
              <a:t> highlights the tilt/bias to the zero reference surface, that’s another item that was discovered later on with the advent and proliferation of satellite positioning and remote sensing technology.</a:t>
            </a:r>
          </a:p>
          <a:p>
            <a:endParaRPr lang="en-US" baseline="0" dirty="0"/>
          </a:p>
          <a:p>
            <a:r>
              <a:rPr lang="en-US" baseline="0" dirty="0"/>
              <a:t>How was the map created, that is the NAVD88 zero surface (H=0) overlaid onto a satellite based geoid model, then color shaded by vertical difference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11638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732546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7681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-as you can read my slide,</a:t>
            </a:r>
            <a:r>
              <a:rPr lang="en-US" baseline="0" dirty="0"/>
              <a:t> I like to point that out because over my 2 years at NGS I’ve seen and heard this misunderstanding quite a bit</a:t>
            </a:r>
          </a:p>
          <a:p>
            <a:r>
              <a:rPr lang="en-US" baseline="0" dirty="0"/>
              <a:t>-don’t worry! it doesn’t offend us! and we do work closely with USGS, but we are separate agencies within totally different departments of the federal government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124449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Recall our </a:t>
            </a:r>
            <a:r>
              <a:rPr lang="en-US" dirty="0" err="1"/>
              <a:t>ol</a:t>
            </a:r>
            <a:r>
              <a:rPr lang="en-US" dirty="0"/>
              <a:t>’ buddy W sub-naught</a:t>
            </a:r>
            <a:r>
              <a:rPr lang="en-US" baseline="0" dirty="0"/>
              <a:t> (</a:t>
            </a:r>
            <a:r>
              <a:rPr kumimoji="0" lang="en-US" sz="1200" b="0" i="1" u="none" strike="noStrike" kern="1200" cap="none" spc="-7" normalizeH="0" noProof="0" dirty="0">
                <a:ln>
                  <a:noFill/>
                </a:ln>
                <a:solidFill>
                  <a:prstClr val="black"/>
                </a:solidFill>
                <a:effectLst/>
                <a:uLnTx/>
                <a:uFillTx/>
                <a:latin typeface="Cambria" panose="02040503050406030204" pitchFamily="18" charset="0"/>
                <a:ea typeface="ＭＳ Ｐゴシック" charset="0"/>
                <a:cs typeface="Calibri"/>
              </a:rPr>
              <a:t>W</a:t>
            </a:r>
            <a:r>
              <a:rPr kumimoji="0" lang="en-US" sz="1200" b="0" i="1" u="none" strike="noStrike" kern="1200" cap="none" spc="-7" normalizeH="0" baseline="-25000" noProof="0" dirty="0">
                <a:ln>
                  <a:noFill/>
                </a:ln>
                <a:solidFill>
                  <a:prstClr val="black"/>
                </a:solidFill>
                <a:effectLst/>
                <a:uLnTx/>
                <a:uFillTx/>
                <a:latin typeface="Cambria" panose="02040503050406030204" pitchFamily="18" charset="0"/>
                <a:ea typeface="ＭＳ Ｐゴシック" charset="0"/>
                <a:cs typeface="Calibri"/>
              </a:rPr>
              <a:t>0</a:t>
            </a:r>
            <a:r>
              <a:rPr kumimoji="0" lang="en-US" sz="1200" b="0" i="0" u="none" strike="noStrike" kern="1200" cap="none" spc="0" normalizeH="0" baseline="0" noProof="0" dirty="0">
                <a:ln>
                  <a:noFill/>
                </a:ln>
                <a:solidFill>
                  <a:schemeClr val="tx1"/>
                </a:solidFill>
                <a:effectLst/>
                <a:uLnTx/>
                <a:uFillTx/>
                <a:latin typeface="+mn-lt"/>
                <a:ea typeface="+mn-ea"/>
                <a:cs typeface="+mn-cs"/>
              </a:rPr>
              <a:t>) </a:t>
            </a:r>
            <a:endParaRPr kumimoji="0" lang="en-US" sz="1200" b="0" i="1" u="none" strike="noStrike" kern="1200" cap="none" spc="0" normalizeH="0" baseline="-25000" noProof="0" dirty="0">
              <a:ln>
                <a:noFill/>
              </a:ln>
              <a:solidFill>
                <a:prstClr val="black"/>
              </a:solidFill>
              <a:effectLst/>
              <a:uLnTx/>
              <a:uFillTx/>
              <a:latin typeface="Cambria" panose="02040503050406030204" pitchFamily="18" charset="0"/>
              <a:ea typeface="ＭＳ Ｐゴシック" charset="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1F03CC1-7A26-42D1-84AD-5B9B02CCF39A}"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3444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I’ve gotten this question more than once.</a:t>
            </a:r>
          </a:p>
          <a:p>
            <a:r>
              <a:rPr lang="en-US" altLang="en-US" dirty="0"/>
              <a:t>-Does</a:t>
            </a:r>
            <a:r>
              <a:rPr lang="en-US" altLang="en-US" baseline="0" dirty="0"/>
              <a:t> it matter which geoid model I use with which realization of NAD83?</a:t>
            </a:r>
          </a:p>
          <a:p>
            <a:r>
              <a:rPr lang="en-US" altLang="en-US" baseline="0" dirty="0"/>
              <a:t>-NGS Answer = yes</a:t>
            </a:r>
          </a:p>
          <a:p>
            <a:r>
              <a:rPr lang="en-US" altLang="en-US" baseline="0" dirty="0"/>
              <a:t>-Project-specific answer = maybe note</a:t>
            </a:r>
          </a:p>
          <a:p>
            <a:r>
              <a:rPr lang="en-US" altLang="en-US" baseline="0" dirty="0"/>
              <a:t>-I spoke at length with a gentlemen from the Virginia DOT about this, and he did a bunch of comparisons, saw a barely discernable difference… but still the NGS answer is going to be that for a given realization of NAD83, you should use only the corresponding geoid models for your work</a:t>
            </a:r>
          </a:p>
          <a:p>
            <a:r>
              <a:rPr lang="en-US" altLang="en-US" baseline="0" dirty="0"/>
              <a:t>-remember NGS is chasing the millimeter… but maybe you aren’t</a:t>
            </a:r>
            <a:endParaRPr lang="en-US" altLang="en-US" dirty="0"/>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5C87AE7-44F7-4F90-9A68-82DDD49D767A}"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266178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-believe</a:t>
            </a:r>
            <a:r>
              <a:rPr lang="en-US" baseline="0" dirty="0"/>
              <a:t> it or not there’s more than 2 types, but the 2 types you’ll see NGS publish are…</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158929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953796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890543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958063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826234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123EC7C2-2797-4141-BEE3-A4E0AD397BA7}" type="slidenum">
              <a:rPr lang="en-US" smtClean="0"/>
              <a:t>43</a:t>
            </a:fld>
            <a:endParaRPr lang="en-US"/>
          </a:p>
        </p:txBody>
      </p:sp>
    </p:spTree>
    <p:extLst>
      <p:ext uri="{BB962C8B-B14F-4D97-AF65-F5344CB8AC3E}">
        <p14:creationId xmlns:p14="http://schemas.microsoft.com/office/powerpoint/2010/main" val="1495732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8405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n-ea"/>
                <a:cs typeface="+mn-cs"/>
              </a:rPr>
              <a:t>The illustrated strategy will be adopted at NGS. An </a:t>
            </a:r>
            <a:r>
              <a:rPr lang="en-US" sz="1200" b="0" i="1" u="none" strike="noStrike" kern="1200" baseline="0" dirty="0">
                <a:solidFill>
                  <a:schemeClr val="tx1"/>
                </a:solidFill>
                <a:latin typeface="+mn-lt"/>
                <a:ea typeface="+mn-ea"/>
                <a:cs typeface="+mn-cs"/>
              </a:rPr>
              <a:t>animated</a:t>
            </a:r>
            <a:r>
              <a:rPr lang="en-US" sz="1200" b="0" i="0" u="none" strike="noStrike" kern="1200" baseline="0" dirty="0">
                <a:solidFill>
                  <a:schemeClr val="tx1"/>
                </a:solidFill>
                <a:latin typeface="+mn-lt"/>
                <a:ea typeface="+mn-ea"/>
                <a:cs typeface="+mn-cs"/>
              </a:rPr>
              <a:t> characterization of this approach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What this means is that NGS will decouple the geoid from GMSL, until they have diverged by some threshold amount, currently defined as 20cm.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that threshold is reached a new geoid will be defined and held fixed until reaching next threshold. In this way, the impact of the change of GMSL is accounted for in the heights of the NSRS, while the appearance of stability is maintained for “decades at a time” (BP2 Section 14).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we calculate how long that might be based on existing rates of sea level rise of 3ish mm/</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 then we’re </a:t>
            </a:r>
            <a:r>
              <a:rPr lang="en-US" sz="1200" b="0" i="0" u="none" strike="noStrike" kern="1200" baseline="0">
                <a:solidFill>
                  <a:schemeClr val="tx1"/>
                </a:solidFill>
                <a:latin typeface="+mn-lt"/>
                <a:ea typeface="+mn-ea"/>
                <a:cs typeface="+mn-cs"/>
              </a:rPr>
              <a:t>talking ~60 </a:t>
            </a:r>
            <a:r>
              <a:rPr lang="en-US" sz="1200" b="0" i="0" u="none" strike="noStrike" kern="1200" baseline="0" dirty="0">
                <a:solidFill>
                  <a:schemeClr val="tx1"/>
                </a:solidFill>
                <a:latin typeface="+mn-lt"/>
                <a:ea typeface="+mn-ea"/>
                <a:cs typeface="+mn-cs"/>
              </a:rPr>
              <a:t>years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047883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6</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311400" y="527050"/>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CLICK</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You’ve all seen this or some similar graphic I’m sure.  That bottom layer… that’s our baby, the NSRS.</a:t>
            </a:r>
          </a:p>
        </p:txBody>
      </p:sp>
    </p:spTree>
    <p:extLst>
      <p:ext uri="{BB962C8B-B14F-4D97-AF65-F5344CB8AC3E}">
        <p14:creationId xmlns:p14="http://schemas.microsoft.com/office/powerpoint/2010/main" val="35945005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49</a:t>
            </a:fld>
            <a:endParaRPr lang="en-US"/>
          </a:p>
        </p:txBody>
      </p:sp>
    </p:spTree>
    <p:extLst>
      <p:ext uri="{BB962C8B-B14F-4D97-AF65-F5344CB8AC3E}">
        <p14:creationId xmlns:p14="http://schemas.microsoft.com/office/powerpoint/2010/main" val="4149689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50</a:t>
            </a:fld>
            <a:endParaRPr lang="en-US"/>
          </a:p>
        </p:txBody>
      </p:sp>
    </p:spTree>
    <p:extLst>
      <p:ext uri="{BB962C8B-B14F-4D97-AF65-F5344CB8AC3E}">
        <p14:creationId xmlns:p14="http://schemas.microsoft.com/office/powerpoint/2010/main" val="1711568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457200" lvl="1">
              <a:spcAft>
                <a:spcPts val="1200"/>
              </a:spcAft>
            </a:pPr>
            <a:r>
              <a:rPr lang="en-US" sz="3200" dirty="0">
                <a:latin typeface="Cambria" panose="02040503050406030204" pitchFamily="18" charset="0"/>
                <a:ea typeface="Cambria" panose="02040503050406030204" pitchFamily="18" charset="0"/>
              </a:rPr>
              <a:t>Reprocessing your data</a:t>
            </a:r>
          </a:p>
          <a:p>
            <a:pPr marL="862013" lvl="2">
              <a:spcAft>
                <a:spcPts val="1200"/>
              </a:spcAft>
            </a:pPr>
            <a:r>
              <a:rPr lang="en-US" sz="2800" dirty="0">
                <a:latin typeface="Cambria" panose="02040503050406030204" pitchFamily="18" charset="0"/>
                <a:ea typeface="Cambria" panose="02040503050406030204" pitchFamily="18" charset="0"/>
              </a:rPr>
              <a:t>in a perfect world, everyone would reprocess data</a:t>
            </a:r>
          </a:p>
          <a:p>
            <a:pPr marL="1776413" lvl="4">
              <a:spcAft>
                <a:spcPts val="1200"/>
              </a:spcAft>
            </a:pPr>
            <a:endParaRPr lang="en-US" sz="2400" dirty="0">
              <a:latin typeface="Cambria" panose="02040503050406030204" pitchFamily="18" charset="0"/>
              <a:ea typeface="Cambria" panose="02040503050406030204" pitchFamily="18" charset="0"/>
            </a:endParaRPr>
          </a:p>
          <a:p>
            <a:pPr marL="1776413" lvl="4">
              <a:spcAft>
                <a:spcPts val="1200"/>
              </a:spcAft>
            </a:pPr>
            <a:r>
              <a:rPr lang="en-US" sz="2400" dirty="0">
                <a:latin typeface="Cambria" panose="02040503050406030204" pitchFamily="18" charset="0"/>
                <a:ea typeface="Cambria" panose="02040503050406030204" pitchFamily="18" charset="0"/>
              </a:rPr>
              <a:t>consider a final product like you</a:t>
            </a:r>
            <a:r>
              <a:rPr lang="en-US" sz="2400" baseline="0" dirty="0">
                <a:latin typeface="Cambria" panose="02040503050406030204" pitchFamily="18" charset="0"/>
                <a:ea typeface="Cambria" panose="02040503050406030204" pitchFamily="18" charset="0"/>
              </a:rPr>
              <a:t> use everyday - a</a:t>
            </a:r>
            <a:r>
              <a:rPr lang="en-US" sz="2400" dirty="0">
                <a:latin typeface="Cambria" panose="02040503050406030204" pitchFamily="18" charset="0"/>
                <a:ea typeface="Cambria" panose="02040503050406030204" pitchFamily="18" charset="0"/>
              </a:rPr>
              <a:t> hydro-enforced DEM</a:t>
            </a:r>
          </a:p>
          <a:p>
            <a:pPr marL="2233613" lvl="5">
              <a:spcAft>
                <a:spcPts val="1200"/>
              </a:spcAft>
            </a:pPr>
            <a:r>
              <a:rPr lang="en-US" sz="2400" dirty="0">
                <a:latin typeface="Cambria" panose="02040503050406030204" pitchFamily="18" charset="0"/>
                <a:ea typeface="Cambria" panose="02040503050406030204" pitchFamily="18" charset="0"/>
              </a:rPr>
              <a:t>starting fresh with the raw GNSS/IMU processing</a:t>
            </a:r>
          </a:p>
          <a:p>
            <a:pPr marL="2233613" lvl="5">
              <a:spcAft>
                <a:spcPts val="1200"/>
              </a:spcAft>
            </a:pPr>
            <a:r>
              <a:rPr lang="en-US" sz="2400" dirty="0">
                <a:latin typeface="Cambria" panose="02040503050406030204" pitchFamily="18" charset="0"/>
                <a:ea typeface="Cambria" panose="02040503050406030204" pitchFamily="18" charset="0"/>
              </a:rPr>
              <a:t>generate new ellipsoid height point clouds</a:t>
            </a:r>
          </a:p>
          <a:p>
            <a:pPr marL="2233613" lvl="5">
              <a:spcAft>
                <a:spcPts val="1200"/>
              </a:spcAft>
            </a:pPr>
            <a:r>
              <a:rPr lang="en-US" sz="2400" dirty="0">
                <a:latin typeface="Cambria" panose="02040503050406030204" pitchFamily="18" charset="0"/>
                <a:ea typeface="Cambria" panose="02040503050406030204" pitchFamily="18" charset="0"/>
              </a:rPr>
              <a:t>recreate all the drainage features in new datum</a:t>
            </a: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marR="0" lvl="2" indent="0" algn="l" defTabSz="914400" rtl="0" eaLnBrk="0" fontAlgn="base" latinLnBrk="0" hangingPunct="0">
              <a:lnSpc>
                <a:spcPct val="100000"/>
              </a:lnSpc>
              <a:spcBef>
                <a:spcPct val="30000"/>
              </a:spcBef>
              <a:spcAft>
                <a:spcPts val="1200"/>
              </a:spcAft>
              <a:buClrTx/>
              <a:buSzTx/>
              <a:buFontTx/>
              <a:buNone/>
              <a:tabLst/>
              <a:defRPr/>
            </a:pPr>
            <a:r>
              <a:rPr lang="en-US" sz="2800" dirty="0">
                <a:latin typeface="Cambria" panose="02040503050406030204" pitchFamily="18" charset="0"/>
                <a:ea typeface="Cambria" panose="02040503050406030204" pitchFamily="18" charset="0"/>
              </a:rPr>
              <a:t>this is totally unrealistic </a:t>
            </a:r>
            <a:r>
              <a:rPr lang="en-US" sz="2800" dirty="0">
                <a:latin typeface="Cambria" panose="02040503050406030204" pitchFamily="18" charset="0"/>
                <a:ea typeface="Cambria" panose="02040503050406030204" pitchFamily="18" charset="0"/>
                <a:sym typeface="Wingdings" panose="05000000000000000000" pitchFamily="2" charset="2"/>
              </a:rPr>
              <a:t> both from a </a:t>
            </a:r>
            <a:r>
              <a:rPr lang="en-US" sz="2800" dirty="0">
                <a:latin typeface="Cambria" panose="02040503050406030204" pitchFamily="18" charset="0"/>
                <a:ea typeface="Cambria" panose="02040503050406030204" pitchFamily="18" charset="0"/>
              </a:rPr>
              <a:t>financial</a:t>
            </a:r>
            <a:r>
              <a:rPr lang="en-US" sz="2800" baseline="0" dirty="0">
                <a:latin typeface="Cambria" panose="02040503050406030204" pitchFamily="18" charset="0"/>
                <a:ea typeface="Cambria" panose="02040503050406030204" pitchFamily="18" charset="0"/>
              </a:rPr>
              <a:t> and programmatic perspective</a:t>
            </a:r>
          </a:p>
          <a:p>
            <a:pPr marL="862013" lvl="2">
              <a:spcAft>
                <a:spcPts val="1200"/>
              </a:spcAft>
            </a:pPr>
            <a:endParaRPr lang="en-US" sz="2800" dirty="0">
              <a:latin typeface="Cambria" panose="02040503050406030204" pitchFamily="18" charset="0"/>
              <a:ea typeface="Cambria" panose="02040503050406030204" pitchFamily="18" charset="0"/>
            </a:endParaRPr>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51</a:t>
            </a:fld>
            <a:endParaRPr lang="en-US"/>
          </a:p>
        </p:txBody>
      </p:sp>
    </p:spTree>
    <p:extLst>
      <p:ext uri="{BB962C8B-B14F-4D97-AF65-F5344CB8AC3E}">
        <p14:creationId xmlns:p14="http://schemas.microsoft.com/office/powerpoint/2010/main" val="7475173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Transforming your data</a:t>
            </a:r>
          </a:p>
          <a:p>
            <a:endParaRPr lang="en-US" dirty="0"/>
          </a:p>
          <a:p>
            <a:r>
              <a:rPr lang="en-US" dirty="0"/>
              <a:t>NCAT - NGS Coordinate Conversion and Transformation Tool</a:t>
            </a:r>
          </a:p>
          <a:p>
            <a:endParaRPr lang="en-US" dirty="0"/>
          </a:p>
          <a:p>
            <a:r>
              <a:rPr lang="en-US" dirty="0"/>
              <a:t>available now: ASCII upload and Web Services</a:t>
            </a:r>
          </a:p>
          <a:p>
            <a:endParaRPr lang="en-US" dirty="0"/>
          </a:p>
          <a:p>
            <a:r>
              <a:rPr lang="en-US" dirty="0"/>
              <a:t>ask your software providers about integration</a:t>
            </a:r>
          </a:p>
          <a:p>
            <a:endParaRPr lang="en-US" dirty="0"/>
          </a:p>
          <a:p>
            <a:r>
              <a:rPr lang="en-US" dirty="0"/>
              <a:t>we envision this as most popular method of access</a:t>
            </a:r>
          </a:p>
          <a:p>
            <a:endParaRPr lang="en-US" dirty="0"/>
          </a:p>
          <a:p>
            <a:r>
              <a:rPr lang="en-US" dirty="0"/>
              <a:t>Industry Workshop held this year – </a:t>
            </a:r>
            <a:r>
              <a:rPr lang="en-US" dirty="0" err="1"/>
              <a:t>esri</a:t>
            </a:r>
            <a:r>
              <a:rPr lang="en-US" dirty="0"/>
              <a:t>, </a:t>
            </a:r>
            <a:r>
              <a:rPr lang="en-US" dirty="0" err="1"/>
              <a:t>trimble</a:t>
            </a:r>
            <a:r>
              <a:rPr lang="en-US" baseline="0" dirty="0"/>
              <a:t>, </a:t>
            </a:r>
            <a:r>
              <a:rPr lang="en-US" baseline="0" dirty="0" err="1"/>
              <a:t>bluemarble</a:t>
            </a:r>
            <a:r>
              <a:rPr lang="en-US" baseline="0" dirty="0"/>
              <a:t>, all the major well known names were represented</a:t>
            </a:r>
            <a:endParaRPr lang="en-US" dirty="0"/>
          </a:p>
          <a:p>
            <a:endParaRPr lang="en-US" dirty="0"/>
          </a:p>
          <a:p>
            <a:r>
              <a:rPr lang="en-US" dirty="0"/>
              <a:t>labeling a year for each dataset?</a:t>
            </a:r>
          </a:p>
          <a:p>
            <a:endParaRPr lang="en-US" dirty="0"/>
          </a:p>
          <a:p>
            <a:r>
              <a:rPr lang="en-US" dirty="0"/>
              <a:t>something in-between that works for your needs</a:t>
            </a:r>
          </a:p>
          <a:p>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B5857B-6BAE-944B-AAB1-ECC8570D1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370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sz="1200" dirty="0">
                <a:latin typeface="Cambria" panose="02040503050406030204" pitchFamily="18" charset="0"/>
                <a:ea typeface="Cambria" panose="02040503050406030204" pitchFamily="18" charset="0"/>
              </a:rPr>
              <a:t>What’s the goal of the</a:t>
            </a:r>
            <a:r>
              <a:rPr lang="en-US" sz="1200" baseline="0" dirty="0">
                <a:latin typeface="Cambria" panose="02040503050406030204" pitchFamily="18" charset="0"/>
                <a:ea typeface="Cambria" panose="02040503050406030204" pitchFamily="18" charset="0"/>
              </a:rPr>
              <a:t> way NATRF2022 was designed, by including </a:t>
            </a:r>
            <a:r>
              <a:rPr lang="en-US" sz="1200" dirty="0">
                <a:latin typeface="Cambria" panose="02040503050406030204" pitchFamily="18" charset="0"/>
                <a:ea typeface="Cambria" panose="02040503050406030204" pitchFamily="18" charset="0"/>
              </a:rPr>
              <a:t>EPP2022 and IFVM2022</a:t>
            </a:r>
          </a:p>
          <a:p>
            <a:endParaRPr lang="en-US" sz="1200" dirty="0">
              <a:latin typeface="Cambria" panose="02040503050406030204" pitchFamily="18" charset="0"/>
              <a:ea typeface="Cambria" panose="02040503050406030204" pitchFamily="18" charset="0"/>
            </a:endParaRP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Does a database of manholes in PA need cm-level coordinate updates on an annual basis?  Probably</a:t>
            </a:r>
            <a:r>
              <a:rPr lang="en-US" sz="1200" baseline="0" dirty="0">
                <a:latin typeface="Cambria" panose="02040503050406030204" pitchFamily="18" charset="0"/>
                <a:ea typeface="Cambria" panose="02040503050406030204" pitchFamily="18" charset="0"/>
              </a:rPr>
              <a:t> not.</a:t>
            </a:r>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B5857B-6BAE-944B-AAB1-ECC8570D1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278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950513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58</a:t>
            </a:fld>
            <a:endParaRPr lang="en-US" altLang="en-US"/>
          </a:p>
        </p:txBody>
      </p:sp>
    </p:spTree>
    <p:extLst>
      <p:ext uri="{BB962C8B-B14F-4D97-AF65-F5344CB8AC3E}">
        <p14:creationId xmlns:p14="http://schemas.microsoft.com/office/powerpoint/2010/main" val="2385141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So remember, today’s presentation is not JUST about new </a:t>
            </a:r>
            <a:r>
              <a:rPr lang="en-US" dirty="0" err="1"/>
              <a:t>datums</a:t>
            </a:r>
            <a:r>
              <a:rPr lang="en-US" dirty="0"/>
              <a:t>, it is about</a:t>
            </a:r>
            <a:r>
              <a:rPr lang="en-US" baseline="0" dirty="0"/>
              <a:t> modernizing the NSRS as a whole.</a:t>
            </a:r>
          </a:p>
          <a:p>
            <a:endParaRPr lang="en-US" baseline="0" dirty="0"/>
          </a:p>
          <a:p>
            <a:r>
              <a:rPr lang="en-US" baseline="0" dirty="0"/>
              <a:t>You don’t know what the NSRS is?  Stay tuned, we’ll get there as we go along.</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ea typeface="ＭＳ Ｐゴシック" pitchFamily="34" charset="-128"/>
              <a:cs typeface="+mn-cs"/>
            </a:endParaRPr>
          </a:p>
        </p:txBody>
      </p:sp>
    </p:spTree>
    <p:extLst>
      <p:ext uri="{BB962C8B-B14F-4D97-AF65-F5344CB8AC3E}">
        <p14:creationId xmlns:p14="http://schemas.microsoft.com/office/powerpoint/2010/main" val="1990998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506663" y="554038"/>
            <a:ext cx="4903787" cy="2759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a:defRPr>
                <a:solidFill>
                  <a:schemeClr val="tx1"/>
                </a:solidFill>
                <a:latin typeface="Calibri" panose="020F0502020204030204" pitchFamily="34" charset="0"/>
              </a:defRPr>
            </a:lvl1pPr>
            <a:lvl2pPr marL="770270" indent="-295354" defTabSz="964935">
              <a:defRPr>
                <a:solidFill>
                  <a:schemeClr val="tx1"/>
                </a:solidFill>
                <a:latin typeface="Calibri" panose="020F0502020204030204" pitchFamily="34" charset="0"/>
              </a:defRPr>
            </a:lvl2pPr>
            <a:lvl3pPr marL="1186450" indent="-236619" defTabSz="964935">
              <a:defRPr>
                <a:solidFill>
                  <a:schemeClr val="tx1"/>
                </a:solidFill>
                <a:latin typeface="Calibri" panose="020F0502020204030204" pitchFamily="34" charset="0"/>
              </a:defRPr>
            </a:lvl3pPr>
            <a:lvl4pPr marL="1661365" indent="-236619" defTabSz="964935">
              <a:defRPr>
                <a:solidFill>
                  <a:schemeClr val="tx1"/>
                </a:solidFill>
                <a:latin typeface="Calibri" panose="020F0502020204030204" pitchFamily="34" charset="0"/>
              </a:defRPr>
            </a:lvl4pPr>
            <a:lvl5pPr marL="2136281" indent="-236619" defTabSz="964935">
              <a:defRPr>
                <a:solidFill>
                  <a:schemeClr val="tx1"/>
                </a:solidFill>
                <a:latin typeface="Calibri" panose="020F0502020204030204" pitchFamily="34" charset="0"/>
              </a:defRPr>
            </a:lvl5pPr>
            <a:lvl6pPr marL="2619587" indent="-236619" defTabSz="964935" fontAlgn="base">
              <a:spcBef>
                <a:spcPct val="0"/>
              </a:spcBef>
              <a:spcAft>
                <a:spcPct val="0"/>
              </a:spcAft>
              <a:defRPr>
                <a:solidFill>
                  <a:schemeClr val="tx1"/>
                </a:solidFill>
                <a:latin typeface="Calibri" panose="020F0502020204030204" pitchFamily="34" charset="0"/>
              </a:defRPr>
            </a:lvl6pPr>
            <a:lvl7pPr marL="3102893" indent="-236619" defTabSz="964935" fontAlgn="base">
              <a:spcBef>
                <a:spcPct val="0"/>
              </a:spcBef>
              <a:spcAft>
                <a:spcPct val="0"/>
              </a:spcAft>
              <a:defRPr>
                <a:solidFill>
                  <a:schemeClr val="tx1"/>
                </a:solidFill>
                <a:latin typeface="Calibri" panose="020F0502020204030204" pitchFamily="34" charset="0"/>
              </a:defRPr>
            </a:lvl7pPr>
            <a:lvl8pPr marL="3586199" indent="-236619" defTabSz="964935" fontAlgn="base">
              <a:spcBef>
                <a:spcPct val="0"/>
              </a:spcBef>
              <a:spcAft>
                <a:spcPct val="0"/>
              </a:spcAft>
              <a:defRPr>
                <a:solidFill>
                  <a:schemeClr val="tx1"/>
                </a:solidFill>
                <a:latin typeface="Calibri" panose="020F0502020204030204" pitchFamily="34" charset="0"/>
              </a:defRPr>
            </a:lvl8pPr>
            <a:lvl9pPr marL="4069505" indent="-236619" defTabSz="964935" fontAlgn="base">
              <a:spcBef>
                <a:spcPct val="0"/>
              </a:spcBef>
              <a:spcAft>
                <a:spcPct val="0"/>
              </a:spcAft>
              <a:defRPr>
                <a:solidFill>
                  <a:schemeClr val="tx1"/>
                </a:solidFill>
                <a:latin typeface="Calibri" panose="020F0502020204030204" pitchFamily="34" charset="0"/>
              </a:defRPr>
            </a:lvl9pPr>
          </a:lstStyle>
          <a:p>
            <a:pPr marL="0" marR="0" lvl="0" indent="0" algn="r" defTabSz="964935" rtl="0" eaLnBrk="1" fontAlgn="base" latinLnBrk="0" hangingPunct="1">
              <a:lnSpc>
                <a:spcPct val="100000"/>
              </a:lnSpc>
              <a:spcBef>
                <a:spcPct val="0"/>
              </a:spcBef>
              <a:spcAft>
                <a:spcPct val="0"/>
              </a:spcAft>
              <a:buClrTx/>
              <a:buSzTx/>
              <a:buFontTx/>
              <a:buNone/>
              <a:tabLst/>
              <a:defRPr/>
            </a:pPr>
            <a:fld id="{7D198DFF-37DE-4FAA-9E29-95275F2A0D3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4935" rtl="0" eaLnBrk="1" fontAlgn="base" latinLnBrk="0" hangingPunct="1">
                <a:lnSpc>
                  <a:spcPct val="100000"/>
                </a:lnSpc>
                <a:spcBef>
                  <a:spcPct val="0"/>
                </a:spcBef>
                <a:spcAft>
                  <a:spcPct val="0"/>
                </a:spcAft>
                <a:buClrTx/>
                <a:buSzTx/>
                <a:buFontTx/>
                <a:buNone/>
                <a:tabLst/>
                <a:defRPr/>
              </a:pPr>
              <a:t>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Header Placeholder 1"/>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3" name="Date Placeholder 2"/>
          <p:cNvSpPr>
            <a:spLocks noGrp="1"/>
          </p:cNvSpPr>
          <p:nvPr>
            <p:ph type="dt"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3076679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Follow up thought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it or not, we know that the vast majority of our users are obtaining NSRS coordinates via OPUS</a:t>
            </a:r>
          </a:p>
          <a:p>
            <a:r>
              <a:rPr lang="en-US" dirty="0"/>
              <a:t>-while that is our plan for the future </a:t>
            </a:r>
            <a:r>
              <a:rPr lang="en-US"/>
              <a:t>of primary access, </a:t>
            </a:r>
            <a:r>
              <a:rPr lang="en-US" dirty="0"/>
              <a:t>modernized NSRS, as of now the official form of access (specifically to NAVD88) truly is to “touch brass” as they say </a:t>
            </a:r>
            <a:r>
              <a:rPr lang="en-US" dirty="0">
                <a:sym typeface="Wingdings" panose="05000000000000000000" pitchFamily="2" charset="2"/>
              </a:rPr>
              <a:t> meaning occupy a benchmark</a:t>
            </a:r>
            <a:endParaRPr lang="en-US" dirty="0"/>
          </a:p>
        </p:txBody>
      </p:sp>
      <p:sp>
        <p:nvSpPr>
          <p:cNvPr id="4" name="Slide Number Placeholder 3"/>
          <p:cNvSpPr>
            <a:spLocks noGrp="1"/>
          </p:cNvSpPr>
          <p:nvPr>
            <p:ph type="sldNum" sz="quarter" idx="5"/>
          </p:nvPr>
        </p:nvSpPr>
        <p:spPr/>
        <p:txBody>
          <a:bodyPr/>
          <a:lstStyle/>
          <a:p>
            <a:fld id="{123EC7C2-2797-4141-BEE3-A4E0AD397BA7}" type="slidenum">
              <a:rPr lang="en-US" smtClean="0"/>
              <a:t>11</a:t>
            </a:fld>
            <a:endParaRPr lang="en-US"/>
          </a:p>
        </p:txBody>
      </p:sp>
    </p:spTree>
    <p:extLst>
      <p:ext uri="{BB962C8B-B14F-4D97-AF65-F5344CB8AC3E}">
        <p14:creationId xmlns:p14="http://schemas.microsoft.com/office/powerpoint/2010/main" val="374983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-geometric component is latitude, longitude, and ellipsoid</a:t>
            </a:r>
            <a:r>
              <a:rPr lang="en-US" baseline="0" dirty="0"/>
              <a:t> height</a:t>
            </a:r>
          </a:p>
          <a:p>
            <a:r>
              <a:rPr lang="en-US" baseline="0" dirty="0"/>
              <a:t>-geopotential component is combined with the geometric components to calculate an </a:t>
            </a:r>
            <a:r>
              <a:rPr lang="en-US" baseline="0" dirty="0" err="1"/>
              <a:t>ortho</a:t>
            </a:r>
            <a:r>
              <a:rPr lang="en-US" baseline="0" dirty="0"/>
              <a:t> height or capital 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164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panose="020B0604020202020204" pitchFamily="34" charset="0"/>
              <a:buNone/>
            </a:pPr>
            <a:r>
              <a:rPr lang="en-US" altLang="en-US" u="sng" dirty="0">
                <a:cs typeface="Arial" panose="020B0604020202020204" pitchFamily="34" charset="0"/>
              </a:rPr>
              <a:t>Example of why we need consistent coordinates (illustrated):</a:t>
            </a:r>
          </a:p>
          <a:p>
            <a:pPr eaLnBrk="1" hangingPunct="1">
              <a:buFont typeface="Arial" panose="020B0604020202020204" pitchFamily="34" charset="0"/>
              <a:buNone/>
            </a:pPr>
            <a:r>
              <a:rPr lang="en-US" altLang="en-US" dirty="0">
                <a:cs typeface="Arial" panose="020B0604020202020204" pitchFamily="34" charset="0"/>
              </a:rPr>
              <a:t>Just in the making of a single FIRM, data collected at different points in time using different methods:</a:t>
            </a:r>
          </a:p>
          <a:p>
            <a:pPr eaLnBrk="1" hangingPunct="1">
              <a:buFont typeface="Arial" panose="020B0604020202020204" pitchFamily="34" charset="0"/>
              <a:buNone/>
            </a:pPr>
            <a:r>
              <a:rPr lang="en-US" altLang="en-US" dirty="0">
                <a:cs typeface="Arial" panose="020B0604020202020204" pitchFamily="34" charset="0"/>
              </a:rPr>
              <a:t>-aerial </a:t>
            </a:r>
            <a:r>
              <a:rPr lang="en-US" altLang="en-US" dirty="0" err="1">
                <a:cs typeface="Arial" panose="020B0604020202020204" pitchFamily="34" charset="0"/>
              </a:rPr>
              <a:t>lidar</a:t>
            </a:r>
            <a:endParaRPr lang="en-US" altLang="en-US" dirty="0">
              <a:cs typeface="Arial" panose="020B0604020202020204" pitchFamily="34" charset="0"/>
            </a:endParaRPr>
          </a:p>
          <a:p>
            <a:pPr eaLnBrk="1" hangingPunct="1">
              <a:buFont typeface="Arial" panose="020B0604020202020204" pitchFamily="34" charset="0"/>
              <a:buNone/>
            </a:pPr>
            <a:r>
              <a:rPr lang="en-US" altLang="en-US" dirty="0">
                <a:cs typeface="Arial" panose="020B0604020202020204" pitchFamily="34" charset="0"/>
              </a:rPr>
              <a:t>-x-section</a:t>
            </a:r>
            <a:r>
              <a:rPr lang="en-US" altLang="en-US" baseline="0" dirty="0">
                <a:cs typeface="Arial" panose="020B0604020202020204" pitchFamily="34" charset="0"/>
              </a:rPr>
              <a:t> and structure data via survey</a:t>
            </a:r>
          </a:p>
          <a:p>
            <a:pPr eaLnBrk="1" hangingPunct="1">
              <a:buFont typeface="Arial" panose="020B0604020202020204" pitchFamily="34" charset="0"/>
              <a:buNone/>
            </a:pPr>
            <a:r>
              <a:rPr lang="en-US" altLang="en-US" dirty="0">
                <a:cs typeface="Arial" panose="020B0604020202020204" pitchFamily="34" charset="0"/>
              </a:rPr>
              <a:t>-streamflow data/hydrographs</a:t>
            </a:r>
            <a:endParaRPr lang="en-US" altLang="en-US" baseline="0" dirty="0">
              <a:cs typeface="Arial" panose="020B0604020202020204" pitchFamily="34" charset="0"/>
            </a:endParaRPr>
          </a:p>
          <a:p>
            <a:pPr eaLnBrk="1" hangingPunct="1">
              <a:buFont typeface="Arial" panose="020B0604020202020204" pitchFamily="34" charset="0"/>
              <a:buNone/>
            </a:pPr>
            <a:endParaRPr lang="en-US" altLang="en-US" baseline="0" dirty="0">
              <a:cs typeface="Arial" panose="020B0604020202020204" pitchFamily="34" charset="0"/>
            </a:endParaRPr>
          </a:p>
          <a:p>
            <a:pPr eaLnBrk="1" hangingPunct="1">
              <a:buFont typeface="Arial" panose="020B0604020202020204" pitchFamily="34" charset="0"/>
              <a:buNone/>
            </a:pPr>
            <a:r>
              <a:rPr lang="en-US" altLang="en-US" baseline="0" dirty="0">
                <a:cs typeface="Arial" panose="020B0604020202020204" pitchFamily="34" charset="0"/>
              </a:rPr>
              <a:t>All of these </a:t>
            </a:r>
            <a:r>
              <a:rPr lang="en-US" altLang="en-US" dirty="0">
                <a:cs typeface="Arial" panose="020B0604020202020204" pitchFamily="34" charset="0"/>
              </a:rPr>
              <a:t>must be reliably aligned and combined with historical data,</a:t>
            </a:r>
            <a:r>
              <a:rPr lang="en-US" altLang="en-US" baseline="0" dirty="0">
                <a:cs typeface="Arial" panose="020B0604020202020204" pitchFamily="34" charset="0"/>
              </a:rPr>
              <a:t> </a:t>
            </a:r>
            <a:r>
              <a:rPr lang="en-US" altLang="en-US" dirty="0">
                <a:cs typeface="Arial" panose="020B0604020202020204" pitchFamily="34" charset="0"/>
              </a:rPr>
              <a:t>in both the horizontal and vertical components, to produce a final product in which all of this information is available in one place, to assist professionals</a:t>
            </a:r>
            <a:r>
              <a:rPr lang="en-US" altLang="en-US" baseline="0" dirty="0">
                <a:cs typeface="Arial" panose="020B0604020202020204" pitchFamily="34" charset="0"/>
              </a:rPr>
              <a:t> like yourselves </a:t>
            </a:r>
            <a:r>
              <a:rPr lang="en-US" altLang="en-US" dirty="0">
                <a:cs typeface="Arial" panose="020B0604020202020204" pitchFamily="34" charset="0"/>
              </a:rPr>
              <a:t>in appropriate flood mitigation.</a:t>
            </a:r>
          </a:p>
          <a:p>
            <a:pPr eaLnBrk="1" hangingPunct="1">
              <a:buFont typeface="Arial" panose="020B0604020202020204" pitchFamily="34" charset="0"/>
              <a:buNone/>
            </a:pPr>
            <a:endParaRPr lang="en-US" altLang="en-US" dirty="0">
              <a:cs typeface="Arial" panose="020B0604020202020204" pitchFamily="34" charset="0"/>
              <a:sym typeface="Wingdings" panose="05000000000000000000" pitchFamily="2" charset="2"/>
            </a:endParaRPr>
          </a:p>
          <a:p>
            <a:pPr eaLnBrk="1" hangingPunct="1">
              <a:buFont typeface="Arial" panose="020B0604020202020204" pitchFamily="34" charset="0"/>
              <a:buNone/>
            </a:pPr>
            <a:r>
              <a:rPr lang="en-US" altLang="en-US" dirty="0">
                <a:cs typeface="Arial" panose="020B0604020202020204" pitchFamily="34" charset="0"/>
                <a:sym typeface="Wingdings" panose="05000000000000000000" pitchFamily="2" charset="2"/>
              </a:rPr>
              <a:t>Therefore, Reliable Flood Rate Insurance products rely on the NSRS</a:t>
            </a:r>
          </a:p>
          <a:p>
            <a:pPr eaLnBrk="1" hangingPunct="1">
              <a:buFont typeface="Arial" panose="020B0604020202020204" pitchFamily="34" charset="0"/>
              <a:buNone/>
            </a:pPr>
            <a:endParaRPr lang="en-US" altLang="en-US" dirty="0">
              <a:cs typeface="Arial" panose="020B0604020202020204" pitchFamily="34" charset="0"/>
              <a:sym typeface="Wingdings" panose="05000000000000000000" pitchFamily="2" charset="2"/>
            </a:endParaRPr>
          </a:p>
          <a:p>
            <a:pPr eaLnBrk="1" hangingPunct="1">
              <a:buFont typeface="Arial" panose="020B0604020202020204" pitchFamily="34" charset="0"/>
              <a:buNone/>
            </a:pPr>
            <a:r>
              <a:rPr lang="en-US" altLang="en-US" dirty="0">
                <a:cs typeface="Arial" panose="020B0604020202020204" pitchFamily="34" charset="0"/>
                <a:sym typeface="Wingdings" panose="05000000000000000000" pitchFamily="2" charset="2"/>
              </a:rPr>
              <a:t>In a perfect</a:t>
            </a:r>
            <a:r>
              <a:rPr lang="en-US" altLang="en-US" baseline="0" dirty="0">
                <a:cs typeface="Arial" panose="020B0604020202020204" pitchFamily="34" charset="0"/>
                <a:sym typeface="Wingdings" panose="05000000000000000000" pitchFamily="2" charset="2"/>
              </a:rPr>
              <a:t> world… </a:t>
            </a:r>
          </a:p>
          <a:p>
            <a:pPr eaLnBrk="1" hangingPunct="1">
              <a:buFont typeface="Arial" panose="020B0604020202020204" pitchFamily="34" charset="0"/>
              <a:buNone/>
            </a:pPr>
            <a:r>
              <a:rPr lang="en-US" altLang="en-US" baseline="0" dirty="0" err="1">
                <a:cs typeface="Arial" panose="020B0604020202020204" pitchFamily="34" charset="0"/>
                <a:sym typeface="Wingdings" panose="05000000000000000000" pitchFamily="2" charset="2"/>
              </a:rPr>
              <a:t>d</a:t>
            </a:r>
            <a:r>
              <a:rPr lang="en-US" sz="1200" dirty="0" err="1">
                <a:latin typeface="Cambria" panose="02040503050406030204" pitchFamily="18" charset="0"/>
                <a:ea typeface="Cambria" panose="02040503050406030204" pitchFamily="18" charset="0"/>
              </a:rPr>
              <a:t>atums</a:t>
            </a:r>
            <a:r>
              <a:rPr lang="en-US" sz="1200" dirty="0">
                <a:latin typeface="Cambria" panose="02040503050406030204" pitchFamily="18" charset="0"/>
                <a:ea typeface="Cambria" panose="02040503050406030204" pitchFamily="18" charset="0"/>
              </a:rPr>
              <a:t> would be parallel and smooth</a:t>
            </a:r>
          </a:p>
          <a:p>
            <a:r>
              <a:rPr lang="en-US" sz="1200" dirty="0">
                <a:latin typeface="Cambria" panose="02040503050406030204" pitchFamily="18" charset="0"/>
                <a:ea typeface="Cambria" panose="02040503050406030204" pitchFamily="18" charset="0"/>
              </a:rPr>
              <a:t>Surface of Earth would not move</a:t>
            </a:r>
          </a:p>
          <a:p>
            <a:pPr eaLnBrk="1" hangingPunct="1">
              <a:buFont typeface="Arial" panose="020B0604020202020204" pitchFamily="34" charset="0"/>
              <a:buNone/>
            </a:pPr>
            <a:endParaRPr lang="en-US" alt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13</a:t>
            </a:fld>
            <a:endParaRPr lang="en-US" altLang="en-US"/>
          </a:p>
        </p:txBody>
      </p:sp>
    </p:spTree>
    <p:extLst>
      <p:ext uri="{BB962C8B-B14F-4D97-AF65-F5344CB8AC3E}">
        <p14:creationId xmlns:p14="http://schemas.microsoft.com/office/powerpoint/2010/main" val="566248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spcBef>
                <a:spcPct val="0"/>
              </a:spcBef>
            </a:pPr>
            <a:r>
              <a:rPr lang="en-US" altLang="en-US" baseline="0" dirty="0">
                <a:latin typeface="Times New Roman" pitchFamily="18" charset="0"/>
              </a:rPr>
              <a:t>This slide illustrates the 3 categories of vertical </a:t>
            </a:r>
            <a:r>
              <a:rPr lang="en-US" altLang="en-US" baseline="0" dirty="0" err="1">
                <a:latin typeface="Times New Roman" pitchFamily="18" charset="0"/>
              </a:rPr>
              <a:t>datums</a:t>
            </a:r>
            <a:r>
              <a:rPr lang="en-US" altLang="en-US" baseline="0" dirty="0">
                <a:latin typeface="Times New Roman" pitchFamily="18" charset="0"/>
              </a:rPr>
              <a:t> and examples of where each is directly used They are project and application dependent.</a:t>
            </a:r>
            <a:endParaRPr lang="en-US"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First, we have </a:t>
            </a:r>
            <a:r>
              <a:rPr lang="en-US" b="1" dirty="0">
                <a:latin typeface="Arial" panose="020B0604020202020204" pitchFamily="34" charset="0"/>
                <a:cs typeface="Arial" panose="020B0604020202020204" pitchFamily="34" charset="0"/>
              </a:rPr>
              <a:t>ellipsoidal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Examples include WGS84 and</a:t>
            </a:r>
            <a:r>
              <a:rPr lang="en-US" baseline="0" dirty="0">
                <a:latin typeface="Arial" panose="020B0604020202020204" pitchFamily="34" charset="0"/>
                <a:cs typeface="Arial" panose="020B0604020202020204" pitchFamily="34" charset="0"/>
              </a:rPr>
              <a:t> NAD83</a:t>
            </a:r>
            <a:r>
              <a:rPr lang="en-US" dirty="0">
                <a:latin typeface="Arial" panose="020B0604020202020204" pitchFamily="34" charset="0"/>
                <a:cs typeface="Arial" panose="020B0604020202020204" pitchFamily="34" charset="0"/>
              </a:rPr>
              <a:t> (North American Datum of 1983).  You will encounter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frequently in hydrographic surveys that are vertically referenced with RTK-GPS; any native GPS measurements; and even raw </a:t>
            </a:r>
            <a:r>
              <a:rPr lang="en-US" dirty="0" err="1">
                <a:latin typeface="Arial" panose="020B0604020202020204" pitchFamily="34" charset="0"/>
                <a:cs typeface="Arial" panose="020B0604020202020204" pitchFamily="34" charset="0"/>
              </a:rPr>
              <a:t>lidar</a:t>
            </a:r>
            <a:r>
              <a:rPr lang="en-US" dirty="0">
                <a:latin typeface="Arial" panose="020B0604020202020204" pitchFamily="34" charset="0"/>
                <a:cs typeface="Arial" panose="020B0604020202020204" pitchFamily="34" charset="0"/>
              </a:rPr>
              <a:t> datasets.</a:t>
            </a:r>
          </a:p>
          <a:p>
            <a:pPr marL="231115" indent="-231115">
              <a:buFont typeface="+mj-lt"/>
              <a:buAutoNum type="arabicPeriod"/>
            </a:pPr>
            <a:r>
              <a:rPr lang="en-US" dirty="0">
                <a:latin typeface="Arial" panose="020B0604020202020204" pitchFamily="34" charset="0"/>
                <a:cs typeface="Arial" panose="020B0604020202020204" pitchFamily="34" charset="0"/>
              </a:rPr>
              <a:t>Next, we have </a:t>
            </a:r>
            <a:r>
              <a:rPr lang="en-US" b="1" dirty="0">
                <a:latin typeface="Arial" panose="020B0604020202020204" pitchFamily="34" charset="0"/>
                <a:cs typeface="Arial" panose="020B0604020202020204" pitchFamily="34" charset="0"/>
              </a:rPr>
              <a:t>orthometric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are very important because height differences referenced to orthometric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will allow us to know the direction water will flow,</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because they have been “gravity-corrected”. The North American Vertical Datum of 1988 (or NAVD 88) is an orthometric datum, which you will see on USGS topographic maps, engineering and development site surveys, and FEMA Flood Insurance Rate Maps.</a:t>
            </a:r>
          </a:p>
          <a:p>
            <a:pPr marL="231115" indent="-231115">
              <a:buFont typeface="+mj-lt"/>
              <a:buAutoNum type="arabicPeriod"/>
            </a:pPr>
            <a:r>
              <a:rPr lang="en-US" dirty="0">
                <a:latin typeface="Arial" panose="020B0604020202020204" pitchFamily="34" charset="0"/>
                <a:cs typeface="Arial" panose="020B0604020202020204" pitchFamily="34" charset="0"/>
              </a:rPr>
              <a:t>Finally, we have </a:t>
            </a:r>
            <a:r>
              <a:rPr lang="en-US" b="1" dirty="0">
                <a:latin typeface="Arial" panose="020B0604020202020204" pitchFamily="34" charset="0"/>
                <a:cs typeface="Arial" panose="020B0604020202020204" pitchFamily="34" charset="0"/>
              </a:rPr>
              <a:t>Tidal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which are derived from water level measurements. They have extremely important applications including daily and extreme water levels; NOAA nautical charts, and shoreline mapping or boundaries along the coast.</a:t>
            </a:r>
          </a:p>
          <a:p>
            <a:pPr defTabSz="924458">
              <a:defRPr/>
            </a:pPr>
            <a:r>
              <a:rPr lang="en-US" altLang="en-US" baseline="0" dirty="0">
                <a:latin typeface="Arial" panose="020B0604020202020204" pitchFamily="34" charset="0"/>
                <a:cs typeface="Arial" panose="020B0604020202020204" pitchFamily="34" charset="0"/>
              </a:rPr>
              <a:t>*</a:t>
            </a:r>
            <a:r>
              <a:rPr lang="en-US" altLang="en-US" baseline="0" dirty="0">
                <a:latin typeface="Times New Roman" pitchFamily="18" charset="0"/>
              </a:rPr>
              <a:t>NOAA provides tools (like NCAT and </a:t>
            </a:r>
            <a:r>
              <a:rPr lang="en-US" altLang="en-US" baseline="0" dirty="0" err="1">
                <a:latin typeface="Times New Roman" pitchFamily="18" charset="0"/>
              </a:rPr>
              <a:t>Vdatum</a:t>
            </a:r>
            <a:r>
              <a:rPr lang="en-US" altLang="en-US" baseline="0" dirty="0">
                <a:latin typeface="Times New Roman" pitchFamily="18" charset="0"/>
              </a:rPr>
              <a:t>) to transform between these different height systems.</a:t>
            </a:r>
          </a:p>
          <a:p>
            <a:pPr defTabSz="924458">
              <a:defRPr/>
            </a:pPr>
            <a:endParaRPr lang="en-US" altLang="en-US" baseline="0" dirty="0">
              <a:latin typeface="Times New Roman" pitchFamily="18" charset="0"/>
            </a:endParaRPr>
          </a:p>
          <a:p>
            <a:pPr defTabSz="924458">
              <a:defRPr/>
            </a:pPr>
            <a:r>
              <a:rPr lang="en-US" altLang="en-US" baseline="0" dirty="0">
                <a:latin typeface="Times New Roman" pitchFamily="18" charset="0"/>
              </a:rPr>
              <a:t>The Bridge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C7FDA5B-9D0D-4B8C-AC0F-2DE92514A503}"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861943984"/>
      </p:ext>
    </p:extLst>
  </p:cSld>
  <p:clrMapOvr>
    <a:masterClrMapping/>
  </p:clrMapOvr>
</p:notes>
</file>

<file path=ppt/slideLayouts/_rels/slideLayout1.xml.rels><?xml version="1.0" encoding="UTF-8" standalone="yes" ?><Relationships xmlns="http://schemas.openxmlformats.org/package/2006/relationships"><Relationship Id="rId2" Target="../media/image2.jpeg" Type="http://schemas.openxmlformats.org/officeDocument/2006/relationships/image"/><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0" y="6492879"/>
            <a:ext cx="2844800" cy="365125"/>
          </a:xfrm>
        </p:spPr>
        <p:txBody>
          <a:bodyPr/>
          <a:lstStyle/>
          <a:p>
            <a:fld id="{F016A468-B10C-E94D-B4AE-FD48B5E66BC0}" type="datetimeFigureOut">
              <a:rPr lang="en-US" smtClean="0"/>
              <a:t>01/15/2025</a:t>
            </a:fld>
            <a:endParaRPr lang="en-US"/>
          </a:p>
        </p:txBody>
      </p:sp>
      <p:sp>
        <p:nvSpPr>
          <p:cNvPr id="5" name="Footer Placeholder 4"/>
          <p:cNvSpPr>
            <a:spLocks noGrp="1"/>
          </p:cNvSpPr>
          <p:nvPr>
            <p:ph type="ftr" sz="quarter" idx="11"/>
          </p:nvPr>
        </p:nvSpPr>
        <p:spPr>
          <a:xfrm>
            <a:off x="4165600" y="6492879"/>
            <a:ext cx="3860800" cy="365125"/>
          </a:xfrm>
        </p:spPr>
        <p:txBody>
          <a:bodyPr/>
          <a:lstStyle/>
          <a:p>
            <a:endParaRPr lang="en-US"/>
          </a:p>
        </p:txBody>
      </p:sp>
      <p:sp>
        <p:nvSpPr>
          <p:cNvPr id="6" name="Slide Number Placeholder 5"/>
          <p:cNvSpPr>
            <a:spLocks noGrp="1"/>
          </p:cNvSpPr>
          <p:nvPr>
            <p:ph type="sldNum" sz="quarter" idx="12"/>
          </p:nvPr>
        </p:nvSpPr>
        <p:spPr>
          <a:xfrm>
            <a:off x="9347200" y="6492879"/>
            <a:ext cx="2844800" cy="365125"/>
          </a:xfrm>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Click icon to add picture</a:t>
            </a:r>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01/15/2025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Grey Layout">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877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01/15/2025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01/15/2025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7"/>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01/15/2025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01/15/2025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01/15/2025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GRAPHIC">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39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01/15/2025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Masters/_rels/slideMaster1.xml.rels><?xml version="1.0" encoding="UTF-8" standalone="yes" ?><Relationships xmlns="http://schemas.openxmlformats.org/package/2006/relationships"><Relationship Id="rId8" Target="../slideLayouts/slideLayout8.xml" Type="http://schemas.openxmlformats.org/officeDocument/2006/relationships/slideLayout"/><Relationship Id="rId13" Target="../slideLayouts/slideLayout13.xml" Type="http://schemas.openxmlformats.org/officeDocument/2006/relationships/slideLayout"/><Relationship Id="rId3" Target="../slideLayouts/slideLayout3.xml" Type="http://schemas.openxmlformats.org/officeDocument/2006/relationships/slideLayout"/><Relationship Id="rId7" Target="../slideLayouts/slideLayout7.xml" Type="http://schemas.openxmlformats.org/officeDocument/2006/relationships/slideLayout"/><Relationship Id="rId12" Target="../slideLayouts/slideLayout12.xml" Type="http://schemas.openxmlformats.org/officeDocument/2006/relationships/slideLayout"/><Relationship Id="rId2" Target="../slideLayouts/slideLayout2.xml" Type="http://schemas.openxmlformats.org/officeDocument/2006/relationships/slideLayout"/><Relationship Id="rId1" Target="../slideLayouts/slideLayout1.xml" Type="http://schemas.openxmlformats.org/officeDocument/2006/relationships/slideLayout"/><Relationship Id="rId6" Target="../slideLayouts/slideLayout6.xml" Type="http://schemas.openxmlformats.org/officeDocument/2006/relationships/slideLayout"/><Relationship Id="rId11" Target="../slideLayouts/slideLayout11.xml" Type="http://schemas.openxmlformats.org/officeDocument/2006/relationships/slideLayout"/><Relationship Id="rId5" Target="../slideLayouts/slideLayout5.xml" Type="http://schemas.openxmlformats.org/officeDocument/2006/relationships/slideLayout"/><Relationship Id="rId15" Target="../media/image1.jpeg" Type="http://schemas.openxmlformats.org/officeDocument/2006/relationships/image"/><Relationship Id="rId10" Target="../slideLayouts/slideLayout10.xml" Type="http://schemas.openxmlformats.org/officeDocument/2006/relationships/slideLayout"/><Relationship Id="rId4" Target="../slideLayouts/slideLayout4.xml" Type="http://schemas.openxmlformats.org/officeDocument/2006/relationships/slideLayout"/><Relationship Id="rId9" Target="../slideLayouts/slideLayout9.xml" Type="http://schemas.openxmlformats.org/officeDocument/2006/relationships/slideLayout"/><Relationship Id="rId14" Target="../theme/theme1.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0" y="6481681"/>
            <a:ext cx="2844800" cy="365125"/>
          </a:xfrm>
          <a:prstGeom prst="rect">
            <a:avLst/>
          </a:prstGeom>
        </p:spPr>
        <p:txBody>
          <a:bodyPr vert="horz" lIns="91440" tIns="45720" rIns="91440" bIns="45720" rtlCol="0" anchor="ctr"/>
          <a:lstStyle>
            <a:lvl1pPr algn="l">
              <a:defRPr sz="1600">
                <a:solidFill>
                  <a:schemeClr val="tx1"/>
                </a:solidFill>
                <a:latin typeface="Cambria" panose="02040503050406030204" pitchFamily="18" charset="0"/>
                <a:ea typeface="Cambria" panose="02040503050406030204" pitchFamily="18" charset="0"/>
              </a:defRPr>
            </a:lvl1pPr>
          </a:lstStyle>
          <a:p>
            <a:fld id="{F016A468-B10C-E94D-B4AE-FD48B5E66BC0}" type="datetimeFigureOut">
              <a:rPr lang="en-US" smtClean="0"/>
              <a:pPr/>
              <a:t>01/15/2025</a:t>
            </a:fld>
            <a:endParaRPr lang="en-US" dirty="0"/>
          </a:p>
        </p:txBody>
      </p:sp>
      <p:sp>
        <p:nvSpPr>
          <p:cNvPr id="5" name="Footer Placeholder 4"/>
          <p:cNvSpPr>
            <a:spLocks noGrp="1"/>
          </p:cNvSpPr>
          <p:nvPr>
            <p:ph type="ftr" sz="quarter" idx="3"/>
          </p:nvPr>
        </p:nvSpPr>
        <p:spPr>
          <a:xfrm>
            <a:off x="4165600" y="6492878"/>
            <a:ext cx="3860800" cy="365125"/>
          </a:xfrm>
          <a:prstGeom prst="rect">
            <a:avLst/>
          </a:prstGeom>
        </p:spPr>
        <p:txBody>
          <a:bodyPr vert="horz" lIns="91440" tIns="45720" rIns="91440" bIns="45720" rtlCol="0" anchor="ctr"/>
          <a:lstStyle>
            <a:lvl1pPr algn="ctr">
              <a:defRPr sz="1600">
                <a:solidFill>
                  <a:schemeClr val="tx1"/>
                </a:solidFill>
                <a:latin typeface="Cambria" panose="02040503050406030204" pitchFamily="18" charset="0"/>
                <a:ea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9347200" y="6492879"/>
            <a:ext cx="2844800" cy="365125"/>
          </a:xfrm>
          <a:prstGeom prst="rect">
            <a:avLst/>
          </a:prstGeom>
        </p:spPr>
        <p:txBody>
          <a:bodyPr vert="horz" lIns="91440" tIns="45720" rIns="91440" bIns="45720" rtlCol="0" anchor="ctr"/>
          <a:lstStyle>
            <a:lvl1pPr algn="r">
              <a:defRPr sz="1600">
                <a:solidFill>
                  <a:schemeClr val="tx1"/>
                </a:solidFill>
                <a:latin typeface="Cambria" panose="02040503050406030204" pitchFamily="18" charset="0"/>
                <a:ea typeface="Cambria" panose="02040503050406030204" pitchFamily="18" charset="0"/>
              </a:defRPr>
            </a:lvl1pPr>
          </a:lstStyle>
          <a:p>
            <a:fld id="{D3D538F9-49A3-B84F-B36B-A7030CDE5D5B}" type="slidenum">
              <a:rPr lang="en-US" smtClean="0"/>
              <a:pPr/>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Lst>
  <p:txStyles>
    <p:titleStyle>
      <a:lvl1pPr algn="ctr" defTabSz="609570" rtl="0" eaLnBrk="1" latinLnBrk="0" hangingPunct="1">
        <a:spcBef>
          <a:spcPct val="0"/>
        </a:spcBef>
        <a:buNone/>
        <a:defRPr sz="5867" kern="1200">
          <a:solidFill>
            <a:schemeClr val="tx1"/>
          </a:solidFill>
          <a:latin typeface="Cambria" panose="02040503050406030204" pitchFamily="18" charset="0"/>
          <a:ea typeface="Cambria" panose="02040503050406030204" pitchFamily="18" charset="0"/>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Cambria" panose="02040503050406030204" pitchFamily="18" charset="0"/>
          <a:ea typeface="Cambria" panose="02040503050406030204" pitchFamily="18" charset="0"/>
          <a:cs typeface="+mn-cs"/>
        </a:defRPr>
      </a:lvl1pPr>
      <a:lvl2pPr marL="990550" indent="-380981" algn="l" defTabSz="609570" rtl="0" eaLnBrk="1" latinLnBrk="0" hangingPunct="1">
        <a:spcBef>
          <a:spcPct val="20000"/>
        </a:spcBef>
        <a:buFont typeface="Arial"/>
        <a:buChar char="–"/>
        <a:defRPr sz="3733" kern="1200">
          <a:solidFill>
            <a:schemeClr val="tx1"/>
          </a:solidFill>
          <a:latin typeface="Cambria" panose="02040503050406030204" pitchFamily="18" charset="0"/>
          <a:ea typeface="Cambria" panose="02040503050406030204" pitchFamily="18" charset="0"/>
          <a:cs typeface="+mn-cs"/>
        </a:defRPr>
      </a:lvl2pPr>
      <a:lvl3pPr marL="1523925" indent="-304784" algn="l" defTabSz="609570"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3pPr>
      <a:lvl4pPr marL="2133493" indent="-304784" algn="l" defTabSz="609570" rtl="0" eaLnBrk="1" latinLnBrk="0" hangingPunct="1">
        <a:spcBef>
          <a:spcPct val="20000"/>
        </a:spcBef>
        <a:buFont typeface="Arial"/>
        <a:buChar char="–"/>
        <a:defRPr sz="2667" kern="1200">
          <a:solidFill>
            <a:schemeClr val="tx1"/>
          </a:solidFill>
          <a:latin typeface="Cambria" panose="02040503050406030204" pitchFamily="18" charset="0"/>
          <a:ea typeface="Cambria" panose="02040503050406030204" pitchFamily="18" charset="0"/>
          <a:cs typeface="+mn-cs"/>
        </a:defRPr>
      </a:lvl4pPr>
      <a:lvl5pPr marL="2743062" indent="-304784" algn="l" defTabSz="609570" rtl="0" eaLnBrk="1" latinLnBrk="0" hangingPunct="1">
        <a:spcBef>
          <a:spcPct val="20000"/>
        </a:spcBef>
        <a:buFont typeface="Arial"/>
        <a:buChar char="»"/>
        <a:defRPr sz="2667" kern="1200">
          <a:solidFill>
            <a:schemeClr val="tx1"/>
          </a:solidFill>
          <a:latin typeface="Cambria" panose="02040503050406030204" pitchFamily="18" charset="0"/>
          <a:ea typeface="Cambria" panose="02040503050406030204" pitchFamily="18" charset="0"/>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arget="../media/image14.jpeg" Type="http://schemas.openxmlformats.org/officeDocument/2006/relationships/image"/><Relationship Id="rId2" Target="../notesSlides/notesSlide6.xml" Type="http://schemas.openxmlformats.org/officeDocument/2006/relationships/notesSlide"/><Relationship Id="rId1" Target="../slideLayouts/slideLayout2.xml" Type="http://schemas.openxmlformats.org/officeDocument/2006/relationships/slideLayout"/></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arget="../media/image20.jpeg" Type="http://schemas.openxmlformats.org/officeDocument/2006/relationships/image"/><Relationship Id="rId3" Target="../media/image15.jpeg" Type="http://schemas.openxmlformats.org/officeDocument/2006/relationships/image"/><Relationship Id="rId7" Target="../media/image19.JPG" Type="http://schemas.openxmlformats.org/officeDocument/2006/relationships/image"/><Relationship Id="rId2" Target="../notesSlides/notesSlide8.xml" Type="http://schemas.openxmlformats.org/officeDocument/2006/relationships/notesSlide"/><Relationship Id="rId1" Target="../slideLayouts/slideLayout2.xml" Type="http://schemas.openxmlformats.org/officeDocument/2006/relationships/slideLayout"/><Relationship Id="rId6" Target="../media/image18.gif" Type="http://schemas.openxmlformats.org/officeDocument/2006/relationships/image"/><Relationship Id="rId5" Target="../media/image17.jpeg" Type="http://schemas.openxmlformats.org/officeDocument/2006/relationships/image"/><Relationship Id="rId4" Target="../media/image16.jpeg" Type="http://schemas.openxmlformats.org/officeDocument/2006/relationships/image"/></Relationships>
</file>

<file path=ppt/slides/_rels/slide14.xml.rels><?xml version="1.0" encoding="UTF-8" standalone="yes" ?><Relationships xmlns="http://schemas.openxmlformats.org/package/2006/relationships"><Relationship Id="rId8" Target="../media/image26.jpeg" Type="http://schemas.openxmlformats.org/officeDocument/2006/relationships/image"/><Relationship Id="rId3" Target="../media/image21.jpeg" Type="http://schemas.openxmlformats.org/officeDocument/2006/relationships/image"/><Relationship Id="rId7" Target="../media/image25.jpg" Type="http://schemas.openxmlformats.org/officeDocument/2006/relationships/image"/><Relationship Id="rId12" Target="../media/image30.jpeg" Type="http://schemas.openxmlformats.org/officeDocument/2006/relationships/image"/><Relationship Id="rId2" Target="../notesSlides/notesSlide9.xml" Type="http://schemas.openxmlformats.org/officeDocument/2006/relationships/notesSlide"/><Relationship Id="rId1" Target="../slideLayouts/slideLayout8.xml" Type="http://schemas.openxmlformats.org/officeDocument/2006/relationships/slideLayout"/><Relationship Id="rId6" Target="../media/image24.png" Type="http://schemas.openxmlformats.org/officeDocument/2006/relationships/image"/><Relationship Id="rId11" Target="../media/image29.jpg" Type="http://schemas.openxmlformats.org/officeDocument/2006/relationships/image"/><Relationship Id="rId5" Target="../media/image23.jpeg" Type="http://schemas.openxmlformats.org/officeDocument/2006/relationships/image"/><Relationship Id="rId10" Target="../media/image28.png" Type="http://schemas.openxmlformats.org/officeDocument/2006/relationships/image"/><Relationship Id="rId4" Target="../media/image22.jpg" Type="http://schemas.openxmlformats.org/officeDocument/2006/relationships/image"/><Relationship Id="rId9" Target="../media/image27.jpg" Type="http://schemas.openxmlformats.org/officeDocument/2006/relationships/image"/></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arget="../media/image32.jpeg" Type="http://schemas.openxmlformats.org/officeDocument/2006/relationships/image"/><Relationship Id="rId2" Target="../notesSlides/notesSlide14.xml" Type="http://schemas.openxmlformats.org/officeDocument/2006/relationships/notesSlide"/><Relationship Id="rId1" Target="../slideLayouts/slideLayout8.xml" Type="http://schemas.openxmlformats.org/officeDocument/2006/relationships/slideLayout"/></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arget="../media/image33.jpeg" Type="http://schemas.openxmlformats.org/officeDocument/2006/relationships/image"/><Relationship Id="rId2" Target="../notesSlides/notesSlide15.xml" Type="http://schemas.openxmlformats.org/officeDocument/2006/relationships/notesSlide"/><Relationship Id="rId1" Target="../slideLayouts/slideLayout8.xml" Type="http://schemas.openxmlformats.org/officeDocument/2006/relationships/slideLayout"/><Relationship Id="rId4" Target="../media/image34.png" Type="http://schemas.openxmlformats.org/officeDocument/2006/relationships/image"/></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arget="../media/image37.jpeg" Type="http://schemas.openxmlformats.org/officeDocument/2006/relationships/image"/><Relationship Id="rId2" Target="../notesSlides/notesSlide20.xml" Type="http://schemas.openxmlformats.org/officeDocument/2006/relationships/notesSlide"/><Relationship Id="rId1" Target="../slideLayouts/slideLayout2.xml" Type="http://schemas.openxmlformats.org/officeDocument/2006/relationships/slideLayout"/><Relationship Id="rId4" Target="../media/image38.png" Type="http://schemas.openxmlformats.org/officeDocument/2006/relationships/image"/></Relationships>
</file>

<file path=ppt/slides/_rels/slide32.xml.rels><?xml version="1.0" encoding="UTF-8" standalone="yes"?>
<Relationships xmlns="http://schemas.openxmlformats.org/package/2006/relationships"><Relationship Id="rId3" Type="http://schemas.openxmlformats.org/officeDocument/2006/relationships/hyperlink" Target="https://www.publicdomainpictures.net/view-image.php?image=2928&amp;picture=&amp;jazyk=FR" TargetMode="External"/><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www.publicdomainpictures.net/view-image.php?image=2928&amp;picture=&amp;jazyk=FR" TargetMode="External"/><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arget="../media/image9.jpeg" Type="http://schemas.openxmlformats.org/officeDocument/2006/relationships/image"/><Relationship Id="rId1" Target="../slideLayouts/slideLayout2.xml" Type="http://schemas.openxmlformats.org/officeDocument/2006/relationships/slideLayout"/></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2.xml.rels><?xml version="1.0" encoding="UTF-8" standalone="yes" ?><Relationships xmlns="http://schemas.openxmlformats.org/package/2006/relationships"><Relationship Id="rId8" Target="https://www.ngs.noaa.gov/web_services/ncat/index.shtml" TargetMode="External" Type="http://schemas.openxmlformats.org/officeDocument/2006/relationships/hyperlink"/><Relationship Id="rId3" Target="../notesSlides/notesSlide33.xml" Type="http://schemas.openxmlformats.org/officeDocument/2006/relationships/notesSlide"/><Relationship Id="rId7" Target="../media/image48.png" Type="http://schemas.openxmlformats.org/officeDocument/2006/relationships/image"/><Relationship Id="rId2" Target="../slideLayouts/slideLayout2.xml" Type="http://schemas.openxmlformats.org/officeDocument/2006/relationships/slideLayout"/><Relationship Id="rId1" Target="../tags/tag3.xml" Type="http://schemas.openxmlformats.org/officeDocument/2006/relationships/tags"/><Relationship Id="rId6" Target="https://github.com/noaa-ngs/ncat-lib" TargetMode="External" Type="http://schemas.openxmlformats.org/officeDocument/2006/relationships/hyperlink"/><Relationship Id="rId5" Target="../media/image47.jpeg" Type="http://schemas.openxmlformats.org/officeDocument/2006/relationships/image"/><Relationship Id="rId4" Target="https://geodesy.noaa.gov/NCAT/" TargetMode="External" Type="http://schemas.openxmlformats.org/officeDocument/2006/relationships/hyperlink"/><Relationship Id="rId9" Target="../media/image49.png" Type="http://schemas.openxmlformats.org/officeDocument/2006/relationships/image"/></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esri.com/arcgis-blog/products/arcgis-pro/data-management/prepare-your-data-for-the-nsrs-2022/"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arget="../media/image53.jpeg" Type="http://schemas.openxmlformats.org/officeDocument/2006/relationships/image"/><Relationship Id="rId2" Target="../media/image52.jpeg" Type="http://schemas.openxmlformats.org/officeDocument/2006/relationships/image"/><Relationship Id="rId1" Target="../slideLayouts/slideLayout7.xml" Type="http://schemas.openxmlformats.org/officeDocument/2006/relationships/slideLayout"/></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ngs.noaa.gov/ADVISORS/" TargetMode="Externa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81F2AE08-6BDE-4BF0-A9DA-569A06265BF4}"/>
              </a:ext>
            </a:extLst>
          </p:cNvPr>
          <p:cNvSpPr>
            <a:spLocks noGrp="1"/>
          </p:cNvSpPr>
          <p:nvPr>
            <p:ph type="ctrTitle"/>
          </p:nvPr>
        </p:nvSpPr>
        <p:spPr>
          <a:xfrm>
            <a:off x="1666758" y="1288779"/>
            <a:ext cx="10525245" cy="1823068"/>
          </a:xfrm>
        </p:spPr>
        <p:txBody>
          <a:bodyPr anchor="t">
            <a:normAutofit/>
          </a:bodyPr>
          <a:lstStyle/>
          <a:p>
            <a:r>
              <a:rPr lang="en-US" dirty="0"/>
              <a:t>Vertical Datums </a:t>
            </a:r>
            <a:r>
              <a:rPr lang="en-US"/>
              <a:t>and Heights</a:t>
            </a:r>
            <a:endParaRPr lang="en-US" dirty="0"/>
          </a:p>
        </p:txBody>
      </p:sp>
      <p:sp>
        <p:nvSpPr>
          <p:cNvPr id="15" name="Event">
            <a:extLst>
              <a:ext uri="{FF2B5EF4-FFF2-40B4-BE49-F238E27FC236}">
                <a16:creationId xmlns:a16="http://schemas.microsoft.com/office/drawing/2014/main" id="{7A4A8595-C901-4916-B243-6D2AD16E6431}"/>
              </a:ext>
            </a:extLst>
          </p:cNvPr>
          <p:cNvSpPr>
            <a:spLocks noGrp="1"/>
          </p:cNvSpPr>
          <p:nvPr>
            <p:ph type="subTitle" idx="1"/>
          </p:nvPr>
        </p:nvSpPr>
        <p:spPr>
          <a:xfrm>
            <a:off x="-1" y="3111846"/>
            <a:ext cx="12192000" cy="1084233"/>
          </a:xfrm>
        </p:spPr>
        <p:txBody>
          <a:bodyPr anchor="ctr">
            <a:normAutofit/>
          </a:bodyPr>
          <a:lstStyle/>
          <a:p>
            <a:pPr>
              <a:spcBef>
                <a:spcPts val="0"/>
              </a:spcBef>
            </a:pPr>
            <a:r>
              <a:rPr lang="en-US" sz="2400" i="1" dirty="0">
                <a:solidFill>
                  <a:schemeClr val="tx1"/>
                </a:solidFill>
              </a:rPr>
              <a:t>PSLS Annual Conference</a:t>
            </a:r>
          </a:p>
          <a:p>
            <a:pPr>
              <a:spcBef>
                <a:spcPts val="0"/>
              </a:spcBef>
            </a:pPr>
            <a:r>
              <a:rPr lang="en-US" sz="2400" i="1" dirty="0">
                <a:solidFill>
                  <a:schemeClr val="tx1"/>
                </a:solidFill>
              </a:rPr>
              <a:t>January 2025</a:t>
            </a:r>
          </a:p>
        </p:txBody>
      </p:sp>
      <p:sp>
        <p:nvSpPr>
          <p:cNvPr id="16" name="Name POC">
            <a:extLst>
              <a:ext uri="{FF2B5EF4-FFF2-40B4-BE49-F238E27FC236}">
                <a16:creationId xmlns:a16="http://schemas.microsoft.com/office/drawing/2014/main" id="{F6137DED-D925-4B47-B611-ADB0471AF7DD}"/>
              </a:ext>
            </a:extLst>
          </p:cNvPr>
          <p:cNvSpPr txBox="1">
            <a:spLocks noChangeArrowheads="1"/>
          </p:cNvSpPr>
          <p:nvPr/>
        </p:nvSpPr>
        <p:spPr bwMode="auto">
          <a:xfrm>
            <a:off x="3" y="4196080"/>
            <a:ext cx="12191999" cy="266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200" b="1" dirty="0">
                <a:latin typeface="Cambria" panose="02040503050406030204" pitchFamily="18" charset="0"/>
                <a:ea typeface="Cambria" panose="02040503050406030204" pitchFamily="18" charset="0"/>
              </a:rPr>
              <a:t>Jeff Jalbrzikowski, P.S., GISP, CFS</a:t>
            </a:r>
          </a:p>
          <a:p>
            <a:pPr algn="ctr"/>
            <a:r>
              <a:rPr lang="en-GB" sz="3200" b="1" dirty="0">
                <a:latin typeface="Cambria" panose="02040503050406030204" pitchFamily="18" charset="0"/>
                <a:ea typeface="Cambria" panose="02040503050406030204" pitchFamily="18" charset="0"/>
              </a:rPr>
              <a:t>Appalachian Regional Geodetic Advisor</a:t>
            </a:r>
          </a:p>
          <a:p>
            <a:pPr algn="ctr">
              <a:spcBef>
                <a:spcPts val="2400"/>
              </a:spcBef>
            </a:pPr>
            <a:r>
              <a:rPr lang="en-GB" sz="3200" b="1" dirty="0">
                <a:latin typeface="Cambria" panose="02040503050406030204" pitchFamily="18" charset="0"/>
                <a:ea typeface="Cambria" panose="02040503050406030204" pitchFamily="18" charset="0"/>
              </a:rPr>
              <a:t>jeff.jalbrzikowski@noaa.gov</a:t>
            </a:r>
          </a:p>
          <a:p>
            <a:pPr algn="ctr"/>
            <a:r>
              <a:rPr lang="en-GB" sz="3200" b="1" dirty="0">
                <a:latin typeface="Cambria" panose="02040503050406030204" pitchFamily="18" charset="0"/>
                <a:ea typeface="Cambria" panose="02040503050406030204" pitchFamily="18" charset="0"/>
              </a:rPr>
              <a:t>240-988-5486</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02FC603-774B-4512-AD23-7FBA92EB3A03}"/>
              </a:ext>
            </a:extLst>
          </p:cNvPr>
          <p:cNvPicPr>
            <a:picLocks noChangeAspect="1" noGrp="1"/>
          </p:cNvPicPr>
          <p:nvPr>
            <p:ph idx="4294967295"/>
          </p:nvPr>
        </p:nvPicPr>
        <p:blipFill>
          <a:blip r:embed="rId2"/>
          <a:stretch>
            <a:fillRect/>
          </a:stretch>
        </p:blipFill>
        <p:spPr>
          <a:xfrm>
            <a:off x="3175" y="546100"/>
            <a:ext cx="12188825" cy="4254500"/>
          </a:xfrm>
          <a:prstGeom prst="rect">
            <a:avLst/>
          </a:prstGeom>
          <a:ln w="28575">
            <a:solidFill>
              <a:schemeClr val="tx1"/>
            </a:solidFill>
          </a:ln>
        </p:spPr>
      </p:pic>
      <p:pic>
        <p:nvPicPr>
          <p:cNvPr id="8" name="PROD">
            <a:extLst>
              <a:ext uri="{FF2B5EF4-FFF2-40B4-BE49-F238E27FC236}">
                <a16:creationId xmlns:a16="http://schemas.microsoft.com/office/drawing/2014/main" id="{C195E4EB-F6D4-46BB-AAFB-767784383D45}"/>
              </a:ext>
            </a:extLst>
          </p:cNvPr>
          <p:cNvPicPr>
            <a:picLocks noChangeAspect="1"/>
          </p:cNvPicPr>
          <p:nvPr/>
        </p:nvPicPr>
        <p:blipFill rotWithShape="1">
          <a:blip r:embed="rId3">
            <a:extLst>
              <a:ext uri="{28A0092B-C50C-407E-A947-70E740481C1C}">
                <a14:useLocalDpi xmlns:a14="http://schemas.microsoft.com/office/drawing/2010/main" val="0"/>
              </a:ext>
            </a:extLst>
          </a:blip>
          <a:srcRect b="514" r="249"/>
          <a:stretch/>
        </p:blipFill>
        <p:spPr>
          <a:xfrm>
            <a:off x="7756441" y="5037722"/>
            <a:ext cx="4041203" cy="1528019"/>
          </a:xfrm>
          <a:prstGeom prst="rect">
            <a:avLst/>
          </a:prstGeom>
          <a:ln w="28575">
            <a:solidFill>
              <a:schemeClr val="tx1"/>
            </a:solidFill>
          </a:ln>
        </p:spPr>
      </p:pic>
      <p:pic>
        <p:nvPicPr>
          <p:cNvPr id="9" name="BETA">
            <a:extLst>
              <a:ext uri="{FF2B5EF4-FFF2-40B4-BE49-F238E27FC236}">
                <a16:creationId xmlns:a16="http://schemas.microsoft.com/office/drawing/2014/main" id="{52578D07-BB26-4C73-8A57-84B43C1B1EA0}"/>
              </a:ext>
            </a:extLst>
          </p:cNvPr>
          <p:cNvPicPr>
            <a:picLocks noChangeAspect="1"/>
          </p:cNvPicPr>
          <p:nvPr/>
        </p:nvPicPr>
        <p:blipFill rotWithShape="1">
          <a:blip r:embed="rId4">
            <a:extLst>
              <a:ext uri="{28A0092B-C50C-407E-A947-70E740481C1C}">
                <a14:useLocalDpi xmlns:a14="http://schemas.microsoft.com/office/drawing/2010/main" val="0"/>
              </a:ext>
            </a:extLst>
          </a:blip>
          <a:srcRect b="67" r="245" t="-6"/>
          <a:stretch/>
        </p:blipFill>
        <p:spPr>
          <a:xfrm>
            <a:off x="286956" y="5037723"/>
            <a:ext cx="4041203" cy="1528019"/>
          </a:xfrm>
          <a:prstGeom prst="rect">
            <a:avLst/>
          </a:prstGeom>
          <a:ln w="28575">
            <a:solidFill>
              <a:schemeClr val="tx1"/>
            </a:solidFill>
          </a:ln>
        </p:spPr>
      </p:pic>
      <p:sp>
        <p:nvSpPr>
          <p:cNvPr id="10" name="Arrow: Right 9">
            <a:extLst>
              <a:ext uri="{FF2B5EF4-FFF2-40B4-BE49-F238E27FC236}">
                <a16:creationId xmlns:a16="http://schemas.microsoft.com/office/drawing/2014/main" id="{AFAE1824-E801-4A6C-9819-5A8878E3AB67}"/>
              </a:ext>
            </a:extLst>
          </p:cNvPr>
          <p:cNvSpPr/>
          <p:nvPr/>
        </p:nvSpPr>
        <p:spPr>
          <a:xfrm>
            <a:off x="4583575" y="5451672"/>
            <a:ext cx="2986268" cy="674711"/>
          </a:xfrm>
          <a:prstGeom prst="rightArrow">
            <a:avLst/>
          </a:prstGeom>
        </p:spPr>
        <p:style>
          <a:lnRef idx="1">
            <a:schemeClr val="accent1"/>
          </a:lnRef>
          <a:fillRef idx="3">
            <a:schemeClr val="accent1"/>
          </a:fillRef>
          <a:effectRef idx="2">
            <a:schemeClr val="accent1"/>
          </a:effectRef>
          <a:fontRef idx="minor">
            <a:schemeClr val="lt1"/>
          </a:fontRef>
        </p:style>
        <p:txBody>
          <a:bodyPr anchor="ctr" rtlCol="0"/>
          <a:lstStyle/>
          <a:p>
            <a:pPr algn="ctr"/>
            <a:endParaRPr lang="en-US"/>
          </a:p>
        </p:txBody>
      </p:sp>
      <p:sp>
        <p:nvSpPr>
          <p:cNvPr id="11" name="TextBox 10">
            <a:extLst>
              <a:ext uri="{FF2B5EF4-FFF2-40B4-BE49-F238E27FC236}">
                <a16:creationId xmlns:a16="http://schemas.microsoft.com/office/drawing/2014/main" id="{9D6000D2-57EB-4DCD-B435-B3CAD008151D}"/>
              </a:ext>
            </a:extLst>
          </p:cNvPr>
          <p:cNvSpPr txBox="1"/>
          <p:nvPr/>
        </p:nvSpPr>
        <p:spPr>
          <a:xfrm>
            <a:off x="4328159" y="4976093"/>
            <a:ext cx="3428282" cy="523220"/>
          </a:xfrm>
          <a:prstGeom prst="rect">
            <a:avLst/>
          </a:prstGeom>
          <a:noFill/>
        </p:spPr>
        <p:txBody>
          <a:bodyPr rtlCol="0" wrap="square">
            <a:spAutoFit/>
          </a:bodyPr>
          <a:lstStyle/>
          <a:p>
            <a:pPr algn="ctr"/>
            <a:r>
              <a:rPr dirty="0" lang="en-US" sz="2800">
                <a:latin charset="0" panose="02040503050406030204" pitchFamily="18" typeface="Cambria"/>
                <a:ea charset="0" panose="02040503050406030204" pitchFamily="18" typeface="Cambria"/>
              </a:rPr>
              <a:t>6 months in Beta</a:t>
            </a:r>
          </a:p>
        </p:txBody>
      </p:sp>
      <p:sp>
        <p:nvSpPr>
          <p:cNvPr id="12" name="TextBox 11">
            <a:extLst>
              <a:ext uri="{FF2B5EF4-FFF2-40B4-BE49-F238E27FC236}">
                <a16:creationId xmlns:a16="http://schemas.microsoft.com/office/drawing/2014/main" id="{8D5C41AF-8D0E-4A3F-A4E0-EB8FC9A10093}"/>
              </a:ext>
            </a:extLst>
          </p:cNvPr>
          <p:cNvSpPr txBox="1"/>
          <p:nvPr/>
        </p:nvSpPr>
        <p:spPr>
          <a:xfrm>
            <a:off x="4328159" y="6048736"/>
            <a:ext cx="3428282" cy="681939"/>
          </a:xfrm>
          <a:prstGeom prst="rect">
            <a:avLst/>
          </a:prstGeom>
          <a:noFill/>
        </p:spPr>
        <p:txBody>
          <a:bodyPr rtlCol="0" wrap="square">
            <a:noAutofit/>
          </a:bodyPr>
          <a:lstStyle/>
          <a:p>
            <a:pPr algn="ctr"/>
            <a:r>
              <a:rPr dirty="0" lang="en-US">
                <a:latin charset="0" panose="02040503050406030204" pitchFamily="18" typeface="Cambria"/>
                <a:ea charset="0" panose="02040503050406030204" pitchFamily="18" typeface="Cambria"/>
              </a:rPr>
              <a:t>Migrate to Production  all at once</a:t>
            </a:r>
          </a:p>
        </p:txBody>
      </p:sp>
    </p:spTree>
    <p:extLst>
      <p:ext uri="{BB962C8B-B14F-4D97-AF65-F5344CB8AC3E}">
        <p14:creationId xmlns:p14="http://schemas.microsoft.com/office/powerpoint/2010/main" val="2484497658"/>
      </p:ext>
    </p:extLst>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BF4164-5E70-4122-880E-AB624C8F7D6E}"/>
              </a:ext>
            </a:extLst>
          </p:cNvPr>
          <p:cNvSpPr>
            <a:spLocks noGrp="1"/>
          </p:cNvSpPr>
          <p:nvPr>
            <p:ph idx="12" sz="quarter" type="sldNum"/>
          </p:nvPr>
        </p:nvSpPr>
        <p:spPr/>
        <p:txBody>
          <a:bodyPr/>
          <a:lstStyle/>
          <a:p>
            <a:fld id="{D3D538F9-49A3-B84F-B36B-A7030CDE5D5B}" type="slidenum">
              <a:rPr lang="en-US" smtClean="0"/>
              <a:t>11</a:t>
            </a:fld>
            <a:endParaRPr lang="en-US"/>
          </a:p>
        </p:txBody>
      </p:sp>
      <p:sp>
        <p:nvSpPr>
          <p:cNvPr id="14" name="TextBox 13">
            <a:extLst>
              <a:ext uri="{FF2B5EF4-FFF2-40B4-BE49-F238E27FC236}">
                <a16:creationId xmlns:a16="http://schemas.microsoft.com/office/drawing/2014/main" id="{7942B19B-B2AD-46F9-A2F4-6DAE829DACC9}"/>
              </a:ext>
            </a:extLst>
          </p:cNvPr>
          <p:cNvSpPr txBox="1"/>
          <p:nvPr/>
        </p:nvSpPr>
        <p:spPr>
          <a:xfrm>
            <a:off x="230663" y="3479793"/>
            <a:ext cx="11330557" cy="2484783"/>
          </a:xfrm>
          <a:prstGeom prst="rect">
            <a:avLst/>
          </a:prstGeom>
          <a:noFill/>
        </p:spPr>
        <p:txBody>
          <a:bodyPr rtlCol="0" wrap="square">
            <a:spAutoFit/>
          </a:bodyPr>
          <a:lstStyle/>
          <a:p>
            <a:pPr defTabSz="304815" eaLnBrk="0" fontAlgn="base" hangingPunct="0">
              <a:spcBef>
                <a:spcPts val="800"/>
              </a:spcBef>
              <a:spcAft>
                <a:spcPct val="0"/>
              </a:spcAft>
              <a:tabLst>
                <a:tab algn="l" pos="0"/>
              </a:tabLst>
            </a:pPr>
            <a:r>
              <a:rPr altLang="zh-CN" b="1" dirty="0" lang="en-US" sz="3200">
                <a:solidFill>
                  <a:prstClr val="black"/>
                </a:solidFill>
                <a:latin charset="0" panose="02040503050406030204" pitchFamily="18" typeface="Cambria"/>
                <a:ea charset="0" panose="02040503050406030204" pitchFamily="18" typeface="Cambria"/>
                <a:cs charset="0" panose="020B0606030504020204" pitchFamily="34" typeface="Open Sans"/>
                <a:sym typeface="Open Sans"/>
              </a:rPr>
              <a:t>access</a:t>
            </a:r>
            <a:r>
              <a:rPr altLang="zh-CN" dirty="0" lang="en-US" sz="3200">
                <a:solidFill>
                  <a:prstClr val="black"/>
                </a:solidFill>
                <a:latin charset="0" panose="02040503050406030204" pitchFamily="18" typeface="Cambria"/>
                <a:ea charset="0" panose="02040503050406030204" pitchFamily="18" typeface="Cambria"/>
                <a:cs charset="0" panose="020B0606030504020204" pitchFamily="34" typeface="Open Sans"/>
                <a:sym typeface="Open Sans"/>
              </a:rPr>
              <a:t>… ? </a:t>
            </a:r>
            <a:r>
              <a:rPr altLang="zh-CN" dirty="0" lang="en-US" sz="32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traditionally  marks/disks/objects</a:t>
            </a:r>
          </a:p>
          <a:p>
            <a:pPr defTabSz="304815" eaLnBrk="0" fontAlgn="base" hangingPunct="0">
              <a:spcBef>
                <a:spcPts val="800"/>
              </a:spcBef>
              <a:spcAft>
                <a:spcPct val="0"/>
              </a:spcAft>
              <a:tabLst>
                <a:tab algn="l" pos="0"/>
                <a:tab algn="l" pos="1756745"/>
              </a:tabLst>
            </a:pPr>
            <a:r>
              <a:rPr altLang="zh-CN" dirty="0" lang="en-US" sz="32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 modern and future  </a:t>
            </a:r>
            <a:r>
              <a:rPr altLang="zh-CN" b="1" dirty="0" lang="en-US" sz="32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NOAA CORS Network (NCN)</a:t>
            </a:r>
          </a:p>
          <a:p>
            <a:pPr defTabSz="304815" eaLnBrk="0" fontAlgn="base" hangingPunct="0">
              <a:spcBef>
                <a:spcPct val="20000"/>
              </a:spcBef>
              <a:spcAft>
                <a:spcPct val="0"/>
              </a:spcAft>
              <a:tabLst>
                <a:tab algn="l" pos="0"/>
              </a:tabLst>
            </a:pPr>
            <a:endParaRPr altLang="zh-CN" dirty="0" lang="en-US" sz="32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endParaRPr>
          </a:p>
          <a:p>
            <a:pPr defTabSz="304815" eaLnBrk="0" fontAlgn="base" hangingPunct="0">
              <a:spcBef>
                <a:spcPct val="20000"/>
              </a:spcBef>
              <a:spcAft>
                <a:spcPct val="0"/>
              </a:spcAft>
              <a:tabLst>
                <a:tab algn="l" pos="0"/>
              </a:tabLst>
            </a:pPr>
            <a:r>
              <a:rPr altLang="zh-CN" dirty="0" lang="en-US" sz="32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a:t>
            </a:r>
            <a:r>
              <a:rPr altLang="zh-CN" dirty="0" i="1" lang="en-US" sz="32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via OPUS</a:t>
            </a:r>
          </a:p>
          <a:p>
            <a:endParaRPr dirty="0" lang="en-US" sz="800">
              <a:latin charset="0" panose="02040503050406030204" pitchFamily="18" typeface="Cambria"/>
              <a:ea charset="0" panose="02040503050406030204" pitchFamily="18" typeface="Cambria"/>
            </a:endParaRPr>
          </a:p>
        </p:txBody>
      </p:sp>
      <p:cxnSp>
        <p:nvCxnSpPr>
          <p:cNvPr id="15" name="Connector: Curved 14">
            <a:extLst>
              <a:ext uri="{FF2B5EF4-FFF2-40B4-BE49-F238E27FC236}">
                <a16:creationId xmlns:a16="http://schemas.microsoft.com/office/drawing/2014/main" id="{B44282BC-9CDC-4D1E-8733-3CD695C19A38}"/>
              </a:ext>
            </a:extLst>
          </p:cNvPr>
          <p:cNvCxnSpPr>
            <a:cxnSpLocks/>
          </p:cNvCxnSpPr>
          <p:nvPr/>
        </p:nvCxnSpPr>
        <p:spPr>
          <a:xfrm flipV="1" rot="10800000">
            <a:off x="10133467" y="4536056"/>
            <a:ext cx="1347147" cy="1308045"/>
          </a:xfrm>
          <a:prstGeom prst="curvedConnector3">
            <a:avLst>
              <a:gd fmla="val -32275" name="adj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
            <a:extLst>
              <a:ext uri="{FF2B5EF4-FFF2-40B4-BE49-F238E27FC236}">
                <a16:creationId xmlns:a16="http://schemas.microsoft.com/office/drawing/2014/main" id="{262BD7AC-8C6A-4B9C-8AB1-C8BF72B21BDA}"/>
              </a:ext>
            </a:extLst>
          </p:cNvPr>
          <p:cNvSpPr>
            <a:spLocks noGrp="1"/>
          </p:cNvSpPr>
          <p:nvPr>
            <p:ph idx="1"/>
          </p:nvPr>
        </p:nvSpPr>
        <p:spPr>
          <a:xfrm>
            <a:off x="0" y="1282176"/>
            <a:ext cx="12192000" cy="1960569"/>
          </a:xfrm>
        </p:spPr>
        <p:txBody>
          <a:bodyPr/>
          <a:lstStyle/>
          <a:p>
            <a:pPr algn="ctr" indent="0" marL="0">
              <a:buNone/>
            </a:pPr>
            <a:r>
              <a:rPr altLang="zh-CN" dirty="0" lang="en-US" sz="3200">
                <a:cs charset="0" panose="020B0606030504020204" pitchFamily="34" typeface="Open Sans"/>
              </a:rPr>
              <a:t>To define, maintain and provide access to the                     </a:t>
            </a:r>
            <a:r>
              <a:rPr altLang="zh-CN" b="1" dirty="0" lang="en-US" sz="4933">
                <a:solidFill>
                  <a:srgbClr val="C00000"/>
                </a:solidFill>
                <a:cs charset="0" panose="020B0606030504020204" pitchFamily="34" typeface="Open Sans"/>
              </a:rPr>
              <a:t>National Spatial Reference System (NSRS) </a:t>
            </a:r>
            <a:r>
              <a:rPr altLang="zh-CN" dirty="0" lang="en-US" sz="3200">
                <a:cs charset="0" panose="020B0606030504020204" pitchFamily="34" typeface="Open Sans"/>
              </a:rPr>
              <a:t>to meet our Nation’s economic, social, and environmental needs.</a:t>
            </a:r>
            <a:endParaRPr dirty="0" lang="en-US" sz="3200"/>
          </a:p>
        </p:txBody>
      </p:sp>
      <p:pic>
        <p:nvPicPr>
          <p:cNvPr id="42" name="OPUS ss">
            <a:extLst>
              <a:ext uri="{FF2B5EF4-FFF2-40B4-BE49-F238E27FC236}">
                <a16:creationId xmlns:a16="http://schemas.microsoft.com/office/drawing/2014/main" id="{12CF080A-FEE7-43EA-9179-4DCE1EEF1DA3}"/>
              </a:ext>
            </a:extLst>
          </p:cNvPr>
          <p:cNvPicPr>
            <a:picLocks noChangeAspect="1"/>
          </p:cNvPicPr>
          <p:nvPr/>
        </p:nvPicPr>
        <p:blipFill rotWithShape="1">
          <a:blip r:embed="rId3"/>
          <a:srcRect b="16"/>
          <a:stretch/>
        </p:blipFill>
        <p:spPr>
          <a:xfrm>
            <a:off x="4198524" y="4765969"/>
            <a:ext cx="5864411" cy="2034543"/>
          </a:xfrm>
          <a:prstGeom prst="rect">
            <a:avLst/>
          </a:prstGeom>
          <a:ln w="25400">
            <a:solidFill>
              <a:schemeClr val="bg1">
                <a:lumMod val="50000"/>
              </a:schemeClr>
            </a:solidFill>
          </a:ln>
        </p:spPr>
      </p:pic>
      <p:sp>
        <p:nvSpPr>
          <p:cNvPr id="10" name="Title 9">
            <a:extLst>
              <a:ext uri="{FF2B5EF4-FFF2-40B4-BE49-F238E27FC236}">
                <a16:creationId xmlns:a16="http://schemas.microsoft.com/office/drawing/2014/main" id="{8F4C358B-9CB7-4B74-8BE3-5AA2797E2788}"/>
              </a:ext>
            </a:extLst>
          </p:cNvPr>
          <p:cNvSpPr>
            <a:spLocks noGrp="1"/>
          </p:cNvSpPr>
          <p:nvPr>
            <p:ph type="title"/>
          </p:nvPr>
        </p:nvSpPr>
        <p:spPr/>
        <p:txBody>
          <a:bodyPr/>
          <a:lstStyle/>
          <a:p>
            <a:r>
              <a:rPr b="1" dirty="0" lang="en-US"/>
              <a:t>NGS Mission</a:t>
            </a:r>
          </a:p>
        </p:txBody>
      </p:sp>
    </p:spTree>
    <p:extLst>
      <p:ext uri="{BB962C8B-B14F-4D97-AF65-F5344CB8AC3E}">
        <p14:creationId xmlns:p14="http://schemas.microsoft.com/office/powerpoint/2010/main" val="2530613599"/>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2" presetSubtype="8">
                                  <p:stCondLst>
                                    <p:cond delay="0"/>
                                  </p:stCondLst>
                                  <p:childTnLst>
                                    <p:set>
                                      <p:cBhvr>
                                        <p:cTn dur="1" fill="hold" id="6">
                                          <p:stCondLst>
                                            <p:cond delay="0"/>
                                          </p:stCondLst>
                                        </p:cTn>
                                        <p:tgtEl>
                                          <p:spTgt spid="14">
                                            <p:txEl>
                                              <p:pRg end="0" st="0"/>
                                            </p:txEl>
                                          </p:spTgt>
                                        </p:tgtEl>
                                        <p:attrNameLst>
                                          <p:attrName>style.visibility</p:attrName>
                                        </p:attrNameLst>
                                      </p:cBhvr>
                                      <p:to>
                                        <p:strVal val="visible"/>
                                      </p:to>
                                    </p:set>
                                    <p:animEffect filter="wipe(left)" transition="in">
                                      <p:cBhvr>
                                        <p:cTn dur="1000" id="7"/>
                                        <p:tgtEl>
                                          <p:spTgt spid="14">
                                            <p:txEl>
                                              <p:pRg end="0" st="0"/>
                                            </p:txEl>
                                          </p:spTgt>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22" presetSubtype="8">
                                  <p:stCondLst>
                                    <p:cond delay="0"/>
                                  </p:stCondLst>
                                  <p:childTnLst>
                                    <p:set>
                                      <p:cBhvr>
                                        <p:cTn dur="1" fill="hold" id="11">
                                          <p:stCondLst>
                                            <p:cond delay="0"/>
                                          </p:stCondLst>
                                        </p:cTn>
                                        <p:tgtEl>
                                          <p:spTgt spid="14">
                                            <p:txEl>
                                              <p:pRg end="1" st="1"/>
                                            </p:txEl>
                                          </p:spTgt>
                                        </p:tgtEl>
                                        <p:attrNameLst>
                                          <p:attrName>style.visibility</p:attrName>
                                        </p:attrNameLst>
                                      </p:cBhvr>
                                      <p:to>
                                        <p:strVal val="visible"/>
                                      </p:to>
                                    </p:set>
                                    <p:animEffect filter="wipe(left)" transition="in">
                                      <p:cBhvr>
                                        <p:cTn dur="1000" id="12"/>
                                        <p:tgtEl>
                                          <p:spTgt spid="14">
                                            <p:txEl>
                                              <p:pRg end="1" st="1"/>
                                            </p:txEl>
                                          </p:spTgt>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0" presetSubtype="0">
                                  <p:stCondLst>
                                    <p:cond delay="0"/>
                                  </p:stCondLst>
                                  <p:childTnLst>
                                    <p:set>
                                      <p:cBhvr>
                                        <p:cTn dur="1" fill="hold" id="16">
                                          <p:stCondLst>
                                            <p:cond delay="0"/>
                                          </p:stCondLst>
                                        </p:cTn>
                                        <p:tgtEl>
                                          <p:spTgt spid="14">
                                            <p:txEl>
                                              <p:pRg end="3" st="3"/>
                                            </p:txEl>
                                          </p:spTgt>
                                        </p:tgtEl>
                                        <p:attrNameLst>
                                          <p:attrName>style.visibility</p:attrName>
                                        </p:attrNameLst>
                                      </p:cBhvr>
                                      <p:to>
                                        <p:strVal val="visible"/>
                                      </p:to>
                                    </p:set>
                                    <p:animEffect filter="fade" transition="in">
                                      <p:cBhvr>
                                        <p:cTn dur="500" id="17"/>
                                        <p:tgtEl>
                                          <p:spTgt spid="14">
                                            <p:txEl>
                                              <p:pRg end="3" st="3"/>
                                            </p:txEl>
                                          </p:spTgt>
                                        </p:tgtEl>
                                      </p:cBhvr>
                                    </p:animEffect>
                                  </p:childTnLst>
                                </p:cTn>
                              </p:par>
                              <p:par>
                                <p:cTn fill="hold" id="18" nodeType="withEffect" presetClass="entr" presetID="2" presetSubtype="4">
                                  <p:stCondLst>
                                    <p:cond delay="0"/>
                                  </p:stCondLst>
                                  <p:childTnLst>
                                    <p:set>
                                      <p:cBhvr>
                                        <p:cTn dur="1" fill="hold" id="19">
                                          <p:stCondLst>
                                            <p:cond delay="0"/>
                                          </p:stCondLst>
                                        </p:cTn>
                                        <p:tgtEl>
                                          <p:spTgt spid="42"/>
                                        </p:tgtEl>
                                        <p:attrNameLst>
                                          <p:attrName>style.visibility</p:attrName>
                                        </p:attrNameLst>
                                      </p:cBhvr>
                                      <p:to>
                                        <p:strVal val="visible"/>
                                      </p:to>
                                    </p:set>
                                    <p:anim calcmode="lin" valueType="num">
                                      <p:cBhvr additive="base">
                                        <p:cTn dur="2000" fill="hold" id="20"/>
                                        <p:tgtEl>
                                          <p:spTgt spid="42"/>
                                        </p:tgtEl>
                                        <p:attrNameLst>
                                          <p:attrName>ppt_x</p:attrName>
                                        </p:attrNameLst>
                                      </p:cBhvr>
                                      <p:tavLst>
                                        <p:tav tm="0">
                                          <p:val>
                                            <p:strVal val="#ppt_x"/>
                                          </p:val>
                                        </p:tav>
                                        <p:tav tm="100000">
                                          <p:val>
                                            <p:strVal val="#ppt_x"/>
                                          </p:val>
                                        </p:tav>
                                      </p:tavLst>
                                    </p:anim>
                                    <p:anim calcmode="lin" valueType="num">
                                      <p:cBhvr additive="base">
                                        <p:cTn dur="2000" fill="hold" id="21"/>
                                        <p:tgtEl>
                                          <p:spTgt spid="42"/>
                                        </p:tgtEl>
                                        <p:attrNameLst>
                                          <p:attrName>ppt_y</p:attrName>
                                        </p:attrNameLst>
                                      </p:cBhvr>
                                      <p:tavLst>
                                        <p:tav tm="0">
                                          <p:val>
                                            <p:strVal val="1+#ppt_h/2"/>
                                          </p:val>
                                        </p:tav>
                                        <p:tav tm="100000">
                                          <p:val>
                                            <p:strVal val="#ppt_y"/>
                                          </p:val>
                                        </p:tav>
                                      </p:tavLst>
                                    </p:anim>
                                  </p:childTnLst>
                                </p:cTn>
                              </p:par>
                            </p:childTnLst>
                          </p:cTn>
                        </p:par>
                        <p:par>
                          <p:cTn fill="hold" id="22">
                            <p:stCondLst>
                              <p:cond delay="2000"/>
                            </p:stCondLst>
                            <p:childTnLst>
                              <p:par>
                                <p:cTn fill="hold" id="23" nodeType="afterEffect" presetClass="entr" presetID="21" presetSubtype="1">
                                  <p:stCondLst>
                                    <p:cond delay="0"/>
                                  </p:stCondLst>
                                  <p:childTnLst>
                                    <p:set>
                                      <p:cBhvr>
                                        <p:cTn dur="1" fill="hold" id="24">
                                          <p:stCondLst>
                                            <p:cond delay="0"/>
                                          </p:stCondLst>
                                        </p:cTn>
                                        <p:tgtEl>
                                          <p:spTgt spid="15"/>
                                        </p:tgtEl>
                                        <p:attrNameLst>
                                          <p:attrName>style.visibility</p:attrName>
                                        </p:attrNameLst>
                                      </p:cBhvr>
                                      <p:to>
                                        <p:strVal val="visible"/>
                                      </p:to>
                                    </p:set>
                                    <p:animEffect filter="wheel(1)" transition="in">
                                      <p:cBhvr>
                                        <p:cTn dur="3000" id="25"/>
                                        <p:tgtEl>
                                          <p:spTgt spid="1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524000" y="413986"/>
            <a:ext cx="9144000" cy="5957186"/>
          </a:xfrm>
          <a:prstGeom prst="rect">
            <a:avLst/>
          </a:prstGeom>
        </p:spPr>
        <p:txBody>
          <a:bodyPr vert="horz" wrap="square" lIns="0" tIns="16933" rIns="0" bIns="0" rtlCol="0">
            <a:spAutoFit/>
          </a:bodyPr>
          <a:lstStyle/>
          <a:p>
            <a:pPr algn="ctr" defTabSz="914354">
              <a:buSzPct val="159375"/>
            </a:pPr>
            <a:r>
              <a:rPr lang="en-US" sz="5000" b="1" dirty="0">
                <a:solidFill>
                  <a:prstClr val="black"/>
                </a:solidFill>
                <a:uFill>
                  <a:solidFill>
                    <a:srgbClr val="1F497D"/>
                  </a:solidFill>
                </a:uFill>
                <a:latin typeface="Cambria" panose="02040503050406030204" pitchFamily="18" charset="0"/>
                <a:cs typeface="Arial"/>
              </a:rPr>
              <a:t>Positional Components of </a:t>
            </a:r>
          </a:p>
          <a:p>
            <a:pPr algn="ctr" defTabSz="914354">
              <a:buSzPct val="159375"/>
            </a:pPr>
            <a:r>
              <a:rPr lang="en-US" sz="5000" b="1" dirty="0">
                <a:solidFill>
                  <a:prstClr val="black"/>
                </a:solidFill>
                <a:uFill>
                  <a:solidFill>
                    <a:srgbClr val="1F497D"/>
                  </a:solidFill>
                </a:uFill>
                <a:latin typeface="Cambria" panose="02040503050406030204" pitchFamily="18" charset="0"/>
                <a:cs typeface="Arial"/>
              </a:rPr>
              <a:t>the NSRS</a:t>
            </a:r>
            <a:endParaRPr lang="en-US" sz="5000" b="1" spc="-7" dirty="0">
              <a:solidFill>
                <a:prstClr val="black"/>
              </a:solidFill>
              <a:uFill>
                <a:solidFill>
                  <a:srgbClr val="1F497D"/>
                </a:solidFill>
              </a:uFill>
              <a:latin typeface="Cambria" panose="02040503050406030204" pitchFamily="18" charset="0"/>
              <a:cs typeface="Arial"/>
            </a:endParaRPr>
          </a:p>
          <a:p>
            <a:pPr algn="ctr" defTabSz="914354">
              <a:spcBef>
                <a:spcPts val="3000"/>
              </a:spcBef>
              <a:buSzPct val="159375"/>
            </a:pPr>
            <a:r>
              <a:rPr lang="en-US" sz="4800" b="1" spc="-20" dirty="0">
                <a:solidFill>
                  <a:srgbClr val="C00000"/>
                </a:solidFill>
                <a:uFill>
                  <a:solidFill>
                    <a:srgbClr val="C00000"/>
                  </a:solidFill>
                </a:uFill>
                <a:latin typeface="Cambria" panose="02040503050406030204" pitchFamily="18" charset="0"/>
                <a:cs typeface="Arial Black"/>
              </a:rPr>
              <a:t>Geometric</a:t>
            </a:r>
          </a:p>
          <a:p>
            <a:pPr algn="ctr" defTabSz="914354">
              <a:buSzPct val="159375"/>
            </a:pPr>
            <a:r>
              <a:rPr lang="en-US" sz="3600" b="1" spc="-20" dirty="0">
                <a:solidFill>
                  <a:prstClr val="black">
                    <a:lumMod val="65000"/>
                    <a:lumOff val="35000"/>
                  </a:prstClr>
                </a:solidFill>
                <a:uFill>
                  <a:solidFill>
                    <a:srgbClr val="C00000"/>
                  </a:solidFill>
                </a:uFill>
                <a:latin typeface="Cambria" panose="02040503050406030204" pitchFamily="18" charset="0"/>
                <a:cs typeface="Arial Black"/>
              </a:rPr>
              <a:t>aka “Horizontal”</a:t>
            </a:r>
          </a:p>
          <a:p>
            <a:pPr algn="ctr" defTabSz="914354">
              <a:buSzPct val="159375"/>
            </a:pPr>
            <a:r>
              <a:rPr lang="en-US" sz="3200" b="1" spc="-20" dirty="0">
                <a:solidFill>
                  <a:prstClr val="black">
                    <a:lumMod val="65000"/>
                    <a:lumOff val="35000"/>
                  </a:prstClr>
                </a:solidFill>
                <a:uFill>
                  <a:solidFill>
                    <a:srgbClr val="C00000"/>
                  </a:solidFill>
                </a:uFill>
                <a:latin typeface="Cambria" panose="02040503050406030204" pitchFamily="18" charset="0"/>
                <a:cs typeface="Arial Black"/>
              </a:rPr>
              <a:t>Latitude, Longitude, </a:t>
            </a:r>
            <a:r>
              <a:rPr lang="en-US" sz="3200" b="1" i="1" spc="-20" dirty="0">
                <a:solidFill>
                  <a:prstClr val="black">
                    <a:lumMod val="65000"/>
                    <a:lumOff val="35000"/>
                  </a:prstClr>
                </a:solidFill>
                <a:uFill>
                  <a:solidFill>
                    <a:srgbClr val="C00000"/>
                  </a:solidFill>
                </a:uFill>
                <a:latin typeface="Cambria" panose="02040503050406030204" pitchFamily="18" charset="0"/>
                <a:cs typeface="Arial Black"/>
              </a:rPr>
              <a:t>Ellipsoid Height</a:t>
            </a:r>
          </a:p>
          <a:p>
            <a:pPr algn="ctr" defTabSz="914354">
              <a:spcBef>
                <a:spcPts val="3000"/>
              </a:spcBef>
              <a:buSzPct val="159375"/>
            </a:pPr>
            <a:r>
              <a:rPr lang="en-US" sz="4800" b="1" spc="-20" dirty="0">
                <a:solidFill>
                  <a:srgbClr val="C00000"/>
                </a:solidFill>
                <a:uFill>
                  <a:solidFill>
                    <a:srgbClr val="C00000"/>
                  </a:solidFill>
                </a:uFill>
                <a:latin typeface="Cambria" panose="02040503050406030204" pitchFamily="18" charset="0"/>
                <a:cs typeface="Arial Black"/>
              </a:rPr>
              <a:t>Geopotential</a:t>
            </a:r>
          </a:p>
          <a:p>
            <a:pPr algn="ctr" defTabSz="914354">
              <a:buSzPct val="159375"/>
            </a:pPr>
            <a:r>
              <a:rPr lang="en-US" sz="3600" b="1" spc="-20" dirty="0">
                <a:solidFill>
                  <a:prstClr val="black">
                    <a:lumMod val="65000"/>
                    <a:lumOff val="35000"/>
                  </a:prstClr>
                </a:solidFill>
                <a:uFill>
                  <a:solidFill>
                    <a:srgbClr val="C00000"/>
                  </a:solidFill>
                </a:uFill>
                <a:latin typeface="Cambria" panose="02040503050406030204" pitchFamily="18" charset="0"/>
                <a:cs typeface="Arial Black"/>
              </a:rPr>
              <a:t>aka Orthometric Height</a:t>
            </a:r>
          </a:p>
          <a:p>
            <a:pPr algn="ctr" defTabSz="914354">
              <a:buSzPct val="159375"/>
            </a:pPr>
            <a:r>
              <a:rPr lang="en-US" sz="3600" b="1" spc="-20" dirty="0">
                <a:solidFill>
                  <a:prstClr val="black">
                    <a:lumMod val="65000"/>
                    <a:lumOff val="35000"/>
                  </a:prstClr>
                </a:solidFill>
                <a:uFill>
                  <a:solidFill>
                    <a:srgbClr val="C00000"/>
                  </a:solidFill>
                </a:uFill>
                <a:latin typeface="Cambria" panose="02040503050406030204" pitchFamily="18" charset="0"/>
                <a:cs typeface="Arial Black"/>
              </a:rPr>
              <a:t>aka “Elevation”</a:t>
            </a:r>
            <a:endParaRPr lang="en-US" sz="4800" b="1" spc="-20" dirty="0">
              <a:solidFill>
                <a:prstClr val="black">
                  <a:lumMod val="65000"/>
                  <a:lumOff val="35000"/>
                </a:prstClr>
              </a:solidFill>
              <a:uFill>
                <a:solidFill>
                  <a:srgbClr val="C00000"/>
                </a:solidFill>
              </a:uFill>
              <a:latin typeface="Cambria" panose="02040503050406030204" pitchFamily="18" charset="0"/>
              <a:cs typeface="Arial Black"/>
            </a:endParaRPr>
          </a:p>
        </p:txBody>
      </p:sp>
      <p:sp>
        <p:nvSpPr>
          <p:cNvPr id="3" name="TextBox 2"/>
          <p:cNvSpPr txBox="1"/>
          <p:nvPr/>
        </p:nvSpPr>
        <p:spPr bwMode="auto">
          <a:xfrm>
            <a:off x="8982079" y="2493809"/>
            <a:ext cx="1552573" cy="584775"/>
          </a:xfrm>
          <a:prstGeom prst="rect">
            <a:avLst/>
          </a:prstGeom>
          <a:noFill/>
          <a:ln w="9525">
            <a:noFill/>
            <a:miter lim="800000"/>
            <a:headEnd/>
            <a:tailEnd/>
          </a:ln>
        </p:spPr>
        <p:txBody>
          <a:bodyPr wrap="square" rtlCol="0">
            <a:spAutoFit/>
          </a:bodyPr>
          <a:lstStyle/>
          <a:p>
            <a:pPr defTabSz="914354"/>
            <a:r>
              <a:rPr lang="en-US" sz="3200" b="1" spc="-20" dirty="0">
                <a:solidFill>
                  <a:prstClr val="black"/>
                </a:solidFill>
                <a:uFill>
                  <a:solidFill>
                    <a:srgbClr val="C00000"/>
                  </a:solidFill>
                </a:uFill>
                <a:latin typeface="Cambria" panose="02040503050406030204" pitchFamily="18" charset="0"/>
              </a:rPr>
              <a:t>NAD83</a:t>
            </a:r>
            <a:endParaRPr lang="en-US" sz="3200" dirty="0">
              <a:solidFill>
                <a:prstClr val="black"/>
              </a:solidFill>
              <a:latin typeface="Calibri"/>
            </a:endParaRPr>
          </a:p>
        </p:txBody>
      </p:sp>
      <p:sp>
        <p:nvSpPr>
          <p:cNvPr id="5" name="TextBox 4"/>
          <p:cNvSpPr txBox="1"/>
          <p:nvPr/>
        </p:nvSpPr>
        <p:spPr bwMode="auto">
          <a:xfrm>
            <a:off x="8811208" y="4621901"/>
            <a:ext cx="2151680" cy="584775"/>
          </a:xfrm>
          <a:prstGeom prst="rect">
            <a:avLst/>
          </a:prstGeom>
          <a:noFill/>
          <a:ln w="9525">
            <a:noFill/>
            <a:miter lim="800000"/>
            <a:headEnd/>
            <a:tailEnd/>
          </a:ln>
        </p:spPr>
        <p:txBody>
          <a:bodyPr wrap="square" rtlCol="0">
            <a:spAutoFit/>
          </a:bodyPr>
          <a:lstStyle/>
          <a:p>
            <a:pPr defTabSz="914354"/>
            <a:r>
              <a:rPr lang="en-US" sz="3200" b="1" spc="-20" dirty="0">
                <a:solidFill>
                  <a:prstClr val="black"/>
                </a:solidFill>
                <a:uFill>
                  <a:solidFill>
                    <a:srgbClr val="C00000"/>
                  </a:solidFill>
                </a:uFill>
                <a:latin typeface="Cambria" panose="02040503050406030204" pitchFamily="18" charset="0"/>
              </a:rPr>
              <a:t>NAVD88</a:t>
            </a:r>
            <a:endParaRPr lang="en-US" sz="3200" dirty="0">
              <a:solidFill>
                <a:prstClr val="black"/>
              </a:solidFill>
              <a:latin typeface="Calibri"/>
            </a:endParaRPr>
          </a:p>
        </p:txBody>
      </p:sp>
      <p:cxnSp>
        <p:nvCxnSpPr>
          <p:cNvPr id="7" name="Straight Arrow Connector 6"/>
          <p:cNvCxnSpPr>
            <a:cxnSpLocks/>
            <a:endCxn id="3" idx="1"/>
          </p:cNvCxnSpPr>
          <p:nvPr/>
        </p:nvCxnSpPr>
        <p:spPr>
          <a:xfrm flipV="1">
            <a:off x="7600954" y="2786197"/>
            <a:ext cx="1381125" cy="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cxnSpLocks/>
            <a:endCxn id="5" idx="1"/>
          </p:cNvCxnSpPr>
          <p:nvPr/>
        </p:nvCxnSpPr>
        <p:spPr>
          <a:xfrm flipV="1">
            <a:off x="7962904" y="4914289"/>
            <a:ext cx="848304" cy="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056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xEl>
                                              <p:pRg st="0" end="0"/>
                                            </p:txEl>
                                          </p:spTgt>
                                        </p:tgtEl>
                                      </p:cBhvr>
                                    </p:animEffect>
                                    <p:set>
                                      <p:cBhvr>
                                        <p:cTn id="7" dur="1" fill="hold">
                                          <p:stCondLst>
                                            <p:cond delay="499"/>
                                          </p:stCondLst>
                                        </p:cTn>
                                        <p:tgtEl>
                                          <p:spTgt spid="4">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xEl>
                                              <p:pRg st="1" end="1"/>
                                            </p:txEl>
                                          </p:spTgt>
                                        </p:tgtEl>
                                      </p:cBhvr>
                                    </p:animEffect>
                                    <p:set>
                                      <p:cBhvr>
                                        <p:cTn id="10" dur="1" fill="hold">
                                          <p:stCondLst>
                                            <p:cond delay="499"/>
                                          </p:stCondLst>
                                        </p:cTn>
                                        <p:tgtEl>
                                          <p:spTgt spid="4">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
                                            <p:txEl>
                                              <p:pRg st="2" end="2"/>
                                            </p:txEl>
                                          </p:spTgt>
                                        </p:tgtEl>
                                      </p:cBhvr>
                                    </p:animEffect>
                                    <p:set>
                                      <p:cBhvr>
                                        <p:cTn id="13" dur="1" fill="hold">
                                          <p:stCondLst>
                                            <p:cond delay="499"/>
                                          </p:stCondLst>
                                        </p:cTn>
                                        <p:tgtEl>
                                          <p:spTgt spid="4">
                                            <p:txEl>
                                              <p:pRg st="2" end="2"/>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
                                            <p:txEl>
                                              <p:pRg st="3" end="3"/>
                                            </p:txEl>
                                          </p:spTgt>
                                        </p:tgtEl>
                                      </p:cBhvr>
                                    </p:animEffect>
                                    <p:set>
                                      <p:cBhvr>
                                        <p:cTn id="16" dur="1" fill="hold">
                                          <p:stCondLst>
                                            <p:cond delay="499"/>
                                          </p:stCondLst>
                                        </p:cTn>
                                        <p:tgtEl>
                                          <p:spTgt spid="4">
                                            <p:txEl>
                                              <p:pRg st="3" end="3"/>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
                                            <p:txEl>
                                              <p:pRg st="4" end="4"/>
                                            </p:txEl>
                                          </p:spTgt>
                                        </p:tgtEl>
                                      </p:cBhvr>
                                    </p:animEffect>
                                    <p:set>
                                      <p:cBhvr>
                                        <p:cTn id="19" dur="1" fill="hold">
                                          <p:stCondLst>
                                            <p:cond delay="499"/>
                                          </p:stCondLst>
                                        </p:cTn>
                                        <p:tgtEl>
                                          <p:spTgt spid="4">
                                            <p:txEl>
                                              <p:pRg st="4" end="4"/>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603024" y="3123972"/>
            <a:ext cx="893103" cy="878300"/>
          </a:xfrm>
          <a:prstGeom prst="rect">
            <a:avLst/>
          </a:prstGeom>
          <a:ln>
            <a:noFill/>
          </a:ln>
          <a:effectLst>
            <a:outerShdw algn="tl" blurRad="292100" dir="2700000" dist="139700" rotWithShape="0">
              <a:srgbClr val="333333">
                <a:alpha val="65000"/>
              </a:srgbClr>
            </a:outerShdw>
          </a:effectLst>
        </p:spPr>
      </p:pic>
      <p:sp>
        <p:nvSpPr>
          <p:cNvPr id="16" name="Title 1"/>
          <p:cNvSpPr txBox="1">
            <a:spLocks/>
          </p:cNvSpPr>
          <p:nvPr/>
        </p:nvSpPr>
        <p:spPr>
          <a:xfrm>
            <a:off x="1524000" y="173737"/>
            <a:ext cx="9144000" cy="1325563"/>
          </a:xfrm>
          <a:prstGeom prst="rect">
            <a:avLst/>
          </a:prstGeom>
        </p:spPr>
        <p:txBody>
          <a:bodyPr anchor="ctr" bIns="45720" lIns="91440" rIns="91440" rtlCol="0" tIns="45720" vert="horz">
            <a:normAutofit/>
          </a:bodyPr>
          <a:lstStyle>
            <a:lvl1pPr algn="l" defTabSz="914400" eaLnBrk="1" hangingPunct="1" latinLnBrk="0" rtl="0">
              <a:lnSpc>
                <a:spcPct val="90000"/>
              </a:lnSpc>
              <a:spcBef>
                <a:spcPct val="0"/>
              </a:spcBef>
              <a:buNone/>
              <a:defRPr kern="1200" sz="4400">
                <a:solidFill>
                  <a:schemeClr val="tx1"/>
                </a:solidFill>
                <a:latin typeface="+mj-lt"/>
                <a:ea typeface="+mj-ea"/>
                <a:cs typeface="+mj-cs"/>
              </a:defRPr>
            </a:lvl1pPr>
          </a:lstStyle>
          <a:p>
            <a:pPr algn="ctr">
              <a:defRPr/>
            </a:pPr>
            <a:r>
              <a:rPr b="1" dirty="0" lang="en-US">
                <a:solidFill>
                  <a:sysClr lastClr="000000" val="windowText"/>
                </a:solidFill>
                <a:latin charset="0" panose="02040503050406030204" pitchFamily="18" typeface="Cambria"/>
                <a:ea charset="0" panose="02040503050406030204" pitchFamily="18" typeface="Cambria"/>
              </a:rPr>
              <a:t>Why does the NSRS matter to me?</a:t>
            </a:r>
          </a:p>
        </p:txBody>
      </p:sp>
      <p:sp>
        <p:nvSpPr>
          <p:cNvPr id="23" name="TextBox 22"/>
          <p:cNvSpPr txBox="1"/>
          <p:nvPr/>
        </p:nvSpPr>
        <p:spPr>
          <a:xfrm>
            <a:off x="3554731" y="2376707"/>
            <a:ext cx="873197" cy="707886"/>
          </a:xfrm>
          <a:prstGeom prst="rect">
            <a:avLst/>
          </a:prstGeom>
          <a:noFill/>
        </p:spPr>
        <p:txBody>
          <a:bodyPr rtlCol="0" wrap="square">
            <a:spAutoFit/>
          </a:bodyPr>
          <a:lstStyle/>
          <a:p>
            <a:r>
              <a:rPr b="1" dirty="0" lang="en-US" sz="4000">
                <a:solidFill>
                  <a:prstClr val="black"/>
                </a:solidFill>
                <a:latin charset="0" panose="02040503050406030204" pitchFamily="18" typeface="Cambria"/>
                <a:ea charset="0" panose="02040503050406030204" pitchFamily="18" typeface="Cambria"/>
              </a:rPr>
              <a:t>+</a:t>
            </a:r>
          </a:p>
        </p:txBody>
      </p:sp>
      <p:sp>
        <p:nvSpPr>
          <p:cNvPr id="24" name="TextBox 23"/>
          <p:cNvSpPr txBox="1"/>
          <p:nvPr/>
        </p:nvSpPr>
        <p:spPr>
          <a:xfrm>
            <a:off x="6812508" y="2374242"/>
            <a:ext cx="253916" cy="707886"/>
          </a:xfrm>
          <a:prstGeom prst="rect">
            <a:avLst/>
          </a:prstGeom>
          <a:noFill/>
        </p:spPr>
        <p:txBody>
          <a:bodyPr rtlCol="0" wrap="square">
            <a:spAutoFit/>
          </a:bodyPr>
          <a:lstStyle/>
          <a:p>
            <a:r>
              <a:rPr b="1" dirty="0" lang="en-US" sz="4000">
                <a:solidFill>
                  <a:prstClr val="black"/>
                </a:solidFill>
                <a:latin charset="0" panose="02040503050406030204" pitchFamily="18" typeface="Cambria"/>
                <a:ea charset="0" panose="02040503050406030204" pitchFamily="18" typeface="Cambria"/>
              </a:rPr>
              <a:t>+</a:t>
            </a:r>
          </a:p>
        </p:txBody>
      </p:sp>
      <p:sp>
        <p:nvSpPr>
          <p:cNvPr id="26" name="TextBox 25"/>
          <p:cNvSpPr txBox="1"/>
          <p:nvPr/>
        </p:nvSpPr>
        <p:spPr>
          <a:xfrm>
            <a:off x="1524000" y="5277955"/>
            <a:ext cx="9144000" cy="1308050"/>
          </a:xfrm>
          <a:prstGeom prst="rect">
            <a:avLst/>
          </a:prstGeom>
          <a:noFill/>
        </p:spPr>
        <p:txBody>
          <a:bodyPr rtlCol="0" wrap="square">
            <a:spAutoFit/>
          </a:bodyPr>
          <a:lstStyle/>
          <a:p>
            <a:pPr algn="ctr"/>
            <a:r>
              <a:rPr dirty="0" lang="en-US" sz="3200">
                <a:solidFill>
                  <a:prstClr val="black"/>
                </a:solidFill>
                <a:latin charset="0" panose="02040503050406030204" pitchFamily="18" typeface="Cambria"/>
                <a:ea charset="0" panose="02040503050406030204" pitchFamily="18" typeface="Cambria"/>
              </a:rPr>
              <a:t>FIRMs require data from disconnected sources.</a:t>
            </a:r>
          </a:p>
          <a:p>
            <a:pPr algn="ctr">
              <a:spcBef>
                <a:spcPts val="1800"/>
              </a:spcBef>
            </a:pPr>
            <a:r>
              <a:rPr dirty="0" lang="en-US" sz="3200">
                <a:solidFill>
                  <a:prstClr val="black"/>
                </a:solidFill>
                <a:latin charset="0" panose="02040503050406030204" pitchFamily="18" typeface="Cambria"/>
                <a:ea charset="0" panose="02040503050406030204" pitchFamily="18" typeface="Cambria"/>
              </a:rPr>
              <a:t>Datums must be consistently aligned.</a:t>
            </a:r>
          </a:p>
        </p:txBody>
      </p:sp>
      <p:pic>
        <p:nvPicPr>
          <p:cNvPr id="2" name="Picture 1"/>
          <p:cNvPicPr>
            <a:picLocks noChangeAspect="1"/>
          </p:cNvPicPr>
          <p:nvPr/>
        </p:nvPicPr>
        <p:blipFill rotWithShape="1">
          <a:blip r:embed="rId4"/>
          <a:srcRect l="182" r="138"/>
          <a:stretch/>
        </p:blipFill>
        <p:spPr>
          <a:xfrm>
            <a:off x="2016318" y="2336548"/>
            <a:ext cx="1470877" cy="1456004"/>
          </a:xfrm>
          <a:prstGeom prst="rect">
            <a:avLst/>
          </a:prstGeom>
          <a:ln>
            <a:noFill/>
          </a:ln>
          <a:effectLst>
            <a:outerShdw algn="tl" blurRad="292100" dir="2700000" dist="139700" rotWithShape="0">
              <a:srgbClr val="333333">
                <a:alpha val="65000"/>
              </a:srgbClr>
            </a:outerShdw>
          </a:effectLst>
        </p:spPr>
      </p:pic>
      <p:pic>
        <p:nvPicPr>
          <p:cNvPr id="6" name="Picture 5"/>
          <p:cNvPicPr>
            <a:picLocks noChangeAspect="1"/>
          </p:cNvPicPr>
          <p:nvPr/>
        </p:nvPicPr>
        <p:blipFill rotWithShape="1">
          <a:blip r:embed="rId5"/>
          <a:srcRect b="748" r="152" t="164"/>
          <a:stretch/>
        </p:blipFill>
        <p:spPr>
          <a:xfrm>
            <a:off x="1715628" y="1988842"/>
            <a:ext cx="1152500" cy="460800"/>
          </a:xfrm>
          <a:prstGeom prst="rect">
            <a:avLst/>
          </a:prstGeom>
          <a:ln>
            <a:noFill/>
          </a:ln>
          <a:effectLst>
            <a:outerShdw algn="tl" blurRad="292100" dir="2700000" dist="139700" rotWithShape="0">
              <a:srgbClr val="333333">
                <a:alpha val="65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7129" y="1712038"/>
            <a:ext cx="3119770" cy="2228406"/>
          </a:xfrm>
          <a:prstGeom prst="rect">
            <a:avLst/>
          </a:prstGeom>
          <a:ln>
            <a:noFill/>
          </a:ln>
          <a:effectLst>
            <a:outerShdw algn="tl" blurRad="292100" dir="2700000" dist="139700" rotWithShape="0">
              <a:srgbClr val="333333">
                <a:alpha val="65000"/>
              </a:srgbClr>
            </a:outerShdw>
          </a:effectLst>
        </p:spPr>
      </p:pic>
      <p:pic>
        <p:nvPicPr>
          <p:cNvPr id="3" name="Picture 2"/>
          <p:cNvPicPr>
            <a:picLocks noChangeAspect="1"/>
          </p:cNvPicPr>
          <p:nvPr/>
        </p:nvPicPr>
        <p:blipFill>
          <a:blip cstate="print" r:embed="rId7">
            <a:extLst>
              <a:ext uri="{28A0092B-C50C-407E-A947-70E740481C1C}">
                <a14:useLocalDpi xmlns:a14="http://schemas.microsoft.com/office/drawing/2010/main" val="0"/>
              </a:ext>
            </a:extLst>
          </a:blip>
          <a:stretch>
            <a:fillRect/>
          </a:stretch>
        </p:blipFill>
        <p:spPr>
          <a:xfrm>
            <a:off x="4254254" y="1580045"/>
            <a:ext cx="2437854" cy="1477727"/>
          </a:xfrm>
          <a:prstGeom prst="rect">
            <a:avLst/>
          </a:prstGeom>
          <a:ln>
            <a:noFill/>
          </a:ln>
          <a:effectLst>
            <a:outerShdw algn="tl" blurRad="292100" dir="2700000" dist="139700" rotWithShape="0">
              <a:srgbClr val="333333">
                <a:alpha val="65000"/>
              </a:srgbClr>
            </a:outerShdw>
          </a:effectLst>
        </p:spPr>
      </p:pic>
      <p:pic>
        <p:nvPicPr>
          <p:cNvPr id="5" name="Picture 4"/>
          <p:cNvPicPr>
            <a:picLocks noChangeAspect="1"/>
          </p:cNvPicPr>
          <p:nvPr/>
        </p:nvPicPr>
        <p:blipFill rotWithShape="1">
          <a:blip cstate="print" r:embed="rId8">
            <a:extLst>
              <a:ext uri="{28A0092B-C50C-407E-A947-70E740481C1C}">
                <a14:useLocalDpi xmlns:a14="http://schemas.microsoft.com/office/drawing/2010/main" val="0"/>
              </a:ext>
            </a:extLst>
          </a:blip>
          <a:srcRect l="130" r="3"/>
          <a:stretch/>
        </p:blipFill>
        <p:spPr>
          <a:xfrm rot="5400000">
            <a:off x="3932230" y="2993066"/>
            <a:ext cx="1648800" cy="1221069"/>
          </a:xfrm>
          <a:prstGeom prst="rect">
            <a:avLst/>
          </a:prstGeom>
          <a:ln>
            <a:noFill/>
          </a:ln>
          <a:effectLst>
            <a:outerShdw algn="tl" blurRad="292100" dir="2700000" dist="139700" rotWithShape="0">
              <a:srgbClr val="333333">
                <a:alpha val="65000"/>
              </a:srgbClr>
            </a:outerShdw>
          </a:effectLst>
        </p:spPr>
      </p:pic>
      <p:sp>
        <p:nvSpPr>
          <p:cNvPr id="12" name="Text Placeholder 4"/>
          <p:cNvSpPr txBox="1">
            <a:spLocks/>
          </p:cNvSpPr>
          <p:nvPr/>
        </p:nvSpPr>
        <p:spPr>
          <a:xfrm>
            <a:off x="2001917" y="1712038"/>
            <a:ext cx="1470877" cy="295368"/>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indent="0" marL="0">
              <a:buNone/>
              <a:defRPr/>
            </a:pPr>
            <a:r>
              <a:rPr dirty="0" lang="en-US" sz="2000">
                <a:solidFill>
                  <a:prstClr val="black"/>
                </a:solidFill>
                <a:latin typeface="+mj-lt"/>
                <a:ea charset="0" panose="02040503050406030204" pitchFamily="18" typeface="Cambria"/>
              </a:rPr>
              <a:t>Ellipsoidal Datum</a:t>
            </a:r>
          </a:p>
        </p:txBody>
      </p:sp>
      <p:sp>
        <p:nvSpPr>
          <p:cNvPr id="13" name="Text Placeholder 4"/>
          <p:cNvSpPr txBox="1">
            <a:spLocks/>
          </p:cNvSpPr>
          <p:nvPr/>
        </p:nvSpPr>
        <p:spPr>
          <a:xfrm>
            <a:off x="7287129" y="1432360"/>
            <a:ext cx="3119770" cy="295368"/>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indent="0" marL="0">
              <a:buNone/>
              <a:defRPr/>
            </a:pPr>
            <a:r>
              <a:rPr dirty="0" lang="en-US" sz="2000">
                <a:solidFill>
                  <a:prstClr val="black"/>
                </a:solidFill>
                <a:latin typeface="+mj-lt"/>
                <a:ea charset="0" panose="02040503050406030204" pitchFamily="18" typeface="Cambria"/>
              </a:rPr>
              <a:t>Water Level Datum (and Flow Rates)</a:t>
            </a:r>
          </a:p>
        </p:txBody>
      </p:sp>
      <p:sp>
        <p:nvSpPr>
          <p:cNvPr id="14" name="Text Placeholder 4"/>
          <p:cNvSpPr txBox="1">
            <a:spLocks/>
          </p:cNvSpPr>
          <p:nvPr/>
        </p:nvSpPr>
        <p:spPr>
          <a:xfrm>
            <a:off x="4254254" y="1303101"/>
            <a:ext cx="2437854" cy="295368"/>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indent="0" marL="0">
              <a:buNone/>
              <a:defRPr/>
            </a:pPr>
            <a:r>
              <a:rPr dirty="0" lang="en-US" sz="2000">
                <a:solidFill>
                  <a:prstClr val="black"/>
                </a:solidFill>
                <a:latin typeface="+mj-lt"/>
                <a:ea charset="0" panose="02040503050406030204" pitchFamily="18" typeface="Cambria"/>
              </a:rPr>
              <a:t>Orthometric Datum</a:t>
            </a:r>
          </a:p>
        </p:txBody>
      </p:sp>
      <p:sp>
        <p:nvSpPr>
          <p:cNvPr id="15" name="Text Placeholder 4"/>
          <p:cNvSpPr txBox="1">
            <a:spLocks/>
          </p:cNvSpPr>
          <p:nvPr/>
        </p:nvSpPr>
        <p:spPr>
          <a:xfrm>
            <a:off x="3657600" y="4484651"/>
            <a:ext cx="3408824" cy="731760"/>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indent="0" marL="0">
              <a:buNone/>
              <a:defRPr/>
            </a:pPr>
            <a:r>
              <a:rPr dirty="0" i="1" lang="en-US" sz="2400">
                <a:solidFill>
                  <a:prstClr val="black"/>
                </a:solidFill>
                <a:latin typeface="+mj-lt"/>
                <a:ea charset="0" panose="02040503050406030204" pitchFamily="18" typeface="Cambria"/>
              </a:rPr>
              <a:t>Terrestrial Survey/Cross-Sections</a:t>
            </a:r>
          </a:p>
        </p:txBody>
      </p:sp>
      <p:sp>
        <p:nvSpPr>
          <p:cNvPr id="17" name="Text Placeholder 4"/>
          <p:cNvSpPr txBox="1">
            <a:spLocks/>
          </p:cNvSpPr>
          <p:nvPr/>
        </p:nvSpPr>
        <p:spPr>
          <a:xfrm>
            <a:off x="1524000" y="3895465"/>
            <a:ext cx="2030730" cy="734336"/>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indent="0" marL="0">
              <a:buNone/>
              <a:defRPr/>
            </a:pPr>
            <a:r>
              <a:rPr dirty="0" i="1" lang="en-US" sz="2000">
                <a:solidFill>
                  <a:prstClr val="black"/>
                </a:solidFill>
                <a:latin typeface="+mj-lt"/>
                <a:ea charset="0" panose="02040503050406030204" pitchFamily="18" typeface="Cambria"/>
              </a:rPr>
              <a:t>Aerial LiDAR/Mapping</a:t>
            </a:r>
          </a:p>
        </p:txBody>
      </p:sp>
      <p:sp>
        <p:nvSpPr>
          <p:cNvPr id="18" name="Text Placeholder 4"/>
          <p:cNvSpPr txBox="1">
            <a:spLocks/>
          </p:cNvSpPr>
          <p:nvPr/>
        </p:nvSpPr>
        <p:spPr>
          <a:xfrm>
            <a:off x="7287129" y="4088116"/>
            <a:ext cx="3119770" cy="731760"/>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indent="0" marL="0">
              <a:buNone/>
              <a:defRPr/>
            </a:pPr>
            <a:r>
              <a:rPr dirty="0" i="1" lang="en-US" sz="2400">
                <a:solidFill>
                  <a:prstClr val="black"/>
                </a:solidFill>
                <a:latin typeface="+mj-lt"/>
                <a:ea charset="0" panose="02040503050406030204" pitchFamily="18" typeface="Cambria"/>
              </a:rPr>
              <a:t>Historic Water Levels and Flow Rates</a:t>
            </a:r>
          </a:p>
        </p:txBody>
      </p:sp>
    </p:spTree>
    <p:extLst>
      <p:ext uri="{BB962C8B-B14F-4D97-AF65-F5344CB8AC3E}">
        <p14:creationId xmlns:p14="http://schemas.microsoft.com/office/powerpoint/2010/main" val="3004757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53" name="Title 1"/>
          <p:cNvSpPr txBox="1">
            <a:spLocks/>
          </p:cNvSpPr>
          <p:nvPr/>
        </p:nvSpPr>
        <p:spPr>
          <a:xfrm>
            <a:off x="1524000" y="-19547"/>
            <a:ext cx="9144000" cy="808968"/>
          </a:xfrm>
          <a:prstGeom prst="rect">
            <a:avLst/>
          </a:prstGeom>
        </p:spPr>
        <p:txBody>
          <a:bodyPr anchor="ctr" bIns="45720" lIns="91440" rIns="91440" rtlCol="0" tIns="45720" vert="horz">
            <a:normAutofit/>
          </a:bodyPr>
          <a:lstStyle>
            <a:lvl1pPr algn="l" defTabSz="914400" eaLnBrk="1" hangingPunct="1" latinLnBrk="0" rtl="0">
              <a:lnSpc>
                <a:spcPct val="90000"/>
              </a:lnSpc>
              <a:spcBef>
                <a:spcPct val="0"/>
              </a:spcBef>
              <a:buNone/>
              <a:defRPr kern="1200" sz="4400">
                <a:solidFill>
                  <a:schemeClr val="tx1"/>
                </a:solidFill>
                <a:latin typeface="+mj-lt"/>
                <a:ea typeface="+mj-ea"/>
                <a:cs typeface="+mj-cs"/>
              </a:defRPr>
            </a:lvl1pPr>
          </a:lstStyle>
          <a:p>
            <a:pPr algn="ctr">
              <a:defRPr/>
            </a:pPr>
            <a:r>
              <a:rPr b="1" dirty="0" lang="en-US" sz="3600">
                <a:solidFill>
                  <a:sysClr lastClr="000000" val="windowText"/>
                </a:solidFill>
                <a:latin charset="0" panose="02040503050406030204" pitchFamily="18" typeface="Cambria"/>
                <a:ea charset="0" panose="02040503050406030204" pitchFamily="18" typeface="Cambria"/>
              </a:rPr>
              <a:t>Three types of heights in NSRS</a:t>
            </a:r>
          </a:p>
        </p:txBody>
      </p:sp>
      <p:grpSp>
        <p:nvGrpSpPr>
          <p:cNvPr id="7" name="Water Level">
            <a:extLst>
              <a:ext uri="{FF2B5EF4-FFF2-40B4-BE49-F238E27FC236}">
                <a16:creationId xmlns:a16="http://schemas.microsoft.com/office/drawing/2014/main" id="{CDD68D0F-CC2D-446D-9107-60BF596197EE}"/>
              </a:ext>
            </a:extLst>
          </p:cNvPr>
          <p:cNvGrpSpPr/>
          <p:nvPr/>
        </p:nvGrpSpPr>
        <p:grpSpPr>
          <a:xfrm>
            <a:off x="1612748" y="4728287"/>
            <a:ext cx="8752075" cy="2017964"/>
            <a:chOff x="227917" y="4733176"/>
            <a:chExt cx="8752075" cy="2017964"/>
          </a:xfrm>
        </p:grpSpPr>
        <p:sp>
          <p:nvSpPr>
            <p:cNvPr id="55" name="Text Placeholder 4"/>
            <p:cNvSpPr txBox="1">
              <a:spLocks/>
            </p:cNvSpPr>
            <p:nvPr/>
          </p:nvSpPr>
          <p:spPr>
            <a:xfrm>
              <a:off x="2874452" y="4733176"/>
              <a:ext cx="3639559" cy="473412"/>
            </a:xfrm>
            <a:prstGeom prst="rect">
              <a:avLst/>
            </a:prstGeom>
          </p:spPr>
          <p:txBody>
            <a:bodyPr anchor="b" bIns="45720" lIns="91440" rIns="91440" rtlCol="0" tIns="45720" vert="horz">
              <a:normAutofit lnSpcReduction="10000"/>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defRPr/>
              </a:pPr>
              <a:r>
                <a:rPr b="1" dirty="0" lang="en-US">
                  <a:solidFill>
                    <a:prstClr val="black"/>
                  </a:solidFill>
                  <a:latin charset="0" panose="02040503050406030204" pitchFamily="18" typeface="Cambria"/>
                  <a:ea charset="0" panose="02040503050406030204" pitchFamily="18" typeface="Cambria"/>
                </a:rPr>
                <a:t>Water Level or Tidal</a:t>
              </a:r>
            </a:p>
          </p:txBody>
        </p:sp>
        <p:pic>
          <p:nvPicPr>
            <p:cNvPr descr="bathgrid" id="60" name="Shape 109"/>
            <p:cNvPicPr preferRelativeResize="0">
              <a:picLocks noChangeAspect="1"/>
            </p:cNvPicPr>
            <p:nvPr/>
          </p:nvPicPr>
          <p:blipFill rotWithShape="1">
            <a:blip r:embed="rId3"/>
            <a:srcRect b="233" l="347" t="314"/>
            <a:stretch/>
          </p:blipFill>
          <p:spPr>
            <a:xfrm>
              <a:off x="3487211" y="5253498"/>
              <a:ext cx="1222605" cy="1433831"/>
            </a:xfrm>
            <a:prstGeom prst="rect">
              <a:avLst/>
            </a:prstGeom>
            <a:noFill/>
            <a:ln cap="flat" cmpd="sng" w="19050">
              <a:solidFill>
                <a:schemeClr val="bg1">
                  <a:lumMod val="65000"/>
                </a:schemeClr>
              </a:solidFill>
              <a:prstDash val="solid"/>
              <a:miter lim="800000"/>
              <a:headEnd len="med" type="none" w="med"/>
              <a:tailEnd len="med" type="none" w="med"/>
            </a:ln>
          </p:spPr>
        </p:pic>
        <p:sp>
          <p:nvSpPr>
            <p:cNvPr id="61" name="Shape 110"/>
            <p:cNvSpPr/>
            <p:nvPr/>
          </p:nvSpPr>
          <p:spPr>
            <a:xfrm>
              <a:off x="4709625" y="5290914"/>
              <a:ext cx="1463675" cy="228600"/>
            </a:xfrm>
            <a:prstGeom prst="rect">
              <a:avLst/>
            </a:prstGeom>
            <a:noFill/>
            <a:ln>
              <a:noFill/>
            </a:ln>
          </p:spPr>
          <p:txBody>
            <a:bodyPr anchor="ctr" anchorCtr="0" bIns="45700" lIns="91425" rIns="91425" tIns="45700" wrap="square">
              <a:noAutofit/>
            </a:bodyPr>
            <a:lstStyle/>
            <a:p>
              <a:pPr defTabSz="457189">
                <a:buSzPct val="25000"/>
                <a:defRPr/>
              </a:pPr>
              <a:r>
                <a:rPr dirty="0" i="1" lang="en-US" sz="1200">
                  <a:solidFill>
                    <a:prstClr val="black"/>
                  </a:solidFill>
                  <a:latin panose="020F0502020204030204" typeface="Calibri"/>
                  <a:ea typeface="Calibri"/>
                  <a:cs typeface="Calibri"/>
                  <a:sym typeface="Calibri"/>
                </a:rPr>
                <a:t>NOAA and USACE Hydrography</a:t>
              </a:r>
            </a:p>
          </p:txBody>
        </p:sp>
        <p:pic>
          <p:nvPicPr>
            <p:cNvPr id="65" name="Shape 119"/>
            <p:cNvPicPr preferRelativeResize="0"/>
            <p:nvPr/>
          </p:nvPicPr>
          <p:blipFill rotWithShape="1">
            <a:blip r:embed="rId4">
              <a:extLst>
                <a:ext uri="{28A0092B-C50C-407E-A947-70E740481C1C}">
                  <a14:useLocalDpi xmlns:a14="http://schemas.microsoft.com/office/drawing/2010/main" val="0"/>
                </a:ext>
              </a:extLst>
            </a:blip>
            <a:srcRect b="50" l="66" r="200" t="204"/>
            <a:stretch/>
          </p:blipFill>
          <p:spPr>
            <a:xfrm>
              <a:off x="1665123" y="5265240"/>
              <a:ext cx="1555750" cy="1485900"/>
            </a:xfrm>
            <a:prstGeom prst="rect">
              <a:avLst/>
            </a:prstGeom>
            <a:noFill/>
            <a:ln cap="flat" cmpd="sng" w="19050">
              <a:solidFill>
                <a:schemeClr val="bg1">
                  <a:lumMod val="65000"/>
                </a:schemeClr>
              </a:solidFill>
              <a:prstDash val="solid"/>
              <a:miter lim="800000"/>
              <a:headEnd len="med" type="none" w="med"/>
              <a:tailEnd len="med" type="none" w="med"/>
            </a:ln>
          </p:spPr>
        </p:pic>
        <p:pic>
          <p:nvPicPr>
            <p:cNvPr id="73" name="Picture 72"/>
            <p:cNvPicPr>
              <a:picLocks noChangeAspect="1"/>
            </p:cNvPicPr>
            <p:nvPr/>
          </p:nvPicPr>
          <p:blipFill rotWithShape="1">
            <a:blip cstate="print" r:embed="rId5">
              <a:extLst>
                <a:ext uri="{28A0092B-C50C-407E-A947-70E740481C1C}">
                  <a14:useLocalDpi xmlns:a14="http://schemas.microsoft.com/office/drawing/2010/main" val="0"/>
                </a:ext>
              </a:extLst>
            </a:blip>
            <a:srcRect b="269" l="142" r="101" t="219"/>
            <a:stretch/>
          </p:blipFill>
          <p:spPr>
            <a:xfrm>
              <a:off x="6544577" y="4911184"/>
              <a:ext cx="2435415" cy="1751169"/>
            </a:xfrm>
            <a:prstGeom prst="rect">
              <a:avLst/>
            </a:prstGeom>
            <a:ln w="19050">
              <a:solidFill>
                <a:schemeClr val="bg1">
                  <a:lumMod val="65000"/>
                </a:schemeClr>
              </a:solidFill>
            </a:ln>
          </p:spPr>
        </p:pic>
        <p:sp>
          <p:nvSpPr>
            <p:cNvPr id="74" name="Shape 110"/>
            <p:cNvSpPr/>
            <p:nvPr/>
          </p:nvSpPr>
          <p:spPr>
            <a:xfrm>
              <a:off x="227917" y="6475880"/>
              <a:ext cx="1463675" cy="228600"/>
            </a:xfrm>
            <a:prstGeom prst="rect">
              <a:avLst/>
            </a:prstGeom>
            <a:noFill/>
            <a:ln>
              <a:noFill/>
            </a:ln>
          </p:spPr>
          <p:txBody>
            <a:bodyPr anchor="ctr" anchorCtr="0" bIns="45700" lIns="91425" rIns="91425" tIns="45700" wrap="square">
              <a:noAutofit/>
            </a:bodyPr>
            <a:lstStyle/>
            <a:p>
              <a:pPr algn="r" defTabSz="457189">
                <a:buSzPct val="25000"/>
                <a:defRPr/>
              </a:pPr>
              <a:r>
                <a:rPr dirty="0" i="1" lang="en-US" sz="1200">
                  <a:solidFill>
                    <a:prstClr val="black"/>
                  </a:solidFill>
                  <a:latin panose="020F0502020204030204" typeface="Calibri"/>
                  <a:ea typeface="Calibri"/>
                  <a:cs typeface="Calibri"/>
                  <a:sym typeface="Calibri"/>
                </a:rPr>
                <a:t>Daily and Extreme Water Levels (Gage)</a:t>
              </a:r>
            </a:p>
          </p:txBody>
        </p:sp>
        <p:sp>
          <p:nvSpPr>
            <p:cNvPr id="75" name="Shape 110"/>
            <p:cNvSpPr/>
            <p:nvPr/>
          </p:nvSpPr>
          <p:spPr>
            <a:xfrm>
              <a:off x="4937311" y="6162422"/>
              <a:ext cx="1638188" cy="386752"/>
            </a:xfrm>
            <a:prstGeom prst="rect">
              <a:avLst/>
            </a:prstGeom>
            <a:noFill/>
            <a:ln>
              <a:noFill/>
            </a:ln>
          </p:spPr>
          <p:txBody>
            <a:bodyPr anchor="ctr" anchorCtr="0" bIns="45700" lIns="91425" rIns="91425" tIns="45700" wrap="square">
              <a:noAutofit/>
            </a:bodyPr>
            <a:lstStyle/>
            <a:p>
              <a:pPr algn="r" defTabSz="457189">
                <a:buSzPct val="25000"/>
                <a:defRPr/>
              </a:pPr>
              <a:r>
                <a:rPr dirty="0" i="1" lang="en-US" sz="1200">
                  <a:solidFill>
                    <a:prstClr val="black"/>
                  </a:solidFill>
                  <a:latin panose="020F0502020204030204" typeface="Calibri"/>
                  <a:ea typeface="Calibri"/>
                  <a:cs typeface="Calibri"/>
                  <a:sym typeface="Calibri"/>
                </a:rPr>
                <a:t>Shoreline Mapping and Regulatory Boundaries at the Coast</a:t>
              </a:r>
            </a:p>
          </p:txBody>
        </p:sp>
      </p:grpSp>
      <p:grpSp>
        <p:nvGrpSpPr>
          <p:cNvPr id="10" name="Bridge"/>
          <p:cNvGrpSpPr/>
          <p:nvPr/>
        </p:nvGrpSpPr>
        <p:grpSpPr>
          <a:xfrm>
            <a:off x="4382310" y="694203"/>
            <a:ext cx="2624036" cy="706655"/>
            <a:chOff x="2858309" y="694203"/>
            <a:chExt cx="2624036" cy="706654"/>
          </a:xfrm>
        </p:grpSpPr>
        <p:pic>
          <p:nvPicPr>
            <p:cNvPr id="3" name="bridge cartoon"/>
            <p:cNvPicPr>
              <a:picLocks noChangeAspect="1"/>
            </p:cNvPicPr>
            <p:nvPr/>
          </p:nvPicPr>
          <p:blipFill>
            <a:blip cstate="print" r:embed="rId6">
              <a:extLst>
                <a:ext uri="{28A0092B-C50C-407E-A947-70E740481C1C}">
                  <a14:useLocalDpi xmlns:a14="http://schemas.microsoft.com/office/drawing/2010/main" val="0"/>
                </a:ext>
              </a:extLst>
            </a:blip>
            <a:stretch>
              <a:fillRect/>
            </a:stretch>
          </p:blipFill>
          <p:spPr>
            <a:xfrm>
              <a:off x="2858309" y="694203"/>
              <a:ext cx="2624036" cy="706654"/>
            </a:xfrm>
            <a:prstGeom prst="rect">
              <a:avLst/>
            </a:prstGeom>
            <a:effectLst>
              <a:outerShdw algn="tl" blurRad="50800" dir="2700000" dist="38100" rotWithShape="0">
                <a:prstClr val="black">
                  <a:alpha val="40000"/>
                </a:prstClr>
              </a:outerShdw>
            </a:effectLst>
          </p:spPr>
        </p:pic>
        <p:sp>
          <p:nvSpPr>
            <p:cNvPr id="4" name="Left Arrow 3"/>
            <p:cNvSpPr/>
            <p:nvPr/>
          </p:nvSpPr>
          <p:spPr>
            <a:xfrm flipH="1">
              <a:off x="3952874" y="1094231"/>
              <a:ext cx="492919" cy="294849"/>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rtlCol="0"/>
            <a:lstStyle/>
            <a:p>
              <a:pPr algn="ctr" defTabSz="457189" fontAlgn="base">
                <a:spcBef>
                  <a:spcPct val="0"/>
                </a:spcBef>
                <a:spcAft>
                  <a:spcPct val="0"/>
                </a:spcAft>
                <a:defRPr/>
              </a:pPr>
              <a:endParaRPr lang="en-US" sz="1800">
                <a:solidFill>
                  <a:prstClr val="white"/>
                </a:solidFill>
                <a:latin typeface="Calibri"/>
              </a:endParaRPr>
            </a:p>
          </p:txBody>
        </p:sp>
        <p:sp>
          <p:nvSpPr>
            <p:cNvPr id="2" name="geoid"/>
            <p:cNvSpPr txBox="1"/>
            <p:nvPr/>
          </p:nvSpPr>
          <p:spPr bwMode="auto">
            <a:xfrm>
              <a:off x="3931898" y="1116552"/>
              <a:ext cx="506059" cy="230832"/>
            </a:xfrm>
            <a:prstGeom prst="rect">
              <a:avLst/>
            </a:prstGeom>
            <a:noFill/>
            <a:ln w="9525">
              <a:noFill/>
              <a:miter lim="800000"/>
              <a:headEnd/>
              <a:tailEnd/>
            </a:ln>
          </p:spPr>
          <p:txBody>
            <a:bodyPr rtlCol="0" wrap="square">
              <a:spAutoFit/>
            </a:bodyPr>
            <a:lstStyle/>
            <a:p>
              <a:pPr defTabSz="457189" fontAlgn="base">
                <a:spcBef>
                  <a:spcPct val="0"/>
                </a:spcBef>
                <a:spcAft>
                  <a:spcPct val="0"/>
                </a:spcAft>
                <a:defRPr/>
              </a:pPr>
              <a:r>
                <a:rPr dirty="0" lang="en-US" sz="900">
                  <a:solidFill>
                    <a:prstClr val="white"/>
                  </a:solidFill>
                  <a:latin charset="0" pitchFamily="34" typeface="Calibri"/>
                  <a:ea charset="-128" pitchFamily="34" typeface="ＭＳ Ｐゴシック"/>
                </a:rPr>
                <a:t>geoid</a:t>
              </a:r>
            </a:p>
          </p:txBody>
        </p:sp>
      </p:grpSp>
      <p:grpSp>
        <p:nvGrpSpPr>
          <p:cNvPr id="14" name="Ellipsoid"/>
          <p:cNvGrpSpPr/>
          <p:nvPr/>
        </p:nvGrpSpPr>
        <p:grpSpPr>
          <a:xfrm>
            <a:off x="1663055" y="1136240"/>
            <a:ext cx="3470548" cy="3482643"/>
            <a:chOff x="139054" y="1136236"/>
            <a:chExt cx="3470548" cy="3482643"/>
          </a:xfrm>
        </p:grpSpPr>
        <p:sp>
          <p:nvSpPr>
            <p:cNvPr id="54" name="Text Placeholder 4"/>
            <p:cNvSpPr txBox="1">
              <a:spLocks/>
            </p:cNvSpPr>
            <p:nvPr/>
          </p:nvSpPr>
          <p:spPr>
            <a:xfrm>
              <a:off x="939154" y="1136236"/>
              <a:ext cx="2158985" cy="414460"/>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defRPr/>
              </a:pPr>
              <a:r>
                <a:rPr b="1" dirty="0" lang="en-US">
                  <a:solidFill>
                    <a:prstClr val="black"/>
                  </a:solidFill>
                  <a:latin charset="0" panose="02040503050406030204" pitchFamily="18" typeface="Cambria"/>
                  <a:ea charset="0" panose="02040503050406030204" pitchFamily="18" typeface="Cambria"/>
                </a:rPr>
                <a:t>Ellipsoidal</a:t>
              </a:r>
              <a:endParaRPr b="1" dirty="0" lang="en-US" sz="2600">
                <a:solidFill>
                  <a:prstClr val="black"/>
                </a:solidFill>
                <a:latin charset="0" panose="02040503050406030204" pitchFamily="18" typeface="Cambria"/>
                <a:ea charset="0" panose="02040503050406030204" pitchFamily="18" typeface="Cambria"/>
              </a:endParaRPr>
            </a:p>
          </p:txBody>
        </p:sp>
        <p:pic>
          <p:nvPicPr>
            <p:cNvPr descr="C:\Vicki\Work\Presentations\GRAV-D images\MN12\BaseStation.JPG" id="56" name="Shape 104"/>
            <p:cNvPicPr preferRelativeResize="0"/>
            <p:nvPr/>
          </p:nvPicPr>
          <p:blipFill rotWithShape="1">
            <a:blip r:embed="rId7">
              <a:alphaModFix/>
            </a:blip>
            <a:srcRect l="337" r="8"/>
            <a:stretch/>
          </p:blipFill>
          <p:spPr>
            <a:xfrm>
              <a:off x="218883" y="2915320"/>
              <a:ext cx="1200002" cy="1472351"/>
            </a:xfrm>
            <a:prstGeom prst="rect">
              <a:avLst/>
            </a:prstGeom>
            <a:noFill/>
            <a:ln cap="flat" cmpd="sng" w="19050">
              <a:solidFill>
                <a:schemeClr val="bg1">
                  <a:lumMod val="65000"/>
                </a:schemeClr>
              </a:solidFill>
              <a:prstDash val="solid"/>
              <a:miter lim="800000"/>
              <a:headEnd len="med" type="none" w="med"/>
              <a:tailEnd len="med" type="none" w="med"/>
            </a:ln>
          </p:spPr>
        </p:pic>
        <p:sp>
          <p:nvSpPr>
            <p:cNvPr id="57" name="Shape 105"/>
            <p:cNvSpPr txBox="1"/>
            <p:nvPr/>
          </p:nvSpPr>
          <p:spPr>
            <a:xfrm>
              <a:off x="139054" y="4351807"/>
              <a:ext cx="1600200" cy="267072"/>
            </a:xfrm>
            <a:prstGeom prst="rect">
              <a:avLst/>
            </a:prstGeom>
            <a:noFill/>
            <a:ln>
              <a:noFill/>
            </a:ln>
          </p:spPr>
          <p:txBody>
            <a:bodyPr anchor="t" anchorCtr="0" bIns="45700" lIns="91425" rIns="91425" tIns="45700" wrap="square">
              <a:noAutofit/>
            </a:bodyPr>
            <a:lstStyle/>
            <a:p>
              <a:pPr defTabSz="457189">
                <a:buSzPct val="25000"/>
                <a:defRPr/>
              </a:pPr>
              <a:r>
                <a:rPr dirty="0" i="1" lang="en-US" sz="1200">
                  <a:solidFill>
                    <a:prstClr val="black"/>
                  </a:solidFill>
                  <a:latin typeface="Calibri"/>
                  <a:ea typeface="Calibri"/>
                  <a:cs typeface="Calibri"/>
                  <a:sym typeface="Calibri"/>
                </a:rPr>
                <a:t>Raw GPS Observations</a:t>
              </a:r>
            </a:p>
          </p:txBody>
        </p:sp>
        <p:pic>
          <p:nvPicPr>
            <p:cNvPr descr="GPShydro" id="58" name="Shape 106"/>
            <p:cNvPicPr preferRelativeResize="0"/>
            <p:nvPr/>
          </p:nvPicPr>
          <p:blipFill rotWithShape="1">
            <a:blip r:embed="rId8">
              <a:alphaModFix/>
            </a:blip>
            <a:srcRect/>
            <a:stretch/>
          </p:blipFill>
          <p:spPr>
            <a:xfrm>
              <a:off x="218883" y="1565632"/>
              <a:ext cx="1612429" cy="1232226"/>
            </a:xfrm>
            <a:prstGeom prst="rect">
              <a:avLst/>
            </a:prstGeom>
            <a:noFill/>
            <a:ln cap="flat" cmpd="sng" w="19050">
              <a:solidFill>
                <a:schemeClr val="bg1">
                  <a:lumMod val="65000"/>
                </a:schemeClr>
              </a:solidFill>
              <a:prstDash val="solid"/>
              <a:miter lim="800000"/>
              <a:headEnd len="med" type="none" w="med"/>
              <a:tailEnd len="med" type="none" w="med"/>
            </a:ln>
          </p:spPr>
        </p:pic>
        <p:sp>
          <p:nvSpPr>
            <p:cNvPr id="59" name="Shape 107"/>
            <p:cNvSpPr txBox="1"/>
            <p:nvPr/>
          </p:nvSpPr>
          <p:spPr>
            <a:xfrm>
              <a:off x="1816798" y="1479455"/>
              <a:ext cx="1380526" cy="646331"/>
            </a:xfrm>
            <a:prstGeom prst="rect">
              <a:avLst/>
            </a:prstGeom>
            <a:noFill/>
            <a:ln>
              <a:noFill/>
            </a:ln>
          </p:spPr>
          <p:txBody>
            <a:bodyPr anchor="t" anchorCtr="0" bIns="45700" lIns="91425" rIns="91425" tIns="45700" wrap="square">
              <a:noAutofit/>
            </a:bodyPr>
            <a:lstStyle/>
            <a:p>
              <a:pPr defTabSz="457189">
                <a:buSzPct val="25000"/>
                <a:defRPr/>
              </a:pPr>
              <a:r>
                <a:rPr dirty="0" i="1" lang="en-US" sz="1200">
                  <a:solidFill>
                    <a:prstClr val="black"/>
                  </a:solidFill>
                  <a:latin typeface="Calibri"/>
                  <a:ea typeface="Calibri"/>
                  <a:cs typeface="Calibri"/>
                  <a:sym typeface="Calibri"/>
                </a:rPr>
                <a:t>Raw Hydrographic Surveys </a:t>
              </a:r>
            </a:p>
          </p:txBody>
        </p:sp>
        <p:pic>
          <p:nvPicPr>
            <p:cNvPr descr="plane fig reduced1" id="64" name="Shape 118"/>
            <p:cNvPicPr preferRelativeResize="0"/>
            <p:nvPr/>
          </p:nvPicPr>
          <p:blipFill rotWithShape="1">
            <a:blip r:embed="rId9">
              <a:alphaModFix/>
            </a:blip>
            <a:srcRect/>
            <a:stretch/>
          </p:blipFill>
          <p:spPr>
            <a:xfrm>
              <a:off x="1966232" y="2428000"/>
              <a:ext cx="1563621" cy="1932864"/>
            </a:xfrm>
            <a:prstGeom prst="rect">
              <a:avLst/>
            </a:prstGeom>
            <a:noFill/>
            <a:ln cap="flat" cmpd="sng" w="19050">
              <a:solidFill>
                <a:schemeClr val="bg1">
                  <a:lumMod val="65000"/>
                </a:schemeClr>
              </a:solidFill>
              <a:prstDash val="solid"/>
              <a:round/>
              <a:headEnd len="med" type="none" w="med"/>
              <a:tailEnd len="med" type="none" w="med"/>
            </a:ln>
          </p:spPr>
        </p:pic>
        <p:sp>
          <p:nvSpPr>
            <p:cNvPr id="66" name="Shape 121"/>
            <p:cNvSpPr/>
            <p:nvPr/>
          </p:nvSpPr>
          <p:spPr>
            <a:xfrm>
              <a:off x="1716836" y="4338895"/>
              <a:ext cx="1892766" cy="228600"/>
            </a:xfrm>
            <a:prstGeom prst="rect">
              <a:avLst/>
            </a:prstGeom>
            <a:noFill/>
            <a:ln>
              <a:noFill/>
            </a:ln>
          </p:spPr>
          <p:txBody>
            <a:bodyPr anchor="ctr" anchorCtr="0" bIns="45700" lIns="91425" rIns="91425" tIns="45700" wrap="square">
              <a:noAutofit/>
            </a:bodyPr>
            <a:lstStyle/>
            <a:p>
              <a:pPr algn="r" defTabSz="457189">
                <a:buSzPct val="25000"/>
                <a:defRPr/>
              </a:pPr>
              <a:r>
                <a:rPr dirty="0" i="1" lang="en-US" sz="1200">
                  <a:solidFill>
                    <a:prstClr val="black"/>
                  </a:solidFill>
                  <a:latin typeface="Calibri"/>
                  <a:ea typeface="Calibri"/>
                  <a:cs typeface="Calibri"/>
                  <a:sym typeface="Calibri"/>
                </a:rPr>
                <a:t>Raw Lidar Data</a:t>
              </a:r>
            </a:p>
          </p:txBody>
        </p:sp>
        <p:sp>
          <p:nvSpPr>
            <p:cNvPr id="31" name="NAD83"/>
            <p:cNvSpPr txBox="1">
              <a:spLocks/>
            </p:cNvSpPr>
            <p:nvPr/>
          </p:nvSpPr>
          <p:spPr>
            <a:xfrm>
              <a:off x="2240578" y="1984730"/>
              <a:ext cx="857561" cy="324422"/>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defRPr/>
              </a:pPr>
              <a:r>
                <a:rPr b="1" dirty="0" lang="en-US" sz="1600">
                  <a:solidFill>
                    <a:prstClr val="black"/>
                  </a:solidFill>
                  <a:latin charset="0" panose="02040503050406030204" pitchFamily="18" typeface="Cambria"/>
                  <a:ea charset="0" panose="02040503050406030204" pitchFamily="18" typeface="Cambria"/>
                </a:rPr>
                <a:t>NAD83</a:t>
              </a:r>
            </a:p>
          </p:txBody>
        </p:sp>
      </p:grpSp>
      <p:grpSp>
        <p:nvGrpSpPr>
          <p:cNvPr id="11" name="Orthometric"/>
          <p:cNvGrpSpPr/>
          <p:nvPr/>
        </p:nvGrpSpPr>
        <p:grpSpPr>
          <a:xfrm>
            <a:off x="5700190" y="1068871"/>
            <a:ext cx="4823031" cy="3280115"/>
            <a:chOff x="4176190" y="1068867"/>
            <a:chExt cx="4823030" cy="3280115"/>
          </a:xfrm>
        </p:grpSpPr>
        <p:sp>
          <p:nvSpPr>
            <p:cNvPr id="52" name="Text Placeholder 4"/>
            <p:cNvSpPr txBox="1">
              <a:spLocks/>
            </p:cNvSpPr>
            <p:nvPr/>
          </p:nvSpPr>
          <p:spPr>
            <a:xfrm>
              <a:off x="5443017" y="1068867"/>
              <a:ext cx="2295391" cy="414459"/>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defRPr/>
              </a:pPr>
              <a:r>
                <a:rPr b="1" dirty="0" err="1" lang="en-US">
                  <a:solidFill>
                    <a:prstClr val="black"/>
                  </a:solidFill>
                  <a:latin charset="0" panose="02040503050406030204" pitchFamily="18" typeface="Cambria"/>
                  <a:ea charset="0" panose="02040503050406030204" pitchFamily="18" typeface="Cambria"/>
                </a:rPr>
                <a:t>Orthometric</a:t>
              </a:r>
              <a:endParaRPr b="1" dirty="0" lang="en-US" sz="2400">
                <a:solidFill>
                  <a:prstClr val="black"/>
                </a:solidFill>
                <a:latin charset="0" panose="02040503050406030204" pitchFamily="18" typeface="Cambria"/>
                <a:ea charset="0" panose="02040503050406030204" pitchFamily="18" typeface="Cambria"/>
              </a:endParaRPr>
            </a:p>
          </p:txBody>
        </p:sp>
        <p:sp>
          <p:nvSpPr>
            <p:cNvPr id="62" name="Shape 111"/>
            <p:cNvSpPr/>
            <p:nvPr/>
          </p:nvSpPr>
          <p:spPr>
            <a:xfrm>
              <a:off x="6256999" y="1482268"/>
              <a:ext cx="929639" cy="396454"/>
            </a:xfrm>
            <a:prstGeom prst="rect">
              <a:avLst/>
            </a:prstGeom>
            <a:noFill/>
            <a:ln>
              <a:noFill/>
            </a:ln>
          </p:spPr>
          <p:txBody>
            <a:bodyPr anchor="ctr" anchorCtr="0" bIns="45700" lIns="91425" rIns="91425" tIns="45700" wrap="square">
              <a:noAutofit/>
            </a:bodyPr>
            <a:lstStyle/>
            <a:p>
              <a:pPr defTabSz="457189">
                <a:buSzPct val="25000"/>
                <a:defRPr/>
              </a:pPr>
              <a:r>
                <a:rPr dirty="0" i="1" lang="en-US" sz="1200">
                  <a:solidFill>
                    <a:prstClr val="black"/>
                  </a:solidFill>
                  <a:latin typeface="Calibri"/>
                  <a:ea typeface="Calibri"/>
                  <a:cs typeface="Calibri"/>
                  <a:sym typeface="Calibri"/>
                </a:rPr>
                <a:t>USGS </a:t>
              </a:r>
            </a:p>
            <a:p>
              <a:pPr defTabSz="457189">
                <a:buSzPct val="25000"/>
                <a:defRPr/>
              </a:pPr>
              <a:r>
                <a:rPr dirty="0" i="1" lang="en-US" sz="1200">
                  <a:solidFill>
                    <a:prstClr val="black"/>
                  </a:solidFill>
                  <a:latin typeface="Calibri"/>
                  <a:ea typeface="Calibri"/>
                  <a:cs typeface="Calibri"/>
                  <a:sym typeface="Calibri"/>
                </a:rPr>
                <a:t>Topography</a:t>
              </a:r>
            </a:p>
          </p:txBody>
        </p:sp>
        <p:pic>
          <p:nvPicPr>
            <p:cNvPr id="63" name="Shape 117"/>
            <p:cNvPicPr preferRelativeResize="0"/>
            <p:nvPr/>
          </p:nvPicPr>
          <p:blipFill rotWithShape="1">
            <a:blip r:embed="rId10">
              <a:alphaModFix/>
            </a:blip>
            <a:srcRect b="32" l="204" r="207" t="113"/>
            <a:stretch/>
          </p:blipFill>
          <p:spPr>
            <a:xfrm>
              <a:off x="7666391" y="1425744"/>
              <a:ext cx="1259663" cy="1886673"/>
            </a:xfrm>
            <a:prstGeom prst="rect">
              <a:avLst/>
            </a:prstGeom>
            <a:noFill/>
            <a:ln cap="flat" cmpd="sng" w="19304">
              <a:solidFill>
                <a:schemeClr val="bg1">
                  <a:lumMod val="65000"/>
                </a:schemeClr>
              </a:solidFill>
              <a:prstDash val="solid"/>
              <a:miter lim="800000"/>
              <a:headEnd len="med" type="none" w="med"/>
              <a:tailEnd len="med" type="none" w="med"/>
            </a:ln>
          </p:spPr>
        </p:pic>
        <p:pic>
          <p:nvPicPr>
            <p:cNvPr descr="using digital level" id="67" name="Shape 123"/>
            <p:cNvPicPr preferRelativeResize="0"/>
            <p:nvPr/>
          </p:nvPicPr>
          <p:blipFill rotWithShape="1">
            <a:blip r:embed="rId11">
              <a:alphaModFix/>
            </a:blip>
            <a:srcRect/>
            <a:stretch/>
          </p:blipFill>
          <p:spPr>
            <a:xfrm>
              <a:off x="6463326" y="2721372"/>
              <a:ext cx="1059174" cy="1596744"/>
            </a:xfrm>
            <a:prstGeom prst="rect">
              <a:avLst/>
            </a:prstGeom>
            <a:noFill/>
            <a:ln cap="flat" cmpd="sng" w="19050">
              <a:solidFill>
                <a:schemeClr val="bg1">
                  <a:lumMod val="65000"/>
                </a:schemeClr>
              </a:solidFill>
              <a:prstDash val="solid"/>
              <a:round/>
              <a:headEnd len="med" type="none" w="med"/>
              <a:tailEnd len="med" type="none" w="med"/>
            </a:ln>
          </p:spPr>
        </p:pic>
        <p:pic>
          <p:nvPicPr>
            <p:cNvPr id="68" name="Picture 67"/>
            <p:cNvPicPr>
              <a:picLocks noChangeAspect="1"/>
            </p:cNvPicPr>
            <p:nvPr/>
          </p:nvPicPr>
          <p:blipFill>
            <a:blip cstate="print" r:embed="rId12">
              <a:extLst>
                <a:ext uri="{28A0092B-C50C-407E-A947-70E740481C1C}">
                  <a14:useLocalDpi xmlns:a14="http://schemas.microsoft.com/office/drawing/2010/main" val="0"/>
                </a:ext>
              </a:extLst>
            </a:blip>
            <a:stretch>
              <a:fillRect/>
            </a:stretch>
          </p:blipFill>
          <p:spPr>
            <a:xfrm>
              <a:off x="4176190" y="1473407"/>
              <a:ext cx="2124189" cy="2124189"/>
            </a:xfrm>
            <a:prstGeom prst="rect">
              <a:avLst/>
            </a:prstGeom>
            <a:ln w="19050">
              <a:solidFill>
                <a:schemeClr val="bg1">
                  <a:lumMod val="65000"/>
                </a:schemeClr>
              </a:solidFill>
            </a:ln>
          </p:spPr>
        </p:pic>
        <p:sp>
          <p:nvSpPr>
            <p:cNvPr id="70" name="Shape 111"/>
            <p:cNvSpPr/>
            <p:nvPr/>
          </p:nvSpPr>
          <p:spPr>
            <a:xfrm>
              <a:off x="7915006" y="3321517"/>
              <a:ext cx="1084214" cy="396454"/>
            </a:xfrm>
            <a:prstGeom prst="rect">
              <a:avLst/>
            </a:prstGeom>
            <a:noFill/>
            <a:ln>
              <a:noFill/>
            </a:ln>
          </p:spPr>
          <p:txBody>
            <a:bodyPr anchor="ctr" anchorCtr="0" bIns="45700" lIns="91425" rIns="91425" tIns="45700" wrap="square">
              <a:noAutofit/>
            </a:bodyPr>
            <a:lstStyle/>
            <a:p>
              <a:pPr algn="r" defTabSz="457189">
                <a:buSzPct val="25000"/>
                <a:defRPr/>
              </a:pPr>
              <a:r>
                <a:rPr dirty="0" i="1" lang="en-US" sz="1200">
                  <a:solidFill>
                    <a:prstClr val="black"/>
                  </a:solidFill>
                  <a:latin typeface="Calibri"/>
                  <a:ea typeface="Calibri"/>
                  <a:cs typeface="Calibri"/>
                  <a:sym typeface="Calibri"/>
                </a:rPr>
                <a:t>FEMA NFIP Data &amp; Maps</a:t>
              </a:r>
            </a:p>
          </p:txBody>
        </p:sp>
        <p:sp>
          <p:nvSpPr>
            <p:cNvPr id="71" name="Shape 111"/>
            <p:cNvSpPr/>
            <p:nvPr/>
          </p:nvSpPr>
          <p:spPr>
            <a:xfrm>
              <a:off x="4678949" y="3952528"/>
              <a:ext cx="1828827" cy="396454"/>
            </a:xfrm>
            <a:prstGeom prst="rect">
              <a:avLst/>
            </a:prstGeom>
            <a:noFill/>
            <a:ln>
              <a:noFill/>
            </a:ln>
          </p:spPr>
          <p:txBody>
            <a:bodyPr anchor="ctr" anchorCtr="0" bIns="45700" lIns="91425" rIns="91425" tIns="45700" wrap="square">
              <a:noAutofit/>
            </a:bodyPr>
            <a:lstStyle/>
            <a:p>
              <a:pPr algn="r" defTabSz="457189">
                <a:buSzPct val="25000"/>
                <a:defRPr/>
              </a:pPr>
              <a:r>
                <a:rPr dirty="0" i="1" lang="en-US" sz="1200">
                  <a:solidFill>
                    <a:prstClr val="black"/>
                  </a:solidFill>
                  <a:latin typeface="Calibri"/>
                  <a:ea typeface="Calibri"/>
                  <a:cs typeface="Calibri"/>
                  <a:sym typeface="Calibri"/>
                </a:rPr>
                <a:t>Engineering and Construction Surveys</a:t>
              </a:r>
            </a:p>
          </p:txBody>
        </p:sp>
        <p:sp>
          <p:nvSpPr>
            <p:cNvPr id="33" name="NAVD88"/>
            <p:cNvSpPr txBox="1">
              <a:spLocks/>
            </p:cNvSpPr>
            <p:nvPr/>
          </p:nvSpPr>
          <p:spPr>
            <a:xfrm>
              <a:off x="6524400" y="1983125"/>
              <a:ext cx="998100" cy="324422"/>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defRPr/>
              </a:pPr>
              <a:r>
                <a:rPr b="1" dirty="0" lang="en-US" sz="1600">
                  <a:solidFill>
                    <a:prstClr val="black"/>
                  </a:solidFill>
                  <a:latin charset="0" panose="02040503050406030204" pitchFamily="18" typeface="Cambria"/>
                  <a:ea charset="0" panose="02040503050406030204" pitchFamily="18" typeface="Cambria"/>
                </a:rPr>
                <a:t>NAVD88</a:t>
              </a:r>
            </a:p>
          </p:txBody>
        </p:sp>
        <p:sp>
          <p:nvSpPr>
            <p:cNvPr id="34" name="NGVD29"/>
            <p:cNvSpPr txBox="1">
              <a:spLocks/>
            </p:cNvSpPr>
            <p:nvPr/>
          </p:nvSpPr>
          <p:spPr>
            <a:xfrm>
              <a:off x="6524400" y="2270280"/>
              <a:ext cx="998100" cy="324422"/>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defRPr/>
              </a:pPr>
              <a:r>
                <a:rPr b="1" dirty="0" lang="en-US" sz="1600">
                  <a:solidFill>
                    <a:prstClr val="black"/>
                  </a:solidFill>
                  <a:latin charset="0" panose="02040503050406030204" pitchFamily="18" typeface="Cambria"/>
                  <a:ea charset="0" panose="02040503050406030204" pitchFamily="18" typeface="Cambria"/>
                </a:rPr>
                <a:t>NGVD29</a:t>
              </a:r>
            </a:p>
          </p:txBody>
        </p:sp>
      </p:grpSp>
    </p:spTree>
    <p:extLst>
      <p:ext uri="{BB962C8B-B14F-4D97-AF65-F5344CB8AC3E}">
        <p14:creationId xmlns:p14="http://schemas.microsoft.com/office/powerpoint/2010/main" val="533344141"/>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 presetSubtype="8">
                                  <p:stCondLst>
                                    <p:cond delay="0"/>
                                  </p:stCondLst>
                                  <p:childTnLst>
                                    <p:set>
                                      <p:cBhvr>
                                        <p:cTn dur="1" fill="hold" id="6">
                                          <p:stCondLst>
                                            <p:cond delay="0"/>
                                          </p:stCondLst>
                                        </p:cTn>
                                        <p:tgtEl>
                                          <p:spTgt spid="14"/>
                                        </p:tgtEl>
                                        <p:attrNameLst>
                                          <p:attrName>style.visibility</p:attrName>
                                        </p:attrNameLst>
                                      </p:cBhvr>
                                      <p:to>
                                        <p:strVal val="visible"/>
                                      </p:to>
                                    </p:set>
                                    <p:anim calcmode="lin" valueType="num">
                                      <p:cBhvr additive="base">
                                        <p:cTn dur="500" fill="hold" id="7"/>
                                        <p:tgtEl>
                                          <p:spTgt spid="14"/>
                                        </p:tgtEl>
                                        <p:attrNameLst>
                                          <p:attrName>ppt_x</p:attrName>
                                        </p:attrNameLst>
                                      </p:cBhvr>
                                      <p:tavLst>
                                        <p:tav tm="0">
                                          <p:val>
                                            <p:strVal val="0-#ppt_w/2"/>
                                          </p:val>
                                        </p:tav>
                                        <p:tav tm="100000">
                                          <p:val>
                                            <p:strVal val="#ppt_x"/>
                                          </p:val>
                                        </p:tav>
                                      </p:tavLst>
                                    </p:anim>
                                    <p:anim calcmode="lin" valueType="num">
                                      <p:cBhvr additive="base">
                                        <p:cTn dur="500" fill="hold" id="8"/>
                                        <p:tgtEl>
                                          <p:spTgt spid="14"/>
                                        </p:tgtEl>
                                        <p:attrNameLst>
                                          <p:attrName>ppt_y</p:attrName>
                                        </p:attrNameLst>
                                      </p:cBhvr>
                                      <p:tavLst>
                                        <p:tav tm="0">
                                          <p:val>
                                            <p:strVal val="#ppt_y"/>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id="11" nodeType="clickEffect" presetClass="entr" presetID="2" presetSubtype="2">
                                  <p:stCondLst>
                                    <p:cond delay="0"/>
                                  </p:stCondLst>
                                  <p:childTnLst>
                                    <p:set>
                                      <p:cBhvr>
                                        <p:cTn dur="1" fill="hold" id="12">
                                          <p:stCondLst>
                                            <p:cond delay="0"/>
                                          </p:stCondLst>
                                        </p:cTn>
                                        <p:tgtEl>
                                          <p:spTgt spid="11"/>
                                        </p:tgtEl>
                                        <p:attrNameLst>
                                          <p:attrName>style.visibility</p:attrName>
                                        </p:attrNameLst>
                                      </p:cBhvr>
                                      <p:to>
                                        <p:strVal val="visible"/>
                                      </p:to>
                                    </p:set>
                                    <p:anim calcmode="lin" valueType="num">
                                      <p:cBhvr additive="base">
                                        <p:cTn dur="500" fill="hold" id="13"/>
                                        <p:tgtEl>
                                          <p:spTgt spid="11"/>
                                        </p:tgtEl>
                                        <p:attrNameLst>
                                          <p:attrName>ppt_x</p:attrName>
                                        </p:attrNameLst>
                                      </p:cBhvr>
                                      <p:tavLst>
                                        <p:tav tm="0">
                                          <p:val>
                                            <p:strVal val="1+#ppt_w/2"/>
                                          </p:val>
                                        </p:tav>
                                        <p:tav tm="100000">
                                          <p:val>
                                            <p:strVal val="#ppt_x"/>
                                          </p:val>
                                        </p:tav>
                                      </p:tavLst>
                                    </p:anim>
                                    <p:anim calcmode="lin" valueType="num">
                                      <p:cBhvr additive="base">
                                        <p:cTn dur="500" fill="hold" id="14"/>
                                        <p:tgtEl>
                                          <p:spTgt spid="11"/>
                                        </p:tgtEl>
                                        <p:attrNameLst>
                                          <p:attrName>ppt_y</p:attrName>
                                        </p:attrNameLst>
                                      </p:cBhvr>
                                      <p:tavLst>
                                        <p:tav tm="0">
                                          <p:val>
                                            <p:strVal val="#ppt_y"/>
                                          </p:val>
                                        </p:tav>
                                        <p:tav tm="100000">
                                          <p:val>
                                            <p:strVal val="#ppt_y"/>
                                          </p:val>
                                        </p:tav>
                                      </p:tavLst>
                                    </p:anim>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2" presetSubtype="4">
                                  <p:stCondLst>
                                    <p:cond delay="0"/>
                                  </p:stCondLst>
                                  <p:childTnLst>
                                    <p:set>
                                      <p:cBhvr>
                                        <p:cTn dur="1" fill="hold" id="18">
                                          <p:stCondLst>
                                            <p:cond delay="0"/>
                                          </p:stCondLst>
                                        </p:cTn>
                                        <p:tgtEl>
                                          <p:spTgt spid="7"/>
                                        </p:tgtEl>
                                        <p:attrNameLst>
                                          <p:attrName>style.visibility</p:attrName>
                                        </p:attrNameLst>
                                      </p:cBhvr>
                                      <p:to>
                                        <p:strVal val="visible"/>
                                      </p:to>
                                    </p:set>
                                    <p:anim calcmode="lin" valueType="num">
                                      <p:cBhvr additive="base">
                                        <p:cTn dur="500" fill="hold" id="19"/>
                                        <p:tgtEl>
                                          <p:spTgt spid="7"/>
                                        </p:tgtEl>
                                        <p:attrNameLst>
                                          <p:attrName>ppt_x</p:attrName>
                                        </p:attrNameLst>
                                      </p:cBhvr>
                                      <p:tavLst>
                                        <p:tav tm="0">
                                          <p:val>
                                            <p:strVal val="#ppt_x"/>
                                          </p:val>
                                        </p:tav>
                                        <p:tav tm="100000">
                                          <p:val>
                                            <p:strVal val="#ppt_x"/>
                                          </p:val>
                                        </p:tav>
                                      </p:tavLst>
                                    </p:anim>
                                    <p:anim calcmode="lin" valueType="num">
                                      <p:cBhvr additive="base">
                                        <p:cTn dur="500" fill="hold" id="20"/>
                                        <p:tgtEl>
                                          <p:spTgt spid="7"/>
                                        </p:tgtEl>
                                        <p:attrNameLst>
                                          <p:attrName>ppt_y</p:attrName>
                                        </p:attrNameLst>
                                      </p:cBhvr>
                                      <p:tavLst>
                                        <p:tav tm="0">
                                          <p:val>
                                            <p:strVal val="1+#ppt_h/2"/>
                                          </p:val>
                                        </p:tav>
                                        <p:tav tm="100000">
                                          <p:val>
                                            <p:strVal val="#ppt_y"/>
                                          </p:val>
                                        </p:tav>
                                      </p:tavLst>
                                    </p:anim>
                                  </p:childTnLst>
                                </p:cTn>
                              </p:par>
                            </p:childTnLst>
                          </p:cTn>
                        </p:par>
                      </p:childTnLst>
                    </p:cTn>
                  </p:par>
                  <p:par>
                    <p:cTn fill="hold" id="21">
                      <p:stCondLst>
                        <p:cond delay="indefinite"/>
                      </p:stCondLst>
                      <p:childTnLst>
                        <p:par>
                          <p:cTn fill="hold" id="22">
                            <p:stCondLst>
                              <p:cond delay="0"/>
                            </p:stCondLst>
                            <p:childTnLst>
                              <p:par>
                                <p:cTn fill="hold" id="23" nodeType="clickEffect" presetClass="entr" presetID="22" presetSubtype="8">
                                  <p:stCondLst>
                                    <p:cond delay="0"/>
                                  </p:stCondLst>
                                  <p:childTnLst>
                                    <p:set>
                                      <p:cBhvr>
                                        <p:cTn dur="1" fill="hold" id="24">
                                          <p:stCondLst>
                                            <p:cond delay="0"/>
                                          </p:stCondLst>
                                        </p:cTn>
                                        <p:tgtEl>
                                          <p:spTgt spid="10"/>
                                        </p:tgtEl>
                                        <p:attrNameLst>
                                          <p:attrName>style.visibility</p:attrName>
                                        </p:attrNameLst>
                                      </p:cBhvr>
                                      <p:to>
                                        <p:strVal val="visible"/>
                                      </p:to>
                                    </p:set>
                                    <p:animEffect filter="wipe(left)" transition="in">
                                      <p:cBhvr>
                                        <p:cTn dur="1000" id="25"/>
                                        <p:tgtEl>
                                          <p:spTgt spid="1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15A1DB-686D-49A9-BF5D-52CB149FFF68}"/>
              </a:ext>
            </a:extLst>
          </p:cNvPr>
          <p:cNvSpPr>
            <a:spLocks noGrp="1"/>
          </p:cNvSpPr>
          <p:nvPr>
            <p:ph type="ctrTitle" idx="4294967295"/>
          </p:nvPr>
        </p:nvSpPr>
        <p:spPr>
          <a:xfrm>
            <a:off x="0" y="2130426"/>
            <a:ext cx="12192000" cy="1470025"/>
          </a:xfrm>
        </p:spPr>
        <p:txBody>
          <a:bodyPr>
            <a:normAutofit/>
          </a:bodyPr>
          <a:lstStyle/>
          <a:p>
            <a:r>
              <a:rPr lang="en-US" sz="6000" dirty="0"/>
              <a:t>Comparing Orthometric Heights</a:t>
            </a:r>
          </a:p>
        </p:txBody>
      </p:sp>
      <p:sp>
        <p:nvSpPr>
          <p:cNvPr id="8" name="Subtitle 7">
            <a:extLst>
              <a:ext uri="{FF2B5EF4-FFF2-40B4-BE49-F238E27FC236}">
                <a16:creationId xmlns:a16="http://schemas.microsoft.com/office/drawing/2014/main" id="{BC30F110-5984-441B-85B0-15A2322DFB68}"/>
              </a:ext>
            </a:extLst>
          </p:cNvPr>
          <p:cNvSpPr>
            <a:spLocks noGrp="1"/>
          </p:cNvSpPr>
          <p:nvPr>
            <p:ph type="subTitle" idx="4294967295"/>
          </p:nvPr>
        </p:nvSpPr>
        <p:spPr>
          <a:xfrm>
            <a:off x="2895600" y="4071940"/>
            <a:ext cx="6400800" cy="1752600"/>
          </a:xfrm>
        </p:spPr>
        <p:txBody>
          <a:bodyPr/>
          <a:lstStyle/>
          <a:p>
            <a:pPr marL="0" indent="0" algn="ctr">
              <a:buNone/>
            </a:pPr>
            <a:r>
              <a:rPr lang="en-US" sz="3600" i="1" dirty="0"/>
              <a:t>or …“Digging for Datums”</a:t>
            </a:r>
          </a:p>
        </p:txBody>
      </p:sp>
    </p:spTree>
    <p:extLst>
      <p:ext uri="{BB962C8B-B14F-4D97-AF65-F5344CB8AC3E}">
        <p14:creationId xmlns:p14="http://schemas.microsoft.com/office/powerpoint/2010/main" val="3560648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85195" y="1117602"/>
            <a:ext cx="11852475" cy="947991"/>
          </a:xfrm>
          <a:prstGeom prst="rect">
            <a:avLst/>
          </a:prstGeom>
          <a:noFill/>
          <a:ln w="19050">
            <a:noFill/>
          </a:ln>
        </p:spPr>
        <p:txBody>
          <a:bodyPr wrap="square" rtlCol="0">
            <a:noAutofit/>
          </a:bodyPr>
          <a:lstStyle/>
          <a:p>
            <a:pPr algn="ctr" defTabSz="914400">
              <a:defRPr/>
            </a:pPr>
            <a:r>
              <a:rPr lang="en-US" sz="2800" kern="0" dirty="0">
                <a:solidFill>
                  <a:sysClr val="windowText" lastClr="000000"/>
                </a:solidFill>
                <a:latin typeface="Cambria" panose="02040503050406030204" pitchFamily="18" charset="0"/>
                <a:ea typeface="Cambria" panose="02040503050406030204" pitchFamily="18" charset="0"/>
                <a:cs typeface="Times New Roman" pitchFamily="18" charset="0"/>
              </a:rPr>
              <a:t>A reference surface that can be used to measure heights in a uniform way.</a:t>
            </a:r>
          </a:p>
          <a:p>
            <a:pPr defTabSz="914400">
              <a:defRPr/>
            </a:pPr>
            <a:endParaRPr lang="en-US" kern="0" dirty="0">
              <a:solidFill>
                <a:sysClr val="windowText" lastClr="000000"/>
              </a:solidFill>
              <a:latin typeface="Cambria" panose="02040503050406030204" pitchFamily="18" charset="0"/>
              <a:ea typeface="Cambria" panose="02040503050406030204" pitchFamily="18" charset="0"/>
              <a:cs typeface="Times New Roman" pitchFamily="18" charset="0"/>
            </a:endParaRPr>
          </a:p>
          <a:p>
            <a:pPr defTabSz="914400">
              <a:defRPr/>
            </a:pPr>
            <a:endParaRPr lang="en-US" kern="0" dirty="0">
              <a:solidFill>
                <a:sysClr val="windowText" lastClr="000000"/>
              </a:solidFill>
              <a:latin typeface="Cambria" panose="02040503050406030204" pitchFamily="18" charset="0"/>
              <a:ea typeface="Cambria" panose="02040503050406030204" pitchFamily="18" charset="0"/>
              <a:cs typeface="Times New Roman" pitchFamily="18" charset="0"/>
            </a:endParaRPr>
          </a:p>
          <a:p>
            <a:pPr defTabSz="914400">
              <a:defRPr/>
            </a:pPr>
            <a:endParaRPr lang="en-US" kern="0" dirty="0">
              <a:solidFill>
                <a:sysClr val="windowText" lastClr="000000"/>
              </a:solidFill>
              <a:latin typeface="Cambria" panose="02040503050406030204" pitchFamily="18" charset="0"/>
              <a:ea typeface="Cambria" panose="02040503050406030204" pitchFamily="18" charset="0"/>
              <a:cs typeface="Times New Roman" pitchFamily="18" charset="0"/>
            </a:endParaRPr>
          </a:p>
          <a:p>
            <a:pPr defTabSz="914400">
              <a:defRPr/>
            </a:pPr>
            <a:endParaRPr lang="en-US" kern="0" dirty="0">
              <a:solidFill>
                <a:sysClr val="windowText" lastClr="000000"/>
              </a:solidFill>
              <a:latin typeface="Cambria" panose="02040503050406030204" pitchFamily="18" charset="0"/>
              <a:ea typeface="Cambria" panose="02040503050406030204" pitchFamily="18" charset="0"/>
              <a:cs typeface="Times New Roman" pitchFamily="18" charset="0"/>
            </a:endParaRPr>
          </a:p>
          <a:p>
            <a:pPr defTabSz="914400">
              <a:defRPr/>
            </a:pPr>
            <a:endParaRPr lang="en-US" kern="0" dirty="0">
              <a:solidFill>
                <a:sysClr val="windowText" lastClr="000000"/>
              </a:solidFill>
              <a:latin typeface="Cambria" panose="02040503050406030204" pitchFamily="18" charset="0"/>
              <a:ea typeface="Cambria" panose="02040503050406030204" pitchFamily="18" charset="0"/>
              <a:cs typeface="Times New Roman" pitchFamily="18" charset="0"/>
            </a:endParaRPr>
          </a:p>
          <a:p>
            <a:pPr defTabSz="914400">
              <a:defRPr/>
            </a:pPr>
            <a:endParaRPr lang="en-US" kern="0" dirty="0">
              <a:solidFill>
                <a:sysClr val="windowText" lastClr="000000"/>
              </a:solidFill>
              <a:latin typeface="Cambria" panose="02040503050406030204" pitchFamily="18" charset="0"/>
              <a:ea typeface="Cambria" panose="02040503050406030204" pitchFamily="18" charset="0"/>
              <a:cs typeface="Times New Roman" pitchFamily="18" charset="0"/>
            </a:endParaRPr>
          </a:p>
          <a:p>
            <a:pPr defTabSz="914400">
              <a:defRPr/>
            </a:pPr>
            <a:endParaRPr lang="en-US" kern="0" dirty="0">
              <a:solidFill>
                <a:sysClr val="windowText" lastClr="000000"/>
              </a:solidFill>
              <a:latin typeface="Cambria" panose="02040503050406030204" pitchFamily="18" charset="0"/>
              <a:ea typeface="Cambria" panose="02040503050406030204" pitchFamily="18" charset="0"/>
              <a:cs typeface="Times New Roman" pitchFamily="18" charset="0"/>
            </a:endParaRPr>
          </a:p>
          <a:p>
            <a:pPr defTabSz="914400">
              <a:defRPr/>
            </a:pPr>
            <a:endParaRPr lang="en-US" kern="0" dirty="0">
              <a:solidFill>
                <a:sysClr val="windowText" lastClr="000000"/>
              </a:solidFill>
              <a:latin typeface="Cambria" panose="02040503050406030204" pitchFamily="18" charset="0"/>
              <a:ea typeface="Cambria" panose="02040503050406030204" pitchFamily="18" charset="0"/>
              <a:cs typeface="Times New Roman" pitchFamily="18" charset="0"/>
            </a:endParaRPr>
          </a:p>
          <a:p>
            <a:pPr defTabSz="914400">
              <a:defRPr/>
            </a:pPr>
            <a:endParaRPr lang="en-US" kern="0" dirty="0">
              <a:solidFill>
                <a:sysClr val="windowText" lastClr="000000"/>
              </a:solidFill>
              <a:latin typeface="Cambria" panose="02040503050406030204" pitchFamily="18" charset="0"/>
              <a:ea typeface="Cambria" panose="02040503050406030204" pitchFamily="18" charset="0"/>
              <a:cs typeface="Times New Roman" pitchFamily="18" charset="0"/>
            </a:endParaRPr>
          </a:p>
          <a:p>
            <a:pPr defTabSz="914400">
              <a:defRPr/>
            </a:pPr>
            <a:r>
              <a:rPr lang="en-US" kern="0" dirty="0">
                <a:solidFill>
                  <a:sysClr val="windowText" lastClr="000000"/>
                </a:solidFill>
                <a:latin typeface="Cambria" panose="02040503050406030204" pitchFamily="18" charset="0"/>
                <a:ea typeface="Cambria" panose="02040503050406030204" pitchFamily="18" charset="0"/>
                <a:cs typeface="Times New Roman" pitchFamily="18" charset="0"/>
              </a:rPr>
              <a:t> </a:t>
            </a:r>
          </a:p>
        </p:txBody>
      </p:sp>
      <p:pic>
        <p:nvPicPr>
          <p:cNvPr id="72706" name="Picture 2" descr="http://www.pseudohypoparathyroidism.com/wp-content/uploads/2011/06/kids-height.gif"/>
          <p:cNvPicPr>
            <a:picLocks noChangeAspect="1" noChangeArrowheads="1"/>
          </p:cNvPicPr>
          <p:nvPr/>
        </p:nvPicPr>
        <p:blipFill>
          <a:blip r:embed="rId3" cstate="print"/>
          <a:srcRect r="28125"/>
          <a:stretch>
            <a:fillRect/>
          </a:stretch>
        </p:blipFill>
        <p:spPr bwMode="auto">
          <a:xfrm>
            <a:off x="2819401" y="2550735"/>
            <a:ext cx="2359583" cy="3036304"/>
          </a:xfrm>
          <a:prstGeom prst="rect">
            <a:avLst/>
          </a:prstGeom>
          <a:noFill/>
        </p:spPr>
      </p:pic>
      <p:sp>
        <p:nvSpPr>
          <p:cNvPr id="27" name="Rectangle 26"/>
          <p:cNvSpPr/>
          <p:nvPr/>
        </p:nvSpPr>
        <p:spPr>
          <a:xfrm>
            <a:off x="5334000" y="3124200"/>
            <a:ext cx="6096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dirty="0">
              <a:solidFill>
                <a:prstClr val="white"/>
              </a:solidFill>
              <a:latin typeface="Cambria" panose="02040503050406030204" pitchFamily="18" charset="0"/>
              <a:ea typeface="Cambria" panose="02040503050406030204" pitchFamily="18" charset="0"/>
            </a:endParaRPr>
          </a:p>
        </p:txBody>
      </p:sp>
      <p:sp>
        <p:nvSpPr>
          <p:cNvPr id="30" name="TextBox 29"/>
          <p:cNvSpPr txBox="1"/>
          <p:nvPr/>
        </p:nvSpPr>
        <p:spPr>
          <a:xfrm>
            <a:off x="3063745" y="2409567"/>
            <a:ext cx="742447" cy="400110"/>
          </a:xfrm>
          <a:prstGeom prst="rect">
            <a:avLst/>
          </a:prstGeom>
          <a:noFill/>
        </p:spPr>
        <p:txBody>
          <a:bodyPr wrap="none" rtlCol="0">
            <a:spAutoFit/>
          </a:bodyPr>
          <a:lstStyle/>
          <a:p>
            <a:pPr defTabSz="914400">
              <a:defRPr/>
            </a:pPr>
            <a:r>
              <a:rPr lang="en-US" sz="2000" b="1" dirty="0">
                <a:solidFill>
                  <a:srgbClr val="4BACC6">
                    <a:lumMod val="75000"/>
                  </a:srgbClr>
                </a:solidFill>
                <a:latin typeface="Cambria" panose="02040503050406030204" pitchFamily="18" charset="0"/>
                <a:ea typeface="Cambria" panose="02040503050406030204" pitchFamily="18" charset="0"/>
              </a:rPr>
              <a:t>Sally</a:t>
            </a:r>
            <a:endParaRPr lang="en-US" sz="1800" b="1" dirty="0">
              <a:solidFill>
                <a:srgbClr val="4BACC6">
                  <a:lumMod val="75000"/>
                </a:srgbClr>
              </a:solidFill>
              <a:latin typeface="Cambria" panose="02040503050406030204" pitchFamily="18" charset="0"/>
              <a:ea typeface="Cambria" panose="02040503050406030204" pitchFamily="18" charset="0"/>
            </a:endParaRPr>
          </a:p>
        </p:txBody>
      </p:sp>
      <p:sp>
        <p:nvSpPr>
          <p:cNvPr id="31" name="TextBox 30"/>
          <p:cNvSpPr txBox="1"/>
          <p:nvPr/>
        </p:nvSpPr>
        <p:spPr>
          <a:xfrm>
            <a:off x="3971900" y="2447667"/>
            <a:ext cx="702436" cy="400110"/>
          </a:xfrm>
          <a:prstGeom prst="rect">
            <a:avLst/>
          </a:prstGeom>
          <a:noFill/>
        </p:spPr>
        <p:txBody>
          <a:bodyPr wrap="none" rtlCol="0">
            <a:spAutoFit/>
          </a:bodyPr>
          <a:lstStyle/>
          <a:p>
            <a:pPr defTabSz="914400">
              <a:defRPr/>
            </a:pPr>
            <a:r>
              <a:rPr lang="en-US" sz="2000" b="1" dirty="0">
                <a:solidFill>
                  <a:srgbClr val="F79646"/>
                </a:solidFill>
                <a:latin typeface="Cambria" panose="02040503050406030204" pitchFamily="18" charset="0"/>
                <a:ea typeface="Cambria" panose="02040503050406030204" pitchFamily="18" charset="0"/>
              </a:rPr>
              <a:t>Jane</a:t>
            </a:r>
          </a:p>
        </p:txBody>
      </p:sp>
      <p:sp>
        <p:nvSpPr>
          <p:cNvPr id="32" name="TextBox 31"/>
          <p:cNvSpPr txBox="1"/>
          <p:nvPr/>
        </p:nvSpPr>
        <p:spPr>
          <a:xfrm>
            <a:off x="5864783" y="2103113"/>
            <a:ext cx="4638674" cy="3970318"/>
          </a:xfrm>
          <a:prstGeom prst="rect">
            <a:avLst/>
          </a:prstGeom>
          <a:noFill/>
        </p:spPr>
        <p:txBody>
          <a:bodyPr wrap="square" rtlCol="0">
            <a:spAutoFit/>
          </a:bodyPr>
          <a:lstStyle/>
          <a:p>
            <a:pPr defTabSz="914400">
              <a:defRPr/>
            </a:pPr>
            <a:r>
              <a:rPr lang="en-US" sz="2800" dirty="0">
                <a:solidFill>
                  <a:prstClr val="black"/>
                </a:solidFill>
                <a:latin typeface="Cambria" panose="02040503050406030204" pitchFamily="18" charset="0"/>
                <a:ea typeface="Cambria" panose="02040503050406030204" pitchFamily="18" charset="0"/>
                <a:cs typeface="Times New Roman" pitchFamily="18" charset="0"/>
              </a:rPr>
              <a:t>How much taller is Sally than Jane?</a:t>
            </a:r>
          </a:p>
          <a:p>
            <a:pPr defTabSz="914400">
              <a:defRPr/>
            </a:pPr>
            <a:endParaRPr lang="en-US" sz="2800" dirty="0">
              <a:solidFill>
                <a:prstClr val="black"/>
              </a:solidFill>
              <a:latin typeface="Cambria" panose="02040503050406030204" pitchFamily="18" charset="0"/>
              <a:ea typeface="Cambria" panose="02040503050406030204" pitchFamily="18" charset="0"/>
              <a:cs typeface="Times New Roman" pitchFamily="18" charset="0"/>
            </a:endParaRPr>
          </a:p>
          <a:p>
            <a:pPr defTabSz="914400">
              <a:defRPr/>
            </a:pPr>
            <a:r>
              <a:rPr lang="en-US" sz="2800" dirty="0">
                <a:solidFill>
                  <a:prstClr val="black"/>
                </a:solidFill>
                <a:latin typeface="Cambria" panose="02040503050406030204" pitchFamily="18" charset="0"/>
                <a:ea typeface="Cambria" panose="02040503050406030204" pitchFamily="18" charset="0"/>
                <a:cs typeface="Times New Roman" pitchFamily="18" charset="0"/>
              </a:rPr>
              <a:t>Could measure directly from top of head to top of head.</a:t>
            </a:r>
          </a:p>
          <a:p>
            <a:pPr defTabSz="914400">
              <a:defRPr/>
            </a:pPr>
            <a:endParaRPr lang="en-US" sz="2800" dirty="0">
              <a:solidFill>
                <a:prstClr val="black"/>
              </a:solidFill>
              <a:latin typeface="Cambria" panose="02040503050406030204" pitchFamily="18" charset="0"/>
              <a:ea typeface="Cambria" panose="02040503050406030204" pitchFamily="18" charset="0"/>
              <a:cs typeface="Times New Roman" pitchFamily="18" charset="0"/>
            </a:endParaRPr>
          </a:p>
          <a:p>
            <a:pPr defTabSz="914400">
              <a:defRPr/>
            </a:pPr>
            <a:endParaRPr lang="en-US" sz="2800" dirty="0">
              <a:solidFill>
                <a:prstClr val="black"/>
              </a:solidFill>
              <a:latin typeface="Cambria" panose="02040503050406030204" pitchFamily="18" charset="0"/>
              <a:ea typeface="Cambria" panose="02040503050406030204" pitchFamily="18" charset="0"/>
              <a:cs typeface="Times New Roman" pitchFamily="18" charset="0"/>
            </a:endParaRPr>
          </a:p>
          <a:p>
            <a:pPr defTabSz="914400">
              <a:defRPr/>
            </a:pPr>
            <a:r>
              <a:rPr lang="en-US" sz="2800" dirty="0">
                <a:solidFill>
                  <a:prstClr val="black"/>
                </a:solidFill>
                <a:latin typeface="Cambria" panose="02040503050406030204" pitchFamily="18" charset="0"/>
                <a:ea typeface="Cambria" panose="02040503050406030204" pitchFamily="18" charset="0"/>
                <a:cs typeface="Times New Roman" pitchFamily="18" charset="0"/>
              </a:rPr>
              <a:t>Or, from floor up to tops of heads and then subtract!</a:t>
            </a:r>
          </a:p>
        </p:txBody>
      </p:sp>
      <p:sp>
        <p:nvSpPr>
          <p:cNvPr id="33" name="Left Brace 32"/>
          <p:cNvSpPr/>
          <p:nvPr/>
        </p:nvSpPr>
        <p:spPr>
          <a:xfrm>
            <a:off x="2667000" y="2971800"/>
            <a:ext cx="76200" cy="304800"/>
          </a:xfrm>
          <a:prstGeom prst="leftBrac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en-US" sz="2000" dirty="0">
              <a:solidFill>
                <a:prstClr val="black"/>
              </a:solidFill>
              <a:latin typeface="Cambria" panose="02040503050406030204" pitchFamily="18" charset="0"/>
              <a:ea typeface="Cambria" panose="02040503050406030204" pitchFamily="18" charset="0"/>
            </a:endParaRPr>
          </a:p>
        </p:txBody>
      </p:sp>
      <p:sp>
        <p:nvSpPr>
          <p:cNvPr id="34" name="TextBox 33"/>
          <p:cNvSpPr txBox="1"/>
          <p:nvPr/>
        </p:nvSpPr>
        <p:spPr>
          <a:xfrm>
            <a:off x="1980570" y="2948499"/>
            <a:ext cx="610230" cy="369332"/>
          </a:xfrm>
          <a:prstGeom prst="rect">
            <a:avLst/>
          </a:prstGeom>
          <a:noFill/>
        </p:spPr>
        <p:txBody>
          <a:bodyPr wrap="square" rtlCol="0">
            <a:spAutoFit/>
          </a:bodyPr>
          <a:lstStyle/>
          <a:p>
            <a:pPr defTabSz="914400">
              <a:defRPr/>
            </a:pPr>
            <a:r>
              <a:rPr lang="en-US" sz="1800" dirty="0">
                <a:solidFill>
                  <a:prstClr val="black"/>
                </a:solidFill>
                <a:latin typeface="Cambria" panose="02040503050406030204" pitchFamily="18" charset="0"/>
                <a:ea typeface="Cambria" panose="02040503050406030204" pitchFamily="18" charset="0"/>
              </a:rPr>
              <a:t>X= ?</a:t>
            </a:r>
          </a:p>
        </p:txBody>
      </p:sp>
      <p:cxnSp>
        <p:nvCxnSpPr>
          <p:cNvPr id="16" name="Straight Connector 15">
            <a:extLst>
              <a:ext uri="{FF2B5EF4-FFF2-40B4-BE49-F238E27FC236}">
                <a16:creationId xmlns:a16="http://schemas.microsoft.com/office/drawing/2014/main" id="{A00E2AC9-F4F7-422F-9909-93F17716AAF7}"/>
              </a:ext>
            </a:extLst>
          </p:cNvPr>
          <p:cNvCxnSpPr/>
          <p:nvPr/>
        </p:nvCxnSpPr>
        <p:spPr>
          <a:xfrm>
            <a:off x="1991361" y="3317831"/>
            <a:ext cx="2357755" cy="0"/>
          </a:xfrm>
          <a:prstGeom prst="line">
            <a:avLst/>
          </a:prstGeom>
          <a:ln w="508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D253060-FA2B-42BB-A721-154E23A95135}"/>
              </a:ext>
            </a:extLst>
          </p:cNvPr>
          <p:cNvCxnSpPr/>
          <p:nvPr/>
        </p:nvCxnSpPr>
        <p:spPr>
          <a:xfrm>
            <a:off x="1945323" y="2929688"/>
            <a:ext cx="2357755" cy="0"/>
          </a:xfrm>
          <a:prstGeom prst="line">
            <a:avLst/>
          </a:prstGeom>
          <a:ln w="508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BF298E4F-545A-4BD8-BB35-0A6B0D743D93}"/>
              </a:ext>
            </a:extLst>
          </p:cNvPr>
          <p:cNvSpPr txBox="1"/>
          <p:nvPr/>
        </p:nvSpPr>
        <p:spPr>
          <a:xfrm>
            <a:off x="5511770" y="4325691"/>
            <a:ext cx="5156231" cy="384721"/>
          </a:xfrm>
          <a:prstGeom prst="rect">
            <a:avLst/>
          </a:prstGeom>
          <a:noFill/>
        </p:spPr>
        <p:txBody>
          <a:bodyPr wrap="square" rtlCol="0">
            <a:spAutoFit/>
          </a:bodyPr>
          <a:lstStyle/>
          <a:p>
            <a:pPr defTabSz="914400">
              <a:defRPr/>
            </a:pPr>
            <a:r>
              <a:rPr lang="en-US" sz="1900" b="1" i="1" dirty="0">
                <a:solidFill>
                  <a:prstClr val="black">
                    <a:lumMod val="50000"/>
                    <a:lumOff val="50000"/>
                  </a:prstClr>
                </a:solidFill>
                <a:latin typeface="Cambria" panose="02040503050406030204" pitchFamily="18" charset="0"/>
                <a:ea typeface="Cambria" panose="02040503050406030204" pitchFamily="18" charset="0"/>
              </a:rPr>
              <a:t>That’s a relative height, or height difference.</a:t>
            </a:r>
          </a:p>
        </p:txBody>
      </p:sp>
      <p:sp>
        <p:nvSpPr>
          <p:cNvPr id="19" name="TextBox 18">
            <a:extLst>
              <a:ext uri="{FF2B5EF4-FFF2-40B4-BE49-F238E27FC236}">
                <a16:creationId xmlns:a16="http://schemas.microsoft.com/office/drawing/2014/main" id="{A5733102-9C4F-4772-900E-4ACE2FE0D9AC}"/>
              </a:ext>
            </a:extLst>
          </p:cNvPr>
          <p:cNvSpPr txBox="1"/>
          <p:nvPr/>
        </p:nvSpPr>
        <p:spPr>
          <a:xfrm>
            <a:off x="5511770" y="5986930"/>
            <a:ext cx="5156231" cy="384721"/>
          </a:xfrm>
          <a:prstGeom prst="rect">
            <a:avLst/>
          </a:prstGeom>
          <a:noFill/>
        </p:spPr>
        <p:txBody>
          <a:bodyPr wrap="square" rtlCol="0">
            <a:spAutoFit/>
          </a:bodyPr>
          <a:lstStyle/>
          <a:p>
            <a:pPr defTabSz="914400">
              <a:defRPr/>
            </a:pPr>
            <a:r>
              <a:rPr lang="en-US" sz="1900" b="1" i="1" dirty="0">
                <a:solidFill>
                  <a:srgbClr val="FF0000"/>
                </a:solidFill>
                <a:latin typeface="Cambria" panose="02040503050406030204" pitchFamily="18" charset="0"/>
                <a:ea typeface="Cambria" panose="02040503050406030204" pitchFamily="18" charset="0"/>
              </a:rPr>
              <a:t>That’s a difference in heights above a datum.</a:t>
            </a:r>
          </a:p>
        </p:txBody>
      </p:sp>
      <p:cxnSp>
        <p:nvCxnSpPr>
          <p:cNvPr id="18" name="Straight Connector 17">
            <a:extLst>
              <a:ext uri="{FF2B5EF4-FFF2-40B4-BE49-F238E27FC236}">
                <a16:creationId xmlns:a16="http://schemas.microsoft.com/office/drawing/2014/main" id="{C6C42F52-C207-41B8-B4B4-5B33448B0E2F}"/>
              </a:ext>
            </a:extLst>
          </p:cNvPr>
          <p:cNvCxnSpPr>
            <a:cxnSpLocks/>
          </p:cNvCxnSpPr>
          <p:nvPr/>
        </p:nvCxnSpPr>
        <p:spPr>
          <a:xfrm flipV="1">
            <a:off x="2657475" y="5280125"/>
            <a:ext cx="2814140" cy="31651"/>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D7E63C9C-5461-4664-9FA2-2F33AF45E085}"/>
              </a:ext>
            </a:extLst>
          </p:cNvPr>
          <p:cNvSpPr txBox="1"/>
          <p:nvPr/>
        </p:nvSpPr>
        <p:spPr>
          <a:xfrm>
            <a:off x="1603992" y="5043757"/>
            <a:ext cx="1115644" cy="461665"/>
          </a:xfrm>
          <a:prstGeom prst="rect">
            <a:avLst/>
          </a:prstGeom>
          <a:noFill/>
        </p:spPr>
        <p:txBody>
          <a:bodyPr wrap="square" rtlCol="0">
            <a:spAutoFit/>
          </a:bodyPr>
          <a:lstStyle/>
          <a:p>
            <a:pPr defTabSz="914400">
              <a:defRPr/>
            </a:pPr>
            <a:r>
              <a:rPr lang="en-US" dirty="0">
                <a:solidFill>
                  <a:prstClr val="black"/>
                </a:solidFill>
                <a:latin typeface="Cambria" panose="02040503050406030204" pitchFamily="18" charset="0"/>
                <a:ea typeface="Cambria" panose="02040503050406030204" pitchFamily="18" charset="0"/>
              </a:rPr>
              <a:t>Datum</a:t>
            </a:r>
          </a:p>
        </p:txBody>
      </p:sp>
      <p:sp>
        <p:nvSpPr>
          <p:cNvPr id="23" name="Title 1"/>
          <p:cNvSpPr txBox="1">
            <a:spLocks/>
          </p:cNvSpPr>
          <p:nvPr/>
        </p:nvSpPr>
        <p:spPr>
          <a:xfrm>
            <a:off x="1524000" y="173737"/>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a:solidFill>
                  <a:sysClr val="windowText" lastClr="000000"/>
                </a:solidFill>
                <a:latin typeface="Cambria" panose="02040503050406030204" pitchFamily="18" charset="0"/>
                <a:ea typeface="Cambria" panose="02040503050406030204" pitchFamily="18" charset="0"/>
              </a:rPr>
              <a:t>Vertical Datum Visualized</a:t>
            </a:r>
          </a:p>
        </p:txBody>
      </p:sp>
      <p:cxnSp>
        <p:nvCxnSpPr>
          <p:cNvPr id="4" name="Straight Connector 3"/>
          <p:cNvCxnSpPr/>
          <p:nvPr/>
        </p:nvCxnSpPr>
        <p:spPr>
          <a:xfrm flipV="1">
            <a:off x="4291965" y="2929689"/>
            <a:ext cx="0" cy="388143"/>
          </a:xfrm>
          <a:prstGeom prst="line">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291965" y="3317832"/>
            <a:ext cx="0" cy="1956756"/>
          </a:xfrm>
          <a:prstGeom prst="line">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3758018" y="2925804"/>
            <a:ext cx="7072" cy="2348784"/>
          </a:xfrm>
          <a:prstGeom prst="line">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A5733102-9C4F-4772-900E-4ACE2FE0D9AC}"/>
              </a:ext>
            </a:extLst>
          </p:cNvPr>
          <p:cNvSpPr txBox="1"/>
          <p:nvPr/>
        </p:nvSpPr>
        <p:spPr>
          <a:xfrm>
            <a:off x="1654792" y="5991919"/>
            <a:ext cx="3778206" cy="523220"/>
          </a:xfrm>
          <a:prstGeom prst="rect">
            <a:avLst/>
          </a:prstGeom>
          <a:noFill/>
        </p:spPr>
        <p:txBody>
          <a:bodyPr wrap="square" rtlCol="0">
            <a:spAutoFit/>
          </a:bodyPr>
          <a:lstStyle/>
          <a:p>
            <a:pPr algn="ctr" defTabSz="914400">
              <a:defRPr/>
            </a:pPr>
            <a:r>
              <a:rPr lang="en-US" sz="2800" b="1" dirty="0">
                <a:solidFill>
                  <a:prstClr val="black"/>
                </a:solidFill>
                <a:latin typeface="Cambria" panose="02040503050406030204" pitchFamily="18" charset="0"/>
                <a:ea typeface="Cambria" panose="02040503050406030204" pitchFamily="18" charset="0"/>
              </a:rPr>
              <a:t>X = </a:t>
            </a:r>
            <a:r>
              <a:rPr lang="en-US" sz="2800" b="1" i="1" dirty="0">
                <a:solidFill>
                  <a:prstClr val="black"/>
                </a:solidFill>
                <a:latin typeface="Cambria" panose="02040503050406030204" pitchFamily="18" charset="0"/>
                <a:ea typeface="Cambria" panose="02040503050406030204" pitchFamily="18" charset="0"/>
              </a:rPr>
              <a:t>(</a:t>
            </a:r>
            <a:r>
              <a:rPr lang="en-US" sz="2800" b="1" i="1" dirty="0">
                <a:solidFill>
                  <a:srgbClr val="4BACC6">
                    <a:lumMod val="75000"/>
                  </a:srgbClr>
                </a:solidFill>
                <a:latin typeface="Cambria" panose="02040503050406030204" pitchFamily="18" charset="0"/>
                <a:ea typeface="Cambria" panose="02040503050406030204" pitchFamily="18" charset="0"/>
              </a:rPr>
              <a:t>h Sally</a:t>
            </a:r>
            <a:r>
              <a:rPr lang="en-US" sz="2800" b="1" i="1" dirty="0">
                <a:solidFill>
                  <a:prstClr val="black"/>
                </a:solidFill>
                <a:latin typeface="Cambria" panose="02040503050406030204" pitchFamily="18" charset="0"/>
                <a:ea typeface="Cambria" panose="02040503050406030204" pitchFamily="18" charset="0"/>
              </a:rPr>
              <a:t>) – (</a:t>
            </a:r>
            <a:r>
              <a:rPr lang="en-US" sz="2800" b="1" i="1" dirty="0">
                <a:solidFill>
                  <a:srgbClr val="F79646"/>
                </a:solidFill>
                <a:latin typeface="Cambria" panose="02040503050406030204" pitchFamily="18" charset="0"/>
                <a:ea typeface="Cambria" panose="02040503050406030204" pitchFamily="18" charset="0"/>
              </a:rPr>
              <a:t>h Jane</a:t>
            </a:r>
            <a:r>
              <a:rPr lang="en-US" sz="2800" b="1" i="1"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48183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2" end="2"/>
                                            </p:txEl>
                                          </p:spTgt>
                                        </p:tgtEl>
                                        <p:attrNameLst>
                                          <p:attrName>style.visibility</p:attrName>
                                        </p:attrNameLst>
                                      </p:cBhvr>
                                      <p:to>
                                        <p:strVal val="visible"/>
                                      </p:to>
                                    </p:set>
                                    <p:animEffect transition="in" filter="fade">
                                      <p:cBhvr>
                                        <p:cTn id="7" dur="500"/>
                                        <p:tgtEl>
                                          <p:spTgt spid="32">
                                            <p:txEl>
                                              <p:pRg st="2" end="2"/>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2">
                                            <p:txEl>
                                              <p:pRg st="5" end="5"/>
                                            </p:txEl>
                                          </p:spTgt>
                                        </p:tgtEl>
                                        <p:attrNameLst>
                                          <p:attrName>style.visibility</p:attrName>
                                        </p:attrNameLst>
                                      </p:cBhvr>
                                      <p:to>
                                        <p:strVal val="visible"/>
                                      </p:to>
                                    </p:set>
                                    <p:animEffect transition="in" filter="fade">
                                      <p:cBhvr>
                                        <p:cTn id="21" dur="500"/>
                                        <p:tgtEl>
                                          <p:spTgt spid="32">
                                            <p:txEl>
                                              <p:pRg st="5" end="5"/>
                                            </p:txEl>
                                          </p:spTgt>
                                        </p:tgtEl>
                                      </p:cBhvr>
                                    </p:animEffect>
                                  </p:childTnLst>
                                </p:cTn>
                              </p:par>
                              <p:par>
                                <p:cTn id="22" presetID="31" presetClass="exit" presetSubtype="0" fill="hold" nodeType="withEffect">
                                  <p:stCondLst>
                                    <p:cond delay="0"/>
                                  </p:stCondLst>
                                  <p:childTnLst>
                                    <p:anim calcmode="lin" valueType="num">
                                      <p:cBhvr>
                                        <p:cTn id="23" dur="1000"/>
                                        <p:tgtEl>
                                          <p:spTgt spid="4"/>
                                        </p:tgtEl>
                                        <p:attrNameLst>
                                          <p:attrName>ppt_w</p:attrName>
                                        </p:attrNameLst>
                                      </p:cBhvr>
                                      <p:tavLst>
                                        <p:tav tm="0">
                                          <p:val>
                                            <p:strVal val="ppt_w"/>
                                          </p:val>
                                        </p:tav>
                                        <p:tav tm="100000">
                                          <p:val>
                                            <p:fltVal val="0"/>
                                          </p:val>
                                        </p:tav>
                                      </p:tavLst>
                                    </p:anim>
                                    <p:anim calcmode="lin" valueType="num">
                                      <p:cBhvr>
                                        <p:cTn id="24" dur="1000"/>
                                        <p:tgtEl>
                                          <p:spTgt spid="4"/>
                                        </p:tgtEl>
                                        <p:attrNameLst>
                                          <p:attrName>ppt_h</p:attrName>
                                        </p:attrNameLst>
                                      </p:cBhvr>
                                      <p:tavLst>
                                        <p:tav tm="0">
                                          <p:val>
                                            <p:strVal val="ppt_h"/>
                                          </p:val>
                                        </p:tav>
                                        <p:tav tm="100000">
                                          <p:val>
                                            <p:fltVal val="0"/>
                                          </p:val>
                                        </p:tav>
                                      </p:tavLst>
                                    </p:anim>
                                    <p:anim calcmode="lin" valueType="num">
                                      <p:cBhvr>
                                        <p:cTn id="25" dur="1000"/>
                                        <p:tgtEl>
                                          <p:spTgt spid="4"/>
                                        </p:tgtEl>
                                        <p:attrNameLst>
                                          <p:attrName>style.rotation</p:attrName>
                                        </p:attrNameLst>
                                      </p:cBhvr>
                                      <p:tavLst>
                                        <p:tav tm="0">
                                          <p:val>
                                            <p:fltVal val="0"/>
                                          </p:val>
                                        </p:tav>
                                        <p:tav tm="100000">
                                          <p:val>
                                            <p:fltVal val="90"/>
                                          </p:val>
                                        </p:tav>
                                      </p:tavLst>
                                    </p:anim>
                                    <p:animEffect transition="out" filter="fade">
                                      <p:cBhvr>
                                        <p:cTn id="26" dur="1000"/>
                                        <p:tgtEl>
                                          <p:spTgt spid="4"/>
                                        </p:tgtEl>
                                      </p:cBhvr>
                                    </p:animEffect>
                                    <p:set>
                                      <p:cBhvr>
                                        <p:cTn id="27" dur="1" fill="hold">
                                          <p:stCondLst>
                                            <p:cond delay="999"/>
                                          </p:stCondLst>
                                        </p:cTn>
                                        <p:tgtEl>
                                          <p:spTgt spid="4"/>
                                        </p:tgtEl>
                                        <p:attrNameLst>
                                          <p:attrName>style.visibility</p:attrName>
                                        </p:attrNameLst>
                                      </p:cBhvr>
                                      <p:to>
                                        <p:strVal val="hidden"/>
                                      </p:to>
                                    </p:set>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par>
                                <p:cTn id="35" presetID="2" presetClass="entr" presetSubtype="8"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0-#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10" presetClass="entr" presetSubtype="0" fill="hold" grpId="0" nodeType="afterEffect">
                                  <p:stCondLst>
                                    <p:cond delay="100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childTnLst>
                                </p:cTn>
                              </p:par>
                            </p:childTnLst>
                          </p:cTn>
                        </p:par>
                        <p:par>
                          <p:cTn id="43" fill="hold">
                            <p:stCondLst>
                              <p:cond delay="3500"/>
                            </p:stCondLst>
                            <p:childTnLst>
                              <p:par>
                                <p:cTn id="44" presetID="2" presetClass="entr" presetSubtype="8" fill="hold" grpId="0" nodeType="afterEffect">
                                  <p:stCondLst>
                                    <p:cond delay="20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0-#ppt_w/2"/>
                                          </p:val>
                                        </p:tav>
                                        <p:tav tm="100000">
                                          <p:val>
                                            <p:strVal val="#ppt_x"/>
                                          </p:val>
                                        </p:tav>
                                      </p:tavLst>
                                    </p:anim>
                                    <p:anim calcmode="lin" valueType="num">
                                      <p:cBhvr additive="base">
                                        <p:cTn id="47" dur="500" fill="hold"/>
                                        <p:tgtEl>
                                          <p:spTgt spid="20"/>
                                        </p:tgtEl>
                                        <p:attrNameLst>
                                          <p:attrName>ppt_y</p:attrName>
                                        </p:attrNameLst>
                                      </p:cBhvr>
                                      <p:tavLst>
                                        <p:tav tm="0">
                                          <p:val>
                                            <p:strVal val="#ppt_y"/>
                                          </p:val>
                                        </p:tav>
                                        <p:tav tm="100000">
                                          <p:val>
                                            <p:strVal val="#ppt_y"/>
                                          </p:val>
                                        </p:tav>
                                      </p:tavLst>
                                    </p:anim>
                                  </p:childTnLst>
                                </p:cTn>
                              </p:par>
                            </p:childTnLst>
                          </p:cTn>
                        </p:par>
                        <p:par>
                          <p:cTn id="48" fill="hold">
                            <p:stCondLst>
                              <p:cond delay="4200"/>
                            </p:stCondLst>
                            <p:childTnLst>
                              <p:par>
                                <p:cTn id="49" presetID="10" presetClass="entr" presetSubtype="0" fill="hold" grpId="0" nodeType="afterEffect">
                                  <p:stCondLst>
                                    <p:cond delay="30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pseudohypoparathyroidism.com/wp-content/uploads/2011/06/kids-height.gif"/>
          <p:cNvPicPr>
            <a:picLocks noChangeAspect="1" noChangeArrowheads="1"/>
          </p:cNvPicPr>
          <p:nvPr/>
        </p:nvPicPr>
        <p:blipFill>
          <a:blip r:embed="rId3" cstate="print"/>
          <a:srcRect r="28125"/>
          <a:stretch>
            <a:fillRect/>
          </a:stretch>
        </p:blipFill>
        <p:spPr bwMode="auto">
          <a:xfrm>
            <a:off x="2819401" y="2550735"/>
            <a:ext cx="2359583" cy="3036304"/>
          </a:xfrm>
          <a:prstGeom prst="rect">
            <a:avLst/>
          </a:prstGeom>
          <a:noFill/>
        </p:spPr>
      </p:pic>
      <p:pic>
        <p:nvPicPr>
          <p:cNvPr id="22" name="Picture 2" descr="http://www.pseudohypoparathyroidism.com/wp-content/uploads/2011/06/kids-height.gif"/>
          <p:cNvPicPr>
            <a:picLocks noChangeAspect="1" noChangeArrowheads="1"/>
          </p:cNvPicPr>
          <p:nvPr/>
        </p:nvPicPr>
        <p:blipFill>
          <a:blip r:embed="rId3" cstate="print"/>
          <a:srcRect l="39994" r="29851"/>
          <a:stretch>
            <a:fillRect/>
          </a:stretch>
        </p:blipFill>
        <p:spPr bwMode="auto">
          <a:xfrm>
            <a:off x="4114800" y="2499487"/>
            <a:ext cx="989970" cy="3400661"/>
          </a:xfrm>
          <a:prstGeom prst="rect">
            <a:avLst/>
          </a:prstGeom>
          <a:noFill/>
        </p:spPr>
      </p:pic>
      <p:sp>
        <p:nvSpPr>
          <p:cNvPr id="25" name="Freeform 24"/>
          <p:cNvSpPr/>
          <p:nvPr/>
        </p:nvSpPr>
        <p:spPr>
          <a:xfrm>
            <a:off x="3063744" y="5401718"/>
            <a:ext cx="1937470" cy="334065"/>
          </a:xfrm>
          <a:custGeom>
            <a:avLst/>
            <a:gdLst>
              <a:gd name="connsiteX0" fmla="*/ 120912 w 1937470"/>
              <a:gd name="connsiteY0" fmla="*/ 99797 h 334065"/>
              <a:gd name="connsiteX1" fmla="*/ 120912 w 1937470"/>
              <a:gd name="connsiteY1" fmla="*/ 99797 h 334065"/>
              <a:gd name="connsiteX2" fmla="*/ 188925 w 1937470"/>
              <a:gd name="connsiteY2" fmla="*/ 92240 h 334065"/>
              <a:gd name="connsiteX3" fmla="*/ 249382 w 1937470"/>
              <a:gd name="connsiteY3" fmla="*/ 77126 h 334065"/>
              <a:gd name="connsiteX4" fmla="*/ 279610 w 1937470"/>
              <a:gd name="connsiteY4" fmla="*/ 69569 h 334065"/>
              <a:gd name="connsiteX5" fmla="*/ 324952 w 1937470"/>
              <a:gd name="connsiteY5" fmla="*/ 54455 h 334065"/>
              <a:gd name="connsiteX6" fmla="*/ 385408 w 1937470"/>
              <a:gd name="connsiteY6" fmla="*/ 39341 h 334065"/>
              <a:gd name="connsiteX7" fmla="*/ 408079 w 1937470"/>
              <a:gd name="connsiteY7" fmla="*/ 31784 h 334065"/>
              <a:gd name="connsiteX8" fmla="*/ 665018 w 1937470"/>
              <a:gd name="connsiteY8" fmla="*/ 24227 h 334065"/>
              <a:gd name="connsiteX9" fmla="*/ 763259 w 1937470"/>
              <a:gd name="connsiteY9" fmla="*/ 16670 h 334065"/>
              <a:gd name="connsiteX10" fmla="*/ 853944 w 1937470"/>
              <a:gd name="connsiteY10" fmla="*/ 1556 h 334065"/>
              <a:gd name="connsiteX11" fmla="*/ 982413 w 1937470"/>
              <a:gd name="connsiteY11" fmla="*/ 9113 h 334065"/>
              <a:gd name="connsiteX12" fmla="*/ 1027755 w 1937470"/>
              <a:gd name="connsiteY12" fmla="*/ 39341 h 334065"/>
              <a:gd name="connsiteX13" fmla="*/ 1057983 w 1937470"/>
              <a:gd name="connsiteY13" fmla="*/ 84683 h 334065"/>
              <a:gd name="connsiteX14" fmla="*/ 1065540 w 1937470"/>
              <a:gd name="connsiteY14" fmla="*/ 107354 h 334065"/>
              <a:gd name="connsiteX15" fmla="*/ 1095768 w 1937470"/>
              <a:gd name="connsiteY15" fmla="*/ 152696 h 334065"/>
              <a:gd name="connsiteX16" fmla="*/ 1118439 w 1937470"/>
              <a:gd name="connsiteY16" fmla="*/ 167810 h 334065"/>
              <a:gd name="connsiteX17" fmla="*/ 1133554 w 1937470"/>
              <a:gd name="connsiteY17" fmla="*/ 182924 h 334065"/>
              <a:gd name="connsiteX18" fmla="*/ 1156225 w 1937470"/>
              <a:gd name="connsiteY18" fmla="*/ 190481 h 334065"/>
              <a:gd name="connsiteX19" fmla="*/ 1178896 w 1937470"/>
              <a:gd name="connsiteY19" fmla="*/ 205595 h 334065"/>
              <a:gd name="connsiteX20" fmla="*/ 1224238 w 1937470"/>
              <a:gd name="connsiteY20" fmla="*/ 220709 h 334065"/>
              <a:gd name="connsiteX21" fmla="*/ 1246909 w 1937470"/>
              <a:gd name="connsiteY21" fmla="*/ 228266 h 334065"/>
              <a:gd name="connsiteX22" fmla="*/ 1269580 w 1937470"/>
              <a:gd name="connsiteY22" fmla="*/ 235823 h 334065"/>
              <a:gd name="connsiteX23" fmla="*/ 1723001 w 1937470"/>
              <a:gd name="connsiteY23" fmla="*/ 250938 h 334065"/>
              <a:gd name="connsiteX24" fmla="*/ 1904370 w 1937470"/>
              <a:gd name="connsiteY24" fmla="*/ 258495 h 334065"/>
              <a:gd name="connsiteX25" fmla="*/ 1934598 w 1937470"/>
              <a:gd name="connsiteY25" fmla="*/ 266052 h 334065"/>
              <a:gd name="connsiteX26" fmla="*/ 1911927 w 1937470"/>
              <a:gd name="connsiteY26" fmla="*/ 281166 h 334065"/>
              <a:gd name="connsiteX27" fmla="*/ 1730558 w 1937470"/>
              <a:gd name="connsiteY27" fmla="*/ 288723 h 334065"/>
              <a:gd name="connsiteX28" fmla="*/ 1700330 w 1937470"/>
              <a:gd name="connsiteY28" fmla="*/ 296280 h 334065"/>
              <a:gd name="connsiteX29" fmla="*/ 1677659 w 1937470"/>
              <a:gd name="connsiteY29" fmla="*/ 303837 h 334065"/>
              <a:gd name="connsiteX30" fmla="*/ 1518962 w 1937470"/>
              <a:gd name="connsiteY30" fmla="*/ 318951 h 334065"/>
              <a:gd name="connsiteX31" fmla="*/ 1352707 w 1937470"/>
              <a:gd name="connsiteY31" fmla="*/ 326508 h 334065"/>
              <a:gd name="connsiteX32" fmla="*/ 1224238 w 1937470"/>
              <a:gd name="connsiteY32" fmla="*/ 334065 h 334065"/>
              <a:gd name="connsiteX33" fmla="*/ 665018 w 1937470"/>
              <a:gd name="connsiteY33" fmla="*/ 326508 h 334065"/>
              <a:gd name="connsiteX34" fmla="*/ 634790 w 1937470"/>
              <a:gd name="connsiteY34" fmla="*/ 318951 h 334065"/>
              <a:gd name="connsiteX35" fmla="*/ 68013 w 1937470"/>
              <a:gd name="connsiteY35" fmla="*/ 303837 h 334065"/>
              <a:gd name="connsiteX36" fmla="*/ 52899 w 1937470"/>
              <a:gd name="connsiteY36" fmla="*/ 281166 h 334065"/>
              <a:gd name="connsiteX37" fmla="*/ 45342 w 1937470"/>
              <a:gd name="connsiteY37" fmla="*/ 250938 h 334065"/>
              <a:gd name="connsiteX38" fmla="*/ 37785 w 1937470"/>
              <a:gd name="connsiteY38" fmla="*/ 228266 h 334065"/>
              <a:gd name="connsiteX39" fmla="*/ 15114 w 1937470"/>
              <a:gd name="connsiteY39" fmla="*/ 122468 h 334065"/>
              <a:gd name="connsiteX40" fmla="*/ 0 w 1937470"/>
              <a:gd name="connsiteY40" fmla="*/ 99797 h 334065"/>
              <a:gd name="connsiteX41" fmla="*/ 22671 w 1937470"/>
              <a:gd name="connsiteY41" fmla="*/ 84683 h 334065"/>
              <a:gd name="connsiteX42" fmla="*/ 120912 w 1937470"/>
              <a:gd name="connsiteY42" fmla="*/ 99797 h 33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37470" h="334065">
                <a:moveTo>
                  <a:pt x="120912" y="99797"/>
                </a:moveTo>
                <a:lnTo>
                  <a:pt x="120912" y="99797"/>
                </a:lnTo>
                <a:cubicBezTo>
                  <a:pt x="143583" y="97278"/>
                  <a:pt x="166344" y="95466"/>
                  <a:pt x="188925" y="92240"/>
                </a:cubicBezTo>
                <a:cubicBezTo>
                  <a:pt x="235020" y="85655"/>
                  <a:pt x="214217" y="87173"/>
                  <a:pt x="249382" y="77126"/>
                </a:cubicBezTo>
                <a:cubicBezTo>
                  <a:pt x="259368" y="74273"/>
                  <a:pt x="269662" y="72553"/>
                  <a:pt x="279610" y="69569"/>
                </a:cubicBezTo>
                <a:cubicBezTo>
                  <a:pt x="294870" y="64991"/>
                  <a:pt x="309496" y="58319"/>
                  <a:pt x="324952" y="54455"/>
                </a:cubicBezTo>
                <a:cubicBezTo>
                  <a:pt x="345104" y="49417"/>
                  <a:pt x="365702" y="45910"/>
                  <a:pt x="385408" y="39341"/>
                </a:cubicBezTo>
                <a:cubicBezTo>
                  <a:pt x="392965" y="36822"/>
                  <a:pt x="400125" y="32214"/>
                  <a:pt x="408079" y="31784"/>
                </a:cubicBezTo>
                <a:cubicBezTo>
                  <a:pt x="493637" y="27159"/>
                  <a:pt x="579372" y="26746"/>
                  <a:pt x="665018" y="24227"/>
                </a:cubicBezTo>
                <a:cubicBezTo>
                  <a:pt x="697765" y="21708"/>
                  <a:pt x="730578" y="19938"/>
                  <a:pt x="763259" y="16670"/>
                </a:cubicBezTo>
                <a:cubicBezTo>
                  <a:pt x="800752" y="12921"/>
                  <a:pt x="818971" y="8550"/>
                  <a:pt x="853944" y="1556"/>
                </a:cubicBezTo>
                <a:cubicBezTo>
                  <a:pt x="896767" y="4075"/>
                  <a:pt x="940495" y="0"/>
                  <a:pt x="982413" y="9113"/>
                </a:cubicBezTo>
                <a:cubicBezTo>
                  <a:pt x="1000163" y="12972"/>
                  <a:pt x="1027755" y="39341"/>
                  <a:pt x="1027755" y="39341"/>
                </a:cubicBezTo>
                <a:cubicBezTo>
                  <a:pt x="1037831" y="54455"/>
                  <a:pt x="1052239" y="67450"/>
                  <a:pt x="1057983" y="84683"/>
                </a:cubicBezTo>
                <a:cubicBezTo>
                  <a:pt x="1060502" y="92240"/>
                  <a:pt x="1061671" y="100391"/>
                  <a:pt x="1065540" y="107354"/>
                </a:cubicBezTo>
                <a:cubicBezTo>
                  <a:pt x="1074362" y="123233"/>
                  <a:pt x="1080654" y="142620"/>
                  <a:pt x="1095768" y="152696"/>
                </a:cubicBezTo>
                <a:cubicBezTo>
                  <a:pt x="1103325" y="157734"/>
                  <a:pt x="1111347" y="162136"/>
                  <a:pt x="1118439" y="167810"/>
                </a:cubicBezTo>
                <a:cubicBezTo>
                  <a:pt x="1124003" y="172261"/>
                  <a:pt x="1127444" y="179258"/>
                  <a:pt x="1133554" y="182924"/>
                </a:cubicBezTo>
                <a:cubicBezTo>
                  <a:pt x="1140385" y="187022"/>
                  <a:pt x="1149100" y="186919"/>
                  <a:pt x="1156225" y="190481"/>
                </a:cubicBezTo>
                <a:cubicBezTo>
                  <a:pt x="1164349" y="194543"/>
                  <a:pt x="1170596" y="201906"/>
                  <a:pt x="1178896" y="205595"/>
                </a:cubicBezTo>
                <a:cubicBezTo>
                  <a:pt x="1193454" y="212065"/>
                  <a:pt x="1209124" y="215671"/>
                  <a:pt x="1224238" y="220709"/>
                </a:cubicBezTo>
                <a:lnTo>
                  <a:pt x="1246909" y="228266"/>
                </a:lnTo>
                <a:lnTo>
                  <a:pt x="1269580" y="235823"/>
                </a:lnTo>
                <a:cubicBezTo>
                  <a:pt x="1428496" y="288799"/>
                  <a:pt x="1284086" y="243238"/>
                  <a:pt x="1723001" y="250938"/>
                </a:cubicBezTo>
                <a:cubicBezTo>
                  <a:pt x="1783457" y="253457"/>
                  <a:pt x="1844015" y="254184"/>
                  <a:pt x="1904370" y="258495"/>
                </a:cubicBezTo>
                <a:cubicBezTo>
                  <a:pt x="1914730" y="259235"/>
                  <a:pt x="1931314" y="256199"/>
                  <a:pt x="1934598" y="266052"/>
                </a:cubicBezTo>
                <a:cubicBezTo>
                  <a:pt x="1937470" y="274668"/>
                  <a:pt x="1920954" y="280163"/>
                  <a:pt x="1911927" y="281166"/>
                </a:cubicBezTo>
                <a:cubicBezTo>
                  <a:pt x="1851788" y="287848"/>
                  <a:pt x="1791014" y="286204"/>
                  <a:pt x="1730558" y="288723"/>
                </a:cubicBezTo>
                <a:cubicBezTo>
                  <a:pt x="1720482" y="291242"/>
                  <a:pt x="1710316" y="293427"/>
                  <a:pt x="1700330" y="296280"/>
                </a:cubicBezTo>
                <a:cubicBezTo>
                  <a:pt x="1692671" y="298468"/>
                  <a:pt x="1685496" y="302412"/>
                  <a:pt x="1677659" y="303837"/>
                </a:cubicBezTo>
                <a:cubicBezTo>
                  <a:pt x="1638641" y="310931"/>
                  <a:pt x="1550077" y="317173"/>
                  <a:pt x="1518962" y="318951"/>
                </a:cubicBezTo>
                <a:cubicBezTo>
                  <a:pt x="1463577" y="322116"/>
                  <a:pt x="1408110" y="323667"/>
                  <a:pt x="1352707" y="326508"/>
                </a:cubicBezTo>
                <a:lnTo>
                  <a:pt x="1224238" y="334065"/>
                </a:lnTo>
                <a:lnTo>
                  <a:pt x="665018" y="326508"/>
                </a:lnTo>
                <a:cubicBezTo>
                  <a:pt x="654635" y="326242"/>
                  <a:pt x="645162" y="319497"/>
                  <a:pt x="634790" y="318951"/>
                </a:cubicBezTo>
                <a:cubicBezTo>
                  <a:pt x="570743" y="315580"/>
                  <a:pt x="106426" y="304774"/>
                  <a:pt x="68013" y="303837"/>
                </a:cubicBezTo>
                <a:cubicBezTo>
                  <a:pt x="62975" y="296280"/>
                  <a:pt x="56477" y="289514"/>
                  <a:pt x="52899" y="281166"/>
                </a:cubicBezTo>
                <a:cubicBezTo>
                  <a:pt x="48808" y="271620"/>
                  <a:pt x="48195" y="260925"/>
                  <a:pt x="45342" y="250938"/>
                </a:cubicBezTo>
                <a:cubicBezTo>
                  <a:pt x="43154" y="243278"/>
                  <a:pt x="40304" y="235823"/>
                  <a:pt x="37785" y="228266"/>
                </a:cubicBezTo>
                <a:cubicBezTo>
                  <a:pt x="34587" y="202685"/>
                  <a:pt x="31680" y="147317"/>
                  <a:pt x="15114" y="122468"/>
                </a:cubicBezTo>
                <a:lnTo>
                  <a:pt x="0" y="99797"/>
                </a:lnTo>
                <a:cubicBezTo>
                  <a:pt x="7557" y="94759"/>
                  <a:pt x="13609" y="85287"/>
                  <a:pt x="22671" y="84683"/>
                </a:cubicBezTo>
                <a:cubicBezTo>
                  <a:pt x="93478" y="79963"/>
                  <a:pt x="104538" y="97278"/>
                  <a:pt x="120912" y="99797"/>
                </a:cubicBezTo>
                <a:close/>
              </a:path>
            </a:pathLst>
          </a:custGeom>
          <a:solidFill>
            <a:srgbClr val="D4D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dirty="0">
              <a:solidFill>
                <a:prstClr val="white"/>
              </a:solidFill>
              <a:latin typeface="Calibri"/>
            </a:endParaRPr>
          </a:p>
        </p:txBody>
      </p:sp>
      <p:cxnSp>
        <p:nvCxnSpPr>
          <p:cNvPr id="3" name="Straight Connector 2">
            <a:extLst>
              <a:ext uri="{FF2B5EF4-FFF2-40B4-BE49-F238E27FC236}">
                <a16:creationId xmlns:a16="http://schemas.microsoft.com/office/drawing/2014/main" id="{C6C42F52-C207-41B8-B4B4-5B33448B0E2F}"/>
              </a:ext>
            </a:extLst>
          </p:cNvPr>
          <p:cNvCxnSpPr>
            <a:cxnSpLocks/>
          </p:cNvCxnSpPr>
          <p:nvPr/>
        </p:nvCxnSpPr>
        <p:spPr>
          <a:xfrm>
            <a:off x="2657476" y="5311776"/>
            <a:ext cx="2775523" cy="22225"/>
          </a:xfrm>
          <a:prstGeom prst="line">
            <a:avLst/>
          </a:prstGeom>
          <a:ln w="508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4AAD5EC0-6812-4418-81B7-7336D265D64D}"/>
              </a:ext>
            </a:extLst>
          </p:cNvPr>
          <p:cNvCxnSpPr>
            <a:cxnSpLocks/>
          </p:cNvCxnSpPr>
          <p:nvPr/>
        </p:nvCxnSpPr>
        <p:spPr>
          <a:xfrm>
            <a:off x="4317718" y="3317832"/>
            <a:ext cx="21326" cy="2305343"/>
          </a:xfrm>
          <a:prstGeom prst="straightConnector1">
            <a:avLst/>
          </a:prstGeom>
          <a:ln w="50800">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39" name="Title 1"/>
          <p:cNvSpPr txBox="1">
            <a:spLocks/>
          </p:cNvSpPr>
          <p:nvPr/>
        </p:nvSpPr>
        <p:spPr>
          <a:xfrm>
            <a:off x="1524000" y="173737"/>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a:solidFill>
                  <a:sysClr val="windowText" lastClr="000000"/>
                </a:solidFill>
                <a:latin typeface="Cambria" panose="02040503050406030204" pitchFamily="18" charset="0"/>
                <a:ea typeface="Cambria" panose="02040503050406030204" pitchFamily="18" charset="0"/>
              </a:rPr>
              <a:t>Datum Difference Visualized</a:t>
            </a:r>
          </a:p>
        </p:txBody>
      </p:sp>
      <p:sp>
        <p:nvSpPr>
          <p:cNvPr id="40" name="TextBox 39"/>
          <p:cNvSpPr txBox="1"/>
          <p:nvPr/>
        </p:nvSpPr>
        <p:spPr>
          <a:xfrm>
            <a:off x="3063745" y="2409567"/>
            <a:ext cx="742447" cy="400110"/>
          </a:xfrm>
          <a:prstGeom prst="rect">
            <a:avLst/>
          </a:prstGeom>
          <a:noFill/>
        </p:spPr>
        <p:txBody>
          <a:bodyPr wrap="none" rtlCol="0">
            <a:spAutoFit/>
          </a:bodyPr>
          <a:lstStyle/>
          <a:p>
            <a:pPr defTabSz="914400">
              <a:defRPr/>
            </a:pPr>
            <a:r>
              <a:rPr lang="en-US" sz="2000" b="1" dirty="0">
                <a:solidFill>
                  <a:srgbClr val="4BACC6">
                    <a:lumMod val="75000"/>
                  </a:srgbClr>
                </a:solidFill>
                <a:latin typeface="Cambria" panose="02040503050406030204" pitchFamily="18" charset="0"/>
                <a:ea typeface="Cambria" panose="02040503050406030204" pitchFamily="18" charset="0"/>
              </a:rPr>
              <a:t>Sally</a:t>
            </a:r>
            <a:endParaRPr lang="en-US" sz="1800" b="1" dirty="0">
              <a:solidFill>
                <a:srgbClr val="4BACC6">
                  <a:lumMod val="75000"/>
                </a:srgbClr>
              </a:solidFill>
              <a:latin typeface="Cambria" panose="02040503050406030204" pitchFamily="18" charset="0"/>
              <a:ea typeface="Cambria" panose="02040503050406030204" pitchFamily="18" charset="0"/>
            </a:endParaRPr>
          </a:p>
        </p:txBody>
      </p:sp>
      <p:sp>
        <p:nvSpPr>
          <p:cNvPr id="41" name="TextBox 40"/>
          <p:cNvSpPr txBox="1"/>
          <p:nvPr/>
        </p:nvSpPr>
        <p:spPr>
          <a:xfrm>
            <a:off x="3971900" y="2447667"/>
            <a:ext cx="702436" cy="400110"/>
          </a:xfrm>
          <a:prstGeom prst="rect">
            <a:avLst/>
          </a:prstGeom>
          <a:noFill/>
        </p:spPr>
        <p:txBody>
          <a:bodyPr wrap="none" rtlCol="0">
            <a:spAutoFit/>
          </a:bodyPr>
          <a:lstStyle/>
          <a:p>
            <a:pPr defTabSz="914400">
              <a:defRPr/>
            </a:pPr>
            <a:r>
              <a:rPr lang="en-US" sz="2000" b="1" dirty="0">
                <a:solidFill>
                  <a:srgbClr val="F79646"/>
                </a:solidFill>
                <a:latin typeface="Cambria" panose="02040503050406030204" pitchFamily="18" charset="0"/>
                <a:ea typeface="Cambria" panose="02040503050406030204" pitchFamily="18" charset="0"/>
              </a:rPr>
              <a:t>Jane</a:t>
            </a:r>
          </a:p>
        </p:txBody>
      </p:sp>
      <p:sp>
        <p:nvSpPr>
          <p:cNvPr id="46" name="Left Brace 45"/>
          <p:cNvSpPr/>
          <p:nvPr/>
        </p:nvSpPr>
        <p:spPr>
          <a:xfrm>
            <a:off x="2667000" y="2971800"/>
            <a:ext cx="76200" cy="304800"/>
          </a:xfrm>
          <a:prstGeom prst="leftBrac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en-US" sz="1800" dirty="0">
              <a:solidFill>
                <a:prstClr val="black"/>
              </a:solidFill>
              <a:latin typeface="Cambria" panose="02040503050406030204" pitchFamily="18" charset="0"/>
              <a:ea typeface="Cambria" panose="02040503050406030204" pitchFamily="18" charset="0"/>
            </a:endParaRPr>
          </a:p>
        </p:txBody>
      </p:sp>
      <p:sp>
        <p:nvSpPr>
          <p:cNvPr id="47" name="TextBox 46"/>
          <p:cNvSpPr txBox="1"/>
          <p:nvPr/>
        </p:nvSpPr>
        <p:spPr>
          <a:xfrm>
            <a:off x="1980570" y="2948499"/>
            <a:ext cx="610230" cy="369332"/>
          </a:xfrm>
          <a:prstGeom prst="rect">
            <a:avLst/>
          </a:prstGeom>
          <a:noFill/>
        </p:spPr>
        <p:txBody>
          <a:bodyPr wrap="square" rtlCol="0">
            <a:spAutoFit/>
          </a:bodyPr>
          <a:lstStyle/>
          <a:p>
            <a:pPr defTabSz="914400">
              <a:defRPr/>
            </a:pPr>
            <a:r>
              <a:rPr lang="en-US" sz="1800" dirty="0">
                <a:solidFill>
                  <a:prstClr val="black"/>
                </a:solidFill>
                <a:latin typeface="Cambria" panose="02040503050406030204" pitchFamily="18" charset="0"/>
                <a:ea typeface="Cambria" panose="02040503050406030204" pitchFamily="18" charset="0"/>
              </a:rPr>
              <a:t>X= ?</a:t>
            </a:r>
          </a:p>
        </p:txBody>
      </p:sp>
      <p:cxnSp>
        <p:nvCxnSpPr>
          <p:cNvPr id="48" name="Straight Connector 47">
            <a:extLst>
              <a:ext uri="{FF2B5EF4-FFF2-40B4-BE49-F238E27FC236}">
                <a16:creationId xmlns:a16="http://schemas.microsoft.com/office/drawing/2014/main" id="{A00E2AC9-F4F7-422F-9909-93F17716AAF7}"/>
              </a:ext>
            </a:extLst>
          </p:cNvPr>
          <p:cNvCxnSpPr/>
          <p:nvPr/>
        </p:nvCxnSpPr>
        <p:spPr>
          <a:xfrm>
            <a:off x="1991361" y="3317831"/>
            <a:ext cx="2357755" cy="0"/>
          </a:xfrm>
          <a:prstGeom prst="line">
            <a:avLst/>
          </a:prstGeom>
          <a:ln w="508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CD253060-FA2B-42BB-A721-154E23A95135}"/>
              </a:ext>
            </a:extLst>
          </p:cNvPr>
          <p:cNvCxnSpPr/>
          <p:nvPr/>
        </p:nvCxnSpPr>
        <p:spPr>
          <a:xfrm>
            <a:off x="1945323" y="2929688"/>
            <a:ext cx="2357755" cy="0"/>
          </a:xfrm>
          <a:prstGeom prst="line">
            <a:avLst/>
          </a:prstGeom>
          <a:ln w="508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5864783" y="2103113"/>
            <a:ext cx="4638674" cy="3970318"/>
          </a:xfrm>
          <a:prstGeom prst="rect">
            <a:avLst/>
          </a:prstGeom>
          <a:noFill/>
        </p:spPr>
        <p:txBody>
          <a:bodyPr wrap="square" rtlCol="0">
            <a:spAutoFit/>
          </a:bodyPr>
          <a:lstStyle/>
          <a:p>
            <a:pPr defTabSz="914400">
              <a:defRPr/>
            </a:pPr>
            <a:r>
              <a:rPr lang="en-US" sz="2800" dirty="0">
                <a:solidFill>
                  <a:prstClr val="black"/>
                </a:solidFill>
                <a:latin typeface="Cambria" panose="02040503050406030204" pitchFamily="18" charset="0"/>
                <a:ea typeface="Cambria" panose="02040503050406030204" pitchFamily="18" charset="0"/>
                <a:cs typeface="Times New Roman" pitchFamily="18" charset="0"/>
              </a:rPr>
              <a:t>How much taller is Sally than Jane?</a:t>
            </a:r>
          </a:p>
          <a:p>
            <a:pPr defTabSz="914400">
              <a:defRPr/>
            </a:pPr>
            <a:endParaRPr lang="en-US" sz="2800" dirty="0">
              <a:solidFill>
                <a:prstClr val="black"/>
              </a:solidFill>
              <a:latin typeface="Cambria" panose="02040503050406030204" pitchFamily="18" charset="0"/>
              <a:ea typeface="Cambria" panose="02040503050406030204" pitchFamily="18" charset="0"/>
              <a:cs typeface="Times New Roman" pitchFamily="18" charset="0"/>
            </a:endParaRPr>
          </a:p>
          <a:p>
            <a:pPr defTabSz="914400">
              <a:defRPr/>
            </a:pPr>
            <a:r>
              <a:rPr lang="en-US" sz="2800" dirty="0">
                <a:solidFill>
                  <a:prstClr val="black"/>
                </a:solidFill>
                <a:latin typeface="Cambria" panose="02040503050406030204" pitchFamily="18" charset="0"/>
                <a:ea typeface="Cambria" panose="02040503050406030204" pitchFamily="18" charset="0"/>
                <a:cs typeface="Times New Roman" pitchFamily="18" charset="0"/>
              </a:rPr>
              <a:t>Need to know what they’re standing on!</a:t>
            </a:r>
          </a:p>
          <a:p>
            <a:pPr defTabSz="914400">
              <a:defRPr/>
            </a:pPr>
            <a:endParaRPr lang="en-US" sz="2800" dirty="0">
              <a:solidFill>
                <a:prstClr val="black"/>
              </a:solidFill>
              <a:latin typeface="Cambria" panose="02040503050406030204" pitchFamily="18" charset="0"/>
              <a:ea typeface="Cambria" panose="02040503050406030204" pitchFamily="18" charset="0"/>
              <a:cs typeface="Times New Roman" pitchFamily="18" charset="0"/>
            </a:endParaRPr>
          </a:p>
          <a:p>
            <a:pPr defTabSz="914400">
              <a:defRPr/>
            </a:pPr>
            <a:r>
              <a:rPr lang="en-US" sz="2800" dirty="0">
                <a:solidFill>
                  <a:prstClr val="black"/>
                </a:solidFill>
                <a:latin typeface="Cambria" panose="02040503050406030204" pitchFamily="18" charset="0"/>
                <a:ea typeface="Cambria" panose="02040503050406030204" pitchFamily="18" charset="0"/>
                <a:cs typeface="Times New Roman" pitchFamily="18" charset="0"/>
              </a:rPr>
              <a:t>We </a:t>
            </a:r>
            <a:r>
              <a:rPr lang="en-US" sz="2800" b="1" dirty="0">
                <a:solidFill>
                  <a:prstClr val="black"/>
                </a:solidFill>
                <a:latin typeface="Cambria" panose="02040503050406030204" pitchFamily="18" charset="0"/>
                <a:ea typeface="Cambria" panose="02040503050406030204" pitchFamily="18" charset="0"/>
                <a:cs typeface="Times New Roman" pitchFamily="18" charset="0"/>
              </a:rPr>
              <a:t>cannot</a:t>
            </a:r>
            <a:r>
              <a:rPr lang="en-US" sz="2800" dirty="0">
                <a:solidFill>
                  <a:prstClr val="black"/>
                </a:solidFill>
                <a:latin typeface="Cambria" panose="02040503050406030204" pitchFamily="18" charset="0"/>
                <a:ea typeface="Cambria" panose="02040503050406030204" pitchFamily="18" charset="0"/>
                <a:cs typeface="Times New Roman" pitchFamily="18" charset="0"/>
              </a:rPr>
              <a:t> compare heights that are measured from different reference surfaces.</a:t>
            </a:r>
          </a:p>
        </p:txBody>
      </p:sp>
      <p:sp>
        <p:nvSpPr>
          <p:cNvPr id="51" name="TextBox 50">
            <a:extLst>
              <a:ext uri="{FF2B5EF4-FFF2-40B4-BE49-F238E27FC236}">
                <a16:creationId xmlns:a16="http://schemas.microsoft.com/office/drawing/2014/main" id="{A5733102-9C4F-4772-900E-4ACE2FE0D9AC}"/>
              </a:ext>
            </a:extLst>
          </p:cNvPr>
          <p:cNvSpPr txBox="1"/>
          <p:nvPr/>
        </p:nvSpPr>
        <p:spPr>
          <a:xfrm>
            <a:off x="1654792" y="5991920"/>
            <a:ext cx="4784108" cy="769441"/>
          </a:xfrm>
          <a:prstGeom prst="rect">
            <a:avLst/>
          </a:prstGeom>
          <a:noFill/>
        </p:spPr>
        <p:txBody>
          <a:bodyPr wrap="square" rtlCol="0">
            <a:spAutoFit/>
          </a:bodyPr>
          <a:lstStyle/>
          <a:p>
            <a:pPr algn="ctr" defTabSz="914400">
              <a:defRPr/>
            </a:pPr>
            <a:r>
              <a:rPr lang="en-US" sz="3600" b="1" dirty="0">
                <a:solidFill>
                  <a:prstClr val="black"/>
                </a:solidFill>
                <a:latin typeface="Cambria" panose="02040503050406030204" pitchFamily="18" charset="0"/>
                <a:ea typeface="Cambria" panose="02040503050406030204" pitchFamily="18" charset="0"/>
              </a:rPr>
              <a:t>X </a:t>
            </a:r>
            <a:r>
              <a:rPr lang="en-US" sz="4400" b="1" dirty="0">
                <a:solidFill>
                  <a:prstClr val="black"/>
                </a:solidFill>
                <a:latin typeface="Cambria" panose="02040503050406030204" pitchFamily="18" charset="0"/>
                <a:ea typeface="Cambria" panose="02040503050406030204" pitchFamily="18" charset="0"/>
              </a:rPr>
              <a:t>≠</a:t>
            </a:r>
            <a:r>
              <a:rPr lang="en-US" sz="3600" b="1" dirty="0">
                <a:solidFill>
                  <a:prstClr val="black"/>
                </a:solidFill>
                <a:latin typeface="Cambria" panose="02040503050406030204" pitchFamily="18" charset="0"/>
                <a:ea typeface="Cambria" panose="02040503050406030204" pitchFamily="18" charset="0"/>
              </a:rPr>
              <a:t> </a:t>
            </a:r>
            <a:r>
              <a:rPr lang="en-US" sz="3600" b="1" i="1" dirty="0">
                <a:solidFill>
                  <a:prstClr val="black"/>
                </a:solidFill>
                <a:latin typeface="Cambria" panose="02040503050406030204" pitchFamily="18" charset="0"/>
                <a:ea typeface="Cambria" panose="02040503050406030204" pitchFamily="18" charset="0"/>
              </a:rPr>
              <a:t>(</a:t>
            </a:r>
            <a:r>
              <a:rPr lang="en-US" sz="3600" b="1" i="1" dirty="0">
                <a:solidFill>
                  <a:srgbClr val="4BACC6">
                    <a:lumMod val="75000"/>
                  </a:srgbClr>
                </a:solidFill>
                <a:latin typeface="Cambria" panose="02040503050406030204" pitchFamily="18" charset="0"/>
                <a:ea typeface="Cambria" panose="02040503050406030204" pitchFamily="18" charset="0"/>
              </a:rPr>
              <a:t>h Sally</a:t>
            </a:r>
            <a:r>
              <a:rPr lang="en-US" sz="3600" b="1" i="1" dirty="0">
                <a:solidFill>
                  <a:prstClr val="black"/>
                </a:solidFill>
                <a:latin typeface="Cambria" panose="02040503050406030204" pitchFamily="18" charset="0"/>
                <a:ea typeface="Cambria" panose="02040503050406030204" pitchFamily="18" charset="0"/>
              </a:rPr>
              <a:t>) – (</a:t>
            </a:r>
            <a:r>
              <a:rPr lang="en-US" sz="3600" b="1" i="1" dirty="0">
                <a:solidFill>
                  <a:srgbClr val="F79646"/>
                </a:solidFill>
                <a:latin typeface="Cambria" panose="02040503050406030204" pitchFamily="18" charset="0"/>
                <a:ea typeface="Cambria" panose="02040503050406030204" pitchFamily="18" charset="0"/>
              </a:rPr>
              <a:t>h Jane</a:t>
            </a:r>
            <a:r>
              <a:rPr lang="en-US" sz="3600" b="1" i="1" dirty="0">
                <a:solidFill>
                  <a:prstClr val="black"/>
                </a:solidFill>
                <a:latin typeface="Cambria" panose="02040503050406030204" pitchFamily="18" charset="0"/>
                <a:ea typeface="Cambria" panose="02040503050406030204" pitchFamily="18" charset="0"/>
              </a:rPr>
              <a:t>)</a:t>
            </a:r>
          </a:p>
        </p:txBody>
      </p:sp>
      <p:cxnSp>
        <p:nvCxnSpPr>
          <p:cNvPr id="52" name="Straight Connector 51"/>
          <p:cNvCxnSpPr/>
          <p:nvPr/>
        </p:nvCxnSpPr>
        <p:spPr>
          <a:xfrm flipH="1" flipV="1">
            <a:off x="3758018" y="2925804"/>
            <a:ext cx="7072" cy="2348784"/>
          </a:xfrm>
          <a:prstGeom prst="line">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C577E35-30B7-4595-9271-64B827BCABE0}"/>
              </a:ext>
            </a:extLst>
          </p:cNvPr>
          <p:cNvCxnSpPr>
            <a:cxnSpLocks/>
          </p:cNvCxnSpPr>
          <p:nvPr/>
        </p:nvCxnSpPr>
        <p:spPr>
          <a:xfrm>
            <a:off x="2657476" y="5615614"/>
            <a:ext cx="2775523" cy="7560"/>
          </a:xfrm>
          <a:prstGeom prst="line">
            <a:avLst/>
          </a:prstGeom>
          <a:ln w="508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53" name="D1">
            <a:extLst>
              <a:ext uri="{FF2B5EF4-FFF2-40B4-BE49-F238E27FC236}">
                <a16:creationId xmlns:a16="http://schemas.microsoft.com/office/drawing/2014/main" id="{D7E63C9C-5461-4664-9FA2-2F33AF45E085}"/>
              </a:ext>
            </a:extLst>
          </p:cNvPr>
          <p:cNvSpPr txBox="1"/>
          <p:nvPr/>
        </p:nvSpPr>
        <p:spPr>
          <a:xfrm>
            <a:off x="1509530" y="5029369"/>
            <a:ext cx="1295400" cy="430887"/>
          </a:xfrm>
          <a:prstGeom prst="rect">
            <a:avLst/>
          </a:prstGeom>
          <a:noFill/>
        </p:spPr>
        <p:txBody>
          <a:bodyPr wrap="square" rtlCol="0">
            <a:spAutoFit/>
          </a:bodyPr>
          <a:lstStyle/>
          <a:p>
            <a:pPr defTabSz="914400">
              <a:defRPr/>
            </a:pPr>
            <a:r>
              <a:rPr lang="en-US" sz="2200" dirty="0">
                <a:solidFill>
                  <a:prstClr val="black"/>
                </a:solidFill>
                <a:latin typeface="Cambria" panose="02040503050406030204" pitchFamily="18" charset="0"/>
                <a:ea typeface="Cambria" panose="02040503050406030204" pitchFamily="18" charset="0"/>
              </a:rPr>
              <a:t>Datum 1</a:t>
            </a:r>
          </a:p>
        </p:txBody>
      </p:sp>
      <p:sp>
        <p:nvSpPr>
          <p:cNvPr id="55" name="D2">
            <a:extLst>
              <a:ext uri="{FF2B5EF4-FFF2-40B4-BE49-F238E27FC236}">
                <a16:creationId xmlns:a16="http://schemas.microsoft.com/office/drawing/2014/main" id="{D7E63C9C-5461-4664-9FA2-2F33AF45E085}"/>
              </a:ext>
            </a:extLst>
          </p:cNvPr>
          <p:cNvSpPr txBox="1"/>
          <p:nvPr/>
        </p:nvSpPr>
        <p:spPr>
          <a:xfrm>
            <a:off x="1516765" y="5442503"/>
            <a:ext cx="1295400" cy="430887"/>
          </a:xfrm>
          <a:prstGeom prst="rect">
            <a:avLst/>
          </a:prstGeom>
          <a:noFill/>
        </p:spPr>
        <p:txBody>
          <a:bodyPr wrap="square" rtlCol="0">
            <a:spAutoFit/>
          </a:bodyPr>
          <a:lstStyle/>
          <a:p>
            <a:pPr defTabSz="914400">
              <a:defRPr/>
            </a:pPr>
            <a:r>
              <a:rPr lang="en-US" sz="2200" dirty="0">
                <a:solidFill>
                  <a:prstClr val="black"/>
                </a:solidFill>
                <a:latin typeface="Cambria" panose="02040503050406030204" pitchFamily="18" charset="0"/>
                <a:ea typeface="Cambria" panose="02040503050406030204" pitchFamily="18" charset="0"/>
              </a:rPr>
              <a:t>Datum 2</a:t>
            </a:r>
          </a:p>
        </p:txBody>
      </p:sp>
      <p:sp>
        <p:nvSpPr>
          <p:cNvPr id="56" name="TextBox 55"/>
          <p:cNvSpPr txBox="1"/>
          <p:nvPr/>
        </p:nvSpPr>
        <p:spPr>
          <a:xfrm>
            <a:off x="185195" y="1117602"/>
            <a:ext cx="11840901" cy="947991"/>
          </a:xfrm>
          <a:prstGeom prst="rect">
            <a:avLst/>
          </a:prstGeom>
          <a:noFill/>
          <a:ln w="19050">
            <a:noFill/>
          </a:ln>
        </p:spPr>
        <p:txBody>
          <a:bodyPr wrap="square" rtlCol="0">
            <a:noAutofit/>
          </a:bodyPr>
          <a:lstStyle/>
          <a:p>
            <a:pPr algn="ctr" defTabSz="914400">
              <a:defRPr/>
            </a:pPr>
            <a:r>
              <a:rPr lang="en-US" sz="2800" kern="0" dirty="0">
                <a:solidFill>
                  <a:sysClr val="windowText" lastClr="000000"/>
                </a:solidFill>
                <a:latin typeface="Cambria" panose="02040503050406030204" pitchFamily="18" charset="0"/>
                <a:ea typeface="Cambria" panose="02040503050406030204" pitchFamily="18" charset="0"/>
                <a:cs typeface="Times New Roman" pitchFamily="18" charset="0"/>
              </a:rPr>
              <a:t>Can still calculate X with a relative height… but it is </a:t>
            </a:r>
            <a:r>
              <a:rPr lang="en-US" sz="2800" b="1" i="1" kern="0" dirty="0">
                <a:solidFill>
                  <a:sysClr val="windowText" lastClr="000000"/>
                </a:solidFill>
                <a:latin typeface="Cambria" panose="02040503050406030204" pitchFamily="18" charset="0"/>
                <a:ea typeface="Cambria" panose="02040503050406030204" pitchFamily="18" charset="0"/>
                <a:cs typeface="Times New Roman" pitchFamily="18" charset="0"/>
              </a:rPr>
              <a:t>not accurate</a:t>
            </a:r>
            <a:r>
              <a:rPr lang="en-US" sz="2800" kern="0" dirty="0">
                <a:solidFill>
                  <a:sysClr val="windowText" lastClr="000000"/>
                </a:solidFill>
                <a:latin typeface="Cambria" panose="02040503050406030204" pitchFamily="18" charset="0"/>
                <a:ea typeface="Cambria" panose="02040503050406030204" pitchFamily="18" charset="0"/>
                <a:cs typeface="Times New Roman" pitchFamily="18" charset="0"/>
              </a:rPr>
              <a:t>, as our reference surface is not the same.</a:t>
            </a:r>
          </a:p>
        </p:txBody>
      </p:sp>
      <p:sp>
        <p:nvSpPr>
          <p:cNvPr id="57" name="NGVD29">
            <a:extLst>
              <a:ext uri="{FF2B5EF4-FFF2-40B4-BE49-F238E27FC236}">
                <a16:creationId xmlns:a16="http://schemas.microsoft.com/office/drawing/2014/main" id="{D7E63C9C-5461-4664-9FA2-2F33AF45E085}"/>
              </a:ext>
            </a:extLst>
          </p:cNvPr>
          <p:cNvSpPr txBox="1"/>
          <p:nvPr/>
        </p:nvSpPr>
        <p:spPr>
          <a:xfrm>
            <a:off x="1511596" y="5432964"/>
            <a:ext cx="1295400" cy="430887"/>
          </a:xfrm>
          <a:prstGeom prst="rect">
            <a:avLst/>
          </a:prstGeom>
          <a:noFill/>
        </p:spPr>
        <p:txBody>
          <a:bodyPr wrap="square" rtlCol="0">
            <a:spAutoFit/>
          </a:bodyPr>
          <a:lstStyle/>
          <a:p>
            <a:pPr defTabSz="914400">
              <a:defRPr/>
            </a:pPr>
            <a:r>
              <a:rPr lang="en-US" sz="2200" dirty="0">
                <a:solidFill>
                  <a:prstClr val="black"/>
                </a:solidFill>
                <a:latin typeface="Cambria" panose="02040503050406030204" pitchFamily="18" charset="0"/>
                <a:ea typeface="Cambria" panose="02040503050406030204" pitchFamily="18" charset="0"/>
              </a:rPr>
              <a:t>NGVD29</a:t>
            </a:r>
          </a:p>
        </p:txBody>
      </p:sp>
      <p:sp>
        <p:nvSpPr>
          <p:cNvPr id="58" name="NAVD88">
            <a:extLst>
              <a:ext uri="{FF2B5EF4-FFF2-40B4-BE49-F238E27FC236}">
                <a16:creationId xmlns:a16="http://schemas.microsoft.com/office/drawing/2014/main" id="{D7E63C9C-5461-4664-9FA2-2F33AF45E085}"/>
              </a:ext>
            </a:extLst>
          </p:cNvPr>
          <p:cNvSpPr txBox="1"/>
          <p:nvPr/>
        </p:nvSpPr>
        <p:spPr>
          <a:xfrm>
            <a:off x="1506694" y="5029368"/>
            <a:ext cx="1295400" cy="430887"/>
          </a:xfrm>
          <a:prstGeom prst="rect">
            <a:avLst/>
          </a:prstGeom>
          <a:noFill/>
        </p:spPr>
        <p:txBody>
          <a:bodyPr wrap="square" rtlCol="0">
            <a:spAutoFit/>
          </a:bodyPr>
          <a:lstStyle/>
          <a:p>
            <a:pPr defTabSz="914400">
              <a:defRPr/>
            </a:pPr>
            <a:r>
              <a:rPr lang="en-US" sz="2200" dirty="0">
                <a:solidFill>
                  <a:prstClr val="black"/>
                </a:solidFill>
                <a:latin typeface="Cambria" panose="02040503050406030204" pitchFamily="18" charset="0"/>
                <a:ea typeface="Cambria" panose="02040503050406030204" pitchFamily="18" charset="0"/>
              </a:rPr>
              <a:t>NAVD88</a:t>
            </a:r>
          </a:p>
        </p:txBody>
      </p:sp>
    </p:spTree>
    <p:extLst>
      <p:ext uri="{BB962C8B-B14F-4D97-AF65-F5344CB8AC3E}">
        <p14:creationId xmlns:p14="http://schemas.microsoft.com/office/powerpoint/2010/main" val="41239462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par>
                                <p:cTn id="8" presetID="22" presetClass="entr" presetSubtype="4" fill="hold"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1500"/>
                            </p:stCondLst>
                            <p:childTnLst>
                              <p:par>
                                <p:cTn id="12" presetID="26" presetClass="emph" presetSubtype="0" repeatCount="indefinite" fill="hold" nodeType="afterEffect">
                                  <p:stCondLst>
                                    <p:cond delay="500"/>
                                  </p:stCondLst>
                                  <p:childTnLst>
                                    <p:animEffect transition="out" filter="fade">
                                      <p:cBhvr>
                                        <p:cTn id="13" dur="2000" tmFilter="0, 0; .2, .5; .8, .5; 1, 0"/>
                                        <p:tgtEl>
                                          <p:spTgt spid="51">
                                            <p:txEl>
                                              <p:pRg st="0" end="0"/>
                                            </p:txEl>
                                          </p:spTgt>
                                        </p:tgtEl>
                                      </p:cBhvr>
                                    </p:animEffect>
                                    <p:animScale>
                                      <p:cBhvr>
                                        <p:cTn id="14" dur="1000" autoRev="1" fill="hold"/>
                                        <p:tgtEl>
                                          <p:spTgt spid="51">
                                            <p:txEl>
                                              <p:pRg st="0" end="0"/>
                                            </p:txEl>
                                          </p:spTgt>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3"/>
                                        </p:tgtEl>
                                      </p:cBhvr>
                                    </p:animEffect>
                                    <p:set>
                                      <p:cBhvr>
                                        <p:cTn id="19" dur="1" fill="hold">
                                          <p:stCondLst>
                                            <p:cond delay="499"/>
                                          </p:stCondLst>
                                        </p:cTn>
                                        <p:tgtEl>
                                          <p:spTgt spid="5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55"/>
                                        </p:tgtEl>
                                      </p:cBhvr>
                                    </p:animEffect>
                                    <p:set>
                                      <p:cBhvr>
                                        <p:cTn id="22" dur="1" fill="hold">
                                          <p:stCondLst>
                                            <p:cond delay="499"/>
                                          </p:stCondLst>
                                        </p:cTn>
                                        <p:tgtEl>
                                          <p:spTgt spid="55"/>
                                        </p:tgtEl>
                                        <p:attrNameLst>
                                          <p:attrName>style.visibility</p:attrName>
                                        </p:attrNameLst>
                                      </p:cBhvr>
                                      <p:to>
                                        <p:strVal val="hidden"/>
                                      </p:to>
                                    </p:set>
                                  </p:childTnLst>
                                </p:cTn>
                              </p:par>
                              <p:par>
                                <p:cTn id="23" presetID="2" presetClass="entr" presetSubtype="8"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additive="base">
                                        <p:cTn id="25" dur="500" fill="hold"/>
                                        <p:tgtEl>
                                          <p:spTgt spid="58"/>
                                        </p:tgtEl>
                                        <p:attrNameLst>
                                          <p:attrName>ppt_x</p:attrName>
                                        </p:attrNameLst>
                                      </p:cBhvr>
                                      <p:tavLst>
                                        <p:tav tm="0">
                                          <p:val>
                                            <p:strVal val="0-#ppt_w/2"/>
                                          </p:val>
                                        </p:tav>
                                        <p:tav tm="100000">
                                          <p:val>
                                            <p:strVal val="#ppt_x"/>
                                          </p:val>
                                        </p:tav>
                                      </p:tavLst>
                                    </p:anim>
                                    <p:anim calcmode="lin" valueType="num">
                                      <p:cBhvr additive="base">
                                        <p:cTn id="26" dur="500" fill="hold"/>
                                        <p:tgtEl>
                                          <p:spTgt spid="5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additive="base">
                                        <p:cTn id="29" dur="500" fill="hold"/>
                                        <p:tgtEl>
                                          <p:spTgt spid="57"/>
                                        </p:tgtEl>
                                        <p:attrNameLst>
                                          <p:attrName>ppt_x</p:attrName>
                                        </p:attrNameLst>
                                      </p:cBhvr>
                                      <p:tavLst>
                                        <p:tav tm="0">
                                          <p:val>
                                            <p:strVal val="0-#ppt_w/2"/>
                                          </p:val>
                                        </p:tav>
                                        <p:tav tm="100000">
                                          <p:val>
                                            <p:strVal val="#ppt_x"/>
                                          </p:val>
                                        </p:tav>
                                      </p:tavLst>
                                    </p:anim>
                                    <p:anim calcmode="lin" valueType="num">
                                      <p:cBhvr additive="base">
                                        <p:cTn id="30" dur="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7"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7503047-543D-48CC-B978-9DC3130C4858}"/>
              </a:ext>
            </a:extLst>
          </p:cNvPr>
          <p:cNvSpPr>
            <a:spLocks noGrp="1"/>
          </p:cNvSpPr>
          <p:nvPr>
            <p:ph type="ctrTitle" idx="4294967295"/>
          </p:nvPr>
        </p:nvSpPr>
        <p:spPr>
          <a:xfrm>
            <a:off x="1697038" y="2130426"/>
            <a:ext cx="8970962" cy="1470025"/>
          </a:xfrm>
        </p:spPr>
        <p:txBody>
          <a:bodyPr/>
          <a:lstStyle/>
          <a:p>
            <a:r>
              <a:rPr lang="en-US" sz="6000" dirty="0"/>
              <a:t>Ok Jeff, how do I do that?</a:t>
            </a:r>
          </a:p>
        </p:txBody>
      </p:sp>
      <p:sp>
        <p:nvSpPr>
          <p:cNvPr id="4" name="Title 6">
            <a:extLst>
              <a:ext uri="{FF2B5EF4-FFF2-40B4-BE49-F238E27FC236}">
                <a16:creationId xmlns:a16="http://schemas.microsoft.com/office/drawing/2014/main" id="{2D5107FC-41DA-4A76-B446-0E3324ADCDAF}"/>
              </a:ext>
            </a:extLst>
          </p:cNvPr>
          <p:cNvSpPr txBox="1">
            <a:spLocks/>
          </p:cNvSpPr>
          <p:nvPr/>
        </p:nvSpPr>
        <p:spPr bwMode="auto">
          <a:xfrm>
            <a:off x="2209800" y="4457479"/>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6000" dirty="0">
                <a:latin typeface="Cambria" panose="02040503050406030204" pitchFamily="18" charset="0"/>
                <a:ea typeface="Cambria" panose="02040503050406030204" pitchFamily="18" charset="0"/>
              </a:rPr>
              <a:t>…we call that a datum transformation</a:t>
            </a:r>
          </a:p>
        </p:txBody>
      </p:sp>
    </p:spTree>
    <p:extLst>
      <p:ext uri="{BB962C8B-B14F-4D97-AF65-F5344CB8AC3E}">
        <p14:creationId xmlns:p14="http://schemas.microsoft.com/office/powerpoint/2010/main" val="761198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hidden="1">
            <a:extLst>
              <a:ext uri="{FF2B5EF4-FFF2-40B4-BE49-F238E27FC236}">
                <a16:creationId xmlns:a16="http://schemas.microsoft.com/office/drawing/2014/main" id="{DDDCF4D7-01B6-4DCE-9B94-6743F8678F19}"/>
              </a:ext>
            </a:extLst>
          </p:cNvPr>
          <p:cNvSpPr/>
          <p:nvPr/>
        </p:nvSpPr>
        <p:spPr>
          <a:xfrm>
            <a:off x="1596000" y="1161070"/>
            <a:ext cx="8488676" cy="1388907"/>
          </a:xfrm>
          <a:prstGeom prst="rect">
            <a:avLst/>
          </a:prstGeom>
          <a:solidFill>
            <a:srgbClr val="92D05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6" name="Rectangle 5" hidden="1"/>
          <p:cNvSpPr/>
          <p:nvPr/>
        </p:nvSpPr>
        <p:spPr>
          <a:xfrm>
            <a:off x="1596000" y="4492979"/>
            <a:ext cx="8488674" cy="1772355"/>
          </a:xfrm>
          <a:prstGeom prst="rect">
            <a:avLst/>
          </a:prstGeom>
          <a:solidFill>
            <a:srgbClr val="FFFF00"/>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474562" y="2789499"/>
            <a:ext cx="10023676" cy="2338085"/>
          </a:xfrm>
          <a:prstGeom prst="rect">
            <a:avLst/>
          </a:prstGeom>
          <a:solidFill>
            <a:srgbClr val="FFC00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3" name="Content Placeholder 2"/>
          <p:cNvSpPr>
            <a:spLocks noGrp="1"/>
          </p:cNvSpPr>
          <p:nvPr>
            <p:ph idx="1"/>
          </p:nvPr>
        </p:nvSpPr>
        <p:spPr>
          <a:xfrm>
            <a:off x="601884" y="1181101"/>
            <a:ext cx="10938075" cy="5549899"/>
          </a:xfrm>
        </p:spPr>
        <p:txBody>
          <a:bodyPr>
            <a:normAutofit/>
          </a:bodyPr>
          <a:lstStyle/>
          <a:p>
            <a:pPr marL="0" indent="0">
              <a:buNone/>
            </a:pPr>
            <a:r>
              <a:rPr lang="en-US" sz="3200" b="1" dirty="0"/>
              <a:t>Convert</a:t>
            </a:r>
            <a:endParaRPr lang="en-US" sz="2400" dirty="0"/>
          </a:p>
          <a:p>
            <a:pPr marL="688975" lvl="2" indent="-231775">
              <a:buFont typeface="Cambria" panose="02040503050406030204" pitchFamily="18" charset="0"/>
              <a:buChar char="–"/>
            </a:pPr>
            <a:r>
              <a:rPr lang="en-US" dirty="0"/>
              <a:t>change the </a:t>
            </a:r>
            <a:r>
              <a:rPr lang="en-US" b="1" i="1" dirty="0"/>
              <a:t>type</a:t>
            </a:r>
            <a:r>
              <a:rPr lang="en-US" dirty="0"/>
              <a:t> of coordinate</a:t>
            </a:r>
          </a:p>
          <a:p>
            <a:pPr marL="688975" lvl="2" indent="-231775">
              <a:buFont typeface="Cambria" panose="02040503050406030204" pitchFamily="18" charset="0"/>
              <a:buChar char="–"/>
            </a:pPr>
            <a:r>
              <a:rPr lang="en-US" sz="2400" dirty="0">
                <a:sym typeface="Wingdings" panose="05000000000000000000" pitchFamily="2" charset="2"/>
              </a:rPr>
              <a:t>NAD83(2011) </a:t>
            </a:r>
            <a:r>
              <a:rPr lang="en-US" sz="2400" b="1" i="1" dirty="0"/>
              <a:t>latitude &amp; longitude </a:t>
            </a:r>
            <a:r>
              <a:rPr lang="en-US" sz="2400" dirty="0">
                <a:sym typeface="Wingdings" panose="05000000000000000000" pitchFamily="2" charset="2"/>
              </a:rPr>
              <a:t> NAD83(2011)</a:t>
            </a:r>
            <a:r>
              <a:rPr lang="en-US" sz="2400" dirty="0"/>
              <a:t> </a:t>
            </a:r>
            <a:r>
              <a:rPr lang="en-US" sz="2400" b="1" i="1" dirty="0"/>
              <a:t>SPCS</a:t>
            </a:r>
          </a:p>
          <a:p>
            <a:pPr marL="0" lvl="1" indent="0">
              <a:spcBef>
                <a:spcPts val="1200"/>
              </a:spcBef>
              <a:buNone/>
            </a:pPr>
            <a:r>
              <a:rPr lang="en-US" sz="4000" b="1" dirty="0">
                <a:latin typeface="Cambria" panose="02040503050406030204" pitchFamily="18" charset="0"/>
                <a:ea typeface="Cambria" panose="02040503050406030204" pitchFamily="18" charset="0"/>
              </a:rPr>
              <a:t>Transform</a:t>
            </a:r>
            <a:endParaRPr lang="en-US" sz="2400" dirty="0"/>
          </a:p>
          <a:p>
            <a:pPr marL="688975" lvl="2" indent="-231775">
              <a:buFont typeface="Cambria" panose="02040503050406030204" pitchFamily="18" charset="0"/>
              <a:buChar char="–"/>
            </a:pPr>
            <a:r>
              <a:rPr lang="en-US" dirty="0"/>
              <a:t>change the </a:t>
            </a:r>
            <a:r>
              <a:rPr lang="en-US" b="1" i="1" dirty="0"/>
              <a:t>datum</a:t>
            </a:r>
            <a:r>
              <a:rPr lang="en-US" dirty="0"/>
              <a:t> of coordinate</a:t>
            </a:r>
          </a:p>
          <a:p>
            <a:pPr marL="688975" lvl="2" indent="-231775">
              <a:buFont typeface="Cambria" panose="02040503050406030204" pitchFamily="18" charset="0"/>
              <a:buChar char="–"/>
            </a:pPr>
            <a:r>
              <a:rPr lang="en-US" sz="2400" b="1" i="1" dirty="0"/>
              <a:t>NGVD29</a:t>
            </a:r>
            <a:r>
              <a:rPr lang="en-US" sz="2400" i="1" dirty="0"/>
              <a:t> </a:t>
            </a:r>
            <a:r>
              <a:rPr lang="en-US" sz="2400" dirty="0"/>
              <a:t>height </a:t>
            </a:r>
            <a:r>
              <a:rPr lang="en-US" sz="2400" dirty="0">
                <a:sym typeface="Wingdings" panose="05000000000000000000" pitchFamily="2" charset="2"/>
              </a:rPr>
              <a:t></a:t>
            </a:r>
            <a:r>
              <a:rPr lang="en-US" sz="2400" dirty="0"/>
              <a:t> </a:t>
            </a:r>
            <a:r>
              <a:rPr lang="en-US" sz="2400" b="1" i="1" dirty="0"/>
              <a:t>NAVD88</a:t>
            </a:r>
            <a:r>
              <a:rPr lang="en-US" sz="2400" i="1" dirty="0"/>
              <a:t> </a:t>
            </a:r>
            <a:r>
              <a:rPr lang="en-US" sz="2400" dirty="0"/>
              <a:t>height</a:t>
            </a:r>
          </a:p>
          <a:p>
            <a:pPr marL="688975" lvl="2" indent="-231775">
              <a:buFont typeface="Cambria" panose="02040503050406030204" pitchFamily="18" charset="0"/>
              <a:buChar char="–"/>
            </a:pPr>
            <a:r>
              <a:rPr lang="en-US" sz="2400" b="1" i="1" dirty="0"/>
              <a:t>NAD 27 </a:t>
            </a:r>
            <a:r>
              <a:rPr lang="en-US" sz="2400" dirty="0"/>
              <a:t>latitude &amp; longitude </a:t>
            </a:r>
            <a:r>
              <a:rPr lang="en-US" sz="2400" dirty="0">
                <a:sym typeface="Wingdings" panose="05000000000000000000" pitchFamily="2" charset="2"/>
              </a:rPr>
              <a:t></a:t>
            </a:r>
            <a:r>
              <a:rPr lang="en-US" sz="2400" dirty="0"/>
              <a:t> </a:t>
            </a:r>
            <a:r>
              <a:rPr lang="en-US" sz="2400" b="1" i="1" dirty="0"/>
              <a:t>NAD 83(2011) </a:t>
            </a:r>
            <a:r>
              <a:rPr lang="en-US" sz="2400" dirty="0"/>
              <a:t>latitude &amp; longitude</a:t>
            </a:r>
          </a:p>
          <a:p>
            <a:pPr marL="0" indent="0">
              <a:spcBef>
                <a:spcPts val="1200"/>
              </a:spcBef>
              <a:buNone/>
            </a:pPr>
            <a:r>
              <a:rPr lang="en-US" sz="3200" b="1" dirty="0"/>
              <a:t>Propagate</a:t>
            </a:r>
            <a:endParaRPr lang="en-US" sz="2400" dirty="0"/>
          </a:p>
          <a:p>
            <a:pPr marL="688975" lvl="2" indent="-231775">
              <a:buFont typeface="Cambria" panose="02040503050406030204" pitchFamily="18" charset="0"/>
              <a:buChar char="–"/>
            </a:pPr>
            <a:r>
              <a:rPr lang="en-US" dirty="0"/>
              <a:t>change the </a:t>
            </a:r>
            <a:r>
              <a:rPr lang="en-US" b="1" i="1" dirty="0"/>
              <a:t>epoch</a:t>
            </a:r>
            <a:r>
              <a:rPr lang="en-US" dirty="0"/>
              <a:t> of coordinate</a:t>
            </a:r>
          </a:p>
          <a:p>
            <a:pPr marL="688975" lvl="2" indent="-231775">
              <a:buFont typeface="Cambria" panose="02040503050406030204" pitchFamily="18" charset="0"/>
              <a:buChar char="–"/>
            </a:pPr>
            <a:r>
              <a:rPr lang="en-US" sz="2400" dirty="0"/>
              <a:t>NATRF2022 </a:t>
            </a:r>
            <a:r>
              <a:rPr lang="en-US" sz="2400" b="1" i="1" dirty="0"/>
              <a:t>epoch 2020.00</a:t>
            </a:r>
            <a:r>
              <a:rPr lang="en-US" sz="2400" dirty="0"/>
              <a:t> to NATRF2022 </a:t>
            </a:r>
            <a:r>
              <a:rPr lang="en-US" sz="2400" b="1" i="1" dirty="0"/>
              <a:t>epoch 2023.243</a:t>
            </a:r>
          </a:p>
        </p:txBody>
      </p:sp>
      <p:sp>
        <p:nvSpPr>
          <p:cNvPr id="7" name="Title 1">
            <a:extLst>
              <a:ext uri="{FF2B5EF4-FFF2-40B4-BE49-F238E27FC236}">
                <a16:creationId xmlns:a16="http://schemas.microsoft.com/office/drawing/2014/main" id="{C1258C19-2F64-4EAA-B34C-016C4EDB4B16}"/>
              </a:ext>
            </a:extLst>
          </p:cNvPr>
          <p:cNvSpPr txBox="1">
            <a:spLocks/>
          </p:cNvSpPr>
          <p:nvPr/>
        </p:nvSpPr>
        <p:spPr bwMode="auto">
          <a:xfrm>
            <a:off x="1524001"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a:latin typeface="Cambria" panose="02040503050406030204" pitchFamily="18" charset="0"/>
                <a:ea typeface="Tahoma" panose="020B0604030504040204" pitchFamily="34" charset="0"/>
                <a:cs typeface="Tahoma" panose="020B0604030504040204" pitchFamily="34" charset="0"/>
              </a:rPr>
              <a:t>Terminology - </a:t>
            </a:r>
            <a:r>
              <a:rPr lang="en-US" dirty="0">
                <a:latin typeface="Cambria" panose="02040503050406030204" pitchFamily="18" charset="0"/>
                <a:ea typeface="Cambria" panose="02040503050406030204" pitchFamily="18" charset="0"/>
              </a:rPr>
              <a:t>Changing Coordinates</a:t>
            </a:r>
          </a:p>
        </p:txBody>
      </p:sp>
    </p:spTree>
    <p:extLst>
      <p:ext uri="{BB962C8B-B14F-4D97-AF65-F5344CB8AC3E}">
        <p14:creationId xmlns:p14="http://schemas.microsoft.com/office/powerpoint/2010/main" val="364795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860098"/>
            <a:ext cx="8229600" cy="4026631"/>
          </a:xfrm>
        </p:spPr>
        <p:txBody>
          <a:bodyPr>
            <a:normAutofit fontScale="85000" lnSpcReduction="20000"/>
          </a:bodyPr>
          <a:lstStyle/>
          <a:p>
            <a:pPr marL="0" indent="0">
              <a:buNone/>
            </a:pPr>
            <a:r>
              <a:rPr lang="en-US" dirty="0">
                <a:latin typeface="Cambria" panose="02040503050406030204" pitchFamily="18" charset="0"/>
                <a:ea typeface="Cambria" panose="02040503050406030204" pitchFamily="18" charset="0"/>
              </a:rPr>
              <a:t> </a:t>
            </a:r>
          </a:p>
          <a:p>
            <a:pPr marL="457178"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457178" lvl="1" indent="0">
              <a:buNone/>
            </a:pPr>
            <a:r>
              <a:rPr lang="en-US" dirty="0">
                <a:latin typeface="Cambria" panose="02040503050406030204" pitchFamily="18" charset="0"/>
                <a:ea typeface="Cambria" panose="02040503050406030204" pitchFamily="18" charset="0"/>
              </a:rPr>
              <a:t>					(~47,000 employees)</a:t>
            </a:r>
          </a:p>
          <a:p>
            <a:pPr marL="457178" lvl="1" indent="0">
              <a:buNone/>
            </a:pPr>
            <a:r>
              <a:rPr lang="en-US" dirty="0">
                <a:latin typeface="Cambria" panose="02040503050406030204" pitchFamily="18" charset="0"/>
                <a:ea typeface="Cambria" panose="02040503050406030204" pitchFamily="18" charset="0"/>
              </a:rPr>
              <a:t>			</a:t>
            </a:r>
          </a:p>
          <a:p>
            <a:pPr marL="457178" lvl="1" indent="0">
              <a:buNone/>
            </a:pPr>
            <a:r>
              <a:rPr lang="en-US" dirty="0">
                <a:latin typeface="Cambria" panose="02040503050406030204" pitchFamily="18" charset="0"/>
                <a:ea typeface="Cambria" panose="02040503050406030204" pitchFamily="18" charset="0"/>
              </a:rPr>
              <a:t>			-National Oceanic and Atmospheric 						Administration (NOAA)</a:t>
            </a:r>
          </a:p>
          <a:p>
            <a:pPr marL="457178" lvl="1" indent="0">
              <a:buNone/>
            </a:pPr>
            <a:r>
              <a:rPr lang="en-US" dirty="0">
                <a:latin typeface="Cambria" panose="02040503050406030204" pitchFamily="18" charset="0"/>
                <a:ea typeface="Cambria" panose="02040503050406030204" pitchFamily="18" charset="0"/>
              </a:rPr>
              <a:t>					</a:t>
            </a:r>
          </a:p>
          <a:p>
            <a:pPr marL="457178" lvl="1" indent="0">
              <a:buNone/>
            </a:pPr>
            <a:r>
              <a:rPr lang="en-US" dirty="0">
                <a:latin typeface="Cambria" panose="02040503050406030204" pitchFamily="18" charset="0"/>
                <a:ea typeface="Cambria" panose="02040503050406030204" pitchFamily="18" charset="0"/>
              </a:rPr>
              <a:t>			-National Ocean Service (NOS)</a:t>
            </a:r>
          </a:p>
        </p:txBody>
      </p:sp>
      <p:sp>
        <p:nvSpPr>
          <p:cNvPr id="3" name="Title 2"/>
          <p:cNvSpPr>
            <a:spLocks noGrp="1"/>
          </p:cNvSpPr>
          <p:nvPr>
            <p:ph type="title"/>
          </p:nvPr>
        </p:nvSpPr>
        <p:spPr>
          <a:xfrm>
            <a:off x="1981200" y="160337"/>
            <a:ext cx="8229600" cy="1143000"/>
          </a:xfrm>
        </p:spPr>
        <p:txBody>
          <a:bodyPr>
            <a:normAutofit/>
          </a:bodyPr>
          <a:lstStyle/>
          <a:p>
            <a:r>
              <a:rPr lang="en-US" sz="5333" dirty="0"/>
              <a:t>Organizational Structure</a:t>
            </a:r>
          </a:p>
        </p:txBody>
      </p:sp>
      <p:pic>
        <p:nvPicPr>
          <p:cNvPr id="4" name="DoC logo"/>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2836" y="1386457"/>
            <a:ext cx="997792" cy="997792"/>
          </a:xfrm>
          <a:prstGeom prst="rect">
            <a:avLst/>
          </a:prstGeom>
          <a:noFill/>
          <a:ln>
            <a:noFill/>
          </a:ln>
        </p:spPr>
      </p:pic>
      <p:pic>
        <p:nvPicPr>
          <p:cNvPr id="5" name="NOAA logo"/>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03882" y="2843654"/>
            <a:ext cx="1135711" cy="1135711"/>
          </a:xfrm>
          <a:prstGeom prst="rect">
            <a:avLst/>
          </a:prstGeom>
          <a:noFill/>
          <a:ln>
            <a:noFill/>
          </a:ln>
        </p:spPr>
      </p:pic>
      <p:pic>
        <p:nvPicPr>
          <p:cNvPr id="6" name="NGS logo"/>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41313" y="5272877"/>
            <a:ext cx="1258635" cy="1265665"/>
          </a:xfrm>
          <a:prstGeom prst="rect">
            <a:avLst/>
          </a:prstGeom>
        </p:spPr>
      </p:pic>
      <p:cxnSp>
        <p:nvCxnSpPr>
          <p:cNvPr id="11" name="Straight Arrow Connector 10"/>
          <p:cNvCxnSpPr/>
          <p:nvPr/>
        </p:nvCxnSpPr>
        <p:spPr>
          <a:xfrm>
            <a:off x="6096000" y="2368855"/>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096000" y="3713971"/>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106275" y="4780656"/>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1981200" y="4939676"/>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78" lvl="1" indent="0" defTabSz="457178">
              <a:buNone/>
              <a:defRPr/>
            </a:pPr>
            <a:endParaRPr lang="en-US" dirty="0">
              <a:solidFill>
                <a:prstClr val="black"/>
              </a:solidFill>
              <a:latin typeface="Cambria" panose="02040503050406030204" pitchFamily="18" charset="0"/>
              <a:ea typeface="Cambria" panose="02040503050406030204" pitchFamily="18" charset="0"/>
            </a:endParaRPr>
          </a:p>
          <a:p>
            <a:pPr marL="457178" lvl="1" indent="0" defTabSz="457178">
              <a:buNone/>
              <a:defRPr/>
            </a:pPr>
            <a:r>
              <a:rPr lang="en-US" dirty="0">
                <a:solidFill>
                  <a:prstClr val="black"/>
                </a:solidFill>
                <a:latin typeface="Cambria" panose="02040503050406030204" pitchFamily="18" charset="0"/>
                <a:ea typeface="Cambria" panose="02040503050406030204" pitchFamily="18" charset="0"/>
              </a:rPr>
              <a:t>				-National Geodetic Survey (NGS)</a:t>
            </a:r>
          </a:p>
          <a:p>
            <a:pPr marL="457178" lvl="1" indent="0" defTabSz="457178">
              <a:buNone/>
              <a:defRPr/>
            </a:pPr>
            <a:r>
              <a:rPr lang="en-US" dirty="0">
                <a:solidFill>
                  <a:prstClr val="black"/>
                </a:solidFill>
                <a:latin typeface="Cambria" panose="02040503050406030204" pitchFamily="18" charset="0"/>
                <a:ea typeface="Cambria" panose="02040503050406030204" pitchFamily="18" charset="0"/>
              </a:rPr>
              <a:t>						(~175 employees)</a:t>
            </a:r>
          </a:p>
          <a:p>
            <a:pPr marL="457178" lvl="1" indent="0" defTabSz="457178">
              <a:buNone/>
              <a:defRPr/>
            </a:pPr>
            <a:endParaRPr lang="en-US"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849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524000" y="2173956"/>
            <a:ext cx="9144000" cy="1494426"/>
          </a:xfrm>
          <a:prstGeom prst="rect">
            <a:avLst/>
          </a:prstGeom>
        </p:spPr>
        <p:txBody>
          <a:bodyPr vert="horz" wrap="square" lIns="0" tIns="16933" rIns="0" bIns="0" rtlCol="0">
            <a:spAutoFit/>
          </a:bodyPr>
          <a:lstStyle/>
          <a:p>
            <a:pPr marL="16933" algn="ctr" defTabSz="457200" fontAlgn="base">
              <a:spcAft>
                <a:spcPct val="0"/>
              </a:spcAft>
              <a:buSzPct val="159375"/>
              <a:tabLst>
                <a:tab pos="397077" algn="l"/>
                <a:tab pos="397923" algn="l"/>
              </a:tabLst>
              <a:defRPr/>
            </a:pPr>
            <a:r>
              <a:rPr lang="en-US" sz="4800" dirty="0">
                <a:solidFill>
                  <a:prstClr val="black"/>
                </a:solidFill>
                <a:latin typeface="Cambria" panose="02040503050406030204" pitchFamily="18" charset="0"/>
                <a:ea typeface="Cambria" panose="02040503050406030204" pitchFamily="18" charset="0"/>
                <a:cs typeface="Calibri"/>
              </a:rPr>
              <a:t>A </a:t>
            </a:r>
            <a:r>
              <a:rPr lang="en-US" sz="4800" spc="-5" dirty="0">
                <a:solidFill>
                  <a:prstClr val="black"/>
                </a:solidFill>
                <a:latin typeface="Cambria" panose="02040503050406030204" pitchFamily="18" charset="0"/>
                <a:ea typeface="Cambria" panose="02040503050406030204" pitchFamily="18" charset="0"/>
                <a:cs typeface="Calibri"/>
              </a:rPr>
              <a:t>brief h</a:t>
            </a:r>
            <a:r>
              <a:rPr lang="en-US" sz="4800" spc="-10" dirty="0">
                <a:solidFill>
                  <a:prstClr val="black"/>
                </a:solidFill>
                <a:latin typeface="Cambria" panose="02040503050406030204" pitchFamily="18" charset="0"/>
                <a:ea typeface="Cambria" panose="02040503050406030204" pitchFamily="18" charset="0"/>
                <a:cs typeface="Calibri"/>
              </a:rPr>
              <a:t>istory </a:t>
            </a:r>
            <a:r>
              <a:rPr lang="en-US" sz="4800" dirty="0">
                <a:solidFill>
                  <a:prstClr val="black"/>
                </a:solidFill>
                <a:latin typeface="Cambria" panose="02040503050406030204" pitchFamily="18" charset="0"/>
                <a:ea typeface="Cambria" panose="02040503050406030204" pitchFamily="18" charset="0"/>
                <a:cs typeface="Calibri"/>
              </a:rPr>
              <a:t>of (the most prevalent) </a:t>
            </a:r>
            <a:r>
              <a:rPr lang="en-US" sz="4800" spc="-15" dirty="0">
                <a:solidFill>
                  <a:prstClr val="black"/>
                </a:solidFill>
                <a:latin typeface="Cambria" panose="02040503050406030204" pitchFamily="18" charset="0"/>
                <a:ea typeface="Cambria" panose="02040503050406030204" pitchFamily="18" charset="0"/>
                <a:cs typeface="Calibri"/>
              </a:rPr>
              <a:t>U.S. vertical </a:t>
            </a:r>
            <a:r>
              <a:rPr lang="en-US" sz="4800" spc="-5" dirty="0" err="1">
                <a:solidFill>
                  <a:prstClr val="black"/>
                </a:solidFill>
                <a:latin typeface="Cambria" panose="02040503050406030204" pitchFamily="18" charset="0"/>
                <a:ea typeface="Cambria" panose="02040503050406030204" pitchFamily="18" charset="0"/>
                <a:cs typeface="Calibri"/>
              </a:rPr>
              <a:t>datums</a:t>
            </a:r>
            <a:endParaRPr lang="en-US" sz="4800" b="1" spc="-7" dirty="0">
              <a:solidFill>
                <a:prstClr val="black"/>
              </a:solidFill>
              <a:uFill>
                <a:solidFill>
                  <a:srgbClr val="1F497D"/>
                </a:solidFill>
              </a:uFill>
              <a:latin typeface="Cambria" panose="02040503050406030204" pitchFamily="18" charset="0"/>
              <a:ea typeface="ＭＳ Ｐゴシック" pitchFamily="34" charset="-128"/>
              <a:cs typeface="Arial"/>
            </a:endParaRPr>
          </a:p>
        </p:txBody>
      </p:sp>
    </p:spTree>
    <p:extLst>
      <p:ext uri="{BB962C8B-B14F-4D97-AF65-F5344CB8AC3E}">
        <p14:creationId xmlns:p14="http://schemas.microsoft.com/office/powerpoint/2010/main" val="139002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183298" name="Picture 2"/>
          <p:cNvPicPr>
            <a:picLocks noChangeArrowheads="1" noChangeAspect="1"/>
          </p:cNvPicPr>
          <p:nvPr/>
        </p:nvPicPr>
        <p:blipFill rotWithShape="1">
          <a:blip r:embed="rId3">
            <a:extLst>
              <a:ext uri="{28A0092B-C50C-407E-A947-70E740481C1C}">
                <a14:useLocalDpi xmlns:a14="http://schemas.microsoft.com/office/drawing/2010/main" val="0"/>
              </a:ext>
            </a:extLst>
          </a:blip>
          <a:srcRect b="46" l="8" t="45"/>
          <a:stretch/>
        </p:blipFill>
        <p:spPr bwMode="auto">
          <a:xfrm>
            <a:off x="1524000" y="1"/>
            <a:ext cx="9144000" cy="68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6196" name="Text Box 4"/>
          <p:cNvSpPr txBox="1">
            <a:spLocks noChangeArrowheads="1"/>
          </p:cNvSpPr>
          <p:nvPr/>
        </p:nvSpPr>
        <p:spPr bwMode="auto">
          <a:xfrm>
            <a:off x="1524000" y="5927384"/>
            <a:ext cx="4841966" cy="954107"/>
          </a:xfrm>
          <a:prstGeom prst="rect">
            <a:avLst/>
          </a:prstGeom>
          <a:solidFill>
            <a:schemeClr val="bg1"/>
          </a:solidFill>
          <a:ln>
            <a:noFill/>
          </a:ln>
        </p:spPr>
        <p:txBody>
          <a:bodyPr wrap="square">
            <a:spAutoFit/>
          </a:bodyPr>
          <a:lstStyle>
            <a:lvl1pPr>
              <a:spcBef>
                <a:spcPct val="20000"/>
              </a:spcBef>
              <a:buFont charset="0" panose="020B0604020202020204" pitchFamily="34" typeface="Arial"/>
              <a:buChar char="•"/>
              <a:defRPr sz="32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1pPr>
            <a:lvl2pPr indent="-285750" marL="742950">
              <a:spcBef>
                <a:spcPct val="20000"/>
              </a:spcBef>
              <a:buFont charset="0" panose="020B0604020202020204" pitchFamily="34" typeface="Arial"/>
              <a:buChar char="–"/>
              <a:defRPr sz="28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2pPr>
            <a:lvl3pPr indent="-228600" marL="1143000">
              <a:spcBef>
                <a:spcPct val="20000"/>
              </a:spcBef>
              <a:buFont charset="0" panose="020B0604020202020204" pitchFamily="34" typeface="Arial"/>
              <a:buChar char="•"/>
              <a:defRPr sz="24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3pPr>
            <a:lvl4pPr indent="-228600" marL="1600200">
              <a:spcBef>
                <a:spcPct val="20000"/>
              </a:spcBef>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4pPr>
            <a:lvl5pPr indent="-228600" marL="2057400">
              <a:spcBef>
                <a:spcPct val="20000"/>
              </a:spcBef>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5pPr>
            <a:lvl6pPr defTabSz="457200" eaLnBrk="0" fontAlgn="base" hangingPunct="0" indent="-228600" marL="2514600">
              <a:spcBef>
                <a:spcPct val="20000"/>
              </a:spcBef>
              <a:spcAft>
                <a:spcPct val="0"/>
              </a:spcAft>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6pPr>
            <a:lvl7pPr defTabSz="457200" eaLnBrk="0" fontAlgn="base" hangingPunct="0" indent="-228600" marL="2971800">
              <a:spcBef>
                <a:spcPct val="20000"/>
              </a:spcBef>
              <a:spcAft>
                <a:spcPct val="0"/>
              </a:spcAft>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7pPr>
            <a:lvl8pPr defTabSz="457200" eaLnBrk="0" fontAlgn="base" hangingPunct="0" indent="-228600" marL="3429000">
              <a:spcBef>
                <a:spcPct val="20000"/>
              </a:spcBef>
              <a:spcAft>
                <a:spcPct val="0"/>
              </a:spcAft>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8pPr>
            <a:lvl9pPr defTabSz="457200" eaLnBrk="0" fontAlgn="base" hangingPunct="0" indent="-228600" marL="3886200">
              <a:spcBef>
                <a:spcPct val="20000"/>
              </a:spcBef>
              <a:spcAft>
                <a:spcPct val="0"/>
              </a:spcAft>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9pPr>
          </a:lstStyle>
          <a:p>
            <a:pPr algn="ctr" defTabSz="457200" fontAlgn="base">
              <a:spcBef>
                <a:spcPct val="50000"/>
              </a:spcBef>
              <a:spcAft>
                <a:spcPct val="0"/>
              </a:spcAft>
              <a:buNone/>
              <a:defRPr/>
            </a:pPr>
            <a:r>
              <a:rPr altLang="en-US" b="1" dirty="0" lang="en-US" sz="2800">
                <a:solidFill>
                  <a:prstClr val="black"/>
                </a:solidFill>
                <a:latin charset="0" panose="02040503050406030204" pitchFamily="18" typeface="Cambria"/>
                <a:ea charset="0" panose="02040503050406030204" pitchFamily="18" typeface="Cambria"/>
              </a:rPr>
              <a:t>Referenced to 26 tide gauges in the US and Canada</a:t>
            </a:r>
          </a:p>
        </p:txBody>
      </p:sp>
      <p:cxnSp>
        <p:nvCxnSpPr>
          <p:cNvPr id="28" name="Straight Connector 27"/>
          <p:cNvCxnSpPr/>
          <p:nvPr/>
        </p:nvCxnSpPr>
        <p:spPr>
          <a:xfrm>
            <a:off x="1671485" y="3694127"/>
            <a:ext cx="8819535" cy="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4377413"/>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2" presetSubtype="2">
                                  <p:stCondLst>
                                    <p:cond delay="0"/>
                                  </p:stCondLst>
                                  <p:childTnLst>
                                    <p:set>
                                      <p:cBhvr>
                                        <p:cTn dur="1" fill="hold" id="6">
                                          <p:stCondLst>
                                            <p:cond delay="0"/>
                                          </p:stCondLst>
                                        </p:cTn>
                                        <p:tgtEl>
                                          <p:spTgt spid="28"/>
                                        </p:tgtEl>
                                        <p:attrNameLst>
                                          <p:attrName>style.visibility</p:attrName>
                                        </p:attrNameLst>
                                      </p:cBhvr>
                                      <p:to>
                                        <p:strVal val="visible"/>
                                      </p:to>
                                    </p:set>
                                    <p:animEffect filter="wipe(right)" transition="in">
                                      <p:cBhvr>
                                        <p:cTn dur="500" id="7"/>
                                        <p:tgtEl>
                                          <p:spTgt spid="2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c 12"/>
          <p:cNvSpPr/>
          <p:nvPr/>
        </p:nvSpPr>
        <p:spPr>
          <a:xfrm>
            <a:off x="-1260757" y="2926081"/>
            <a:ext cx="14579402" cy="14591272"/>
          </a:xfrm>
          <a:prstGeom prst="arc">
            <a:avLst>
              <a:gd name="adj1" fmla="val 14393631"/>
              <a:gd name="adj2" fmla="val 18095909"/>
            </a:avLst>
          </a:prstGeom>
          <a:ln w="762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sz="1800">
              <a:solidFill>
                <a:prstClr val="black"/>
              </a:solidFill>
              <a:latin typeface="Calibri"/>
            </a:endParaRPr>
          </a:p>
        </p:txBody>
      </p:sp>
      <p:sp>
        <p:nvSpPr>
          <p:cNvPr id="4" name="Arc 3"/>
          <p:cNvSpPr/>
          <p:nvPr/>
        </p:nvSpPr>
        <p:spPr>
          <a:xfrm>
            <a:off x="-1193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sz="1800">
              <a:solidFill>
                <a:prstClr val="black"/>
              </a:solidFill>
              <a:latin typeface="Calibri"/>
            </a:endParaRPr>
          </a:p>
        </p:txBody>
      </p:sp>
      <p:sp>
        <p:nvSpPr>
          <p:cNvPr id="5" name="Flowchart: Connector 4"/>
          <p:cNvSpPr/>
          <p:nvPr/>
        </p:nvSpPr>
        <p:spPr>
          <a:xfrm>
            <a:off x="2936576" y="3350644"/>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Calibri"/>
            </a:endParaRPr>
          </a:p>
        </p:txBody>
      </p:sp>
      <p:sp>
        <p:nvSpPr>
          <p:cNvPr id="6" name="Arc 5"/>
          <p:cNvSpPr/>
          <p:nvPr/>
        </p:nvSpPr>
        <p:spPr>
          <a:xfrm>
            <a:off x="-1193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sz="1800">
              <a:solidFill>
                <a:prstClr val="black"/>
              </a:solidFill>
              <a:latin typeface="Calibri"/>
            </a:endParaRPr>
          </a:p>
        </p:txBody>
      </p:sp>
      <p:sp>
        <p:nvSpPr>
          <p:cNvPr id="7" name="Flowchart: Connector 6"/>
          <p:cNvSpPr/>
          <p:nvPr/>
        </p:nvSpPr>
        <p:spPr>
          <a:xfrm>
            <a:off x="2665563" y="3605842"/>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Calibri"/>
            </a:endParaRPr>
          </a:p>
        </p:txBody>
      </p:sp>
      <p:sp>
        <p:nvSpPr>
          <p:cNvPr id="8" name="Flowchart: Connector 7"/>
          <p:cNvSpPr/>
          <p:nvPr/>
        </p:nvSpPr>
        <p:spPr>
          <a:xfrm>
            <a:off x="3088976" y="3503044"/>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Calibri"/>
            </a:endParaRPr>
          </a:p>
        </p:txBody>
      </p:sp>
      <p:sp>
        <p:nvSpPr>
          <p:cNvPr id="10" name="Flowchart: Connector 9"/>
          <p:cNvSpPr/>
          <p:nvPr/>
        </p:nvSpPr>
        <p:spPr>
          <a:xfrm>
            <a:off x="8747898" y="3209745"/>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Calibri"/>
            </a:endParaRPr>
          </a:p>
        </p:txBody>
      </p:sp>
      <p:sp>
        <p:nvSpPr>
          <p:cNvPr id="11" name="Flowchart: Connector 10"/>
          <p:cNvSpPr/>
          <p:nvPr/>
        </p:nvSpPr>
        <p:spPr>
          <a:xfrm>
            <a:off x="8476885" y="3464943"/>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Calibri"/>
            </a:endParaRPr>
          </a:p>
        </p:txBody>
      </p:sp>
      <p:sp>
        <p:nvSpPr>
          <p:cNvPr id="12" name="Flowchart: Connector 11"/>
          <p:cNvSpPr/>
          <p:nvPr/>
        </p:nvSpPr>
        <p:spPr>
          <a:xfrm>
            <a:off x="8900298" y="3362145"/>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Calibri"/>
            </a:endParaRPr>
          </a:p>
        </p:txBody>
      </p:sp>
      <p:sp>
        <p:nvSpPr>
          <p:cNvPr id="14" name="object 2"/>
          <p:cNvSpPr txBox="1">
            <a:spLocks noGrp="1"/>
          </p:cNvSpPr>
          <p:nvPr>
            <p:ph type="title"/>
          </p:nvPr>
        </p:nvSpPr>
        <p:spPr>
          <a:xfrm>
            <a:off x="0" y="310075"/>
            <a:ext cx="12192000" cy="919974"/>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cs typeface="Calibri"/>
              </a:rPr>
              <a:t>NGVD29 – based on 26 tide gauges</a:t>
            </a:r>
            <a:endParaRPr dirty="0">
              <a:latin typeface="Cambria" panose="02040503050406030204" pitchFamily="18" charset="0"/>
              <a:cs typeface="Calibri"/>
            </a:endParaRPr>
          </a:p>
        </p:txBody>
      </p:sp>
      <p:sp>
        <p:nvSpPr>
          <p:cNvPr id="15" name="object 2"/>
          <p:cNvSpPr txBox="1">
            <a:spLocks/>
          </p:cNvSpPr>
          <p:nvPr/>
        </p:nvSpPr>
        <p:spPr bwMode="auto">
          <a:xfrm>
            <a:off x="7448550" y="5122206"/>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defRPr/>
            </a:pPr>
            <a:r>
              <a:rPr lang="en-US" i="1" spc="-7" dirty="0">
                <a:solidFill>
                  <a:prstClr val="white">
                    <a:lumMod val="50000"/>
                  </a:prstClr>
                </a:solidFill>
                <a:latin typeface="Cambria" panose="02040503050406030204" pitchFamily="18" charset="0"/>
                <a:cs typeface="Calibri"/>
              </a:rPr>
              <a:t>Concept</a:t>
            </a:r>
            <a:endParaRPr lang="en-US" i="1" dirty="0">
              <a:solidFill>
                <a:prstClr val="white">
                  <a:lumMod val="50000"/>
                </a:prstClr>
              </a:solidFill>
              <a:latin typeface="Cambria" panose="02040503050406030204" pitchFamily="18" charset="0"/>
              <a:cs typeface="Calibri"/>
            </a:endParaRPr>
          </a:p>
        </p:txBody>
      </p:sp>
      <p:cxnSp>
        <p:nvCxnSpPr>
          <p:cNvPr id="3" name="Straight Arrow Connector 2"/>
          <p:cNvCxnSpPr/>
          <p:nvPr/>
        </p:nvCxnSpPr>
        <p:spPr>
          <a:xfrm>
            <a:off x="2569952" y="2193482"/>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bwMode="auto">
          <a:xfrm>
            <a:off x="1676400" y="1390651"/>
            <a:ext cx="2095500" cy="830997"/>
          </a:xfrm>
          <a:prstGeom prst="rect">
            <a:avLst/>
          </a:prstGeom>
          <a:noFill/>
          <a:ln w="9525">
            <a:noFill/>
            <a:miter lim="800000"/>
            <a:headEnd/>
            <a:tailEnd/>
          </a:ln>
        </p:spPr>
        <p:txBody>
          <a:bodyPr wrap="square" rtlCol="0">
            <a:spAutoFit/>
          </a:bodyPr>
          <a:lstStyle/>
          <a:p>
            <a:pPr defTabSz="4572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topographic surface</a:t>
            </a:r>
          </a:p>
        </p:txBody>
      </p:sp>
      <p:grpSp>
        <p:nvGrpSpPr>
          <p:cNvPr id="2" name="Group 1"/>
          <p:cNvGrpSpPr/>
          <p:nvPr/>
        </p:nvGrpSpPr>
        <p:grpSpPr>
          <a:xfrm>
            <a:off x="3989782" y="3289721"/>
            <a:ext cx="2864698" cy="1647528"/>
            <a:chOff x="2465782" y="3289721"/>
            <a:chExt cx="2864698" cy="1647528"/>
          </a:xfrm>
        </p:grpSpPr>
        <p:cxnSp>
          <p:nvCxnSpPr>
            <p:cNvPr id="16" name="Straight Arrow Connector 15"/>
            <p:cNvCxnSpPr/>
            <p:nvPr/>
          </p:nvCxnSpPr>
          <p:spPr>
            <a:xfrm flipH="1" flipV="1">
              <a:off x="2465782" y="3289721"/>
              <a:ext cx="769198" cy="868390"/>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defTabSz="4572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datum zero</a:t>
              </a:r>
            </a:p>
            <a:p>
              <a:pPr defTabSz="4572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surface</a:t>
              </a:r>
            </a:p>
          </p:txBody>
        </p:sp>
      </p:grpSp>
      <p:sp>
        <p:nvSpPr>
          <p:cNvPr id="17" name="Content Placeholder 2"/>
          <p:cNvSpPr>
            <a:spLocks noGrp="1"/>
          </p:cNvSpPr>
          <p:nvPr>
            <p:ph idx="1"/>
          </p:nvPr>
        </p:nvSpPr>
        <p:spPr>
          <a:xfrm>
            <a:off x="0" y="4871451"/>
            <a:ext cx="7542661" cy="1986550"/>
          </a:xfrm>
        </p:spPr>
        <p:txBody>
          <a:bodyPr/>
          <a:lstStyle/>
          <a:p>
            <a:pPr lvl="1"/>
            <a:endParaRPr lang="en-US" sz="2400" dirty="0"/>
          </a:p>
          <a:p>
            <a:pPr marL="509588" lvl="1" indent="-379413"/>
            <a:r>
              <a:rPr lang="en-US" sz="2400" dirty="0"/>
              <a:t>Local Mean Sea Level differs at tide stations due to prevailing winds, ocean current, salinity, seabed topography, etc. </a:t>
            </a:r>
          </a:p>
        </p:txBody>
      </p:sp>
    </p:spTree>
    <p:extLst>
      <p:ext uri="{BB962C8B-B14F-4D97-AF65-F5344CB8AC3E}">
        <p14:creationId xmlns:p14="http://schemas.microsoft.com/office/powerpoint/2010/main" val="3672209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par>
                                <p:cTn id="13" presetID="2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 calcmode="lin" valueType="num">
                                      <p:cBhvr additive="base">
                                        <p:cTn id="20"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build="p"/>
    </p:bldLst>
  </p:timing>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map"/>
          <p:cNvPicPr>
            <a:picLocks noChangeAspect="1"/>
          </p:cNvPicPr>
          <p:nvPr/>
        </p:nvPicPr>
        <p:blipFill rotWithShape="1">
          <a:blip cstate="print" r:embed="rId3">
            <a:extLst>
              <a:ext uri="{28A0092B-C50C-407E-A947-70E740481C1C}">
                <a14:useLocalDpi xmlns:a14="http://schemas.microsoft.com/office/drawing/2010/main" val="0"/>
              </a:ext>
            </a:extLst>
          </a:blip>
          <a:srcRect b="5" l="23" t="52"/>
          <a:stretch/>
        </p:blipFill>
        <p:spPr>
          <a:xfrm>
            <a:off x="1524000" y="0"/>
            <a:ext cx="9144000" cy="6899520"/>
          </a:xfrm>
          <a:prstGeom prst="rect">
            <a:avLst/>
          </a:prstGeom>
        </p:spPr>
      </p:pic>
      <p:sp>
        <p:nvSpPr>
          <p:cNvPr id="8" name="TextBox 7"/>
          <p:cNvSpPr txBox="1"/>
          <p:nvPr/>
        </p:nvSpPr>
        <p:spPr>
          <a:xfrm>
            <a:off x="335099" y="1921444"/>
            <a:ext cx="4840448" cy="1302486"/>
          </a:xfrm>
          <a:prstGeom prst="rect">
            <a:avLst/>
          </a:prstGeom>
          <a:solidFill>
            <a:schemeClr val="bg1"/>
          </a:solidFill>
          <a:ln w="38100">
            <a:solidFill>
              <a:schemeClr val="bg1">
                <a:lumMod val="65000"/>
              </a:schemeClr>
            </a:solidFill>
          </a:ln>
        </p:spPr>
        <p:txBody>
          <a:bodyPr rtlCol="0" wrap="square">
            <a:noAutofit/>
          </a:bodyPr>
          <a:lstStyle/>
          <a:p>
            <a:pPr defTabSz="457200" fontAlgn="base">
              <a:spcBef>
                <a:spcPct val="0"/>
              </a:spcBef>
              <a:spcAft>
                <a:spcPct val="0"/>
              </a:spcAft>
              <a:defRPr/>
            </a:pPr>
            <a:r>
              <a:rPr dirty="0" lang="en-US" sz="2500">
                <a:solidFill>
                  <a:prstClr val="black"/>
                </a:solidFill>
                <a:latin charset="0" panose="02040503050406030204" pitchFamily="18" typeface="Cambria"/>
                <a:ea charset="0" panose="02040503050406030204" pitchFamily="18" typeface="Cambria"/>
              </a:rPr>
              <a:t>Why one site this time?</a:t>
            </a:r>
          </a:p>
          <a:p>
            <a:pPr defTabSz="457200" fontAlgn="base" indent="-174625" marL="174625">
              <a:spcBef>
                <a:spcPct val="0"/>
              </a:spcBef>
              <a:spcAft>
                <a:spcPts val="1200"/>
              </a:spcAft>
              <a:buFont charset="0" panose="02040503050406030204" pitchFamily="18" typeface="Cambria"/>
              <a:buChar char="‒"/>
              <a:defRPr/>
            </a:pPr>
            <a:r>
              <a:rPr altLang="en-US" dirty="0" lang="en-US" sz="2500">
                <a:solidFill>
                  <a:prstClr val="black"/>
                </a:solidFill>
                <a:latin charset="0" panose="02040503050406030204" pitchFamily="18" typeface="Cambria"/>
                <a:ea charset="0" panose="02040503050406030204" pitchFamily="18" typeface="Cambria"/>
              </a:rPr>
              <a:t>removed local sea level variation problem of NGVD29</a:t>
            </a:r>
          </a:p>
          <a:p>
            <a:pPr defTabSz="457200" fontAlgn="base">
              <a:spcBef>
                <a:spcPct val="0"/>
              </a:spcBef>
              <a:spcAft>
                <a:spcPct val="0"/>
              </a:spcAft>
              <a:defRPr/>
            </a:pPr>
            <a:endParaRPr dirty="0" lang="en-US" sz="2500">
              <a:solidFill>
                <a:prstClr val="black"/>
              </a:solidFill>
              <a:latin charset="0" panose="02040503050406030204" pitchFamily="18" typeface="Cambria"/>
              <a:ea charset="0" panose="02040503050406030204" pitchFamily="18" typeface="Cambria"/>
            </a:endParaRPr>
          </a:p>
        </p:txBody>
      </p:sp>
      <p:cxnSp>
        <p:nvCxnSpPr>
          <p:cNvPr id="9" name="Straight Connector 8"/>
          <p:cNvCxnSpPr/>
          <p:nvPr/>
        </p:nvCxnSpPr>
        <p:spPr>
          <a:xfrm>
            <a:off x="1671485" y="3694127"/>
            <a:ext cx="8819535" cy="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 Box 4"/>
          <p:cNvSpPr txBox="1">
            <a:spLocks noChangeArrowheads="1"/>
          </p:cNvSpPr>
          <p:nvPr/>
        </p:nvSpPr>
        <p:spPr bwMode="auto">
          <a:xfrm>
            <a:off x="1524000" y="5937009"/>
            <a:ext cx="4841966" cy="954107"/>
          </a:xfrm>
          <a:prstGeom prst="rect">
            <a:avLst/>
          </a:prstGeom>
          <a:solidFill>
            <a:schemeClr val="bg1"/>
          </a:solidFill>
          <a:ln>
            <a:noFill/>
          </a:ln>
        </p:spPr>
        <p:txBody>
          <a:bodyPr wrap="square">
            <a:spAutoFit/>
          </a:bodyPr>
          <a:lstStyle>
            <a:lvl1pPr>
              <a:spcBef>
                <a:spcPct val="20000"/>
              </a:spcBef>
              <a:buFont charset="0" panose="020B0604020202020204" pitchFamily="34" typeface="Arial"/>
              <a:buChar char="•"/>
              <a:defRPr sz="32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1pPr>
            <a:lvl2pPr indent="-285750" marL="742950">
              <a:spcBef>
                <a:spcPct val="20000"/>
              </a:spcBef>
              <a:buFont charset="0" panose="020B0604020202020204" pitchFamily="34" typeface="Arial"/>
              <a:buChar char="–"/>
              <a:defRPr sz="28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2pPr>
            <a:lvl3pPr indent="-228600" marL="1143000">
              <a:spcBef>
                <a:spcPct val="20000"/>
              </a:spcBef>
              <a:buFont charset="0" panose="020B0604020202020204" pitchFamily="34" typeface="Arial"/>
              <a:buChar char="•"/>
              <a:defRPr sz="24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3pPr>
            <a:lvl4pPr indent="-228600" marL="1600200">
              <a:spcBef>
                <a:spcPct val="20000"/>
              </a:spcBef>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4pPr>
            <a:lvl5pPr indent="-228600" marL="2057400">
              <a:spcBef>
                <a:spcPct val="20000"/>
              </a:spcBef>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5pPr>
            <a:lvl6pPr defTabSz="457200" eaLnBrk="0" fontAlgn="base" hangingPunct="0" indent="-228600" marL="2514600">
              <a:spcBef>
                <a:spcPct val="20000"/>
              </a:spcBef>
              <a:spcAft>
                <a:spcPct val="0"/>
              </a:spcAft>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6pPr>
            <a:lvl7pPr defTabSz="457200" eaLnBrk="0" fontAlgn="base" hangingPunct="0" indent="-228600" marL="2971800">
              <a:spcBef>
                <a:spcPct val="20000"/>
              </a:spcBef>
              <a:spcAft>
                <a:spcPct val="0"/>
              </a:spcAft>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7pPr>
            <a:lvl8pPr defTabSz="457200" eaLnBrk="0" fontAlgn="base" hangingPunct="0" indent="-228600" marL="3429000">
              <a:spcBef>
                <a:spcPct val="20000"/>
              </a:spcBef>
              <a:spcAft>
                <a:spcPct val="0"/>
              </a:spcAft>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8pPr>
            <a:lvl9pPr defTabSz="457200" eaLnBrk="0" fontAlgn="base" hangingPunct="0" indent="-228600" marL="3886200">
              <a:spcBef>
                <a:spcPct val="20000"/>
              </a:spcBef>
              <a:spcAft>
                <a:spcPct val="0"/>
              </a:spcAft>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9pPr>
          </a:lstStyle>
          <a:p>
            <a:pPr algn="ctr" defTabSz="457200" eaLnBrk="0" fontAlgn="base" hangingPunct="0">
              <a:spcBef>
                <a:spcPct val="50000"/>
              </a:spcBef>
              <a:spcAft>
                <a:spcPct val="0"/>
              </a:spcAft>
              <a:buNone/>
              <a:defRPr/>
            </a:pPr>
            <a:r>
              <a:rPr altLang="en-US" b="1" dirty="0" lang="en-US" sz="2800">
                <a:solidFill>
                  <a:prstClr val="black"/>
                </a:solidFill>
                <a:latin charset="0" panose="02040503050406030204" pitchFamily="18" typeface="Cambria"/>
                <a:ea charset="0" panose="02040503050406030204" pitchFamily="18" typeface="Cambria"/>
              </a:rPr>
              <a:t>Referenced to one tidal bench mark in Canada</a:t>
            </a:r>
          </a:p>
        </p:txBody>
      </p:sp>
      <p:pic>
        <p:nvPicPr>
          <p:cNvPr id="3" name="datasheet"/>
          <p:cNvPicPr>
            <a:picLocks noChangeAspect="1"/>
          </p:cNvPicPr>
          <p:nvPr/>
        </p:nvPicPr>
        <p:blipFill rotWithShape="1">
          <a:blip r:embed="rId4"/>
          <a:srcRect b="45931" r="9652" t="-1"/>
          <a:stretch/>
        </p:blipFill>
        <p:spPr>
          <a:xfrm>
            <a:off x="3728640" y="3933665"/>
            <a:ext cx="6900855" cy="1812617"/>
          </a:xfrm>
          <a:prstGeom prst="rect">
            <a:avLst/>
          </a:prstGeom>
          <a:ln w="38100">
            <a:solidFill>
              <a:schemeClr val="bg1">
                <a:lumMod val="65000"/>
              </a:schemeClr>
            </a:solidFill>
          </a:ln>
        </p:spPr>
      </p:pic>
    </p:spTree>
    <p:extLst>
      <p:ext uri="{BB962C8B-B14F-4D97-AF65-F5344CB8AC3E}">
        <p14:creationId xmlns:p14="http://schemas.microsoft.com/office/powerpoint/2010/main" val="2790247696"/>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8"/>
                                        </p:tgtEl>
                                        <p:attrNameLst>
                                          <p:attrName>style.visibility</p:attrName>
                                        </p:attrNameLst>
                                      </p:cBhvr>
                                      <p:to>
                                        <p:strVal val="visible"/>
                                      </p:to>
                                    </p:set>
                                    <p:animEffect filter="fade" transition="in">
                                      <p:cBhvr>
                                        <p:cTn dur="500" id="7"/>
                                        <p:tgtEl>
                                          <p:spTgt spid="8"/>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0" presetSubtype="0">
                                  <p:stCondLst>
                                    <p:cond delay="0"/>
                                  </p:stCondLst>
                                  <p:childTnLst>
                                    <p:set>
                                      <p:cBhvr>
                                        <p:cTn dur="1" fill="hold" id="11">
                                          <p:stCondLst>
                                            <p:cond delay="0"/>
                                          </p:stCondLst>
                                        </p:cTn>
                                        <p:tgtEl>
                                          <p:spTgt spid="3"/>
                                        </p:tgtEl>
                                        <p:attrNameLst>
                                          <p:attrName>style.visibility</p:attrName>
                                        </p:attrNameLst>
                                      </p:cBhvr>
                                      <p:to>
                                        <p:strVal val="visible"/>
                                      </p:to>
                                    </p:set>
                                    <p:animEffect filter="fade" transition="in">
                                      <p:cBhvr>
                                        <p:cTn dur="500" id="12"/>
                                        <p:tgtEl>
                                          <p:spTgt spid="3"/>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22" presetSubtype="2">
                                  <p:stCondLst>
                                    <p:cond delay="0"/>
                                  </p:stCondLst>
                                  <p:childTnLst>
                                    <p:set>
                                      <p:cBhvr>
                                        <p:cTn dur="1" fill="hold" id="16">
                                          <p:stCondLst>
                                            <p:cond delay="0"/>
                                          </p:stCondLst>
                                        </p:cTn>
                                        <p:tgtEl>
                                          <p:spTgt spid="9"/>
                                        </p:tgtEl>
                                        <p:attrNameLst>
                                          <p:attrName>style.visibility</p:attrName>
                                        </p:attrNameLst>
                                      </p:cBhvr>
                                      <p:to>
                                        <p:strVal val="visible"/>
                                      </p:to>
                                    </p:set>
                                    <p:animEffect filter="wipe(right)" transition="in">
                                      <p:cBhvr>
                                        <p:cTn dur="500" id="17"/>
                                        <p:tgtEl>
                                          <p:spTgt spid="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8"/>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1193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sz="1800">
              <a:solidFill>
                <a:prstClr val="black"/>
              </a:solidFill>
              <a:latin typeface="Calibri"/>
            </a:endParaRPr>
          </a:p>
        </p:txBody>
      </p:sp>
      <p:sp>
        <p:nvSpPr>
          <p:cNvPr id="6" name="Arc 5"/>
          <p:cNvSpPr/>
          <p:nvPr/>
        </p:nvSpPr>
        <p:spPr>
          <a:xfrm>
            <a:off x="-1193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sz="1800">
              <a:solidFill>
                <a:prstClr val="black"/>
              </a:solidFill>
              <a:latin typeface="Calibri"/>
            </a:endParaRPr>
          </a:p>
        </p:txBody>
      </p:sp>
      <p:sp>
        <p:nvSpPr>
          <p:cNvPr id="14" name="object 2"/>
          <p:cNvSpPr txBox="1">
            <a:spLocks noGrp="1"/>
          </p:cNvSpPr>
          <p:nvPr>
            <p:ph type="title"/>
          </p:nvPr>
        </p:nvSpPr>
        <p:spPr>
          <a:xfrm>
            <a:off x="-68826" y="310075"/>
            <a:ext cx="12260826" cy="919974"/>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cs typeface="Calibri"/>
              </a:rPr>
              <a:t>NAVD88 – based on single benchmark</a:t>
            </a:r>
            <a:endParaRPr dirty="0">
              <a:latin typeface="Cambria" panose="02040503050406030204" pitchFamily="18" charset="0"/>
              <a:cs typeface="Calibri"/>
            </a:endParaRPr>
          </a:p>
        </p:txBody>
      </p:sp>
      <p:pic>
        <p:nvPicPr>
          <p:cNvPr id="2" name="Picture 1"/>
          <p:cNvPicPr>
            <a:picLocks noChangeAspect="1"/>
          </p:cNvPicPr>
          <p:nvPr/>
        </p:nvPicPr>
        <p:blipFill>
          <a:blip r:embed="rId3"/>
          <a:stretch>
            <a:fillRect/>
          </a:stretch>
        </p:blipFill>
        <p:spPr>
          <a:xfrm rot="21025437">
            <a:off x="2331395" y="2622485"/>
            <a:ext cx="7529213" cy="1524132"/>
          </a:xfrm>
          <a:prstGeom prst="rect">
            <a:avLst/>
          </a:prstGeom>
        </p:spPr>
      </p:pic>
      <p:sp>
        <p:nvSpPr>
          <p:cNvPr id="15" name="object 2"/>
          <p:cNvSpPr txBox="1">
            <a:spLocks/>
          </p:cNvSpPr>
          <p:nvPr/>
        </p:nvSpPr>
        <p:spPr bwMode="auto">
          <a:xfrm>
            <a:off x="7448550" y="5122206"/>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defRPr/>
            </a:pPr>
            <a:r>
              <a:rPr lang="en-US" i="1" spc="-7" dirty="0">
                <a:solidFill>
                  <a:prstClr val="white">
                    <a:lumMod val="50000"/>
                  </a:prstClr>
                </a:solidFill>
                <a:latin typeface="Cambria" panose="02040503050406030204" pitchFamily="18" charset="0"/>
                <a:cs typeface="Calibri"/>
              </a:rPr>
              <a:t>Concept</a:t>
            </a:r>
            <a:endParaRPr lang="en-US" i="1" dirty="0">
              <a:solidFill>
                <a:prstClr val="white">
                  <a:lumMod val="50000"/>
                </a:prstClr>
              </a:solidFill>
              <a:latin typeface="Cambria" panose="02040503050406030204" pitchFamily="18" charset="0"/>
              <a:cs typeface="Calibri"/>
            </a:endParaRPr>
          </a:p>
        </p:txBody>
      </p:sp>
      <p:cxnSp>
        <p:nvCxnSpPr>
          <p:cNvPr id="8" name="Straight Arrow Connector 7"/>
          <p:cNvCxnSpPr/>
          <p:nvPr/>
        </p:nvCxnSpPr>
        <p:spPr>
          <a:xfrm>
            <a:off x="2569952" y="2193482"/>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bwMode="auto">
          <a:xfrm>
            <a:off x="1676400" y="1390651"/>
            <a:ext cx="2095500" cy="830997"/>
          </a:xfrm>
          <a:prstGeom prst="rect">
            <a:avLst/>
          </a:prstGeom>
          <a:noFill/>
          <a:ln w="9525">
            <a:noFill/>
            <a:miter lim="800000"/>
            <a:headEnd/>
            <a:tailEnd/>
          </a:ln>
        </p:spPr>
        <p:txBody>
          <a:bodyPr wrap="square" rtlCol="0">
            <a:spAutoFit/>
          </a:bodyPr>
          <a:lstStyle/>
          <a:p>
            <a:pPr defTabSz="4572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topographic surface</a:t>
            </a:r>
          </a:p>
        </p:txBody>
      </p:sp>
      <p:grpSp>
        <p:nvGrpSpPr>
          <p:cNvPr id="18" name="Group 17"/>
          <p:cNvGrpSpPr/>
          <p:nvPr/>
        </p:nvGrpSpPr>
        <p:grpSpPr>
          <a:xfrm>
            <a:off x="4289426" y="3646019"/>
            <a:ext cx="2565055" cy="1291230"/>
            <a:chOff x="2765425" y="3646019"/>
            <a:chExt cx="2565055" cy="1291230"/>
          </a:xfrm>
        </p:grpSpPr>
        <p:sp>
          <p:nvSpPr>
            <p:cNvPr id="12" name="TextBox 11"/>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defTabSz="4572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datum zero</a:t>
              </a:r>
            </a:p>
            <a:p>
              <a:pPr defTabSz="4572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0" name="Flowchart: Connector 9"/>
          <p:cNvSpPr/>
          <p:nvPr/>
        </p:nvSpPr>
        <p:spPr>
          <a:xfrm>
            <a:off x="8711322" y="3008577"/>
            <a:ext cx="271013" cy="255198"/>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Calibri"/>
            </a:endParaRPr>
          </a:p>
        </p:txBody>
      </p:sp>
    </p:spTree>
    <p:extLst>
      <p:ext uri="{BB962C8B-B14F-4D97-AF65-F5344CB8AC3E}">
        <p14:creationId xmlns:p14="http://schemas.microsoft.com/office/powerpoint/2010/main" val="1269783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a:spLocks noChangeAspect="1"/>
          </p:cNvSpPr>
          <p:nvPr/>
        </p:nvSpPr>
        <p:spPr>
          <a:xfrm>
            <a:off x="1012676" y="-1"/>
            <a:ext cx="10166648" cy="5617685"/>
          </a:xfrm>
          <a:prstGeom prst="rect">
            <a:avLst/>
          </a:prstGeom>
          <a:blipFill>
            <a:blip r:embed="rId3" cstate="print"/>
            <a:stretch>
              <a:fillRect/>
            </a:stretch>
          </a:blipFill>
          <a:ln w="6350">
            <a:solidFill>
              <a:schemeClr val="tx1"/>
            </a:solidFill>
          </a:ln>
        </p:spPr>
        <p:txBody>
          <a:bodyPr wrap="square" lIns="0" tIns="0" rIns="0" bIns="0" rtlCol="0"/>
          <a:lstStyle/>
          <a:p>
            <a:pPr defTabSz="457200" fontAlgn="base">
              <a:spcBef>
                <a:spcPct val="0"/>
              </a:spcBef>
              <a:spcAft>
                <a:spcPct val="0"/>
              </a:spcAft>
              <a:defRPr/>
            </a:pPr>
            <a:endParaRPr sz="1800">
              <a:solidFill>
                <a:prstClr val="black"/>
              </a:solidFill>
              <a:latin typeface="Cambria" panose="02040503050406030204" pitchFamily="18" charset="0"/>
              <a:ea typeface="ＭＳ Ｐゴシック" pitchFamily="34" charset="-128"/>
            </a:endParaRPr>
          </a:p>
        </p:txBody>
      </p:sp>
      <p:sp>
        <p:nvSpPr>
          <p:cNvPr id="6" name="object 6"/>
          <p:cNvSpPr txBox="1"/>
          <p:nvPr/>
        </p:nvSpPr>
        <p:spPr>
          <a:xfrm>
            <a:off x="1524000" y="5617685"/>
            <a:ext cx="9144000" cy="447986"/>
          </a:xfrm>
          <a:prstGeom prst="rect">
            <a:avLst/>
          </a:prstGeom>
        </p:spPr>
        <p:txBody>
          <a:bodyPr vert="horz" wrap="square" lIns="0" tIns="16933" rIns="0" bIns="0" rtlCol="0">
            <a:noAutofit/>
          </a:bodyPr>
          <a:lstStyle/>
          <a:p>
            <a:pPr marL="16933" algn="ctr" defTabSz="457200" fontAlgn="base">
              <a:spcBef>
                <a:spcPts val="133"/>
              </a:spcBef>
              <a:spcAft>
                <a:spcPct val="0"/>
              </a:spcAft>
              <a:defRPr/>
            </a:pPr>
            <a:r>
              <a:rPr sz="2900" b="1" spc="-20" dirty="0">
                <a:solidFill>
                  <a:prstClr val="black"/>
                </a:solidFill>
                <a:latin typeface="Cambria" panose="02040503050406030204" pitchFamily="18" charset="0"/>
                <a:ea typeface="ＭＳ Ｐゴシック" pitchFamily="34" charset="-128"/>
                <a:cs typeface="Calibri"/>
              </a:rPr>
              <a:t>Approximate </a:t>
            </a:r>
            <a:r>
              <a:rPr sz="2900" b="1" spc="-13" dirty="0">
                <a:solidFill>
                  <a:prstClr val="black"/>
                </a:solidFill>
                <a:latin typeface="Cambria" panose="02040503050406030204" pitchFamily="18" charset="0"/>
                <a:ea typeface="ＭＳ Ｐゴシック" pitchFamily="34" charset="-128"/>
                <a:cs typeface="Calibri"/>
              </a:rPr>
              <a:t>Error </a:t>
            </a:r>
            <a:r>
              <a:rPr sz="2900" b="1" spc="-7" dirty="0">
                <a:solidFill>
                  <a:prstClr val="black"/>
                </a:solidFill>
                <a:latin typeface="Cambria" panose="02040503050406030204" pitchFamily="18" charset="0"/>
                <a:ea typeface="ＭＳ Ｐゴシック" pitchFamily="34" charset="-128"/>
                <a:cs typeface="Calibri"/>
              </a:rPr>
              <a:t>in </a:t>
            </a:r>
            <a:r>
              <a:rPr sz="2900" b="1" spc="-33" dirty="0">
                <a:solidFill>
                  <a:prstClr val="black"/>
                </a:solidFill>
                <a:latin typeface="Cambria" panose="02040503050406030204" pitchFamily="18" charset="0"/>
                <a:ea typeface="ＭＳ Ｐゴシック" pitchFamily="34" charset="-128"/>
                <a:cs typeface="Calibri"/>
              </a:rPr>
              <a:t>NAVD88 </a:t>
            </a:r>
            <a:r>
              <a:rPr lang="en-US" sz="2900" b="1" spc="-7" dirty="0">
                <a:solidFill>
                  <a:prstClr val="black"/>
                </a:solidFill>
                <a:latin typeface="Cambria" panose="02040503050406030204" pitchFamily="18" charset="0"/>
                <a:ea typeface="ＭＳ Ｐゴシック" pitchFamily="34" charset="-128"/>
                <a:cs typeface="Calibri"/>
              </a:rPr>
              <a:t>zero </a:t>
            </a:r>
            <a:r>
              <a:rPr lang="en-US" sz="2900" b="1" spc="-13" dirty="0">
                <a:solidFill>
                  <a:prstClr val="black"/>
                </a:solidFill>
                <a:latin typeface="Cambria" panose="02040503050406030204" pitchFamily="18" charset="0"/>
                <a:ea typeface="ＭＳ Ｐゴシック" pitchFamily="34" charset="-128"/>
                <a:cs typeface="Calibri"/>
              </a:rPr>
              <a:t>surface</a:t>
            </a:r>
          </a:p>
          <a:p>
            <a:pPr marL="16933" algn="ctr" defTabSz="457200" fontAlgn="base">
              <a:spcBef>
                <a:spcPts val="2400"/>
              </a:spcBef>
              <a:spcAft>
                <a:spcPct val="0"/>
              </a:spcAft>
              <a:defRPr/>
            </a:pPr>
            <a:r>
              <a:rPr lang="en-US" b="1" spc="-13" dirty="0">
                <a:solidFill>
                  <a:prstClr val="black"/>
                </a:solidFill>
                <a:latin typeface="Cambria" panose="02040503050406030204" pitchFamily="18" charset="0"/>
                <a:ea typeface="ＭＳ Ｐゴシック" pitchFamily="34" charset="-128"/>
                <a:cs typeface="Calibri"/>
              </a:rPr>
              <a:t>Map is the H=0 surface differenced from satellite gravity data</a:t>
            </a:r>
            <a:endParaRPr dirty="0">
              <a:solidFill>
                <a:prstClr val="black"/>
              </a:solidFill>
              <a:latin typeface="Cambria" panose="02040503050406030204" pitchFamily="18" charset="0"/>
              <a:ea typeface="ＭＳ Ｐゴシック" pitchFamily="34" charset="-128"/>
              <a:cs typeface="Calibri"/>
            </a:endParaRPr>
          </a:p>
        </p:txBody>
      </p:sp>
    </p:spTree>
    <p:extLst>
      <p:ext uri="{BB962C8B-B14F-4D97-AF65-F5344CB8AC3E}">
        <p14:creationId xmlns:p14="http://schemas.microsoft.com/office/powerpoint/2010/main" val="271321739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1193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sz="1800">
              <a:solidFill>
                <a:prstClr val="black"/>
              </a:solidFill>
              <a:latin typeface="Calibri"/>
            </a:endParaRPr>
          </a:p>
        </p:txBody>
      </p:sp>
      <p:sp>
        <p:nvSpPr>
          <p:cNvPr id="6" name="Arc 5"/>
          <p:cNvSpPr/>
          <p:nvPr/>
        </p:nvSpPr>
        <p:spPr>
          <a:xfrm>
            <a:off x="-1193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sz="1800">
              <a:solidFill>
                <a:prstClr val="black"/>
              </a:solidFill>
              <a:latin typeface="Calibri"/>
            </a:endParaRPr>
          </a:p>
        </p:txBody>
      </p:sp>
      <p:sp>
        <p:nvSpPr>
          <p:cNvPr id="14" name="object 2"/>
          <p:cNvSpPr txBox="1">
            <a:spLocks noGrp="1"/>
          </p:cNvSpPr>
          <p:nvPr>
            <p:ph type="title"/>
          </p:nvPr>
        </p:nvSpPr>
        <p:spPr>
          <a:xfrm>
            <a:off x="0" y="310075"/>
            <a:ext cx="12192000" cy="919974"/>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cs typeface="Calibri"/>
              </a:rPr>
              <a:t>NAVD88 – based on single benchmark</a:t>
            </a:r>
            <a:endParaRPr dirty="0">
              <a:latin typeface="Cambria" panose="02040503050406030204" pitchFamily="18" charset="0"/>
              <a:cs typeface="Calibri"/>
            </a:endParaRPr>
          </a:p>
        </p:txBody>
      </p:sp>
      <p:pic>
        <p:nvPicPr>
          <p:cNvPr id="2" name="Picture 1"/>
          <p:cNvPicPr>
            <a:picLocks noChangeAspect="1"/>
          </p:cNvPicPr>
          <p:nvPr/>
        </p:nvPicPr>
        <p:blipFill>
          <a:blip r:embed="rId3"/>
          <a:stretch>
            <a:fillRect/>
          </a:stretch>
        </p:blipFill>
        <p:spPr>
          <a:xfrm rot="21025437">
            <a:off x="2331395" y="2622485"/>
            <a:ext cx="7529213" cy="1524132"/>
          </a:xfrm>
          <a:prstGeom prst="rect">
            <a:avLst/>
          </a:prstGeom>
        </p:spPr>
      </p:pic>
      <p:sp>
        <p:nvSpPr>
          <p:cNvPr id="15" name="object 2"/>
          <p:cNvSpPr txBox="1">
            <a:spLocks/>
          </p:cNvSpPr>
          <p:nvPr/>
        </p:nvSpPr>
        <p:spPr bwMode="auto">
          <a:xfrm>
            <a:off x="7448550" y="5122206"/>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defRPr/>
            </a:pPr>
            <a:r>
              <a:rPr lang="en-US" i="1" spc="-7" dirty="0">
                <a:solidFill>
                  <a:prstClr val="white">
                    <a:lumMod val="50000"/>
                  </a:prstClr>
                </a:solidFill>
                <a:latin typeface="Cambria" panose="02040503050406030204" pitchFamily="18" charset="0"/>
                <a:cs typeface="Calibri"/>
              </a:rPr>
              <a:t>Concept</a:t>
            </a:r>
            <a:endParaRPr lang="en-US" i="1" dirty="0">
              <a:solidFill>
                <a:prstClr val="white">
                  <a:lumMod val="50000"/>
                </a:prstClr>
              </a:solidFill>
              <a:latin typeface="Cambria" panose="02040503050406030204" pitchFamily="18" charset="0"/>
              <a:cs typeface="Calibri"/>
            </a:endParaRPr>
          </a:p>
        </p:txBody>
      </p:sp>
      <p:sp>
        <p:nvSpPr>
          <p:cNvPr id="8" name="Content Placeholder 2"/>
          <p:cNvSpPr>
            <a:spLocks noGrp="1"/>
          </p:cNvSpPr>
          <p:nvPr>
            <p:ph idx="1"/>
          </p:nvPr>
        </p:nvSpPr>
        <p:spPr>
          <a:xfrm>
            <a:off x="0" y="5122205"/>
            <a:ext cx="7542661" cy="1735795"/>
          </a:xfrm>
        </p:spPr>
        <p:txBody>
          <a:bodyPr/>
          <a:lstStyle/>
          <a:p>
            <a:pPr lvl="1"/>
            <a:r>
              <a:rPr lang="en-US" sz="2400" dirty="0"/>
              <a:t>Most, if not all, of this error in alignment was intentional.</a:t>
            </a:r>
          </a:p>
          <a:p>
            <a:pPr lvl="1"/>
            <a:r>
              <a:rPr lang="en-US" sz="2400" i="1" dirty="0"/>
              <a:t>Huh?!  </a:t>
            </a:r>
            <a:r>
              <a:rPr lang="en-US" sz="2400" dirty="0"/>
              <a:t>It was chosen to minimize the change to contours in USGS quadrangles.</a:t>
            </a:r>
          </a:p>
        </p:txBody>
      </p:sp>
      <p:cxnSp>
        <p:nvCxnSpPr>
          <p:cNvPr id="9" name="Straight Arrow Connector 8"/>
          <p:cNvCxnSpPr/>
          <p:nvPr/>
        </p:nvCxnSpPr>
        <p:spPr>
          <a:xfrm>
            <a:off x="2569952" y="2193482"/>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bwMode="auto">
          <a:xfrm>
            <a:off x="1676400" y="1390651"/>
            <a:ext cx="2095500" cy="830997"/>
          </a:xfrm>
          <a:prstGeom prst="rect">
            <a:avLst/>
          </a:prstGeom>
          <a:noFill/>
          <a:ln w="9525">
            <a:noFill/>
            <a:miter lim="800000"/>
            <a:headEnd/>
            <a:tailEnd/>
          </a:ln>
        </p:spPr>
        <p:txBody>
          <a:bodyPr wrap="square" rtlCol="0">
            <a:spAutoFit/>
          </a:bodyPr>
          <a:lstStyle/>
          <a:p>
            <a:pPr defTabSz="4572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topographic surface</a:t>
            </a:r>
          </a:p>
        </p:txBody>
      </p:sp>
      <p:grpSp>
        <p:nvGrpSpPr>
          <p:cNvPr id="12" name="Group 11"/>
          <p:cNvGrpSpPr/>
          <p:nvPr/>
        </p:nvGrpSpPr>
        <p:grpSpPr>
          <a:xfrm>
            <a:off x="4289426" y="3646019"/>
            <a:ext cx="2565055" cy="1291230"/>
            <a:chOff x="2765425" y="3646019"/>
            <a:chExt cx="2565055" cy="1291230"/>
          </a:xfrm>
        </p:grpSpPr>
        <p:sp>
          <p:nvSpPr>
            <p:cNvPr id="13" name="TextBox 12"/>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defTabSz="4572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datum zero</a:t>
              </a:r>
            </a:p>
            <a:p>
              <a:pPr defTabSz="4572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0" name="Flowchart: Connector 9"/>
          <p:cNvSpPr/>
          <p:nvPr/>
        </p:nvSpPr>
        <p:spPr>
          <a:xfrm>
            <a:off x="8711322" y="3008577"/>
            <a:ext cx="271013" cy="255198"/>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Calibri"/>
            </a:endParaRPr>
          </a:p>
        </p:txBody>
      </p:sp>
    </p:spTree>
    <p:extLst>
      <p:ext uri="{BB962C8B-B14F-4D97-AF65-F5344CB8AC3E}">
        <p14:creationId xmlns:p14="http://schemas.microsoft.com/office/powerpoint/2010/main" val="3926210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 calcmode="lin" valueType="num">
                                      <p:cBhvr additive="base">
                                        <p:cTn id="16"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C73D-9FD8-44BD-A448-2201FBC35AEC}"/>
              </a:ext>
            </a:extLst>
          </p:cNvPr>
          <p:cNvSpPr>
            <a:spLocks noGrp="1"/>
          </p:cNvSpPr>
          <p:nvPr>
            <p:ph type="title"/>
          </p:nvPr>
        </p:nvSpPr>
        <p:spPr/>
        <p:txBody>
          <a:bodyPr/>
          <a:lstStyle/>
          <a:p>
            <a:r>
              <a:rPr lang="en-US" dirty="0"/>
              <a:t>Accessing NAVD88</a:t>
            </a:r>
          </a:p>
        </p:txBody>
      </p:sp>
      <p:sp>
        <p:nvSpPr>
          <p:cNvPr id="3" name="Content Placeholder 2">
            <a:extLst>
              <a:ext uri="{FF2B5EF4-FFF2-40B4-BE49-F238E27FC236}">
                <a16:creationId xmlns:a16="http://schemas.microsoft.com/office/drawing/2014/main" id="{ABF75357-2B20-47F4-A01F-71460E258236}"/>
              </a:ext>
            </a:extLst>
          </p:cNvPr>
          <p:cNvSpPr>
            <a:spLocks noGrp="1"/>
          </p:cNvSpPr>
          <p:nvPr>
            <p:ph idx="1"/>
          </p:nvPr>
        </p:nvSpPr>
        <p:spPr>
          <a:xfrm>
            <a:off x="609599" y="1600205"/>
            <a:ext cx="11497519" cy="4525963"/>
          </a:xfrm>
        </p:spPr>
        <p:txBody>
          <a:bodyPr/>
          <a:lstStyle/>
          <a:p>
            <a:r>
              <a:rPr lang="en-US" dirty="0"/>
              <a:t>Need to recover and tie in a published benchmark, aka “touch brass”</a:t>
            </a:r>
          </a:p>
          <a:p>
            <a:endParaRPr lang="en-US" dirty="0"/>
          </a:p>
          <a:p>
            <a:r>
              <a:rPr lang="en-US" dirty="0"/>
              <a:t>OPUS provides a geoid-based solution…</a:t>
            </a:r>
          </a:p>
          <a:p>
            <a:pPr lvl="1"/>
            <a:r>
              <a:rPr lang="en-US" dirty="0"/>
              <a:t>Some will argue it is only a pseudo-NAVD88 height</a:t>
            </a:r>
          </a:p>
        </p:txBody>
      </p:sp>
    </p:spTree>
    <p:extLst>
      <p:ext uri="{BB962C8B-B14F-4D97-AF65-F5344CB8AC3E}">
        <p14:creationId xmlns:p14="http://schemas.microsoft.com/office/powerpoint/2010/main" val="1692091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524001" y="887971"/>
            <a:ext cx="9144000" cy="5049245"/>
          </a:xfrm>
          <a:prstGeom prst="rect">
            <a:avLst/>
          </a:prstGeom>
        </p:spPr>
        <p:txBody>
          <a:bodyPr vert="horz" wrap="square" lIns="0" tIns="16933" rIns="0" bIns="0" rtlCol="0">
            <a:spAutoFit/>
          </a:bodyPr>
          <a:lstStyle/>
          <a:p>
            <a:pPr marL="16933" algn="ctr" defTabSz="914354">
              <a:buSzPct val="159375"/>
              <a:tabLst>
                <a:tab pos="397057" algn="l"/>
                <a:tab pos="397903" algn="l"/>
              </a:tabLst>
              <a:defRPr/>
            </a:pPr>
            <a:r>
              <a:rPr sz="4900" b="1" dirty="0">
                <a:solidFill>
                  <a:prstClr val="black"/>
                </a:solidFill>
                <a:uFill>
                  <a:solidFill>
                    <a:srgbClr val="1F497D"/>
                  </a:solidFill>
                </a:uFill>
                <a:latin typeface="Cambria" panose="02040503050406030204" pitchFamily="18" charset="0"/>
                <a:cs typeface="Arial"/>
              </a:rPr>
              <a:t>North </a:t>
            </a:r>
            <a:r>
              <a:rPr sz="4900" b="1" spc="-7" dirty="0">
                <a:solidFill>
                  <a:prstClr val="black"/>
                </a:solidFill>
                <a:uFill>
                  <a:solidFill>
                    <a:srgbClr val="1F497D"/>
                  </a:solidFill>
                </a:uFill>
                <a:latin typeface="Cambria" panose="02040503050406030204" pitchFamily="18" charset="0"/>
                <a:cs typeface="Arial"/>
              </a:rPr>
              <a:t>American </a:t>
            </a:r>
            <a:r>
              <a:rPr lang="en-US" sz="4900" b="1" spc="-7" dirty="0">
                <a:solidFill>
                  <a:prstClr val="black"/>
                </a:solidFill>
                <a:uFill>
                  <a:solidFill>
                    <a:srgbClr val="1F497D"/>
                  </a:solidFill>
                </a:uFill>
                <a:latin typeface="Cambria" panose="02040503050406030204" pitchFamily="18" charset="0"/>
                <a:cs typeface="Arial"/>
              </a:rPr>
              <a:t>Vertical </a:t>
            </a:r>
            <a:r>
              <a:rPr lang="en-US" sz="4900" b="1" spc="-20" dirty="0">
                <a:solidFill>
                  <a:prstClr val="black"/>
                </a:solidFill>
                <a:uFill>
                  <a:solidFill>
                    <a:srgbClr val="1F497D"/>
                  </a:solidFill>
                </a:uFill>
                <a:latin typeface="Cambria" panose="02040503050406030204" pitchFamily="18" charset="0"/>
                <a:cs typeface="Arial"/>
              </a:rPr>
              <a:t>Datum </a:t>
            </a:r>
          </a:p>
          <a:p>
            <a:pPr marL="16933" algn="ctr" defTabSz="914354">
              <a:buSzPct val="159375"/>
              <a:tabLst>
                <a:tab pos="397057" algn="l"/>
                <a:tab pos="397903" algn="l"/>
              </a:tabLst>
              <a:defRPr/>
            </a:pPr>
            <a:r>
              <a:rPr lang="en-US" sz="5400" b="1" spc="-20" dirty="0">
                <a:solidFill>
                  <a:prstClr val="black"/>
                </a:solidFill>
                <a:uFill>
                  <a:solidFill>
                    <a:srgbClr val="1F497D"/>
                  </a:solidFill>
                </a:uFill>
                <a:latin typeface="Cambria" panose="02040503050406030204" pitchFamily="18" charset="0"/>
                <a:cs typeface="Arial"/>
              </a:rPr>
              <a:t>of 1988</a:t>
            </a:r>
            <a:endParaRPr lang="en-US" sz="5400" b="1" spc="-7" dirty="0">
              <a:solidFill>
                <a:prstClr val="black"/>
              </a:solidFill>
              <a:uFill>
                <a:solidFill>
                  <a:srgbClr val="1F497D"/>
                </a:solidFill>
              </a:uFill>
              <a:latin typeface="Cambria" panose="02040503050406030204" pitchFamily="18" charset="0"/>
              <a:cs typeface="Arial"/>
            </a:endParaRPr>
          </a:p>
          <a:p>
            <a:pPr marL="16933" algn="ctr" defTabSz="914354">
              <a:buSzPct val="159375"/>
              <a:tabLst>
                <a:tab pos="397057" algn="l"/>
                <a:tab pos="397903" algn="l"/>
              </a:tabLst>
              <a:defRPr/>
            </a:pPr>
            <a:endParaRPr lang="en-US" sz="4400" b="1" spc="-7" dirty="0">
              <a:solidFill>
                <a:srgbClr val="1F497D"/>
              </a:solidFill>
              <a:uFill>
                <a:solidFill>
                  <a:srgbClr val="1F497D"/>
                </a:solidFill>
              </a:uFill>
              <a:latin typeface="Cambria" panose="02040503050406030204" pitchFamily="18" charset="0"/>
              <a:cs typeface="Arial"/>
            </a:endParaRPr>
          </a:p>
          <a:p>
            <a:pPr marL="16933" algn="ctr" defTabSz="914354">
              <a:buSzPct val="159375"/>
              <a:tabLst>
                <a:tab pos="397057" algn="l"/>
                <a:tab pos="397903" algn="l"/>
              </a:tabLst>
              <a:defRPr/>
            </a:pPr>
            <a:r>
              <a:rPr sz="6000" b="1" spc="-20" dirty="0">
                <a:solidFill>
                  <a:srgbClr val="C00000"/>
                </a:solidFill>
                <a:uFill>
                  <a:solidFill>
                    <a:srgbClr val="C00000"/>
                  </a:solidFill>
                </a:uFill>
                <a:latin typeface="Cambria" panose="02040503050406030204" pitchFamily="18" charset="0"/>
                <a:cs typeface="Arial Black"/>
              </a:rPr>
              <a:t>NA</a:t>
            </a:r>
            <a:r>
              <a:rPr lang="en-US" sz="6000" b="1" spc="-20" dirty="0">
                <a:solidFill>
                  <a:srgbClr val="C00000"/>
                </a:solidFill>
                <a:uFill>
                  <a:solidFill>
                    <a:srgbClr val="C00000"/>
                  </a:solidFill>
                </a:uFill>
                <a:latin typeface="Cambria" panose="02040503050406030204" pitchFamily="18" charset="0"/>
                <a:cs typeface="Arial Black"/>
              </a:rPr>
              <a:t>VD88</a:t>
            </a:r>
          </a:p>
          <a:p>
            <a:pPr marL="16933" algn="ctr" defTabSz="914354">
              <a:buSzPct val="159375"/>
              <a:tabLst>
                <a:tab pos="397057" algn="l"/>
                <a:tab pos="397903" algn="l"/>
              </a:tabLst>
              <a:defRPr/>
            </a:pPr>
            <a:endParaRPr lang="en-US" sz="6000" b="1" i="1" spc="-20" dirty="0">
              <a:solidFill>
                <a:srgbClr val="C00000"/>
              </a:solidFill>
              <a:uFill>
                <a:solidFill>
                  <a:srgbClr val="C00000"/>
                </a:solidFill>
              </a:uFill>
              <a:latin typeface="Cambria" panose="02040503050406030204" pitchFamily="18" charset="0"/>
              <a:cs typeface="Arial Black"/>
            </a:endParaRPr>
          </a:p>
          <a:p>
            <a:pPr marL="16933" algn="ctr" defTabSz="914354">
              <a:buSzPct val="159375"/>
              <a:tabLst>
                <a:tab pos="397057" algn="l"/>
                <a:tab pos="397903" algn="l"/>
              </a:tabLst>
              <a:defRPr/>
            </a:pPr>
            <a:r>
              <a:rPr lang="en-US" sz="6000" b="1" i="1" spc="-20" dirty="0">
                <a:solidFill>
                  <a:prstClr val="black">
                    <a:lumMod val="50000"/>
                    <a:lumOff val="50000"/>
                  </a:prstClr>
                </a:solidFill>
                <a:uFill>
                  <a:solidFill>
                    <a:srgbClr val="C00000"/>
                  </a:solidFill>
                </a:uFill>
                <a:latin typeface="Cambria" panose="02040503050406030204" pitchFamily="18" charset="0"/>
                <a:cs typeface="Arial Black"/>
              </a:rPr>
              <a:t>will be replaced by</a:t>
            </a:r>
          </a:p>
        </p:txBody>
      </p:sp>
    </p:spTree>
    <p:extLst>
      <p:ext uri="{BB962C8B-B14F-4D97-AF65-F5344CB8AC3E}">
        <p14:creationId xmlns:p14="http://schemas.microsoft.com/office/powerpoint/2010/main" val="4281697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524001" y="887971"/>
            <a:ext cx="9144000" cy="4787635"/>
          </a:xfrm>
          <a:prstGeom prst="rect">
            <a:avLst/>
          </a:prstGeom>
        </p:spPr>
        <p:txBody>
          <a:bodyPr vert="horz" wrap="square" lIns="0" tIns="16933" rIns="0" bIns="0" rtlCol="0">
            <a:spAutoFit/>
          </a:bodyPr>
          <a:lstStyle/>
          <a:p>
            <a:pPr marL="16933" algn="ctr" defTabSz="914354">
              <a:buSzPct val="159375"/>
              <a:tabLst>
                <a:tab pos="397057" algn="l"/>
                <a:tab pos="397903" algn="l"/>
              </a:tabLst>
              <a:defRPr/>
            </a:pPr>
            <a:r>
              <a:rPr lang="en-US" sz="5400" b="1" dirty="0">
                <a:solidFill>
                  <a:prstClr val="black"/>
                </a:solidFill>
                <a:uFill>
                  <a:solidFill>
                    <a:srgbClr val="1F497D"/>
                  </a:solidFill>
                </a:uFill>
                <a:latin typeface="Cambria" panose="02040503050406030204" pitchFamily="18" charset="0"/>
                <a:cs typeface="Arial"/>
              </a:rPr>
              <a:t>North American-Pacific Geopotential Datum of 2022</a:t>
            </a:r>
            <a:r>
              <a:rPr lang="en-US" sz="5400" b="1" spc="-7" dirty="0">
                <a:solidFill>
                  <a:prstClr val="black"/>
                </a:solidFill>
                <a:uFill>
                  <a:solidFill>
                    <a:srgbClr val="1F497D"/>
                  </a:solidFill>
                </a:uFill>
                <a:latin typeface="Cambria" panose="02040503050406030204" pitchFamily="18" charset="0"/>
                <a:cs typeface="Arial"/>
              </a:rPr>
              <a:t> </a:t>
            </a:r>
          </a:p>
          <a:p>
            <a:pPr marL="16933" algn="ctr" defTabSz="914354">
              <a:buSzPct val="159375"/>
              <a:tabLst>
                <a:tab pos="397057" algn="l"/>
                <a:tab pos="397903" algn="l"/>
              </a:tabLst>
              <a:defRPr/>
            </a:pPr>
            <a:endParaRPr lang="en-US" sz="4400" b="1" spc="-7" dirty="0">
              <a:solidFill>
                <a:srgbClr val="1F497D"/>
              </a:solidFill>
              <a:uFill>
                <a:solidFill>
                  <a:srgbClr val="1F497D"/>
                </a:solidFill>
              </a:uFill>
              <a:latin typeface="Cambria" panose="02040503050406030204" pitchFamily="18" charset="0"/>
              <a:cs typeface="Arial"/>
            </a:endParaRPr>
          </a:p>
          <a:p>
            <a:pPr marL="16933" algn="ctr" defTabSz="914354">
              <a:buSzPct val="159375"/>
              <a:tabLst>
                <a:tab pos="397057" algn="l"/>
                <a:tab pos="397903" algn="l"/>
              </a:tabLst>
              <a:defRPr/>
            </a:pPr>
            <a:r>
              <a:rPr sz="6000" b="1" spc="-20" dirty="0">
                <a:solidFill>
                  <a:srgbClr val="C00000"/>
                </a:solidFill>
                <a:uFill>
                  <a:solidFill>
                    <a:srgbClr val="C00000"/>
                  </a:solidFill>
                </a:uFill>
                <a:latin typeface="Cambria" panose="02040503050406030204" pitchFamily="18" charset="0"/>
                <a:cs typeface="Arial Black"/>
              </a:rPr>
              <a:t>NA</a:t>
            </a:r>
            <a:r>
              <a:rPr lang="en-US" sz="6000" b="1" spc="-20" dirty="0">
                <a:solidFill>
                  <a:srgbClr val="C00000"/>
                </a:solidFill>
                <a:uFill>
                  <a:solidFill>
                    <a:srgbClr val="C00000"/>
                  </a:solidFill>
                </a:uFill>
                <a:latin typeface="Cambria" panose="02040503050406030204" pitchFamily="18" charset="0"/>
                <a:cs typeface="Arial Black"/>
              </a:rPr>
              <a:t>PGD</a:t>
            </a:r>
            <a:r>
              <a:rPr sz="6000" b="1" spc="-20" dirty="0">
                <a:solidFill>
                  <a:srgbClr val="C00000"/>
                </a:solidFill>
                <a:uFill>
                  <a:solidFill>
                    <a:srgbClr val="C00000"/>
                  </a:solidFill>
                </a:uFill>
                <a:latin typeface="Cambria" panose="02040503050406030204" pitchFamily="18" charset="0"/>
                <a:cs typeface="Arial Black"/>
              </a:rPr>
              <a:t>2022</a:t>
            </a:r>
            <a:endParaRPr lang="en-US" sz="6000" b="1" spc="-20" dirty="0">
              <a:solidFill>
                <a:srgbClr val="C00000"/>
              </a:solidFill>
              <a:uFill>
                <a:solidFill>
                  <a:srgbClr val="C00000"/>
                </a:solidFill>
              </a:uFill>
              <a:latin typeface="Cambria" panose="02040503050406030204" pitchFamily="18" charset="0"/>
              <a:cs typeface="Arial Black"/>
            </a:endParaRPr>
          </a:p>
          <a:p>
            <a:pPr marL="16933" algn="ctr" defTabSz="914354">
              <a:buSzPct val="159375"/>
              <a:tabLst>
                <a:tab pos="397057" algn="l"/>
                <a:tab pos="397903" algn="l"/>
              </a:tabLst>
              <a:defRPr/>
            </a:pPr>
            <a:endParaRPr lang="en-US" sz="4400" b="1" spc="-20" dirty="0">
              <a:solidFill>
                <a:srgbClr val="C00000"/>
              </a:solidFill>
              <a:uFill>
                <a:solidFill>
                  <a:srgbClr val="C00000"/>
                </a:solidFill>
              </a:uFill>
              <a:latin typeface="Cambria" panose="02040503050406030204" pitchFamily="18" charset="0"/>
              <a:cs typeface="Arial Black"/>
            </a:endParaRPr>
          </a:p>
          <a:p>
            <a:pPr marL="16933" algn="ctr" defTabSz="914354">
              <a:buSzPct val="159375"/>
              <a:tabLst>
                <a:tab pos="397057" algn="l"/>
                <a:tab pos="397903" algn="l"/>
              </a:tabLst>
              <a:defRPr/>
            </a:pPr>
            <a:r>
              <a:rPr lang="en-US" sz="5400" b="1" spc="-20" dirty="0">
                <a:solidFill>
                  <a:srgbClr val="C00000"/>
                </a:solidFill>
                <a:uFill>
                  <a:solidFill>
                    <a:srgbClr val="C00000"/>
                  </a:solidFill>
                </a:uFill>
                <a:latin typeface="Cambria" panose="02040503050406030204" pitchFamily="18" charset="0"/>
                <a:cs typeface="Arial Black"/>
              </a:rPr>
              <a:t>(pronounced: nap-</a:t>
            </a:r>
            <a:r>
              <a:rPr lang="en-US" sz="5400" b="1" spc="-20" dirty="0" err="1">
                <a:solidFill>
                  <a:srgbClr val="C00000"/>
                </a:solidFill>
                <a:uFill>
                  <a:solidFill>
                    <a:srgbClr val="C00000"/>
                  </a:solidFill>
                </a:uFill>
                <a:latin typeface="Cambria" panose="02040503050406030204" pitchFamily="18" charset="0"/>
                <a:cs typeface="Arial Black"/>
              </a:rPr>
              <a:t>jee</a:t>
            </a:r>
            <a:r>
              <a:rPr lang="en-US" sz="5400" b="1" spc="-20" dirty="0">
                <a:solidFill>
                  <a:srgbClr val="C00000"/>
                </a:solidFill>
                <a:uFill>
                  <a:solidFill>
                    <a:srgbClr val="C00000"/>
                  </a:solidFill>
                </a:uFill>
                <a:latin typeface="Cambria" panose="02040503050406030204" pitchFamily="18" charset="0"/>
                <a:cs typeface="Arial Black"/>
              </a:rPr>
              <a:t>-</a:t>
            </a:r>
            <a:r>
              <a:rPr lang="en-US" sz="5400" b="1" spc="-20" dirty="0" err="1">
                <a:solidFill>
                  <a:srgbClr val="C00000"/>
                </a:solidFill>
                <a:uFill>
                  <a:solidFill>
                    <a:srgbClr val="C00000"/>
                  </a:solidFill>
                </a:uFill>
                <a:latin typeface="Cambria" panose="02040503050406030204" pitchFamily="18" charset="0"/>
                <a:cs typeface="Arial Black"/>
              </a:rPr>
              <a:t>dee</a:t>
            </a:r>
            <a:r>
              <a:rPr lang="en-US" sz="5400" b="1" spc="-20" dirty="0">
                <a:solidFill>
                  <a:srgbClr val="C00000"/>
                </a:solidFill>
                <a:uFill>
                  <a:solidFill>
                    <a:srgbClr val="C00000"/>
                  </a:solidFill>
                </a:uFill>
                <a:latin typeface="Cambria" panose="02040503050406030204" pitchFamily="18" charset="0"/>
                <a:cs typeface="Arial Black"/>
              </a:rPr>
              <a:t>)</a:t>
            </a:r>
            <a:endParaRPr sz="5400" dirty="0">
              <a:solidFill>
                <a:prstClr val="black"/>
              </a:solidFill>
              <a:latin typeface="Cambria" panose="02040503050406030204" pitchFamily="18" charset="0"/>
              <a:cs typeface="Arial Black"/>
            </a:endParaRPr>
          </a:p>
        </p:txBody>
      </p:sp>
    </p:spTree>
    <p:extLst>
      <p:ext uri="{BB962C8B-B14F-4D97-AF65-F5344CB8AC3E}">
        <p14:creationId xmlns:p14="http://schemas.microsoft.com/office/powerpoint/2010/main" val="543211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860097"/>
            <a:ext cx="8229600" cy="4026631"/>
          </a:xfrm>
        </p:spPr>
        <p:txBody>
          <a:bodyPr>
            <a:normAutofit fontScale="85000" lnSpcReduction="20000"/>
          </a:bodyPr>
          <a:lstStyle/>
          <a:p>
            <a:pPr marL="0" indent="0">
              <a:buNone/>
            </a:pPr>
            <a:r>
              <a:rPr lang="en-US" dirty="0">
                <a:latin typeface="Cambria" panose="02040503050406030204" pitchFamily="18" charset="0"/>
                <a:ea typeface="Cambria" panose="02040503050406030204" pitchFamily="18" charset="0"/>
              </a:rPr>
              <a:t> </a:t>
            </a:r>
          </a:p>
          <a:p>
            <a:pPr marL="457178"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457178" lvl="1" indent="0">
              <a:buNone/>
            </a:pPr>
            <a:r>
              <a:rPr lang="en-US" dirty="0">
                <a:latin typeface="Cambria" panose="02040503050406030204" pitchFamily="18" charset="0"/>
                <a:ea typeface="Cambria" panose="02040503050406030204" pitchFamily="18" charset="0"/>
              </a:rPr>
              <a:t>					(~47,000 employees)</a:t>
            </a:r>
          </a:p>
          <a:p>
            <a:pPr marL="457178" lvl="1" indent="0">
              <a:buNone/>
            </a:pPr>
            <a:r>
              <a:rPr lang="en-US" dirty="0">
                <a:latin typeface="Cambria" panose="02040503050406030204" pitchFamily="18" charset="0"/>
                <a:ea typeface="Cambria" panose="02040503050406030204" pitchFamily="18" charset="0"/>
              </a:rPr>
              <a:t>			</a:t>
            </a:r>
          </a:p>
          <a:p>
            <a:pPr marL="457178" lvl="1" indent="0">
              <a:buNone/>
            </a:pPr>
            <a:r>
              <a:rPr lang="en-US" dirty="0">
                <a:latin typeface="Cambria" panose="02040503050406030204" pitchFamily="18" charset="0"/>
                <a:ea typeface="Cambria" panose="02040503050406030204" pitchFamily="18" charset="0"/>
              </a:rPr>
              <a:t>			-National Oceanic and Atmospheric 						Administration (NOAA)</a:t>
            </a:r>
          </a:p>
          <a:p>
            <a:pPr marL="457178" lvl="1" indent="0">
              <a:buNone/>
            </a:pPr>
            <a:r>
              <a:rPr lang="en-US" dirty="0">
                <a:latin typeface="Cambria" panose="02040503050406030204" pitchFamily="18" charset="0"/>
                <a:ea typeface="Cambria" panose="02040503050406030204" pitchFamily="18" charset="0"/>
              </a:rPr>
              <a:t>					</a:t>
            </a:r>
          </a:p>
          <a:p>
            <a:pPr marL="457178" lvl="1" indent="0">
              <a:buNone/>
            </a:pPr>
            <a:r>
              <a:rPr lang="en-US" dirty="0">
                <a:latin typeface="Cambria" panose="02040503050406030204" pitchFamily="18" charset="0"/>
                <a:ea typeface="Cambria" panose="02040503050406030204" pitchFamily="18" charset="0"/>
              </a:rPr>
              <a:t>			-National Ocean Service (NOS)</a:t>
            </a:r>
          </a:p>
        </p:txBody>
      </p:sp>
      <p:sp>
        <p:nvSpPr>
          <p:cNvPr id="3" name="organizational structure"/>
          <p:cNvSpPr>
            <a:spLocks noGrp="1"/>
          </p:cNvSpPr>
          <p:nvPr>
            <p:ph type="title"/>
          </p:nvPr>
        </p:nvSpPr>
        <p:spPr>
          <a:xfrm>
            <a:off x="1981200" y="160337"/>
            <a:ext cx="8229600" cy="1143000"/>
          </a:xfrm>
        </p:spPr>
        <p:txBody>
          <a:bodyPr>
            <a:normAutofit/>
          </a:bodyPr>
          <a:lstStyle/>
          <a:p>
            <a:r>
              <a:rPr lang="en-US" sz="5333" dirty="0"/>
              <a:t>Organizational Structure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2836" y="1386455"/>
            <a:ext cx="997792" cy="997792"/>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03882" y="2843650"/>
            <a:ext cx="1135711" cy="1135711"/>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41313" y="5272876"/>
            <a:ext cx="1258635" cy="1265665"/>
          </a:xfrm>
          <a:prstGeom prst="rect">
            <a:avLst/>
          </a:prstGeom>
        </p:spPr>
      </p:pic>
      <p:cxnSp>
        <p:nvCxnSpPr>
          <p:cNvPr id="11" name="Straight Arrow Connector 10"/>
          <p:cNvCxnSpPr/>
          <p:nvPr/>
        </p:nvCxnSpPr>
        <p:spPr>
          <a:xfrm>
            <a:off x="6096000" y="2370923"/>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096000" y="3710231"/>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106275" y="4781414"/>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1981200" y="4939675"/>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78" lvl="1" indent="0" defTabSz="457178">
              <a:buNone/>
              <a:defRPr/>
            </a:pPr>
            <a:endParaRPr lang="en-US" dirty="0">
              <a:solidFill>
                <a:prstClr val="black"/>
              </a:solidFill>
              <a:latin typeface="Cambria" panose="02040503050406030204" pitchFamily="18" charset="0"/>
              <a:ea typeface="Cambria" panose="02040503050406030204" pitchFamily="18" charset="0"/>
            </a:endParaRPr>
          </a:p>
          <a:p>
            <a:pPr marL="457178" lvl="1" indent="0" defTabSz="457178">
              <a:buNone/>
              <a:defRPr/>
            </a:pPr>
            <a:r>
              <a:rPr lang="en-US" dirty="0">
                <a:solidFill>
                  <a:prstClr val="black"/>
                </a:solidFill>
                <a:latin typeface="Cambria" panose="02040503050406030204" pitchFamily="18" charset="0"/>
                <a:ea typeface="Cambria" panose="02040503050406030204" pitchFamily="18" charset="0"/>
              </a:rPr>
              <a:t>				-National Geodetic Survey (NGS)</a:t>
            </a:r>
          </a:p>
          <a:p>
            <a:pPr marL="457178" lvl="1" indent="0" defTabSz="457178">
              <a:buNone/>
              <a:defRPr/>
            </a:pPr>
            <a:r>
              <a:rPr lang="en-US" dirty="0">
                <a:solidFill>
                  <a:prstClr val="black"/>
                </a:solidFill>
                <a:latin typeface="Cambria" panose="02040503050406030204" pitchFamily="18" charset="0"/>
                <a:ea typeface="Cambria" panose="02040503050406030204" pitchFamily="18" charset="0"/>
              </a:rPr>
              <a:t>						(~175 employees)</a:t>
            </a:r>
          </a:p>
          <a:p>
            <a:pPr marL="457178" lvl="1" indent="0" defTabSz="457178">
              <a:buNone/>
              <a:defRPr/>
            </a:pPr>
            <a:endParaRPr lang="en-US" dirty="0">
              <a:solidFill>
                <a:prstClr val="black"/>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43455" y="1393731"/>
            <a:ext cx="1038629" cy="103468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01706" y="5375353"/>
            <a:ext cx="2522125" cy="1008851"/>
          </a:xfrm>
          <a:prstGeom prst="rect">
            <a:avLst/>
          </a:prstGeom>
        </p:spPr>
      </p:pic>
      <p:cxnSp>
        <p:nvCxnSpPr>
          <p:cNvPr id="13" name="Straight Arrow Connector 12"/>
          <p:cNvCxnSpPr/>
          <p:nvPr/>
        </p:nvCxnSpPr>
        <p:spPr>
          <a:xfrm>
            <a:off x="6562764" y="2575461"/>
            <a:ext cx="0" cy="269741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not equal"/>
          <p:cNvSpPr txBox="1"/>
          <p:nvPr/>
        </p:nvSpPr>
        <p:spPr bwMode="auto">
          <a:xfrm>
            <a:off x="4527627" y="5255617"/>
            <a:ext cx="1145628" cy="1107996"/>
          </a:xfrm>
          <a:prstGeom prst="rect">
            <a:avLst/>
          </a:prstGeom>
          <a:noFill/>
          <a:ln w="9525">
            <a:noFill/>
            <a:miter lim="800000"/>
            <a:headEnd/>
            <a:tailEnd/>
          </a:ln>
        </p:spPr>
        <p:txBody>
          <a:bodyPr wrap="square" rtlCol="0">
            <a:spAutoFit/>
          </a:bodyPr>
          <a:lstStyle/>
          <a:p>
            <a:pPr defTabSz="457178" fontAlgn="base">
              <a:spcBef>
                <a:spcPct val="0"/>
              </a:spcBef>
              <a:spcAft>
                <a:spcPct val="0"/>
              </a:spcAft>
              <a:defRPr/>
            </a:pPr>
            <a:r>
              <a:rPr lang="en-US" sz="6600" dirty="0">
                <a:solidFill>
                  <a:prstClr val="black"/>
                </a:solidFill>
                <a:latin typeface="Calibri" pitchFamily="34" charset="0"/>
                <a:ea typeface="ＭＳ Ｐゴシック" pitchFamily="34" charset="-128"/>
              </a:rPr>
              <a:t>≠</a:t>
            </a:r>
          </a:p>
        </p:txBody>
      </p:sp>
      <p:sp>
        <p:nvSpPr>
          <p:cNvPr id="17" name="we're not usgs"/>
          <p:cNvSpPr txBox="1">
            <a:spLocks/>
          </p:cNvSpPr>
          <p:nvPr/>
        </p:nvSpPr>
        <p:spPr bwMode="auto">
          <a:xfrm>
            <a:off x="1991475" y="17655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78">
              <a:defRPr/>
            </a:pPr>
            <a:r>
              <a:rPr lang="en-US" sz="5333" dirty="0">
                <a:solidFill>
                  <a:prstClr val="black"/>
                </a:solidFill>
                <a:latin typeface="Cambria" panose="02040503050406030204" pitchFamily="18" charset="0"/>
                <a:ea typeface="Cambria" panose="02040503050406030204" pitchFamily="18" charset="0"/>
              </a:rPr>
              <a:t>We’re not USGS, we’re NGS</a:t>
            </a:r>
          </a:p>
        </p:txBody>
      </p:sp>
    </p:spTree>
    <p:extLst>
      <p:ext uri="{BB962C8B-B14F-4D97-AF65-F5344CB8AC3E}">
        <p14:creationId xmlns:p14="http://schemas.microsoft.com/office/powerpoint/2010/main" val="341100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50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500"/>
                                        <p:tgtEl>
                                          <p:spTgt spid="2">
                                            <p:txEl>
                                              <p:pRg st="0" end="0"/>
                                            </p:txEl>
                                          </p:spTgt>
                                        </p:tgtEl>
                                      </p:cBhvr>
                                    </p:animEffect>
                                    <p:set>
                                      <p:cBhvr>
                                        <p:cTn id="13" dur="1" fill="hold">
                                          <p:stCondLst>
                                            <p:cond delay="499"/>
                                          </p:stCondLst>
                                        </p:cTn>
                                        <p:tgtEl>
                                          <p:spTgt spid="2">
                                            <p:txEl>
                                              <p:pRg st="0" end="0"/>
                                            </p:txEl>
                                          </p:spTgt>
                                        </p:tgtEl>
                                        <p:attrNameLst>
                                          <p:attrName>style.visibility</p:attrName>
                                        </p:attrNameLst>
                                      </p:cBhvr>
                                      <p:to>
                                        <p:strVal val="hidden"/>
                                      </p:to>
                                    </p:set>
                                  </p:childTnLst>
                                </p:cTn>
                              </p:par>
                              <p:par>
                                <p:cTn id="14" presetID="10" presetClass="exit" presetSubtype="0" fill="hold" grpId="0" nodeType="withEffect">
                                  <p:stCondLst>
                                    <p:cond delay="500"/>
                                  </p:stCondLst>
                                  <p:childTnLst>
                                    <p:animEffect transition="out" filter="fade">
                                      <p:cBhvr>
                                        <p:cTn id="15" dur="500"/>
                                        <p:tgtEl>
                                          <p:spTgt spid="2">
                                            <p:txEl>
                                              <p:pRg st="1" end="1"/>
                                            </p:txEl>
                                          </p:spTgt>
                                        </p:tgtEl>
                                      </p:cBhvr>
                                    </p:animEffect>
                                    <p:set>
                                      <p:cBhvr>
                                        <p:cTn id="16" dur="1" fill="hold">
                                          <p:stCondLst>
                                            <p:cond delay="499"/>
                                          </p:stCondLst>
                                        </p:cTn>
                                        <p:tgtEl>
                                          <p:spTgt spid="2">
                                            <p:txEl>
                                              <p:pRg st="1" end="1"/>
                                            </p:txEl>
                                          </p:spTgt>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
                                            <p:txEl>
                                              <p:pRg st="2" end="2"/>
                                            </p:txEl>
                                          </p:spTgt>
                                        </p:tgtEl>
                                      </p:cBhvr>
                                    </p:animEffect>
                                    <p:set>
                                      <p:cBhvr>
                                        <p:cTn id="19" dur="1" fill="hold">
                                          <p:stCondLst>
                                            <p:cond delay="499"/>
                                          </p:stCondLst>
                                        </p:cTn>
                                        <p:tgtEl>
                                          <p:spTgt spid="2">
                                            <p:txEl>
                                              <p:pRg st="2" end="2"/>
                                            </p:txEl>
                                          </p:spTgt>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2">
                                            <p:txEl>
                                              <p:pRg st="3" end="3"/>
                                            </p:txEl>
                                          </p:spTgt>
                                        </p:tgtEl>
                                      </p:cBhvr>
                                    </p:animEffect>
                                    <p:set>
                                      <p:cBhvr>
                                        <p:cTn id="22" dur="1" fill="hold">
                                          <p:stCondLst>
                                            <p:cond delay="499"/>
                                          </p:stCondLst>
                                        </p:cTn>
                                        <p:tgtEl>
                                          <p:spTgt spid="2">
                                            <p:txEl>
                                              <p:pRg st="3" end="3"/>
                                            </p:txEl>
                                          </p:spTgt>
                                        </p:tgtEl>
                                        <p:attrNameLst>
                                          <p:attrName>style.visibility</p:attrName>
                                        </p:attrNameLst>
                                      </p:cBhvr>
                                      <p:to>
                                        <p:strVal val="hidden"/>
                                      </p:to>
                                    </p:set>
                                  </p:childTnLst>
                                </p:cTn>
                              </p:par>
                              <p:par>
                                <p:cTn id="23" presetID="10" presetClass="exit" presetSubtype="0" fill="hold" grpId="0" nodeType="withEffect">
                                  <p:stCondLst>
                                    <p:cond delay="500"/>
                                  </p:stCondLst>
                                  <p:childTnLst>
                                    <p:animEffect transition="out" filter="fade">
                                      <p:cBhvr>
                                        <p:cTn id="24" dur="500"/>
                                        <p:tgtEl>
                                          <p:spTgt spid="2">
                                            <p:txEl>
                                              <p:pRg st="4" end="4"/>
                                            </p:txEl>
                                          </p:spTgt>
                                        </p:tgtEl>
                                      </p:cBhvr>
                                    </p:animEffect>
                                    <p:set>
                                      <p:cBhvr>
                                        <p:cTn id="25" dur="1" fill="hold">
                                          <p:stCondLst>
                                            <p:cond delay="499"/>
                                          </p:stCondLst>
                                        </p:cTn>
                                        <p:tgtEl>
                                          <p:spTgt spid="2">
                                            <p:txEl>
                                              <p:pRg st="4" end="4"/>
                                            </p:txEl>
                                          </p:spTgt>
                                        </p:tgtEl>
                                        <p:attrNameLst>
                                          <p:attrName>style.visibility</p:attrName>
                                        </p:attrNameLst>
                                      </p:cBhvr>
                                      <p:to>
                                        <p:strVal val="hidden"/>
                                      </p:to>
                                    </p:set>
                                  </p:childTnLst>
                                </p:cTn>
                              </p:par>
                              <p:par>
                                <p:cTn id="26" presetID="10" presetClass="exit" presetSubtype="0" fill="hold" grpId="0" nodeType="withEffect">
                                  <p:stCondLst>
                                    <p:cond delay="500"/>
                                  </p:stCondLst>
                                  <p:childTnLst>
                                    <p:animEffect transition="out" filter="fade">
                                      <p:cBhvr>
                                        <p:cTn id="27" dur="500"/>
                                        <p:tgtEl>
                                          <p:spTgt spid="2">
                                            <p:txEl>
                                              <p:pRg st="5" end="5"/>
                                            </p:txEl>
                                          </p:spTgt>
                                        </p:tgtEl>
                                      </p:cBhvr>
                                    </p:animEffect>
                                    <p:set>
                                      <p:cBhvr>
                                        <p:cTn id="28" dur="1" fill="hold">
                                          <p:stCondLst>
                                            <p:cond delay="499"/>
                                          </p:stCondLst>
                                        </p:cTn>
                                        <p:tgtEl>
                                          <p:spTgt spid="2">
                                            <p:txEl>
                                              <p:pRg st="5" end="5"/>
                                            </p:txEl>
                                          </p:spTgt>
                                        </p:tgtEl>
                                        <p:attrNameLst>
                                          <p:attrName>style.visibility</p:attrName>
                                        </p:attrNameLst>
                                      </p:cBhvr>
                                      <p:to>
                                        <p:strVal val="hidden"/>
                                      </p:to>
                                    </p:set>
                                  </p:childTnLst>
                                </p:cTn>
                              </p:par>
                              <p:par>
                                <p:cTn id="29" presetID="10" presetClass="exit" presetSubtype="0" fill="hold" grpId="0" nodeType="withEffect">
                                  <p:stCondLst>
                                    <p:cond delay="500"/>
                                  </p:stCondLst>
                                  <p:childTnLst>
                                    <p:animEffect transition="out" filter="fade">
                                      <p:cBhvr>
                                        <p:cTn id="30" dur="500"/>
                                        <p:tgtEl>
                                          <p:spTgt spid="2">
                                            <p:txEl>
                                              <p:pRg st="6" end="6"/>
                                            </p:txEl>
                                          </p:spTgt>
                                        </p:tgtEl>
                                      </p:cBhvr>
                                    </p:animEffect>
                                    <p:set>
                                      <p:cBhvr>
                                        <p:cTn id="31" dur="1" fill="hold">
                                          <p:stCondLst>
                                            <p:cond delay="499"/>
                                          </p:stCondLst>
                                        </p:cTn>
                                        <p:tgtEl>
                                          <p:spTgt spid="2">
                                            <p:txEl>
                                              <p:pRg st="6" end="6"/>
                                            </p:txEl>
                                          </p:spTgt>
                                        </p:tgtEl>
                                        <p:attrNameLst>
                                          <p:attrName>style.visibility</p:attrName>
                                        </p:attrNameLst>
                                      </p:cBhvr>
                                      <p:to>
                                        <p:strVal val="hidden"/>
                                      </p:to>
                                    </p:set>
                                  </p:childTnLst>
                                </p:cTn>
                              </p:par>
                              <p:par>
                                <p:cTn id="32" presetID="10" presetClass="exit" presetSubtype="0" fill="hold" grpId="0" nodeType="withEffect">
                                  <p:stCondLst>
                                    <p:cond delay="50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1000"/>
                            </p:stCondLst>
                            <p:childTnLst>
                              <p:par>
                                <p:cTn id="42" presetID="2" presetClass="entr" presetSubtype="2" fill="hold" nodeType="afterEffect">
                                  <p:stCondLst>
                                    <p:cond delay="100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1+#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100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100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1+#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par>
                                <p:cTn id="54" presetID="2" presetClass="entr" presetSubtype="4" fill="hold" grpId="0" nodeType="withEffect">
                                  <p:stCondLst>
                                    <p:cond delay="100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 fill="hold" grpId="0" nodeType="withEffect">
                                  <p:stCondLst>
                                    <p:cond delay="100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6" grpId="0"/>
      <p:bldP spid="10"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 TEXT"/>
          <p:cNvSpPr>
            <a:spLocks noGrp="1"/>
          </p:cNvSpPr>
          <p:nvPr>
            <p:ph idx="1"/>
          </p:nvPr>
        </p:nvSpPr>
        <p:spPr>
          <a:xfrm>
            <a:off x="629265" y="1322617"/>
            <a:ext cx="10933470" cy="5535385"/>
          </a:xfrm>
        </p:spPr>
        <p:txBody>
          <a:bodyPr/>
          <a:lstStyle/>
          <a:p>
            <a:pPr marL="22860" indent="0" algn="ctr">
              <a:spcBef>
                <a:spcPts val="0"/>
              </a:spcBef>
              <a:buNone/>
            </a:pPr>
            <a:r>
              <a:rPr lang="en-US" sz="3600" spc="-7" dirty="0">
                <a:uFill>
                  <a:solidFill>
                    <a:srgbClr val="000000"/>
                  </a:solidFill>
                </a:uFill>
                <a:cs typeface="Calibri"/>
              </a:rPr>
              <a:t>North American-Pacific Geopotential Datum of 2022</a:t>
            </a:r>
            <a:endParaRPr lang="en-US" sz="3600" spc="-67" dirty="0">
              <a:cs typeface="Calibri"/>
            </a:endParaRPr>
          </a:p>
          <a:p>
            <a:pPr marL="365760">
              <a:spcBef>
                <a:spcPts val="1200"/>
              </a:spcBef>
              <a:tabLst>
                <a:tab pos="473275" algn="l"/>
                <a:tab pos="474121" algn="l"/>
              </a:tabLst>
            </a:pPr>
            <a:r>
              <a:rPr lang="en-US" sz="3600" spc="-13" dirty="0">
                <a:cs typeface="Calibri"/>
              </a:rPr>
              <a:t>Based on strength of gravity</a:t>
            </a:r>
          </a:p>
          <a:p>
            <a:pPr marL="765810" lvl="1">
              <a:spcBef>
                <a:spcPts val="1200"/>
              </a:spcBef>
              <a:tabLst>
                <a:tab pos="473275" algn="l"/>
                <a:tab pos="474121" algn="l"/>
              </a:tabLst>
            </a:pPr>
            <a:r>
              <a:rPr lang="en-US" sz="3200" spc="-13" dirty="0">
                <a:cs typeface="Calibri"/>
              </a:rPr>
              <a:t>at Global Mean Sea Level (GMSL)</a:t>
            </a:r>
          </a:p>
          <a:p>
            <a:pPr marL="365760">
              <a:spcBef>
                <a:spcPts val="1200"/>
              </a:spcBef>
              <a:tabLst>
                <a:tab pos="473275" algn="l"/>
                <a:tab pos="474121" algn="l"/>
              </a:tabLst>
            </a:pPr>
            <a:r>
              <a:rPr lang="en-US" sz="3600" spc="-13" dirty="0">
                <a:cs typeface="Calibri"/>
              </a:rPr>
              <a:t>OPUS will be your official access to the datum</a:t>
            </a:r>
          </a:p>
          <a:p>
            <a:pPr marL="765810" lvl="1">
              <a:spcBef>
                <a:spcPts val="1200"/>
              </a:spcBef>
              <a:tabLst>
                <a:tab pos="473275" algn="l"/>
                <a:tab pos="474121" algn="l"/>
              </a:tabLst>
            </a:pPr>
            <a:r>
              <a:rPr lang="en-US" sz="3200" spc="-13" dirty="0">
                <a:cs typeface="Calibri"/>
              </a:rPr>
              <a:t>no ties to benchmarks necessary</a:t>
            </a:r>
          </a:p>
          <a:p>
            <a:pPr marL="765810" lvl="1">
              <a:spcBef>
                <a:spcPts val="1200"/>
              </a:spcBef>
              <a:tabLst>
                <a:tab pos="473275" algn="l"/>
                <a:tab pos="474121" algn="l"/>
              </a:tabLst>
            </a:pPr>
            <a:r>
              <a:rPr lang="en-US" sz="3200" spc="-13" dirty="0">
                <a:cs typeface="Calibri"/>
              </a:rPr>
              <a:t>because no leveling used to define the datum</a:t>
            </a:r>
          </a:p>
          <a:p>
            <a:pPr marL="765810" lvl="1">
              <a:spcBef>
                <a:spcPts val="1200"/>
              </a:spcBef>
              <a:tabLst>
                <a:tab pos="473275" algn="l"/>
                <a:tab pos="474121" algn="l"/>
              </a:tabLst>
            </a:pPr>
            <a:r>
              <a:rPr lang="en-US" sz="3200" spc="-13" dirty="0">
                <a:cs typeface="Calibri"/>
              </a:rPr>
              <a:t>gravity data is positioned by GNSS</a:t>
            </a:r>
          </a:p>
          <a:p>
            <a:pPr marL="765810" lvl="1">
              <a:spcBef>
                <a:spcPts val="1200"/>
              </a:spcBef>
              <a:tabLst>
                <a:tab pos="473275" algn="l"/>
                <a:tab pos="474121" algn="l"/>
              </a:tabLst>
            </a:pPr>
            <a:endParaRPr lang="en-US" sz="3200" spc="-13" dirty="0">
              <a:cs typeface="Calibri"/>
            </a:endParaRPr>
          </a:p>
          <a:p>
            <a:pPr marL="765810" lvl="1">
              <a:spcBef>
                <a:spcPts val="1200"/>
              </a:spcBef>
              <a:tabLst>
                <a:tab pos="473275" algn="l"/>
                <a:tab pos="474121" algn="l"/>
              </a:tabLst>
            </a:pPr>
            <a:endParaRPr lang="en-US" sz="3200" spc="-13" dirty="0">
              <a:cs typeface="Calibri"/>
            </a:endParaRPr>
          </a:p>
          <a:p>
            <a:pPr marL="232438">
              <a:spcBef>
                <a:spcPts val="1200"/>
              </a:spcBef>
              <a:tabLst>
                <a:tab pos="473275" algn="l"/>
                <a:tab pos="474121" algn="l"/>
              </a:tabLst>
            </a:pPr>
            <a:endParaRPr lang="en-US" sz="3734" spc="-20" dirty="0">
              <a:cs typeface="Calibri"/>
            </a:endParaRPr>
          </a:p>
        </p:txBody>
      </p:sp>
      <p:sp>
        <p:nvSpPr>
          <p:cNvPr id="3" name="Title 2"/>
          <p:cNvSpPr>
            <a:spLocks noGrp="1"/>
          </p:cNvSpPr>
          <p:nvPr>
            <p:ph type="title"/>
          </p:nvPr>
        </p:nvSpPr>
        <p:spPr>
          <a:xfrm>
            <a:off x="1524000" y="274638"/>
            <a:ext cx="9144000" cy="1143000"/>
          </a:xfrm>
        </p:spPr>
        <p:txBody>
          <a:bodyPr/>
          <a:lstStyle/>
          <a:p>
            <a:r>
              <a:rPr lang="en-US" sz="6600" dirty="0"/>
              <a:t>NAPGD2022</a:t>
            </a:r>
          </a:p>
        </p:txBody>
      </p:sp>
    </p:spTree>
    <p:extLst>
      <p:ext uri="{BB962C8B-B14F-4D97-AF65-F5344CB8AC3E}">
        <p14:creationId xmlns:p14="http://schemas.microsoft.com/office/powerpoint/2010/main" val="416337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6399" y="1257300"/>
            <a:ext cx="8839200" cy="4724400"/>
          </a:xfrm>
          <a:prstGeom prst="rect">
            <a:avLst/>
          </a:prstGeom>
        </p:spPr>
      </p:pic>
      <p:sp>
        <p:nvSpPr>
          <p:cNvPr id="6" name="TextBox 5"/>
          <p:cNvSpPr txBox="1"/>
          <p:nvPr/>
        </p:nvSpPr>
        <p:spPr>
          <a:xfrm>
            <a:off x="4484898" y="5981701"/>
            <a:ext cx="6183103" cy="246221"/>
          </a:xfrm>
          <a:prstGeom prst="rect">
            <a:avLst/>
          </a:prstGeom>
          <a:noFill/>
        </p:spPr>
        <p:txBody>
          <a:bodyPr wrap="none" rtlCol="0">
            <a:spAutoFit/>
          </a:bodyPr>
          <a:lstStyle/>
          <a:p>
            <a:pPr defTabSz="457200" fontAlgn="base">
              <a:spcBef>
                <a:spcPct val="0"/>
              </a:spcBef>
              <a:spcAft>
                <a:spcPct val="0"/>
              </a:spcAft>
              <a:defRPr/>
            </a:pPr>
            <a:r>
              <a:rPr lang="en-US" sz="1000" dirty="0">
                <a:solidFill>
                  <a:prstClr val="black"/>
                </a:solidFill>
                <a:latin typeface="Arial"/>
                <a:ea typeface="ＭＳ Ｐゴシック" pitchFamily="34" charset="-128"/>
                <a:cs typeface="Arial"/>
              </a:rPr>
              <a:t>-</a:t>
            </a:r>
            <a:r>
              <a:rPr lang="en-US" sz="1000" i="1" dirty="0">
                <a:solidFill>
                  <a:prstClr val="black"/>
                </a:solidFill>
                <a:latin typeface="Calibri" pitchFamily="34" charset="0"/>
                <a:ea typeface="ＭＳ Ｐゴシック" pitchFamily="34" charset="-128"/>
              </a:rPr>
              <a:t>GPS for Land Surveyors</a:t>
            </a:r>
            <a:r>
              <a:rPr lang="en-US" sz="1000" dirty="0">
                <a:solidFill>
                  <a:prstClr val="black"/>
                </a:solidFill>
                <a:latin typeface="Calibri" pitchFamily="34" charset="0"/>
                <a:ea typeface="ＭＳ Ｐゴシック" pitchFamily="34" charset="-128"/>
              </a:rPr>
              <a:t>, by Jan Van Sickle, 4th ed., CRC Press, Taylor &amp; Francis Group, 2015, p. 180. (slightly edited)</a:t>
            </a:r>
            <a:endParaRPr lang="en-US" sz="1100" dirty="0">
              <a:solidFill>
                <a:prstClr val="black"/>
              </a:solidFill>
              <a:latin typeface="Calibri" pitchFamily="34" charset="0"/>
              <a:ea typeface="ＭＳ Ｐゴシック" pitchFamily="34" charset="-128"/>
            </a:endParaRPr>
          </a:p>
        </p:txBody>
      </p:sp>
      <p:sp>
        <p:nvSpPr>
          <p:cNvPr id="7" name="object 2"/>
          <p:cNvSpPr txBox="1">
            <a:spLocks/>
          </p:cNvSpPr>
          <p:nvPr/>
        </p:nvSpPr>
        <p:spPr bwMode="auto">
          <a:xfrm>
            <a:off x="1524001" y="332251"/>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defRPr/>
            </a:pPr>
            <a:r>
              <a:rPr lang="en-US" sz="5400" spc="-7" dirty="0">
                <a:solidFill>
                  <a:prstClr val="black"/>
                </a:solidFill>
                <a:latin typeface="Cambria" panose="02040503050406030204" pitchFamily="18" charset="0"/>
                <a:cs typeface="Calibri"/>
              </a:rPr>
              <a:t>Equipotential Surface</a:t>
            </a:r>
            <a:endParaRPr lang="en-US" sz="5400" dirty="0">
              <a:solidFill>
                <a:prstClr val="black"/>
              </a:solidFill>
              <a:latin typeface="Cambria" panose="02040503050406030204" pitchFamily="18" charset="0"/>
              <a:cs typeface="Calibri"/>
            </a:endParaRPr>
          </a:p>
        </p:txBody>
      </p:sp>
      <p:sp>
        <p:nvSpPr>
          <p:cNvPr id="2" name="Freeform 1"/>
          <p:cNvSpPr/>
          <p:nvPr/>
        </p:nvSpPr>
        <p:spPr>
          <a:xfrm>
            <a:off x="1683391" y="261736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8" name="Freeform 7"/>
          <p:cNvSpPr/>
          <p:nvPr/>
        </p:nvSpPr>
        <p:spPr>
          <a:xfrm rot="-60000">
            <a:off x="1693178" y="2811710"/>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9" name="Freeform 8"/>
          <p:cNvSpPr/>
          <p:nvPr/>
        </p:nvSpPr>
        <p:spPr>
          <a:xfrm rot="-120000">
            <a:off x="1702965" y="319900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10" name="Freeform 9"/>
          <p:cNvSpPr/>
          <p:nvPr/>
        </p:nvSpPr>
        <p:spPr>
          <a:xfrm rot="-180000">
            <a:off x="1712752" y="341012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11" name="Freeform 10"/>
          <p:cNvSpPr/>
          <p:nvPr/>
        </p:nvSpPr>
        <p:spPr>
          <a:xfrm rot="-240000">
            <a:off x="1695974" y="3846353"/>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12" name="Freeform 11"/>
          <p:cNvSpPr/>
          <p:nvPr/>
        </p:nvSpPr>
        <p:spPr>
          <a:xfrm rot="-240000">
            <a:off x="1689835" y="406133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13" name="Freeform 12"/>
          <p:cNvSpPr/>
          <p:nvPr/>
        </p:nvSpPr>
        <p:spPr>
          <a:xfrm rot="-300000">
            <a:off x="1677669" y="440611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14" name="Freeform 13"/>
          <p:cNvSpPr/>
          <p:nvPr/>
        </p:nvSpPr>
        <p:spPr>
          <a:xfrm rot="-360000">
            <a:off x="1677670" y="462636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15" name="Freeform 14"/>
          <p:cNvSpPr/>
          <p:nvPr/>
        </p:nvSpPr>
        <p:spPr>
          <a:xfrm rot="-360000">
            <a:off x="1677671" y="5035881"/>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16" name="Freeform 15"/>
          <p:cNvSpPr/>
          <p:nvPr/>
        </p:nvSpPr>
        <p:spPr>
          <a:xfrm rot="-360000">
            <a:off x="1677671" y="522140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17" name="Freeform 16"/>
          <p:cNvSpPr/>
          <p:nvPr/>
        </p:nvSpPr>
        <p:spPr>
          <a:xfrm rot="-360000">
            <a:off x="1685034" y="538153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18" name="Freeform 17"/>
          <p:cNvSpPr/>
          <p:nvPr/>
        </p:nvSpPr>
        <p:spPr>
          <a:xfrm>
            <a:off x="1676399" y="220020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19" name="Freeform 18"/>
          <p:cNvSpPr/>
          <p:nvPr/>
        </p:nvSpPr>
        <p:spPr>
          <a:xfrm>
            <a:off x="1676399" y="200773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20" name="Freeform 19"/>
          <p:cNvSpPr/>
          <p:nvPr/>
        </p:nvSpPr>
        <p:spPr>
          <a:xfrm>
            <a:off x="1684789" y="227481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21" name="Freeform 20"/>
          <p:cNvSpPr/>
          <p:nvPr/>
        </p:nvSpPr>
        <p:spPr>
          <a:xfrm rot="-60000">
            <a:off x="1694576" y="2469159"/>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22" name="Freeform 21"/>
          <p:cNvSpPr/>
          <p:nvPr/>
        </p:nvSpPr>
        <p:spPr>
          <a:xfrm rot="-120000">
            <a:off x="1704363" y="2856451"/>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23" name="Freeform 22"/>
          <p:cNvSpPr/>
          <p:nvPr/>
        </p:nvSpPr>
        <p:spPr>
          <a:xfrm rot="-180000">
            <a:off x="1714150" y="306757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24" name="Freeform 23"/>
          <p:cNvSpPr/>
          <p:nvPr/>
        </p:nvSpPr>
        <p:spPr>
          <a:xfrm rot="-240000">
            <a:off x="1697372" y="350380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25" name="Freeform 24"/>
          <p:cNvSpPr/>
          <p:nvPr/>
        </p:nvSpPr>
        <p:spPr>
          <a:xfrm rot="-240000">
            <a:off x="1691233" y="3718781"/>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26" name="Freeform 25"/>
          <p:cNvSpPr/>
          <p:nvPr/>
        </p:nvSpPr>
        <p:spPr>
          <a:xfrm rot="-300000">
            <a:off x="1679067" y="406356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27" name="Freeform 26"/>
          <p:cNvSpPr/>
          <p:nvPr/>
        </p:nvSpPr>
        <p:spPr>
          <a:xfrm rot="-360000">
            <a:off x="1679068" y="428381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28" name="Freeform 27"/>
          <p:cNvSpPr/>
          <p:nvPr/>
        </p:nvSpPr>
        <p:spPr>
          <a:xfrm rot="-360000">
            <a:off x="1679069" y="4693330"/>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29" name="Freeform 28"/>
          <p:cNvSpPr/>
          <p:nvPr/>
        </p:nvSpPr>
        <p:spPr>
          <a:xfrm rot="-360000">
            <a:off x="1679069" y="487885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30" name="Freeform 29"/>
          <p:cNvSpPr/>
          <p:nvPr/>
        </p:nvSpPr>
        <p:spPr>
          <a:xfrm>
            <a:off x="1677797" y="185765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31" name="Freeform 30"/>
          <p:cNvSpPr/>
          <p:nvPr/>
        </p:nvSpPr>
        <p:spPr>
          <a:xfrm>
            <a:off x="1677797" y="166518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32" name="Freeform 31"/>
          <p:cNvSpPr/>
          <p:nvPr/>
        </p:nvSpPr>
        <p:spPr>
          <a:xfrm>
            <a:off x="1693178" y="1914087"/>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33" name="Freeform 32"/>
          <p:cNvSpPr/>
          <p:nvPr/>
        </p:nvSpPr>
        <p:spPr>
          <a:xfrm rot="-60000">
            <a:off x="1702965" y="210843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34" name="Freeform 33"/>
          <p:cNvSpPr/>
          <p:nvPr/>
        </p:nvSpPr>
        <p:spPr>
          <a:xfrm rot="-120000">
            <a:off x="1712752" y="249572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35" name="Freeform 34"/>
          <p:cNvSpPr/>
          <p:nvPr/>
        </p:nvSpPr>
        <p:spPr>
          <a:xfrm rot="-180000">
            <a:off x="1722539" y="2706847"/>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36" name="Freeform 35"/>
          <p:cNvSpPr/>
          <p:nvPr/>
        </p:nvSpPr>
        <p:spPr>
          <a:xfrm rot="-240000">
            <a:off x="1705761" y="314307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37" name="Freeform 36"/>
          <p:cNvSpPr/>
          <p:nvPr/>
        </p:nvSpPr>
        <p:spPr>
          <a:xfrm rot="-240000">
            <a:off x="1699622" y="335805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38" name="Freeform 37"/>
          <p:cNvSpPr/>
          <p:nvPr/>
        </p:nvSpPr>
        <p:spPr>
          <a:xfrm rot="-300000">
            <a:off x="1687456" y="3702837"/>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39" name="Freeform 38"/>
          <p:cNvSpPr/>
          <p:nvPr/>
        </p:nvSpPr>
        <p:spPr>
          <a:xfrm rot="-360000">
            <a:off x="1687457" y="3923088"/>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40" name="Freeform 39"/>
          <p:cNvSpPr/>
          <p:nvPr/>
        </p:nvSpPr>
        <p:spPr>
          <a:xfrm rot="-360000">
            <a:off x="1687458" y="4332603"/>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41" name="Freeform 40"/>
          <p:cNvSpPr/>
          <p:nvPr/>
        </p:nvSpPr>
        <p:spPr>
          <a:xfrm rot="-360000">
            <a:off x="1687458" y="4518128"/>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42" name="Freeform 41"/>
          <p:cNvSpPr/>
          <p:nvPr/>
        </p:nvSpPr>
        <p:spPr>
          <a:xfrm>
            <a:off x="1686186" y="1496927"/>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43" name="Freeform 42"/>
          <p:cNvSpPr/>
          <p:nvPr/>
        </p:nvSpPr>
        <p:spPr>
          <a:xfrm>
            <a:off x="1686186" y="1304458"/>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44" name="Freeform 43"/>
          <p:cNvSpPr/>
          <p:nvPr/>
        </p:nvSpPr>
        <p:spPr>
          <a:xfrm>
            <a:off x="1684789" y="268587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45" name="Freeform 44"/>
          <p:cNvSpPr/>
          <p:nvPr/>
        </p:nvSpPr>
        <p:spPr>
          <a:xfrm rot="-60000">
            <a:off x="1694576" y="2880220"/>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46" name="Freeform 45"/>
          <p:cNvSpPr/>
          <p:nvPr/>
        </p:nvSpPr>
        <p:spPr>
          <a:xfrm rot="-120000">
            <a:off x="1704363" y="326751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47" name="Freeform 46"/>
          <p:cNvSpPr/>
          <p:nvPr/>
        </p:nvSpPr>
        <p:spPr>
          <a:xfrm rot="-180000">
            <a:off x="1714150" y="347863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48" name="Freeform 47"/>
          <p:cNvSpPr/>
          <p:nvPr/>
        </p:nvSpPr>
        <p:spPr>
          <a:xfrm rot="-240000">
            <a:off x="1697372" y="3914863"/>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49" name="Freeform 48"/>
          <p:cNvSpPr/>
          <p:nvPr/>
        </p:nvSpPr>
        <p:spPr>
          <a:xfrm rot="-240000">
            <a:off x="1691233" y="412984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50" name="Freeform 49"/>
          <p:cNvSpPr/>
          <p:nvPr/>
        </p:nvSpPr>
        <p:spPr>
          <a:xfrm rot="-300000">
            <a:off x="1679067" y="447462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51" name="Freeform 50"/>
          <p:cNvSpPr/>
          <p:nvPr/>
        </p:nvSpPr>
        <p:spPr>
          <a:xfrm rot="-360000">
            <a:off x="1679068" y="469487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52" name="Freeform 51"/>
          <p:cNvSpPr/>
          <p:nvPr/>
        </p:nvSpPr>
        <p:spPr>
          <a:xfrm rot="-360000">
            <a:off x="1679069" y="5104391"/>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53" name="Freeform 52"/>
          <p:cNvSpPr/>
          <p:nvPr/>
        </p:nvSpPr>
        <p:spPr>
          <a:xfrm rot="-360000">
            <a:off x="1679069" y="528991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54" name="Freeform 53"/>
          <p:cNvSpPr/>
          <p:nvPr/>
        </p:nvSpPr>
        <p:spPr>
          <a:xfrm>
            <a:off x="1677797" y="226871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55" name="Freeform 54"/>
          <p:cNvSpPr/>
          <p:nvPr/>
        </p:nvSpPr>
        <p:spPr>
          <a:xfrm>
            <a:off x="1677797" y="207624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4090" y="1260033"/>
            <a:ext cx="8839200" cy="4718935"/>
          </a:xfrm>
          <a:prstGeom prst="rect">
            <a:avLst/>
          </a:prstGeom>
        </p:spPr>
      </p:pic>
      <p:sp>
        <p:nvSpPr>
          <p:cNvPr id="5" name="Up Arrow 4"/>
          <p:cNvSpPr/>
          <p:nvPr/>
        </p:nvSpPr>
        <p:spPr>
          <a:xfrm rot="19266032">
            <a:off x="1926671" y="4678497"/>
            <a:ext cx="956345" cy="917373"/>
          </a:xfrm>
          <a:prstGeom prst="upArrow">
            <a:avLst/>
          </a:prstGeom>
          <a:gradFill>
            <a:gsLst>
              <a:gs pos="12000">
                <a:schemeClr val="bg1"/>
              </a:gs>
              <a:gs pos="70000">
                <a:schemeClr val="bg1">
                  <a:lumMod val="50000"/>
                </a:schemeClr>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sz="1800">
              <a:solidFill>
                <a:prstClr val="white"/>
              </a:solidFill>
              <a:latin typeface="Arial" panose="020B0604020202020204"/>
            </a:endParaRPr>
          </a:p>
        </p:txBody>
      </p:sp>
      <p:sp>
        <p:nvSpPr>
          <p:cNvPr id="57" name="object 2"/>
          <p:cNvSpPr txBox="1">
            <a:spLocks/>
          </p:cNvSpPr>
          <p:nvPr/>
        </p:nvSpPr>
        <p:spPr bwMode="auto">
          <a:xfrm>
            <a:off x="1510878" y="6234627"/>
            <a:ext cx="9144000" cy="44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defRPr/>
            </a:pPr>
            <a:r>
              <a:rPr lang="en-US" sz="2800" spc="-7" dirty="0">
                <a:solidFill>
                  <a:prstClr val="black"/>
                </a:solidFill>
                <a:latin typeface="Cambria" panose="02040503050406030204" pitchFamily="18" charset="0"/>
                <a:cs typeface="Calibri"/>
              </a:rPr>
              <a:t>Geoids are defined by a specific strength of gravity </a:t>
            </a:r>
            <a:r>
              <a:rPr lang="en-US" sz="2800" spc="-7" dirty="0">
                <a:solidFill>
                  <a:prstClr val="black"/>
                </a:solidFill>
                <a:latin typeface="Cambria" panose="02040503050406030204" pitchFamily="18" charset="0"/>
                <a:cs typeface="Calibri"/>
                <a:sym typeface="Wingdings" panose="05000000000000000000" pitchFamily="2" charset="2"/>
              </a:rPr>
              <a:t> </a:t>
            </a:r>
            <a:r>
              <a:rPr lang="en-US" sz="2800" i="1" spc="-7" dirty="0">
                <a:solidFill>
                  <a:prstClr val="black"/>
                </a:solidFill>
                <a:latin typeface="Cambria" panose="02040503050406030204" pitchFamily="18" charset="0"/>
                <a:cs typeface="Calibri"/>
              </a:rPr>
              <a:t>W</a:t>
            </a:r>
            <a:r>
              <a:rPr lang="en-US" sz="2800" i="1" spc="-7" baseline="-25000" dirty="0">
                <a:solidFill>
                  <a:prstClr val="black"/>
                </a:solidFill>
                <a:latin typeface="Cambria" panose="02040503050406030204" pitchFamily="18" charset="0"/>
                <a:cs typeface="Calibri"/>
              </a:rPr>
              <a:t>0</a:t>
            </a:r>
          </a:p>
        </p:txBody>
      </p:sp>
      <p:sp>
        <p:nvSpPr>
          <p:cNvPr id="3" name="TextBox 2">
            <a:extLst>
              <a:ext uri="{FF2B5EF4-FFF2-40B4-BE49-F238E27FC236}">
                <a16:creationId xmlns:a16="http://schemas.microsoft.com/office/drawing/2014/main" id="{681B8D19-612C-4E43-B890-CE19101C5C0A}"/>
              </a:ext>
            </a:extLst>
          </p:cNvPr>
          <p:cNvSpPr txBox="1"/>
          <p:nvPr/>
        </p:nvSpPr>
        <p:spPr>
          <a:xfrm>
            <a:off x="2657474" y="5387030"/>
            <a:ext cx="3438526" cy="461665"/>
          </a:xfrm>
          <a:prstGeom prst="rect">
            <a:avLst/>
          </a:prstGeom>
          <a:noFill/>
        </p:spPr>
        <p:txBody>
          <a:bodyPr wrap="square" rtlCol="0">
            <a:spAutoFit/>
          </a:bodyPr>
          <a:lstStyle/>
          <a:p>
            <a:pPr marR="1020"/>
            <a:r>
              <a:rPr lang="en-US" i="1" spc="-7" dirty="0">
                <a:solidFill>
                  <a:prstClr val="black"/>
                </a:solidFill>
                <a:latin typeface="Cambria" panose="02040503050406030204" pitchFamily="18" charset="0"/>
                <a:ea typeface="ＭＳ Ｐゴシック" charset="0"/>
                <a:cs typeface="Calibri"/>
              </a:rPr>
              <a:t>W</a:t>
            </a:r>
            <a:r>
              <a:rPr lang="en-US" i="1" spc="-7" baseline="-25000" dirty="0">
                <a:solidFill>
                  <a:prstClr val="black"/>
                </a:solidFill>
                <a:latin typeface="Cambria" panose="02040503050406030204" pitchFamily="18" charset="0"/>
                <a:ea typeface="ＭＳ Ｐゴシック" charset="0"/>
                <a:cs typeface="Calibri"/>
              </a:rPr>
              <a:t>0</a:t>
            </a:r>
            <a:r>
              <a:rPr lang="en-US" dirty="0">
                <a:latin typeface="Calibri" panose="020F0502020204030204" pitchFamily="34" charset="0"/>
              </a:rPr>
              <a:t> = 62,636,856.0 </a:t>
            </a:r>
            <a:r>
              <a:rPr lang="en-US" dirty="0">
                <a:latin typeface="Cambria" panose="02040503050406030204" pitchFamily="18" charset="0"/>
                <a:ea typeface="Cambria" panose="02040503050406030204" pitchFamily="18" charset="0"/>
              </a:rPr>
              <a:t>m</a:t>
            </a:r>
            <a:r>
              <a:rPr lang="en-US" baseline="30000" dirty="0">
                <a:latin typeface="Cambria" panose="02040503050406030204" pitchFamily="18" charset="0"/>
                <a:ea typeface="Cambria" panose="02040503050406030204" pitchFamily="18" charset="0"/>
              </a:rPr>
              <a:t>2</a:t>
            </a:r>
            <a:r>
              <a:rPr lang="en-US" dirty="0">
                <a:latin typeface="Cambria" panose="02040503050406030204" pitchFamily="18" charset="0"/>
                <a:ea typeface="Cambria" panose="02040503050406030204" pitchFamily="18" charset="0"/>
              </a:rPr>
              <a:t> s</a:t>
            </a:r>
            <a:r>
              <a:rPr lang="en-US" baseline="30000" dirty="0">
                <a:latin typeface="Cambria" panose="02040503050406030204" pitchFamily="18" charset="0"/>
                <a:ea typeface="Cambria" panose="02040503050406030204" pitchFamily="18" charset="0"/>
              </a:rPr>
              <a:t>-2</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34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left)">
                                      <p:cBhvr>
                                        <p:cTn id="62" dur="500"/>
                                        <p:tgtEl>
                                          <p:spTgt spid="31"/>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left)">
                                      <p:cBhvr>
                                        <p:cTn id="69" dur="500"/>
                                        <p:tgtEl>
                                          <p:spTgt spid="2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left)">
                                      <p:cBhvr>
                                        <p:cTn id="75" dur="500"/>
                                        <p:tgtEl>
                                          <p:spTgt spid="25"/>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left)">
                                      <p:cBhvr>
                                        <p:cTn id="78" dur="500"/>
                                        <p:tgtEl>
                                          <p:spTgt spid="23"/>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500"/>
                                        <p:tgtEl>
                                          <p:spTgt spid="21"/>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left)">
                                      <p:cBhvr>
                                        <p:cTn id="84" dur="500"/>
                                        <p:tgtEl>
                                          <p:spTgt spid="30"/>
                                        </p:tgtEl>
                                      </p:cBhvr>
                                    </p:animEffect>
                                  </p:childTnLst>
                                </p:cTn>
                              </p:par>
                            </p:childTnLst>
                          </p:cTn>
                        </p:par>
                        <p:par>
                          <p:cTn id="85" fill="hold">
                            <p:stCondLst>
                              <p:cond delay="1000"/>
                            </p:stCondLst>
                            <p:childTnLst>
                              <p:par>
                                <p:cTn id="86" presetID="22" presetClass="entr" presetSubtype="8" fill="hold" grpId="0" nodeType="after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wipe(left)">
                                      <p:cBhvr>
                                        <p:cTn id="88" dur="500"/>
                                        <p:tgtEl>
                                          <p:spTgt spid="40"/>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left)">
                                      <p:cBhvr>
                                        <p:cTn id="91" dur="500"/>
                                        <p:tgtEl>
                                          <p:spTgt spid="36"/>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left)">
                                      <p:cBhvr>
                                        <p:cTn id="94" dur="500"/>
                                        <p:tgtEl>
                                          <p:spTgt spid="34"/>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wipe(left)">
                                      <p:cBhvr>
                                        <p:cTn id="97" dur="500"/>
                                        <p:tgtEl>
                                          <p:spTgt spid="32"/>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wipe(left)">
                                      <p:cBhvr>
                                        <p:cTn id="100" dur="500"/>
                                        <p:tgtEl>
                                          <p:spTgt spid="43"/>
                                        </p:tgtEl>
                                      </p:cBhvr>
                                    </p:animEffect>
                                  </p:childTnLst>
                                </p:cTn>
                              </p:par>
                            </p:childTnLst>
                          </p:cTn>
                        </p:par>
                        <p:par>
                          <p:cTn id="101" fill="hold">
                            <p:stCondLst>
                              <p:cond delay="1500"/>
                            </p:stCondLst>
                            <p:childTnLst>
                              <p:par>
                                <p:cTn id="102" presetID="22" presetClass="entr" presetSubtype="8" fill="hold" grpId="0" nodeType="after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wipe(left)">
                                      <p:cBhvr>
                                        <p:cTn id="104" dur="500"/>
                                        <p:tgtEl>
                                          <p:spTgt spid="41"/>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wipe(left)">
                                      <p:cBhvr>
                                        <p:cTn id="107" dur="500"/>
                                        <p:tgtEl>
                                          <p:spTgt spid="39"/>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wipe(left)">
                                      <p:cBhvr>
                                        <p:cTn id="110" dur="500"/>
                                        <p:tgtEl>
                                          <p:spTgt spid="38"/>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wipe(left)">
                                      <p:cBhvr>
                                        <p:cTn id="113" dur="500"/>
                                        <p:tgtEl>
                                          <p:spTgt spid="37"/>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wipe(left)">
                                      <p:cBhvr>
                                        <p:cTn id="116" dur="500"/>
                                        <p:tgtEl>
                                          <p:spTgt spid="35"/>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wipe(left)">
                                      <p:cBhvr>
                                        <p:cTn id="119" dur="500"/>
                                        <p:tgtEl>
                                          <p:spTgt spid="33"/>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wipe(left)">
                                      <p:cBhvr>
                                        <p:cTn id="122" dur="500"/>
                                        <p:tgtEl>
                                          <p:spTgt spid="42"/>
                                        </p:tgtEl>
                                      </p:cBhvr>
                                    </p:animEffect>
                                  </p:childTnLst>
                                </p:cTn>
                              </p:par>
                            </p:childTnLst>
                          </p:cTn>
                        </p:par>
                        <p:par>
                          <p:cTn id="123" fill="hold">
                            <p:stCondLst>
                              <p:cond delay="2000"/>
                            </p:stCondLst>
                            <p:childTnLst>
                              <p:par>
                                <p:cTn id="124" presetID="22" presetClass="entr" presetSubtype="8" fill="hold" grpId="0" nodeType="afterEffect">
                                  <p:stCondLst>
                                    <p:cond delay="0"/>
                                  </p:stCondLst>
                                  <p:childTnLst>
                                    <p:set>
                                      <p:cBhvr>
                                        <p:cTn id="125" dur="1" fill="hold">
                                          <p:stCondLst>
                                            <p:cond delay="0"/>
                                          </p:stCondLst>
                                        </p:cTn>
                                        <p:tgtEl>
                                          <p:spTgt spid="52"/>
                                        </p:tgtEl>
                                        <p:attrNameLst>
                                          <p:attrName>style.visibility</p:attrName>
                                        </p:attrNameLst>
                                      </p:cBhvr>
                                      <p:to>
                                        <p:strVal val="visible"/>
                                      </p:to>
                                    </p:set>
                                    <p:animEffect transition="in" filter="wipe(left)">
                                      <p:cBhvr>
                                        <p:cTn id="126" dur="500"/>
                                        <p:tgtEl>
                                          <p:spTgt spid="52"/>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left)">
                                      <p:cBhvr>
                                        <p:cTn id="129" dur="500"/>
                                        <p:tgtEl>
                                          <p:spTgt spid="48"/>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46"/>
                                        </p:tgtEl>
                                        <p:attrNameLst>
                                          <p:attrName>style.visibility</p:attrName>
                                        </p:attrNameLst>
                                      </p:cBhvr>
                                      <p:to>
                                        <p:strVal val="visible"/>
                                      </p:to>
                                    </p:set>
                                    <p:animEffect transition="in" filter="wipe(left)">
                                      <p:cBhvr>
                                        <p:cTn id="132" dur="500"/>
                                        <p:tgtEl>
                                          <p:spTgt spid="46"/>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44"/>
                                        </p:tgtEl>
                                        <p:attrNameLst>
                                          <p:attrName>style.visibility</p:attrName>
                                        </p:attrNameLst>
                                      </p:cBhvr>
                                      <p:to>
                                        <p:strVal val="visible"/>
                                      </p:to>
                                    </p:set>
                                    <p:animEffect transition="in" filter="wipe(left)">
                                      <p:cBhvr>
                                        <p:cTn id="135" dur="500"/>
                                        <p:tgtEl>
                                          <p:spTgt spid="44"/>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55"/>
                                        </p:tgtEl>
                                        <p:attrNameLst>
                                          <p:attrName>style.visibility</p:attrName>
                                        </p:attrNameLst>
                                      </p:cBhvr>
                                      <p:to>
                                        <p:strVal val="visible"/>
                                      </p:to>
                                    </p:set>
                                    <p:animEffect transition="in" filter="wipe(left)">
                                      <p:cBhvr>
                                        <p:cTn id="138" dur="500"/>
                                        <p:tgtEl>
                                          <p:spTgt spid="55"/>
                                        </p:tgtEl>
                                      </p:cBhvr>
                                    </p:animEffect>
                                  </p:childTnLst>
                                </p:cTn>
                              </p:par>
                            </p:childTnLst>
                          </p:cTn>
                        </p:par>
                        <p:par>
                          <p:cTn id="139" fill="hold">
                            <p:stCondLst>
                              <p:cond delay="2500"/>
                            </p:stCondLst>
                            <p:childTnLst>
                              <p:par>
                                <p:cTn id="140" presetID="22" presetClass="entr" presetSubtype="8" fill="hold" grpId="0" nodeType="after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wipe(left)">
                                      <p:cBhvr>
                                        <p:cTn id="142" dur="500"/>
                                        <p:tgtEl>
                                          <p:spTgt spid="53"/>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51"/>
                                        </p:tgtEl>
                                        <p:attrNameLst>
                                          <p:attrName>style.visibility</p:attrName>
                                        </p:attrNameLst>
                                      </p:cBhvr>
                                      <p:to>
                                        <p:strVal val="visible"/>
                                      </p:to>
                                    </p:set>
                                    <p:animEffect transition="in" filter="wipe(left)">
                                      <p:cBhvr>
                                        <p:cTn id="145" dur="500"/>
                                        <p:tgtEl>
                                          <p:spTgt spid="51"/>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50"/>
                                        </p:tgtEl>
                                        <p:attrNameLst>
                                          <p:attrName>style.visibility</p:attrName>
                                        </p:attrNameLst>
                                      </p:cBhvr>
                                      <p:to>
                                        <p:strVal val="visible"/>
                                      </p:to>
                                    </p:set>
                                    <p:animEffect transition="in" filter="wipe(left)">
                                      <p:cBhvr>
                                        <p:cTn id="148" dur="500"/>
                                        <p:tgtEl>
                                          <p:spTgt spid="50"/>
                                        </p:tgtEl>
                                      </p:cBhvr>
                                    </p:animEffect>
                                  </p:childTnLst>
                                </p:cTn>
                              </p:par>
                              <p:par>
                                <p:cTn id="149" presetID="22" presetClass="entr" presetSubtype="8" fill="hold" grpId="0" nodeType="withEffect">
                                  <p:stCondLst>
                                    <p:cond delay="0"/>
                                  </p:stCondLst>
                                  <p:childTnLst>
                                    <p:set>
                                      <p:cBhvr>
                                        <p:cTn id="150" dur="1" fill="hold">
                                          <p:stCondLst>
                                            <p:cond delay="0"/>
                                          </p:stCondLst>
                                        </p:cTn>
                                        <p:tgtEl>
                                          <p:spTgt spid="49"/>
                                        </p:tgtEl>
                                        <p:attrNameLst>
                                          <p:attrName>style.visibility</p:attrName>
                                        </p:attrNameLst>
                                      </p:cBhvr>
                                      <p:to>
                                        <p:strVal val="visible"/>
                                      </p:to>
                                    </p:set>
                                    <p:animEffect transition="in" filter="wipe(left)">
                                      <p:cBhvr>
                                        <p:cTn id="151" dur="500"/>
                                        <p:tgtEl>
                                          <p:spTgt spid="49"/>
                                        </p:tgtEl>
                                      </p:cBhvr>
                                    </p:animEffect>
                                  </p:childTnLst>
                                </p:cTn>
                              </p:par>
                              <p:par>
                                <p:cTn id="152" presetID="22" presetClass="entr" presetSubtype="8" fill="hold" grpId="0" nodeType="with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wipe(left)">
                                      <p:cBhvr>
                                        <p:cTn id="154" dur="500"/>
                                        <p:tgtEl>
                                          <p:spTgt spid="47"/>
                                        </p:tgtEl>
                                      </p:cBhvr>
                                    </p:animEffect>
                                  </p:childTnLst>
                                </p:cTn>
                              </p:par>
                              <p:par>
                                <p:cTn id="155" presetID="22" presetClass="entr" presetSubtype="8" fill="hold" grpId="0" nodeType="withEffect">
                                  <p:stCondLst>
                                    <p:cond delay="0"/>
                                  </p:stCondLst>
                                  <p:childTnLst>
                                    <p:set>
                                      <p:cBhvr>
                                        <p:cTn id="156" dur="1" fill="hold">
                                          <p:stCondLst>
                                            <p:cond delay="0"/>
                                          </p:stCondLst>
                                        </p:cTn>
                                        <p:tgtEl>
                                          <p:spTgt spid="45"/>
                                        </p:tgtEl>
                                        <p:attrNameLst>
                                          <p:attrName>style.visibility</p:attrName>
                                        </p:attrNameLst>
                                      </p:cBhvr>
                                      <p:to>
                                        <p:strVal val="visible"/>
                                      </p:to>
                                    </p:set>
                                    <p:animEffect transition="in" filter="wipe(left)">
                                      <p:cBhvr>
                                        <p:cTn id="157" dur="500"/>
                                        <p:tgtEl>
                                          <p:spTgt spid="45"/>
                                        </p:tgtEl>
                                      </p:cBhvr>
                                    </p:animEffect>
                                  </p:childTnLst>
                                </p:cTn>
                              </p:par>
                              <p:par>
                                <p:cTn id="158" presetID="22" presetClass="entr" presetSubtype="8" fill="hold" grpId="0" nodeType="withEffect">
                                  <p:stCondLst>
                                    <p:cond delay="0"/>
                                  </p:stCondLst>
                                  <p:childTnLst>
                                    <p:set>
                                      <p:cBhvr>
                                        <p:cTn id="159" dur="1" fill="hold">
                                          <p:stCondLst>
                                            <p:cond delay="0"/>
                                          </p:stCondLst>
                                        </p:cTn>
                                        <p:tgtEl>
                                          <p:spTgt spid="54"/>
                                        </p:tgtEl>
                                        <p:attrNameLst>
                                          <p:attrName>style.visibility</p:attrName>
                                        </p:attrNameLst>
                                      </p:cBhvr>
                                      <p:to>
                                        <p:strVal val="visible"/>
                                      </p:to>
                                    </p:set>
                                    <p:animEffect transition="in" filter="wipe(left)">
                                      <p:cBhvr>
                                        <p:cTn id="160" dur="500"/>
                                        <p:tgtEl>
                                          <p:spTgt spid="54"/>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4" fill="hold" nodeType="clickEffect">
                                  <p:stCondLst>
                                    <p:cond delay="0"/>
                                  </p:stCondLst>
                                  <p:childTnLst>
                                    <p:set>
                                      <p:cBhvr>
                                        <p:cTn id="164" dur="1" fill="hold">
                                          <p:stCondLst>
                                            <p:cond delay="0"/>
                                          </p:stCondLst>
                                        </p:cTn>
                                        <p:tgtEl>
                                          <p:spTgt spid="56"/>
                                        </p:tgtEl>
                                        <p:attrNameLst>
                                          <p:attrName>style.visibility</p:attrName>
                                        </p:attrNameLst>
                                      </p:cBhvr>
                                      <p:to>
                                        <p:strVal val="visible"/>
                                      </p:to>
                                    </p:set>
                                    <p:animEffect transition="in" filter="wipe(down)">
                                      <p:cBhvr>
                                        <p:cTn id="165" dur="500"/>
                                        <p:tgtEl>
                                          <p:spTgt spid="56"/>
                                        </p:tgtEl>
                                      </p:cBhvr>
                                    </p:animEffect>
                                  </p:childTnLst>
                                </p:cTn>
                              </p:par>
                            </p:childTnLst>
                          </p:cTn>
                        </p:par>
                        <p:par>
                          <p:cTn id="166" fill="hold">
                            <p:stCondLst>
                              <p:cond delay="500"/>
                            </p:stCondLst>
                            <p:childTnLst>
                              <p:par>
                                <p:cTn id="167" presetID="2" presetClass="entr" presetSubtype="8" fill="hold" grpId="0" nodeType="afterEffect">
                                  <p:stCondLst>
                                    <p:cond delay="200"/>
                                  </p:stCondLst>
                                  <p:childTnLst>
                                    <p:set>
                                      <p:cBhvr>
                                        <p:cTn id="168" dur="1" fill="hold">
                                          <p:stCondLst>
                                            <p:cond delay="0"/>
                                          </p:stCondLst>
                                        </p:cTn>
                                        <p:tgtEl>
                                          <p:spTgt spid="5"/>
                                        </p:tgtEl>
                                        <p:attrNameLst>
                                          <p:attrName>style.visibility</p:attrName>
                                        </p:attrNameLst>
                                      </p:cBhvr>
                                      <p:to>
                                        <p:strVal val="visible"/>
                                      </p:to>
                                    </p:set>
                                    <p:anim calcmode="lin" valueType="num">
                                      <p:cBhvr additive="base">
                                        <p:cTn id="169" dur="500" fill="hold"/>
                                        <p:tgtEl>
                                          <p:spTgt spid="5"/>
                                        </p:tgtEl>
                                        <p:attrNameLst>
                                          <p:attrName>ppt_x</p:attrName>
                                        </p:attrNameLst>
                                      </p:cBhvr>
                                      <p:tavLst>
                                        <p:tav tm="0">
                                          <p:val>
                                            <p:strVal val="0-#ppt_w/2"/>
                                          </p:val>
                                        </p:tav>
                                        <p:tav tm="100000">
                                          <p:val>
                                            <p:strVal val="#ppt_x"/>
                                          </p:val>
                                        </p:tav>
                                      </p:tavLst>
                                    </p:anim>
                                    <p:anim calcmode="lin" valueType="num">
                                      <p:cBhvr additive="base">
                                        <p:cTn id="170" dur="500" fill="hold"/>
                                        <p:tgtEl>
                                          <p:spTgt spid="5"/>
                                        </p:tgtEl>
                                        <p:attrNameLst>
                                          <p:attrName>ppt_y</p:attrName>
                                        </p:attrNameLst>
                                      </p:cBhvr>
                                      <p:tavLst>
                                        <p:tav tm="0">
                                          <p:val>
                                            <p:strVal val="#ppt_y"/>
                                          </p:val>
                                        </p:tav>
                                        <p:tav tm="100000">
                                          <p:val>
                                            <p:strVal val="#ppt_y"/>
                                          </p:val>
                                        </p:tav>
                                      </p:tavLst>
                                    </p:anim>
                                  </p:childTnLst>
                                </p:cTn>
                              </p:par>
                            </p:childTnLst>
                          </p:cTn>
                        </p:par>
                        <p:par>
                          <p:cTn id="171" fill="hold">
                            <p:stCondLst>
                              <p:cond delay="1200"/>
                            </p:stCondLst>
                            <p:childTnLst>
                              <p:par>
                                <p:cTn id="172" presetID="8" presetClass="emph" presetSubtype="0" fill="hold" grpId="1" nodeType="afterEffect">
                                  <p:stCondLst>
                                    <p:cond delay="0"/>
                                  </p:stCondLst>
                                  <p:childTnLst>
                                    <p:animRot by="21600000">
                                      <p:cBhvr>
                                        <p:cTn id="173" dur="1000" fill="hold"/>
                                        <p:tgtEl>
                                          <p:spTgt spid="5"/>
                                        </p:tgtEl>
                                        <p:attrNameLst>
                                          <p:attrName>r</p:attrName>
                                        </p:attrNameLst>
                                      </p:cBhvr>
                                    </p:animRot>
                                  </p:childTnLst>
                                </p:cTn>
                              </p:par>
                            </p:childTnLst>
                          </p:cTn>
                        </p:par>
                        <p:par>
                          <p:cTn id="174" fill="hold">
                            <p:stCondLst>
                              <p:cond delay="2200"/>
                            </p:stCondLst>
                            <p:childTnLst>
                              <p:par>
                                <p:cTn id="175" presetID="10" presetClass="entr" presetSubtype="0" fill="hold" grpId="0" nodeType="afterEffect">
                                  <p:stCondLst>
                                    <p:cond delay="0"/>
                                  </p:stCondLst>
                                  <p:childTnLst>
                                    <p:set>
                                      <p:cBhvr>
                                        <p:cTn id="176" dur="1" fill="hold">
                                          <p:stCondLst>
                                            <p:cond delay="0"/>
                                          </p:stCondLst>
                                        </p:cTn>
                                        <p:tgtEl>
                                          <p:spTgt spid="3"/>
                                        </p:tgtEl>
                                        <p:attrNameLst>
                                          <p:attrName>style.visibility</p:attrName>
                                        </p:attrNameLst>
                                      </p:cBhvr>
                                      <p:to>
                                        <p:strVal val="visible"/>
                                      </p:to>
                                    </p:set>
                                    <p:animEffect transition="in" filter="fade">
                                      <p:cBhvr>
                                        <p:cTn id="1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 grpId="0" animBg="1"/>
      <p:bldP spid="5" grpId="1"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DD9555-175D-4624-BD8D-451489979EFB}"/>
              </a:ext>
            </a:extLst>
          </p:cNvPr>
          <p:cNvPicPr>
            <a:picLocks noChangeAspect="1"/>
          </p:cNvPicPr>
          <p:nvPr/>
        </p:nvPicPr>
        <p:blipFill>
          <a:blip r:embed="rId2">
            <a:clrChange>
              <a:clrFrom>
                <a:srgbClr val="F6F703"/>
              </a:clrFrom>
              <a:clrTo>
                <a:srgbClr val="F6F703">
                  <a:alpha val="0"/>
                </a:srgbClr>
              </a:clrTo>
            </a:clrChange>
            <a:extLst>
              <a:ext uri="{837473B0-CC2E-450A-ABE3-18F120FF3D39}">
                <a1611:picAttrSrcUrl xmlns:a1611="http://schemas.microsoft.com/office/drawing/2016/11/main" r:id="rId3"/>
              </a:ext>
            </a:extLst>
          </a:blip>
          <a:stretch>
            <a:fillRect/>
          </a:stretch>
        </p:blipFill>
        <p:spPr>
          <a:xfrm flipH="1">
            <a:off x="1700984" y="2649798"/>
            <a:ext cx="1720645" cy="1290484"/>
          </a:xfrm>
          <a:prstGeom prst="rect">
            <a:avLst/>
          </a:prstGeom>
        </p:spPr>
      </p:pic>
      <p:sp>
        <p:nvSpPr>
          <p:cNvPr id="5" name="ground surface">
            <a:extLst>
              <a:ext uri="{FF2B5EF4-FFF2-40B4-BE49-F238E27FC236}">
                <a16:creationId xmlns:a16="http://schemas.microsoft.com/office/drawing/2014/main" id="{0B2F0F56-D1D3-4A9F-BC6C-2814CA036560}"/>
              </a:ext>
            </a:extLst>
          </p:cNvPr>
          <p:cNvSpPr/>
          <p:nvPr/>
        </p:nvSpPr>
        <p:spPr>
          <a:xfrm>
            <a:off x="1209370" y="2851652"/>
            <a:ext cx="9684775" cy="1154699"/>
          </a:xfrm>
          <a:custGeom>
            <a:avLst/>
            <a:gdLst>
              <a:gd name="connsiteX0" fmla="*/ 0 w 9684774"/>
              <a:gd name="connsiteY0" fmla="*/ 1154698 h 1154698"/>
              <a:gd name="connsiteX1" fmla="*/ 1337187 w 9684774"/>
              <a:gd name="connsiteY1" fmla="*/ 918724 h 1154698"/>
              <a:gd name="connsiteX2" fmla="*/ 3362632 w 9684774"/>
              <a:gd name="connsiteY2" fmla="*/ 1095704 h 1154698"/>
              <a:gd name="connsiteX3" fmla="*/ 5043948 w 9684774"/>
              <a:gd name="connsiteY3" fmla="*/ 643420 h 1154698"/>
              <a:gd name="connsiteX4" fmla="*/ 6440129 w 9684774"/>
              <a:gd name="connsiteY4" fmla="*/ 908891 h 1154698"/>
              <a:gd name="connsiteX5" fmla="*/ 7443019 w 9684774"/>
              <a:gd name="connsiteY5" fmla="*/ 200969 h 1154698"/>
              <a:gd name="connsiteX6" fmla="*/ 7983793 w 9684774"/>
              <a:gd name="connsiteY6" fmla="*/ 23988 h 1154698"/>
              <a:gd name="connsiteX7" fmla="*/ 8691716 w 9684774"/>
              <a:gd name="connsiteY7" fmla="*/ 53485 h 1154698"/>
              <a:gd name="connsiteX8" fmla="*/ 9684774 w 9684774"/>
              <a:gd name="connsiteY8" fmla="*/ 495936 h 11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4774" h="1154698">
                <a:moveTo>
                  <a:pt x="0" y="1154698"/>
                </a:moveTo>
                <a:cubicBezTo>
                  <a:pt x="388374" y="1041627"/>
                  <a:pt x="776748" y="928556"/>
                  <a:pt x="1337187" y="918724"/>
                </a:cubicBezTo>
                <a:cubicBezTo>
                  <a:pt x="1897626" y="908892"/>
                  <a:pt x="2744839" y="1141588"/>
                  <a:pt x="3362632" y="1095704"/>
                </a:cubicBezTo>
                <a:cubicBezTo>
                  <a:pt x="3980425" y="1049820"/>
                  <a:pt x="4531032" y="674555"/>
                  <a:pt x="5043948" y="643420"/>
                </a:cubicBezTo>
                <a:cubicBezTo>
                  <a:pt x="5556864" y="612285"/>
                  <a:pt x="6040284" y="982633"/>
                  <a:pt x="6440129" y="908891"/>
                </a:cubicBezTo>
                <a:cubicBezTo>
                  <a:pt x="6839974" y="835149"/>
                  <a:pt x="7185742" y="348453"/>
                  <a:pt x="7443019" y="200969"/>
                </a:cubicBezTo>
                <a:cubicBezTo>
                  <a:pt x="7700296" y="53485"/>
                  <a:pt x="7775677" y="48569"/>
                  <a:pt x="7983793" y="23988"/>
                </a:cubicBezTo>
                <a:cubicBezTo>
                  <a:pt x="8191909" y="-593"/>
                  <a:pt x="8408219" y="-25173"/>
                  <a:pt x="8691716" y="53485"/>
                </a:cubicBezTo>
                <a:cubicBezTo>
                  <a:pt x="8975213" y="132143"/>
                  <a:pt x="9329993" y="314039"/>
                  <a:pt x="9684774" y="495936"/>
                </a:cubicBezTo>
              </a:path>
            </a:pathLst>
          </a:custGeom>
          <a:noFill/>
          <a:ln w="762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800" dirty="0">
              <a:solidFill>
                <a:prstClr val="white"/>
              </a:solidFill>
              <a:latin typeface="Arial" panose="020B0604020202020204"/>
            </a:endParaRPr>
          </a:p>
        </p:txBody>
      </p:sp>
      <p:sp>
        <p:nvSpPr>
          <p:cNvPr id="12" name="e surf4">
            <a:extLst>
              <a:ext uri="{FF2B5EF4-FFF2-40B4-BE49-F238E27FC236}">
                <a16:creationId xmlns:a16="http://schemas.microsoft.com/office/drawing/2014/main" id="{AA207762-A8B0-4759-AC11-60D0CCBF4CD7}"/>
              </a:ext>
            </a:extLst>
          </p:cNvPr>
          <p:cNvSpPr/>
          <p:nvPr/>
        </p:nvSpPr>
        <p:spPr>
          <a:xfrm>
            <a:off x="1287511" y="6174172"/>
            <a:ext cx="9616980" cy="678616"/>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a:solidFill>
                <a:prstClr val="white"/>
              </a:solidFill>
              <a:latin typeface="Arial" panose="020B0604020202020204"/>
            </a:endParaRPr>
          </a:p>
        </p:txBody>
      </p:sp>
      <p:sp>
        <p:nvSpPr>
          <p:cNvPr id="8" name="e surf3">
            <a:extLst>
              <a:ext uri="{FF2B5EF4-FFF2-40B4-BE49-F238E27FC236}">
                <a16:creationId xmlns:a16="http://schemas.microsoft.com/office/drawing/2014/main" id="{66BB6CE2-7279-4CAB-BFF4-E97F61B23DDA}"/>
              </a:ext>
            </a:extLst>
          </p:cNvPr>
          <p:cNvSpPr/>
          <p:nvPr/>
        </p:nvSpPr>
        <p:spPr>
          <a:xfrm>
            <a:off x="1287511" y="5550119"/>
            <a:ext cx="9616980" cy="678616"/>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dirty="0">
              <a:solidFill>
                <a:prstClr val="white"/>
              </a:solidFill>
              <a:latin typeface="Arial" panose="020B0604020202020204"/>
            </a:endParaRPr>
          </a:p>
        </p:txBody>
      </p:sp>
      <p:sp>
        <p:nvSpPr>
          <p:cNvPr id="7" name="e surf2">
            <a:extLst>
              <a:ext uri="{FF2B5EF4-FFF2-40B4-BE49-F238E27FC236}">
                <a16:creationId xmlns:a16="http://schemas.microsoft.com/office/drawing/2014/main" id="{44A15C54-E86F-44F3-B458-155A2631D4AB}"/>
              </a:ext>
            </a:extLst>
          </p:cNvPr>
          <p:cNvSpPr/>
          <p:nvPr/>
        </p:nvSpPr>
        <p:spPr>
          <a:xfrm>
            <a:off x="1287511" y="4842391"/>
            <a:ext cx="9616980" cy="678616"/>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dirty="0">
              <a:solidFill>
                <a:prstClr val="white"/>
              </a:solidFill>
              <a:latin typeface="Arial" panose="020B0604020202020204"/>
            </a:endParaRPr>
          </a:p>
        </p:txBody>
      </p:sp>
      <p:sp>
        <p:nvSpPr>
          <p:cNvPr id="6" name="e surf1">
            <a:extLst>
              <a:ext uri="{FF2B5EF4-FFF2-40B4-BE49-F238E27FC236}">
                <a16:creationId xmlns:a16="http://schemas.microsoft.com/office/drawing/2014/main" id="{49E21BA9-9700-4967-89FD-57D292C5EBD0}"/>
              </a:ext>
            </a:extLst>
          </p:cNvPr>
          <p:cNvSpPr/>
          <p:nvPr/>
        </p:nvSpPr>
        <p:spPr>
          <a:xfrm>
            <a:off x="1287511" y="4159044"/>
            <a:ext cx="9616980" cy="678616"/>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a:solidFill>
                <a:prstClr val="white"/>
              </a:solidFill>
              <a:latin typeface="Arial" panose="020B0604020202020204"/>
            </a:endParaRPr>
          </a:p>
        </p:txBody>
      </p:sp>
      <p:sp>
        <p:nvSpPr>
          <p:cNvPr id="11" name="e surf0">
            <a:extLst>
              <a:ext uri="{FF2B5EF4-FFF2-40B4-BE49-F238E27FC236}">
                <a16:creationId xmlns:a16="http://schemas.microsoft.com/office/drawing/2014/main" id="{AC51802F-0E13-41CC-9951-D54CA6AEF3B8}"/>
              </a:ext>
            </a:extLst>
          </p:cNvPr>
          <p:cNvSpPr/>
          <p:nvPr/>
        </p:nvSpPr>
        <p:spPr>
          <a:xfrm>
            <a:off x="1287511" y="3529588"/>
            <a:ext cx="9616980" cy="678616"/>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a:solidFill>
                <a:prstClr val="white"/>
              </a:solidFill>
              <a:latin typeface="Arial" panose="020B0604020202020204"/>
            </a:endParaRPr>
          </a:p>
        </p:txBody>
      </p:sp>
      <p:sp>
        <p:nvSpPr>
          <p:cNvPr id="14" name="TextBox 13">
            <a:extLst>
              <a:ext uri="{FF2B5EF4-FFF2-40B4-BE49-F238E27FC236}">
                <a16:creationId xmlns:a16="http://schemas.microsoft.com/office/drawing/2014/main" id="{950532C7-AA52-454F-8D04-F89538BCF6CB}"/>
              </a:ext>
            </a:extLst>
          </p:cNvPr>
          <p:cNvSpPr txBox="1"/>
          <p:nvPr/>
        </p:nvSpPr>
        <p:spPr>
          <a:xfrm>
            <a:off x="3539618" y="4734845"/>
            <a:ext cx="3559279" cy="748795"/>
          </a:xfrm>
          <a:prstGeom prst="rect">
            <a:avLst/>
          </a:prstGeom>
          <a:noFill/>
        </p:spPr>
        <p:txBody>
          <a:bodyPr wrap="square" rtlCol="0">
            <a:spAutoFit/>
          </a:bodyPr>
          <a:lstStyle/>
          <a:p>
            <a:pPr algn="ctr">
              <a:defRPr/>
            </a:pPr>
            <a:r>
              <a:rPr lang="en-US" sz="2133" dirty="0">
                <a:solidFill>
                  <a:prstClr val="black"/>
                </a:solidFill>
                <a:latin typeface="Cambria" panose="02040503050406030204" pitchFamily="18" charset="0"/>
                <a:ea typeface="Cambria" panose="02040503050406030204" pitchFamily="18" charset="0"/>
              </a:rPr>
              <a:t>equipotential surfaces</a:t>
            </a:r>
          </a:p>
          <a:p>
            <a:pPr algn="ctr">
              <a:defRPr/>
            </a:pPr>
            <a:r>
              <a:rPr lang="en-US" sz="2133" dirty="0">
                <a:solidFill>
                  <a:prstClr val="black"/>
                </a:solidFill>
                <a:latin typeface="Cambria" panose="02040503050406030204" pitchFamily="18" charset="0"/>
                <a:ea typeface="Cambria" panose="02040503050406030204" pitchFamily="18" charset="0"/>
              </a:rPr>
              <a:t>(equal gravity)</a:t>
            </a:r>
          </a:p>
        </p:txBody>
      </p:sp>
      <p:sp>
        <p:nvSpPr>
          <p:cNvPr id="15" name="TextBox 14">
            <a:extLst>
              <a:ext uri="{FF2B5EF4-FFF2-40B4-BE49-F238E27FC236}">
                <a16:creationId xmlns:a16="http://schemas.microsoft.com/office/drawing/2014/main" id="{A93EA169-0D6E-4F75-9974-BB4378E6C3CF}"/>
              </a:ext>
            </a:extLst>
          </p:cNvPr>
          <p:cNvSpPr txBox="1"/>
          <p:nvPr/>
        </p:nvSpPr>
        <p:spPr>
          <a:xfrm>
            <a:off x="8858864" y="2409510"/>
            <a:ext cx="2123768" cy="420564"/>
          </a:xfrm>
          <a:prstGeom prst="rect">
            <a:avLst/>
          </a:prstGeom>
          <a:noFill/>
        </p:spPr>
        <p:txBody>
          <a:bodyPr wrap="square" rtlCol="0">
            <a:spAutoFit/>
          </a:bodyPr>
          <a:lstStyle/>
          <a:p>
            <a:pPr algn="ctr">
              <a:defRPr/>
            </a:pPr>
            <a:r>
              <a:rPr lang="en-US" sz="2133" dirty="0">
                <a:solidFill>
                  <a:prstClr val="black"/>
                </a:solidFill>
                <a:latin typeface="Cambria" panose="02040503050406030204" pitchFamily="18" charset="0"/>
                <a:ea typeface="Cambria" panose="02040503050406030204" pitchFamily="18" charset="0"/>
              </a:rPr>
              <a:t>ground surface</a:t>
            </a:r>
          </a:p>
        </p:txBody>
      </p:sp>
      <p:sp>
        <p:nvSpPr>
          <p:cNvPr id="16" name="TextBox 15">
            <a:extLst>
              <a:ext uri="{FF2B5EF4-FFF2-40B4-BE49-F238E27FC236}">
                <a16:creationId xmlns:a16="http://schemas.microsoft.com/office/drawing/2014/main" id="{75B51845-BE81-4137-B498-52F238B84115}"/>
              </a:ext>
            </a:extLst>
          </p:cNvPr>
          <p:cNvSpPr txBox="1"/>
          <p:nvPr/>
        </p:nvSpPr>
        <p:spPr>
          <a:xfrm>
            <a:off x="1524000" y="108542"/>
            <a:ext cx="9144000" cy="707886"/>
          </a:xfrm>
          <a:prstGeom prst="rect">
            <a:avLst/>
          </a:prstGeom>
          <a:noFill/>
        </p:spPr>
        <p:txBody>
          <a:bodyPr wrap="square" rtlCol="0">
            <a:spAutoFit/>
          </a:bodyPr>
          <a:lstStyle/>
          <a:p>
            <a:pPr algn="ctr">
              <a:defRPr/>
            </a:pPr>
            <a:r>
              <a:rPr lang="en-US" sz="4000" dirty="0">
                <a:solidFill>
                  <a:prstClr val="black"/>
                </a:solidFill>
                <a:latin typeface="Cambria" panose="02040503050406030204" pitchFamily="18" charset="0"/>
                <a:ea typeface="Cambria" panose="02040503050406030204" pitchFamily="18" charset="0"/>
              </a:rPr>
              <a:t>Why leveling is </a:t>
            </a:r>
            <a:r>
              <a:rPr lang="en-US" sz="4000" b="1" dirty="0">
                <a:solidFill>
                  <a:prstClr val="black"/>
                </a:solidFill>
                <a:latin typeface="Cambria" panose="02040503050406030204" pitchFamily="18" charset="0"/>
                <a:ea typeface="Cambria" panose="02040503050406030204" pitchFamily="18" charset="0"/>
              </a:rPr>
              <a:t>not</a:t>
            </a:r>
            <a:r>
              <a:rPr lang="en-US" sz="4000" dirty="0">
                <a:solidFill>
                  <a:prstClr val="black"/>
                </a:solidFill>
                <a:latin typeface="Cambria" panose="02040503050406030204" pitchFamily="18" charset="0"/>
                <a:ea typeface="Cambria" panose="02040503050406030204" pitchFamily="18" charset="0"/>
              </a:rPr>
              <a:t> part of NAPGD2022</a:t>
            </a:r>
          </a:p>
        </p:txBody>
      </p:sp>
      <p:sp>
        <p:nvSpPr>
          <p:cNvPr id="17" name="TextBox 16">
            <a:extLst>
              <a:ext uri="{FF2B5EF4-FFF2-40B4-BE49-F238E27FC236}">
                <a16:creationId xmlns:a16="http://schemas.microsoft.com/office/drawing/2014/main" id="{9ACEA7CB-8DFA-4129-B040-B29BC1E6148C}"/>
              </a:ext>
            </a:extLst>
          </p:cNvPr>
          <p:cNvSpPr txBox="1"/>
          <p:nvPr/>
        </p:nvSpPr>
        <p:spPr>
          <a:xfrm>
            <a:off x="1524000" y="820734"/>
            <a:ext cx="9144000" cy="707886"/>
          </a:xfrm>
          <a:prstGeom prst="rect">
            <a:avLst/>
          </a:prstGeom>
          <a:noFill/>
        </p:spPr>
        <p:txBody>
          <a:bodyPr wrap="square" rtlCol="0">
            <a:spAutoFit/>
          </a:bodyPr>
          <a:lstStyle/>
          <a:p>
            <a:pPr algn="ctr">
              <a:defRPr/>
            </a:pPr>
            <a:r>
              <a:rPr lang="en-US" sz="4000" b="1" i="1" dirty="0">
                <a:solidFill>
                  <a:prstClr val="black"/>
                </a:solidFill>
                <a:latin typeface="Cambria" panose="02040503050406030204" pitchFamily="18" charset="0"/>
                <a:ea typeface="Cambria" panose="02040503050406030204" pitchFamily="18" charset="0"/>
              </a:rPr>
              <a:t>…but will still be important for you.</a:t>
            </a:r>
          </a:p>
        </p:txBody>
      </p:sp>
      <p:sp>
        <p:nvSpPr>
          <p:cNvPr id="2" name="Rectangle: Rounded Corners 1">
            <a:extLst>
              <a:ext uri="{FF2B5EF4-FFF2-40B4-BE49-F238E27FC236}">
                <a16:creationId xmlns:a16="http://schemas.microsoft.com/office/drawing/2014/main" id="{269E9E1A-2B5B-4BD2-8500-25CE43ABCC61}"/>
              </a:ext>
            </a:extLst>
          </p:cNvPr>
          <p:cNvSpPr/>
          <p:nvPr/>
        </p:nvSpPr>
        <p:spPr>
          <a:xfrm>
            <a:off x="1700984" y="5988113"/>
            <a:ext cx="4395019" cy="6478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4000" dirty="0">
                <a:solidFill>
                  <a:prstClr val="black"/>
                </a:solidFill>
                <a:latin typeface="Cambria" panose="02040503050406030204" pitchFamily="18" charset="0"/>
                <a:ea typeface="Cambria" panose="02040503050406030204" pitchFamily="18" charset="0"/>
              </a:rPr>
              <a:t>Geoid at Site Scale</a:t>
            </a:r>
          </a:p>
        </p:txBody>
      </p:sp>
    </p:spTree>
    <p:extLst>
      <p:ext uri="{BB962C8B-B14F-4D97-AF65-F5344CB8AC3E}">
        <p14:creationId xmlns:p14="http://schemas.microsoft.com/office/powerpoint/2010/main" val="13415845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34EB2D-B2E7-4549-8096-F25A67B89F7B}"/>
              </a:ext>
            </a:extLst>
          </p:cNvPr>
          <p:cNvPicPr>
            <a:picLocks noChangeAspect="1"/>
          </p:cNvPicPr>
          <p:nvPr/>
        </p:nvPicPr>
        <p:blipFill>
          <a:blip r:embed="rId2">
            <a:clrChange>
              <a:clrFrom>
                <a:srgbClr val="F6F703"/>
              </a:clrFrom>
              <a:clrTo>
                <a:srgbClr val="F6F703">
                  <a:alpha val="0"/>
                </a:srgbClr>
              </a:clrTo>
            </a:clrChange>
            <a:extLst>
              <a:ext uri="{837473B0-CC2E-450A-ABE3-18F120FF3D39}">
                <a1611:picAttrSrcUrl xmlns:a1611="http://schemas.microsoft.com/office/drawing/2016/11/main" r:id="rId3"/>
              </a:ext>
            </a:extLst>
          </a:blip>
          <a:stretch>
            <a:fillRect/>
          </a:stretch>
        </p:blipFill>
        <p:spPr>
          <a:xfrm flipH="1">
            <a:off x="4907994" y="3309743"/>
            <a:ext cx="318023" cy="238516"/>
          </a:xfrm>
          <a:prstGeom prst="rect">
            <a:avLst/>
          </a:prstGeom>
        </p:spPr>
      </p:pic>
      <p:sp>
        <p:nvSpPr>
          <p:cNvPr id="2" name="Freeform: Shape 1">
            <a:extLst>
              <a:ext uri="{FF2B5EF4-FFF2-40B4-BE49-F238E27FC236}">
                <a16:creationId xmlns:a16="http://schemas.microsoft.com/office/drawing/2014/main" id="{2B79CCDB-7EA3-4AC2-A3D5-6CBC81367F9E}"/>
              </a:ext>
            </a:extLst>
          </p:cNvPr>
          <p:cNvSpPr/>
          <p:nvPr/>
        </p:nvSpPr>
        <p:spPr>
          <a:xfrm>
            <a:off x="1447802" y="1935480"/>
            <a:ext cx="9563100" cy="2362200"/>
          </a:xfrm>
          <a:custGeom>
            <a:avLst/>
            <a:gdLst>
              <a:gd name="connsiteX0" fmla="*/ 0 w 9563100"/>
              <a:gd name="connsiteY0" fmla="*/ 2308860 h 2362200"/>
              <a:gd name="connsiteX1" fmla="*/ 236220 w 9563100"/>
              <a:gd name="connsiteY1" fmla="*/ 2286000 h 2362200"/>
              <a:gd name="connsiteX2" fmla="*/ 579120 w 9563100"/>
              <a:gd name="connsiteY2" fmla="*/ 2362200 h 2362200"/>
              <a:gd name="connsiteX3" fmla="*/ 922020 w 9563100"/>
              <a:gd name="connsiteY3" fmla="*/ 2286000 h 2362200"/>
              <a:gd name="connsiteX4" fmla="*/ 1097280 w 9563100"/>
              <a:gd name="connsiteY4" fmla="*/ 2087880 h 2362200"/>
              <a:gd name="connsiteX5" fmla="*/ 1234440 w 9563100"/>
              <a:gd name="connsiteY5" fmla="*/ 2042160 h 2362200"/>
              <a:gd name="connsiteX6" fmla="*/ 1447800 w 9563100"/>
              <a:gd name="connsiteY6" fmla="*/ 2072640 h 2362200"/>
              <a:gd name="connsiteX7" fmla="*/ 1859280 w 9563100"/>
              <a:gd name="connsiteY7" fmla="*/ 1988820 h 2362200"/>
              <a:gd name="connsiteX8" fmla="*/ 2263140 w 9563100"/>
              <a:gd name="connsiteY8" fmla="*/ 2042160 h 2362200"/>
              <a:gd name="connsiteX9" fmla="*/ 2651760 w 9563100"/>
              <a:gd name="connsiteY9" fmla="*/ 1958340 h 2362200"/>
              <a:gd name="connsiteX10" fmla="*/ 3002280 w 9563100"/>
              <a:gd name="connsiteY10" fmla="*/ 1760220 h 2362200"/>
              <a:gd name="connsiteX11" fmla="*/ 3429000 w 9563100"/>
              <a:gd name="connsiteY11" fmla="*/ 1623060 h 2362200"/>
              <a:gd name="connsiteX12" fmla="*/ 3688080 w 9563100"/>
              <a:gd name="connsiteY12" fmla="*/ 1584960 h 2362200"/>
              <a:gd name="connsiteX13" fmla="*/ 4206240 w 9563100"/>
              <a:gd name="connsiteY13" fmla="*/ 1623060 h 2362200"/>
              <a:gd name="connsiteX14" fmla="*/ 4541520 w 9563100"/>
              <a:gd name="connsiteY14" fmla="*/ 1546860 h 2362200"/>
              <a:gd name="connsiteX15" fmla="*/ 4701540 w 9563100"/>
              <a:gd name="connsiteY15" fmla="*/ 1508760 h 2362200"/>
              <a:gd name="connsiteX16" fmla="*/ 4853940 w 9563100"/>
              <a:gd name="connsiteY16" fmla="*/ 1531620 h 2362200"/>
              <a:gd name="connsiteX17" fmla="*/ 5029200 w 9563100"/>
              <a:gd name="connsiteY17" fmla="*/ 1562100 h 2362200"/>
              <a:gd name="connsiteX18" fmla="*/ 5257800 w 9563100"/>
              <a:gd name="connsiteY18" fmla="*/ 1447800 h 2362200"/>
              <a:gd name="connsiteX19" fmla="*/ 5356860 w 9563100"/>
              <a:gd name="connsiteY19" fmla="*/ 1371600 h 2362200"/>
              <a:gd name="connsiteX20" fmla="*/ 5562600 w 9563100"/>
              <a:gd name="connsiteY20" fmla="*/ 1341120 h 2362200"/>
              <a:gd name="connsiteX21" fmla="*/ 5814060 w 9563100"/>
              <a:gd name="connsiteY21" fmla="*/ 1447800 h 2362200"/>
              <a:gd name="connsiteX22" fmla="*/ 6065520 w 9563100"/>
              <a:gd name="connsiteY22" fmla="*/ 1615440 h 2362200"/>
              <a:gd name="connsiteX23" fmla="*/ 6530340 w 9563100"/>
              <a:gd name="connsiteY23" fmla="*/ 1714500 h 2362200"/>
              <a:gd name="connsiteX24" fmla="*/ 6987540 w 9563100"/>
              <a:gd name="connsiteY24" fmla="*/ 1135380 h 2362200"/>
              <a:gd name="connsiteX25" fmla="*/ 7360920 w 9563100"/>
              <a:gd name="connsiteY25" fmla="*/ 205740 h 2362200"/>
              <a:gd name="connsiteX26" fmla="*/ 7795260 w 9563100"/>
              <a:gd name="connsiteY26" fmla="*/ 350520 h 2362200"/>
              <a:gd name="connsiteX27" fmla="*/ 8343900 w 9563100"/>
              <a:gd name="connsiteY27" fmla="*/ 1325880 h 2362200"/>
              <a:gd name="connsiteX28" fmla="*/ 8831580 w 9563100"/>
              <a:gd name="connsiteY28" fmla="*/ 1310640 h 2362200"/>
              <a:gd name="connsiteX29" fmla="*/ 9067800 w 9563100"/>
              <a:gd name="connsiteY29" fmla="*/ 472440 h 2362200"/>
              <a:gd name="connsiteX30" fmla="*/ 9563100 w 9563100"/>
              <a:gd name="connsiteY30" fmla="*/ 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563100" h="2362200">
                <a:moveTo>
                  <a:pt x="0" y="2308860"/>
                </a:moveTo>
                <a:cubicBezTo>
                  <a:pt x="69850" y="2292985"/>
                  <a:pt x="139700" y="2277110"/>
                  <a:pt x="236220" y="2286000"/>
                </a:cubicBezTo>
                <a:cubicBezTo>
                  <a:pt x="332740" y="2294890"/>
                  <a:pt x="464820" y="2362200"/>
                  <a:pt x="579120" y="2362200"/>
                </a:cubicBezTo>
                <a:cubicBezTo>
                  <a:pt x="693420" y="2362200"/>
                  <a:pt x="835660" y="2331720"/>
                  <a:pt x="922020" y="2286000"/>
                </a:cubicBezTo>
                <a:cubicBezTo>
                  <a:pt x="1008380" y="2240280"/>
                  <a:pt x="1045210" y="2128520"/>
                  <a:pt x="1097280" y="2087880"/>
                </a:cubicBezTo>
                <a:cubicBezTo>
                  <a:pt x="1149350" y="2047240"/>
                  <a:pt x="1176020" y="2044700"/>
                  <a:pt x="1234440" y="2042160"/>
                </a:cubicBezTo>
                <a:cubicBezTo>
                  <a:pt x="1292860" y="2039620"/>
                  <a:pt x="1343660" y="2081530"/>
                  <a:pt x="1447800" y="2072640"/>
                </a:cubicBezTo>
                <a:cubicBezTo>
                  <a:pt x="1551940" y="2063750"/>
                  <a:pt x="1723390" y="1993900"/>
                  <a:pt x="1859280" y="1988820"/>
                </a:cubicBezTo>
                <a:cubicBezTo>
                  <a:pt x="1995170" y="1983740"/>
                  <a:pt x="2131060" y="2047240"/>
                  <a:pt x="2263140" y="2042160"/>
                </a:cubicBezTo>
                <a:cubicBezTo>
                  <a:pt x="2395220" y="2037080"/>
                  <a:pt x="2528570" y="2005330"/>
                  <a:pt x="2651760" y="1958340"/>
                </a:cubicBezTo>
                <a:cubicBezTo>
                  <a:pt x="2774950" y="1911350"/>
                  <a:pt x="2872740" y="1816100"/>
                  <a:pt x="3002280" y="1760220"/>
                </a:cubicBezTo>
                <a:cubicBezTo>
                  <a:pt x="3131820" y="1704340"/>
                  <a:pt x="3314700" y="1652270"/>
                  <a:pt x="3429000" y="1623060"/>
                </a:cubicBezTo>
                <a:cubicBezTo>
                  <a:pt x="3543300" y="1593850"/>
                  <a:pt x="3558540" y="1584960"/>
                  <a:pt x="3688080" y="1584960"/>
                </a:cubicBezTo>
                <a:cubicBezTo>
                  <a:pt x="3817620" y="1584960"/>
                  <a:pt x="4064000" y="1629410"/>
                  <a:pt x="4206240" y="1623060"/>
                </a:cubicBezTo>
                <a:cubicBezTo>
                  <a:pt x="4348480" y="1616710"/>
                  <a:pt x="4541520" y="1546860"/>
                  <a:pt x="4541520" y="1546860"/>
                </a:cubicBezTo>
                <a:cubicBezTo>
                  <a:pt x="4624070" y="1527810"/>
                  <a:pt x="4649470" y="1511300"/>
                  <a:pt x="4701540" y="1508760"/>
                </a:cubicBezTo>
                <a:cubicBezTo>
                  <a:pt x="4753610" y="1506220"/>
                  <a:pt x="4799330" y="1522730"/>
                  <a:pt x="4853940" y="1531620"/>
                </a:cubicBezTo>
                <a:cubicBezTo>
                  <a:pt x="4908550" y="1540510"/>
                  <a:pt x="4961890" y="1576070"/>
                  <a:pt x="5029200" y="1562100"/>
                </a:cubicBezTo>
                <a:cubicBezTo>
                  <a:pt x="5096510" y="1548130"/>
                  <a:pt x="5203190" y="1479550"/>
                  <a:pt x="5257800" y="1447800"/>
                </a:cubicBezTo>
                <a:cubicBezTo>
                  <a:pt x="5312410" y="1416050"/>
                  <a:pt x="5306060" y="1389380"/>
                  <a:pt x="5356860" y="1371600"/>
                </a:cubicBezTo>
                <a:cubicBezTo>
                  <a:pt x="5407660" y="1353820"/>
                  <a:pt x="5486400" y="1328420"/>
                  <a:pt x="5562600" y="1341120"/>
                </a:cubicBezTo>
                <a:cubicBezTo>
                  <a:pt x="5638800" y="1353820"/>
                  <a:pt x="5730240" y="1402080"/>
                  <a:pt x="5814060" y="1447800"/>
                </a:cubicBezTo>
                <a:cubicBezTo>
                  <a:pt x="5897880" y="1493520"/>
                  <a:pt x="5946140" y="1570990"/>
                  <a:pt x="6065520" y="1615440"/>
                </a:cubicBezTo>
                <a:cubicBezTo>
                  <a:pt x="6184900" y="1659890"/>
                  <a:pt x="6376670" y="1794510"/>
                  <a:pt x="6530340" y="1714500"/>
                </a:cubicBezTo>
                <a:cubicBezTo>
                  <a:pt x="6684010" y="1634490"/>
                  <a:pt x="6849110" y="1386840"/>
                  <a:pt x="6987540" y="1135380"/>
                </a:cubicBezTo>
                <a:cubicBezTo>
                  <a:pt x="7125970" y="883920"/>
                  <a:pt x="7226300" y="336550"/>
                  <a:pt x="7360920" y="205740"/>
                </a:cubicBezTo>
                <a:cubicBezTo>
                  <a:pt x="7495540" y="74930"/>
                  <a:pt x="7631430" y="163830"/>
                  <a:pt x="7795260" y="350520"/>
                </a:cubicBezTo>
                <a:cubicBezTo>
                  <a:pt x="7959090" y="537210"/>
                  <a:pt x="8171180" y="1165860"/>
                  <a:pt x="8343900" y="1325880"/>
                </a:cubicBezTo>
                <a:cubicBezTo>
                  <a:pt x="8516620" y="1485900"/>
                  <a:pt x="8710930" y="1452880"/>
                  <a:pt x="8831580" y="1310640"/>
                </a:cubicBezTo>
                <a:cubicBezTo>
                  <a:pt x="8952230" y="1168400"/>
                  <a:pt x="8945880" y="690880"/>
                  <a:pt x="9067800" y="472440"/>
                </a:cubicBezTo>
                <a:cubicBezTo>
                  <a:pt x="9189720" y="254000"/>
                  <a:pt x="9376410" y="127000"/>
                  <a:pt x="9563100" y="0"/>
                </a:cubicBezTo>
              </a:path>
            </a:pathLst>
          </a:cu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a:solidFill>
                <a:prstClr val="white"/>
              </a:solidFill>
              <a:latin typeface="Arial" panose="020B0604020202020204"/>
            </a:endParaRPr>
          </a:p>
        </p:txBody>
      </p:sp>
      <p:sp>
        <p:nvSpPr>
          <p:cNvPr id="6" name="TextBox 5">
            <a:extLst>
              <a:ext uri="{FF2B5EF4-FFF2-40B4-BE49-F238E27FC236}">
                <a16:creationId xmlns:a16="http://schemas.microsoft.com/office/drawing/2014/main" id="{405424F4-1FB3-445D-93E8-AF5D14323833}"/>
              </a:ext>
            </a:extLst>
          </p:cNvPr>
          <p:cNvSpPr txBox="1"/>
          <p:nvPr/>
        </p:nvSpPr>
        <p:spPr>
          <a:xfrm>
            <a:off x="1524000" y="108542"/>
            <a:ext cx="9144000" cy="707886"/>
          </a:xfrm>
          <a:prstGeom prst="rect">
            <a:avLst/>
          </a:prstGeom>
          <a:noFill/>
        </p:spPr>
        <p:txBody>
          <a:bodyPr wrap="square" rtlCol="0">
            <a:spAutoFit/>
          </a:bodyPr>
          <a:lstStyle/>
          <a:p>
            <a:pPr algn="ctr">
              <a:defRPr/>
            </a:pPr>
            <a:r>
              <a:rPr lang="en-US" sz="4000" dirty="0">
                <a:solidFill>
                  <a:prstClr val="black"/>
                </a:solidFill>
                <a:latin typeface="Cambria" panose="02040503050406030204" pitchFamily="18" charset="0"/>
                <a:ea typeface="Cambria" panose="02040503050406030204" pitchFamily="18" charset="0"/>
              </a:rPr>
              <a:t>Why leveling is </a:t>
            </a:r>
            <a:r>
              <a:rPr lang="en-US" sz="4000" b="1" dirty="0">
                <a:solidFill>
                  <a:prstClr val="black"/>
                </a:solidFill>
                <a:latin typeface="Cambria" panose="02040503050406030204" pitchFamily="18" charset="0"/>
                <a:ea typeface="Cambria" panose="02040503050406030204" pitchFamily="18" charset="0"/>
              </a:rPr>
              <a:t>not</a:t>
            </a:r>
            <a:r>
              <a:rPr lang="en-US" sz="4000" dirty="0">
                <a:solidFill>
                  <a:prstClr val="black"/>
                </a:solidFill>
                <a:latin typeface="Cambria" panose="02040503050406030204" pitchFamily="18" charset="0"/>
                <a:ea typeface="Cambria" panose="02040503050406030204" pitchFamily="18" charset="0"/>
              </a:rPr>
              <a:t> part of NAPGD2022</a:t>
            </a:r>
          </a:p>
        </p:txBody>
      </p:sp>
      <p:sp>
        <p:nvSpPr>
          <p:cNvPr id="7" name="TextBox 6">
            <a:extLst>
              <a:ext uri="{FF2B5EF4-FFF2-40B4-BE49-F238E27FC236}">
                <a16:creationId xmlns:a16="http://schemas.microsoft.com/office/drawing/2014/main" id="{BA7AA7C4-7DB2-456F-91AE-DBB66B4722CE}"/>
              </a:ext>
            </a:extLst>
          </p:cNvPr>
          <p:cNvSpPr txBox="1"/>
          <p:nvPr/>
        </p:nvSpPr>
        <p:spPr>
          <a:xfrm>
            <a:off x="1524000" y="820734"/>
            <a:ext cx="9144000" cy="707886"/>
          </a:xfrm>
          <a:prstGeom prst="rect">
            <a:avLst/>
          </a:prstGeom>
          <a:noFill/>
        </p:spPr>
        <p:txBody>
          <a:bodyPr wrap="square" rtlCol="0">
            <a:spAutoFit/>
          </a:bodyPr>
          <a:lstStyle/>
          <a:p>
            <a:pPr algn="ctr">
              <a:defRPr/>
            </a:pPr>
            <a:r>
              <a:rPr lang="en-US" sz="4000" b="1" i="1" dirty="0">
                <a:solidFill>
                  <a:prstClr val="black"/>
                </a:solidFill>
                <a:latin typeface="Cambria" panose="02040503050406030204" pitchFamily="18" charset="0"/>
                <a:ea typeface="Cambria" panose="02040503050406030204" pitchFamily="18" charset="0"/>
              </a:rPr>
              <a:t>…but will still be important for you.</a:t>
            </a:r>
          </a:p>
        </p:txBody>
      </p:sp>
      <p:sp>
        <p:nvSpPr>
          <p:cNvPr id="4" name="Freeform: Shape 3">
            <a:extLst>
              <a:ext uri="{FF2B5EF4-FFF2-40B4-BE49-F238E27FC236}">
                <a16:creationId xmlns:a16="http://schemas.microsoft.com/office/drawing/2014/main" id="{F8EB734C-B7EF-4ED1-BFF6-54D392F8794F}"/>
              </a:ext>
            </a:extLst>
          </p:cNvPr>
          <p:cNvSpPr/>
          <p:nvPr/>
        </p:nvSpPr>
        <p:spPr>
          <a:xfrm>
            <a:off x="1363982" y="2567943"/>
            <a:ext cx="9471660" cy="1633675"/>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71660" h="1633674">
                <a:moveTo>
                  <a:pt x="0" y="1562100"/>
                </a:moveTo>
                <a:cubicBezTo>
                  <a:pt x="214630" y="1568450"/>
                  <a:pt x="429260" y="1574800"/>
                  <a:pt x="556260" y="1584960"/>
                </a:cubicBezTo>
                <a:cubicBezTo>
                  <a:pt x="683260" y="1595120"/>
                  <a:pt x="694690" y="1616710"/>
                  <a:pt x="762000" y="1623060"/>
                </a:cubicBezTo>
                <a:cubicBezTo>
                  <a:pt x="829310" y="1629410"/>
                  <a:pt x="871220" y="1643380"/>
                  <a:pt x="960120" y="1623060"/>
                </a:cubicBezTo>
                <a:cubicBezTo>
                  <a:pt x="1049020" y="1602740"/>
                  <a:pt x="1182370" y="1517650"/>
                  <a:pt x="1295400" y="1501140"/>
                </a:cubicBezTo>
                <a:cubicBezTo>
                  <a:pt x="1408430" y="1484630"/>
                  <a:pt x="1521460" y="1535430"/>
                  <a:pt x="1638300" y="1524000"/>
                </a:cubicBezTo>
                <a:cubicBezTo>
                  <a:pt x="1755140" y="1512570"/>
                  <a:pt x="1878330" y="1482090"/>
                  <a:pt x="1996440" y="1432560"/>
                </a:cubicBezTo>
                <a:cubicBezTo>
                  <a:pt x="2114550" y="1383030"/>
                  <a:pt x="2230120" y="1264920"/>
                  <a:pt x="2346960" y="1226820"/>
                </a:cubicBezTo>
                <a:cubicBezTo>
                  <a:pt x="2463800" y="1188720"/>
                  <a:pt x="2597150" y="1221740"/>
                  <a:pt x="2697480" y="1203960"/>
                </a:cubicBezTo>
                <a:cubicBezTo>
                  <a:pt x="2797810" y="1186180"/>
                  <a:pt x="2813050" y="1134110"/>
                  <a:pt x="2948940" y="1120140"/>
                </a:cubicBezTo>
                <a:cubicBezTo>
                  <a:pt x="3084830" y="1106170"/>
                  <a:pt x="3347720" y="1121410"/>
                  <a:pt x="3512820" y="1120140"/>
                </a:cubicBezTo>
                <a:cubicBezTo>
                  <a:pt x="3677920" y="1118870"/>
                  <a:pt x="3807460" y="1111250"/>
                  <a:pt x="3939540" y="1112520"/>
                </a:cubicBezTo>
                <a:cubicBezTo>
                  <a:pt x="4071620" y="1113790"/>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79770" y="939800"/>
                  <a:pt x="5943600" y="929640"/>
                </a:cubicBezTo>
                <a:cubicBezTo>
                  <a:pt x="6107430" y="919480"/>
                  <a:pt x="6289040" y="922020"/>
                  <a:pt x="6438900" y="929640"/>
                </a:cubicBezTo>
                <a:cubicBezTo>
                  <a:pt x="6588760" y="937260"/>
                  <a:pt x="6695440" y="1028700"/>
                  <a:pt x="6842760" y="975360"/>
                </a:cubicBezTo>
                <a:cubicBezTo>
                  <a:pt x="6990080" y="922020"/>
                  <a:pt x="7161530" y="678180"/>
                  <a:pt x="7322820" y="609600"/>
                </a:cubicBezTo>
                <a:cubicBezTo>
                  <a:pt x="7484110" y="541020"/>
                  <a:pt x="7653020" y="570230"/>
                  <a:pt x="7810500" y="563880"/>
                </a:cubicBezTo>
                <a:cubicBezTo>
                  <a:pt x="7967980" y="557530"/>
                  <a:pt x="8108950" y="589280"/>
                  <a:pt x="8267700" y="571500"/>
                </a:cubicBezTo>
                <a:cubicBezTo>
                  <a:pt x="8426450" y="553720"/>
                  <a:pt x="8599170" y="520700"/>
                  <a:pt x="8763000" y="457200"/>
                </a:cubicBezTo>
                <a:cubicBezTo>
                  <a:pt x="8926830" y="393700"/>
                  <a:pt x="9132570" y="266700"/>
                  <a:pt x="9250680" y="190500"/>
                </a:cubicBezTo>
                <a:cubicBezTo>
                  <a:pt x="9368790" y="11430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a:solidFill>
                <a:prstClr val="white"/>
              </a:solidFill>
              <a:latin typeface="Arial" panose="020B0604020202020204"/>
            </a:endParaRPr>
          </a:p>
        </p:txBody>
      </p:sp>
      <p:sp>
        <p:nvSpPr>
          <p:cNvPr id="8" name="Freeform: Shape 7">
            <a:extLst>
              <a:ext uri="{FF2B5EF4-FFF2-40B4-BE49-F238E27FC236}">
                <a16:creationId xmlns:a16="http://schemas.microsoft.com/office/drawing/2014/main" id="{A8F17D6F-7FBA-4439-B45C-73F626A7EA25}"/>
              </a:ext>
            </a:extLst>
          </p:cNvPr>
          <p:cNvSpPr/>
          <p:nvPr/>
        </p:nvSpPr>
        <p:spPr>
          <a:xfrm>
            <a:off x="1516382" y="3070873"/>
            <a:ext cx="9471660" cy="1750991"/>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48036 w 9471660"/>
              <a:gd name="connsiteY21" fmla="*/ 394520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46189"/>
              <a:gd name="connsiteX1" fmla="*/ 457937 w 9471660"/>
              <a:gd name="connsiteY1" fmla="*/ 1643954 h 1646189"/>
              <a:gd name="connsiteX2" fmla="*/ 762000 w 9471660"/>
              <a:gd name="connsiteY2" fmla="*/ 1623060 h 1646189"/>
              <a:gd name="connsiteX3" fmla="*/ 960120 w 9471660"/>
              <a:gd name="connsiteY3" fmla="*/ 1623060 h 1646189"/>
              <a:gd name="connsiteX4" fmla="*/ 1295400 w 9471660"/>
              <a:gd name="connsiteY4" fmla="*/ 1501140 h 1646189"/>
              <a:gd name="connsiteX5" fmla="*/ 1638300 w 9471660"/>
              <a:gd name="connsiteY5" fmla="*/ 1524000 h 1646189"/>
              <a:gd name="connsiteX6" fmla="*/ 1996440 w 9471660"/>
              <a:gd name="connsiteY6" fmla="*/ 1432560 h 1646189"/>
              <a:gd name="connsiteX7" fmla="*/ 2346960 w 9471660"/>
              <a:gd name="connsiteY7" fmla="*/ 1226820 h 1646189"/>
              <a:gd name="connsiteX8" fmla="*/ 2697480 w 9471660"/>
              <a:gd name="connsiteY8" fmla="*/ 1203960 h 1646189"/>
              <a:gd name="connsiteX9" fmla="*/ 2948940 w 9471660"/>
              <a:gd name="connsiteY9" fmla="*/ 1120140 h 1646189"/>
              <a:gd name="connsiteX10" fmla="*/ 3512820 w 9471660"/>
              <a:gd name="connsiteY10" fmla="*/ 1120140 h 1646189"/>
              <a:gd name="connsiteX11" fmla="*/ 3939540 w 9471660"/>
              <a:gd name="connsiteY11" fmla="*/ 1112520 h 1646189"/>
              <a:gd name="connsiteX12" fmla="*/ 4305300 w 9471660"/>
              <a:gd name="connsiteY12" fmla="*/ 1127760 h 1646189"/>
              <a:gd name="connsiteX13" fmla="*/ 4754880 w 9471660"/>
              <a:gd name="connsiteY13" fmla="*/ 1074420 h 1646189"/>
              <a:gd name="connsiteX14" fmla="*/ 5181600 w 9471660"/>
              <a:gd name="connsiteY14" fmla="*/ 1013460 h 1646189"/>
              <a:gd name="connsiteX15" fmla="*/ 5455920 w 9471660"/>
              <a:gd name="connsiteY15" fmla="*/ 990600 h 1646189"/>
              <a:gd name="connsiteX16" fmla="*/ 5943600 w 9471660"/>
              <a:gd name="connsiteY16" fmla="*/ 929640 h 1646189"/>
              <a:gd name="connsiteX17" fmla="*/ 6438900 w 9471660"/>
              <a:gd name="connsiteY17" fmla="*/ 929640 h 1646189"/>
              <a:gd name="connsiteX18" fmla="*/ 6872257 w 9471660"/>
              <a:gd name="connsiteY18" fmla="*/ 847541 h 1646189"/>
              <a:gd name="connsiteX19" fmla="*/ 7362149 w 9471660"/>
              <a:gd name="connsiteY19" fmla="*/ 462116 h 1646189"/>
              <a:gd name="connsiteX20" fmla="*/ 7810500 w 9471660"/>
              <a:gd name="connsiteY20" fmla="*/ 514719 h 1646189"/>
              <a:gd name="connsiteX21" fmla="*/ 8248036 w 9471660"/>
              <a:gd name="connsiteY21" fmla="*/ 394520 h 1646189"/>
              <a:gd name="connsiteX22" fmla="*/ 8733503 w 9471660"/>
              <a:gd name="connsiteY22" fmla="*/ 309717 h 1646189"/>
              <a:gd name="connsiteX23" fmla="*/ 9250680 w 9471660"/>
              <a:gd name="connsiteY23" fmla="*/ 190500 h 1646189"/>
              <a:gd name="connsiteX24" fmla="*/ 9471660 w 9471660"/>
              <a:gd name="connsiteY24" fmla="*/ 0 h 1646189"/>
              <a:gd name="connsiteX0" fmla="*/ 0 w 9471660"/>
              <a:gd name="connsiteY0" fmla="*/ 1562100 h 1750990"/>
              <a:gd name="connsiteX1" fmla="*/ 457937 w 9471660"/>
              <a:gd name="connsiteY1" fmla="*/ 1643954 h 1750990"/>
              <a:gd name="connsiteX2" fmla="*/ 762000 w 9471660"/>
              <a:gd name="connsiteY2" fmla="*/ 1750879 h 1750990"/>
              <a:gd name="connsiteX3" fmla="*/ 960120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71660" h="1750990">
                <a:moveTo>
                  <a:pt x="0" y="1562100"/>
                </a:moveTo>
                <a:cubicBezTo>
                  <a:pt x="214630" y="1568450"/>
                  <a:pt x="330937" y="1612491"/>
                  <a:pt x="457937" y="1643954"/>
                </a:cubicBezTo>
                <a:cubicBezTo>
                  <a:pt x="584937" y="1675417"/>
                  <a:pt x="670109" y="1754361"/>
                  <a:pt x="762000" y="1750879"/>
                </a:cubicBezTo>
                <a:cubicBezTo>
                  <a:pt x="853891" y="1747397"/>
                  <a:pt x="913826" y="1695819"/>
                  <a:pt x="1009281" y="1623060"/>
                </a:cubicBezTo>
                <a:cubicBezTo>
                  <a:pt x="1104736" y="1550301"/>
                  <a:pt x="1221699" y="1358695"/>
                  <a:pt x="1334729" y="1314327"/>
                </a:cubicBezTo>
                <a:cubicBezTo>
                  <a:pt x="1447759" y="1269959"/>
                  <a:pt x="1572260" y="1358449"/>
                  <a:pt x="1687461" y="1356851"/>
                </a:cubicBezTo>
                <a:cubicBezTo>
                  <a:pt x="1802662" y="1355253"/>
                  <a:pt x="1916021" y="1326413"/>
                  <a:pt x="2025937" y="1304741"/>
                </a:cubicBezTo>
                <a:cubicBezTo>
                  <a:pt x="2135853" y="1283069"/>
                  <a:pt x="2235036" y="1243617"/>
                  <a:pt x="2346960" y="1226820"/>
                </a:cubicBezTo>
                <a:cubicBezTo>
                  <a:pt x="2458884" y="1210023"/>
                  <a:pt x="2597150" y="1221740"/>
                  <a:pt x="2697480" y="1203960"/>
                </a:cubicBezTo>
                <a:cubicBezTo>
                  <a:pt x="2797810" y="1186180"/>
                  <a:pt x="2813050" y="1134110"/>
                  <a:pt x="2948940" y="1120140"/>
                </a:cubicBezTo>
                <a:cubicBezTo>
                  <a:pt x="3084830" y="1106170"/>
                  <a:pt x="3347720" y="1121410"/>
                  <a:pt x="3512820" y="1120140"/>
                </a:cubicBezTo>
                <a:cubicBezTo>
                  <a:pt x="3677920" y="1118870"/>
                  <a:pt x="3807460" y="1111250"/>
                  <a:pt x="3939540" y="1112520"/>
                </a:cubicBezTo>
                <a:cubicBezTo>
                  <a:pt x="4071620" y="1113790"/>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79770" y="939800"/>
                  <a:pt x="5943600" y="929640"/>
                </a:cubicBezTo>
                <a:cubicBezTo>
                  <a:pt x="6107430" y="919480"/>
                  <a:pt x="6284124" y="943323"/>
                  <a:pt x="6438900" y="929640"/>
                </a:cubicBezTo>
                <a:cubicBezTo>
                  <a:pt x="6593676" y="915957"/>
                  <a:pt x="6718382" y="925462"/>
                  <a:pt x="6872257" y="847541"/>
                </a:cubicBezTo>
                <a:cubicBezTo>
                  <a:pt x="7026132" y="769620"/>
                  <a:pt x="7205775" y="517586"/>
                  <a:pt x="7362149" y="462116"/>
                </a:cubicBezTo>
                <a:cubicBezTo>
                  <a:pt x="7518523" y="406646"/>
                  <a:pt x="7662852" y="525985"/>
                  <a:pt x="7810500" y="514719"/>
                </a:cubicBezTo>
                <a:cubicBezTo>
                  <a:pt x="7958148" y="503453"/>
                  <a:pt x="8094202" y="428687"/>
                  <a:pt x="8248036" y="394520"/>
                </a:cubicBezTo>
                <a:cubicBezTo>
                  <a:pt x="8401870" y="360353"/>
                  <a:pt x="8566396" y="343720"/>
                  <a:pt x="8733503" y="309717"/>
                </a:cubicBezTo>
                <a:cubicBezTo>
                  <a:pt x="8900610" y="275714"/>
                  <a:pt x="9132570" y="266700"/>
                  <a:pt x="9250680" y="190500"/>
                </a:cubicBezTo>
                <a:cubicBezTo>
                  <a:pt x="9368790" y="11430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dirty="0">
              <a:solidFill>
                <a:prstClr val="white"/>
              </a:solidFill>
              <a:latin typeface="Arial" panose="020B0604020202020204"/>
            </a:endParaRPr>
          </a:p>
        </p:txBody>
      </p:sp>
      <p:sp>
        <p:nvSpPr>
          <p:cNvPr id="9" name="Freeform: Shape 8">
            <a:extLst>
              <a:ext uri="{FF2B5EF4-FFF2-40B4-BE49-F238E27FC236}">
                <a16:creationId xmlns:a16="http://schemas.microsoft.com/office/drawing/2014/main" id="{172969FD-0C87-4629-9C98-3496C9EBF50B}"/>
              </a:ext>
            </a:extLst>
          </p:cNvPr>
          <p:cNvSpPr/>
          <p:nvPr/>
        </p:nvSpPr>
        <p:spPr>
          <a:xfrm>
            <a:off x="1493522" y="3614111"/>
            <a:ext cx="9471660" cy="1576627"/>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48036 w 9471660"/>
              <a:gd name="connsiteY21" fmla="*/ 394520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46189"/>
              <a:gd name="connsiteX1" fmla="*/ 457937 w 9471660"/>
              <a:gd name="connsiteY1" fmla="*/ 1643954 h 1646189"/>
              <a:gd name="connsiteX2" fmla="*/ 762000 w 9471660"/>
              <a:gd name="connsiteY2" fmla="*/ 1623060 h 1646189"/>
              <a:gd name="connsiteX3" fmla="*/ 960120 w 9471660"/>
              <a:gd name="connsiteY3" fmla="*/ 1623060 h 1646189"/>
              <a:gd name="connsiteX4" fmla="*/ 1295400 w 9471660"/>
              <a:gd name="connsiteY4" fmla="*/ 1501140 h 1646189"/>
              <a:gd name="connsiteX5" fmla="*/ 1638300 w 9471660"/>
              <a:gd name="connsiteY5" fmla="*/ 1524000 h 1646189"/>
              <a:gd name="connsiteX6" fmla="*/ 1996440 w 9471660"/>
              <a:gd name="connsiteY6" fmla="*/ 1432560 h 1646189"/>
              <a:gd name="connsiteX7" fmla="*/ 2346960 w 9471660"/>
              <a:gd name="connsiteY7" fmla="*/ 1226820 h 1646189"/>
              <a:gd name="connsiteX8" fmla="*/ 2697480 w 9471660"/>
              <a:gd name="connsiteY8" fmla="*/ 1203960 h 1646189"/>
              <a:gd name="connsiteX9" fmla="*/ 2948940 w 9471660"/>
              <a:gd name="connsiteY9" fmla="*/ 1120140 h 1646189"/>
              <a:gd name="connsiteX10" fmla="*/ 3512820 w 9471660"/>
              <a:gd name="connsiteY10" fmla="*/ 1120140 h 1646189"/>
              <a:gd name="connsiteX11" fmla="*/ 3939540 w 9471660"/>
              <a:gd name="connsiteY11" fmla="*/ 1112520 h 1646189"/>
              <a:gd name="connsiteX12" fmla="*/ 4305300 w 9471660"/>
              <a:gd name="connsiteY12" fmla="*/ 1127760 h 1646189"/>
              <a:gd name="connsiteX13" fmla="*/ 4754880 w 9471660"/>
              <a:gd name="connsiteY13" fmla="*/ 1074420 h 1646189"/>
              <a:gd name="connsiteX14" fmla="*/ 5181600 w 9471660"/>
              <a:gd name="connsiteY14" fmla="*/ 1013460 h 1646189"/>
              <a:gd name="connsiteX15" fmla="*/ 5455920 w 9471660"/>
              <a:gd name="connsiteY15" fmla="*/ 990600 h 1646189"/>
              <a:gd name="connsiteX16" fmla="*/ 5943600 w 9471660"/>
              <a:gd name="connsiteY16" fmla="*/ 929640 h 1646189"/>
              <a:gd name="connsiteX17" fmla="*/ 6438900 w 9471660"/>
              <a:gd name="connsiteY17" fmla="*/ 929640 h 1646189"/>
              <a:gd name="connsiteX18" fmla="*/ 6872257 w 9471660"/>
              <a:gd name="connsiteY18" fmla="*/ 847541 h 1646189"/>
              <a:gd name="connsiteX19" fmla="*/ 7362149 w 9471660"/>
              <a:gd name="connsiteY19" fmla="*/ 462116 h 1646189"/>
              <a:gd name="connsiteX20" fmla="*/ 7810500 w 9471660"/>
              <a:gd name="connsiteY20" fmla="*/ 514719 h 1646189"/>
              <a:gd name="connsiteX21" fmla="*/ 8248036 w 9471660"/>
              <a:gd name="connsiteY21" fmla="*/ 394520 h 1646189"/>
              <a:gd name="connsiteX22" fmla="*/ 8733503 w 9471660"/>
              <a:gd name="connsiteY22" fmla="*/ 309717 h 1646189"/>
              <a:gd name="connsiteX23" fmla="*/ 9250680 w 9471660"/>
              <a:gd name="connsiteY23" fmla="*/ 190500 h 1646189"/>
              <a:gd name="connsiteX24" fmla="*/ 9471660 w 9471660"/>
              <a:gd name="connsiteY24" fmla="*/ 0 h 1646189"/>
              <a:gd name="connsiteX0" fmla="*/ 0 w 9471660"/>
              <a:gd name="connsiteY0" fmla="*/ 1562100 h 1750990"/>
              <a:gd name="connsiteX1" fmla="*/ 457937 w 9471660"/>
              <a:gd name="connsiteY1" fmla="*/ 1643954 h 1750990"/>
              <a:gd name="connsiteX2" fmla="*/ 762000 w 9471660"/>
              <a:gd name="connsiteY2" fmla="*/ 1750879 h 1750990"/>
              <a:gd name="connsiteX3" fmla="*/ 960120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143924 w 9471660"/>
              <a:gd name="connsiteY6" fmla="*/ 1206418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143924 w 9471660"/>
              <a:gd name="connsiteY6" fmla="*/ 1206418 h 1750990"/>
              <a:gd name="connsiteX7" fmla="*/ 2396121 w 9471660"/>
              <a:gd name="connsiteY7" fmla="*/ 1148162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143924 w 9471660"/>
              <a:gd name="connsiteY6" fmla="*/ 1206418 h 1750990"/>
              <a:gd name="connsiteX7" fmla="*/ 2396121 w 9471660"/>
              <a:gd name="connsiteY7" fmla="*/ 1148162 h 1750990"/>
              <a:gd name="connsiteX8" fmla="*/ 2677815 w 9471660"/>
              <a:gd name="connsiteY8" fmla="*/ 1095805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643995"/>
              <a:gd name="connsiteX1" fmla="*/ 457937 w 9471660"/>
              <a:gd name="connsiteY1" fmla="*/ 1643954 h 1643995"/>
              <a:gd name="connsiteX2" fmla="*/ 762000 w 9471660"/>
              <a:gd name="connsiteY2" fmla="*/ 1573898 h 1643995"/>
              <a:gd name="connsiteX3" fmla="*/ 1009281 w 9471660"/>
              <a:gd name="connsiteY3" fmla="*/ 1623060 h 1643995"/>
              <a:gd name="connsiteX4" fmla="*/ 1334729 w 9471660"/>
              <a:gd name="connsiteY4" fmla="*/ 1274998 h 1643995"/>
              <a:gd name="connsiteX5" fmla="*/ 1795616 w 9471660"/>
              <a:gd name="connsiteY5" fmla="*/ 1160205 h 1643995"/>
              <a:gd name="connsiteX6" fmla="*/ 2143924 w 9471660"/>
              <a:gd name="connsiteY6" fmla="*/ 1206418 h 1643995"/>
              <a:gd name="connsiteX7" fmla="*/ 2396121 w 9471660"/>
              <a:gd name="connsiteY7" fmla="*/ 1148162 h 1643995"/>
              <a:gd name="connsiteX8" fmla="*/ 2677815 w 9471660"/>
              <a:gd name="connsiteY8" fmla="*/ 1095805 h 1643995"/>
              <a:gd name="connsiteX9" fmla="*/ 2948940 w 9471660"/>
              <a:gd name="connsiteY9" fmla="*/ 1120140 h 1643995"/>
              <a:gd name="connsiteX10" fmla="*/ 3512820 w 9471660"/>
              <a:gd name="connsiteY10" fmla="*/ 1120140 h 1643995"/>
              <a:gd name="connsiteX11" fmla="*/ 3939540 w 9471660"/>
              <a:gd name="connsiteY11" fmla="*/ 1112520 h 1643995"/>
              <a:gd name="connsiteX12" fmla="*/ 4305300 w 9471660"/>
              <a:gd name="connsiteY12" fmla="*/ 1127760 h 1643995"/>
              <a:gd name="connsiteX13" fmla="*/ 4754880 w 9471660"/>
              <a:gd name="connsiteY13" fmla="*/ 1074420 h 1643995"/>
              <a:gd name="connsiteX14" fmla="*/ 5181600 w 9471660"/>
              <a:gd name="connsiteY14" fmla="*/ 1013460 h 1643995"/>
              <a:gd name="connsiteX15" fmla="*/ 5455920 w 9471660"/>
              <a:gd name="connsiteY15" fmla="*/ 990600 h 1643995"/>
              <a:gd name="connsiteX16" fmla="*/ 5943600 w 9471660"/>
              <a:gd name="connsiteY16" fmla="*/ 929640 h 1643995"/>
              <a:gd name="connsiteX17" fmla="*/ 6438900 w 9471660"/>
              <a:gd name="connsiteY17" fmla="*/ 929640 h 1643995"/>
              <a:gd name="connsiteX18" fmla="*/ 6842761 w 9471660"/>
              <a:gd name="connsiteY18" fmla="*/ 680393 h 1643995"/>
              <a:gd name="connsiteX19" fmla="*/ 7362149 w 9471660"/>
              <a:gd name="connsiteY19" fmla="*/ 462116 h 1643995"/>
              <a:gd name="connsiteX20" fmla="*/ 7800668 w 9471660"/>
              <a:gd name="connsiteY20" fmla="*/ 367235 h 1643995"/>
              <a:gd name="connsiteX21" fmla="*/ 8307029 w 9471660"/>
              <a:gd name="connsiteY21" fmla="*/ 256869 h 1643995"/>
              <a:gd name="connsiteX22" fmla="*/ 8821993 w 9471660"/>
              <a:gd name="connsiteY22" fmla="*/ 231059 h 1643995"/>
              <a:gd name="connsiteX23" fmla="*/ 9250680 w 9471660"/>
              <a:gd name="connsiteY23" fmla="*/ 62680 h 1643995"/>
              <a:gd name="connsiteX24" fmla="*/ 9471660 w 9471660"/>
              <a:gd name="connsiteY24" fmla="*/ 0 h 1643995"/>
              <a:gd name="connsiteX0" fmla="*/ 0 w 9471660"/>
              <a:gd name="connsiteY0" fmla="*/ 1562100 h 1644020"/>
              <a:gd name="connsiteX1" fmla="*/ 457937 w 9471660"/>
              <a:gd name="connsiteY1" fmla="*/ 1643954 h 1644020"/>
              <a:gd name="connsiteX2" fmla="*/ 762000 w 9471660"/>
              <a:gd name="connsiteY2" fmla="*/ 1573898 h 1644020"/>
              <a:gd name="connsiteX3" fmla="*/ 1028946 w 9471660"/>
              <a:gd name="connsiteY3" fmla="*/ 1465744 h 1644020"/>
              <a:gd name="connsiteX4" fmla="*/ 1334729 w 9471660"/>
              <a:gd name="connsiteY4" fmla="*/ 1274998 h 1644020"/>
              <a:gd name="connsiteX5" fmla="*/ 1795616 w 9471660"/>
              <a:gd name="connsiteY5" fmla="*/ 1160205 h 1644020"/>
              <a:gd name="connsiteX6" fmla="*/ 2143924 w 9471660"/>
              <a:gd name="connsiteY6" fmla="*/ 1206418 h 1644020"/>
              <a:gd name="connsiteX7" fmla="*/ 2396121 w 9471660"/>
              <a:gd name="connsiteY7" fmla="*/ 1148162 h 1644020"/>
              <a:gd name="connsiteX8" fmla="*/ 2677815 w 9471660"/>
              <a:gd name="connsiteY8" fmla="*/ 1095805 h 1644020"/>
              <a:gd name="connsiteX9" fmla="*/ 2948940 w 9471660"/>
              <a:gd name="connsiteY9" fmla="*/ 1120140 h 1644020"/>
              <a:gd name="connsiteX10" fmla="*/ 3512820 w 9471660"/>
              <a:gd name="connsiteY10" fmla="*/ 1120140 h 1644020"/>
              <a:gd name="connsiteX11" fmla="*/ 3939540 w 9471660"/>
              <a:gd name="connsiteY11" fmla="*/ 1112520 h 1644020"/>
              <a:gd name="connsiteX12" fmla="*/ 4305300 w 9471660"/>
              <a:gd name="connsiteY12" fmla="*/ 1127760 h 1644020"/>
              <a:gd name="connsiteX13" fmla="*/ 4754880 w 9471660"/>
              <a:gd name="connsiteY13" fmla="*/ 1074420 h 1644020"/>
              <a:gd name="connsiteX14" fmla="*/ 5181600 w 9471660"/>
              <a:gd name="connsiteY14" fmla="*/ 1013460 h 1644020"/>
              <a:gd name="connsiteX15" fmla="*/ 5455920 w 9471660"/>
              <a:gd name="connsiteY15" fmla="*/ 990600 h 1644020"/>
              <a:gd name="connsiteX16" fmla="*/ 5943600 w 9471660"/>
              <a:gd name="connsiteY16" fmla="*/ 929640 h 1644020"/>
              <a:gd name="connsiteX17" fmla="*/ 6438900 w 9471660"/>
              <a:gd name="connsiteY17" fmla="*/ 929640 h 1644020"/>
              <a:gd name="connsiteX18" fmla="*/ 6842761 w 9471660"/>
              <a:gd name="connsiteY18" fmla="*/ 680393 h 1644020"/>
              <a:gd name="connsiteX19" fmla="*/ 7362149 w 9471660"/>
              <a:gd name="connsiteY19" fmla="*/ 462116 h 1644020"/>
              <a:gd name="connsiteX20" fmla="*/ 7800668 w 9471660"/>
              <a:gd name="connsiteY20" fmla="*/ 367235 h 1644020"/>
              <a:gd name="connsiteX21" fmla="*/ 8307029 w 9471660"/>
              <a:gd name="connsiteY21" fmla="*/ 256869 h 1644020"/>
              <a:gd name="connsiteX22" fmla="*/ 8821993 w 9471660"/>
              <a:gd name="connsiteY22" fmla="*/ 231059 h 1644020"/>
              <a:gd name="connsiteX23" fmla="*/ 9250680 w 9471660"/>
              <a:gd name="connsiteY23" fmla="*/ 62680 h 1644020"/>
              <a:gd name="connsiteX24" fmla="*/ 9471660 w 9471660"/>
              <a:gd name="connsiteY24" fmla="*/ 0 h 1644020"/>
              <a:gd name="connsiteX0" fmla="*/ 0 w 9471660"/>
              <a:gd name="connsiteY0" fmla="*/ 1562100 h 1576627"/>
              <a:gd name="connsiteX1" fmla="*/ 349782 w 9471660"/>
              <a:gd name="connsiteY1" fmla="*/ 1545632 h 1576627"/>
              <a:gd name="connsiteX2" fmla="*/ 762000 w 9471660"/>
              <a:gd name="connsiteY2" fmla="*/ 1573898 h 1576627"/>
              <a:gd name="connsiteX3" fmla="*/ 1028946 w 9471660"/>
              <a:gd name="connsiteY3" fmla="*/ 1465744 h 1576627"/>
              <a:gd name="connsiteX4" fmla="*/ 1334729 w 9471660"/>
              <a:gd name="connsiteY4" fmla="*/ 1274998 h 1576627"/>
              <a:gd name="connsiteX5" fmla="*/ 1795616 w 9471660"/>
              <a:gd name="connsiteY5" fmla="*/ 1160205 h 1576627"/>
              <a:gd name="connsiteX6" fmla="*/ 2143924 w 9471660"/>
              <a:gd name="connsiteY6" fmla="*/ 1206418 h 1576627"/>
              <a:gd name="connsiteX7" fmla="*/ 2396121 w 9471660"/>
              <a:gd name="connsiteY7" fmla="*/ 1148162 h 1576627"/>
              <a:gd name="connsiteX8" fmla="*/ 2677815 w 9471660"/>
              <a:gd name="connsiteY8" fmla="*/ 1095805 h 1576627"/>
              <a:gd name="connsiteX9" fmla="*/ 2948940 w 9471660"/>
              <a:gd name="connsiteY9" fmla="*/ 1120140 h 1576627"/>
              <a:gd name="connsiteX10" fmla="*/ 3512820 w 9471660"/>
              <a:gd name="connsiteY10" fmla="*/ 1120140 h 1576627"/>
              <a:gd name="connsiteX11" fmla="*/ 3939540 w 9471660"/>
              <a:gd name="connsiteY11" fmla="*/ 1112520 h 1576627"/>
              <a:gd name="connsiteX12" fmla="*/ 4305300 w 9471660"/>
              <a:gd name="connsiteY12" fmla="*/ 1127760 h 1576627"/>
              <a:gd name="connsiteX13" fmla="*/ 4754880 w 9471660"/>
              <a:gd name="connsiteY13" fmla="*/ 1074420 h 1576627"/>
              <a:gd name="connsiteX14" fmla="*/ 5181600 w 9471660"/>
              <a:gd name="connsiteY14" fmla="*/ 1013460 h 1576627"/>
              <a:gd name="connsiteX15" fmla="*/ 5455920 w 9471660"/>
              <a:gd name="connsiteY15" fmla="*/ 990600 h 1576627"/>
              <a:gd name="connsiteX16" fmla="*/ 5943600 w 9471660"/>
              <a:gd name="connsiteY16" fmla="*/ 929640 h 1576627"/>
              <a:gd name="connsiteX17" fmla="*/ 6438900 w 9471660"/>
              <a:gd name="connsiteY17" fmla="*/ 929640 h 1576627"/>
              <a:gd name="connsiteX18" fmla="*/ 6842761 w 9471660"/>
              <a:gd name="connsiteY18" fmla="*/ 680393 h 1576627"/>
              <a:gd name="connsiteX19" fmla="*/ 7362149 w 9471660"/>
              <a:gd name="connsiteY19" fmla="*/ 462116 h 1576627"/>
              <a:gd name="connsiteX20" fmla="*/ 7800668 w 9471660"/>
              <a:gd name="connsiteY20" fmla="*/ 367235 h 1576627"/>
              <a:gd name="connsiteX21" fmla="*/ 8307029 w 9471660"/>
              <a:gd name="connsiteY21" fmla="*/ 256869 h 1576627"/>
              <a:gd name="connsiteX22" fmla="*/ 8821993 w 9471660"/>
              <a:gd name="connsiteY22" fmla="*/ 231059 h 1576627"/>
              <a:gd name="connsiteX23" fmla="*/ 9250680 w 9471660"/>
              <a:gd name="connsiteY23" fmla="*/ 62680 h 1576627"/>
              <a:gd name="connsiteX24" fmla="*/ 9471660 w 9471660"/>
              <a:gd name="connsiteY24" fmla="*/ 0 h 157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71660" h="1576627">
                <a:moveTo>
                  <a:pt x="0" y="1562100"/>
                </a:moveTo>
                <a:cubicBezTo>
                  <a:pt x="214630" y="1568450"/>
                  <a:pt x="222782" y="1543666"/>
                  <a:pt x="349782" y="1545632"/>
                </a:cubicBezTo>
                <a:cubicBezTo>
                  <a:pt x="476782" y="1547598"/>
                  <a:pt x="648806" y="1587213"/>
                  <a:pt x="762000" y="1573898"/>
                </a:cubicBezTo>
                <a:cubicBezTo>
                  <a:pt x="875194" y="1560583"/>
                  <a:pt x="933491" y="1515561"/>
                  <a:pt x="1028946" y="1465744"/>
                </a:cubicBezTo>
                <a:cubicBezTo>
                  <a:pt x="1124401" y="1415927"/>
                  <a:pt x="1206951" y="1325921"/>
                  <a:pt x="1334729" y="1274998"/>
                </a:cubicBezTo>
                <a:cubicBezTo>
                  <a:pt x="1462507" y="1224075"/>
                  <a:pt x="1660750" y="1171635"/>
                  <a:pt x="1795616" y="1160205"/>
                </a:cubicBezTo>
                <a:cubicBezTo>
                  <a:pt x="1930482" y="1148775"/>
                  <a:pt x="2043840" y="1208425"/>
                  <a:pt x="2143924" y="1206418"/>
                </a:cubicBezTo>
                <a:cubicBezTo>
                  <a:pt x="2244008" y="1204411"/>
                  <a:pt x="2307139" y="1166598"/>
                  <a:pt x="2396121" y="1148162"/>
                </a:cubicBezTo>
                <a:cubicBezTo>
                  <a:pt x="2485103" y="1129726"/>
                  <a:pt x="2585679" y="1100475"/>
                  <a:pt x="2677815" y="1095805"/>
                </a:cubicBezTo>
                <a:cubicBezTo>
                  <a:pt x="2769951" y="1091135"/>
                  <a:pt x="2809773" y="1116084"/>
                  <a:pt x="2948940" y="1120140"/>
                </a:cubicBezTo>
                <a:cubicBezTo>
                  <a:pt x="3088107" y="1124196"/>
                  <a:pt x="3347720" y="1121410"/>
                  <a:pt x="3512820" y="1120140"/>
                </a:cubicBezTo>
                <a:cubicBezTo>
                  <a:pt x="3677920" y="1118870"/>
                  <a:pt x="3807460" y="1111250"/>
                  <a:pt x="3939540" y="1112520"/>
                </a:cubicBezTo>
                <a:cubicBezTo>
                  <a:pt x="4071620" y="1113790"/>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79770" y="939800"/>
                  <a:pt x="5943600" y="929640"/>
                </a:cubicBezTo>
                <a:cubicBezTo>
                  <a:pt x="6107430" y="919480"/>
                  <a:pt x="6289040" y="971181"/>
                  <a:pt x="6438900" y="929640"/>
                </a:cubicBezTo>
                <a:cubicBezTo>
                  <a:pt x="6588760" y="888099"/>
                  <a:pt x="6688886" y="758314"/>
                  <a:pt x="6842761" y="680393"/>
                </a:cubicBezTo>
                <a:cubicBezTo>
                  <a:pt x="6996636" y="602472"/>
                  <a:pt x="7202498" y="514309"/>
                  <a:pt x="7362149" y="462116"/>
                </a:cubicBezTo>
                <a:cubicBezTo>
                  <a:pt x="7521800" y="409923"/>
                  <a:pt x="7643188" y="401443"/>
                  <a:pt x="7800668" y="367235"/>
                </a:cubicBezTo>
                <a:cubicBezTo>
                  <a:pt x="7958148" y="333027"/>
                  <a:pt x="8136808" y="279565"/>
                  <a:pt x="8307029" y="256869"/>
                </a:cubicBezTo>
                <a:cubicBezTo>
                  <a:pt x="8477250" y="234173"/>
                  <a:pt x="8664718" y="263424"/>
                  <a:pt x="8821993" y="231059"/>
                </a:cubicBezTo>
                <a:cubicBezTo>
                  <a:pt x="8979268" y="198694"/>
                  <a:pt x="9132570" y="138880"/>
                  <a:pt x="9250680" y="62680"/>
                </a:cubicBezTo>
                <a:cubicBezTo>
                  <a:pt x="9368790" y="-1352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dirty="0">
              <a:solidFill>
                <a:prstClr val="white"/>
              </a:solidFill>
              <a:latin typeface="Arial" panose="020B0604020202020204"/>
            </a:endParaRPr>
          </a:p>
        </p:txBody>
      </p:sp>
      <p:sp>
        <p:nvSpPr>
          <p:cNvPr id="13" name="TextBox 12">
            <a:extLst>
              <a:ext uri="{FF2B5EF4-FFF2-40B4-BE49-F238E27FC236}">
                <a16:creationId xmlns:a16="http://schemas.microsoft.com/office/drawing/2014/main" id="{CFAFDEAE-FCFC-4FBE-A15E-E86E830DDF56}"/>
              </a:ext>
            </a:extLst>
          </p:cNvPr>
          <p:cNvSpPr txBox="1"/>
          <p:nvPr/>
        </p:nvSpPr>
        <p:spPr>
          <a:xfrm>
            <a:off x="8187444" y="1659118"/>
            <a:ext cx="2249328" cy="420564"/>
          </a:xfrm>
          <a:prstGeom prst="rect">
            <a:avLst/>
          </a:prstGeom>
          <a:noFill/>
        </p:spPr>
        <p:txBody>
          <a:bodyPr wrap="square" rtlCol="0">
            <a:spAutoFit/>
          </a:bodyPr>
          <a:lstStyle/>
          <a:p>
            <a:pPr algn="ctr">
              <a:defRPr/>
            </a:pPr>
            <a:r>
              <a:rPr lang="en-US" sz="2133" dirty="0">
                <a:solidFill>
                  <a:prstClr val="black"/>
                </a:solidFill>
                <a:latin typeface="Cambria" panose="02040503050406030204" pitchFamily="18" charset="0"/>
                <a:ea typeface="Cambria" panose="02040503050406030204" pitchFamily="18" charset="0"/>
              </a:rPr>
              <a:t>ground surface</a:t>
            </a:r>
          </a:p>
        </p:txBody>
      </p:sp>
      <p:sp>
        <p:nvSpPr>
          <p:cNvPr id="14" name="Freeform: Shape 13">
            <a:extLst>
              <a:ext uri="{FF2B5EF4-FFF2-40B4-BE49-F238E27FC236}">
                <a16:creationId xmlns:a16="http://schemas.microsoft.com/office/drawing/2014/main" id="{D1B3E5B4-3BB6-40C3-BBF2-344F3885C866}"/>
              </a:ext>
            </a:extLst>
          </p:cNvPr>
          <p:cNvSpPr/>
          <p:nvPr/>
        </p:nvSpPr>
        <p:spPr>
          <a:xfrm>
            <a:off x="1428753" y="4136418"/>
            <a:ext cx="9569983" cy="1554415"/>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27593"/>
              <a:gd name="connsiteX1" fmla="*/ 556260 w 9471660"/>
              <a:gd name="connsiteY1" fmla="*/ 1584960 h 1627593"/>
              <a:gd name="connsiteX2" fmla="*/ 762000 w 9471660"/>
              <a:gd name="connsiteY2" fmla="*/ 1623060 h 1627593"/>
              <a:gd name="connsiteX3" fmla="*/ 1028946 w 9471660"/>
              <a:gd name="connsiteY3" fmla="*/ 1613227 h 1627593"/>
              <a:gd name="connsiteX4" fmla="*/ 1295400 w 9471660"/>
              <a:gd name="connsiteY4" fmla="*/ 1501140 h 1627593"/>
              <a:gd name="connsiteX5" fmla="*/ 1638300 w 9471660"/>
              <a:gd name="connsiteY5" fmla="*/ 1524000 h 1627593"/>
              <a:gd name="connsiteX6" fmla="*/ 1996440 w 9471660"/>
              <a:gd name="connsiteY6" fmla="*/ 1432560 h 1627593"/>
              <a:gd name="connsiteX7" fmla="*/ 2346960 w 9471660"/>
              <a:gd name="connsiteY7" fmla="*/ 1226820 h 1627593"/>
              <a:gd name="connsiteX8" fmla="*/ 2697480 w 9471660"/>
              <a:gd name="connsiteY8" fmla="*/ 1203960 h 1627593"/>
              <a:gd name="connsiteX9" fmla="*/ 2948940 w 9471660"/>
              <a:gd name="connsiteY9" fmla="*/ 1120140 h 1627593"/>
              <a:gd name="connsiteX10" fmla="*/ 3512820 w 9471660"/>
              <a:gd name="connsiteY10" fmla="*/ 1120140 h 1627593"/>
              <a:gd name="connsiteX11" fmla="*/ 3939540 w 9471660"/>
              <a:gd name="connsiteY11" fmla="*/ 1112520 h 1627593"/>
              <a:gd name="connsiteX12" fmla="*/ 4305300 w 9471660"/>
              <a:gd name="connsiteY12" fmla="*/ 1127760 h 1627593"/>
              <a:gd name="connsiteX13" fmla="*/ 4754880 w 9471660"/>
              <a:gd name="connsiteY13" fmla="*/ 1074420 h 1627593"/>
              <a:gd name="connsiteX14" fmla="*/ 5181600 w 9471660"/>
              <a:gd name="connsiteY14" fmla="*/ 1013460 h 1627593"/>
              <a:gd name="connsiteX15" fmla="*/ 5455920 w 9471660"/>
              <a:gd name="connsiteY15" fmla="*/ 990600 h 1627593"/>
              <a:gd name="connsiteX16" fmla="*/ 5943600 w 9471660"/>
              <a:gd name="connsiteY16" fmla="*/ 929640 h 1627593"/>
              <a:gd name="connsiteX17" fmla="*/ 6438900 w 9471660"/>
              <a:gd name="connsiteY17" fmla="*/ 929640 h 1627593"/>
              <a:gd name="connsiteX18" fmla="*/ 6842760 w 9471660"/>
              <a:gd name="connsiteY18" fmla="*/ 975360 h 1627593"/>
              <a:gd name="connsiteX19" fmla="*/ 7322820 w 9471660"/>
              <a:gd name="connsiteY19" fmla="*/ 609600 h 1627593"/>
              <a:gd name="connsiteX20" fmla="*/ 7810500 w 9471660"/>
              <a:gd name="connsiteY20" fmla="*/ 563880 h 1627593"/>
              <a:gd name="connsiteX21" fmla="*/ 8267700 w 9471660"/>
              <a:gd name="connsiteY21" fmla="*/ 571500 h 1627593"/>
              <a:gd name="connsiteX22" fmla="*/ 8763000 w 9471660"/>
              <a:gd name="connsiteY22" fmla="*/ 457200 h 1627593"/>
              <a:gd name="connsiteX23" fmla="*/ 9250680 w 9471660"/>
              <a:gd name="connsiteY23" fmla="*/ 190500 h 1627593"/>
              <a:gd name="connsiteX24" fmla="*/ 9471660 w 9471660"/>
              <a:gd name="connsiteY24" fmla="*/ 0 h 1627593"/>
              <a:gd name="connsiteX0" fmla="*/ 0 w 9471660"/>
              <a:gd name="connsiteY0" fmla="*/ 1562100 h 1630327"/>
              <a:gd name="connsiteX1" fmla="*/ 320285 w 9471660"/>
              <a:gd name="connsiteY1" fmla="*/ 1545631 h 1630327"/>
              <a:gd name="connsiteX2" fmla="*/ 762000 w 9471660"/>
              <a:gd name="connsiteY2" fmla="*/ 1623060 h 1630327"/>
              <a:gd name="connsiteX3" fmla="*/ 1028946 w 9471660"/>
              <a:gd name="connsiteY3" fmla="*/ 1613227 h 1630327"/>
              <a:gd name="connsiteX4" fmla="*/ 1295400 w 9471660"/>
              <a:gd name="connsiteY4" fmla="*/ 1501140 h 1630327"/>
              <a:gd name="connsiteX5" fmla="*/ 1638300 w 9471660"/>
              <a:gd name="connsiteY5" fmla="*/ 1524000 h 1630327"/>
              <a:gd name="connsiteX6" fmla="*/ 1996440 w 9471660"/>
              <a:gd name="connsiteY6" fmla="*/ 1432560 h 1630327"/>
              <a:gd name="connsiteX7" fmla="*/ 2346960 w 9471660"/>
              <a:gd name="connsiteY7" fmla="*/ 1226820 h 1630327"/>
              <a:gd name="connsiteX8" fmla="*/ 2697480 w 9471660"/>
              <a:gd name="connsiteY8" fmla="*/ 1203960 h 1630327"/>
              <a:gd name="connsiteX9" fmla="*/ 2948940 w 9471660"/>
              <a:gd name="connsiteY9" fmla="*/ 1120140 h 1630327"/>
              <a:gd name="connsiteX10" fmla="*/ 3512820 w 9471660"/>
              <a:gd name="connsiteY10" fmla="*/ 1120140 h 1630327"/>
              <a:gd name="connsiteX11" fmla="*/ 3939540 w 9471660"/>
              <a:gd name="connsiteY11" fmla="*/ 1112520 h 1630327"/>
              <a:gd name="connsiteX12" fmla="*/ 4305300 w 9471660"/>
              <a:gd name="connsiteY12" fmla="*/ 1127760 h 1630327"/>
              <a:gd name="connsiteX13" fmla="*/ 4754880 w 9471660"/>
              <a:gd name="connsiteY13" fmla="*/ 1074420 h 1630327"/>
              <a:gd name="connsiteX14" fmla="*/ 5181600 w 9471660"/>
              <a:gd name="connsiteY14" fmla="*/ 1013460 h 1630327"/>
              <a:gd name="connsiteX15" fmla="*/ 5455920 w 9471660"/>
              <a:gd name="connsiteY15" fmla="*/ 990600 h 1630327"/>
              <a:gd name="connsiteX16" fmla="*/ 5943600 w 9471660"/>
              <a:gd name="connsiteY16" fmla="*/ 929640 h 1630327"/>
              <a:gd name="connsiteX17" fmla="*/ 6438900 w 9471660"/>
              <a:gd name="connsiteY17" fmla="*/ 929640 h 1630327"/>
              <a:gd name="connsiteX18" fmla="*/ 6842760 w 9471660"/>
              <a:gd name="connsiteY18" fmla="*/ 975360 h 1630327"/>
              <a:gd name="connsiteX19" fmla="*/ 7322820 w 9471660"/>
              <a:gd name="connsiteY19" fmla="*/ 609600 h 1630327"/>
              <a:gd name="connsiteX20" fmla="*/ 7810500 w 9471660"/>
              <a:gd name="connsiteY20" fmla="*/ 563880 h 1630327"/>
              <a:gd name="connsiteX21" fmla="*/ 8267700 w 9471660"/>
              <a:gd name="connsiteY21" fmla="*/ 571500 h 1630327"/>
              <a:gd name="connsiteX22" fmla="*/ 8763000 w 9471660"/>
              <a:gd name="connsiteY22" fmla="*/ 457200 h 1630327"/>
              <a:gd name="connsiteX23" fmla="*/ 9250680 w 9471660"/>
              <a:gd name="connsiteY23" fmla="*/ 190500 h 1630327"/>
              <a:gd name="connsiteX24" fmla="*/ 9471660 w 9471660"/>
              <a:gd name="connsiteY24" fmla="*/ 0 h 1630327"/>
              <a:gd name="connsiteX0" fmla="*/ 0 w 9471660"/>
              <a:gd name="connsiteY0" fmla="*/ 1562100 h 1613357"/>
              <a:gd name="connsiteX1" fmla="*/ 320285 w 9471660"/>
              <a:gd name="connsiteY1" fmla="*/ 1545631 h 1613357"/>
              <a:gd name="connsiteX2" fmla="*/ 820994 w 9471660"/>
              <a:gd name="connsiteY2" fmla="*/ 1475576 h 1613357"/>
              <a:gd name="connsiteX3" fmla="*/ 1028946 w 9471660"/>
              <a:gd name="connsiteY3" fmla="*/ 1613227 h 1613357"/>
              <a:gd name="connsiteX4" fmla="*/ 1295400 w 9471660"/>
              <a:gd name="connsiteY4" fmla="*/ 1501140 h 1613357"/>
              <a:gd name="connsiteX5" fmla="*/ 1638300 w 9471660"/>
              <a:gd name="connsiteY5" fmla="*/ 1524000 h 1613357"/>
              <a:gd name="connsiteX6" fmla="*/ 1996440 w 9471660"/>
              <a:gd name="connsiteY6" fmla="*/ 1432560 h 1613357"/>
              <a:gd name="connsiteX7" fmla="*/ 2346960 w 9471660"/>
              <a:gd name="connsiteY7" fmla="*/ 1226820 h 1613357"/>
              <a:gd name="connsiteX8" fmla="*/ 2697480 w 9471660"/>
              <a:gd name="connsiteY8" fmla="*/ 1203960 h 1613357"/>
              <a:gd name="connsiteX9" fmla="*/ 2948940 w 9471660"/>
              <a:gd name="connsiteY9" fmla="*/ 1120140 h 1613357"/>
              <a:gd name="connsiteX10" fmla="*/ 3512820 w 9471660"/>
              <a:gd name="connsiteY10" fmla="*/ 1120140 h 1613357"/>
              <a:gd name="connsiteX11" fmla="*/ 3939540 w 9471660"/>
              <a:gd name="connsiteY11" fmla="*/ 1112520 h 1613357"/>
              <a:gd name="connsiteX12" fmla="*/ 4305300 w 9471660"/>
              <a:gd name="connsiteY12" fmla="*/ 1127760 h 1613357"/>
              <a:gd name="connsiteX13" fmla="*/ 4754880 w 9471660"/>
              <a:gd name="connsiteY13" fmla="*/ 1074420 h 1613357"/>
              <a:gd name="connsiteX14" fmla="*/ 5181600 w 9471660"/>
              <a:gd name="connsiteY14" fmla="*/ 1013460 h 1613357"/>
              <a:gd name="connsiteX15" fmla="*/ 5455920 w 9471660"/>
              <a:gd name="connsiteY15" fmla="*/ 990600 h 1613357"/>
              <a:gd name="connsiteX16" fmla="*/ 5943600 w 9471660"/>
              <a:gd name="connsiteY16" fmla="*/ 929640 h 1613357"/>
              <a:gd name="connsiteX17" fmla="*/ 6438900 w 9471660"/>
              <a:gd name="connsiteY17" fmla="*/ 929640 h 1613357"/>
              <a:gd name="connsiteX18" fmla="*/ 6842760 w 9471660"/>
              <a:gd name="connsiteY18" fmla="*/ 975360 h 1613357"/>
              <a:gd name="connsiteX19" fmla="*/ 7322820 w 9471660"/>
              <a:gd name="connsiteY19" fmla="*/ 609600 h 1613357"/>
              <a:gd name="connsiteX20" fmla="*/ 7810500 w 9471660"/>
              <a:gd name="connsiteY20" fmla="*/ 563880 h 1613357"/>
              <a:gd name="connsiteX21" fmla="*/ 8267700 w 9471660"/>
              <a:gd name="connsiteY21" fmla="*/ 571500 h 1613357"/>
              <a:gd name="connsiteX22" fmla="*/ 8763000 w 9471660"/>
              <a:gd name="connsiteY22" fmla="*/ 457200 h 1613357"/>
              <a:gd name="connsiteX23" fmla="*/ 9250680 w 9471660"/>
              <a:gd name="connsiteY23" fmla="*/ 190500 h 1613357"/>
              <a:gd name="connsiteX24" fmla="*/ 9471660 w 9471660"/>
              <a:gd name="connsiteY24" fmla="*/ 0 h 161335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638300 w 9471660"/>
              <a:gd name="connsiteY5" fmla="*/ 1524000 h 1564247"/>
              <a:gd name="connsiteX6" fmla="*/ 1996440 w 9471660"/>
              <a:gd name="connsiteY6" fmla="*/ 1432560 h 1564247"/>
              <a:gd name="connsiteX7" fmla="*/ 2346960 w 9471660"/>
              <a:gd name="connsiteY7" fmla="*/ 1226820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1996440 w 9471660"/>
              <a:gd name="connsiteY6" fmla="*/ 1432560 h 1564247"/>
              <a:gd name="connsiteX7" fmla="*/ 2346960 w 9471660"/>
              <a:gd name="connsiteY7" fmla="*/ 1226820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346960 w 9471660"/>
              <a:gd name="connsiteY7" fmla="*/ 1226820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10500 w 9471660"/>
              <a:gd name="connsiteY20" fmla="*/ 563880 h 1564247"/>
              <a:gd name="connsiteX21" fmla="*/ 8297197 w 9471660"/>
              <a:gd name="connsiteY21" fmla="*/ 473178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39997 w 9471660"/>
              <a:gd name="connsiteY20" fmla="*/ 603209 h 1564247"/>
              <a:gd name="connsiteX21" fmla="*/ 8297197 w 9471660"/>
              <a:gd name="connsiteY21" fmla="*/ 473178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39997 w 9471660"/>
              <a:gd name="connsiteY20" fmla="*/ 603209 h 1564247"/>
              <a:gd name="connsiteX21" fmla="*/ 8297197 w 9471660"/>
              <a:gd name="connsiteY21" fmla="*/ 473178 h 1564247"/>
              <a:gd name="connsiteX22" fmla="*/ 8821994 w 9471660"/>
              <a:gd name="connsiteY22" fmla="*/ 398207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39997 w 9471660"/>
              <a:gd name="connsiteY20" fmla="*/ 603209 h 1564247"/>
              <a:gd name="connsiteX21" fmla="*/ 8297197 w 9471660"/>
              <a:gd name="connsiteY21" fmla="*/ 473178 h 1564247"/>
              <a:gd name="connsiteX22" fmla="*/ 8821994 w 9471660"/>
              <a:gd name="connsiteY22" fmla="*/ 398207 h 1564247"/>
              <a:gd name="connsiteX23" fmla="*/ 9240848 w 9471660"/>
              <a:gd name="connsiteY23" fmla="*/ 131506 h 1564247"/>
              <a:gd name="connsiteX24" fmla="*/ 9471660 w 9471660"/>
              <a:gd name="connsiteY24" fmla="*/ 0 h 1564247"/>
              <a:gd name="connsiteX0" fmla="*/ 0 w 9569982"/>
              <a:gd name="connsiteY0" fmla="*/ 1552268 h 1554415"/>
              <a:gd name="connsiteX1" fmla="*/ 320285 w 9569982"/>
              <a:gd name="connsiteY1" fmla="*/ 1535799 h 1554415"/>
              <a:gd name="connsiteX2" fmla="*/ 820994 w 9569982"/>
              <a:gd name="connsiteY2" fmla="*/ 1465744 h 1554415"/>
              <a:gd name="connsiteX3" fmla="*/ 1146934 w 9569982"/>
              <a:gd name="connsiteY3" fmla="*/ 1544401 h 1554415"/>
              <a:gd name="connsiteX4" fmla="*/ 1295400 w 9569982"/>
              <a:gd name="connsiteY4" fmla="*/ 1491308 h 1554415"/>
              <a:gd name="connsiteX5" fmla="*/ 1736622 w 9569982"/>
              <a:gd name="connsiteY5" fmla="*/ 1356851 h 1554415"/>
              <a:gd name="connsiteX6" fmla="*/ 2094762 w 9569982"/>
              <a:gd name="connsiteY6" fmla="*/ 1275244 h 1554415"/>
              <a:gd name="connsiteX7" fmla="*/ 2435451 w 9569982"/>
              <a:gd name="connsiteY7" fmla="*/ 1315310 h 1554415"/>
              <a:gd name="connsiteX8" fmla="*/ 2825300 w 9569982"/>
              <a:gd name="connsiteY8" fmla="*/ 1233457 h 1554415"/>
              <a:gd name="connsiteX9" fmla="*/ 3175082 w 9569982"/>
              <a:gd name="connsiteY9" fmla="*/ 1070979 h 1554415"/>
              <a:gd name="connsiteX10" fmla="*/ 3552149 w 9569982"/>
              <a:gd name="connsiteY10" fmla="*/ 1139804 h 1554415"/>
              <a:gd name="connsiteX11" fmla="*/ 3939540 w 9569982"/>
              <a:gd name="connsiteY11" fmla="*/ 1102688 h 1554415"/>
              <a:gd name="connsiteX12" fmla="*/ 4305300 w 9569982"/>
              <a:gd name="connsiteY12" fmla="*/ 1117928 h 1554415"/>
              <a:gd name="connsiteX13" fmla="*/ 4754880 w 9569982"/>
              <a:gd name="connsiteY13" fmla="*/ 1064588 h 1554415"/>
              <a:gd name="connsiteX14" fmla="*/ 5181600 w 9569982"/>
              <a:gd name="connsiteY14" fmla="*/ 1003628 h 1554415"/>
              <a:gd name="connsiteX15" fmla="*/ 5455920 w 9569982"/>
              <a:gd name="connsiteY15" fmla="*/ 980768 h 1554415"/>
              <a:gd name="connsiteX16" fmla="*/ 5943600 w 9569982"/>
              <a:gd name="connsiteY16" fmla="*/ 919808 h 1554415"/>
              <a:gd name="connsiteX17" fmla="*/ 6438900 w 9569982"/>
              <a:gd name="connsiteY17" fmla="*/ 919808 h 1554415"/>
              <a:gd name="connsiteX18" fmla="*/ 6832928 w 9569982"/>
              <a:gd name="connsiteY18" fmla="*/ 837709 h 1554415"/>
              <a:gd name="connsiteX19" fmla="*/ 7352317 w 9569982"/>
              <a:gd name="connsiteY19" fmla="*/ 521110 h 1554415"/>
              <a:gd name="connsiteX20" fmla="*/ 7839997 w 9569982"/>
              <a:gd name="connsiteY20" fmla="*/ 593377 h 1554415"/>
              <a:gd name="connsiteX21" fmla="*/ 8297197 w 9569982"/>
              <a:gd name="connsiteY21" fmla="*/ 463346 h 1554415"/>
              <a:gd name="connsiteX22" fmla="*/ 8821994 w 9569982"/>
              <a:gd name="connsiteY22" fmla="*/ 388375 h 1554415"/>
              <a:gd name="connsiteX23" fmla="*/ 9240848 w 9569982"/>
              <a:gd name="connsiteY23" fmla="*/ 121674 h 1554415"/>
              <a:gd name="connsiteX24" fmla="*/ 9569982 w 9569982"/>
              <a:gd name="connsiteY24" fmla="*/ 0 h 1554415"/>
              <a:gd name="connsiteX0" fmla="*/ 0 w 9569982"/>
              <a:gd name="connsiteY0" fmla="*/ 1552268 h 1554415"/>
              <a:gd name="connsiteX1" fmla="*/ 320285 w 9569982"/>
              <a:gd name="connsiteY1" fmla="*/ 1535799 h 1554415"/>
              <a:gd name="connsiteX2" fmla="*/ 820994 w 9569982"/>
              <a:gd name="connsiteY2" fmla="*/ 1465744 h 1554415"/>
              <a:gd name="connsiteX3" fmla="*/ 1146934 w 9569982"/>
              <a:gd name="connsiteY3" fmla="*/ 1544401 h 1554415"/>
              <a:gd name="connsiteX4" fmla="*/ 1295400 w 9569982"/>
              <a:gd name="connsiteY4" fmla="*/ 1491308 h 1554415"/>
              <a:gd name="connsiteX5" fmla="*/ 1736622 w 9569982"/>
              <a:gd name="connsiteY5" fmla="*/ 1356851 h 1554415"/>
              <a:gd name="connsiteX6" fmla="*/ 2094762 w 9569982"/>
              <a:gd name="connsiteY6" fmla="*/ 1275244 h 1554415"/>
              <a:gd name="connsiteX7" fmla="*/ 2435451 w 9569982"/>
              <a:gd name="connsiteY7" fmla="*/ 1315310 h 1554415"/>
              <a:gd name="connsiteX8" fmla="*/ 2825300 w 9569982"/>
              <a:gd name="connsiteY8" fmla="*/ 1233457 h 1554415"/>
              <a:gd name="connsiteX9" fmla="*/ 3175082 w 9569982"/>
              <a:gd name="connsiteY9" fmla="*/ 1070979 h 1554415"/>
              <a:gd name="connsiteX10" fmla="*/ 3552149 w 9569982"/>
              <a:gd name="connsiteY10" fmla="*/ 1139804 h 1554415"/>
              <a:gd name="connsiteX11" fmla="*/ 3939540 w 9569982"/>
              <a:gd name="connsiteY11" fmla="*/ 1102688 h 1554415"/>
              <a:gd name="connsiteX12" fmla="*/ 4305300 w 9569982"/>
              <a:gd name="connsiteY12" fmla="*/ 1117928 h 1554415"/>
              <a:gd name="connsiteX13" fmla="*/ 4754880 w 9569982"/>
              <a:gd name="connsiteY13" fmla="*/ 1064588 h 1554415"/>
              <a:gd name="connsiteX14" fmla="*/ 5181600 w 9569982"/>
              <a:gd name="connsiteY14" fmla="*/ 1003628 h 1554415"/>
              <a:gd name="connsiteX15" fmla="*/ 5455920 w 9569982"/>
              <a:gd name="connsiteY15" fmla="*/ 980768 h 1554415"/>
              <a:gd name="connsiteX16" fmla="*/ 5943600 w 9569982"/>
              <a:gd name="connsiteY16" fmla="*/ 919808 h 1554415"/>
              <a:gd name="connsiteX17" fmla="*/ 6438900 w 9569982"/>
              <a:gd name="connsiteY17" fmla="*/ 919808 h 1554415"/>
              <a:gd name="connsiteX18" fmla="*/ 6862425 w 9569982"/>
              <a:gd name="connsiteY18" fmla="*/ 719722 h 1554415"/>
              <a:gd name="connsiteX19" fmla="*/ 7352317 w 9569982"/>
              <a:gd name="connsiteY19" fmla="*/ 521110 h 1554415"/>
              <a:gd name="connsiteX20" fmla="*/ 7839997 w 9569982"/>
              <a:gd name="connsiteY20" fmla="*/ 593377 h 1554415"/>
              <a:gd name="connsiteX21" fmla="*/ 8297197 w 9569982"/>
              <a:gd name="connsiteY21" fmla="*/ 463346 h 1554415"/>
              <a:gd name="connsiteX22" fmla="*/ 8821994 w 9569982"/>
              <a:gd name="connsiteY22" fmla="*/ 388375 h 1554415"/>
              <a:gd name="connsiteX23" fmla="*/ 9240848 w 9569982"/>
              <a:gd name="connsiteY23" fmla="*/ 121674 h 1554415"/>
              <a:gd name="connsiteX24" fmla="*/ 9569982 w 9569982"/>
              <a:gd name="connsiteY24" fmla="*/ 0 h 1554415"/>
              <a:gd name="connsiteX0" fmla="*/ 0 w 9569982"/>
              <a:gd name="connsiteY0" fmla="*/ 1552268 h 1554415"/>
              <a:gd name="connsiteX1" fmla="*/ 320285 w 9569982"/>
              <a:gd name="connsiteY1" fmla="*/ 1535799 h 1554415"/>
              <a:gd name="connsiteX2" fmla="*/ 820994 w 9569982"/>
              <a:gd name="connsiteY2" fmla="*/ 1465744 h 1554415"/>
              <a:gd name="connsiteX3" fmla="*/ 1146934 w 9569982"/>
              <a:gd name="connsiteY3" fmla="*/ 1544401 h 1554415"/>
              <a:gd name="connsiteX4" fmla="*/ 1295400 w 9569982"/>
              <a:gd name="connsiteY4" fmla="*/ 1491308 h 1554415"/>
              <a:gd name="connsiteX5" fmla="*/ 1736622 w 9569982"/>
              <a:gd name="connsiteY5" fmla="*/ 1356851 h 1554415"/>
              <a:gd name="connsiteX6" fmla="*/ 2094762 w 9569982"/>
              <a:gd name="connsiteY6" fmla="*/ 1275244 h 1554415"/>
              <a:gd name="connsiteX7" fmla="*/ 2435451 w 9569982"/>
              <a:gd name="connsiteY7" fmla="*/ 1315310 h 1554415"/>
              <a:gd name="connsiteX8" fmla="*/ 2825300 w 9569982"/>
              <a:gd name="connsiteY8" fmla="*/ 1233457 h 1554415"/>
              <a:gd name="connsiteX9" fmla="*/ 3175082 w 9569982"/>
              <a:gd name="connsiteY9" fmla="*/ 1070979 h 1554415"/>
              <a:gd name="connsiteX10" fmla="*/ 3552149 w 9569982"/>
              <a:gd name="connsiteY10" fmla="*/ 1139804 h 1554415"/>
              <a:gd name="connsiteX11" fmla="*/ 3939540 w 9569982"/>
              <a:gd name="connsiteY11" fmla="*/ 1102688 h 1554415"/>
              <a:gd name="connsiteX12" fmla="*/ 4305300 w 9569982"/>
              <a:gd name="connsiteY12" fmla="*/ 1117928 h 1554415"/>
              <a:gd name="connsiteX13" fmla="*/ 4754880 w 9569982"/>
              <a:gd name="connsiteY13" fmla="*/ 1064588 h 1554415"/>
              <a:gd name="connsiteX14" fmla="*/ 5181600 w 9569982"/>
              <a:gd name="connsiteY14" fmla="*/ 1003628 h 1554415"/>
              <a:gd name="connsiteX15" fmla="*/ 5455920 w 9569982"/>
              <a:gd name="connsiteY15" fmla="*/ 980768 h 1554415"/>
              <a:gd name="connsiteX16" fmla="*/ 5943600 w 9569982"/>
              <a:gd name="connsiteY16" fmla="*/ 919808 h 1554415"/>
              <a:gd name="connsiteX17" fmla="*/ 6350409 w 9569982"/>
              <a:gd name="connsiteY17" fmla="*/ 821485 h 1554415"/>
              <a:gd name="connsiteX18" fmla="*/ 6862425 w 9569982"/>
              <a:gd name="connsiteY18" fmla="*/ 719722 h 1554415"/>
              <a:gd name="connsiteX19" fmla="*/ 7352317 w 9569982"/>
              <a:gd name="connsiteY19" fmla="*/ 521110 h 1554415"/>
              <a:gd name="connsiteX20" fmla="*/ 7839997 w 9569982"/>
              <a:gd name="connsiteY20" fmla="*/ 593377 h 1554415"/>
              <a:gd name="connsiteX21" fmla="*/ 8297197 w 9569982"/>
              <a:gd name="connsiteY21" fmla="*/ 463346 h 1554415"/>
              <a:gd name="connsiteX22" fmla="*/ 8821994 w 9569982"/>
              <a:gd name="connsiteY22" fmla="*/ 388375 h 1554415"/>
              <a:gd name="connsiteX23" fmla="*/ 9240848 w 9569982"/>
              <a:gd name="connsiteY23" fmla="*/ 121674 h 1554415"/>
              <a:gd name="connsiteX24" fmla="*/ 9569982 w 9569982"/>
              <a:gd name="connsiteY24" fmla="*/ 0 h 155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69982" h="1554415">
                <a:moveTo>
                  <a:pt x="0" y="1552268"/>
                </a:moveTo>
                <a:cubicBezTo>
                  <a:pt x="214630" y="1558618"/>
                  <a:pt x="183453" y="1550220"/>
                  <a:pt x="320285" y="1535799"/>
                </a:cubicBezTo>
                <a:cubicBezTo>
                  <a:pt x="457117" y="1521378"/>
                  <a:pt x="683219" y="1464310"/>
                  <a:pt x="820994" y="1465744"/>
                </a:cubicBezTo>
                <a:cubicBezTo>
                  <a:pt x="958769" y="1467178"/>
                  <a:pt x="1067866" y="1540140"/>
                  <a:pt x="1146934" y="1544401"/>
                </a:cubicBezTo>
                <a:cubicBezTo>
                  <a:pt x="1226002" y="1548662"/>
                  <a:pt x="1197119" y="1522566"/>
                  <a:pt x="1295400" y="1491308"/>
                </a:cubicBezTo>
                <a:cubicBezTo>
                  <a:pt x="1393681" y="1460050"/>
                  <a:pt x="1603395" y="1392862"/>
                  <a:pt x="1736622" y="1356851"/>
                </a:cubicBezTo>
                <a:cubicBezTo>
                  <a:pt x="1869849" y="1320840"/>
                  <a:pt x="1978291" y="1282168"/>
                  <a:pt x="2094762" y="1275244"/>
                </a:cubicBezTo>
                <a:cubicBezTo>
                  <a:pt x="2211234" y="1268321"/>
                  <a:pt x="2313695" y="1322274"/>
                  <a:pt x="2435451" y="1315310"/>
                </a:cubicBezTo>
                <a:cubicBezTo>
                  <a:pt x="2557207" y="1308346"/>
                  <a:pt x="2702028" y="1274179"/>
                  <a:pt x="2825300" y="1233457"/>
                </a:cubicBezTo>
                <a:cubicBezTo>
                  <a:pt x="2948572" y="1192735"/>
                  <a:pt x="3053941" y="1086588"/>
                  <a:pt x="3175082" y="1070979"/>
                </a:cubicBezTo>
                <a:cubicBezTo>
                  <a:pt x="3296224" y="1055370"/>
                  <a:pt x="3424739" y="1134519"/>
                  <a:pt x="3552149" y="1139804"/>
                </a:cubicBezTo>
                <a:cubicBezTo>
                  <a:pt x="3679559" y="1145089"/>
                  <a:pt x="3814015" y="1106334"/>
                  <a:pt x="3939540" y="1102688"/>
                </a:cubicBezTo>
                <a:cubicBezTo>
                  <a:pt x="4065065" y="1099042"/>
                  <a:pt x="4169410" y="1124278"/>
                  <a:pt x="4305300" y="1117928"/>
                </a:cubicBezTo>
                <a:cubicBezTo>
                  <a:pt x="4441190" y="1111578"/>
                  <a:pt x="4608830" y="1083638"/>
                  <a:pt x="4754880" y="1064588"/>
                </a:cubicBezTo>
                <a:cubicBezTo>
                  <a:pt x="4900930" y="1045538"/>
                  <a:pt x="5064760" y="1017598"/>
                  <a:pt x="5181600" y="1003628"/>
                </a:cubicBezTo>
                <a:cubicBezTo>
                  <a:pt x="5298440" y="989658"/>
                  <a:pt x="5328920" y="994738"/>
                  <a:pt x="5455920" y="980768"/>
                </a:cubicBezTo>
                <a:cubicBezTo>
                  <a:pt x="5582920" y="966798"/>
                  <a:pt x="5794519" y="946355"/>
                  <a:pt x="5943600" y="919808"/>
                </a:cubicBezTo>
                <a:cubicBezTo>
                  <a:pt x="6092681" y="893261"/>
                  <a:pt x="6197272" y="854833"/>
                  <a:pt x="6350409" y="821485"/>
                </a:cubicBezTo>
                <a:cubicBezTo>
                  <a:pt x="6503547" y="788137"/>
                  <a:pt x="6695440" y="769785"/>
                  <a:pt x="6862425" y="719722"/>
                </a:cubicBezTo>
                <a:cubicBezTo>
                  <a:pt x="7029410" y="669660"/>
                  <a:pt x="7189388" y="542168"/>
                  <a:pt x="7352317" y="521110"/>
                </a:cubicBezTo>
                <a:cubicBezTo>
                  <a:pt x="7515246" y="500052"/>
                  <a:pt x="7682517" y="603004"/>
                  <a:pt x="7839997" y="593377"/>
                </a:cubicBezTo>
                <a:cubicBezTo>
                  <a:pt x="7997477" y="583750"/>
                  <a:pt x="8133531" y="497513"/>
                  <a:pt x="8297197" y="463346"/>
                </a:cubicBezTo>
                <a:cubicBezTo>
                  <a:pt x="8460863" y="429179"/>
                  <a:pt x="8664719" y="445320"/>
                  <a:pt x="8821994" y="388375"/>
                </a:cubicBezTo>
                <a:cubicBezTo>
                  <a:pt x="8979269" y="331430"/>
                  <a:pt x="9122738" y="197874"/>
                  <a:pt x="9240848" y="121674"/>
                </a:cubicBezTo>
                <a:cubicBezTo>
                  <a:pt x="9358958" y="45474"/>
                  <a:pt x="9518547" y="57150"/>
                  <a:pt x="9569982"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a:solidFill>
                <a:prstClr val="white"/>
              </a:solidFill>
              <a:latin typeface="Arial" panose="020B0604020202020204"/>
            </a:endParaRPr>
          </a:p>
        </p:txBody>
      </p:sp>
      <p:sp>
        <p:nvSpPr>
          <p:cNvPr id="15" name="TextBox 14">
            <a:extLst>
              <a:ext uri="{FF2B5EF4-FFF2-40B4-BE49-F238E27FC236}">
                <a16:creationId xmlns:a16="http://schemas.microsoft.com/office/drawing/2014/main" id="{2E470B82-F8DB-44AA-95AB-5FDD92667AB7}"/>
              </a:ext>
            </a:extLst>
          </p:cNvPr>
          <p:cNvSpPr txBox="1"/>
          <p:nvPr/>
        </p:nvSpPr>
        <p:spPr>
          <a:xfrm>
            <a:off x="3539618" y="4778404"/>
            <a:ext cx="3559279" cy="748795"/>
          </a:xfrm>
          <a:prstGeom prst="rect">
            <a:avLst/>
          </a:prstGeom>
          <a:noFill/>
        </p:spPr>
        <p:txBody>
          <a:bodyPr wrap="square" rtlCol="0">
            <a:spAutoFit/>
          </a:bodyPr>
          <a:lstStyle/>
          <a:p>
            <a:pPr algn="ctr">
              <a:defRPr/>
            </a:pPr>
            <a:r>
              <a:rPr lang="en-US" sz="2133" dirty="0">
                <a:solidFill>
                  <a:prstClr val="black"/>
                </a:solidFill>
                <a:latin typeface="Cambria" panose="02040503050406030204" pitchFamily="18" charset="0"/>
                <a:ea typeface="Cambria" panose="02040503050406030204" pitchFamily="18" charset="0"/>
              </a:rPr>
              <a:t>equipotential surfaces</a:t>
            </a:r>
          </a:p>
          <a:p>
            <a:pPr algn="ctr">
              <a:defRPr/>
            </a:pPr>
            <a:r>
              <a:rPr lang="en-US" sz="2133" dirty="0">
                <a:solidFill>
                  <a:prstClr val="black"/>
                </a:solidFill>
                <a:latin typeface="Cambria" panose="02040503050406030204" pitchFamily="18" charset="0"/>
                <a:ea typeface="Cambria" panose="02040503050406030204" pitchFamily="18" charset="0"/>
              </a:rPr>
              <a:t>(equal gravity)</a:t>
            </a:r>
          </a:p>
        </p:txBody>
      </p:sp>
      <p:sp>
        <p:nvSpPr>
          <p:cNvPr id="16" name="Freeform: Shape 15">
            <a:extLst>
              <a:ext uri="{FF2B5EF4-FFF2-40B4-BE49-F238E27FC236}">
                <a16:creationId xmlns:a16="http://schemas.microsoft.com/office/drawing/2014/main" id="{003D04FF-8AD5-4606-AE96-41798079B9F1}"/>
              </a:ext>
            </a:extLst>
          </p:cNvPr>
          <p:cNvSpPr/>
          <p:nvPr/>
        </p:nvSpPr>
        <p:spPr>
          <a:xfrm>
            <a:off x="1360171" y="4651221"/>
            <a:ext cx="9471660" cy="1562503"/>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9219"/>
              <a:gd name="connsiteX1" fmla="*/ 556260 w 9471660"/>
              <a:gd name="connsiteY1" fmla="*/ 1486637 h 1639219"/>
              <a:gd name="connsiteX2" fmla="*/ 762000 w 9471660"/>
              <a:gd name="connsiteY2" fmla="*/ 1623060 h 1639219"/>
              <a:gd name="connsiteX3" fmla="*/ 960120 w 9471660"/>
              <a:gd name="connsiteY3" fmla="*/ 1623060 h 1639219"/>
              <a:gd name="connsiteX4" fmla="*/ 1295400 w 9471660"/>
              <a:gd name="connsiteY4" fmla="*/ 1501140 h 1639219"/>
              <a:gd name="connsiteX5" fmla="*/ 1638300 w 9471660"/>
              <a:gd name="connsiteY5" fmla="*/ 1524000 h 1639219"/>
              <a:gd name="connsiteX6" fmla="*/ 1996440 w 9471660"/>
              <a:gd name="connsiteY6" fmla="*/ 1432560 h 1639219"/>
              <a:gd name="connsiteX7" fmla="*/ 2346960 w 9471660"/>
              <a:gd name="connsiteY7" fmla="*/ 1226820 h 1639219"/>
              <a:gd name="connsiteX8" fmla="*/ 2697480 w 9471660"/>
              <a:gd name="connsiteY8" fmla="*/ 1203960 h 1639219"/>
              <a:gd name="connsiteX9" fmla="*/ 2948940 w 9471660"/>
              <a:gd name="connsiteY9" fmla="*/ 1120140 h 1639219"/>
              <a:gd name="connsiteX10" fmla="*/ 3512820 w 9471660"/>
              <a:gd name="connsiteY10" fmla="*/ 1120140 h 1639219"/>
              <a:gd name="connsiteX11" fmla="*/ 3939540 w 9471660"/>
              <a:gd name="connsiteY11" fmla="*/ 1112520 h 1639219"/>
              <a:gd name="connsiteX12" fmla="*/ 4305300 w 9471660"/>
              <a:gd name="connsiteY12" fmla="*/ 1127760 h 1639219"/>
              <a:gd name="connsiteX13" fmla="*/ 4754880 w 9471660"/>
              <a:gd name="connsiteY13" fmla="*/ 1074420 h 1639219"/>
              <a:gd name="connsiteX14" fmla="*/ 5181600 w 9471660"/>
              <a:gd name="connsiteY14" fmla="*/ 1013460 h 1639219"/>
              <a:gd name="connsiteX15" fmla="*/ 5455920 w 9471660"/>
              <a:gd name="connsiteY15" fmla="*/ 990600 h 1639219"/>
              <a:gd name="connsiteX16" fmla="*/ 5943600 w 9471660"/>
              <a:gd name="connsiteY16" fmla="*/ 929640 h 1639219"/>
              <a:gd name="connsiteX17" fmla="*/ 6438900 w 9471660"/>
              <a:gd name="connsiteY17" fmla="*/ 929640 h 1639219"/>
              <a:gd name="connsiteX18" fmla="*/ 6842760 w 9471660"/>
              <a:gd name="connsiteY18" fmla="*/ 975360 h 1639219"/>
              <a:gd name="connsiteX19" fmla="*/ 7322820 w 9471660"/>
              <a:gd name="connsiteY19" fmla="*/ 609600 h 1639219"/>
              <a:gd name="connsiteX20" fmla="*/ 7810500 w 9471660"/>
              <a:gd name="connsiteY20" fmla="*/ 563880 h 1639219"/>
              <a:gd name="connsiteX21" fmla="*/ 8267700 w 9471660"/>
              <a:gd name="connsiteY21" fmla="*/ 571500 h 1639219"/>
              <a:gd name="connsiteX22" fmla="*/ 8763000 w 9471660"/>
              <a:gd name="connsiteY22" fmla="*/ 457200 h 1639219"/>
              <a:gd name="connsiteX23" fmla="*/ 9250680 w 9471660"/>
              <a:gd name="connsiteY23" fmla="*/ 190500 h 1639219"/>
              <a:gd name="connsiteX24" fmla="*/ 9471660 w 9471660"/>
              <a:gd name="connsiteY24" fmla="*/ 0 h 1639219"/>
              <a:gd name="connsiteX0" fmla="*/ 0 w 9471660"/>
              <a:gd name="connsiteY0" fmla="*/ 1562100 h 1623066"/>
              <a:gd name="connsiteX1" fmla="*/ 556260 w 9471660"/>
              <a:gd name="connsiteY1" fmla="*/ 1486637 h 1623066"/>
              <a:gd name="connsiteX2" fmla="*/ 870155 w 9471660"/>
              <a:gd name="connsiteY2" fmla="*/ 1495240 h 1623066"/>
              <a:gd name="connsiteX3" fmla="*/ 960120 w 9471660"/>
              <a:gd name="connsiteY3" fmla="*/ 1623060 h 1623066"/>
              <a:gd name="connsiteX4" fmla="*/ 1295400 w 9471660"/>
              <a:gd name="connsiteY4" fmla="*/ 1501140 h 1623066"/>
              <a:gd name="connsiteX5" fmla="*/ 1638300 w 9471660"/>
              <a:gd name="connsiteY5" fmla="*/ 1524000 h 1623066"/>
              <a:gd name="connsiteX6" fmla="*/ 1996440 w 9471660"/>
              <a:gd name="connsiteY6" fmla="*/ 1432560 h 1623066"/>
              <a:gd name="connsiteX7" fmla="*/ 2346960 w 9471660"/>
              <a:gd name="connsiteY7" fmla="*/ 1226820 h 1623066"/>
              <a:gd name="connsiteX8" fmla="*/ 2697480 w 9471660"/>
              <a:gd name="connsiteY8" fmla="*/ 1203960 h 1623066"/>
              <a:gd name="connsiteX9" fmla="*/ 2948940 w 9471660"/>
              <a:gd name="connsiteY9" fmla="*/ 1120140 h 1623066"/>
              <a:gd name="connsiteX10" fmla="*/ 3512820 w 9471660"/>
              <a:gd name="connsiteY10" fmla="*/ 1120140 h 1623066"/>
              <a:gd name="connsiteX11" fmla="*/ 3939540 w 9471660"/>
              <a:gd name="connsiteY11" fmla="*/ 1112520 h 1623066"/>
              <a:gd name="connsiteX12" fmla="*/ 4305300 w 9471660"/>
              <a:gd name="connsiteY12" fmla="*/ 1127760 h 1623066"/>
              <a:gd name="connsiteX13" fmla="*/ 4754880 w 9471660"/>
              <a:gd name="connsiteY13" fmla="*/ 1074420 h 1623066"/>
              <a:gd name="connsiteX14" fmla="*/ 5181600 w 9471660"/>
              <a:gd name="connsiteY14" fmla="*/ 1013460 h 1623066"/>
              <a:gd name="connsiteX15" fmla="*/ 5455920 w 9471660"/>
              <a:gd name="connsiteY15" fmla="*/ 990600 h 1623066"/>
              <a:gd name="connsiteX16" fmla="*/ 5943600 w 9471660"/>
              <a:gd name="connsiteY16" fmla="*/ 929640 h 1623066"/>
              <a:gd name="connsiteX17" fmla="*/ 6438900 w 9471660"/>
              <a:gd name="connsiteY17" fmla="*/ 929640 h 1623066"/>
              <a:gd name="connsiteX18" fmla="*/ 6842760 w 9471660"/>
              <a:gd name="connsiteY18" fmla="*/ 975360 h 1623066"/>
              <a:gd name="connsiteX19" fmla="*/ 7322820 w 9471660"/>
              <a:gd name="connsiteY19" fmla="*/ 609600 h 1623066"/>
              <a:gd name="connsiteX20" fmla="*/ 7810500 w 9471660"/>
              <a:gd name="connsiteY20" fmla="*/ 563880 h 1623066"/>
              <a:gd name="connsiteX21" fmla="*/ 8267700 w 9471660"/>
              <a:gd name="connsiteY21" fmla="*/ 571500 h 1623066"/>
              <a:gd name="connsiteX22" fmla="*/ 8763000 w 9471660"/>
              <a:gd name="connsiteY22" fmla="*/ 457200 h 1623066"/>
              <a:gd name="connsiteX23" fmla="*/ 9250680 w 9471660"/>
              <a:gd name="connsiteY23" fmla="*/ 190500 h 1623066"/>
              <a:gd name="connsiteX24" fmla="*/ 9471660 w 9471660"/>
              <a:gd name="connsiteY24" fmla="*/ 0 h 1623066"/>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295400 w 9471660"/>
              <a:gd name="connsiteY4" fmla="*/ 1501140 h 1562502"/>
              <a:gd name="connsiteX5" fmla="*/ 1638300 w 9471660"/>
              <a:gd name="connsiteY5" fmla="*/ 1524000 h 1562502"/>
              <a:gd name="connsiteX6" fmla="*/ 1996440 w 9471660"/>
              <a:gd name="connsiteY6" fmla="*/ 1432560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638300 w 9471660"/>
              <a:gd name="connsiteY5" fmla="*/ 1524000 h 1562502"/>
              <a:gd name="connsiteX6" fmla="*/ 1996440 w 9471660"/>
              <a:gd name="connsiteY6" fmla="*/ 1432560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1996440 w 9471660"/>
              <a:gd name="connsiteY6" fmla="*/ 1432560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7950978 w 9471660"/>
              <a:gd name="connsiteY21" fmla="*/ 481223 h 1562502"/>
              <a:gd name="connsiteX22" fmla="*/ 8267700 w 9471660"/>
              <a:gd name="connsiteY22" fmla="*/ 571500 h 1562502"/>
              <a:gd name="connsiteX23" fmla="*/ 8763000 w 9471660"/>
              <a:gd name="connsiteY23" fmla="*/ 457200 h 1562502"/>
              <a:gd name="connsiteX24" fmla="*/ 9250680 w 9471660"/>
              <a:gd name="connsiteY24" fmla="*/ 190500 h 1562502"/>
              <a:gd name="connsiteX25" fmla="*/ 9471660 w 9471660"/>
              <a:gd name="connsiteY25"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7950978 w 9471660"/>
              <a:gd name="connsiteY21" fmla="*/ 481223 h 1562502"/>
              <a:gd name="connsiteX22" fmla="*/ 8434848 w 9471660"/>
              <a:gd name="connsiteY22" fmla="*/ 345358 h 1562502"/>
              <a:gd name="connsiteX23" fmla="*/ 8763000 w 9471660"/>
              <a:gd name="connsiteY23" fmla="*/ 457200 h 1562502"/>
              <a:gd name="connsiteX24" fmla="*/ 9250680 w 9471660"/>
              <a:gd name="connsiteY24" fmla="*/ 190500 h 1562502"/>
              <a:gd name="connsiteX25" fmla="*/ 9471660 w 9471660"/>
              <a:gd name="connsiteY25"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7950978 w 9471660"/>
              <a:gd name="connsiteY21" fmla="*/ 481223 h 1562502"/>
              <a:gd name="connsiteX22" fmla="*/ 8434848 w 9471660"/>
              <a:gd name="connsiteY22" fmla="*/ 345358 h 1562502"/>
              <a:gd name="connsiteX23" fmla="*/ 8763000 w 9471660"/>
              <a:gd name="connsiteY23" fmla="*/ 457200 h 1562502"/>
              <a:gd name="connsiteX24" fmla="*/ 8855546 w 9471660"/>
              <a:gd name="connsiteY24" fmla="*/ 323907 h 1562502"/>
              <a:gd name="connsiteX25" fmla="*/ 9250680 w 9471660"/>
              <a:gd name="connsiteY25" fmla="*/ 190500 h 1562502"/>
              <a:gd name="connsiteX26" fmla="*/ 9471660 w 9471660"/>
              <a:gd name="connsiteY26"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672849 w 9471660"/>
              <a:gd name="connsiteY20" fmla="*/ 445893 h 1562502"/>
              <a:gd name="connsiteX21" fmla="*/ 7950978 w 9471660"/>
              <a:gd name="connsiteY21" fmla="*/ 481223 h 1562502"/>
              <a:gd name="connsiteX22" fmla="*/ 8434848 w 9471660"/>
              <a:gd name="connsiteY22" fmla="*/ 345358 h 1562502"/>
              <a:gd name="connsiteX23" fmla="*/ 8763000 w 9471660"/>
              <a:gd name="connsiteY23" fmla="*/ 457200 h 1562502"/>
              <a:gd name="connsiteX24" fmla="*/ 8855546 w 9471660"/>
              <a:gd name="connsiteY24" fmla="*/ 323907 h 1562502"/>
              <a:gd name="connsiteX25" fmla="*/ 9250680 w 9471660"/>
              <a:gd name="connsiteY25" fmla="*/ 190500 h 1562502"/>
              <a:gd name="connsiteX26" fmla="*/ 9471660 w 9471660"/>
              <a:gd name="connsiteY26"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672849 w 9471660"/>
              <a:gd name="connsiteY20" fmla="*/ 445893 h 1562502"/>
              <a:gd name="connsiteX21" fmla="*/ 8068965 w 9471660"/>
              <a:gd name="connsiteY21" fmla="*/ 412397 h 1562502"/>
              <a:gd name="connsiteX22" fmla="*/ 8434848 w 9471660"/>
              <a:gd name="connsiteY22" fmla="*/ 345358 h 1562502"/>
              <a:gd name="connsiteX23" fmla="*/ 8763000 w 9471660"/>
              <a:gd name="connsiteY23" fmla="*/ 457200 h 1562502"/>
              <a:gd name="connsiteX24" fmla="*/ 8855546 w 9471660"/>
              <a:gd name="connsiteY24" fmla="*/ 323907 h 1562502"/>
              <a:gd name="connsiteX25" fmla="*/ 9250680 w 9471660"/>
              <a:gd name="connsiteY25" fmla="*/ 190500 h 1562502"/>
              <a:gd name="connsiteX26" fmla="*/ 9471660 w 9471660"/>
              <a:gd name="connsiteY26"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672849 w 9471660"/>
              <a:gd name="connsiteY20" fmla="*/ 445893 h 1562502"/>
              <a:gd name="connsiteX21" fmla="*/ 8068965 w 9471660"/>
              <a:gd name="connsiteY21" fmla="*/ 412397 h 1562502"/>
              <a:gd name="connsiteX22" fmla="*/ 8434848 w 9471660"/>
              <a:gd name="connsiteY22" fmla="*/ 345358 h 1562502"/>
              <a:gd name="connsiteX23" fmla="*/ 8654845 w 9471660"/>
              <a:gd name="connsiteY23" fmla="*/ 260555 h 1562502"/>
              <a:gd name="connsiteX24" fmla="*/ 8855546 w 9471660"/>
              <a:gd name="connsiteY24" fmla="*/ 323907 h 1562502"/>
              <a:gd name="connsiteX25" fmla="*/ 9250680 w 9471660"/>
              <a:gd name="connsiteY25" fmla="*/ 190500 h 1562502"/>
              <a:gd name="connsiteX26" fmla="*/ 9471660 w 9471660"/>
              <a:gd name="connsiteY26" fmla="*/ 0 h 156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71660" h="1562502">
                <a:moveTo>
                  <a:pt x="0" y="1562100"/>
                </a:moveTo>
                <a:cubicBezTo>
                  <a:pt x="214630" y="1568450"/>
                  <a:pt x="411234" y="1497780"/>
                  <a:pt x="556260" y="1486637"/>
                </a:cubicBezTo>
                <a:cubicBezTo>
                  <a:pt x="701286" y="1475494"/>
                  <a:pt x="778264" y="1508554"/>
                  <a:pt x="870155" y="1495240"/>
                </a:cubicBezTo>
                <a:cubicBezTo>
                  <a:pt x="962046" y="1481926"/>
                  <a:pt x="1030175" y="1422155"/>
                  <a:pt x="1107604" y="1406751"/>
                </a:cubicBezTo>
                <a:cubicBezTo>
                  <a:pt x="1185033" y="1391347"/>
                  <a:pt x="1234810" y="1404579"/>
                  <a:pt x="1334730" y="1402817"/>
                </a:cubicBezTo>
                <a:cubicBezTo>
                  <a:pt x="1434650" y="1401055"/>
                  <a:pt x="1580454" y="1415803"/>
                  <a:pt x="1707126" y="1396180"/>
                </a:cubicBezTo>
                <a:cubicBezTo>
                  <a:pt x="1833798" y="1376557"/>
                  <a:pt x="1988124" y="1313304"/>
                  <a:pt x="2094763" y="1285077"/>
                </a:cubicBezTo>
                <a:cubicBezTo>
                  <a:pt x="2201402" y="1256850"/>
                  <a:pt x="2246507" y="1240339"/>
                  <a:pt x="2346960" y="1226820"/>
                </a:cubicBezTo>
                <a:cubicBezTo>
                  <a:pt x="2447413" y="1213301"/>
                  <a:pt x="2585679" y="1215185"/>
                  <a:pt x="2697480" y="1203960"/>
                </a:cubicBezTo>
                <a:cubicBezTo>
                  <a:pt x="2809281" y="1192735"/>
                  <a:pt x="2881875" y="1157052"/>
                  <a:pt x="3017765" y="1159469"/>
                </a:cubicBezTo>
                <a:cubicBezTo>
                  <a:pt x="3153655" y="1161886"/>
                  <a:pt x="3359191" y="1226287"/>
                  <a:pt x="3512820" y="1218462"/>
                </a:cubicBezTo>
                <a:cubicBezTo>
                  <a:pt x="3666449" y="1210637"/>
                  <a:pt x="3807460" y="1127637"/>
                  <a:pt x="3939540" y="1112520"/>
                </a:cubicBezTo>
                <a:cubicBezTo>
                  <a:pt x="4071620" y="1097403"/>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68299" y="970936"/>
                  <a:pt x="5943600" y="929640"/>
                </a:cubicBezTo>
                <a:cubicBezTo>
                  <a:pt x="6118901" y="888344"/>
                  <a:pt x="6349672" y="772897"/>
                  <a:pt x="6507726" y="742827"/>
                </a:cubicBezTo>
                <a:cubicBezTo>
                  <a:pt x="6665780" y="712757"/>
                  <a:pt x="6747880" y="797642"/>
                  <a:pt x="6891922" y="749218"/>
                </a:cubicBezTo>
                <a:cubicBezTo>
                  <a:pt x="7035964" y="700794"/>
                  <a:pt x="7241827" y="502838"/>
                  <a:pt x="7371981" y="452284"/>
                </a:cubicBezTo>
                <a:cubicBezTo>
                  <a:pt x="7502136" y="401730"/>
                  <a:pt x="7556685" y="452541"/>
                  <a:pt x="7672849" y="445893"/>
                </a:cubicBezTo>
                <a:cubicBezTo>
                  <a:pt x="7789013" y="439245"/>
                  <a:pt x="7992765" y="411127"/>
                  <a:pt x="8068965" y="412397"/>
                </a:cubicBezTo>
                <a:cubicBezTo>
                  <a:pt x="8145165" y="413667"/>
                  <a:pt x="8337201" y="370665"/>
                  <a:pt x="8434848" y="345358"/>
                </a:cubicBezTo>
                <a:cubicBezTo>
                  <a:pt x="8532495" y="320051"/>
                  <a:pt x="8584729" y="264130"/>
                  <a:pt x="8654845" y="260555"/>
                </a:cubicBezTo>
                <a:cubicBezTo>
                  <a:pt x="8724961" y="256980"/>
                  <a:pt x="8774266" y="368357"/>
                  <a:pt x="8855546" y="323907"/>
                </a:cubicBezTo>
                <a:cubicBezTo>
                  <a:pt x="8936826" y="279457"/>
                  <a:pt x="9144717" y="265788"/>
                  <a:pt x="9250680" y="190500"/>
                </a:cubicBezTo>
                <a:cubicBezTo>
                  <a:pt x="9368790" y="11430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a:solidFill>
                <a:prstClr val="white"/>
              </a:solidFill>
              <a:latin typeface="Arial" panose="020B0604020202020204"/>
            </a:endParaRPr>
          </a:p>
        </p:txBody>
      </p:sp>
      <p:sp>
        <p:nvSpPr>
          <p:cNvPr id="18" name="Rectangle: Rounded Corners 17">
            <a:extLst>
              <a:ext uri="{FF2B5EF4-FFF2-40B4-BE49-F238E27FC236}">
                <a16:creationId xmlns:a16="http://schemas.microsoft.com/office/drawing/2014/main" id="{52C0B3C8-EA13-4E30-9F52-3533F7153F8E}"/>
              </a:ext>
            </a:extLst>
          </p:cNvPr>
          <p:cNvSpPr/>
          <p:nvPr/>
        </p:nvSpPr>
        <p:spPr>
          <a:xfrm>
            <a:off x="1700986" y="5988113"/>
            <a:ext cx="6056671" cy="6478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4000" dirty="0">
                <a:solidFill>
                  <a:prstClr val="black"/>
                </a:solidFill>
                <a:latin typeface="Cambria" panose="02040503050406030204" pitchFamily="18" charset="0"/>
                <a:ea typeface="Cambria" panose="02040503050406030204" pitchFamily="18" charset="0"/>
              </a:rPr>
              <a:t>Geoid at Continental Scale</a:t>
            </a:r>
          </a:p>
        </p:txBody>
      </p:sp>
    </p:spTree>
    <p:extLst>
      <p:ext uri="{BB962C8B-B14F-4D97-AF65-F5344CB8AC3E}">
        <p14:creationId xmlns:p14="http://schemas.microsoft.com/office/powerpoint/2010/main" val="516757477"/>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0B402-E0DE-4977-863F-21020896BBA6}"/>
              </a:ext>
            </a:extLst>
          </p:cNvPr>
          <p:cNvSpPr>
            <a:spLocks noGrp="1"/>
          </p:cNvSpPr>
          <p:nvPr>
            <p:ph type="title"/>
          </p:nvPr>
        </p:nvSpPr>
        <p:spPr>
          <a:xfrm>
            <a:off x="0" y="274639"/>
            <a:ext cx="12192000" cy="1143000"/>
          </a:xfrm>
        </p:spPr>
        <p:txBody>
          <a:bodyPr>
            <a:normAutofit/>
          </a:bodyPr>
          <a:lstStyle/>
          <a:p>
            <a:r>
              <a:rPr lang="en-US" sz="4267" dirty="0"/>
              <a:t>Why leveling is </a:t>
            </a:r>
            <a:r>
              <a:rPr lang="en-US" sz="4267" b="1" dirty="0"/>
              <a:t>not</a:t>
            </a:r>
            <a:r>
              <a:rPr lang="en-US" sz="4267" dirty="0"/>
              <a:t> part of NAPGD2022</a:t>
            </a:r>
          </a:p>
        </p:txBody>
      </p:sp>
      <p:sp>
        <p:nvSpPr>
          <p:cNvPr id="3" name="Content Placeholder 2">
            <a:extLst>
              <a:ext uri="{FF2B5EF4-FFF2-40B4-BE49-F238E27FC236}">
                <a16:creationId xmlns:a16="http://schemas.microsoft.com/office/drawing/2014/main" id="{A9ECC263-5080-462E-8E00-3DB99DBE152B}"/>
              </a:ext>
            </a:extLst>
          </p:cNvPr>
          <p:cNvSpPr>
            <a:spLocks noGrp="1"/>
          </p:cNvSpPr>
          <p:nvPr>
            <p:ph idx="1"/>
          </p:nvPr>
        </p:nvSpPr>
        <p:spPr>
          <a:xfrm>
            <a:off x="451945" y="1417639"/>
            <a:ext cx="11613931" cy="4708525"/>
          </a:xfrm>
        </p:spPr>
        <p:txBody>
          <a:bodyPr>
            <a:noAutofit/>
          </a:bodyPr>
          <a:lstStyle/>
          <a:p>
            <a:r>
              <a:rPr lang="en-US" sz="3733" b="1" dirty="0"/>
              <a:t>We</a:t>
            </a:r>
            <a:r>
              <a:rPr lang="en-US" sz="3733" dirty="0"/>
              <a:t> are determining height differences across </a:t>
            </a:r>
            <a:r>
              <a:rPr lang="en-US" sz="3733" i="1" dirty="0"/>
              <a:t>the whole continent</a:t>
            </a:r>
          </a:p>
          <a:p>
            <a:pPr lvl="1"/>
            <a:r>
              <a:rPr lang="en-US" sz="3200" dirty="0"/>
              <a:t>Large Area</a:t>
            </a:r>
          </a:p>
          <a:p>
            <a:pPr lvl="1"/>
            <a:r>
              <a:rPr lang="en-US" sz="3200" dirty="0"/>
              <a:t>Gravity varies due to: geology, water, etc.</a:t>
            </a:r>
          </a:p>
          <a:p>
            <a:pPr>
              <a:spcBef>
                <a:spcPts val="2400"/>
              </a:spcBef>
            </a:pPr>
            <a:r>
              <a:rPr lang="en-US" sz="3733" b="1" dirty="0"/>
              <a:t>You</a:t>
            </a:r>
            <a:r>
              <a:rPr lang="en-US" sz="3733" dirty="0"/>
              <a:t> are determining height differences across </a:t>
            </a:r>
            <a:r>
              <a:rPr lang="en-US" sz="3733" i="1" dirty="0"/>
              <a:t>your area/site</a:t>
            </a:r>
          </a:p>
          <a:p>
            <a:pPr lvl="1"/>
            <a:r>
              <a:rPr lang="en-US" sz="3200" dirty="0"/>
              <a:t>Small Area</a:t>
            </a:r>
          </a:p>
          <a:p>
            <a:pPr lvl="1"/>
            <a:r>
              <a:rPr lang="en-US" sz="3200" dirty="0"/>
              <a:t>Gravity does </a:t>
            </a:r>
            <a:r>
              <a:rPr lang="en-US" sz="3200" b="1" dirty="0"/>
              <a:t>not</a:t>
            </a:r>
            <a:r>
              <a:rPr lang="en-US" sz="3200" dirty="0"/>
              <a:t> change that much locally</a:t>
            </a:r>
          </a:p>
        </p:txBody>
      </p:sp>
    </p:spTree>
    <p:extLst>
      <p:ext uri="{BB962C8B-B14F-4D97-AF65-F5344CB8AC3E}">
        <p14:creationId xmlns:p14="http://schemas.microsoft.com/office/powerpoint/2010/main" val="25238266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84FB-8C2D-4E37-8681-C92AE333A043}"/>
              </a:ext>
            </a:extLst>
          </p:cNvPr>
          <p:cNvSpPr>
            <a:spLocks noGrp="1"/>
          </p:cNvSpPr>
          <p:nvPr>
            <p:ph type="title"/>
          </p:nvPr>
        </p:nvSpPr>
        <p:spPr>
          <a:xfrm>
            <a:off x="1524000" y="274639"/>
            <a:ext cx="9144000" cy="1143000"/>
          </a:xfrm>
        </p:spPr>
        <p:txBody>
          <a:bodyPr/>
          <a:lstStyle/>
          <a:p>
            <a:r>
              <a:rPr lang="en-US" sz="4000" dirty="0"/>
              <a:t>Why leveling is </a:t>
            </a:r>
            <a:r>
              <a:rPr lang="en-US" sz="4000" b="1" dirty="0"/>
              <a:t>not</a:t>
            </a:r>
            <a:r>
              <a:rPr lang="en-US" sz="4000" dirty="0"/>
              <a:t> part of NAPGD2022</a:t>
            </a:r>
          </a:p>
        </p:txBody>
      </p:sp>
      <p:sp>
        <p:nvSpPr>
          <p:cNvPr id="3" name="Content Placeholder 2">
            <a:extLst>
              <a:ext uri="{FF2B5EF4-FFF2-40B4-BE49-F238E27FC236}">
                <a16:creationId xmlns:a16="http://schemas.microsoft.com/office/drawing/2014/main" id="{1204BE71-7100-4E0E-8BE4-DB3DBF9ED3BC}"/>
              </a:ext>
            </a:extLst>
          </p:cNvPr>
          <p:cNvSpPr>
            <a:spLocks noGrp="1"/>
          </p:cNvSpPr>
          <p:nvPr>
            <p:ph idx="1"/>
          </p:nvPr>
        </p:nvSpPr>
        <p:spPr>
          <a:xfrm>
            <a:off x="189187" y="2035278"/>
            <a:ext cx="11813627" cy="4090887"/>
          </a:xfrm>
        </p:spPr>
        <p:txBody>
          <a:bodyPr>
            <a:normAutofit fontScale="92500" lnSpcReduction="10000"/>
          </a:bodyPr>
          <a:lstStyle/>
          <a:p>
            <a:pPr>
              <a:lnSpc>
                <a:spcPct val="120000"/>
              </a:lnSpc>
            </a:pPr>
            <a:r>
              <a:rPr lang="en-US" dirty="0"/>
              <a:t>You need high accuracy </a:t>
            </a:r>
            <a:r>
              <a:rPr lang="en-US" i="1" dirty="0"/>
              <a:t>relative</a:t>
            </a:r>
            <a:r>
              <a:rPr lang="en-US" dirty="0"/>
              <a:t> height differences</a:t>
            </a:r>
          </a:p>
          <a:p>
            <a:pPr lvl="1"/>
            <a:r>
              <a:rPr lang="en-US" dirty="0"/>
              <a:t>Geoid model is </a:t>
            </a:r>
            <a:r>
              <a:rPr lang="en-US" b="1" dirty="0"/>
              <a:t>not</a:t>
            </a:r>
            <a:r>
              <a:rPr lang="en-US" dirty="0"/>
              <a:t> able to provide that</a:t>
            </a:r>
          </a:p>
          <a:p>
            <a:pPr lvl="1"/>
            <a:r>
              <a:rPr lang="en-US" dirty="0"/>
              <a:t>So don’t abandon your level</a:t>
            </a:r>
          </a:p>
          <a:p>
            <a:pPr>
              <a:spcBef>
                <a:spcPts val="1800"/>
              </a:spcBef>
            </a:pPr>
            <a:r>
              <a:rPr lang="en-US" dirty="0"/>
              <a:t>What about if submitting data to NGS?</a:t>
            </a:r>
          </a:p>
          <a:p>
            <a:pPr lvl="1"/>
            <a:r>
              <a:rPr lang="en-US" dirty="0"/>
              <a:t>Yes, we will accept leveling, but…</a:t>
            </a:r>
          </a:p>
          <a:p>
            <a:pPr lvl="1"/>
            <a:r>
              <a:rPr lang="en-US" dirty="0"/>
              <a:t>GNSS will also be required</a:t>
            </a:r>
          </a:p>
        </p:txBody>
      </p:sp>
      <p:sp>
        <p:nvSpPr>
          <p:cNvPr id="4" name="TextBox 3">
            <a:extLst>
              <a:ext uri="{FF2B5EF4-FFF2-40B4-BE49-F238E27FC236}">
                <a16:creationId xmlns:a16="http://schemas.microsoft.com/office/drawing/2014/main" id="{B166CBB4-DE97-46B9-AC01-177F06F1958D}"/>
              </a:ext>
            </a:extLst>
          </p:cNvPr>
          <p:cNvSpPr txBox="1"/>
          <p:nvPr/>
        </p:nvSpPr>
        <p:spPr>
          <a:xfrm>
            <a:off x="1524000" y="1162016"/>
            <a:ext cx="9144000" cy="707886"/>
          </a:xfrm>
          <a:prstGeom prst="rect">
            <a:avLst/>
          </a:prstGeom>
          <a:noFill/>
        </p:spPr>
        <p:txBody>
          <a:bodyPr wrap="square" rtlCol="0">
            <a:spAutoFit/>
          </a:bodyPr>
          <a:lstStyle/>
          <a:p>
            <a:pPr algn="ctr"/>
            <a:r>
              <a:rPr lang="en-US" sz="4000" b="1" i="1" dirty="0">
                <a:latin typeface="Cambria" panose="02040503050406030204" pitchFamily="18" charset="0"/>
                <a:ea typeface="Cambria" panose="02040503050406030204" pitchFamily="18" charset="0"/>
              </a:rPr>
              <a:t>…but will still be important for you.</a:t>
            </a:r>
          </a:p>
        </p:txBody>
      </p:sp>
    </p:spTree>
    <p:extLst>
      <p:ext uri="{BB962C8B-B14F-4D97-AF65-F5344CB8AC3E}">
        <p14:creationId xmlns:p14="http://schemas.microsoft.com/office/powerpoint/2010/main" val="17889047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524000" y="2173958"/>
            <a:ext cx="9144000" cy="2233090"/>
          </a:xfrm>
          <a:prstGeom prst="rect">
            <a:avLst/>
          </a:prstGeom>
        </p:spPr>
        <p:txBody>
          <a:bodyPr vert="horz" wrap="square" lIns="0" tIns="16933" rIns="0" bIns="0" rtlCol="0">
            <a:spAutoFit/>
          </a:bodyPr>
          <a:lstStyle/>
          <a:p>
            <a:pPr marL="16933" algn="ctr" defTabSz="457178" fontAlgn="base">
              <a:spcAft>
                <a:spcPct val="0"/>
              </a:spcAft>
              <a:buSzPct val="159375"/>
              <a:tabLst>
                <a:tab pos="397057" algn="l"/>
                <a:tab pos="397903" algn="l"/>
              </a:tabLst>
              <a:defRPr/>
            </a:pPr>
            <a:r>
              <a:rPr lang="en-US" sz="4800" dirty="0">
                <a:solidFill>
                  <a:prstClr val="black"/>
                </a:solidFill>
                <a:latin typeface="Cambria" panose="02040503050406030204" pitchFamily="18" charset="0"/>
                <a:ea typeface="Cambria" panose="02040503050406030204" pitchFamily="18" charset="0"/>
                <a:cs typeface="Calibri"/>
              </a:rPr>
              <a:t>NAVD88 geoids</a:t>
            </a:r>
          </a:p>
          <a:p>
            <a:pPr marL="16933" algn="ctr" defTabSz="457178" fontAlgn="base">
              <a:spcAft>
                <a:spcPct val="0"/>
              </a:spcAft>
              <a:buSzPct val="159375"/>
              <a:tabLst>
                <a:tab pos="397057" algn="l"/>
                <a:tab pos="397903" algn="l"/>
              </a:tabLst>
              <a:defRPr/>
            </a:pPr>
            <a:r>
              <a:rPr lang="en-US" sz="4800" dirty="0">
                <a:solidFill>
                  <a:prstClr val="black"/>
                </a:solidFill>
                <a:latin typeface="Cambria" panose="02040503050406030204" pitchFamily="18" charset="0"/>
                <a:ea typeface="Cambria" panose="02040503050406030204" pitchFamily="18" charset="0"/>
                <a:cs typeface="Calibri"/>
              </a:rPr>
              <a:t>versus</a:t>
            </a:r>
          </a:p>
          <a:p>
            <a:pPr marL="16933" algn="ctr" defTabSz="457178" fontAlgn="base">
              <a:spcAft>
                <a:spcPct val="0"/>
              </a:spcAft>
              <a:buSzPct val="159375"/>
              <a:tabLst>
                <a:tab pos="397057" algn="l"/>
                <a:tab pos="397903" algn="l"/>
              </a:tabLst>
              <a:defRPr/>
            </a:pPr>
            <a:r>
              <a:rPr lang="en-US" sz="4800" dirty="0">
                <a:solidFill>
                  <a:prstClr val="black"/>
                </a:solidFill>
                <a:latin typeface="Cambria" panose="02040503050406030204" pitchFamily="18" charset="0"/>
                <a:ea typeface="Cambria" panose="02040503050406030204" pitchFamily="18" charset="0"/>
                <a:cs typeface="Calibri"/>
              </a:rPr>
              <a:t>NAPGD2022 geoids</a:t>
            </a:r>
            <a:endParaRPr lang="en-US" sz="4800" b="1" spc="-7" dirty="0">
              <a:solidFill>
                <a:prstClr val="black"/>
              </a:solidFill>
              <a:uFill>
                <a:solidFill>
                  <a:srgbClr val="1F497D"/>
                </a:solidFill>
              </a:uFill>
              <a:latin typeface="Cambria" panose="02040503050406030204" pitchFamily="18" charset="0"/>
              <a:ea typeface="ＭＳ Ｐゴシック" pitchFamily="34" charset="-128"/>
              <a:cs typeface="Arial"/>
            </a:endParaRPr>
          </a:p>
        </p:txBody>
      </p:sp>
    </p:spTree>
    <p:extLst>
      <p:ext uri="{BB962C8B-B14F-4D97-AF65-F5344CB8AC3E}">
        <p14:creationId xmlns:p14="http://schemas.microsoft.com/office/powerpoint/2010/main" val="55796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1902561" y="1782722"/>
            <a:ext cx="4730090" cy="4525963"/>
          </a:xfrm>
        </p:spPr>
        <p:txBody>
          <a:bodyPr/>
          <a:lstStyle/>
          <a:p>
            <a:r>
              <a:rPr lang="en-US" altLang="en-US" sz="3600" dirty="0"/>
              <a:t>NAD83(2011)      </a:t>
            </a:r>
            <a:r>
              <a:rPr lang="en-US" altLang="en-US" sz="3600" dirty="0">
                <a:sym typeface="Wingdings" panose="05000000000000000000" pitchFamily="2" charset="2"/>
              </a:rPr>
              <a:t></a:t>
            </a:r>
            <a:endParaRPr lang="en-US" altLang="en-US" sz="3600" dirty="0"/>
          </a:p>
          <a:p>
            <a:pPr>
              <a:spcBef>
                <a:spcPts val="7800"/>
              </a:spcBef>
            </a:pPr>
            <a:r>
              <a:rPr lang="en-US" altLang="en-US" sz="3600" dirty="0"/>
              <a:t>NAD83(2007)      </a:t>
            </a:r>
            <a:r>
              <a:rPr lang="en-US" altLang="en-US" sz="3600" dirty="0">
                <a:sym typeface="Wingdings" panose="05000000000000000000" pitchFamily="2" charset="2"/>
              </a:rPr>
              <a:t></a:t>
            </a:r>
            <a:endParaRPr lang="en-US" altLang="en-US" sz="3600" dirty="0"/>
          </a:p>
          <a:p>
            <a:endParaRPr lang="en-US" altLang="en-US" sz="3600" dirty="0"/>
          </a:p>
          <a:p>
            <a:r>
              <a:rPr lang="en-US" altLang="en-US" sz="3600" dirty="0"/>
              <a:t>NAD83(HARN/FBN)</a:t>
            </a:r>
          </a:p>
          <a:p>
            <a:r>
              <a:rPr lang="en-US" altLang="en-US" sz="3600" dirty="0"/>
              <a:t>NAD83(CORS96)</a:t>
            </a:r>
          </a:p>
        </p:txBody>
      </p:sp>
      <p:sp>
        <p:nvSpPr>
          <p:cNvPr id="11" name="Content Placeholder 10"/>
          <p:cNvSpPr>
            <a:spLocks noGrp="1"/>
          </p:cNvSpPr>
          <p:nvPr>
            <p:ph sz="half" idx="2"/>
          </p:nvPr>
        </p:nvSpPr>
        <p:spPr>
          <a:xfrm>
            <a:off x="6633676" y="1461188"/>
            <a:ext cx="3417379" cy="1341757"/>
          </a:xfrm>
        </p:spPr>
        <p:txBody>
          <a:bodyPr/>
          <a:lstStyle/>
          <a:p>
            <a:pPr marL="0" indent="0">
              <a:buNone/>
            </a:pPr>
            <a:r>
              <a:rPr lang="en-US" altLang="en-US" sz="3600" dirty="0"/>
              <a:t>GEOID18</a:t>
            </a:r>
          </a:p>
          <a:p>
            <a:pPr marL="0" indent="0">
              <a:buNone/>
            </a:pPr>
            <a:r>
              <a:rPr lang="en-US" altLang="en-US" sz="3600" dirty="0"/>
              <a:t>GEOID12B</a:t>
            </a:r>
          </a:p>
        </p:txBody>
      </p:sp>
      <p:sp>
        <p:nvSpPr>
          <p:cNvPr id="4" name="Right Brace 3"/>
          <p:cNvSpPr/>
          <p:nvPr/>
        </p:nvSpPr>
        <p:spPr>
          <a:xfrm>
            <a:off x="6507423" y="4740257"/>
            <a:ext cx="423149" cy="1341757"/>
          </a:xfrm>
          <a:prstGeom prst="rightBrace">
            <a:avLst>
              <a:gd name="adj1" fmla="val 32225"/>
              <a:gd name="adj2" fmla="val 64032"/>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sz="1800">
              <a:solidFill>
                <a:prstClr val="black"/>
              </a:solidFill>
              <a:latin typeface="Cambria" panose="02040503050406030204" pitchFamily="18" charset="0"/>
              <a:ea typeface="Cambria" panose="02040503050406030204" pitchFamily="18" charset="0"/>
            </a:endParaRPr>
          </a:p>
        </p:txBody>
      </p:sp>
      <p:sp>
        <p:nvSpPr>
          <p:cNvPr id="8" name="Content Placeholder 10"/>
          <p:cNvSpPr txBox="1">
            <a:spLocks/>
          </p:cNvSpPr>
          <p:nvPr/>
        </p:nvSpPr>
        <p:spPr bwMode="auto">
          <a:xfrm>
            <a:off x="6633676" y="3315211"/>
            <a:ext cx="4038600" cy="78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defRPr/>
            </a:pPr>
            <a:r>
              <a:rPr lang="en-US" altLang="en-US" sz="3600" dirty="0">
                <a:solidFill>
                  <a:prstClr val="black"/>
                </a:solidFill>
                <a:latin typeface="Cambria" panose="02040503050406030204" pitchFamily="18" charset="0"/>
                <a:ea typeface="Cambria" panose="02040503050406030204" pitchFamily="18" charset="0"/>
              </a:rPr>
              <a:t>GEOID09</a:t>
            </a:r>
          </a:p>
        </p:txBody>
      </p:sp>
      <p:sp>
        <p:nvSpPr>
          <p:cNvPr id="9" name="Content Placeholder 10"/>
          <p:cNvSpPr txBox="1">
            <a:spLocks/>
          </p:cNvSpPr>
          <p:nvPr/>
        </p:nvSpPr>
        <p:spPr bwMode="auto">
          <a:xfrm>
            <a:off x="7053564" y="4639764"/>
            <a:ext cx="2152650" cy="184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defRPr/>
            </a:pPr>
            <a:r>
              <a:rPr lang="en-US" altLang="en-US" sz="3600" dirty="0">
                <a:solidFill>
                  <a:prstClr val="black"/>
                </a:solidFill>
                <a:latin typeface="Cambria" panose="02040503050406030204" pitchFamily="18" charset="0"/>
                <a:ea typeface="Cambria" panose="02040503050406030204" pitchFamily="18" charset="0"/>
              </a:rPr>
              <a:t>GEOID03</a:t>
            </a:r>
          </a:p>
          <a:p>
            <a:pPr marL="0" indent="0">
              <a:buNone/>
              <a:defRPr/>
            </a:pPr>
            <a:r>
              <a:rPr lang="en-US" altLang="en-US" sz="3600" dirty="0">
                <a:solidFill>
                  <a:prstClr val="black"/>
                </a:solidFill>
                <a:latin typeface="Cambria" panose="02040503050406030204" pitchFamily="18" charset="0"/>
                <a:ea typeface="Cambria" panose="02040503050406030204" pitchFamily="18" charset="0"/>
              </a:rPr>
              <a:t>GEOID99</a:t>
            </a:r>
          </a:p>
          <a:p>
            <a:pPr marL="0" indent="0">
              <a:buNone/>
              <a:defRPr/>
            </a:pPr>
            <a:r>
              <a:rPr lang="en-US" altLang="en-US" sz="3600" dirty="0">
                <a:solidFill>
                  <a:prstClr val="black"/>
                </a:solidFill>
                <a:latin typeface="Cambria" panose="02040503050406030204" pitchFamily="18" charset="0"/>
                <a:ea typeface="Cambria" panose="02040503050406030204" pitchFamily="18" charset="0"/>
              </a:rPr>
              <a:t>GEOID96</a:t>
            </a:r>
          </a:p>
        </p:txBody>
      </p:sp>
      <p:sp>
        <p:nvSpPr>
          <p:cNvPr id="12" name="object 2"/>
          <p:cNvSpPr txBox="1">
            <a:spLocks/>
          </p:cNvSpPr>
          <p:nvPr/>
        </p:nvSpPr>
        <p:spPr bwMode="auto">
          <a:xfrm>
            <a:off x="0" y="632513"/>
            <a:ext cx="12192000" cy="63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defRPr/>
            </a:pPr>
            <a:r>
              <a:rPr lang="en-US" sz="4000" i="1" spc="-7" dirty="0">
                <a:solidFill>
                  <a:prstClr val="black"/>
                </a:solidFill>
                <a:latin typeface="Cambria" panose="02040503050406030204" pitchFamily="18" charset="0"/>
                <a:cs typeface="Calibri"/>
              </a:rPr>
              <a:t>Which NAD83 goes with which geoid to get to NAVD88?</a:t>
            </a:r>
            <a:endParaRPr lang="en-US" sz="4000" i="1" dirty="0">
              <a:solidFill>
                <a:prstClr val="black"/>
              </a:solidFill>
              <a:latin typeface="Cambria" panose="02040503050406030204" pitchFamily="18" charset="0"/>
              <a:cs typeface="Calibri"/>
            </a:endParaRPr>
          </a:p>
        </p:txBody>
      </p:sp>
    </p:spTree>
    <p:extLst>
      <p:ext uri="{BB962C8B-B14F-4D97-AF65-F5344CB8AC3E}">
        <p14:creationId xmlns:p14="http://schemas.microsoft.com/office/powerpoint/2010/main" val="563674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8442" y="1606705"/>
            <a:ext cx="11879179" cy="4079720"/>
          </a:xfrm>
          <a:prstGeom prst="rect">
            <a:avLst/>
          </a:prstGeom>
        </p:spPr>
        <p:txBody>
          <a:bodyPr vert="horz" wrap="square" lIns="0" tIns="97791" rIns="0" bIns="0" rtlCol="0">
            <a:noAutofit/>
          </a:bodyPr>
          <a:lstStyle/>
          <a:p>
            <a:pPr marL="457189" lvl="1" indent="-228594" defTabSz="457189" fontAlgn="base">
              <a:spcBef>
                <a:spcPts val="671"/>
              </a:spcBef>
              <a:spcAft>
                <a:spcPct val="0"/>
              </a:spcAft>
              <a:buFont typeface="Arial" panose="020B0604020202020204" pitchFamily="34" charset="0"/>
              <a:buChar char="•"/>
              <a:defRPr/>
            </a:pPr>
            <a:r>
              <a:rPr lang="en-US" sz="3000" b="1" spc="-5" dirty="0">
                <a:solidFill>
                  <a:prstClr val="black"/>
                </a:solidFill>
                <a:uFill>
                  <a:solidFill>
                    <a:srgbClr val="000000"/>
                  </a:solidFill>
                </a:uFill>
                <a:latin typeface="Cambria" panose="02040503050406030204" pitchFamily="18" charset="0"/>
                <a:ea typeface="ＭＳ Ｐゴシック" pitchFamily="34" charset="-128"/>
                <a:cs typeface="Calibri"/>
              </a:rPr>
              <a:t>Gravimetric</a:t>
            </a:r>
          </a:p>
          <a:p>
            <a:pPr marL="457189" lvl="1" indent="-228594" defTabSz="457189" fontAlgn="base">
              <a:spcBef>
                <a:spcPts val="545"/>
              </a:spcBef>
              <a:spcAft>
                <a:spcPct val="0"/>
              </a:spcAft>
              <a:buFont typeface="Arial" panose="020B0604020202020204" pitchFamily="34" charset="0"/>
              <a:buChar char="•"/>
              <a:defRPr/>
            </a:pPr>
            <a:endParaRPr lang="en-US" sz="3000" b="1"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57189" lvl="1" indent="-228594" defTabSz="457189" fontAlgn="base">
              <a:spcBef>
                <a:spcPts val="545"/>
              </a:spcBef>
              <a:spcAft>
                <a:spcPct val="0"/>
              </a:spcAft>
              <a:buFont typeface="Arial" panose="020B0604020202020204" pitchFamily="34" charset="0"/>
              <a:buChar char="•"/>
              <a:defRPr/>
            </a:pPr>
            <a:endParaRPr lang="en-US" sz="3000" b="1"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57189" lvl="1" indent="-228594" defTabSz="457189" fontAlgn="base">
              <a:spcBef>
                <a:spcPts val="545"/>
              </a:spcBef>
              <a:spcAft>
                <a:spcPct val="0"/>
              </a:spcAft>
              <a:buFont typeface="Arial" panose="020B0604020202020204" pitchFamily="34" charset="0"/>
              <a:buChar char="•"/>
              <a:defRP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57189" lvl="1" indent="-228594" defTabSz="457189" fontAlgn="base">
              <a:spcBef>
                <a:spcPts val="671"/>
              </a:spcBef>
              <a:spcAft>
                <a:spcPct val="0"/>
              </a:spcAft>
              <a:buFont typeface="Arial" panose="020B0604020202020204" pitchFamily="34" charset="0"/>
              <a:buChar char="•"/>
              <a:defRPr/>
            </a:pPr>
            <a:r>
              <a:rPr lang="en-US" sz="3000" b="1" spc="-5" dirty="0">
                <a:solidFill>
                  <a:prstClr val="black"/>
                </a:solidFill>
                <a:uFill>
                  <a:solidFill>
                    <a:srgbClr val="000000"/>
                  </a:solidFill>
                </a:uFill>
                <a:latin typeface="Cambria" panose="02040503050406030204" pitchFamily="18" charset="0"/>
                <a:ea typeface="ＭＳ Ｐゴシック" pitchFamily="34" charset="-128"/>
                <a:cs typeface="Calibri"/>
              </a:rPr>
              <a:t>Hybrid</a:t>
            </a:r>
            <a:r>
              <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rPr>
              <a:t> </a:t>
            </a:r>
          </a:p>
        </p:txBody>
      </p:sp>
      <p:sp>
        <p:nvSpPr>
          <p:cNvPr id="4" name="object 2"/>
          <p:cNvSpPr txBox="1">
            <a:spLocks/>
          </p:cNvSpPr>
          <p:nvPr/>
        </p:nvSpPr>
        <p:spPr bwMode="auto">
          <a:xfrm>
            <a:off x="1524001" y="332251"/>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176" marR="6773" indent="-993090" defTabSz="457189">
              <a:spcBef>
                <a:spcPts val="133"/>
              </a:spcBef>
              <a:defRPr/>
            </a:pPr>
            <a:r>
              <a:rPr lang="en-US" sz="5400" spc="-7" dirty="0">
                <a:solidFill>
                  <a:prstClr val="black"/>
                </a:solidFill>
                <a:latin typeface="Cambria" panose="02040503050406030204" pitchFamily="18" charset="0"/>
                <a:cs typeface="Calibri"/>
              </a:rPr>
              <a:t>Two types of geoid models</a:t>
            </a:r>
            <a:endParaRPr lang="en-US" sz="5400" dirty="0">
              <a:solidFill>
                <a:prstClr val="black"/>
              </a:solidFill>
              <a:latin typeface="Cambria" panose="02040503050406030204" pitchFamily="18" charset="0"/>
              <a:cs typeface="Calibri"/>
            </a:endParaRPr>
          </a:p>
        </p:txBody>
      </p:sp>
    </p:spTree>
    <p:extLst>
      <p:ext uri="{BB962C8B-B14F-4D97-AF65-F5344CB8AC3E}">
        <p14:creationId xmlns:p14="http://schemas.microsoft.com/office/powerpoint/2010/main" val="14082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4592" y="1606705"/>
            <a:ext cx="11903242" cy="4079720"/>
          </a:xfrm>
          <a:prstGeom prst="rect">
            <a:avLst/>
          </a:prstGeom>
        </p:spPr>
        <p:txBody>
          <a:bodyPr vert="horz" wrap="square" lIns="0" tIns="97791" rIns="0" bIns="0" rtlCol="0">
            <a:noAutofit/>
          </a:bodyPr>
          <a:lstStyle/>
          <a:p>
            <a:pPr marL="457189" lvl="1" indent="-228594" defTabSz="457189" fontAlgn="base">
              <a:spcBef>
                <a:spcPts val="671"/>
              </a:spcBef>
              <a:spcAft>
                <a:spcPct val="0"/>
              </a:spcAft>
              <a:buFont typeface="Arial" panose="020B0604020202020204" pitchFamily="34" charset="0"/>
              <a:buChar char="•"/>
              <a:defRPr/>
            </a:pPr>
            <a:r>
              <a:rPr lang="en-US" sz="3000" b="1" spc="-5" dirty="0">
                <a:solidFill>
                  <a:prstClr val="black"/>
                </a:solidFill>
                <a:uFill>
                  <a:solidFill>
                    <a:srgbClr val="000000"/>
                  </a:solidFill>
                </a:uFill>
                <a:latin typeface="Cambria" panose="02040503050406030204" pitchFamily="18" charset="0"/>
                <a:ea typeface="ＭＳ Ｐゴシック" pitchFamily="34" charset="-128"/>
                <a:cs typeface="Calibri"/>
              </a:rPr>
              <a:t>Gravimetric</a:t>
            </a:r>
            <a:r>
              <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rPr>
              <a:t> geoid is created from compiling various types of gravity data</a:t>
            </a:r>
          </a:p>
          <a:p>
            <a:pPr marL="1074712" lvl="4" indent="-236533" defTabSz="457189" fontAlgn="base">
              <a:spcBef>
                <a:spcPts val="900"/>
              </a:spcBef>
              <a:spcAft>
                <a:spcPct val="0"/>
              </a:spcAft>
              <a:buFont typeface="Cambria" panose="02040503050406030204" pitchFamily="18" charset="0"/>
              <a:buChar char="–"/>
              <a:defRPr/>
            </a:pPr>
            <a:r>
              <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rPr>
              <a:t>USGG2003, USGG2009, USGG2012, xGEOID19</a:t>
            </a:r>
          </a:p>
          <a:p>
            <a:pPr marL="457189" lvl="1" indent="-228594" defTabSz="457189" fontAlgn="base">
              <a:spcBef>
                <a:spcPts val="671"/>
              </a:spcBef>
              <a:spcAft>
                <a:spcPct val="0"/>
              </a:spcAft>
              <a:buFont typeface="Arial" panose="020B0604020202020204" pitchFamily="34" charset="0"/>
              <a:buChar char="•"/>
              <a:defRP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57189" lvl="1" indent="-228594" defTabSz="457189" fontAlgn="base">
              <a:spcBef>
                <a:spcPts val="671"/>
              </a:spcBef>
              <a:spcAft>
                <a:spcPts val="800"/>
              </a:spcAft>
              <a:buFont typeface="Arial" panose="020B0604020202020204" pitchFamily="34" charset="0"/>
              <a:buChar char="•"/>
              <a:defRPr/>
            </a:pPr>
            <a:r>
              <a:rPr lang="en-US" sz="3000" b="1" spc="-5" dirty="0">
                <a:solidFill>
                  <a:prstClr val="black"/>
                </a:solidFill>
                <a:uFill>
                  <a:solidFill>
                    <a:srgbClr val="000000"/>
                  </a:solidFill>
                </a:uFill>
                <a:latin typeface="Cambria" panose="02040503050406030204" pitchFamily="18" charset="0"/>
                <a:ea typeface="ＭＳ Ｐゴシック" pitchFamily="34" charset="-128"/>
                <a:cs typeface="Calibri"/>
              </a:rPr>
              <a:t>Hybrid</a:t>
            </a:r>
            <a:r>
              <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rPr>
              <a:t> geoid </a:t>
            </a:r>
            <a:r>
              <a:rPr lang="en-US" sz="3000" spc="-5">
                <a:solidFill>
                  <a:prstClr val="black"/>
                </a:solidFill>
                <a:uFill>
                  <a:solidFill>
                    <a:srgbClr val="000000"/>
                  </a:solidFill>
                </a:uFill>
                <a:latin typeface="Cambria" panose="02040503050406030204" pitchFamily="18" charset="0"/>
                <a:ea typeface="ＭＳ Ｐゴシック" pitchFamily="34" charset="-128"/>
                <a:cs typeface="Calibri"/>
              </a:rPr>
              <a:t>is a </a:t>
            </a:r>
            <a:r>
              <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rPr>
              <a:t>gravimetric geoid then </a:t>
            </a:r>
            <a:r>
              <a:rPr lang="en-US" sz="3000" u="sng" spc="-5" dirty="0">
                <a:solidFill>
                  <a:prstClr val="black"/>
                </a:solidFill>
                <a:uFill>
                  <a:solidFill>
                    <a:srgbClr val="000000"/>
                  </a:solidFill>
                </a:uFill>
                <a:latin typeface="Cambria" panose="02040503050406030204" pitchFamily="18" charset="0"/>
                <a:ea typeface="ＭＳ Ｐゴシック" pitchFamily="34" charset="-128"/>
                <a:cs typeface="Calibri"/>
              </a:rPr>
              <a:t>best fit some </a:t>
            </a:r>
            <a:r>
              <a:rPr lang="en-US" sz="3000" u="sng" spc="-5">
                <a:solidFill>
                  <a:prstClr val="black"/>
                </a:solidFill>
                <a:uFill>
                  <a:solidFill>
                    <a:srgbClr val="000000"/>
                  </a:solidFill>
                </a:uFill>
                <a:latin typeface="Cambria" panose="02040503050406030204" pitchFamily="18" charset="0"/>
                <a:ea typeface="ＭＳ Ｐゴシック" pitchFamily="34" charset="-128"/>
                <a:cs typeface="Calibri"/>
              </a:rPr>
              <a:t>vertical datum </a:t>
            </a:r>
            <a:r>
              <a:rPr lang="en-US" sz="3000" spc="-5">
                <a:solidFill>
                  <a:prstClr val="black"/>
                </a:solidFill>
                <a:uFill>
                  <a:solidFill>
                    <a:srgbClr val="000000"/>
                  </a:solidFill>
                </a:uFill>
                <a:latin typeface="Cambria" panose="02040503050406030204" pitchFamily="18" charset="0"/>
                <a:ea typeface="ＭＳ Ｐゴシック" pitchFamily="34" charset="-128"/>
                <a:cs typeface="Calibri"/>
              </a:rPr>
              <a:t>… </a:t>
            </a:r>
            <a:r>
              <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rPr>
              <a:t>like NAVD88</a:t>
            </a:r>
          </a:p>
          <a:p>
            <a:pPr marL="1074712" lvl="4" indent="-236533" defTabSz="457189" fontAlgn="base">
              <a:spcBef>
                <a:spcPts val="900"/>
              </a:spcBef>
              <a:spcAft>
                <a:spcPct val="0"/>
              </a:spcAft>
              <a:buFont typeface="Cambria" panose="02040503050406030204" pitchFamily="18" charset="0"/>
              <a:buChar char="–"/>
              <a:defRPr/>
            </a:pPr>
            <a:r>
              <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rPr>
              <a:t>GEOID03, GEOID09, GEOID12B, GEOID18</a:t>
            </a:r>
          </a:p>
        </p:txBody>
      </p:sp>
      <p:sp>
        <p:nvSpPr>
          <p:cNvPr id="4" name="object 2"/>
          <p:cNvSpPr txBox="1">
            <a:spLocks/>
          </p:cNvSpPr>
          <p:nvPr/>
        </p:nvSpPr>
        <p:spPr bwMode="auto">
          <a:xfrm>
            <a:off x="1524001" y="332251"/>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176" marR="6773" indent="-993090" defTabSz="457189">
              <a:spcBef>
                <a:spcPts val="133"/>
              </a:spcBef>
              <a:defRPr/>
            </a:pPr>
            <a:r>
              <a:rPr lang="en-US" sz="5400" spc="-7" dirty="0">
                <a:solidFill>
                  <a:prstClr val="black"/>
                </a:solidFill>
                <a:latin typeface="Cambria" panose="02040503050406030204" pitchFamily="18" charset="0"/>
                <a:cs typeface="Calibri"/>
              </a:rPr>
              <a:t>Gravimetric </a:t>
            </a:r>
            <a:r>
              <a:rPr lang="en-US" sz="5400" spc="-7" dirty="0">
                <a:solidFill>
                  <a:prstClr val="black"/>
                </a:solidFill>
                <a:latin typeface="Cambria" panose="02040503050406030204" pitchFamily="18" charset="0"/>
                <a:cs typeface="Calibri"/>
                <a:sym typeface="Wingdings" panose="05000000000000000000" pitchFamily="2" charset="2"/>
              </a:rPr>
              <a:t> Hybrid</a:t>
            </a:r>
            <a:endParaRPr lang="en-US" sz="5400" dirty="0">
              <a:solidFill>
                <a:prstClr val="black"/>
              </a:solidFill>
              <a:latin typeface="Cambria" panose="02040503050406030204" pitchFamily="18" charset="0"/>
              <a:cs typeface="Calibri"/>
            </a:endParaRPr>
          </a:p>
        </p:txBody>
      </p:sp>
    </p:spTree>
    <p:extLst>
      <p:ext uri="{BB962C8B-B14F-4D97-AF65-F5344CB8AC3E}">
        <p14:creationId xmlns:p14="http://schemas.microsoft.com/office/powerpoint/2010/main" val="3145913852"/>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0DD82-AE8D-4152-91AC-5AD0C687FCAB}"/>
              </a:ext>
            </a:extLst>
          </p:cNvPr>
          <p:cNvSpPr>
            <a:spLocks noGrp="1"/>
          </p:cNvSpPr>
          <p:nvPr>
            <p:ph idx="1"/>
          </p:nvPr>
        </p:nvSpPr>
        <p:spPr>
          <a:xfrm>
            <a:off x="177799" y="990604"/>
            <a:ext cx="11874500" cy="4525963"/>
          </a:xfrm>
        </p:spPr>
        <p:txBody>
          <a:bodyPr>
            <a:normAutofit/>
          </a:bodyPr>
          <a:lstStyle/>
          <a:p>
            <a:pPr marL="0" indent="0" algn="ctr">
              <a:buNone/>
            </a:pPr>
            <a:r>
              <a:rPr lang="en-US" dirty="0">
                <a:latin typeface="Cambria" panose="02040503050406030204" pitchFamily="18" charset="0"/>
                <a:ea typeface="Cambria" panose="02040503050406030204" pitchFamily="18" charset="0"/>
              </a:rPr>
              <a:t>Any references to any commercially available hardware or software do not constitute an endorsement or a disapproval of any manufacturers, developers, dealers, or suppliers.</a:t>
            </a:r>
          </a:p>
          <a:p>
            <a:pPr marL="0" indent="0" algn="ctr">
              <a:buNone/>
            </a:pPr>
            <a:endParaRPr lang="en-US" dirty="0">
              <a:latin typeface="Cambria" panose="02040503050406030204" pitchFamily="18" charset="0"/>
              <a:ea typeface="Cambria" panose="02040503050406030204" pitchFamily="18" charset="0"/>
            </a:endParaRPr>
          </a:p>
          <a:p>
            <a:pPr marL="0" indent="0" algn="ctr">
              <a:buNone/>
            </a:pPr>
            <a:r>
              <a:rPr lang="en-US" dirty="0">
                <a:latin typeface="Cambria" panose="02040503050406030204" pitchFamily="18" charset="0"/>
                <a:ea typeface="Cambria" panose="02040503050406030204" pitchFamily="18" charset="0"/>
              </a:rPr>
              <a:t>Thanks.</a:t>
            </a:r>
            <a:endParaRPr lang="en-US" dirty="0"/>
          </a:p>
        </p:txBody>
      </p:sp>
      <p:sp>
        <p:nvSpPr>
          <p:cNvPr id="5" name="Slide Number Placeholder 4">
            <a:extLst>
              <a:ext uri="{FF2B5EF4-FFF2-40B4-BE49-F238E27FC236}">
                <a16:creationId xmlns:a16="http://schemas.microsoft.com/office/drawing/2014/main" id="{00CCFEB1-09C2-411F-904E-D61871912F0E}"/>
              </a:ext>
            </a:extLst>
          </p:cNvPr>
          <p:cNvSpPr>
            <a:spLocks noGrp="1"/>
          </p:cNvSpPr>
          <p:nvPr>
            <p:ph type="sldNum" sz="quarter" idx="12"/>
          </p:nvPr>
        </p:nvSpPr>
        <p:spPr/>
        <p:txBody>
          <a:bodyPr/>
          <a:lstStyle/>
          <a:p>
            <a:fld id="{D3D538F9-49A3-B84F-B36B-A7030CDE5D5B}" type="slidenum">
              <a:rPr lang="en-US" smtClean="0"/>
              <a:t>4</a:t>
            </a:fld>
            <a:endParaRPr lang="en-US"/>
          </a:p>
        </p:txBody>
      </p:sp>
    </p:spTree>
    <p:extLst>
      <p:ext uri="{BB962C8B-B14F-4D97-AF65-F5344CB8AC3E}">
        <p14:creationId xmlns:p14="http://schemas.microsoft.com/office/powerpoint/2010/main" val="294697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0422" y="1494739"/>
            <a:ext cx="11895220" cy="4079720"/>
          </a:xfrm>
          <a:prstGeom prst="rect">
            <a:avLst/>
          </a:prstGeom>
        </p:spPr>
        <p:txBody>
          <a:bodyPr vert="horz" wrap="square" lIns="0" tIns="97791" rIns="0" bIns="0" rtlCol="0">
            <a:noAutofit/>
          </a:bodyPr>
          <a:lstStyle/>
          <a:p>
            <a:pPr marL="457189" lvl="3" indent="-228594" defTabSz="457189" fontAlgn="base">
              <a:spcBef>
                <a:spcPts val="900"/>
              </a:spcBef>
              <a:spcAft>
                <a:spcPct val="0"/>
              </a:spcAft>
              <a:buFont typeface="Arial" panose="020B0604020202020204" pitchFamily="34" charset="0"/>
              <a:buChar char="•"/>
              <a:defRP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57189" lvl="3" indent="-228594" defTabSz="457189" fontAlgn="base">
              <a:spcBef>
                <a:spcPts val="900"/>
              </a:spcBef>
              <a:spcAft>
                <a:spcPct val="0"/>
              </a:spcAft>
              <a:buFont typeface="Arial" panose="020B0604020202020204" pitchFamily="34" charset="0"/>
              <a:buChar char="•"/>
              <a:defRP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1074712" lvl="4" indent="-236533" defTabSz="457189" fontAlgn="base">
              <a:spcBef>
                <a:spcPts val="900"/>
              </a:spcBef>
              <a:spcAft>
                <a:spcPct val="0"/>
              </a:spcAft>
              <a:buFont typeface="Cambria" panose="02040503050406030204" pitchFamily="18" charset="0"/>
              <a:buChar char="–"/>
              <a:defRPr/>
            </a:pPr>
            <a:r>
              <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rPr>
              <a:t>USGG2003, USGG2009, USGG2012, xGEOID19</a:t>
            </a:r>
          </a:p>
          <a:p>
            <a:pPr marL="457189" lvl="1" indent="-228594" defTabSz="457189" fontAlgn="base">
              <a:spcBef>
                <a:spcPts val="671"/>
              </a:spcBef>
              <a:spcAft>
                <a:spcPct val="0"/>
              </a:spcAft>
              <a:buFont typeface="Arial" panose="020B0604020202020204" pitchFamily="34" charset="0"/>
              <a:buChar char="•"/>
              <a:defRP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57189" lvl="1" indent="-228594" defTabSz="457189" fontAlgn="base">
              <a:spcBef>
                <a:spcPts val="671"/>
              </a:spcBef>
              <a:spcAft>
                <a:spcPct val="0"/>
              </a:spcAft>
              <a:buFont typeface="Arial" panose="020B0604020202020204" pitchFamily="34" charset="0"/>
              <a:buChar char="•"/>
              <a:defRP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57189" lvl="3" indent="-228594" defTabSz="457189" fontAlgn="base">
              <a:spcBef>
                <a:spcPts val="900"/>
              </a:spcBef>
              <a:spcAft>
                <a:spcPct val="0"/>
              </a:spcAft>
              <a:buFont typeface="Arial" panose="020B0604020202020204" pitchFamily="34" charset="0"/>
              <a:buChar char="•"/>
              <a:defRP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1074712" lvl="4" indent="-236533" defTabSz="457189" fontAlgn="base">
              <a:spcBef>
                <a:spcPts val="900"/>
              </a:spcBef>
              <a:spcAft>
                <a:spcPct val="0"/>
              </a:spcAft>
              <a:buFont typeface="Cambria" panose="02040503050406030204" pitchFamily="18" charset="0"/>
              <a:buChar char="–"/>
              <a:defRPr/>
            </a:pPr>
            <a:r>
              <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rPr>
              <a:t>GEOID03, GEOID09, GEOID12B, GEOID18</a:t>
            </a:r>
          </a:p>
        </p:txBody>
      </p:sp>
      <p:sp>
        <p:nvSpPr>
          <p:cNvPr id="4" name="object 2"/>
          <p:cNvSpPr txBox="1">
            <a:spLocks/>
          </p:cNvSpPr>
          <p:nvPr/>
        </p:nvSpPr>
        <p:spPr bwMode="auto">
          <a:xfrm>
            <a:off x="1524001" y="332251"/>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176" marR="6773" indent="-993090" defTabSz="457189">
              <a:spcBef>
                <a:spcPts val="133"/>
              </a:spcBef>
              <a:defRPr/>
            </a:pPr>
            <a:r>
              <a:rPr lang="en-US" sz="5400" spc="-7" dirty="0">
                <a:solidFill>
                  <a:prstClr val="black"/>
                </a:solidFill>
                <a:latin typeface="Cambria" panose="02040503050406030204" pitchFamily="18" charset="0"/>
                <a:cs typeface="Calibri"/>
              </a:rPr>
              <a:t>Gravimetric </a:t>
            </a:r>
            <a:r>
              <a:rPr lang="en-US" sz="5400" spc="-7" dirty="0">
                <a:solidFill>
                  <a:prstClr val="black"/>
                </a:solidFill>
                <a:latin typeface="Cambria" panose="02040503050406030204" pitchFamily="18" charset="0"/>
                <a:cs typeface="Calibri"/>
                <a:sym typeface="Wingdings" panose="05000000000000000000" pitchFamily="2" charset="2"/>
              </a:rPr>
              <a:t> Hybrid</a:t>
            </a:r>
            <a:endParaRPr lang="en-US" sz="5400" dirty="0">
              <a:solidFill>
                <a:prstClr val="black"/>
              </a:solidFill>
              <a:latin typeface="Cambria" panose="02040503050406030204" pitchFamily="18" charset="0"/>
              <a:cs typeface="Calibri"/>
            </a:endParaRPr>
          </a:p>
        </p:txBody>
      </p:sp>
      <p:cxnSp>
        <p:nvCxnSpPr>
          <p:cNvPr id="5" name="Straight Arrow Connector 4"/>
          <p:cNvCxnSpPr/>
          <p:nvPr/>
        </p:nvCxnSpPr>
        <p:spPr>
          <a:xfrm flipH="1">
            <a:off x="2079599" y="3231309"/>
            <a:ext cx="275995"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3724228" y="3231309"/>
            <a:ext cx="275995"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5449240" y="3231308"/>
            <a:ext cx="275995"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7294652" y="3231309"/>
            <a:ext cx="275995"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1520065" y="3736133"/>
            <a:ext cx="1254860" cy="704851"/>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24" name="TextBox 23"/>
          <p:cNvSpPr txBox="1"/>
          <p:nvPr/>
        </p:nvSpPr>
        <p:spPr bwMode="auto">
          <a:xfrm>
            <a:off x="1660268" y="3764709"/>
            <a:ext cx="1114657" cy="646331"/>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1800" dirty="0">
                <a:solidFill>
                  <a:prstClr val="black"/>
                </a:solidFill>
                <a:latin typeface="Calibri" pitchFamily="34" charset="0"/>
                <a:ea typeface="ＭＳ Ｐゴシック" pitchFamily="34" charset="-128"/>
              </a:rPr>
              <a:t>best fit to NAVD88</a:t>
            </a:r>
          </a:p>
        </p:txBody>
      </p:sp>
      <p:sp>
        <p:nvSpPr>
          <p:cNvPr id="31" name="Oval 30"/>
          <p:cNvSpPr/>
          <p:nvPr/>
        </p:nvSpPr>
        <p:spPr>
          <a:xfrm>
            <a:off x="3253614" y="3766077"/>
            <a:ext cx="1254860" cy="704851"/>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32" name="TextBox 31"/>
          <p:cNvSpPr txBox="1"/>
          <p:nvPr/>
        </p:nvSpPr>
        <p:spPr bwMode="auto">
          <a:xfrm>
            <a:off x="3393819" y="3794653"/>
            <a:ext cx="1114657" cy="584775"/>
          </a:xfrm>
          <a:prstGeom prst="rect">
            <a:avLst/>
          </a:prstGeom>
          <a:noFill/>
          <a:ln w="9525">
            <a:noFill/>
            <a:miter lim="800000"/>
            <a:headEnd/>
            <a:tailEnd/>
          </a:ln>
        </p:spPr>
        <p:txBody>
          <a:bodyPr wrap="square" rtlCol="0">
            <a:spAutoFit/>
          </a:bodyPr>
          <a:lstStyle>
            <a:defPPr>
              <a:defRPr lang="en-US"/>
            </a:defPPr>
            <a:lvl1pPr defTabSz="457189" fontAlgn="base">
              <a:spcBef>
                <a:spcPct val="0"/>
              </a:spcBef>
              <a:spcAft>
                <a:spcPct val="0"/>
              </a:spcAft>
              <a:defRPr sz="1800">
                <a:solidFill>
                  <a:prstClr val="black"/>
                </a:solidFill>
                <a:latin typeface="Calibri" pitchFamily="34" charset="0"/>
                <a:ea typeface="ＭＳ Ｐゴシック" pitchFamily="34" charset="-128"/>
              </a:defRPr>
            </a:lvl1pPr>
          </a:lstStyle>
          <a:p>
            <a:r>
              <a:rPr lang="en-US" dirty="0"/>
              <a:t>best fit to NAVD88</a:t>
            </a:r>
          </a:p>
        </p:txBody>
      </p:sp>
      <p:sp>
        <p:nvSpPr>
          <p:cNvPr id="33" name="Oval 32"/>
          <p:cNvSpPr/>
          <p:nvPr/>
        </p:nvSpPr>
        <p:spPr>
          <a:xfrm>
            <a:off x="5027704" y="3767447"/>
            <a:ext cx="1254860" cy="704851"/>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34" name="TextBox 33"/>
          <p:cNvSpPr txBox="1"/>
          <p:nvPr/>
        </p:nvSpPr>
        <p:spPr bwMode="auto">
          <a:xfrm>
            <a:off x="5167908" y="3796023"/>
            <a:ext cx="1114657" cy="646331"/>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1800" dirty="0">
                <a:solidFill>
                  <a:prstClr val="black"/>
                </a:solidFill>
                <a:latin typeface="Calibri" pitchFamily="34" charset="0"/>
                <a:ea typeface="ＭＳ Ｐゴシック" pitchFamily="34" charset="-128"/>
              </a:rPr>
              <a:t>best fit to NAVD88</a:t>
            </a:r>
          </a:p>
        </p:txBody>
      </p:sp>
      <p:sp>
        <p:nvSpPr>
          <p:cNvPr id="35" name="Oval 34"/>
          <p:cNvSpPr/>
          <p:nvPr/>
        </p:nvSpPr>
        <p:spPr>
          <a:xfrm>
            <a:off x="6833564" y="3766077"/>
            <a:ext cx="1254860" cy="704851"/>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36" name="TextBox 35"/>
          <p:cNvSpPr txBox="1"/>
          <p:nvPr/>
        </p:nvSpPr>
        <p:spPr bwMode="auto">
          <a:xfrm>
            <a:off x="6973768" y="3794653"/>
            <a:ext cx="1114657" cy="646331"/>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1800" dirty="0">
                <a:solidFill>
                  <a:prstClr val="black"/>
                </a:solidFill>
                <a:latin typeface="Calibri" pitchFamily="34" charset="0"/>
                <a:ea typeface="ＭＳ Ｐゴシック" pitchFamily="34" charset="-128"/>
              </a:rPr>
              <a:t>best fit to NAVD88</a:t>
            </a:r>
          </a:p>
        </p:txBody>
      </p:sp>
    </p:spTree>
    <p:extLst>
      <p:ext uri="{BB962C8B-B14F-4D97-AF65-F5344CB8AC3E}">
        <p14:creationId xmlns:p14="http://schemas.microsoft.com/office/powerpoint/2010/main" val="177067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o surface blue"/>
          <p:cNvSpPr/>
          <p:nvPr/>
        </p:nvSpPr>
        <p:spPr>
          <a:xfrm>
            <a:off x="-1193702" y="2590801"/>
            <a:ext cx="14579403"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6" name="topo surface brown"/>
          <p:cNvSpPr/>
          <p:nvPr/>
        </p:nvSpPr>
        <p:spPr>
          <a:xfrm>
            <a:off x="-1193702" y="2590801"/>
            <a:ext cx="14579403"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pic>
        <p:nvPicPr>
          <p:cNvPr id="2" name="datum zero - gray"/>
          <p:cNvPicPr>
            <a:picLocks noChangeAspect="1"/>
          </p:cNvPicPr>
          <p:nvPr/>
        </p:nvPicPr>
        <p:blipFill>
          <a:blip r:embed="rId3"/>
          <a:stretch>
            <a:fillRect/>
          </a:stretch>
        </p:blipFill>
        <p:spPr>
          <a:xfrm rot="21025437">
            <a:off x="2331395" y="2622486"/>
            <a:ext cx="7529213" cy="1524132"/>
          </a:xfrm>
          <a:prstGeom prst="rect">
            <a:avLst/>
          </a:prstGeom>
        </p:spPr>
      </p:pic>
      <p:sp>
        <p:nvSpPr>
          <p:cNvPr id="15" name="Concept"/>
          <p:cNvSpPr txBox="1">
            <a:spLocks/>
          </p:cNvSpPr>
          <p:nvPr/>
        </p:nvSpPr>
        <p:spPr bwMode="auto">
          <a:xfrm>
            <a:off x="7448551" y="5122206"/>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defTabSz="457189">
              <a:spcBef>
                <a:spcPts val="133"/>
              </a:spcBef>
              <a:defRPr/>
            </a:pPr>
            <a:r>
              <a:rPr lang="en-US" i="1" spc="-7" dirty="0">
                <a:solidFill>
                  <a:prstClr val="white">
                    <a:lumMod val="50000"/>
                  </a:prstClr>
                </a:solidFill>
                <a:latin typeface="Cambria" panose="02040503050406030204" pitchFamily="18" charset="0"/>
                <a:cs typeface="Calibri"/>
              </a:rPr>
              <a:t>Concept</a:t>
            </a:r>
            <a:endParaRPr lang="en-US" i="1" dirty="0">
              <a:solidFill>
                <a:prstClr val="white">
                  <a:lumMod val="50000"/>
                </a:prstClr>
              </a:solidFill>
              <a:latin typeface="Cambria" panose="02040503050406030204" pitchFamily="18" charset="0"/>
              <a:cs typeface="Calibri"/>
            </a:endParaRPr>
          </a:p>
        </p:txBody>
      </p:sp>
      <p:cxnSp>
        <p:nvCxnSpPr>
          <p:cNvPr id="9" name="Straight Arrow Connector 8"/>
          <p:cNvCxnSpPr/>
          <p:nvPr/>
        </p:nvCxnSpPr>
        <p:spPr>
          <a:xfrm>
            <a:off x="2569952" y="2193482"/>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opographic"/>
          <p:cNvSpPr txBox="1"/>
          <p:nvPr/>
        </p:nvSpPr>
        <p:spPr bwMode="auto">
          <a:xfrm>
            <a:off x="1005840" y="1390651"/>
            <a:ext cx="2766061" cy="1077218"/>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topographic surface</a:t>
            </a:r>
          </a:p>
        </p:txBody>
      </p:sp>
      <p:grpSp>
        <p:nvGrpSpPr>
          <p:cNvPr id="12" name="Group 11"/>
          <p:cNvGrpSpPr/>
          <p:nvPr/>
        </p:nvGrpSpPr>
        <p:grpSpPr>
          <a:xfrm>
            <a:off x="4289426" y="3646020"/>
            <a:ext cx="2565055" cy="2029893"/>
            <a:chOff x="2765425" y="3646019"/>
            <a:chExt cx="2565055" cy="2029893"/>
          </a:xfrm>
        </p:grpSpPr>
        <p:sp>
          <p:nvSpPr>
            <p:cNvPr id="13" name="TextBox 12"/>
            <p:cNvSpPr txBox="1"/>
            <p:nvPr/>
          </p:nvSpPr>
          <p:spPr bwMode="auto">
            <a:xfrm>
              <a:off x="3234980" y="4106252"/>
              <a:ext cx="2095500" cy="1569660"/>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datum zero</a:t>
              </a:r>
            </a:p>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avimetric"/>
          <p:cNvGrpSpPr/>
          <p:nvPr/>
        </p:nvGrpSpPr>
        <p:grpSpPr>
          <a:xfrm>
            <a:off x="8199087" y="1309240"/>
            <a:ext cx="2987073" cy="1176028"/>
            <a:chOff x="6675086" y="1309240"/>
            <a:chExt cx="2539975" cy="1176028"/>
          </a:xfrm>
        </p:grpSpPr>
        <p:sp>
          <p:nvSpPr>
            <p:cNvPr id="18" name="TextBox 17"/>
            <p:cNvSpPr txBox="1"/>
            <p:nvPr/>
          </p:nvSpPr>
          <p:spPr bwMode="auto">
            <a:xfrm>
              <a:off x="7119561" y="1309240"/>
              <a:ext cx="2095500" cy="1077218"/>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 name="animated geoid"/>
          <p:cNvGrpSpPr/>
          <p:nvPr/>
        </p:nvGrpSpPr>
        <p:grpSpPr>
          <a:xfrm>
            <a:off x="2273301" y="-2364083"/>
            <a:ext cx="13052769" cy="11155680"/>
            <a:chOff x="749300" y="-2364082"/>
            <a:chExt cx="13052769" cy="11155680"/>
          </a:xfrm>
        </p:grpSpPr>
        <p:sp>
          <p:nvSpPr>
            <p:cNvPr id="17" name="green geoid"/>
            <p:cNvSpPr/>
            <p:nvPr/>
          </p:nvSpPr>
          <p:spPr>
            <a:xfrm>
              <a:off x="749300" y="2399584"/>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3" name="invisible circle for animation"/>
            <p:cNvSpPr>
              <a:spLocks/>
            </p:cNvSpPr>
            <p:nvPr/>
          </p:nvSpPr>
          <p:spPr>
            <a:xfrm flipH="1">
              <a:off x="2647040" y="-2364082"/>
              <a:ext cx="11155029" cy="11155680"/>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grpSp>
      <p:sp>
        <p:nvSpPr>
          <p:cNvPr id="10" name="datum point"/>
          <p:cNvSpPr/>
          <p:nvPr/>
        </p:nvSpPr>
        <p:spPr>
          <a:xfrm>
            <a:off x="8711322" y="3008578"/>
            <a:ext cx="271013" cy="255199"/>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dirty="0">
              <a:solidFill>
                <a:prstClr val="white"/>
              </a:solidFill>
              <a:latin typeface="Calibri"/>
            </a:endParaRPr>
          </a:p>
        </p:txBody>
      </p:sp>
      <p:grpSp>
        <p:nvGrpSpPr>
          <p:cNvPr id="21" name="hybrid"/>
          <p:cNvGrpSpPr/>
          <p:nvPr/>
        </p:nvGrpSpPr>
        <p:grpSpPr>
          <a:xfrm>
            <a:off x="6649214" y="3079717"/>
            <a:ext cx="2565055" cy="1537451"/>
            <a:chOff x="2765425" y="3646019"/>
            <a:chExt cx="2565055" cy="1537451"/>
          </a:xfrm>
        </p:grpSpPr>
        <p:sp>
          <p:nvSpPr>
            <p:cNvPr id="22" name="TextBox 21"/>
            <p:cNvSpPr txBox="1"/>
            <p:nvPr/>
          </p:nvSpPr>
          <p:spPr bwMode="auto">
            <a:xfrm>
              <a:off x="3234980" y="4106252"/>
              <a:ext cx="2095500" cy="1077218"/>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hybrid</a:t>
              </a:r>
            </a:p>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geoid</a:t>
              </a:r>
            </a:p>
          </p:txBody>
        </p:sp>
        <p:cxnSp>
          <p:nvCxnSpPr>
            <p:cNvPr id="23" name="Straight Arrow Connector 22"/>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4" name="TITLE"/>
          <p:cNvSpPr txBox="1">
            <a:spLocks noGrp="1"/>
          </p:cNvSpPr>
          <p:nvPr>
            <p:ph type="title" idx="4294967295"/>
          </p:nvPr>
        </p:nvSpPr>
        <p:spPr>
          <a:xfrm>
            <a:off x="0" y="309421"/>
            <a:ext cx="12192000" cy="919974"/>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cs typeface="Calibri"/>
              </a:rPr>
              <a:t>Gravimetric vs. Hybrid Geoid</a:t>
            </a:r>
            <a:endParaRPr dirty="0">
              <a:latin typeface="Cambria" panose="02040503050406030204" pitchFamily="18" charset="0"/>
              <a:cs typeface="Calibri"/>
            </a:endParaRPr>
          </a:p>
        </p:txBody>
      </p:sp>
    </p:spTree>
    <p:extLst>
      <p:ext uri="{BB962C8B-B14F-4D97-AF65-F5344CB8AC3E}">
        <p14:creationId xmlns:p14="http://schemas.microsoft.com/office/powerpoint/2010/main" val="428634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1000"/>
                                        <p:tgtEl>
                                          <p:spTgt spid="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540000">
                                      <p:cBhvr>
                                        <p:cTn id="20" dur="1000" fill="hold"/>
                                        <p:tgtEl>
                                          <p:spTgt spid="7"/>
                                        </p:tgtEl>
                                        <p:attrNameLst>
                                          <p:attrName>r</p:attrName>
                                        </p:attrNameLst>
                                      </p:cBhvr>
                                    </p:animRo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o surface blue"/>
          <p:cNvSpPr/>
          <p:nvPr/>
        </p:nvSpPr>
        <p:spPr>
          <a:xfrm>
            <a:off x="-1193702" y="2590801"/>
            <a:ext cx="14579403"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6" name="topo surface brown"/>
          <p:cNvSpPr/>
          <p:nvPr/>
        </p:nvSpPr>
        <p:spPr>
          <a:xfrm>
            <a:off x="-1193702" y="2590801"/>
            <a:ext cx="14579403"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pic>
        <p:nvPicPr>
          <p:cNvPr id="2" name="datum zero - gray"/>
          <p:cNvPicPr>
            <a:picLocks noChangeAspect="1"/>
          </p:cNvPicPr>
          <p:nvPr/>
        </p:nvPicPr>
        <p:blipFill>
          <a:blip r:embed="rId3"/>
          <a:stretch>
            <a:fillRect/>
          </a:stretch>
        </p:blipFill>
        <p:spPr>
          <a:xfrm rot="21025437">
            <a:off x="2331395" y="2622486"/>
            <a:ext cx="7529213" cy="1524132"/>
          </a:xfrm>
          <a:prstGeom prst="rect">
            <a:avLst/>
          </a:prstGeom>
        </p:spPr>
      </p:pic>
      <p:sp>
        <p:nvSpPr>
          <p:cNvPr id="25" name="topographic">
            <a:extLst>
              <a:ext uri="{FF2B5EF4-FFF2-40B4-BE49-F238E27FC236}">
                <a16:creationId xmlns:a16="http://schemas.microsoft.com/office/drawing/2014/main" id="{EFF8C9FA-C410-4EB7-B9C4-223C9510D7E9}"/>
              </a:ext>
            </a:extLst>
          </p:cNvPr>
          <p:cNvSpPr txBox="1"/>
          <p:nvPr/>
        </p:nvSpPr>
        <p:spPr bwMode="auto">
          <a:xfrm>
            <a:off x="1005840" y="1390651"/>
            <a:ext cx="2766061" cy="1077218"/>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topographic surface</a:t>
            </a:r>
          </a:p>
        </p:txBody>
      </p:sp>
      <p:sp>
        <p:nvSpPr>
          <p:cNvPr id="15" name="Concept"/>
          <p:cNvSpPr txBox="1">
            <a:spLocks/>
          </p:cNvSpPr>
          <p:nvPr/>
        </p:nvSpPr>
        <p:spPr bwMode="auto">
          <a:xfrm>
            <a:off x="7448551" y="5122206"/>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defTabSz="457189">
              <a:spcBef>
                <a:spcPts val="133"/>
              </a:spcBef>
              <a:defRPr/>
            </a:pPr>
            <a:r>
              <a:rPr lang="en-US" i="1" spc="-7" dirty="0">
                <a:solidFill>
                  <a:prstClr val="white">
                    <a:lumMod val="50000"/>
                  </a:prstClr>
                </a:solidFill>
                <a:latin typeface="Cambria" panose="02040503050406030204" pitchFamily="18" charset="0"/>
                <a:cs typeface="Calibri"/>
              </a:rPr>
              <a:t>Concept</a:t>
            </a:r>
            <a:endParaRPr lang="en-US" i="1" dirty="0">
              <a:solidFill>
                <a:prstClr val="white">
                  <a:lumMod val="50000"/>
                </a:prstClr>
              </a:solidFill>
              <a:latin typeface="Cambria" panose="02040503050406030204" pitchFamily="18" charset="0"/>
              <a:cs typeface="Calibri"/>
            </a:endParaRPr>
          </a:p>
        </p:txBody>
      </p:sp>
      <p:cxnSp>
        <p:nvCxnSpPr>
          <p:cNvPr id="9" name="Straight Arrow Connector 8"/>
          <p:cNvCxnSpPr/>
          <p:nvPr/>
        </p:nvCxnSpPr>
        <p:spPr>
          <a:xfrm>
            <a:off x="2569952" y="2193482"/>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289426" y="3646020"/>
            <a:ext cx="2565055" cy="2029893"/>
            <a:chOff x="2765425" y="3646019"/>
            <a:chExt cx="2565055" cy="2029893"/>
          </a:xfrm>
        </p:grpSpPr>
        <p:sp>
          <p:nvSpPr>
            <p:cNvPr id="13" name="TextBox 12"/>
            <p:cNvSpPr txBox="1"/>
            <p:nvPr/>
          </p:nvSpPr>
          <p:spPr bwMode="auto">
            <a:xfrm>
              <a:off x="3234980" y="4106252"/>
              <a:ext cx="2095500" cy="1569660"/>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datum zero</a:t>
              </a:r>
            </a:p>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avimetric"/>
          <p:cNvGrpSpPr/>
          <p:nvPr/>
        </p:nvGrpSpPr>
        <p:grpSpPr>
          <a:xfrm>
            <a:off x="8199086" y="1309240"/>
            <a:ext cx="2987073" cy="1176028"/>
            <a:chOff x="6675086" y="1309240"/>
            <a:chExt cx="2539975" cy="1176028"/>
          </a:xfrm>
        </p:grpSpPr>
        <p:sp>
          <p:nvSpPr>
            <p:cNvPr id="18" name="TextBox 17"/>
            <p:cNvSpPr txBox="1"/>
            <p:nvPr/>
          </p:nvSpPr>
          <p:spPr bwMode="auto">
            <a:xfrm>
              <a:off x="7119561" y="1309240"/>
              <a:ext cx="2095500" cy="1077218"/>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 name="animated geoid"/>
          <p:cNvGrpSpPr/>
          <p:nvPr/>
        </p:nvGrpSpPr>
        <p:grpSpPr>
          <a:xfrm>
            <a:off x="2273301" y="-2364083"/>
            <a:ext cx="13052769" cy="11155680"/>
            <a:chOff x="749300" y="-2364082"/>
            <a:chExt cx="13052769" cy="11155680"/>
          </a:xfrm>
        </p:grpSpPr>
        <p:sp>
          <p:nvSpPr>
            <p:cNvPr id="17" name="green geoid"/>
            <p:cNvSpPr/>
            <p:nvPr/>
          </p:nvSpPr>
          <p:spPr>
            <a:xfrm>
              <a:off x="749300" y="2399584"/>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3" name="invisible circle for animation"/>
            <p:cNvSpPr>
              <a:spLocks/>
            </p:cNvSpPr>
            <p:nvPr/>
          </p:nvSpPr>
          <p:spPr>
            <a:xfrm flipH="1">
              <a:off x="2647040" y="-2364082"/>
              <a:ext cx="11155029" cy="11155680"/>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grpSp>
      <p:sp>
        <p:nvSpPr>
          <p:cNvPr id="10" name="datum point"/>
          <p:cNvSpPr/>
          <p:nvPr/>
        </p:nvSpPr>
        <p:spPr>
          <a:xfrm>
            <a:off x="8711322" y="3008578"/>
            <a:ext cx="271013" cy="255199"/>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dirty="0">
              <a:solidFill>
                <a:prstClr val="white"/>
              </a:solidFill>
              <a:latin typeface="Calibri"/>
            </a:endParaRPr>
          </a:p>
        </p:txBody>
      </p:sp>
      <p:grpSp>
        <p:nvGrpSpPr>
          <p:cNvPr id="21" name="hybrid"/>
          <p:cNvGrpSpPr/>
          <p:nvPr/>
        </p:nvGrpSpPr>
        <p:grpSpPr>
          <a:xfrm>
            <a:off x="6649214" y="3079717"/>
            <a:ext cx="2565055" cy="1537451"/>
            <a:chOff x="2765425" y="3646019"/>
            <a:chExt cx="2565055" cy="1537451"/>
          </a:xfrm>
        </p:grpSpPr>
        <p:sp>
          <p:nvSpPr>
            <p:cNvPr id="22" name="TextBox 21"/>
            <p:cNvSpPr txBox="1"/>
            <p:nvPr/>
          </p:nvSpPr>
          <p:spPr bwMode="auto">
            <a:xfrm>
              <a:off x="3234980" y="4106252"/>
              <a:ext cx="2095500" cy="1077218"/>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hybrid</a:t>
              </a:r>
            </a:p>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geoid</a:t>
              </a:r>
            </a:p>
          </p:txBody>
        </p:sp>
        <p:cxnSp>
          <p:nvCxnSpPr>
            <p:cNvPr id="23" name="Straight Arrow Connector 22"/>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4" name="object 2"/>
          <p:cNvSpPr txBox="1">
            <a:spLocks noGrp="1"/>
          </p:cNvSpPr>
          <p:nvPr>
            <p:ph type="title" idx="4294967295"/>
          </p:nvPr>
        </p:nvSpPr>
        <p:spPr>
          <a:xfrm>
            <a:off x="0" y="309422"/>
            <a:ext cx="12192000" cy="919974"/>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b="1" spc="-7" dirty="0">
                <a:cs typeface="Calibri"/>
              </a:rPr>
              <a:t>NAVD88 uses a Hybrid Geoid</a:t>
            </a:r>
            <a:endParaRPr b="1" dirty="0">
              <a:latin typeface="Cambria" panose="02040503050406030204" pitchFamily="18" charset="0"/>
              <a:cs typeface="Calibri"/>
            </a:endParaRPr>
          </a:p>
        </p:txBody>
      </p:sp>
    </p:spTree>
    <p:extLst>
      <p:ext uri="{BB962C8B-B14F-4D97-AF65-F5344CB8AC3E}">
        <p14:creationId xmlns:p14="http://schemas.microsoft.com/office/powerpoint/2010/main" val="368672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2000"/>
                                        <p:tgtEl>
                                          <p:spTgt spid="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2500"/>
                            </p:stCondLst>
                            <p:childTnLst>
                              <p:par>
                                <p:cTn id="16" presetID="8" presetClass="emph" presetSubtype="0" fill="hold" nodeType="afterEffect">
                                  <p:stCondLst>
                                    <p:cond delay="0"/>
                                  </p:stCondLst>
                                  <p:childTnLst>
                                    <p:animRot by="-540000">
                                      <p:cBhvr>
                                        <p:cTn id="17" dur="2000" fill="hold"/>
                                        <p:tgtEl>
                                          <p:spTgt spid="7"/>
                                        </p:tgtEl>
                                        <p:attrNameLst>
                                          <p:attrName>r</p:attrName>
                                        </p:attrNameLst>
                                      </p:cBhvr>
                                    </p:animRot>
                                  </p:childTnLst>
                                </p:cTn>
                              </p:par>
                              <p:par>
                                <p:cTn id="18" presetID="10" presetClass="exit" presetSubtype="0" fill="hold"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45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79AAA68-D4FF-491F-9731-0DFF8616FAB0}"/>
              </a:ext>
            </a:extLst>
          </p:cNvPr>
          <p:cNvSpPr>
            <a:spLocks noGrp="1"/>
          </p:cNvSpPr>
          <p:nvPr>
            <p:ph type="title" idx="4294967295"/>
          </p:nvPr>
        </p:nvSpPr>
        <p:spPr>
          <a:xfrm>
            <a:off x="1524000" y="274638"/>
            <a:ext cx="9144000" cy="769854"/>
          </a:xfrm>
        </p:spPr>
        <p:txBody>
          <a:bodyPr>
            <a:noAutofit/>
          </a:bodyPr>
          <a:lstStyle/>
          <a:p>
            <a:r>
              <a:rPr lang="en-US" sz="4000" i="1" dirty="0"/>
              <a:t>How do we fit the geoid to the datum?</a:t>
            </a:r>
          </a:p>
        </p:txBody>
      </p:sp>
      <p:sp>
        <p:nvSpPr>
          <p:cNvPr id="18" name="Content Placeholder 17">
            <a:extLst>
              <a:ext uri="{FF2B5EF4-FFF2-40B4-BE49-F238E27FC236}">
                <a16:creationId xmlns:a16="http://schemas.microsoft.com/office/drawing/2014/main" id="{E4E51D6B-F302-47DF-92A2-BC64AA73EEBF}"/>
              </a:ext>
            </a:extLst>
          </p:cNvPr>
          <p:cNvSpPr>
            <a:spLocks noGrp="1"/>
          </p:cNvSpPr>
          <p:nvPr>
            <p:ph sz="quarter" idx="4294967295"/>
          </p:nvPr>
        </p:nvSpPr>
        <p:spPr>
          <a:xfrm>
            <a:off x="6309361" y="1892839"/>
            <a:ext cx="5438943" cy="4067921"/>
          </a:xfrm>
        </p:spPr>
        <p:txBody>
          <a:bodyPr>
            <a:normAutofit fontScale="92500" lnSpcReduction="10000"/>
          </a:bodyPr>
          <a:lstStyle/>
          <a:p>
            <a:pPr marL="0" indent="0">
              <a:buNone/>
            </a:pPr>
            <a:r>
              <a:rPr lang="en-US" sz="2600" dirty="0"/>
              <a:t>Anyone can collect and provide:</a:t>
            </a:r>
            <a:endParaRPr lang="en-US" sz="2400" dirty="0"/>
          </a:p>
          <a:p>
            <a:pPr marL="346075" lvl="1" indent="187325">
              <a:buFont typeface="Cambria" panose="02040503050406030204" pitchFamily="18" charset="0"/>
              <a:buChar char="‒"/>
            </a:pPr>
            <a:r>
              <a:rPr lang="en-US" sz="2400" dirty="0"/>
              <a:t>2 OPUS-Static solutions</a:t>
            </a:r>
          </a:p>
          <a:p>
            <a:pPr marL="346075" lvl="1" indent="187325">
              <a:buFont typeface="Cambria" panose="02040503050406030204" pitchFamily="18" charset="0"/>
              <a:buChar char="‒"/>
            </a:pPr>
            <a:r>
              <a:rPr lang="en-US" sz="2400" dirty="0"/>
              <a:t>2 photos of each setup</a:t>
            </a:r>
          </a:p>
          <a:p>
            <a:pPr marL="346075" lvl="1" indent="187325">
              <a:buFont typeface="Cambria" panose="02040503050406030204" pitchFamily="18" charset="0"/>
              <a:buChar char="‒"/>
            </a:pPr>
            <a:r>
              <a:rPr lang="en-US" sz="2400" dirty="0"/>
              <a:t>Brief Description w/Ties</a:t>
            </a:r>
          </a:p>
          <a:p>
            <a:pPr marL="346075" lvl="1" indent="187325">
              <a:buFont typeface="Cambria" panose="02040503050406030204" pitchFamily="18" charset="0"/>
              <a:buChar char="‒"/>
            </a:pPr>
            <a:endParaRPr lang="en-US" sz="2400" dirty="0"/>
          </a:p>
          <a:p>
            <a:pPr marL="171450" lvl="1" indent="0">
              <a:buNone/>
            </a:pPr>
            <a:r>
              <a:rPr lang="en-US" sz="2400" b="1" dirty="0"/>
              <a:t>Deadline = 29 February 2024</a:t>
            </a:r>
          </a:p>
          <a:p>
            <a:pPr marL="171450" lvl="1" indent="0" algn="ctr">
              <a:spcBef>
                <a:spcPts val="2400"/>
              </a:spcBef>
              <a:buNone/>
            </a:pPr>
            <a:r>
              <a:rPr lang="en-US" i="1" dirty="0"/>
              <a:t>Results increase accuracy of NAVD88 to NAPGD2022 transformation.</a:t>
            </a:r>
          </a:p>
        </p:txBody>
      </p:sp>
      <p:grpSp>
        <p:nvGrpSpPr>
          <p:cNvPr id="11" name="web app">
            <a:extLst>
              <a:ext uri="{FF2B5EF4-FFF2-40B4-BE49-F238E27FC236}">
                <a16:creationId xmlns:a16="http://schemas.microsoft.com/office/drawing/2014/main" id="{44F3BAA1-E4F9-478A-8897-952C22761E5D}"/>
              </a:ext>
            </a:extLst>
          </p:cNvPr>
          <p:cNvGrpSpPr/>
          <p:nvPr/>
        </p:nvGrpSpPr>
        <p:grpSpPr>
          <a:xfrm>
            <a:off x="1623804" y="1892839"/>
            <a:ext cx="4258834" cy="3397817"/>
            <a:chOff x="2572970" y="2948942"/>
            <a:chExt cx="4654179" cy="3443010"/>
          </a:xfrm>
        </p:grpSpPr>
        <p:pic>
          <p:nvPicPr>
            <p:cNvPr id="9" name="Picture 8">
              <a:extLst>
                <a:ext uri="{FF2B5EF4-FFF2-40B4-BE49-F238E27FC236}">
                  <a16:creationId xmlns:a16="http://schemas.microsoft.com/office/drawing/2014/main" id="{A62076D8-2A04-478A-AD9D-06639B00F339}"/>
                </a:ext>
              </a:extLst>
            </p:cNvPr>
            <p:cNvPicPr>
              <a:picLocks noChangeAspect="1"/>
            </p:cNvPicPr>
            <p:nvPr/>
          </p:nvPicPr>
          <p:blipFill>
            <a:blip r:embed="rId3"/>
            <a:stretch>
              <a:fillRect/>
            </a:stretch>
          </p:blipFill>
          <p:spPr>
            <a:xfrm>
              <a:off x="2572970" y="3483090"/>
              <a:ext cx="4654179" cy="2908862"/>
            </a:xfrm>
            <a:prstGeom prst="rect">
              <a:avLst/>
            </a:prstGeom>
          </p:spPr>
        </p:pic>
        <p:sp>
          <p:nvSpPr>
            <p:cNvPr id="24" name="Text Placeholder 9">
              <a:extLst>
                <a:ext uri="{FF2B5EF4-FFF2-40B4-BE49-F238E27FC236}">
                  <a16:creationId xmlns:a16="http://schemas.microsoft.com/office/drawing/2014/main" id="{2FB0C79B-870E-409C-8B1B-2FD676F3F28E}"/>
                </a:ext>
              </a:extLst>
            </p:cNvPr>
            <p:cNvSpPr txBox="1">
              <a:spLocks/>
            </p:cNvSpPr>
            <p:nvPr/>
          </p:nvSpPr>
          <p:spPr>
            <a:xfrm>
              <a:off x="2590800" y="2948942"/>
              <a:ext cx="4636349" cy="534147"/>
            </a:xfrm>
            <a:prstGeom prst="rect">
              <a:avLst/>
            </a:prstGeom>
          </p:spPr>
          <p:txBody>
            <a:bodyPr vert="horz" lIns="121920" tIns="60960" rIns="121920" bIns="60960" rtlCol="0" anchor="b">
              <a:noAutofit/>
            </a:bodyPr>
            <a:lstStyle>
              <a:lvl1pPr marL="0" indent="0" algn="l" defTabSz="457200" rtl="0" eaLnBrk="1" latinLnBrk="0" hangingPunct="1">
                <a:spcBef>
                  <a:spcPct val="20000"/>
                </a:spcBef>
                <a:buFont typeface="Arial"/>
                <a:buNone/>
                <a:defRPr sz="2400" b="1" kern="1200">
                  <a:solidFill>
                    <a:schemeClr val="tx1"/>
                  </a:solidFill>
                  <a:latin typeface="+mj-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j-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j-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j-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j-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2933" b="0" dirty="0">
                  <a:latin typeface="Cambria" panose="02040503050406030204" pitchFamily="18" charset="0"/>
                  <a:ea typeface="Cambria" panose="02040503050406030204" pitchFamily="18" charset="0"/>
                </a:rPr>
                <a:t>Web Map Application</a:t>
              </a:r>
            </a:p>
          </p:txBody>
        </p:sp>
      </p:grpSp>
      <p:grpSp>
        <p:nvGrpSpPr>
          <p:cNvPr id="14" name="dashboard">
            <a:extLst>
              <a:ext uri="{FF2B5EF4-FFF2-40B4-BE49-F238E27FC236}">
                <a16:creationId xmlns:a16="http://schemas.microsoft.com/office/drawing/2014/main" id="{B8B958A1-4155-4466-A2FC-29EAD3A1D391}"/>
              </a:ext>
            </a:extLst>
          </p:cNvPr>
          <p:cNvGrpSpPr/>
          <p:nvPr/>
        </p:nvGrpSpPr>
        <p:grpSpPr>
          <a:xfrm>
            <a:off x="1623805" y="3090080"/>
            <a:ext cx="4258836" cy="3397817"/>
            <a:chOff x="1212455" y="1417562"/>
            <a:chExt cx="4798375" cy="3028185"/>
          </a:xfrm>
        </p:grpSpPr>
        <p:pic>
          <p:nvPicPr>
            <p:cNvPr id="25" name="Picture 24">
              <a:extLst>
                <a:ext uri="{FF2B5EF4-FFF2-40B4-BE49-F238E27FC236}">
                  <a16:creationId xmlns:a16="http://schemas.microsoft.com/office/drawing/2014/main" id="{56B46FA4-D6F8-4C58-9F7B-E79EF3D0BE63}"/>
                </a:ext>
              </a:extLst>
            </p:cNvPr>
            <p:cNvPicPr>
              <a:picLocks noChangeAspect="1"/>
            </p:cNvPicPr>
            <p:nvPr/>
          </p:nvPicPr>
          <p:blipFill>
            <a:blip r:embed="rId4"/>
            <a:stretch>
              <a:fillRect/>
            </a:stretch>
          </p:blipFill>
          <p:spPr>
            <a:xfrm>
              <a:off x="1212456" y="1891612"/>
              <a:ext cx="4798374" cy="2554135"/>
            </a:xfrm>
            <a:prstGeom prst="rect">
              <a:avLst/>
            </a:prstGeom>
          </p:spPr>
        </p:pic>
        <p:sp>
          <p:nvSpPr>
            <p:cNvPr id="26" name="Text Placeholder 9">
              <a:extLst>
                <a:ext uri="{FF2B5EF4-FFF2-40B4-BE49-F238E27FC236}">
                  <a16:creationId xmlns:a16="http://schemas.microsoft.com/office/drawing/2014/main" id="{4E6F6162-7357-4416-845E-14A0868D68E4}"/>
                </a:ext>
              </a:extLst>
            </p:cNvPr>
            <p:cNvSpPr txBox="1">
              <a:spLocks/>
            </p:cNvSpPr>
            <p:nvPr/>
          </p:nvSpPr>
          <p:spPr>
            <a:xfrm>
              <a:off x="1212455" y="1417562"/>
              <a:ext cx="4798374" cy="479822"/>
            </a:xfrm>
            <a:prstGeom prst="rect">
              <a:avLst/>
            </a:prstGeom>
          </p:spPr>
          <p:txBody>
            <a:bodyPr vert="horz" lIns="121920" tIns="60960" rIns="121920" bIns="60960" rtlCol="0" anchor="b">
              <a:noAutofit/>
            </a:bodyPr>
            <a:lstStyle>
              <a:lvl1pPr marL="0" indent="0" algn="l" defTabSz="457200" rtl="0" eaLnBrk="1" latinLnBrk="0" hangingPunct="1">
                <a:spcBef>
                  <a:spcPct val="20000"/>
                </a:spcBef>
                <a:buFont typeface="Arial"/>
                <a:buNone/>
                <a:defRPr sz="2400" b="1" kern="1200">
                  <a:solidFill>
                    <a:schemeClr val="tx1"/>
                  </a:solidFill>
                  <a:latin typeface="+mj-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j-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j-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j-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j-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2933" b="0" dirty="0">
                  <a:latin typeface="Cambria" panose="02040503050406030204" pitchFamily="18" charset="0"/>
                  <a:ea typeface="Cambria" panose="02040503050406030204" pitchFamily="18" charset="0"/>
                </a:rPr>
                <a:t>Progress Dashboard</a:t>
              </a:r>
            </a:p>
          </p:txBody>
        </p:sp>
      </p:grpSp>
      <p:sp>
        <p:nvSpPr>
          <p:cNvPr id="2" name="TextBox 1">
            <a:extLst>
              <a:ext uri="{FF2B5EF4-FFF2-40B4-BE49-F238E27FC236}">
                <a16:creationId xmlns:a16="http://schemas.microsoft.com/office/drawing/2014/main" id="{0AF82286-E1BE-4D4E-BE84-1DC542548A4C}"/>
              </a:ext>
            </a:extLst>
          </p:cNvPr>
          <p:cNvSpPr txBox="1"/>
          <p:nvPr/>
        </p:nvSpPr>
        <p:spPr>
          <a:xfrm>
            <a:off x="1524001" y="1005192"/>
            <a:ext cx="9144000" cy="663391"/>
          </a:xfrm>
          <a:prstGeom prst="rect">
            <a:avLst/>
          </a:prstGeom>
          <a:noFill/>
        </p:spPr>
        <p:txBody>
          <a:bodyPr wrap="square" rtlCol="0">
            <a:noAutofit/>
          </a:bodyPr>
          <a:lstStyle/>
          <a:p>
            <a:pPr algn="ctr"/>
            <a:r>
              <a:rPr lang="en-US" sz="3600" b="1" dirty="0">
                <a:latin typeface="Cambria" panose="02040503050406030204" pitchFamily="18" charset="0"/>
                <a:ea typeface="Cambria" panose="02040503050406030204" pitchFamily="18" charset="0"/>
              </a:rPr>
              <a:t>GPS on Bench Marks (GPSonBM)</a:t>
            </a:r>
          </a:p>
          <a:p>
            <a:endParaRPr lang="en-US" dirty="0"/>
          </a:p>
        </p:txBody>
      </p:sp>
    </p:spTree>
    <p:extLst>
      <p:ext uri="{BB962C8B-B14F-4D97-AF65-F5344CB8AC3E}">
        <p14:creationId xmlns:p14="http://schemas.microsoft.com/office/powerpoint/2010/main" val="318114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18">
                                            <p:txEl>
                                              <p:pRg st="5" end="5"/>
                                            </p:txEl>
                                          </p:spTgt>
                                        </p:tgtEl>
                                        <p:attrNameLst>
                                          <p:attrName>ppt_w</p:attrName>
                                        </p:attrNameLst>
                                      </p:cBhvr>
                                      <p:tavLst>
                                        <p:tav tm="0">
                                          <p:val>
                                            <p:strVal val="ppt_w"/>
                                          </p:val>
                                        </p:tav>
                                        <p:tav tm="100000">
                                          <p:val>
                                            <p:fltVal val="0"/>
                                          </p:val>
                                        </p:tav>
                                      </p:tavLst>
                                    </p:anim>
                                    <p:anim calcmode="lin" valueType="num">
                                      <p:cBhvr>
                                        <p:cTn id="21" dur="1000"/>
                                        <p:tgtEl>
                                          <p:spTgt spid="18">
                                            <p:txEl>
                                              <p:pRg st="5" end="5"/>
                                            </p:txEl>
                                          </p:spTgt>
                                        </p:tgtEl>
                                        <p:attrNameLst>
                                          <p:attrName>ppt_h</p:attrName>
                                        </p:attrNameLst>
                                      </p:cBhvr>
                                      <p:tavLst>
                                        <p:tav tm="0">
                                          <p:val>
                                            <p:strVal val="ppt_h"/>
                                          </p:val>
                                        </p:tav>
                                        <p:tav tm="100000">
                                          <p:val>
                                            <p:fltVal val="0"/>
                                          </p:val>
                                        </p:tav>
                                      </p:tavLst>
                                    </p:anim>
                                    <p:anim calcmode="lin" valueType="num">
                                      <p:cBhvr>
                                        <p:cTn id="22" dur="1000"/>
                                        <p:tgtEl>
                                          <p:spTgt spid="18">
                                            <p:txEl>
                                              <p:pRg st="5" end="5"/>
                                            </p:txEl>
                                          </p:spTgt>
                                        </p:tgtEl>
                                        <p:attrNameLst>
                                          <p:attrName>style.rotation</p:attrName>
                                        </p:attrNameLst>
                                      </p:cBhvr>
                                      <p:tavLst>
                                        <p:tav tm="0">
                                          <p:val>
                                            <p:fltVal val="0"/>
                                          </p:val>
                                        </p:tav>
                                        <p:tav tm="100000">
                                          <p:val>
                                            <p:fltVal val="90"/>
                                          </p:val>
                                        </p:tav>
                                      </p:tavLst>
                                    </p:anim>
                                    <p:animEffect transition="out" filter="fade">
                                      <p:cBhvr>
                                        <p:cTn id="23" dur="1000"/>
                                        <p:tgtEl>
                                          <p:spTgt spid="18">
                                            <p:txEl>
                                              <p:pRg st="5" end="5"/>
                                            </p:txEl>
                                          </p:spTgt>
                                        </p:tgtEl>
                                      </p:cBhvr>
                                    </p:animEffect>
                                    <p:set>
                                      <p:cBhvr>
                                        <p:cTn id="24" dur="1" fill="hold">
                                          <p:stCondLst>
                                            <p:cond delay="999"/>
                                          </p:stCondLst>
                                        </p:cTn>
                                        <p:tgtEl>
                                          <p:spTgt spid="18">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1193702" y="2590801"/>
            <a:ext cx="14579403"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6" name="Arc 5"/>
          <p:cNvSpPr/>
          <p:nvPr/>
        </p:nvSpPr>
        <p:spPr>
          <a:xfrm>
            <a:off x="-1193702" y="2590801"/>
            <a:ext cx="14579403"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14" name="object 2"/>
          <p:cNvSpPr txBox="1">
            <a:spLocks noGrp="1"/>
          </p:cNvSpPr>
          <p:nvPr>
            <p:ph type="title" idx="4294967295"/>
          </p:nvPr>
        </p:nvSpPr>
        <p:spPr>
          <a:xfrm>
            <a:off x="0" y="309422"/>
            <a:ext cx="12192000" cy="919974"/>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cs typeface="Calibri"/>
              </a:rPr>
              <a:t>NAPGD2022 uses a Gravimetric Geoid</a:t>
            </a:r>
            <a:endParaRPr dirty="0">
              <a:latin typeface="Cambria" panose="02040503050406030204" pitchFamily="18" charset="0"/>
              <a:cs typeface="Calibri"/>
            </a:endParaRPr>
          </a:p>
        </p:txBody>
      </p:sp>
      <p:sp>
        <p:nvSpPr>
          <p:cNvPr id="20" name="Content Placeholder 2"/>
          <p:cNvSpPr>
            <a:spLocks noGrp="1"/>
          </p:cNvSpPr>
          <p:nvPr>
            <p:ph idx="4294967295"/>
          </p:nvPr>
        </p:nvSpPr>
        <p:spPr>
          <a:xfrm>
            <a:off x="0" y="4870451"/>
            <a:ext cx="5539317" cy="2097616"/>
          </a:xfrm>
        </p:spPr>
        <p:txBody>
          <a:bodyPr/>
          <a:lstStyle/>
          <a:p>
            <a:pPr lvl="1"/>
            <a:endParaRPr lang="en-US" sz="2400" dirty="0"/>
          </a:p>
          <a:p>
            <a:pPr lvl="1"/>
            <a:endParaRPr lang="en-US" sz="2400" dirty="0"/>
          </a:p>
          <a:p>
            <a:pPr lvl="1"/>
            <a:r>
              <a:rPr lang="en-US" sz="2400" dirty="0"/>
              <a:t>Datum zero surface aligned to Global Mean Sea Level (GMSL)</a:t>
            </a:r>
          </a:p>
        </p:txBody>
      </p:sp>
      <p:pic>
        <p:nvPicPr>
          <p:cNvPr id="2" name="Picture 1"/>
          <p:cNvPicPr>
            <a:picLocks noChangeAspect="1"/>
          </p:cNvPicPr>
          <p:nvPr/>
        </p:nvPicPr>
        <p:blipFill>
          <a:blip r:embed="rId3"/>
          <a:stretch>
            <a:fillRect/>
          </a:stretch>
        </p:blipFill>
        <p:spPr>
          <a:xfrm>
            <a:off x="2406896" y="2270147"/>
            <a:ext cx="7529213" cy="1524132"/>
          </a:xfrm>
          <a:prstGeom prst="rect">
            <a:avLst/>
          </a:prstGeom>
        </p:spPr>
      </p:pic>
      <p:sp>
        <p:nvSpPr>
          <p:cNvPr id="15" name="object 2"/>
          <p:cNvSpPr txBox="1">
            <a:spLocks/>
          </p:cNvSpPr>
          <p:nvPr/>
        </p:nvSpPr>
        <p:spPr bwMode="auto">
          <a:xfrm>
            <a:off x="7448551" y="5122206"/>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defTabSz="457189">
              <a:spcBef>
                <a:spcPts val="133"/>
              </a:spcBef>
              <a:defRPr/>
            </a:pPr>
            <a:r>
              <a:rPr lang="en-US" i="1" spc="-7" dirty="0">
                <a:solidFill>
                  <a:prstClr val="white">
                    <a:lumMod val="50000"/>
                  </a:prstClr>
                </a:solidFill>
                <a:latin typeface="Cambria" panose="02040503050406030204" pitchFamily="18" charset="0"/>
                <a:cs typeface="Calibri"/>
              </a:rPr>
              <a:t>Concept</a:t>
            </a:r>
            <a:endParaRPr lang="en-US" i="1" dirty="0">
              <a:solidFill>
                <a:prstClr val="white">
                  <a:lumMod val="50000"/>
                </a:prstClr>
              </a:solidFill>
              <a:latin typeface="Cambria" panose="02040503050406030204" pitchFamily="18" charset="0"/>
              <a:cs typeface="Calibri"/>
            </a:endParaRPr>
          </a:p>
        </p:txBody>
      </p:sp>
      <p:cxnSp>
        <p:nvCxnSpPr>
          <p:cNvPr id="9" name="Straight Arrow Connector 8"/>
          <p:cNvCxnSpPr/>
          <p:nvPr/>
        </p:nvCxnSpPr>
        <p:spPr>
          <a:xfrm>
            <a:off x="2569952" y="2193482"/>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3881306" y="3154261"/>
            <a:ext cx="2973175" cy="2521652"/>
            <a:chOff x="2357306" y="3154261"/>
            <a:chExt cx="2973174" cy="2521651"/>
          </a:xfrm>
        </p:grpSpPr>
        <p:sp>
          <p:nvSpPr>
            <p:cNvPr id="13" name="TextBox 12"/>
            <p:cNvSpPr txBox="1"/>
            <p:nvPr/>
          </p:nvSpPr>
          <p:spPr bwMode="auto">
            <a:xfrm>
              <a:off x="3234980" y="4106253"/>
              <a:ext cx="2095500" cy="1569659"/>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datum zero</a:t>
              </a:r>
            </a:p>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surface</a:t>
              </a:r>
            </a:p>
          </p:txBody>
        </p:sp>
        <p:cxnSp>
          <p:nvCxnSpPr>
            <p:cNvPr id="16" name="Straight Arrow Connector 15"/>
            <p:cNvCxnSpPr/>
            <p:nvPr/>
          </p:nvCxnSpPr>
          <p:spPr>
            <a:xfrm flipH="1" flipV="1">
              <a:off x="2357306" y="3154261"/>
              <a:ext cx="877675" cy="1003854"/>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7" name="Freeform 16"/>
          <p:cNvSpPr/>
          <p:nvPr/>
        </p:nvSpPr>
        <p:spPr>
          <a:xfrm>
            <a:off x="2273301" y="2399585"/>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grpSp>
        <p:nvGrpSpPr>
          <p:cNvPr id="5" name="Group 4"/>
          <p:cNvGrpSpPr/>
          <p:nvPr/>
        </p:nvGrpSpPr>
        <p:grpSpPr>
          <a:xfrm>
            <a:off x="8199087" y="1309240"/>
            <a:ext cx="2987073" cy="1176028"/>
            <a:chOff x="6675086" y="1309240"/>
            <a:chExt cx="2539975" cy="1176028"/>
          </a:xfrm>
        </p:grpSpPr>
        <p:sp>
          <p:nvSpPr>
            <p:cNvPr id="18" name="TextBox 17"/>
            <p:cNvSpPr txBox="1"/>
            <p:nvPr/>
          </p:nvSpPr>
          <p:spPr bwMode="auto">
            <a:xfrm>
              <a:off x="7119561" y="1309240"/>
              <a:ext cx="2095500" cy="1077218"/>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1" name="topographic">
            <a:extLst>
              <a:ext uri="{FF2B5EF4-FFF2-40B4-BE49-F238E27FC236}">
                <a16:creationId xmlns:a16="http://schemas.microsoft.com/office/drawing/2014/main" id="{DB83CF54-2A38-45B1-88F8-C1E77A6099FD}"/>
              </a:ext>
            </a:extLst>
          </p:cNvPr>
          <p:cNvSpPr txBox="1"/>
          <p:nvPr/>
        </p:nvSpPr>
        <p:spPr bwMode="auto">
          <a:xfrm>
            <a:off x="1005840" y="1390651"/>
            <a:ext cx="2766061" cy="1077218"/>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topographic surface</a:t>
            </a:r>
          </a:p>
        </p:txBody>
      </p:sp>
    </p:spTree>
    <p:extLst>
      <p:ext uri="{BB962C8B-B14F-4D97-AF65-F5344CB8AC3E}">
        <p14:creationId xmlns:p14="http://schemas.microsoft.com/office/powerpoint/2010/main" val="208325807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46270-115B-42E7-8719-C2A6B5936A00}"/>
              </a:ext>
            </a:extLst>
          </p:cNvPr>
          <p:cNvSpPr/>
          <p:nvPr/>
        </p:nvSpPr>
        <p:spPr>
          <a:xfrm>
            <a:off x="1861281" y="2213158"/>
            <a:ext cx="1297224" cy="47159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7" fontAlgn="base">
              <a:spcBef>
                <a:spcPct val="0"/>
              </a:spcBef>
              <a:spcAft>
                <a:spcPct val="0"/>
              </a:spcAft>
            </a:pPr>
            <a:endParaRPr lang="en-US" sz="1801">
              <a:solidFill>
                <a:prstClr val="white"/>
              </a:solidFill>
              <a:latin typeface="Calibri"/>
            </a:endParaRPr>
          </a:p>
        </p:txBody>
      </p:sp>
      <p:grpSp>
        <p:nvGrpSpPr>
          <p:cNvPr id="32" name="house"/>
          <p:cNvGrpSpPr/>
          <p:nvPr/>
        </p:nvGrpSpPr>
        <p:grpSpPr>
          <a:xfrm>
            <a:off x="2291622" y="1401888"/>
            <a:ext cx="755316" cy="742297"/>
            <a:chOff x="2919413" y="2290697"/>
            <a:chExt cx="476250" cy="641323"/>
          </a:xfrm>
          <a:solidFill>
            <a:srgbClr val="00B050"/>
          </a:solidFill>
        </p:grpSpPr>
        <p:sp>
          <p:nvSpPr>
            <p:cNvPr id="17" name="Rectangle 16"/>
            <p:cNvSpPr/>
            <p:nvPr/>
          </p:nvSpPr>
          <p:spPr>
            <a:xfrm>
              <a:off x="2987040" y="2595312"/>
              <a:ext cx="342900" cy="33670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7" fontAlgn="base">
                <a:spcBef>
                  <a:spcPct val="0"/>
                </a:spcBef>
                <a:spcAft>
                  <a:spcPct val="0"/>
                </a:spcAft>
                <a:defRPr/>
              </a:pPr>
              <a:endParaRPr lang="en-US" sz="1801">
                <a:solidFill>
                  <a:prstClr val="white"/>
                </a:solidFill>
                <a:latin typeface="Calibri"/>
              </a:endParaRPr>
            </a:p>
          </p:txBody>
        </p:sp>
        <p:sp>
          <p:nvSpPr>
            <p:cNvPr id="18" name="Isosceles Triangle 17"/>
            <p:cNvSpPr/>
            <p:nvPr/>
          </p:nvSpPr>
          <p:spPr>
            <a:xfrm>
              <a:off x="2919413" y="2290697"/>
              <a:ext cx="476250" cy="31032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7" fontAlgn="base">
                <a:spcBef>
                  <a:spcPct val="0"/>
                </a:spcBef>
                <a:spcAft>
                  <a:spcPct val="0"/>
                </a:spcAft>
                <a:defRPr/>
              </a:pPr>
              <a:endParaRPr lang="en-US" sz="1801">
                <a:solidFill>
                  <a:prstClr val="white"/>
                </a:solidFill>
                <a:latin typeface="Calibri"/>
              </a:endParaRPr>
            </a:p>
          </p:txBody>
        </p:sp>
      </p:grpSp>
      <p:grpSp>
        <p:nvGrpSpPr>
          <p:cNvPr id="61" name="Group Sea Level"/>
          <p:cNvGrpSpPr/>
          <p:nvPr/>
        </p:nvGrpSpPr>
        <p:grpSpPr>
          <a:xfrm>
            <a:off x="3869057" y="4774722"/>
            <a:ext cx="6273447" cy="1004072"/>
            <a:chOff x="2345053" y="4774716"/>
            <a:chExt cx="6273447" cy="1004071"/>
          </a:xfrm>
        </p:grpSpPr>
        <p:grpSp>
          <p:nvGrpSpPr>
            <p:cNvPr id="52" name="water level"/>
            <p:cNvGrpSpPr/>
            <p:nvPr/>
          </p:nvGrpSpPr>
          <p:grpSpPr>
            <a:xfrm>
              <a:off x="2345053" y="4774716"/>
              <a:ext cx="5074157" cy="866089"/>
              <a:chOff x="2345053" y="1559324"/>
              <a:chExt cx="5074157" cy="866089"/>
            </a:xfrm>
          </p:grpSpPr>
          <p:sp>
            <p:nvSpPr>
              <p:cNvPr id="22" name="Arc 21"/>
              <p:cNvSpPr/>
              <p:nvPr/>
            </p:nvSpPr>
            <p:spPr>
              <a:xfrm>
                <a:off x="6326003" y="1559324"/>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77" fontAlgn="base">
                  <a:spcBef>
                    <a:spcPct val="0"/>
                  </a:spcBef>
                  <a:spcAft>
                    <a:spcPct val="0"/>
                  </a:spcAft>
                  <a:defRPr/>
                </a:pPr>
                <a:endParaRPr lang="en-US" sz="1801">
                  <a:solidFill>
                    <a:prstClr val="black"/>
                  </a:solidFill>
                  <a:latin typeface="Calibri"/>
                </a:endParaRPr>
              </a:p>
            </p:txBody>
          </p:sp>
          <p:sp>
            <p:nvSpPr>
              <p:cNvPr id="23" name="Arc 22"/>
              <p:cNvSpPr/>
              <p:nvPr/>
            </p:nvSpPr>
            <p:spPr>
              <a:xfrm>
                <a:off x="5529226" y="1561299"/>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77" fontAlgn="base">
                  <a:spcBef>
                    <a:spcPct val="0"/>
                  </a:spcBef>
                  <a:spcAft>
                    <a:spcPct val="0"/>
                  </a:spcAft>
                  <a:defRPr/>
                </a:pPr>
                <a:endParaRPr lang="en-US" sz="1801">
                  <a:solidFill>
                    <a:prstClr val="black"/>
                  </a:solidFill>
                  <a:latin typeface="Calibri"/>
                </a:endParaRPr>
              </a:p>
            </p:txBody>
          </p:sp>
          <p:sp>
            <p:nvSpPr>
              <p:cNvPr id="24" name="Arc 23"/>
              <p:cNvSpPr/>
              <p:nvPr/>
            </p:nvSpPr>
            <p:spPr>
              <a:xfrm>
                <a:off x="4734280" y="1561299"/>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77" fontAlgn="base">
                  <a:spcBef>
                    <a:spcPct val="0"/>
                  </a:spcBef>
                  <a:spcAft>
                    <a:spcPct val="0"/>
                  </a:spcAft>
                  <a:defRPr/>
                </a:pPr>
                <a:endParaRPr lang="en-US" sz="1801">
                  <a:solidFill>
                    <a:prstClr val="black"/>
                  </a:solidFill>
                  <a:latin typeface="Calibri"/>
                </a:endParaRPr>
              </a:p>
            </p:txBody>
          </p:sp>
          <p:sp>
            <p:nvSpPr>
              <p:cNvPr id="25" name="Arc 24"/>
              <p:cNvSpPr/>
              <p:nvPr/>
            </p:nvSpPr>
            <p:spPr>
              <a:xfrm>
                <a:off x="3938539" y="1561299"/>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77" fontAlgn="base">
                  <a:spcBef>
                    <a:spcPct val="0"/>
                  </a:spcBef>
                  <a:spcAft>
                    <a:spcPct val="0"/>
                  </a:spcAft>
                  <a:defRPr/>
                </a:pPr>
                <a:endParaRPr lang="en-US" sz="1801">
                  <a:solidFill>
                    <a:prstClr val="black"/>
                  </a:solidFill>
                  <a:latin typeface="Calibri"/>
                </a:endParaRPr>
              </a:p>
            </p:txBody>
          </p:sp>
          <p:sp>
            <p:nvSpPr>
              <p:cNvPr id="47" name="Arc 46"/>
              <p:cNvSpPr/>
              <p:nvPr/>
            </p:nvSpPr>
            <p:spPr>
              <a:xfrm>
                <a:off x="3145191" y="1560486"/>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77" fontAlgn="base">
                  <a:spcBef>
                    <a:spcPct val="0"/>
                  </a:spcBef>
                  <a:spcAft>
                    <a:spcPct val="0"/>
                  </a:spcAft>
                  <a:defRPr/>
                </a:pPr>
                <a:endParaRPr lang="en-US" sz="1801">
                  <a:solidFill>
                    <a:prstClr val="black"/>
                  </a:solidFill>
                  <a:latin typeface="Calibri"/>
                </a:endParaRPr>
              </a:p>
            </p:txBody>
          </p:sp>
          <p:sp>
            <p:nvSpPr>
              <p:cNvPr id="49" name="Arc 48"/>
              <p:cNvSpPr/>
              <p:nvPr/>
            </p:nvSpPr>
            <p:spPr>
              <a:xfrm>
                <a:off x="2345053" y="1563624"/>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77" fontAlgn="base">
                  <a:spcBef>
                    <a:spcPct val="0"/>
                  </a:spcBef>
                  <a:spcAft>
                    <a:spcPct val="0"/>
                  </a:spcAft>
                  <a:defRPr/>
                </a:pPr>
                <a:endParaRPr lang="en-US" sz="1801">
                  <a:solidFill>
                    <a:prstClr val="black"/>
                  </a:solidFill>
                  <a:latin typeface="Calibri"/>
                </a:endParaRPr>
              </a:p>
            </p:txBody>
          </p:sp>
        </p:grpSp>
        <p:sp>
          <p:nvSpPr>
            <p:cNvPr id="55" name="GMSL"/>
            <p:cNvSpPr txBox="1"/>
            <p:nvPr/>
          </p:nvSpPr>
          <p:spPr bwMode="auto">
            <a:xfrm>
              <a:off x="7267480" y="5194012"/>
              <a:ext cx="1351020" cy="584775"/>
            </a:xfrm>
            <a:prstGeom prst="rect">
              <a:avLst/>
            </a:prstGeom>
            <a:noFill/>
            <a:ln w="9525">
              <a:noFill/>
              <a:miter lim="800000"/>
              <a:headEnd/>
              <a:tailEnd/>
            </a:ln>
          </p:spPr>
          <p:txBody>
            <a:bodyPr wrap="square" rtlCol="0">
              <a:spAutoFit/>
            </a:bodyPr>
            <a:lstStyle/>
            <a:p>
              <a:pPr defTabSz="457177"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GMSL</a:t>
              </a:r>
            </a:p>
          </p:txBody>
        </p:sp>
      </p:grpSp>
      <p:grpSp>
        <p:nvGrpSpPr>
          <p:cNvPr id="37" name="land mass"/>
          <p:cNvGrpSpPr>
            <a:grpSpLocks noChangeAspect="1"/>
          </p:cNvGrpSpPr>
          <p:nvPr/>
        </p:nvGrpSpPr>
        <p:grpSpPr>
          <a:xfrm>
            <a:off x="1861282" y="2162182"/>
            <a:ext cx="5740901" cy="4766941"/>
            <a:chOff x="1835219" y="2957512"/>
            <a:chExt cx="4334908" cy="3599479"/>
          </a:xfrm>
        </p:grpSpPr>
        <p:sp>
          <p:nvSpPr>
            <p:cNvPr id="36" name="land color"/>
            <p:cNvSpPr/>
            <p:nvPr/>
          </p:nvSpPr>
          <p:spPr>
            <a:xfrm>
              <a:off x="2738434" y="2957512"/>
              <a:ext cx="3395208" cy="3599479"/>
            </a:xfrm>
            <a:custGeom>
              <a:avLst/>
              <a:gdLst>
                <a:gd name="connsiteX0" fmla="*/ 2173574 w 2173574"/>
                <a:gd name="connsiteY0" fmla="*/ 3117954 h 3117954"/>
                <a:gd name="connsiteX1" fmla="*/ 0 w 2173574"/>
                <a:gd name="connsiteY1" fmla="*/ 0 h 3117954"/>
                <a:gd name="connsiteX0" fmla="*/ 2332007 w 2332007"/>
                <a:gd name="connsiteY0" fmla="*/ 3353543 h 3353543"/>
                <a:gd name="connsiteX1" fmla="*/ 158433 w 2332007"/>
                <a:gd name="connsiteY1" fmla="*/ 235589 h 3353543"/>
                <a:gd name="connsiteX2" fmla="*/ 167474 w 2332007"/>
                <a:gd name="connsiteY2" fmla="*/ 219642 h 3353543"/>
                <a:gd name="connsiteX0" fmla="*/ 2526967 w 2526967"/>
                <a:gd name="connsiteY0" fmla="*/ 3456552 h 3456552"/>
                <a:gd name="connsiteX1" fmla="*/ 353393 w 2526967"/>
                <a:gd name="connsiteY1" fmla="*/ 338598 h 3456552"/>
                <a:gd name="connsiteX2" fmla="*/ 338 w 2526967"/>
                <a:gd name="connsiteY2" fmla="*/ 51525 h 3456552"/>
                <a:gd name="connsiteX0" fmla="*/ 2526646 w 2526646"/>
                <a:gd name="connsiteY0" fmla="*/ 3407286 h 3407286"/>
                <a:gd name="connsiteX1" fmla="*/ 353072 w 2526646"/>
                <a:gd name="connsiteY1" fmla="*/ 289332 h 3407286"/>
                <a:gd name="connsiteX2" fmla="*/ 17 w 2526646"/>
                <a:gd name="connsiteY2" fmla="*/ 2259 h 3407286"/>
                <a:gd name="connsiteX0" fmla="*/ 2552926 w 2552926"/>
                <a:gd name="connsiteY0" fmla="*/ 3423861 h 3423861"/>
                <a:gd name="connsiteX1" fmla="*/ 379352 w 2552926"/>
                <a:gd name="connsiteY1" fmla="*/ 305907 h 3423861"/>
                <a:gd name="connsiteX2" fmla="*/ 26297 w 2552926"/>
                <a:gd name="connsiteY2" fmla="*/ 18834 h 3423861"/>
                <a:gd name="connsiteX3" fmla="*/ 25793 w 2552926"/>
                <a:gd name="connsiteY3" fmla="*/ 27889 h 3423861"/>
                <a:gd name="connsiteX0" fmla="*/ 3334978 w 3334978"/>
                <a:gd name="connsiteY0" fmla="*/ 3426339 h 3426339"/>
                <a:gd name="connsiteX1" fmla="*/ 1161404 w 3334978"/>
                <a:gd name="connsiteY1" fmla="*/ 308385 h 3426339"/>
                <a:gd name="connsiteX2" fmla="*/ 808349 w 3334978"/>
                <a:gd name="connsiteY2" fmla="*/ 21312 h 3426339"/>
                <a:gd name="connsiteX3" fmla="*/ 0 w 3334978"/>
                <a:gd name="connsiteY3" fmla="*/ 20233 h 3426339"/>
                <a:gd name="connsiteX0" fmla="*/ 3334978 w 3334978"/>
                <a:gd name="connsiteY0" fmla="*/ 3407286 h 3407286"/>
                <a:gd name="connsiteX1" fmla="*/ 1161404 w 3334978"/>
                <a:gd name="connsiteY1" fmla="*/ 289332 h 3407286"/>
                <a:gd name="connsiteX2" fmla="*/ 808349 w 3334978"/>
                <a:gd name="connsiteY2" fmla="*/ 2259 h 3407286"/>
                <a:gd name="connsiteX3" fmla="*/ 0 w 3334978"/>
                <a:gd name="connsiteY3" fmla="*/ 1180 h 3407286"/>
                <a:gd name="connsiteX0" fmla="*/ 3314526 w 3314526"/>
                <a:gd name="connsiteY0" fmla="*/ 3416240 h 3416240"/>
                <a:gd name="connsiteX1" fmla="*/ 1140952 w 3314526"/>
                <a:gd name="connsiteY1" fmla="*/ 298286 h 3416240"/>
                <a:gd name="connsiteX2" fmla="*/ 787897 w 3314526"/>
                <a:gd name="connsiteY2" fmla="*/ 11213 h 3416240"/>
                <a:gd name="connsiteX3" fmla="*/ 0 w 3314526"/>
                <a:gd name="connsiteY3" fmla="*/ 0 h 3416240"/>
                <a:gd name="connsiteX0" fmla="*/ 3314526 w 3314526"/>
                <a:gd name="connsiteY0" fmla="*/ 3416240 h 3416240"/>
                <a:gd name="connsiteX1" fmla="*/ 1140952 w 3314526"/>
                <a:gd name="connsiteY1" fmla="*/ 298286 h 3416240"/>
                <a:gd name="connsiteX2" fmla="*/ 787897 w 3314526"/>
                <a:gd name="connsiteY2" fmla="*/ 11213 h 3416240"/>
                <a:gd name="connsiteX3" fmla="*/ 0 w 3314526"/>
                <a:gd name="connsiteY3" fmla="*/ 0 h 3416240"/>
                <a:gd name="connsiteX0" fmla="*/ 3314526 w 3314526"/>
                <a:gd name="connsiteY0" fmla="*/ 3416240 h 3416240"/>
                <a:gd name="connsiteX1" fmla="*/ 1176742 w 3314526"/>
                <a:gd name="connsiteY1" fmla="*/ 288152 h 3416240"/>
                <a:gd name="connsiteX2" fmla="*/ 787897 w 3314526"/>
                <a:gd name="connsiteY2" fmla="*/ 11213 h 3416240"/>
                <a:gd name="connsiteX3" fmla="*/ 0 w 3314526"/>
                <a:gd name="connsiteY3" fmla="*/ 0 h 3416240"/>
                <a:gd name="connsiteX0" fmla="*/ 3372888 w 3372888"/>
                <a:gd name="connsiteY0" fmla="*/ 3416240 h 3416240"/>
                <a:gd name="connsiteX1" fmla="*/ 1235104 w 3372888"/>
                <a:gd name="connsiteY1" fmla="*/ 288152 h 3416240"/>
                <a:gd name="connsiteX2" fmla="*/ 846259 w 3372888"/>
                <a:gd name="connsiteY2" fmla="*/ 11213 h 3416240"/>
                <a:gd name="connsiteX3" fmla="*/ 58362 w 3372888"/>
                <a:gd name="connsiteY3" fmla="*/ 0 h 3416240"/>
                <a:gd name="connsiteX4" fmla="*/ 58362 w 3372888"/>
                <a:gd name="connsiteY4" fmla="*/ 20269 h 3416240"/>
                <a:gd name="connsiteX0" fmla="*/ 3351662 w 3351662"/>
                <a:gd name="connsiteY0" fmla="*/ 3416240 h 3416240"/>
                <a:gd name="connsiteX1" fmla="*/ 1213878 w 3351662"/>
                <a:gd name="connsiteY1" fmla="*/ 288152 h 3416240"/>
                <a:gd name="connsiteX2" fmla="*/ 825033 w 3351662"/>
                <a:gd name="connsiteY2" fmla="*/ 11213 h 3416240"/>
                <a:gd name="connsiteX3" fmla="*/ 37136 w 3351662"/>
                <a:gd name="connsiteY3" fmla="*/ 0 h 3416240"/>
                <a:gd name="connsiteX4" fmla="*/ 164960 w 3351662"/>
                <a:gd name="connsiteY4" fmla="*/ 1940664 h 3416240"/>
                <a:gd name="connsiteX0" fmla="*/ 3314526 w 3314526"/>
                <a:gd name="connsiteY0" fmla="*/ 3416240 h 3416240"/>
                <a:gd name="connsiteX1" fmla="*/ 1176742 w 3314526"/>
                <a:gd name="connsiteY1" fmla="*/ 288152 h 3416240"/>
                <a:gd name="connsiteX2" fmla="*/ 787897 w 3314526"/>
                <a:gd name="connsiteY2" fmla="*/ 11213 h 3416240"/>
                <a:gd name="connsiteX3" fmla="*/ 0 w 3314526"/>
                <a:gd name="connsiteY3" fmla="*/ 0 h 3416240"/>
                <a:gd name="connsiteX4" fmla="*/ 127824 w 3314526"/>
                <a:gd name="connsiteY4" fmla="*/ 1940664 h 3416240"/>
                <a:gd name="connsiteX0" fmla="*/ 3314526 w 3314526"/>
                <a:gd name="connsiteY0" fmla="*/ 3416240 h 3416240"/>
                <a:gd name="connsiteX1" fmla="*/ 1176742 w 3314526"/>
                <a:gd name="connsiteY1" fmla="*/ 288152 h 3416240"/>
                <a:gd name="connsiteX2" fmla="*/ 787897 w 3314526"/>
                <a:gd name="connsiteY2" fmla="*/ 11213 h 3416240"/>
                <a:gd name="connsiteX3" fmla="*/ 0 w 3314526"/>
                <a:gd name="connsiteY3" fmla="*/ 0 h 3416240"/>
                <a:gd name="connsiteX4" fmla="*/ 61356 w 3314526"/>
                <a:gd name="connsiteY4" fmla="*/ 3369560 h 3416240"/>
                <a:gd name="connsiteX0" fmla="*/ 3314526 w 3314526"/>
                <a:gd name="connsiteY0" fmla="*/ 3416240 h 3420230"/>
                <a:gd name="connsiteX1" fmla="*/ 1176742 w 3314526"/>
                <a:gd name="connsiteY1" fmla="*/ 288152 h 3420230"/>
                <a:gd name="connsiteX2" fmla="*/ 787897 w 3314526"/>
                <a:gd name="connsiteY2" fmla="*/ 11213 h 3420230"/>
                <a:gd name="connsiteX3" fmla="*/ 0 w 3314526"/>
                <a:gd name="connsiteY3" fmla="*/ 0 h 3420230"/>
                <a:gd name="connsiteX4" fmla="*/ 56244 w 3314526"/>
                <a:gd name="connsiteY4" fmla="*/ 3420230 h 3420230"/>
                <a:gd name="connsiteX0" fmla="*/ 3365655 w 3365655"/>
                <a:gd name="connsiteY0" fmla="*/ 3421307 h 3421307"/>
                <a:gd name="connsiteX1" fmla="*/ 1176742 w 3365655"/>
                <a:gd name="connsiteY1" fmla="*/ 288152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38577 h 3438577"/>
                <a:gd name="connsiteX1" fmla="*/ 1135838 w 3365655"/>
                <a:gd name="connsiteY1" fmla="*/ 229416 h 3438577"/>
                <a:gd name="connsiteX2" fmla="*/ 787897 w 3365655"/>
                <a:gd name="connsiteY2" fmla="*/ 28483 h 3438577"/>
                <a:gd name="connsiteX3" fmla="*/ 0 w 3365655"/>
                <a:gd name="connsiteY3" fmla="*/ 17270 h 3438577"/>
                <a:gd name="connsiteX4" fmla="*/ 56244 w 3365655"/>
                <a:gd name="connsiteY4" fmla="*/ 3437500 h 3438577"/>
                <a:gd name="connsiteX0" fmla="*/ 3365655 w 3365655"/>
                <a:gd name="connsiteY0" fmla="*/ 3421307 h 3421307"/>
                <a:gd name="connsiteX1" fmla="*/ 1135838 w 3365655"/>
                <a:gd name="connsiteY1" fmla="*/ 212146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115387 w 3365655"/>
                <a:gd name="connsiteY1" fmla="*/ 217214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115387 w 3365655"/>
                <a:gd name="connsiteY1" fmla="*/ 217214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054031 w 3365655"/>
                <a:gd name="connsiteY1" fmla="*/ 156410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054031 w 3365655"/>
                <a:gd name="connsiteY1" fmla="*/ 156410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074483 w 3365655"/>
                <a:gd name="connsiteY1" fmla="*/ 156410 h 3421307"/>
                <a:gd name="connsiteX2" fmla="*/ 787897 w 3365655"/>
                <a:gd name="connsiteY2" fmla="*/ 11213 h 3421307"/>
                <a:gd name="connsiteX3" fmla="*/ 0 w 3365655"/>
                <a:gd name="connsiteY3" fmla="*/ 0 h 3421307"/>
                <a:gd name="connsiteX4" fmla="*/ 56244 w 3365655"/>
                <a:gd name="connsiteY4" fmla="*/ 3420230 h 3421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655" h="3421307">
                  <a:moveTo>
                    <a:pt x="3365655" y="3421307"/>
                  </a:moveTo>
                  <a:lnTo>
                    <a:pt x="1074483" y="156410"/>
                  </a:lnTo>
                  <a:cubicBezTo>
                    <a:pt x="1005165" y="14120"/>
                    <a:pt x="786014" y="14535"/>
                    <a:pt x="787897" y="11213"/>
                  </a:cubicBezTo>
                  <a:lnTo>
                    <a:pt x="0" y="0"/>
                  </a:lnTo>
                  <a:lnTo>
                    <a:pt x="56244" y="3420230"/>
                  </a:ln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7" fontAlgn="base">
                <a:spcBef>
                  <a:spcPct val="0"/>
                </a:spcBef>
                <a:spcAft>
                  <a:spcPct val="0"/>
                </a:spcAft>
                <a:defRPr/>
              </a:pPr>
              <a:endParaRPr lang="en-US" sz="1801">
                <a:solidFill>
                  <a:prstClr val="white"/>
                </a:solidFill>
                <a:latin typeface="Calibri"/>
              </a:endParaRPr>
            </a:p>
          </p:txBody>
        </p:sp>
        <p:grpSp>
          <p:nvGrpSpPr>
            <p:cNvPr id="16" name="land edge"/>
            <p:cNvGrpSpPr/>
            <p:nvPr/>
          </p:nvGrpSpPr>
          <p:grpSpPr>
            <a:xfrm>
              <a:off x="1835219" y="2965749"/>
              <a:ext cx="4334908" cy="3591242"/>
              <a:chOff x="1835219" y="2965749"/>
              <a:chExt cx="4334908" cy="3591242"/>
            </a:xfrm>
            <a:effectLst/>
          </p:grpSpPr>
          <p:cxnSp>
            <p:nvCxnSpPr>
              <p:cNvPr id="4" name="Straight Connector 3"/>
              <p:cNvCxnSpPr>
                <a:cxnSpLocks/>
              </p:cNvCxnSpPr>
              <p:nvPr/>
            </p:nvCxnSpPr>
            <p:spPr>
              <a:xfrm>
                <a:off x="1835219" y="2965749"/>
                <a:ext cx="1689031" cy="8433"/>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Arc 8"/>
              <p:cNvSpPr/>
              <p:nvPr/>
            </p:nvSpPr>
            <p:spPr>
              <a:xfrm rot="18632524">
                <a:off x="3005685" y="2971801"/>
                <a:ext cx="914400" cy="914400"/>
              </a:xfrm>
              <a:prstGeom prst="arc">
                <a:avLst>
                  <a:gd name="adj1" fmla="val 19529078"/>
                  <a:gd name="adj2" fmla="val 20976395"/>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77" fontAlgn="base">
                  <a:spcBef>
                    <a:spcPct val="0"/>
                  </a:spcBef>
                  <a:spcAft>
                    <a:spcPct val="0"/>
                  </a:spcAft>
                  <a:defRPr/>
                </a:pPr>
                <a:endParaRPr lang="en-US" sz="1801">
                  <a:solidFill>
                    <a:prstClr val="black"/>
                  </a:solidFill>
                  <a:latin typeface="Calibri"/>
                </a:endParaRPr>
              </a:p>
            </p:txBody>
          </p:sp>
          <p:cxnSp>
            <p:nvCxnSpPr>
              <p:cNvPr id="14" name="Straight Connector 13"/>
              <p:cNvCxnSpPr>
                <a:cxnSpLocks/>
              </p:cNvCxnSpPr>
              <p:nvPr/>
            </p:nvCxnSpPr>
            <p:spPr>
              <a:xfrm>
                <a:off x="3685554" y="3025239"/>
                <a:ext cx="2484573" cy="3531752"/>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43" name="height arrow"/>
          <p:cNvCxnSpPr>
            <a:cxnSpLocks/>
          </p:cNvCxnSpPr>
          <p:nvPr/>
        </p:nvCxnSpPr>
        <p:spPr>
          <a:xfrm flipH="1" flipV="1">
            <a:off x="2658589" y="2200178"/>
            <a:ext cx="5903" cy="3286228"/>
          </a:xfrm>
          <a:prstGeom prst="straightConnector1">
            <a:avLst/>
          </a:prstGeom>
          <a:ln w="82550">
            <a:solidFill>
              <a:srgbClr val="934BC9"/>
            </a:solidFill>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68" name="Group Geoid"/>
          <p:cNvGrpSpPr/>
          <p:nvPr/>
        </p:nvGrpSpPr>
        <p:grpSpPr>
          <a:xfrm>
            <a:off x="601270" y="5234596"/>
            <a:ext cx="8060335" cy="3429721"/>
            <a:chOff x="-805091" y="5234594"/>
            <a:chExt cx="8060335" cy="3429719"/>
          </a:xfrm>
        </p:grpSpPr>
        <p:sp>
          <p:nvSpPr>
            <p:cNvPr id="67" name="white masking"/>
            <p:cNvSpPr/>
            <p:nvPr/>
          </p:nvSpPr>
          <p:spPr>
            <a:xfrm>
              <a:off x="1168472" y="5493893"/>
              <a:ext cx="179881" cy="31704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7" fontAlgn="base">
                <a:spcBef>
                  <a:spcPct val="0"/>
                </a:spcBef>
                <a:spcAft>
                  <a:spcPct val="0"/>
                </a:spcAft>
                <a:defRPr/>
              </a:pPr>
              <a:endParaRPr lang="en-US" sz="1801">
                <a:solidFill>
                  <a:prstClr val="white"/>
                </a:solidFill>
                <a:latin typeface="Calibri"/>
              </a:endParaRPr>
            </a:p>
          </p:txBody>
        </p:sp>
        <p:sp>
          <p:nvSpPr>
            <p:cNvPr id="41" name="geoid line"/>
            <p:cNvSpPr/>
            <p:nvPr/>
          </p:nvSpPr>
          <p:spPr>
            <a:xfrm>
              <a:off x="427223" y="5486354"/>
              <a:ext cx="6828021" cy="180098"/>
            </a:xfrm>
            <a:custGeom>
              <a:avLst/>
              <a:gdLst>
                <a:gd name="connsiteX0" fmla="*/ 0 w 6820525"/>
                <a:gd name="connsiteY0" fmla="*/ 120140 h 189871"/>
                <a:gd name="connsiteX1" fmla="*/ 1753849 w 6820525"/>
                <a:gd name="connsiteY1" fmla="*/ 105150 h 189871"/>
                <a:gd name="connsiteX2" fmla="*/ 3927423 w 6820525"/>
                <a:gd name="connsiteY2" fmla="*/ 187596 h 189871"/>
                <a:gd name="connsiteX3" fmla="*/ 5651292 w 6820525"/>
                <a:gd name="connsiteY3" fmla="*/ 219 h 189871"/>
                <a:gd name="connsiteX4" fmla="*/ 6820525 w 6820525"/>
                <a:gd name="connsiteY4" fmla="*/ 157615 h 189871"/>
                <a:gd name="connsiteX0" fmla="*/ 0 w 6820525"/>
                <a:gd name="connsiteY0" fmla="*/ 120140 h 187661"/>
                <a:gd name="connsiteX1" fmla="*/ 1693889 w 6820525"/>
                <a:gd name="connsiteY1" fmla="*/ 22704 h 187661"/>
                <a:gd name="connsiteX2" fmla="*/ 3927423 w 6820525"/>
                <a:gd name="connsiteY2" fmla="*/ 187596 h 187661"/>
                <a:gd name="connsiteX3" fmla="*/ 5651292 w 6820525"/>
                <a:gd name="connsiteY3" fmla="*/ 219 h 187661"/>
                <a:gd name="connsiteX4" fmla="*/ 6820525 w 6820525"/>
                <a:gd name="connsiteY4" fmla="*/ 157615 h 187661"/>
                <a:gd name="connsiteX0" fmla="*/ 0 w 6820525"/>
                <a:gd name="connsiteY0" fmla="*/ 98354 h 173120"/>
                <a:gd name="connsiteX1" fmla="*/ 1693889 w 6820525"/>
                <a:gd name="connsiteY1" fmla="*/ 918 h 173120"/>
                <a:gd name="connsiteX2" fmla="*/ 3927423 w 6820525"/>
                <a:gd name="connsiteY2" fmla="*/ 165810 h 173120"/>
                <a:gd name="connsiteX3" fmla="*/ 5269042 w 6820525"/>
                <a:gd name="connsiteY3" fmla="*/ 143325 h 173120"/>
                <a:gd name="connsiteX4" fmla="*/ 6820525 w 6820525"/>
                <a:gd name="connsiteY4" fmla="*/ 135829 h 173120"/>
                <a:gd name="connsiteX0" fmla="*/ 0 w 6820525"/>
                <a:gd name="connsiteY0" fmla="*/ 98354 h 360812"/>
                <a:gd name="connsiteX1" fmla="*/ 1693889 w 6820525"/>
                <a:gd name="connsiteY1" fmla="*/ 918 h 360812"/>
                <a:gd name="connsiteX2" fmla="*/ 3927423 w 6820525"/>
                <a:gd name="connsiteY2" fmla="*/ 165810 h 360812"/>
                <a:gd name="connsiteX3" fmla="*/ 5284033 w 6820525"/>
                <a:gd name="connsiteY3" fmla="*/ 360682 h 360812"/>
                <a:gd name="connsiteX4" fmla="*/ 6820525 w 6820525"/>
                <a:gd name="connsiteY4" fmla="*/ 135829 h 360812"/>
                <a:gd name="connsiteX0" fmla="*/ 0 w 6820525"/>
                <a:gd name="connsiteY0" fmla="*/ 98354 h 218999"/>
                <a:gd name="connsiteX1" fmla="*/ 1693889 w 6820525"/>
                <a:gd name="connsiteY1" fmla="*/ 918 h 218999"/>
                <a:gd name="connsiteX2" fmla="*/ 3927423 w 6820525"/>
                <a:gd name="connsiteY2" fmla="*/ 165810 h 218999"/>
                <a:gd name="connsiteX3" fmla="*/ 5388964 w 6820525"/>
                <a:gd name="connsiteY3" fmla="*/ 218276 h 218999"/>
                <a:gd name="connsiteX4" fmla="*/ 6820525 w 6820525"/>
                <a:gd name="connsiteY4" fmla="*/ 135829 h 218999"/>
                <a:gd name="connsiteX0" fmla="*/ 0 w 6835516"/>
                <a:gd name="connsiteY0" fmla="*/ 163232 h 295362"/>
                <a:gd name="connsiteX1" fmla="*/ 1693889 w 6835516"/>
                <a:gd name="connsiteY1" fmla="*/ 65796 h 295362"/>
                <a:gd name="connsiteX2" fmla="*/ 3927423 w 6835516"/>
                <a:gd name="connsiteY2" fmla="*/ 230688 h 295362"/>
                <a:gd name="connsiteX3" fmla="*/ 5388964 w 6835516"/>
                <a:gd name="connsiteY3" fmla="*/ 283154 h 295362"/>
                <a:gd name="connsiteX4" fmla="*/ 6835516 w 6835516"/>
                <a:gd name="connsiteY4" fmla="*/ 13330 h 295362"/>
                <a:gd name="connsiteX0" fmla="*/ 0 w 6835516"/>
                <a:gd name="connsiteY0" fmla="*/ 152096 h 284226"/>
                <a:gd name="connsiteX1" fmla="*/ 1693889 w 6835516"/>
                <a:gd name="connsiteY1" fmla="*/ 54660 h 284226"/>
                <a:gd name="connsiteX2" fmla="*/ 3927423 w 6835516"/>
                <a:gd name="connsiteY2" fmla="*/ 219552 h 284226"/>
                <a:gd name="connsiteX3" fmla="*/ 5388964 w 6835516"/>
                <a:gd name="connsiteY3" fmla="*/ 272018 h 284226"/>
                <a:gd name="connsiteX4" fmla="*/ 6835516 w 6835516"/>
                <a:gd name="connsiteY4" fmla="*/ 2194 h 284226"/>
                <a:gd name="connsiteX0" fmla="*/ 0 w 6820526"/>
                <a:gd name="connsiteY0" fmla="*/ 98354 h 219154"/>
                <a:gd name="connsiteX1" fmla="*/ 1693889 w 6820526"/>
                <a:gd name="connsiteY1" fmla="*/ 918 h 219154"/>
                <a:gd name="connsiteX2" fmla="*/ 3927423 w 6820526"/>
                <a:gd name="connsiteY2" fmla="*/ 165810 h 219154"/>
                <a:gd name="connsiteX3" fmla="*/ 5388964 w 6820526"/>
                <a:gd name="connsiteY3" fmla="*/ 218276 h 219154"/>
                <a:gd name="connsiteX4" fmla="*/ 6820526 w 6820526"/>
                <a:gd name="connsiteY4" fmla="*/ 210780 h 219154"/>
                <a:gd name="connsiteX0" fmla="*/ 0 w 6820526"/>
                <a:gd name="connsiteY0" fmla="*/ 98354 h 218552"/>
                <a:gd name="connsiteX1" fmla="*/ 1693889 w 6820526"/>
                <a:gd name="connsiteY1" fmla="*/ 918 h 218552"/>
                <a:gd name="connsiteX2" fmla="*/ 3927423 w 6820526"/>
                <a:gd name="connsiteY2" fmla="*/ 165810 h 218552"/>
                <a:gd name="connsiteX3" fmla="*/ 5388964 w 6820526"/>
                <a:gd name="connsiteY3" fmla="*/ 218276 h 218552"/>
                <a:gd name="connsiteX4" fmla="*/ 6820526 w 6820526"/>
                <a:gd name="connsiteY4" fmla="*/ 210780 h 218552"/>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4909279 w 6820526"/>
                <a:gd name="connsiteY3" fmla="*/ 180801 h 210780"/>
                <a:gd name="connsiteX4" fmla="*/ 6820526 w 6820526"/>
                <a:gd name="connsiteY4" fmla="*/ 210780 h 210780"/>
                <a:gd name="connsiteX0" fmla="*/ 0 w 6820526"/>
                <a:gd name="connsiteY0" fmla="*/ 97455 h 209881"/>
                <a:gd name="connsiteX1" fmla="*/ 1693889 w 6820526"/>
                <a:gd name="connsiteY1" fmla="*/ 19 h 209881"/>
                <a:gd name="connsiteX2" fmla="*/ 3222885 w 6820526"/>
                <a:gd name="connsiteY2" fmla="*/ 89960 h 209881"/>
                <a:gd name="connsiteX3" fmla="*/ 4909279 w 6820526"/>
                <a:gd name="connsiteY3" fmla="*/ 179902 h 209881"/>
                <a:gd name="connsiteX4" fmla="*/ 6820526 w 6820526"/>
                <a:gd name="connsiteY4" fmla="*/ 209881 h 209881"/>
                <a:gd name="connsiteX0" fmla="*/ 0 w 6820526"/>
                <a:gd name="connsiteY0" fmla="*/ 120390 h 232816"/>
                <a:gd name="connsiteX1" fmla="*/ 1693889 w 6820526"/>
                <a:gd name="connsiteY1" fmla="*/ 22954 h 232816"/>
                <a:gd name="connsiteX2" fmla="*/ 3222885 w 6820526"/>
                <a:gd name="connsiteY2" fmla="*/ 112895 h 232816"/>
                <a:gd name="connsiteX3" fmla="*/ 4909279 w 6820526"/>
                <a:gd name="connsiteY3" fmla="*/ 202837 h 232816"/>
                <a:gd name="connsiteX4" fmla="*/ 6820526 w 6820526"/>
                <a:gd name="connsiteY4" fmla="*/ 232816 h 232816"/>
                <a:gd name="connsiteX0" fmla="*/ 0 w 6820526"/>
                <a:gd name="connsiteY0" fmla="*/ 97483 h 209909"/>
                <a:gd name="connsiteX1" fmla="*/ 1693889 w 6820526"/>
                <a:gd name="connsiteY1" fmla="*/ 47 h 209909"/>
                <a:gd name="connsiteX2" fmla="*/ 3222885 w 6820526"/>
                <a:gd name="connsiteY2" fmla="*/ 89988 h 209909"/>
                <a:gd name="connsiteX3" fmla="*/ 4909279 w 6820526"/>
                <a:gd name="connsiteY3" fmla="*/ 179930 h 209909"/>
                <a:gd name="connsiteX4" fmla="*/ 6820526 w 6820526"/>
                <a:gd name="connsiteY4" fmla="*/ 209909 h 209909"/>
                <a:gd name="connsiteX0" fmla="*/ 0 w 6820526"/>
                <a:gd name="connsiteY0" fmla="*/ 97483 h 209909"/>
                <a:gd name="connsiteX1" fmla="*/ 1693889 w 6820526"/>
                <a:gd name="connsiteY1" fmla="*/ 47 h 209909"/>
                <a:gd name="connsiteX2" fmla="*/ 3222885 w 6820526"/>
                <a:gd name="connsiteY2" fmla="*/ 89988 h 209909"/>
                <a:gd name="connsiteX3" fmla="*/ 4909279 w 6820526"/>
                <a:gd name="connsiteY3" fmla="*/ 179930 h 209909"/>
                <a:gd name="connsiteX4" fmla="*/ 6820526 w 6820526"/>
                <a:gd name="connsiteY4" fmla="*/ 209909 h 209909"/>
                <a:gd name="connsiteX0" fmla="*/ 0 w 6828021"/>
                <a:gd name="connsiteY0" fmla="*/ 97483 h 180098"/>
                <a:gd name="connsiteX1" fmla="*/ 1693889 w 6828021"/>
                <a:gd name="connsiteY1" fmla="*/ 47 h 180098"/>
                <a:gd name="connsiteX2" fmla="*/ 3222885 w 6828021"/>
                <a:gd name="connsiteY2" fmla="*/ 89988 h 180098"/>
                <a:gd name="connsiteX3" fmla="*/ 4909279 w 6828021"/>
                <a:gd name="connsiteY3" fmla="*/ 179930 h 180098"/>
                <a:gd name="connsiteX4" fmla="*/ 6828021 w 6828021"/>
                <a:gd name="connsiteY4" fmla="*/ 74998 h 180098"/>
                <a:gd name="connsiteX0" fmla="*/ 0 w 6828021"/>
                <a:gd name="connsiteY0" fmla="*/ 97483 h 180098"/>
                <a:gd name="connsiteX1" fmla="*/ 1693889 w 6828021"/>
                <a:gd name="connsiteY1" fmla="*/ 47 h 180098"/>
                <a:gd name="connsiteX2" fmla="*/ 3222885 w 6828021"/>
                <a:gd name="connsiteY2" fmla="*/ 89988 h 180098"/>
                <a:gd name="connsiteX3" fmla="*/ 4909279 w 6828021"/>
                <a:gd name="connsiteY3" fmla="*/ 179930 h 180098"/>
                <a:gd name="connsiteX4" fmla="*/ 6828021 w 6828021"/>
                <a:gd name="connsiteY4" fmla="*/ 74998 h 18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8021" h="180098">
                  <a:moveTo>
                    <a:pt x="0" y="97483"/>
                  </a:moveTo>
                  <a:cubicBezTo>
                    <a:pt x="549639" y="84366"/>
                    <a:pt x="1156742" y="1296"/>
                    <a:pt x="1693889" y="47"/>
                  </a:cubicBezTo>
                  <a:cubicBezTo>
                    <a:pt x="2231036" y="-1202"/>
                    <a:pt x="2567066" y="22531"/>
                    <a:pt x="3222885" y="89988"/>
                  </a:cubicBezTo>
                  <a:cubicBezTo>
                    <a:pt x="3878704" y="157445"/>
                    <a:pt x="4308423" y="182428"/>
                    <a:pt x="4909279" y="179930"/>
                  </a:cubicBezTo>
                  <a:cubicBezTo>
                    <a:pt x="5510135" y="177432"/>
                    <a:pt x="5645046" y="76246"/>
                    <a:pt x="6828021" y="74998"/>
                  </a:cubicBezTo>
                </a:path>
              </a:pathLst>
            </a:custGeom>
            <a:noFill/>
            <a:ln w="1016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77" fontAlgn="base">
                <a:spcBef>
                  <a:spcPct val="0"/>
                </a:spcBef>
                <a:spcAft>
                  <a:spcPct val="0"/>
                </a:spcAft>
                <a:defRPr/>
              </a:pPr>
              <a:endParaRPr lang="en-US" sz="1801">
                <a:solidFill>
                  <a:prstClr val="white"/>
                </a:solidFill>
                <a:latin typeface="Calibri"/>
              </a:endParaRPr>
            </a:p>
          </p:txBody>
        </p:sp>
        <p:sp>
          <p:nvSpPr>
            <p:cNvPr id="54" name="Geoid"/>
            <p:cNvSpPr txBox="1"/>
            <p:nvPr/>
          </p:nvSpPr>
          <p:spPr bwMode="auto">
            <a:xfrm>
              <a:off x="-805091" y="5234594"/>
              <a:ext cx="2126773" cy="584775"/>
            </a:xfrm>
            <a:prstGeom prst="rect">
              <a:avLst/>
            </a:prstGeom>
            <a:noFill/>
            <a:ln w="9525">
              <a:noFill/>
              <a:miter lim="800000"/>
              <a:headEnd/>
              <a:tailEnd/>
            </a:ln>
          </p:spPr>
          <p:txBody>
            <a:bodyPr wrap="square" rtlCol="0">
              <a:spAutoFit/>
            </a:bodyPr>
            <a:lstStyle/>
            <a:p>
              <a:pPr defTabSz="457177"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Geoid</a:t>
              </a:r>
            </a:p>
          </p:txBody>
        </p:sp>
      </p:grpSp>
      <p:cxnSp>
        <p:nvCxnSpPr>
          <p:cNvPr id="57" name="threshold line"/>
          <p:cNvCxnSpPr/>
          <p:nvPr/>
        </p:nvCxnSpPr>
        <p:spPr>
          <a:xfrm flipV="1">
            <a:off x="1861280" y="3957401"/>
            <a:ext cx="7081931" cy="11168"/>
          </a:xfrm>
          <a:prstGeom prst="line">
            <a:avLst/>
          </a:prstGeom>
          <a:ln w="1016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60" name="threshold text 1"/>
          <p:cNvSpPr txBox="1"/>
          <p:nvPr/>
        </p:nvSpPr>
        <p:spPr bwMode="auto">
          <a:xfrm>
            <a:off x="9017289" y="3621111"/>
            <a:ext cx="2693449" cy="502766"/>
          </a:xfrm>
          <a:prstGeom prst="rect">
            <a:avLst/>
          </a:prstGeom>
          <a:noFill/>
          <a:ln w="9525">
            <a:noFill/>
            <a:miter lim="800000"/>
            <a:headEnd/>
            <a:tailEnd/>
          </a:ln>
        </p:spPr>
        <p:txBody>
          <a:bodyPr wrap="square" rtlCol="0">
            <a:spAutoFit/>
          </a:bodyPr>
          <a:lstStyle/>
          <a:p>
            <a:pPr defTabSz="457177" fontAlgn="base">
              <a:spcBef>
                <a:spcPct val="0"/>
              </a:spcBef>
              <a:spcAft>
                <a:spcPct val="0"/>
              </a:spcAft>
              <a:defRPr/>
            </a:pPr>
            <a:r>
              <a:rPr lang="en-US" sz="2667" dirty="0">
                <a:solidFill>
                  <a:prstClr val="black"/>
                </a:solidFill>
                <a:latin typeface="Cambria" panose="02040503050406030204" pitchFamily="18" charset="0"/>
                <a:ea typeface="Cambria" panose="02040503050406030204" pitchFamily="18" charset="0"/>
              </a:rPr>
              <a:t>Threshold Level</a:t>
            </a:r>
          </a:p>
        </p:txBody>
      </p:sp>
      <p:sp>
        <p:nvSpPr>
          <p:cNvPr id="3" name="Title 2"/>
          <p:cNvSpPr>
            <a:spLocks noGrp="1"/>
          </p:cNvSpPr>
          <p:nvPr>
            <p:ph type="title" idx="4294967295"/>
          </p:nvPr>
        </p:nvSpPr>
        <p:spPr>
          <a:xfrm>
            <a:off x="0" y="106362"/>
            <a:ext cx="12192000" cy="1143001"/>
          </a:xfrm>
        </p:spPr>
        <p:txBody>
          <a:bodyPr>
            <a:normAutofit/>
          </a:bodyPr>
          <a:lstStyle/>
          <a:p>
            <a:r>
              <a:rPr lang="en-US" dirty="0">
                <a:latin typeface="Cambria" panose="02040503050406030204" pitchFamily="18" charset="0"/>
                <a:ea typeface="Cambria" panose="02040503050406030204" pitchFamily="18" charset="0"/>
              </a:rPr>
              <a:t>Sea Level Change and the Geoid</a:t>
            </a:r>
          </a:p>
        </p:txBody>
      </p:sp>
      <p:sp>
        <p:nvSpPr>
          <p:cNvPr id="82" name="H 2020"/>
          <p:cNvSpPr txBox="1"/>
          <p:nvPr/>
        </p:nvSpPr>
        <p:spPr bwMode="auto">
          <a:xfrm>
            <a:off x="2663637" y="2436431"/>
            <a:ext cx="2150208" cy="913007"/>
          </a:xfrm>
          <a:prstGeom prst="rect">
            <a:avLst/>
          </a:prstGeom>
          <a:noFill/>
          <a:ln w="9525">
            <a:noFill/>
            <a:miter lim="800000"/>
            <a:headEnd/>
            <a:tailEnd/>
          </a:ln>
        </p:spPr>
        <p:txBody>
          <a:bodyPr wrap="square" rtlCol="0">
            <a:spAutoFit/>
          </a:bodyPr>
          <a:lstStyle/>
          <a:p>
            <a:pPr defTabSz="457177" fontAlgn="base">
              <a:spcBef>
                <a:spcPct val="0"/>
              </a:spcBef>
              <a:spcAft>
                <a:spcPct val="0"/>
              </a:spcAft>
              <a:defRPr/>
            </a:pPr>
            <a:r>
              <a:rPr lang="en-US" sz="5333" dirty="0">
                <a:solidFill>
                  <a:prstClr val="black"/>
                </a:solidFill>
                <a:latin typeface="Cambria" panose="02040503050406030204" pitchFamily="18" charset="0"/>
                <a:ea typeface="Cambria" panose="02040503050406030204" pitchFamily="18" charset="0"/>
              </a:rPr>
              <a:t>H</a:t>
            </a:r>
            <a:r>
              <a:rPr lang="en-US" sz="3733" baseline="-25000" dirty="0">
                <a:solidFill>
                  <a:prstClr val="black"/>
                </a:solidFill>
                <a:latin typeface="Cambria" panose="02040503050406030204" pitchFamily="18" charset="0"/>
                <a:ea typeface="Cambria" panose="02040503050406030204" pitchFamily="18" charset="0"/>
              </a:rPr>
              <a:t>2020.000</a:t>
            </a:r>
            <a:endParaRPr lang="en-US" sz="2667" baseline="-25000" dirty="0">
              <a:solidFill>
                <a:prstClr val="black"/>
              </a:solidFill>
              <a:latin typeface="Cambria" panose="02040503050406030204" pitchFamily="18" charset="0"/>
              <a:ea typeface="Cambria" panose="02040503050406030204" pitchFamily="18" charset="0"/>
            </a:endParaRPr>
          </a:p>
        </p:txBody>
      </p:sp>
      <p:sp>
        <p:nvSpPr>
          <p:cNvPr id="83" name="H future"/>
          <p:cNvSpPr txBox="1"/>
          <p:nvPr/>
        </p:nvSpPr>
        <p:spPr bwMode="auto">
          <a:xfrm>
            <a:off x="2663642" y="2437244"/>
            <a:ext cx="2150204" cy="913007"/>
          </a:xfrm>
          <a:prstGeom prst="rect">
            <a:avLst/>
          </a:prstGeom>
          <a:noFill/>
          <a:ln w="9525">
            <a:noFill/>
            <a:miter lim="800000"/>
            <a:headEnd/>
            <a:tailEnd/>
          </a:ln>
        </p:spPr>
        <p:txBody>
          <a:bodyPr wrap="square" rtlCol="0">
            <a:spAutoFit/>
          </a:bodyPr>
          <a:lstStyle/>
          <a:p>
            <a:pPr defTabSz="457177" fontAlgn="base">
              <a:spcBef>
                <a:spcPct val="0"/>
              </a:spcBef>
              <a:spcAft>
                <a:spcPct val="0"/>
              </a:spcAft>
              <a:defRPr/>
            </a:pPr>
            <a:r>
              <a:rPr lang="en-US" sz="5333" dirty="0">
                <a:solidFill>
                  <a:prstClr val="black"/>
                </a:solidFill>
                <a:latin typeface="Cambria" panose="02040503050406030204" pitchFamily="18" charset="0"/>
                <a:ea typeface="Cambria" panose="02040503050406030204" pitchFamily="18" charset="0"/>
              </a:rPr>
              <a:t>H</a:t>
            </a:r>
            <a:r>
              <a:rPr lang="en-US" sz="3733" baseline="-25000" dirty="0">
                <a:solidFill>
                  <a:prstClr val="black"/>
                </a:solidFill>
                <a:latin typeface="Cambria" panose="02040503050406030204" pitchFamily="18" charset="0"/>
                <a:ea typeface="Cambria" panose="02040503050406030204" pitchFamily="18" charset="0"/>
              </a:rPr>
              <a:t>2085.000</a:t>
            </a:r>
            <a:endParaRPr lang="en-US" sz="1867" baseline="-25000" dirty="0">
              <a:solidFill>
                <a:prstClr val="black"/>
              </a:solidFill>
              <a:latin typeface="Cambria" panose="02040503050406030204" pitchFamily="18" charset="0"/>
              <a:ea typeface="Cambria" panose="02040503050406030204" pitchFamily="18" charset="0"/>
            </a:endParaRPr>
          </a:p>
        </p:txBody>
      </p:sp>
      <p:sp>
        <p:nvSpPr>
          <p:cNvPr id="85" name="Up Arrow 84"/>
          <p:cNvSpPr/>
          <p:nvPr/>
        </p:nvSpPr>
        <p:spPr>
          <a:xfrm rot="20502679">
            <a:off x="3574573" y="3306006"/>
            <a:ext cx="645319" cy="743295"/>
          </a:xfrm>
          <a:prstGeom prst="upArrow">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77" fontAlgn="base">
              <a:spcBef>
                <a:spcPct val="0"/>
              </a:spcBef>
              <a:spcAft>
                <a:spcPct val="0"/>
              </a:spcAft>
              <a:defRPr/>
            </a:pPr>
            <a:endParaRPr lang="en-US" sz="1801">
              <a:solidFill>
                <a:prstClr val="white"/>
              </a:solidFill>
              <a:latin typeface="Calibri"/>
            </a:endParaRPr>
          </a:p>
        </p:txBody>
      </p:sp>
      <p:cxnSp>
        <p:nvCxnSpPr>
          <p:cNvPr id="20" name="scrap" hidden="1"/>
          <p:cNvCxnSpPr/>
          <p:nvPr/>
        </p:nvCxnSpPr>
        <p:spPr>
          <a:xfrm flipV="1">
            <a:off x="2933081" y="5561355"/>
            <a:ext cx="6850505" cy="29980"/>
          </a:xfrm>
          <a:prstGeom prst="line">
            <a:avLst/>
          </a:prstGeom>
          <a:ln w="254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4" name="scrap" hidden="1"/>
          <p:cNvCxnSpPr/>
          <p:nvPr/>
        </p:nvCxnSpPr>
        <p:spPr>
          <a:xfrm flipH="1">
            <a:off x="3138932" y="3957406"/>
            <a:ext cx="24235" cy="1528999"/>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crap" hidden="1"/>
          <p:cNvCxnSpPr/>
          <p:nvPr/>
        </p:nvCxnSpPr>
        <p:spPr>
          <a:xfrm flipH="1">
            <a:off x="3158505" y="2413543"/>
            <a:ext cx="24235" cy="1528999"/>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crap" hidden="1"/>
          <p:cNvCxnSpPr/>
          <p:nvPr/>
        </p:nvCxnSpPr>
        <p:spPr>
          <a:xfrm rot="5400000" flipH="1">
            <a:off x="8329857" y="2674670"/>
            <a:ext cx="24235" cy="152899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crap" hidden="1"/>
          <p:cNvCxnSpPr/>
          <p:nvPr/>
        </p:nvCxnSpPr>
        <p:spPr>
          <a:xfrm>
            <a:off x="3172302" y="2413539"/>
            <a:ext cx="676118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crap" hidden="1"/>
          <p:cNvCxnSpPr/>
          <p:nvPr/>
        </p:nvCxnSpPr>
        <p:spPr>
          <a:xfrm flipH="1" flipV="1">
            <a:off x="5404050" y="2413537"/>
            <a:ext cx="4" cy="1569899"/>
          </a:xfrm>
          <a:prstGeom prst="line">
            <a:avLst/>
          </a:prstGeom>
        </p:spPr>
        <p:style>
          <a:lnRef idx="2">
            <a:schemeClr val="accent1"/>
          </a:lnRef>
          <a:fillRef idx="0">
            <a:schemeClr val="accent1"/>
          </a:fillRef>
          <a:effectRef idx="1">
            <a:schemeClr val="accent1"/>
          </a:effectRef>
          <a:fontRef idx="minor">
            <a:schemeClr val="tx1"/>
          </a:fontRef>
        </p:style>
      </p:cxnSp>
      <p:sp>
        <p:nvSpPr>
          <p:cNvPr id="42" name="Text Notes">
            <a:extLst>
              <a:ext uri="{FF2B5EF4-FFF2-40B4-BE49-F238E27FC236}">
                <a16:creationId xmlns:a16="http://schemas.microsoft.com/office/drawing/2014/main" id="{EDED7569-74A8-42AD-A561-91574F346A7F}"/>
              </a:ext>
            </a:extLst>
          </p:cNvPr>
          <p:cNvSpPr txBox="1"/>
          <p:nvPr/>
        </p:nvSpPr>
        <p:spPr bwMode="auto">
          <a:xfrm>
            <a:off x="3869056" y="1093747"/>
            <a:ext cx="6790107" cy="523220"/>
          </a:xfrm>
          <a:prstGeom prst="rect">
            <a:avLst/>
          </a:prstGeom>
          <a:noFill/>
          <a:ln w="9525">
            <a:noFill/>
            <a:miter lim="800000"/>
            <a:headEnd/>
            <a:tailEnd/>
          </a:ln>
        </p:spPr>
        <p:txBody>
          <a:bodyPr wrap="square" rtlCol="0">
            <a:spAutoFit/>
          </a:bodyPr>
          <a:lstStyle/>
          <a:p>
            <a:pPr marL="457189" indent="-457189" defTabSz="457177" fontAlgn="base">
              <a:spcBef>
                <a:spcPct val="0"/>
              </a:spcBef>
              <a:spcAft>
                <a:spcPct val="0"/>
              </a:spcAft>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Threshold Level is published as 20 cm</a:t>
            </a:r>
          </a:p>
        </p:txBody>
      </p:sp>
      <p:sp>
        <p:nvSpPr>
          <p:cNvPr id="44" name="Text Notes">
            <a:extLst>
              <a:ext uri="{FF2B5EF4-FFF2-40B4-BE49-F238E27FC236}">
                <a16:creationId xmlns:a16="http://schemas.microsoft.com/office/drawing/2014/main" id="{31B4CEEF-8969-4C52-89FF-FF2944DE39F8}"/>
              </a:ext>
            </a:extLst>
          </p:cNvPr>
          <p:cNvSpPr txBox="1"/>
          <p:nvPr/>
        </p:nvSpPr>
        <p:spPr bwMode="auto">
          <a:xfrm>
            <a:off x="3869056" y="1558014"/>
            <a:ext cx="6790107" cy="523220"/>
          </a:xfrm>
          <a:prstGeom prst="rect">
            <a:avLst/>
          </a:prstGeom>
          <a:noFill/>
          <a:ln w="9525">
            <a:noFill/>
            <a:miter lim="800000"/>
            <a:headEnd/>
            <a:tailEnd/>
          </a:ln>
        </p:spPr>
        <p:txBody>
          <a:bodyPr wrap="square" rtlCol="0">
            <a:spAutoFit/>
          </a:bodyPr>
          <a:lstStyle/>
          <a:p>
            <a:pPr marL="457189" indent="-457189" defTabSz="457177" fontAlgn="base">
              <a:spcBef>
                <a:spcPct val="0"/>
              </a:spcBef>
              <a:spcAft>
                <a:spcPct val="0"/>
              </a:spcAft>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Process is repeated as GMSL changes</a:t>
            </a:r>
          </a:p>
        </p:txBody>
      </p:sp>
      <p:cxnSp>
        <p:nvCxnSpPr>
          <p:cNvPr id="40" name="threshold line">
            <a:extLst>
              <a:ext uri="{FF2B5EF4-FFF2-40B4-BE49-F238E27FC236}">
                <a16:creationId xmlns:a16="http://schemas.microsoft.com/office/drawing/2014/main" id="{71C802C1-3D59-448A-A026-A69944C93ED7}"/>
              </a:ext>
            </a:extLst>
          </p:cNvPr>
          <p:cNvCxnSpPr/>
          <p:nvPr/>
        </p:nvCxnSpPr>
        <p:spPr>
          <a:xfrm flipV="1">
            <a:off x="1863088" y="5011656"/>
            <a:ext cx="7081931" cy="11168"/>
          </a:xfrm>
          <a:prstGeom prst="line">
            <a:avLst/>
          </a:prstGeom>
          <a:ln w="1016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45" name="threshold text 1">
            <a:extLst>
              <a:ext uri="{FF2B5EF4-FFF2-40B4-BE49-F238E27FC236}">
                <a16:creationId xmlns:a16="http://schemas.microsoft.com/office/drawing/2014/main" id="{EBD208CC-B1E5-4071-B53A-D16919F1E790}"/>
              </a:ext>
            </a:extLst>
          </p:cNvPr>
          <p:cNvSpPr txBox="1"/>
          <p:nvPr/>
        </p:nvSpPr>
        <p:spPr bwMode="auto">
          <a:xfrm>
            <a:off x="9019097" y="4675366"/>
            <a:ext cx="2693449" cy="502766"/>
          </a:xfrm>
          <a:prstGeom prst="rect">
            <a:avLst/>
          </a:prstGeom>
          <a:noFill/>
          <a:ln w="9525">
            <a:noFill/>
            <a:miter lim="800000"/>
            <a:headEnd/>
            <a:tailEnd/>
          </a:ln>
        </p:spPr>
        <p:txBody>
          <a:bodyPr wrap="square" rtlCol="0">
            <a:spAutoFit/>
          </a:bodyPr>
          <a:lstStyle/>
          <a:p>
            <a:pPr defTabSz="457177" fontAlgn="base">
              <a:spcBef>
                <a:spcPct val="0"/>
              </a:spcBef>
              <a:spcAft>
                <a:spcPct val="0"/>
              </a:spcAft>
              <a:defRPr/>
            </a:pPr>
            <a:r>
              <a:rPr lang="en-US" sz="2667" dirty="0">
                <a:solidFill>
                  <a:prstClr val="black"/>
                </a:solidFill>
                <a:latin typeface="Cambria" panose="02040503050406030204" pitchFamily="18" charset="0"/>
                <a:ea typeface="Cambria" panose="02040503050406030204" pitchFamily="18" charset="0"/>
              </a:rPr>
              <a:t>Threshold Level</a:t>
            </a:r>
          </a:p>
        </p:txBody>
      </p:sp>
    </p:spTree>
    <p:extLst>
      <p:ext uri="{BB962C8B-B14F-4D97-AF65-F5344CB8AC3E}">
        <p14:creationId xmlns:p14="http://schemas.microsoft.com/office/powerpoint/2010/main" val="125565611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par>
                                <p:cTn id="13" presetID="53" presetClass="entr" presetSubtype="16" fill="hold" grpId="1"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p:cTn id="15" dur="500" fill="hold"/>
                                        <p:tgtEl>
                                          <p:spTgt spid="82"/>
                                        </p:tgtEl>
                                        <p:attrNameLst>
                                          <p:attrName>ppt_w</p:attrName>
                                        </p:attrNameLst>
                                      </p:cBhvr>
                                      <p:tavLst>
                                        <p:tav tm="0">
                                          <p:val>
                                            <p:fltVal val="0"/>
                                          </p:val>
                                        </p:tav>
                                        <p:tav tm="100000">
                                          <p:val>
                                            <p:strVal val="#ppt_w"/>
                                          </p:val>
                                        </p:tav>
                                      </p:tavLst>
                                    </p:anim>
                                    <p:anim calcmode="lin" valueType="num">
                                      <p:cBhvr>
                                        <p:cTn id="16" dur="500" fill="hold"/>
                                        <p:tgtEl>
                                          <p:spTgt spid="82"/>
                                        </p:tgtEl>
                                        <p:attrNameLst>
                                          <p:attrName>ppt_h</p:attrName>
                                        </p:attrNameLst>
                                      </p:cBhvr>
                                      <p:tavLst>
                                        <p:tav tm="0">
                                          <p:val>
                                            <p:fltVal val="0"/>
                                          </p:val>
                                        </p:tav>
                                        <p:tav tm="100000">
                                          <p:val>
                                            <p:strVal val="#ppt_h"/>
                                          </p:val>
                                        </p:tav>
                                      </p:tavLst>
                                    </p:anim>
                                    <p:animEffect transition="in" filter="fade">
                                      <p:cBhvr>
                                        <p:cTn id="17" dur="5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fill="hold" nodeType="clickEffect">
                                  <p:stCondLst>
                                    <p:cond delay="0"/>
                                  </p:stCondLst>
                                  <p:childTnLst>
                                    <p:animMotion origin="layout" path="M 4.44444E-6 0.00139 L 4.44444E-6 -0.06944 " pathEditMode="relative" rAng="0" ptsTypes="AA">
                                      <p:cBhvr>
                                        <p:cTn id="21" dur="2000" fill="hold"/>
                                        <p:tgtEl>
                                          <p:spTgt spid="61"/>
                                        </p:tgtEl>
                                        <p:attrNameLst>
                                          <p:attrName>ppt_x</p:attrName>
                                          <p:attrName>ppt_y</p:attrName>
                                        </p:attrNameLst>
                                      </p:cBhvr>
                                      <p:rCtr x="0" y="-3542"/>
                                    </p:animMotion>
                                  </p:childTnLst>
                                </p:cTn>
                              </p:par>
                            </p:childTnLst>
                          </p:cTn>
                        </p:par>
                        <p:par>
                          <p:cTn id="22" fill="hold">
                            <p:stCondLst>
                              <p:cond delay="2000"/>
                            </p:stCondLst>
                            <p:childTnLst>
                              <p:par>
                                <p:cTn id="23" presetID="64" presetClass="path" presetSubtype="0" fill="hold" nodeType="afterEffect">
                                  <p:stCondLst>
                                    <p:cond delay="0"/>
                                  </p:stCondLst>
                                  <p:childTnLst>
                                    <p:animMotion origin="layout" path="M 4.44444E-6 -0.06944 L -0.00018 -0.16388 " pathEditMode="fixed" rAng="0" ptsTypes="AA">
                                      <p:cBhvr>
                                        <p:cTn id="24" dur="2000" fill="hold"/>
                                        <p:tgtEl>
                                          <p:spTgt spid="61"/>
                                        </p:tgtEl>
                                        <p:attrNameLst>
                                          <p:attrName>ppt_x</p:attrName>
                                          <p:attrName>ppt_y</p:attrName>
                                        </p:attrNameLst>
                                      </p:cBhvr>
                                      <p:rCtr x="-17" y="-4722"/>
                                    </p:animMotion>
                                  </p:childTnLst>
                                </p:cTn>
                              </p:par>
                            </p:childTnLst>
                          </p:cTn>
                        </p:par>
                        <p:par>
                          <p:cTn id="25" fill="hold">
                            <p:stCondLst>
                              <p:cond delay="4000"/>
                            </p:stCondLst>
                            <p:childTnLst>
                              <p:par>
                                <p:cTn id="26" presetID="64" presetClass="path" presetSubtype="0" decel="50000" fill="hold" nodeType="afterEffect">
                                  <p:stCondLst>
                                    <p:cond delay="0"/>
                                  </p:stCondLst>
                                  <p:childTnLst>
                                    <p:animMotion origin="layout" path="M -0.00018 -0.16388 L -0.00018 -0.30254 " pathEditMode="relative" rAng="0" ptsTypes="AA">
                                      <p:cBhvr>
                                        <p:cTn id="27" dur="2000" fill="hold"/>
                                        <p:tgtEl>
                                          <p:spTgt spid="61"/>
                                        </p:tgtEl>
                                        <p:attrNameLst>
                                          <p:attrName>ppt_x</p:attrName>
                                          <p:attrName>ppt_y</p:attrName>
                                        </p:attrNameLst>
                                      </p:cBhvr>
                                      <p:rCtr x="0" y="-6944"/>
                                    </p:animMotion>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64" presetClass="path" presetSubtype="0" accel="50000" decel="50000" fill="hold" nodeType="clickEffect">
                                  <p:stCondLst>
                                    <p:cond delay="0"/>
                                  </p:stCondLst>
                                  <p:childTnLst>
                                    <p:animMotion origin="layout" path="M -3.33333E-6 -1.60494E-6 L -0.00017 -0.29969 " pathEditMode="relative" rAng="0" ptsTypes="AA">
                                      <p:cBhvr>
                                        <p:cTn id="35" dur="2000" fill="hold"/>
                                        <p:tgtEl>
                                          <p:spTgt spid="68"/>
                                        </p:tgtEl>
                                        <p:attrNameLst>
                                          <p:attrName>ppt_x</p:attrName>
                                          <p:attrName>ppt_y</p:attrName>
                                        </p:attrNameLst>
                                      </p:cBhvr>
                                      <p:rCtr x="-17" y="-15000"/>
                                    </p:animMotion>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85"/>
                                        </p:tgtEl>
                                        <p:attrNameLst>
                                          <p:attrName>style.visibility</p:attrName>
                                        </p:attrNameLst>
                                      </p:cBhvr>
                                      <p:to>
                                        <p:strVal val="visible"/>
                                      </p:to>
                                    </p:set>
                                    <p:anim calcmode="lin" valueType="num">
                                      <p:cBhvr>
                                        <p:cTn id="40" dur="1000" fill="hold"/>
                                        <p:tgtEl>
                                          <p:spTgt spid="85"/>
                                        </p:tgtEl>
                                        <p:attrNameLst>
                                          <p:attrName>ppt_w</p:attrName>
                                        </p:attrNameLst>
                                      </p:cBhvr>
                                      <p:tavLst>
                                        <p:tav tm="0">
                                          <p:val>
                                            <p:fltVal val="0"/>
                                          </p:val>
                                        </p:tav>
                                        <p:tav tm="100000">
                                          <p:val>
                                            <p:strVal val="#ppt_w"/>
                                          </p:val>
                                        </p:tav>
                                      </p:tavLst>
                                    </p:anim>
                                    <p:anim calcmode="lin" valueType="num">
                                      <p:cBhvr>
                                        <p:cTn id="41" dur="1000" fill="hold"/>
                                        <p:tgtEl>
                                          <p:spTgt spid="85"/>
                                        </p:tgtEl>
                                        <p:attrNameLst>
                                          <p:attrName>ppt_h</p:attrName>
                                        </p:attrNameLst>
                                      </p:cBhvr>
                                      <p:tavLst>
                                        <p:tav tm="0">
                                          <p:val>
                                            <p:fltVal val="0"/>
                                          </p:val>
                                        </p:tav>
                                        <p:tav tm="100000">
                                          <p:val>
                                            <p:strVal val="#ppt_h"/>
                                          </p:val>
                                        </p:tav>
                                      </p:tavLst>
                                    </p:anim>
                                    <p:anim calcmode="lin" valueType="num">
                                      <p:cBhvr>
                                        <p:cTn id="42" dur="1000" fill="hold"/>
                                        <p:tgtEl>
                                          <p:spTgt spid="85"/>
                                        </p:tgtEl>
                                        <p:attrNameLst>
                                          <p:attrName>style.rotation</p:attrName>
                                        </p:attrNameLst>
                                      </p:cBhvr>
                                      <p:tavLst>
                                        <p:tav tm="0">
                                          <p:val>
                                            <p:fltVal val="90"/>
                                          </p:val>
                                        </p:tav>
                                        <p:tav tm="100000">
                                          <p:val>
                                            <p:fltVal val="0"/>
                                          </p:val>
                                        </p:tav>
                                      </p:tavLst>
                                    </p:anim>
                                    <p:animEffect transition="in" filter="fade">
                                      <p:cBhvr>
                                        <p:cTn id="43" dur="1000"/>
                                        <p:tgtEl>
                                          <p:spTgt spid="85"/>
                                        </p:tgtEl>
                                      </p:cBhvr>
                                    </p:animEffect>
                                  </p:childTnLst>
                                </p:cTn>
                              </p:par>
                            </p:childTnLst>
                          </p:cTn>
                        </p:par>
                        <p:par>
                          <p:cTn id="44" fill="hold">
                            <p:stCondLst>
                              <p:cond delay="1000"/>
                            </p:stCondLst>
                            <p:childTnLst>
                              <p:par>
                                <p:cTn id="45" presetID="22" presetClass="exit" presetSubtype="8" fill="hold" grpId="0" nodeType="afterEffect">
                                  <p:stCondLst>
                                    <p:cond delay="0"/>
                                  </p:stCondLst>
                                  <p:childTnLst>
                                    <p:animEffect transition="out" filter="wipe(left)">
                                      <p:cBhvr>
                                        <p:cTn id="46" dur="500"/>
                                        <p:tgtEl>
                                          <p:spTgt spid="82"/>
                                        </p:tgtEl>
                                      </p:cBhvr>
                                    </p:animEffect>
                                    <p:set>
                                      <p:cBhvr>
                                        <p:cTn id="47" dur="1" fill="hold">
                                          <p:stCondLst>
                                            <p:cond delay="499"/>
                                          </p:stCondLst>
                                        </p:cTn>
                                        <p:tgtEl>
                                          <p:spTgt spid="82"/>
                                        </p:tgtEl>
                                        <p:attrNameLst>
                                          <p:attrName>style.visibility</p:attrName>
                                        </p:attrNameLst>
                                      </p:cBhvr>
                                      <p:to>
                                        <p:strVal val="hidden"/>
                                      </p:to>
                                    </p:set>
                                  </p:childTnLst>
                                </p:cTn>
                              </p:par>
                              <p:par>
                                <p:cTn id="48" presetID="22" presetClass="entr" presetSubtype="8" fill="hold" grpId="0" nodeType="with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wipe(left)">
                                      <p:cBhvr>
                                        <p:cTn id="50" dur="500"/>
                                        <p:tgtEl>
                                          <p:spTgt spid="8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4">
                                            <p:txEl>
                                              <p:pRg st="0" end="0"/>
                                            </p:txEl>
                                          </p:spTgt>
                                        </p:tgtEl>
                                        <p:attrNameLst>
                                          <p:attrName>style.visibility</p:attrName>
                                        </p:attrNameLst>
                                      </p:cBhvr>
                                      <p:to>
                                        <p:strVal val="visible"/>
                                      </p:to>
                                    </p:set>
                                    <p:animEffect transition="in" filter="wipe(left)">
                                      <p:cBhvr>
                                        <p:cTn id="55" dur="500"/>
                                        <p:tgtEl>
                                          <p:spTgt spid="44">
                                            <p:txEl>
                                              <p:pRg st="0" end="0"/>
                                            </p:txEl>
                                          </p:spTgt>
                                        </p:tgtEl>
                                      </p:cBhvr>
                                    </p:animEffect>
                                  </p:childTnLst>
                                </p:cTn>
                              </p:par>
                            </p:childTnLst>
                          </p:cTn>
                        </p:par>
                        <p:par>
                          <p:cTn id="56" fill="hold">
                            <p:stCondLst>
                              <p:cond delay="500"/>
                            </p:stCondLst>
                            <p:childTnLst>
                              <p:par>
                                <p:cTn id="57" presetID="64" presetClass="path" presetSubtype="0" accel="50000" decel="50000" fill="hold" nodeType="afterEffect">
                                  <p:stCondLst>
                                    <p:cond delay="0"/>
                                  </p:stCondLst>
                                  <p:childTnLst>
                                    <p:animMotion origin="layout" path="M -1.94444E-6 2.22222E-6 L 0.00018 -0.22361 " pathEditMode="relative" rAng="0" ptsTypes="AA">
                                      <p:cBhvr>
                                        <p:cTn id="58" dur="2000" fill="hold"/>
                                        <p:tgtEl>
                                          <p:spTgt spid="57"/>
                                        </p:tgtEl>
                                        <p:attrNameLst>
                                          <p:attrName>ppt_x</p:attrName>
                                          <p:attrName>ppt_y</p:attrName>
                                        </p:attrNameLst>
                                      </p:cBhvr>
                                      <p:rCtr x="0" y="-11181"/>
                                    </p:animMotion>
                                  </p:childTnLst>
                                </p:cTn>
                              </p:par>
                              <p:par>
                                <p:cTn id="59" presetID="64" presetClass="path" presetSubtype="0" accel="50000" decel="50000" fill="hold" grpId="0" nodeType="withEffect">
                                  <p:stCondLst>
                                    <p:cond delay="0"/>
                                  </p:stCondLst>
                                  <p:childTnLst>
                                    <p:animMotion origin="layout" path="M -3.33333E-6 0.00124 L 0.00018 -0.22778 " pathEditMode="relative" rAng="0" ptsTypes="AA">
                                      <p:cBhvr>
                                        <p:cTn id="60" dur="2000" fill="hold"/>
                                        <p:tgtEl>
                                          <p:spTgt spid="60"/>
                                        </p:tgtEl>
                                        <p:attrNameLst>
                                          <p:attrName>ppt_x</p:attrName>
                                          <p:attrName>ppt_y</p:attrName>
                                        </p:attrNameLst>
                                      </p:cBhvr>
                                      <p:rCtr x="0" y="-11451"/>
                                    </p:animMotion>
                                  </p:childTnLst>
                                </p:cTn>
                              </p:par>
                              <p:par>
                                <p:cTn id="61" presetID="10"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2000"/>
                                        <p:tgtEl>
                                          <p:spTgt spid="45"/>
                                        </p:tgtEl>
                                      </p:cBhvr>
                                    </p:animEffect>
                                  </p:childTnLst>
                                </p:cTn>
                              </p:par>
                              <p:par>
                                <p:cTn id="64" presetID="10" presetClass="entr" presetSubtype="0" fill="hold"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82" grpId="0"/>
      <p:bldP spid="82" grpId="1"/>
      <p:bldP spid="83" grpId="0"/>
      <p:bldP spid="85" grpId="0" animBg="1"/>
      <p:bldP spid="42" grpId="0"/>
      <p:bldP spid="44" grpId="0" build="p"/>
      <p:bldP spid="4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6" y="0"/>
            <a:ext cx="9143999" cy="6858000"/>
          </a:xfrm>
          <a:prstGeom prst="rect">
            <a:avLst/>
          </a:prstGeom>
        </p:spPr>
      </p:pic>
      <p:sp>
        <p:nvSpPr>
          <p:cNvPr id="6" name="Title 4"/>
          <p:cNvSpPr txBox="1">
            <a:spLocks/>
          </p:cNvSpPr>
          <p:nvPr/>
        </p:nvSpPr>
        <p:spPr bwMode="auto">
          <a:xfrm>
            <a:off x="1524000" y="1"/>
            <a:ext cx="9144000" cy="57797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377">
              <a:defRPr/>
            </a:pPr>
            <a:r>
              <a:rPr lang="en-US" sz="2300" dirty="0">
                <a:solidFill>
                  <a:schemeClr val="tx2">
                    <a:lumMod val="75000"/>
                  </a:schemeClr>
                </a:solidFill>
                <a:latin typeface="Cambria" panose="02040503050406030204" pitchFamily="18" charset="0"/>
              </a:rPr>
              <a:t>Estimated change in orthometric heights from NAVD88 to </a:t>
            </a:r>
            <a:r>
              <a:rPr lang="en-US" sz="2300" b="1" dirty="0">
                <a:solidFill>
                  <a:schemeClr val="tx2">
                    <a:lumMod val="75000"/>
                  </a:schemeClr>
                </a:solidFill>
                <a:latin typeface="Cambria" panose="02040503050406030204" pitchFamily="18" charset="0"/>
              </a:rPr>
              <a:t>NAPGD2022</a:t>
            </a:r>
          </a:p>
        </p:txBody>
      </p:sp>
      <p:sp>
        <p:nvSpPr>
          <p:cNvPr id="4" name="TextBox 3"/>
          <p:cNvSpPr txBox="1"/>
          <p:nvPr/>
        </p:nvSpPr>
        <p:spPr>
          <a:xfrm>
            <a:off x="6156384" y="5745194"/>
            <a:ext cx="2120629" cy="923330"/>
          </a:xfrm>
          <a:prstGeom prst="rect">
            <a:avLst/>
          </a:prstGeom>
          <a:noFill/>
        </p:spPr>
        <p:txBody>
          <a:bodyPr wrap="square" rtlCol="0">
            <a:spAutoFit/>
          </a:bodyPr>
          <a:lstStyle/>
          <a:p>
            <a:pPr>
              <a:defRPr/>
            </a:pPr>
            <a:r>
              <a:rPr lang="en-US" sz="1800" b="1" i="1" dirty="0">
                <a:solidFill>
                  <a:srgbClr val="000000"/>
                </a:solidFill>
                <a:latin typeface="Calibri"/>
              </a:rPr>
              <a:t>(NAPGD2022 approximated using xGEOID16B)</a:t>
            </a:r>
          </a:p>
        </p:txBody>
      </p:sp>
    </p:spTree>
    <p:extLst>
      <p:ext uri="{BB962C8B-B14F-4D97-AF65-F5344CB8AC3E}">
        <p14:creationId xmlns:p14="http://schemas.microsoft.com/office/powerpoint/2010/main" val="32076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bwMode="auto">
          <a:xfrm>
            <a:off x="0" y="392860"/>
            <a:ext cx="12192000" cy="13953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354">
              <a:defRPr/>
            </a:pPr>
            <a:r>
              <a:rPr lang="en-US" sz="4000" b="1" dirty="0">
                <a:solidFill>
                  <a:prstClr val="black"/>
                </a:solidFill>
                <a:latin typeface="Cambria" panose="02040503050406030204" pitchFamily="18" charset="0"/>
              </a:rPr>
              <a:t>Estimated change in orthometric heights from NAVD88 to NAPGD2022</a:t>
            </a:r>
          </a:p>
        </p:txBody>
      </p:sp>
      <p:sp>
        <p:nvSpPr>
          <p:cNvPr id="2" name="TextBox 1">
            <a:extLst>
              <a:ext uri="{FF2B5EF4-FFF2-40B4-BE49-F238E27FC236}">
                <a16:creationId xmlns:a16="http://schemas.microsoft.com/office/drawing/2014/main" id="{2B126980-E04B-4C33-AA29-C38395C499C7}"/>
              </a:ext>
            </a:extLst>
          </p:cNvPr>
          <p:cNvSpPr txBox="1"/>
          <p:nvPr/>
        </p:nvSpPr>
        <p:spPr>
          <a:xfrm>
            <a:off x="1916909" y="1765018"/>
            <a:ext cx="8358187" cy="584775"/>
          </a:xfrm>
          <a:prstGeom prst="rect">
            <a:avLst/>
          </a:prstGeom>
          <a:noFill/>
        </p:spPr>
        <p:txBody>
          <a:bodyPr wrap="square" rtlCol="0">
            <a:noAutofit/>
          </a:bodyPr>
          <a:lstStyle/>
          <a:p>
            <a:pPr marL="457178" indent="-457178">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OPUS Extended Solution Report</a:t>
            </a:r>
          </a:p>
        </p:txBody>
      </p:sp>
      <p:pic>
        <p:nvPicPr>
          <p:cNvPr id="5" name="Picture 4">
            <a:extLst>
              <a:ext uri="{FF2B5EF4-FFF2-40B4-BE49-F238E27FC236}">
                <a16:creationId xmlns:a16="http://schemas.microsoft.com/office/drawing/2014/main" id="{B8277541-73C5-4ED0-AF03-93857261417E}"/>
              </a:ext>
            </a:extLst>
          </p:cNvPr>
          <p:cNvPicPr>
            <a:picLocks noChangeAspect="1"/>
          </p:cNvPicPr>
          <p:nvPr/>
        </p:nvPicPr>
        <p:blipFill rotWithShape="1">
          <a:blip r:embed="rId2"/>
          <a:srcRect b="10951"/>
          <a:stretch/>
        </p:blipFill>
        <p:spPr>
          <a:xfrm>
            <a:off x="3401259" y="2417971"/>
            <a:ext cx="6873836" cy="4315956"/>
          </a:xfrm>
          <a:prstGeom prst="rect">
            <a:avLst/>
          </a:prstGeom>
          <a:noFill/>
          <a:ln w="47625">
            <a:solidFill>
              <a:schemeClr val="bg1">
                <a:lumMod val="75000"/>
              </a:schemeClr>
            </a:solidFill>
          </a:ln>
        </p:spPr>
      </p:pic>
      <p:sp>
        <p:nvSpPr>
          <p:cNvPr id="7" name="Arrow: Right 6">
            <a:extLst>
              <a:ext uri="{FF2B5EF4-FFF2-40B4-BE49-F238E27FC236}">
                <a16:creationId xmlns:a16="http://schemas.microsoft.com/office/drawing/2014/main" id="{372923AF-0560-4CE6-9669-9919E08C6233}"/>
              </a:ext>
            </a:extLst>
          </p:cNvPr>
          <p:cNvSpPr/>
          <p:nvPr/>
        </p:nvSpPr>
        <p:spPr>
          <a:xfrm>
            <a:off x="2166943" y="4211110"/>
            <a:ext cx="1320044" cy="863887"/>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defRPr/>
            </a:pPr>
            <a:endParaRPr lang="en-US" sz="1800">
              <a:solidFill>
                <a:prstClr val="white"/>
              </a:solidFill>
              <a:latin typeface="Arial" panose="020B0604020202020204"/>
            </a:endParaRPr>
          </a:p>
        </p:txBody>
      </p:sp>
    </p:spTree>
    <p:extLst>
      <p:ext uri="{BB962C8B-B14F-4D97-AF65-F5344CB8AC3E}">
        <p14:creationId xmlns:p14="http://schemas.microsoft.com/office/powerpoint/2010/main" val="143305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126980-E04B-4C33-AA29-C38395C499C7}"/>
              </a:ext>
            </a:extLst>
          </p:cNvPr>
          <p:cNvSpPr txBox="1"/>
          <p:nvPr/>
        </p:nvSpPr>
        <p:spPr>
          <a:xfrm>
            <a:off x="1916909" y="1765018"/>
            <a:ext cx="8358187" cy="584775"/>
          </a:xfrm>
          <a:prstGeom prst="rect">
            <a:avLst/>
          </a:prstGeom>
          <a:noFill/>
        </p:spPr>
        <p:txBody>
          <a:bodyPr wrap="square" rtlCol="0">
            <a:noAutofit/>
          </a:bodyPr>
          <a:lstStyle/>
          <a:p>
            <a:pPr marL="457178" indent="-457178">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OPUS Extended Solution Report</a:t>
            </a:r>
          </a:p>
          <a:p>
            <a:pPr marL="914354" lvl="1" indent="-457178">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Scroll all the way to the bottom…</a:t>
            </a:r>
          </a:p>
        </p:txBody>
      </p:sp>
      <p:pic>
        <p:nvPicPr>
          <p:cNvPr id="3" name="Picture 2">
            <a:extLst>
              <a:ext uri="{FF2B5EF4-FFF2-40B4-BE49-F238E27FC236}">
                <a16:creationId xmlns:a16="http://schemas.microsoft.com/office/drawing/2014/main" id="{1860CE31-26D5-4CB1-AD42-AF4109C5BA4A}"/>
              </a:ext>
            </a:extLst>
          </p:cNvPr>
          <p:cNvPicPr>
            <a:picLocks noChangeAspect="1"/>
          </p:cNvPicPr>
          <p:nvPr/>
        </p:nvPicPr>
        <p:blipFill>
          <a:blip r:embed="rId2"/>
          <a:stretch>
            <a:fillRect/>
          </a:stretch>
        </p:blipFill>
        <p:spPr>
          <a:xfrm>
            <a:off x="317841" y="2840019"/>
            <a:ext cx="11660743" cy="2619291"/>
          </a:xfrm>
          <a:prstGeom prst="rect">
            <a:avLst/>
          </a:prstGeom>
          <a:noFill/>
          <a:ln w="47625">
            <a:solidFill>
              <a:schemeClr val="bg1">
                <a:lumMod val="75000"/>
              </a:schemeClr>
            </a:solidFill>
          </a:ln>
        </p:spPr>
      </p:pic>
      <p:sp>
        <p:nvSpPr>
          <p:cNvPr id="5" name="Title 4">
            <a:extLst>
              <a:ext uri="{FF2B5EF4-FFF2-40B4-BE49-F238E27FC236}">
                <a16:creationId xmlns:a16="http://schemas.microsoft.com/office/drawing/2014/main" id="{DA78EA73-2AF3-4A0A-8C8C-5ACEC79AC330}"/>
              </a:ext>
            </a:extLst>
          </p:cNvPr>
          <p:cNvSpPr txBox="1">
            <a:spLocks/>
          </p:cNvSpPr>
          <p:nvPr/>
        </p:nvSpPr>
        <p:spPr bwMode="auto">
          <a:xfrm>
            <a:off x="0" y="392860"/>
            <a:ext cx="12192000" cy="13953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354">
              <a:defRPr/>
            </a:pPr>
            <a:r>
              <a:rPr lang="en-US" sz="4000" b="1" dirty="0">
                <a:solidFill>
                  <a:prstClr val="black"/>
                </a:solidFill>
                <a:latin typeface="Cambria" panose="02040503050406030204" pitchFamily="18" charset="0"/>
              </a:rPr>
              <a:t>Estimated change in orthometric heights from NAVD88 to NAPGD2022</a:t>
            </a:r>
          </a:p>
        </p:txBody>
      </p:sp>
    </p:spTree>
    <p:extLst>
      <p:ext uri="{BB962C8B-B14F-4D97-AF65-F5344CB8AC3E}">
        <p14:creationId xmlns:p14="http://schemas.microsoft.com/office/powerpoint/2010/main" val="256043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lstStyle/>
          <a:p>
            <a:r>
              <a:rPr lang="en-US" dirty="0">
                <a:latin typeface="Cambria" panose="02040503050406030204" pitchFamily="18" charset="0"/>
                <a:ea typeface="Cambria" panose="02040503050406030204" pitchFamily="18" charset="0"/>
              </a:rPr>
              <a:t>Preparing for NAPGD2022</a:t>
            </a:r>
          </a:p>
        </p:txBody>
      </p:sp>
      <p:sp>
        <p:nvSpPr>
          <p:cNvPr id="3" name="Content Placeholder 2"/>
          <p:cNvSpPr>
            <a:spLocks noGrp="1"/>
          </p:cNvSpPr>
          <p:nvPr>
            <p:ph idx="1"/>
          </p:nvPr>
        </p:nvSpPr>
        <p:spPr>
          <a:xfrm>
            <a:off x="1524000" y="1409704"/>
            <a:ext cx="8934450" cy="5448296"/>
          </a:xfrm>
        </p:spPr>
        <p:txBody>
          <a:bodyPr/>
          <a:lstStyle/>
          <a:p>
            <a:pPr lvl="1">
              <a:spcAft>
                <a:spcPts val="1200"/>
              </a:spcAft>
            </a:pPr>
            <a:r>
              <a:rPr lang="en-US" sz="3200" dirty="0"/>
              <a:t>Inventory heights in your data/datasets</a:t>
            </a:r>
          </a:p>
          <a:p>
            <a:pPr lvl="2">
              <a:spcAft>
                <a:spcPts val="1200"/>
              </a:spcAft>
            </a:pPr>
            <a:r>
              <a:rPr lang="en-US" sz="2800" dirty="0"/>
              <a:t>Have you mix &amp; matched geoid models?</a:t>
            </a:r>
          </a:p>
          <a:p>
            <a:pPr lvl="3">
              <a:spcAft>
                <a:spcPts val="1200"/>
              </a:spcAft>
            </a:pPr>
            <a:r>
              <a:rPr lang="en-US" sz="2400" dirty="0"/>
              <a:t>Are you tracking levees or other flood control?</a:t>
            </a:r>
          </a:p>
          <a:p>
            <a:pPr lvl="3">
              <a:spcAft>
                <a:spcPts val="1200"/>
              </a:spcAft>
            </a:pPr>
            <a:r>
              <a:rPr lang="en-US" sz="2400" dirty="0"/>
              <a:t>Are you managing subsurface utilities?</a:t>
            </a:r>
          </a:p>
          <a:p>
            <a:pPr lvl="4">
              <a:spcAft>
                <a:spcPts val="1200"/>
              </a:spcAft>
            </a:pPr>
            <a:r>
              <a:rPr lang="en-US" sz="2400" dirty="0"/>
              <a:t>Access covers, junction boxes, cleanouts, etc.</a:t>
            </a:r>
          </a:p>
          <a:p>
            <a:pPr lvl="3">
              <a:spcAft>
                <a:spcPts val="1200"/>
              </a:spcAft>
            </a:pPr>
            <a:r>
              <a:rPr lang="en-US" sz="2400" dirty="0"/>
              <a:t>Maybe geoid differences aren’t even significant.</a:t>
            </a:r>
          </a:p>
          <a:p>
            <a:pPr lvl="2">
              <a:spcAft>
                <a:spcPts val="1200"/>
              </a:spcAft>
            </a:pPr>
            <a:r>
              <a:rPr lang="en-US" sz="2800" b="1" i="1" dirty="0"/>
              <a:t>Know your goals, know your data.</a:t>
            </a:r>
          </a:p>
          <a:p>
            <a:pPr lvl="3">
              <a:spcAft>
                <a:spcPts val="1200"/>
              </a:spcAft>
            </a:pPr>
            <a:endParaRPr lang="en-US" sz="2400" dirty="0"/>
          </a:p>
        </p:txBody>
      </p:sp>
    </p:spTree>
    <p:extLst>
      <p:ext uri="{BB962C8B-B14F-4D97-AF65-F5344CB8AC3E}">
        <p14:creationId xmlns:p14="http://schemas.microsoft.com/office/powerpoint/2010/main" val="60982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04268-0F35-4DBA-B579-E05EB7B08AD4}"/>
              </a:ext>
            </a:extLst>
          </p:cNvPr>
          <p:cNvSpPr>
            <a:spLocks noGrp="1"/>
          </p:cNvSpPr>
          <p:nvPr>
            <p:ph type="title"/>
          </p:nvPr>
        </p:nvSpPr>
        <p:spPr/>
        <p:txBody>
          <a:bodyPr>
            <a:normAutofit fontScale="90000"/>
          </a:bodyPr>
          <a:lstStyle/>
          <a:p>
            <a:r>
              <a:rPr dirty="0" lang="en-US"/>
              <a:t>Let’s start with some alphabet soup</a:t>
            </a:r>
          </a:p>
        </p:txBody>
      </p:sp>
      <p:pic>
        <p:nvPicPr>
          <p:cNvPr id="9" name="Content Placeholder 8">
            <a:extLst>
              <a:ext uri="{FF2B5EF4-FFF2-40B4-BE49-F238E27FC236}">
                <a16:creationId xmlns:a16="http://schemas.microsoft.com/office/drawing/2014/main" id="{7A692DEC-7251-42A3-8F5A-2849CE9ACA33}"/>
              </a:ext>
            </a:extLst>
          </p:cNvPr>
          <p:cNvPicPr>
            <a:picLocks noChangeAspect="1" noGrp="1"/>
          </p:cNvPicPr>
          <p:nvPr>
            <p:ph idx="1"/>
          </p:nvPr>
        </p:nvPicPr>
        <p:blipFill rotWithShape="1">
          <a:blip r:embed="rId2"/>
          <a:srcRect b="99" t="65"/>
          <a:stretch/>
        </p:blipFill>
        <p:spPr>
          <a:xfrm>
            <a:off x="1624561" y="1287192"/>
            <a:ext cx="8942883" cy="5438728"/>
          </a:xfrm>
          <a:prstGeom prst="rect">
            <a:avLst/>
          </a:prstGeom>
          <a:effectLst>
            <a:softEdge rad="292100"/>
          </a:effectLst>
        </p:spPr>
      </p:pic>
    </p:spTree>
    <p:extLst>
      <p:ext uri="{BB962C8B-B14F-4D97-AF65-F5344CB8AC3E}">
        <p14:creationId xmlns:p14="http://schemas.microsoft.com/office/powerpoint/2010/main" val="57117184"/>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9"/>
            <a:ext cx="9144000" cy="1143000"/>
          </a:xfrm>
        </p:spPr>
        <p:txBody>
          <a:bodyPr>
            <a:normAutofit/>
          </a:bodyPr>
          <a:lstStyle/>
          <a:p>
            <a:r>
              <a:rPr lang="en-US" dirty="0"/>
              <a:t>Preparing</a:t>
            </a:r>
          </a:p>
        </p:txBody>
      </p:sp>
      <p:sp>
        <p:nvSpPr>
          <p:cNvPr id="3" name="Content Placeholder 2"/>
          <p:cNvSpPr>
            <a:spLocks noGrp="1"/>
          </p:cNvSpPr>
          <p:nvPr>
            <p:ph idx="1"/>
          </p:nvPr>
        </p:nvSpPr>
        <p:spPr>
          <a:xfrm>
            <a:off x="241739" y="1409704"/>
            <a:ext cx="11824139" cy="5448296"/>
          </a:xfrm>
        </p:spPr>
        <p:txBody>
          <a:bodyPr/>
          <a:lstStyle/>
          <a:p>
            <a:pPr>
              <a:spcAft>
                <a:spcPts val="1200"/>
              </a:spcAft>
            </a:pPr>
            <a:r>
              <a:rPr lang="en-US" sz="3733" dirty="0"/>
              <a:t>Know the epoch of your data/datasets</a:t>
            </a:r>
          </a:p>
          <a:p>
            <a:pPr lvl="1">
              <a:spcAft>
                <a:spcPts val="1200"/>
              </a:spcAft>
            </a:pPr>
            <a:r>
              <a:rPr lang="en-US" sz="3333" dirty="0"/>
              <a:t>consider how you will track this</a:t>
            </a:r>
          </a:p>
          <a:p>
            <a:pPr lvl="2">
              <a:spcAft>
                <a:spcPts val="600"/>
              </a:spcAft>
            </a:pPr>
            <a:r>
              <a:rPr lang="en-US" sz="2933" dirty="0"/>
              <a:t>full to-the-second timestamp on every feature?</a:t>
            </a:r>
          </a:p>
          <a:p>
            <a:pPr lvl="3">
              <a:spcBef>
                <a:spcPts val="0"/>
              </a:spcBef>
              <a:spcAft>
                <a:spcPts val="1200"/>
              </a:spcAft>
            </a:pPr>
            <a:r>
              <a:rPr lang="en-US" dirty="0">
                <a:latin typeface="Cambria" panose="02040503050406030204" pitchFamily="18" charset="0"/>
                <a:ea typeface="Cambria" panose="02040503050406030204" pitchFamily="18" charset="0"/>
              </a:rPr>
              <a:t>Modern survey equipment makes this possible</a:t>
            </a:r>
          </a:p>
          <a:p>
            <a:pPr lvl="2">
              <a:spcAft>
                <a:spcPts val="600"/>
              </a:spcAft>
            </a:pPr>
            <a:r>
              <a:rPr lang="en-US" sz="2933" dirty="0"/>
              <a:t>labeling a year for each dataset?</a:t>
            </a:r>
          </a:p>
          <a:p>
            <a:pPr lvl="3">
              <a:spcBef>
                <a:spcPts val="0"/>
              </a:spcBef>
              <a:spcAft>
                <a:spcPts val="1200"/>
              </a:spcAft>
            </a:pPr>
            <a:r>
              <a:rPr lang="en-US" dirty="0">
                <a:latin typeface="Cambria" panose="02040503050406030204" pitchFamily="18" charset="0"/>
                <a:ea typeface="Cambria" panose="02040503050406030204" pitchFamily="18" charset="0"/>
              </a:rPr>
              <a:t>Easy to add to workflows, datasets/databases, folders</a:t>
            </a:r>
          </a:p>
          <a:p>
            <a:pPr lvl="2">
              <a:spcAft>
                <a:spcPts val="1200"/>
              </a:spcAft>
            </a:pPr>
            <a:r>
              <a:rPr lang="en-US" sz="2933" dirty="0"/>
              <a:t>something in-between that works for your needs?</a:t>
            </a:r>
          </a:p>
          <a:p>
            <a:pPr lvl="3">
              <a:spcAft>
                <a:spcPts val="1200"/>
              </a:spcAft>
            </a:pPr>
            <a:endParaRPr lang="en-US" sz="2400" dirty="0"/>
          </a:p>
        </p:txBody>
      </p:sp>
      <p:pic>
        <p:nvPicPr>
          <p:cNvPr id="4" name="thumbs up" descr="Image result for like">
            <a:extLst>
              <a:ext uri="{FF2B5EF4-FFF2-40B4-BE49-F238E27FC236}">
                <a16:creationId xmlns:a16="http://schemas.microsoft.com/office/drawing/2014/main" id="{04EC7B36-98FB-4F55-9B53-85907284026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329046" y="4594687"/>
            <a:ext cx="1748005" cy="14962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7CB4B9-8EA5-432D-85E8-2D7AB2D0A171}"/>
              </a:ext>
            </a:extLst>
          </p:cNvPr>
          <p:cNvSpPr txBox="1"/>
          <p:nvPr/>
        </p:nvSpPr>
        <p:spPr>
          <a:xfrm>
            <a:off x="4892298" y="5864493"/>
            <a:ext cx="1411015" cy="923330"/>
          </a:xfrm>
          <a:prstGeom prst="rect">
            <a:avLst/>
          </a:prstGeom>
          <a:noFill/>
        </p:spPr>
        <p:txBody>
          <a:bodyPr wrap="square" rtlCol="0">
            <a:spAutoFit/>
          </a:bodyPr>
          <a:lstStyle/>
          <a:p>
            <a:r>
              <a:rPr lang="en-US" sz="1800" dirty="0">
                <a:latin typeface="Cambria" panose="02040503050406030204" pitchFamily="18" charset="0"/>
                <a:ea typeface="Cambria" panose="02040503050406030204" pitchFamily="18" charset="0"/>
              </a:rPr>
              <a:t>2023.1957</a:t>
            </a:r>
          </a:p>
          <a:p>
            <a:r>
              <a:rPr lang="en-US" sz="1800" dirty="0">
                <a:latin typeface="Cambria" panose="02040503050406030204" pitchFamily="18" charset="0"/>
                <a:ea typeface="Cambria" panose="02040503050406030204" pitchFamily="18" charset="0"/>
              </a:rPr>
              <a:t>2023:27</a:t>
            </a:r>
          </a:p>
          <a:p>
            <a:r>
              <a:rPr lang="en-US" sz="1800" dirty="0">
                <a:latin typeface="Cambria" panose="02040503050406030204" pitchFamily="18" charset="0"/>
                <a:ea typeface="Cambria" panose="02040503050406030204" pitchFamily="18" charset="0"/>
              </a:rPr>
              <a:t>20230127</a:t>
            </a:r>
          </a:p>
        </p:txBody>
      </p:sp>
      <p:sp>
        <p:nvSpPr>
          <p:cNvPr id="6" name="Right Brace 5">
            <a:extLst>
              <a:ext uri="{FF2B5EF4-FFF2-40B4-BE49-F238E27FC236}">
                <a16:creationId xmlns:a16="http://schemas.microsoft.com/office/drawing/2014/main" id="{8A2CB9AA-BDD8-415F-8633-20A408F56B6D}"/>
              </a:ext>
            </a:extLst>
          </p:cNvPr>
          <p:cNvSpPr/>
          <p:nvPr/>
        </p:nvSpPr>
        <p:spPr>
          <a:xfrm>
            <a:off x="6003768" y="5864496"/>
            <a:ext cx="299545" cy="923331"/>
          </a:xfrm>
          <a:prstGeom prst="rightBrace">
            <a:avLst>
              <a:gd name="adj1" fmla="val 42543"/>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7" name="TextBox 6">
            <a:extLst>
              <a:ext uri="{FF2B5EF4-FFF2-40B4-BE49-F238E27FC236}">
                <a16:creationId xmlns:a16="http://schemas.microsoft.com/office/drawing/2014/main" id="{A8114FD5-394A-4DB6-95FD-DBD23BCBDA84}"/>
              </a:ext>
            </a:extLst>
          </p:cNvPr>
          <p:cNvSpPr txBox="1"/>
          <p:nvPr/>
        </p:nvSpPr>
        <p:spPr>
          <a:xfrm>
            <a:off x="6462273" y="6156883"/>
            <a:ext cx="3743817" cy="369332"/>
          </a:xfrm>
          <a:prstGeom prst="rect">
            <a:avLst/>
          </a:prstGeom>
          <a:noFill/>
        </p:spPr>
        <p:txBody>
          <a:bodyPr wrap="square" rtlCol="0" anchor="ctr">
            <a:spAutoFit/>
          </a:bodyPr>
          <a:lstStyle/>
          <a:p>
            <a:r>
              <a:rPr lang="en-US" sz="1800" dirty="0">
                <a:latin typeface="Cambria" panose="02040503050406030204" pitchFamily="18" charset="0"/>
                <a:ea typeface="Cambria" panose="02040503050406030204" pitchFamily="18" charset="0"/>
              </a:rPr>
              <a:t>Epoch nomenclature is your choice</a:t>
            </a:r>
          </a:p>
        </p:txBody>
      </p:sp>
    </p:spTree>
    <p:custDataLst>
      <p:tags r:id="rId1"/>
    </p:custDataLst>
    <p:extLst>
      <p:ext uri="{BB962C8B-B14F-4D97-AF65-F5344CB8AC3E}">
        <p14:creationId xmlns:p14="http://schemas.microsoft.com/office/powerpoint/2010/main" val="307366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00000" fill="hold" nodeType="click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9"/>
            <a:ext cx="9144000" cy="1143000"/>
          </a:xfrm>
        </p:spPr>
        <p:txBody>
          <a:bodyPr>
            <a:normAutofit/>
          </a:bodyPr>
          <a:lstStyle/>
          <a:p>
            <a:r>
              <a:rPr lang="en-US" dirty="0"/>
              <a:t>Preparing</a:t>
            </a:r>
          </a:p>
        </p:txBody>
      </p:sp>
      <p:sp>
        <p:nvSpPr>
          <p:cNvPr id="3" name="Content Placeholder 2"/>
          <p:cNvSpPr>
            <a:spLocks noGrp="1"/>
          </p:cNvSpPr>
          <p:nvPr>
            <p:ph idx="1"/>
          </p:nvPr>
        </p:nvSpPr>
        <p:spPr>
          <a:xfrm>
            <a:off x="301657" y="1409704"/>
            <a:ext cx="11626392" cy="5448296"/>
          </a:xfrm>
        </p:spPr>
        <p:txBody>
          <a:bodyPr/>
          <a:lstStyle/>
          <a:p>
            <a:pPr marL="0">
              <a:spcAft>
                <a:spcPts val="1200"/>
              </a:spcAft>
            </a:pPr>
            <a:r>
              <a:rPr lang="en-US" sz="3733" dirty="0"/>
              <a:t>Reprocessing your data</a:t>
            </a:r>
          </a:p>
          <a:p>
            <a:pPr marL="328597" lvl="1">
              <a:spcAft>
                <a:spcPts val="1200"/>
              </a:spcAft>
            </a:pPr>
            <a:r>
              <a:rPr lang="en-US" sz="3333" dirty="0"/>
              <a:t>perfect world = everyone reprocesses everything</a:t>
            </a:r>
          </a:p>
          <a:p>
            <a:pPr marL="709578" lvl="2">
              <a:spcAft>
                <a:spcPts val="1200"/>
              </a:spcAft>
            </a:pPr>
            <a:r>
              <a:rPr lang="en-US" sz="2933" dirty="0"/>
              <a:t>what does this mean?</a:t>
            </a:r>
          </a:p>
          <a:p>
            <a:pPr marL="1166755" lvl="3">
              <a:spcAft>
                <a:spcPts val="1200"/>
              </a:spcAft>
            </a:pPr>
            <a:r>
              <a:rPr lang="en-US" sz="2400" dirty="0"/>
              <a:t>consider an ALTA w/topo</a:t>
            </a:r>
          </a:p>
          <a:p>
            <a:pPr marL="1623933" lvl="4">
              <a:spcAft>
                <a:spcPts val="1200"/>
              </a:spcAft>
            </a:pPr>
            <a:r>
              <a:rPr lang="en-US" sz="2400" dirty="0"/>
              <a:t>start over with the onsite GNSS-based control</a:t>
            </a:r>
          </a:p>
          <a:p>
            <a:pPr marL="1623933" lvl="4">
              <a:spcAft>
                <a:spcPts val="1200"/>
              </a:spcAft>
            </a:pPr>
            <a:r>
              <a:rPr lang="en-US" sz="2400" dirty="0"/>
              <a:t>reorient all your shots/ties (</a:t>
            </a:r>
            <a:r>
              <a:rPr lang="en-US" sz="2400" i="1" dirty="0"/>
              <a:t>hopefully linked</a:t>
            </a:r>
            <a:r>
              <a:rPr lang="en-US" sz="2400" dirty="0"/>
              <a:t>)</a:t>
            </a:r>
          </a:p>
          <a:p>
            <a:pPr marL="1623933" lvl="4">
              <a:spcAft>
                <a:spcPts val="1200"/>
              </a:spcAft>
            </a:pPr>
            <a:r>
              <a:rPr lang="en-US" sz="2400" dirty="0"/>
              <a:t>recreate all the drainage features in new datum</a:t>
            </a:r>
          </a:p>
          <a:p>
            <a:pPr marL="709578" lvl="2">
              <a:spcAft>
                <a:spcPts val="1200"/>
              </a:spcAft>
            </a:pPr>
            <a:r>
              <a:rPr lang="en-US" sz="2933" b="1" i="1" dirty="0"/>
              <a:t>unrealistic! </a:t>
            </a:r>
            <a:r>
              <a:rPr lang="en-US" sz="2933" dirty="0"/>
              <a:t>… and unnecessary for majority users</a:t>
            </a:r>
          </a:p>
        </p:txBody>
      </p:sp>
    </p:spTree>
    <p:custDataLst>
      <p:tags r:id="rId1"/>
    </p:custDataLst>
    <p:extLst>
      <p:ext uri="{BB962C8B-B14F-4D97-AF65-F5344CB8AC3E}">
        <p14:creationId xmlns:p14="http://schemas.microsoft.com/office/powerpoint/2010/main" val="191125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9"/>
            <a:ext cx="9144000" cy="1143000"/>
          </a:xfrm>
        </p:spPr>
        <p:txBody>
          <a:bodyPr/>
          <a:lstStyle/>
          <a:p>
            <a:r>
              <a:rPr dirty="0" lang="en-US">
                <a:latin charset="0" panose="02040503050406030204" pitchFamily="18" typeface="Cambria"/>
                <a:ea charset="0" panose="02040503050406030204" pitchFamily="18" typeface="Cambria"/>
              </a:rPr>
              <a:t>Preparing</a:t>
            </a:r>
          </a:p>
        </p:txBody>
      </p:sp>
      <p:sp>
        <p:nvSpPr>
          <p:cNvPr id="3" name="Content Placeholder 2"/>
          <p:cNvSpPr>
            <a:spLocks noGrp="1"/>
          </p:cNvSpPr>
          <p:nvPr>
            <p:ph idx="1"/>
          </p:nvPr>
        </p:nvSpPr>
        <p:spPr>
          <a:xfrm>
            <a:off x="1524000" y="1257304"/>
            <a:ext cx="10668000" cy="5448296"/>
          </a:xfrm>
        </p:spPr>
        <p:txBody>
          <a:bodyPr>
            <a:normAutofit/>
          </a:bodyPr>
          <a:lstStyle/>
          <a:p>
            <a:pPr indent="0" lvl="1" marL="171442">
              <a:spcAft>
                <a:spcPts val="1200"/>
              </a:spcAft>
              <a:buNone/>
            </a:pPr>
            <a:r>
              <a:rPr dirty="0" lang="en-US" sz="3200"/>
              <a:t>Transforming your data</a:t>
            </a:r>
          </a:p>
          <a:p>
            <a:pPr lvl="2" marL="861970">
              <a:spcBef>
                <a:spcPts val="0"/>
              </a:spcBef>
              <a:spcAft>
                <a:spcPts val="1200"/>
              </a:spcAft>
            </a:pPr>
            <a:r>
              <a:rPr dirty="0" lang="en-US" sz="2800"/>
              <a:t>NCAT </a:t>
            </a:r>
            <a:r>
              <a:rPr dirty="0" lang="en-US" sz="2300"/>
              <a:t>- NGS Coordinate Conversion and Transformation Tool</a:t>
            </a:r>
          </a:p>
          <a:p>
            <a:pPr lvl="3" marL="1319147">
              <a:spcAft>
                <a:spcPts val="1200"/>
              </a:spcAft>
            </a:pPr>
            <a:r>
              <a:rPr dirty="0" lang="en-US" sz="2400"/>
              <a:t>ASCII up/download, Web Services, Download, GitHub</a:t>
            </a:r>
          </a:p>
          <a:p>
            <a:pPr lvl="3" marL="1319147">
              <a:spcAft>
                <a:spcPts val="1200"/>
              </a:spcAft>
            </a:pPr>
            <a:r>
              <a:rPr b="1" dirty="0" i="1" lang="en-US" sz="2400"/>
              <a:t>ask your software provider(s) about integration</a:t>
            </a:r>
          </a:p>
          <a:p>
            <a:pPr lvl="4" marL="1776325">
              <a:spcAft>
                <a:spcPts val="1200"/>
              </a:spcAft>
            </a:pPr>
            <a:r>
              <a:rPr dirty="0" lang="en-US" sz="2400"/>
              <a:t>we envision COTS integrations as most popular method of access</a:t>
            </a:r>
          </a:p>
          <a:p>
            <a:pPr lvl="4" marL="1776325">
              <a:spcAft>
                <a:spcPts val="1200"/>
              </a:spcAft>
            </a:pPr>
            <a:r>
              <a:rPr dirty="0" lang="en-US" sz="2400"/>
              <a:t>Industry Workshops - May 2021 and August 2022</a:t>
            </a:r>
          </a:p>
          <a:p>
            <a:pPr lvl="5" marL="2233501">
              <a:spcAft>
                <a:spcPts val="1200"/>
              </a:spcAft>
            </a:pPr>
            <a:r>
              <a:rPr dirty="0" err="1" lang="en-US" sz="1600"/>
              <a:t>Esri</a:t>
            </a:r>
            <a:r>
              <a:rPr dirty="0" lang="en-US" sz="1600"/>
              <a:t>, Trimble, Blue Marble, </a:t>
            </a:r>
            <a:r>
              <a:rPr dirty="0" err="1" lang="en-US" sz="1600"/>
              <a:t>etc</a:t>
            </a:r>
            <a:r>
              <a:rPr dirty="0" lang="en-US" sz="1600"/>
              <a:t>… all the well known names attended</a:t>
            </a:r>
            <a:endParaRPr dirty="0" lang="en-US" sz="1600">
              <a:latin charset="0" panose="02040503050406030204" pitchFamily="18" typeface="Cambria"/>
              <a:ea charset="0" panose="02040503050406030204" pitchFamily="18" typeface="Cambria"/>
            </a:endParaRPr>
          </a:p>
          <a:p>
            <a:pPr lvl="4" marL="1776325">
              <a:spcAft>
                <a:spcPts val="1200"/>
              </a:spcAft>
            </a:pPr>
            <a:r>
              <a:rPr dirty="0" lang="en-US" sz="2400"/>
              <a:t>Geospatial Software Developers’ Summit – Nov/Dec</a:t>
            </a:r>
          </a:p>
          <a:p>
            <a:pPr lvl="5" marL="2233501">
              <a:spcAft>
                <a:spcPts val="1200"/>
              </a:spcAft>
            </a:pPr>
            <a:r>
              <a:rPr dirty="0" lang="en-US" sz="2400">
                <a:latin charset="0" panose="02040503050406030204" pitchFamily="18" typeface="Cambria"/>
                <a:ea charset="0" panose="02040503050406030204" pitchFamily="18" typeface="Cambria"/>
              </a:rPr>
              <a:t>International &amp; Virtual </a:t>
            </a:r>
            <a:r>
              <a:rPr dirty="0" lang="en-US" sz="2400">
                <a:latin charset="0" panose="02040503050406030204" pitchFamily="18" typeface="Cambria"/>
                <a:ea charset="0" panose="02040503050406030204" pitchFamily="18" typeface="Cambria"/>
                <a:sym charset="2" panose="05000000000000000000" pitchFamily="2" typeface="Wingdings"/>
              </a:rPr>
              <a:t> US NGS and </a:t>
            </a:r>
            <a:r>
              <a:rPr dirty="0" err="1" lang="en-US" sz="2400">
                <a:latin charset="0" panose="02040503050406030204" pitchFamily="18" typeface="Cambria"/>
                <a:ea charset="0" panose="02040503050406030204" pitchFamily="18" typeface="Cambria"/>
                <a:sym charset="2" panose="05000000000000000000" pitchFamily="2" typeface="Wingdings"/>
              </a:rPr>
              <a:t>NRCan</a:t>
            </a:r>
            <a:r>
              <a:rPr dirty="0" lang="en-US" sz="2400">
                <a:latin charset="0" panose="02040503050406030204" pitchFamily="18" typeface="Cambria"/>
                <a:ea charset="0" panose="02040503050406030204" pitchFamily="18" typeface="Cambria"/>
                <a:sym charset="2" panose="05000000000000000000" pitchFamily="2" typeface="Wingdings"/>
              </a:rPr>
              <a:t> CGS </a:t>
            </a:r>
            <a:endParaRPr dirty="0" lang="en-US" sz="2400">
              <a:latin charset="0" panose="02040503050406030204" pitchFamily="18" typeface="Cambria"/>
              <a:ea charset="0" panose="02040503050406030204" pitchFamily="18" typeface="Cambria"/>
            </a:endParaRPr>
          </a:p>
        </p:txBody>
      </p:sp>
      <p:pic>
        <p:nvPicPr>
          <p:cNvPr id="4" name="Picture 3">
            <a:hlinkClick r:id="rId4"/>
            <a:extLst>
              <a:ext uri="{FF2B5EF4-FFF2-40B4-BE49-F238E27FC236}">
                <a16:creationId xmlns:a16="http://schemas.microsoft.com/office/drawing/2014/main" id="{71AF3A20-4542-4B2B-ADFB-1BDEBCC6C28C}"/>
              </a:ext>
            </a:extLst>
          </p:cNvPr>
          <p:cNvPicPr>
            <a:picLocks noChangeAspect="1"/>
          </p:cNvPicPr>
          <p:nvPr/>
        </p:nvPicPr>
        <p:blipFill>
          <a:blip r:embed="rId5"/>
          <a:stretch>
            <a:fillRect/>
          </a:stretch>
        </p:blipFill>
        <p:spPr>
          <a:xfrm>
            <a:off x="550148" y="1927805"/>
            <a:ext cx="11091704" cy="508099"/>
          </a:xfrm>
          <a:prstGeom prst="rect">
            <a:avLst/>
          </a:prstGeom>
          <a:ln w="25400">
            <a:solidFill>
              <a:schemeClr val="tx1">
                <a:lumMod val="50000"/>
                <a:lumOff val="50000"/>
              </a:schemeClr>
            </a:solidFill>
          </a:ln>
        </p:spPr>
      </p:pic>
      <p:pic>
        <p:nvPicPr>
          <p:cNvPr id="5" name="Picture 4">
            <a:hlinkClick r:id="rId6"/>
            <a:extLst>
              <a:ext uri="{FF2B5EF4-FFF2-40B4-BE49-F238E27FC236}">
                <a16:creationId xmlns:a16="http://schemas.microsoft.com/office/drawing/2014/main" id="{1BB37688-A773-4123-9882-6F87D688B74D}"/>
              </a:ext>
            </a:extLst>
          </p:cNvPr>
          <p:cNvPicPr>
            <a:picLocks noChangeAspect="1"/>
          </p:cNvPicPr>
          <p:nvPr/>
        </p:nvPicPr>
        <p:blipFill rotWithShape="1">
          <a:blip r:embed="rId7"/>
          <a:srcRect b="316" r="205"/>
          <a:stretch/>
        </p:blipFill>
        <p:spPr>
          <a:xfrm>
            <a:off x="9215830" y="518037"/>
            <a:ext cx="2822645" cy="1242504"/>
          </a:xfrm>
          <a:prstGeom prst="rect">
            <a:avLst/>
          </a:prstGeom>
          <a:ln w="25400">
            <a:solidFill>
              <a:schemeClr val="tx1">
                <a:lumMod val="50000"/>
                <a:lumOff val="50000"/>
              </a:schemeClr>
            </a:solidFill>
          </a:ln>
        </p:spPr>
      </p:pic>
      <p:pic>
        <p:nvPicPr>
          <p:cNvPr id="6" name="Picture 5">
            <a:hlinkClick r:id="rId8"/>
            <a:extLst>
              <a:ext uri="{FF2B5EF4-FFF2-40B4-BE49-F238E27FC236}">
                <a16:creationId xmlns:a16="http://schemas.microsoft.com/office/drawing/2014/main" id="{94ED4274-951B-47DB-8BAE-ACDA4C887DBD}"/>
              </a:ext>
            </a:extLst>
          </p:cNvPr>
          <p:cNvPicPr>
            <a:picLocks noChangeAspect="1"/>
          </p:cNvPicPr>
          <p:nvPr/>
        </p:nvPicPr>
        <p:blipFill rotWithShape="1">
          <a:blip cstate="print" r:embed="rId9">
            <a:extLst>
              <a:ext uri="{28A0092B-C50C-407E-A947-70E740481C1C}">
                <a14:useLocalDpi xmlns:a14="http://schemas.microsoft.com/office/drawing/2010/main" val="0"/>
              </a:ext>
            </a:extLst>
          </a:blip>
          <a:srcRect b="57" l="30" r="356" t="17"/>
          <a:stretch/>
        </p:blipFill>
        <p:spPr>
          <a:xfrm>
            <a:off x="417126" y="3614499"/>
            <a:ext cx="1822591" cy="2720180"/>
          </a:xfrm>
          <a:prstGeom prst="rect">
            <a:avLst/>
          </a:prstGeom>
          <a:ln w="25400">
            <a:solidFill>
              <a:schemeClr val="tx1">
                <a:lumMod val="50000"/>
                <a:lumOff val="50000"/>
              </a:schemeClr>
            </a:solidFill>
          </a:ln>
        </p:spPr>
      </p:pic>
    </p:spTree>
    <p:custDataLst>
      <p:tags r:id="rId1"/>
    </p:custDataLst>
    <p:extLst>
      <p:ext uri="{BB962C8B-B14F-4D97-AF65-F5344CB8AC3E}">
        <p14:creationId xmlns:p14="http://schemas.microsoft.com/office/powerpoint/2010/main" val="2017594106"/>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9"/>
            <a:ext cx="9144000" cy="1143000"/>
          </a:xfrm>
        </p:spPr>
        <p:txBody>
          <a:bodyPr/>
          <a:lstStyle/>
          <a:p>
            <a:r>
              <a:rPr lang="en-US" b="1" i="1" dirty="0">
                <a:latin typeface="Cambria" panose="02040503050406030204" pitchFamily="18" charset="0"/>
                <a:ea typeface="Cambria" panose="02040503050406030204" pitchFamily="18" charset="0"/>
              </a:rPr>
              <a:t>Remember…</a:t>
            </a:r>
          </a:p>
        </p:txBody>
      </p:sp>
      <p:sp>
        <p:nvSpPr>
          <p:cNvPr id="3" name="Content Placeholder 2"/>
          <p:cNvSpPr>
            <a:spLocks noGrp="1"/>
          </p:cNvSpPr>
          <p:nvPr>
            <p:ph idx="1"/>
          </p:nvPr>
        </p:nvSpPr>
        <p:spPr>
          <a:xfrm>
            <a:off x="393291" y="1409704"/>
            <a:ext cx="11290709" cy="5448296"/>
          </a:xfrm>
        </p:spPr>
        <p:txBody>
          <a:bodyPr/>
          <a:lstStyle/>
          <a:p>
            <a:pPr lvl="1">
              <a:spcAft>
                <a:spcPts val="1200"/>
              </a:spcAft>
            </a:pPr>
            <a:r>
              <a:rPr lang="en-US" dirty="0"/>
              <a:t>What’s the goal of NAPGD2022?</a:t>
            </a:r>
          </a:p>
          <a:p>
            <a:pPr lvl="2">
              <a:spcAft>
                <a:spcPts val="1200"/>
              </a:spcAft>
            </a:pPr>
            <a:r>
              <a:rPr lang="en-US" b="1" dirty="0"/>
              <a:t>Give you the stability in positions that you expect</a:t>
            </a:r>
          </a:p>
          <a:p>
            <a:pPr lvl="1">
              <a:spcAft>
                <a:spcPts val="1200"/>
              </a:spcAft>
            </a:pPr>
            <a:r>
              <a:rPr lang="en-US" dirty="0"/>
              <a:t>That’s the point of 20 cm threshold level</a:t>
            </a:r>
          </a:p>
          <a:p>
            <a:pPr lvl="2">
              <a:spcAft>
                <a:spcPts val="1200"/>
              </a:spcAft>
            </a:pPr>
            <a:r>
              <a:rPr lang="en-US" dirty="0"/>
              <a:t>Long timeframe before new geoid definition</a:t>
            </a:r>
          </a:p>
          <a:p>
            <a:pPr lvl="1">
              <a:spcAft>
                <a:spcPts val="1200"/>
              </a:spcAft>
            </a:pPr>
            <a:r>
              <a:rPr lang="en-US" dirty="0"/>
              <a:t>OPUS will be the official access to the datum</a:t>
            </a:r>
          </a:p>
          <a:p>
            <a:pPr lvl="2">
              <a:spcAft>
                <a:spcPts val="1200"/>
              </a:spcAft>
            </a:pPr>
            <a:r>
              <a:rPr lang="en-US" dirty="0"/>
              <a:t>GNSS </a:t>
            </a:r>
            <a:r>
              <a:rPr lang="en-US"/>
              <a:t>+ geoid</a:t>
            </a:r>
            <a:endParaRPr lang="en-US" dirty="0"/>
          </a:p>
        </p:txBody>
      </p:sp>
    </p:spTree>
    <p:custDataLst>
      <p:tags r:id="rId1"/>
    </p:custDataLst>
    <p:extLst>
      <p:ext uri="{BB962C8B-B14F-4D97-AF65-F5344CB8AC3E}">
        <p14:creationId xmlns:p14="http://schemas.microsoft.com/office/powerpoint/2010/main" val="307749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D1773-D84B-4A57-99FF-C44AE77E32FB}"/>
              </a:ext>
            </a:extLst>
          </p:cNvPr>
          <p:cNvSpPr>
            <a:spLocks noGrp="1"/>
          </p:cNvSpPr>
          <p:nvPr>
            <p:ph type="title"/>
          </p:nvPr>
        </p:nvSpPr>
        <p:spPr/>
        <p:txBody>
          <a:bodyPr/>
          <a:lstStyle/>
          <a:p>
            <a:r>
              <a:rPr lang="en-US" dirty="0"/>
              <a:t>Esri’s Plan</a:t>
            </a:r>
          </a:p>
        </p:txBody>
      </p:sp>
      <p:sp>
        <p:nvSpPr>
          <p:cNvPr id="3" name="Content Placeholder 2">
            <a:extLst>
              <a:ext uri="{FF2B5EF4-FFF2-40B4-BE49-F238E27FC236}">
                <a16:creationId xmlns:a16="http://schemas.microsoft.com/office/drawing/2014/main" id="{B0FB5ADC-1A6F-4235-8603-1EF010B77C42}"/>
              </a:ext>
            </a:extLst>
          </p:cNvPr>
          <p:cNvSpPr>
            <a:spLocks noGrp="1"/>
          </p:cNvSpPr>
          <p:nvPr>
            <p:ph idx="1"/>
          </p:nvPr>
        </p:nvSpPr>
        <p:spPr/>
        <p:txBody>
          <a:bodyPr>
            <a:normAutofit/>
          </a:bodyPr>
          <a:lstStyle/>
          <a:p>
            <a:pPr marL="0" indent="0">
              <a:buNone/>
            </a:pPr>
            <a:r>
              <a:rPr lang="en-US" sz="2000" dirty="0"/>
              <a:t>“</a:t>
            </a:r>
            <a:r>
              <a:rPr lang="en-US" sz="1800" dirty="0"/>
              <a:t>In the past, we have made preliminary definitions available in our software based on customer requests. Unfortunately, this impacted compatibility between releases due to changes in the final definitions.  </a:t>
            </a:r>
            <a:r>
              <a:rPr lang="en-US" sz="2400" b="1" dirty="0"/>
              <a:t>Note that we will not be adding any preliminary NSRS 2022 definitions in ArcGIS software until the official release in 2026.</a:t>
            </a:r>
            <a:r>
              <a:rPr lang="en-US" sz="2400" dirty="0"/>
              <a:t>”</a:t>
            </a:r>
            <a:endParaRPr lang="en-US" sz="2000" dirty="0"/>
          </a:p>
        </p:txBody>
      </p:sp>
      <p:pic>
        <p:nvPicPr>
          <p:cNvPr id="7" name="Picture 6">
            <a:hlinkClick r:id="rId2"/>
            <a:extLst>
              <a:ext uri="{FF2B5EF4-FFF2-40B4-BE49-F238E27FC236}">
                <a16:creationId xmlns:a16="http://schemas.microsoft.com/office/drawing/2014/main" id="{EAA4C9ED-0480-4A55-879E-0B47CF9FEAA6}"/>
              </a:ext>
            </a:extLst>
          </p:cNvPr>
          <p:cNvPicPr>
            <a:picLocks noChangeAspect="1"/>
          </p:cNvPicPr>
          <p:nvPr/>
        </p:nvPicPr>
        <p:blipFill>
          <a:blip r:embed="rId3"/>
          <a:stretch>
            <a:fillRect/>
          </a:stretch>
        </p:blipFill>
        <p:spPr>
          <a:xfrm>
            <a:off x="1824620" y="3290944"/>
            <a:ext cx="8542760" cy="3017782"/>
          </a:xfrm>
          <a:prstGeom prst="rect">
            <a:avLst/>
          </a:prstGeom>
          <a:ln w="34925">
            <a:solidFill>
              <a:schemeClr val="accent1"/>
            </a:solidFill>
          </a:ln>
        </p:spPr>
      </p:pic>
      <p:sp>
        <p:nvSpPr>
          <p:cNvPr id="8" name="TextBox 7">
            <a:extLst>
              <a:ext uri="{FF2B5EF4-FFF2-40B4-BE49-F238E27FC236}">
                <a16:creationId xmlns:a16="http://schemas.microsoft.com/office/drawing/2014/main" id="{3FC1A424-2C2A-4CF5-8F7E-C0E9ABAB4C33}"/>
              </a:ext>
            </a:extLst>
          </p:cNvPr>
          <p:cNvSpPr txBox="1"/>
          <p:nvPr/>
        </p:nvSpPr>
        <p:spPr>
          <a:xfrm>
            <a:off x="0" y="6400800"/>
            <a:ext cx="12192000" cy="307777"/>
          </a:xfrm>
          <a:prstGeom prst="rect">
            <a:avLst/>
          </a:prstGeom>
          <a:noFill/>
        </p:spPr>
        <p:txBody>
          <a:bodyPr wrap="square" rtlCol="0">
            <a:spAutoFit/>
          </a:bodyPr>
          <a:lstStyle/>
          <a:p>
            <a:pPr algn="ctr"/>
            <a:r>
              <a:rPr lang="en-US" sz="1400" dirty="0">
                <a:hlinkClick r:id="rId2"/>
              </a:rPr>
              <a:t>https://www.esri.com/arcgis-blog/products/arcgis-pro/data-management/prepare-your-data-for-the-nsrs-2022/</a:t>
            </a:r>
            <a:endParaRPr lang="en-US" sz="1400" dirty="0"/>
          </a:p>
        </p:txBody>
      </p:sp>
    </p:spTree>
    <p:extLst>
      <p:ext uri="{BB962C8B-B14F-4D97-AF65-F5344CB8AC3E}">
        <p14:creationId xmlns:p14="http://schemas.microsoft.com/office/powerpoint/2010/main" val="84167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 TEXT"/>
          <p:cNvSpPr>
            <a:spLocks noGrp="1"/>
          </p:cNvSpPr>
          <p:nvPr>
            <p:ph idx="1"/>
          </p:nvPr>
        </p:nvSpPr>
        <p:spPr>
          <a:xfrm>
            <a:off x="1524000" y="1322617"/>
            <a:ext cx="9144000" cy="5535385"/>
          </a:xfrm>
        </p:spPr>
        <p:txBody>
          <a:bodyPr/>
          <a:lstStyle/>
          <a:p>
            <a:pPr marL="365751">
              <a:spcBef>
                <a:spcPts val="0"/>
              </a:spcBef>
            </a:pPr>
            <a:r>
              <a:rPr lang="en-US" sz="3600" spc="-7" dirty="0">
                <a:uFill>
                  <a:solidFill>
                    <a:srgbClr val="000000"/>
                  </a:solidFill>
                </a:uFill>
                <a:cs typeface="Calibri"/>
              </a:rPr>
              <a:t>Geopotential</a:t>
            </a:r>
            <a:endParaRPr lang="en-US" sz="3600" spc="-67" dirty="0">
              <a:cs typeface="Calibri"/>
            </a:endParaRPr>
          </a:p>
          <a:p>
            <a:pPr marL="765792" lvl="1">
              <a:spcBef>
                <a:spcPts val="0"/>
              </a:spcBef>
              <a:spcAft>
                <a:spcPts val="600"/>
              </a:spcAft>
            </a:pPr>
            <a:r>
              <a:rPr lang="en-US" sz="3200" dirty="0">
                <a:cs typeface="Calibri"/>
              </a:rPr>
              <a:t>gravity based</a:t>
            </a:r>
          </a:p>
          <a:p>
            <a:pPr marL="765792" lvl="1">
              <a:spcBef>
                <a:spcPts val="0"/>
              </a:spcBef>
              <a:spcAft>
                <a:spcPts val="1200"/>
              </a:spcAft>
            </a:pPr>
            <a:r>
              <a:rPr lang="en-US" sz="3200" dirty="0">
                <a:cs typeface="Calibri"/>
              </a:rPr>
              <a:t>no leveling used to define it (none!)</a:t>
            </a:r>
          </a:p>
          <a:p>
            <a:pPr marL="365751">
              <a:spcBef>
                <a:spcPts val="1200"/>
              </a:spcBef>
              <a:tabLst>
                <a:tab pos="473263" algn="l"/>
                <a:tab pos="474109" algn="l"/>
              </a:tabLst>
            </a:pPr>
            <a:r>
              <a:rPr lang="en-US" sz="3600" spc="-13" dirty="0">
                <a:cs typeface="Calibri"/>
              </a:rPr>
              <a:t>GNSS is your access</a:t>
            </a:r>
          </a:p>
          <a:p>
            <a:pPr marL="765792" lvl="1">
              <a:spcBef>
                <a:spcPts val="0"/>
              </a:spcBef>
              <a:spcAft>
                <a:spcPts val="600"/>
              </a:spcAft>
              <a:tabLst>
                <a:tab pos="473263" algn="l"/>
                <a:tab pos="474109" algn="l"/>
              </a:tabLst>
            </a:pPr>
            <a:r>
              <a:rPr lang="en-US" sz="3200" spc="-7" dirty="0">
                <a:cs typeface="Calibri"/>
              </a:rPr>
              <a:t>collect data &amp; submit it to OPUS</a:t>
            </a:r>
          </a:p>
          <a:p>
            <a:pPr marL="765792" lvl="1">
              <a:spcBef>
                <a:spcPts val="0"/>
              </a:spcBef>
              <a:spcAft>
                <a:spcPts val="1200"/>
              </a:spcAft>
              <a:tabLst>
                <a:tab pos="473263" algn="l"/>
                <a:tab pos="474109" algn="l"/>
              </a:tabLst>
            </a:pPr>
            <a:r>
              <a:rPr lang="en-US" sz="3200" spc="-7" dirty="0">
                <a:cs typeface="Calibri"/>
              </a:rPr>
              <a:t>no leveling necessary</a:t>
            </a:r>
            <a:endParaRPr lang="en-US" sz="3200" dirty="0">
              <a:cs typeface="Calibri"/>
            </a:endParaRPr>
          </a:p>
          <a:p>
            <a:pPr marL="365751">
              <a:spcBef>
                <a:spcPts val="1200"/>
              </a:spcBef>
              <a:tabLst>
                <a:tab pos="473263" algn="l"/>
                <a:tab pos="474109" algn="l"/>
              </a:tabLst>
            </a:pPr>
            <a:r>
              <a:rPr lang="en-US" sz="3600" spc="-13" dirty="0">
                <a:cs typeface="Calibri"/>
              </a:rPr>
              <a:t>Global Mean Sea Level (GMSL) based</a:t>
            </a:r>
            <a:endParaRPr lang="en-US" sz="3600" spc="-20" dirty="0">
              <a:cs typeface="Calibri"/>
            </a:endParaRPr>
          </a:p>
          <a:p>
            <a:pPr marL="765792" lvl="1">
              <a:spcBef>
                <a:spcPts val="0"/>
              </a:spcBef>
              <a:spcAft>
                <a:spcPts val="1200"/>
              </a:spcAft>
              <a:tabLst>
                <a:tab pos="473263" algn="l"/>
                <a:tab pos="474109" algn="l"/>
              </a:tabLst>
            </a:pPr>
            <a:r>
              <a:rPr lang="en-US" sz="3200" spc="-7" dirty="0">
                <a:cs typeface="Calibri"/>
              </a:rPr>
              <a:t>geoid change when sea level threshold crossed</a:t>
            </a:r>
            <a:endParaRPr lang="en-US" sz="3600" dirty="0">
              <a:cs typeface="Calibri"/>
            </a:endParaRPr>
          </a:p>
        </p:txBody>
      </p:sp>
      <p:sp>
        <p:nvSpPr>
          <p:cNvPr id="3" name="Title 2"/>
          <p:cNvSpPr>
            <a:spLocks noGrp="1"/>
          </p:cNvSpPr>
          <p:nvPr>
            <p:ph type="title"/>
          </p:nvPr>
        </p:nvSpPr>
        <p:spPr>
          <a:xfrm>
            <a:off x="1524000" y="274639"/>
            <a:ext cx="9144000" cy="1143000"/>
          </a:xfrm>
        </p:spPr>
        <p:txBody>
          <a:bodyPr/>
          <a:lstStyle/>
          <a:p>
            <a:r>
              <a:rPr lang="en-US" sz="6600" dirty="0"/>
              <a:t>NAPGD2022</a:t>
            </a:r>
          </a:p>
        </p:txBody>
      </p:sp>
    </p:spTree>
    <p:extLst>
      <p:ext uri="{BB962C8B-B14F-4D97-AF65-F5344CB8AC3E}">
        <p14:creationId xmlns:p14="http://schemas.microsoft.com/office/powerpoint/2010/main" val="39278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B84B-3117-44B2-9B66-D04C67B4969F}"/>
              </a:ext>
            </a:extLst>
          </p:cNvPr>
          <p:cNvSpPr>
            <a:spLocks noGrp="1"/>
          </p:cNvSpPr>
          <p:nvPr>
            <p:ph type="title"/>
          </p:nvPr>
        </p:nvSpPr>
        <p:spPr>
          <a:xfrm>
            <a:off x="0" y="274639"/>
            <a:ext cx="12192000" cy="1143000"/>
          </a:xfrm>
        </p:spPr>
        <p:txBody>
          <a:bodyPr/>
          <a:lstStyle/>
          <a:p>
            <a:r>
              <a:rPr lang="en-US" dirty="0"/>
              <a:t>NSRS Modernization Rollout</a:t>
            </a:r>
          </a:p>
        </p:txBody>
      </p:sp>
      <p:sp>
        <p:nvSpPr>
          <p:cNvPr id="3" name="Content Placeholder 2">
            <a:extLst>
              <a:ext uri="{FF2B5EF4-FFF2-40B4-BE49-F238E27FC236}">
                <a16:creationId xmlns:a16="http://schemas.microsoft.com/office/drawing/2014/main" id="{AAEDEAF6-C169-4D51-9DFF-0EFA0F808ED9}"/>
              </a:ext>
            </a:extLst>
          </p:cNvPr>
          <p:cNvSpPr>
            <a:spLocks noGrp="1"/>
          </p:cNvSpPr>
          <p:nvPr>
            <p:ph idx="1"/>
          </p:nvPr>
        </p:nvSpPr>
        <p:spPr/>
        <p:txBody>
          <a:bodyPr>
            <a:normAutofit lnSpcReduction="10000"/>
          </a:bodyPr>
          <a:lstStyle/>
          <a:p>
            <a:pPr marL="0" indent="0">
              <a:buNone/>
            </a:pPr>
            <a:r>
              <a:rPr lang="en-US" dirty="0"/>
              <a:t>Multiple phases of products:</a:t>
            </a:r>
          </a:p>
          <a:p>
            <a:r>
              <a:rPr lang="en-US" dirty="0"/>
              <a:t>DEV – internal to NGS</a:t>
            </a:r>
          </a:p>
          <a:p>
            <a:r>
              <a:rPr lang="en-US" dirty="0"/>
              <a:t>Alpha – open to all; targeted at developers</a:t>
            </a:r>
          </a:p>
          <a:p>
            <a:r>
              <a:rPr lang="en-US" dirty="0"/>
              <a:t>Beta – open to all; intended for any</a:t>
            </a:r>
          </a:p>
          <a:p>
            <a:r>
              <a:rPr lang="en-US" dirty="0"/>
              <a:t>Production</a:t>
            </a:r>
          </a:p>
          <a:p>
            <a:pPr lvl="1"/>
            <a:r>
              <a:rPr lang="en-US" dirty="0"/>
              <a:t>This is the end result, the published products</a:t>
            </a:r>
          </a:p>
        </p:txBody>
      </p:sp>
    </p:spTree>
    <p:extLst>
      <p:ext uri="{BB962C8B-B14F-4D97-AF65-F5344CB8AC3E}">
        <p14:creationId xmlns:p14="http://schemas.microsoft.com/office/powerpoint/2010/main" val="2486755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BD32-5933-27FC-5B25-277BFDD9C7D0}"/>
              </a:ext>
            </a:extLst>
          </p:cNvPr>
          <p:cNvSpPr>
            <a:spLocks noGrp="1"/>
          </p:cNvSpPr>
          <p:nvPr>
            <p:ph type="title"/>
          </p:nvPr>
        </p:nvSpPr>
        <p:spPr>
          <a:xfrm>
            <a:off x="609600" y="2857500"/>
            <a:ext cx="10972800" cy="1143000"/>
          </a:xfrm>
        </p:spPr>
        <p:txBody>
          <a:bodyPr/>
          <a:lstStyle/>
          <a:p>
            <a:r>
              <a:rPr lang="en-US" dirty="0"/>
              <a:t>Additional Resources</a:t>
            </a:r>
          </a:p>
        </p:txBody>
      </p:sp>
    </p:spTree>
    <p:extLst>
      <p:ext uri="{BB962C8B-B14F-4D97-AF65-F5344CB8AC3E}">
        <p14:creationId xmlns:p14="http://schemas.microsoft.com/office/powerpoint/2010/main" val="413294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023859" y="5007969"/>
            <a:ext cx="4547891" cy="1587172"/>
            <a:chOff x="4403571" y="5339913"/>
            <a:chExt cx="4586432" cy="1514581"/>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p:cNvSpPr txBox="1"/>
            <p:nvPr/>
          </p:nvSpPr>
          <p:spPr>
            <a:xfrm>
              <a:off x="4719081" y="5658267"/>
              <a:ext cx="1647191" cy="881101"/>
            </a:xfrm>
            <a:prstGeom prst="rect">
              <a:avLst/>
            </a:prstGeom>
            <a:noFill/>
          </p:spPr>
          <p:txBody>
            <a:bodyPr wrap="square" rtlCol="0">
              <a:spAutoFit/>
            </a:bodyPr>
            <a:lstStyle/>
            <a:p>
              <a:pPr algn="ctr"/>
              <a:r>
                <a:rPr lang="en-US" sz="1800" b="1" dirty="0">
                  <a:solidFill>
                    <a:srgbClr val="781D22"/>
                  </a:solidFill>
                </a:rPr>
                <a:t>Educational Videos</a:t>
              </a:r>
            </a:p>
            <a:p>
              <a:pPr algn="ctr"/>
              <a:r>
                <a:rPr lang="en-US" sz="1800" b="1" dirty="0">
                  <a:solidFill>
                    <a:srgbClr val="781D22"/>
                  </a:solidFill>
                </a:rPr>
                <a:t>&lt;5 minutes</a:t>
              </a:r>
            </a:p>
          </p:txBody>
        </p:sp>
        <p:sp>
          <p:nvSpPr>
            <p:cNvPr id="9" name="TextBox 8"/>
            <p:cNvSpPr txBox="1"/>
            <p:nvPr/>
          </p:nvSpPr>
          <p:spPr>
            <a:xfrm>
              <a:off x="6608810" y="5709063"/>
              <a:ext cx="2291135" cy="1145431"/>
            </a:xfrm>
            <a:prstGeom prst="rect">
              <a:avLst/>
            </a:prstGeom>
            <a:noFill/>
          </p:spPr>
          <p:txBody>
            <a:bodyPr wrap="square" rtlCol="0">
              <a:spAutoFit/>
            </a:bodyPr>
            <a:lstStyle/>
            <a:p>
              <a:pPr algn="ctr"/>
              <a:r>
                <a:rPr lang="en-US" sz="1800" b="1" dirty="0">
                  <a:solidFill>
                    <a:srgbClr val="781D22"/>
                  </a:solidFill>
                </a:rPr>
                <a:t>Online Lesson </a:t>
              </a:r>
            </a:p>
            <a:p>
              <a:pPr algn="ctr"/>
              <a:r>
                <a:rPr lang="en-US" sz="1800" b="1" dirty="0">
                  <a:solidFill>
                    <a:srgbClr val="781D22"/>
                  </a:solidFill>
                </a:rPr>
                <a:t>(via </a:t>
              </a:r>
              <a:r>
                <a:rPr lang="en-US" sz="1800" b="1" dirty="0" err="1">
                  <a:solidFill>
                    <a:srgbClr val="781D22"/>
                  </a:solidFill>
                </a:rPr>
                <a:t>MetEd</a:t>
              </a:r>
              <a:r>
                <a:rPr lang="en-US" sz="1800" b="1" dirty="0">
                  <a:solidFill>
                    <a:srgbClr val="781D22"/>
                  </a:solidFill>
                </a:rPr>
                <a:t>/COMET)</a:t>
              </a:r>
            </a:p>
            <a:p>
              <a:pPr algn="ctr"/>
              <a:r>
                <a:rPr lang="en-US" sz="1800" b="1" dirty="0">
                  <a:solidFill>
                    <a:srgbClr val="781D22"/>
                  </a:solidFill>
                </a:rPr>
                <a:t>~1 hour</a:t>
              </a:r>
            </a:p>
          </p:txBody>
        </p:sp>
      </p:grpSp>
      <p:sp>
        <p:nvSpPr>
          <p:cNvPr id="13" name="Title 1"/>
          <p:cNvSpPr txBox="1">
            <a:spLocks/>
          </p:cNvSpPr>
          <p:nvPr/>
        </p:nvSpPr>
        <p:spPr>
          <a:xfrm>
            <a:off x="1524000" y="6371271"/>
            <a:ext cx="9144000" cy="45619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2800" dirty="0">
                <a:latin typeface="Cambria" panose="02040503050406030204" pitchFamily="18" charset="0"/>
                <a:ea typeface="Cambria" panose="02040503050406030204" pitchFamily="18" charset="0"/>
                <a:cs typeface="Arial" pitchFamily="34" charset="0"/>
              </a:rPr>
              <a:t>NGS homepage: </a:t>
            </a:r>
            <a:r>
              <a:rPr lang="en-US" altLang="en-US" sz="2800" b="1" dirty="0">
                <a:latin typeface="Cambria" panose="02040503050406030204" pitchFamily="18" charset="0"/>
                <a:ea typeface="Cambria" panose="02040503050406030204" pitchFamily="18" charset="0"/>
                <a:cs typeface="Arial" pitchFamily="34" charset="0"/>
              </a:rPr>
              <a:t>geodesy.noaa.gov </a:t>
            </a:r>
          </a:p>
        </p:txBody>
      </p:sp>
      <p:cxnSp>
        <p:nvCxnSpPr>
          <p:cNvPr id="5" name="Straight Arrow Connector 4"/>
          <p:cNvCxnSpPr/>
          <p:nvPr/>
        </p:nvCxnSpPr>
        <p:spPr>
          <a:xfrm flipH="1" flipV="1">
            <a:off x="6037671" y="5835433"/>
            <a:ext cx="459693" cy="3311"/>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H="1" flipV="1">
            <a:off x="9335458" y="5045829"/>
            <a:ext cx="11050" cy="348983"/>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6514872" y="5359117"/>
            <a:ext cx="1316331"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Rounded Rectangle 16"/>
          <p:cNvSpPr/>
          <p:nvPr/>
        </p:nvSpPr>
        <p:spPr>
          <a:xfrm>
            <a:off x="8290243" y="5391610"/>
            <a:ext cx="2082485"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AAEA598D-89C4-4855-B4EA-5D9995385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695"/>
            <a:ext cx="9144000" cy="6522720"/>
          </a:xfrm>
          <a:prstGeom prst="rect">
            <a:avLst/>
          </a:prstGeom>
        </p:spPr>
      </p:pic>
    </p:spTree>
    <p:extLst>
      <p:ext uri="{BB962C8B-B14F-4D97-AF65-F5344CB8AC3E}">
        <p14:creationId xmlns:p14="http://schemas.microsoft.com/office/powerpoint/2010/main" val="240723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heel(2)">
                                      <p:cBhvr>
                                        <p:cTn id="7" dur="2000"/>
                                        <p:tgtEl>
                                          <p:spTgt spid="14"/>
                                        </p:tgtEl>
                                      </p:cBhvr>
                                    </p:animEffect>
                                  </p:childTnLst>
                                </p:cTn>
                              </p:par>
                            </p:childTnLst>
                          </p:cTn>
                        </p:par>
                        <p:par>
                          <p:cTn id="8" fill="hold">
                            <p:stCondLst>
                              <p:cond delay="3000"/>
                            </p:stCondLst>
                            <p:childTnLst>
                              <p:par>
                                <p:cTn id="9" presetID="21" presetClass="entr" presetSubtype="2" fill="hold" grpId="0" nodeType="afterEffect">
                                  <p:stCondLst>
                                    <p:cond delay="800"/>
                                  </p:stCondLst>
                                  <p:childTnLst>
                                    <p:set>
                                      <p:cBhvr>
                                        <p:cTn id="10" dur="1" fill="hold">
                                          <p:stCondLst>
                                            <p:cond delay="0"/>
                                          </p:stCondLst>
                                        </p:cTn>
                                        <p:tgtEl>
                                          <p:spTgt spid="17"/>
                                        </p:tgtEl>
                                        <p:attrNameLst>
                                          <p:attrName>style.visibility</p:attrName>
                                        </p:attrNameLst>
                                      </p:cBhvr>
                                      <p:to>
                                        <p:strVal val="visible"/>
                                      </p:to>
                                    </p:set>
                                    <p:animEffect transition="in" filter="wheel(2)">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CAFB5-5D9B-2ECA-1B45-E48C90B027CD}"/>
              </a:ext>
            </a:extLst>
          </p:cNvPr>
          <p:cNvPicPr>
            <a:picLocks noChangeAspect="1"/>
          </p:cNvPicPr>
          <p:nvPr/>
        </p:nvPicPr>
        <p:blipFill rotWithShape="1">
          <a:blip r:embed="rId2"/>
          <a:srcRect b="8" l="94" t="62"/>
          <a:stretch/>
        </p:blipFill>
        <p:spPr>
          <a:xfrm>
            <a:off x="5183743" y="37288"/>
            <a:ext cx="6897123" cy="7674225"/>
          </a:xfrm>
          <a:prstGeom prst="rect">
            <a:avLst/>
          </a:prstGeom>
          <a:ln w="25400">
            <a:solidFill>
              <a:schemeClr val="bg1">
                <a:lumMod val="75000"/>
              </a:schemeClr>
            </a:solidFill>
          </a:ln>
          <a:effectLst>
            <a:outerShdw algn="tl" blurRad="50800" dir="2700000" dist="38100" rotWithShape="0">
              <a:prstClr val="black">
                <a:alpha val="40000"/>
              </a:prstClr>
            </a:outerShdw>
          </a:effectLst>
        </p:spPr>
      </p:pic>
      <p:sp>
        <p:nvSpPr>
          <p:cNvPr id="4" name="Rectangle 3">
            <a:extLst>
              <a:ext uri="{FF2B5EF4-FFF2-40B4-BE49-F238E27FC236}">
                <a16:creationId xmlns:a16="http://schemas.microsoft.com/office/drawing/2014/main" id="{47ECEA57-DE72-F263-60AE-E58B74C752AA}"/>
              </a:ext>
            </a:extLst>
          </p:cNvPr>
          <p:cNvSpPr/>
          <p:nvPr/>
        </p:nvSpPr>
        <p:spPr>
          <a:xfrm rot="406022">
            <a:off x="8117399" y="3583010"/>
            <a:ext cx="3623405" cy="2753788"/>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fontAlgn="base">
              <a:spcBef>
                <a:spcPct val="0"/>
              </a:spcBef>
              <a:spcAft>
                <a:spcPct val="0"/>
              </a:spcAft>
              <a:defRPr/>
            </a:pPr>
            <a:endParaRPr lang="en-US">
              <a:solidFill>
                <a:prstClr val="white"/>
              </a:solidFill>
              <a:latin typeface="Calibri"/>
            </a:endParaRPr>
          </a:p>
        </p:txBody>
      </p:sp>
      <p:sp>
        <p:nvSpPr>
          <p:cNvPr id="5" name="TextBox 4">
            <a:extLst>
              <a:ext uri="{FF2B5EF4-FFF2-40B4-BE49-F238E27FC236}">
                <a16:creationId xmlns:a16="http://schemas.microsoft.com/office/drawing/2014/main" id="{0C028BA8-4CD7-B177-748D-D634652785B8}"/>
              </a:ext>
            </a:extLst>
          </p:cNvPr>
          <p:cNvSpPr txBox="1"/>
          <p:nvPr/>
        </p:nvSpPr>
        <p:spPr>
          <a:xfrm rot="408422">
            <a:off x="8224924" y="3671546"/>
            <a:ext cx="3550136" cy="830997"/>
          </a:xfrm>
          <a:prstGeom prst="rect">
            <a:avLst/>
          </a:prstGeom>
          <a:noFill/>
        </p:spPr>
        <p:txBody>
          <a:bodyPr rtlCol="0" wrap="square">
            <a:spAutoFit/>
          </a:bodyPr>
          <a:lstStyle/>
          <a:p>
            <a:pPr algn="ctr" fontAlgn="base">
              <a:spcBef>
                <a:spcPct val="0"/>
              </a:spcBef>
              <a:spcAft>
                <a:spcPct val="0"/>
              </a:spcAft>
              <a:defRPr/>
            </a:pPr>
            <a:r>
              <a:rPr dirty="0" i="1" lang="en-US">
                <a:solidFill>
                  <a:prstClr val="black"/>
                </a:solidFill>
                <a:latin charset="0" pitchFamily="34" typeface="Calibri"/>
                <a:ea charset="-128" pitchFamily="34" typeface="ＭＳ Ｐゴシック"/>
              </a:rPr>
              <a:t>Click this icon on homepage</a:t>
            </a:r>
          </a:p>
        </p:txBody>
      </p:sp>
      <p:sp>
        <p:nvSpPr>
          <p:cNvPr id="6" name="Right Arrow 17">
            <a:extLst>
              <a:ext uri="{FF2B5EF4-FFF2-40B4-BE49-F238E27FC236}">
                <a16:creationId xmlns:a16="http://schemas.microsoft.com/office/drawing/2014/main" id="{76D5A21C-CBF4-E103-7932-CF78858496D6}"/>
              </a:ext>
            </a:extLst>
          </p:cNvPr>
          <p:cNvSpPr/>
          <p:nvPr/>
        </p:nvSpPr>
        <p:spPr>
          <a:xfrm rot="5832851">
            <a:off x="9478005" y="4521746"/>
            <a:ext cx="902193" cy="9914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fontAlgn="base">
              <a:spcBef>
                <a:spcPct val="0"/>
              </a:spcBef>
              <a:spcAft>
                <a:spcPct val="0"/>
              </a:spcAft>
              <a:defRPr/>
            </a:pPr>
            <a:endParaRPr lang="en-US">
              <a:solidFill>
                <a:prstClr val="white"/>
              </a:solidFill>
              <a:latin typeface="Calibri"/>
            </a:endParaRPr>
          </a:p>
        </p:txBody>
      </p:sp>
      <p:sp>
        <p:nvSpPr>
          <p:cNvPr id="7" name="Title 1">
            <a:extLst>
              <a:ext uri="{FF2B5EF4-FFF2-40B4-BE49-F238E27FC236}">
                <a16:creationId xmlns:a16="http://schemas.microsoft.com/office/drawing/2014/main" id="{2C1F1FBC-14E5-0018-6476-F5D93B07F003}"/>
              </a:ext>
            </a:extLst>
          </p:cNvPr>
          <p:cNvSpPr txBox="1">
            <a:spLocks/>
          </p:cNvSpPr>
          <p:nvPr/>
        </p:nvSpPr>
        <p:spPr>
          <a:xfrm>
            <a:off x="1" y="690942"/>
            <a:ext cx="5150499" cy="1423369"/>
          </a:xfrm>
          <a:prstGeom prst="rect">
            <a:avLst/>
          </a:prstGeom>
        </p:spPr>
        <p:txBody>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defTabSz="609570" eaLnBrk="1" hangingPunct="1">
              <a:defRPr/>
            </a:pPr>
            <a:r>
              <a:rPr altLang="en-US" b="1" dirty="0" lang="en-US" sz="4267">
                <a:solidFill>
                  <a:prstClr val="black"/>
                </a:solidFill>
                <a:latin charset="0" panose="02040503050406030204" pitchFamily="18" typeface="Cambria"/>
                <a:ea charset="0" panose="02040503050406030204" pitchFamily="18" typeface="Cambria"/>
                <a:cs charset="0" pitchFamily="34" typeface="Arial"/>
              </a:rPr>
              <a:t>Email Subscriptions</a:t>
            </a:r>
          </a:p>
        </p:txBody>
      </p:sp>
      <p:sp>
        <p:nvSpPr>
          <p:cNvPr id="8" name="TextBox 7">
            <a:extLst>
              <a:ext uri="{FF2B5EF4-FFF2-40B4-BE49-F238E27FC236}">
                <a16:creationId xmlns:a16="http://schemas.microsoft.com/office/drawing/2014/main" id="{FB26DC62-3A48-D222-6A7F-072AA714447F}"/>
              </a:ext>
            </a:extLst>
          </p:cNvPr>
          <p:cNvSpPr txBox="1"/>
          <p:nvPr/>
        </p:nvSpPr>
        <p:spPr>
          <a:xfrm>
            <a:off x="4" y="2114313"/>
            <a:ext cx="5150497" cy="4706407"/>
          </a:xfrm>
          <a:prstGeom prst="rect">
            <a:avLst/>
          </a:prstGeom>
          <a:noFill/>
        </p:spPr>
        <p:txBody>
          <a:bodyPr rtlCol="0" wrap="square">
            <a:noAutofit/>
          </a:bodyPr>
          <a:lstStyle/>
          <a:p>
            <a:pPr fontAlgn="base">
              <a:spcBef>
                <a:spcPts val="800"/>
              </a:spcBef>
              <a:spcAft>
                <a:spcPct val="0"/>
              </a:spcAft>
              <a:defRPr/>
            </a:pPr>
            <a:r>
              <a:rPr b="1" dirty="0" i="1" lang="en-US" sz="2667">
                <a:solidFill>
                  <a:prstClr val="black"/>
                </a:solidFill>
                <a:latin charset="0" panose="02040503050406030204" pitchFamily="18" typeface="Cambria"/>
                <a:ea charset="0" panose="02040503050406030204" pitchFamily="18" typeface="Cambria"/>
              </a:rPr>
              <a:t>*Only 1-2 messages per month*</a:t>
            </a:r>
          </a:p>
          <a:p>
            <a:pPr fontAlgn="base" indent="-380981" marL="380981">
              <a:spcBef>
                <a:spcPts val="800"/>
              </a:spcBef>
              <a:spcAft>
                <a:spcPct val="0"/>
              </a:spcAft>
              <a:buFont charset="0" panose="020B0604020202020204" pitchFamily="34" typeface="Arial"/>
              <a:buChar char="•"/>
              <a:defRPr/>
            </a:pPr>
            <a:endParaRPr b="1" dirty="0" lang="en-US" sz="3200">
              <a:solidFill>
                <a:prstClr val="black"/>
              </a:solidFill>
              <a:latin charset="0" panose="02040503050406030204" pitchFamily="18" typeface="Cambria"/>
              <a:ea charset="0" panose="02040503050406030204" pitchFamily="18" typeface="Cambria"/>
            </a:endParaRPr>
          </a:p>
          <a:p>
            <a:pPr fontAlgn="base" indent="-380981" marL="380981">
              <a:spcBef>
                <a:spcPts val="800"/>
              </a:spcBef>
              <a:spcAft>
                <a:spcPct val="0"/>
              </a:spcAft>
              <a:buFont charset="0" panose="020B0604020202020204" pitchFamily="34" typeface="Arial"/>
              <a:buChar char="•"/>
              <a:defRPr/>
            </a:pPr>
            <a:r>
              <a:rPr b="1" dirty="0" lang="en-US" sz="3200">
                <a:solidFill>
                  <a:prstClr val="black"/>
                </a:solidFill>
                <a:latin charset="0" panose="02040503050406030204" pitchFamily="18" typeface="Cambria"/>
                <a:ea charset="0" panose="02040503050406030204" pitchFamily="18" typeface="Cambria"/>
              </a:rPr>
              <a:t>NGS News</a:t>
            </a:r>
          </a:p>
          <a:p>
            <a:pPr fontAlgn="base" lvl="1">
              <a:spcBef>
                <a:spcPts val="800"/>
              </a:spcBef>
              <a:spcAft>
                <a:spcPct val="0"/>
              </a:spcAft>
              <a:defRPr/>
            </a:pPr>
            <a:r>
              <a:rPr dirty="0" i="1" lang="en-US" sz="2667">
                <a:solidFill>
                  <a:prstClr val="black"/>
                </a:solidFill>
                <a:latin charset="0" panose="02040503050406030204" pitchFamily="18" typeface="Cambria"/>
                <a:ea charset="0" panose="02040503050406030204" pitchFamily="18" typeface="Cambria"/>
              </a:rPr>
              <a:t>Includes quarterly NSRS Modernization newsletter</a:t>
            </a:r>
          </a:p>
          <a:p>
            <a:pPr fontAlgn="base" indent="-380981" marL="380981">
              <a:spcBef>
                <a:spcPts val="800"/>
              </a:spcBef>
              <a:spcAft>
                <a:spcPct val="0"/>
              </a:spcAft>
              <a:buFont charset="0" panose="020B0604020202020204" pitchFamily="34" typeface="Arial"/>
              <a:buChar char="•"/>
              <a:defRPr/>
            </a:pPr>
            <a:r>
              <a:rPr b="1" dirty="0" lang="en-US" sz="3200">
                <a:solidFill>
                  <a:prstClr val="black"/>
                </a:solidFill>
                <a:latin charset="0" panose="02040503050406030204" pitchFamily="18" typeface="Cambria"/>
                <a:ea charset="0" panose="02040503050406030204" pitchFamily="18" typeface="Cambria"/>
              </a:rPr>
              <a:t>Webinar Series</a:t>
            </a:r>
          </a:p>
          <a:p>
            <a:pPr fontAlgn="base" indent="-380981" marL="380981">
              <a:spcBef>
                <a:spcPts val="800"/>
              </a:spcBef>
              <a:spcAft>
                <a:spcPct val="0"/>
              </a:spcAft>
              <a:buFont charset="0" panose="020B0604020202020204" pitchFamily="34" typeface="Arial"/>
              <a:buChar char="•"/>
              <a:defRPr/>
            </a:pPr>
            <a:r>
              <a:rPr b="1" dirty="0" lang="en-US" sz="3200">
                <a:solidFill>
                  <a:prstClr val="black"/>
                </a:solidFill>
                <a:latin charset="0" panose="02040503050406030204" pitchFamily="18" typeface="Cambria"/>
                <a:ea charset="0" panose="02040503050406030204" pitchFamily="18" typeface="Cambria"/>
              </a:rPr>
              <a:t>Training</a:t>
            </a:r>
          </a:p>
          <a:p>
            <a:pPr fontAlgn="base" indent="-380981" marL="380981">
              <a:spcBef>
                <a:spcPts val="800"/>
              </a:spcBef>
              <a:spcAft>
                <a:spcPct val="0"/>
              </a:spcAft>
              <a:buFont charset="0" panose="020B0604020202020204" pitchFamily="34" typeface="Arial"/>
              <a:buChar char="•"/>
              <a:defRPr/>
            </a:pPr>
            <a:r>
              <a:rPr b="1" dirty="0" lang="en-US" sz="3200">
                <a:solidFill>
                  <a:prstClr val="black"/>
                </a:solidFill>
                <a:latin charset="0" panose="02040503050406030204" pitchFamily="18" typeface="Cambria"/>
                <a:ea charset="0" panose="02040503050406030204" pitchFamily="18" typeface="Cambria"/>
              </a:rPr>
              <a:t>GPS on Benchmarks</a:t>
            </a:r>
          </a:p>
          <a:p>
            <a:pPr fontAlgn="base">
              <a:spcBef>
                <a:spcPts val="800"/>
              </a:spcBef>
              <a:spcAft>
                <a:spcPct val="0"/>
              </a:spcAft>
              <a:defRPr/>
            </a:pPr>
            <a:endParaRPr dirty="0" lang="en-US" sz="3200">
              <a:solidFill>
                <a:prstClr val="black"/>
              </a:solidFill>
              <a:latin charset="0" panose="02040503050406030204" pitchFamily="18" typeface="Cambria"/>
              <a:ea charset="0" panose="02040503050406030204" pitchFamily="18" typeface="Cambria"/>
            </a:endParaRPr>
          </a:p>
        </p:txBody>
      </p:sp>
      <p:pic>
        <p:nvPicPr>
          <p:cNvPr id="9" name="Picture 8">
            <a:extLst>
              <a:ext uri="{FF2B5EF4-FFF2-40B4-BE49-F238E27FC236}">
                <a16:creationId xmlns:a16="http://schemas.microsoft.com/office/drawing/2014/main" id="{C67FE99F-6BEA-8355-772B-64FBFC02C328}"/>
              </a:ext>
            </a:extLst>
          </p:cNvPr>
          <p:cNvPicPr>
            <a:picLocks noChangeAspect="1"/>
          </p:cNvPicPr>
          <p:nvPr/>
        </p:nvPicPr>
        <p:blipFill>
          <a:blip r:embed="rId3"/>
          <a:stretch>
            <a:fillRect/>
          </a:stretch>
        </p:blipFill>
        <p:spPr>
          <a:xfrm rot="420000">
            <a:off x="8057595" y="5521218"/>
            <a:ext cx="3517460" cy="749207"/>
          </a:xfrm>
          <a:prstGeom prst="rect">
            <a:avLst/>
          </a:prstGeom>
        </p:spPr>
      </p:pic>
    </p:spTree>
    <p:extLst>
      <p:ext uri="{BB962C8B-B14F-4D97-AF65-F5344CB8AC3E}">
        <p14:creationId xmlns:p14="http://schemas.microsoft.com/office/powerpoint/2010/main" val="3298383269"/>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mph" presetID="26" presetSubtype="0" repeatCount="indefinite">
                                  <p:stCondLst>
                                    <p:cond delay="0"/>
                                  </p:stCondLst>
                                  <p:childTnLst>
                                    <p:animEffect filter="fade" transition="out">
                                      <p:cBhvr>
                                        <p:cTn dur="1000" id="6" tmFilter="0, 0; .2, .5; .8, .5; 1, 0"/>
                                        <p:tgtEl>
                                          <p:spTgt spid="6"/>
                                        </p:tgtEl>
                                      </p:cBhvr>
                                    </p:animEffect>
                                    <p:animScale>
                                      <p:cBhvr>
                                        <p:cTn autoRev="1" dur="500" fill="hold" id="7"/>
                                        <p:tgtEl>
                                          <p:spTgt spid="6"/>
                                        </p:tgtEl>
                                      </p:cBhvr>
                                      <p:by x="105000" y="105000"/>
                                    </p:animScale>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6"/>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418898" y="410693"/>
            <a:ext cx="7465332" cy="914400"/>
          </a:xfrm>
        </p:spPr>
        <p:txBody>
          <a:bodyPr>
            <a:noAutofit/>
          </a:bodyPr>
          <a:lstStyle/>
          <a:p>
            <a:pPr eaLnBrk="1" hangingPunct="1"/>
            <a:r>
              <a:rPr lang="en-US" altLang="en-US" sz="5333" dirty="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639031" y="1527468"/>
            <a:ext cx="10981208" cy="4468091"/>
          </a:xfrm>
        </p:spPr>
        <p:txBody>
          <a:bodyPr>
            <a:normAutofit/>
          </a:bodyPr>
          <a:lstStyle/>
          <a:p>
            <a:pPr marL="0" indent="0" algn="ctr">
              <a:buNone/>
              <a:tabLst>
                <a:tab pos="0" algn="l"/>
              </a:tabLst>
            </a:pPr>
            <a:r>
              <a:rPr lang="en-US" altLang="zh-CN" dirty="0">
                <a:ea typeface="ＭＳ Ｐゴシック" panose="020B0600070205080204" pitchFamily="34" charset="-128"/>
                <a:cs typeface="Arial" panose="020B0604020202020204" pitchFamily="34" charset="0"/>
              </a:rPr>
              <a:t>To define, maintain and provide access to the </a:t>
            </a:r>
            <a:r>
              <a:rPr lang="en-US" altLang="zh-CN" b="1" dirty="0">
                <a:solidFill>
                  <a:srgbClr val="C00000"/>
                </a:solidFill>
                <a:ea typeface="ＭＳ Ｐゴシック" panose="020B0600070205080204" pitchFamily="34" charset="-128"/>
                <a:cs typeface="Arial" panose="020B0604020202020204" pitchFamily="34" charset="0"/>
              </a:rPr>
              <a:t>National Spatial Reference System (NSRS) </a:t>
            </a:r>
            <a:r>
              <a:rPr lang="en-US" altLang="zh-CN" dirty="0">
                <a:solidFill>
                  <a:schemeClr val="bg1">
                    <a:lumMod val="65000"/>
                  </a:schemeClr>
                </a:solidFill>
                <a:ea typeface="ＭＳ Ｐゴシック" panose="020B0600070205080204" pitchFamily="34" charset="-128"/>
                <a:cs typeface="Arial" panose="020B0604020202020204" pitchFamily="34" charset="0"/>
              </a:rPr>
              <a:t>to meet our Nation’s economic, social, and environmental needs.</a:t>
            </a:r>
            <a:r>
              <a:rPr lang="en-US" altLang="zh-CN" dirty="0">
                <a:ea typeface="ＭＳ Ｐゴシック" panose="020B0600070205080204" pitchFamily="34" charset="-128"/>
                <a:cs typeface="Arial" panose="020B0604020202020204" pitchFamily="34" charset="0"/>
              </a:rPr>
              <a:t> </a:t>
            </a:r>
          </a:p>
        </p:txBody>
      </p:sp>
      <p:pic>
        <p:nvPicPr>
          <p:cNvPr id="4" name="Picture 2" descr="12-layers">
            <a:extLst>
              <a:ext uri="{FF2B5EF4-FFF2-40B4-BE49-F238E27FC236}">
                <a16:creationId xmlns:a16="http://schemas.microsoft.com/office/drawing/2014/main" id="{2A3367CF-4BCA-46BC-82FC-BF947D353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498" y="1959309"/>
            <a:ext cx="28575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CD3946BA-581C-47A7-AAF1-5FD08586017F}"/>
              </a:ext>
            </a:extLst>
          </p:cNvPr>
          <p:cNvSpPr/>
          <p:nvPr/>
        </p:nvSpPr>
        <p:spPr>
          <a:xfrm>
            <a:off x="3050510" y="5330539"/>
            <a:ext cx="1470991" cy="904461"/>
          </a:xfrm>
          <a:prstGeom prst="rightArrow">
            <a:avLst/>
          </a:prstGeom>
          <a:ln w="15875">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a:solidFill>
                  <a:srgbClr val="C00000"/>
                </a:solidFill>
                <a:latin typeface="Cambria" panose="02040503050406030204" pitchFamily="18" charset="0"/>
                <a:ea typeface="Cambria" panose="02040503050406030204" pitchFamily="18" charset="0"/>
              </a:rPr>
              <a:t>NSRS</a:t>
            </a:r>
          </a:p>
        </p:txBody>
      </p:sp>
    </p:spTree>
    <p:extLst>
      <p:ext uri="{BB962C8B-B14F-4D97-AF65-F5344CB8AC3E}">
        <p14:creationId xmlns:p14="http://schemas.microsoft.com/office/powerpoint/2010/main" val="127337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387">
                                            <p:txEl>
                                              <p:pRg st="0" end="0"/>
                                            </p:txEl>
                                          </p:spTgt>
                                        </p:tgtEl>
                                      </p:cBhvr>
                                    </p:animEffect>
                                    <p:set>
                                      <p:cBhvr>
                                        <p:cTn id="7" dur="1" fill="hold">
                                          <p:stCondLst>
                                            <p:cond delay="499"/>
                                          </p:stCondLst>
                                        </p:cTn>
                                        <p:tgtEl>
                                          <p:spTgt spid="16387">
                                            <p:txEl>
                                              <p:pRg st="0" end="0"/>
                                            </p:txEl>
                                          </p:spTgt>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500"/>
                            </p:stCondLst>
                            <p:childTnLst>
                              <p:par>
                                <p:cTn id="16" presetID="26" presetClass="emph" presetSubtype="0" repeatCount="2000" fill="hold" grpId="1" nodeType="after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childTnLst>
                          </p:cTn>
                        </p:par>
                        <p:par>
                          <p:cTn id="19" fill="hold">
                            <p:stCondLst>
                              <p:cond delay="2500"/>
                            </p:stCondLst>
                            <p:childTnLst>
                              <p:par>
                                <p:cTn id="20" presetID="26" presetClass="emph" presetSubtype="0" repeatCount="2000" fill="hold" grpId="2" nodeType="afterEffect">
                                  <p:stCondLst>
                                    <p:cond delay="2500"/>
                                  </p:stCondLst>
                                  <p:childTnLst>
                                    <p:animEffect transition="out" filter="fade">
                                      <p:cBhvr>
                                        <p:cTn id="21" dur="1000" tmFilter="0, 0; .2, .5; .8, .5; 1, 0"/>
                                        <p:tgtEl>
                                          <p:spTgt spid="2"/>
                                        </p:tgtEl>
                                      </p:cBhvr>
                                    </p:animEffect>
                                    <p:animScale>
                                      <p:cBhvr>
                                        <p:cTn id="22"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2" grpId="0" animBg="1"/>
      <p:bldP spid="2" grpId="1" animBg="1"/>
      <p:bldP spid="2" grpId="2"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me POC">
            <a:extLst>
              <a:ext uri="{FF2B5EF4-FFF2-40B4-BE49-F238E27FC236}">
                <a16:creationId xmlns:a16="http://schemas.microsoft.com/office/drawing/2014/main" id="{4E97F1EB-F0B6-8132-59EA-BF2201D51D28}"/>
              </a:ext>
            </a:extLst>
          </p:cNvPr>
          <p:cNvSpPr txBox="1">
            <a:spLocks noChangeArrowheads="1"/>
          </p:cNvSpPr>
          <p:nvPr/>
        </p:nvSpPr>
        <p:spPr bwMode="auto">
          <a:xfrm>
            <a:off x="3" y="617995"/>
            <a:ext cx="12191999" cy="266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200" b="1" dirty="0">
                <a:latin typeface="Cambria" panose="02040503050406030204" pitchFamily="18" charset="0"/>
                <a:ea typeface="Cambria" panose="02040503050406030204" pitchFamily="18" charset="0"/>
              </a:rPr>
              <a:t>Jeff Jalbrzikowski, P.S., GISP, CFS</a:t>
            </a:r>
          </a:p>
          <a:p>
            <a:pPr algn="ctr"/>
            <a:r>
              <a:rPr lang="en-GB" sz="3200" b="1" dirty="0">
                <a:latin typeface="Cambria" panose="02040503050406030204" pitchFamily="18" charset="0"/>
                <a:ea typeface="Cambria" panose="02040503050406030204" pitchFamily="18" charset="0"/>
              </a:rPr>
              <a:t>Appalachian Regional Geodetic Advisor</a:t>
            </a:r>
          </a:p>
        </p:txBody>
      </p:sp>
      <p:pic>
        <p:nvPicPr>
          <p:cNvPr id="4" name="Picture 3">
            <a:extLst>
              <a:ext uri="{FF2B5EF4-FFF2-40B4-BE49-F238E27FC236}">
                <a16:creationId xmlns:a16="http://schemas.microsoft.com/office/drawing/2014/main" id="{ABE01749-79C3-ACDD-2E04-5D5B3C0D5F6B}"/>
              </a:ext>
            </a:extLst>
          </p:cNvPr>
          <p:cNvPicPr>
            <a:picLocks noChangeAspect="1"/>
          </p:cNvPicPr>
          <p:nvPr/>
        </p:nvPicPr>
        <p:blipFill>
          <a:blip r:embed="rId2"/>
          <a:stretch>
            <a:fillRect/>
          </a:stretch>
        </p:blipFill>
        <p:spPr>
          <a:xfrm>
            <a:off x="1" y="1769805"/>
            <a:ext cx="5088195" cy="5088195"/>
          </a:xfrm>
          <a:prstGeom prst="rect">
            <a:avLst/>
          </a:prstGeom>
        </p:spPr>
      </p:pic>
      <p:sp>
        <p:nvSpPr>
          <p:cNvPr id="5" name="TextBox 4">
            <a:extLst>
              <a:ext uri="{FF2B5EF4-FFF2-40B4-BE49-F238E27FC236}">
                <a16:creationId xmlns:a16="http://schemas.microsoft.com/office/drawing/2014/main" id="{D8D34B1A-B7D1-7AA5-9DF6-94A3CE38B5A9}"/>
              </a:ext>
            </a:extLst>
          </p:cNvPr>
          <p:cNvSpPr txBox="1"/>
          <p:nvPr/>
        </p:nvSpPr>
        <p:spPr>
          <a:xfrm>
            <a:off x="5088197" y="5701396"/>
            <a:ext cx="5281035"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Scan the QR code to save my contact info to your phone</a:t>
            </a:r>
          </a:p>
        </p:txBody>
      </p:sp>
      <p:sp>
        <p:nvSpPr>
          <p:cNvPr id="6" name="Name POC">
            <a:extLst>
              <a:ext uri="{FF2B5EF4-FFF2-40B4-BE49-F238E27FC236}">
                <a16:creationId xmlns:a16="http://schemas.microsoft.com/office/drawing/2014/main" id="{2DDC6ABE-2C8A-457B-92B5-F5DA19D49A71}"/>
              </a:ext>
            </a:extLst>
          </p:cNvPr>
          <p:cNvSpPr txBox="1">
            <a:spLocks noChangeArrowheads="1"/>
          </p:cNvSpPr>
          <p:nvPr/>
        </p:nvSpPr>
        <p:spPr bwMode="auto">
          <a:xfrm>
            <a:off x="5088195" y="1769806"/>
            <a:ext cx="7103804" cy="393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endParaRPr lang="en-GB" sz="3200" b="1" dirty="0">
              <a:latin typeface="Cambria" panose="02040503050406030204" pitchFamily="18" charset="0"/>
              <a:ea typeface="Cambria" panose="02040503050406030204" pitchFamily="18" charset="0"/>
            </a:endParaRPr>
          </a:p>
          <a:p>
            <a:pPr algn="ctr"/>
            <a:r>
              <a:rPr lang="en-GB" sz="4000" b="1" dirty="0">
                <a:latin typeface="Cambria" panose="02040503050406030204" pitchFamily="18" charset="0"/>
                <a:ea typeface="Cambria" panose="02040503050406030204" pitchFamily="18" charset="0"/>
              </a:rPr>
              <a:t>jeff.jalbrzikowski@noaa.gov</a:t>
            </a:r>
          </a:p>
          <a:p>
            <a:pPr algn="ctr"/>
            <a:r>
              <a:rPr lang="en-GB" sz="4000" b="1" dirty="0">
                <a:latin typeface="Cambria" panose="02040503050406030204" pitchFamily="18" charset="0"/>
                <a:ea typeface="Cambria" panose="02040503050406030204" pitchFamily="18" charset="0"/>
              </a:rPr>
              <a:t>240-988-5486</a:t>
            </a:r>
          </a:p>
          <a:p>
            <a:pPr algn="ctr"/>
            <a:endParaRPr lang="en-GB" sz="3200" b="1" dirty="0">
              <a:latin typeface="Cambria" panose="02040503050406030204" pitchFamily="18" charset="0"/>
              <a:ea typeface="Cambria" panose="02040503050406030204" pitchFamily="18" charset="0"/>
            </a:endParaRPr>
          </a:p>
          <a:p>
            <a:pPr algn="ctr" defTabSz="1104844" fontAlgn="base">
              <a:lnSpc>
                <a:spcPct val="95000"/>
              </a:lnSpc>
              <a:spcBef>
                <a:spcPct val="0"/>
              </a:spcBef>
              <a:spcAft>
                <a:spcPct val="0"/>
              </a:spcAft>
              <a:buClr>
                <a:srgbClr val="000000"/>
              </a:buClr>
              <a:buSzPct val="45000"/>
              <a:tabLst>
                <a:tab pos="876257" algn="l"/>
                <a:tab pos="1750396" algn="l"/>
                <a:tab pos="2626653" algn="l"/>
                <a:tab pos="3502908" algn="l"/>
                <a:tab pos="4377048" algn="l"/>
                <a:tab pos="5253303" algn="l"/>
                <a:tab pos="6127444" algn="l"/>
                <a:tab pos="7003701" algn="l"/>
                <a:tab pos="7879958" algn="l"/>
              </a:tabLst>
              <a:defRPr/>
            </a:pPr>
            <a:r>
              <a:rPr lang="en-US" sz="3200" spc="-9" dirty="0">
                <a:solidFill>
                  <a:prstClr val="black"/>
                </a:solidFill>
                <a:latin typeface="Cambria" panose="02040503050406030204" pitchFamily="18" charset="0"/>
                <a:ea typeface="Cambria" panose="02040503050406030204" pitchFamily="18" charset="0"/>
                <a:cs typeface="Calibri"/>
                <a:hlinkClick r:id="rId3"/>
              </a:rPr>
              <a:t>https://www.ngs.noaa.gov/ADVISORS/</a:t>
            </a:r>
            <a:endParaRPr lang="en-US" sz="3200" spc="-9" dirty="0">
              <a:solidFill>
                <a:prstClr val="black"/>
              </a:solidFill>
              <a:latin typeface="Cambria" panose="02040503050406030204" pitchFamily="18" charset="0"/>
              <a:ea typeface="Cambria" panose="02040503050406030204" pitchFamily="18" charset="0"/>
              <a:cs typeface="Calibri"/>
            </a:endParaRPr>
          </a:p>
          <a:p>
            <a:pPr algn="ctr" defTabSz="1104844" fontAlgn="base">
              <a:lnSpc>
                <a:spcPct val="95000"/>
              </a:lnSpc>
              <a:spcBef>
                <a:spcPct val="0"/>
              </a:spcBef>
              <a:spcAft>
                <a:spcPct val="0"/>
              </a:spcAft>
              <a:buClr>
                <a:srgbClr val="000000"/>
              </a:buClr>
              <a:buSzPct val="45000"/>
              <a:tabLst>
                <a:tab pos="876257" algn="l"/>
                <a:tab pos="1750396" algn="l"/>
                <a:tab pos="2626653" algn="l"/>
                <a:tab pos="3502908" algn="l"/>
                <a:tab pos="4377048" algn="l"/>
                <a:tab pos="5253303" algn="l"/>
                <a:tab pos="6127444" algn="l"/>
                <a:tab pos="7003701" algn="l"/>
                <a:tab pos="7879958" algn="l"/>
              </a:tabLst>
              <a:defRPr/>
            </a:pPr>
            <a:r>
              <a:rPr lang="en-GB" sz="3200" dirty="0">
                <a:solidFill>
                  <a:prstClr val="black"/>
                </a:solidFill>
                <a:latin typeface="Cambria" panose="02040503050406030204" pitchFamily="18" charset="0"/>
                <a:ea typeface="Cambria" panose="02040503050406030204" pitchFamily="18" charset="0"/>
              </a:rPr>
              <a:t>or search: “NGS advisors”</a:t>
            </a:r>
          </a:p>
          <a:p>
            <a:pPr algn="ctr"/>
            <a:endParaRPr lang="en-GB"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9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 just new datums"/>
          <p:cNvSpPr txBox="1">
            <a:spLocks noGrp="1"/>
          </p:cNvSpPr>
          <p:nvPr>
            <p:ph type="title"/>
          </p:nvPr>
        </p:nvSpPr>
        <p:spPr>
          <a:xfrm>
            <a:off x="1524006" y="3875047"/>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i="1" spc="-40" dirty="0">
                <a:cs typeface="Calibri"/>
              </a:rPr>
              <a:t>Yes, we are delayed.</a:t>
            </a:r>
            <a:endParaRPr sz="4800" i="1" dirty="0">
              <a:cs typeface="Calibri"/>
            </a:endParaRPr>
          </a:p>
        </p:txBody>
      </p:sp>
      <p:sp>
        <p:nvSpPr>
          <p:cNvPr id="3" name="nsrs modernization"/>
          <p:cNvSpPr txBox="1"/>
          <p:nvPr/>
        </p:nvSpPr>
        <p:spPr>
          <a:xfrm>
            <a:off x="1524001" y="2439434"/>
            <a:ext cx="9144000" cy="1186649"/>
          </a:xfrm>
          <a:prstGeom prst="rect">
            <a:avLst/>
          </a:prstGeom>
        </p:spPr>
        <p:txBody>
          <a:bodyPr vert="horz" wrap="square" lIns="0" tIns="16933" rIns="0" bIns="0" rtlCol="0">
            <a:spAutoFit/>
          </a:bodyPr>
          <a:lstStyle/>
          <a:p>
            <a:pPr marL="0" lvl="1" algn="ctr" defTabSz="457178" fontAlgn="base">
              <a:spcBef>
                <a:spcPts val="133"/>
              </a:spcBef>
              <a:spcAft>
                <a:spcPct val="0"/>
              </a:spcAft>
              <a:defRPr/>
            </a:pPr>
            <a:r>
              <a:rPr lang="en-US" sz="7600" spc="-7" dirty="0">
                <a:solidFill>
                  <a:prstClr val="black"/>
                </a:solidFill>
                <a:latin typeface="Cambria" panose="02040503050406030204" pitchFamily="18" charset="0"/>
                <a:ea typeface="ＭＳ Ｐゴシック" pitchFamily="34" charset="-128"/>
                <a:cs typeface="Calibri"/>
              </a:rPr>
              <a:t>NSRS Modernization</a:t>
            </a:r>
          </a:p>
        </p:txBody>
      </p:sp>
    </p:spTree>
    <p:extLst>
      <p:ext uri="{BB962C8B-B14F-4D97-AF65-F5344CB8AC3E}">
        <p14:creationId xmlns:p14="http://schemas.microsoft.com/office/powerpoint/2010/main" val="123764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326525"/>
            <a:ext cx="9144000" cy="877489"/>
          </a:xfrm>
        </p:spPr>
        <p:txBody>
          <a:bodyPr/>
          <a:lstStyle/>
          <a:p>
            <a:r>
              <a:rPr lang="en-US" sz="4000" dirty="0"/>
              <a:t>Delayed Release of the Modernized NSRS</a:t>
            </a:r>
          </a:p>
        </p:txBody>
      </p:sp>
      <p:sp>
        <p:nvSpPr>
          <p:cNvPr id="5" name="Content Placeholder 4"/>
          <p:cNvSpPr>
            <a:spLocks noGrp="1"/>
          </p:cNvSpPr>
          <p:nvPr>
            <p:ph idx="1"/>
          </p:nvPr>
        </p:nvSpPr>
        <p:spPr>
          <a:xfrm>
            <a:off x="237893" y="1248937"/>
            <a:ext cx="11557619" cy="4975923"/>
          </a:xfrm>
        </p:spPr>
        <p:txBody>
          <a:bodyPr>
            <a:noAutofit/>
          </a:bodyPr>
          <a:lstStyle/>
          <a:p>
            <a:pPr eaLnBrk="1" hangingPunct="1"/>
            <a:r>
              <a:rPr lang="en-US" altLang="en-US" sz="2933" i="1" dirty="0"/>
              <a:t>How long will the delay be?</a:t>
            </a:r>
          </a:p>
          <a:p>
            <a:pPr marL="465115" lvl="1"/>
            <a:r>
              <a:rPr lang="en-US" altLang="en-US" sz="2933" dirty="0"/>
              <a:t>NGS plans to roll out components of the modernized NSRS in 2025 or 2026.</a:t>
            </a:r>
          </a:p>
          <a:p>
            <a:pPr>
              <a:spcBef>
                <a:spcPts val="2400"/>
              </a:spcBef>
            </a:pPr>
            <a:r>
              <a:rPr lang="en-US" altLang="en-US" sz="2933" i="1" dirty="0"/>
              <a:t>Will the names stay the same?</a:t>
            </a:r>
          </a:p>
          <a:p>
            <a:pPr marL="465115" lvl="1"/>
            <a:r>
              <a:rPr lang="en-US" altLang="en-US" sz="2933" dirty="0">
                <a:solidFill>
                  <a:prstClr val="black"/>
                </a:solidFill>
              </a:rPr>
              <a:t>Yes, terms containing “2022” such as “NATRF2022” and “NAPGD2022” will remain the same.</a:t>
            </a:r>
          </a:p>
        </p:txBody>
      </p:sp>
    </p:spTree>
    <p:extLst>
      <p:ext uri="{BB962C8B-B14F-4D97-AF65-F5344CB8AC3E}">
        <p14:creationId xmlns:p14="http://schemas.microsoft.com/office/powerpoint/2010/main" val="68886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8184F-47C7-4DF0-BA2C-52F08F9869CC}"/>
              </a:ext>
            </a:extLst>
          </p:cNvPr>
          <p:cNvSpPr>
            <a:spLocks noGrp="1"/>
          </p:cNvSpPr>
          <p:nvPr>
            <p:ph type="title"/>
          </p:nvPr>
        </p:nvSpPr>
        <p:spPr>
          <a:xfrm>
            <a:off x="1524000" y="274639"/>
            <a:ext cx="9144000" cy="1143000"/>
          </a:xfrm>
        </p:spPr>
        <p:txBody>
          <a:bodyPr>
            <a:normAutofit/>
          </a:bodyPr>
          <a:lstStyle/>
          <a:p>
            <a:r>
              <a:rPr lang="en-US" sz="5333" dirty="0"/>
              <a:t>Modernizing the NSRS</a:t>
            </a:r>
          </a:p>
        </p:txBody>
      </p:sp>
      <p:sp>
        <p:nvSpPr>
          <p:cNvPr id="3" name="Content Placeholder 2">
            <a:extLst>
              <a:ext uri="{FF2B5EF4-FFF2-40B4-BE49-F238E27FC236}">
                <a16:creationId xmlns:a16="http://schemas.microsoft.com/office/drawing/2014/main" id="{B8ECB94E-1EFB-4F90-B437-49166959552D}"/>
              </a:ext>
            </a:extLst>
          </p:cNvPr>
          <p:cNvSpPr>
            <a:spLocks noGrp="1"/>
          </p:cNvSpPr>
          <p:nvPr>
            <p:ph idx="1"/>
          </p:nvPr>
        </p:nvSpPr>
        <p:spPr>
          <a:xfrm>
            <a:off x="640080" y="1340554"/>
            <a:ext cx="10901680" cy="5314247"/>
          </a:xfrm>
        </p:spPr>
        <p:txBody>
          <a:bodyPr>
            <a:normAutofit/>
          </a:bodyPr>
          <a:lstStyle/>
          <a:p>
            <a:pPr>
              <a:defRPr/>
            </a:pPr>
            <a:r>
              <a:rPr lang="en-US" sz="3200" dirty="0"/>
              <a:t>Updating </a:t>
            </a:r>
            <a:r>
              <a:rPr lang="en-US" sz="3200" b="1" i="1" dirty="0"/>
              <a:t>all</a:t>
            </a:r>
            <a:r>
              <a:rPr lang="en-US" sz="3200" dirty="0"/>
              <a:t> NSRS coordinates</a:t>
            </a:r>
          </a:p>
          <a:p>
            <a:pPr lvl="1">
              <a:defRPr/>
            </a:pPr>
            <a:r>
              <a:rPr lang="en-US" sz="2667" dirty="0"/>
              <a:t>Replace existing datums with new datums</a:t>
            </a:r>
          </a:p>
          <a:p>
            <a:pPr lvl="1">
              <a:defRPr/>
            </a:pPr>
            <a:r>
              <a:rPr lang="en-US" sz="2667" dirty="0"/>
              <a:t>Replacing existing SPCS83 with new SPCS2022</a:t>
            </a:r>
          </a:p>
          <a:p>
            <a:pPr lvl="1">
              <a:defRPr/>
            </a:pPr>
            <a:r>
              <a:rPr lang="en-US" sz="2667" dirty="0"/>
              <a:t>Accounting for coordinates changing with time</a:t>
            </a:r>
          </a:p>
          <a:p>
            <a:pPr>
              <a:defRPr/>
            </a:pPr>
            <a:r>
              <a:rPr lang="en-US" sz="3200" dirty="0"/>
              <a:t>Improving NGS products and services</a:t>
            </a:r>
          </a:p>
          <a:p>
            <a:pPr>
              <a:defRPr/>
            </a:pPr>
            <a:r>
              <a:rPr lang="en-US" sz="3200" dirty="0"/>
              <a:t>Simplifying customer contributions</a:t>
            </a:r>
          </a:p>
          <a:p>
            <a:pPr>
              <a:defRPr/>
            </a:pPr>
            <a:r>
              <a:rPr lang="en-US" sz="3200" dirty="0"/>
              <a:t>Making the NSRS:</a:t>
            </a:r>
          </a:p>
          <a:p>
            <a:pPr lvl="1">
              <a:defRPr/>
            </a:pPr>
            <a:r>
              <a:rPr lang="en-US" sz="2667" b="1" i="1" dirty="0"/>
              <a:t>More</a:t>
            </a:r>
            <a:r>
              <a:rPr lang="en-US" sz="2667" dirty="0"/>
              <a:t> accurate</a:t>
            </a:r>
          </a:p>
          <a:p>
            <a:pPr lvl="1">
              <a:defRPr/>
            </a:pPr>
            <a:r>
              <a:rPr lang="en-US" sz="2667" b="1" i="1" dirty="0"/>
              <a:t>More</a:t>
            </a:r>
            <a:r>
              <a:rPr lang="en-US" sz="2667" dirty="0"/>
              <a:t> accessible</a:t>
            </a:r>
          </a:p>
          <a:p>
            <a:pPr lvl="1">
              <a:defRPr/>
            </a:pPr>
            <a:r>
              <a:rPr lang="en-US" sz="2667" b="1" i="1" dirty="0"/>
              <a:t>More</a:t>
            </a:r>
            <a:r>
              <a:rPr lang="en-US" sz="2667" dirty="0"/>
              <a:t> efficient</a:t>
            </a:r>
            <a:endParaRPr lang="en-US" sz="2400" dirty="0"/>
          </a:p>
        </p:txBody>
      </p:sp>
      <p:sp>
        <p:nvSpPr>
          <p:cNvPr id="4" name="Rectangle 3">
            <a:extLst>
              <a:ext uri="{FF2B5EF4-FFF2-40B4-BE49-F238E27FC236}">
                <a16:creationId xmlns:a16="http://schemas.microsoft.com/office/drawing/2014/main" id="{AD5672F8-2E11-420E-932D-1C02A556BF66}"/>
              </a:ext>
            </a:extLst>
          </p:cNvPr>
          <p:cNvSpPr/>
          <p:nvPr/>
        </p:nvSpPr>
        <p:spPr>
          <a:xfrm rot="20193485">
            <a:off x="8304016" y="3848409"/>
            <a:ext cx="2922595" cy="2246769"/>
          </a:xfrm>
          <a:prstGeom prst="rect">
            <a:avLst/>
          </a:prstGeom>
          <a:noFill/>
        </p:spPr>
        <p:txBody>
          <a:bodyPr wrap="none" lIns="91440" tIns="45720" rIns="91440" bIns="45720">
            <a:spAutoFit/>
          </a:bodyPr>
          <a:lstStyle/>
          <a:p>
            <a:pPr algn="ctr" defTabSz="914354">
              <a:defRPr/>
            </a:pPr>
            <a:r>
              <a:rPr lang="en-US" sz="44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Rollout in</a:t>
            </a:r>
          </a:p>
          <a:p>
            <a:pPr algn="ctr" defTabSz="914354">
              <a:defRPr/>
            </a:pPr>
            <a:r>
              <a:rPr lang="en-US" sz="96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2025</a:t>
            </a:r>
          </a:p>
        </p:txBody>
      </p:sp>
      <p:sp>
        <p:nvSpPr>
          <p:cNvPr id="5" name="TextBox 4">
            <a:extLst>
              <a:ext uri="{FF2B5EF4-FFF2-40B4-BE49-F238E27FC236}">
                <a16:creationId xmlns:a16="http://schemas.microsoft.com/office/drawing/2014/main" id="{23D2DE03-F867-4875-AC5C-1411BEB15F82}"/>
              </a:ext>
            </a:extLst>
          </p:cNvPr>
          <p:cNvSpPr txBox="1"/>
          <p:nvPr/>
        </p:nvSpPr>
        <p:spPr>
          <a:xfrm>
            <a:off x="9039860" y="2666609"/>
            <a:ext cx="1681480" cy="748988"/>
          </a:xfrm>
          <a:prstGeom prst="rect">
            <a:avLst/>
          </a:prstGeom>
          <a:noFill/>
        </p:spPr>
        <p:txBody>
          <a:bodyPr wrap="square" rtlCol="0">
            <a:spAutoFit/>
          </a:bodyPr>
          <a:lstStyle/>
          <a:p>
            <a:pPr>
              <a:defRPr/>
            </a:pPr>
            <a:r>
              <a:rPr lang="en-US" sz="4267" dirty="0">
                <a:solidFill>
                  <a:prstClr val="black"/>
                </a:solidFill>
                <a:latin typeface="Rage Italic" panose="03070502040507070304" pitchFamily="66" charset="0"/>
              </a:rPr>
              <a:t>begins</a:t>
            </a:r>
          </a:p>
        </p:txBody>
      </p:sp>
      <p:cxnSp>
        <p:nvCxnSpPr>
          <p:cNvPr id="7" name="Straight Arrow Connector 6">
            <a:extLst>
              <a:ext uri="{FF2B5EF4-FFF2-40B4-BE49-F238E27FC236}">
                <a16:creationId xmlns:a16="http://schemas.microsoft.com/office/drawing/2014/main" id="{BD6CC2FA-C6C5-4462-95D8-F7237114AD6F}"/>
              </a:ext>
            </a:extLst>
          </p:cNvPr>
          <p:cNvCxnSpPr>
            <a:cxnSpLocks/>
          </p:cNvCxnSpPr>
          <p:nvPr/>
        </p:nvCxnSpPr>
        <p:spPr>
          <a:xfrm>
            <a:off x="9816110" y="3221916"/>
            <a:ext cx="237212" cy="650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3614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10.3|2.4|7.8|4.3"/>
</p:tagLst>
</file>

<file path=ppt/tags/tag2.xml><?xml version="1.0" encoding="utf-8"?>
<p:tagLst xmlns:a="http://schemas.openxmlformats.org/drawingml/2006/main" xmlns:r="http://schemas.openxmlformats.org/officeDocument/2006/relationships" xmlns:p="http://schemas.openxmlformats.org/presentationml/2006/main">
  <p:tag name="TIMING" val="|1.3|7.4|1.2|2.5|5.6|5.2|3.5|2"/>
</p:tagLst>
</file>

<file path=ppt/tags/tag3.xml><?xml version="1.0" encoding="utf-8"?>
<p:tagLst xmlns:a="http://schemas.openxmlformats.org/drawingml/2006/main" xmlns:r="http://schemas.openxmlformats.org/officeDocument/2006/relationships" xmlns:p="http://schemas.openxmlformats.org/presentationml/2006/main">
  <p:tag name="TIMING" val="|1.9|5.3|1.7|9.9|5.3|4.8|3.1"/>
</p:tagLst>
</file>

<file path=ppt/tags/tag4.xml><?xml version="1.0" encoding="utf-8"?>
<p:tagLst xmlns:a="http://schemas.openxmlformats.org/drawingml/2006/main" xmlns:r="http://schemas.openxmlformats.org/officeDocument/2006/relationships" xmlns:p="http://schemas.openxmlformats.org/presentationml/2006/main">
  <p:tag name="TIMING" val="|2.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J_NGS_background_16by9.potx" id="{08D3D576-62C5-40EF-A34C-01BB8D99BB50}" vid="{9154FC06-C987-4466-8504-8FCA3D11CF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JJ_NGS_background_16by9</Template>
  <TotalTime>1145</TotalTime>
  <Words>4332</Words>
  <Application>Microsoft Office PowerPoint</Application>
  <PresentationFormat>Widescreen</PresentationFormat>
  <Paragraphs>601</Paragraphs>
  <Slides>60</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Cambria</vt:lpstr>
      <vt:lpstr>Rage Italic</vt:lpstr>
      <vt:lpstr>Times New Roman</vt:lpstr>
      <vt:lpstr>Wingdings</vt:lpstr>
      <vt:lpstr>Office Theme</vt:lpstr>
      <vt:lpstr>Vertical Datums and Heights</vt:lpstr>
      <vt:lpstr>Organizational Structure</vt:lpstr>
      <vt:lpstr>Organizational Structure</vt:lpstr>
      <vt:lpstr>PowerPoint Presentation</vt:lpstr>
      <vt:lpstr>Let’s start with some alphabet soup</vt:lpstr>
      <vt:lpstr>NGS Mission</vt:lpstr>
      <vt:lpstr>Yes, we are delayed.</vt:lpstr>
      <vt:lpstr>Delayed Release of the Modernized NSRS</vt:lpstr>
      <vt:lpstr>Modernizing the NSRS</vt:lpstr>
      <vt:lpstr>PowerPoint Presentation</vt:lpstr>
      <vt:lpstr>NGS Mission</vt:lpstr>
      <vt:lpstr>PowerPoint Presentation</vt:lpstr>
      <vt:lpstr>PowerPoint Presentation</vt:lpstr>
      <vt:lpstr>PowerPoint Presentation</vt:lpstr>
      <vt:lpstr>Comparing Orthometric Heights</vt:lpstr>
      <vt:lpstr>PowerPoint Presentation</vt:lpstr>
      <vt:lpstr>PowerPoint Presentation</vt:lpstr>
      <vt:lpstr>Ok Jeff, how do I do that?</vt:lpstr>
      <vt:lpstr>PowerPoint Presentation</vt:lpstr>
      <vt:lpstr>PowerPoint Presentation</vt:lpstr>
      <vt:lpstr>PowerPoint Presentation</vt:lpstr>
      <vt:lpstr>NGVD29 – based on 26 tide gauges</vt:lpstr>
      <vt:lpstr>PowerPoint Presentation</vt:lpstr>
      <vt:lpstr>NAVD88 – based on single benchmark</vt:lpstr>
      <vt:lpstr>PowerPoint Presentation</vt:lpstr>
      <vt:lpstr>NAVD88 – based on single benchmark</vt:lpstr>
      <vt:lpstr>Accessing NAVD88</vt:lpstr>
      <vt:lpstr>PowerPoint Presentation</vt:lpstr>
      <vt:lpstr>PowerPoint Presentation</vt:lpstr>
      <vt:lpstr>NAPGD2022</vt:lpstr>
      <vt:lpstr>PowerPoint Presentation</vt:lpstr>
      <vt:lpstr>PowerPoint Presentation</vt:lpstr>
      <vt:lpstr>PowerPoint Presentation</vt:lpstr>
      <vt:lpstr>Why leveling is not part of NAPGD2022</vt:lpstr>
      <vt:lpstr>Why leveling is not part of NAPGD2022</vt:lpstr>
      <vt:lpstr>PowerPoint Presentation</vt:lpstr>
      <vt:lpstr>PowerPoint Presentation</vt:lpstr>
      <vt:lpstr>PowerPoint Presentation</vt:lpstr>
      <vt:lpstr>PowerPoint Presentation</vt:lpstr>
      <vt:lpstr>PowerPoint Presentation</vt:lpstr>
      <vt:lpstr>Gravimetric vs. Hybrid Geoid</vt:lpstr>
      <vt:lpstr>NAVD88 uses a Hybrid Geoid</vt:lpstr>
      <vt:lpstr>How do we fit the geoid to the datum?</vt:lpstr>
      <vt:lpstr>NAPGD2022 uses a Gravimetric Geoid</vt:lpstr>
      <vt:lpstr>Sea Level Change and the Geoid</vt:lpstr>
      <vt:lpstr>PowerPoint Presentation</vt:lpstr>
      <vt:lpstr>PowerPoint Presentation</vt:lpstr>
      <vt:lpstr>PowerPoint Presentation</vt:lpstr>
      <vt:lpstr>Preparing for NAPGD2022</vt:lpstr>
      <vt:lpstr>Preparing</vt:lpstr>
      <vt:lpstr>Preparing</vt:lpstr>
      <vt:lpstr>Preparing</vt:lpstr>
      <vt:lpstr>Remember…</vt:lpstr>
      <vt:lpstr>Esri’s Plan</vt:lpstr>
      <vt:lpstr>NAPGD2022</vt:lpstr>
      <vt:lpstr>NSRS Modernization Rollout</vt:lpstr>
      <vt:lpstr>Additional Resources</vt:lpstr>
      <vt:lpstr>PowerPoint Presentation</vt:lpstr>
      <vt:lpstr>PowerPoint Presentation</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Deep Dive into  Geodetic Surveying</dc:title>
  <dc:creator>Jeff Jalbrzikowski</dc:creator>
  <cp:lastModifiedBy>Jeff Jalbrzikowski</cp:lastModifiedBy>
  <cp:revision>65</cp:revision>
  <dcterms:created xsi:type="dcterms:W3CDTF">2024-10-01T03:27:46Z</dcterms:created>
  <dcterms:modified xsi:type="dcterms:W3CDTF">2025-01-15T12:49:16Z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38863274</vt:lpwstr>
  </property>
  <property fmtid="{D5CDD505-2E9C-101B-9397-08002B2CF9AE}" name="NXPowerLiteSettings" pid="3">
    <vt:lpwstr>F70005D002A000</vt:lpwstr>
  </property>
  <property fmtid="{D5CDD505-2E9C-101B-9397-08002B2CF9AE}" name="NXPowerLiteVersion" pid="4">
    <vt:lpwstr>D10.3.1</vt:lpwstr>
  </property>
</Properties>
</file>