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sldIdLst>
    <p:sldId id="261" r:id="rId2"/>
    <p:sldId id="936" r:id="rId3"/>
    <p:sldId id="905" r:id="rId4"/>
    <p:sldId id="898" r:id="rId5"/>
    <p:sldId id="835" r:id="rId6"/>
    <p:sldId id="1049" r:id="rId7"/>
    <p:sldId id="1052" r:id="rId8"/>
    <p:sldId id="435" r:id="rId9"/>
    <p:sldId id="436" r:id="rId10"/>
    <p:sldId id="504" r:id="rId11"/>
    <p:sldId id="503" r:id="rId12"/>
    <p:sldId id="475" r:id="rId13"/>
    <p:sldId id="278" r:id="rId14"/>
    <p:sldId id="1450" r:id="rId15"/>
    <p:sldId id="1451" r:id="rId16"/>
    <p:sldId id="953" r:id="rId17"/>
    <p:sldId id="946" r:id="rId18"/>
    <p:sldId id="940" r:id="rId19"/>
    <p:sldId id="1459" r:id="rId20"/>
    <p:sldId id="1443" r:id="rId21"/>
    <p:sldId id="1374" r:id="rId22"/>
    <p:sldId id="1428" r:id="rId23"/>
    <p:sldId id="1424" r:id="rId24"/>
    <p:sldId id="1430" r:id="rId25"/>
    <p:sldId id="1437" r:id="rId26"/>
    <p:sldId id="1441" r:id="rId27"/>
    <p:sldId id="352" r:id="rId28"/>
    <p:sldId id="961" r:id="rId29"/>
    <p:sldId id="1442" r:id="rId30"/>
    <p:sldId id="954" r:id="rId31"/>
    <p:sldId id="955" r:id="rId32"/>
    <p:sldId id="956" r:id="rId33"/>
    <p:sldId id="1454" r:id="rId34"/>
    <p:sldId id="958" r:id="rId35"/>
    <p:sldId id="1455" r:id="rId36"/>
    <p:sldId id="1456" r:id="rId37"/>
    <p:sldId id="959" r:id="rId38"/>
    <p:sldId id="960" r:id="rId39"/>
    <p:sldId id="265" r:id="rId40"/>
    <p:sldId id="411" r:id="rId41"/>
    <p:sldId id="972" r:id="rId42"/>
    <p:sldId id="968" r:id="rId43"/>
    <p:sldId id="969" r:id="rId44"/>
    <p:sldId id="970" r:id="rId45"/>
    <p:sldId id="971" r:id="rId46"/>
    <p:sldId id="1452" r:id="rId47"/>
    <p:sldId id="1445" r:id="rId48"/>
    <p:sldId id="1448" r:id="rId49"/>
    <p:sldId id="1446" r:id="rId50"/>
    <p:sldId id="1447" r:id="rId51"/>
    <p:sldId id="1457" r:id="rId52"/>
    <p:sldId id="256" r:id="rId53"/>
    <p:sldId id="259" r:id="rId54"/>
    <p:sldId id="258" r:id="rId55"/>
    <p:sldId id="935" r:id="rId5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343" autoAdjust="0"/>
  </p:normalViewPr>
  <p:slideViewPr>
    <p:cSldViewPr snapToGrid="0" snapToObjects="1">
      <p:cViewPr varScale="1">
        <p:scale>
          <a:sx n="85" d="100"/>
          <a:sy n="85" d="100"/>
        </p:scale>
        <p:origin x="1411" y="53"/>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E1E207-49F8-42A2-8536-1426B1F939D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2A123FC3-F410-48D5-B993-3F52D314DA6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7FAD60D7-6509-4236-B0D6-80BE712AFEC2}" type="datetimeFigureOut">
              <a:rPr lang="en-US"/>
              <a:pPr>
                <a:defRPr/>
              </a:pPr>
              <a:t>1/30/2025</a:t>
            </a:fld>
            <a:endParaRPr lang="en-US"/>
          </a:p>
        </p:txBody>
      </p:sp>
      <p:sp>
        <p:nvSpPr>
          <p:cNvPr id="4" name="Slide Image Placeholder 3">
            <a:extLst>
              <a:ext uri="{FF2B5EF4-FFF2-40B4-BE49-F238E27FC236}">
                <a16:creationId xmlns:a16="http://schemas.microsoft.com/office/drawing/2014/main" id="{8C844894-41FC-44BE-931F-9F305BA490E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B67C322-4226-435C-8D1E-1115640E67A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7C9236A-BD57-4F39-AED0-14A44137C5B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AFA79FD4-C99F-4E88-89C4-11333D7E3B7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4FBB45-6CAA-4A67-9BD4-A53B209936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a:t>
            </a:r>
            <a:r>
              <a:rPr lang="en-US" baseline="0"/>
              <a:t>‘plate fixed’ later.</a:t>
            </a:r>
            <a:endParaRPr lang="en-US" baseline="0" dirty="0"/>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4572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225;gb53374b457_0_141:notes">
            <a:extLst>
              <a:ext uri="{FF2B5EF4-FFF2-40B4-BE49-F238E27FC236}">
                <a16:creationId xmlns:a16="http://schemas.microsoft.com/office/drawing/2014/main" id="{D8A95690-DE0D-4A70-9988-2A949E86E427}"/>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0355" name="Google Shape;226;gb53374b457_0_141:notes">
            <a:extLst>
              <a:ext uri="{FF2B5EF4-FFF2-40B4-BE49-F238E27FC236}">
                <a16:creationId xmlns:a16="http://schemas.microsoft.com/office/drawing/2014/main" id="{E70D99A8-FD4E-40EF-92EE-59AE073F7C5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856492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5FF47-10A6-4080-909D-D8C0FDB5A86E}" type="slidenum">
              <a:rPr lang="en-US" altLang="en-US" smtClean="0">
                <a:latin typeface="Gill Sans MT" panose="020B0502020104020203" pitchFamily="34" charset="0"/>
              </a:rPr>
              <a:pPr/>
              <a:t>39</a:t>
            </a:fld>
            <a:endParaRPr lang="en-US" altLang="en-US">
              <a:latin typeface="Gill Sans MT" panose="020B0502020104020203" pitchFamily="34" charset="0"/>
            </a:endParaRPr>
          </a:p>
        </p:txBody>
      </p:sp>
    </p:spTree>
    <p:extLst>
      <p:ext uri="{BB962C8B-B14F-4D97-AF65-F5344CB8AC3E}">
        <p14:creationId xmlns:p14="http://schemas.microsoft.com/office/powerpoint/2010/main" val="1852763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FA76D65-9DC9-4D45-8D29-A0F87DFFF9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32A2732-5E75-4391-BA8B-3D5C653153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3BB19C56-47A7-4C64-A3DF-58BC662E5D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E9CC265-99A3-4D02-BEBE-F91B822A2670}" type="slidenum">
              <a:rPr lang="en-US" altLang="en-US" smtClean="0"/>
              <a:pPr/>
              <a:t>55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-there’s four reference</a:t>
            </a:r>
            <a:r>
              <a:rPr lang="en-US" baseline="0" dirty="0"/>
              <a:t> frames because there are four major tectonic plates within the NGS Area of Responsibility.</a:t>
            </a:r>
          </a:p>
          <a:p>
            <a:r>
              <a:rPr lang="en-US" baseline="0" dirty="0"/>
              <a:t>-</a:t>
            </a:r>
            <a:r>
              <a:rPr lang="en-US" dirty="0"/>
              <a:t>As the </a:t>
            </a:r>
            <a:r>
              <a:rPr lang="en-US" b="1" dirty="0"/>
              <a:t>National</a:t>
            </a:r>
            <a:r>
              <a:rPr lang="en-US" baseline="0" dirty="0"/>
              <a:t> Geodetic Survey, we’re part of the </a:t>
            </a:r>
            <a:r>
              <a:rPr lang="en-US" baseline="0" dirty="0" err="1"/>
              <a:t>DoC</a:t>
            </a:r>
            <a:r>
              <a:rPr lang="en-US" baseline="0" dirty="0"/>
              <a:t> so we must cater to all US States and Territories</a:t>
            </a:r>
          </a:p>
          <a:p>
            <a:r>
              <a:rPr lang="en-US" dirty="0"/>
              <a:t>-thus </a:t>
            </a:r>
            <a:r>
              <a:rPr lang="en-US" baseline="0" dirty="0"/>
              <a:t>w</a:t>
            </a:r>
            <a:r>
              <a:rPr lang="en-US" dirty="0"/>
              <a:t>e’ve got four tectonic</a:t>
            </a:r>
            <a:r>
              <a:rPr lang="en-US" baseline="0" dirty="0"/>
              <a:t> plates in our Area of Operations, so four Ref Frames</a:t>
            </a:r>
          </a:p>
          <a:p>
            <a:r>
              <a:rPr lang="en-US" baseline="0" dirty="0"/>
              <a:t>-But…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3813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8CCC65C-1648-4F37-96C8-1FB3B807E83B}" type="slidenum">
              <a:rPr lang="en-US" altLang="en-US" smtClean="0">
                <a:cs typeface="Arial" panose="020B0604020202020204" pitchFamily="34" charset="0"/>
              </a:rPr>
              <a:pPr/>
              <a:t>5</a:t>
            </a:fld>
            <a:endParaRPr lang="en-US" altLang="en-US">
              <a:cs typeface="Arial" panose="020B0604020202020204" pitchFamily="34" charset="0"/>
            </a:endParaRPr>
          </a:p>
        </p:txBody>
      </p:sp>
    </p:spTree>
    <p:extLst>
      <p:ext uri="{BB962C8B-B14F-4D97-AF65-F5344CB8AC3E}">
        <p14:creationId xmlns:p14="http://schemas.microsoft.com/office/powerpoint/2010/main" val="235667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5A5ABD0-3BA4-44D0-82BA-7665E426ED7A}" type="slidenum">
              <a:rPr lang="en-US" altLang="en-US" smtClean="0">
                <a:cs typeface="Arial" panose="020B0604020202020204" pitchFamily="34" charset="0"/>
              </a:rPr>
              <a:pPr/>
              <a:t>6</a:t>
            </a:fld>
            <a:endParaRPr lang="en-US" altLang="en-US">
              <a:cs typeface="Arial" panose="020B0604020202020204" pitchFamily="34" charset="0"/>
            </a:endParaRPr>
          </a:p>
        </p:txBody>
      </p:sp>
    </p:spTree>
    <p:extLst>
      <p:ext uri="{BB962C8B-B14F-4D97-AF65-F5344CB8AC3E}">
        <p14:creationId xmlns:p14="http://schemas.microsoft.com/office/powerpoint/2010/main" val="71617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Target is to be able to achieve 2 cm accuracy </a:t>
            </a:r>
            <a:r>
              <a:rPr lang="en-US" altLang="en-US" dirty="0" err="1"/>
              <a:t>orthometric</a:t>
            </a:r>
            <a:r>
              <a:rPr lang="en-US" altLang="en-US" dirty="0"/>
              <a:t> heights (where possible) using a GNSS receiver and a geoid model</a:t>
            </a:r>
          </a:p>
          <a:p>
            <a:pPr marL="171450" indent="-171450">
              <a:buFontTx/>
              <a:buChar char="-"/>
              <a:defRPr/>
            </a:pPr>
            <a:r>
              <a:rPr lang="en-US" altLang="en-US" dirty="0"/>
              <a:t>Roughly 1 cm uncertainty from GNSS and 1 cm from the geoid model</a:t>
            </a:r>
          </a:p>
          <a:p>
            <a:pPr marL="171450" indent="-171450">
              <a:buFontTx/>
              <a:buChar char="-"/>
              <a:defRPr/>
            </a:pPr>
            <a:endParaRPr lang="en-US" altLang="en-US" dirty="0"/>
          </a:p>
          <a:p>
            <a:pPr>
              <a:defRPr/>
            </a:pPr>
            <a:r>
              <a:rPr lang="en-US" altLang="en-US" dirty="0"/>
              <a:t>GRAV-D</a:t>
            </a:r>
          </a:p>
          <a:p>
            <a:pPr marL="171450" indent="-171450">
              <a:buFontTx/>
              <a:buChar char="-"/>
              <a:defRPr/>
            </a:pPr>
            <a:r>
              <a:rPr lang="en-US" altLang="en-US" dirty="0"/>
              <a:t>Phase 1: snapshot of the entire country to provide a consistent data set</a:t>
            </a:r>
          </a:p>
          <a:p>
            <a:pPr marL="171450" indent="-171450">
              <a:buFontTx/>
              <a:buChar char="-"/>
              <a:defRPr/>
            </a:pPr>
            <a:r>
              <a:rPr lang="en-US" altLang="en-US" dirty="0"/>
              <a:t>Phase 2: long term monitoring of geoid change – in development</a:t>
            </a:r>
          </a:p>
          <a:p>
            <a:pPr marL="171450" indent="-171450">
              <a:buFontTx/>
              <a:buChar char="-"/>
              <a:defRPr/>
            </a:pPr>
            <a:r>
              <a:rPr lang="en-US" altLang="en-US" dirty="0"/>
              <a:t>Work with partners to incorporate additional gravity data, particularly surface gravity data, validate existing data, and monitor change</a:t>
            </a:r>
          </a:p>
          <a:p>
            <a:pPr>
              <a:defRPr/>
            </a:pPr>
            <a:endParaRPr lang="en-US" altLang="en-US" dirty="0"/>
          </a:p>
        </p:txBody>
      </p:sp>
      <p:sp>
        <p:nvSpPr>
          <p:cNvPr id="4" name="Slide Number Placeholder 3"/>
          <p:cNvSpPr>
            <a:spLocks noGrp="1"/>
          </p:cNvSpPr>
          <p:nvPr>
            <p:ph type="sldNum" sz="quarter" idx="5"/>
          </p:nvPr>
        </p:nvSpPr>
        <p:spPr/>
        <p:txBody>
          <a:bodyPr/>
          <a:lstStyle/>
          <a:p>
            <a:pPr>
              <a:defRPr/>
            </a:pPr>
            <a:fld id="{87737A64-DDBC-4550-853A-4F8746BEFA72}" type="slidenum">
              <a:rPr lang="en-US" smtClean="0"/>
              <a:pPr>
                <a:defRPr/>
              </a:pPr>
              <a:t>8</a:t>
            </a:fld>
            <a:endParaRPr lang="en-US"/>
          </a:p>
        </p:txBody>
      </p:sp>
    </p:spTree>
    <p:extLst>
      <p:ext uri="{BB962C8B-B14F-4D97-AF65-F5344CB8AC3E}">
        <p14:creationId xmlns:p14="http://schemas.microsoft.com/office/powerpoint/2010/main" val="326575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Project Scope:</a:t>
            </a:r>
          </a:p>
          <a:p>
            <a:pPr marL="171450" indent="-171450">
              <a:buFontTx/>
              <a:buChar char="-"/>
              <a:defRPr/>
            </a:pPr>
            <a:r>
              <a:rPr lang="en-US" dirty="0"/>
              <a:t>Scope of the project: cover roughly 15.6 million square kilometers – contiguous united states, Alaska, Hawaii, Guam, and American Samoa</a:t>
            </a:r>
          </a:p>
          <a:p>
            <a:pPr marL="171450" indent="-171450">
              <a:buFontTx/>
              <a:buChar char="-"/>
              <a:defRPr/>
            </a:pPr>
            <a:r>
              <a:rPr lang="en-US" dirty="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a:t>Deadline of 2022 for datum rollout, which means a target of 2021 to finish the airborne survey</a:t>
            </a:r>
          </a:p>
          <a:p>
            <a:pPr marL="171450" indent="-171450">
              <a:buFontTx/>
              <a:buChar char="-"/>
              <a:defRPr/>
            </a:pPr>
            <a:r>
              <a:rPr lang="en-US" dirty="0"/>
              <a:t>Priority areas were defined as Alaska and coastal areas</a:t>
            </a:r>
          </a:p>
          <a:p>
            <a:pPr>
              <a:defRPr/>
            </a:pPr>
            <a:endParaRPr lang="en-US" dirty="0"/>
          </a:p>
          <a:p>
            <a:pPr>
              <a:defRPr/>
            </a:pPr>
            <a:r>
              <a:rPr lang="en-US" dirty="0"/>
              <a:t>Challenges:</a:t>
            </a:r>
          </a:p>
          <a:p>
            <a:pPr marL="171450" indent="-171450">
              <a:buFontTx/>
              <a:buChar char="-"/>
              <a:defRPr/>
            </a:pPr>
            <a:r>
              <a:rPr lang="en-US" dirty="0"/>
              <a:t>Fixed annual budget and time </a:t>
            </a:r>
            <a:r>
              <a:rPr lang="en-US" dirty="0">
                <a:sym typeface="Wingdings" panose="05000000000000000000" pitchFamily="2" charset="2"/>
              </a:rPr>
              <a:t> design of surveys had to fit within an annual budget of $3.5 million and meet the deadline</a:t>
            </a:r>
          </a:p>
          <a:p>
            <a:pPr marL="171450" indent="-171450">
              <a:buFontTx/>
              <a:buChar char="-"/>
              <a:defRPr/>
            </a:pPr>
            <a:r>
              <a:rPr lang="en-US" dirty="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E1AE393A-0202-483F-ADBF-0D0FB5E9EA91}" type="slidenum">
              <a:rPr lang="en-US" smtClean="0"/>
              <a:pPr>
                <a:defRPr/>
              </a:pPr>
              <a:t>9</a:t>
            </a:fld>
            <a:endParaRPr lang="en-US"/>
          </a:p>
        </p:txBody>
      </p:sp>
    </p:spTree>
    <p:extLst>
      <p:ext uri="{BB962C8B-B14F-4D97-AF65-F5344CB8AC3E}">
        <p14:creationId xmlns:p14="http://schemas.microsoft.com/office/powerpoint/2010/main" val="31385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1A15DA-BB5E-4560-BB86-735C14DFD3DF}"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extLst>
      <p:ext uri="{BB962C8B-B14F-4D97-AF65-F5344CB8AC3E}">
        <p14:creationId xmlns:p14="http://schemas.microsoft.com/office/powerpoint/2010/main" val="398916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NGS is considering what to do with data submitted during testing.  The cleanest solution is to delete it as “test data” and not attempt to move it onto the Live website.  If we were to consider moving it to Live, we would need to re-submit the data to ourselves, which is a tremendous amount of work.  It is best to assume that NGS will ask submitters to re-submit after the switch.</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25</a:t>
            </a:fld>
            <a:endParaRPr lang="en-US" altLang="en-US"/>
          </a:p>
        </p:txBody>
      </p:sp>
    </p:spTree>
    <p:extLst>
      <p:ext uri="{BB962C8B-B14F-4D97-AF65-F5344CB8AC3E}">
        <p14:creationId xmlns:p14="http://schemas.microsoft.com/office/powerpoint/2010/main" val="1274605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14C0877-0095-475B-9F5D-7936CB7E016C}"/>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E03D7A5C-4058-499F-91D8-8A632D4DBC2F}" type="datetime1">
              <a:rPr lang="en-US" smtClean="0"/>
              <a:t>1/30/2025</a:t>
            </a:fld>
            <a:endParaRPr lang="en-US"/>
          </a:p>
        </p:txBody>
      </p:sp>
      <p:sp>
        <p:nvSpPr>
          <p:cNvPr id="5" name="Footer Placeholder 4">
            <a:extLst>
              <a:ext uri="{FF2B5EF4-FFF2-40B4-BE49-F238E27FC236}">
                <a16:creationId xmlns:a16="http://schemas.microsoft.com/office/drawing/2014/main" id="{0C17018D-F685-47DB-BCD0-C5401CBEF6F2}"/>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2F0437A7-1A1E-4570-9D04-1735C5E7F372}"/>
              </a:ext>
            </a:extLst>
          </p:cNvPr>
          <p:cNvSpPr>
            <a:spLocks noGrp="1"/>
          </p:cNvSpPr>
          <p:nvPr>
            <p:ph type="sldNum" sz="quarter" idx="12"/>
          </p:nvPr>
        </p:nvSpPr>
        <p:spPr/>
        <p:txBody>
          <a:bodyPr/>
          <a:lstStyle>
            <a:lvl1pPr>
              <a:defRPr/>
            </a:lvl1pPr>
          </a:lstStyle>
          <a:p>
            <a:pPr>
              <a:defRPr/>
            </a:pPr>
            <a:fld id="{1E20C1EB-FB0C-461A-919F-7F5CAAE0D625}" type="slidenum">
              <a:rPr lang="en-US" altLang="en-US"/>
              <a:pPr>
                <a:defRPr/>
              </a:pPr>
              <a:t>‹#›</a:t>
            </a:fld>
            <a:endParaRPr lang="en-US" altLang="en-US"/>
          </a:p>
        </p:txBody>
      </p:sp>
    </p:spTree>
    <p:extLst>
      <p:ext uri="{BB962C8B-B14F-4D97-AF65-F5344CB8AC3E}">
        <p14:creationId xmlns:p14="http://schemas.microsoft.com/office/powerpoint/2010/main" val="134869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CAB94-8EE8-4341-A2A7-DBDA7315AB3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869F760-FDC8-41CE-8A66-1666975E83B7}" type="datetime1">
              <a:rPr lang="en-US" smtClean="0"/>
              <a:t>1/30/2025</a:t>
            </a:fld>
            <a:endParaRPr lang="en-US"/>
          </a:p>
        </p:txBody>
      </p:sp>
      <p:sp>
        <p:nvSpPr>
          <p:cNvPr id="5" name="Footer Placeholder 4">
            <a:extLst>
              <a:ext uri="{FF2B5EF4-FFF2-40B4-BE49-F238E27FC236}">
                <a16:creationId xmlns:a16="http://schemas.microsoft.com/office/drawing/2014/main" id="{9346AC49-098A-405E-B490-4AB54C5F667E}"/>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B97555DD-4A60-4A4A-B674-E9703CA3EB8D}"/>
              </a:ext>
            </a:extLst>
          </p:cNvPr>
          <p:cNvSpPr>
            <a:spLocks noGrp="1"/>
          </p:cNvSpPr>
          <p:nvPr>
            <p:ph type="sldNum" sz="quarter" idx="12"/>
          </p:nvPr>
        </p:nvSpPr>
        <p:spPr/>
        <p:txBody>
          <a:bodyPr/>
          <a:lstStyle>
            <a:lvl1pPr>
              <a:defRPr/>
            </a:lvl1pPr>
          </a:lstStyle>
          <a:p>
            <a:pPr>
              <a:defRPr/>
            </a:pPr>
            <a:fld id="{64C9BD2B-D00D-47C9-BC9E-BA7AD0C9830A}" type="slidenum">
              <a:rPr lang="en-US" altLang="en-US"/>
              <a:pPr>
                <a:defRPr/>
              </a:pPr>
              <a:t>‹#›</a:t>
            </a:fld>
            <a:endParaRPr lang="en-US" altLang="en-US"/>
          </a:p>
        </p:txBody>
      </p:sp>
    </p:spTree>
    <p:extLst>
      <p:ext uri="{BB962C8B-B14F-4D97-AF65-F5344CB8AC3E}">
        <p14:creationId xmlns:p14="http://schemas.microsoft.com/office/powerpoint/2010/main" val="1749707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98512-A1A8-4D74-91DD-21092B33176E}"/>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4C17350-1359-4F37-8AB6-56BEA9871594}" type="datetime1">
              <a:rPr lang="en-US" smtClean="0"/>
              <a:t>1/30/2025</a:t>
            </a:fld>
            <a:endParaRPr lang="en-US"/>
          </a:p>
        </p:txBody>
      </p:sp>
      <p:sp>
        <p:nvSpPr>
          <p:cNvPr id="5" name="Footer Placeholder 4">
            <a:extLst>
              <a:ext uri="{FF2B5EF4-FFF2-40B4-BE49-F238E27FC236}">
                <a16:creationId xmlns:a16="http://schemas.microsoft.com/office/drawing/2014/main" id="{79093166-0836-42D4-AF1A-9B113F6ABB87}"/>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751B0432-1CEB-4EB8-A603-E5D1FC4F2478}"/>
              </a:ext>
            </a:extLst>
          </p:cNvPr>
          <p:cNvSpPr>
            <a:spLocks noGrp="1"/>
          </p:cNvSpPr>
          <p:nvPr>
            <p:ph type="sldNum" sz="quarter" idx="12"/>
          </p:nvPr>
        </p:nvSpPr>
        <p:spPr/>
        <p:txBody>
          <a:bodyPr/>
          <a:lstStyle>
            <a:lvl1pPr>
              <a:defRPr/>
            </a:lvl1pPr>
          </a:lstStyle>
          <a:p>
            <a:pPr>
              <a:defRPr/>
            </a:pPr>
            <a:fld id="{D10957FC-F64D-4B30-9D22-3FD5E0A17337}" type="slidenum">
              <a:rPr lang="en-US" altLang="en-US"/>
              <a:pPr>
                <a:defRPr/>
              </a:pPr>
              <a:t>‹#›</a:t>
            </a:fld>
            <a:endParaRPr lang="en-US" altLang="en-US"/>
          </a:p>
        </p:txBody>
      </p:sp>
    </p:spTree>
    <p:extLst>
      <p:ext uri="{BB962C8B-B14F-4D97-AF65-F5344CB8AC3E}">
        <p14:creationId xmlns:p14="http://schemas.microsoft.com/office/powerpoint/2010/main" val="44718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6656388"/>
            <a:ext cx="1828800" cy="182563"/>
          </a:xfrm>
        </p:spPr>
        <p:txBody>
          <a:bodyPr/>
          <a:lstStyle>
            <a:lvl1pPr>
              <a:defRPr/>
            </a:lvl1pPr>
          </a:lstStyle>
          <a:p>
            <a:pPr>
              <a:defRPr/>
            </a:pPr>
            <a:fld id="{391313F4-283E-40ED-99FF-FED6C798CF60}" type="datetime1">
              <a:rPr lang="en-US" altLang="en-US" smtClean="0"/>
              <a:t>1/30/2025</a:t>
            </a:fld>
            <a:endParaRPr lang="en-US" altLang="en-US" dirty="0"/>
          </a:p>
        </p:txBody>
      </p:sp>
      <p:sp>
        <p:nvSpPr>
          <p:cNvPr id="6" name="Slide Number Placeholder 7"/>
          <p:cNvSpPr>
            <a:spLocks noGrp="1"/>
          </p:cNvSpPr>
          <p:nvPr>
            <p:ph type="sldNum" sz="quarter" idx="11"/>
          </p:nvPr>
        </p:nvSpPr>
        <p:spPr>
          <a:xfrm>
            <a:off x="17861" y="6475413"/>
            <a:ext cx="364331"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25220155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F67311E-BCFE-4655-9F72-4E0A952063E5}"/>
              </a:ext>
            </a:extLst>
          </p:cNvPr>
          <p:cNvSpPr>
            <a:spLocks noGrp="1"/>
          </p:cNvSpPr>
          <p:nvPr>
            <p:ph type="sldNum" sz="quarter" idx="10"/>
          </p:nvPr>
        </p:nvSpPr>
        <p:spPr/>
        <p:txBody>
          <a:bodyPr/>
          <a:lstStyle>
            <a:lvl1pPr>
              <a:defRPr/>
            </a:lvl1pPr>
          </a:lstStyle>
          <a:p>
            <a:pPr>
              <a:defRPr/>
            </a:pPr>
            <a:fld id="{C5F2528D-3DCC-4703-A93F-283267CE6B31}" type="slidenum">
              <a:rPr lang="en-US" altLang="en-US"/>
              <a:pPr>
                <a:defRPr/>
              </a:pPr>
              <a:t>‹#›</a:t>
            </a:fld>
            <a:endParaRPr lang="en-US" altLang="en-US"/>
          </a:p>
        </p:txBody>
      </p:sp>
    </p:spTree>
    <p:extLst>
      <p:ext uri="{BB962C8B-B14F-4D97-AF65-F5344CB8AC3E}">
        <p14:creationId xmlns:p14="http://schemas.microsoft.com/office/powerpoint/2010/main" val="217163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E8A98-B1FA-40E3-B176-0B84C8498AA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4D3679B4-AC78-4139-A60B-6854A5B0EF08}" type="datetime1">
              <a:rPr lang="en-US" smtClean="0"/>
              <a:t>1/30/2025</a:t>
            </a:fld>
            <a:endParaRPr lang="en-US"/>
          </a:p>
        </p:txBody>
      </p:sp>
      <p:sp>
        <p:nvSpPr>
          <p:cNvPr id="5" name="Footer Placeholder 4">
            <a:extLst>
              <a:ext uri="{FF2B5EF4-FFF2-40B4-BE49-F238E27FC236}">
                <a16:creationId xmlns:a16="http://schemas.microsoft.com/office/drawing/2014/main" id="{049AC8D2-0105-451A-939A-7DEEBA1366FD}"/>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F91771CA-7BCD-47DF-97F7-DEEABD18C7B6}"/>
              </a:ext>
            </a:extLst>
          </p:cNvPr>
          <p:cNvSpPr>
            <a:spLocks noGrp="1"/>
          </p:cNvSpPr>
          <p:nvPr>
            <p:ph type="sldNum" sz="quarter" idx="12"/>
          </p:nvPr>
        </p:nvSpPr>
        <p:spPr/>
        <p:txBody>
          <a:bodyPr/>
          <a:lstStyle>
            <a:lvl1pPr>
              <a:defRPr/>
            </a:lvl1pPr>
          </a:lstStyle>
          <a:p>
            <a:pPr>
              <a:defRPr/>
            </a:pPr>
            <a:fld id="{0CF6C4AF-043E-49D4-B2EF-D87FBEF843FD}" type="slidenum">
              <a:rPr lang="en-US" altLang="en-US"/>
              <a:pPr>
                <a:defRPr/>
              </a:pPr>
              <a:t>‹#›</a:t>
            </a:fld>
            <a:endParaRPr lang="en-US" altLang="en-US"/>
          </a:p>
        </p:txBody>
      </p:sp>
    </p:spTree>
    <p:extLst>
      <p:ext uri="{BB962C8B-B14F-4D97-AF65-F5344CB8AC3E}">
        <p14:creationId xmlns:p14="http://schemas.microsoft.com/office/powerpoint/2010/main" val="1219832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C00AAF-08B1-43F0-B09E-87CE58C03370}"/>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9BE17BD4-BE98-42EF-9B92-A641A30F43AB}" type="datetime1">
              <a:rPr lang="en-US" smtClean="0"/>
              <a:t>1/30/2025</a:t>
            </a:fld>
            <a:endParaRPr lang="en-US"/>
          </a:p>
        </p:txBody>
      </p:sp>
      <p:sp>
        <p:nvSpPr>
          <p:cNvPr id="6" name="Footer Placeholder 4">
            <a:extLst>
              <a:ext uri="{FF2B5EF4-FFF2-40B4-BE49-F238E27FC236}">
                <a16:creationId xmlns:a16="http://schemas.microsoft.com/office/drawing/2014/main" id="{8848BACB-4D82-4796-BA96-E4D9AB851C30}"/>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ADBE969C-6FB8-4D80-8147-49C1E4193BF5}"/>
              </a:ext>
            </a:extLst>
          </p:cNvPr>
          <p:cNvSpPr>
            <a:spLocks noGrp="1"/>
          </p:cNvSpPr>
          <p:nvPr>
            <p:ph type="sldNum" sz="quarter" idx="12"/>
          </p:nvPr>
        </p:nvSpPr>
        <p:spPr/>
        <p:txBody>
          <a:bodyPr/>
          <a:lstStyle>
            <a:lvl1pPr>
              <a:defRPr/>
            </a:lvl1pPr>
          </a:lstStyle>
          <a:p>
            <a:pPr>
              <a:defRPr/>
            </a:pPr>
            <a:fld id="{19D744FE-8FC5-4ADC-ADA7-C1CF3F853954}" type="slidenum">
              <a:rPr lang="en-US" altLang="en-US"/>
              <a:pPr>
                <a:defRPr/>
              </a:pPr>
              <a:t>‹#›</a:t>
            </a:fld>
            <a:endParaRPr lang="en-US" altLang="en-US"/>
          </a:p>
        </p:txBody>
      </p:sp>
    </p:spTree>
    <p:extLst>
      <p:ext uri="{BB962C8B-B14F-4D97-AF65-F5344CB8AC3E}">
        <p14:creationId xmlns:p14="http://schemas.microsoft.com/office/powerpoint/2010/main" val="376220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310CB8-594B-4048-B30C-8AFA5B7D2059}"/>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6BC3315-D1B6-46CC-9104-D0AE173C7DEF}" type="datetime1">
              <a:rPr lang="en-US" smtClean="0"/>
              <a:t>1/30/2025</a:t>
            </a:fld>
            <a:endParaRPr lang="en-US"/>
          </a:p>
        </p:txBody>
      </p:sp>
      <p:sp>
        <p:nvSpPr>
          <p:cNvPr id="8" name="Footer Placeholder 4">
            <a:extLst>
              <a:ext uri="{FF2B5EF4-FFF2-40B4-BE49-F238E27FC236}">
                <a16:creationId xmlns:a16="http://schemas.microsoft.com/office/drawing/2014/main" id="{3F52343F-A8E7-4FA4-825E-5292D4B986B4}"/>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9" name="Slide Number Placeholder 5">
            <a:extLst>
              <a:ext uri="{FF2B5EF4-FFF2-40B4-BE49-F238E27FC236}">
                <a16:creationId xmlns:a16="http://schemas.microsoft.com/office/drawing/2014/main" id="{C96DDEFE-14EE-4551-A3BF-77F7C645F34E}"/>
              </a:ext>
            </a:extLst>
          </p:cNvPr>
          <p:cNvSpPr>
            <a:spLocks noGrp="1"/>
          </p:cNvSpPr>
          <p:nvPr>
            <p:ph type="sldNum" sz="quarter" idx="12"/>
          </p:nvPr>
        </p:nvSpPr>
        <p:spPr/>
        <p:txBody>
          <a:bodyPr/>
          <a:lstStyle>
            <a:lvl1pPr>
              <a:defRPr/>
            </a:lvl1pPr>
          </a:lstStyle>
          <a:p>
            <a:pPr>
              <a:defRPr/>
            </a:pPr>
            <a:fld id="{0EEEF646-014B-49CE-8343-A3CB45421E52}" type="slidenum">
              <a:rPr lang="en-US" altLang="en-US"/>
              <a:pPr>
                <a:defRPr/>
              </a:pPr>
              <a:t>‹#›</a:t>
            </a:fld>
            <a:endParaRPr lang="en-US" altLang="en-US"/>
          </a:p>
        </p:txBody>
      </p:sp>
    </p:spTree>
    <p:extLst>
      <p:ext uri="{BB962C8B-B14F-4D97-AF65-F5344CB8AC3E}">
        <p14:creationId xmlns:p14="http://schemas.microsoft.com/office/powerpoint/2010/main" val="160524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08BA3E7-2F7B-48D6-A14D-69FA3641A572}"/>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7BB29406-6FD8-48CC-B286-7FDDEEE4646B}" type="datetime1">
              <a:rPr lang="en-US" smtClean="0"/>
              <a:t>1/30/2025</a:t>
            </a:fld>
            <a:endParaRPr lang="en-US"/>
          </a:p>
        </p:txBody>
      </p:sp>
      <p:sp>
        <p:nvSpPr>
          <p:cNvPr id="4" name="Footer Placeholder 4">
            <a:extLst>
              <a:ext uri="{FF2B5EF4-FFF2-40B4-BE49-F238E27FC236}">
                <a16:creationId xmlns:a16="http://schemas.microsoft.com/office/drawing/2014/main" id="{1D757212-E851-4EE3-B7AF-805E4228EC51}"/>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5" name="Slide Number Placeholder 5">
            <a:extLst>
              <a:ext uri="{FF2B5EF4-FFF2-40B4-BE49-F238E27FC236}">
                <a16:creationId xmlns:a16="http://schemas.microsoft.com/office/drawing/2014/main" id="{ABB0C463-B335-4EE1-9E18-867EA76A4CEF}"/>
              </a:ext>
            </a:extLst>
          </p:cNvPr>
          <p:cNvSpPr>
            <a:spLocks noGrp="1"/>
          </p:cNvSpPr>
          <p:nvPr>
            <p:ph type="sldNum" sz="quarter" idx="12"/>
          </p:nvPr>
        </p:nvSpPr>
        <p:spPr/>
        <p:txBody>
          <a:bodyPr/>
          <a:lstStyle>
            <a:lvl1pPr>
              <a:defRPr/>
            </a:lvl1pPr>
          </a:lstStyle>
          <a:p>
            <a:pPr>
              <a:defRPr/>
            </a:pPr>
            <a:fld id="{B1339122-901A-457E-BBC3-29AE770B7438}" type="slidenum">
              <a:rPr lang="en-US" altLang="en-US"/>
              <a:pPr>
                <a:defRPr/>
              </a:pPr>
              <a:t>‹#›</a:t>
            </a:fld>
            <a:endParaRPr lang="en-US" altLang="en-US"/>
          </a:p>
        </p:txBody>
      </p:sp>
    </p:spTree>
    <p:extLst>
      <p:ext uri="{BB962C8B-B14F-4D97-AF65-F5344CB8AC3E}">
        <p14:creationId xmlns:p14="http://schemas.microsoft.com/office/powerpoint/2010/main" val="297719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874188-CAC0-4173-98D2-80848CEE1C15}"/>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FC59FBE-95AF-40A3-95E3-E230E63280C2}" type="datetime1">
              <a:rPr lang="en-US" smtClean="0"/>
              <a:t>1/30/2025</a:t>
            </a:fld>
            <a:endParaRPr lang="en-US"/>
          </a:p>
        </p:txBody>
      </p:sp>
      <p:sp>
        <p:nvSpPr>
          <p:cNvPr id="3" name="Footer Placeholder 4">
            <a:extLst>
              <a:ext uri="{FF2B5EF4-FFF2-40B4-BE49-F238E27FC236}">
                <a16:creationId xmlns:a16="http://schemas.microsoft.com/office/drawing/2014/main" id="{DFB8416F-CA36-46A1-A01E-45AB2ECE52DF}"/>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4" name="Slide Number Placeholder 5">
            <a:extLst>
              <a:ext uri="{FF2B5EF4-FFF2-40B4-BE49-F238E27FC236}">
                <a16:creationId xmlns:a16="http://schemas.microsoft.com/office/drawing/2014/main" id="{7701B7E7-D5FD-46DE-95E0-4FC534C587A1}"/>
              </a:ext>
            </a:extLst>
          </p:cNvPr>
          <p:cNvSpPr>
            <a:spLocks noGrp="1"/>
          </p:cNvSpPr>
          <p:nvPr>
            <p:ph type="sldNum" sz="quarter" idx="12"/>
          </p:nvPr>
        </p:nvSpPr>
        <p:spPr/>
        <p:txBody>
          <a:bodyPr/>
          <a:lstStyle>
            <a:lvl1pPr>
              <a:defRPr/>
            </a:lvl1pPr>
          </a:lstStyle>
          <a:p>
            <a:pPr>
              <a:defRPr/>
            </a:pPr>
            <a:fld id="{7EC8EABE-C30E-4086-BCE5-6C6836F25DE4}" type="slidenum">
              <a:rPr lang="en-US" altLang="en-US"/>
              <a:pPr>
                <a:defRPr/>
              </a:pPr>
              <a:t>‹#›</a:t>
            </a:fld>
            <a:endParaRPr lang="en-US" altLang="en-US"/>
          </a:p>
        </p:txBody>
      </p:sp>
    </p:spTree>
    <p:extLst>
      <p:ext uri="{BB962C8B-B14F-4D97-AF65-F5344CB8AC3E}">
        <p14:creationId xmlns:p14="http://schemas.microsoft.com/office/powerpoint/2010/main" val="108152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87393DE-349A-4022-AFA1-E3AD9793F42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C1C34C8-8438-4A10-99F8-7DF70CFD1086}" type="datetime1">
              <a:rPr lang="en-US" smtClean="0"/>
              <a:t>1/30/2025</a:t>
            </a:fld>
            <a:endParaRPr lang="en-US"/>
          </a:p>
        </p:txBody>
      </p:sp>
      <p:sp>
        <p:nvSpPr>
          <p:cNvPr id="6" name="Footer Placeholder 4">
            <a:extLst>
              <a:ext uri="{FF2B5EF4-FFF2-40B4-BE49-F238E27FC236}">
                <a16:creationId xmlns:a16="http://schemas.microsoft.com/office/drawing/2014/main" id="{6D2471A6-07D6-46CC-9CE0-4A9AB0CF150B}"/>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C2B1B4F5-590B-44DE-AD54-32B2C014E18B}"/>
              </a:ext>
            </a:extLst>
          </p:cNvPr>
          <p:cNvSpPr>
            <a:spLocks noGrp="1"/>
          </p:cNvSpPr>
          <p:nvPr>
            <p:ph type="sldNum" sz="quarter" idx="12"/>
          </p:nvPr>
        </p:nvSpPr>
        <p:spPr/>
        <p:txBody>
          <a:bodyPr/>
          <a:lstStyle>
            <a:lvl1pPr>
              <a:defRPr/>
            </a:lvl1pPr>
          </a:lstStyle>
          <a:p>
            <a:pPr>
              <a:defRPr/>
            </a:pPr>
            <a:fld id="{93724465-3116-4E87-952F-1D3C876358E9}" type="slidenum">
              <a:rPr lang="en-US" altLang="en-US"/>
              <a:pPr>
                <a:defRPr/>
              </a:pPr>
              <a:t>‹#›</a:t>
            </a:fld>
            <a:endParaRPr lang="en-US" altLang="en-US"/>
          </a:p>
        </p:txBody>
      </p:sp>
    </p:spTree>
    <p:extLst>
      <p:ext uri="{BB962C8B-B14F-4D97-AF65-F5344CB8AC3E}">
        <p14:creationId xmlns:p14="http://schemas.microsoft.com/office/powerpoint/2010/main" val="72987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8FB6DC-1A76-42FF-9975-C9EC230CCCF4}"/>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FDE70B2-AE57-4FF8-AD8C-91003C3B51AD}" type="datetime1">
              <a:rPr lang="en-US" smtClean="0"/>
              <a:t>1/30/2025</a:t>
            </a:fld>
            <a:endParaRPr lang="en-US"/>
          </a:p>
        </p:txBody>
      </p:sp>
      <p:sp>
        <p:nvSpPr>
          <p:cNvPr id="6" name="Footer Placeholder 4">
            <a:extLst>
              <a:ext uri="{FF2B5EF4-FFF2-40B4-BE49-F238E27FC236}">
                <a16:creationId xmlns:a16="http://schemas.microsoft.com/office/drawing/2014/main" id="{F6DDDC5B-FFAD-4DCB-9F6D-62FEB118E675}"/>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73D65719-D893-4805-BA72-349C7BCFDFB4}"/>
              </a:ext>
            </a:extLst>
          </p:cNvPr>
          <p:cNvSpPr>
            <a:spLocks noGrp="1"/>
          </p:cNvSpPr>
          <p:nvPr>
            <p:ph type="sldNum" sz="quarter" idx="12"/>
          </p:nvPr>
        </p:nvSpPr>
        <p:spPr/>
        <p:txBody>
          <a:bodyPr/>
          <a:lstStyle>
            <a:lvl1pPr>
              <a:defRPr/>
            </a:lvl1pPr>
          </a:lstStyle>
          <a:p>
            <a:pPr>
              <a:defRPr/>
            </a:pPr>
            <a:fld id="{1574C9AF-F917-48AD-9C08-87D9C0408F1A}" type="slidenum">
              <a:rPr lang="en-US" altLang="en-US"/>
              <a:pPr>
                <a:defRPr/>
              </a:pPr>
              <a:t>‹#›</a:t>
            </a:fld>
            <a:endParaRPr lang="en-US" altLang="en-US"/>
          </a:p>
        </p:txBody>
      </p:sp>
    </p:spTree>
    <p:extLst>
      <p:ext uri="{BB962C8B-B14F-4D97-AF65-F5344CB8AC3E}">
        <p14:creationId xmlns:p14="http://schemas.microsoft.com/office/powerpoint/2010/main" val="22901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E97FA9-1CF1-4FA8-8D95-DDFD2987D2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73402AE-DC78-4856-92CC-517223BE0C1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3D8232B-032B-4177-B6F9-15194726485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B2C5FEF-14CE-4917-BA98-01FE440096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00" r:id="rId1"/>
    <p:sldLayoutId id="2147484099"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geodesy.noaa.gov/CORS/ncn_station_pages/index.html?stationID=CTN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lpha.ngs.noaa.gov/NAPGD2022/"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ngs.noaa.gov/web/science_edu/presentations_librar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C7A5009-CF4D-4E97-8379-7BC9A29B4945}"/>
              </a:ext>
            </a:extLst>
          </p:cNvPr>
          <p:cNvSpPr txBox="1">
            <a:spLocks/>
          </p:cNvSpPr>
          <p:nvPr/>
        </p:nvSpPr>
        <p:spPr bwMode="auto">
          <a:xfrm>
            <a:off x="457200" y="1347294"/>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dirty="0">
                <a:latin typeface="Times New Roman" panose="02020603050405020304" pitchFamily="18" charset="0"/>
                <a:cs typeface="Times New Roman" panose="02020603050405020304" pitchFamily="18" charset="0"/>
              </a:rPr>
              <a:t>The Last Mile:</a:t>
            </a:r>
          </a:p>
          <a:p>
            <a:pPr algn="ctr" eaLnBrk="1" hangingPunct="1">
              <a:spcBef>
                <a:spcPct val="0"/>
              </a:spcBef>
              <a:buFontTx/>
              <a:buNone/>
            </a:pPr>
            <a:r>
              <a:rPr lang="en-US" sz="24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Final push for new datums, progress, and what is still to come</a:t>
            </a:r>
            <a:endParaRPr lang="en-US" altLang="en-US" sz="2400" dirty="0">
              <a:latin typeface="Times New Roman" panose="02020603050405020304" pitchFamily="18" charset="0"/>
              <a:cs typeface="Times New Roman" panose="02020603050405020304" pitchFamily="18" charset="0"/>
            </a:endParaRPr>
          </a:p>
        </p:txBody>
      </p:sp>
      <p:pic>
        <p:nvPicPr>
          <p:cNvPr id="15364" name="Picture 2">
            <a:extLst>
              <a:ext uri="{FF2B5EF4-FFF2-40B4-BE49-F238E27FC236}">
                <a16:creationId xmlns:a16="http://schemas.microsoft.com/office/drawing/2014/main" id="{587347C5-7D73-438C-9AE2-EBE83D7D0A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688" y="2660567"/>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1">
            <a:extLst>
              <a:ext uri="{FF2B5EF4-FFF2-40B4-BE49-F238E27FC236}">
                <a16:creationId xmlns:a16="http://schemas.microsoft.com/office/drawing/2014/main" id="{0A80B332-F859-4B89-A455-47AAA4DB527E}"/>
              </a:ext>
            </a:extLst>
          </p:cNvPr>
          <p:cNvSpPr txBox="1">
            <a:spLocks noChangeArrowheads="1"/>
          </p:cNvSpPr>
          <p:nvPr/>
        </p:nvSpPr>
        <p:spPr bwMode="auto">
          <a:xfrm>
            <a:off x="1731963" y="5602789"/>
            <a:ext cx="591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en-US" sz="1800" b="1" dirty="0">
                <a:latin typeface="Times New Roman" panose="02020603050405020304" pitchFamily="18" charset="0"/>
              </a:rPr>
              <a:t>Dan Martin</a:t>
            </a:r>
          </a:p>
          <a:p>
            <a:pPr algn="ctr">
              <a:spcBef>
                <a:spcPct val="0"/>
              </a:spcBef>
              <a:buFontTx/>
              <a:buNone/>
            </a:pPr>
            <a:r>
              <a:rPr lang="en-GB" altLang="en-US" sz="1800" b="1" dirty="0">
                <a:latin typeface="Times New Roman" panose="02020603050405020304" pitchFamily="18" charset="0"/>
              </a:rPr>
              <a:t>Northeast Regional Geodetic Advisor</a:t>
            </a:r>
          </a:p>
          <a:p>
            <a:pPr algn="ctr">
              <a:spcBef>
                <a:spcPct val="0"/>
              </a:spcBef>
              <a:buFontTx/>
              <a:buNone/>
            </a:pPr>
            <a:r>
              <a:rPr lang="en-GB" altLang="en-US" sz="1800" b="1" dirty="0">
                <a:latin typeface="Times New Roman" panose="02020603050405020304" pitchFamily="18" charset="0"/>
              </a:rPr>
              <a:t>Dan.martin@noaa.gov</a:t>
            </a:r>
          </a:p>
          <a:p>
            <a:pPr algn="ctr">
              <a:spcBef>
                <a:spcPct val="0"/>
              </a:spcBef>
              <a:buFontTx/>
              <a:buNone/>
            </a:pPr>
            <a:r>
              <a:rPr lang="en-GB" altLang="en-US" sz="1800" b="1" dirty="0">
                <a:latin typeface="Times New Roman" panose="02020603050405020304" pitchFamily="18" charset="0"/>
              </a:rPr>
              <a:t>240-676-4762</a:t>
            </a:r>
          </a:p>
        </p:txBody>
      </p:sp>
      <p:sp>
        <p:nvSpPr>
          <p:cNvPr id="2" name="Slide Number Placeholder 1">
            <a:extLst>
              <a:ext uri="{FF2B5EF4-FFF2-40B4-BE49-F238E27FC236}">
                <a16:creationId xmlns:a16="http://schemas.microsoft.com/office/drawing/2014/main" id="{97131377-CF1B-4415-814A-FDE91141237F}"/>
              </a:ext>
            </a:extLst>
          </p:cNvPr>
          <p:cNvSpPr>
            <a:spLocks noGrp="1"/>
          </p:cNvSpPr>
          <p:nvPr>
            <p:ph type="sldNum" sz="quarter" idx="12"/>
          </p:nvPr>
        </p:nvSpPr>
        <p:spPr/>
        <p:txBody>
          <a:bodyPr/>
          <a:lstStyle/>
          <a:p>
            <a:pPr>
              <a:defRPr/>
            </a:pPr>
            <a:fld id="{7EC8EABE-C30E-4086-BCE5-6C6836F25DE4}" type="slidenum">
              <a:rPr lang="en-US" altLang="en-US" smtClean="0"/>
              <a:pPr>
                <a:defRPr/>
              </a:pPr>
              <a:t>1</a:t>
            </a:fld>
            <a:endParaRPr lang="en-US" altLang="en-US"/>
          </a:p>
        </p:txBody>
      </p:sp>
      <p:sp>
        <p:nvSpPr>
          <p:cNvPr id="10" name="Subtitle 2">
            <a:extLst>
              <a:ext uri="{FF2B5EF4-FFF2-40B4-BE49-F238E27FC236}">
                <a16:creationId xmlns:a16="http://schemas.microsoft.com/office/drawing/2014/main" id="{358A64D1-F248-41DF-A4F5-CA9CA9CA0E80}"/>
              </a:ext>
            </a:extLst>
          </p:cNvPr>
          <p:cNvSpPr txBox="1">
            <a:spLocks/>
          </p:cNvSpPr>
          <p:nvPr/>
        </p:nvSpPr>
        <p:spPr>
          <a:xfrm>
            <a:off x="2310413" y="4233342"/>
            <a:ext cx="4523173" cy="69467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Maine Association of Land Surveyors</a:t>
            </a:r>
          </a:p>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January 31, 2025</a:t>
            </a:r>
          </a:p>
          <a:p>
            <a:pPr marL="0" indent="0">
              <a:buNone/>
            </a:pP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4CFEF50-1EAA-48B2-B05E-2A602F79960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3027" y="2651923"/>
            <a:ext cx="1874837"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D81F-2BE2-488F-AE23-81B35408801C}"/>
              </a:ext>
            </a:extLst>
          </p:cNvPr>
          <p:cNvSpPr>
            <a:spLocks noGrp="1"/>
          </p:cNvSpPr>
          <p:nvPr>
            <p:ph type="title"/>
          </p:nvPr>
        </p:nvSpPr>
        <p:spPr/>
        <p:txBody>
          <a:bodyPr/>
          <a:lstStyle/>
          <a:p>
            <a:r>
              <a:rPr lang="en-US" dirty="0"/>
              <a:t>GRAV-D Progress</a:t>
            </a:r>
          </a:p>
        </p:txBody>
      </p:sp>
      <p:sp>
        <p:nvSpPr>
          <p:cNvPr id="3" name="Content Placeholder 2">
            <a:extLst>
              <a:ext uri="{FF2B5EF4-FFF2-40B4-BE49-F238E27FC236}">
                <a16:creationId xmlns:a16="http://schemas.microsoft.com/office/drawing/2014/main" id="{D5889A54-D8AB-4464-AA86-66B01C8C5337}"/>
              </a:ext>
            </a:extLst>
          </p:cNvPr>
          <p:cNvSpPr>
            <a:spLocks noGrp="1"/>
          </p:cNvSpPr>
          <p:nvPr>
            <p:ph idx="1"/>
          </p:nvPr>
        </p:nvSpPr>
        <p:spPr/>
        <p:txBody>
          <a:bodyPr/>
          <a:lstStyle/>
          <a:p>
            <a:r>
              <a:rPr lang="en-US" dirty="0"/>
              <a:t>100% of target area flown!</a:t>
            </a:r>
          </a:p>
          <a:p>
            <a:r>
              <a:rPr lang="en-US" dirty="0"/>
              <a:t>Re-flew some older, lower quality lines</a:t>
            </a:r>
          </a:p>
          <a:p>
            <a:r>
              <a:rPr lang="en-US" dirty="0"/>
              <a:t>Flying Canadian Rockies</a:t>
            </a:r>
          </a:p>
          <a:p>
            <a:r>
              <a:rPr lang="en-US" dirty="0"/>
              <a:t>Beginning to plan some Terrestrial Gravity to densify relative gravity in areas with interesting gravity signals.</a:t>
            </a:r>
          </a:p>
          <a:p>
            <a:r>
              <a:rPr lang="en-US" dirty="0"/>
              <a:t>Planning absolute gravity 10-15 sites in the NW to support </a:t>
            </a:r>
            <a:r>
              <a:rPr lang="en-US" dirty="0" err="1"/>
              <a:t>GeMS</a:t>
            </a:r>
            <a:r>
              <a:rPr lang="en-US" dirty="0"/>
              <a:t> (Geoid Monitoring Service)</a:t>
            </a:r>
          </a:p>
        </p:txBody>
      </p:sp>
      <p:sp>
        <p:nvSpPr>
          <p:cNvPr id="4" name="Slide Number Placeholder 3">
            <a:extLst>
              <a:ext uri="{FF2B5EF4-FFF2-40B4-BE49-F238E27FC236}">
                <a16:creationId xmlns:a16="http://schemas.microsoft.com/office/drawing/2014/main" id="{4317881A-9098-486E-B903-244B8BEB7D9E}"/>
              </a:ext>
            </a:extLst>
          </p:cNvPr>
          <p:cNvSpPr>
            <a:spLocks noGrp="1"/>
          </p:cNvSpPr>
          <p:nvPr>
            <p:ph type="sldNum" sz="quarter" idx="10"/>
          </p:nvPr>
        </p:nvSpPr>
        <p:spPr/>
        <p:txBody>
          <a:bodyPr/>
          <a:lstStyle/>
          <a:p>
            <a:pPr>
              <a:defRPr/>
            </a:pPr>
            <a:fld id="{C5F2528D-3DCC-4703-A93F-283267CE6B31}" type="slidenum">
              <a:rPr lang="en-US" altLang="en-US" smtClean="0"/>
              <a:pPr>
                <a:defRPr/>
              </a:pPr>
              <a:t>10</a:t>
            </a:fld>
            <a:endParaRPr lang="en-US" altLang="en-US"/>
          </a:p>
        </p:txBody>
      </p:sp>
    </p:spTree>
    <p:extLst>
      <p:ext uri="{BB962C8B-B14F-4D97-AF65-F5344CB8AC3E}">
        <p14:creationId xmlns:p14="http://schemas.microsoft.com/office/powerpoint/2010/main" val="152765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6D75-0288-4B18-85B0-874452AD0D27}"/>
              </a:ext>
            </a:extLst>
          </p:cNvPr>
          <p:cNvSpPr>
            <a:spLocks noGrp="1"/>
          </p:cNvSpPr>
          <p:nvPr>
            <p:ph type="title"/>
          </p:nvPr>
        </p:nvSpPr>
        <p:spPr>
          <a:xfrm>
            <a:off x="457200" y="984854"/>
            <a:ext cx="8229600" cy="1143000"/>
          </a:xfrm>
        </p:spPr>
        <p:txBody>
          <a:bodyPr/>
          <a:lstStyle/>
          <a:p>
            <a:r>
              <a:rPr lang="en-US" dirty="0"/>
              <a:t>Geoid Monitoring Service</a:t>
            </a:r>
            <a:br>
              <a:rPr lang="en-US" dirty="0"/>
            </a:br>
            <a:r>
              <a:rPr lang="en-US" dirty="0" err="1"/>
              <a:t>GeMS</a:t>
            </a:r>
            <a:endParaRPr lang="en-US" dirty="0"/>
          </a:p>
        </p:txBody>
      </p:sp>
      <p:sp>
        <p:nvSpPr>
          <p:cNvPr id="3" name="Content Placeholder 2">
            <a:extLst>
              <a:ext uri="{FF2B5EF4-FFF2-40B4-BE49-F238E27FC236}">
                <a16:creationId xmlns:a16="http://schemas.microsoft.com/office/drawing/2014/main" id="{973F6F7C-0DCB-4CFB-907F-3E4D2326CF14}"/>
              </a:ext>
            </a:extLst>
          </p:cNvPr>
          <p:cNvSpPr>
            <a:spLocks noGrp="1"/>
          </p:cNvSpPr>
          <p:nvPr>
            <p:ph idx="1"/>
          </p:nvPr>
        </p:nvSpPr>
        <p:spPr>
          <a:xfrm>
            <a:off x="457200" y="2310416"/>
            <a:ext cx="5943600" cy="4525963"/>
          </a:xfrm>
        </p:spPr>
        <p:txBody>
          <a:bodyPr/>
          <a:lstStyle/>
          <a:p>
            <a:r>
              <a:rPr lang="en-US" dirty="0"/>
              <a:t>Following slides taken from presentations by Kevin </a:t>
            </a:r>
            <a:r>
              <a:rPr lang="en-US" dirty="0" err="1"/>
              <a:t>Ahlgren</a:t>
            </a:r>
            <a:r>
              <a:rPr lang="en-US" dirty="0"/>
              <a:t>, </a:t>
            </a:r>
            <a:r>
              <a:rPr lang="en-US" dirty="0" err="1"/>
              <a:t>GeMS</a:t>
            </a:r>
            <a:r>
              <a:rPr lang="en-US" dirty="0"/>
              <a:t> Project Manager</a:t>
            </a:r>
          </a:p>
        </p:txBody>
      </p:sp>
    </p:spTree>
    <p:extLst>
      <p:ext uri="{BB962C8B-B14F-4D97-AF65-F5344CB8AC3E}">
        <p14:creationId xmlns:p14="http://schemas.microsoft.com/office/powerpoint/2010/main" val="1123692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34975"/>
            <a:ext cx="8229600" cy="1012825"/>
          </a:xfrm>
        </p:spPr>
        <p:txBody>
          <a:bodyPr/>
          <a:lstStyle/>
          <a:p>
            <a:pPr lvl="0" defTabSz="913028" eaLnBrk="1" hangingPunct="1">
              <a:defRPr/>
            </a:pPr>
            <a:r>
              <a:rPr lang="en-US" altLang="en-US" sz="3200" dirty="0"/>
              <a:t>Monitoring Geoid Change: Static vs. Dynamic</a:t>
            </a:r>
            <a:br>
              <a:rPr lang="en-US" altLang="en-US" sz="3200" dirty="0"/>
            </a:br>
            <a:r>
              <a:rPr lang="en-US" sz="1600" b="1" dirty="0">
                <a:solidFill>
                  <a:prstClr val="black"/>
                </a:solidFill>
                <a:ea typeface="ＭＳ Ｐゴシック" charset="0"/>
                <a:cs typeface="Times New Roman" pitchFamily="18" charset="0"/>
                <a:sym typeface="Times New Roman" pitchFamily="18" charset="0"/>
              </a:rPr>
              <a:t>From </a:t>
            </a:r>
            <a:r>
              <a:rPr lang="en-US" sz="1600" b="1" dirty="0" err="1">
                <a:solidFill>
                  <a:prstClr val="black"/>
                </a:solidFill>
                <a:ea typeface="ＭＳ Ｐゴシック" charset="0"/>
                <a:cs typeface="Times New Roman" pitchFamily="18" charset="0"/>
                <a:sym typeface="Times New Roman" pitchFamily="18" charset="0"/>
              </a:rPr>
              <a:t>Damiani</a:t>
            </a:r>
            <a:r>
              <a:rPr lang="en-US" sz="1600" b="1" dirty="0">
                <a:solidFill>
                  <a:prstClr val="black"/>
                </a:solidFill>
                <a:ea typeface="ＭＳ Ｐゴシック" charset="0"/>
                <a:cs typeface="Times New Roman" pitchFamily="18" charset="0"/>
                <a:sym typeface="Times New Roman" pitchFamily="18" charset="0"/>
              </a:rPr>
              <a:t>, 2017 Geospatial Summit</a:t>
            </a:r>
            <a:br>
              <a:rPr lang="en-US" sz="1600" b="1" dirty="0">
                <a:solidFill>
                  <a:prstClr val="black"/>
                </a:solidFill>
                <a:ea typeface="ＭＳ Ｐゴシック" charset="0"/>
                <a:cs typeface="ＭＳ Ｐゴシック" charset="0"/>
              </a:rPr>
            </a:br>
            <a:endParaRPr lang="en-US" altLang="en-US" sz="3200" dirty="0"/>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60579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a:grpSpLocks/>
          </p:cNvGrpSpPr>
          <p:nvPr/>
        </p:nvGrpSpPr>
        <p:grpSpPr bwMode="auto">
          <a:xfrm>
            <a:off x="5791200" y="1262063"/>
            <a:ext cx="3733800" cy="2547937"/>
            <a:chOff x="5791200" y="1262063"/>
            <a:chExt cx="3733800" cy="2548116"/>
          </a:xfrm>
        </p:grpSpPr>
        <p:cxnSp>
          <p:nvCxnSpPr>
            <p:cNvPr id="5" name="Straight Arrow Connector 4"/>
            <p:cNvCxnSpPr>
              <a:stCxn id="8213" idx="1"/>
            </p:cNvCxnSpPr>
            <p:nvPr/>
          </p:nvCxnSpPr>
          <p:spPr>
            <a:xfrm flipH="1" flipV="1">
              <a:off x="6210300" y="2152713"/>
              <a:ext cx="1104900" cy="571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3" name="TextBox 5"/>
            <p:cNvSpPr txBox="1">
              <a:spLocks noChangeArrowheads="1"/>
            </p:cNvSpPr>
            <p:nvPr/>
          </p:nvSpPr>
          <p:spPr bwMode="auto">
            <a:xfrm>
              <a:off x="7315200" y="188753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Static, except for model updates</a:t>
              </a:r>
            </a:p>
          </p:txBody>
        </p:sp>
        <p:cxnSp>
          <p:nvCxnSpPr>
            <p:cNvPr id="8" name="Straight Arrow Connector 7"/>
            <p:cNvCxnSpPr/>
            <p:nvPr/>
          </p:nvCxnSpPr>
          <p:spPr>
            <a:xfrm flipH="1">
              <a:off x="5791200" y="1466864"/>
              <a:ext cx="566738" cy="119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5" name="TextBox 8"/>
            <p:cNvSpPr txBox="1">
              <a:spLocks noChangeArrowheads="1"/>
            </p:cNvSpPr>
            <p:nvPr/>
          </p:nvSpPr>
          <p:spPr bwMode="auto">
            <a:xfrm>
              <a:off x="6362700" y="1262063"/>
              <a:ext cx="2705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Deforms, subsides, uplifts at all length scales</a:t>
              </a:r>
            </a:p>
          </p:txBody>
        </p:sp>
        <p:cxnSp>
          <p:nvCxnSpPr>
            <p:cNvPr id="12" name="Straight Arrow Connector 11"/>
            <p:cNvCxnSpPr/>
            <p:nvPr/>
          </p:nvCxnSpPr>
          <p:spPr>
            <a:xfrm flipH="1">
              <a:off x="5943600" y="2762355"/>
              <a:ext cx="514350" cy="152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7" name="TextBox 12"/>
            <p:cNvSpPr txBox="1">
              <a:spLocks noChangeArrowheads="1"/>
            </p:cNvSpPr>
            <p:nvPr/>
          </p:nvSpPr>
          <p:spPr bwMode="auto">
            <a:xfrm>
              <a:off x="6629400" y="260985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Changes along with large-scale gravity change (caused by mass movement) </a:t>
              </a:r>
            </a:p>
          </p:txBody>
        </p:sp>
      </p:grpSp>
      <p:grpSp>
        <p:nvGrpSpPr>
          <p:cNvPr id="6" name="Group 5"/>
          <p:cNvGrpSpPr>
            <a:grpSpLocks/>
          </p:cNvGrpSpPr>
          <p:nvPr/>
        </p:nvGrpSpPr>
        <p:grpSpPr bwMode="auto">
          <a:xfrm>
            <a:off x="2400300" y="1495425"/>
            <a:ext cx="3619500" cy="2520950"/>
            <a:chOff x="2400300" y="1495425"/>
            <a:chExt cx="3620222" cy="2520717"/>
          </a:xfrm>
        </p:grpSpPr>
        <p:sp>
          <p:nvSpPr>
            <p:cNvPr id="15" name="Oval 14"/>
            <p:cNvSpPr/>
            <p:nvPr/>
          </p:nvSpPr>
          <p:spPr>
            <a:xfrm>
              <a:off x="3429205" y="1495425"/>
              <a:ext cx="685937" cy="14190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p:cNvSpPr txBox="1"/>
            <p:nvPr/>
          </p:nvSpPr>
          <p:spPr>
            <a:xfrm>
              <a:off x="2400300" y="3369811"/>
              <a:ext cx="3620222" cy="646331"/>
            </a:xfrm>
            <a:prstGeom prst="rect">
              <a:avLst/>
            </a:prstGeom>
            <a:noFill/>
          </p:spPr>
          <p:txBody>
            <a:bodyPr wrap="none">
              <a:spAutoFit/>
            </a:bodyPr>
            <a:lstStyle/>
            <a:p>
              <a:pPr eaLnBrk="1" hangingPunct="1">
                <a:defRPr/>
              </a:pPr>
              <a:r>
                <a:rPr lang="en-US" dirty="0">
                  <a:ln>
                    <a:solidFill>
                      <a:schemeClr val="accent2"/>
                    </a:solidFill>
                  </a:ln>
                  <a:cs typeface="Arial" charset="0"/>
                </a:rPr>
                <a:t>The height that U.S. National Spatial </a:t>
              </a:r>
              <a:br>
                <a:rPr lang="en-US" dirty="0">
                  <a:ln>
                    <a:solidFill>
                      <a:schemeClr val="accent2"/>
                    </a:solidFill>
                  </a:ln>
                  <a:cs typeface="Arial" charset="0"/>
                </a:rPr>
              </a:br>
              <a:r>
                <a:rPr lang="en-US" dirty="0">
                  <a:ln>
                    <a:solidFill>
                      <a:schemeClr val="accent2"/>
                    </a:solidFill>
                  </a:ln>
                  <a:cs typeface="Arial" charset="0"/>
                </a:rPr>
                <a:t>Reference System Users need </a:t>
              </a:r>
            </a:p>
          </p:txBody>
        </p:sp>
        <p:cxnSp>
          <p:nvCxnSpPr>
            <p:cNvPr id="23" name="Straight Arrow Connector 22"/>
            <p:cNvCxnSpPr>
              <a:stCxn id="21" idx="0"/>
              <a:endCxn id="15" idx="5"/>
            </p:cNvCxnSpPr>
            <p:nvPr/>
          </p:nvCxnSpPr>
          <p:spPr>
            <a:xfrm flipH="1" flipV="1">
              <a:off x="4015110" y="2706576"/>
              <a:ext cx="195301" cy="66351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4" name="Group 3"/>
          <p:cNvGrpSpPr>
            <a:grpSpLocks/>
          </p:cNvGrpSpPr>
          <p:nvPr/>
        </p:nvGrpSpPr>
        <p:grpSpPr bwMode="auto">
          <a:xfrm>
            <a:off x="261938" y="2070100"/>
            <a:ext cx="2981325" cy="1216025"/>
            <a:chOff x="261984" y="2070100"/>
            <a:chExt cx="2981265" cy="1216785"/>
          </a:xfrm>
        </p:grpSpPr>
        <p:sp>
          <p:nvSpPr>
            <p:cNvPr id="18" name="TextBox 17"/>
            <p:cNvSpPr txBox="1"/>
            <p:nvPr/>
          </p:nvSpPr>
          <p:spPr>
            <a:xfrm>
              <a:off x="261984" y="2917553"/>
              <a:ext cx="2981265" cy="369332"/>
            </a:xfrm>
            <a:prstGeom prst="rect">
              <a:avLst/>
            </a:prstGeom>
            <a:noFill/>
          </p:spPr>
          <p:txBody>
            <a:bodyPr wrap="none">
              <a:spAutoFit/>
            </a:bodyPr>
            <a:lstStyle/>
            <a:p>
              <a:pPr eaLnBrk="1" hangingPunct="1">
                <a:defRPr/>
              </a:pPr>
              <a:r>
                <a:rPr lang="en-US" dirty="0">
                  <a:ln>
                    <a:solidFill>
                      <a:schemeClr val="accent2"/>
                    </a:solidFill>
                  </a:ln>
                  <a:cs typeface="Arial" charset="0"/>
                </a:rPr>
                <a:t>Calculated from geoid models</a:t>
              </a:r>
            </a:p>
          </p:txBody>
        </p:sp>
        <p:sp>
          <p:nvSpPr>
            <p:cNvPr id="19" name="Oval 18"/>
            <p:cNvSpPr/>
            <p:nvPr/>
          </p:nvSpPr>
          <p:spPr>
            <a:xfrm>
              <a:off x="2057410" y="2070100"/>
              <a:ext cx="685786" cy="84507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5" name="Straight Arrow Connector 24"/>
            <p:cNvCxnSpPr>
              <a:stCxn id="18" idx="0"/>
            </p:cNvCxnSpPr>
            <p:nvPr/>
          </p:nvCxnSpPr>
          <p:spPr>
            <a:xfrm flipV="1">
              <a:off x="1752616" y="2654665"/>
              <a:ext cx="322257" cy="26369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2" name="Group 1"/>
          <p:cNvGrpSpPr>
            <a:grpSpLocks/>
          </p:cNvGrpSpPr>
          <p:nvPr/>
        </p:nvGrpSpPr>
        <p:grpSpPr bwMode="auto">
          <a:xfrm>
            <a:off x="152400" y="1295400"/>
            <a:ext cx="2590800" cy="771525"/>
            <a:chOff x="152400" y="1295400"/>
            <a:chExt cx="2590800" cy="772071"/>
          </a:xfrm>
        </p:grpSpPr>
        <p:sp>
          <p:nvSpPr>
            <p:cNvPr id="16" name="TextBox 15"/>
            <p:cNvSpPr txBox="1"/>
            <p:nvPr/>
          </p:nvSpPr>
          <p:spPr>
            <a:xfrm>
              <a:off x="152400" y="1295400"/>
              <a:ext cx="2026709" cy="369332"/>
            </a:xfrm>
            <a:prstGeom prst="rect">
              <a:avLst/>
            </a:prstGeom>
            <a:noFill/>
          </p:spPr>
          <p:txBody>
            <a:bodyPr wrap="none">
              <a:spAutoFit/>
            </a:bodyPr>
            <a:lstStyle/>
            <a:p>
              <a:pPr eaLnBrk="1" hangingPunct="1">
                <a:defRPr/>
              </a:pPr>
              <a:r>
                <a:rPr lang="en-US" dirty="0">
                  <a:ln>
                    <a:solidFill>
                      <a:schemeClr val="accent2"/>
                    </a:solidFill>
                  </a:ln>
                  <a:cs typeface="Arial" charset="0"/>
                </a:rPr>
                <a:t>Measured with GPS</a:t>
              </a:r>
            </a:p>
          </p:txBody>
        </p:sp>
        <p:sp>
          <p:nvSpPr>
            <p:cNvPr id="20" name="Oval 19"/>
            <p:cNvSpPr/>
            <p:nvPr/>
          </p:nvSpPr>
          <p:spPr>
            <a:xfrm>
              <a:off x="2209800" y="1619479"/>
              <a:ext cx="533400" cy="44799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a:stCxn id="16" idx="2"/>
              <a:endCxn id="20" idx="1"/>
            </p:cNvCxnSpPr>
            <p:nvPr/>
          </p:nvCxnSpPr>
          <p:spPr>
            <a:xfrm>
              <a:off x="1165225" y="1663961"/>
              <a:ext cx="1122363" cy="2065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6154" name="TextBox 8"/>
          <p:cNvSpPr txBox="1">
            <a:spLocks noChangeArrowheads="1"/>
          </p:cNvSpPr>
          <p:nvPr/>
        </p:nvSpPr>
        <p:spPr bwMode="auto">
          <a:xfrm>
            <a:off x="4419600" y="4065588"/>
            <a:ext cx="4857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70C0"/>
                </a:solidFill>
              </a:rPr>
              <a:t>In a changing world, </a:t>
            </a:r>
            <a:r>
              <a:rPr lang="en-US" altLang="en-US" sz="1800" i="1">
                <a:solidFill>
                  <a:srgbClr val="0070C0"/>
                </a:solidFill>
              </a:rPr>
              <a:t>Ḣ ≈ ḣ - Ṅ.</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1: Provide a series of static geoids, updated whenever change somewhere in the U.S. reaches 0.5 cm. [Not NGS’ choice]</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2: Provide a static geoid (N</a:t>
            </a:r>
            <a:r>
              <a:rPr lang="en-US" altLang="en-US" sz="1800" baseline="-25000">
                <a:solidFill>
                  <a:srgbClr val="0070C0"/>
                </a:solidFill>
              </a:rPr>
              <a:t>0</a:t>
            </a:r>
            <a:r>
              <a:rPr lang="en-US" altLang="en-US" sz="1800">
                <a:solidFill>
                  <a:srgbClr val="0070C0"/>
                </a:solidFill>
              </a:rPr>
              <a:t>) and geoid change over time (Ṅ) so that orthometric heights remain accurate to 1 cm at all times.</a:t>
            </a:r>
            <a:br>
              <a:rPr lang="en-US" altLang="en-US" sz="1800">
                <a:solidFill>
                  <a:srgbClr val="0070C0"/>
                </a:solidFill>
              </a:rPr>
            </a:br>
            <a:r>
              <a:rPr lang="en-US" altLang="en-US" sz="1800">
                <a:solidFill>
                  <a:srgbClr val="0070C0"/>
                </a:solidFill>
              </a:rPr>
              <a:t>H</a:t>
            </a:r>
            <a:r>
              <a:rPr lang="en-US" altLang="en-US" sz="1800" baseline="-25000">
                <a:solidFill>
                  <a:srgbClr val="0070C0"/>
                </a:solidFill>
              </a:rPr>
              <a:t>t</a:t>
            </a:r>
            <a:r>
              <a:rPr lang="en-US" altLang="en-US" sz="1800">
                <a:solidFill>
                  <a:srgbClr val="0070C0"/>
                </a:solidFill>
              </a:rPr>
              <a:t> = h</a:t>
            </a:r>
            <a:r>
              <a:rPr lang="en-US" altLang="en-US" sz="1800" baseline="-25000">
                <a:solidFill>
                  <a:srgbClr val="0070C0"/>
                </a:solidFill>
              </a:rPr>
              <a:t>t</a:t>
            </a:r>
            <a:r>
              <a:rPr lang="en-US" altLang="en-US" sz="1800">
                <a:solidFill>
                  <a:srgbClr val="0070C0"/>
                </a:solidFill>
              </a:rPr>
              <a:t>-(N</a:t>
            </a:r>
            <a:r>
              <a:rPr lang="en-US" altLang="en-US" sz="1800" baseline="-25000">
                <a:solidFill>
                  <a:srgbClr val="0070C0"/>
                </a:solidFill>
              </a:rPr>
              <a:t>0</a:t>
            </a:r>
            <a:r>
              <a:rPr lang="en-US" altLang="en-US" sz="1800">
                <a:solidFill>
                  <a:srgbClr val="0070C0"/>
                </a:solidFill>
              </a:rPr>
              <a:t>+ Ṅ*t)   [NGS’ choice]</a:t>
            </a:r>
          </a:p>
        </p:txBody>
      </p:sp>
      <p:sp>
        <p:nvSpPr>
          <p:cNvPr id="7177" name="TextBox 8"/>
          <p:cNvSpPr txBox="1">
            <a:spLocks noChangeArrowheads="1"/>
          </p:cNvSpPr>
          <p:nvPr/>
        </p:nvSpPr>
        <p:spPr bwMode="auto">
          <a:xfrm>
            <a:off x="180975" y="4065588"/>
            <a:ext cx="388461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h = ellipsoidal height;</a:t>
            </a:r>
          </a:p>
          <a:p>
            <a:pPr eaLnBrk="1" hangingPunct="1">
              <a:spcBef>
                <a:spcPct val="0"/>
              </a:spcBef>
              <a:buFontTx/>
              <a:buNone/>
            </a:pPr>
            <a:r>
              <a:rPr lang="en-US" altLang="en-US" sz="1800" i="1"/>
              <a:t>N = geoid height (undulation);</a:t>
            </a:r>
          </a:p>
          <a:p>
            <a:pPr eaLnBrk="1" hangingPunct="1">
              <a:spcBef>
                <a:spcPct val="0"/>
              </a:spcBef>
              <a:buFontTx/>
              <a:buNone/>
            </a:pPr>
            <a:r>
              <a:rPr lang="en-US" altLang="en-US" sz="1800" i="1"/>
              <a:t>H = orthometric height</a:t>
            </a:r>
          </a:p>
          <a:p>
            <a:pPr eaLnBrk="1" hangingPunct="1">
              <a:spcBef>
                <a:spcPct val="0"/>
              </a:spcBef>
              <a:buFontTx/>
              <a:buNone/>
            </a:pPr>
            <a:endParaRPr lang="en-US" altLang="en-US" sz="1800" i="1"/>
          </a:p>
          <a:p>
            <a:pPr eaLnBrk="1" hangingPunct="1">
              <a:spcBef>
                <a:spcPct val="0"/>
              </a:spcBef>
              <a:buFontTx/>
              <a:buNone/>
            </a:pPr>
            <a:r>
              <a:rPr lang="en-US" altLang="en-US" sz="1800"/>
              <a:t>In a static world</a:t>
            </a:r>
            <a:r>
              <a:rPr lang="en-US" altLang="en-US" sz="1800" i="1"/>
              <a:t>, H ≈ h - N</a:t>
            </a:r>
          </a:p>
          <a:p>
            <a:pPr eaLnBrk="1" hangingPunct="1">
              <a:spcBef>
                <a:spcPct val="0"/>
              </a:spcBef>
              <a:buFontTx/>
              <a:buNone/>
            </a:pPr>
            <a:endParaRPr lang="en-US" altLang="en-US" sz="1800"/>
          </a:p>
          <a:p>
            <a:pPr eaLnBrk="1" hangingPunct="1">
              <a:spcBef>
                <a:spcPct val="0"/>
              </a:spcBef>
              <a:buFontTx/>
              <a:buNone/>
            </a:pPr>
            <a:r>
              <a:rPr lang="en-US" altLang="en-US" sz="1800"/>
              <a:t>2022 aim is to achieve 1 cm geoid height accuracy (wherever possible) and 1 cm ellipsoidal height accuracy.</a:t>
            </a:r>
          </a:p>
        </p:txBody>
      </p:sp>
      <p:sp>
        <p:nvSpPr>
          <p:cNvPr id="8202" name="Slide Number Placeholder 2"/>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defRPr/>
            </a:pPr>
            <a:fld id="{3E715024-A998-469A-95A6-C9DDDF5E16DF}" type="slidenum">
              <a:rPr lang="en-US" smtClean="0"/>
              <a:pPr>
                <a:spcBef>
                  <a:spcPct val="0"/>
                </a:spcBef>
                <a:buFontTx/>
                <a:buNone/>
                <a:defRPr/>
              </a:pPr>
              <a:t>12</a:t>
            </a:fld>
            <a:endParaRPr lang="en-US" altLang="en-US" sz="1200">
              <a:solidFill>
                <a:srgbClr val="898989"/>
              </a:solidFill>
            </a:endParaRPr>
          </a:p>
        </p:txBody>
      </p:sp>
    </p:spTree>
    <p:extLst>
      <p:ext uri="{BB962C8B-B14F-4D97-AF65-F5344CB8AC3E}">
        <p14:creationId xmlns:p14="http://schemas.microsoft.com/office/powerpoint/2010/main" val="43561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014" y="1099794"/>
            <a:ext cx="7455969" cy="4558003"/>
          </a:xfrm>
          <a:prstGeom prst="rect">
            <a:avLst/>
          </a:prstGeom>
          <a:ln>
            <a:solidFill>
              <a:schemeClr val="tx1"/>
            </a:solidFill>
          </a:ln>
        </p:spPr>
      </p:pic>
      <p:sp>
        <p:nvSpPr>
          <p:cNvPr id="2" name="Title 1"/>
          <p:cNvSpPr>
            <a:spLocks noGrp="1"/>
          </p:cNvSpPr>
          <p:nvPr>
            <p:ph type="title"/>
          </p:nvPr>
        </p:nvSpPr>
        <p:spPr>
          <a:xfrm>
            <a:off x="3258565" y="482809"/>
            <a:ext cx="2626868" cy="642938"/>
          </a:xfrm>
        </p:spPr>
        <p:txBody>
          <a:bodyPr>
            <a:normAutofit/>
          </a:bodyPr>
          <a:lstStyle/>
          <a:p>
            <a:pPr algn="l"/>
            <a:r>
              <a:rPr lang="en-US" sz="3300" dirty="0">
                <a:latin typeface="Helvetica" panose="020B0604020202020204" pitchFamily="34" charset="0"/>
                <a:cs typeface="Helvetica" panose="020B0604020202020204" pitchFamily="34" charset="0"/>
              </a:rPr>
              <a:t>xDGEOID20</a:t>
            </a:r>
          </a:p>
        </p:txBody>
      </p:sp>
      <p:sp>
        <p:nvSpPr>
          <p:cNvPr id="7" name="TextBox 6"/>
          <p:cNvSpPr txBox="1"/>
          <p:nvPr/>
        </p:nvSpPr>
        <p:spPr>
          <a:xfrm>
            <a:off x="2627961" y="5774931"/>
            <a:ext cx="4704994" cy="900246"/>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prstClr val="black"/>
                </a:solidFill>
                <a:latin typeface="Helvetica"/>
                <a:ea typeface="+mn-ea"/>
              </a:rPr>
              <a:t>Alpha model based on secular trend from GRACE (NASA GSFC mascon v02.4, </a:t>
            </a:r>
            <a:r>
              <a:rPr lang="en-US" sz="1050" dirty="0" err="1">
                <a:solidFill>
                  <a:prstClr val="black"/>
                </a:solidFill>
                <a:latin typeface="Helvetica"/>
                <a:ea typeface="+mn-ea"/>
              </a:rPr>
              <a:t>Luthcke</a:t>
            </a:r>
            <a:r>
              <a:rPr lang="en-US" sz="1050" dirty="0">
                <a:solidFill>
                  <a:prstClr val="black"/>
                </a:solidFill>
                <a:latin typeface="Helvetica"/>
                <a:ea typeface="+mn-ea"/>
              </a:rPr>
              <a:t>, et al. 2013)). </a:t>
            </a:r>
          </a:p>
          <a:p>
            <a:pPr defTabSz="685800" eaLnBrk="1" fontAlgn="auto" hangingPunct="1">
              <a:spcBef>
                <a:spcPts val="0"/>
              </a:spcBef>
              <a:spcAft>
                <a:spcPts val="0"/>
              </a:spcAft>
              <a:defRPr/>
            </a:pPr>
            <a:endParaRPr lang="en-US" sz="1050" dirty="0">
              <a:solidFill>
                <a:prstClr val="black"/>
              </a:solidFill>
              <a:latin typeface="Helvetica"/>
              <a:ea typeface="+mn-ea"/>
            </a:endParaRPr>
          </a:p>
          <a:p>
            <a:pPr defTabSz="685800" eaLnBrk="1" fontAlgn="auto" hangingPunct="1">
              <a:spcBef>
                <a:spcPts val="0"/>
              </a:spcBef>
              <a:spcAft>
                <a:spcPts val="0"/>
              </a:spcAft>
              <a:defRPr/>
            </a:pPr>
            <a:r>
              <a:rPr lang="en-US" sz="1050" dirty="0">
                <a:solidFill>
                  <a:prstClr val="black"/>
                </a:solidFill>
                <a:latin typeface="Helvetica"/>
                <a:ea typeface="+mn-ea"/>
              </a:rPr>
              <a:t>Units: mm/yr. </a:t>
            </a:r>
          </a:p>
          <a:p>
            <a:pPr defTabSz="685800" eaLnBrk="1" fontAlgn="auto" hangingPunct="1">
              <a:spcBef>
                <a:spcPts val="0"/>
              </a:spcBef>
              <a:spcAft>
                <a:spcPts val="0"/>
              </a:spcAft>
              <a:defRPr/>
            </a:pPr>
            <a:r>
              <a:rPr lang="en-US" sz="1050" dirty="0">
                <a:solidFill>
                  <a:prstClr val="black"/>
                </a:solidFill>
                <a:latin typeface="Helvetica"/>
                <a:ea typeface="+mn-ea"/>
              </a:rPr>
              <a:t>Contour Interval: 0.5 mm/</a:t>
            </a:r>
            <a:r>
              <a:rPr lang="en-US" sz="1050" dirty="0" err="1">
                <a:solidFill>
                  <a:prstClr val="black"/>
                </a:solidFill>
                <a:latin typeface="Helvetica"/>
                <a:ea typeface="+mn-ea"/>
              </a:rPr>
              <a:t>yr</a:t>
            </a:r>
            <a:endParaRPr lang="en-US" sz="1050" dirty="0">
              <a:solidFill>
                <a:prstClr val="black"/>
              </a:solidFill>
              <a:latin typeface="Helvetica"/>
              <a:ea typeface="+mn-ea"/>
            </a:endParaRPr>
          </a:p>
        </p:txBody>
      </p:sp>
    </p:spTree>
    <p:extLst>
      <p:ext uri="{BB962C8B-B14F-4D97-AF65-F5344CB8AC3E}">
        <p14:creationId xmlns:p14="http://schemas.microsoft.com/office/powerpoint/2010/main" val="496571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76D9-3E53-437E-81C6-1C59C4DCB2F3}"/>
              </a:ext>
            </a:extLst>
          </p:cNvPr>
          <p:cNvSpPr>
            <a:spLocks noGrp="1"/>
          </p:cNvSpPr>
          <p:nvPr>
            <p:ph type="title"/>
          </p:nvPr>
        </p:nvSpPr>
        <p:spPr/>
        <p:txBody>
          <a:bodyPr/>
          <a:lstStyle/>
          <a:p>
            <a:r>
              <a:rPr lang="en-US" dirty="0" err="1"/>
              <a:t>GPSonBM</a:t>
            </a:r>
            <a:r>
              <a:rPr lang="en-US" dirty="0"/>
              <a:t> for Transformation Tool</a:t>
            </a:r>
          </a:p>
        </p:txBody>
      </p:sp>
      <p:sp>
        <p:nvSpPr>
          <p:cNvPr id="3" name="Content Placeholder 2">
            <a:extLst>
              <a:ext uri="{FF2B5EF4-FFF2-40B4-BE49-F238E27FC236}">
                <a16:creationId xmlns:a16="http://schemas.microsoft.com/office/drawing/2014/main" id="{CE535649-44D5-493B-9378-B72D1B24DE8B}"/>
              </a:ext>
            </a:extLst>
          </p:cNvPr>
          <p:cNvSpPr>
            <a:spLocks noGrp="1"/>
          </p:cNvSpPr>
          <p:nvPr>
            <p:ph idx="1"/>
          </p:nvPr>
        </p:nvSpPr>
        <p:spPr/>
        <p:txBody>
          <a:bodyPr/>
          <a:lstStyle/>
          <a:p>
            <a:r>
              <a:rPr lang="en-US" dirty="0"/>
              <a:t>Deadline was extended until Feb. 29, 2024</a:t>
            </a:r>
          </a:p>
          <a:p>
            <a:r>
              <a:rPr lang="en-US" dirty="0"/>
              <a:t>This this was the LAST extension.</a:t>
            </a:r>
          </a:p>
        </p:txBody>
      </p:sp>
      <p:pic>
        <p:nvPicPr>
          <p:cNvPr id="5" name="Picture 4">
            <a:extLst>
              <a:ext uri="{FF2B5EF4-FFF2-40B4-BE49-F238E27FC236}">
                <a16:creationId xmlns:a16="http://schemas.microsoft.com/office/drawing/2014/main" id="{81CC4D9E-90B4-41B4-B633-7E0399CD27FF}"/>
              </a:ext>
            </a:extLst>
          </p:cNvPr>
          <p:cNvPicPr>
            <a:picLocks noChangeAspect="1"/>
          </p:cNvPicPr>
          <p:nvPr/>
        </p:nvPicPr>
        <p:blipFill>
          <a:blip r:embed="rId2"/>
          <a:stretch>
            <a:fillRect/>
          </a:stretch>
        </p:blipFill>
        <p:spPr>
          <a:xfrm rot="5400000">
            <a:off x="-328994" y="3404703"/>
            <a:ext cx="3790597" cy="2842948"/>
          </a:xfrm>
          <a:prstGeom prst="rect">
            <a:avLst/>
          </a:prstGeom>
        </p:spPr>
      </p:pic>
      <p:sp>
        <p:nvSpPr>
          <p:cNvPr id="10" name="Slide Number Placeholder 9">
            <a:extLst>
              <a:ext uri="{FF2B5EF4-FFF2-40B4-BE49-F238E27FC236}">
                <a16:creationId xmlns:a16="http://schemas.microsoft.com/office/drawing/2014/main" id="{3D9792E7-1043-4F51-9EC2-BE6836A30064}"/>
              </a:ext>
            </a:extLst>
          </p:cNvPr>
          <p:cNvSpPr>
            <a:spLocks noGrp="1"/>
          </p:cNvSpPr>
          <p:nvPr>
            <p:ph type="sldNum" sz="quarter" idx="10"/>
          </p:nvPr>
        </p:nvSpPr>
        <p:spPr/>
        <p:txBody>
          <a:bodyPr/>
          <a:lstStyle/>
          <a:p>
            <a:pPr>
              <a:defRPr/>
            </a:pPr>
            <a:fld id="{C5F2528D-3DCC-4703-A93F-283267CE6B31}" type="slidenum">
              <a:rPr lang="en-US" altLang="en-US" smtClean="0"/>
              <a:pPr>
                <a:defRPr/>
              </a:pPr>
              <a:t>14</a:t>
            </a:fld>
            <a:endParaRPr lang="en-US" altLang="en-US"/>
          </a:p>
        </p:txBody>
      </p:sp>
      <p:pic>
        <p:nvPicPr>
          <p:cNvPr id="6" name="Picture 5">
            <a:extLst>
              <a:ext uri="{FF2B5EF4-FFF2-40B4-BE49-F238E27FC236}">
                <a16:creationId xmlns:a16="http://schemas.microsoft.com/office/drawing/2014/main" id="{AA5620E0-01D1-4E38-AC12-06EAFC02BDC1}"/>
              </a:ext>
            </a:extLst>
          </p:cNvPr>
          <p:cNvPicPr>
            <a:picLocks noChangeAspect="1"/>
          </p:cNvPicPr>
          <p:nvPr/>
        </p:nvPicPr>
        <p:blipFill>
          <a:blip r:embed="rId3"/>
          <a:stretch>
            <a:fillRect/>
          </a:stretch>
        </p:blipFill>
        <p:spPr>
          <a:xfrm>
            <a:off x="3137647" y="2929511"/>
            <a:ext cx="5861523" cy="3791965"/>
          </a:xfrm>
          <a:prstGeom prst="rect">
            <a:avLst/>
          </a:prstGeom>
        </p:spPr>
      </p:pic>
    </p:spTree>
    <p:extLst>
      <p:ext uri="{BB962C8B-B14F-4D97-AF65-F5344CB8AC3E}">
        <p14:creationId xmlns:p14="http://schemas.microsoft.com/office/powerpoint/2010/main" val="2397413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DAF9-FD94-464D-9A61-15039A5D135E}"/>
              </a:ext>
            </a:extLst>
          </p:cNvPr>
          <p:cNvSpPr>
            <a:spLocks noGrp="1"/>
          </p:cNvSpPr>
          <p:nvPr>
            <p:ph type="title"/>
          </p:nvPr>
        </p:nvSpPr>
        <p:spPr/>
        <p:txBody>
          <a:bodyPr/>
          <a:lstStyle/>
          <a:p>
            <a:r>
              <a:rPr lang="en-US" dirty="0"/>
              <a:t>All in all, an amazing effort</a:t>
            </a:r>
          </a:p>
        </p:txBody>
      </p:sp>
      <p:pic>
        <p:nvPicPr>
          <p:cNvPr id="5" name="Picture 4">
            <a:extLst>
              <a:ext uri="{FF2B5EF4-FFF2-40B4-BE49-F238E27FC236}">
                <a16:creationId xmlns:a16="http://schemas.microsoft.com/office/drawing/2014/main" id="{CD85DBD8-81D0-467B-A62A-4274E4E10174}"/>
              </a:ext>
            </a:extLst>
          </p:cNvPr>
          <p:cNvPicPr>
            <a:picLocks noChangeAspect="1"/>
          </p:cNvPicPr>
          <p:nvPr/>
        </p:nvPicPr>
        <p:blipFill>
          <a:blip r:embed="rId2"/>
          <a:stretch>
            <a:fillRect/>
          </a:stretch>
        </p:blipFill>
        <p:spPr>
          <a:xfrm>
            <a:off x="0" y="1749430"/>
            <a:ext cx="9144000" cy="4158124"/>
          </a:xfrm>
          <a:prstGeom prst="rect">
            <a:avLst/>
          </a:prstGeom>
        </p:spPr>
      </p:pic>
      <p:sp>
        <p:nvSpPr>
          <p:cNvPr id="3" name="Slide Number Placeholder 2">
            <a:extLst>
              <a:ext uri="{FF2B5EF4-FFF2-40B4-BE49-F238E27FC236}">
                <a16:creationId xmlns:a16="http://schemas.microsoft.com/office/drawing/2014/main" id="{47284286-C0DB-497C-9F94-51272DCF74DC}"/>
              </a:ext>
            </a:extLst>
          </p:cNvPr>
          <p:cNvSpPr>
            <a:spLocks noGrp="1"/>
          </p:cNvSpPr>
          <p:nvPr>
            <p:ph type="sldNum" sz="quarter" idx="10"/>
          </p:nvPr>
        </p:nvSpPr>
        <p:spPr/>
        <p:txBody>
          <a:bodyPr/>
          <a:lstStyle/>
          <a:p>
            <a:pPr>
              <a:defRPr/>
            </a:pPr>
            <a:fld id="{C5F2528D-3DCC-4703-A93F-283267CE6B31}" type="slidenum">
              <a:rPr lang="en-US" altLang="en-US" smtClean="0"/>
              <a:pPr>
                <a:defRPr/>
              </a:pPr>
              <a:t>15</a:t>
            </a:fld>
            <a:endParaRPr lang="en-US" altLang="en-US"/>
          </a:p>
        </p:txBody>
      </p:sp>
    </p:spTree>
    <p:extLst>
      <p:ext uri="{BB962C8B-B14F-4D97-AF65-F5344CB8AC3E}">
        <p14:creationId xmlns:p14="http://schemas.microsoft.com/office/powerpoint/2010/main" val="491813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a:t>
            </a:r>
          </a:p>
        </p:txBody>
      </p:sp>
      <p:sp>
        <p:nvSpPr>
          <p:cNvPr id="3" name="Content Placeholder 2"/>
          <p:cNvSpPr>
            <a:spLocks noGrp="1"/>
          </p:cNvSpPr>
          <p:nvPr>
            <p:ph idx="1"/>
          </p:nvPr>
        </p:nvSpPr>
        <p:spPr>
          <a:xfrm>
            <a:off x="457200" y="1822141"/>
            <a:ext cx="8229600" cy="4525963"/>
          </a:xfrm>
        </p:spPr>
        <p:txBody>
          <a:bodyPr/>
          <a:lstStyle/>
          <a:p>
            <a:r>
              <a:rPr lang="en-US" dirty="0">
                <a:solidFill>
                  <a:srgbClr val="FF0000"/>
                </a:solidFill>
              </a:rPr>
              <a:t>L</a:t>
            </a:r>
            <a:r>
              <a:rPr lang="en-US" dirty="0"/>
              <a:t>east squares </a:t>
            </a:r>
            <a:r>
              <a:rPr lang="en-US" dirty="0">
                <a:solidFill>
                  <a:srgbClr val="FF0000"/>
                </a:solidFill>
              </a:rPr>
              <a:t>A</a:t>
            </a:r>
            <a:r>
              <a:rPr lang="en-US" dirty="0"/>
              <a:t>djustments:  </a:t>
            </a:r>
            <a:r>
              <a:rPr lang="en-US" dirty="0">
                <a:solidFill>
                  <a:srgbClr val="FF0000"/>
                </a:solidFill>
              </a:rPr>
              <a:t>S</a:t>
            </a:r>
            <a:r>
              <a:rPr lang="en-US" dirty="0"/>
              <a:t>tatistics, </a:t>
            </a:r>
            <a:r>
              <a:rPr lang="en-US" dirty="0">
                <a:solidFill>
                  <a:srgbClr val="FF0000"/>
                </a:solidFill>
              </a:rPr>
              <a:t>E</a:t>
            </a:r>
            <a:r>
              <a:rPr lang="en-US" dirty="0"/>
              <a:t>stimates and </a:t>
            </a:r>
            <a:r>
              <a:rPr lang="en-US" dirty="0">
                <a:solidFill>
                  <a:srgbClr val="FF0000"/>
                </a:solidFill>
              </a:rPr>
              <a:t>R</a:t>
            </a:r>
            <a:r>
              <a:rPr lang="en-US" dirty="0"/>
              <a:t>esiduals</a:t>
            </a:r>
          </a:p>
          <a:p>
            <a:r>
              <a:rPr lang="en-US" dirty="0"/>
              <a:t>Contract began in August 2020</a:t>
            </a:r>
          </a:p>
          <a:p>
            <a:r>
              <a:rPr lang="en-US" dirty="0"/>
              <a:t> Solves many LSA problems</a:t>
            </a:r>
          </a:p>
          <a:p>
            <a:pPr lvl="2"/>
            <a:r>
              <a:rPr lang="en-US" dirty="0"/>
              <a:t>Has been tested on historic NGS archives</a:t>
            </a:r>
          </a:p>
          <a:p>
            <a:pPr lvl="1"/>
            <a:r>
              <a:rPr lang="en-US" dirty="0"/>
              <a:t>Uses the pre-existing Eigen library of linear algebra routines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16</a:t>
            </a:fld>
            <a:endParaRPr lang="en-US"/>
          </a:p>
        </p:txBody>
      </p:sp>
    </p:spTree>
    <p:extLst>
      <p:ext uri="{BB962C8B-B14F-4D97-AF65-F5344CB8AC3E}">
        <p14:creationId xmlns:p14="http://schemas.microsoft.com/office/powerpoint/2010/main" val="1376456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 (probably incomplete) history of LSA software at NGS</a:t>
            </a:r>
          </a:p>
        </p:txBody>
      </p:sp>
      <p:sp>
        <p:nvSpPr>
          <p:cNvPr id="3" name="Content Placeholder 2"/>
          <p:cNvSpPr>
            <a:spLocks noGrp="1"/>
          </p:cNvSpPr>
          <p:nvPr>
            <p:ph idx="1"/>
          </p:nvPr>
        </p:nvSpPr>
        <p:spPr/>
        <p:txBody>
          <a:bodyPr/>
          <a:lstStyle/>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INERT1</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(1982) ……..	Inertial</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HOACOS</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HAVAGO</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 for 3D adjustments</a:t>
            </a:r>
            <a:endParaRPr lang="en-US" sz="2000" dirty="0"/>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ADJUST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solidFill>
                  <a:srgbClr val="FF0000"/>
                </a:solidFill>
                <a:latin typeface="Times New Roman" panose="02020603050405020304" pitchFamily="18" charset="0"/>
                <a:ea typeface="Times" panose="02020603050405020304" pitchFamily="18" charset="0"/>
              </a:rPr>
              <a:t>	</a:t>
            </a:r>
            <a:r>
              <a:rPr lang="en-US" sz="2000" dirty="0"/>
              <a:t>Horizontal, modified for GPS, used by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GPSCOM/LLSOLV</a:t>
            </a:r>
            <a:r>
              <a:rPr lang="en-US" sz="2000" dirty="0"/>
              <a:t>...Used to compute CORS network, early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ASTA</a:t>
            </a:r>
            <a:r>
              <a:rPr lang="en-US" sz="2000" dirty="0"/>
              <a:t>………………...Geodetic leveling</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NETSTAT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t>Built for 2007 adjustment, used again in 2011</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APOGEE</a:t>
            </a:r>
            <a:r>
              <a:rPr lang="en-US" sz="2000" dirty="0"/>
              <a:t>…………….Relative Gravity</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CALIBRATE</a:t>
            </a:r>
            <a:r>
              <a:rPr lang="en-US" sz="2000" dirty="0"/>
              <a:t>………..</a:t>
            </a:r>
            <a:r>
              <a:rPr lang="en-US" sz="2000" b="1" dirty="0">
                <a:solidFill>
                  <a:srgbClr val="00B050"/>
                </a:solidFill>
                <a:latin typeface="Times New Roman" panose="02020603050405020304" pitchFamily="18" charset="0"/>
                <a:ea typeface="Times" panose="02020603050405020304" pitchFamily="18" charset="0"/>
              </a:rPr>
              <a:t>	</a:t>
            </a:r>
            <a:r>
              <a:rPr lang="en-US" sz="2000" dirty="0"/>
              <a:t>Calibration Baselines</a:t>
            </a:r>
          </a:p>
          <a:p>
            <a:pPr marL="0" lvl="0" indent="0">
              <a:spcBef>
                <a:spcPts val="0"/>
              </a:spcBef>
              <a:spcAft>
                <a:spcPts val="0"/>
              </a:spcAft>
              <a:buNone/>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Additionally, LSAs are encompassed within this NGS software tool: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PAGES</a:t>
            </a:r>
            <a:r>
              <a:rPr lang="en-US" sz="2000" b="1" dirty="0">
                <a:solidFill>
                  <a:srgbClr val="FF0000"/>
                </a:solidFill>
                <a:latin typeface="Times New Roman" panose="02020603050405020304" pitchFamily="18" charset="0"/>
                <a:ea typeface="Times" panose="02020603050405020304" pitchFamily="18" charset="0"/>
              </a:rPr>
              <a:t> </a:t>
            </a:r>
          </a:p>
          <a:p>
            <a:pPr marL="0" lvl="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Also, there is the following stand-alone set of matrix manipulation subroutines: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Heart Of Gold</a:t>
            </a:r>
            <a:r>
              <a:rPr lang="en-US" sz="2000" dirty="0">
                <a:solidFill>
                  <a:srgbClr val="00B05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(1984)</a:t>
            </a:r>
          </a:p>
          <a:p>
            <a:pPr marL="0" indent="0">
              <a:spcBef>
                <a:spcPts val="0"/>
              </a:spcBef>
              <a:spcAft>
                <a:spcPts val="750"/>
              </a:spcAft>
              <a:buNone/>
            </a:pPr>
            <a:endParaRPr lang="en-US" sz="900" dirty="0">
              <a:ea typeface="Times" panose="02020603050405020304" pitchFamily="18" charset="0"/>
            </a:endParaRPr>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17</a:t>
            </a:fld>
            <a:endParaRPr lang="en-US"/>
          </a:p>
        </p:txBody>
      </p:sp>
    </p:spTree>
    <p:extLst>
      <p:ext uri="{BB962C8B-B14F-4D97-AF65-F5344CB8AC3E}">
        <p14:creationId xmlns:p14="http://schemas.microsoft.com/office/powerpoint/2010/main" val="674457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014D-A146-4697-91BA-160CDDFD570F}"/>
              </a:ext>
            </a:extLst>
          </p:cNvPr>
          <p:cNvSpPr>
            <a:spLocks noGrp="1"/>
          </p:cNvSpPr>
          <p:nvPr>
            <p:ph type="title"/>
          </p:nvPr>
        </p:nvSpPr>
        <p:spPr>
          <a:xfrm>
            <a:off x="0" y="505456"/>
            <a:ext cx="9144000" cy="2060187"/>
          </a:xfrm>
        </p:spPr>
        <p:txBody>
          <a:bodyPr/>
          <a:lstStyle/>
          <a:p>
            <a:r>
              <a:rPr lang="en-US" sz="4000" dirty="0">
                <a:solidFill>
                  <a:srgbClr val="C00000"/>
                </a:solidFill>
              </a:rPr>
              <a:t>S</a:t>
            </a:r>
            <a:r>
              <a:rPr lang="en-US" sz="4000" dirty="0"/>
              <a:t>oftware for </a:t>
            </a:r>
            <a:r>
              <a:rPr lang="en-US" sz="4000" dirty="0" err="1">
                <a:solidFill>
                  <a:srgbClr val="C00000"/>
                </a:solidFill>
              </a:rPr>
              <a:t>PR</a:t>
            </a:r>
            <a:r>
              <a:rPr lang="en-US" sz="4000" dirty="0" err="1"/>
              <a:t>ojecting</a:t>
            </a:r>
            <a:r>
              <a:rPr lang="en-US" sz="4000" dirty="0"/>
              <a:t> </a:t>
            </a:r>
            <a:r>
              <a:rPr lang="en-US" sz="4000" dirty="0">
                <a:solidFill>
                  <a:srgbClr val="C00000"/>
                </a:solidFill>
              </a:rPr>
              <a:t>O</a:t>
            </a:r>
            <a:r>
              <a:rPr lang="en-US" sz="4000" dirty="0"/>
              <a:t>bservations, </a:t>
            </a:r>
            <a:r>
              <a:rPr lang="en-US" sz="4000" dirty="0">
                <a:solidFill>
                  <a:srgbClr val="C00000"/>
                </a:solidFill>
              </a:rPr>
              <a:t>C</a:t>
            </a:r>
            <a:r>
              <a:rPr lang="en-US" sz="4000" dirty="0"/>
              <a:t>onstraints and </a:t>
            </a:r>
            <a:r>
              <a:rPr lang="en-US" sz="4000" dirty="0">
                <a:solidFill>
                  <a:srgbClr val="C00000"/>
                </a:solidFill>
              </a:rPr>
              <a:t>C</a:t>
            </a:r>
            <a:r>
              <a:rPr lang="en-US" sz="4000" dirty="0"/>
              <a:t>ofactor matrices/</a:t>
            </a:r>
            <a:r>
              <a:rPr lang="en-US" sz="4000" dirty="0">
                <a:solidFill>
                  <a:srgbClr val="C00000"/>
                </a:solidFill>
              </a:rPr>
              <a:t>E</a:t>
            </a:r>
            <a:r>
              <a:rPr lang="en-US" sz="4000" dirty="0"/>
              <a:t>rrors through </a:t>
            </a:r>
            <a:r>
              <a:rPr lang="en-US" sz="4000" dirty="0">
                <a:solidFill>
                  <a:srgbClr val="C00000"/>
                </a:solidFill>
              </a:rPr>
              <a:t>T</a:t>
            </a:r>
            <a:r>
              <a:rPr lang="en-US" sz="4000" dirty="0"/>
              <a:t>ime (SPROCCET)</a:t>
            </a:r>
          </a:p>
        </p:txBody>
      </p:sp>
      <p:sp>
        <p:nvSpPr>
          <p:cNvPr id="3" name="Content Placeholder 2">
            <a:extLst>
              <a:ext uri="{FF2B5EF4-FFF2-40B4-BE49-F238E27FC236}">
                <a16:creationId xmlns:a16="http://schemas.microsoft.com/office/drawing/2014/main" id="{888345D6-EC27-4A37-85E4-2FF27DA06E5D}"/>
              </a:ext>
            </a:extLst>
          </p:cNvPr>
          <p:cNvSpPr>
            <a:spLocks noGrp="1"/>
          </p:cNvSpPr>
          <p:nvPr>
            <p:ph sz="half" idx="1"/>
          </p:nvPr>
        </p:nvSpPr>
        <p:spPr>
          <a:xfrm>
            <a:off x="457200" y="2985117"/>
            <a:ext cx="4038600" cy="3318029"/>
          </a:xfrm>
        </p:spPr>
        <p:txBody>
          <a:bodyPr/>
          <a:lstStyle/>
          <a:p>
            <a:r>
              <a:rPr lang="en-US" dirty="0"/>
              <a:t>Replaces HTDP</a:t>
            </a:r>
          </a:p>
          <a:p>
            <a:r>
              <a:rPr lang="en-US" dirty="0"/>
              <a:t>Support for orthometric data</a:t>
            </a:r>
          </a:p>
          <a:p>
            <a:r>
              <a:rPr lang="en-US" dirty="0"/>
              <a:t>Use of Geodetic Data </a:t>
            </a:r>
            <a:r>
              <a:rPr lang="en-US" dirty="0" err="1"/>
              <a:t>eXchange</a:t>
            </a:r>
            <a:r>
              <a:rPr lang="en-US" dirty="0"/>
              <a:t> (GDX) format</a:t>
            </a:r>
          </a:p>
          <a:p>
            <a:r>
              <a:rPr lang="en-US" dirty="0"/>
              <a:t>Use of IFDM2022</a:t>
            </a:r>
          </a:p>
        </p:txBody>
      </p:sp>
      <p:sp>
        <p:nvSpPr>
          <p:cNvPr id="5" name="Content Placeholder 4">
            <a:extLst>
              <a:ext uri="{FF2B5EF4-FFF2-40B4-BE49-F238E27FC236}">
                <a16:creationId xmlns:a16="http://schemas.microsoft.com/office/drawing/2014/main" id="{36B3178D-81CC-44D4-9B70-A771E856F3A1}"/>
              </a:ext>
            </a:extLst>
          </p:cNvPr>
          <p:cNvSpPr>
            <a:spLocks noGrp="1"/>
          </p:cNvSpPr>
          <p:nvPr>
            <p:ph sz="half" idx="2"/>
          </p:nvPr>
        </p:nvSpPr>
        <p:spPr>
          <a:xfrm>
            <a:off x="4648200" y="2985118"/>
            <a:ext cx="4038600" cy="2909656"/>
          </a:xfrm>
        </p:spPr>
        <p:txBody>
          <a:bodyPr/>
          <a:lstStyle/>
          <a:p>
            <a:r>
              <a:rPr lang="en-US" dirty="0"/>
              <a:t>Error propagation through time</a:t>
            </a:r>
          </a:p>
          <a:p>
            <a:r>
              <a:rPr lang="en-US" dirty="0"/>
              <a:t>Distinct modules for 14-parameter </a:t>
            </a:r>
            <a:r>
              <a:rPr lang="en-US" dirty="0" err="1"/>
              <a:t>Helmert</a:t>
            </a:r>
            <a:r>
              <a:rPr lang="en-US" dirty="0"/>
              <a:t> transformations and deformation models</a:t>
            </a:r>
          </a:p>
          <a:p>
            <a:endParaRPr lang="en-US" dirty="0"/>
          </a:p>
        </p:txBody>
      </p:sp>
      <p:sp>
        <p:nvSpPr>
          <p:cNvPr id="4" name="Slide Number Placeholder 3">
            <a:extLst>
              <a:ext uri="{FF2B5EF4-FFF2-40B4-BE49-F238E27FC236}">
                <a16:creationId xmlns:a16="http://schemas.microsoft.com/office/drawing/2014/main" id="{11102702-CA9D-4D80-9A5F-075C671B61F0}"/>
              </a:ext>
            </a:extLst>
          </p:cNvPr>
          <p:cNvSpPr>
            <a:spLocks noGrp="1"/>
          </p:cNvSpPr>
          <p:nvPr>
            <p:ph type="sldNum" sz="quarter" idx="12"/>
          </p:nvPr>
        </p:nvSpPr>
        <p:spPr/>
        <p:txBody>
          <a:bodyPr/>
          <a:lstStyle/>
          <a:p>
            <a:pPr>
              <a:defRPr/>
            </a:pPr>
            <a:fld id="{C5F2528D-3DCC-4703-A93F-283267CE6B31}" type="slidenum">
              <a:rPr lang="en-US" altLang="en-US" smtClean="0"/>
              <a:pPr>
                <a:defRPr/>
              </a:pPr>
              <a:t>18</a:t>
            </a:fld>
            <a:endParaRPr lang="en-US" altLang="en-US"/>
          </a:p>
        </p:txBody>
      </p:sp>
    </p:spTree>
    <p:extLst>
      <p:ext uri="{BB962C8B-B14F-4D97-AF65-F5344CB8AC3E}">
        <p14:creationId xmlns:p14="http://schemas.microsoft.com/office/powerpoint/2010/main" val="3949972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D377-4F25-441E-9E5B-BB4910B95093}"/>
              </a:ext>
            </a:extLst>
          </p:cNvPr>
          <p:cNvSpPr>
            <a:spLocks noGrp="1"/>
          </p:cNvSpPr>
          <p:nvPr>
            <p:ph type="title"/>
          </p:nvPr>
        </p:nvSpPr>
        <p:spPr/>
        <p:txBody>
          <a:bodyPr/>
          <a:lstStyle/>
          <a:p>
            <a:r>
              <a:rPr lang="en-US" dirty="0"/>
              <a:t>Reprocessing of OPUS Share</a:t>
            </a:r>
          </a:p>
        </p:txBody>
      </p:sp>
      <p:sp>
        <p:nvSpPr>
          <p:cNvPr id="6" name="Content Placeholder 5">
            <a:extLst>
              <a:ext uri="{FF2B5EF4-FFF2-40B4-BE49-F238E27FC236}">
                <a16:creationId xmlns:a16="http://schemas.microsoft.com/office/drawing/2014/main" id="{FCB12440-D727-4F51-87C1-620604E1D5E1}"/>
              </a:ext>
            </a:extLst>
          </p:cNvPr>
          <p:cNvSpPr>
            <a:spLocks noGrp="1"/>
          </p:cNvSpPr>
          <p:nvPr>
            <p:ph idx="1"/>
          </p:nvPr>
        </p:nvSpPr>
        <p:spPr/>
        <p:txBody>
          <a:bodyPr/>
          <a:lstStyle/>
          <a:p>
            <a:r>
              <a:rPr lang="en-US" dirty="0"/>
              <a:t>Reprocessing began Jan 21. 2025</a:t>
            </a:r>
          </a:p>
          <a:p>
            <a:r>
              <a:rPr lang="en-US" dirty="0"/>
              <a:t>78,6136 RINEX files to Process</a:t>
            </a:r>
          </a:p>
          <a:p>
            <a:r>
              <a:rPr lang="en-US" dirty="0"/>
              <a:t>Processing with M-PAGES</a:t>
            </a:r>
          </a:p>
          <a:p>
            <a:pPr lvl="1"/>
            <a:r>
              <a:rPr lang="en-US" dirty="0"/>
              <a:t>Marks with at least two shared observations, or one Shared and one IDB observations will be added to the initial National Adjustment to create transformation grids for NADCON and VERTCON</a:t>
            </a:r>
          </a:p>
          <a:p>
            <a:pPr lvl="1"/>
            <a:r>
              <a:rPr lang="en-US" dirty="0"/>
              <a:t>Marks with only one shared observation, and new IDB observations will be added to a later adjustment (to be completed by May, 2025)</a:t>
            </a:r>
          </a:p>
          <a:p>
            <a:endParaRPr lang="en-US" dirty="0"/>
          </a:p>
        </p:txBody>
      </p:sp>
      <p:sp>
        <p:nvSpPr>
          <p:cNvPr id="5" name="Slide Number Placeholder 4">
            <a:extLst>
              <a:ext uri="{FF2B5EF4-FFF2-40B4-BE49-F238E27FC236}">
                <a16:creationId xmlns:a16="http://schemas.microsoft.com/office/drawing/2014/main" id="{0250FBC6-B986-403E-AB0C-0E4F6BFDA926}"/>
              </a:ext>
            </a:extLst>
          </p:cNvPr>
          <p:cNvSpPr>
            <a:spLocks noGrp="1"/>
          </p:cNvSpPr>
          <p:nvPr>
            <p:ph type="sldNum" sz="quarter" idx="10"/>
          </p:nvPr>
        </p:nvSpPr>
        <p:spPr/>
        <p:txBody>
          <a:bodyPr/>
          <a:lstStyle/>
          <a:p>
            <a:pPr>
              <a:defRPr/>
            </a:pPr>
            <a:fld id="{19D744FE-8FC5-4ADC-ADA7-C1CF3F853954}" type="slidenum">
              <a:rPr lang="en-US" altLang="en-US" smtClean="0"/>
              <a:pPr>
                <a:defRPr/>
              </a:pPr>
              <a:t>19</a:t>
            </a:fld>
            <a:endParaRPr lang="en-US" altLang="en-US"/>
          </a:p>
        </p:txBody>
      </p:sp>
    </p:spTree>
    <p:extLst>
      <p:ext uri="{BB962C8B-B14F-4D97-AF65-F5344CB8AC3E}">
        <p14:creationId xmlns:p14="http://schemas.microsoft.com/office/powerpoint/2010/main" val="938792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6127-3417-4915-A525-C7A0B45404C7}"/>
              </a:ext>
            </a:extLst>
          </p:cNvPr>
          <p:cNvSpPr>
            <a:spLocks noGrp="1"/>
          </p:cNvSpPr>
          <p:nvPr>
            <p:ph type="title"/>
          </p:nvPr>
        </p:nvSpPr>
        <p:spPr>
          <a:xfrm>
            <a:off x="457200" y="247993"/>
            <a:ext cx="8229600" cy="1143000"/>
          </a:xfrm>
        </p:spPr>
        <p:txBody>
          <a:bodyPr/>
          <a:lstStyle/>
          <a:p>
            <a:r>
              <a:rPr lang="en-US" dirty="0"/>
              <a:t>Today’s Topics</a:t>
            </a:r>
          </a:p>
        </p:txBody>
      </p:sp>
      <p:sp>
        <p:nvSpPr>
          <p:cNvPr id="3" name="Content Placeholder 2">
            <a:extLst>
              <a:ext uri="{FF2B5EF4-FFF2-40B4-BE49-F238E27FC236}">
                <a16:creationId xmlns:a16="http://schemas.microsoft.com/office/drawing/2014/main" id="{FCF347E0-8E7F-461F-A89E-5945203FAA1D}"/>
              </a:ext>
            </a:extLst>
          </p:cNvPr>
          <p:cNvSpPr>
            <a:spLocks noGrp="1"/>
          </p:cNvSpPr>
          <p:nvPr>
            <p:ph sz="half" idx="1"/>
          </p:nvPr>
        </p:nvSpPr>
        <p:spPr>
          <a:xfrm>
            <a:off x="177553" y="1458154"/>
            <a:ext cx="4470647" cy="4525963"/>
          </a:xfrm>
        </p:spPr>
        <p:txBody>
          <a:bodyPr/>
          <a:lstStyle/>
          <a:p>
            <a:r>
              <a:rPr lang="en-US" sz="3200" dirty="0"/>
              <a:t>Modernization Progress</a:t>
            </a:r>
          </a:p>
          <a:p>
            <a:pPr lvl="1"/>
            <a:r>
              <a:rPr lang="en-US" sz="2800" dirty="0"/>
              <a:t>GRAV-D</a:t>
            </a:r>
          </a:p>
          <a:p>
            <a:pPr lvl="1"/>
            <a:r>
              <a:rPr lang="en-US" sz="2800" dirty="0" err="1"/>
              <a:t>GPSonBM</a:t>
            </a:r>
            <a:endParaRPr lang="en-US" sz="2800" dirty="0"/>
          </a:p>
          <a:p>
            <a:pPr lvl="1"/>
            <a:r>
              <a:rPr lang="en-US" sz="2800" dirty="0"/>
              <a:t>Laser, SPROCCET</a:t>
            </a:r>
          </a:p>
          <a:p>
            <a:pPr lvl="1"/>
            <a:r>
              <a:rPr lang="en-US" sz="2800" dirty="0"/>
              <a:t>Beta</a:t>
            </a:r>
          </a:p>
          <a:p>
            <a:pPr lvl="2"/>
            <a:r>
              <a:rPr lang="en-US" sz="2400" dirty="0"/>
              <a:t>OPUS 5 (GNSS)</a:t>
            </a:r>
          </a:p>
          <a:p>
            <a:pPr lvl="1"/>
            <a:r>
              <a:rPr lang="en-US" sz="2800" dirty="0"/>
              <a:t>Alpha Page</a:t>
            </a:r>
          </a:p>
          <a:p>
            <a:pPr lvl="1"/>
            <a:r>
              <a:rPr lang="en-US" sz="2800" dirty="0"/>
              <a:t>NCN Station Page</a:t>
            </a:r>
          </a:p>
          <a:p>
            <a:pPr lvl="1"/>
            <a:r>
              <a:rPr lang="en-US" sz="2800" dirty="0"/>
              <a:t>CORS Time Series Tool</a:t>
            </a:r>
          </a:p>
          <a:p>
            <a:pPr lvl="1"/>
            <a:r>
              <a:rPr lang="en-US" sz="2800" dirty="0"/>
              <a:t>Modernized OPUS Tools</a:t>
            </a:r>
          </a:p>
          <a:p>
            <a:pPr marL="457200" lvl="1" indent="0">
              <a:buNone/>
            </a:pPr>
            <a:endParaRPr lang="en-US" dirty="0"/>
          </a:p>
        </p:txBody>
      </p:sp>
      <p:sp>
        <p:nvSpPr>
          <p:cNvPr id="4" name="Content Placeholder 3">
            <a:extLst>
              <a:ext uri="{FF2B5EF4-FFF2-40B4-BE49-F238E27FC236}">
                <a16:creationId xmlns:a16="http://schemas.microsoft.com/office/drawing/2014/main" id="{A2529665-72E0-4AD2-A84D-EA9160AB6C20}"/>
              </a:ext>
            </a:extLst>
          </p:cNvPr>
          <p:cNvSpPr>
            <a:spLocks noGrp="1"/>
          </p:cNvSpPr>
          <p:nvPr>
            <p:ph sz="half" idx="2"/>
          </p:nvPr>
        </p:nvSpPr>
        <p:spPr>
          <a:xfrm>
            <a:off x="4648200" y="1458154"/>
            <a:ext cx="4038600" cy="4525963"/>
          </a:xfrm>
        </p:spPr>
        <p:txBody>
          <a:bodyPr/>
          <a:lstStyle/>
          <a:p>
            <a:r>
              <a:rPr lang="en-US" sz="3200" dirty="0"/>
              <a:t>OPUS Projects 5.2 (Production)</a:t>
            </a:r>
          </a:p>
          <a:p>
            <a:pPr lvl="2"/>
            <a:r>
              <a:rPr lang="en-US" sz="2400" dirty="0"/>
              <a:t>GVX</a:t>
            </a:r>
          </a:p>
          <a:p>
            <a:pPr lvl="2"/>
            <a:r>
              <a:rPr lang="en-US" sz="2400" dirty="0"/>
              <a:t>Publish</a:t>
            </a:r>
          </a:p>
          <a:p>
            <a:pPr lvl="2"/>
            <a:r>
              <a:rPr lang="en-US" sz="2400" dirty="0"/>
              <a:t>Online Videos and Tutorials</a:t>
            </a:r>
          </a:p>
          <a:p>
            <a:r>
              <a:rPr lang="en-US" sz="3200" dirty="0"/>
              <a:t>NOS NGS 92</a:t>
            </a:r>
          </a:p>
          <a:p>
            <a:r>
              <a:rPr lang="en-US" sz="3200" dirty="0"/>
              <a:t>NSRS Mod Timeline</a:t>
            </a:r>
          </a:p>
          <a:p>
            <a:pPr lvl="1"/>
            <a:r>
              <a:rPr lang="en-US" sz="2800" dirty="0"/>
              <a:t>Rollout, Testing Replacement</a:t>
            </a:r>
          </a:p>
          <a:p>
            <a:endParaRPr lang="en-US" dirty="0"/>
          </a:p>
        </p:txBody>
      </p:sp>
      <p:sp>
        <p:nvSpPr>
          <p:cNvPr id="5" name="Slide Number Placeholder 4">
            <a:extLst>
              <a:ext uri="{FF2B5EF4-FFF2-40B4-BE49-F238E27FC236}">
                <a16:creationId xmlns:a16="http://schemas.microsoft.com/office/drawing/2014/main" id="{15A5209B-313F-4CD1-B1BF-BB43EB12D168}"/>
              </a:ext>
            </a:extLst>
          </p:cNvPr>
          <p:cNvSpPr>
            <a:spLocks noGrp="1"/>
          </p:cNvSpPr>
          <p:nvPr>
            <p:ph type="sldNum" sz="quarter" idx="12"/>
          </p:nvPr>
        </p:nvSpPr>
        <p:spPr/>
        <p:txBody>
          <a:bodyPr/>
          <a:lstStyle/>
          <a:p>
            <a:pPr>
              <a:defRPr/>
            </a:pPr>
            <a:fld id="{19D744FE-8FC5-4ADC-ADA7-C1CF3F853954}" type="slidenum">
              <a:rPr lang="en-US" altLang="en-US" smtClean="0"/>
              <a:pPr>
                <a:defRPr/>
              </a:pPr>
              <a:t>2</a:t>
            </a:fld>
            <a:endParaRPr lang="en-US" altLang="en-US"/>
          </a:p>
        </p:txBody>
      </p:sp>
    </p:spTree>
    <p:extLst>
      <p:ext uri="{BB962C8B-B14F-4D97-AF65-F5344CB8AC3E}">
        <p14:creationId xmlns:p14="http://schemas.microsoft.com/office/powerpoint/2010/main" val="154149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E6FF-4A28-4EDD-B367-B84C6A950ECB}"/>
              </a:ext>
            </a:extLst>
          </p:cNvPr>
          <p:cNvSpPr>
            <a:spLocks noGrp="1"/>
          </p:cNvSpPr>
          <p:nvPr>
            <p:ph type="title"/>
          </p:nvPr>
        </p:nvSpPr>
        <p:spPr/>
        <p:txBody>
          <a:bodyPr/>
          <a:lstStyle/>
          <a:p>
            <a:r>
              <a:rPr lang="en-US" dirty="0"/>
              <a:t>October 09, 2024 </a:t>
            </a:r>
          </a:p>
        </p:txBody>
      </p:sp>
      <p:pic>
        <p:nvPicPr>
          <p:cNvPr id="6" name="Content Placeholder 5">
            <a:extLst>
              <a:ext uri="{FF2B5EF4-FFF2-40B4-BE49-F238E27FC236}">
                <a16:creationId xmlns:a16="http://schemas.microsoft.com/office/drawing/2014/main" id="{004C6AAD-D3D1-4CB0-A1A8-3379A49AD10E}"/>
              </a:ext>
            </a:extLst>
          </p:cNvPr>
          <p:cNvPicPr>
            <a:picLocks noGrp="1" noChangeAspect="1"/>
          </p:cNvPicPr>
          <p:nvPr>
            <p:ph idx="1"/>
          </p:nvPr>
        </p:nvPicPr>
        <p:blipFill>
          <a:blip r:embed="rId2"/>
          <a:stretch>
            <a:fillRect/>
          </a:stretch>
        </p:blipFill>
        <p:spPr>
          <a:xfrm>
            <a:off x="1853890" y="1600200"/>
            <a:ext cx="5436219" cy="5121275"/>
          </a:xfrm>
        </p:spPr>
      </p:pic>
      <p:sp>
        <p:nvSpPr>
          <p:cNvPr id="4" name="Slide Number Placeholder 3">
            <a:extLst>
              <a:ext uri="{FF2B5EF4-FFF2-40B4-BE49-F238E27FC236}">
                <a16:creationId xmlns:a16="http://schemas.microsoft.com/office/drawing/2014/main" id="{C6634E0C-2AD8-4567-9525-39E31C1572DC}"/>
              </a:ext>
            </a:extLst>
          </p:cNvPr>
          <p:cNvSpPr>
            <a:spLocks noGrp="1"/>
          </p:cNvSpPr>
          <p:nvPr>
            <p:ph type="sldNum" sz="quarter" idx="10"/>
          </p:nvPr>
        </p:nvSpPr>
        <p:spPr/>
        <p:txBody>
          <a:bodyPr/>
          <a:lstStyle/>
          <a:p>
            <a:pPr>
              <a:defRPr/>
            </a:pPr>
            <a:fld id="{C5F2528D-3DCC-4703-A93F-283267CE6B31}" type="slidenum">
              <a:rPr lang="en-US" altLang="en-US" smtClean="0"/>
              <a:pPr>
                <a:defRPr/>
              </a:pPr>
              <a:t>20</a:t>
            </a:fld>
            <a:endParaRPr lang="en-US" altLang="en-US"/>
          </a:p>
        </p:txBody>
      </p:sp>
    </p:spTree>
    <p:extLst>
      <p:ext uri="{BB962C8B-B14F-4D97-AF65-F5344CB8AC3E}">
        <p14:creationId xmlns:p14="http://schemas.microsoft.com/office/powerpoint/2010/main" val="1065439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6258-2878-47F7-9EC2-90452B8D3341}"/>
              </a:ext>
            </a:extLst>
          </p:cNvPr>
          <p:cNvSpPr>
            <a:spLocks noGrp="1"/>
          </p:cNvSpPr>
          <p:nvPr>
            <p:ph type="title"/>
          </p:nvPr>
        </p:nvSpPr>
        <p:spPr/>
        <p:txBody>
          <a:bodyPr/>
          <a:lstStyle/>
          <a:p>
            <a:r>
              <a:rPr lang="en-US" dirty="0"/>
              <a:t>Modernization Timeline</a:t>
            </a:r>
          </a:p>
        </p:txBody>
      </p:sp>
      <p:sp>
        <p:nvSpPr>
          <p:cNvPr id="3" name="Content Placeholder 2">
            <a:extLst>
              <a:ext uri="{FF2B5EF4-FFF2-40B4-BE49-F238E27FC236}">
                <a16:creationId xmlns:a16="http://schemas.microsoft.com/office/drawing/2014/main" id="{F4A880F4-B6DE-491C-BEF3-3584851684E1}"/>
              </a:ext>
            </a:extLst>
          </p:cNvPr>
          <p:cNvSpPr>
            <a:spLocks noGrp="1"/>
          </p:cNvSpPr>
          <p:nvPr>
            <p:ph idx="1"/>
          </p:nvPr>
        </p:nvSpPr>
        <p:spPr/>
        <p:txBody>
          <a:bodyPr/>
          <a:lstStyle/>
          <a:p>
            <a:r>
              <a:rPr lang="en-US" dirty="0"/>
              <a:t>In 2022, NGS diverted resources from </a:t>
            </a:r>
            <a:r>
              <a:rPr lang="en-US" i="1" dirty="0"/>
              <a:t>tool-building</a:t>
            </a:r>
            <a:r>
              <a:rPr lang="en-US" dirty="0"/>
              <a:t> to </a:t>
            </a:r>
            <a:r>
              <a:rPr lang="en-US" i="1" dirty="0"/>
              <a:t>data assurance</a:t>
            </a:r>
          </a:p>
          <a:p>
            <a:pPr lvl="1"/>
            <a:r>
              <a:rPr lang="en-US" i="1" dirty="0"/>
              <a:t>“Limited tools, excellent coordinates”</a:t>
            </a:r>
          </a:p>
          <a:p>
            <a:pPr lvl="1"/>
            <a:r>
              <a:rPr lang="en-US" dirty="0"/>
              <a:t>Set a goal of roll-out by 2025</a:t>
            </a:r>
          </a:p>
          <a:p>
            <a:r>
              <a:rPr lang="en-US" b="1" dirty="0">
                <a:solidFill>
                  <a:srgbClr val="FF0000"/>
                </a:solidFill>
              </a:rPr>
              <a:t>NGS is on-track with roll-out of modernized NSRS</a:t>
            </a:r>
          </a:p>
          <a:p>
            <a:r>
              <a:rPr lang="en-US" dirty="0"/>
              <a:t>Work on additional tools will continue in the out-years</a:t>
            </a:r>
          </a:p>
        </p:txBody>
      </p:sp>
      <p:sp>
        <p:nvSpPr>
          <p:cNvPr id="4" name="Date Placeholder 3">
            <a:extLst>
              <a:ext uri="{FF2B5EF4-FFF2-40B4-BE49-F238E27FC236}">
                <a16:creationId xmlns:a16="http://schemas.microsoft.com/office/drawing/2014/main" id="{CCB3417E-9395-4506-8626-0E7B838FC310}"/>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F680FB79-74BD-4A2D-923D-8DCD140CEEFE}"/>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12B9B99A-E896-4619-AD8A-3BF4D28132BF}"/>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21</a:t>
            </a:fld>
            <a:endParaRPr lang="en-US"/>
          </a:p>
        </p:txBody>
      </p:sp>
    </p:spTree>
    <p:extLst>
      <p:ext uri="{BB962C8B-B14F-4D97-AF65-F5344CB8AC3E}">
        <p14:creationId xmlns:p14="http://schemas.microsoft.com/office/powerpoint/2010/main" val="407533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p:txBody>
          <a:bodyPr/>
          <a:lstStyle/>
          <a:p>
            <a:r>
              <a:rPr lang="en-US" dirty="0"/>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p:txBody>
          <a:bodyPr/>
          <a:lstStyle/>
          <a:p>
            <a:r>
              <a:rPr lang="en-US" sz="2400" dirty="0"/>
              <a:t>NGS will </a:t>
            </a:r>
            <a:r>
              <a:rPr lang="en-US" sz="2400" b="1" i="1" dirty="0"/>
              <a:t>roll out </a:t>
            </a:r>
            <a:r>
              <a:rPr lang="en-US" sz="2400" dirty="0"/>
              <a:t>components of the modernized NSRS over time (2025-2026)</a:t>
            </a:r>
          </a:p>
          <a:p>
            <a:r>
              <a:rPr lang="en-US" sz="2400" dirty="0"/>
              <a:t>As each component is </a:t>
            </a:r>
            <a:r>
              <a:rPr lang="en-US" sz="2400" b="1" i="1" dirty="0"/>
              <a:t>rolled out</a:t>
            </a:r>
            <a:r>
              <a:rPr lang="en-US" sz="2400" dirty="0"/>
              <a:t>, it can be </a:t>
            </a:r>
            <a:r>
              <a:rPr lang="en-US" sz="2400" b="1" i="1" dirty="0"/>
              <a:t>tested</a:t>
            </a:r>
          </a:p>
          <a:p>
            <a:r>
              <a:rPr lang="en-US" sz="2400" dirty="0"/>
              <a:t>Once the final component (likely VERTCON) is </a:t>
            </a:r>
            <a:r>
              <a:rPr lang="en-US" sz="2400" b="1" i="1" dirty="0"/>
              <a:t>rolled out </a:t>
            </a:r>
            <a:r>
              <a:rPr lang="en-US" sz="2400" dirty="0"/>
              <a:t>(likely late 2025), </a:t>
            </a:r>
            <a:r>
              <a:rPr lang="en-US" sz="2400" b="1" i="1" dirty="0"/>
              <a:t>testing</a:t>
            </a:r>
            <a:r>
              <a:rPr lang="en-US" sz="2400" dirty="0"/>
              <a:t> will continue for </a:t>
            </a:r>
            <a:r>
              <a:rPr lang="en-US" sz="2400" i="1" u="sng" dirty="0"/>
              <a:t>at least 6 months</a:t>
            </a:r>
          </a:p>
          <a:p>
            <a:r>
              <a:rPr lang="en-US" sz="2400" dirty="0"/>
              <a:t>Once enough </a:t>
            </a:r>
            <a:r>
              <a:rPr lang="en-US" sz="2400" b="1" i="1" dirty="0"/>
              <a:t>testing</a:t>
            </a:r>
            <a:r>
              <a:rPr lang="en-US" sz="2400" dirty="0"/>
              <a:t> is done, and all modernized NSRS components seem stable and correct, the FGCS will vote (likely 2026)</a:t>
            </a:r>
          </a:p>
          <a:p>
            <a:r>
              <a:rPr lang="en-US" sz="2400" dirty="0"/>
              <a:t>If affirmative, the modernized NSRS will </a:t>
            </a:r>
            <a:r>
              <a:rPr lang="en-US" sz="2400" b="1" i="1" dirty="0"/>
              <a:t>replace</a:t>
            </a:r>
            <a:r>
              <a:rPr lang="en-US" sz="2400" dirty="0"/>
              <a:t> the current NSRS</a:t>
            </a:r>
          </a:p>
          <a:p>
            <a:endParaRPr lang="en-US" sz="2100" dirty="0"/>
          </a:p>
        </p:txBody>
      </p:sp>
      <p:sp>
        <p:nvSpPr>
          <p:cNvPr id="4" name="Date Placeholder 3">
            <a:extLst>
              <a:ext uri="{FF2B5EF4-FFF2-40B4-BE49-F238E27FC236}">
                <a16:creationId xmlns:a16="http://schemas.microsoft.com/office/drawing/2014/main" id="{0CC34A20-93F2-494F-AE17-49A321ACC4FF}"/>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98BB0443-D102-483A-8158-41902FF02029}"/>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293A3FAC-732E-494B-B955-7987CD9AF1F0}"/>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22</a:t>
            </a:fld>
            <a:endParaRPr lang="en-US"/>
          </a:p>
        </p:txBody>
      </p:sp>
    </p:spTree>
    <p:extLst>
      <p:ext uri="{BB962C8B-B14F-4D97-AF65-F5344CB8AC3E}">
        <p14:creationId xmlns:p14="http://schemas.microsoft.com/office/powerpoint/2010/main" val="428316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AEAB-6E3F-403F-8B00-00F7C6D59355}"/>
              </a:ext>
            </a:extLst>
          </p:cNvPr>
          <p:cNvSpPr>
            <a:spLocks noGrp="1"/>
          </p:cNvSpPr>
          <p:nvPr>
            <p:ph type="title"/>
          </p:nvPr>
        </p:nvSpPr>
        <p:spPr/>
        <p:txBody>
          <a:bodyPr/>
          <a:lstStyle/>
          <a:p>
            <a:r>
              <a:rPr lang="en-US" dirty="0"/>
              <a:t>Rollout:  Alpha, Beta, Live</a:t>
            </a:r>
          </a:p>
        </p:txBody>
      </p:sp>
      <p:sp>
        <p:nvSpPr>
          <p:cNvPr id="3" name="Content Placeholder 2">
            <a:extLst>
              <a:ext uri="{FF2B5EF4-FFF2-40B4-BE49-F238E27FC236}">
                <a16:creationId xmlns:a16="http://schemas.microsoft.com/office/drawing/2014/main" id="{B1FADB0A-C300-4E93-8C02-4B894EC79B09}"/>
              </a:ext>
            </a:extLst>
          </p:cNvPr>
          <p:cNvSpPr>
            <a:spLocks noGrp="1"/>
          </p:cNvSpPr>
          <p:nvPr>
            <p:ph idx="1"/>
          </p:nvPr>
        </p:nvSpPr>
        <p:spPr/>
        <p:txBody>
          <a:bodyPr/>
          <a:lstStyle/>
          <a:p>
            <a:r>
              <a:rPr lang="en-US" sz="2800" dirty="0"/>
              <a:t>NGS will use three different websites (URLs) as we roll-out the modernized NSRS:</a:t>
            </a:r>
          </a:p>
          <a:p>
            <a:pPr lvl="1"/>
            <a:r>
              <a:rPr lang="en-US" sz="2400" b="1" dirty="0"/>
              <a:t>Live</a:t>
            </a:r>
            <a:r>
              <a:rPr lang="en-US" sz="2400" dirty="0"/>
              <a:t>:  </a:t>
            </a:r>
            <a:r>
              <a:rPr lang="en-US" sz="2400" b="1" dirty="0"/>
              <a:t>www</a:t>
            </a:r>
            <a:r>
              <a:rPr lang="en-US" sz="2400" dirty="0"/>
              <a:t>.ngs.noaa.gov</a:t>
            </a:r>
          </a:p>
          <a:p>
            <a:pPr lvl="2"/>
            <a:r>
              <a:rPr lang="en-US" sz="1600" dirty="0"/>
              <a:t>Will hold the current NSRS until the modernized NSRS has been fully tested and the FGCS has voted to replace the current NSRS with the modernized NSRS</a:t>
            </a:r>
          </a:p>
          <a:p>
            <a:pPr lvl="1"/>
            <a:r>
              <a:rPr lang="en-US" sz="2400" b="1" dirty="0"/>
              <a:t>Beta</a:t>
            </a:r>
            <a:r>
              <a:rPr lang="en-US" sz="2400" dirty="0"/>
              <a:t>:  </a:t>
            </a:r>
            <a:r>
              <a:rPr lang="en-US" sz="2400" b="1" dirty="0"/>
              <a:t>beta</a:t>
            </a:r>
            <a:r>
              <a:rPr lang="en-US" sz="2400" dirty="0"/>
              <a:t>.ngs.noaa.gov</a:t>
            </a:r>
          </a:p>
          <a:p>
            <a:pPr lvl="2"/>
            <a:r>
              <a:rPr lang="en-US" sz="1600" dirty="0"/>
              <a:t>Re-designed to hold modernized NSRS products only</a:t>
            </a:r>
          </a:p>
          <a:p>
            <a:pPr lvl="2"/>
            <a:r>
              <a:rPr lang="en-US" sz="1600" dirty="0"/>
              <a:t>Every component of the modernized NSRS will be placed here</a:t>
            </a:r>
          </a:p>
          <a:p>
            <a:pPr lvl="2"/>
            <a:r>
              <a:rPr lang="en-US" sz="1600" dirty="0"/>
              <a:t>Products assumed to be complete and correct</a:t>
            </a:r>
          </a:p>
          <a:p>
            <a:pPr lvl="2"/>
            <a:r>
              <a:rPr lang="en-US" sz="1600" dirty="0"/>
              <a:t>For testing</a:t>
            </a:r>
          </a:p>
          <a:p>
            <a:pPr lvl="2"/>
            <a:r>
              <a:rPr lang="en-US" sz="1600" dirty="0"/>
              <a:t>Subject to change or deletion</a:t>
            </a:r>
          </a:p>
          <a:p>
            <a:pPr lvl="1"/>
            <a:r>
              <a:rPr lang="en-US" sz="2400" b="1" dirty="0"/>
              <a:t>Alpha</a:t>
            </a:r>
            <a:r>
              <a:rPr lang="en-US" sz="2400" dirty="0"/>
              <a:t>:  </a:t>
            </a:r>
            <a:r>
              <a:rPr lang="en-US" sz="2400" b="1" dirty="0"/>
              <a:t>alpha</a:t>
            </a:r>
            <a:r>
              <a:rPr lang="en-US" sz="2400" dirty="0"/>
              <a:t>.ngs.noaa.gov</a:t>
            </a:r>
          </a:p>
          <a:p>
            <a:pPr lvl="2"/>
            <a:r>
              <a:rPr lang="en-US" sz="1600" dirty="0"/>
              <a:t>“Incomplete, early, possibly incorrect”</a:t>
            </a:r>
          </a:p>
          <a:p>
            <a:pPr lvl="2"/>
            <a:r>
              <a:rPr lang="en-US" sz="1600" dirty="0"/>
              <a:t>Not everything will go on alpha</a:t>
            </a:r>
          </a:p>
        </p:txBody>
      </p:sp>
      <p:sp>
        <p:nvSpPr>
          <p:cNvPr id="4" name="Date Placeholder 3">
            <a:extLst>
              <a:ext uri="{FF2B5EF4-FFF2-40B4-BE49-F238E27FC236}">
                <a16:creationId xmlns:a16="http://schemas.microsoft.com/office/drawing/2014/main" id="{C1F80F8C-3060-433C-A044-3FAF778EB0CC}"/>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37809E7-4CCE-45A9-A7F3-2AEC505C68F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7B9A63F5-3876-445A-8F1F-B863684E3039}"/>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23</a:t>
            </a:fld>
            <a:endParaRPr lang="en-US"/>
          </a:p>
        </p:txBody>
      </p:sp>
    </p:spTree>
    <p:extLst>
      <p:ext uri="{BB962C8B-B14F-4D97-AF65-F5344CB8AC3E}">
        <p14:creationId xmlns:p14="http://schemas.microsoft.com/office/powerpoint/2010/main" val="39659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41A6-6DD4-4317-BFA5-A4B70F9439AB}"/>
              </a:ext>
            </a:extLst>
          </p:cNvPr>
          <p:cNvSpPr>
            <a:spLocks noGrp="1"/>
          </p:cNvSpPr>
          <p:nvPr>
            <p:ph type="title"/>
          </p:nvPr>
        </p:nvSpPr>
        <p:spPr>
          <a:xfrm>
            <a:off x="508000" y="578719"/>
            <a:ext cx="8229600" cy="857250"/>
          </a:xfrm>
        </p:spPr>
        <p:txBody>
          <a:bodyPr/>
          <a:lstStyle/>
          <a:p>
            <a:r>
              <a:rPr lang="en-US" dirty="0"/>
              <a:t>Snapshot of the modernized NSRS </a:t>
            </a:r>
            <a:br>
              <a:rPr lang="en-US" dirty="0"/>
            </a:br>
            <a:r>
              <a:rPr lang="en-US" dirty="0"/>
              <a:t>at the end of initial rollout</a:t>
            </a:r>
          </a:p>
        </p:txBody>
      </p:sp>
      <p:sp>
        <p:nvSpPr>
          <p:cNvPr id="3" name="Content Placeholder 2">
            <a:extLst>
              <a:ext uri="{FF2B5EF4-FFF2-40B4-BE49-F238E27FC236}">
                <a16:creationId xmlns:a16="http://schemas.microsoft.com/office/drawing/2014/main" id="{DF92285A-6440-41DD-A546-A2B5227D2D34}"/>
              </a:ext>
            </a:extLst>
          </p:cNvPr>
          <p:cNvSpPr>
            <a:spLocks noGrp="1"/>
          </p:cNvSpPr>
          <p:nvPr>
            <p:ph idx="1"/>
          </p:nvPr>
        </p:nvSpPr>
        <p:spPr>
          <a:xfrm>
            <a:off x="457200" y="2024111"/>
            <a:ext cx="8229600" cy="4525963"/>
          </a:xfrm>
        </p:spPr>
        <p:txBody>
          <a:bodyPr/>
          <a:lstStyle/>
          <a:p>
            <a:r>
              <a:rPr lang="en-US" sz="2800" dirty="0"/>
              <a:t>Not everything promised in the Blueprint documents will be built in time for the initial rollout.  But the following will be:</a:t>
            </a:r>
          </a:p>
          <a:p>
            <a:pPr lvl="1"/>
            <a:r>
              <a:rPr lang="en-US" sz="2400" dirty="0"/>
              <a:t>ITRF2020, N/P/C/MATRF2022, NAPGD2022, SPCS2022</a:t>
            </a:r>
          </a:p>
          <a:p>
            <a:pPr lvl="1"/>
            <a:r>
              <a:rPr lang="en-US" sz="2400" dirty="0"/>
              <a:t>NSRS Database, new datasheets for marks and stations</a:t>
            </a:r>
          </a:p>
          <a:p>
            <a:pPr lvl="1"/>
            <a:r>
              <a:rPr lang="en-US" sz="2400" dirty="0"/>
              <a:t>RECs </a:t>
            </a:r>
          </a:p>
          <a:p>
            <a:pPr lvl="1"/>
            <a:r>
              <a:rPr lang="en-US" sz="2400" dirty="0"/>
              <a:t>OPUS-S with multi-GNSS</a:t>
            </a:r>
          </a:p>
          <a:p>
            <a:pPr lvl="1"/>
            <a:r>
              <a:rPr lang="en-US" sz="2400" dirty="0"/>
              <a:t>OPUS-Projects (GPS only):</a:t>
            </a:r>
          </a:p>
          <a:p>
            <a:pPr lvl="2"/>
            <a:r>
              <a:rPr lang="en-US" sz="2000" dirty="0"/>
              <a:t>GDX, SPROCCET, LASER, NSRS DB submission</a:t>
            </a:r>
          </a:p>
          <a:p>
            <a:pPr lvl="2"/>
            <a:r>
              <a:rPr lang="en-US" sz="2000" dirty="0"/>
              <a:t>The ability for NGS to generate RECs from OPUS submissions in a timely manner</a:t>
            </a:r>
          </a:p>
          <a:p>
            <a:pPr lvl="1"/>
            <a:endParaRPr lang="en-US" dirty="0"/>
          </a:p>
        </p:txBody>
      </p:sp>
      <p:sp>
        <p:nvSpPr>
          <p:cNvPr id="4" name="Date Placeholder 3">
            <a:extLst>
              <a:ext uri="{FF2B5EF4-FFF2-40B4-BE49-F238E27FC236}">
                <a16:creationId xmlns:a16="http://schemas.microsoft.com/office/drawing/2014/main" id="{96F5605F-DA75-4EF1-85D6-CAEC35FEE10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430058C2-4489-4B64-BE48-A1E27A2AB84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99573BA6-6547-498E-A52C-83DED3BAB8AA}"/>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24</a:t>
            </a:fld>
            <a:endParaRPr lang="en-US"/>
          </a:p>
        </p:txBody>
      </p:sp>
    </p:spTree>
    <p:extLst>
      <p:ext uri="{BB962C8B-B14F-4D97-AF65-F5344CB8AC3E}">
        <p14:creationId xmlns:p14="http://schemas.microsoft.com/office/powerpoint/2010/main" val="14355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DD0-B5B2-479D-BF8D-D36E43727A69}"/>
              </a:ext>
            </a:extLst>
          </p:cNvPr>
          <p:cNvSpPr>
            <a:spLocks noGrp="1"/>
          </p:cNvSpPr>
          <p:nvPr>
            <p:ph type="title"/>
          </p:nvPr>
        </p:nvSpPr>
        <p:spPr/>
        <p:txBody>
          <a:bodyPr/>
          <a:lstStyle/>
          <a:p>
            <a:r>
              <a:rPr lang="en-US" dirty="0"/>
              <a:t>Testing into replacement</a:t>
            </a:r>
          </a:p>
        </p:txBody>
      </p:sp>
      <p:sp>
        <p:nvSpPr>
          <p:cNvPr id="3" name="Content Placeholder 2">
            <a:extLst>
              <a:ext uri="{FF2B5EF4-FFF2-40B4-BE49-F238E27FC236}">
                <a16:creationId xmlns:a16="http://schemas.microsoft.com/office/drawing/2014/main" id="{67211C4D-A804-421F-9BEA-A78D8D7226EA}"/>
              </a:ext>
            </a:extLst>
          </p:cNvPr>
          <p:cNvSpPr>
            <a:spLocks noGrp="1"/>
          </p:cNvSpPr>
          <p:nvPr>
            <p:ph idx="1"/>
          </p:nvPr>
        </p:nvSpPr>
        <p:spPr>
          <a:xfrm>
            <a:off x="457200" y="1320118"/>
            <a:ext cx="8229600" cy="3394472"/>
          </a:xfrm>
        </p:spPr>
        <p:txBody>
          <a:bodyPr/>
          <a:lstStyle/>
          <a:p>
            <a:r>
              <a:rPr lang="en-US" dirty="0"/>
              <a:t>From late 2025 into sometime in 2026, all modernized NSRS components on Beta will go through testing and feedback</a:t>
            </a:r>
          </a:p>
          <a:p>
            <a:r>
              <a:rPr lang="en-US" dirty="0"/>
              <a:t>After the FGCS vote, a few months of work remain:</a:t>
            </a:r>
          </a:p>
          <a:p>
            <a:pPr lvl="1"/>
            <a:r>
              <a:rPr lang="en-US" dirty="0"/>
              <a:t>The FGCS will issue an FRN officially announcing the adoption of the modernized NSRS</a:t>
            </a:r>
          </a:p>
          <a:p>
            <a:pPr lvl="1"/>
            <a:r>
              <a:rPr lang="en-US" dirty="0"/>
              <a:t>The beta website may be wiped of submitted data*</a:t>
            </a:r>
          </a:p>
          <a:p>
            <a:pPr lvl="1"/>
            <a:r>
              <a:rPr lang="en-US" dirty="0"/>
              <a:t>All modernized NSRS components moved to the Live website</a:t>
            </a:r>
          </a:p>
          <a:p>
            <a:pPr lvl="1"/>
            <a:endParaRPr lang="en-US" dirty="0"/>
          </a:p>
        </p:txBody>
      </p:sp>
      <p:sp>
        <p:nvSpPr>
          <p:cNvPr id="4" name="Date Placeholder 3">
            <a:extLst>
              <a:ext uri="{FF2B5EF4-FFF2-40B4-BE49-F238E27FC236}">
                <a16:creationId xmlns:a16="http://schemas.microsoft.com/office/drawing/2014/main" id="{FC4F8CE1-E57A-4628-835B-4E35C8346AE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ECBAF271-B607-48A1-B881-BCA24435262D}"/>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A11011BF-56FC-4682-866A-05D3C6A9A9E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25</a:t>
            </a:fld>
            <a:endParaRPr lang="en-US"/>
          </a:p>
        </p:txBody>
      </p:sp>
    </p:spTree>
    <p:extLst>
      <p:ext uri="{BB962C8B-B14F-4D97-AF65-F5344CB8AC3E}">
        <p14:creationId xmlns:p14="http://schemas.microsoft.com/office/powerpoint/2010/main" val="246647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E4A974-626F-47AF-A871-A47271FCECFA}"/>
              </a:ext>
            </a:extLst>
          </p:cNvPr>
          <p:cNvSpPr>
            <a:spLocks noGrp="1"/>
          </p:cNvSpPr>
          <p:nvPr>
            <p:ph type="sldNum" sz="quarter" idx="12"/>
          </p:nvPr>
        </p:nvSpPr>
        <p:spPr/>
        <p:txBody>
          <a:bodyPr/>
          <a:lstStyle/>
          <a:p>
            <a:pPr>
              <a:defRPr/>
            </a:pPr>
            <a:fld id="{19D744FE-8FC5-4ADC-ADA7-C1CF3F853954}" type="slidenum">
              <a:rPr lang="en-US" altLang="en-US" smtClean="0"/>
              <a:pPr>
                <a:defRPr/>
              </a:pPr>
              <a:t>26</a:t>
            </a:fld>
            <a:endParaRPr lang="en-US" altLang="en-US"/>
          </a:p>
        </p:txBody>
      </p:sp>
      <p:pic>
        <p:nvPicPr>
          <p:cNvPr id="3" name="Picture 2">
            <a:extLst>
              <a:ext uri="{FF2B5EF4-FFF2-40B4-BE49-F238E27FC236}">
                <a16:creationId xmlns:a16="http://schemas.microsoft.com/office/drawing/2014/main" id="{C2A9FBF0-11F0-4863-A960-BC2C9AF018A4}"/>
              </a:ext>
            </a:extLst>
          </p:cNvPr>
          <p:cNvPicPr>
            <a:picLocks noChangeAspect="1"/>
          </p:cNvPicPr>
          <p:nvPr/>
        </p:nvPicPr>
        <p:blipFill>
          <a:blip r:embed="rId2"/>
          <a:stretch>
            <a:fillRect/>
          </a:stretch>
        </p:blipFill>
        <p:spPr>
          <a:xfrm>
            <a:off x="0" y="437700"/>
            <a:ext cx="9144000" cy="5982599"/>
          </a:xfrm>
          <a:prstGeom prst="rect">
            <a:avLst/>
          </a:prstGeom>
        </p:spPr>
      </p:pic>
    </p:spTree>
    <p:extLst>
      <p:ext uri="{BB962C8B-B14F-4D97-AF65-F5344CB8AC3E}">
        <p14:creationId xmlns:p14="http://schemas.microsoft.com/office/powerpoint/2010/main" val="1721635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Google Shape;228;p28">
            <a:extLst>
              <a:ext uri="{FF2B5EF4-FFF2-40B4-BE49-F238E27FC236}">
                <a16:creationId xmlns:a16="http://schemas.microsoft.com/office/drawing/2014/main" id="{DD4F0366-BD00-40B8-BB0F-F299AE7CCFE4}"/>
              </a:ext>
            </a:extLst>
          </p:cNvPr>
          <p:cNvSpPr txBox="1">
            <a:spLocks noChangeArrowheads="1"/>
          </p:cNvSpPr>
          <p:nvPr/>
        </p:nvSpPr>
        <p:spPr bwMode="auto">
          <a:xfrm>
            <a:off x="82550" y="1166813"/>
            <a:ext cx="8974138"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3810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Currently in BETA!!</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all GNSS observables currently supported by the global infrastructure </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more than two frequencies.</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RINEX 2 or 3</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Version 2 only supports GPS and GLONASS, Galileo (to a limited extent)</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Submission of proprietary data will result in RINEX 2.11 (limitation of TEQC).  NGS will ONLY accept RINEX submission in the near future.</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a:t>
            </a:r>
            <a:r>
              <a:rPr lang="en-US" altLang="en-US" sz="2400" dirty="0" err="1">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pseudorange</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and phase.</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Uses a single-difference processing strategy.</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a:t>
            </a:r>
            <a:r>
              <a:rPr lang="en-US" altLang="en-US" sz="2400" u="sng"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can</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support NGS strategic objectives.</a:t>
            </a:r>
          </a:p>
          <a:p>
            <a:pPr>
              <a:spcBef>
                <a:spcPts val="1000"/>
              </a:spcBef>
              <a:spcAft>
                <a:spcPts val="1000"/>
              </a:spcAft>
              <a:buClr>
                <a:srgbClr val="000000"/>
              </a:buClr>
              <a:buSzPts val="2400"/>
              <a:buFont typeface="Times New Roman" panose="02020603050405020304" pitchFamily="18" charset="0"/>
              <a:buChar char="●"/>
            </a:pPr>
            <a:endPar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1" name="Google Shape;229;p28">
            <a:extLst>
              <a:ext uri="{FF2B5EF4-FFF2-40B4-BE49-F238E27FC236}">
                <a16:creationId xmlns:a16="http://schemas.microsoft.com/office/drawing/2014/main" id="{54E8522C-C4FB-4324-89D6-2BF0A91CAC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B13E03F-F5AE-48EE-B5E6-D9DB24CE4708}" type="slidenum">
              <a:rPr lang="en-US" altLang="en-US" smtClean="0">
                <a:solidFill>
                  <a:srgbClr val="898989"/>
                </a:solidFill>
              </a:rPr>
              <a:pPr/>
              <a:t>27</a:t>
            </a:fld>
            <a:endParaRPr lang="en-US" altLang="en-US" dirty="0">
              <a:solidFill>
                <a:srgbClr val="898989"/>
              </a:solidFill>
            </a:endParaRPr>
          </a:p>
        </p:txBody>
      </p:sp>
      <p:sp>
        <p:nvSpPr>
          <p:cNvPr id="99332" name="Google Shape;230;p28">
            <a:extLst>
              <a:ext uri="{FF2B5EF4-FFF2-40B4-BE49-F238E27FC236}">
                <a16:creationId xmlns:a16="http://schemas.microsoft.com/office/drawing/2014/main" id="{C2258ED6-85A8-44F1-9913-53C351419390}"/>
              </a:ext>
            </a:extLst>
          </p:cNvPr>
          <p:cNvSpPr txBox="1">
            <a:spLocks noChangeArrowheads="1"/>
          </p:cNvSpPr>
          <p:nvPr/>
        </p:nvSpPr>
        <p:spPr bwMode="auto">
          <a:xfrm>
            <a:off x="82550" y="330200"/>
            <a:ext cx="89741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100"/>
              <a:buFont typeface="Arial" panose="020B0604020202020204" pitchFamily="34" charset="0"/>
              <a:buNone/>
            </a:pPr>
            <a:r>
              <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 Multi-GNSS PAGES</a:t>
            </a:r>
          </a:p>
        </p:txBody>
      </p:sp>
      <p:sp>
        <p:nvSpPr>
          <p:cNvPr id="99333" name="Google Shape;231;p28">
            <a:extLst>
              <a:ext uri="{FF2B5EF4-FFF2-40B4-BE49-F238E27FC236}">
                <a16:creationId xmlns:a16="http://schemas.microsoft.com/office/drawing/2014/main" id="{98671BBB-0EF9-4751-8350-EF5E397D0E40}"/>
              </a:ext>
            </a:extLst>
          </p:cNvPr>
          <p:cNvSpPr txBox="1">
            <a:spLocks noChangeArrowheads="1"/>
          </p:cNvSpPr>
          <p:nvPr/>
        </p:nvSpPr>
        <p:spPr bwMode="auto">
          <a:xfrm>
            <a:off x="0" y="6356350"/>
            <a:ext cx="1447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January 26, 2021</a:t>
            </a:r>
          </a:p>
          <a:p>
            <a:pPr>
              <a:buClr>
                <a:srgbClr val="000000"/>
              </a:buClr>
              <a:buSzPts val="1200"/>
              <a:buFont typeface="Arial" panose="020B0604020202020204" pitchFamily="34" charset="0"/>
              <a:buNone/>
            </a:pPr>
            <a:endPar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4" name="Google Shape;232;p28">
            <a:extLst>
              <a:ext uri="{FF2B5EF4-FFF2-40B4-BE49-F238E27FC236}">
                <a16:creationId xmlns:a16="http://schemas.microsoft.com/office/drawing/2014/main" id="{0052CD94-820F-408D-B8F8-0B7A809EEC22}"/>
              </a:ext>
            </a:extLst>
          </p:cNvPr>
          <p:cNvSpPr txBox="1">
            <a:spLocks noChangeArrowheads="1"/>
          </p:cNvSpPr>
          <p:nvPr/>
        </p:nvSpPr>
        <p:spPr bwMode="auto">
          <a:xfrm>
            <a:off x="1447800" y="6356350"/>
            <a:ext cx="62436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Multi-GNSS OPUS : First Call for Internal Testing</a:t>
            </a:r>
          </a:p>
        </p:txBody>
      </p:sp>
    </p:spTree>
    <p:extLst>
      <p:ext uri="{BB962C8B-B14F-4D97-AF65-F5344CB8AC3E}">
        <p14:creationId xmlns:p14="http://schemas.microsoft.com/office/powerpoint/2010/main" val="1662705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C8EB4-55AF-4FEF-8699-765BD4F92A5D}"/>
              </a:ext>
            </a:extLst>
          </p:cNvPr>
          <p:cNvPicPr>
            <a:picLocks noChangeAspect="1"/>
          </p:cNvPicPr>
          <p:nvPr/>
        </p:nvPicPr>
        <p:blipFill>
          <a:blip r:embed="rId2"/>
          <a:stretch>
            <a:fillRect/>
          </a:stretch>
        </p:blipFill>
        <p:spPr>
          <a:xfrm>
            <a:off x="678051" y="0"/>
            <a:ext cx="7787898" cy="6858000"/>
          </a:xfrm>
          <a:prstGeom prst="rect">
            <a:avLst/>
          </a:prstGeom>
        </p:spPr>
      </p:pic>
      <p:sp>
        <p:nvSpPr>
          <p:cNvPr id="2" name="Slide Number Placeholder 1">
            <a:extLst>
              <a:ext uri="{FF2B5EF4-FFF2-40B4-BE49-F238E27FC236}">
                <a16:creationId xmlns:a16="http://schemas.microsoft.com/office/drawing/2014/main" id="{E71B3C3E-45F7-4DC0-B162-9220A7BBDD6B}"/>
              </a:ext>
            </a:extLst>
          </p:cNvPr>
          <p:cNvSpPr>
            <a:spLocks noGrp="1"/>
          </p:cNvSpPr>
          <p:nvPr>
            <p:ph type="sldNum" sz="quarter" idx="12"/>
          </p:nvPr>
        </p:nvSpPr>
        <p:spPr/>
        <p:txBody>
          <a:bodyPr/>
          <a:lstStyle/>
          <a:p>
            <a:pPr>
              <a:defRPr/>
            </a:pPr>
            <a:fld id="{7EC8EABE-C30E-4086-BCE5-6C6836F25DE4}" type="slidenum">
              <a:rPr lang="en-US" altLang="en-US" smtClean="0"/>
              <a:pPr>
                <a:defRPr/>
              </a:pPr>
              <a:t>28</a:t>
            </a:fld>
            <a:endParaRPr lang="en-US" altLang="en-US"/>
          </a:p>
        </p:txBody>
      </p:sp>
    </p:spTree>
    <p:extLst>
      <p:ext uri="{BB962C8B-B14F-4D97-AF65-F5344CB8AC3E}">
        <p14:creationId xmlns:p14="http://schemas.microsoft.com/office/powerpoint/2010/main" val="3734155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A3A15-CC4F-4926-B665-F3EEC4936B90}"/>
              </a:ext>
            </a:extLst>
          </p:cNvPr>
          <p:cNvSpPr>
            <a:spLocks noGrp="1"/>
          </p:cNvSpPr>
          <p:nvPr>
            <p:ph type="title"/>
          </p:nvPr>
        </p:nvSpPr>
        <p:spPr/>
        <p:txBody>
          <a:bodyPr/>
          <a:lstStyle/>
          <a:p>
            <a:r>
              <a:rPr lang="en-US" dirty="0"/>
              <a:t>CORS Info (Moved Beta=&gt;Prod)</a:t>
            </a:r>
          </a:p>
        </p:txBody>
      </p:sp>
      <p:sp>
        <p:nvSpPr>
          <p:cNvPr id="5" name="Content Placeholder 4">
            <a:extLst>
              <a:ext uri="{FF2B5EF4-FFF2-40B4-BE49-F238E27FC236}">
                <a16:creationId xmlns:a16="http://schemas.microsoft.com/office/drawing/2014/main" id="{9ED3C7FD-D1F3-465A-9EFD-81E0355BE950}"/>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CE90048A-6EDB-40CA-A585-086BEC1B873A}"/>
              </a:ext>
            </a:extLst>
          </p:cNvPr>
          <p:cNvSpPr>
            <a:spLocks noGrp="1"/>
          </p:cNvSpPr>
          <p:nvPr>
            <p:ph type="sldNum" sz="quarter" idx="10"/>
          </p:nvPr>
        </p:nvSpPr>
        <p:spPr/>
        <p:txBody>
          <a:bodyPr/>
          <a:lstStyle/>
          <a:p>
            <a:pPr>
              <a:defRPr/>
            </a:pPr>
            <a:fld id="{7EC8EABE-C30E-4086-BCE5-6C6836F25DE4}" type="slidenum">
              <a:rPr lang="en-US" altLang="en-US" smtClean="0"/>
              <a:pPr>
                <a:defRPr/>
              </a:pPr>
              <a:t>29</a:t>
            </a:fld>
            <a:endParaRPr lang="en-US" altLang="en-US"/>
          </a:p>
        </p:txBody>
      </p:sp>
      <p:sp>
        <p:nvSpPr>
          <p:cNvPr id="7" name="TextBox 6">
            <a:extLst>
              <a:ext uri="{FF2B5EF4-FFF2-40B4-BE49-F238E27FC236}">
                <a16:creationId xmlns:a16="http://schemas.microsoft.com/office/drawing/2014/main" id="{B814E0EE-7FB2-4453-9B98-9557AECA0E0E}"/>
              </a:ext>
            </a:extLst>
          </p:cNvPr>
          <p:cNvSpPr txBox="1"/>
          <p:nvPr/>
        </p:nvSpPr>
        <p:spPr>
          <a:xfrm>
            <a:off x="603683" y="2213222"/>
            <a:ext cx="7670306" cy="369332"/>
          </a:xfrm>
          <a:prstGeom prst="rect">
            <a:avLst/>
          </a:prstGeom>
          <a:noFill/>
        </p:spPr>
        <p:txBody>
          <a:bodyPr wrap="square" rtlCol="0">
            <a:spAutoFit/>
          </a:bodyPr>
          <a:lstStyle/>
          <a:p>
            <a:r>
              <a:rPr lang="en-US" dirty="0">
                <a:hlinkClick r:id="rId2"/>
              </a:rPr>
              <a:t>https://geodesy.noaa.gov/CORS/ncn_station_pages/index.html?stationID=CTNE</a:t>
            </a:r>
            <a:endParaRPr lang="en-US" dirty="0"/>
          </a:p>
        </p:txBody>
      </p:sp>
      <p:pic>
        <p:nvPicPr>
          <p:cNvPr id="4" name="Picture 3">
            <a:extLst>
              <a:ext uri="{FF2B5EF4-FFF2-40B4-BE49-F238E27FC236}">
                <a16:creationId xmlns:a16="http://schemas.microsoft.com/office/drawing/2014/main" id="{98271B9F-C21F-4103-8E69-CB75DA4ECCF0}"/>
              </a:ext>
            </a:extLst>
          </p:cNvPr>
          <p:cNvPicPr>
            <a:picLocks noChangeAspect="1"/>
          </p:cNvPicPr>
          <p:nvPr/>
        </p:nvPicPr>
        <p:blipFill>
          <a:blip r:embed="rId3"/>
          <a:stretch>
            <a:fillRect/>
          </a:stretch>
        </p:blipFill>
        <p:spPr>
          <a:xfrm>
            <a:off x="0" y="2634550"/>
            <a:ext cx="9144000" cy="4179699"/>
          </a:xfrm>
          <a:prstGeom prst="rect">
            <a:avLst/>
          </a:prstGeom>
        </p:spPr>
      </p:pic>
    </p:spTree>
    <p:extLst>
      <p:ext uri="{BB962C8B-B14F-4D97-AF65-F5344CB8AC3E}">
        <p14:creationId xmlns:p14="http://schemas.microsoft.com/office/powerpoint/2010/main" val="4168093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a:t>
            </a:r>
            <a:r>
              <a:rPr lang="en-US" sz="3200" u="sng" spc="-7" dirty="0">
                <a:solidFill>
                  <a:prstClr val="black"/>
                </a:solidFill>
                <a:latin typeface="Cambria" panose="02040503050406030204" pitchFamily="18" charset="0"/>
                <a:ea typeface="Cambria" panose="02040503050406030204" pitchFamily="18" charset="0"/>
                <a:cs typeface="Calibri"/>
              </a:rPr>
              <a:t>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sz="3200" spc="-13" dirty="0">
                <a:solidFill>
                  <a:prstClr val="black"/>
                </a:solidFill>
                <a:latin typeface="Cambria" panose="02040503050406030204" pitchFamily="18" charset="0"/>
                <a:ea typeface="Cambria" panose="02040503050406030204" pitchFamily="18" charset="0"/>
                <a:cs typeface="Calibri"/>
              </a:rPr>
              <a:t>remov</a:t>
            </a:r>
            <a:r>
              <a:rPr lang="en-US" sz="3200" spc="-13" dirty="0">
                <a:solidFill>
                  <a:prstClr val="black"/>
                </a:solidFill>
                <a:latin typeface="Cambria" panose="02040503050406030204" pitchFamily="18" charset="0"/>
                <a:ea typeface="Cambria" panose="02040503050406030204" pitchFamily="18" charset="0"/>
                <a:cs typeface="Calibri"/>
              </a:rPr>
              <a:t>e</a:t>
            </a:r>
            <a:r>
              <a:rPr sz="3200" spc="-13" dirty="0">
                <a:solidFill>
                  <a:prstClr val="black"/>
                </a:solidFill>
                <a:latin typeface="Cambria" panose="02040503050406030204" pitchFamily="18" charset="0"/>
                <a:ea typeface="Cambria" panose="02040503050406030204" pitchFamily="18" charset="0"/>
                <a:cs typeface="Calibri"/>
              </a:rPr>
              <a:t> most of tectonic plate rotation from I</a:t>
            </a:r>
            <a:r>
              <a:rPr lang="en-US" sz="3200" spc="-13" dirty="0">
                <a:solidFill>
                  <a:prstClr val="black"/>
                </a:solidFill>
                <a:latin typeface="Cambria" panose="02040503050406030204" pitchFamily="18" charset="0"/>
                <a:ea typeface="Cambria" panose="02040503050406030204" pitchFamily="18" charset="0"/>
                <a:cs typeface="Calibri"/>
              </a:rPr>
              <a:t>TRF2020</a:t>
            </a:r>
            <a:r>
              <a:rPr sz="3200" spc="-13" dirty="0">
                <a:solidFill>
                  <a:prstClr val="black"/>
                </a:solidFill>
                <a:latin typeface="Cambria" panose="02040503050406030204" pitchFamily="18" charset="0"/>
                <a:ea typeface="Cambria" panose="02040503050406030204" pitchFamily="18" charset="0"/>
                <a:cs typeface="Calibri"/>
              </a:rPr>
              <a:t> </a:t>
            </a:r>
            <a:r>
              <a:rPr lang="en-US" sz="3200" spc="-13" dirty="0">
                <a:solidFill>
                  <a:prstClr val="black"/>
                </a:solidFill>
                <a:latin typeface="Cambria" panose="02040503050406030204" pitchFamily="18" charset="0"/>
                <a:ea typeface="Cambria" panose="02040503050406030204" pitchFamily="18" charset="0"/>
                <a:cs typeface="Calibri"/>
              </a:rPr>
              <a:t>via</a:t>
            </a:r>
            <a:r>
              <a:rPr sz="3200" spc="-13" dirty="0">
                <a:solidFill>
                  <a:prstClr val="black"/>
                </a:solidFill>
                <a:latin typeface="Cambria" panose="02040503050406030204" pitchFamily="18" charset="0"/>
                <a:ea typeface="Cambria" panose="02040503050406030204" pitchFamily="18" charset="0"/>
                <a:cs typeface="Calibri"/>
              </a:rPr>
              <a:t> Euler Pole</a:t>
            </a:r>
            <a:r>
              <a:rPr lang="en-US" sz="3200" spc="-13" dirty="0">
                <a:solidFill>
                  <a:prstClr val="black"/>
                </a:solidFill>
                <a:latin typeface="Cambria" panose="02040503050406030204" pitchFamily="18" charset="0"/>
                <a:ea typeface="Cambria" panose="02040503050406030204" pitchFamily="18" charset="0"/>
                <a:cs typeface="Calibri"/>
              </a:rPr>
              <a:t> Parameters</a:t>
            </a: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lang="en-US" sz="3200" spc="-13" dirty="0">
                <a:solidFill>
                  <a:prstClr val="black"/>
                </a:solid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38735576"/>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8B8D-BDE3-4373-A131-CE4AB5A97142}"/>
              </a:ext>
            </a:extLst>
          </p:cNvPr>
          <p:cNvSpPr>
            <a:spLocks noGrp="1"/>
          </p:cNvSpPr>
          <p:nvPr>
            <p:ph type="title"/>
          </p:nvPr>
        </p:nvSpPr>
        <p:spPr/>
        <p:txBody>
          <a:bodyPr/>
          <a:lstStyle/>
          <a:p>
            <a:r>
              <a:rPr lang="en-US" dirty="0"/>
              <a:t>NSRS Modernization Alpha Site</a:t>
            </a:r>
          </a:p>
        </p:txBody>
      </p:sp>
      <p:sp>
        <p:nvSpPr>
          <p:cNvPr id="3" name="Content Placeholder 2">
            <a:extLst>
              <a:ext uri="{FF2B5EF4-FFF2-40B4-BE49-F238E27FC236}">
                <a16:creationId xmlns:a16="http://schemas.microsoft.com/office/drawing/2014/main" id="{1CCE0FD0-E247-4EE2-99BF-51F48A568A47}"/>
              </a:ext>
            </a:extLst>
          </p:cNvPr>
          <p:cNvSpPr>
            <a:spLocks noGrp="1"/>
          </p:cNvSpPr>
          <p:nvPr>
            <p:ph idx="1"/>
          </p:nvPr>
        </p:nvSpPr>
        <p:spPr/>
        <p:txBody>
          <a:bodyPr/>
          <a:lstStyle/>
          <a:p>
            <a:r>
              <a:rPr lang="en-US" dirty="0"/>
              <a:t>Provides examples of the content, format, and structure of select data and products that NGS plans to release as a part of the Modernized NSRS</a:t>
            </a:r>
          </a:p>
          <a:p>
            <a:r>
              <a:rPr lang="en-US" dirty="0"/>
              <a:t>Products found on this page are for testing purposes only and do not contain any authoritative NGS data or tools</a:t>
            </a:r>
          </a:p>
        </p:txBody>
      </p:sp>
      <p:sp>
        <p:nvSpPr>
          <p:cNvPr id="4" name="Slide Number Placeholder 3">
            <a:extLst>
              <a:ext uri="{FF2B5EF4-FFF2-40B4-BE49-F238E27FC236}">
                <a16:creationId xmlns:a16="http://schemas.microsoft.com/office/drawing/2014/main" id="{F60ECB85-9FEE-4C5E-B44E-B71D6EA879C5}"/>
              </a:ext>
            </a:extLst>
          </p:cNvPr>
          <p:cNvSpPr>
            <a:spLocks noGrp="1"/>
          </p:cNvSpPr>
          <p:nvPr>
            <p:ph type="sldNum" sz="quarter" idx="10"/>
          </p:nvPr>
        </p:nvSpPr>
        <p:spPr/>
        <p:txBody>
          <a:bodyPr/>
          <a:lstStyle/>
          <a:p>
            <a:pPr>
              <a:defRPr/>
            </a:pPr>
            <a:fld id="{C5F2528D-3DCC-4703-A93F-283267CE6B31}" type="slidenum">
              <a:rPr lang="en-US" altLang="en-US" smtClean="0"/>
              <a:pPr>
                <a:defRPr/>
              </a:pPr>
              <a:t>30</a:t>
            </a:fld>
            <a:endParaRPr lang="en-US" altLang="en-US"/>
          </a:p>
        </p:txBody>
      </p:sp>
    </p:spTree>
    <p:extLst>
      <p:ext uri="{BB962C8B-B14F-4D97-AF65-F5344CB8AC3E}">
        <p14:creationId xmlns:p14="http://schemas.microsoft.com/office/powerpoint/2010/main" val="2578438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ECF0-5835-4C0F-91F6-B03AF4037AA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54261F8-E015-4DCF-86B4-B2C7FAE93D71}"/>
              </a:ext>
            </a:extLst>
          </p:cNvPr>
          <p:cNvSpPr>
            <a:spLocks noGrp="1"/>
          </p:cNvSpPr>
          <p:nvPr>
            <p:ph type="sldNum" sz="quarter" idx="10"/>
          </p:nvPr>
        </p:nvSpPr>
        <p:spPr/>
        <p:txBody>
          <a:bodyPr/>
          <a:lstStyle/>
          <a:p>
            <a:pPr>
              <a:defRPr/>
            </a:pPr>
            <a:fld id="{C5F2528D-3DCC-4703-A93F-283267CE6B31}" type="slidenum">
              <a:rPr lang="en-US" altLang="en-US" smtClean="0"/>
              <a:pPr>
                <a:defRPr/>
              </a:pPr>
              <a:t>31</a:t>
            </a:fld>
            <a:endParaRPr lang="en-US" altLang="en-US"/>
          </a:p>
        </p:txBody>
      </p:sp>
      <p:pic>
        <p:nvPicPr>
          <p:cNvPr id="5" name="Picture 4">
            <a:extLst>
              <a:ext uri="{FF2B5EF4-FFF2-40B4-BE49-F238E27FC236}">
                <a16:creationId xmlns:a16="http://schemas.microsoft.com/office/drawing/2014/main" id="{E94E8C28-9873-4120-8D13-1E5187B785FF}"/>
              </a:ext>
            </a:extLst>
          </p:cNvPr>
          <p:cNvPicPr>
            <a:picLocks noChangeAspect="1"/>
          </p:cNvPicPr>
          <p:nvPr/>
        </p:nvPicPr>
        <p:blipFill>
          <a:blip r:embed="rId2"/>
          <a:stretch>
            <a:fillRect/>
          </a:stretch>
        </p:blipFill>
        <p:spPr>
          <a:xfrm>
            <a:off x="1005270" y="0"/>
            <a:ext cx="7133460" cy="6858000"/>
          </a:xfrm>
          <a:prstGeom prst="rect">
            <a:avLst/>
          </a:prstGeom>
        </p:spPr>
      </p:pic>
    </p:spTree>
    <p:extLst>
      <p:ext uri="{BB962C8B-B14F-4D97-AF65-F5344CB8AC3E}">
        <p14:creationId xmlns:p14="http://schemas.microsoft.com/office/powerpoint/2010/main" val="3082034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DAD9-D565-443D-9081-542D8D84B63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E272013-1EC4-4DCC-A112-7F65F96A1177}"/>
              </a:ext>
            </a:extLst>
          </p:cNvPr>
          <p:cNvPicPr>
            <a:picLocks noChangeAspect="1"/>
          </p:cNvPicPr>
          <p:nvPr/>
        </p:nvPicPr>
        <p:blipFill>
          <a:blip r:embed="rId2"/>
          <a:stretch>
            <a:fillRect/>
          </a:stretch>
        </p:blipFill>
        <p:spPr>
          <a:xfrm>
            <a:off x="946714" y="0"/>
            <a:ext cx="7250572" cy="6858000"/>
          </a:xfrm>
          <a:prstGeom prst="rect">
            <a:avLst/>
          </a:prstGeom>
        </p:spPr>
      </p:pic>
      <p:sp>
        <p:nvSpPr>
          <p:cNvPr id="3" name="Slide Number Placeholder 2">
            <a:extLst>
              <a:ext uri="{FF2B5EF4-FFF2-40B4-BE49-F238E27FC236}">
                <a16:creationId xmlns:a16="http://schemas.microsoft.com/office/drawing/2014/main" id="{9F2F0DD6-6304-447F-88EC-2FAC67B70056}"/>
              </a:ext>
            </a:extLst>
          </p:cNvPr>
          <p:cNvSpPr>
            <a:spLocks noGrp="1"/>
          </p:cNvSpPr>
          <p:nvPr>
            <p:ph type="sldNum" sz="quarter" idx="10"/>
          </p:nvPr>
        </p:nvSpPr>
        <p:spPr/>
        <p:txBody>
          <a:bodyPr/>
          <a:lstStyle/>
          <a:p>
            <a:pPr>
              <a:defRPr/>
            </a:pPr>
            <a:fld id="{C5F2528D-3DCC-4703-A93F-283267CE6B31}" type="slidenum">
              <a:rPr lang="en-US" altLang="en-US" smtClean="0"/>
              <a:pPr>
                <a:defRPr/>
              </a:pPr>
              <a:t>32</a:t>
            </a:fld>
            <a:endParaRPr lang="en-US" altLang="en-US"/>
          </a:p>
        </p:txBody>
      </p:sp>
    </p:spTree>
    <p:extLst>
      <p:ext uri="{BB962C8B-B14F-4D97-AF65-F5344CB8AC3E}">
        <p14:creationId xmlns:p14="http://schemas.microsoft.com/office/powerpoint/2010/main" val="2944555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6363EE-477C-4997-ABE5-8373D241D04D}"/>
              </a:ext>
            </a:extLst>
          </p:cNvPr>
          <p:cNvPicPr>
            <a:picLocks noChangeAspect="1"/>
          </p:cNvPicPr>
          <p:nvPr/>
        </p:nvPicPr>
        <p:blipFill>
          <a:blip r:embed="rId2"/>
          <a:stretch>
            <a:fillRect/>
          </a:stretch>
        </p:blipFill>
        <p:spPr>
          <a:xfrm>
            <a:off x="605116" y="1"/>
            <a:ext cx="7933765" cy="4465590"/>
          </a:xfrm>
          <a:prstGeom prst="rect">
            <a:avLst/>
          </a:prstGeom>
        </p:spPr>
      </p:pic>
      <p:sp>
        <p:nvSpPr>
          <p:cNvPr id="2" name="Slide Number Placeholder 1">
            <a:extLst>
              <a:ext uri="{FF2B5EF4-FFF2-40B4-BE49-F238E27FC236}">
                <a16:creationId xmlns:a16="http://schemas.microsoft.com/office/drawing/2014/main" id="{EFEE480E-82D4-4B7D-9DFD-77452C938477}"/>
              </a:ext>
            </a:extLst>
          </p:cNvPr>
          <p:cNvSpPr>
            <a:spLocks noGrp="1"/>
          </p:cNvSpPr>
          <p:nvPr>
            <p:ph type="sldNum" sz="quarter" idx="10"/>
          </p:nvPr>
        </p:nvSpPr>
        <p:spPr/>
        <p:txBody>
          <a:bodyPr/>
          <a:lstStyle/>
          <a:p>
            <a:pPr>
              <a:defRPr/>
            </a:pPr>
            <a:fld id="{C5F2528D-3DCC-4703-A93F-283267CE6B31}" type="slidenum">
              <a:rPr lang="en-US" altLang="en-US" smtClean="0"/>
              <a:pPr>
                <a:defRPr/>
              </a:pPr>
              <a:t>33</a:t>
            </a:fld>
            <a:endParaRPr lang="en-US" altLang="en-US"/>
          </a:p>
        </p:txBody>
      </p:sp>
      <p:pic>
        <p:nvPicPr>
          <p:cNvPr id="7" name="Picture 6">
            <a:extLst>
              <a:ext uri="{FF2B5EF4-FFF2-40B4-BE49-F238E27FC236}">
                <a16:creationId xmlns:a16="http://schemas.microsoft.com/office/drawing/2014/main" id="{9FBE5D48-CDC4-4431-BFB6-F4C47BD56FC1}"/>
              </a:ext>
            </a:extLst>
          </p:cNvPr>
          <p:cNvPicPr>
            <a:picLocks noChangeAspect="1"/>
          </p:cNvPicPr>
          <p:nvPr/>
        </p:nvPicPr>
        <p:blipFill>
          <a:blip r:embed="rId3"/>
          <a:stretch>
            <a:fillRect/>
          </a:stretch>
        </p:blipFill>
        <p:spPr>
          <a:xfrm>
            <a:off x="273423" y="4465591"/>
            <a:ext cx="8597153" cy="2476842"/>
          </a:xfrm>
          <a:prstGeom prst="rect">
            <a:avLst/>
          </a:prstGeom>
        </p:spPr>
      </p:pic>
    </p:spTree>
    <p:extLst>
      <p:ext uri="{BB962C8B-B14F-4D97-AF65-F5344CB8AC3E}">
        <p14:creationId xmlns:p14="http://schemas.microsoft.com/office/powerpoint/2010/main" val="3076025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8CB812-44FB-4AF3-A652-C5C21B0B5423}"/>
              </a:ext>
            </a:extLst>
          </p:cNvPr>
          <p:cNvSpPr>
            <a:spLocks noGrp="1"/>
          </p:cNvSpPr>
          <p:nvPr>
            <p:ph type="sldNum" sz="quarter" idx="10"/>
          </p:nvPr>
        </p:nvSpPr>
        <p:spPr/>
        <p:txBody>
          <a:bodyPr/>
          <a:lstStyle/>
          <a:p>
            <a:pPr>
              <a:defRPr/>
            </a:pPr>
            <a:fld id="{C5F2528D-3DCC-4703-A93F-283267CE6B31}" type="slidenum">
              <a:rPr lang="en-US" altLang="en-US" smtClean="0"/>
              <a:pPr>
                <a:defRPr/>
              </a:pPr>
              <a:t>34</a:t>
            </a:fld>
            <a:endParaRPr lang="en-US" altLang="en-US"/>
          </a:p>
        </p:txBody>
      </p:sp>
      <p:pic>
        <p:nvPicPr>
          <p:cNvPr id="8" name="Picture 7">
            <a:extLst>
              <a:ext uri="{FF2B5EF4-FFF2-40B4-BE49-F238E27FC236}">
                <a16:creationId xmlns:a16="http://schemas.microsoft.com/office/drawing/2014/main" id="{753F4C04-8D3F-4258-87D1-2120BE7BE8FF}"/>
              </a:ext>
            </a:extLst>
          </p:cNvPr>
          <p:cNvPicPr>
            <a:picLocks noChangeAspect="1"/>
          </p:cNvPicPr>
          <p:nvPr/>
        </p:nvPicPr>
        <p:blipFill>
          <a:blip r:embed="rId2"/>
          <a:stretch>
            <a:fillRect/>
          </a:stretch>
        </p:blipFill>
        <p:spPr>
          <a:xfrm>
            <a:off x="0" y="0"/>
            <a:ext cx="9144000" cy="3776241"/>
          </a:xfrm>
          <a:prstGeom prst="rect">
            <a:avLst/>
          </a:prstGeom>
        </p:spPr>
      </p:pic>
      <p:pic>
        <p:nvPicPr>
          <p:cNvPr id="10" name="Picture 9">
            <a:extLst>
              <a:ext uri="{FF2B5EF4-FFF2-40B4-BE49-F238E27FC236}">
                <a16:creationId xmlns:a16="http://schemas.microsoft.com/office/drawing/2014/main" id="{718519A1-719D-47C2-96FE-D6B16DE3BD06}"/>
              </a:ext>
            </a:extLst>
          </p:cNvPr>
          <p:cNvPicPr>
            <a:picLocks noChangeAspect="1"/>
          </p:cNvPicPr>
          <p:nvPr/>
        </p:nvPicPr>
        <p:blipFill>
          <a:blip r:embed="rId3"/>
          <a:stretch>
            <a:fillRect/>
          </a:stretch>
        </p:blipFill>
        <p:spPr>
          <a:xfrm>
            <a:off x="142048" y="3776241"/>
            <a:ext cx="10683798" cy="2686703"/>
          </a:xfrm>
          <a:prstGeom prst="rect">
            <a:avLst/>
          </a:prstGeom>
        </p:spPr>
      </p:pic>
    </p:spTree>
    <p:extLst>
      <p:ext uri="{BB962C8B-B14F-4D97-AF65-F5344CB8AC3E}">
        <p14:creationId xmlns:p14="http://schemas.microsoft.com/office/powerpoint/2010/main" val="2612850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AED0-304F-4709-AEE9-B58DFB4D119C}"/>
              </a:ext>
            </a:extLst>
          </p:cNvPr>
          <p:cNvSpPr>
            <a:spLocks noGrp="1"/>
          </p:cNvSpPr>
          <p:nvPr>
            <p:ph type="title"/>
          </p:nvPr>
        </p:nvSpPr>
        <p:spPr/>
        <p:txBody>
          <a:bodyPr/>
          <a:lstStyle/>
          <a:p>
            <a:r>
              <a:rPr lang="en-US" dirty="0"/>
              <a:t>NAPGD2022 ALPHA</a:t>
            </a:r>
          </a:p>
        </p:txBody>
      </p:sp>
      <p:pic>
        <p:nvPicPr>
          <p:cNvPr id="6" name="Content Placeholder 5">
            <a:extLst>
              <a:ext uri="{FF2B5EF4-FFF2-40B4-BE49-F238E27FC236}">
                <a16:creationId xmlns:a16="http://schemas.microsoft.com/office/drawing/2014/main" id="{6DD11D5A-6E11-461B-B351-96AEA71D9DC5}"/>
              </a:ext>
            </a:extLst>
          </p:cNvPr>
          <p:cNvPicPr>
            <a:picLocks noGrp="1" noChangeAspect="1"/>
          </p:cNvPicPr>
          <p:nvPr>
            <p:ph idx="1"/>
          </p:nvPr>
        </p:nvPicPr>
        <p:blipFill>
          <a:blip r:embed="rId2"/>
          <a:stretch>
            <a:fillRect/>
          </a:stretch>
        </p:blipFill>
        <p:spPr>
          <a:xfrm>
            <a:off x="2327599" y="1600200"/>
            <a:ext cx="4488802" cy="5257800"/>
          </a:xfrm>
        </p:spPr>
      </p:pic>
      <p:sp>
        <p:nvSpPr>
          <p:cNvPr id="4" name="Slide Number Placeholder 3">
            <a:extLst>
              <a:ext uri="{FF2B5EF4-FFF2-40B4-BE49-F238E27FC236}">
                <a16:creationId xmlns:a16="http://schemas.microsoft.com/office/drawing/2014/main" id="{BF48E0F2-BB04-43D6-8AEA-5854A7C55401}"/>
              </a:ext>
            </a:extLst>
          </p:cNvPr>
          <p:cNvSpPr>
            <a:spLocks noGrp="1"/>
          </p:cNvSpPr>
          <p:nvPr>
            <p:ph type="sldNum" sz="quarter" idx="10"/>
          </p:nvPr>
        </p:nvSpPr>
        <p:spPr/>
        <p:txBody>
          <a:bodyPr/>
          <a:lstStyle/>
          <a:p>
            <a:pPr>
              <a:defRPr/>
            </a:pPr>
            <a:fld id="{C5F2528D-3DCC-4703-A93F-283267CE6B31}" type="slidenum">
              <a:rPr lang="en-US" altLang="en-US" smtClean="0"/>
              <a:pPr>
                <a:defRPr/>
              </a:pPr>
              <a:t>35</a:t>
            </a:fld>
            <a:endParaRPr lang="en-US" altLang="en-US"/>
          </a:p>
        </p:txBody>
      </p:sp>
      <p:sp>
        <p:nvSpPr>
          <p:cNvPr id="7" name="TextBox 6">
            <a:extLst>
              <a:ext uri="{FF2B5EF4-FFF2-40B4-BE49-F238E27FC236}">
                <a16:creationId xmlns:a16="http://schemas.microsoft.com/office/drawing/2014/main" id="{2B6D6545-613B-45F0-9691-7884E974B017}"/>
              </a:ext>
            </a:extLst>
          </p:cNvPr>
          <p:cNvSpPr txBox="1"/>
          <p:nvPr/>
        </p:nvSpPr>
        <p:spPr>
          <a:xfrm>
            <a:off x="2536794" y="1048306"/>
            <a:ext cx="4070412" cy="369332"/>
          </a:xfrm>
          <a:prstGeom prst="rect">
            <a:avLst/>
          </a:prstGeom>
          <a:noFill/>
        </p:spPr>
        <p:txBody>
          <a:bodyPr wrap="square" rtlCol="0">
            <a:spAutoFit/>
          </a:bodyPr>
          <a:lstStyle/>
          <a:p>
            <a:r>
              <a:rPr lang="en-US" dirty="0">
                <a:hlinkClick r:id="rId3"/>
              </a:rPr>
              <a:t>https://alpha.ngs.noaa.gov/NAPGD2022/</a:t>
            </a:r>
            <a:endParaRPr lang="en-US" dirty="0"/>
          </a:p>
        </p:txBody>
      </p:sp>
      <p:sp>
        <p:nvSpPr>
          <p:cNvPr id="8" name="TextBox 7">
            <a:extLst>
              <a:ext uri="{FF2B5EF4-FFF2-40B4-BE49-F238E27FC236}">
                <a16:creationId xmlns:a16="http://schemas.microsoft.com/office/drawing/2014/main" id="{921463AD-E1A1-46FA-A123-0C8B6F854240}"/>
              </a:ext>
            </a:extLst>
          </p:cNvPr>
          <p:cNvSpPr txBox="1"/>
          <p:nvPr/>
        </p:nvSpPr>
        <p:spPr>
          <a:xfrm>
            <a:off x="116546" y="2592280"/>
            <a:ext cx="2192784" cy="646331"/>
          </a:xfrm>
          <a:prstGeom prst="rect">
            <a:avLst/>
          </a:prstGeom>
          <a:noFill/>
        </p:spPr>
        <p:txBody>
          <a:bodyPr wrap="square" rtlCol="0">
            <a:spAutoFit/>
          </a:bodyPr>
          <a:lstStyle/>
          <a:p>
            <a:r>
              <a:rPr lang="en-US" dirty="0"/>
              <a:t>Jan 14, 2025 Webinar Algren, Harding </a:t>
            </a:r>
          </a:p>
        </p:txBody>
      </p:sp>
    </p:spTree>
    <p:extLst>
      <p:ext uri="{BB962C8B-B14F-4D97-AF65-F5344CB8AC3E}">
        <p14:creationId xmlns:p14="http://schemas.microsoft.com/office/powerpoint/2010/main" val="2055347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B3C46-2141-4EA6-A135-76B280D812F3}"/>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DB6224C-A6B4-4105-B4B2-AB14F28FA8FE}"/>
              </a:ext>
            </a:extLst>
          </p:cNvPr>
          <p:cNvSpPr>
            <a:spLocks noGrp="1"/>
          </p:cNvSpPr>
          <p:nvPr>
            <p:ph type="sldNum" sz="quarter" idx="10"/>
          </p:nvPr>
        </p:nvSpPr>
        <p:spPr/>
        <p:txBody>
          <a:bodyPr/>
          <a:lstStyle/>
          <a:p>
            <a:pPr>
              <a:defRPr/>
            </a:pPr>
            <a:fld id="{C5F2528D-3DCC-4703-A93F-283267CE6B31}" type="slidenum">
              <a:rPr lang="en-US" altLang="en-US" smtClean="0"/>
              <a:pPr>
                <a:defRPr/>
              </a:pPr>
              <a:t>36</a:t>
            </a:fld>
            <a:endParaRPr lang="en-US" altLang="en-US"/>
          </a:p>
        </p:txBody>
      </p:sp>
      <p:pic>
        <p:nvPicPr>
          <p:cNvPr id="6" name="Picture 5">
            <a:extLst>
              <a:ext uri="{FF2B5EF4-FFF2-40B4-BE49-F238E27FC236}">
                <a16:creationId xmlns:a16="http://schemas.microsoft.com/office/drawing/2014/main" id="{F61D473E-81FF-45D1-B604-C53F173647BB}"/>
              </a:ext>
            </a:extLst>
          </p:cNvPr>
          <p:cNvPicPr>
            <a:picLocks noChangeAspect="1"/>
          </p:cNvPicPr>
          <p:nvPr/>
        </p:nvPicPr>
        <p:blipFill>
          <a:blip r:embed="rId2"/>
          <a:stretch>
            <a:fillRect/>
          </a:stretch>
        </p:blipFill>
        <p:spPr>
          <a:xfrm>
            <a:off x="0" y="313607"/>
            <a:ext cx="9144000" cy="6230786"/>
          </a:xfrm>
          <a:prstGeom prst="rect">
            <a:avLst/>
          </a:prstGeom>
        </p:spPr>
      </p:pic>
      <p:sp>
        <p:nvSpPr>
          <p:cNvPr id="3" name="Rectangle 2">
            <a:extLst>
              <a:ext uri="{FF2B5EF4-FFF2-40B4-BE49-F238E27FC236}">
                <a16:creationId xmlns:a16="http://schemas.microsoft.com/office/drawing/2014/main" id="{5987C929-D917-4DBB-8275-32BB35C753FD}"/>
              </a:ext>
            </a:extLst>
          </p:cNvPr>
          <p:cNvSpPr/>
          <p:nvPr/>
        </p:nvSpPr>
        <p:spPr>
          <a:xfrm>
            <a:off x="0" y="2886634"/>
            <a:ext cx="1685365" cy="295835"/>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566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64A2-8B08-4458-ABB1-94E398AEA4A8}"/>
              </a:ext>
            </a:extLst>
          </p:cNvPr>
          <p:cNvSpPr>
            <a:spLocks noGrp="1"/>
          </p:cNvSpPr>
          <p:nvPr>
            <p:ph type="title"/>
          </p:nvPr>
        </p:nvSpPr>
        <p:spPr/>
        <p:txBody>
          <a:bodyPr/>
          <a:lstStyle/>
          <a:p>
            <a:r>
              <a:rPr lang="en-US" dirty="0"/>
              <a:t>What’s New in OPUS World?</a:t>
            </a:r>
          </a:p>
        </p:txBody>
      </p:sp>
      <p:sp>
        <p:nvSpPr>
          <p:cNvPr id="3" name="Content Placeholder 2">
            <a:extLst>
              <a:ext uri="{FF2B5EF4-FFF2-40B4-BE49-F238E27FC236}">
                <a16:creationId xmlns:a16="http://schemas.microsoft.com/office/drawing/2014/main" id="{9290DEA0-4770-43B5-AB43-114EDD51441F}"/>
              </a:ext>
            </a:extLst>
          </p:cNvPr>
          <p:cNvSpPr>
            <a:spLocks noGrp="1"/>
          </p:cNvSpPr>
          <p:nvPr>
            <p:ph idx="1"/>
          </p:nvPr>
        </p:nvSpPr>
        <p:spPr/>
        <p:txBody>
          <a:bodyPr/>
          <a:lstStyle/>
          <a:p>
            <a:r>
              <a:rPr lang="en-US" dirty="0"/>
              <a:t>OPUS Projects 5.2 (Production)</a:t>
            </a:r>
          </a:p>
          <a:p>
            <a:pPr lvl="1"/>
            <a:r>
              <a:rPr lang="en-US" dirty="0"/>
              <a:t>Full support for </a:t>
            </a:r>
            <a:r>
              <a:rPr lang="en-US" dirty="0" err="1"/>
              <a:t>Bluebooking</a:t>
            </a:r>
            <a:endParaRPr lang="en-US" dirty="0"/>
          </a:p>
          <a:p>
            <a:pPr lvl="1"/>
            <a:r>
              <a:rPr lang="en-US" dirty="0"/>
              <a:t>Supports the uploading, QA/QC, adjustment, and submission for publication of real-time kinematic (RTK) vectors in the GVX file format.</a:t>
            </a:r>
          </a:p>
          <a:p>
            <a:pPr lvl="1"/>
            <a:r>
              <a:rPr lang="en-US" dirty="0"/>
              <a:t>Working to replace mandatory, instructor-led  Managers training with self-paced, online videos</a:t>
            </a:r>
          </a:p>
          <a:p>
            <a:pPr lvl="1"/>
            <a:r>
              <a:rPr lang="en-US" dirty="0"/>
              <a:t>OPUS 5.0 in Beta (includes M-PAGES)</a:t>
            </a:r>
          </a:p>
          <a:p>
            <a:pPr lvl="2"/>
            <a:r>
              <a:rPr lang="en-US" dirty="0"/>
              <a:t>Multi-constellation</a:t>
            </a:r>
          </a:p>
        </p:txBody>
      </p:sp>
      <p:sp>
        <p:nvSpPr>
          <p:cNvPr id="4" name="Slide Number Placeholder 3">
            <a:extLst>
              <a:ext uri="{FF2B5EF4-FFF2-40B4-BE49-F238E27FC236}">
                <a16:creationId xmlns:a16="http://schemas.microsoft.com/office/drawing/2014/main" id="{E418237C-DD37-4D12-8BDF-B72B0DF60F26}"/>
              </a:ext>
            </a:extLst>
          </p:cNvPr>
          <p:cNvSpPr>
            <a:spLocks noGrp="1"/>
          </p:cNvSpPr>
          <p:nvPr>
            <p:ph type="sldNum" sz="quarter" idx="10"/>
          </p:nvPr>
        </p:nvSpPr>
        <p:spPr/>
        <p:txBody>
          <a:bodyPr/>
          <a:lstStyle/>
          <a:p>
            <a:pPr>
              <a:defRPr/>
            </a:pPr>
            <a:fld id="{C5F2528D-3DCC-4703-A93F-283267CE6B31}" type="slidenum">
              <a:rPr lang="en-US" altLang="en-US" smtClean="0"/>
              <a:pPr>
                <a:defRPr/>
              </a:pPr>
              <a:t>37</a:t>
            </a:fld>
            <a:endParaRPr lang="en-US" altLang="en-US"/>
          </a:p>
        </p:txBody>
      </p:sp>
    </p:spTree>
    <p:extLst>
      <p:ext uri="{BB962C8B-B14F-4D97-AF65-F5344CB8AC3E}">
        <p14:creationId xmlns:p14="http://schemas.microsoft.com/office/powerpoint/2010/main" val="2530675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1347900"/>
            <a:ext cx="9144000" cy="857250"/>
          </a:xfrm>
        </p:spPr>
        <p:txBody>
          <a:bodyPr>
            <a:noAutofit/>
          </a:bodyPr>
          <a:lstStyle/>
          <a:p>
            <a:r>
              <a:rPr lang="en-US" altLang="en-US" sz="3600" b="1" u="sng" dirty="0">
                <a:latin typeface="Times New Roman" panose="02020603050405020304" pitchFamily="18" charset="0"/>
                <a:cs typeface="Times New Roman" panose="02020603050405020304" pitchFamily="18" charset="0"/>
              </a:rPr>
              <a:t>G</a:t>
            </a:r>
            <a:r>
              <a:rPr lang="en-US" altLang="en-US" sz="3600" dirty="0">
                <a:latin typeface="Times New Roman" panose="02020603050405020304" pitchFamily="18" charset="0"/>
                <a:cs typeface="Times New Roman" panose="02020603050405020304" pitchFamily="18" charset="0"/>
              </a:rPr>
              <a:t>NSS </a:t>
            </a:r>
            <a:r>
              <a:rPr lang="en-US" altLang="en-US" sz="3600" b="1" u="sng" dirty="0">
                <a:latin typeface="Times New Roman" panose="02020603050405020304" pitchFamily="18" charset="0"/>
                <a:cs typeface="Times New Roman" panose="02020603050405020304" pitchFamily="18" charset="0"/>
              </a:rPr>
              <a:t>V</a:t>
            </a:r>
            <a:r>
              <a:rPr lang="en-US" altLang="en-US" sz="3600" dirty="0">
                <a:latin typeface="Times New Roman" panose="02020603050405020304" pitchFamily="18" charset="0"/>
                <a:cs typeface="Times New Roman" panose="02020603050405020304" pitchFamily="18" charset="0"/>
              </a:rPr>
              <a:t>ector </a:t>
            </a:r>
            <a:r>
              <a:rPr lang="en-US" altLang="en-US" sz="3600" dirty="0" err="1">
                <a:latin typeface="Times New Roman" panose="02020603050405020304" pitchFamily="18" charset="0"/>
                <a:cs typeface="Times New Roman" panose="02020603050405020304" pitchFamily="18" charset="0"/>
              </a:rPr>
              <a:t>E</a:t>
            </a:r>
            <a:r>
              <a:rPr lang="en-US" altLang="en-US" sz="3600" b="1" u="sng" dirty="0" err="1">
                <a:latin typeface="Times New Roman" panose="02020603050405020304" pitchFamily="18" charset="0"/>
                <a:cs typeface="Times New Roman" panose="02020603050405020304" pitchFamily="18" charset="0"/>
              </a:rPr>
              <a:t>X</a:t>
            </a:r>
            <a:r>
              <a:rPr lang="en-US" altLang="en-US" sz="3600" dirty="0" err="1">
                <a:latin typeface="Times New Roman" panose="02020603050405020304" pitchFamily="18" charset="0"/>
                <a:cs typeface="Times New Roman" panose="02020603050405020304" pitchFamily="18" charset="0"/>
              </a:rPr>
              <a:t>change</a:t>
            </a:r>
            <a:r>
              <a:rPr lang="en-US" altLang="en-US" sz="3600" dirty="0">
                <a:latin typeface="Times New Roman" panose="02020603050405020304" pitchFamily="18" charset="0"/>
                <a:cs typeface="Times New Roman" panose="02020603050405020304" pitchFamily="18" charset="0"/>
              </a:rPr>
              <a:t> Format (GVX)</a:t>
            </a:r>
          </a:p>
        </p:txBody>
      </p:sp>
      <p:sp>
        <p:nvSpPr>
          <p:cNvPr id="3" name="Content Placeholder 2"/>
          <p:cNvSpPr>
            <a:spLocks noGrp="1"/>
          </p:cNvSpPr>
          <p:nvPr>
            <p:ph idx="1"/>
          </p:nvPr>
        </p:nvSpPr>
        <p:spPr>
          <a:xfrm>
            <a:off x="457200" y="2402458"/>
            <a:ext cx="8229600" cy="3394472"/>
          </a:xfrm>
        </p:spPr>
        <p:txBody>
          <a:bodyPr>
            <a:normAutofit fontScale="62500" lnSpcReduction="20000"/>
          </a:bodyPr>
          <a:lstStyle/>
          <a:p>
            <a:pPr marL="0" indent="0">
              <a:buNone/>
              <a:defRPr/>
            </a:pPr>
            <a:r>
              <a:rPr lang="en-US" b="1" u="sng" dirty="0">
                <a:latin typeface="Times New Roman" panose="02020603050405020304" pitchFamily="18" charset="0"/>
                <a:cs typeface="Times New Roman" panose="02020603050405020304" pitchFamily="18" charset="0"/>
              </a:rPr>
              <a:t>Website: </a:t>
            </a:r>
            <a:r>
              <a:rPr lang="en-US" dirty="0">
                <a:hlinkClick r:id="rId2"/>
              </a:rPr>
              <a:t>https://www.ngs.noaa.gov/data/formats/GVX/index.shtml</a:t>
            </a:r>
            <a:endParaRPr lang="en-US" dirty="0"/>
          </a:p>
          <a:p>
            <a:pPr>
              <a:defRPr/>
            </a:pPr>
            <a:r>
              <a:rPr lang="en-US" dirty="0">
                <a:latin typeface="Times New Roman" panose="02020603050405020304" pitchFamily="18" charset="0"/>
                <a:cs typeface="Times New Roman" panose="02020603050405020304" pitchFamily="18" charset="0"/>
              </a:rPr>
              <a:t>Detailed documentation </a:t>
            </a:r>
          </a:p>
          <a:p>
            <a:pPr>
              <a:defRPr/>
            </a:pPr>
            <a:r>
              <a:rPr lang="en-US" dirty="0">
                <a:latin typeface="Times New Roman" panose="02020603050405020304" pitchFamily="18" charset="0"/>
                <a:cs typeface="Times New Roman" panose="02020603050405020304" pitchFamily="18" charset="0"/>
              </a:rPr>
              <a:t>Schema (XSD)</a:t>
            </a:r>
          </a:p>
          <a:p>
            <a:pPr>
              <a:defRPr/>
            </a:pPr>
            <a:r>
              <a:rPr lang="en-US" dirty="0">
                <a:latin typeface="Times New Roman" panose="02020603050405020304" pitchFamily="18" charset="0"/>
                <a:cs typeface="Times New Roman" panose="02020603050405020304" pitchFamily="18" charset="0"/>
              </a:rPr>
              <a:t>Example vector files</a:t>
            </a:r>
          </a:p>
          <a:p>
            <a:pPr marL="0" indent="0">
              <a:buNone/>
              <a:defRPr/>
            </a:pPr>
            <a:endParaRPr lang="en-US" b="1" u="sng" dirty="0">
              <a:latin typeface="Times New Roman" panose="02020603050405020304" pitchFamily="18" charset="0"/>
              <a:cs typeface="Times New Roman" panose="02020603050405020304" pitchFamily="18" charset="0"/>
            </a:endParaRPr>
          </a:p>
          <a:p>
            <a:pPr marL="0" indent="0">
              <a:buNone/>
              <a:defRPr/>
            </a:pPr>
            <a:r>
              <a:rPr lang="en-US" b="1" u="sng" dirty="0">
                <a:latin typeface="Times New Roman" panose="02020603050405020304" pitchFamily="18" charset="0"/>
                <a:cs typeface="Times New Roman" panose="02020603050405020304" pitchFamily="18" charset="0"/>
              </a:rPr>
              <a:t>GVX is written in Extensible Markup Language (XML)</a:t>
            </a:r>
          </a:p>
          <a:p>
            <a:pPr>
              <a:defRPr/>
            </a:pPr>
            <a:r>
              <a:rPr lang="en-US" dirty="0">
                <a:latin typeface="Times New Roman" panose="02020603050405020304" pitchFamily="18" charset="0"/>
                <a:cs typeface="Times New Roman" panose="02020603050405020304" pitchFamily="18" charset="0"/>
              </a:rPr>
              <a:t>Designed to store and carry data in plain text format</a:t>
            </a:r>
          </a:p>
          <a:p>
            <a:pPr>
              <a:defRPr/>
            </a:pPr>
            <a:r>
              <a:rPr lang="en-US" dirty="0">
                <a:latin typeface="Times New Roman" panose="02020603050405020304" pitchFamily="18" charset="0"/>
                <a:cs typeface="Times New Roman" panose="02020603050405020304" pitchFamily="18" charset="0"/>
              </a:rPr>
              <a:t>Flexible representation of arbitrary data structures</a:t>
            </a:r>
          </a:p>
          <a:p>
            <a:pPr>
              <a:defRPr/>
            </a:pPr>
            <a:r>
              <a:rPr lang="en-US" dirty="0">
                <a:latin typeface="Times New Roman" panose="02020603050405020304" pitchFamily="18" charset="0"/>
                <a:cs typeface="Times New Roman" panose="02020603050405020304" pitchFamily="18" charset="0"/>
              </a:rPr>
              <a:t>Extensible – new elements can be added later without breaking applications</a:t>
            </a:r>
          </a:p>
          <a:p>
            <a:pPr>
              <a:defRPr/>
            </a:pPr>
            <a:r>
              <a:rPr lang="en-US" dirty="0">
                <a:latin typeface="Times New Roman" panose="02020603050405020304" pitchFamily="18" charset="0"/>
                <a:cs typeface="Times New Roman" panose="02020603050405020304" pitchFamily="18" charset="0"/>
              </a:rPr>
              <a:t>Both machine-readable and human-readable</a:t>
            </a:r>
          </a:p>
          <a:p>
            <a:pPr>
              <a:defRPr/>
            </a:pPr>
            <a:r>
              <a:rPr lang="en-US" dirty="0">
                <a:latin typeface="Times New Roman" panose="02020603050405020304" pitchFamily="18" charset="0"/>
                <a:cs typeface="Times New Roman" panose="02020603050405020304" pitchFamily="18" charset="0"/>
              </a:rPr>
              <a:t>Schemas can be used to define “must haves” and “should haves”</a:t>
            </a:r>
          </a:p>
          <a:p>
            <a:pPr>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38</a:t>
            </a:fld>
            <a:endParaRPr lang="en-US"/>
          </a:p>
        </p:txBody>
      </p:sp>
    </p:spTree>
    <p:extLst>
      <p:ext uri="{BB962C8B-B14F-4D97-AF65-F5344CB8AC3E}">
        <p14:creationId xmlns:p14="http://schemas.microsoft.com/office/powerpoint/2010/main" val="3859642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defRPr/>
            </a:pPr>
            <a:r>
              <a:rPr lang="en-US" altLang="en-US" sz="3600" dirty="0">
                <a:latin typeface="Times New Roman" panose="02020603050405020304" pitchFamily="18" charset="0"/>
                <a:cs typeface="Times New Roman" panose="02020603050405020304" pitchFamily="18" charset="0"/>
              </a:rPr>
              <a:t>Design for OPUS-Projects and GVX</a:t>
            </a:r>
          </a:p>
        </p:txBody>
      </p:sp>
      <p:pic>
        <p:nvPicPr>
          <p:cNvPr id="184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9589" y="1714501"/>
            <a:ext cx="81248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5622002" y="5722423"/>
            <a:ext cx="28128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Arial" panose="020B0604020202020204" pitchFamily="34" charset="0"/>
              </a:rPr>
              <a:t>[Adapted from Weaver et al. 2018]</a:t>
            </a:r>
          </a:p>
        </p:txBody>
      </p:sp>
      <p:sp>
        <p:nvSpPr>
          <p:cNvPr id="3" name="Rectangle 2"/>
          <p:cNvSpPr/>
          <p:nvPr/>
        </p:nvSpPr>
        <p:spPr>
          <a:xfrm>
            <a:off x="830095" y="1750815"/>
            <a:ext cx="77172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p:cNvSpPr txBox="1"/>
          <p:nvPr/>
        </p:nvSpPr>
        <p:spPr>
          <a:xfrm>
            <a:off x="747435" y="1733208"/>
            <a:ext cx="2107660" cy="692497"/>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GVX file </a:t>
            </a:r>
            <a:r>
              <a:rPr lang="en-US" sz="1300" dirty="0">
                <a:latin typeface="Times New Roman" panose="02020603050405020304" pitchFamily="18" charset="0"/>
                <a:cs typeface="Times New Roman" panose="02020603050405020304" pitchFamily="18" charset="0"/>
              </a:rPr>
              <a:t>(from RTK survey or baseline processing in other software)</a:t>
            </a:r>
          </a:p>
        </p:txBody>
      </p:sp>
      <p:sp>
        <p:nvSpPr>
          <p:cNvPr id="9" name="Rectangle 8"/>
          <p:cNvSpPr/>
          <p:nvPr/>
        </p:nvSpPr>
        <p:spPr>
          <a:xfrm>
            <a:off x="3538943" y="5503876"/>
            <a:ext cx="1049131"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2362596" y="5448301"/>
            <a:ext cx="78916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7329488" y="5441766"/>
            <a:ext cx="1237339"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3395424">
            <a:off x="4890918" y="4222018"/>
            <a:ext cx="974735"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
        <p:nvSpPr>
          <p:cNvPr id="13" name="Rectangle 12"/>
          <p:cNvSpPr/>
          <p:nvPr/>
        </p:nvSpPr>
        <p:spPr>
          <a:xfrm rot="3462480">
            <a:off x="7841276" y="4304455"/>
            <a:ext cx="665812"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3538942" y="1750815"/>
            <a:ext cx="199285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6126317" y="5478080"/>
            <a:ext cx="69358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3460158" y="1714501"/>
            <a:ext cx="2107660" cy="492443"/>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OPUS-Projects</a:t>
            </a:r>
            <a:r>
              <a:rPr lang="en-US" sz="1300" dirty="0">
                <a:latin typeface="Times New Roman" panose="02020603050405020304" pitchFamily="18" charset="0"/>
                <a:cs typeface="Times New Roman" panose="02020603050405020304" pitchFamily="18" charset="0"/>
              </a:rPr>
              <a:t> (from static GNSS session processing)</a:t>
            </a:r>
          </a:p>
        </p:txBody>
      </p:sp>
      <p:sp>
        <p:nvSpPr>
          <p:cNvPr id="17" name="TextBox 16"/>
          <p:cNvSpPr txBox="1"/>
          <p:nvPr/>
        </p:nvSpPr>
        <p:spPr>
          <a:xfrm>
            <a:off x="2250311" y="5299386"/>
            <a:ext cx="103644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Base or “From” Mark</a:t>
            </a:r>
          </a:p>
        </p:txBody>
      </p:sp>
      <p:sp>
        <p:nvSpPr>
          <p:cNvPr id="18" name="TextBox 17"/>
          <p:cNvSpPr txBox="1"/>
          <p:nvPr/>
        </p:nvSpPr>
        <p:spPr>
          <a:xfrm>
            <a:off x="3426571" y="5321424"/>
            <a:ext cx="1301322"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Rover or “To” Mark</a:t>
            </a:r>
          </a:p>
        </p:txBody>
      </p:sp>
      <p:sp>
        <p:nvSpPr>
          <p:cNvPr id="19" name="TextBox 18"/>
          <p:cNvSpPr txBox="1"/>
          <p:nvPr/>
        </p:nvSpPr>
        <p:spPr>
          <a:xfrm>
            <a:off x="6055078" y="5475684"/>
            <a:ext cx="130132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a:t>
            </a:r>
          </a:p>
        </p:txBody>
      </p:sp>
      <p:sp>
        <p:nvSpPr>
          <p:cNvPr id="20" name="TextBox 19"/>
          <p:cNvSpPr txBox="1"/>
          <p:nvPr/>
        </p:nvSpPr>
        <p:spPr>
          <a:xfrm>
            <a:off x="7236971" y="5452201"/>
            <a:ext cx="152483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 in GVX File</a:t>
            </a:r>
          </a:p>
        </p:txBody>
      </p:sp>
      <p:sp>
        <p:nvSpPr>
          <p:cNvPr id="22" name="Slide Number Placeholder 4"/>
          <p:cNvSpPr>
            <a:spLocks noGrp="1"/>
          </p:cNvSpPr>
          <p:nvPr>
            <p:ph type="sldNum" sz="quarter" idx="4294967295"/>
          </p:nvPr>
        </p:nvSpPr>
        <p:spPr>
          <a:xfrm>
            <a:off x="6500814" y="6263878"/>
            <a:ext cx="2133600" cy="273844"/>
          </a:xfrm>
          <a:prstGeom prst="rect">
            <a:avLst/>
          </a:prstGeom>
        </p:spPr>
        <p:txBody>
          <a:bodyPr/>
          <a:lstStyle/>
          <a:p>
            <a:fld id="{D3D538F9-49A3-B84F-B36B-A7030CDE5D5B}" type="slidenum">
              <a:rPr lang="en-US" smtClean="0"/>
              <a:t>39</a:t>
            </a:fld>
            <a:endParaRPr lang="en-US" dirty="0"/>
          </a:p>
        </p:txBody>
      </p:sp>
      <p:sp>
        <p:nvSpPr>
          <p:cNvPr id="23" name="Rectangle 22"/>
          <p:cNvSpPr/>
          <p:nvPr/>
        </p:nvSpPr>
        <p:spPr>
          <a:xfrm rot="3456224">
            <a:off x="7567682" y="4198139"/>
            <a:ext cx="102160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Tree>
    <p:extLst>
      <p:ext uri="{BB962C8B-B14F-4D97-AF65-F5344CB8AC3E}">
        <p14:creationId xmlns:p14="http://schemas.microsoft.com/office/powerpoint/2010/main" val="340764201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4027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4AE-2817-471D-BA73-EFD91F633A9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Cases for RTK/RTN Bases</a:t>
            </a:r>
          </a:p>
        </p:txBody>
      </p:sp>
      <p:sp>
        <p:nvSpPr>
          <p:cNvPr id="5" name="Slide Number Placeholder 4">
            <a:extLst>
              <a:ext uri="{FF2B5EF4-FFF2-40B4-BE49-F238E27FC236}">
                <a16:creationId xmlns:a16="http://schemas.microsoft.com/office/drawing/2014/main" id="{94AEFB08-DD5C-4B96-8FEC-B4E49520DEC3}"/>
              </a:ext>
            </a:extLst>
          </p:cNvPr>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40</a:t>
            </a:fld>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A938D70-4DA1-48D8-9473-2A26EFE8AFD9}"/>
              </a:ext>
            </a:extLst>
          </p:cNvPr>
          <p:cNvSpPr>
            <a:spLocks noGrp="1"/>
          </p:cNvSpPr>
          <p:nvPr>
            <p:ph idx="1"/>
          </p:nvPr>
        </p:nvSpPr>
        <p:spPr>
          <a:xfrm>
            <a:off x="186267" y="1920479"/>
            <a:ext cx="2787226" cy="3651010"/>
          </a:xfrm>
          <a:noFill/>
          <a:ln w="19050">
            <a:solidFill>
              <a:schemeClr val="tx1"/>
            </a:solidFill>
          </a:ln>
        </p:spPr>
        <p:txBody>
          <a:bodyPr>
            <a:normAutofit/>
          </a:bodyPr>
          <a:lstStyle/>
          <a:p>
            <a:pPr marL="457200" indent="-457200">
              <a:buAutoNum type="arabicPeriod"/>
            </a:pPr>
            <a:r>
              <a:rPr lang="en-US" sz="1400" dirty="0">
                <a:latin typeface="Times New Roman" panose="02020603050405020304" pitchFamily="18" charset="0"/>
                <a:cs typeface="Times New Roman" panose="02020603050405020304" pitchFamily="18" charset="0"/>
              </a:rPr>
              <a:t>RTN Base = CORS</a:t>
            </a:r>
          </a:p>
          <a:p>
            <a:pPr marL="457200" indent="-457200">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Automatically attaches GVX vectors to official coordinates for CORS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7" name="Content Placeholder 2">
            <a:extLst>
              <a:ext uri="{FF2B5EF4-FFF2-40B4-BE49-F238E27FC236}">
                <a16:creationId xmlns:a16="http://schemas.microsoft.com/office/drawing/2014/main" id="{30A4869C-D10F-4BB5-9D9E-25C8FFA924F5}"/>
              </a:ext>
            </a:extLst>
          </p:cNvPr>
          <p:cNvSpPr txBox="1">
            <a:spLocks/>
          </p:cNvSpPr>
          <p:nvPr/>
        </p:nvSpPr>
        <p:spPr>
          <a:xfrm>
            <a:off x="2973493" y="1920479"/>
            <a:ext cx="3024290" cy="3651010"/>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AutoNum type="arabicPeriod" startAt="2"/>
            </a:pPr>
            <a:r>
              <a:rPr lang="en-US" sz="1400" dirty="0">
                <a:latin typeface="Times New Roman" panose="02020603050405020304" pitchFamily="18" charset="0"/>
                <a:cs typeface="Times New Roman" panose="02020603050405020304" pitchFamily="18" charset="0"/>
              </a:rPr>
              <a:t>RTK/RTN Base = Not a CORS and new to NGS</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Upload static GPS data logged at the base during the days of the RTK survey</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Perform session baseline processing to connect to CORSs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8" name="Content Placeholder 2">
            <a:extLst>
              <a:ext uri="{FF2B5EF4-FFF2-40B4-BE49-F238E27FC236}">
                <a16:creationId xmlns:a16="http://schemas.microsoft.com/office/drawing/2014/main" id="{C011B996-BCFC-4320-98C7-170E40E36118}"/>
              </a:ext>
            </a:extLst>
          </p:cNvPr>
          <p:cNvSpPr txBox="1">
            <a:spLocks/>
          </p:cNvSpPr>
          <p:nvPr/>
        </p:nvSpPr>
        <p:spPr>
          <a:xfrm>
            <a:off x="5997783" y="1920479"/>
            <a:ext cx="3024290" cy="3651011"/>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buNone/>
            </a:pPr>
            <a:r>
              <a:rPr lang="en-US" sz="1400" dirty="0">
                <a:latin typeface="Times New Roman" panose="02020603050405020304" pitchFamily="18" charset="0"/>
                <a:cs typeface="Times New Roman" panose="02020603050405020304" pitchFamily="18" charset="0"/>
              </a:rPr>
              <a:t>3.     RTK/RTN Base = Not a CORS but has a datasheet</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Could constrain coordinates on datasheet</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Or, upload static data at the RTN base, logged during the days of the RTK survey; perform session baseline processing; constrain CORSs</a:t>
            </a:r>
          </a:p>
        </p:txBody>
      </p:sp>
      <p:pic>
        <p:nvPicPr>
          <p:cNvPr id="9" name="Picture 8">
            <a:extLst>
              <a:ext uri="{FF2B5EF4-FFF2-40B4-BE49-F238E27FC236}">
                <a16:creationId xmlns:a16="http://schemas.microsoft.com/office/drawing/2014/main" id="{B3CAF624-A102-432F-A57E-E9EBF5AD1D2C}"/>
              </a:ext>
            </a:extLst>
          </p:cNvPr>
          <p:cNvPicPr>
            <a:picLocks noChangeAspect="1"/>
          </p:cNvPicPr>
          <p:nvPr/>
        </p:nvPicPr>
        <p:blipFill>
          <a:blip r:embed="rId2"/>
          <a:stretch>
            <a:fillRect/>
          </a:stretch>
        </p:blipFill>
        <p:spPr>
          <a:xfrm>
            <a:off x="457201" y="2338327"/>
            <a:ext cx="2267797" cy="1552948"/>
          </a:xfrm>
          <a:prstGeom prst="rect">
            <a:avLst/>
          </a:prstGeom>
        </p:spPr>
      </p:pic>
      <p:pic>
        <p:nvPicPr>
          <p:cNvPr id="12" name="Picture 11">
            <a:extLst>
              <a:ext uri="{FF2B5EF4-FFF2-40B4-BE49-F238E27FC236}">
                <a16:creationId xmlns:a16="http://schemas.microsoft.com/office/drawing/2014/main" id="{D0BFD91F-CCA0-40E8-8BA6-DE2406369F2C}"/>
              </a:ext>
            </a:extLst>
          </p:cNvPr>
          <p:cNvPicPr>
            <a:picLocks noChangeAspect="1"/>
          </p:cNvPicPr>
          <p:nvPr/>
        </p:nvPicPr>
        <p:blipFill>
          <a:blip r:embed="rId3"/>
          <a:stretch>
            <a:fillRect/>
          </a:stretch>
        </p:blipFill>
        <p:spPr>
          <a:xfrm>
            <a:off x="6414981" y="2428911"/>
            <a:ext cx="2099095" cy="1541749"/>
          </a:xfrm>
          <a:prstGeom prst="rect">
            <a:avLst/>
          </a:prstGeom>
        </p:spPr>
      </p:pic>
      <p:pic>
        <p:nvPicPr>
          <p:cNvPr id="13" name="Picture 12">
            <a:extLst>
              <a:ext uri="{FF2B5EF4-FFF2-40B4-BE49-F238E27FC236}">
                <a16:creationId xmlns:a16="http://schemas.microsoft.com/office/drawing/2014/main" id="{49AD03CB-DBC6-49AE-B309-896B1DD3BD10}"/>
              </a:ext>
            </a:extLst>
          </p:cNvPr>
          <p:cNvPicPr>
            <a:picLocks noChangeAspect="1"/>
          </p:cNvPicPr>
          <p:nvPr/>
        </p:nvPicPr>
        <p:blipFill>
          <a:blip r:embed="rId4"/>
          <a:stretch>
            <a:fillRect/>
          </a:stretch>
        </p:blipFill>
        <p:spPr>
          <a:xfrm>
            <a:off x="3448043" y="2476501"/>
            <a:ext cx="2114550" cy="1338323"/>
          </a:xfrm>
          <a:prstGeom prst="rect">
            <a:avLst/>
          </a:prstGeom>
        </p:spPr>
      </p:pic>
      <p:sp>
        <p:nvSpPr>
          <p:cNvPr id="14" name="Oval 13">
            <a:extLst>
              <a:ext uri="{FF2B5EF4-FFF2-40B4-BE49-F238E27FC236}">
                <a16:creationId xmlns:a16="http://schemas.microsoft.com/office/drawing/2014/main" id="{FF306921-EA1A-41AF-8D28-969A72BDCF4A}"/>
              </a:ext>
            </a:extLst>
          </p:cNvPr>
          <p:cNvSpPr/>
          <p:nvPr/>
        </p:nvSpPr>
        <p:spPr>
          <a:xfrm>
            <a:off x="2072639" y="3247195"/>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63D51D-BFED-4F52-A844-F84B5C3E10BA}"/>
              </a:ext>
            </a:extLst>
          </p:cNvPr>
          <p:cNvSpPr/>
          <p:nvPr/>
        </p:nvSpPr>
        <p:spPr>
          <a:xfrm>
            <a:off x="4141045" y="330084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C1B6C0-EA87-449F-8936-F9EEF82EFEC6}"/>
              </a:ext>
            </a:extLst>
          </p:cNvPr>
          <p:cNvSpPr/>
          <p:nvPr/>
        </p:nvSpPr>
        <p:spPr>
          <a:xfrm>
            <a:off x="8083973" y="373932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471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383D-72B9-4E22-9FC6-CA80272761A6}"/>
              </a:ext>
            </a:extLst>
          </p:cNvPr>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B5D54DE5-992E-4FF8-BD0A-9246A02CE9B7}"/>
              </a:ext>
            </a:extLst>
          </p:cNvPr>
          <p:cNvSpPr>
            <a:spLocks noGrp="1"/>
          </p:cNvSpPr>
          <p:nvPr>
            <p:ph type="sldNum" sz="quarter" idx="10"/>
          </p:nvPr>
        </p:nvSpPr>
        <p:spPr/>
        <p:txBody>
          <a:bodyPr/>
          <a:lstStyle/>
          <a:p>
            <a:pPr>
              <a:defRPr/>
            </a:pPr>
            <a:fld id="{C5F2528D-3DCC-4703-A93F-283267CE6B31}" type="slidenum">
              <a:rPr lang="en-US" altLang="en-US" smtClean="0"/>
              <a:pPr>
                <a:defRPr/>
              </a:pPr>
              <a:t>41</a:t>
            </a:fld>
            <a:endParaRPr lang="en-US" altLang="en-US"/>
          </a:p>
        </p:txBody>
      </p:sp>
      <p:pic>
        <p:nvPicPr>
          <p:cNvPr id="4" name="Picture 3">
            <a:extLst>
              <a:ext uri="{FF2B5EF4-FFF2-40B4-BE49-F238E27FC236}">
                <a16:creationId xmlns:a16="http://schemas.microsoft.com/office/drawing/2014/main" id="{5C15102A-8AC1-4245-B6B4-20F14D42CFED}"/>
              </a:ext>
            </a:extLst>
          </p:cNvPr>
          <p:cNvPicPr>
            <a:picLocks noChangeAspect="1"/>
          </p:cNvPicPr>
          <p:nvPr/>
        </p:nvPicPr>
        <p:blipFill>
          <a:blip r:embed="rId2"/>
          <a:stretch>
            <a:fillRect/>
          </a:stretch>
        </p:blipFill>
        <p:spPr>
          <a:xfrm>
            <a:off x="1939715" y="0"/>
            <a:ext cx="5264569" cy="6858000"/>
          </a:xfrm>
          <a:prstGeom prst="rect">
            <a:avLst/>
          </a:prstGeom>
        </p:spPr>
      </p:pic>
      <p:sp>
        <p:nvSpPr>
          <p:cNvPr id="7" name="TextBox 6">
            <a:extLst>
              <a:ext uri="{FF2B5EF4-FFF2-40B4-BE49-F238E27FC236}">
                <a16:creationId xmlns:a16="http://schemas.microsoft.com/office/drawing/2014/main" id="{68ECDCF3-D3BF-4236-A6D3-651E8F54B49B}"/>
              </a:ext>
            </a:extLst>
          </p:cNvPr>
          <p:cNvSpPr txBox="1"/>
          <p:nvPr/>
        </p:nvSpPr>
        <p:spPr>
          <a:xfrm>
            <a:off x="1939714" y="0"/>
            <a:ext cx="5264569" cy="646331"/>
          </a:xfrm>
          <a:prstGeom prst="rect">
            <a:avLst/>
          </a:prstGeom>
          <a:solidFill>
            <a:srgbClr val="FFFF00"/>
          </a:solidFill>
        </p:spPr>
        <p:txBody>
          <a:bodyPr wrap="square" rtlCol="0">
            <a:spAutoFit/>
          </a:bodyPr>
          <a:lstStyle/>
          <a:p>
            <a:r>
              <a:rPr lang="en-US" dirty="0">
                <a:solidFill>
                  <a:srgbClr val="0070C0"/>
                </a:solidFill>
              </a:rPr>
              <a:t>https://geodesy.noaa.gov/web/science_edu/online_lessons/opus-training-videos.shtml</a:t>
            </a:r>
          </a:p>
        </p:txBody>
      </p:sp>
    </p:spTree>
    <p:extLst>
      <p:ext uri="{BB962C8B-B14F-4D97-AF65-F5344CB8AC3E}">
        <p14:creationId xmlns:p14="http://schemas.microsoft.com/office/powerpoint/2010/main" val="27127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5DBE92-A954-4802-8016-1E8A13D48A89}"/>
              </a:ext>
            </a:extLst>
          </p:cNvPr>
          <p:cNvPicPr>
            <a:picLocks noChangeAspect="1"/>
          </p:cNvPicPr>
          <p:nvPr/>
        </p:nvPicPr>
        <p:blipFill>
          <a:blip r:embed="rId2"/>
          <a:stretch>
            <a:fillRect/>
          </a:stretch>
        </p:blipFill>
        <p:spPr>
          <a:xfrm>
            <a:off x="691816" y="0"/>
            <a:ext cx="7760368" cy="6858000"/>
          </a:xfrm>
          <a:prstGeom prst="rect">
            <a:avLst/>
          </a:prstGeom>
        </p:spPr>
      </p:pic>
      <p:sp>
        <p:nvSpPr>
          <p:cNvPr id="2" name="Title 1">
            <a:extLst>
              <a:ext uri="{FF2B5EF4-FFF2-40B4-BE49-F238E27FC236}">
                <a16:creationId xmlns:a16="http://schemas.microsoft.com/office/drawing/2014/main" id="{FA379372-AC6B-44EF-9649-2F13F8EC40AA}"/>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288C0BE5-61E8-46A4-8B05-F6FDCBB7339C}"/>
              </a:ext>
            </a:extLst>
          </p:cNvPr>
          <p:cNvSpPr txBox="1"/>
          <p:nvPr/>
        </p:nvSpPr>
        <p:spPr>
          <a:xfrm>
            <a:off x="4214992" y="4977284"/>
            <a:ext cx="2903000" cy="646331"/>
          </a:xfrm>
          <a:prstGeom prst="rect">
            <a:avLst/>
          </a:prstGeom>
          <a:noFill/>
          <a:ln w="28575">
            <a:solidFill>
              <a:srgbClr val="C00000"/>
            </a:solidFill>
          </a:ln>
        </p:spPr>
        <p:txBody>
          <a:bodyPr wrap="square" rtlCol="0">
            <a:spAutoFit/>
          </a:bodyPr>
          <a:lstStyle/>
          <a:p>
            <a:pPr algn="ctr"/>
            <a:r>
              <a:rPr lang="en-US" dirty="0"/>
              <a:t>CORS Page short-term series only shows last 90 days</a:t>
            </a:r>
          </a:p>
        </p:txBody>
      </p:sp>
      <p:sp>
        <p:nvSpPr>
          <p:cNvPr id="4" name="Slide Number Placeholder 3">
            <a:extLst>
              <a:ext uri="{FF2B5EF4-FFF2-40B4-BE49-F238E27FC236}">
                <a16:creationId xmlns:a16="http://schemas.microsoft.com/office/drawing/2014/main" id="{E03180AD-0CA2-41DC-AD04-120FD4352B01}"/>
              </a:ext>
            </a:extLst>
          </p:cNvPr>
          <p:cNvSpPr>
            <a:spLocks noGrp="1"/>
          </p:cNvSpPr>
          <p:nvPr>
            <p:ph type="sldNum" sz="quarter" idx="10"/>
          </p:nvPr>
        </p:nvSpPr>
        <p:spPr/>
        <p:txBody>
          <a:bodyPr/>
          <a:lstStyle/>
          <a:p>
            <a:pPr>
              <a:defRPr/>
            </a:pPr>
            <a:fld id="{C5F2528D-3DCC-4703-A93F-283267CE6B31}" type="slidenum">
              <a:rPr lang="en-US" altLang="en-US" smtClean="0"/>
              <a:pPr>
                <a:defRPr/>
              </a:pPr>
              <a:t>42</a:t>
            </a:fld>
            <a:endParaRPr lang="en-US" altLang="en-US"/>
          </a:p>
        </p:txBody>
      </p:sp>
    </p:spTree>
    <p:extLst>
      <p:ext uri="{BB962C8B-B14F-4D97-AF65-F5344CB8AC3E}">
        <p14:creationId xmlns:p14="http://schemas.microsoft.com/office/powerpoint/2010/main" val="1263183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2656-DFE5-4DD3-96A1-FFF39CB194A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7EC3671-CC66-4557-8A61-9D03FAEFC2A7}"/>
              </a:ext>
            </a:extLst>
          </p:cNvPr>
          <p:cNvSpPr>
            <a:spLocks noGrp="1"/>
          </p:cNvSpPr>
          <p:nvPr>
            <p:ph type="sldNum" sz="quarter" idx="10"/>
          </p:nvPr>
        </p:nvSpPr>
        <p:spPr/>
        <p:txBody>
          <a:bodyPr/>
          <a:lstStyle/>
          <a:p>
            <a:pPr>
              <a:defRPr/>
            </a:pPr>
            <a:fld id="{C5F2528D-3DCC-4703-A93F-283267CE6B31}" type="slidenum">
              <a:rPr lang="en-US" altLang="en-US" smtClean="0"/>
              <a:pPr>
                <a:defRPr/>
              </a:pPr>
              <a:t>43</a:t>
            </a:fld>
            <a:endParaRPr lang="en-US" altLang="en-US"/>
          </a:p>
        </p:txBody>
      </p:sp>
      <p:pic>
        <p:nvPicPr>
          <p:cNvPr id="6" name="Picture 5">
            <a:extLst>
              <a:ext uri="{FF2B5EF4-FFF2-40B4-BE49-F238E27FC236}">
                <a16:creationId xmlns:a16="http://schemas.microsoft.com/office/drawing/2014/main" id="{5FE2AEDF-E23E-4CDD-BE01-4923715810B9}"/>
              </a:ext>
            </a:extLst>
          </p:cNvPr>
          <p:cNvPicPr>
            <a:picLocks noChangeAspect="1"/>
          </p:cNvPicPr>
          <p:nvPr/>
        </p:nvPicPr>
        <p:blipFill>
          <a:blip r:embed="rId2"/>
          <a:stretch>
            <a:fillRect/>
          </a:stretch>
        </p:blipFill>
        <p:spPr>
          <a:xfrm>
            <a:off x="777855" y="0"/>
            <a:ext cx="7588289" cy="6858000"/>
          </a:xfrm>
          <a:prstGeom prst="rect">
            <a:avLst/>
          </a:prstGeom>
        </p:spPr>
      </p:pic>
    </p:spTree>
    <p:extLst>
      <p:ext uri="{BB962C8B-B14F-4D97-AF65-F5344CB8AC3E}">
        <p14:creationId xmlns:p14="http://schemas.microsoft.com/office/powerpoint/2010/main" val="1793776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9B08-D02A-4676-8DED-5E884332206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275FC45-262E-497A-913B-556D1C305479}"/>
              </a:ext>
            </a:extLst>
          </p:cNvPr>
          <p:cNvSpPr>
            <a:spLocks noGrp="1"/>
          </p:cNvSpPr>
          <p:nvPr>
            <p:ph type="sldNum" sz="quarter" idx="10"/>
          </p:nvPr>
        </p:nvSpPr>
        <p:spPr/>
        <p:txBody>
          <a:bodyPr/>
          <a:lstStyle/>
          <a:p>
            <a:pPr>
              <a:defRPr/>
            </a:pPr>
            <a:fld id="{C5F2528D-3DCC-4703-A93F-283267CE6B31}" type="slidenum">
              <a:rPr lang="en-US" altLang="en-US" smtClean="0"/>
              <a:pPr>
                <a:defRPr/>
              </a:pPr>
              <a:t>44</a:t>
            </a:fld>
            <a:endParaRPr lang="en-US" altLang="en-US"/>
          </a:p>
        </p:txBody>
      </p:sp>
      <p:pic>
        <p:nvPicPr>
          <p:cNvPr id="6" name="Picture 5">
            <a:extLst>
              <a:ext uri="{FF2B5EF4-FFF2-40B4-BE49-F238E27FC236}">
                <a16:creationId xmlns:a16="http://schemas.microsoft.com/office/drawing/2014/main" id="{02F1B133-5F7C-48BB-B939-F9E95B898BE5}"/>
              </a:ext>
            </a:extLst>
          </p:cNvPr>
          <p:cNvPicPr>
            <a:picLocks noChangeAspect="1"/>
          </p:cNvPicPr>
          <p:nvPr/>
        </p:nvPicPr>
        <p:blipFill>
          <a:blip r:embed="rId2"/>
          <a:stretch>
            <a:fillRect/>
          </a:stretch>
        </p:blipFill>
        <p:spPr>
          <a:xfrm>
            <a:off x="1468832" y="0"/>
            <a:ext cx="6206335" cy="6858000"/>
          </a:xfrm>
          <a:prstGeom prst="rect">
            <a:avLst/>
          </a:prstGeom>
        </p:spPr>
      </p:pic>
    </p:spTree>
    <p:extLst>
      <p:ext uri="{BB962C8B-B14F-4D97-AF65-F5344CB8AC3E}">
        <p14:creationId xmlns:p14="http://schemas.microsoft.com/office/powerpoint/2010/main" val="3748199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AC5E-02DE-4514-A8E2-5E7DCA6CB73D}"/>
              </a:ext>
            </a:extLst>
          </p:cNvPr>
          <p:cNvSpPr>
            <a:spLocks noGrp="1"/>
          </p:cNvSpPr>
          <p:nvPr>
            <p:ph type="title"/>
          </p:nvPr>
        </p:nvSpPr>
        <p:spPr/>
        <p:txBody>
          <a:bodyPr/>
          <a:lstStyle/>
          <a:p>
            <a:r>
              <a:rPr lang="en-US" dirty="0"/>
              <a:t>, </a:t>
            </a:r>
          </a:p>
        </p:txBody>
      </p:sp>
      <p:sp>
        <p:nvSpPr>
          <p:cNvPr id="3" name="Slide Number Placeholder 2">
            <a:extLst>
              <a:ext uri="{FF2B5EF4-FFF2-40B4-BE49-F238E27FC236}">
                <a16:creationId xmlns:a16="http://schemas.microsoft.com/office/drawing/2014/main" id="{77DAB3F9-093A-49D1-9281-4B5BE6DD7ACB}"/>
              </a:ext>
            </a:extLst>
          </p:cNvPr>
          <p:cNvSpPr>
            <a:spLocks noGrp="1"/>
          </p:cNvSpPr>
          <p:nvPr>
            <p:ph type="sldNum" sz="quarter" idx="10"/>
          </p:nvPr>
        </p:nvSpPr>
        <p:spPr/>
        <p:txBody>
          <a:bodyPr/>
          <a:lstStyle/>
          <a:p>
            <a:pPr>
              <a:defRPr/>
            </a:pPr>
            <a:fld id="{C5F2528D-3DCC-4703-A93F-283267CE6B31}" type="slidenum">
              <a:rPr lang="en-US" altLang="en-US" smtClean="0"/>
              <a:pPr>
                <a:defRPr/>
              </a:pPr>
              <a:t>45</a:t>
            </a:fld>
            <a:endParaRPr lang="en-US" altLang="en-US"/>
          </a:p>
        </p:txBody>
      </p:sp>
      <p:pic>
        <p:nvPicPr>
          <p:cNvPr id="6" name="Picture 5">
            <a:extLst>
              <a:ext uri="{FF2B5EF4-FFF2-40B4-BE49-F238E27FC236}">
                <a16:creationId xmlns:a16="http://schemas.microsoft.com/office/drawing/2014/main" id="{CB4563A5-7AD0-4299-81D3-371EE82E6EF5}"/>
              </a:ext>
            </a:extLst>
          </p:cNvPr>
          <p:cNvPicPr>
            <a:picLocks noChangeAspect="1"/>
          </p:cNvPicPr>
          <p:nvPr/>
        </p:nvPicPr>
        <p:blipFill>
          <a:blip r:embed="rId2"/>
          <a:stretch>
            <a:fillRect/>
          </a:stretch>
        </p:blipFill>
        <p:spPr>
          <a:xfrm>
            <a:off x="1459642" y="0"/>
            <a:ext cx="6224716" cy="6858000"/>
          </a:xfrm>
          <a:prstGeom prst="rect">
            <a:avLst/>
          </a:prstGeom>
        </p:spPr>
      </p:pic>
    </p:spTree>
    <p:extLst>
      <p:ext uri="{BB962C8B-B14F-4D97-AF65-F5344CB8AC3E}">
        <p14:creationId xmlns:p14="http://schemas.microsoft.com/office/powerpoint/2010/main" val="2884926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CE07-44BE-4022-8041-68DFCD8BA21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New Standards</a:t>
            </a:r>
          </a:p>
        </p:txBody>
      </p:sp>
      <p:sp>
        <p:nvSpPr>
          <p:cNvPr id="14" name="Text Placeholder 13">
            <a:extLst>
              <a:ext uri="{FF2B5EF4-FFF2-40B4-BE49-F238E27FC236}">
                <a16:creationId xmlns:a16="http://schemas.microsoft.com/office/drawing/2014/main" id="{D0A524CE-0B77-45ED-8221-108A4EB3A7C6}"/>
              </a:ext>
            </a:extLst>
          </p:cNvPr>
          <p:cNvSpPr>
            <a:spLocks noGrp="1"/>
          </p:cNvSpPr>
          <p:nvPr>
            <p:ph type="body" sz="quarter" idx="3"/>
          </p:nvPr>
        </p:nvSpPr>
        <p:spPr/>
        <p:txBody>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Quick Facts</a:t>
            </a:r>
          </a:p>
        </p:txBody>
      </p:sp>
      <p:sp>
        <p:nvSpPr>
          <p:cNvPr id="15" name="Content Placeholder 14">
            <a:extLst>
              <a:ext uri="{FF2B5EF4-FFF2-40B4-BE49-F238E27FC236}">
                <a16:creationId xmlns:a16="http://schemas.microsoft.com/office/drawing/2014/main" id="{B2AB7E0E-D7D3-4023-BB6A-1A10112C06EB}"/>
              </a:ext>
            </a:extLst>
          </p:cNvPr>
          <p:cNvSpPr>
            <a:spLocks noGrp="1"/>
          </p:cNvSpPr>
          <p:nvPr>
            <p:ph sz="quarter" idx="4"/>
          </p:nvPr>
        </p:nvSpPr>
        <p:spPr>
          <a:xfrm>
            <a:off x="4192694" y="2488406"/>
            <a:ext cx="4494108" cy="3306365"/>
          </a:xfrm>
        </p:spPr>
        <p:txBody>
          <a:bodyPr>
            <a:normAutofit fontScale="92500" lnSpcReduction="20000"/>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Designed for OPUS Projects, and </a:t>
            </a:r>
            <a:r>
              <a:rPr lang="en-US" dirty="0" err="1">
                <a:solidFill>
                  <a:schemeClr val="accent1">
                    <a:lumMod val="75000"/>
                  </a:schemeClr>
                </a:solidFill>
                <a:latin typeface="Times New Roman" panose="02020603050405020304" pitchFamily="18" charset="0"/>
                <a:cs typeface="Times New Roman" panose="02020603050405020304" pitchFamily="18" charset="0"/>
              </a:rPr>
              <a:t>Bluebooking</a:t>
            </a:r>
            <a:r>
              <a:rPr lang="en-US" dirty="0">
                <a:solidFill>
                  <a:schemeClr val="accent1">
                    <a:lumMod val="75000"/>
                  </a:schemeClr>
                </a:solidFill>
                <a:latin typeface="Times New Roman" panose="02020603050405020304" pitchFamily="18" charset="0"/>
                <a:cs typeface="Times New Roman" panose="02020603050405020304" pitchFamily="18" charset="0"/>
              </a:rPr>
              <a:t>, but specifications valid on their own</a:t>
            </a:r>
          </a:p>
          <a:p>
            <a:r>
              <a:rPr lang="en-US" dirty="0">
                <a:solidFill>
                  <a:schemeClr val="accent1">
                    <a:lumMod val="75000"/>
                  </a:schemeClr>
                </a:solidFill>
                <a:latin typeface="Times New Roman" panose="02020603050405020304" pitchFamily="18" charset="0"/>
                <a:cs typeface="Times New Roman" panose="02020603050405020304" pitchFamily="18" charset="0"/>
              </a:rPr>
              <a:t>OPUS PP (Post Processed)</a:t>
            </a:r>
          </a:p>
          <a:p>
            <a:r>
              <a:rPr lang="en-US" dirty="0">
                <a:solidFill>
                  <a:schemeClr val="accent1">
                    <a:lumMod val="75000"/>
                  </a:schemeClr>
                </a:solidFill>
                <a:latin typeface="Times New Roman" panose="02020603050405020304" pitchFamily="18" charset="0"/>
                <a:cs typeface="Times New Roman" panose="02020603050405020304" pitchFamily="18" charset="0"/>
              </a:rPr>
              <a:t>GNSS Vector Exchange Format</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Post Processed (vendor software)</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RTN</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RTK</a:t>
            </a:r>
          </a:p>
          <a:p>
            <a:r>
              <a:rPr lang="en-US" dirty="0">
                <a:solidFill>
                  <a:schemeClr val="accent1">
                    <a:lumMod val="75000"/>
                  </a:schemeClr>
                </a:solidFill>
                <a:latin typeface="Times New Roman" panose="02020603050405020304" pitchFamily="18" charset="0"/>
                <a:cs typeface="Times New Roman" panose="02020603050405020304" pitchFamily="18" charset="0"/>
              </a:rPr>
              <a:t>Search our web for “NGS 92” or look in Publication Library</a:t>
            </a:r>
          </a:p>
          <a:p>
            <a:endParaRPr lang="en-US" dirty="0"/>
          </a:p>
        </p:txBody>
      </p:sp>
      <p:sp>
        <p:nvSpPr>
          <p:cNvPr id="4" name="Date Placeholder 3">
            <a:extLst>
              <a:ext uri="{FF2B5EF4-FFF2-40B4-BE49-F238E27FC236}">
                <a16:creationId xmlns:a16="http://schemas.microsoft.com/office/drawing/2014/main" id="{844863D3-D6CF-4508-8326-D240BDFC6C3F}"/>
              </a:ext>
            </a:extLst>
          </p:cNvPr>
          <p:cNvSpPr>
            <a:spLocks noGrp="1"/>
          </p:cNvSpPr>
          <p:nvPr>
            <p:ph type="dt" sz="half" idx="10"/>
          </p:nvPr>
        </p:nvSpPr>
        <p:spPr>
          <a:xfrm>
            <a:off x="457201" y="6356350"/>
            <a:ext cx="2133600" cy="365125"/>
          </a:xfrm>
        </p:spPr>
        <p:txBody>
          <a:bodyPr/>
          <a:lstStyle/>
          <a:p>
            <a:r>
              <a:rPr lang="en-US"/>
              <a:t>12/13/2024</a:t>
            </a:r>
          </a:p>
        </p:txBody>
      </p:sp>
      <p:sp>
        <p:nvSpPr>
          <p:cNvPr id="5" name="Slide Number Placeholder 4">
            <a:extLst>
              <a:ext uri="{FF2B5EF4-FFF2-40B4-BE49-F238E27FC236}">
                <a16:creationId xmlns:a16="http://schemas.microsoft.com/office/drawing/2014/main" id="{373C2497-626F-4BE5-BDC6-A1F6B17AABD9}"/>
              </a:ext>
            </a:extLst>
          </p:cNvPr>
          <p:cNvSpPr>
            <a:spLocks noGrp="1"/>
          </p:cNvSpPr>
          <p:nvPr>
            <p:ph type="sldNum" sz="quarter" idx="12"/>
          </p:nvPr>
        </p:nvSpPr>
        <p:spPr/>
        <p:txBody>
          <a:bodyPr/>
          <a:lstStyle/>
          <a:p>
            <a:fld id="{D3D538F9-49A3-B84F-B36B-A7030CDE5D5B}" type="slidenum">
              <a:rPr lang="en-US" smtClean="0"/>
              <a:t>46</a:t>
            </a:fld>
            <a:endParaRPr lang="en-US"/>
          </a:p>
        </p:txBody>
      </p:sp>
      <p:pic>
        <p:nvPicPr>
          <p:cNvPr id="9" name="Picture 8">
            <a:extLst>
              <a:ext uri="{FF2B5EF4-FFF2-40B4-BE49-F238E27FC236}">
                <a16:creationId xmlns:a16="http://schemas.microsoft.com/office/drawing/2014/main" id="{C27315A5-FA3A-483A-829D-F823002C1DC9}"/>
              </a:ext>
            </a:extLst>
          </p:cNvPr>
          <p:cNvPicPr>
            <a:picLocks noChangeAspect="1"/>
          </p:cNvPicPr>
          <p:nvPr/>
        </p:nvPicPr>
        <p:blipFill>
          <a:blip r:embed="rId2"/>
          <a:stretch>
            <a:fillRect/>
          </a:stretch>
        </p:blipFill>
        <p:spPr>
          <a:xfrm>
            <a:off x="457201" y="1779247"/>
            <a:ext cx="2991921" cy="3867605"/>
          </a:xfrm>
          <a:prstGeom prst="rect">
            <a:avLst/>
          </a:prstGeom>
        </p:spPr>
      </p:pic>
    </p:spTree>
    <p:extLst>
      <p:ext uri="{BB962C8B-B14F-4D97-AF65-F5344CB8AC3E}">
        <p14:creationId xmlns:p14="http://schemas.microsoft.com/office/powerpoint/2010/main" val="1287439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C317-7580-43DA-8B13-15B7693933E8}"/>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0639EFE3-F587-4810-97C5-76C3F6F25BE1}"/>
              </a:ext>
            </a:extLst>
          </p:cNvPr>
          <p:cNvSpPr>
            <a:spLocks noGrp="1"/>
          </p:cNvSpPr>
          <p:nvPr>
            <p:ph type="sldNum" sz="quarter" idx="10"/>
          </p:nvPr>
        </p:nvSpPr>
        <p:spPr/>
        <p:txBody>
          <a:bodyPr/>
          <a:lstStyle/>
          <a:p>
            <a:pPr>
              <a:defRPr/>
            </a:pPr>
            <a:fld id="{C5F2528D-3DCC-4703-A93F-283267CE6B31}" type="slidenum">
              <a:rPr lang="en-US" altLang="en-US" smtClean="0"/>
              <a:pPr>
                <a:defRPr/>
              </a:pPr>
              <a:t>47</a:t>
            </a:fld>
            <a:endParaRPr lang="en-US" altLang="en-US"/>
          </a:p>
        </p:txBody>
      </p:sp>
      <p:pic>
        <p:nvPicPr>
          <p:cNvPr id="6" name="Picture 5">
            <a:extLst>
              <a:ext uri="{FF2B5EF4-FFF2-40B4-BE49-F238E27FC236}">
                <a16:creationId xmlns:a16="http://schemas.microsoft.com/office/drawing/2014/main" id="{23EFD365-4B76-480B-92ED-134FD1370164}"/>
              </a:ext>
            </a:extLst>
          </p:cNvPr>
          <p:cNvPicPr>
            <a:picLocks noChangeAspect="1"/>
          </p:cNvPicPr>
          <p:nvPr/>
        </p:nvPicPr>
        <p:blipFill>
          <a:blip r:embed="rId2"/>
          <a:stretch>
            <a:fillRect/>
          </a:stretch>
        </p:blipFill>
        <p:spPr>
          <a:xfrm>
            <a:off x="823912" y="2071687"/>
            <a:ext cx="7496175" cy="2105025"/>
          </a:xfrm>
          <a:prstGeom prst="rect">
            <a:avLst/>
          </a:prstGeom>
        </p:spPr>
      </p:pic>
      <p:sp>
        <p:nvSpPr>
          <p:cNvPr id="9" name="Content Placeholder 8">
            <a:extLst>
              <a:ext uri="{FF2B5EF4-FFF2-40B4-BE49-F238E27FC236}">
                <a16:creationId xmlns:a16="http://schemas.microsoft.com/office/drawing/2014/main" id="{FAEAE12C-D447-47B2-8C2C-A352F1ABC25F}"/>
              </a:ext>
            </a:extLst>
          </p:cNvPr>
          <p:cNvSpPr>
            <a:spLocks noGrp="1"/>
          </p:cNvSpPr>
          <p:nvPr>
            <p:ph idx="1"/>
          </p:nvPr>
        </p:nvSpPr>
        <p:spPr>
          <a:xfrm>
            <a:off x="457199" y="4321969"/>
            <a:ext cx="8229600" cy="944562"/>
          </a:xfrm>
        </p:spPr>
        <p:txBody>
          <a:bodyPr/>
          <a:lstStyle/>
          <a:p>
            <a:r>
              <a:rPr lang="en-US" dirty="0"/>
              <a:t>Classifications will not be on datasheet, but are used to describe the intended use/accuracy</a:t>
            </a:r>
          </a:p>
        </p:txBody>
      </p:sp>
    </p:spTree>
    <p:extLst>
      <p:ext uri="{BB962C8B-B14F-4D97-AF65-F5344CB8AC3E}">
        <p14:creationId xmlns:p14="http://schemas.microsoft.com/office/powerpoint/2010/main" val="2804970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DEE1-CF47-4FFC-A8D1-BCF86A91FA6F}"/>
              </a:ext>
            </a:extLst>
          </p:cNvPr>
          <p:cNvSpPr>
            <a:spLocks noGrp="1"/>
          </p:cNvSpPr>
          <p:nvPr>
            <p:ph type="title"/>
          </p:nvPr>
        </p:nvSpPr>
        <p:spPr/>
        <p:txBody>
          <a:bodyPr/>
          <a:lstStyle/>
          <a:p>
            <a:r>
              <a:rPr lang="en-US" dirty="0"/>
              <a:t>Observation Type Definitions</a:t>
            </a:r>
          </a:p>
        </p:txBody>
      </p:sp>
      <p:sp>
        <p:nvSpPr>
          <p:cNvPr id="3" name="Content Placeholder 2">
            <a:extLst>
              <a:ext uri="{FF2B5EF4-FFF2-40B4-BE49-F238E27FC236}">
                <a16:creationId xmlns:a16="http://schemas.microsoft.com/office/drawing/2014/main" id="{20AB2E0F-F07A-4DB5-8409-E7A7625AEF70}"/>
              </a:ext>
            </a:extLst>
          </p:cNvPr>
          <p:cNvSpPr>
            <a:spLocks noGrp="1"/>
          </p:cNvSpPr>
          <p:nvPr>
            <p:ph idx="1"/>
          </p:nvPr>
        </p:nvSpPr>
        <p:spPr/>
        <p:txBody>
          <a:bodyPr/>
          <a:lstStyle/>
          <a:p>
            <a:r>
              <a:rPr lang="en-US" dirty="0"/>
              <a:t>OPUS PP – Static, OPUS Projects</a:t>
            </a:r>
          </a:p>
          <a:p>
            <a:r>
              <a:rPr lang="en-US" dirty="0"/>
              <a:t>GVX PP -  post-processed static or rapid static data using external software</a:t>
            </a:r>
          </a:p>
          <a:p>
            <a:r>
              <a:rPr lang="en-US" dirty="0"/>
              <a:t>GVX NRTK – Network RTK/RTN (Virtual Reference Station (VRS) method, Master Auxiliary Concept (MAC), etc.</a:t>
            </a:r>
          </a:p>
          <a:p>
            <a:r>
              <a:rPr lang="en-US" dirty="0"/>
              <a:t>GVX SRTK – Single Base RTK from </a:t>
            </a:r>
            <a:r>
              <a:rPr lang="en-US" dirty="0" err="1"/>
              <a:t>realtime</a:t>
            </a:r>
            <a:r>
              <a:rPr lang="en-US" dirty="0"/>
              <a:t> base station or conventional base/rover</a:t>
            </a:r>
          </a:p>
        </p:txBody>
      </p:sp>
      <p:sp>
        <p:nvSpPr>
          <p:cNvPr id="4" name="Slide Number Placeholder 3">
            <a:extLst>
              <a:ext uri="{FF2B5EF4-FFF2-40B4-BE49-F238E27FC236}">
                <a16:creationId xmlns:a16="http://schemas.microsoft.com/office/drawing/2014/main" id="{79673998-266D-4ED7-AA62-324A3DD78144}"/>
              </a:ext>
            </a:extLst>
          </p:cNvPr>
          <p:cNvSpPr>
            <a:spLocks noGrp="1"/>
          </p:cNvSpPr>
          <p:nvPr>
            <p:ph type="sldNum" sz="quarter" idx="10"/>
          </p:nvPr>
        </p:nvSpPr>
        <p:spPr/>
        <p:txBody>
          <a:bodyPr/>
          <a:lstStyle/>
          <a:p>
            <a:pPr>
              <a:defRPr/>
            </a:pPr>
            <a:fld id="{C5F2528D-3DCC-4703-A93F-283267CE6B31}" type="slidenum">
              <a:rPr lang="en-US" altLang="en-US" smtClean="0"/>
              <a:pPr>
                <a:defRPr/>
              </a:pPr>
              <a:t>48</a:t>
            </a:fld>
            <a:endParaRPr lang="en-US" altLang="en-US"/>
          </a:p>
        </p:txBody>
      </p:sp>
    </p:spTree>
    <p:extLst>
      <p:ext uri="{BB962C8B-B14F-4D97-AF65-F5344CB8AC3E}">
        <p14:creationId xmlns:p14="http://schemas.microsoft.com/office/powerpoint/2010/main" val="2652726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9C55-ABC0-4126-A2A5-BEE6B2DF72D8}"/>
              </a:ext>
            </a:extLst>
          </p:cNvPr>
          <p:cNvSpPr>
            <a:spLocks noGrp="1"/>
          </p:cNvSpPr>
          <p:nvPr>
            <p:ph type="title"/>
          </p:nvPr>
        </p:nvSpPr>
        <p:spPr/>
        <p:txBody>
          <a:bodyPr/>
          <a:lstStyle/>
          <a:p>
            <a:r>
              <a:rPr lang="en-US" dirty="0"/>
              <a:t>Observation Requirements</a:t>
            </a:r>
          </a:p>
        </p:txBody>
      </p:sp>
      <p:sp>
        <p:nvSpPr>
          <p:cNvPr id="4" name="Slide Number Placeholder 3">
            <a:extLst>
              <a:ext uri="{FF2B5EF4-FFF2-40B4-BE49-F238E27FC236}">
                <a16:creationId xmlns:a16="http://schemas.microsoft.com/office/drawing/2014/main" id="{D8091E99-10AC-485E-A6E2-CE91C9470277}"/>
              </a:ext>
            </a:extLst>
          </p:cNvPr>
          <p:cNvSpPr>
            <a:spLocks noGrp="1"/>
          </p:cNvSpPr>
          <p:nvPr>
            <p:ph type="sldNum" sz="quarter" idx="10"/>
          </p:nvPr>
        </p:nvSpPr>
        <p:spPr/>
        <p:txBody>
          <a:bodyPr/>
          <a:lstStyle/>
          <a:p>
            <a:pPr>
              <a:defRPr/>
            </a:pPr>
            <a:fld id="{C5F2528D-3DCC-4703-A93F-283267CE6B31}" type="slidenum">
              <a:rPr lang="en-US" altLang="en-US" smtClean="0"/>
              <a:pPr>
                <a:defRPr/>
              </a:pPr>
              <a:t>49</a:t>
            </a:fld>
            <a:endParaRPr lang="en-US" altLang="en-US"/>
          </a:p>
        </p:txBody>
      </p:sp>
      <p:pic>
        <p:nvPicPr>
          <p:cNvPr id="9" name="Content Placeholder 8">
            <a:extLst>
              <a:ext uri="{FF2B5EF4-FFF2-40B4-BE49-F238E27FC236}">
                <a16:creationId xmlns:a16="http://schemas.microsoft.com/office/drawing/2014/main" id="{97C91888-84BB-45CB-A847-EBBF69154C37}"/>
              </a:ext>
            </a:extLst>
          </p:cNvPr>
          <p:cNvPicPr>
            <a:picLocks noGrp="1" noChangeAspect="1"/>
          </p:cNvPicPr>
          <p:nvPr>
            <p:ph idx="1"/>
          </p:nvPr>
        </p:nvPicPr>
        <p:blipFill>
          <a:blip r:embed="rId2"/>
          <a:stretch>
            <a:fillRect/>
          </a:stretch>
        </p:blipFill>
        <p:spPr>
          <a:xfrm>
            <a:off x="460742" y="1243733"/>
            <a:ext cx="8229600" cy="5182120"/>
          </a:xfrm>
        </p:spPr>
      </p:pic>
    </p:spTree>
    <p:extLst>
      <p:ext uri="{BB962C8B-B14F-4D97-AF65-F5344CB8AC3E}">
        <p14:creationId xmlns:p14="http://schemas.microsoft.com/office/powerpoint/2010/main" val="2181154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Old:</a:t>
            </a:r>
          </a:p>
          <a:p>
            <a:pPr marL="0" indent="0">
              <a:buFont typeface="Wingdings" pitchFamily="2" charset="2"/>
              <a:buNone/>
              <a:defRPr/>
            </a:pPr>
            <a:r>
              <a:rPr lang="en-US" kern="0" dirty="0">
                <a:latin typeface="Gill Sans MT" panose="020B0502020104020203" pitchFamily="34" charset="0"/>
              </a:rPr>
              <a:t>NAD 83(2011)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83(PA11)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New:</a:t>
            </a:r>
          </a:p>
          <a:p>
            <a:pPr marL="0" indent="0">
              <a:buFont typeface="Wingdings" pitchFamily="2" charset="2"/>
              <a:buNone/>
              <a:defRPr/>
            </a:pPr>
            <a:r>
              <a:rPr lang="en-US" sz="2000" kern="0" dirty="0">
                <a:latin typeface="Gill Sans MT" panose="020B0502020104020203" pitchFamily="34" charset="0"/>
              </a:rPr>
              <a:t>The North American Terrestrial Reference Frame of 2022 </a:t>
            </a:r>
          </a:p>
          <a:p>
            <a:pPr marL="0" indent="0">
              <a:buFont typeface="Wingdings" pitchFamily="2" charset="2"/>
              <a:buNone/>
              <a:defRPr/>
            </a:pPr>
            <a:r>
              <a:rPr lang="en-US" sz="2000" kern="0" dirty="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Pacific Terrestrial Reference Frame of 2022 </a:t>
            </a:r>
          </a:p>
          <a:p>
            <a:pPr marL="0" indent="0">
              <a:buFont typeface="Wingdings" pitchFamily="2" charset="2"/>
              <a:buNone/>
              <a:defRPr/>
            </a:pPr>
            <a:r>
              <a:rPr lang="en-US" sz="2000" kern="0" dirty="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Mariana Terrestrial Reference Frame of 2022 </a:t>
            </a:r>
          </a:p>
          <a:p>
            <a:pPr marL="0" indent="0">
              <a:buFont typeface="Wingdings" pitchFamily="2" charset="2"/>
              <a:buNone/>
              <a:defRPr/>
            </a:pPr>
            <a:r>
              <a:rPr lang="en-US" sz="2000" kern="0" dirty="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2" name="Date Placeholder 1"/>
          <p:cNvSpPr>
            <a:spLocks noGrp="1"/>
          </p:cNvSpPr>
          <p:nvPr>
            <p:ph type="dt" sz="quarter"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595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2E2E-2680-4B69-8FCA-6CCA6A721546}"/>
              </a:ext>
            </a:extLst>
          </p:cNvPr>
          <p:cNvSpPr>
            <a:spLocks noGrp="1"/>
          </p:cNvSpPr>
          <p:nvPr>
            <p:ph type="title"/>
          </p:nvPr>
        </p:nvSpPr>
        <p:spPr/>
        <p:txBody>
          <a:bodyPr/>
          <a:lstStyle/>
          <a:p>
            <a:r>
              <a:rPr lang="en-US" dirty="0"/>
              <a:t>Observation Requirements cont..</a:t>
            </a:r>
          </a:p>
        </p:txBody>
      </p:sp>
      <p:sp>
        <p:nvSpPr>
          <p:cNvPr id="4" name="Slide Number Placeholder 3">
            <a:extLst>
              <a:ext uri="{FF2B5EF4-FFF2-40B4-BE49-F238E27FC236}">
                <a16:creationId xmlns:a16="http://schemas.microsoft.com/office/drawing/2014/main" id="{62F6E48A-05E5-460E-82D4-CB2CA8D39B2E}"/>
              </a:ext>
            </a:extLst>
          </p:cNvPr>
          <p:cNvSpPr>
            <a:spLocks noGrp="1"/>
          </p:cNvSpPr>
          <p:nvPr>
            <p:ph type="sldNum" sz="quarter" idx="10"/>
          </p:nvPr>
        </p:nvSpPr>
        <p:spPr/>
        <p:txBody>
          <a:bodyPr/>
          <a:lstStyle/>
          <a:p>
            <a:pPr>
              <a:defRPr/>
            </a:pPr>
            <a:fld id="{C5F2528D-3DCC-4703-A93F-283267CE6B31}" type="slidenum">
              <a:rPr lang="en-US" altLang="en-US" smtClean="0"/>
              <a:pPr>
                <a:defRPr/>
              </a:pPr>
              <a:t>50</a:t>
            </a:fld>
            <a:endParaRPr lang="en-US" altLang="en-US"/>
          </a:p>
        </p:txBody>
      </p:sp>
      <p:pic>
        <p:nvPicPr>
          <p:cNvPr id="5" name="Content Placeholder 4">
            <a:extLst>
              <a:ext uri="{FF2B5EF4-FFF2-40B4-BE49-F238E27FC236}">
                <a16:creationId xmlns:a16="http://schemas.microsoft.com/office/drawing/2014/main" id="{12AC8D0A-78F2-44D4-A545-9DA9B1432438}"/>
              </a:ext>
            </a:extLst>
          </p:cNvPr>
          <p:cNvPicPr>
            <a:picLocks noGrp="1" noChangeAspect="1"/>
          </p:cNvPicPr>
          <p:nvPr>
            <p:ph idx="1"/>
          </p:nvPr>
        </p:nvPicPr>
        <p:blipFill>
          <a:blip r:embed="rId2"/>
          <a:stretch>
            <a:fillRect/>
          </a:stretch>
        </p:blipFill>
        <p:spPr>
          <a:xfrm>
            <a:off x="794723" y="1595676"/>
            <a:ext cx="7593793" cy="4760674"/>
          </a:xfrm>
          <a:prstGeom prst="rect">
            <a:avLst/>
          </a:prstGeom>
        </p:spPr>
      </p:pic>
    </p:spTree>
    <p:extLst>
      <p:ext uri="{BB962C8B-B14F-4D97-AF65-F5344CB8AC3E}">
        <p14:creationId xmlns:p14="http://schemas.microsoft.com/office/powerpoint/2010/main" val="1190635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F110CF-1329-4239-BBBB-0B62BF20609E}"/>
              </a:ext>
            </a:extLst>
          </p:cNvPr>
          <p:cNvSpPr>
            <a:spLocks noGrp="1"/>
          </p:cNvSpPr>
          <p:nvPr>
            <p:ph type="sldNum" sz="quarter" idx="10"/>
          </p:nvPr>
        </p:nvSpPr>
        <p:spPr/>
        <p:txBody>
          <a:bodyPr/>
          <a:lstStyle/>
          <a:p>
            <a:pPr>
              <a:defRPr/>
            </a:pPr>
            <a:fld id="{C5F2528D-3DCC-4703-A93F-283267CE6B31}" type="slidenum">
              <a:rPr lang="en-US" altLang="en-US" smtClean="0"/>
              <a:pPr>
                <a:defRPr/>
              </a:pPr>
              <a:t>51</a:t>
            </a:fld>
            <a:endParaRPr lang="en-US" altLang="en-US"/>
          </a:p>
        </p:txBody>
      </p:sp>
      <p:pic>
        <p:nvPicPr>
          <p:cNvPr id="6" name="Picture 5">
            <a:extLst>
              <a:ext uri="{FF2B5EF4-FFF2-40B4-BE49-F238E27FC236}">
                <a16:creationId xmlns:a16="http://schemas.microsoft.com/office/drawing/2014/main" id="{A6202529-74C2-4D0A-8728-4FBAF0CF8AFC}"/>
              </a:ext>
            </a:extLst>
          </p:cNvPr>
          <p:cNvPicPr>
            <a:picLocks noChangeAspect="1"/>
          </p:cNvPicPr>
          <p:nvPr/>
        </p:nvPicPr>
        <p:blipFill>
          <a:blip r:embed="rId2"/>
          <a:stretch>
            <a:fillRect/>
          </a:stretch>
        </p:blipFill>
        <p:spPr>
          <a:xfrm>
            <a:off x="2068497" y="-3537"/>
            <a:ext cx="5007006" cy="6865074"/>
          </a:xfrm>
          <a:prstGeom prst="rect">
            <a:avLst/>
          </a:prstGeom>
        </p:spPr>
      </p:pic>
    </p:spTree>
    <p:extLst>
      <p:ext uri="{BB962C8B-B14F-4D97-AF65-F5344CB8AC3E}">
        <p14:creationId xmlns:p14="http://schemas.microsoft.com/office/powerpoint/2010/main" val="3651859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77301" y="397403"/>
            <a:ext cx="8229600" cy="857250"/>
          </a:xfrm>
        </p:spPr>
        <p:txBody>
          <a:bodyPr/>
          <a:lstStyle/>
          <a:p>
            <a:r>
              <a:rPr lang="en-US" dirty="0"/>
              <a:t>Modernized OPUS-S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378250"/>
            <a:ext cx="8229600" cy="4525963"/>
          </a:xfrm>
        </p:spPr>
        <p:txBody>
          <a:bodyPr>
            <a:noAutofit/>
          </a:bodyPr>
          <a:lstStyle/>
          <a:p>
            <a:r>
              <a:rPr lang="en-US" sz="2800" dirty="0"/>
              <a:t>Removal of OPUS-Share and OPUS-RS</a:t>
            </a:r>
          </a:p>
          <a:p>
            <a:r>
              <a:rPr lang="en-US" sz="2800" dirty="0"/>
              <a:t>15 min to 48 hours of data* </a:t>
            </a:r>
          </a:p>
          <a:p>
            <a:r>
              <a:rPr lang="en-US" sz="2800" dirty="0"/>
              <a:t>RINEX-only upload</a:t>
            </a:r>
          </a:p>
          <a:p>
            <a:r>
              <a:rPr lang="en-US" sz="2800" dirty="0"/>
              <a:t>Multi-GNSS processing (M-PAGES)</a:t>
            </a:r>
          </a:p>
          <a:p>
            <a:r>
              <a:rPr lang="en-US" sz="2800" dirty="0"/>
              <a:t>Simultaneous baseline processing </a:t>
            </a:r>
          </a:p>
          <a:p>
            <a:r>
              <a:rPr lang="en-US" sz="2800" dirty="0"/>
              <a:t>Updated CORS Selector </a:t>
            </a:r>
          </a:p>
          <a:p>
            <a:r>
              <a:rPr lang="en-US" sz="2800" dirty="0"/>
              <a:t>9-character CORS IDs</a:t>
            </a:r>
          </a:p>
          <a:p>
            <a:r>
              <a:rPr lang="en-US" sz="2800" dirty="0"/>
              <a:t>New frames: ITRF2020, N/P/M/CATRF2022, SPCS2022</a:t>
            </a:r>
          </a:p>
          <a:p>
            <a:r>
              <a:rPr lang="en-US" sz="2800" dirty="0"/>
              <a:t>New geoid and vertical frame: GEOID2022, NAPGD2022</a:t>
            </a:r>
          </a:p>
        </p:txBody>
      </p:sp>
    </p:spTree>
    <p:extLst>
      <p:ext uri="{BB962C8B-B14F-4D97-AF65-F5344CB8AC3E}">
        <p14:creationId xmlns:p14="http://schemas.microsoft.com/office/powerpoint/2010/main" val="2161756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88524"/>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lstStyle/>
          <a:p>
            <a:pPr>
              <a:spcBef>
                <a:spcPts val="0"/>
              </a:spcBef>
              <a:spcAft>
                <a:spcPts val="0"/>
              </a:spcAft>
            </a:pPr>
            <a:r>
              <a:rPr lang="en-US" dirty="0"/>
              <a:t>Submitting to NGS:</a:t>
            </a:r>
          </a:p>
          <a:p>
            <a:pPr lvl="1">
              <a:spcBef>
                <a:spcPts val="0"/>
              </a:spcBef>
              <a:spcAft>
                <a:spcPts val="0"/>
              </a:spcAft>
              <a:buFont typeface="Arial" panose="020B0604020202020204" pitchFamily="34" charset="0"/>
              <a:buChar char="•"/>
            </a:pPr>
            <a:r>
              <a:rPr lang="en-US" dirty="0"/>
              <a:t>Removal of project proposal requirement </a:t>
            </a:r>
          </a:p>
          <a:p>
            <a:pPr lvl="1">
              <a:spcBef>
                <a:spcPts val="0"/>
              </a:spcBef>
              <a:spcAft>
                <a:spcPts val="0"/>
              </a:spcAft>
              <a:buFont typeface="Arial" panose="020B0604020202020204" pitchFamily="34" charset="0"/>
              <a:buChar char="•"/>
            </a:pPr>
            <a:r>
              <a:rPr lang="en-US" dirty="0"/>
              <a:t>Removal of description file requirement </a:t>
            </a:r>
          </a:p>
          <a:p>
            <a:pPr>
              <a:spcBef>
                <a:spcPts val="0"/>
              </a:spcBef>
              <a:spcAft>
                <a:spcPts val="0"/>
              </a:spcAft>
            </a:pPr>
            <a:r>
              <a:rPr lang="en-US" dirty="0"/>
              <a:t>Tracking number for all projects = NGS Survey Project Number</a:t>
            </a:r>
          </a:p>
          <a:p>
            <a:pPr>
              <a:spcBef>
                <a:spcPts val="0"/>
              </a:spcBef>
              <a:spcAft>
                <a:spcPts val="0"/>
              </a:spcAft>
            </a:pPr>
            <a:r>
              <a:rPr lang="en-US" dirty="0"/>
              <a:t>Updated CORS Selector</a:t>
            </a:r>
          </a:p>
          <a:p>
            <a:pPr>
              <a:spcBef>
                <a:spcPts val="0"/>
              </a:spcBef>
              <a:spcAft>
                <a:spcPts val="0"/>
              </a:spcAft>
            </a:pPr>
            <a:r>
              <a:rPr lang="en-US" dirty="0"/>
              <a:t>9-character CORS IDs </a:t>
            </a:r>
          </a:p>
          <a:p>
            <a:pPr>
              <a:spcBef>
                <a:spcPts val="0"/>
              </a:spcBef>
              <a:spcAft>
                <a:spcPts val="1200"/>
              </a:spcAft>
            </a:pPr>
            <a:r>
              <a:rPr lang="en-US" dirty="0"/>
              <a:t>Automate adding Distant CORS</a:t>
            </a:r>
          </a:p>
          <a:p>
            <a:pPr marL="0" indent="0">
              <a:spcBef>
                <a:spcPts val="0"/>
              </a:spcBef>
              <a:spcAft>
                <a:spcPts val="1200"/>
              </a:spcAft>
              <a:buNone/>
            </a:pPr>
            <a:endParaRPr lang="en-US" sz="1800" dirty="0">
              <a:solidFill>
                <a:srgbClr val="595959"/>
              </a:solidFill>
              <a:latin typeface="Arial" panose="020B0604020202020204" pitchFamily="34" charset="0"/>
            </a:endParaRP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437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17502"/>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688978"/>
            <a:ext cx="8229600" cy="4525963"/>
          </a:xfrm>
        </p:spPr>
        <p:txBody>
          <a:bodyPr>
            <a:normAutofit fontScale="92500" lnSpcReduction="10000"/>
          </a:bodyPr>
          <a:lstStyle/>
          <a:p>
            <a:pPr>
              <a:spcBef>
                <a:spcPts val="0"/>
              </a:spcBef>
              <a:spcAft>
                <a:spcPts val="0"/>
              </a:spcAft>
            </a:pPr>
            <a:r>
              <a:rPr lang="en-US" sz="2800" dirty="0"/>
              <a:t>GPS-only: Session adjustment via PAGES</a:t>
            </a:r>
          </a:p>
          <a:p>
            <a:pPr>
              <a:spcBef>
                <a:spcPts val="0"/>
              </a:spcBef>
              <a:spcAft>
                <a:spcPts val="0"/>
              </a:spcAft>
            </a:pPr>
            <a:r>
              <a:rPr lang="en-US" sz="2800" dirty="0"/>
              <a:t>Removal of </a:t>
            </a:r>
            <a:r>
              <a:rPr lang="en-US" sz="2800" dirty="0" err="1"/>
              <a:t>Gpscom</a:t>
            </a:r>
            <a:r>
              <a:rPr lang="en-US" sz="2800" dirty="0"/>
              <a:t> and ADJUST</a:t>
            </a:r>
          </a:p>
          <a:p>
            <a:pPr>
              <a:spcBef>
                <a:spcPts val="0"/>
              </a:spcBef>
              <a:spcAft>
                <a:spcPts val="0"/>
              </a:spcAft>
            </a:pPr>
            <a:r>
              <a:rPr lang="en-US" sz="2800" dirty="0"/>
              <a:t>SPROCCET is the LASER pre-processor, replacing HTDP</a:t>
            </a:r>
          </a:p>
          <a:p>
            <a:pPr>
              <a:spcBef>
                <a:spcPts val="0"/>
              </a:spcBef>
              <a:spcAft>
                <a:spcPts val="0"/>
              </a:spcAft>
            </a:pPr>
            <a:r>
              <a:rPr lang="en-US" sz="2800" dirty="0"/>
              <a:t>LASER replaces ADJUST (2 sets of network adjustments)</a:t>
            </a:r>
          </a:p>
          <a:p>
            <a:pPr>
              <a:spcBef>
                <a:spcPts val="0"/>
              </a:spcBef>
              <a:spcAft>
                <a:spcPts val="0"/>
              </a:spcAft>
            </a:pPr>
            <a:r>
              <a:rPr lang="en-US" sz="2800" dirty="0"/>
              <a:t>New datasheets via the DDS</a:t>
            </a:r>
          </a:p>
          <a:p>
            <a:pPr>
              <a:spcBef>
                <a:spcPts val="0"/>
              </a:spcBef>
              <a:spcAft>
                <a:spcPts val="0"/>
              </a:spcAft>
            </a:pPr>
            <a:r>
              <a:rPr lang="en-US" sz="2800" dirty="0"/>
              <a:t>New frames: ITRF2020, N/P/M/CATRF2022, SPCS2022</a:t>
            </a:r>
          </a:p>
          <a:p>
            <a:pPr lvl="1">
              <a:spcBef>
                <a:spcPts val="0"/>
              </a:spcBef>
              <a:spcAft>
                <a:spcPts val="0"/>
              </a:spcAft>
              <a:buFont typeface="Arial" panose="020B0604020202020204" pitchFamily="34" charset="0"/>
              <a:buChar char="•"/>
            </a:pPr>
            <a:r>
              <a:rPr lang="en-US" sz="2400" dirty="0"/>
              <a:t>Results in specific frame (epoch) will vary by adjustment </a:t>
            </a:r>
          </a:p>
          <a:p>
            <a:pPr>
              <a:spcBef>
                <a:spcPts val="0"/>
              </a:spcBef>
              <a:spcAft>
                <a:spcPts val="1200"/>
              </a:spcAft>
            </a:pPr>
            <a:r>
              <a:rPr lang="en-US" sz="2800" dirty="0"/>
              <a:t>New geoid and vertical frame: GEOID2022, NAPGD2022</a:t>
            </a:r>
          </a:p>
          <a:p>
            <a:pPr marL="0" indent="0">
              <a:spcBef>
                <a:spcPts val="0"/>
              </a:spcBef>
              <a:spcAft>
                <a:spcPts val="1200"/>
              </a:spcAft>
              <a:buNone/>
            </a:pPr>
            <a:endParaRPr lang="en-US" sz="1800" dirty="0">
              <a:solidFill>
                <a:srgbClr val="595959"/>
              </a:solidFill>
              <a:latin typeface="Arial" panose="020B0604020202020204" pitchFamily="34" charset="0"/>
            </a:endParaRPr>
          </a:p>
          <a:p>
            <a:pPr marL="0" indent="0">
              <a:buNone/>
            </a:pP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591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a:extLst>
              <a:ext uri="{FF2B5EF4-FFF2-40B4-BE49-F238E27FC236}">
                <a16:creationId xmlns:a16="http://schemas.microsoft.com/office/drawing/2014/main" id="{783A3D2D-2E77-4769-94DD-D7A229F9D895}"/>
              </a:ext>
            </a:extLst>
          </p:cNvPr>
          <p:cNvSpPr>
            <a:spLocks noGrp="1"/>
          </p:cNvSpPr>
          <p:nvPr>
            <p:ph type="title"/>
          </p:nvPr>
        </p:nvSpPr>
        <p:spPr>
          <a:xfrm>
            <a:off x="457200" y="1663700"/>
            <a:ext cx="8229600" cy="1143000"/>
          </a:xfrm>
        </p:spPr>
        <p:txBody>
          <a:bodyPr/>
          <a:lstStyle/>
          <a:p>
            <a:r>
              <a:rPr lang="en-US" altLang="en-US">
                <a:ea typeface="ＭＳ Ｐゴシック" panose="020B0600070205080204" pitchFamily="34" charset="-128"/>
              </a:rPr>
              <a:t>Thank You!</a:t>
            </a:r>
            <a:br>
              <a:rPr lang="en-US" altLang="en-US">
                <a:ea typeface="ＭＳ Ｐゴシック" panose="020B0600070205080204" pitchFamily="34" charset="-128"/>
              </a:rPr>
            </a:br>
            <a:br>
              <a:rPr lang="en-US" altLang="en-US">
                <a:ea typeface="ＭＳ Ｐゴシック" panose="020B0600070205080204" pitchFamily="34" charset="-128"/>
              </a:rPr>
            </a:br>
            <a:r>
              <a:rPr lang="en-US" altLang="en-US">
                <a:ea typeface="ＭＳ Ｐゴシック" panose="020B0600070205080204" pitchFamily="34" charset="-128"/>
              </a:rPr>
              <a:t>Questions?</a:t>
            </a:r>
          </a:p>
        </p:txBody>
      </p:sp>
      <p:sp>
        <p:nvSpPr>
          <p:cNvPr id="63491" name="TextBox 1">
            <a:extLst>
              <a:ext uri="{FF2B5EF4-FFF2-40B4-BE49-F238E27FC236}">
                <a16:creationId xmlns:a16="http://schemas.microsoft.com/office/drawing/2014/main" id="{538CE010-DC8F-4D59-B292-96A491DB3235}"/>
              </a:ext>
            </a:extLst>
          </p:cNvPr>
          <p:cNvSpPr txBox="1">
            <a:spLocks noChangeArrowheads="1"/>
          </p:cNvSpPr>
          <p:nvPr/>
        </p:nvSpPr>
        <p:spPr bwMode="auto">
          <a:xfrm>
            <a:off x="2635250" y="5354638"/>
            <a:ext cx="3873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GB" altLang="en-US" sz="1800" b="1"/>
              <a:t>Dan Martin</a:t>
            </a:r>
          </a:p>
          <a:p>
            <a:pPr algn="ctr">
              <a:spcBef>
                <a:spcPct val="0"/>
              </a:spcBef>
              <a:buFontTx/>
              <a:buNone/>
            </a:pPr>
            <a:r>
              <a:rPr lang="en-GB" altLang="en-US" sz="1800" b="1"/>
              <a:t>Northeast Regional Geodetic Advisor</a:t>
            </a:r>
          </a:p>
          <a:p>
            <a:pPr algn="ctr">
              <a:spcBef>
                <a:spcPct val="0"/>
              </a:spcBef>
              <a:buFontTx/>
              <a:buNone/>
            </a:pPr>
            <a:r>
              <a:rPr lang="en-GB" altLang="en-US" sz="1800" b="1"/>
              <a:t>ME, NH, VT, MA, CT, RI, NY, NJ</a:t>
            </a:r>
          </a:p>
          <a:p>
            <a:pPr algn="ctr">
              <a:spcBef>
                <a:spcPct val="0"/>
              </a:spcBef>
              <a:buFontTx/>
              <a:buNone/>
            </a:pPr>
            <a:r>
              <a:rPr lang="en-GB" altLang="en-US" sz="1800" b="1"/>
              <a:t>Dan.martin@noaa.gov</a:t>
            </a:r>
          </a:p>
          <a:p>
            <a:pPr algn="ctr">
              <a:spcBef>
                <a:spcPct val="0"/>
              </a:spcBef>
              <a:buFontTx/>
              <a:buNone/>
            </a:pPr>
            <a:r>
              <a:rPr lang="en-GB" altLang="en-US" sz="1800" b="1"/>
              <a:t>240-676-4762</a:t>
            </a:r>
          </a:p>
        </p:txBody>
      </p:sp>
      <p:sp>
        <p:nvSpPr>
          <p:cNvPr id="63492" name="TextBox 1">
            <a:extLst>
              <a:ext uri="{FF2B5EF4-FFF2-40B4-BE49-F238E27FC236}">
                <a16:creationId xmlns:a16="http://schemas.microsoft.com/office/drawing/2014/main" id="{BDEB53A8-3377-4C20-BA8E-45E072782A7F}"/>
              </a:ext>
            </a:extLst>
          </p:cNvPr>
          <p:cNvSpPr txBox="1">
            <a:spLocks noChangeArrowheads="1"/>
          </p:cNvSpPr>
          <p:nvPr/>
        </p:nvSpPr>
        <p:spPr bwMode="auto">
          <a:xfrm>
            <a:off x="1268413" y="4235450"/>
            <a:ext cx="66071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400" dirty="0">
                <a:latin typeface="Calibri" panose="020F0502020204030204" pitchFamily="34" charset="0"/>
              </a:rPr>
              <a:t>Presentation will be available at:</a:t>
            </a:r>
          </a:p>
          <a:p>
            <a:pPr algn="ctr">
              <a:spcBef>
                <a:spcPct val="0"/>
              </a:spcBef>
              <a:buFontTx/>
              <a:buNone/>
            </a:pPr>
            <a:r>
              <a:rPr lang="en-US" altLang="en-US" sz="1800" dirty="0">
                <a:latin typeface="Calibri" panose="020F0502020204030204" pitchFamily="34" charset="0"/>
                <a:hlinkClick r:id="rId3"/>
              </a:rPr>
              <a:t>https://www.ngs.noaa.gov/web/science_edu/presentations_library/</a:t>
            </a:r>
            <a:endParaRPr lang="en-US" altLang="en-US" sz="1800" dirty="0">
              <a:latin typeface="Calibri" panose="020F0502020204030204" pitchFamily="34" charset="0"/>
            </a:endParaRPr>
          </a:p>
        </p:txBody>
      </p:sp>
      <p:sp>
        <p:nvSpPr>
          <p:cNvPr id="2" name="Slide Number Placeholder 1">
            <a:extLst>
              <a:ext uri="{FF2B5EF4-FFF2-40B4-BE49-F238E27FC236}">
                <a16:creationId xmlns:a16="http://schemas.microsoft.com/office/drawing/2014/main" id="{F35FE9C5-D335-4528-9145-22C55363E5C4}"/>
              </a:ext>
            </a:extLst>
          </p:cNvPr>
          <p:cNvSpPr>
            <a:spLocks noGrp="1"/>
          </p:cNvSpPr>
          <p:nvPr>
            <p:ph type="sldNum" sz="quarter" idx="10"/>
          </p:nvPr>
        </p:nvSpPr>
        <p:spPr/>
        <p:txBody>
          <a:bodyPr/>
          <a:lstStyle/>
          <a:p>
            <a:pPr>
              <a:defRPr/>
            </a:pPr>
            <a:fld id="{C5F2528D-3DCC-4703-A93F-283267CE6B31}" type="slidenum">
              <a:rPr lang="en-US" altLang="en-US" smtClean="0"/>
              <a:pPr>
                <a:defRPr/>
              </a:pPr>
              <a:t>55</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a:xfrm>
            <a:off x="-673674" y="335767"/>
            <a:ext cx="8229600" cy="1143000"/>
          </a:xfrm>
        </p:spPr>
        <p:txBody>
          <a:bodyPr/>
          <a:lstStyle/>
          <a:p>
            <a:r>
              <a:rPr lang="en-US" altLang="en-US" dirty="0"/>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NAVD 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85</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GEOID18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DEFLEC18</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 Will include GEOID2022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4294967295"/>
          </p:nvPr>
        </p:nvSpPr>
        <p:spPr/>
        <p:txBody>
          <a:bodyPr/>
          <a:lstStyle/>
          <a:p>
            <a:pPr>
              <a:defRPr/>
            </a:pPr>
            <a:endParaRPr lang="en-US" altLang="en-US" dirty="0"/>
          </a:p>
        </p:txBody>
      </p:sp>
      <p:sp>
        <p:nvSpPr>
          <p:cNvPr id="3" name="Footer Placeholder 2"/>
          <p:cNvSpPr>
            <a:spLocks noGrp="1"/>
          </p:cNvSpPr>
          <p:nvPr>
            <p:ph type="ftr" sz="quarter" idx="4294967295"/>
          </p:nvPr>
        </p:nvSpPr>
        <p:spPr/>
        <p:txBody>
          <a:bodyPr/>
          <a:lstStyle/>
          <a:p>
            <a:pPr>
              <a:defRPr/>
            </a:pPr>
            <a:endParaRPr lang="en-US" dirty="0"/>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
        <p:nvSpPr>
          <p:cNvPr id="15" name="TextBox 14"/>
          <p:cNvSpPr txBox="1"/>
          <p:nvPr/>
        </p:nvSpPr>
        <p:spPr>
          <a:xfrm rot="19319665">
            <a:off x="1419225" y="2528888"/>
            <a:ext cx="6773863" cy="1784350"/>
          </a:xfrm>
          <a:prstGeom prst="rect">
            <a:avLst/>
          </a:prstGeom>
          <a:solidFill>
            <a:schemeClr val="accent3">
              <a:lumMod val="20000"/>
              <a:lumOff val="80000"/>
              <a:alpha val="90000"/>
            </a:schemeClr>
          </a:solidFill>
        </p:spPr>
        <p:txBody>
          <a:bodyPr>
            <a:spAutoFit/>
          </a:bodyPr>
          <a:lstStyle/>
          <a:p>
            <a:pPr>
              <a:defRPr/>
            </a:pPr>
            <a:r>
              <a:rPr lang="en-US" sz="6600" b="1" dirty="0">
                <a:solidFill>
                  <a:schemeClr val="accent3">
                    <a:lumMod val="75000"/>
                  </a:schemeClr>
                </a:solidFill>
              </a:rPr>
              <a:t>one vertical datum</a:t>
            </a:r>
          </a:p>
          <a:p>
            <a:pPr algn="ctr">
              <a:defRPr/>
            </a:pPr>
            <a:r>
              <a:rPr lang="en-US" sz="4400" b="1" dirty="0">
                <a:solidFill>
                  <a:schemeClr val="accent3">
                    <a:lumMod val="75000"/>
                  </a:schemeClr>
                </a:solidFill>
              </a:rPr>
              <a:t>pole-to-equator</a:t>
            </a:r>
          </a:p>
        </p:txBody>
      </p:sp>
    </p:spTree>
    <p:extLst>
      <p:ext uri="{BB962C8B-B14F-4D97-AF65-F5344CB8AC3E}">
        <p14:creationId xmlns:p14="http://schemas.microsoft.com/office/powerpoint/2010/main" val="1436214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80">
                                          <p:stCondLst>
                                            <p:cond delay="0"/>
                                          </p:stCondLst>
                                        </p:cTn>
                                        <p:tgtEl>
                                          <p:spTgt spid="15"/>
                                        </p:tgtEl>
                                      </p:cBhvr>
                                    </p:animEffect>
                                    <p:anim calcmode="lin" valueType="num">
                                      <p:cBhvr>
                                        <p:cTn id="6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9" dur="26">
                                          <p:stCondLst>
                                            <p:cond delay="650"/>
                                          </p:stCondLst>
                                        </p:cTn>
                                        <p:tgtEl>
                                          <p:spTgt spid="15"/>
                                        </p:tgtEl>
                                      </p:cBhvr>
                                      <p:to x="100000" y="60000"/>
                                    </p:animScale>
                                    <p:animScale>
                                      <p:cBhvr>
                                        <p:cTn id="70" dur="166" decel="50000">
                                          <p:stCondLst>
                                            <p:cond delay="676"/>
                                          </p:stCondLst>
                                        </p:cTn>
                                        <p:tgtEl>
                                          <p:spTgt spid="15"/>
                                        </p:tgtEl>
                                      </p:cBhvr>
                                      <p:to x="100000" y="100000"/>
                                    </p:animScale>
                                    <p:animScale>
                                      <p:cBhvr>
                                        <p:cTn id="71" dur="26">
                                          <p:stCondLst>
                                            <p:cond delay="1312"/>
                                          </p:stCondLst>
                                        </p:cTn>
                                        <p:tgtEl>
                                          <p:spTgt spid="15"/>
                                        </p:tgtEl>
                                      </p:cBhvr>
                                      <p:to x="100000" y="80000"/>
                                    </p:animScale>
                                    <p:animScale>
                                      <p:cBhvr>
                                        <p:cTn id="72" dur="166" decel="50000">
                                          <p:stCondLst>
                                            <p:cond delay="1338"/>
                                          </p:stCondLst>
                                        </p:cTn>
                                        <p:tgtEl>
                                          <p:spTgt spid="15"/>
                                        </p:tgtEl>
                                      </p:cBhvr>
                                      <p:to x="100000" y="100000"/>
                                    </p:animScale>
                                    <p:animScale>
                                      <p:cBhvr>
                                        <p:cTn id="73" dur="26">
                                          <p:stCondLst>
                                            <p:cond delay="1642"/>
                                          </p:stCondLst>
                                        </p:cTn>
                                        <p:tgtEl>
                                          <p:spTgt spid="15"/>
                                        </p:tgtEl>
                                      </p:cBhvr>
                                      <p:to x="100000" y="90000"/>
                                    </p:animScale>
                                    <p:animScale>
                                      <p:cBhvr>
                                        <p:cTn id="74" dur="166" decel="50000">
                                          <p:stCondLst>
                                            <p:cond delay="1668"/>
                                          </p:stCondLst>
                                        </p:cTn>
                                        <p:tgtEl>
                                          <p:spTgt spid="15"/>
                                        </p:tgtEl>
                                      </p:cBhvr>
                                      <p:to x="100000" y="100000"/>
                                    </p:animScale>
                                    <p:animScale>
                                      <p:cBhvr>
                                        <p:cTn id="75" dur="26">
                                          <p:stCondLst>
                                            <p:cond delay="1808"/>
                                          </p:stCondLst>
                                        </p:cTn>
                                        <p:tgtEl>
                                          <p:spTgt spid="15"/>
                                        </p:tgtEl>
                                      </p:cBhvr>
                                      <p:to x="100000" y="95000"/>
                                    </p:animScale>
                                    <p:animScale>
                                      <p:cBhvr>
                                        <p:cTn id="7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C5125-A473-4ADE-9880-9CC93C4CE924}"/>
              </a:ext>
            </a:extLst>
          </p:cNvPr>
          <p:cNvSpPr>
            <a:spLocks noGrp="1"/>
          </p:cNvSpPr>
          <p:nvPr>
            <p:ph type="ctrTitle"/>
          </p:nvPr>
        </p:nvSpPr>
        <p:spPr/>
        <p:txBody>
          <a:bodyPr/>
          <a:lstStyle/>
          <a:p>
            <a:r>
              <a:rPr lang="en-US" dirty="0"/>
              <a:t>Recent </a:t>
            </a:r>
            <a:r>
              <a:rPr lang="en-US" dirty="0" err="1"/>
              <a:t>Mondernization</a:t>
            </a:r>
            <a:r>
              <a:rPr lang="en-US" dirty="0"/>
              <a:t> Progress</a:t>
            </a:r>
          </a:p>
        </p:txBody>
      </p:sp>
      <p:sp>
        <p:nvSpPr>
          <p:cNvPr id="6" name="Subtitle 5">
            <a:extLst>
              <a:ext uri="{FF2B5EF4-FFF2-40B4-BE49-F238E27FC236}">
                <a16:creationId xmlns:a16="http://schemas.microsoft.com/office/drawing/2014/main" id="{CF16B295-EB30-48D3-9740-8BB3A24ED37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8BC6172-2BD5-400E-BDD8-EE3D0F96480E}"/>
              </a:ext>
            </a:extLst>
          </p:cNvPr>
          <p:cNvSpPr>
            <a:spLocks noGrp="1"/>
          </p:cNvSpPr>
          <p:nvPr>
            <p:ph type="sldNum" sz="quarter" idx="12"/>
          </p:nvPr>
        </p:nvSpPr>
        <p:spPr/>
        <p:txBody>
          <a:bodyPr/>
          <a:lstStyle/>
          <a:p>
            <a:pPr>
              <a:defRPr/>
            </a:pPr>
            <a:fld id="{C5F2528D-3DCC-4703-A93F-283267CE6B31}" type="slidenum">
              <a:rPr lang="en-US" altLang="en-US" smtClean="0"/>
              <a:pPr>
                <a:defRPr/>
              </a:pPr>
              <a:t>7</a:t>
            </a:fld>
            <a:endParaRPr lang="en-US" altLang="en-US"/>
          </a:p>
        </p:txBody>
      </p:sp>
    </p:spTree>
    <p:extLst>
      <p:ext uri="{BB962C8B-B14F-4D97-AF65-F5344CB8AC3E}">
        <p14:creationId xmlns:p14="http://schemas.microsoft.com/office/powerpoint/2010/main" val="1030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altLang="en-US" sz="4000" dirty="0"/>
              <a:t>GRAV-D Project Overview</a:t>
            </a:r>
          </a:p>
        </p:txBody>
      </p:sp>
      <p:sp>
        <p:nvSpPr>
          <p:cNvPr id="3" name="Content Placeholder 2"/>
          <p:cNvSpPr>
            <a:spLocks noGrp="1"/>
          </p:cNvSpPr>
          <p:nvPr>
            <p:ph idx="1"/>
          </p:nvPr>
        </p:nvSpPr>
        <p:spPr>
          <a:xfrm>
            <a:off x="3962400" y="1295400"/>
            <a:ext cx="4876800" cy="5410200"/>
          </a:xfrm>
        </p:spPr>
        <p:txBody>
          <a:bodyPr>
            <a:normAutofit fontScale="77500" lnSpcReduction="20000"/>
          </a:bodyPr>
          <a:lstStyle/>
          <a:p>
            <a:pPr>
              <a:defRPr/>
            </a:pPr>
            <a:r>
              <a:rPr lang="en-US" b="1" dirty="0"/>
              <a:t>Overall Target</a:t>
            </a:r>
            <a:r>
              <a:rPr lang="en-US" dirty="0"/>
              <a:t>: 2 cm accuracy </a:t>
            </a:r>
            <a:r>
              <a:rPr lang="en-US" dirty="0" err="1"/>
              <a:t>orthometric</a:t>
            </a:r>
            <a:r>
              <a:rPr lang="en-US" dirty="0"/>
              <a:t> heights from GNSS and a geoid model</a:t>
            </a:r>
          </a:p>
          <a:p>
            <a:pPr>
              <a:defRPr/>
            </a:pPr>
            <a:r>
              <a:rPr lang="en-US" b="1" dirty="0"/>
              <a:t>GRAV-D Goal</a:t>
            </a:r>
            <a:r>
              <a:rPr lang="en-US" dirty="0"/>
              <a:t>: Create gravimetric geoid accurate to 1 cm where possible using airborne gravity data</a:t>
            </a:r>
          </a:p>
          <a:p>
            <a:pPr>
              <a:defRPr/>
            </a:pPr>
            <a:r>
              <a:rPr lang="en-US" b="1" dirty="0"/>
              <a:t>GRAV-D</a:t>
            </a:r>
            <a:r>
              <a:rPr lang="en-US" dirty="0"/>
              <a:t>: Two thrusts of the project</a:t>
            </a:r>
          </a:p>
          <a:p>
            <a:pPr lvl="1">
              <a:defRPr/>
            </a:pPr>
            <a:r>
              <a:rPr lang="en-US" dirty="0"/>
              <a:t>Airborne gravity survey of entire country and its holdings</a:t>
            </a:r>
          </a:p>
          <a:p>
            <a:pPr lvl="1">
              <a:defRPr/>
            </a:pPr>
            <a:r>
              <a:rPr lang="en-US" dirty="0"/>
              <a:t>Long-term monitoring of geoid change</a:t>
            </a:r>
          </a:p>
          <a:p>
            <a:pPr>
              <a:defRPr/>
            </a:pPr>
            <a:r>
              <a:rPr lang="en-US" dirty="0"/>
              <a:t>Leveraging partnerships to improve and validate gravity data</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47800"/>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F9804D0-2B7D-4405-8784-B0D292F0D8D8}"/>
              </a:ext>
            </a:extLst>
          </p:cNvPr>
          <p:cNvSpPr>
            <a:spLocks noGrp="1"/>
          </p:cNvSpPr>
          <p:nvPr>
            <p:ph type="sldNum" sz="quarter" idx="10"/>
          </p:nvPr>
        </p:nvSpPr>
        <p:spPr/>
        <p:txBody>
          <a:bodyPr/>
          <a:lstStyle/>
          <a:p>
            <a:pPr>
              <a:defRPr/>
            </a:pPr>
            <a:fld id="{C5F2528D-3DCC-4703-A93F-283267CE6B31}" type="slidenum">
              <a:rPr lang="en-US" altLang="en-US" smtClean="0"/>
              <a:pPr>
                <a:defRPr/>
              </a:pPr>
              <a:t>8</a:t>
            </a:fld>
            <a:endParaRPr lang="en-US" altLang="en-US"/>
          </a:p>
        </p:txBody>
      </p:sp>
    </p:spTree>
    <p:extLst>
      <p:ext uri="{BB962C8B-B14F-4D97-AF65-F5344CB8AC3E}">
        <p14:creationId xmlns:p14="http://schemas.microsoft.com/office/powerpoint/2010/main" val="89070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4000" dirty="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a:t>Entire U.S. and territories</a:t>
            </a:r>
          </a:p>
          <a:p>
            <a:pPr lvl="1">
              <a:buFont typeface="Arial" pitchFamily="34" charset="0"/>
              <a:buChar char="–"/>
              <a:defRPr/>
            </a:pPr>
            <a:r>
              <a:rPr lang="en-US" altLang="en-US" sz="1800" dirty="0"/>
              <a:t>Total Square Kilometers: 15.6 million</a:t>
            </a:r>
          </a:p>
          <a:p>
            <a:pPr lvl="1">
              <a:defRPr/>
            </a:pPr>
            <a:r>
              <a:rPr lang="en-US" altLang="en-US" sz="1800" dirty="0"/>
              <a:t>Initial target area for 2022 deadline</a:t>
            </a:r>
            <a:endParaRPr lang="en-US" altLang="en-US" sz="2400" dirty="0"/>
          </a:p>
          <a:p>
            <a:pPr lvl="1">
              <a:buFont typeface="Arial" pitchFamily="34" charset="0"/>
              <a:buChar char="–"/>
              <a:defRPr/>
            </a:pPr>
            <a:r>
              <a:rPr lang="en-US" altLang="en-US" sz="1800" dirty="0"/>
              <a:t>~200 km buffer around territory or shelf break if possible</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8E96DD0D-89C5-4442-8453-689C96D593C3}"/>
              </a:ext>
            </a:extLst>
          </p:cNvPr>
          <p:cNvSpPr>
            <a:spLocks noGrp="1"/>
          </p:cNvSpPr>
          <p:nvPr>
            <p:ph type="sldNum" sz="quarter" idx="10"/>
          </p:nvPr>
        </p:nvSpPr>
        <p:spPr>
          <a:xfrm>
            <a:off x="6553200" y="6445130"/>
            <a:ext cx="2133600" cy="365125"/>
          </a:xfrm>
        </p:spPr>
        <p:txBody>
          <a:bodyPr/>
          <a:lstStyle/>
          <a:p>
            <a:pPr>
              <a:defRPr/>
            </a:pPr>
            <a:fld id="{C5F2528D-3DCC-4703-A93F-283267CE6B31}" type="slidenum">
              <a:rPr lang="en-US" altLang="en-US" smtClean="0"/>
              <a:pPr>
                <a:defRPr/>
              </a:pPr>
              <a:t>9</a:t>
            </a:fld>
            <a:endParaRPr lang="en-US" altLang="en-US"/>
          </a:p>
        </p:txBody>
      </p:sp>
    </p:spTree>
    <p:extLst>
      <p:ext uri="{BB962C8B-B14F-4D97-AF65-F5344CB8AC3E}">
        <p14:creationId xmlns:p14="http://schemas.microsoft.com/office/powerpoint/2010/main" val="625534928"/>
      </p:ext>
    </p:extLst>
  </p:cSld>
  <p:clrMapOvr>
    <a:masterClrMapping/>
  </p:clrMapOvr>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49030</TotalTime>
  <Words>2816</Words>
  <Application>Microsoft Office PowerPoint</Application>
  <PresentationFormat>On-screen Show (4:3)</PresentationFormat>
  <Paragraphs>440</Paragraphs>
  <Slides>55</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Calibri</vt:lpstr>
      <vt:lpstr>Cambria</vt:lpstr>
      <vt:lpstr>Gill Sans MT</vt:lpstr>
      <vt:lpstr>Helvetica</vt:lpstr>
      <vt:lpstr>Helvetica Neue</vt:lpstr>
      <vt:lpstr>Symbol</vt:lpstr>
      <vt:lpstr>Times New Roman</vt:lpstr>
      <vt:lpstr>Wingdings</vt:lpstr>
      <vt:lpstr>NGS PowerPoint Template-geodesy.noaa.gov</vt:lpstr>
      <vt:lpstr>PowerPoint Presentation</vt:lpstr>
      <vt:lpstr>Today’s Topics</vt:lpstr>
      <vt:lpstr>Replacing NAD83</vt:lpstr>
      <vt:lpstr>PowerPoint Presentation</vt:lpstr>
      <vt:lpstr>Names</vt:lpstr>
      <vt:lpstr>Names</vt:lpstr>
      <vt:lpstr>Recent Mondernization Progress</vt:lpstr>
      <vt:lpstr>GRAV-D Project Overview</vt:lpstr>
      <vt:lpstr>Data Collection Scope</vt:lpstr>
      <vt:lpstr>GRAV-D Progress</vt:lpstr>
      <vt:lpstr>Geoid Monitoring Service GeMS</vt:lpstr>
      <vt:lpstr>Monitoring Geoid Change: Static vs. Dynamic From Damiani, 2017 Geospatial Summit </vt:lpstr>
      <vt:lpstr>xDGEOID20</vt:lpstr>
      <vt:lpstr>GPSonBM for Transformation Tool</vt:lpstr>
      <vt:lpstr>All in all, an amazing effort</vt:lpstr>
      <vt:lpstr>LASER</vt:lpstr>
      <vt:lpstr>A (probably incomplete) history of LSA software at NGS</vt:lpstr>
      <vt:lpstr>Software for PRojecting Observations, Constraints and Cofactor matrices/Errors through Time (SPROCCET)</vt:lpstr>
      <vt:lpstr>Reprocessing of OPUS Share</vt:lpstr>
      <vt:lpstr>October 09, 2024 </vt:lpstr>
      <vt:lpstr>Modernization Timeline</vt:lpstr>
      <vt:lpstr>Rollout, Testing, Replacement</vt:lpstr>
      <vt:lpstr>Rollout:  Alpha, Beta, Live</vt:lpstr>
      <vt:lpstr>Snapshot of the modernized NSRS  at the end of initial rollout</vt:lpstr>
      <vt:lpstr>Testing into replacement</vt:lpstr>
      <vt:lpstr>PowerPoint Presentation</vt:lpstr>
      <vt:lpstr>PowerPoint Presentation</vt:lpstr>
      <vt:lpstr>PowerPoint Presentation</vt:lpstr>
      <vt:lpstr>CORS Info (Moved Beta=&gt;Prod)</vt:lpstr>
      <vt:lpstr>NSRS Modernization Alpha Site</vt:lpstr>
      <vt:lpstr>PowerPoint Presentation</vt:lpstr>
      <vt:lpstr>PowerPoint Presentation</vt:lpstr>
      <vt:lpstr>PowerPoint Presentation</vt:lpstr>
      <vt:lpstr>PowerPoint Presentation</vt:lpstr>
      <vt:lpstr>NAPGD2022 ALPHA</vt:lpstr>
      <vt:lpstr>PowerPoint Presentation</vt:lpstr>
      <vt:lpstr>What’s New in OPUS World?</vt:lpstr>
      <vt:lpstr>GNSS Vector EXchange Format (GVX)</vt:lpstr>
      <vt:lpstr>Design for OPUS-Projects and GVX</vt:lpstr>
      <vt:lpstr>Three Cases for RTK/RTN Bases</vt:lpstr>
      <vt:lpstr>PowerPoint Presentation</vt:lpstr>
      <vt:lpstr>PowerPoint Presentation</vt:lpstr>
      <vt:lpstr>PowerPoint Presentation</vt:lpstr>
      <vt:lpstr>PowerPoint Presentation</vt:lpstr>
      <vt:lpstr>, </vt:lpstr>
      <vt:lpstr>New Standards</vt:lpstr>
      <vt:lpstr>PowerPoint Presentation</vt:lpstr>
      <vt:lpstr>Observation Type Definitions</vt:lpstr>
      <vt:lpstr>Observation Requirements</vt:lpstr>
      <vt:lpstr>Observation Requirements cont..</vt:lpstr>
      <vt:lpstr>PowerPoint Presentation</vt:lpstr>
      <vt:lpstr>Modernized OPUS-S</vt:lpstr>
      <vt:lpstr>OPUS-Projects</vt:lpstr>
      <vt:lpstr>OPUS-Projects</vt:lpstr>
      <vt:lpstr>Thank You!  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316</cp:revision>
  <dcterms:created xsi:type="dcterms:W3CDTF">2012-09-06T12:10:23Z</dcterms:created>
  <dcterms:modified xsi:type="dcterms:W3CDTF">2025-01-30T15:45:42Z</dcterms:modified>
</cp:coreProperties>
</file>