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40"/>
  </p:notesMasterIdLst>
  <p:handoutMasterIdLst>
    <p:handoutMasterId r:id="rId41"/>
  </p:handoutMasterIdLst>
  <p:sldIdLst>
    <p:sldId id="362" r:id="rId4"/>
    <p:sldId id="1388" r:id="rId5"/>
    <p:sldId id="1391" r:id="rId6"/>
    <p:sldId id="262" r:id="rId7"/>
    <p:sldId id="265" r:id="rId8"/>
    <p:sldId id="267" r:id="rId9"/>
    <p:sldId id="1390" r:id="rId10"/>
    <p:sldId id="1370" r:id="rId11"/>
    <p:sldId id="1407" r:id="rId12"/>
    <p:sldId id="1378" r:id="rId13"/>
    <p:sldId id="1379" r:id="rId14"/>
    <p:sldId id="1380" r:id="rId15"/>
    <p:sldId id="1392" r:id="rId16"/>
    <p:sldId id="1393" r:id="rId17"/>
    <p:sldId id="1394" r:id="rId18"/>
    <p:sldId id="1395" r:id="rId19"/>
    <p:sldId id="1396" r:id="rId20"/>
    <p:sldId id="1397" r:id="rId21"/>
    <p:sldId id="1398" r:id="rId22"/>
    <p:sldId id="1400" r:id="rId23"/>
    <p:sldId id="1402" r:id="rId24"/>
    <p:sldId id="1403" r:id="rId25"/>
    <p:sldId id="1404" r:id="rId26"/>
    <p:sldId id="1381" r:id="rId27"/>
    <p:sldId id="1386" r:id="rId28"/>
    <p:sldId id="1373" r:id="rId29"/>
    <p:sldId id="1374" r:id="rId30"/>
    <p:sldId id="1385" r:id="rId31"/>
    <p:sldId id="1406" r:id="rId32"/>
    <p:sldId id="1405" r:id="rId33"/>
    <p:sldId id="266" r:id="rId34"/>
    <p:sldId id="1371" r:id="rId35"/>
    <p:sldId id="1382" r:id="rId36"/>
    <p:sldId id="1372" r:id="rId37"/>
    <p:sldId id="1383" r:id="rId38"/>
    <p:sldId id="1384" r:id="rId3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6" autoAdjust="0"/>
    <p:restoredTop sz="94896" autoAdjust="0"/>
  </p:normalViewPr>
  <p:slideViewPr>
    <p:cSldViewPr snapToGrid="0">
      <p:cViewPr>
        <p:scale>
          <a:sx n="98" d="100"/>
          <a:sy n="98" d="100"/>
        </p:scale>
        <p:origin x="2194" y="528"/>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1/3/2024</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1/3/2024</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a:t>
            </a:fld>
            <a:endParaRPr lang="en-US" altLang="en-US"/>
          </a:p>
        </p:txBody>
      </p:sp>
    </p:spTree>
    <p:extLst>
      <p:ext uri="{BB962C8B-B14F-4D97-AF65-F5344CB8AC3E}">
        <p14:creationId xmlns:p14="http://schemas.microsoft.com/office/powerpoint/2010/main" val="3789907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5"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5"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5"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5"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5"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January 9,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TRB Geospatial Control Subcommittee</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6"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8"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4"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3"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6"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January 9, 2024</a:t>
            </a:r>
          </a:p>
        </p:txBody>
      </p:sp>
      <p:sp>
        <p:nvSpPr>
          <p:cNvPr id="6" name="Footer Placeholder 4"/>
          <p:cNvSpPr>
            <a:spLocks noGrp="1"/>
          </p:cNvSpPr>
          <p:nvPr>
            <p:ph type="ftr" sz="quarter" idx="11"/>
          </p:nvPr>
        </p:nvSpPr>
        <p:spPr/>
        <p:txBody>
          <a:bodyPr/>
          <a:lstStyle>
            <a:lvl1pPr defTabSz="914400">
              <a:defRPr/>
            </a:lvl1pPr>
          </a:lstStyle>
          <a:p>
            <a:pPr>
              <a:defRPr/>
            </a:pPr>
            <a:r>
              <a:rPr lang="en-US"/>
              <a:t>TRB Geospatial Control Subcommittee</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January 9,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TRB Geospatial Control Subcommittee</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January 9,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TRB Geospatial Control Subcommittee</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January 9,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TRB Geospatial Control Subcommittee</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034958"/>
            <a:ext cx="11989837" cy="3632118"/>
          </a:xfrm>
          <a:prstGeom prst="rect">
            <a:avLst/>
          </a:prstGeom>
          <a:noFill/>
          <a:ln w="9525">
            <a:noFill/>
            <a:miter lim="800000"/>
            <a:headEnd/>
            <a:tailEnd/>
          </a:ln>
          <a:effectLst/>
        </p:spPr>
        <p:txBody>
          <a:bodyPr anchor="ctr"/>
          <a:lstStyle/>
          <a:p>
            <a:pPr algn="ctr">
              <a:defRPr/>
            </a:pPr>
            <a:r>
              <a:rPr lang="en-US" sz="3600" b="1" i="1" dirty="0">
                <a:solidFill>
                  <a:prstClr val="black"/>
                </a:solidFill>
                <a:latin typeface="Verdana" pitchFamily="34" charset="0"/>
                <a:ea typeface="+mn-ea"/>
              </a:rPr>
              <a:t>Updates on NSRS Modernization</a:t>
            </a: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Dru Smith</a:t>
            </a:r>
          </a:p>
          <a:p>
            <a:pPr algn="ctr">
              <a:defRPr/>
            </a:pPr>
            <a:r>
              <a:rPr lang="en-US" dirty="0">
                <a:solidFill>
                  <a:prstClr val="black"/>
                </a:solidFill>
                <a:latin typeface="Verdana" pitchFamily="34" charset="0"/>
                <a:ea typeface="+mn-ea"/>
              </a:rPr>
              <a:t>NSRS Modernization Manager</a:t>
            </a: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a:t>January 9, 2024</a:t>
            </a:r>
            <a:endParaRPr lang="en-US" dirty="0"/>
          </a:p>
        </p:txBody>
      </p:sp>
      <p:sp>
        <p:nvSpPr>
          <p:cNvPr id="3" name="Footer Placeholder 2"/>
          <p:cNvSpPr>
            <a:spLocks noGrp="1"/>
          </p:cNvSpPr>
          <p:nvPr>
            <p:ph type="ftr" sz="quarter" idx="11"/>
          </p:nvPr>
        </p:nvSpPr>
        <p:spPr/>
        <p:txBody>
          <a:bodyPr/>
          <a:lstStyle/>
          <a:p>
            <a:pPr>
              <a:defRPr/>
            </a:pPr>
            <a:r>
              <a:rPr lang="en-US"/>
              <a:t>TRB Geospatial Control Subcommittee</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AA5-F542-4C79-9DD2-7A643CD7AA9B}"/>
              </a:ext>
            </a:extLst>
          </p:cNvPr>
          <p:cNvSpPr>
            <a:spLocks noGrp="1"/>
          </p:cNvSpPr>
          <p:nvPr>
            <p:ph type="title"/>
          </p:nvPr>
        </p:nvSpPr>
        <p:spPr/>
        <p:txBody>
          <a:bodyPr/>
          <a:lstStyle/>
          <a:p>
            <a:r>
              <a:rPr lang="en-US" dirty="0"/>
              <a:t>LSA Adjustment Methodology Documented</a:t>
            </a:r>
          </a:p>
        </p:txBody>
      </p:sp>
      <p:sp>
        <p:nvSpPr>
          <p:cNvPr id="3" name="Content Placeholder 2">
            <a:extLst>
              <a:ext uri="{FF2B5EF4-FFF2-40B4-BE49-F238E27FC236}">
                <a16:creationId xmlns:a16="http://schemas.microsoft.com/office/drawing/2014/main" id="{B4F1D69D-0B0B-475B-910B-C694D075C769}"/>
              </a:ext>
            </a:extLst>
          </p:cNvPr>
          <p:cNvSpPr>
            <a:spLocks noGrp="1"/>
          </p:cNvSpPr>
          <p:nvPr>
            <p:ph idx="1"/>
          </p:nvPr>
        </p:nvSpPr>
        <p:spPr/>
        <p:txBody>
          <a:bodyPr/>
          <a:lstStyle/>
          <a:p>
            <a:r>
              <a:rPr lang="en-US" dirty="0"/>
              <a:t>The </a:t>
            </a:r>
            <a:r>
              <a:rPr lang="en-US" b="1" u="sng" dirty="0"/>
              <a:t>Multi-Epoch Least-Squares Adjustment Problem</a:t>
            </a:r>
            <a:r>
              <a:rPr lang="en-US" dirty="0"/>
              <a:t>: </a:t>
            </a:r>
            <a:r>
              <a:rPr lang="en-US" i="1" dirty="0"/>
              <a:t>Models Relating Estimable Parameters at a Single Epoch to Geodetic Observations, Stochastic Constraints and Fixed Constraints at Multiple Epochs Volume I: The Projection Method</a:t>
            </a:r>
          </a:p>
          <a:p>
            <a:r>
              <a:rPr lang="en-US" dirty="0"/>
              <a:t>See NGS Library (https://geodesy.noaa.gov/library/):</a:t>
            </a:r>
          </a:p>
          <a:p>
            <a:pPr lvl="1"/>
            <a:r>
              <a:rPr lang="en-US" sz="1600" dirty="0"/>
              <a:t>NOAA TR NOS NGS 79</a:t>
            </a:r>
          </a:p>
          <a:p>
            <a:pPr lvl="1"/>
            <a:r>
              <a:rPr lang="en-US" sz="1600" dirty="0"/>
              <a:t>NOAA TR NOS NGS 80</a:t>
            </a:r>
          </a:p>
          <a:p>
            <a:pPr lvl="1"/>
            <a:r>
              <a:rPr lang="en-US" sz="1600" dirty="0"/>
              <a:t>NOAA TM NOS NGS 95</a:t>
            </a:r>
          </a:p>
          <a:p>
            <a:pPr lvl="1"/>
            <a:r>
              <a:rPr lang="en-US" sz="1600" dirty="0"/>
              <a:t>NOAA TM NOS NGS 96</a:t>
            </a:r>
          </a:p>
          <a:p>
            <a:r>
              <a:rPr lang="en-US" dirty="0"/>
              <a:t>Codifies the mathematics of national adjustments (RECs) and OPUS adjustments</a:t>
            </a:r>
          </a:p>
        </p:txBody>
      </p:sp>
      <p:sp>
        <p:nvSpPr>
          <p:cNvPr id="4" name="Date Placeholder 3">
            <a:extLst>
              <a:ext uri="{FF2B5EF4-FFF2-40B4-BE49-F238E27FC236}">
                <a16:creationId xmlns:a16="http://schemas.microsoft.com/office/drawing/2014/main" id="{55C70636-7F9E-4394-8494-552F129F8792}"/>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52D84C7B-F719-4DEB-8540-2BB1F1C985BC}"/>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07C9E436-5439-4972-AA76-4136877CF1D7}"/>
              </a:ext>
            </a:extLst>
          </p:cNvPr>
          <p:cNvSpPr>
            <a:spLocks noGrp="1"/>
          </p:cNvSpPr>
          <p:nvPr>
            <p:ph type="sldNum" sz="quarter" idx="12"/>
          </p:nvPr>
        </p:nvSpPr>
        <p:spPr/>
        <p:txBody>
          <a:bodyPr/>
          <a:lstStyle/>
          <a:p>
            <a:pPr>
              <a:defRPr/>
            </a:pPr>
            <a:fld id="{EB6791C4-DF4E-4C17-A41C-B2BEB15390BD}" type="slidenum">
              <a:rPr lang="en-US" smtClean="0"/>
              <a:pPr>
                <a:defRPr/>
              </a:pPr>
              <a:t>10</a:t>
            </a:fld>
            <a:endParaRPr lang="en-US"/>
          </a:p>
        </p:txBody>
      </p:sp>
    </p:spTree>
    <p:extLst>
      <p:ext uri="{BB962C8B-B14F-4D97-AF65-F5344CB8AC3E}">
        <p14:creationId xmlns:p14="http://schemas.microsoft.com/office/powerpoint/2010/main" val="358128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7080-6B8C-4D62-B2F2-5B49D3D33DE0}"/>
              </a:ext>
            </a:extLst>
          </p:cNvPr>
          <p:cNvSpPr>
            <a:spLocks noGrp="1"/>
          </p:cNvSpPr>
          <p:nvPr>
            <p:ph type="title"/>
          </p:nvPr>
        </p:nvSpPr>
        <p:spPr/>
        <p:txBody>
          <a:bodyPr/>
          <a:lstStyle/>
          <a:p>
            <a:r>
              <a:rPr lang="en-US" dirty="0"/>
              <a:t>Alpha site launched</a:t>
            </a:r>
          </a:p>
        </p:txBody>
      </p:sp>
      <p:sp>
        <p:nvSpPr>
          <p:cNvPr id="3" name="Content Placeholder 2">
            <a:extLst>
              <a:ext uri="{FF2B5EF4-FFF2-40B4-BE49-F238E27FC236}">
                <a16:creationId xmlns:a16="http://schemas.microsoft.com/office/drawing/2014/main" id="{0CC9CAA2-8B0A-4B29-9A26-F9A67BCDF5E7}"/>
              </a:ext>
            </a:extLst>
          </p:cNvPr>
          <p:cNvSpPr>
            <a:spLocks noGrp="1"/>
          </p:cNvSpPr>
          <p:nvPr>
            <p:ph idx="1"/>
          </p:nvPr>
        </p:nvSpPr>
        <p:spPr/>
        <p:txBody>
          <a:bodyPr/>
          <a:lstStyle/>
          <a:p>
            <a:r>
              <a:rPr lang="en-US" dirty="0"/>
              <a:t>alpha.ngs.noaa.gov</a:t>
            </a:r>
          </a:p>
          <a:p>
            <a:r>
              <a:rPr lang="en-US" dirty="0"/>
              <a:t>First product:  SPCS2022</a:t>
            </a:r>
          </a:p>
          <a:p>
            <a:r>
              <a:rPr lang="en-US" dirty="0"/>
              <a:t>More products coming soon</a:t>
            </a:r>
          </a:p>
          <a:p>
            <a:r>
              <a:rPr lang="en-US" dirty="0"/>
              <a:t>Not everything will go on Alpha</a:t>
            </a:r>
          </a:p>
          <a:p>
            <a:pPr lvl="1"/>
            <a:r>
              <a:rPr lang="en-US" dirty="0"/>
              <a:t>“Incomplete, early, possibly incorrect” </a:t>
            </a:r>
          </a:p>
          <a:p>
            <a:endParaRPr lang="en-US" dirty="0"/>
          </a:p>
        </p:txBody>
      </p:sp>
      <p:sp>
        <p:nvSpPr>
          <p:cNvPr id="4" name="Date Placeholder 3">
            <a:extLst>
              <a:ext uri="{FF2B5EF4-FFF2-40B4-BE49-F238E27FC236}">
                <a16:creationId xmlns:a16="http://schemas.microsoft.com/office/drawing/2014/main" id="{4D797E4D-ED6B-4D59-A820-B6186F8D9491}"/>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341A874A-98D1-4480-A2FA-423A10E7C29B}"/>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3588CC43-E8FB-441F-BAFE-29A5AE585953}"/>
              </a:ext>
            </a:extLst>
          </p:cNvPr>
          <p:cNvSpPr>
            <a:spLocks noGrp="1"/>
          </p:cNvSpPr>
          <p:nvPr>
            <p:ph type="sldNum" sz="quarter" idx="12"/>
          </p:nvPr>
        </p:nvSpPr>
        <p:spPr/>
        <p:txBody>
          <a:bodyPr/>
          <a:lstStyle/>
          <a:p>
            <a:pPr>
              <a:defRPr/>
            </a:pPr>
            <a:fld id="{EB6791C4-DF4E-4C17-A41C-B2BEB15390BD}" type="slidenum">
              <a:rPr lang="en-US" smtClean="0"/>
              <a:pPr>
                <a:defRPr/>
              </a:pPr>
              <a:t>11</a:t>
            </a:fld>
            <a:endParaRPr lang="en-US"/>
          </a:p>
        </p:txBody>
      </p:sp>
    </p:spTree>
    <p:extLst>
      <p:ext uri="{BB962C8B-B14F-4D97-AF65-F5344CB8AC3E}">
        <p14:creationId xmlns:p14="http://schemas.microsoft.com/office/powerpoint/2010/main" val="17082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4A96-E568-4427-A2D2-1DCF2B95640A}"/>
              </a:ext>
            </a:extLst>
          </p:cNvPr>
          <p:cNvSpPr>
            <a:spLocks noGrp="1"/>
          </p:cNvSpPr>
          <p:nvPr>
            <p:ph type="title"/>
          </p:nvPr>
        </p:nvSpPr>
        <p:spPr/>
        <p:txBody>
          <a:bodyPr/>
          <a:lstStyle/>
          <a:p>
            <a:r>
              <a:rPr lang="en-US" dirty="0"/>
              <a:t>Data Delivery System</a:t>
            </a:r>
          </a:p>
        </p:txBody>
      </p:sp>
      <p:sp>
        <p:nvSpPr>
          <p:cNvPr id="3" name="Content Placeholder 2">
            <a:extLst>
              <a:ext uri="{FF2B5EF4-FFF2-40B4-BE49-F238E27FC236}">
                <a16:creationId xmlns:a16="http://schemas.microsoft.com/office/drawing/2014/main" id="{DFDDAD7C-5ADC-4A22-BFB1-DD4CD3D2DDDB}"/>
              </a:ext>
            </a:extLst>
          </p:cNvPr>
          <p:cNvSpPr>
            <a:spLocks noGrp="1"/>
          </p:cNvSpPr>
          <p:nvPr>
            <p:ph idx="1"/>
          </p:nvPr>
        </p:nvSpPr>
        <p:spPr/>
        <p:txBody>
          <a:bodyPr/>
          <a:lstStyle/>
          <a:p>
            <a:r>
              <a:rPr lang="en-US" sz="2800" dirty="0"/>
              <a:t>New “datasheets” for Marks and Stations have been designed with a common look and feel</a:t>
            </a:r>
          </a:p>
        </p:txBody>
      </p:sp>
      <p:sp>
        <p:nvSpPr>
          <p:cNvPr id="4" name="Date Placeholder 3">
            <a:extLst>
              <a:ext uri="{FF2B5EF4-FFF2-40B4-BE49-F238E27FC236}">
                <a16:creationId xmlns:a16="http://schemas.microsoft.com/office/drawing/2014/main" id="{B51ECB66-2C81-4BF0-B1E6-3F7B12C8DC84}"/>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713DCE1A-67EE-45D2-A0D0-585EBFC1A31A}"/>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4DEEDB05-87C4-4C5F-9717-3C5DFF28811F}"/>
              </a:ext>
            </a:extLst>
          </p:cNvPr>
          <p:cNvSpPr>
            <a:spLocks noGrp="1"/>
          </p:cNvSpPr>
          <p:nvPr>
            <p:ph type="sldNum" sz="quarter" idx="12"/>
          </p:nvPr>
        </p:nvSpPr>
        <p:spPr/>
        <p:txBody>
          <a:bodyPr/>
          <a:lstStyle/>
          <a:p>
            <a:pPr>
              <a:defRPr/>
            </a:pPr>
            <a:fld id="{EB6791C4-DF4E-4C17-A41C-B2BEB15390BD}" type="slidenum">
              <a:rPr lang="en-US" smtClean="0"/>
              <a:pPr>
                <a:defRPr/>
              </a:pPr>
              <a:t>12</a:t>
            </a:fld>
            <a:endParaRPr lang="en-US"/>
          </a:p>
        </p:txBody>
      </p:sp>
    </p:spTree>
    <p:extLst>
      <p:ext uri="{BB962C8B-B14F-4D97-AF65-F5344CB8AC3E}">
        <p14:creationId xmlns:p14="http://schemas.microsoft.com/office/powerpoint/2010/main" val="32334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CORS “datasheet”</a:t>
            </a:r>
          </a:p>
        </p:txBody>
      </p:sp>
      <p:pic>
        <p:nvPicPr>
          <p:cNvPr id="8" name="Content Placeholder 7">
            <a:extLst>
              <a:ext uri="{FF2B5EF4-FFF2-40B4-BE49-F238E27FC236}">
                <a16:creationId xmlns:a16="http://schemas.microsoft.com/office/drawing/2014/main" id="{41433993-9543-45EA-9D87-7F39BE75583F}"/>
              </a:ext>
            </a:extLst>
          </p:cNvPr>
          <p:cNvPicPr>
            <a:picLocks noGrp="1" noChangeAspect="1"/>
          </p:cNvPicPr>
          <p:nvPr>
            <p:ph idx="1"/>
          </p:nvPr>
        </p:nvPicPr>
        <p:blipFill>
          <a:blip r:embed="rId2"/>
          <a:stretch>
            <a:fillRect/>
          </a:stretch>
        </p:blipFill>
        <p:spPr>
          <a:xfrm>
            <a:off x="1732793" y="1600200"/>
            <a:ext cx="8726413" cy="4525963"/>
          </a:xfrm>
        </p:spPr>
      </p:pic>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13</a:t>
            </a:fld>
            <a:endParaRPr lang="en-US"/>
          </a:p>
        </p:txBody>
      </p:sp>
    </p:spTree>
    <p:extLst>
      <p:ext uri="{BB962C8B-B14F-4D97-AF65-F5344CB8AC3E}">
        <p14:creationId xmlns:p14="http://schemas.microsoft.com/office/powerpoint/2010/main" val="164777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CORS “datasheet”</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14</a:t>
            </a:fld>
            <a:endParaRPr lang="en-US"/>
          </a:p>
        </p:txBody>
      </p:sp>
      <p:pic>
        <p:nvPicPr>
          <p:cNvPr id="10" name="Content Placeholder 9">
            <a:extLst>
              <a:ext uri="{FF2B5EF4-FFF2-40B4-BE49-F238E27FC236}">
                <a16:creationId xmlns:a16="http://schemas.microsoft.com/office/drawing/2014/main" id="{4212B99D-0F15-408F-80D3-7CCC1554068A}"/>
              </a:ext>
            </a:extLst>
          </p:cNvPr>
          <p:cNvPicPr>
            <a:picLocks noGrp="1" noChangeAspect="1"/>
          </p:cNvPicPr>
          <p:nvPr>
            <p:ph idx="1"/>
          </p:nvPr>
        </p:nvPicPr>
        <p:blipFill>
          <a:blip r:embed="rId2"/>
          <a:stretch>
            <a:fillRect/>
          </a:stretch>
        </p:blipFill>
        <p:spPr>
          <a:xfrm>
            <a:off x="609600" y="2240957"/>
            <a:ext cx="10972800" cy="3244449"/>
          </a:xfrm>
          <a:prstGeom prst="rect">
            <a:avLst/>
          </a:prstGeom>
        </p:spPr>
      </p:pic>
    </p:spTree>
    <p:extLst>
      <p:ext uri="{BB962C8B-B14F-4D97-AF65-F5344CB8AC3E}">
        <p14:creationId xmlns:p14="http://schemas.microsoft.com/office/powerpoint/2010/main" val="168743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CORS “datasheet”</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15</a:t>
            </a:fld>
            <a:endParaRPr lang="en-US"/>
          </a:p>
        </p:txBody>
      </p:sp>
      <p:pic>
        <p:nvPicPr>
          <p:cNvPr id="9" name="Content Placeholder 8">
            <a:extLst>
              <a:ext uri="{FF2B5EF4-FFF2-40B4-BE49-F238E27FC236}">
                <a16:creationId xmlns:a16="http://schemas.microsoft.com/office/drawing/2014/main" id="{DAF0A150-DC50-4973-B053-37964D789218}"/>
              </a:ext>
            </a:extLst>
          </p:cNvPr>
          <p:cNvPicPr>
            <a:picLocks noGrp="1" noChangeAspect="1"/>
          </p:cNvPicPr>
          <p:nvPr>
            <p:ph idx="1"/>
          </p:nvPr>
        </p:nvPicPr>
        <p:blipFill>
          <a:blip r:embed="rId2"/>
          <a:stretch>
            <a:fillRect/>
          </a:stretch>
        </p:blipFill>
        <p:spPr>
          <a:xfrm>
            <a:off x="609600" y="2261386"/>
            <a:ext cx="10972800" cy="3203590"/>
          </a:xfrm>
        </p:spPr>
      </p:pic>
    </p:spTree>
    <p:extLst>
      <p:ext uri="{BB962C8B-B14F-4D97-AF65-F5344CB8AC3E}">
        <p14:creationId xmlns:p14="http://schemas.microsoft.com/office/powerpoint/2010/main" val="136318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CORS “datasheet”</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16</a:t>
            </a:fld>
            <a:endParaRPr lang="en-US"/>
          </a:p>
        </p:txBody>
      </p:sp>
      <p:pic>
        <p:nvPicPr>
          <p:cNvPr id="9" name="Content Placeholder 8">
            <a:extLst>
              <a:ext uri="{FF2B5EF4-FFF2-40B4-BE49-F238E27FC236}">
                <a16:creationId xmlns:a16="http://schemas.microsoft.com/office/drawing/2014/main" id="{3E60EEC9-26B5-4FA4-BB85-128495DC140F}"/>
              </a:ext>
            </a:extLst>
          </p:cNvPr>
          <p:cNvPicPr>
            <a:picLocks noGrp="1" noChangeAspect="1"/>
          </p:cNvPicPr>
          <p:nvPr>
            <p:ph idx="1"/>
          </p:nvPr>
        </p:nvPicPr>
        <p:blipFill>
          <a:blip r:embed="rId2"/>
          <a:stretch>
            <a:fillRect/>
          </a:stretch>
        </p:blipFill>
        <p:spPr>
          <a:xfrm>
            <a:off x="975509" y="1600200"/>
            <a:ext cx="10240982" cy="4525963"/>
          </a:xfrm>
        </p:spPr>
      </p:pic>
    </p:spTree>
    <p:extLst>
      <p:ext uri="{BB962C8B-B14F-4D97-AF65-F5344CB8AC3E}">
        <p14:creationId xmlns:p14="http://schemas.microsoft.com/office/powerpoint/2010/main" val="364328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CORS “datasheet”</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pic>
        <p:nvPicPr>
          <p:cNvPr id="9" name="Content Placeholder 8">
            <a:extLst>
              <a:ext uri="{FF2B5EF4-FFF2-40B4-BE49-F238E27FC236}">
                <a16:creationId xmlns:a16="http://schemas.microsoft.com/office/drawing/2014/main" id="{F2EB8352-1A8E-4BE8-B2DD-68CB3CBAA40A}"/>
              </a:ext>
            </a:extLst>
          </p:cNvPr>
          <p:cNvPicPr>
            <a:picLocks noGrp="1" noChangeAspect="1"/>
          </p:cNvPicPr>
          <p:nvPr>
            <p:ph idx="1"/>
          </p:nvPr>
        </p:nvPicPr>
        <p:blipFill>
          <a:blip r:embed="rId2"/>
          <a:stretch>
            <a:fillRect/>
          </a:stretch>
        </p:blipFill>
        <p:spPr>
          <a:xfrm>
            <a:off x="609600" y="2261888"/>
            <a:ext cx="10972800" cy="3202587"/>
          </a:xfrm>
        </p:spPr>
      </p:pic>
    </p:spTree>
    <p:extLst>
      <p:ext uri="{BB962C8B-B14F-4D97-AF65-F5344CB8AC3E}">
        <p14:creationId xmlns:p14="http://schemas.microsoft.com/office/powerpoint/2010/main" val="4067618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CORS “datasheet”</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18</a:t>
            </a:fld>
            <a:endParaRPr lang="en-US"/>
          </a:p>
        </p:txBody>
      </p:sp>
      <p:pic>
        <p:nvPicPr>
          <p:cNvPr id="8" name="Content Placeholder 7">
            <a:extLst>
              <a:ext uri="{FF2B5EF4-FFF2-40B4-BE49-F238E27FC236}">
                <a16:creationId xmlns:a16="http://schemas.microsoft.com/office/drawing/2014/main" id="{D6FB0F7F-ED0E-47B0-9581-6E76EFD204D4}"/>
              </a:ext>
            </a:extLst>
          </p:cNvPr>
          <p:cNvPicPr>
            <a:picLocks noGrp="1" noChangeAspect="1"/>
          </p:cNvPicPr>
          <p:nvPr>
            <p:ph idx="1"/>
          </p:nvPr>
        </p:nvPicPr>
        <p:blipFill>
          <a:blip r:embed="rId2"/>
          <a:stretch>
            <a:fillRect/>
          </a:stretch>
        </p:blipFill>
        <p:spPr>
          <a:xfrm>
            <a:off x="609600" y="2278581"/>
            <a:ext cx="10972800" cy="3169200"/>
          </a:xfrm>
        </p:spPr>
      </p:pic>
    </p:spTree>
    <p:extLst>
      <p:ext uri="{BB962C8B-B14F-4D97-AF65-F5344CB8AC3E}">
        <p14:creationId xmlns:p14="http://schemas.microsoft.com/office/powerpoint/2010/main" val="181983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passive mark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19</a:t>
            </a:fld>
            <a:endParaRPr lang="en-US"/>
          </a:p>
        </p:txBody>
      </p:sp>
      <p:pic>
        <p:nvPicPr>
          <p:cNvPr id="11" name="Content Placeholder 10">
            <a:extLst>
              <a:ext uri="{FF2B5EF4-FFF2-40B4-BE49-F238E27FC236}">
                <a16:creationId xmlns:a16="http://schemas.microsoft.com/office/drawing/2014/main" id="{0DB672F5-7989-414D-9CAD-506D19AE98D4}"/>
              </a:ext>
            </a:extLst>
          </p:cNvPr>
          <p:cNvPicPr>
            <a:picLocks noGrp="1" noChangeAspect="1"/>
          </p:cNvPicPr>
          <p:nvPr>
            <p:ph idx="1"/>
          </p:nvPr>
        </p:nvPicPr>
        <p:blipFill>
          <a:blip r:embed="rId2"/>
          <a:stretch>
            <a:fillRect/>
          </a:stretch>
        </p:blipFill>
        <p:spPr>
          <a:xfrm>
            <a:off x="2903167" y="1600200"/>
            <a:ext cx="6385666" cy="4525963"/>
          </a:xfrm>
        </p:spPr>
      </p:pic>
      <p:sp>
        <p:nvSpPr>
          <p:cNvPr id="12" name="TextBox 11">
            <a:extLst>
              <a:ext uri="{FF2B5EF4-FFF2-40B4-BE49-F238E27FC236}">
                <a16:creationId xmlns:a16="http://schemas.microsoft.com/office/drawing/2014/main" id="{E42C6296-1644-41EE-A11D-F8C2C0A28158}"/>
              </a:ext>
            </a:extLst>
          </p:cNvPr>
          <p:cNvSpPr txBox="1"/>
          <p:nvPr/>
        </p:nvSpPr>
        <p:spPr>
          <a:xfrm>
            <a:off x="9550400" y="1601848"/>
            <a:ext cx="2641600" cy="4524315"/>
          </a:xfrm>
          <a:prstGeom prst="rect">
            <a:avLst/>
          </a:prstGeom>
          <a:noFill/>
        </p:spPr>
        <p:txBody>
          <a:bodyPr wrap="square" rtlCol="0">
            <a:spAutoFit/>
          </a:bodyPr>
          <a:lstStyle/>
          <a:p>
            <a:r>
              <a:rPr lang="en-US" dirty="0"/>
              <a:t>This is actually our current “passive mark page”, running off of the current database and current NSRS.</a:t>
            </a:r>
          </a:p>
          <a:p>
            <a:endParaRPr lang="en-US" dirty="0"/>
          </a:p>
          <a:p>
            <a:r>
              <a:rPr lang="en-US" dirty="0"/>
              <a:t>The new datasheet will look similar, but have certain modifications which are specific to the new database and modernized NSRS, and which aligns the look and feel with the new CORS datasheet, shown earlier.</a:t>
            </a:r>
          </a:p>
        </p:txBody>
      </p:sp>
      <p:sp>
        <p:nvSpPr>
          <p:cNvPr id="13" name="Rectangle 12">
            <a:extLst>
              <a:ext uri="{FF2B5EF4-FFF2-40B4-BE49-F238E27FC236}">
                <a16:creationId xmlns:a16="http://schemas.microsoft.com/office/drawing/2014/main" id="{B6EB1C58-08BE-41CD-8335-C3F7A0942029}"/>
              </a:ext>
            </a:extLst>
          </p:cNvPr>
          <p:cNvSpPr/>
          <p:nvPr/>
        </p:nvSpPr>
        <p:spPr>
          <a:xfrm>
            <a:off x="6221097" y="5080000"/>
            <a:ext cx="1328326" cy="635941"/>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E5FEB5-342F-449E-9E7A-821B4688B89B}"/>
              </a:ext>
            </a:extLst>
          </p:cNvPr>
          <p:cNvSpPr/>
          <p:nvPr/>
        </p:nvSpPr>
        <p:spPr>
          <a:xfrm>
            <a:off x="3153362" y="5514622"/>
            <a:ext cx="1328326" cy="223897"/>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06C9E6-52A2-4442-A2D6-6A68199425F9}"/>
              </a:ext>
            </a:extLst>
          </p:cNvPr>
          <p:cNvSpPr/>
          <p:nvPr/>
        </p:nvSpPr>
        <p:spPr>
          <a:xfrm>
            <a:off x="3153362" y="4718756"/>
            <a:ext cx="1328326" cy="223897"/>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658F58-458E-45C2-9D2F-E669F049F792}"/>
              </a:ext>
            </a:extLst>
          </p:cNvPr>
          <p:cNvSpPr/>
          <p:nvPr/>
        </p:nvSpPr>
        <p:spPr>
          <a:xfrm>
            <a:off x="3153362" y="4488566"/>
            <a:ext cx="1328326" cy="223897"/>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D7D429-8DCA-4B6A-AAF3-B1B1D13B6E03}"/>
              </a:ext>
            </a:extLst>
          </p:cNvPr>
          <p:cNvSpPr/>
          <p:nvPr/>
        </p:nvSpPr>
        <p:spPr>
          <a:xfrm>
            <a:off x="6221097" y="4843933"/>
            <a:ext cx="1328326" cy="223897"/>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2385A4-ED12-40B9-85E5-0A414F91CDE6}"/>
              </a:ext>
            </a:extLst>
          </p:cNvPr>
          <p:cNvSpPr/>
          <p:nvPr/>
        </p:nvSpPr>
        <p:spPr>
          <a:xfrm>
            <a:off x="6221097" y="5738519"/>
            <a:ext cx="1328326" cy="223897"/>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41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85DF-A7E2-4B7F-AA9E-8C2F1553A98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CD63132-2BC4-4D31-8C04-5A09B50F57C8}"/>
              </a:ext>
            </a:extLst>
          </p:cNvPr>
          <p:cNvSpPr>
            <a:spLocks noGrp="1"/>
          </p:cNvSpPr>
          <p:nvPr>
            <p:ph idx="1"/>
          </p:nvPr>
        </p:nvSpPr>
        <p:spPr/>
        <p:txBody>
          <a:bodyPr/>
          <a:lstStyle/>
          <a:p>
            <a:r>
              <a:rPr lang="en-US" dirty="0"/>
              <a:t>Refresher on NSRS Modernization</a:t>
            </a:r>
          </a:p>
          <a:p>
            <a:r>
              <a:rPr lang="en-US" dirty="0"/>
              <a:t>Recent progress</a:t>
            </a:r>
          </a:p>
          <a:p>
            <a:r>
              <a:rPr lang="en-US" dirty="0"/>
              <a:t>Timeline</a:t>
            </a:r>
          </a:p>
        </p:txBody>
      </p:sp>
      <p:sp>
        <p:nvSpPr>
          <p:cNvPr id="4" name="Date Placeholder 3">
            <a:extLst>
              <a:ext uri="{FF2B5EF4-FFF2-40B4-BE49-F238E27FC236}">
                <a16:creationId xmlns:a16="http://schemas.microsoft.com/office/drawing/2014/main" id="{BCEE89C6-0928-4372-8D90-F78DFA99B121}"/>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2C990EC3-4416-4B13-B4DB-35C00F30F711}"/>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B95A3786-1D84-4848-AE99-5A08D5C5F081}"/>
              </a:ext>
            </a:extLst>
          </p:cNvPr>
          <p:cNvSpPr>
            <a:spLocks noGrp="1"/>
          </p:cNvSpPr>
          <p:nvPr>
            <p:ph type="sldNum" sz="quarter" idx="12"/>
          </p:nvPr>
        </p:nvSpPr>
        <p:spPr/>
        <p:txBody>
          <a:bodyPr/>
          <a:lstStyle/>
          <a:p>
            <a:pPr>
              <a:defRPr/>
            </a:pPr>
            <a:fld id="{EB6791C4-DF4E-4C17-A41C-B2BEB15390BD}" type="slidenum">
              <a:rPr lang="en-US" smtClean="0"/>
              <a:pPr>
                <a:defRPr/>
              </a:pPr>
              <a:t>2</a:t>
            </a:fld>
            <a:endParaRPr lang="en-US"/>
          </a:p>
        </p:txBody>
      </p:sp>
    </p:spTree>
    <p:extLst>
      <p:ext uri="{BB962C8B-B14F-4D97-AF65-F5344CB8AC3E}">
        <p14:creationId xmlns:p14="http://schemas.microsoft.com/office/powerpoint/2010/main" val="95550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passive mark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20</a:t>
            </a:fld>
            <a:endParaRPr lang="en-US"/>
          </a:p>
        </p:txBody>
      </p:sp>
      <p:pic>
        <p:nvPicPr>
          <p:cNvPr id="12" name="Content Placeholder 11">
            <a:extLst>
              <a:ext uri="{FF2B5EF4-FFF2-40B4-BE49-F238E27FC236}">
                <a16:creationId xmlns:a16="http://schemas.microsoft.com/office/drawing/2014/main" id="{D3B5398A-5276-4593-87C8-150183C5D7CA}"/>
              </a:ext>
            </a:extLst>
          </p:cNvPr>
          <p:cNvPicPr>
            <a:picLocks noGrp="1" noChangeAspect="1"/>
          </p:cNvPicPr>
          <p:nvPr>
            <p:ph idx="1"/>
          </p:nvPr>
        </p:nvPicPr>
        <p:blipFill>
          <a:blip r:embed="rId2"/>
          <a:stretch>
            <a:fillRect/>
          </a:stretch>
        </p:blipFill>
        <p:spPr>
          <a:xfrm>
            <a:off x="3095561" y="1600200"/>
            <a:ext cx="6000877" cy="4525963"/>
          </a:xfrm>
        </p:spPr>
      </p:pic>
      <p:sp>
        <p:nvSpPr>
          <p:cNvPr id="13" name="Rectangle 12">
            <a:extLst>
              <a:ext uri="{FF2B5EF4-FFF2-40B4-BE49-F238E27FC236}">
                <a16:creationId xmlns:a16="http://schemas.microsoft.com/office/drawing/2014/main" id="{726CDF75-F8F8-4259-BD94-CD84A5A78C2B}"/>
              </a:ext>
            </a:extLst>
          </p:cNvPr>
          <p:cNvSpPr/>
          <p:nvPr/>
        </p:nvSpPr>
        <p:spPr>
          <a:xfrm>
            <a:off x="5121392" y="4713109"/>
            <a:ext cx="2302934" cy="122108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819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passive mark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21</a:t>
            </a:fld>
            <a:endParaRPr lang="en-US"/>
          </a:p>
        </p:txBody>
      </p:sp>
      <p:pic>
        <p:nvPicPr>
          <p:cNvPr id="9" name="Content Placeholder 8">
            <a:extLst>
              <a:ext uri="{FF2B5EF4-FFF2-40B4-BE49-F238E27FC236}">
                <a16:creationId xmlns:a16="http://schemas.microsoft.com/office/drawing/2014/main" id="{40C75B6F-6F81-4081-8657-6A967ECEDC02}"/>
              </a:ext>
            </a:extLst>
          </p:cNvPr>
          <p:cNvPicPr>
            <a:picLocks noGrp="1" noChangeAspect="1"/>
          </p:cNvPicPr>
          <p:nvPr>
            <p:ph idx="1"/>
          </p:nvPr>
        </p:nvPicPr>
        <p:blipFill>
          <a:blip r:embed="rId2"/>
          <a:stretch>
            <a:fillRect/>
          </a:stretch>
        </p:blipFill>
        <p:spPr>
          <a:xfrm>
            <a:off x="3504623" y="1600200"/>
            <a:ext cx="5182753" cy="4525963"/>
          </a:xfrm>
        </p:spPr>
      </p:pic>
    </p:spTree>
    <p:extLst>
      <p:ext uri="{BB962C8B-B14F-4D97-AF65-F5344CB8AC3E}">
        <p14:creationId xmlns:p14="http://schemas.microsoft.com/office/powerpoint/2010/main" val="4154947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passive mark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22</a:t>
            </a:fld>
            <a:endParaRPr lang="en-US"/>
          </a:p>
        </p:txBody>
      </p:sp>
      <p:pic>
        <p:nvPicPr>
          <p:cNvPr id="8" name="Content Placeholder 7">
            <a:extLst>
              <a:ext uri="{FF2B5EF4-FFF2-40B4-BE49-F238E27FC236}">
                <a16:creationId xmlns:a16="http://schemas.microsoft.com/office/drawing/2014/main" id="{13AD965E-8462-4361-8895-37E0F43D9B14}"/>
              </a:ext>
            </a:extLst>
          </p:cNvPr>
          <p:cNvPicPr>
            <a:picLocks noGrp="1" noChangeAspect="1"/>
          </p:cNvPicPr>
          <p:nvPr>
            <p:ph idx="1"/>
          </p:nvPr>
        </p:nvPicPr>
        <p:blipFill>
          <a:blip r:embed="rId2"/>
          <a:stretch>
            <a:fillRect/>
          </a:stretch>
        </p:blipFill>
        <p:spPr>
          <a:xfrm>
            <a:off x="3705690" y="1600200"/>
            <a:ext cx="4780620" cy="4525963"/>
          </a:xfrm>
        </p:spPr>
      </p:pic>
    </p:spTree>
    <p:extLst>
      <p:ext uri="{BB962C8B-B14F-4D97-AF65-F5344CB8AC3E}">
        <p14:creationId xmlns:p14="http://schemas.microsoft.com/office/powerpoint/2010/main" val="194379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passive mark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23</a:t>
            </a:fld>
            <a:endParaRPr lang="en-US"/>
          </a:p>
        </p:txBody>
      </p:sp>
      <p:pic>
        <p:nvPicPr>
          <p:cNvPr id="8" name="Content Placeholder 7">
            <a:extLst>
              <a:ext uri="{FF2B5EF4-FFF2-40B4-BE49-F238E27FC236}">
                <a16:creationId xmlns:a16="http://schemas.microsoft.com/office/drawing/2014/main" id="{542CC703-9F18-4428-8599-E8FB2AB2BB79}"/>
              </a:ext>
            </a:extLst>
          </p:cNvPr>
          <p:cNvPicPr>
            <a:picLocks noGrp="1" noChangeAspect="1"/>
          </p:cNvPicPr>
          <p:nvPr>
            <p:ph idx="1"/>
          </p:nvPr>
        </p:nvPicPr>
        <p:blipFill>
          <a:blip r:embed="rId2"/>
          <a:stretch>
            <a:fillRect/>
          </a:stretch>
        </p:blipFill>
        <p:spPr>
          <a:xfrm>
            <a:off x="1782736" y="1600200"/>
            <a:ext cx="8626527" cy="4525963"/>
          </a:xfrm>
        </p:spPr>
      </p:pic>
      <p:sp>
        <p:nvSpPr>
          <p:cNvPr id="10" name="Rectangle 9">
            <a:extLst>
              <a:ext uri="{FF2B5EF4-FFF2-40B4-BE49-F238E27FC236}">
                <a16:creationId xmlns:a16="http://schemas.microsoft.com/office/drawing/2014/main" id="{2E6961D3-0AE3-4C6B-9FDA-1D271FFA0B70}"/>
              </a:ext>
            </a:extLst>
          </p:cNvPr>
          <p:cNvSpPr/>
          <p:nvPr/>
        </p:nvSpPr>
        <p:spPr>
          <a:xfrm>
            <a:off x="4540738" y="2794868"/>
            <a:ext cx="1081996" cy="69860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90532D-4A53-442A-AA23-D05DFADA3644}"/>
              </a:ext>
            </a:extLst>
          </p:cNvPr>
          <p:cNvSpPr/>
          <p:nvPr/>
        </p:nvSpPr>
        <p:spPr>
          <a:xfrm>
            <a:off x="8085015" y="2794868"/>
            <a:ext cx="1081996" cy="69860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7CFA79-608D-4B63-B407-143ED9543100}"/>
              </a:ext>
            </a:extLst>
          </p:cNvPr>
          <p:cNvSpPr/>
          <p:nvPr/>
        </p:nvSpPr>
        <p:spPr>
          <a:xfrm>
            <a:off x="4540738" y="5276239"/>
            <a:ext cx="1081996" cy="69860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389DB2-F4BF-454E-A910-85D66BB49BE1}"/>
              </a:ext>
            </a:extLst>
          </p:cNvPr>
          <p:cNvSpPr/>
          <p:nvPr/>
        </p:nvSpPr>
        <p:spPr>
          <a:xfrm>
            <a:off x="8085014" y="5276239"/>
            <a:ext cx="2074985" cy="330865"/>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584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7918-DE19-42C2-95E0-D7749489C0EC}"/>
              </a:ext>
            </a:extLst>
          </p:cNvPr>
          <p:cNvSpPr>
            <a:spLocks noGrp="1"/>
          </p:cNvSpPr>
          <p:nvPr>
            <p:ph type="title"/>
          </p:nvPr>
        </p:nvSpPr>
        <p:spPr/>
        <p:txBody>
          <a:bodyPr/>
          <a:lstStyle/>
          <a:p>
            <a:r>
              <a:rPr lang="en-US" dirty="0"/>
              <a:t>Reference Epoch Coordinates (RECs)</a:t>
            </a:r>
          </a:p>
        </p:txBody>
      </p:sp>
      <p:sp>
        <p:nvSpPr>
          <p:cNvPr id="3" name="Content Placeholder 2">
            <a:extLst>
              <a:ext uri="{FF2B5EF4-FFF2-40B4-BE49-F238E27FC236}">
                <a16:creationId xmlns:a16="http://schemas.microsoft.com/office/drawing/2014/main" id="{632B1460-95AB-4D81-BEE9-D3F87A476C3A}"/>
              </a:ext>
            </a:extLst>
          </p:cNvPr>
          <p:cNvSpPr>
            <a:spLocks noGrp="1"/>
          </p:cNvSpPr>
          <p:nvPr>
            <p:ph idx="1"/>
          </p:nvPr>
        </p:nvSpPr>
        <p:spPr/>
        <p:txBody>
          <a:bodyPr/>
          <a:lstStyle/>
          <a:p>
            <a:r>
              <a:rPr lang="en-US" dirty="0"/>
              <a:t>The Geometric and Orthometric REC projects are underway!</a:t>
            </a:r>
          </a:p>
          <a:p>
            <a:pPr lvl="1"/>
            <a:r>
              <a:rPr lang="en-US" dirty="0"/>
              <a:t>Geometric:</a:t>
            </a:r>
          </a:p>
          <a:p>
            <a:pPr lvl="2"/>
            <a:r>
              <a:rPr lang="en-US" dirty="0"/>
              <a:t>N/P/C/MATRF2022 epoch 2020.00 XYZ coordinates</a:t>
            </a:r>
          </a:p>
          <a:p>
            <a:pPr lvl="2"/>
            <a:r>
              <a:rPr lang="en-US" dirty="0"/>
              <a:t>About 120,000 passive marks</a:t>
            </a:r>
          </a:p>
          <a:p>
            <a:pPr lvl="1"/>
            <a:r>
              <a:rPr lang="en-US" dirty="0"/>
              <a:t>Orthometric</a:t>
            </a:r>
          </a:p>
          <a:p>
            <a:pPr lvl="2"/>
            <a:r>
              <a:rPr lang="en-US" dirty="0"/>
              <a:t>NAPGD2022 epoch 2020.00 orthometric heights</a:t>
            </a:r>
          </a:p>
          <a:p>
            <a:pPr lvl="2"/>
            <a:r>
              <a:rPr lang="en-US" dirty="0"/>
              <a:t>About 950,000 passive marks</a:t>
            </a:r>
          </a:p>
          <a:p>
            <a:pPr lvl="1"/>
            <a:r>
              <a:rPr lang="en-US" dirty="0"/>
              <a:t>Final data pull:  April 2024</a:t>
            </a:r>
          </a:p>
          <a:p>
            <a:pPr lvl="1"/>
            <a:r>
              <a:rPr lang="en-US" dirty="0"/>
              <a:t>Expected early results:  Late 2024</a:t>
            </a:r>
          </a:p>
        </p:txBody>
      </p:sp>
      <p:sp>
        <p:nvSpPr>
          <p:cNvPr id="4" name="Date Placeholder 3">
            <a:extLst>
              <a:ext uri="{FF2B5EF4-FFF2-40B4-BE49-F238E27FC236}">
                <a16:creationId xmlns:a16="http://schemas.microsoft.com/office/drawing/2014/main" id="{CCF81A2F-3A9C-4092-B931-8FE099D53B8A}"/>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005B5B42-2916-4FFC-9E19-ACF8F68CBD28}"/>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67B18B8A-E537-41A5-90EB-EA8869D0419F}"/>
              </a:ext>
            </a:extLst>
          </p:cNvPr>
          <p:cNvSpPr>
            <a:spLocks noGrp="1"/>
          </p:cNvSpPr>
          <p:nvPr>
            <p:ph type="sldNum" sz="quarter" idx="12"/>
          </p:nvPr>
        </p:nvSpPr>
        <p:spPr/>
        <p:txBody>
          <a:bodyPr/>
          <a:lstStyle/>
          <a:p>
            <a:pPr>
              <a:defRPr/>
            </a:pPr>
            <a:fld id="{EB6791C4-DF4E-4C17-A41C-B2BEB15390BD}" type="slidenum">
              <a:rPr lang="en-US" smtClean="0"/>
              <a:pPr>
                <a:defRPr/>
              </a:pPr>
              <a:t>24</a:t>
            </a:fld>
            <a:endParaRPr lang="en-US"/>
          </a:p>
        </p:txBody>
      </p:sp>
    </p:spTree>
    <p:extLst>
      <p:ext uri="{BB962C8B-B14F-4D97-AF65-F5344CB8AC3E}">
        <p14:creationId xmlns:p14="http://schemas.microsoft.com/office/powerpoint/2010/main" val="41416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E0B6-178B-4057-97F0-7EECD7FB6BD5}"/>
              </a:ext>
            </a:extLst>
          </p:cNvPr>
          <p:cNvSpPr>
            <a:spLocks noGrp="1"/>
          </p:cNvSpPr>
          <p:nvPr>
            <p:ph type="title"/>
          </p:nvPr>
        </p:nvSpPr>
        <p:spPr/>
        <p:txBody>
          <a:bodyPr/>
          <a:lstStyle/>
          <a:p>
            <a:r>
              <a:rPr lang="en-US" dirty="0"/>
              <a:t>SPROCCET:  Replacing HTDP</a:t>
            </a:r>
          </a:p>
        </p:txBody>
      </p:sp>
      <p:sp>
        <p:nvSpPr>
          <p:cNvPr id="3" name="Content Placeholder 2">
            <a:extLst>
              <a:ext uri="{FF2B5EF4-FFF2-40B4-BE49-F238E27FC236}">
                <a16:creationId xmlns:a16="http://schemas.microsoft.com/office/drawing/2014/main" id="{BAE2B2B9-6818-464C-B2E8-D7A1627D38A2}"/>
              </a:ext>
            </a:extLst>
          </p:cNvPr>
          <p:cNvSpPr>
            <a:spLocks noGrp="1"/>
          </p:cNvSpPr>
          <p:nvPr>
            <p:ph idx="1"/>
          </p:nvPr>
        </p:nvSpPr>
        <p:spPr/>
        <p:txBody>
          <a:bodyPr/>
          <a:lstStyle/>
          <a:p>
            <a:r>
              <a:rPr lang="en-US" sz="2800" b="1" dirty="0">
                <a:solidFill>
                  <a:srgbClr val="FF0000"/>
                </a:solidFill>
              </a:rPr>
              <a:t>S</a:t>
            </a:r>
            <a:r>
              <a:rPr lang="en-US" sz="2800" dirty="0"/>
              <a:t>oftware for </a:t>
            </a:r>
            <a:r>
              <a:rPr lang="en-US" sz="2800" b="1" dirty="0" err="1">
                <a:solidFill>
                  <a:srgbClr val="FF0000"/>
                </a:solidFill>
              </a:rPr>
              <a:t>PR</a:t>
            </a:r>
            <a:r>
              <a:rPr lang="en-US" sz="2800" dirty="0" err="1"/>
              <a:t>ojecting</a:t>
            </a:r>
            <a:r>
              <a:rPr lang="en-US" sz="2800" dirty="0"/>
              <a:t> </a:t>
            </a:r>
            <a:r>
              <a:rPr lang="en-US" sz="2800" b="1" dirty="0">
                <a:solidFill>
                  <a:srgbClr val="FF0000"/>
                </a:solidFill>
              </a:rPr>
              <a:t>O</a:t>
            </a:r>
            <a:r>
              <a:rPr lang="en-US" sz="2800" dirty="0"/>
              <a:t>bservations, </a:t>
            </a:r>
            <a:r>
              <a:rPr lang="en-US" sz="2800" b="1" dirty="0">
                <a:solidFill>
                  <a:srgbClr val="FF0000"/>
                </a:solidFill>
              </a:rPr>
              <a:t>C</a:t>
            </a:r>
            <a:r>
              <a:rPr lang="en-US" sz="2800" dirty="0"/>
              <a:t>onstraints and </a:t>
            </a:r>
            <a:r>
              <a:rPr lang="en-US" sz="2800" b="1" dirty="0">
                <a:solidFill>
                  <a:srgbClr val="FF0000"/>
                </a:solidFill>
              </a:rPr>
              <a:t>C</a:t>
            </a:r>
            <a:r>
              <a:rPr lang="en-US" sz="2800" dirty="0"/>
              <a:t>ofactor matrices/</a:t>
            </a:r>
            <a:r>
              <a:rPr lang="en-US" sz="2800" b="1" dirty="0">
                <a:solidFill>
                  <a:srgbClr val="FF0000"/>
                </a:solidFill>
              </a:rPr>
              <a:t>E</a:t>
            </a:r>
            <a:r>
              <a:rPr lang="en-US" sz="2800" dirty="0"/>
              <a:t>rrors through </a:t>
            </a:r>
            <a:r>
              <a:rPr lang="en-US" sz="2800" b="1" dirty="0">
                <a:solidFill>
                  <a:srgbClr val="FF0000"/>
                </a:solidFill>
              </a:rPr>
              <a:t>T</a:t>
            </a:r>
            <a:r>
              <a:rPr lang="en-US" sz="2800" dirty="0"/>
              <a:t>ime</a:t>
            </a:r>
          </a:p>
          <a:p>
            <a:pPr lvl="1"/>
            <a:r>
              <a:rPr lang="en-US" sz="2400" dirty="0"/>
              <a:t>Replaces HTDP</a:t>
            </a:r>
          </a:p>
          <a:p>
            <a:pPr lvl="1"/>
            <a:r>
              <a:rPr lang="en-US" sz="2400" dirty="0"/>
              <a:t>Expands functionality:</a:t>
            </a:r>
          </a:p>
          <a:p>
            <a:pPr lvl="2"/>
            <a:r>
              <a:rPr lang="en-US" sz="2000" dirty="0"/>
              <a:t>Geometric </a:t>
            </a:r>
            <a:r>
              <a:rPr lang="en-US" sz="2000" i="1" dirty="0"/>
              <a:t>and</a:t>
            </a:r>
            <a:r>
              <a:rPr lang="en-US" sz="2000" dirty="0"/>
              <a:t> orthometric</a:t>
            </a:r>
          </a:p>
          <a:p>
            <a:pPr lvl="2"/>
            <a:r>
              <a:rPr lang="en-US" sz="2000" dirty="0"/>
              <a:t>Error propagation through time</a:t>
            </a:r>
          </a:p>
          <a:p>
            <a:pPr lvl="2"/>
            <a:r>
              <a:rPr lang="en-US" sz="2000" dirty="0"/>
              <a:t>Modularization</a:t>
            </a:r>
          </a:p>
          <a:p>
            <a:pPr lvl="2"/>
            <a:r>
              <a:rPr lang="en-US" sz="2000" dirty="0"/>
              <a:t>Earthquake error displacement estimates</a:t>
            </a:r>
          </a:p>
          <a:p>
            <a:pPr lvl="2"/>
            <a:r>
              <a:rPr lang="en-US" sz="2000" dirty="0"/>
              <a:t>Bug fixes</a:t>
            </a:r>
          </a:p>
          <a:p>
            <a:r>
              <a:rPr lang="en-US" sz="2800" dirty="0"/>
              <a:t>Will be built into OPUS and all REC adjustments</a:t>
            </a:r>
          </a:p>
          <a:p>
            <a:r>
              <a:rPr lang="en-US" sz="2800" dirty="0"/>
              <a:t>Expected completion:  Autumn 2024</a:t>
            </a:r>
          </a:p>
        </p:txBody>
      </p:sp>
      <p:sp>
        <p:nvSpPr>
          <p:cNvPr id="4" name="Date Placeholder 3">
            <a:extLst>
              <a:ext uri="{FF2B5EF4-FFF2-40B4-BE49-F238E27FC236}">
                <a16:creationId xmlns:a16="http://schemas.microsoft.com/office/drawing/2014/main" id="{DDFE582E-6727-4BBD-8BE0-A7ACC509D803}"/>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2833CBF4-09AB-4A4D-B2B5-D993E0FD0CFB}"/>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016599F8-9C83-4CA9-B41C-EDCCB267515C}"/>
              </a:ext>
            </a:extLst>
          </p:cNvPr>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spTree>
    <p:extLst>
      <p:ext uri="{BB962C8B-B14F-4D97-AF65-F5344CB8AC3E}">
        <p14:creationId xmlns:p14="http://schemas.microsoft.com/office/powerpoint/2010/main" val="31466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Timeline</a:t>
            </a:r>
          </a:p>
        </p:txBody>
      </p:sp>
      <p:sp>
        <p:nvSpPr>
          <p:cNvPr id="4" name="Date Placeholder 3"/>
          <p:cNvSpPr>
            <a:spLocks noGrp="1"/>
          </p:cNvSpPr>
          <p:nvPr>
            <p:ph type="dt" sz="half" idx="10"/>
          </p:nvPr>
        </p:nvSpPr>
        <p:spPr/>
        <p:txBody>
          <a:bodyPr/>
          <a:lstStyle/>
          <a:p>
            <a:pPr>
              <a:defRPr/>
            </a:pPr>
            <a:r>
              <a:rPr lang="en-US">
                <a:latin typeface="Calibri"/>
              </a:rPr>
              <a:t>January 9, 2024</a:t>
            </a:r>
          </a:p>
        </p:txBody>
      </p:sp>
      <p:sp>
        <p:nvSpPr>
          <p:cNvPr id="5" name="Footer Placeholder 4"/>
          <p:cNvSpPr>
            <a:spLocks noGrp="1"/>
          </p:cNvSpPr>
          <p:nvPr>
            <p:ph type="ftr" sz="quarter" idx="11"/>
          </p:nvPr>
        </p:nvSpPr>
        <p:spPr/>
        <p:txBody>
          <a:bodyPr/>
          <a:lstStyle/>
          <a:p>
            <a:pPr>
              <a:defRPr/>
            </a:pPr>
            <a:r>
              <a:rPr lang="en-US">
                <a:latin typeface="Calibri"/>
              </a:rPr>
              <a:t>TRB Geospatial Control Subcommittee</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26</a:t>
            </a:fld>
            <a:endParaRPr lang="en-US">
              <a:latin typeface="Calibri"/>
            </a:endParaRPr>
          </a:p>
        </p:txBody>
      </p:sp>
    </p:spTree>
    <p:extLst>
      <p:ext uri="{BB962C8B-B14F-4D97-AF65-F5344CB8AC3E}">
        <p14:creationId xmlns:p14="http://schemas.microsoft.com/office/powerpoint/2010/main" val="1379972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6258-2878-47F7-9EC2-90452B8D334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4A880F4-B6DE-491C-BEF3-3584851684E1}"/>
              </a:ext>
            </a:extLst>
          </p:cNvPr>
          <p:cNvSpPr>
            <a:spLocks noGrp="1"/>
          </p:cNvSpPr>
          <p:nvPr>
            <p:ph idx="1"/>
          </p:nvPr>
        </p:nvSpPr>
        <p:spPr/>
        <p:txBody>
          <a:bodyPr/>
          <a:lstStyle/>
          <a:p>
            <a:r>
              <a:rPr lang="en-US" dirty="0"/>
              <a:t>In 2022, NGS diverted resources from </a:t>
            </a:r>
            <a:r>
              <a:rPr lang="en-US" i="1" dirty="0"/>
              <a:t>tool-building</a:t>
            </a:r>
            <a:r>
              <a:rPr lang="en-US" dirty="0"/>
              <a:t> to </a:t>
            </a:r>
            <a:r>
              <a:rPr lang="en-US" i="1" dirty="0"/>
              <a:t>data assurance</a:t>
            </a:r>
          </a:p>
          <a:p>
            <a:pPr lvl="1"/>
            <a:r>
              <a:rPr lang="en-US" i="1" dirty="0"/>
              <a:t>“Limited tools, excellent coordinates”</a:t>
            </a:r>
          </a:p>
          <a:p>
            <a:pPr lvl="1"/>
            <a:r>
              <a:rPr lang="en-US" dirty="0"/>
              <a:t>Set a goal of roll-out by 2025</a:t>
            </a:r>
          </a:p>
          <a:p>
            <a:r>
              <a:rPr lang="en-US" b="1" dirty="0">
                <a:solidFill>
                  <a:srgbClr val="FF0000"/>
                </a:solidFill>
              </a:rPr>
              <a:t>NGS is on-track to roll out the modernized NSRS by the middle of 2025.</a:t>
            </a:r>
          </a:p>
          <a:p>
            <a:r>
              <a:rPr lang="en-US" dirty="0"/>
              <a:t>Work on additional tools will continue in the out-years</a:t>
            </a:r>
          </a:p>
        </p:txBody>
      </p:sp>
      <p:sp>
        <p:nvSpPr>
          <p:cNvPr id="4" name="Date Placeholder 3">
            <a:extLst>
              <a:ext uri="{FF2B5EF4-FFF2-40B4-BE49-F238E27FC236}">
                <a16:creationId xmlns:a16="http://schemas.microsoft.com/office/drawing/2014/main" id="{CCB3417E-9395-4506-8626-0E7B838FC310}"/>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F680FB79-74BD-4A2D-923D-8DCD140CEEFE}"/>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12B9B99A-E896-4619-AD8A-3BF4D28132BF}"/>
              </a:ext>
            </a:extLst>
          </p:cNvPr>
          <p:cNvSpPr>
            <a:spLocks noGrp="1"/>
          </p:cNvSpPr>
          <p:nvPr>
            <p:ph type="sldNum" sz="quarter" idx="12"/>
          </p:nvPr>
        </p:nvSpPr>
        <p:spPr/>
        <p:txBody>
          <a:bodyPr/>
          <a:lstStyle/>
          <a:p>
            <a:pPr>
              <a:defRPr/>
            </a:pPr>
            <a:fld id="{EB6791C4-DF4E-4C17-A41C-B2BEB15390BD}" type="slidenum">
              <a:rPr lang="en-US" smtClean="0"/>
              <a:pPr>
                <a:defRPr/>
              </a:pPr>
              <a:t>27</a:t>
            </a:fld>
            <a:endParaRPr lang="en-US"/>
          </a:p>
        </p:txBody>
      </p:sp>
    </p:spTree>
    <p:extLst>
      <p:ext uri="{BB962C8B-B14F-4D97-AF65-F5344CB8AC3E}">
        <p14:creationId xmlns:p14="http://schemas.microsoft.com/office/powerpoint/2010/main" val="404710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Thank you!</a:t>
            </a:r>
          </a:p>
        </p:txBody>
      </p:sp>
      <p:sp>
        <p:nvSpPr>
          <p:cNvPr id="4" name="Date Placeholder 3"/>
          <p:cNvSpPr>
            <a:spLocks noGrp="1"/>
          </p:cNvSpPr>
          <p:nvPr>
            <p:ph type="dt" sz="half" idx="10"/>
          </p:nvPr>
        </p:nvSpPr>
        <p:spPr/>
        <p:txBody>
          <a:bodyPr/>
          <a:lstStyle/>
          <a:p>
            <a:pPr>
              <a:defRPr/>
            </a:pPr>
            <a:r>
              <a:rPr lang="en-US" altLang="en-US"/>
              <a:t>January 9, 2024</a:t>
            </a:r>
          </a:p>
        </p:txBody>
      </p:sp>
      <p:sp>
        <p:nvSpPr>
          <p:cNvPr id="5" name="Footer Placeholder 4"/>
          <p:cNvSpPr>
            <a:spLocks noGrp="1"/>
          </p:cNvSpPr>
          <p:nvPr>
            <p:ph type="ftr" sz="quarter" idx="11"/>
          </p:nvPr>
        </p:nvSpPr>
        <p:spPr/>
        <p:txBody>
          <a:bodyPr/>
          <a:lstStyle/>
          <a:p>
            <a:pPr>
              <a:defRPr/>
            </a:pPr>
            <a:r>
              <a:rPr lang="en-US"/>
              <a:t>TRB Geospatial Control Subcommittee</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28</a:t>
            </a:fld>
            <a:endParaRPr lang="en-US" altLang="en-US" dirty="0"/>
          </a:p>
        </p:txBody>
      </p:sp>
    </p:spTree>
    <p:extLst>
      <p:ext uri="{BB962C8B-B14F-4D97-AF65-F5344CB8AC3E}">
        <p14:creationId xmlns:p14="http://schemas.microsoft.com/office/powerpoint/2010/main" val="577394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Questions?</a:t>
            </a:r>
          </a:p>
        </p:txBody>
      </p:sp>
      <p:sp>
        <p:nvSpPr>
          <p:cNvPr id="4" name="Date Placeholder 3"/>
          <p:cNvSpPr>
            <a:spLocks noGrp="1"/>
          </p:cNvSpPr>
          <p:nvPr>
            <p:ph type="dt" sz="half" idx="10"/>
          </p:nvPr>
        </p:nvSpPr>
        <p:spPr/>
        <p:txBody>
          <a:bodyPr/>
          <a:lstStyle/>
          <a:p>
            <a:pPr>
              <a:defRPr/>
            </a:pPr>
            <a:r>
              <a:rPr lang="en-US" altLang="en-US"/>
              <a:t>January 9, 2024</a:t>
            </a:r>
          </a:p>
        </p:txBody>
      </p:sp>
      <p:sp>
        <p:nvSpPr>
          <p:cNvPr id="5" name="Footer Placeholder 4"/>
          <p:cNvSpPr>
            <a:spLocks noGrp="1"/>
          </p:cNvSpPr>
          <p:nvPr>
            <p:ph type="ftr" sz="quarter" idx="11"/>
          </p:nvPr>
        </p:nvSpPr>
        <p:spPr/>
        <p:txBody>
          <a:bodyPr/>
          <a:lstStyle/>
          <a:p>
            <a:pPr>
              <a:defRPr/>
            </a:pPr>
            <a:r>
              <a:rPr lang="en-US"/>
              <a:t>TRB Geospatial Control Subcommittee</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29</a:t>
            </a:fld>
            <a:endParaRPr lang="en-US" altLang="en-US" dirty="0"/>
          </a:p>
        </p:txBody>
      </p:sp>
    </p:spTree>
    <p:extLst>
      <p:ext uri="{BB962C8B-B14F-4D97-AF65-F5344CB8AC3E}">
        <p14:creationId xmlns:p14="http://schemas.microsoft.com/office/powerpoint/2010/main" val="391122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Refresher on NSRS Modernization</a:t>
            </a:r>
          </a:p>
        </p:txBody>
      </p:sp>
      <p:sp>
        <p:nvSpPr>
          <p:cNvPr id="4" name="Date Placeholder 3"/>
          <p:cNvSpPr>
            <a:spLocks noGrp="1"/>
          </p:cNvSpPr>
          <p:nvPr>
            <p:ph type="dt" sz="half" idx="10"/>
          </p:nvPr>
        </p:nvSpPr>
        <p:spPr/>
        <p:txBody>
          <a:bodyPr/>
          <a:lstStyle/>
          <a:p>
            <a:pPr>
              <a:defRPr/>
            </a:pPr>
            <a:r>
              <a:rPr lang="en-US">
                <a:latin typeface="Calibri"/>
              </a:rPr>
              <a:t>January 9, 2024</a:t>
            </a:r>
          </a:p>
        </p:txBody>
      </p:sp>
      <p:sp>
        <p:nvSpPr>
          <p:cNvPr id="5" name="Footer Placeholder 4"/>
          <p:cNvSpPr>
            <a:spLocks noGrp="1"/>
          </p:cNvSpPr>
          <p:nvPr>
            <p:ph type="ftr" sz="quarter" idx="11"/>
          </p:nvPr>
        </p:nvSpPr>
        <p:spPr/>
        <p:txBody>
          <a:bodyPr/>
          <a:lstStyle/>
          <a:p>
            <a:pPr>
              <a:defRPr/>
            </a:pPr>
            <a:r>
              <a:rPr lang="en-US">
                <a:latin typeface="Calibri"/>
              </a:rPr>
              <a:t>TRB Geospatial Control Subcommittee</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a:t>
            </a:fld>
            <a:endParaRPr lang="en-US">
              <a:latin typeface="Calibri"/>
            </a:endParaRPr>
          </a:p>
        </p:txBody>
      </p:sp>
    </p:spTree>
    <p:extLst>
      <p:ext uri="{BB962C8B-B14F-4D97-AF65-F5344CB8AC3E}">
        <p14:creationId xmlns:p14="http://schemas.microsoft.com/office/powerpoint/2010/main" val="4037300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Extra Slides</a:t>
            </a:r>
          </a:p>
        </p:txBody>
      </p:sp>
      <p:sp>
        <p:nvSpPr>
          <p:cNvPr id="4" name="Date Placeholder 3"/>
          <p:cNvSpPr>
            <a:spLocks noGrp="1"/>
          </p:cNvSpPr>
          <p:nvPr>
            <p:ph type="dt" sz="half" idx="10"/>
          </p:nvPr>
        </p:nvSpPr>
        <p:spPr/>
        <p:txBody>
          <a:bodyPr/>
          <a:lstStyle/>
          <a:p>
            <a:pPr>
              <a:defRPr/>
            </a:pPr>
            <a:r>
              <a:rPr lang="en-US" altLang="en-US"/>
              <a:t>January 9, 2024</a:t>
            </a:r>
          </a:p>
        </p:txBody>
      </p:sp>
      <p:sp>
        <p:nvSpPr>
          <p:cNvPr id="5" name="Footer Placeholder 4"/>
          <p:cNvSpPr>
            <a:spLocks noGrp="1"/>
          </p:cNvSpPr>
          <p:nvPr>
            <p:ph type="ftr" sz="quarter" idx="11"/>
          </p:nvPr>
        </p:nvSpPr>
        <p:spPr/>
        <p:txBody>
          <a:bodyPr/>
          <a:lstStyle/>
          <a:p>
            <a:pPr>
              <a:defRPr/>
            </a:pPr>
            <a:r>
              <a:rPr lang="en-US"/>
              <a:t>TRB Geospatial Control Subcommittee</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30</a:t>
            </a:fld>
            <a:endParaRPr lang="en-US" altLang="en-US" dirty="0"/>
          </a:p>
        </p:txBody>
      </p:sp>
    </p:spTree>
    <p:extLst>
      <p:ext uri="{BB962C8B-B14F-4D97-AF65-F5344CB8AC3E}">
        <p14:creationId xmlns:p14="http://schemas.microsoft.com/office/powerpoint/2010/main" val="3869470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Autofit/>
          </a:bodyPr>
          <a:lstStyle/>
          <a:p>
            <a:r>
              <a:rPr lang="en-US" sz="4267" dirty="0">
                <a:cs typeface="Times New Roman" panose="02020603050405020304" pitchFamily="18" charset="0"/>
              </a:rPr>
              <a:t>NSRS Modernization in (very) brief – Why?</a:t>
            </a:r>
          </a:p>
        </p:txBody>
      </p:sp>
      <p:sp>
        <p:nvSpPr>
          <p:cNvPr id="3" name="Content Placeholder 2">
            <a:extLst>
              <a:ext uri="{FF2B5EF4-FFF2-40B4-BE49-F238E27FC236}">
                <a16:creationId xmlns:a16="http://schemas.microsoft.com/office/drawing/2014/main" id="{56286537-FD08-4CA1-8A31-CE05D08C0010}"/>
              </a:ext>
            </a:extLst>
          </p:cNvPr>
          <p:cNvSpPr>
            <a:spLocks noGrp="1"/>
          </p:cNvSpPr>
          <p:nvPr>
            <p:ph idx="1"/>
          </p:nvPr>
        </p:nvSpPr>
        <p:spPr/>
        <p:txBody>
          <a:bodyPr>
            <a:normAutofit fontScale="92500" lnSpcReduction="20000"/>
          </a:bodyPr>
          <a:lstStyle/>
          <a:p>
            <a:r>
              <a:rPr lang="en-US" dirty="0">
                <a:latin typeface="+mj-lt"/>
                <a:cs typeface="Times New Roman" panose="02020603050405020304" pitchFamily="18" charset="0"/>
              </a:rPr>
              <a:t>The current NSRS was:</a:t>
            </a:r>
          </a:p>
          <a:p>
            <a:pPr lvl="1"/>
            <a:r>
              <a:rPr lang="en-US" dirty="0">
                <a:latin typeface="+mj-lt"/>
                <a:cs typeface="Times New Roman" panose="02020603050405020304" pitchFamily="18" charset="0"/>
              </a:rPr>
              <a:t>Defined in the pre-GPS era</a:t>
            </a:r>
          </a:p>
          <a:p>
            <a:pPr lvl="2"/>
            <a:r>
              <a:rPr lang="en-US" dirty="0">
                <a:latin typeface="+mj-lt"/>
                <a:cs typeface="Times New Roman" panose="02020603050405020304" pitchFamily="18" charset="0"/>
              </a:rPr>
              <a:t>Without GPS, the Earth’s center (frame origin) was very hard to detect</a:t>
            </a:r>
          </a:p>
          <a:p>
            <a:pPr lvl="1"/>
            <a:r>
              <a:rPr lang="en-US" dirty="0">
                <a:latin typeface="+mj-lt"/>
                <a:cs typeface="Times New Roman" panose="02020603050405020304" pitchFamily="18" charset="0"/>
              </a:rPr>
              <a:t>Defined without aid of gravity-mission satellites</a:t>
            </a:r>
          </a:p>
          <a:p>
            <a:pPr lvl="2"/>
            <a:r>
              <a:rPr lang="en-US" dirty="0">
                <a:latin typeface="+mj-lt"/>
                <a:cs typeface="Times New Roman" panose="02020603050405020304" pitchFamily="18" charset="0"/>
              </a:rPr>
              <a:t>Leveling, terrestrial gravity, disconnected from the geometric frame</a:t>
            </a:r>
          </a:p>
          <a:p>
            <a:pPr lvl="1"/>
            <a:r>
              <a:rPr lang="en-US" dirty="0">
                <a:latin typeface="+mj-lt"/>
                <a:cs typeface="Times New Roman" panose="02020603050405020304" pitchFamily="18" charset="0"/>
              </a:rPr>
              <a:t>Defined right after punch-cards went away</a:t>
            </a:r>
          </a:p>
          <a:p>
            <a:pPr lvl="2"/>
            <a:r>
              <a:rPr lang="en-US" dirty="0">
                <a:latin typeface="+mj-lt"/>
                <a:cs typeface="Times New Roman" panose="02020603050405020304" pitchFamily="18" charset="0"/>
              </a:rPr>
              <a:t>Tools relied upon 80-character ASCII files and FORTRAN</a:t>
            </a:r>
          </a:p>
          <a:p>
            <a:pPr lvl="1"/>
            <a:r>
              <a:rPr lang="en-US" dirty="0">
                <a:latin typeface="+mj-lt"/>
                <a:cs typeface="Times New Roman" panose="02020603050405020304" pitchFamily="18" charset="0"/>
              </a:rPr>
              <a:t>Defined without a long-term strategy to acknowledge Earth’s dynamics</a:t>
            </a:r>
          </a:p>
          <a:p>
            <a:r>
              <a:rPr lang="en-US" dirty="0">
                <a:latin typeface="+mj-lt"/>
                <a:cs typeface="Times New Roman" panose="02020603050405020304" pitchFamily="18" charset="0"/>
              </a:rPr>
              <a:t>In short, the current NSRS has failed to keep up with emerging needs</a:t>
            </a:r>
          </a:p>
          <a:p>
            <a:pPr lvl="1"/>
            <a:r>
              <a:rPr lang="en-US" dirty="0">
                <a:latin typeface="+mj-lt"/>
                <a:cs typeface="Times New Roman" panose="02020603050405020304" pitchFamily="18" charset="0"/>
              </a:rPr>
              <a:t>Sea level rise, floodplain mapping, coastal geohazards</a:t>
            </a:r>
          </a:p>
          <a:p>
            <a:pPr marL="0" indent="0">
              <a:buNone/>
            </a:pPr>
            <a:endParaRPr lang="en-US" dirty="0">
              <a:latin typeface="+mj-lt"/>
              <a:cs typeface="Times New Roman" panose="02020603050405020304" pitchFamily="18" charset="0"/>
            </a:endParaRP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January 9,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TRB Geospatial Control Subcommittee</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31</a:t>
            </a:fld>
            <a:endParaRPr lang="en-US"/>
          </a:p>
        </p:txBody>
      </p:sp>
    </p:spTree>
    <p:extLst>
      <p:ext uri="{BB962C8B-B14F-4D97-AF65-F5344CB8AC3E}">
        <p14:creationId xmlns:p14="http://schemas.microsoft.com/office/powerpoint/2010/main" val="236632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8ECD1-718F-4387-94FB-4F00CA91ED20}"/>
              </a:ext>
            </a:extLst>
          </p:cNvPr>
          <p:cNvSpPr>
            <a:spLocks noGrp="1"/>
          </p:cNvSpPr>
          <p:nvPr>
            <p:ph type="title"/>
          </p:nvPr>
        </p:nvSpPr>
        <p:spPr/>
        <p:txBody>
          <a:bodyPr/>
          <a:lstStyle/>
          <a:p>
            <a:r>
              <a:rPr lang="en-US" dirty="0"/>
              <a:t>The path to full roll-out</a:t>
            </a:r>
          </a:p>
        </p:txBody>
      </p:sp>
      <p:sp>
        <p:nvSpPr>
          <p:cNvPr id="3" name="Content Placeholder 2">
            <a:extLst>
              <a:ext uri="{FF2B5EF4-FFF2-40B4-BE49-F238E27FC236}">
                <a16:creationId xmlns:a16="http://schemas.microsoft.com/office/drawing/2014/main" id="{0E94E14D-49EB-4A10-BD3E-548F178B6DD0}"/>
              </a:ext>
            </a:extLst>
          </p:cNvPr>
          <p:cNvSpPr>
            <a:spLocks noGrp="1"/>
          </p:cNvSpPr>
          <p:nvPr>
            <p:ph idx="1"/>
          </p:nvPr>
        </p:nvSpPr>
        <p:spPr/>
        <p:txBody>
          <a:bodyPr/>
          <a:lstStyle/>
          <a:p>
            <a:r>
              <a:rPr lang="en-US" dirty="0"/>
              <a:t>The next few slides show key elements, and their roll-out order, though with a purposefully vague timeline to allow some flexibility</a:t>
            </a:r>
          </a:p>
          <a:p>
            <a:r>
              <a:rPr lang="en-US" dirty="0"/>
              <a:t>To aid in readability, some details are omitted, but can be inferred, such as:</a:t>
            </a:r>
          </a:p>
          <a:p>
            <a:pPr lvl="1"/>
            <a:r>
              <a:rPr lang="en-US" dirty="0"/>
              <a:t>All data will be loaded in the NSRS database</a:t>
            </a:r>
          </a:p>
          <a:p>
            <a:pPr lvl="1"/>
            <a:r>
              <a:rPr lang="en-US" dirty="0"/>
              <a:t>A data delivery system will exist</a:t>
            </a:r>
          </a:p>
          <a:p>
            <a:pPr lvl="1"/>
            <a:r>
              <a:rPr lang="en-US" dirty="0"/>
              <a:t>All tools will be incorporated into NCAT</a:t>
            </a:r>
          </a:p>
        </p:txBody>
      </p:sp>
      <p:sp>
        <p:nvSpPr>
          <p:cNvPr id="4" name="Date Placeholder 3">
            <a:extLst>
              <a:ext uri="{FF2B5EF4-FFF2-40B4-BE49-F238E27FC236}">
                <a16:creationId xmlns:a16="http://schemas.microsoft.com/office/drawing/2014/main" id="{1BAF2660-18BF-49AD-A2A9-54F655FF4ECB}"/>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99E26AD0-0772-4EF8-92AE-70CD6CEDFA9F}"/>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44880BD8-EB60-4E0E-A028-F1E69B333C30}"/>
              </a:ext>
            </a:extLst>
          </p:cNvPr>
          <p:cNvSpPr>
            <a:spLocks noGrp="1"/>
          </p:cNvSpPr>
          <p:nvPr>
            <p:ph type="sldNum" sz="quarter" idx="12"/>
          </p:nvPr>
        </p:nvSpPr>
        <p:spPr/>
        <p:txBody>
          <a:bodyPr/>
          <a:lstStyle/>
          <a:p>
            <a:pPr>
              <a:defRPr/>
            </a:pPr>
            <a:fld id="{EB6791C4-DF4E-4C17-A41C-B2BEB15390BD}" type="slidenum">
              <a:rPr lang="en-US" smtClean="0"/>
              <a:pPr>
                <a:defRPr/>
              </a:pPr>
              <a:t>32</a:t>
            </a:fld>
            <a:endParaRPr lang="en-US"/>
          </a:p>
        </p:txBody>
      </p:sp>
    </p:spTree>
    <p:extLst>
      <p:ext uri="{BB962C8B-B14F-4D97-AF65-F5344CB8AC3E}">
        <p14:creationId xmlns:p14="http://schemas.microsoft.com/office/powerpoint/2010/main" val="42590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Frames</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33</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22" name="Straight Connector 21">
            <a:extLst>
              <a:ext uri="{FF2B5EF4-FFF2-40B4-BE49-F238E27FC236}">
                <a16:creationId xmlns:a16="http://schemas.microsoft.com/office/drawing/2014/main" id="{592148D5-83FF-499A-8B80-EA0966E8FC1E}"/>
              </a:ext>
            </a:extLst>
          </p:cNvPr>
          <p:cNvCxnSpPr>
            <a:cxnSpLocks/>
          </p:cNvCxnSpPr>
          <p:nvPr/>
        </p:nvCxnSpPr>
        <p:spPr>
          <a:xfrm flipV="1">
            <a:off x="4236720"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E3A1C14-EA32-4CA1-85CB-6AEFF020CE1E}"/>
              </a:ext>
            </a:extLst>
          </p:cNvPr>
          <p:cNvSpPr txBox="1"/>
          <p:nvPr/>
        </p:nvSpPr>
        <p:spPr>
          <a:xfrm>
            <a:off x="3605778" y="5004647"/>
            <a:ext cx="1261884" cy="369332"/>
          </a:xfrm>
          <a:prstGeom prst="rect">
            <a:avLst/>
          </a:prstGeom>
          <a:noFill/>
        </p:spPr>
        <p:txBody>
          <a:bodyPr wrap="none" rtlCol="0">
            <a:spAutoFit/>
          </a:bodyPr>
          <a:lstStyle/>
          <a:p>
            <a:r>
              <a:rPr lang="en-US" dirty="0"/>
              <a:t>IFDM2022</a:t>
            </a:r>
          </a:p>
        </p:txBody>
      </p:sp>
      <p:cxnSp>
        <p:nvCxnSpPr>
          <p:cNvPr id="24" name="Straight Connector 23">
            <a:extLst>
              <a:ext uri="{FF2B5EF4-FFF2-40B4-BE49-F238E27FC236}">
                <a16:creationId xmlns:a16="http://schemas.microsoft.com/office/drawing/2014/main" id="{43DB5201-75A1-46AB-B4BD-D97B4B124D95}"/>
              </a:ext>
            </a:extLst>
          </p:cNvPr>
          <p:cNvCxnSpPr>
            <a:cxnSpLocks/>
          </p:cNvCxnSpPr>
          <p:nvPr/>
        </p:nvCxnSpPr>
        <p:spPr>
          <a:xfrm flipV="1">
            <a:off x="3884816" y="2609654"/>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A158410-375A-49B4-995C-D79C5CABC6AB}"/>
              </a:ext>
            </a:extLst>
          </p:cNvPr>
          <p:cNvSpPr txBox="1"/>
          <p:nvPr/>
        </p:nvSpPr>
        <p:spPr>
          <a:xfrm>
            <a:off x="3223571" y="1907718"/>
            <a:ext cx="1505540" cy="646331"/>
          </a:xfrm>
          <a:prstGeom prst="rect">
            <a:avLst/>
          </a:prstGeom>
          <a:noFill/>
        </p:spPr>
        <p:txBody>
          <a:bodyPr wrap="none" rtlCol="0">
            <a:spAutoFit/>
          </a:bodyPr>
          <a:lstStyle/>
          <a:p>
            <a:r>
              <a:rPr lang="en-US" dirty="0"/>
              <a:t>NCN </a:t>
            </a:r>
          </a:p>
          <a:p>
            <a:r>
              <a:rPr lang="en-US" dirty="0"/>
              <a:t>w/ ITRF2020</a:t>
            </a:r>
          </a:p>
        </p:txBody>
      </p:sp>
      <p:cxnSp>
        <p:nvCxnSpPr>
          <p:cNvPr id="30" name="Straight Connector 29">
            <a:extLst>
              <a:ext uri="{FF2B5EF4-FFF2-40B4-BE49-F238E27FC236}">
                <a16:creationId xmlns:a16="http://schemas.microsoft.com/office/drawing/2014/main" id="{BFF0F36D-C026-437E-80FF-2EE297AF8E31}"/>
              </a:ext>
            </a:extLst>
          </p:cNvPr>
          <p:cNvCxnSpPr>
            <a:cxnSpLocks/>
          </p:cNvCxnSpPr>
          <p:nvPr/>
        </p:nvCxnSpPr>
        <p:spPr>
          <a:xfrm flipV="1">
            <a:off x="6933097"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CE671CB-A70F-494F-933D-73166D057C6D}"/>
              </a:ext>
            </a:extLst>
          </p:cNvPr>
          <p:cNvSpPr txBox="1"/>
          <p:nvPr/>
        </p:nvSpPr>
        <p:spPr>
          <a:xfrm>
            <a:off x="6353451" y="2120909"/>
            <a:ext cx="1159292" cy="369332"/>
          </a:xfrm>
          <a:prstGeom prst="rect">
            <a:avLst/>
          </a:prstGeom>
          <a:noFill/>
        </p:spPr>
        <p:txBody>
          <a:bodyPr wrap="none" rtlCol="0">
            <a:spAutoFit/>
          </a:bodyPr>
          <a:lstStyle/>
          <a:p>
            <a:r>
              <a:rPr lang="en-US" dirty="0"/>
              <a:t>EPP2022</a:t>
            </a:r>
          </a:p>
        </p:txBody>
      </p:sp>
      <p:cxnSp>
        <p:nvCxnSpPr>
          <p:cNvPr id="36" name="Straight Connector 35">
            <a:extLst>
              <a:ext uri="{FF2B5EF4-FFF2-40B4-BE49-F238E27FC236}">
                <a16:creationId xmlns:a16="http://schemas.microsoft.com/office/drawing/2014/main" id="{878C2056-0DC4-4A72-B85A-87317AC1BF2D}"/>
              </a:ext>
            </a:extLst>
          </p:cNvPr>
          <p:cNvCxnSpPr>
            <a:cxnSpLocks/>
          </p:cNvCxnSpPr>
          <p:nvPr/>
        </p:nvCxnSpPr>
        <p:spPr>
          <a:xfrm flipV="1">
            <a:off x="1895756" y="3339757"/>
            <a:ext cx="0" cy="65921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3C6EB02-A87A-4E09-A696-A150BCF77874}"/>
              </a:ext>
            </a:extLst>
          </p:cNvPr>
          <p:cNvSpPr txBox="1"/>
          <p:nvPr/>
        </p:nvSpPr>
        <p:spPr>
          <a:xfrm>
            <a:off x="1250802" y="2970425"/>
            <a:ext cx="1326004" cy="369332"/>
          </a:xfrm>
          <a:prstGeom prst="rect">
            <a:avLst/>
          </a:prstGeom>
          <a:noFill/>
        </p:spPr>
        <p:txBody>
          <a:bodyPr wrap="none" rtlCol="0">
            <a:spAutoFit/>
          </a:bodyPr>
          <a:lstStyle/>
          <a:p>
            <a:r>
              <a:rPr lang="en-US" dirty="0"/>
              <a:t>SPCS2022</a:t>
            </a:r>
          </a:p>
        </p:txBody>
      </p:sp>
    </p:spTree>
    <p:extLst>
      <p:ext uri="{BB962C8B-B14F-4D97-AF65-F5344CB8AC3E}">
        <p14:creationId xmlns:p14="http://schemas.microsoft.com/office/powerpoint/2010/main" val="1525881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Geopotential</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34</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22" name="Straight Connector 21">
            <a:extLst>
              <a:ext uri="{FF2B5EF4-FFF2-40B4-BE49-F238E27FC236}">
                <a16:creationId xmlns:a16="http://schemas.microsoft.com/office/drawing/2014/main" id="{592148D5-83FF-499A-8B80-EA0966E8FC1E}"/>
              </a:ext>
            </a:extLst>
          </p:cNvPr>
          <p:cNvCxnSpPr>
            <a:cxnSpLocks/>
          </p:cNvCxnSpPr>
          <p:nvPr/>
        </p:nvCxnSpPr>
        <p:spPr>
          <a:xfrm flipV="1">
            <a:off x="3454400" y="4041796"/>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E3A1C14-EA32-4CA1-85CB-6AEFF020CE1E}"/>
              </a:ext>
            </a:extLst>
          </p:cNvPr>
          <p:cNvSpPr txBox="1"/>
          <p:nvPr/>
        </p:nvSpPr>
        <p:spPr>
          <a:xfrm>
            <a:off x="2341320" y="4997758"/>
            <a:ext cx="2082686" cy="369332"/>
          </a:xfrm>
          <a:prstGeom prst="rect">
            <a:avLst/>
          </a:prstGeom>
          <a:noFill/>
        </p:spPr>
        <p:txBody>
          <a:bodyPr wrap="none" rtlCol="0">
            <a:spAutoFit/>
          </a:bodyPr>
          <a:lstStyle/>
          <a:p>
            <a:r>
              <a:rPr lang="en-US" dirty="0"/>
              <a:t>GEOID2022 Alpha</a:t>
            </a:r>
          </a:p>
        </p:txBody>
      </p:sp>
      <p:cxnSp>
        <p:nvCxnSpPr>
          <p:cNvPr id="24" name="Straight Connector 23">
            <a:extLst>
              <a:ext uri="{FF2B5EF4-FFF2-40B4-BE49-F238E27FC236}">
                <a16:creationId xmlns:a16="http://schemas.microsoft.com/office/drawing/2014/main" id="{43DB5201-75A1-46AB-B4BD-D97B4B124D95}"/>
              </a:ext>
            </a:extLst>
          </p:cNvPr>
          <p:cNvCxnSpPr>
            <a:cxnSpLocks/>
          </p:cNvCxnSpPr>
          <p:nvPr/>
        </p:nvCxnSpPr>
        <p:spPr>
          <a:xfrm flipV="1">
            <a:off x="4929161" y="2617967"/>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A158410-375A-49B4-995C-D79C5CABC6AB}"/>
              </a:ext>
            </a:extLst>
          </p:cNvPr>
          <p:cNvSpPr txBox="1"/>
          <p:nvPr/>
        </p:nvSpPr>
        <p:spPr>
          <a:xfrm>
            <a:off x="4306484" y="1417638"/>
            <a:ext cx="1236236" cy="1200329"/>
          </a:xfrm>
          <a:prstGeom prst="rect">
            <a:avLst/>
          </a:prstGeom>
          <a:noFill/>
        </p:spPr>
        <p:txBody>
          <a:bodyPr wrap="none" rtlCol="0">
            <a:spAutoFit/>
          </a:bodyPr>
          <a:lstStyle/>
          <a:p>
            <a:r>
              <a:rPr lang="en-US" dirty="0"/>
              <a:t>GRAV-D</a:t>
            </a:r>
          </a:p>
          <a:p>
            <a:r>
              <a:rPr lang="en-US" dirty="0"/>
              <a:t>Complete</a:t>
            </a:r>
          </a:p>
          <a:p>
            <a:r>
              <a:rPr lang="en-US" dirty="0"/>
              <a:t>(including </a:t>
            </a:r>
          </a:p>
          <a:p>
            <a:r>
              <a:rPr lang="en-US" dirty="0"/>
              <a:t>re-flights)</a:t>
            </a:r>
          </a:p>
        </p:txBody>
      </p:sp>
      <p:cxnSp>
        <p:nvCxnSpPr>
          <p:cNvPr id="42" name="Straight Connector 41">
            <a:extLst>
              <a:ext uri="{FF2B5EF4-FFF2-40B4-BE49-F238E27FC236}">
                <a16:creationId xmlns:a16="http://schemas.microsoft.com/office/drawing/2014/main" id="{3EE52B52-B072-4CCF-B69D-FF6E8D479F3D}"/>
              </a:ext>
            </a:extLst>
          </p:cNvPr>
          <p:cNvCxnSpPr>
            <a:cxnSpLocks/>
          </p:cNvCxnSpPr>
          <p:nvPr/>
        </p:nvCxnSpPr>
        <p:spPr>
          <a:xfrm flipV="1">
            <a:off x="950450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4AA0D95-13D0-40AC-9088-1EFA70D2AE48}"/>
              </a:ext>
            </a:extLst>
          </p:cNvPr>
          <p:cNvSpPr txBox="1"/>
          <p:nvPr/>
        </p:nvSpPr>
        <p:spPr>
          <a:xfrm>
            <a:off x="8700434" y="2153881"/>
            <a:ext cx="1608133" cy="369332"/>
          </a:xfrm>
          <a:prstGeom prst="rect">
            <a:avLst/>
          </a:prstGeom>
          <a:noFill/>
        </p:spPr>
        <p:txBody>
          <a:bodyPr wrap="none" rtlCol="0">
            <a:spAutoFit/>
          </a:bodyPr>
          <a:lstStyle/>
          <a:p>
            <a:r>
              <a:rPr lang="en-US" dirty="0"/>
              <a:t>DEFLEC2022</a:t>
            </a:r>
          </a:p>
        </p:txBody>
      </p:sp>
      <p:cxnSp>
        <p:nvCxnSpPr>
          <p:cNvPr id="44" name="Straight Connector 43">
            <a:extLst>
              <a:ext uri="{FF2B5EF4-FFF2-40B4-BE49-F238E27FC236}">
                <a16:creationId xmlns:a16="http://schemas.microsoft.com/office/drawing/2014/main" id="{CAC11048-0DD0-4AEC-9BA5-8776699821CA}"/>
              </a:ext>
            </a:extLst>
          </p:cNvPr>
          <p:cNvCxnSpPr>
            <a:cxnSpLocks/>
          </p:cNvCxnSpPr>
          <p:nvPr/>
        </p:nvCxnSpPr>
        <p:spPr>
          <a:xfrm flipV="1">
            <a:off x="9243753" y="4043560"/>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777472E3-4D76-4C06-9C3D-8F89B75C29D6}"/>
              </a:ext>
            </a:extLst>
          </p:cNvPr>
          <p:cNvSpPr txBox="1"/>
          <p:nvPr/>
        </p:nvSpPr>
        <p:spPr>
          <a:xfrm>
            <a:off x="8523043" y="5000291"/>
            <a:ext cx="1441420" cy="369332"/>
          </a:xfrm>
          <a:prstGeom prst="rect">
            <a:avLst/>
          </a:prstGeom>
          <a:noFill/>
        </p:spPr>
        <p:txBody>
          <a:bodyPr wrap="none" rtlCol="0">
            <a:spAutoFit/>
          </a:bodyPr>
          <a:lstStyle/>
          <a:p>
            <a:r>
              <a:rPr lang="en-US" dirty="0"/>
              <a:t>GEOID2022</a:t>
            </a:r>
          </a:p>
        </p:txBody>
      </p:sp>
      <p:cxnSp>
        <p:nvCxnSpPr>
          <p:cNvPr id="46" name="Straight Connector 45">
            <a:extLst>
              <a:ext uri="{FF2B5EF4-FFF2-40B4-BE49-F238E27FC236}">
                <a16:creationId xmlns:a16="http://schemas.microsoft.com/office/drawing/2014/main" id="{12A30FC5-CBF4-43DB-AFCF-C78A3C07D67A}"/>
              </a:ext>
            </a:extLst>
          </p:cNvPr>
          <p:cNvCxnSpPr>
            <a:cxnSpLocks/>
          </p:cNvCxnSpPr>
          <p:nvPr/>
        </p:nvCxnSpPr>
        <p:spPr>
          <a:xfrm flipV="1">
            <a:off x="6675646"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6F71945E-5A05-4DEA-B18D-0DC02504D572}"/>
              </a:ext>
            </a:extLst>
          </p:cNvPr>
          <p:cNvSpPr txBox="1"/>
          <p:nvPr/>
        </p:nvSpPr>
        <p:spPr>
          <a:xfrm>
            <a:off x="6096000" y="2120909"/>
            <a:ext cx="1069524" cy="369332"/>
          </a:xfrm>
          <a:prstGeom prst="rect">
            <a:avLst/>
          </a:prstGeom>
          <a:noFill/>
        </p:spPr>
        <p:txBody>
          <a:bodyPr wrap="none" rtlCol="0">
            <a:spAutoFit/>
          </a:bodyPr>
          <a:lstStyle/>
          <a:p>
            <a:r>
              <a:rPr lang="en-US" dirty="0"/>
              <a:t>GM2022</a:t>
            </a:r>
          </a:p>
        </p:txBody>
      </p:sp>
      <p:sp>
        <p:nvSpPr>
          <p:cNvPr id="49" name="TextBox 48">
            <a:extLst>
              <a:ext uri="{FF2B5EF4-FFF2-40B4-BE49-F238E27FC236}">
                <a16:creationId xmlns:a16="http://schemas.microsoft.com/office/drawing/2014/main" id="{D02F8C1A-6163-45E8-9D1C-DB562DEEC0EE}"/>
              </a:ext>
            </a:extLst>
          </p:cNvPr>
          <p:cNvSpPr txBox="1"/>
          <p:nvPr/>
        </p:nvSpPr>
        <p:spPr>
          <a:xfrm>
            <a:off x="1878895" y="2185595"/>
            <a:ext cx="2249398" cy="369332"/>
          </a:xfrm>
          <a:prstGeom prst="rect">
            <a:avLst/>
          </a:prstGeom>
          <a:noFill/>
        </p:spPr>
        <p:txBody>
          <a:bodyPr wrap="none" rtlCol="0">
            <a:spAutoFit/>
          </a:bodyPr>
          <a:lstStyle/>
          <a:p>
            <a:r>
              <a:rPr lang="en-US" dirty="0"/>
              <a:t>DEFLEC2022 Alpha</a:t>
            </a:r>
          </a:p>
        </p:txBody>
      </p:sp>
      <p:cxnSp>
        <p:nvCxnSpPr>
          <p:cNvPr id="50" name="Straight Connector 49">
            <a:extLst>
              <a:ext uri="{FF2B5EF4-FFF2-40B4-BE49-F238E27FC236}">
                <a16:creationId xmlns:a16="http://schemas.microsoft.com/office/drawing/2014/main" id="{AB9A400D-3271-4F67-AED6-600233FAD679}"/>
              </a:ext>
            </a:extLst>
          </p:cNvPr>
          <p:cNvCxnSpPr>
            <a:cxnSpLocks/>
          </p:cNvCxnSpPr>
          <p:nvPr/>
        </p:nvCxnSpPr>
        <p:spPr>
          <a:xfrm flipV="1">
            <a:off x="364427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857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OPUS</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35</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06F0FF-27C9-43AA-8CC3-778E4B207A75}"/>
              </a:ext>
            </a:extLst>
          </p:cNvPr>
          <p:cNvCxnSpPr>
            <a:cxnSpLocks/>
          </p:cNvCxnSpPr>
          <p:nvPr/>
        </p:nvCxnSpPr>
        <p:spPr>
          <a:xfrm flipV="1">
            <a:off x="856211" y="2601884"/>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01F782A-A53D-4AD5-9D90-F46D45586C31}"/>
              </a:ext>
            </a:extLst>
          </p:cNvPr>
          <p:cNvSpPr txBox="1"/>
          <p:nvPr/>
        </p:nvSpPr>
        <p:spPr>
          <a:xfrm>
            <a:off x="194966" y="1899948"/>
            <a:ext cx="1526893" cy="646331"/>
          </a:xfrm>
          <a:prstGeom prst="rect">
            <a:avLst/>
          </a:prstGeom>
          <a:noFill/>
        </p:spPr>
        <p:txBody>
          <a:bodyPr wrap="none" rtlCol="0">
            <a:spAutoFit/>
          </a:bodyPr>
          <a:lstStyle/>
          <a:p>
            <a:r>
              <a:rPr lang="en-US" dirty="0"/>
              <a:t>OPUS-S</a:t>
            </a:r>
          </a:p>
          <a:p>
            <a:r>
              <a:rPr lang="en-US" dirty="0"/>
              <a:t>w/ M-PAGES</a:t>
            </a:r>
          </a:p>
        </p:txBody>
      </p: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17" name="Straight Connector 16">
            <a:extLst>
              <a:ext uri="{FF2B5EF4-FFF2-40B4-BE49-F238E27FC236}">
                <a16:creationId xmlns:a16="http://schemas.microsoft.com/office/drawing/2014/main" id="{A5F85BDF-84B2-40F9-A929-600AB1E0E569}"/>
              </a:ext>
            </a:extLst>
          </p:cNvPr>
          <p:cNvCxnSpPr>
            <a:cxnSpLocks/>
          </p:cNvCxnSpPr>
          <p:nvPr/>
        </p:nvCxnSpPr>
        <p:spPr>
          <a:xfrm flipV="1">
            <a:off x="2450402"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EFF6994-8210-442D-92F1-61C09D5FA01A}"/>
              </a:ext>
            </a:extLst>
          </p:cNvPr>
          <p:cNvSpPr txBox="1"/>
          <p:nvPr/>
        </p:nvSpPr>
        <p:spPr>
          <a:xfrm>
            <a:off x="1686955" y="5005527"/>
            <a:ext cx="1877437" cy="923330"/>
          </a:xfrm>
          <a:prstGeom prst="rect">
            <a:avLst/>
          </a:prstGeom>
          <a:noFill/>
        </p:spPr>
        <p:txBody>
          <a:bodyPr wrap="none" rtlCol="0">
            <a:spAutoFit/>
          </a:bodyPr>
          <a:lstStyle/>
          <a:p>
            <a:r>
              <a:rPr lang="en-US" dirty="0"/>
              <a:t>OPUS-S</a:t>
            </a:r>
          </a:p>
          <a:p>
            <a:r>
              <a:rPr lang="en-US" dirty="0"/>
              <a:t>w/ Simultaneous</a:t>
            </a:r>
          </a:p>
          <a:p>
            <a:r>
              <a:rPr lang="en-US" dirty="0"/>
              <a:t>Processing</a:t>
            </a:r>
          </a:p>
        </p:txBody>
      </p:sp>
      <p:cxnSp>
        <p:nvCxnSpPr>
          <p:cNvPr id="22" name="Straight Connector 21">
            <a:extLst>
              <a:ext uri="{FF2B5EF4-FFF2-40B4-BE49-F238E27FC236}">
                <a16:creationId xmlns:a16="http://schemas.microsoft.com/office/drawing/2014/main" id="{592148D5-83FF-499A-8B80-EA0966E8FC1E}"/>
              </a:ext>
            </a:extLst>
          </p:cNvPr>
          <p:cNvCxnSpPr>
            <a:cxnSpLocks/>
          </p:cNvCxnSpPr>
          <p:nvPr/>
        </p:nvCxnSpPr>
        <p:spPr>
          <a:xfrm flipV="1">
            <a:off x="5076305"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E3A1C14-EA32-4CA1-85CB-6AEFF020CE1E}"/>
              </a:ext>
            </a:extLst>
          </p:cNvPr>
          <p:cNvSpPr txBox="1"/>
          <p:nvPr/>
        </p:nvSpPr>
        <p:spPr>
          <a:xfrm>
            <a:off x="4155861" y="5038159"/>
            <a:ext cx="1749197" cy="923330"/>
          </a:xfrm>
          <a:prstGeom prst="rect">
            <a:avLst/>
          </a:prstGeom>
          <a:noFill/>
        </p:spPr>
        <p:txBody>
          <a:bodyPr wrap="none" rtlCol="0">
            <a:spAutoFit/>
          </a:bodyPr>
          <a:lstStyle/>
          <a:p>
            <a:r>
              <a:rPr lang="en-US" dirty="0"/>
              <a:t>OPUS-S</a:t>
            </a:r>
          </a:p>
          <a:p>
            <a:r>
              <a:rPr lang="en-US" dirty="0"/>
              <a:t>w/ replacement</a:t>
            </a:r>
          </a:p>
          <a:p>
            <a:r>
              <a:rPr lang="en-US" dirty="0"/>
              <a:t>for HTDP</a:t>
            </a:r>
          </a:p>
        </p:txBody>
      </p:sp>
      <p:cxnSp>
        <p:nvCxnSpPr>
          <p:cNvPr id="24" name="Straight Connector 23">
            <a:extLst>
              <a:ext uri="{FF2B5EF4-FFF2-40B4-BE49-F238E27FC236}">
                <a16:creationId xmlns:a16="http://schemas.microsoft.com/office/drawing/2014/main" id="{43DB5201-75A1-46AB-B4BD-D97B4B124D95}"/>
              </a:ext>
            </a:extLst>
          </p:cNvPr>
          <p:cNvCxnSpPr>
            <a:cxnSpLocks/>
          </p:cNvCxnSpPr>
          <p:nvPr/>
        </p:nvCxnSpPr>
        <p:spPr>
          <a:xfrm flipV="1">
            <a:off x="4225637" y="2609654"/>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A158410-375A-49B4-995C-D79C5CABC6AB}"/>
              </a:ext>
            </a:extLst>
          </p:cNvPr>
          <p:cNvSpPr txBox="1"/>
          <p:nvPr/>
        </p:nvSpPr>
        <p:spPr>
          <a:xfrm>
            <a:off x="3564392" y="1907718"/>
            <a:ext cx="1505540" cy="646331"/>
          </a:xfrm>
          <a:prstGeom prst="rect">
            <a:avLst/>
          </a:prstGeom>
          <a:noFill/>
        </p:spPr>
        <p:txBody>
          <a:bodyPr wrap="none" rtlCol="0">
            <a:spAutoFit/>
          </a:bodyPr>
          <a:lstStyle/>
          <a:p>
            <a:r>
              <a:rPr lang="en-US" dirty="0"/>
              <a:t>OPUS-S</a:t>
            </a:r>
          </a:p>
          <a:p>
            <a:r>
              <a:rPr lang="en-US" dirty="0"/>
              <a:t>w/ ITRF2020</a:t>
            </a:r>
          </a:p>
        </p:txBody>
      </p:sp>
      <p:cxnSp>
        <p:nvCxnSpPr>
          <p:cNvPr id="26" name="Straight Connector 25">
            <a:extLst>
              <a:ext uri="{FF2B5EF4-FFF2-40B4-BE49-F238E27FC236}">
                <a16:creationId xmlns:a16="http://schemas.microsoft.com/office/drawing/2014/main" id="{ED849C36-ED98-4A0A-AD6E-200A0120FD87}"/>
              </a:ext>
            </a:extLst>
          </p:cNvPr>
          <p:cNvCxnSpPr>
            <a:cxnSpLocks/>
          </p:cNvCxnSpPr>
          <p:nvPr/>
        </p:nvCxnSpPr>
        <p:spPr>
          <a:xfrm flipV="1">
            <a:off x="5831613" y="2564365"/>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9C010339-18CE-4BD8-A2AA-95FA08CB29CC}"/>
              </a:ext>
            </a:extLst>
          </p:cNvPr>
          <p:cNvSpPr txBox="1"/>
          <p:nvPr/>
        </p:nvSpPr>
        <p:spPr>
          <a:xfrm>
            <a:off x="9725945" y="1235094"/>
            <a:ext cx="1749197" cy="646331"/>
          </a:xfrm>
          <a:prstGeom prst="rect">
            <a:avLst/>
          </a:prstGeom>
          <a:noFill/>
        </p:spPr>
        <p:txBody>
          <a:bodyPr wrap="none" rtlCol="0">
            <a:spAutoFit/>
          </a:bodyPr>
          <a:lstStyle/>
          <a:p>
            <a:r>
              <a:rPr lang="en-US" dirty="0"/>
              <a:t>OPUS-Projects</a:t>
            </a:r>
          </a:p>
          <a:p>
            <a:r>
              <a:rPr lang="en-US" dirty="0"/>
              <a:t>w/ M-PAGES</a:t>
            </a:r>
          </a:p>
        </p:txBody>
      </p:sp>
      <p:cxnSp>
        <p:nvCxnSpPr>
          <p:cNvPr id="28" name="Straight Connector 27">
            <a:extLst>
              <a:ext uri="{FF2B5EF4-FFF2-40B4-BE49-F238E27FC236}">
                <a16:creationId xmlns:a16="http://schemas.microsoft.com/office/drawing/2014/main" id="{AAEA4E89-B41D-4F4E-87BA-17B25B98FD79}"/>
              </a:ext>
            </a:extLst>
          </p:cNvPr>
          <p:cNvCxnSpPr>
            <a:cxnSpLocks/>
          </p:cNvCxnSpPr>
          <p:nvPr/>
        </p:nvCxnSpPr>
        <p:spPr>
          <a:xfrm flipV="1">
            <a:off x="6635249" y="4087084"/>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8464E0E-4A0B-45D5-80AE-77263A87734E}"/>
              </a:ext>
            </a:extLst>
          </p:cNvPr>
          <p:cNvSpPr txBox="1"/>
          <p:nvPr/>
        </p:nvSpPr>
        <p:spPr>
          <a:xfrm>
            <a:off x="6096000" y="5063691"/>
            <a:ext cx="1749197" cy="923330"/>
          </a:xfrm>
          <a:prstGeom prst="rect">
            <a:avLst/>
          </a:prstGeom>
          <a:noFill/>
        </p:spPr>
        <p:txBody>
          <a:bodyPr wrap="none" rtlCol="0">
            <a:spAutoFit/>
          </a:bodyPr>
          <a:lstStyle/>
          <a:p>
            <a:r>
              <a:rPr lang="en-US" dirty="0"/>
              <a:t>OPUS-Projects</a:t>
            </a:r>
          </a:p>
          <a:p>
            <a:r>
              <a:rPr lang="en-US" dirty="0"/>
              <a:t>w/ replacement</a:t>
            </a:r>
          </a:p>
          <a:p>
            <a:r>
              <a:rPr lang="en-US" dirty="0"/>
              <a:t>for HTDP</a:t>
            </a:r>
          </a:p>
        </p:txBody>
      </p:sp>
      <p:cxnSp>
        <p:nvCxnSpPr>
          <p:cNvPr id="30" name="Straight Connector 29">
            <a:extLst>
              <a:ext uri="{FF2B5EF4-FFF2-40B4-BE49-F238E27FC236}">
                <a16:creationId xmlns:a16="http://schemas.microsoft.com/office/drawing/2014/main" id="{BFF0F36D-C026-437E-80FF-2EE297AF8E31}"/>
              </a:ext>
            </a:extLst>
          </p:cNvPr>
          <p:cNvCxnSpPr>
            <a:cxnSpLocks/>
          </p:cNvCxnSpPr>
          <p:nvPr/>
        </p:nvCxnSpPr>
        <p:spPr>
          <a:xfrm flipV="1">
            <a:off x="7523300"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CE671CB-A70F-494F-933D-73166D057C6D}"/>
              </a:ext>
            </a:extLst>
          </p:cNvPr>
          <p:cNvSpPr txBox="1"/>
          <p:nvPr/>
        </p:nvSpPr>
        <p:spPr>
          <a:xfrm>
            <a:off x="6862055" y="1864106"/>
            <a:ext cx="1749197" cy="646331"/>
          </a:xfrm>
          <a:prstGeom prst="rect">
            <a:avLst/>
          </a:prstGeom>
          <a:noFill/>
        </p:spPr>
        <p:txBody>
          <a:bodyPr wrap="none" rtlCol="0">
            <a:spAutoFit/>
          </a:bodyPr>
          <a:lstStyle/>
          <a:p>
            <a:r>
              <a:rPr lang="en-US" dirty="0"/>
              <a:t>OPUS-Projects</a:t>
            </a:r>
          </a:p>
          <a:p>
            <a:r>
              <a:rPr lang="en-US" dirty="0"/>
              <a:t>w/ ITRF2020</a:t>
            </a:r>
          </a:p>
        </p:txBody>
      </p:sp>
      <p:cxnSp>
        <p:nvCxnSpPr>
          <p:cNvPr id="32" name="Straight Connector 31">
            <a:extLst>
              <a:ext uri="{FF2B5EF4-FFF2-40B4-BE49-F238E27FC236}">
                <a16:creationId xmlns:a16="http://schemas.microsoft.com/office/drawing/2014/main" id="{753AE2B8-F8A8-4CE3-967F-F5BFFA794DB5}"/>
              </a:ext>
            </a:extLst>
          </p:cNvPr>
          <p:cNvCxnSpPr>
            <a:cxnSpLocks/>
          </p:cNvCxnSpPr>
          <p:nvPr/>
        </p:nvCxnSpPr>
        <p:spPr>
          <a:xfrm flipV="1">
            <a:off x="9180571" y="2565630"/>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951B55B2-3F62-458E-A5DA-766985FA749A}"/>
              </a:ext>
            </a:extLst>
          </p:cNvPr>
          <p:cNvSpPr txBox="1"/>
          <p:nvPr/>
        </p:nvSpPr>
        <p:spPr>
          <a:xfrm>
            <a:off x="8519326" y="1863694"/>
            <a:ext cx="1454244" cy="646331"/>
          </a:xfrm>
          <a:prstGeom prst="rect">
            <a:avLst/>
          </a:prstGeom>
          <a:noFill/>
        </p:spPr>
        <p:txBody>
          <a:bodyPr wrap="none" rtlCol="0">
            <a:spAutoFit/>
          </a:bodyPr>
          <a:lstStyle/>
          <a:p>
            <a:r>
              <a:rPr lang="en-US" dirty="0"/>
              <a:t>OPUS-S</a:t>
            </a:r>
          </a:p>
          <a:p>
            <a:r>
              <a:rPr lang="en-US" dirty="0"/>
              <a:t>w/ EPP2022</a:t>
            </a:r>
          </a:p>
        </p:txBody>
      </p:sp>
      <p:cxnSp>
        <p:nvCxnSpPr>
          <p:cNvPr id="34" name="Straight Connector 33">
            <a:extLst>
              <a:ext uri="{FF2B5EF4-FFF2-40B4-BE49-F238E27FC236}">
                <a16:creationId xmlns:a16="http://schemas.microsoft.com/office/drawing/2014/main" id="{10CBC8B3-49C0-4B06-AE3A-7256FF9C1F2E}"/>
              </a:ext>
            </a:extLst>
          </p:cNvPr>
          <p:cNvCxnSpPr>
            <a:cxnSpLocks/>
          </p:cNvCxnSpPr>
          <p:nvPr/>
        </p:nvCxnSpPr>
        <p:spPr>
          <a:xfrm flipV="1">
            <a:off x="9567385" y="4043373"/>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236CA970-743E-4C40-933C-945F43AE26FF}"/>
              </a:ext>
            </a:extLst>
          </p:cNvPr>
          <p:cNvSpPr txBox="1"/>
          <p:nvPr/>
        </p:nvSpPr>
        <p:spPr>
          <a:xfrm>
            <a:off x="8803938" y="4999335"/>
            <a:ext cx="1749197" cy="923330"/>
          </a:xfrm>
          <a:prstGeom prst="rect">
            <a:avLst/>
          </a:prstGeom>
          <a:noFill/>
        </p:spPr>
        <p:txBody>
          <a:bodyPr wrap="none" rtlCol="0">
            <a:spAutoFit/>
          </a:bodyPr>
          <a:lstStyle/>
          <a:p>
            <a:r>
              <a:rPr lang="en-US" dirty="0"/>
              <a:t>OPUS-Projects</a:t>
            </a:r>
          </a:p>
          <a:p>
            <a:r>
              <a:rPr lang="en-US" dirty="0"/>
              <a:t>w/ IFDM2022 </a:t>
            </a:r>
          </a:p>
          <a:p>
            <a:r>
              <a:rPr lang="en-US" dirty="0"/>
              <a:t>(not HTDP)</a:t>
            </a:r>
          </a:p>
        </p:txBody>
      </p:sp>
      <p:cxnSp>
        <p:nvCxnSpPr>
          <p:cNvPr id="38" name="Straight Connector 37">
            <a:extLst>
              <a:ext uri="{FF2B5EF4-FFF2-40B4-BE49-F238E27FC236}">
                <a16:creationId xmlns:a16="http://schemas.microsoft.com/office/drawing/2014/main" id="{4CE79777-2428-4E65-810E-6CEF19110D78}"/>
              </a:ext>
            </a:extLst>
          </p:cNvPr>
          <p:cNvCxnSpPr>
            <a:cxnSpLocks/>
          </p:cNvCxnSpPr>
          <p:nvPr/>
        </p:nvCxnSpPr>
        <p:spPr>
          <a:xfrm flipV="1">
            <a:off x="10536076" y="1862429"/>
            <a:ext cx="0" cy="2123763"/>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9FD4CB82-7A17-4B21-82F6-13A828E1DE5C}"/>
              </a:ext>
            </a:extLst>
          </p:cNvPr>
          <p:cNvSpPr txBox="1"/>
          <p:nvPr/>
        </p:nvSpPr>
        <p:spPr>
          <a:xfrm>
            <a:off x="5189547" y="1392996"/>
            <a:ext cx="1903085" cy="1477328"/>
          </a:xfrm>
          <a:prstGeom prst="rect">
            <a:avLst/>
          </a:prstGeom>
          <a:noFill/>
        </p:spPr>
        <p:txBody>
          <a:bodyPr wrap="none" rtlCol="0">
            <a:spAutoFit/>
          </a:bodyPr>
          <a:lstStyle/>
          <a:p>
            <a:r>
              <a:rPr lang="en-US" dirty="0"/>
              <a:t>OPUS-Projects</a:t>
            </a:r>
          </a:p>
          <a:p>
            <a:r>
              <a:rPr lang="en-US" dirty="0"/>
              <a:t>w/ LASER and</a:t>
            </a:r>
          </a:p>
          <a:p>
            <a:r>
              <a:rPr lang="en-US" dirty="0"/>
              <a:t>new adjustment </a:t>
            </a:r>
          </a:p>
          <a:p>
            <a:r>
              <a:rPr lang="en-US" dirty="0"/>
              <a:t>procedures</a:t>
            </a:r>
          </a:p>
          <a:p>
            <a:endParaRPr lang="en-US" dirty="0"/>
          </a:p>
        </p:txBody>
      </p:sp>
      <p:cxnSp>
        <p:nvCxnSpPr>
          <p:cNvPr id="36" name="Straight Connector 35">
            <a:extLst>
              <a:ext uri="{FF2B5EF4-FFF2-40B4-BE49-F238E27FC236}">
                <a16:creationId xmlns:a16="http://schemas.microsoft.com/office/drawing/2014/main" id="{878C2056-0DC4-4A72-B85A-87317AC1BF2D}"/>
              </a:ext>
            </a:extLst>
          </p:cNvPr>
          <p:cNvCxnSpPr>
            <a:cxnSpLocks/>
          </p:cNvCxnSpPr>
          <p:nvPr/>
        </p:nvCxnSpPr>
        <p:spPr>
          <a:xfrm flipV="1">
            <a:off x="1895756" y="3599411"/>
            <a:ext cx="0" cy="399556"/>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3C6EB02-A87A-4E09-A696-A150BCF77874}"/>
              </a:ext>
            </a:extLst>
          </p:cNvPr>
          <p:cNvSpPr txBox="1"/>
          <p:nvPr/>
        </p:nvSpPr>
        <p:spPr>
          <a:xfrm>
            <a:off x="1451904" y="2970425"/>
            <a:ext cx="1351652" cy="646331"/>
          </a:xfrm>
          <a:prstGeom prst="rect">
            <a:avLst/>
          </a:prstGeom>
          <a:noFill/>
        </p:spPr>
        <p:txBody>
          <a:bodyPr wrap="none" rtlCol="0">
            <a:spAutoFit/>
          </a:bodyPr>
          <a:lstStyle/>
          <a:p>
            <a:r>
              <a:rPr lang="en-US" dirty="0"/>
              <a:t>Initial GDX </a:t>
            </a:r>
          </a:p>
          <a:p>
            <a:r>
              <a:rPr lang="en-US" dirty="0"/>
              <a:t>release</a:t>
            </a:r>
          </a:p>
        </p:txBody>
      </p:sp>
      <p:cxnSp>
        <p:nvCxnSpPr>
          <p:cNvPr id="40" name="Straight Connector 39">
            <a:extLst>
              <a:ext uri="{FF2B5EF4-FFF2-40B4-BE49-F238E27FC236}">
                <a16:creationId xmlns:a16="http://schemas.microsoft.com/office/drawing/2014/main" id="{7EC7065A-BCAA-4E69-B996-1DA17FCA1AC8}"/>
              </a:ext>
            </a:extLst>
          </p:cNvPr>
          <p:cNvCxnSpPr>
            <a:cxnSpLocks/>
          </p:cNvCxnSpPr>
          <p:nvPr/>
        </p:nvCxnSpPr>
        <p:spPr>
          <a:xfrm flipV="1">
            <a:off x="3771138" y="4014505"/>
            <a:ext cx="0" cy="39955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7FF4D8A-001A-4EDF-9EBF-3853DDDF9503}"/>
              </a:ext>
            </a:extLst>
          </p:cNvPr>
          <p:cNvSpPr txBox="1"/>
          <p:nvPr/>
        </p:nvSpPr>
        <p:spPr>
          <a:xfrm>
            <a:off x="3217501" y="4396715"/>
            <a:ext cx="1249060" cy="646331"/>
          </a:xfrm>
          <a:prstGeom prst="rect">
            <a:avLst/>
          </a:prstGeom>
          <a:noFill/>
        </p:spPr>
        <p:txBody>
          <a:bodyPr wrap="none" rtlCol="0">
            <a:spAutoFit/>
          </a:bodyPr>
          <a:lstStyle/>
          <a:p>
            <a:r>
              <a:rPr lang="en-US" dirty="0"/>
              <a:t>LASER </a:t>
            </a:r>
          </a:p>
          <a:p>
            <a:r>
              <a:rPr lang="en-US" dirty="0"/>
              <a:t>completed</a:t>
            </a:r>
          </a:p>
        </p:txBody>
      </p:sp>
    </p:spTree>
    <p:extLst>
      <p:ext uri="{BB962C8B-B14F-4D97-AF65-F5344CB8AC3E}">
        <p14:creationId xmlns:p14="http://schemas.microsoft.com/office/powerpoint/2010/main" val="625120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Passive control</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36</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40" name="Straight Connector 39">
            <a:extLst>
              <a:ext uri="{FF2B5EF4-FFF2-40B4-BE49-F238E27FC236}">
                <a16:creationId xmlns:a16="http://schemas.microsoft.com/office/drawing/2014/main" id="{7EC7065A-BCAA-4E69-B996-1DA17FCA1AC8}"/>
              </a:ext>
            </a:extLst>
          </p:cNvPr>
          <p:cNvCxnSpPr>
            <a:cxnSpLocks/>
          </p:cNvCxnSpPr>
          <p:nvPr/>
        </p:nvCxnSpPr>
        <p:spPr>
          <a:xfrm flipV="1">
            <a:off x="3771138" y="4014505"/>
            <a:ext cx="0" cy="39955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7FF4D8A-001A-4EDF-9EBF-3853DDDF9503}"/>
              </a:ext>
            </a:extLst>
          </p:cNvPr>
          <p:cNvSpPr txBox="1"/>
          <p:nvPr/>
        </p:nvSpPr>
        <p:spPr>
          <a:xfrm>
            <a:off x="3217501" y="4396715"/>
            <a:ext cx="1249060" cy="646331"/>
          </a:xfrm>
          <a:prstGeom prst="rect">
            <a:avLst/>
          </a:prstGeom>
          <a:noFill/>
        </p:spPr>
        <p:txBody>
          <a:bodyPr wrap="none" rtlCol="0">
            <a:spAutoFit/>
          </a:bodyPr>
          <a:lstStyle/>
          <a:p>
            <a:r>
              <a:rPr lang="en-US" dirty="0">
                <a:solidFill>
                  <a:schemeClr val="tx1">
                    <a:alpha val="50000"/>
                  </a:schemeClr>
                </a:solidFill>
              </a:rPr>
              <a:t>LASER </a:t>
            </a:r>
          </a:p>
          <a:p>
            <a:r>
              <a:rPr lang="en-US" dirty="0">
                <a:solidFill>
                  <a:schemeClr val="tx1">
                    <a:alpha val="50000"/>
                  </a:schemeClr>
                </a:solidFill>
              </a:rPr>
              <a:t>completed</a:t>
            </a:r>
          </a:p>
        </p:txBody>
      </p:sp>
      <p:cxnSp>
        <p:nvCxnSpPr>
          <p:cNvPr id="42" name="Straight Connector 41">
            <a:extLst>
              <a:ext uri="{FF2B5EF4-FFF2-40B4-BE49-F238E27FC236}">
                <a16:creationId xmlns:a16="http://schemas.microsoft.com/office/drawing/2014/main" id="{B8504824-49EB-4ED8-9DB8-36ABBBD53E68}"/>
              </a:ext>
            </a:extLst>
          </p:cNvPr>
          <p:cNvCxnSpPr>
            <a:cxnSpLocks/>
          </p:cNvCxnSpPr>
          <p:nvPr/>
        </p:nvCxnSpPr>
        <p:spPr>
          <a:xfrm flipV="1">
            <a:off x="4236720"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F34ACE2F-5A53-4267-86BE-0B79BF26224B}"/>
              </a:ext>
            </a:extLst>
          </p:cNvPr>
          <p:cNvSpPr txBox="1"/>
          <p:nvPr/>
        </p:nvSpPr>
        <p:spPr>
          <a:xfrm>
            <a:off x="3605778" y="5004647"/>
            <a:ext cx="1261884" cy="369332"/>
          </a:xfrm>
          <a:prstGeom prst="rect">
            <a:avLst/>
          </a:prstGeom>
          <a:noFill/>
        </p:spPr>
        <p:txBody>
          <a:bodyPr wrap="none" rtlCol="0">
            <a:spAutoFit/>
          </a:bodyPr>
          <a:lstStyle/>
          <a:p>
            <a:r>
              <a:rPr lang="en-US" dirty="0">
                <a:solidFill>
                  <a:schemeClr val="tx1">
                    <a:alpha val="50000"/>
                  </a:schemeClr>
                </a:solidFill>
              </a:rPr>
              <a:t>IFDM2022</a:t>
            </a:r>
          </a:p>
        </p:txBody>
      </p:sp>
      <p:cxnSp>
        <p:nvCxnSpPr>
          <p:cNvPr id="44" name="Straight Connector 43">
            <a:extLst>
              <a:ext uri="{FF2B5EF4-FFF2-40B4-BE49-F238E27FC236}">
                <a16:creationId xmlns:a16="http://schemas.microsoft.com/office/drawing/2014/main" id="{E8135D90-ED9B-430D-B078-0D4A43CCCC69}"/>
              </a:ext>
            </a:extLst>
          </p:cNvPr>
          <p:cNvCxnSpPr>
            <a:cxnSpLocks/>
          </p:cNvCxnSpPr>
          <p:nvPr/>
        </p:nvCxnSpPr>
        <p:spPr>
          <a:xfrm flipV="1">
            <a:off x="3884816" y="2022034"/>
            <a:ext cx="0" cy="1992472"/>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AE2C008E-66AD-44CD-AF1D-64105360EE4B}"/>
              </a:ext>
            </a:extLst>
          </p:cNvPr>
          <p:cNvSpPr txBox="1"/>
          <p:nvPr/>
        </p:nvSpPr>
        <p:spPr>
          <a:xfrm>
            <a:off x="3223571" y="1375703"/>
            <a:ext cx="1505540" cy="646331"/>
          </a:xfrm>
          <a:prstGeom prst="rect">
            <a:avLst/>
          </a:prstGeom>
          <a:noFill/>
        </p:spPr>
        <p:txBody>
          <a:bodyPr wrap="none" rtlCol="0">
            <a:spAutoFit/>
          </a:bodyPr>
          <a:lstStyle/>
          <a:p>
            <a:r>
              <a:rPr lang="en-US" dirty="0">
                <a:solidFill>
                  <a:schemeClr val="tx1">
                    <a:alpha val="50000"/>
                  </a:schemeClr>
                </a:solidFill>
              </a:rPr>
              <a:t>NCN </a:t>
            </a:r>
          </a:p>
          <a:p>
            <a:r>
              <a:rPr lang="en-US" dirty="0">
                <a:solidFill>
                  <a:schemeClr val="tx1">
                    <a:alpha val="50000"/>
                  </a:schemeClr>
                </a:solidFill>
              </a:rPr>
              <a:t>w/ ITRF2020</a:t>
            </a:r>
          </a:p>
        </p:txBody>
      </p:sp>
      <p:cxnSp>
        <p:nvCxnSpPr>
          <p:cNvPr id="46" name="Straight Connector 45">
            <a:extLst>
              <a:ext uri="{FF2B5EF4-FFF2-40B4-BE49-F238E27FC236}">
                <a16:creationId xmlns:a16="http://schemas.microsoft.com/office/drawing/2014/main" id="{C1FCC18F-3B7C-433E-B553-2510EE06A553}"/>
              </a:ext>
            </a:extLst>
          </p:cNvPr>
          <p:cNvCxnSpPr>
            <a:cxnSpLocks/>
          </p:cNvCxnSpPr>
          <p:nvPr/>
        </p:nvCxnSpPr>
        <p:spPr>
          <a:xfrm flipV="1">
            <a:off x="6933097"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BBF2CDBB-F35F-491F-A1D0-0214F2EE7995}"/>
              </a:ext>
            </a:extLst>
          </p:cNvPr>
          <p:cNvSpPr txBox="1"/>
          <p:nvPr/>
        </p:nvSpPr>
        <p:spPr>
          <a:xfrm>
            <a:off x="6353451" y="2120909"/>
            <a:ext cx="1159292" cy="369332"/>
          </a:xfrm>
          <a:prstGeom prst="rect">
            <a:avLst/>
          </a:prstGeom>
          <a:noFill/>
        </p:spPr>
        <p:txBody>
          <a:bodyPr wrap="none" rtlCol="0">
            <a:spAutoFit/>
          </a:bodyPr>
          <a:lstStyle/>
          <a:p>
            <a:r>
              <a:rPr lang="en-US" dirty="0">
                <a:solidFill>
                  <a:schemeClr val="tx1">
                    <a:alpha val="50000"/>
                  </a:schemeClr>
                </a:solidFill>
              </a:rPr>
              <a:t>EPP2022</a:t>
            </a:r>
          </a:p>
        </p:txBody>
      </p:sp>
      <p:cxnSp>
        <p:nvCxnSpPr>
          <p:cNvPr id="48" name="Straight Connector 47">
            <a:extLst>
              <a:ext uri="{FF2B5EF4-FFF2-40B4-BE49-F238E27FC236}">
                <a16:creationId xmlns:a16="http://schemas.microsoft.com/office/drawing/2014/main" id="{52159518-F4DC-4405-92C7-56AE027F8B34}"/>
              </a:ext>
            </a:extLst>
          </p:cNvPr>
          <p:cNvCxnSpPr>
            <a:cxnSpLocks/>
          </p:cNvCxnSpPr>
          <p:nvPr/>
        </p:nvCxnSpPr>
        <p:spPr>
          <a:xfrm flipV="1">
            <a:off x="1895756" y="3339757"/>
            <a:ext cx="0" cy="65921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2CF17878-4E10-450F-9637-33471BD81F18}"/>
              </a:ext>
            </a:extLst>
          </p:cNvPr>
          <p:cNvSpPr txBox="1"/>
          <p:nvPr/>
        </p:nvSpPr>
        <p:spPr>
          <a:xfrm>
            <a:off x="1250802" y="2970425"/>
            <a:ext cx="1326004" cy="369332"/>
          </a:xfrm>
          <a:prstGeom prst="rect">
            <a:avLst/>
          </a:prstGeom>
          <a:noFill/>
        </p:spPr>
        <p:txBody>
          <a:bodyPr wrap="none" rtlCol="0">
            <a:spAutoFit/>
          </a:bodyPr>
          <a:lstStyle/>
          <a:p>
            <a:r>
              <a:rPr lang="en-US" dirty="0">
                <a:solidFill>
                  <a:schemeClr val="tx1">
                    <a:alpha val="50000"/>
                  </a:schemeClr>
                </a:solidFill>
              </a:rPr>
              <a:t>SPCS2022</a:t>
            </a:r>
          </a:p>
        </p:txBody>
      </p:sp>
      <p:cxnSp>
        <p:nvCxnSpPr>
          <p:cNvPr id="50" name="Straight Connector 49">
            <a:extLst>
              <a:ext uri="{FF2B5EF4-FFF2-40B4-BE49-F238E27FC236}">
                <a16:creationId xmlns:a16="http://schemas.microsoft.com/office/drawing/2014/main" id="{0E3DEFF3-9568-488F-8A8F-CCF317D643FE}"/>
              </a:ext>
            </a:extLst>
          </p:cNvPr>
          <p:cNvCxnSpPr>
            <a:cxnSpLocks/>
          </p:cNvCxnSpPr>
          <p:nvPr/>
        </p:nvCxnSpPr>
        <p:spPr>
          <a:xfrm flipV="1">
            <a:off x="950450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44DD8EEB-8AE5-4D72-8F8C-6FE825BD88AB}"/>
              </a:ext>
            </a:extLst>
          </p:cNvPr>
          <p:cNvSpPr txBox="1"/>
          <p:nvPr/>
        </p:nvSpPr>
        <p:spPr>
          <a:xfrm>
            <a:off x="8700434" y="2153881"/>
            <a:ext cx="1608133" cy="369332"/>
          </a:xfrm>
          <a:prstGeom prst="rect">
            <a:avLst/>
          </a:prstGeom>
          <a:noFill/>
        </p:spPr>
        <p:txBody>
          <a:bodyPr wrap="none" rtlCol="0">
            <a:spAutoFit/>
          </a:bodyPr>
          <a:lstStyle/>
          <a:p>
            <a:r>
              <a:rPr lang="en-US" dirty="0">
                <a:solidFill>
                  <a:schemeClr val="tx1">
                    <a:alpha val="50000"/>
                  </a:schemeClr>
                </a:solidFill>
              </a:rPr>
              <a:t>DEFLEC2022</a:t>
            </a:r>
          </a:p>
        </p:txBody>
      </p:sp>
      <p:cxnSp>
        <p:nvCxnSpPr>
          <p:cNvPr id="52" name="Straight Connector 51">
            <a:extLst>
              <a:ext uri="{FF2B5EF4-FFF2-40B4-BE49-F238E27FC236}">
                <a16:creationId xmlns:a16="http://schemas.microsoft.com/office/drawing/2014/main" id="{0D628F36-2EFC-4900-BDDB-726D146C09C4}"/>
              </a:ext>
            </a:extLst>
          </p:cNvPr>
          <p:cNvCxnSpPr>
            <a:cxnSpLocks/>
          </p:cNvCxnSpPr>
          <p:nvPr/>
        </p:nvCxnSpPr>
        <p:spPr>
          <a:xfrm flipV="1">
            <a:off x="9243753" y="4043560"/>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FACF527E-44CC-4975-AAB3-B6621093FFF4}"/>
              </a:ext>
            </a:extLst>
          </p:cNvPr>
          <p:cNvSpPr txBox="1"/>
          <p:nvPr/>
        </p:nvSpPr>
        <p:spPr>
          <a:xfrm>
            <a:off x="8523043" y="5000291"/>
            <a:ext cx="1441420" cy="369332"/>
          </a:xfrm>
          <a:prstGeom prst="rect">
            <a:avLst/>
          </a:prstGeom>
          <a:noFill/>
        </p:spPr>
        <p:txBody>
          <a:bodyPr wrap="none" rtlCol="0">
            <a:spAutoFit/>
          </a:bodyPr>
          <a:lstStyle/>
          <a:p>
            <a:r>
              <a:rPr lang="en-US" dirty="0">
                <a:solidFill>
                  <a:schemeClr val="tx1">
                    <a:alpha val="50000"/>
                  </a:schemeClr>
                </a:solidFill>
              </a:rPr>
              <a:t>GEOID2022</a:t>
            </a:r>
          </a:p>
        </p:txBody>
      </p:sp>
      <p:sp>
        <p:nvSpPr>
          <p:cNvPr id="54" name="TextBox 53">
            <a:extLst>
              <a:ext uri="{FF2B5EF4-FFF2-40B4-BE49-F238E27FC236}">
                <a16:creationId xmlns:a16="http://schemas.microsoft.com/office/drawing/2014/main" id="{1786E411-8BFB-47C4-B1BF-884921866029}"/>
              </a:ext>
            </a:extLst>
          </p:cNvPr>
          <p:cNvSpPr txBox="1"/>
          <p:nvPr/>
        </p:nvSpPr>
        <p:spPr>
          <a:xfrm>
            <a:off x="1635418" y="2247455"/>
            <a:ext cx="2249398" cy="369332"/>
          </a:xfrm>
          <a:prstGeom prst="rect">
            <a:avLst/>
          </a:prstGeom>
          <a:noFill/>
        </p:spPr>
        <p:txBody>
          <a:bodyPr wrap="none" rtlCol="0">
            <a:spAutoFit/>
          </a:bodyPr>
          <a:lstStyle/>
          <a:p>
            <a:r>
              <a:rPr lang="en-US" dirty="0">
                <a:solidFill>
                  <a:schemeClr val="tx1">
                    <a:alpha val="50000"/>
                  </a:schemeClr>
                </a:solidFill>
              </a:rPr>
              <a:t>DEFLEC2022 Alpha</a:t>
            </a:r>
          </a:p>
        </p:txBody>
      </p:sp>
      <p:cxnSp>
        <p:nvCxnSpPr>
          <p:cNvPr id="55" name="Straight Connector 54">
            <a:extLst>
              <a:ext uri="{FF2B5EF4-FFF2-40B4-BE49-F238E27FC236}">
                <a16:creationId xmlns:a16="http://schemas.microsoft.com/office/drawing/2014/main" id="{696BA634-C15F-45F3-B263-D675F1363F05}"/>
              </a:ext>
            </a:extLst>
          </p:cNvPr>
          <p:cNvCxnSpPr>
            <a:cxnSpLocks/>
          </p:cNvCxnSpPr>
          <p:nvPr/>
        </p:nvCxnSpPr>
        <p:spPr>
          <a:xfrm flipV="1">
            <a:off x="364427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EA37A0E-C38F-4C18-AE9C-BC34A151BA8D}"/>
              </a:ext>
            </a:extLst>
          </p:cNvPr>
          <p:cNvCxnSpPr>
            <a:cxnSpLocks/>
          </p:cNvCxnSpPr>
          <p:nvPr/>
        </p:nvCxnSpPr>
        <p:spPr>
          <a:xfrm flipV="1">
            <a:off x="8026400" y="3190934"/>
            <a:ext cx="0" cy="787728"/>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47BD1D18-3430-45B8-8737-1945D4530A54}"/>
              </a:ext>
            </a:extLst>
          </p:cNvPr>
          <p:cNvSpPr txBox="1"/>
          <p:nvPr/>
        </p:nvSpPr>
        <p:spPr>
          <a:xfrm>
            <a:off x="7419048" y="2544603"/>
            <a:ext cx="1373047" cy="646331"/>
          </a:xfrm>
          <a:prstGeom prst="rect">
            <a:avLst/>
          </a:prstGeom>
          <a:noFill/>
        </p:spPr>
        <p:txBody>
          <a:bodyPr wrap="square" rtlCol="0">
            <a:spAutoFit/>
          </a:bodyPr>
          <a:lstStyle/>
          <a:p>
            <a:r>
              <a:rPr lang="en-US" dirty="0"/>
              <a:t>Geometric RECs</a:t>
            </a:r>
          </a:p>
        </p:txBody>
      </p:sp>
      <p:cxnSp>
        <p:nvCxnSpPr>
          <p:cNvPr id="58" name="Straight Connector 57">
            <a:extLst>
              <a:ext uri="{FF2B5EF4-FFF2-40B4-BE49-F238E27FC236}">
                <a16:creationId xmlns:a16="http://schemas.microsoft.com/office/drawing/2014/main" id="{A7494FA1-FEC9-49BC-A38D-3FA2AD7648A4}"/>
              </a:ext>
            </a:extLst>
          </p:cNvPr>
          <p:cNvCxnSpPr>
            <a:cxnSpLocks/>
          </p:cNvCxnSpPr>
          <p:nvPr/>
        </p:nvCxnSpPr>
        <p:spPr>
          <a:xfrm flipV="1">
            <a:off x="10464800" y="4052155"/>
            <a:ext cx="0" cy="361906"/>
          </a:xfrm>
          <a:prstGeom prst="line">
            <a:avLst/>
          </a:prstGeom>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27463F9-FF03-4234-9BBE-E8456A6D2999}"/>
              </a:ext>
            </a:extLst>
          </p:cNvPr>
          <p:cNvSpPr txBox="1"/>
          <p:nvPr/>
        </p:nvSpPr>
        <p:spPr>
          <a:xfrm>
            <a:off x="9684909" y="4329704"/>
            <a:ext cx="1441420" cy="646331"/>
          </a:xfrm>
          <a:prstGeom prst="rect">
            <a:avLst/>
          </a:prstGeom>
          <a:noFill/>
        </p:spPr>
        <p:txBody>
          <a:bodyPr wrap="square" rtlCol="0">
            <a:spAutoFit/>
          </a:bodyPr>
          <a:lstStyle/>
          <a:p>
            <a:r>
              <a:rPr lang="en-US" dirty="0"/>
              <a:t>Orthometric RECs</a:t>
            </a:r>
          </a:p>
        </p:txBody>
      </p:sp>
      <p:cxnSp>
        <p:nvCxnSpPr>
          <p:cNvPr id="60" name="Straight Connector 59">
            <a:extLst>
              <a:ext uri="{FF2B5EF4-FFF2-40B4-BE49-F238E27FC236}">
                <a16:creationId xmlns:a16="http://schemas.microsoft.com/office/drawing/2014/main" id="{09B55160-049B-4540-B214-3B0A650832C7}"/>
              </a:ext>
            </a:extLst>
          </p:cNvPr>
          <p:cNvCxnSpPr>
            <a:cxnSpLocks/>
          </p:cNvCxnSpPr>
          <p:nvPr/>
        </p:nvCxnSpPr>
        <p:spPr>
          <a:xfrm flipV="1">
            <a:off x="9021159" y="3599629"/>
            <a:ext cx="0" cy="361906"/>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1069C41D-0AFC-40E6-B0F6-8C57E190F9E4}"/>
              </a:ext>
            </a:extLst>
          </p:cNvPr>
          <p:cNvSpPr txBox="1"/>
          <p:nvPr/>
        </p:nvSpPr>
        <p:spPr>
          <a:xfrm>
            <a:off x="8357408" y="3262558"/>
            <a:ext cx="1327501" cy="369332"/>
          </a:xfrm>
          <a:prstGeom prst="rect">
            <a:avLst/>
          </a:prstGeom>
          <a:noFill/>
        </p:spPr>
        <p:txBody>
          <a:bodyPr wrap="square" rtlCol="0">
            <a:spAutoFit/>
          </a:bodyPr>
          <a:lstStyle/>
          <a:p>
            <a:r>
              <a:rPr lang="en-US" dirty="0"/>
              <a:t>NADCON</a:t>
            </a:r>
          </a:p>
        </p:txBody>
      </p:sp>
      <p:cxnSp>
        <p:nvCxnSpPr>
          <p:cNvPr id="62" name="Straight Connector 61">
            <a:extLst>
              <a:ext uri="{FF2B5EF4-FFF2-40B4-BE49-F238E27FC236}">
                <a16:creationId xmlns:a16="http://schemas.microsoft.com/office/drawing/2014/main" id="{16599F48-465B-414C-93BD-9E97E1C2641E}"/>
              </a:ext>
            </a:extLst>
          </p:cNvPr>
          <p:cNvCxnSpPr>
            <a:cxnSpLocks/>
          </p:cNvCxnSpPr>
          <p:nvPr/>
        </p:nvCxnSpPr>
        <p:spPr>
          <a:xfrm flipV="1">
            <a:off x="10906864" y="3607051"/>
            <a:ext cx="0" cy="361906"/>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A399A358-37DD-4413-9649-7171F03BB56F}"/>
              </a:ext>
            </a:extLst>
          </p:cNvPr>
          <p:cNvSpPr txBox="1"/>
          <p:nvPr/>
        </p:nvSpPr>
        <p:spPr>
          <a:xfrm>
            <a:off x="10243113" y="3269980"/>
            <a:ext cx="1327501" cy="369332"/>
          </a:xfrm>
          <a:prstGeom prst="rect">
            <a:avLst/>
          </a:prstGeom>
          <a:noFill/>
        </p:spPr>
        <p:txBody>
          <a:bodyPr wrap="square" rtlCol="0">
            <a:spAutoFit/>
          </a:bodyPr>
          <a:lstStyle/>
          <a:p>
            <a:r>
              <a:rPr lang="en-US" dirty="0"/>
              <a:t>VERTCON</a:t>
            </a:r>
          </a:p>
        </p:txBody>
      </p:sp>
    </p:spTree>
    <p:extLst>
      <p:ext uri="{BB962C8B-B14F-4D97-AF65-F5344CB8AC3E}">
        <p14:creationId xmlns:p14="http://schemas.microsoft.com/office/powerpoint/2010/main" val="327794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rmAutofit/>
          </a:bodyPr>
          <a:lstStyle/>
          <a:p>
            <a:r>
              <a:rPr lang="en-US" dirty="0">
                <a:cs typeface="Times New Roman" panose="02020603050405020304" pitchFamily="18" charset="0"/>
              </a:rPr>
              <a:t>The National Spatial Reference System</a:t>
            </a:r>
          </a:p>
        </p:txBody>
      </p:sp>
      <p:sp>
        <p:nvSpPr>
          <p:cNvPr id="3" name="Content Placeholder 2">
            <a:extLst>
              <a:ext uri="{FF2B5EF4-FFF2-40B4-BE49-F238E27FC236}">
                <a16:creationId xmlns:a16="http://schemas.microsoft.com/office/drawing/2014/main" id="{56286537-FD08-4CA1-8A31-CE05D08C0010}"/>
              </a:ext>
            </a:extLst>
          </p:cNvPr>
          <p:cNvSpPr>
            <a:spLocks noGrp="1"/>
          </p:cNvSpPr>
          <p:nvPr>
            <p:ph idx="1"/>
          </p:nvPr>
        </p:nvSpPr>
        <p:spPr/>
        <p:txBody>
          <a:bodyPr>
            <a:normAutofit/>
          </a:bodyPr>
          <a:lstStyle/>
          <a:p>
            <a:r>
              <a:rPr lang="en-US" dirty="0">
                <a:latin typeface="+mj-lt"/>
                <a:cs typeface="Times New Roman" panose="02020603050405020304" pitchFamily="18" charset="0"/>
              </a:rPr>
              <a:t>The NSRS</a:t>
            </a:r>
          </a:p>
          <a:p>
            <a:r>
              <a:rPr lang="en-US" dirty="0">
                <a:latin typeface="+mj-lt"/>
                <a:cs typeface="Times New Roman" panose="02020603050405020304" pitchFamily="18" charset="0"/>
              </a:rPr>
              <a:t>Official coordinate system for the USA</a:t>
            </a:r>
          </a:p>
          <a:p>
            <a:r>
              <a:rPr lang="en-US" dirty="0">
                <a:latin typeface="+mj-lt"/>
                <a:cs typeface="Times New Roman" panose="02020603050405020304" pitchFamily="18" charset="0"/>
              </a:rPr>
              <a:t>Defined by the (USA) National Geodetic Survey</a:t>
            </a:r>
          </a:p>
          <a:p>
            <a:r>
              <a:rPr lang="en-US" dirty="0">
                <a:latin typeface="+mj-lt"/>
                <a:cs typeface="Times New Roman" panose="02020603050405020304" pitchFamily="18" charset="0"/>
              </a:rPr>
              <a:t>Required to be used by all (USA) Federal Government agencies</a:t>
            </a:r>
          </a:p>
          <a:p>
            <a:r>
              <a:rPr lang="en-US" dirty="0">
                <a:latin typeface="+mj-lt"/>
                <a:cs typeface="Times New Roman" panose="02020603050405020304" pitchFamily="18" charset="0"/>
              </a:rPr>
              <a:t>Often used by many (USA) state and local government agencies or private surveyors</a:t>
            </a:r>
          </a:p>
          <a:p>
            <a:pPr marL="0" indent="0">
              <a:buNone/>
            </a:pPr>
            <a:endParaRPr lang="en-US" dirty="0">
              <a:latin typeface="+mj-lt"/>
              <a:cs typeface="Times New Roman" panose="02020603050405020304" pitchFamily="18" charset="0"/>
            </a:endParaRP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January 9,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TRB Geospatial Control Subcommittee</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4</a:t>
            </a:fld>
            <a:endParaRPr lang="en-US"/>
          </a:p>
        </p:txBody>
      </p:sp>
    </p:spTree>
    <p:extLst>
      <p:ext uri="{BB962C8B-B14F-4D97-AF65-F5344CB8AC3E}">
        <p14:creationId xmlns:p14="http://schemas.microsoft.com/office/powerpoint/2010/main" val="19772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lstStyle/>
          <a:p>
            <a:r>
              <a:rPr lang="en-US" dirty="0">
                <a:cs typeface="Times New Roman" panose="02020603050405020304" pitchFamily="18" charset="0"/>
              </a:rPr>
              <a:t>Extent of the current NSRS</a:t>
            </a: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January 9,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TRB Geospatial Control Subcommittee</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5</a:t>
            </a:fld>
            <a:endParaRPr lang="en-US"/>
          </a:p>
        </p:txBody>
      </p:sp>
      <p:pic>
        <p:nvPicPr>
          <p:cNvPr id="9" name="Content Placeholder 7" descr="A map of the world showing the regions of the world where the USA's National Spatial Reference System is valid. ">
            <a:extLst>
              <a:ext uri="{FF2B5EF4-FFF2-40B4-BE49-F238E27FC236}">
                <a16:creationId xmlns:a16="http://schemas.microsoft.com/office/drawing/2014/main" id="{0B63BE1B-35B9-497C-ABCD-70C902A457A1}"/>
              </a:ext>
            </a:extLst>
          </p:cNvPr>
          <p:cNvPicPr>
            <a:picLocks noGrp="1" noChangeAspect="1"/>
          </p:cNvPicPr>
          <p:nvPr>
            <p:ph idx="1"/>
          </p:nvPr>
        </p:nvPicPr>
        <p:blipFill>
          <a:blip r:embed="rId2"/>
          <a:stretch>
            <a:fillRect/>
          </a:stretch>
        </p:blipFill>
        <p:spPr>
          <a:xfrm>
            <a:off x="609600" y="1620647"/>
            <a:ext cx="5283200" cy="3543671"/>
          </a:xfrm>
        </p:spPr>
      </p:pic>
      <p:sp>
        <p:nvSpPr>
          <p:cNvPr id="10" name="TextBox 9">
            <a:extLst>
              <a:ext uri="{FF2B5EF4-FFF2-40B4-BE49-F238E27FC236}">
                <a16:creationId xmlns:a16="http://schemas.microsoft.com/office/drawing/2014/main" id="{6FCEF830-B8D9-483F-9D7C-11D5AD2CAD9F}"/>
              </a:ext>
            </a:extLst>
          </p:cNvPr>
          <p:cNvSpPr txBox="1"/>
          <p:nvPr/>
        </p:nvSpPr>
        <p:spPr>
          <a:xfrm>
            <a:off x="6115123" y="1636741"/>
            <a:ext cx="3969420" cy="646331"/>
          </a:xfrm>
          <a:prstGeom prst="rect">
            <a:avLst/>
          </a:prstGeom>
          <a:noFill/>
        </p:spPr>
        <p:txBody>
          <a:bodyPr wrap="none" rtlCol="0">
            <a:spAutoFit/>
          </a:bodyPr>
          <a:lstStyle/>
          <a:p>
            <a:r>
              <a:rPr lang="en-US" b="1" dirty="0">
                <a:latin typeface="+mj-lt"/>
              </a:rPr>
              <a:t>Frames</a:t>
            </a:r>
            <a:r>
              <a:rPr lang="en-US" dirty="0">
                <a:latin typeface="+mj-lt"/>
              </a:rPr>
              <a:t>:  Truly global but used regionally</a:t>
            </a:r>
          </a:p>
          <a:p>
            <a:r>
              <a:rPr lang="en-US" b="1" dirty="0">
                <a:latin typeface="+mj-lt"/>
              </a:rPr>
              <a:t>Geoid/Vertical</a:t>
            </a:r>
            <a:r>
              <a:rPr lang="en-US" dirty="0">
                <a:latin typeface="+mj-lt"/>
              </a:rPr>
              <a:t>: Regional</a:t>
            </a:r>
          </a:p>
        </p:txBody>
      </p:sp>
      <p:sp>
        <p:nvSpPr>
          <p:cNvPr id="11" name="TextBox 10">
            <a:extLst>
              <a:ext uri="{FF2B5EF4-FFF2-40B4-BE49-F238E27FC236}">
                <a16:creationId xmlns:a16="http://schemas.microsoft.com/office/drawing/2014/main" id="{8B07CD69-A36B-4AA1-88DF-3D82B867B1D0}"/>
              </a:ext>
            </a:extLst>
          </p:cNvPr>
          <p:cNvSpPr txBox="1"/>
          <p:nvPr/>
        </p:nvSpPr>
        <p:spPr>
          <a:xfrm>
            <a:off x="6115123" y="2935893"/>
            <a:ext cx="3922036" cy="369332"/>
          </a:xfrm>
          <a:prstGeom prst="rect">
            <a:avLst/>
          </a:prstGeom>
          <a:noFill/>
        </p:spPr>
        <p:txBody>
          <a:bodyPr wrap="none" rtlCol="0">
            <a:spAutoFit/>
          </a:bodyPr>
          <a:lstStyle/>
          <a:p>
            <a:r>
              <a:rPr lang="en-US" b="1" dirty="0">
                <a:latin typeface="+mj-lt"/>
              </a:rPr>
              <a:t>Conterminous US (CONUS; “Lower 48”)</a:t>
            </a:r>
          </a:p>
        </p:txBody>
      </p:sp>
      <p:sp>
        <p:nvSpPr>
          <p:cNvPr id="12" name="TextBox 11">
            <a:extLst>
              <a:ext uri="{FF2B5EF4-FFF2-40B4-BE49-F238E27FC236}">
                <a16:creationId xmlns:a16="http://schemas.microsoft.com/office/drawing/2014/main" id="{4760F7E4-895F-49FA-8B9F-CC4320B0DF51}"/>
              </a:ext>
            </a:extLst>
          </p:cNvPr>
          <p:cNvSpPr txBox="1"/>
          <p:nvPr/>
        </p:nvSpPr>
        <p:spPr>
          <a:xfrm>
            <a:off x="6115124" y="3537249"/>
            <a:ext cx="807016" cy="369332"/>
          </a:xfrm>
          <a:prstGeom prst="rect">
            <a:avLst/>
          </a:prstGeom>
          <a:noFill/>
        </p:spPr>
        <p:txBody>
          <a:bodyPr wrap="none" rtlCol="0">
            <a:spAutoFit/>
          </a:bodyPr>
          <a:lstStyle/>
          <a:p>
            <a:r>
              <a:rPr lang="en-US" b="1" dirty="0">
                <a:latin typeface="+mj-lt"/>
              </a:rPr>
              <a:t>Alaska</a:t>
            </a:r>
          </a:p>
        </p:txBody>
      </p:sp>
      <p:sp>
        <p:nvSpPr>
          <p:cNvPr id="13" name="TextBox 12">
            <a:extLst>
              <a:ext uri="{FF2B5EF4-FFF2-40B4-BE49-F238E27FC236}">
                <a16:creationId xmlns:a16="http://schemas.microsoft.com/office/drawing/2014/main" id="{FEF8F861-87B4-4D9C-8274-F8DF9D7322D3}"/>
              </a:ext>
            </a:extLst>
          </p:cNvPr>
          <p:cNvSpPr txBox="1"/>
          <p:nvPr/>
        </p:nvSpPr>
        <p:spPr>
          <a:xfrm>
            <a:off x="6115123" y="4184061"/>
            <a:ext cx="837602" cy="369332"/>
          </a:xfrm>
          <a:prstGeom prst="rect">
            <a:avLst/>
          </a:prstGeom>
          <a:noFill/>
        </p:spPr>
        <p:txBody>
          <a:bodyPr wrap="none" rtlCol="0">
            <a:spAutoFit/>
          </a:bodyPr>
          <a:lstStyle/>
          <a:p>
            <a:r>
              <a:rPr lang="en-US" b="1" dirty="0">
                <a:latin typeface="+mj-lt"/>
              </a:rPr>
              <a:t>Hawaii</a:t>
            </a:r>
          </a:p>
        </p:txBody>
      </p:sp>
      <p:sp>
        <p:nvSpPr>
          <p:cNvPr id="14" name="TextBox 13">
            <a:extLst>
              <a:ext uri="{FF2B5EF4-FFF2-40B4-BE49-F238E27FC236}">
                <a16:creationId xmlns:a16="http://schemas.microsoft.com/office/drawing/2014/main" id="{1E51D181-A768-496C-9AE6-A8D69B16F4CE}"/>
              </a:ext>
            </a:extLst>
          </p:cNvPr>
          <p:cNvSpPr txBox="1"/>
          <p:nvPr/>
        </p:nvSpPr>
        <p:spPr>
          <a:xfrm>
            <a:off x="6115123" y="4830873"/>
            <a:ext cx="5786285" cy="646331"/>
          </a:xfrm>
          <a:prstGeom prst="rect">
            <a:avLst/>
          </a:prstGeom>
          <a:noFill/>
        </p:spPr>
        <p:txBody>
          <a:bodyPr wrap="square" rtlCol="0">
            <a:spAutoFit/>
          </a:bodyPr>
          <a:lstStyle/>
          <a:p>
            <a:r>
              <a:rPr lang="en-US" b="1" dirty="0">
                <a:latin typeface="+mj-lt"/>
              </a:rPr>
              <a:t>Territories:  Puerto Rico, U.S. Virgin Islands, American Samoa, Guam, CNMI</a:t>
            </a:r>
          </a:p>
        </p:txBody>
      </p:sp>
      <p:sp>
        <p:nvSpPr>
          <p:cNvPr id="15" name="Rectangle 14">
            <a:extLst>
              <a:ext uri="{FF2B5EF4-FFF2-40B4-BE49-F238E27FC236}">
                <a16:creationId xmlns:a16="http://schemas.microsoft.com/office/drawing/2014/main" id="{3980A231-E390-4418-9F32-D53AA6591DDA}"/>
              </a:ext>
            </a:extLst>
          </p:cNvPr>
          <p:cNvSpPr/>
          <p:nvPr/>
        </p:nvSpPr>
        <p:spPr>
          <a:xfrm>
            <a:off x="1444991" y="3313355"/>
            <a:ext cx="692195" cy="425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5E4158-A69B-43C7-BBBE-40F9A440D1DB}"/>
              </a:ext>
            </a:extLst>
          </p:cNvPr>
          <p:cNvSpPr/>
          <p:nvPr/>
        </p:nvSpPr>
        <p:spPr>
          <a:xfrm>
            <a:off x="825457" y="2614528"/>
            <a:ext cx="580208" cy="6699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59B5F9-EEED-47D9-B561-C888A22C75F4}"/>
              </a:ext>
            </a:extLst>
          </p:cNvPr>
          <p:cNvSpPr/>
          <p:nvPr/>
        </p:nvSpPr>
        <p:spPr>
          <a:xfrm>
            <a:off x="815895" y="3539659"/>
            <a:ext cx="168043" cy="19881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BA66D9-C894-41D1-A0F8-F78254923447}"/>
              </a:ext>
            </a:extLst>
          </p:cNvPr>
          <p:cNvSpPr/>
          <p:nvPr/>
        </p:nvSpPr>
        <p:spPr>
          <a:xfrm>
            <a:off x="5254817" y="3930408"/>
            <a:ext cx="129024" cy="751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19" name="Rectangle 18">
            <a:extLst>
              <a:ext uri="{FF2B5EF4-FFF2-40B4-BE49-F238E27FC236}">
                <a16:creationId xmlns:a16="http://schemas.microsoft.com/office/drawing/2014/main" id="{26ABC14F-D2CF-4145-88D9-BEF868238AA6}"/>
              </a:ext>
            </a:extLst>
          </p:cNvPr>
          <p:cNvSpPr/>
          <p:nvPr/>
        </p:nvSpPr>
        <p:spPr>
          <a:xfrm>
            <a:off x="5255053" y="3635070"/>
            <a:ext cx="129024" cy="25775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20" name="Rectangle 19">
            <a:extLst>
              <a:ext uri="{FF2B5EF4-FFF2-40B4-BE49-F238E27FC236}">
                <a16:creationId xmlns:a16="http://schemas.microsoft.com/office/drawing/2014/main" id="{02A01230-62CD-4753-B459-5F2A6432C0A4}"/>
              </a:ext>
            </a:extLst>
          </p:cNvPr>
          <p:cNvSpPr/>
          <p:nvPr/>
        </p:nvSpPr>
        <p:spPr>
          <a:xfrm>
            <a:off x="5587269" y="4223221"/>
            <a:ext cx="150284" cy="12991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21" name="Rectangle 20">
            <a:extLst>
              <a:ext uri="{FF2B5EF4-FFF2-40B4-BE49-F238E27FC236}">
                <a16:creationId xmlns:a16="http://schemas.microsoft.com/office/drawing/2014/main" id="{53396D43-FBA0-4793-A0CC-8072D2FEDB63}"/>
              </a:ext>
            </a:extLst>
          </p:cNvPr>
          <p:cNvSpPr/>
          <p:nvPr/>
        </p:nvSpPr>
        <p:spPr>
          <a:xfrm>
            <a:off x="2209837" y="3695787"/>
            <a:ext cx="96433" cy="8193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84C6BBC-9580-407B-A4DA-9F679CD5A438}"/>
              </a:ext>
            </a:extLst>
          </p:cNvPr>
          <p:cNvSpPr/>
          <p:nvPr/>
        </p:nvSpPr>
        <p:spPr>
          <a:xfrm>
            <a:off x="2330703" y="3695787"/>
            <a:ext cx="96435" cy="8193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6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3DFF2F2-FA3F-4926-AD1D-A3A97CD19D1A}"/>
              </a:ext>
            </a:extLst>
          </p:cNvPr>
          <p:cNvSpPr/>
          <p:nvPr/>
        </p:nvSpPr>
        <p:spPr>
          <a:xfrm>
            <a:off x="6722149" y="1689763"/>
            <a:ext cx="1826545" cy="49466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Hybrid geoids</a:t>
            </a:r>
          </a:p>
        </p:txBody>
      </p:sp>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rmAutofit/>
          </a:bodyPr>
          <a:lstStyle/>
          <a:p>
            <a:r>
              <a:rPr lang="en-US" dirty="0">
                <a:cs typeface="Times New Roman" panose="02020603050405020304" pitchFamily="18" charset="0"/>
              </a:rPr>
              <a:t>NSRS Modernization in (very) brief</a:t>
            </a: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January 9,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TRB Geospatial Control Subcommittee</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6</a:t>
            </a:fld>
            <a:endParaRPr lang="en-US"/>
          </a:p>
        </p:txBody>
      </p:sp>
      <p:sp>
        <p:nvSpPr>
          <p:cNvPr id="27" name="Rectangle 26">
            <a:extLst>
              <a:ext uri="{FF2B5EF4-FFF2-40B4-BE49-F238E27FC236}">
                <a16:creationId xmlns:a16="http://schemas.microsoft.com/office/drawing/2014/main" id="{BF4CCFF2-68D2-4336-8B4C-7524C89004EB}"/>
              </a:ext>
            </a:extLst>
          </p:cNvPr>
          <p:cNvSpPr/>
          <p:nvPr/>
        </p:nvSpPr>
        <p:spPr>
          <a:xfrm>
            <a:off x="4165600" y="4419421"/>
            <a:ext cx="1752208" cy="415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NAPGD2022</a:t>
            </a:r>
          </a:p>
        </p:txBody>
      </p:sp>
      <p:sp>
        <p:nvSpPr>
          <p:cNvPr id="29" name="Rectangle 28">
            <a:extLst>
              <a:ext uri="{FF2B5EF4-FFF2-40B4-BE49-F238E27FC236}">
                <a16:creationId xmlns:a16="http://schemas.microsoft.com/office/drawing/2014/main" id="{F5BA3873-3909-40A5-BF45-EBCCBE57E13E}"/>
              </a:ext>
            </a:extLst>
          </p:cNvPr>
          <p:cNvSpPr/>
          <p:nvPr/>
        </p:nvSpPr>
        <p:spPr>
          <a:xfrm>
            <a:off x="9672061" y="1684980"/>
            <a:ext cx="2273520" cy="5306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GEOID2022</a:t>
            </a:r>
          </a:p>
        </p:txBody>
      </p:sp>
      <p:sp>
        <p:nvSpPr>
          <p:cNvPr id="32" name="Rectangle 31">
            <a:extLst>
              <a:ext uri="{FF2B5EF4-FFF2-40B4-BE49-F238E27FC236}">
                <a16:creationId xmlns:a16="http://schemas.microsoft.com/office/drawing/2014/main" id="{75BAE865-57E8-4113-81FC-03EE053BC56F}"/>
              </a:ext>
            </a:extLst>
          </p:cNvPr>
          <p:cNvSpPr/>
          <p:nvPr/>
        </p:nvSpPr>
        <p:spPr>
          <a:xfrm>
            <a:off x="6421957" y="4370750"/>
            <a:ext cx="2390608" cy="141645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err="1">
                <a:solidFill>
                  <a:schemeClr val="tx1"/>
                </a:solidFill>
              </a:rPr>
              <a:t>Bluebooking</a:t>
            </a:r>
            <a:endParaRPr lang="en-US" sz="1867" b="1" dirty="0">
              <a:solidFill>
                <a:schemeClr val="tx1"/>
              </a:solidFill>
            </a:endParaRPr>
          </a:p>
          <a:p>
            <a:pPr algn="ctr"/>
            <a:r>
              <a:rPr lang="en-US" sz="1867" b="1" dirty="0">
                <a:solidFill>
                  <a:schemeClr val="tx1"/>
                </a:solidFill>
              </a:rPr>
              <a:t>FORTRAN</a:t>
            </a:r>
          </a:p>
          <a:p>
            <a:pPr algn="ctr"/>
            <a:r>
              <a:rPr lang="en-US" sz="1867" b="1" dirty="0">
                <a:solidFill>
                  <a:schemeClr val="tx1"/>
                </a:solidFill>
              </a:rPr>
              <a:t>Disparate tools</a:t>
            </a:r>
          </a:p>
          <a:p>
            <a:pPr algn="ctr"/>
            <a:r>
              <a:rPr lang="en-US" sz="1867" b="1" dirty="0">
                <a:solidFill>
                  <a:schemeClr val="tx1"/>
                </a:solidFill>
              </a:rPr>
              <a:t>Outdated manuals</a:t>
            </a:r>
          </a:p>
        </p:txBody>
      </p:sp>
      <p:sp>
        <p:nvSpPr>
          <p:cNvPr id="33" name="Rectangle 32">
            <a:extLst>
              <a:ext uri="{FF2B5EF4-FFF2-40B4-BE49-F238E27FC236}">
                <a16:creationId xmlns:a16="http://schemas.microsoft.com/office/drawing/2014/main" id="{54BFC5B2-CE31-42A3-8308-C9D000EFB2DF}"/>
              </a:ext>
            </a:extLst>
          </p:cNvPr>
          <p:cNvSpPr/>
          <p:nvPr/>
        </p:nvSpPr>
        <p:spPr>
          <a:xfrm>
            <a:off x="9905783" y="4445379"/>
            <a:ext cx="2240133" cy="12742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GDX / OPUS</a:t>
            </a:r>
          </a:p>
          <a:p>
            <a:pPr algn="ctr"/>
            <a:r>
              <a:rPr lang="en-US" sz="1867" b="1" dirty="0">
                <a:solidFill>
                  <a:schemeClr val="tx1"/>
                </a:solidFill>
              </a:rPr>
              <a:t>Modern coding</a:t>
            </a:r>
          </a:p>
          <a:p>
            <a:pPr algn="ctr"/>
            <a:r>
              <a:rPr lang="en-US" sz="1867" b="1" dirty="0">
                <a:solidFill>
                  <a:schemeClr val="tx1"/>
                </a:solidFill>
              </a:rPr>
              <a:t>Integrated tools</a:t>
            </a:r>
          </a:p>
          <a:p>
            <a:pPr algn="ctr"/>
            <a:r>
              <a:rPr lang="en-US" sz="1867" b="1" dirty="0">
                <a:solidFill>
                  <a:schemeClr val="tx1"/>
                </a:solidFill>
              </a:rPr>
              <a:t>Updated manuals</a:t>
            </a:r>
          </a:p>
        </p:txBody>
      </p:sp>
      <p:sp>
        <p:nvSpPr>
          <p:cNvPr id="35" name="Arrow: Right 34">
            <a:extLst>
              <a:ext uri="{FF2B5EF4-FFF2-40B4-BE49-F238E27FC236}">
                <a16:creationId xmlns:a16="http://schemas.microsoft.com/office/drawing/2014/main" id="{DD5D8270-0B56-4E45-93C8-F1842C14AC64}"/>
              </a:ext>
            </a:extLst>
          </p:cNvPr>
          <p:cNvSpPr/>
          <p:nvPr/>
        </p:nvSpPr>
        <p:spPr>
          <a:xfrm>
            <a:off x="3041070" y="4445379"/>
            <a:ext cx="1038841" cy="3651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3F4D85F9-9CF4-4956-B95F-7684C2381B42}"/>
              </a:ext>
            </a:extLst>
          </p:cNvPr>
          <p:cNvSpPr/>
          <p:nvPr/>
        </p:nvSpPr>
        <p:spPr>
          <a:xfrm>
            <a:off x="8681433" y="1670441"/>
            <a:ext cx="813385" cy="529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3DDC3672-AF8F-4D4B-A158-08938966CEFE}"/>
              </a:ext>
            </a:extLst>
          </p:cNvPr>
          <p:cNvSpPr/>
          <p:nvPr/>
        </p:nvSpPr>
        <p:spPr>
          <a:xfrm rot="2709984">
            <a:off x="6673160" y="4053055"/>
            <a:ext cx="2068867" cy="2068867"/>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FD44C800-7AD4-4677-A2B2-35758697F885}"/>
              </a:ext>
            </a:extLst>
          </p:cNvPr>
          <p:cNvSpPr/>
          <p:nvPr/>
        </p:nvSpPr>
        <p:spPr>
          <a:xfrm>
            <a:off x="8931957" y="4771563"/>
            <a:ext cx="836047" cy="646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descr="A series of images, mostly with text, showing the things in the current NSRS that will be replaced with the modernized NSRS.  &#10;&#10;To be replaced includes all horizontal datums, vertical datums, hybrid geoids and out of date tools.  To replace them are new frames, one new geopotential datum, a gravimetric geoid and modern tools.">
            <a:extLst>
              <a:ext uri="{FF2B5EF4-FFF2-40B4-BE49-F238E27FC236}">
                <a16:creationId xmlns:a16="http://schemas.microsoft.com/office/drawing/2014/main" id="{A45B7968-C16E-49B1-984E-EB1FC60379C2}"/>
              </a:ext>
            </a:extLst>
          </p:cNvPr>
          <p:cNvGrpSpPr/>
          <p:nvPr/>
        </p:nvGrpSpPr>
        <p:grpSpPr>
          <a:xfrm>
            <a:off x="233741" y="1417639"/>
            <a:ext cx="2325052" cy="1139935"/>
            <a:chOff x="396970" y="933003"/>
            <a:chExt cx="1743789" cy="854951"/>
          </a:xfrm>
        </p:grpSpPr>
        <p:sp>
          <p:nvSpPr>
            <p:cNvPr id="10" name="Rectangle 9">
              <a:extLst>
                <a:ext uri="{FF2B5EF4-FFF2-40B4-BE49-F238E27FC236}">
                  <a16:creationId xmlns:a16="http://schemas.microsoft.com/office/drawing/2014/main" id="{F1966F00-D737-4817-AA2C-38934D999D0C}"/>
                </a:ext>
              </a:extLst>
            </p:cNvPr>
            <p:cNvSpPr/>
            <p:nvPr/>
          </p:nvSpPr>
          <p:spPr>
            <a:xfrm>
              <a:off x="396970" y="933003"/>
              <a:ext cx="1369909"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83(2011)</a:t>
              </a:r>
            </a:p>
          </p:txBody>
        </p:sp>
        <p:sp>
          <p:nvSpPr>
            <p:cNvPr id="39" name="Rectangle 38">
              <a:extLst>
                <a:ext uri="{FF2B5EF4-FFF2-40B4-BE49-F238E27FC236}">
                  <a16:creationId xmlns:a16="http://schemas.microsoft.com/office/drawing/2014/main" id="{0E948816-D595-43A3-A6B8-CF5C4C77CDD9}"/>
                </a:ext>
              </a:extLst>
            </p:cNvPr>
            <p:cNvSpPr/>
            <p:nvPr/>
          </p:nvSpPr>
          <p:spPr>
            <a:xfrm>
              <a:off x="549370" y="1196688"/>
              <a:ext cx="1369909"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83(PA11)</a:t>
              </a:r>
            </a:p>
          </p:txBody>
        </p:sp>
        <p:sp>
          <p:nvSpPr>
            <p:cNvPr id="40" name="Rectangle 39">
              <a:extLst>
                <a:ext uri="{FF2B5EF4-FFF2-40B4-BE49-F238E27FC236}">
                  <a16:creationId xmlns:a16="http://schemas.microsoft.com/office/drawing/2014/main" id="{EFB6EAF5-1DA9-4BFB-A706-01BC9116C1BD}"/>
                </a:ext>
              </a:extLst>
            </p:cNvPr>
            <p:cNvSpPr/>
            <p:nvPr/>
          </p:nvSpPr>
          <p:spPr>
            <a:xfrm>
              <a:off x="729417" y="1476551"/>
              <a:ext cx="1411342"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83(MA11)</a:t>
              </a:r>
            </a:p>
          </p:txBody>
        </p:sp>
      </p:grpSp>
      <p:sp>
        <p:nvSpPr>
          <p:cNvPr id="41" name="Arrow: Right 40">
            <a:extLst>
              <a:ext uri="{FF2B5EF4-FFF2-40B4-BE49-F238E27FC236}">
                <a16:creationId xmlns:a16="http://schemas.microsoft.com/office/drawing/2014/main" id="{E876AB2C-84B0-49D3-B7EC-DAD00FFB0596}"/>
              </a:ext>
            </a:extLst>
          </p:cNvPr>
          <p:cNvSpPr/>
          <p:nvPr/>
        </p:nvSpPr>
        <p:spPr>
          <a:xfrm>
            <a:off x="2641015" y="1612566"/>
            <a:ext cx="893127" cy="529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8E97FE5-1134-4E4F-98DF-72B5E54B1A9A}"/>
              </a:ext>
            </a:extLst>
          </p:cNvPr>
          <p:cNvGrpSpPr/>
          <p:nvPr/>
        </p:nvGrpSpPr>
        <p:grpSpPr>
          <a:xfrm>
            <a:off x="3477500" y="1280378"/>
            <a:ext cx="2594869" cy="1637991"/>
            <a:chOff x="2945517" y="836806"/>
            <a:chExt cx="1946152" cy="1228493"/>
          </a:xfrm>
        </p:grpSpPr>
        <p:sp>
          <p:nvSpPr>
            <p:cNvPr id="14" name="Rectangle 13">
              <a:extLst>
                <a:ext uri="{FF2B5EF4-FFF2-40B4-BE49-F238E27FC236}">
                  <a16:creationId xmlns:a16="http://schemas.microsoft.com/office/drawing/2014/main" id="{68137CE9-6CE2-4CBE-B0E3-C2002C64347C}"/>
                </a:ext>
              </a:extLst>
            </p:cNvPr>
            <p:cNvSpPr/>
            <p:nvPr/>
          </p:nvSpPr>
          <p:spPr>
            <a:xfrm>
              <a:off x="2945517" y="836806"/>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NATRF2022</a:t>
              </a:r>
            </a:p>
          </p:txBody>
        </p:sp>
        <p:sp>
          <p:nvSpPr>
            <p:cNvPr id="42" name="Rectangle 41">
              <a:extLst>
                <a:ext uri="{FF2B5EF4-FFF2-40B4-BE49-F238E27FC236}">
                  <a16:creationId xmlns:a16="http://schemas.microsoft.com/office/drawing/2014/main" id="{049F4F7F-2F32-49CA-AE94-30A9C9870CFA}"/>
                </a:ext>
              </a:extLst>
            </p:cNvPr>
            <p:cNvSpPr/>
            <p:nvPr/>
          </p:nvSpPr>
          <p:spPr>
            <a:xfrm>
              <a:off x="3097917" y="1140930"/>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PATRF2022</a:t>
              </a:r>
            </a:p>
          </p:txBody>
        </p:sp>
        <p:sp>
          <p:nvSpPr>
            <p:cNvPr id="43" name="Rectangle 42">
              <a:extLst>
                <a:ext uri="{FF2B5EF4-FFF2-40B4-BE49-F238E27FC236}">
                  <a16:creationId xmlns:a16="http://schemas.microsoft.com/office/drawing/2014/main" id="{53CD422C-4706-4EC8-9DCA-2D5BA015DAB4}"/>
                </a:ext>
              </a:extLst>
            </p:cNvPr>
            <p:cNvSpPr/>
            <p:nvPr/>
          </p:nvSpPr>
          <p:spPr>
            <a:xfrm>
              <a:off x="3276423" y="1452333"/>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CATRF2022</a:t>
              </a:r>
            </a:p>
          </p:txBody>
        </p:sp>
        <p:sp>
          <p:nvSpPr>
            <p:cNvPr id="44" name="Rectangle 43">
              <a:extLst>
                <a:ext uri="{FF2B5EF4-FFF2-40B4-BE49-F238E27FC236}">
                  <a16:creationId xmlns:a16="http://schemas.microsoft.com/office/drawing/2014/main" id="{E523EBEA-269B-4EE6-99EF-5F277086EC09}"/>
                </a:ext>
              </a:extLst>
            </p:cNvPr>
            <p:cNvSpPr/>
            <p:nvPr/>
          </p:nvSpPr>
          <p:spPr>
            <a:xfrm>
              <a:off x="3521760" y="1753896"/>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MATRF2022</a:t>
              </a:r>
            </a:p>
          </p:txBody>
        </p:sp>
      </p:grpSp>
      <p:sp>
        <p:nvSpPr>
          <p:cNvPr id="30" name="Cross 29">
            <a:extLst>
              <a:ext uri="{FF2B5EF4-FFF2-40B4-BE49-F238E27FC236}">
                <a16:creationId xmlns:a16="http://schemas.microsoft.com/office/drawing/2014/main" id="{405CA02F-9364-423E-B032-B837E7A509DF}"/>
              </a:ext>
            </a:extLst>
          </p:cNvPr>
          <p:cNvSpPr/>
          <p:nvPr/>
        </p:nvSpPr>
        <p:spPr>
          <a:xfrm rot="2709984">
            <a:off x="707463" y="1353485"/>
            <a:ext cx="1308343" cy="1308343"/>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b="1"/>
          </a:p>
        </p:txBody>
      </p:sp>
      <p:sp>
        <p:nvSpPr>
          <p:cNvPr id="47" name="Cross 46">
            <a:extLst>
              <a:ext uri="{FF2B5EF4-FFF2-40B4-BE49-F238E27FC236}">
                <a16:creationId xmlns:a16="http://schemas.microsoft.com/office/drawing/2014/main" id="{894EF192-7E19-4FBB-AC6C-D61144C1C3DE}"/>
              </a:ext>
            </a:extLst>
          </p:cNvPr>
          <p:cNvSpPr/>
          <p:nvPr/>
        </p:nvSpPr>
        <p:spPr>
          <a:xfrm rot="2709984">
            <a:off x="7091054" y="1434042"/>
            <a:ext cx="1091879" cy="1085556"/>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A1A074D-84ED-4A73-82C8-9CD02A41B564}"/>
              </a:ext>
            </a:extLst>
          </p:cNvPr>
          <p:cNvGrpSpPr/>
          <p:nvPr/>
        </p:nvGrpSpPr>
        <p:grpSpPr>
          <a:xfrm>
            <a:off x="173226" y="3682589"/>
            <a:ext cx="3281175" cy="2302364"/>
            <a:chOff x="-3234505" y="-519380"/>
            <a:chExt cx="2460881" cy="1726773"/>
          </a:xfrm>
        </p:grpSpPr>
        <p:sp>
          <p:nvSpPr>
            <p:cNvPr id="24" name="Rectangle 23">
              <a:extLst>
                <a:ext uri="{FF2B5EF4-FFF2-40B4-BE49-F238E27FC236}">
                  <a16:creationId xmlns:a16="http://schemas.microsoft.com/office/drawing/2014/main" id="{44D14154-EA9F-40C1-A09F-DB33A5647FAD}"/>
                </a:ext>
              </a:extLst>
            </p:cNvPr>
            <p:cNvSpPr/>
            <p:nvPr/>
          </p:nvSpPr>
          <p:spPr>
            <a:xfrm>
              <a:off x="-3234505" y="-519380"/>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NAVD 88</a:t>
              </a:r>
            </a:p>
          </p:txBody>
        </p:sp>
        <p:sp>
          <p:nvSpPr>
            <p:cNvPr id="48" name="Rectangle 47">
              <a:extLst>
                <a:ext uri="{FF2B5EF4-FFF2-40B4-BE49-F238E27FC236}">
                  <a16:creationId xmlns:a16="http://schemas.microsoft.com/office/drawing/2014/main" id="{B71ADDA2-70E0-42B1-A380-AA4DB32F20DF}"/>
                </a:ext>
              </a:extLst>
            </p:cNvPr>
            <p:cNvSpPr/>
            <p:nvPr/>
          </p:nvSpPr>
          <p:spPr>
            <a:xfrm>
              <a:off x="-2931574" y="-231371"/>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ASVD 02</a:t>
              </a:r>
            </a:p>
          </p:txBody>
        </p:sp>
        <p:sp>
          <p:nvSpPr>
            <p:cNvPr id="49" name="Rectangle 48">
              <a:extLst>
                <a:ext uri="{FF2B5EF4-FFF2-40B4-BE49-F238E27FC236}">
                  <a16:creationId xmlns:a16="http://schemas.microsoft.com/office/drawing/2014/main" id="{F9CA3F66-C037-477F-83C0-DADC1894B34A}"/>
                </a:ext>
              </a:extLst>
            </p:cNvPr>
            <p:cNvSpPr/>
            <p:nvPr/>
          </p:nvSpPr>
          <p:spPr>
            <a:xfrm>
              <a:off x="-2705712" y="48024"/>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PRVD 02</a:t>
              </a:r>
            </a:p>
          </p:txBody>
        </p:sp>
        <p:sp>
          <p:nvSpPr>
            <p:cNvPr id="50" name="Rectangle 49">
              <a:extLst>
                <a:ext uri="{FF2B5EF4-FFF2-40B4-BE49-F238E27FC236}">
                  <a16:creationId xmlns:a16="http://schemas.microsoft.com/office/drawing/2014/main" id="{B236B34E-C5D6-42E7-925C-7B6E626A4003}"/>
                </a:ext>
              </a:extLst>
            </p:cNvPr>
            <p:cNvSpPr/>
            <p:nvPr/>
          </p:nvSpPr>
          <p:spPr>
            <a:xfrm>
              <a:off x="-2506479" y="344647"/>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NMVD 03</a:t>
              </a:r>
            </a:p>
          </p:txBody>
        </p:sp>
        <p:sp>
          <p:nvSpPr>
            <p:cNvPr id="51" name="Rectangle 50">
              <a:extLst>
                <a:ext uri="{FF2B5EF4-FFF2-40B4-BE49-F238E27FC236}">
                  <a16:creationId xmlns:a16="http://schemas.microsoft.com/office/drawing/2014/main" id="{39E0B872-386E-41B6-BB98-57031169C7C2}"/>
                </a:ext>
              </a:extLst>
            </p:cNvPr>
            <p:cNvSpPr/>
            <p:nvPr/>
          </p:nvSpPr>
          <p:spPr>
            <a:xfrm>
              <a:off x="-2290810" y="618656"/>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GUVD 04</a:t>
              </a:r>
            </a:p>
          </p:txBody>
        </p:sp>
        <p:sp>
          <p:nvSpPr>
            <p:cNvPr id="52" name="Rectangle 51">
              <a:extLst>
                <a:ext uri="{FF2B5EF4-FFF2-40B4-BE49-F238E27FC236}">
                  <a16:creationId xmlns:a16="http://schemas.microsoft.com/office/drawing/2014/main" id="{C85AD453-6F1D-4F5E-B18A-B5D4EF1815CC}"/>
                </a:ext>
              </a:extLst>
            </p:cNvPr>
            <p:cNvSpPr/>
            <p:nvPr/>
          </p:nvSpPr>
          <p:spPr>
            <a:xfrm>
              <a:off x="-2096733" y="910770"/>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VIVD 09</a:t>
              </a:r>
            </a:p>
          </p:txBody>
        </p:sp>
      </p:grpSp>
      <p:sp>
        <p:nvSpPr>
          <p:cNvPr id="34" name="Cross 33">
            <a:extLst>
              <a:ext uri="{FF2B5EF4-FFF2-40B4-BE49-F238E27FC236}">
                <a16:creationId xmlns:a16="http://schemas.microsoft.com/office/drawing/2014/main" id="{0EC7148F-5476-432D-A604-3E0DA7127B72}"/>
              </a:ext>
            </a:extLst>
          </p:cNvPr>
          <p:cNvSpPr/>
          <p:nvPr/>
        </p:nvSpPr>
        <p:spPr>
          <a:xfrm rot="2709984">
            <a:off x="496189" y="3403129"/>
            <a:ext cx="2588128" cy="2588007"/>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9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32" grpId="0" animBg="1"/>
      <p:bldP spid="33" grpId="0" animBg="1"/>
      <p:bldP spid="35" grpId="0" animBg="1"/>
      <p:bldP spid="36" grpId="0" animBg="1"/>
      <p:bldP spid="37" grpId="0" animBg="1"/>
      <p:bldP spid="38" grpId="0" animBg="1"/>
      <p:bldP spid="41" grpId="0" animBg="1"/>
      <p:bldP spid="30" grpId="0" animBg="1"/>
      <p:bldP spid="47"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Recent Progress</a:t>
            </a:r>
          </a:p>
        </p:txBody>
      </p:sp>
      <p:sp>
        <p:nvSpPr>
          <p:cNvPr id="4" name="Date Placeholder 3"/>
          <p:cNvSpPr>
            <a:spLocks noGrp="1"/>
          </p:cNvSpPr>
          <p:nvPr>
            <p:ph type="dt" sz="half" idx="10"/>
          </p:nvPr>
        </p:nvSpPr>
        <p:spPr/>
        <p:txBody>
          <a:bodyPr/>
          <a:lstStyle/>
          <a:p>
            <a:pPr>
              <a:defRPr/>
            </a:pPr>
            <a:r>
              <a:rPr lang="en-US">
                <a:latin typeface="Calibri"/>
              </a:rPr>
              <a:t>January 9, 2024</a:t>
            </a:r>
          </a:p>
        </p:txBody>
      </p:sp>
      <p:sp>
        <p:nvSpPr>
          <p:cNvPr id="5" name="Footer Placeholder 4"/>
          <p:cNvSpPr>
            <a:spLocks noGrp="1"/>
          </p:cNvSpPr>
          <p:nvPr>
            <p:ph type="ftr" sz="quarter" idx="11"/>
          </p:nvPr>
        </p:nvSpPr>
        <p:spPr/>
        <p:txBody>
          <a:bodyPr/>
          <a:lstStyle/>
          <a:p>
            <a:pPr>
              <a:defRPr/>
            </a:pPr>
            <a:r>
              <a:rPr lang="en-US">
                <a:latin typeface="Calibri"/>
              </a:rPr>
              <a:t>TRB Geospatial Control Subcommittee</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7</a:t>
            </a:fld>
            <a:endParaRPr lang="en-US">
              <a:latin typeface="Calibri"/>
            </a:endParaRPr>
          </a:p>
        </p:txBody>
      </p:sp>
    </p:spTree>
    <p:extLst>
      <p:ext uri="{BB962C8B-B14F-4D97-AF65-F5344CB8AC3E}">
        <p14:creationId xmlns:p14="http://schemas.microsoft.com/office/powerpoint/2010/main" val="208625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9C58-C36B-4985-942B-98F8E2F6354C}"/>
              </a:ext>
            </a:extLst>
          </p:cNvPr>
          <p:cNvSpPr>
            <a:spLocks noGrp="1"/>
          </p:cNvSpPr>
          <p:nvPr>
            <p:ph type="title"/>
          </p:nvPr>
        </p:nvSpPr>
        <p:spPr/>
        <p:txBody>
          <a:bodyPr/>
          <a:lstStyle/>
          <a:p>
            <a:r>
              <a:rPr lang="en-US" dirty="0"/>
              <a:t>Recent Accomplishments/Deliverables</a:t>
            </a:r>
          </a:p>
        </p:txBody>
      </p:sp>
      <p:sp>
        <p:nvSpPr>
          <p:cNvPr id="3" name="Content Placeholder 2">
            <a:extLst>
              <a:ext uri="{FF2B5EF4-FFF2-40B4-BE49-F238E27FC236}">
                <a16:creationId xmlns:a16="http://schemas.microsoft.com/office/drawing/2014/main" id="{D99EBF03-15EB-44FA-8C3C-713BCFC5AD87}"/>
              </a:ext>
            </a:extLst>
          </p:cNvPr>
          <p:cNvSpPr>
            <a:spLocks noGrp="1"/>
          </p:cNvSpPr>
          <p:nvPr>
            <p:ph idx="1"/>
          </p:nvPr>
        </p:nvSpPr>
        <p:spPr/>
        <p:txBody>
          <a:bodyPr/>
          <a:lstStyle/>
          <a:p>
            <a:r>
              <a:rPr lang="en-US" dirty="0"/>
              <a:t>Airborne gravity campaign: DONE</a:t>
            </a:r>
          </a:p>
          <a:p>
            <a:pPr lvl="1"/>
            <a:r>
              <a:rPr lang="en-US" dirty="0"/>
              <a:t>After 16 years, the GRAV-D flights are 100% done!!</a:t>
            </a:r>
          </a:p>
          <a:p>
            <a:pPr lvl="1"/>
            <a:r>
              <a:rPr lang="en-US" dirty="0"/>
              <a:t>Final gravity set to the geoid team in February</a:t>
            </a:r>
          </a:p>
          <a:p>
            <a:r>
              <a:rPr lang="en-US" dirty="0"/>
              <a:t>OPUS-Projects updated</a:t>
            </a:r>
          </a:p>
          <a:p>
            <a:pPr lvl="1"/>
            <a:r>
              <a:rPr lang="en-US" dirty="0"/>
              <a:t>Version 5.1: </a:t>
            </a:r>
            <a:r>
              <a:rPr lang="en-US" dirty="0" err="1"/>
              <a:t>Bluebooking</a:t>
            </a:r>
            <a:r>
              <a:rPr lang="en-US" dirty="0"/>
              <a:t> done for you, loads to the NGS IDB</a:t>
            </a:r>
          </a:p>
          <a:p>
            <a:r>
              <a:rPr lang="en-US" dirty="0"/>
              <a:t>New Least-squares adjustment software: DONE</a:t>
            </a:r>
          </a:p>
          <a:p>
            <a:pPr lvl="1"/>
            <a:r>
              <a:rPr lang="en-US" dirty="0"/>
              <a:t>LASER version 2.3.0</a:t>
            </a:r>
          </a:p>
          <a:p>
            <a:pPr lvl="1"/>
            <a:r>
              <a:rPr lang="en-US" dirty="0"/>
              <a:t>Support for 3-D geometric (GNSS + classical), orthometric, horizontal gravimetric, vertical gravimetric and CBL</a:t>
            </a:r>
          </a:p>
          <a:p>
            <a:endParaRPr lang="en-US" dirty="0"/>
          </a:p>
        </p:txBody>
      </p:sp>
      <p:sp>
        <p:nvSpPr>
          <p:cNvPr id="4" name="Date Placeholder 3">
            <a:extLst>
              <a:ext uri="{FF2B5EF4-FFF2-40B4-BE49-F238E27FC236}">
                <a16:creationId xmlns:a16="http://schemas.microsoft.com/office/drawing/2014/main" id="{B83B29C7-A906-4A6F-A90E-C2276F890F87}"/>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1CB1DC06-D2BA-4891-A845-E490E93ED5B1}"/>
              </a:ext>
            </a:extLst>
          </p:cNvPr>
          <p:cNvSpPr>
            <a:spLocks noGrp="1"/>
          </p:cNvSpPr>
          <p:nvPr>
            <p:ph type="ftr" sz="quarter" idx="11"/>
          </p:nvPr>
        </p:nvSpPr>
        <p:spPr/>
        <p:txBody>
          <a:bodyPr/>
          <a:lstStyle/>
          <a:p>
            <a:pPr>
              <a:defRPr/>
            </a:pPr>
            <a:r>
              <a:rPr lang="en-US"/>
              <a:t>TRB Geospatial Control Subcommittee</a:t>
            </a:r>
            <a:endParaRPr lang="en-US" dirty="0"/>
          </a:p>
        </p:txBody>
      </p:sp>
      <p:sp>
        <p:nvSpPr>
          <p:cNvPr id="6" name="Slide Number Placeholder 5">
            <a:extLst>
              <a:ext uri="{FF2B5EF4-FFF2-40B4-BE49-F238E27FC236}">
                <a16:creationId xmlns:a16="http://schemas.microsoft.com/office/drawing/2014/main" id="{990EC01C-D7AD-41A5-BCAB-BD7C41D32A21}"/>
              </a:ext>
            </a:extLst>
          </p:cNvPr>
          <p:cNvSpPr>
            <a:spLocks noGrp="1"/>
          </p:cNvSpPr>
          <p:nvPr>
            <p:ph type="sldNum" sz="quarter" idx="12"/>
          </p:nvPr>
        </p:nvSpPr>
        <p:spPr/>
        <p:txBody>
          <a:bodyPr/>
          <a:lstStyle/>
          <a:p>
            <a:pPr>
              <a:defRPr/>
            </a:pPr>
            <a:fld id="{EB6791C4-DF4E-4C17-A41C-B2BEB15390BD}" type="slidenum">
              <a:rPr lang="en-US" smtClean="0"/>
              <a:pPr>
                <a:defRPr/>
              </a:pPr>
              <a:t>8</a:t>
            </a:fld>
            <a:endParaRPr lang="en-US"/>
          </a:p>
        </p:txBody>
      </p:sp>
    </p:spTree>
    <p:extLst>
      <p:ext uri="{BB962C8B-B14F-4D97-AF65-F5344CB8AC3E}">
        <p14:creationId xmlns:p14="http://schemas.microsoft.com/office/powerpoint/2010/main" val="314910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8DB2-00C5-4C25-845C-8A74CAB2E049}"/>
              </a:ext>
            </a:extLst>
          </p:cNvPr>
          <p:cNvSpPr>
            <a:spLocks noGrp="1"/>
          </p:cNvSpPr>
          <p:nvPr>
            <p:ph type="title"/>
          </p:nvPr>
        </p:nvSpPr>
        <p:spPr/>
        <p:txBody>
          <a:bodyPr/>
          <a:lstStyle/>
          <a:p>
            <a:r>
              <a:rPr lang="en-US" dirty="0"/>
              <a:t>GPS/GLONASS/Galileo/</a:t>
            </a:r>
            <a:r>
              <a:rPr lang="en-US" dirty="0" err="1"/>
              <a:t>Beidou</a:t>
            </a:r>
            <a:r>
              <a:rPr lang="en-US" dirty="0"/>
              <a:t>/ETC</a:t>
            </a:r>
          </a:p>
        </p:txBody>
      </p:sp>
      <p:sp>
        <p:nvSpPr>
          <p:cNvPr id="3" name="Content Placeholder 2">
            <a:extLst>
              <a:ext uri="{FF2B5EF4-FFF2-40B4-BE49-F238E27FC236}">
                <a16:creationId xmlns:a16="http://schemas.microsoft.com/office/drawing/2014/main" id="{DEAFC418-58EE-4F74-8ABE-802B03C44BAA}"/>
              </a:ext>
            </a:extLst>
          </p:cNvPr>
          <p:cNvSpPr>
            <a:spLocks noGrp="1"/>
          </p:cNvSpPr>
          <p:nvPr>
            <p:ph idx="1"/>
          </p:nvPr>
        </p:nvSpPr>
        <p:spPr/>
        <p:txBody>
          <a:bodyPr/>
          <a:lstStyle/>
          <a:p>
            <a:r>
              <a:rPr lang="en-US" dirty="0"/>
              <a:t>New M-PAGES software exists</a:t>
            </a:r>
          </a:p>
          <a:p>
            <a:r>
              <a:rPr lang="en-US" dirty="0"/>
              <a:t>Can be accessed through a BETA release of OPUS-S</a:t>
            </a:r>
          </a:p>
          <a:p>
            <a:pPr lvl="1"/>
            <a:endParaRPr lang="en-US" dirty="0"/>
          </a:p>
        </p:txBody>
      </p:sp>
      <p:sp>
        <p:nvSpPr>
          <p:cNvPr id="4" name="Date Placeholder 3">
            <a:extLst>
              <a:ext uri="{FF2B5EF4-FFF2-40B4-BE49-F238E27FC236}">
                <a16:creationId xmlns:a16="http://schemas.microsoft.com/office/drawing/2014/main" id="{5E8DDFED-3070-4F93-B1B0-DE1CAF3DE36A}"/>
              </a:ext>
            </a:extLst>
          </p:cNvPr>
          <p:cNvSpPr>
            <a:spLocks noGrp="1"/>
          </p:cNvSpPr>
          <p:nvPr>
            <p:ph type="dt" sz="half" idx="10"/>
          </p:nvPr>
        </p:nvSpPr>
        <p:spPr/>
        <p:txBody>
          <a:bodyPr/>
          <a:lstStyle/>
          <a:p>
            <a:pPr>
              <a:defRPr/>
            </a:pPr>
            <a:r>
              <a:rPr lang="en-US"/>
              <a:t>January 9, 2024</a:t>
            </a:r>
          </a:p>
        </p:txBody>
      </p:sp>
      <p:sp>
        <p:nvSpPr>
          <p:cNvPr id="5" name="Footer Placeholder 4">
            <a:extLst>
              <a:ext uri="{FF2B5EF4-FFF2-40B4-BE49-F238E27FC236}">
                <a16:creationId xmlns:a16="http://schemas.microsoft.com/office/drawing/2014/main" id="{7090F4FB-6E4D-4ED5-8DF3-9EDA50C35312}"/>
              </a:ext>
            </a:extLst>
          </p:cNvPr>
          <p:cNvSpPr>
            <a:spLocks noGrp="1"/>
          </p:cNvSpPr>
          <p:nvPr>
            <p:ph type="ftr" sz="quarter" idx="11"/>
          </p:nvPr>
        </p:nvSpPr>
        <p:spPr/>
        <p:txBody>
          <a:bodyPr/>
          <a:lstStyle/>
          <a:p>
            <a:pPr>
              <a:defRPr/>
            </a:pPr>
            <a:r>
              <a:rPr lang="en-US"/>
              <a:t>TRB Geospatial Control Subcommittee</a:t>
            </a:r>
          </a:p>
        </p:txBody>
      </p:sp>
      <p:sp>
        <p:nvSpPr>
          <p:cNvPr id="6" name="Slide Number Placeholder 5">
            <a:extLst>
              <a:ext uri="{FF2B5EF4-FFF2-40B4-BE49-F238E27FC236}">
                <a16:creationId xmlns:a16="http://schemas.microsoft.com/office/drawing/2014/main" id="{CB22758E-A7BB-42F9-BC2D-BEEE12C3556B}"/>
              </a:ext>
            </a:extLst>
          </p:cNvPr>
          <p:cNvSpPr>
            <a:spLocks noGrp="1"/>
          </p:cNvSpPr>
          <p:nvPr>
            <p:ph type="sldNum" sz="quarter" idx="12"/>
          </p:nvPr>
        </p:nvSpPr>
        <p:spPr/>
        <p:txBody>
          <a:bodyPr/>
          <a:lstStyle/>
          <a:p>
            <a:pPr>
              <a:defRPr/>
            </a:pPr>
            <a:fld id="{EB6791C4-DF4E-4C17-A41C-B2BEB15390BD}" type="slidenum">
              <a:rPr lang="en-US" smtClean="0"/>
              <a:pPr>
                <a:defRPr/>
              </a:pPr>
              <a:t>9</a:t>
            </a:fld>
            <a:endParaRPr lang="en-US"/>
          </a:p>
        </p:txBody>
      </p:sp>
      <p:pic>
        <p:nvPicPr>
          <p:cNvPr id="8" name="Picture 7">
            <a:extLst>
              <a:ext uri="{FF2B5EF4-FFF2-40B4-BE49-F238E27FC236}">
                <a16:creationId xmlns:a16="http://schemas.microsoft.com/office/drawing/2014/main" id="{C0F6CAA1-E85C-414C-97FB-71B631341E87}"/>
              </a:ext>
            </a:extLst>
          </p:cNvPr>
          <p:cNvPicPr>
            <a:picLocks noChangeAspect="1"/>
          </p:cNvPicPr>
          <p:nvPr/>
        </p:nvPicPr>
        <p:blipFill>
          <a:blip r:embed="rId2"/>
          <a:stretch>
            <a:fillRect/>
          </a:stretch>
        </p:blipFill>
        <p:spPr>
          <a:xfrm>
            <a:off x="930031" y="2762184"/>
            <a:ext cx="7807569" cy="3546547"/>
          </a:xfrm>
          <a:prstGeom prst="rect">
            <a:avLst/>
          </a:prstGeom>
        </p:spPr>
      </p:pic>
      <p:sp>
        <p:nvSpPr>
          <p:cNvPr id="9" name="TextBox 8">
            <a:extLst>
              <a:ext uri="{FF2B5EF4-FFF2-40B4-BE49-F238E27FC236}">
                <a16:creationId xmlns:a16="http://schemas.microsoft.com/office/drawing/2014/main" id="{2128ECB5-2176-4CDE-BFBB-EA60D76A57AF}"/>
              </a:ext>
            </a:extLst>
          </p:cNvPr>
          <p:cNvSpPr txBox="1"/>
          <p:nvPr/>
        </p:nvSpPr>
        <p:spPr>
          <a:xfrm>
            <a:off x="8826324" y="5491929"/>
            <a:ext cx="3235181" cy="400110"/>
          </a:xfrm>
          <a:prstGeom prst="rect">
            <a:avLst/>
          </a:prstGeom>
          <a:noFill/>
        </p:spPr>
        <p:txBody>
          <a:bodyPr wrap="none" rtlCol="0">
            <a:spAutoFit/>
          </a:bodyPr>
          <a:lstStyle/>
          <a:p>
            <a:r>
              <a:rPr lang="en-US" sz="2000" b="1" dirty="0">
                <a:solidFill>
                  <a:srgbClr val="FF0000"/>
                </a:solidFill>
              </a:rPr>
              <a:t>beta.ngs.noaa.gov/OPUS</a:t>
            </a:r>
          </a:p>
        </p:txBody>
      </p:sp>
    </p:spTree>
    <p:extLst>
      <p:ext uri="{BB962C8B-B14F-4D97-AF65-F5344CB8AC3E}">
        <p14:creationId xmlns:p14="http://schemas.microsoft.com/office/powerpoint/2010/main" val="362830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109550</TotalTime>
  <Words>1334</Words>
  <Application>Microsoft Office PowerPoint</Application>
  <PresentationFormat>Widescreen</PresentationFormat>
  <Paragraphs>325</Paragraphs>
  <Slides>36</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Gill Sans MT</vt:lpstr>
      <vt:lpstr>Times New Roman</vt:lpstr>
      <vt:lpstr>Verdana</vt:lpstr>
      <vt:lpstr>Office Theme</vt:lpstr>
      <vt:lpstr>1_Office Theme</vt:lpstr>
      <vt:lpstr>2_Office Theme</vt:lpstr>
      <vt:lpstr>PowerPoint Presentation</vt:lpstr>
      <vt:lpstr>Outline</vt:lpstr>
      <vt:lpstr>Refresher on NSRS Modernization</vt:lpstr>
      <vt:lpstr>The National Spatial Reference System</vt:lpstr>
      <vt:lpstr>Extent of the current NSRS</vt:lpstr>
      <vt:lpstr>NSRS Modernization in (very) brief</vt:lpstr>
      <vt:lpstr>Recent Progress</vt:lpstr>
      <vt:lpstr>Recent Accomplishments/Deliverables</vt:lpstr>
      <vt:lpstr>GPS/GLONASS/Galileo/Beidou/ETC</vt:lpstr>
      <vt:lpstr>LSA Adjustment Methodology Documented</vt:lpstr>
      <vt:lpstr>Alpha site launched</vt:lpstr>
      <vt:lpstr>Data Delivery System</vt:lpstr>
      <vt:lpstr>A new CORS “datasheet”</vt:lpstr>
      <vt:lpstr>A new CORS “datasheet”</vt:lpstr>
      <vt:lpstr>A new CORS “datasheet”</vt:lpstr>
      <vt:lpstr>A new CORS “datasheet”</vt:lpstr>
      <vt:lpstr>A new CORS “datasheet”</vt:lpstr>
      <vt:lpstr>A new CORS “datasheet”</vt:lpstr>
      <vt:lpstr>A new passive mark “datasheet”</vt:lpstr>
      <vt:lpstr>A new passive mark “datasheet”</vt:lpstr>
      <vt:lpstr>A new passive mark “datasheet”</vt:lpstr>
      <vt:lpstr>A new passive mark “datasheet”</vt:lpstr>
      <vt:lpstr>A new passive mark “datasheet”</vt:lpstr>
      <vt:lpstr>Reference Epoch Coordinates (RECs)</vt:lpstr>
      <vt:lpstr>SPROCCET:  Replacing HTDP</vt:lpstr>
      <vt:lpstr>Timeline</vt:lpstr>
      <vt:lpstr>Timeline</vt:lpstr>
      <vt:lpstr>Thank you!</vt:lpstr>
      <vt:lpstr>Questions?</vt:lpstr>
      <vt:lpstr>Extra Slides</vt:lpstr>
      <vt:lpstr>NSRS Modernization in (very) brief – Why?</vt:lpstr>
      <vt:lpstr>The path to full roll-out</vt:lpstr>
      <vt:lpstr>The path to full roll-out: Frames</vt:lpstr>
      <vt:lpstr>The path to full roll-out: Geopotential</vt:lpstr>
      <vt:lpstr>The path to full roll-out: OPUS</vt:lpstr>
      <vt:lpstr>The path to full roll-out: Passive control</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3060</cp:revision>
  <cp:lastPrinted>2017-02-02T17:15:29Z</cp:lastPrinted>
  <dcterms:created xsi:type="dcterms:W3CDTF">2009-09-30T12:20:38Z</dcterms:created>
  <dcterms:modified xsi:type="dcterms:W3CDTF">2024-01-03T18:43:19Z</dcterms:modified>
</cp:coreProperties>
</file>