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inkml+xml" PartName="/ppt/ink/ink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2444" r:id="rId3"/>
    <p:sldId id="2443" r:id="rId4"/>
    <p:sldId id="2445" r:id="rId5"/>
    <p:sldId id="2446" r:id="rId6"/>
    <p:sldId id="2447" r:id="rId7"/>
    <p:sldId id="2448" r:id="rId8"/>
    <p:sldId id="2450" r:id="rId9"/>
    <p:sldId id="2449" r:id="rId10"/>
    <p:sldId id="2451" r:id="rId11"/>
    <p:sldId id="2503" r:id="rId12"/>
    <p:sldId id="2452" r:id="rId13"/>
    <p:sldId id="2504" r:id="rId14"/>
    <p:sldId id="272" r:id="rId15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7104" userDrawn="1">
          <p15:clr>
            <a:srgbClr val="A4A3A4"/>
          </p15:clr>
        </p15:guide>
        <p15:guide id="4" pos="576" userDrawn="1">
          <p15:clr>
            <a:srgbClr val="A4A3A4"/>
          </p15:clr>
        </p15:guide>
        <p15:guide id="5" orient="horz" pos="656" userDrawn="1">
          <p15:clr>
            <a:srgbClr val="A4A3A4"/>
          </p15:clr>
        </p15:guide>
        <p15:guide id="6" orient="horz" pos="36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291" autoAdjust="0"/>
  </p:normalViewPr>
  <p:slideViewPr>
    <p:cSldViewPr snapToGrid="0" snapToObjects="1">
      <p:cViewPr varScale="1">
        <p:scale>
          <a:sx n="61" d="100"/>
          <a:sy n="61" d="100"/>
        </p:scale>
        <p:origin x="1402" y="48"/>
      </p:cViewPr>
      <p:guideLst>
        <p:guide orient="horz" pos="2160"/>
        <p:guide pos="3840"/>
        <p:guide pos="7104"/>
        <p:guide pos="576"/>
        <p:guide orient="horz" pos="656"/>
        <p:guide orient="horz" pos="3696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204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9-15T14:53:31.516"/>
    </inkml:context>
    <inkml:brush xml:id="br0">
      <inkml:brushProperty name="width" value="0.5" units="cm"/>
      <inkml:brushProperty name="height" value="1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0 228,'9'-1,"-1"1,1-2,-1 1,11-4,21-4,372-27,4 30,148-7,-368-3,285-10,-359 28,110-3,-133-12,-54 6,46-1,42 9,-69 1,1-3,81-12,8-1,-77 9,10-7,-56 6,47-2,99 10,70-4,-143-11,-58 6,58-2,1101 9,-542 1,-594 3,123 21,41 3,214 16,-371-36,85-1,20 2,446 9,-459-19,2 15,-15 0,571-12,-349-4,-197 16,-26-1,566-10,-368-5,-193 1,184 3,-160 11,76 2,2424-16,-2651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618CB5-095A-482C-A694-A1B7A471FED7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29FB0-8150-449D-AB8E-6FB22E831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4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NOAA CORS Network is a multi-purpose, multi-agency cooperative endeavor, combining the efforts of hundreds of government, academic, and private organizations. 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stations are independently owned and operated. 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Each agency shares their GNSS observations and station metadata with NGS, which are analyzed and archived.</a:t>
            </a:r>
          </a:p>
          <a:p>
            <a:endParaRPr 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en-US" b="0" i="0" dirty="0">
                <a:solidFill>
                  <a:srgbClr val="333333"/>
                </a:solidFill>
                <a:effectLst/>
                <a:latin typeface="Helvetica Neue"/>
              </a:rPr>
              <a:t>The data is distributed free of charge with multiple forms of access.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6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NGS has decided that it can meet and support its mission requirements with a CORS spacing at this distance. A higher density of sites results in excessive redundancy and a significant impact on already limited resources.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01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aseline="0" dirty="0"/>
              <a:t>-14 Regional Advisors, we’ve transitioned from a State-based to a Regional Program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/>
              <a:t>-our advisors homepage up there at the top, also easy to find us by querying any major search engine for “</a:t>
            </a:r>
            <a:r>
              <a:rPr lang="en-US" baseline="0" dirty="0" err="1"/>
              <a:t>ngs</a:t>
            </a:r>
            <a:r>
              <a:rPr lang="en-US" baseline="0" dirty="0"/>
              <a:t> advisors”</a:t>
            </a:r>
          </a:p>
          <a:p>
            <a:r>
              <a:rPr lang="en-US" baseline="0" dirty="0"/>
              <a:t>-if you know Ross Mackay, he is our Chief Advisor, I report to him… </a:t>
            </a:r>
          </a:p>
          <a:p>
            <a:r>
              <a:rPr lang="en-US" baseline="0" dirty="0"/>
              <a:t>**</a:t>
            </a:r>
            <a:r>
              <a:rPr lang="en-US" baseline="0" dirty="0" err="1"/>
              <a:t>ya</a:t>
            </a:r>
            <a:r>
              <a:rPr lang="en-US" baseline="0" dirty="0"/>
              <a:t> know, I don’t know why they don’t make him put his photo up here</a:t>
            </a:r>
          </a:p>
          <a:p>
            <a:r>
              <a:rPr lang="en-US" baseline="0" dirty="0"/>
              <a:t>-we do have one vacant advisor position, that was recently advertised and John up there in Wisconsin is officially retired in oh… 18 days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B99B5A-D3DB-4354-AA55-43E94BB02C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647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29FB0-8150-449D-AB8E-6FB22E8315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207990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844800" cy="365125"/>
          </a:xfrm>
        </p:spPr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492875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47200" y="6492875"/>
            <a:ext cx="2844800" cy="365125"/>
          </a:xfrm>
        </p:spPr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7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48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Grey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48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91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8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01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09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GRAPHIC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39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6A468-B10C-E94D-B4AE-FD48B5E66BC0}" type="datetimeFigureOut">
              <a:rPr lang="en-US" smtClean="0"/>
              <a:t>09/15/2024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538F9-49A3-B84F-B36B-A7030CDE5D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60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 ?><Relationships xmlns="http://schemas.openxmlformats.org/package/2006/relationships"><Relationship Id="rId8" Target="../slideLayouts/slideLayout8.xml" Type="http://schemas.openxmlformats.org/officeDocument/2006/relationships/slideLayout"/><Relationship Id="rId13" Target="../slideLayouts/slideLayout13.xml" Type="http://schemas.openxmlformats.org/officeDocument/2006/relationships/slideLayout"/><Relationship Id="rId3" Target="../slideLayouts/slideLayout3.xml" Type="http://schemas.openxmlformats.org/officeDocument/2006/relationships/slideLayout"/><Relationship Id="rId7" Target="../slideLayouts/slideLayout7.xml" Type="http://schemas.openxmlformats.org/officeDocument/2006/relationships/slideLayout"/><Relationship Id="rId12" Target="../slideLayouts/slideLayout12.xml" Type="http://schemas.openxmlformats.org/officeDocument/2006/relationships/slideLayout"/><Relationship Id="rId2" Target="../slideLayouts/slideLayout2.xml" Type="http://schemas.openxmlformats.org/officeDocument/2006/relationships/slideLayout"/><Relationship Id="rId1" Target="../slideLayouts/slideLayout1.xml" Type="http://schemas.openxmlformats.org/officeDocument/2006/relationships/slideLayout"/><Relationship Id="rId6" Target="../slideLayouts/slideLayout6.xml" Type="http://schemas.openxmlformats.org/officeDocument/2006/relationships/slideLayout"/><Relationship Id="rId11" Target="../slideLayouts/slideLayout11.xml" Type="http://schemas.openxmlformats.org/officeDocument/2006/relationships/slideLayout"/><Relationship Id="rId5" Target="../slideLayouts/slideLayout5.xml" Type="http://schemas.openxmlformats.org/officeDocument/2006/relationships/slideLayout"/><Relationship Id="rId15" Target="../media/image1.jpeg" Type="http://schemas.openxmlformats.org/officeDocument/2006/relationships/image"/><Relationship Id="rId10" Target="../slideLayouts/slideLayout10.xml" Type="http://schemas.openxmlformats.org/officeDocument/2006/relationships/slideLayout"/><Relationship Id="rId4" Target="../slideLayouts/slideLayout4.xml" Type="http://schemas.openxmlformats.org/officeDocument/2006/relationships/slideLayout"/><Relationship Id="rId9" Target="../slideLayouts/slideLayout9.xml" Type="http://schemas.openxmlformats.org/officeDocument/2006/relationships/slideLayout"/><Relationship Id="rId14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8167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F016A468-B10C-E94D-B4AE-FD48B5E66BC0}" type="datetimeFigureOut">
              <a:rPr lang="en-US" smtClean="0"/>
              <a:pPr/>
              <a:t>09/15/2024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492874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7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D3D538F9-49A3-B84F-B36B-A7030CDE5D5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965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desy.noaa.gov/ADVISOR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7" Target="../media/image10.png" Type="http://schemas.openxmlformats.org/officeDocument/2006/relationships/image"/><Relationship Id="rId2" Target="../notesSlides/notesSlide1.xml" Type="http://schemas.openxmlformats.org/officeDocument/2006/relationships/notesSlide"/><Relationship Id="rId1" Target="../slideLayouts/slideLayout13.xml" Type="http://schemas.openxmlformats.org/officeDocument/2006/relationships/slideLayout"/><Relationship Id="rId6" Target="../media/image9.png" Type="http://schemas.openxmlformats.org/officeDocument/2006/relationships/image"/><Relationship Id="rId5" Target="../media/image8.png" Type="http://schemas.openxmlformats.org/officeDocument/2006/relationships/image"/><Relationship Id="rId4" Target="../media/image7.pn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odesy.noaa.gov/CORS/Establish_Operate_CORS.shtml" TargetMode="External"/><Relationship Id="rId5" Type="http://schemas.openxmlformats.org/officeDocument/2006/relationships/image" Target="../media/image12.png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">
            <a:extLst>
              <a:ext uri="{FF2B5EF4-FFF2-40B4-BE49-F238E27FC236}">
                <a16:creationId xmlns:a16="http://schemas.microsoft.com/office/drawing/2014/main" id="{81F2AE08-6BDE-4BF0-A9DA-569A06265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755" y="1612232"/>
            <a:ext cx="10525245" cy="1499614"/>
          </a:xfrm>
        </p:spPr>
        <p:txBody>
          <a:bodyPr anchor="t">
            <a:normAutofit fontScale="90000"/>
          </a:bodyPr>
          <a:lstStyle/>
          <a:p>
            <a:r>
              <a:rPr lang="en-US" sz="5300" dirty="0"/>
              <a:t>Tying your non-NCN CORS to the NSRS</a:t>
            </a:r>
            <a:br>
              <a:rPr lang="en-US" dirty="0"/>
            </a:br>
            <a:endParaRPr lang="en-US" dirty="0"/>
          </a:p>
        </p:txBody>
      </p:sp>
      <p:sp>
        <p:nvSpPr>
          <p:cNvPr id="15" name="Event">
            <a:extLst>
              <a:ext uri="{FF2B5EF4-FFF2-40B4-BE49-F238E27FC236}">
                <a16:creationId xmlns:a16="http://schemas.microsoft.com/office/drawing/2014/main" id="{7A4A8595-C901-4916-B243-6D2AD16E64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1" y="3111846"/>
            <a:ext cx="12192000" cy="1084233"/>
          </a:xfrm>
        </p:spPr>
        <p:txBody>
          <a:bodyPr anchor="ctr"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64</a:t>
            </a:r>
            <a:r>
              <a:rPr lang="en-US" sz="2400" i="1" baseline="30000" dirty="0">
                <a:solidFill>
                  <a:schemeClr val="tx1"/>
                </a:solidFill>
              </a:rPr>
              <a:t>th</a:t>
            </a:r>
            <a:r>
              <a:rPr lang="en-US" sz="2400" i="1" dirty="0">
                <a:solidFill>
                  <a:schemeClr val="tx1"/>
                </a:solidFill>
              </a:rPr>
              <a:t> CGSIC Meeting</a:t>
            </a:r>
          </a:p>
          <a:p>
            <a:pPr>
              <a:spcBef>
                <a:spcPts val="0"/>
              </a:spcBef>
            </a:pPr>
            <a:r>
              <a:rPr lang="en-US" sz="2400" i="1" dirty="0">
                <a:solidFill>
                  <a:schemeClr val="tx1"/>
                </a:solidFill>
              </a:rPr>
              <a:t>September 2024</a:t>
            </a:r>
          </a:p>
        </p:txBody>
      </p:sp>
      <p:sp>
        <p:nvSpPr>
          <p:cNvPr id="16" name="Name POC">
            <a:extLst>
              <a:ext uri="{FF2B5EF4-FFF2-40B4-BE49-F238E27FC236}">
                <a16:creationId xmlns:a16="http://schemas.microsoft.com/office/drawing/2014/main" id="{F6137DED-D925-4B47-B611-ADB0471AF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4196080"/>
            <a:ext cx="12191999" cy="2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 Jalbrzikowski, P.S., GISP, CFS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Appalachian Regional Geodetic Advisor</a:t>
            </a:r>
          </a:p>
          <a:p>
            <a:pPr algn="ctr">
              <a:spcBef>
                <a:spcPts val="2400"/>
              </a:spcBef>
            </a:pPr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jeff.jalbrzikowski@noaa.gov</a:t>
            </a:r>
          </a:p>
          <a:p>
            <a:pPr algn="ctr"/>
            <a:r>
              <a:rPr lang="en-GB" sz="3200" b="1" dirty="0">
                <a:latin typeface="Cambria" panose="02040503050406030204" pitchFamily="18" charset="0"/>
                <a:ea typeface="Cambria" panose="02040503050406030204" pitchFamily="18" charset="0"/>
              </a:rPr>
              <a:t>240-988-5486</a:t>
            </a:r>
          </a:p>
        </p:txBody>
      </p:sp>
    </p:spTree>
    <p:extLst>
      <p:ext uri="{BB962C8B-B14F-4D97-AF65-F5344CB8AC3E}">
        <p14:creationId xmlns:p14="http://schemas.microsoft.com/office/powerpoint/2010/main" val="341318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CA282-E6FE-46AE-82C0-0F5DC7E45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to do I start?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8A70A8-90D2-4DA1-94E0-B1D76E6E5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Regional Geodetic Advisors</a:t>
            </a:r>
          </a:p>
          <a:p>
            <a:pPr lvl="1"/>
            <a:r>
              <a:rPr lang="en-US" dirty="0"/>
              <a:t>We can assist, clarify questions, discuss goals</a:t>
            </a:r>
          </a:p>
          <a:p>
            <a:r>
              <a:rPr lang="en-US" dirty="0"/>
              <a:t>NGS Survey Project Proposal</a:t>
            </a:r>
          </a:p>
          <a:p>
            <a:pPr lvl="1"/>
            <a:r>
              <a:rPr lang="en-US" dirty="0"/>
              <a:t>Tell us your plans</a:t>
            </a:r>
          </a:p>
          <a:p>
            <a:pPr lvl="1"/>
            <a:r>
              <a:rPr lang="en-US" dirty="0"/>
              <a:t>We can ensure you follow proper methods</a:t>
            </a:r>
          </a:p>
        </p:txBody>
      </p:sp>
    </p:spTree>
    <p:extLst>
      <p:ext uri="{BB962C8B-B14F-4D97-AF65-F5344CB8AC3E}">
        <p14:creationId xmlns:p14="http://schemas.microsoft.com/office/powerpoint/2010/main" val="223324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335713-7A71-4591-9AFB-C550C743D6F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89680" y="0"/>
            <a:ext cx="8107883" cy="612145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405061" y="18641"/>
            <a:ext cx="4923339" cy="523220"/>
          </a:xfrm>
          <a:prstGeom prst="rect">
            <a:avLst/>
          </a:prstGeom>
          <a:solidFill>
            <a:srgbClr val="F2F2F2"/>
          </a:solidFill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US" sz="2800" spc="-7" dirty="0">
                <a:solidFill>
                  <a:prstClr val="black"/>
                </a:solidFill>
                <a:latin typeface="Cambria" panose="02040503050406030204" pitchFamily="18" charset="0"/>
                <a:ea typeface="MS PGothic" pitchFamily="34" charset="-128"/>
                <a:cs typeface="Calibri"/>
              </a:rPr>
              <a:t>geodesy.noaa.gov/ADVISORS/</a:t>
            </a:r>
            <a:endParaRPr lang="en-US" sz="2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E3A0862-A82C-A1D9-5874-1D1269A91430}"/>
              </a:ext>
            </a:extLst>
          </p:cNvPr>
          <p:cNvSpPr txBox="1">
            <a:spLocks/>
          </p:cNvSpPr>
          <p:nvPr/>
        </p:nvSpPr>
        <p:spPr>
          <a:xfrm>
            <a:off x="-50800" y="40097"/>
            <a:ext cx="4072082" cy="135182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r>
              <a:rPr lang="en-US" sz="3600" b="1" dirty="0"/>
              <a:t>Regional Geodetic Advisor Program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E7C2C58C-0D1A-3E8B-DA1C-AF083C9BACBD}"/>
              </a:ext>
            </a:extLst>
          </p:cNvPr>
          <p:cNvSpPr txBox="1">
            <a:spLocks/>
          </p:cNvSpPr>
          <p:nvPr/>
        </p:nvSpPr>
        <p:spPr>
          <a:xfrm>
            <a:off x="0" y="1351279"/>
            <a:ext cx="6715760" cy="54666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67" dirty="0"/>
              <a:t>14 RGAs across country</a:t>
            </a:r>
          </a:p>
          <a:p>
            <a:pPr marL="0" indent="0">
              <a:buNone/>
            </a:pPr>
            <a:r>
              <a:rPr lang="en-US" sz="2667" dirty="0"/>
              <a:t>We are here to support:</a:t>
            </a:r>
          </a:p>
          <a:p>
            <a:pPr lvl="1"/>
            <a:r>
              <a:rPr lang="en-US" sz="2667" dirty="0"/>
              <a:t>You</a:t>
            </a:r>
          </a:p>
          <a:p>
            <a:pPr lvl="1"/>
            <a:r>
              <a:rPr lang="en-US" sz="2667" dirty="0"/>
              <a:t>Your constituents</a:t>
            </a:r>
          </a:p>
          <a:p>
            <a:pPr lvl="1"/>
            <a:r>
              <a:rPr lang="en-US" sz="2667" dirty="0"/>
              <a:t>Our Federal Partners</a:t>
            </a:r>
          </a:p>
          <a:p>
            <a:pPr marL="0" indent="0">
              <a:buNone/>
            </a:pPr>
            <a:endParaRPr lang="en-US" sz="2667" i="1" dirty="0"/>
          </a:p>
          <a:p>
            <a:pPr marL="0" indent="0">
              <a:buNone/>
            </a:pPr>
            <a:endParaRPr lang="en-US" sz="2667" i="1" dirty="0"/>
          </a:p>
          <a:p>
            <a:pPr marL="0" indent="0">
              <a:buNone/>
            </a:pPr>
            <a:r>
              <a:rPr lang="en-US" sz="2667" i="1" dirty="0"/>
              <a:t>Questions about </a:t>
            </a:r>
          </a:p>
          <a:p>
            <a:pPr marL="0" indent="0">
              <a:buNone/>
            </a:pPr>
            <a:r>
              <a:rPr lang="en-US" sz="2667" i="1" dirty="0"/>
              <a:t>NSRS Modernization?</a:t>
            </a:r>
          </a:p>
          <a:p>
            <a:pPr lvl="1"/>
            <a:r>
              <a:rPr lang="en-US" sz="2667" dirty="0"/>
              <a:t>Reach out now</a:t>
            </a:r>
          </a:p>
          <a:p>
            <a:pPr lvl="1"/>
            <a:r>
              <a:rPr lang="en-US" sz="2667" dirty="0"/>
              <a:t>Be prepared</a:t>
            </a:r>
          </a:p>
          <a:p>
            <a:endParaRPr lang="en-US" sz="2933" dirty="0"/>
          </a:p>
        </p:txBody>
      </p:sp>
    </p:spTree>
    <p:extLst>
      <p:ext uri="{BB962C8B-B14F-4D97-AF65-F5344CB8AC3E}">
        <p14:creationId xmlns:p14="http://schemas.microsoft.com/office/powerpoint/2010/main" val="271831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89CE61-B16F-4C61-AF2E-45AD862EB303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19363972"/>
          </a:xfrm>
        </p:spPr>
      </p:pic>
    </p:spTree>
    <p:extLst>
      <p:ext uri="{BB962C8B-B14F-4D97-AF65-F5344CB8AC3E}">
        <p14:creationId xmlns:p14="http://schemas.microsoft.com/office/powerpoint/2010/main" val="181742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1.81181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78558-C8CA-4689-A45C-F2C9C1353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What’s the difference?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361CB-CDF5-43F4-8207-B0D2FAD57DD2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609600" y="1327759"/>
            <a:ext cx="5386917" cy="847117"/>
          </a:xfrm>
        </p:spPr>
        <p:txBody>
          <a:bodyPr>
            <a:normAutofit/>
          </a:bodyPr>
          <a:lstStyle/>
          <a:p>
            <a:pPr algn="ctr"/>
            <a:r>
              <a:rPr dirty="0" lang="en-US" sz="4000"/>
              <a:t>NCN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479B5-B770-4186-AFDB-ED70433EFC2C}"/>
              </a:ext>
            </a:extLst>
          </p:cNvPr>
          <p:cNvSpPr>
            <a:spLocks noGrp="1"/>
          </p:cNvSpPr>
          <p:nvPr>
            <p:ph idx="2" sz="half"/>
          </p:nvPr>
        </p:nvSpPr>
        <p:spPr/>
        <p:txBody>
          <a:bodyPr/>
          <a:lstStyle/>
          <a:p>
            <a:r>
              <a:rPr dirty="0" lang="en-US"/>
              <a:t>PID (Permanent ID)</a:t>
            </a:r>
          </a:p>
          <a:p>
            <a:r>
              <a:rPr dirty="0" lang="en-US"/>
              <a:t>Datasheet</a:t>
            </a:r>
          </a:p>
          <a:p>
            <a:r>
              <a:rPr dirty="0" lang="en-US"/>
              <a:t>Observations Archived</a:t>
            </a:r>
          </a:p>
          <a:p>
            <a:pPr lvl="1"/>
            <a:r>
              <a:rPr dirty="0" lang="en-US"/>
              <a:t>24/7/365 daily files</a:t>
            </a:r>
          </a:p>
          <a:p>
            <a:pPr lvl="1"/>
            <a:r>
              <a:rPr dirty="0" lang="en-US"/>
              <a:t>Positions in NSRS</a:t>
            </a:r>
          </a:p>
          <a:p>
            <a:r>
              <a:rPr dirty="0" lang="en-US"/>
              <a:t>Published Velocities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877977-5299-4BA6-9838-7BBEA8E7B0BD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93369" y="1327759"/>
            <a:ext cx="5389033" cy="847117"/>
          </a:xfrm>
        </p:spPr>
        <p:txBody>
          <a:bodyPr>
            <a:normAutofit/>
          </a:bodyPr>
          <a:lstStyle/>
          <a:p>
            <a:pPr algn="ctr"/>
            <a:r>
              <a:rPr dirty="0" lang="en-US" sz="4000"/>
              <a:t>Non-NCN in NGSIDB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CD443-22FC-4229-8DFD-42CDCFBBEA9D}"/>
              </a:ext>
            </a:extLst>
          </p:cNvPr>
          <p:cNvSpPr>
            <a:spLocks noGrp="1"/>
          </p:cNvSpPr>
          <p:nvPr>
            <p:ph idx="4" sz="quarter"/>
          </p:nvPr>
        </p:nvSpPr>
        <p:spPr/>
        <p:txBody>
          <a:bodyPr/>
          <a:lstStyle/>
          <a:p>
            <a:r>
              <a:rPr dirty="0" lang="en-US"/>
              <a:t>PID (Permanent ID)</a:t>
            </a:r>
          </a:p>
          <a:p>
            <a:r>
              <a:rPr dirty="0" lang="en-US"/>
              <a:t>Datasheet</a:t>
            </a:r>
          </a:p>
          <a:p>
            <a:r>
              <a:rPr dirty="0" lang="en-US"/>
              <a:t>Observations in IDB</a:t>
            </a:r>
          </a:p>
          <a:p>
            <a:pPr lvl="1"/>
            <a:r>
              <a:rPr dirty="0" lang="en-US"/>
              <a:t>5 days of RINEX</a:t>
            </a:r>
          </a:p>
          <a:p>
            <a:pPr lvl="1"/>
            <a:r>
              <a:rPr dirty="0" lang="en-US"/>
              <a:t>Positions in NSRS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502D452-46F0-496E-9466-56CE30024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" r="58"/>
          <a:stretch/>
        </p:blipFill>
        <p:spPr>
          <a:xfrm>
            <a:off x="5448823" y="2174874"/>
            <a:ext cx="6576164" cy="461167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/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C31416-0C6C-4C26-809A-B97271A11C2A}"/>
              </a:ext>
            </a:extLst>
          </p:cNvPr>
          <p:cNvSpPr/>
          <p:nvPr/>
        </p:nvSpPr>
        <p:spPr>
          <a:xfrm>
            <a:off x="363255" y="2174876"/>
            <a:ext cx="11661731" cy="4088138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 rtlCol="0"/>
          <a:lstStyle/>
          <a:p>
            <a:pPr algn="ctr">
              <a:spcAft>
                <a:spcPts val="1800"/>
              </a:spcAft>
            </a:pPr>
            <a:r>
              <a:rPr dirty="0" i="1" lang="en-US" sz="6000">
                <a:latin charset="0" panose="02040503050406030204" pitchFamily="18" typeface="Cambria"/>
                <a:ea charset="0" panose="02040503050406030204" pitchFamily="18" typeface="Cambria"/>
              </a:rPr>
              <a:t>Both have their place!</a:t>
            </a:r>
          </a:p>
          <a:p>
            <a:pPr algn="ctr"/>
            <a:r>
              <a:rPr dirty="0" lang="en-US" sz="6000">
                <a:latin charset="0" panose="02040503050406030204" pitchFamily="18" typeface="Cambria"/>
                <a:ea charset="0" panose="02040503050406030204" pitchFamily="18" typeface="Cambria"/>
              </a:rPr>
              <a:t>If you can’t be in the NCN,  NGSIDB is next best thing.</a:t>
            </a:r>
          </a:p>
        </p:txBody>
      </p:sp>
    </p:spTree>
    <p:extLst>
      <p:ext uri="{BB962C8B-B14F-4D97-AF65-F5344CB8AC3E}">
        <p14:creationId xmlns:p14="http://schemas.microsoft.com/office/powerpoint/2010/main" val="160456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2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1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E0711-D94A-4308-83A6-A17CD3803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885441"/>
            <a:ext cx="10972800" cy="3738879"/>
          </a:xfrm>
        </p:spPr>
        <p:txBody>
          <a:bodyPr>
            <a:normAutofit lnSpcReduction="10000"/>
          </a:bodyPr>
          <a:lstStyle/>
          <a:p>
            <a:pPr marL="0" indent="0" algn="ctr" defTabSz="1219170">
              <a:spcBef>
                <a:spcPts val="0"/>
              </a:spcBef>
              <a:buNone/>
              <a:defRPr/>
            </a:pPr>
            <a:r>
              <a:rPr lang="en-GB" b="1" dirty="0">
                <a:solidFill>
                  <a:prstClr val="black"/>
                </a:solidFill>
              </a:rPr>
              <a:t>Jeff Jalbrzikowski, P.S., GISP, CFS</a:t>
            </a:r>
          </a:p>
          <a:p>
            <a:pPr marL="0" indent="0" algn="ctr" defTabSz="1219170">
              <a:spcBef>
                <a:spcPts val="0"/>
              </a:spcBef>
              <a:buNone/>
              <a:defRPr/>
            </a:pPr>
            <a:r>
              <a:rPr lang="en-GB" b="1" dirty="0">
                <a:solidFill>
                  <a:prstClr val="black"/>
                </a:solidFill>
              </a:rPr>
              <a:t>Appalachian Regional Geodetic Advisor</a:t>
            </a:r>
          </a:p>
          <a:p>
            <a:pPr marL="0" indent="0" algn="ctr" defTabSz="1219170">
              <a:spcBef>
                <a:spcPts val="0"/>
              </a:spcBef>
              <a:buNone/>
              <a:defRPr/>
            </a:pPr>
            <a:endParaRPr lang="en-GB" b="1" dirty="0">
              <a:solidFill>
                <a:prstClr val="black"/>
              </a:solidFill>
            </a:endParaRPr>
          </a:p>
          <a:p>
            <a:pPr marL="0" indent="0" algn="ctr" defTabSz="1219170">
              <a:spcBef>
                <a:spcPts val="0"/>
              </a:spcBef>
              <a:buNone/>
              <a:defRPr/>
            </a:pPr>
            <a:r>
              <a:rPr lang="en-GB" sz="5867" b="1" dirty="0">
                <a:solidFill>
                  <a:prstClr val="black"/>
                </a:solidFill>
              </a:rPr>
              <a:t>jeff.jalbrzikowski@noaa.gov</a:t>
            </a:r>
          </a:p>
          <a:p>
            <a:pPr marL="0" indent="0" algn="ctr" defTabSz="1219170">
              <a:spcBef>
                <a:spcPts val="0"/>
              </a:spcBef>
              <a:buNone/>
              <a:defRPr/>
            </a:pPr>
            <a:r>
              <a:rPr lang="en-GB" sz="5867" b="1" dirty="0">
                <a:solidFill>
                  <a:prstClr val="black"/>
                </a:solidFill>
              </a:rPr>
              <a:t>240-988-5486</a:t>
            </a:r>
            <a:endParaRPr lang="en-US" sz="3733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7DE1FD-E37D-4AEE-B1C4-D319C5AC326D}"/>
              </a:ext>
            </a:extLst>
          </p:cNvPr>
          <p:cNvSpPr txBox="1">
            <a:spLocks/>
          </p:cNvSpPr>
          <p:nvPr/>
        </p:nvSpPr>
        <p:spPr bwMode="auto">
          <a:xfrm>
            <a:off x="291154" y="557259"/>
            <a:ext cx="11609695" cy="2328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defTabSz="828675" eaLnBrk="0" hangingPunct="0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828675" eaLnBrk="0" fontAlgn="base" hangingPunct="0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US" sz="4267" spc="-9" dirty="0">
                <a:latin typeface="Cambria" panose="02040503050406030204" pitchFamily="18" charset="0"/>
                <a:ea typeface="Cambria" panose="02040503050406030204" pitchFamily="18" charset="0"/>
                <a:cs typeface="Calibri"/>
                <a:hlinkClick r:id="rId3"/>
              </a:rPr>
              <a:t>https://geodesy.noaa.gov/ADVISORS/</a:t>
            </a:r>
            <a:endParaRPr lang="en-US" sz="4267" spc="-9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</a:pPr>
            <a:endParaRPr lang="en-US" sz="4267" spc="-9" dirty="0"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  <a:p>
            <a:pPr algn="ctr">
              <a:lnSpc>
                <a:spcPct val="95000"/>
              </a:lnSpc>
              <a:buClr>
                <a:srgbClr val="000000"/>
              </a:buClr>
              <a:buSzPct val="45000"/>
            </a:pPr>
            <a:r>
              <a:rPr lang="en-GB" sz="4267" dirty="0">
                <a:latin typeface="Cambria" panose="02040503050406030204" pitchFamily="18" charset="0"/>
                <a:ea typeface="Cambria" panose="02040503050406030204" pitchFamily="18" charset="0"/>
              </a:rPr>
              <a:t>-use any major search engine: “NGS advisors”</a:t>
            </a:r>
          </a:p>
        </p:txBody>
      </p:sp>
    </p:spTree>
    <p:extLst>
      <p:ext uri="{BB962C8B-B14F-4D97-AF65-F5344CB8AC3E}">
        <p14:creationId xmlns:p14="http://schemas.microsoft.com/office/powerpoint/2010/main" val="58054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78D96-4877-4B12-9E37-FF5D5F19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4639"/>
            <a:ext cx="12192000" cy="1143000"/>
          </a:xfrm>
        </p:spPr>
        <p:txBody>
          <a:bodyPr>
            <a:noAutofit/>
          </a:bodyPr>
          <a:lstStyle/>
          <a:p>
            <a:r>
              <a:rPr b="0" baseline="0" cap="none" dirty="0" i="0" kern="1200" kumimoji="0" lang="en-US" noProof="0" normalizeH="0" spc="0" strike="noStrike" sz="5000" u="none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charset="0" panose="02040503050406030204" pitchFamily="18" typeface="Cambria"/>
                <a:ea charset="0" panose="02040503050406030204" pitchFamily="18" typeface="Cambria"/>
                <a:cs typeface="+mn-cs"/>
              </a:rPr>
              <a:t>Continuously Operating Reference Station</a:t>
            </a:r>
            <a:endParaRPr dirty="0" lang="en-US" sz="500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D4FAC5C-0CA6-4D52-8811-C9934E2B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65" y="1768879"/>
            <a:ext cx="6805317" cy="508912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1C4DC9F-021E-4BB5-873A-B36472061B85}"/>
              </a:ext>
            </a:extLst>
          </p:cNvPr>
          <p:cNvPicPr>
            <a:picLocks noChangeAspect="1"/>
          </p:cNvPicPr>
          <p:nvPr/>
        </p:nvPicPr>
        <p:blipFill rotWithShape="1"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" l="83" r="65" t="4"/>
          <a:stretch/>
        </p:blipFill>
        <p:spPr>
          <a:xfrm>
            <a:off x="7408986" y="1483728"/>
            <a:ext cx="4324342" cy="5143808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2528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>
            <a:extLst>
              <a:ext uri="{FF2B5EF4-FFF2-40B4-BE49-F238E27FC236}">
                <a16:creationId xmlns:a16="http://schemas.microsoft.com/office/drawing/2014/main" id="{A6081992-E64D-A37F-3DC9-07781541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912"/>
            <a:ext cx="12192000" cy="6830177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C23A5B8E-DCF5-F3FB-44E7-69FB352823DB}"/>
              </a:ext>
            </a:extLst>
          </p:cNvPr>
          <p:cNvSpPr txBox="1"/>
          <p:nvPr/>
        </p:nvSpPr>
        <p:spPr>
          <a:xfrm>
            <a:off x="8583454" y="213466"/>
            <a:ext cx="3097268" cy="1137813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NOAA CORS Network (NCN)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0B2944-AC1E-45C7-AC2A-D8870DF5BA45}"/>
              </a:ext>
            </a:extLst>
          </p:cNvPr>
          <p:cNvSpPr>
            <a:spLocks noChangeAspect="1"/>
          </p:cNvSpPr>
          <p:nvPr/>
        </p:nvSpPr>
        <p:spPr>
          <a:xfrm>
            <a:off x="9435510" y="4648258"/>
            <a:ext cx="2729519" cy="2168179"/>
          </a:xfrm>
          <a:custGeom>
            <a:avLst/>
            <a:gdLst>
              <a:gd name="connsiteX0" fmla="*/ 0 w 3223755"/>
              <a:gd name="connsiteY0" fmla="*/ 0 h 2556771"/>
              <a:gd name="connsiteX1" fmla="*/ 3223755 w 3223755"/>
              <a:gd name="connsiteY1" fmla="*/ 0 h 2556771"/>
              <a:gd name="connsiteX2" fmla="*/ 3223755 w 3223755"/>
              <a:gd name="connsiteY2" fmla="*/ 2556771 h 2556771"/>
              <a:gd name="connsiteX3" fmla="*/ 0 w 3223755"/>
              <a:gd name="connsiteY3" fmla="*/ 2556771 h 2556771"/>
              <a:gd name="connsiteX4" fmla="*/ 0 w 3223755"/>
              <a:gd name="connsiteY4" fmla="*/ 0 h 2556771"/>
              <a:gd name="connsiteX0" fmla="*/ 0 w 3223755"/>
              <a:gd name="connsiteY0" fmla="*/ 0 h 2556771"/>
              <a:gd name="connsiteX1" fmla="*/ 227280 w 3223755"/>
              <a:gd name="connsiteY1" fmla="*/ 2123 h 2556771"/>
              <a:gd name="connsiteX2" fmla="*/ 3223755 w 3223755"/>
              <a:gd name="connsiteY2" fmla="*/ 0 h 2556771"/>
              <a:gd name="connsiteX3" fmla="*/ 3223755 w 3223755"/>
              <a:gd name="connsiteY3" fmla="*/ 2556771 h 2556771"/>
              <a:gd name="connsiteX4" fmla="*/ 0 w 3223755"/>
              <a:gd name="connsiteY4" fmla="*/ 2556771 h 2556771"/>
              <a:gd name="connsiteX5" fmla="*/ 0 w 3223755"/>
              <a:gd name="connsiteY5" fmla="*/ 0 h 2556771"/>
              <a:gd name="connsiteX0" fmla="*/ 0 w 3223755"/>
              <a:gd name="connsiteY0" fmla="*/ 8037 h 2564808"/>
              <a:gd name="connsiteX1" fmla="*/ 1593800 w 3223755"/>
              <a:gd name="connsiteY1" fmla="*/ 0 h 2564808"/>
              <a:gd name="connsiteX2" fmla="*/ 3223755 w 3223755"/>
              <a:gd name="connsiteY2" fmla="*/ 8037 h 2564808"/>
              <a:gd name="connsiteX3" fmla="*/ 3223755 w 3223755"/>
              <a:gd name="connsiteY3" fmla="*/ 2564808 h 2564808"/>
              <a:gd name="connsiteX4" fmla="*/ 0 w 3223755"/>
              <a:gd name="connsiteY4" fmla="*/ 2564808 h 2564808"/>
              <a:gd name="connsiteX5" fmla="*/ 0 w 3223755"/>
              <a:gd name="connsiteY5" fmla="*/ 8037 h 2564808"/>
              <a:gd name="connsiteX0" fmla="*/ 0 w 3223755"/>
              <a:gd name="connsiteY0" fmla="*/ 1618397 h 2564808"/>
              <a:gd name="connsiteX1" fmla="*/ 1593800 w 3223755"/>
              <a:gd name="connsiteY1" fmla="*/ 0 h 2564808"/>
              <a:gd name="connsiteX2" fmla="*/ 3223755 w 3223755"/>
              <a:gd name="connsiteY2" fmla="*/ 8037 h 2564808"/>
              <a:gd name="connsiteX3" fmla="*/ 3223755 w 3223755"/>
              <a:gd name="connsiteY3" fmla="*/ 2564808 h 2564808"/>
              <a:gd name="connsiteX4" fmla="*/ 0 w 3223755"/>
              <a:gd name="connsiteY4" fmla="*/ 2564808 h 2564808"/>
              <a:gd name="connsiteX5" fmla="*/ 0 w 3223755"/>
              <a:gd name="connsiteY5" fmla="*/ 1618397 h 2564808"/>
              <a:gd name="connsiteX0" fmla="*/ 0 w 3223755"/>
              <a:gd name="connsiteY0" fmla="*/ 1618397 h 2564808"/>
              <a:gd name="connsiteX1" fmla="*/ 643840 w 3223755"/>
              <a:gd name="connsiteY1" fmla="*/ 970280 h 2564808"/>
              <a:gd name="connsiteX2" fmla="*/ 1593800 w 3223755"/>
              <a:gd name="connsiteY2" fmla="*/ 0 h 2564808"/>
              <a:gd name="connsiteX3" fmla="*/ 3223755 w 3223755"/>
              <a:gd name="connsiteY3" fmla="*/ 8037 h 2564808"/>
              <a:gd name="connsiteX4" fmla="*/ 3223755 w 3223755"/>
              <a:gd name="connsiteY4" fmla="*/ 2564808 h 2564808"/>
              <a:gd name="connsiteX5" fmla="*/ 0 w 3223755"/>
              <a:gd name="connsiteY5" fmla="*/ 2564808 h 2564808"/>
              <a:gd name="connsiteX6" fmla="*/ 0 w 3223755"/>
              <a:gd name="connsiteY6" fmla="*/ 1618397 h 2564808"/>
              <a:gd name="connsiteX0" fmla="*/ 0 w 3223755"/>
              <a:gd name="connsiteY0" fmla="*/ 1618397 h 2564808"/>
              <a:gd name="connsiteX1" fmla="*/ 1446480 w 3223755"/>
              <a:gd name="connsiteY1" fmla="*/ 1036320 h 2564808"/>
              <a:gd name="connsiteX2" fmla="*/ 1593800 w 3223755"/>
              <a:gd name="connsiteY2" fmla="*/ 0 h 2564808"/>
              <a:gd name="connsiteX3" fmla="*/ 3223755 w 3223755"/>
              <a:gd name="connsiteY3" fmla="*/ 8037 h 2564808"/>
              <a:gd name="connsiteX4" fmla="*/ 3223755 w 3223755"/>
              <a:gd name="connsiteY4" fmla="*/ 2564808 h 2564808"/>
              <a:gd name="connsiteX5" fmla="*/ 0 w 3223755"/>
              <a:gd name="connsiteY5" fmla="*/ 2564808 h 2564808"/>
              <a:gd name="connsiteX6" fmla="*/ 0 w 3223755"/>
              <a:gd name="connsiteY6" fmla="*/ 1618397 h 2564808"/>
              <a:gd name="connsiteX0" fmla="*/ 0 w 3223755"/>
              <a:gd name="connsiteY0" fmla="*/ 1618397 h 2564808"/>
              <a:gd name="connsiteX1" fmla="*/ 1090880 w 3223755"/>
              <a:gd name="connsiteY1" fmla="*/ 513080 h 2564808"/>
              <a:gd name="connsiteX2" fmla="*/ 1593800 w 3223755"/>
              <a:gd name="connsiteY2" fmla="*/ 0 h 2564808"/>
              <a:gd name="connsiteX3" fmla="*/ 3223755 w 3223755"/>
              <a:gd name="connsiteY3" fmla="*/ 8037 h 2564808"/>
              <a:gd name="connsiteX4" fmla="*/ 3223755 w 3223755"/>
              <a:gd name="connsiteY4" fmla="*/ 2564808 h 2564808"/>
              <a:gd name="connsiteX5" fmla="*/ 0 w 3223755"/>
              <a:gd name="connsiteY5" fmla="*/ 2564808 h 2564808"/>
              <a:gd name="connsiteX6" fmla="*/ 0 w 3223755"/>
              <a:gd name="connsiteY6" fmla="*/ 1618397 h 2564808"/>
              <a:gd name="connsiteX0" fmla="*/ 0 w 3223755"/>
              <a:gd name="connsiteY0" fmla="*/ 1618397 h 2564808"/>
              <a:gd name="connsiteX1" fmla="*/ 450800 w 3223755"/>
              <a:gd name="connsiteY1" fmla="*/ 1148080 h 2564808"/>
              <a:gd name="connsiteX2" fmla="*/ 1090880 w 3223755"/>
              <a:gd name="connsiteY2" fmla="*/ 513080 h 2564808"/>
              <a:gd name="connsiteX3" fmla="*/ 1593800 w 3223755"/>
              <a:gd name="connsiteY3" fmla="*/ 0 h 2564808"/>
              <a:gd name="connsiteX4" fmla="*/ 3223755 w 3223755"/>
              <a:gd name="connsiteY4" fmla="*/ 8037 h 2564808"/>
              <a:gd name="connsiteX5" fmla="*/ 3223755 w 3223755"/>
              <a:gd name="connsiteY5" fmla="*/ 2564808 h 2564808"/>
              <a:gd name="connsiteX6" fmla="*/ 0 w 3223755"/>
              <a:gd name="connsiteY6" fmla="*/ 2564808 h 2564808"/>
              <a:gd name="connsiteX7" fmla="*/ 0 w 3223755"/>
              <a:gd name="connsiteY7" fmla="*/ 1618397 h 2564808"/>
              <a:gd name="connsiteX0" fmla="*/ 0 w 3223755"/>
              <a:gd name="connsiteY0" fmla="*/ 1618397 h 2564808"/>
              <a:gd name="connsiteX1" fmla="*/ 1075640 w 3223755"/>
              <a:gd name="connsiteY1" fmla="*/ 1087120 h 2564808"/>
              <a:gd name="connsiteX2" fmla="*/ 1090880 w 3223755"/>
              <a:gd name="connsiteY2" fmla="*/ 513080 h 2564808"/>
              <a:gd name="connsiteX3" fmla="*/ 1593800 w 3223755"/>
              <a:gd name="connsiteY3" fmla="*/ 0 h 2564808"/>
              <a:gd name="connsiteX4" fmla="*/ 3223755 w 3223755"/>
              <a:gd name="connsiteY4" fmla="*/ 8037 h 2564808"/>
              <a:gd name="connsiteX5" fmla="*/ 3223755 w 3223755"/>
              <a:gd name="connsiteY5" fmla="*/ 2564808 h 2564808"/>
              <a:gd name="connsiteX6" fmla="*/ 0 w 3223755"/>
              <a:gd name="connsiteY6" fmla="*/ 2564808 h 2564808"/>
              <a:gd name="connsiteX7" fmla="*/ 0 w 3223755"/>
              <a:gd name="connsiteY7" fmla="*/ 1618397 h 2564808"/>
              <a:gd name="connsiteX0" fmla="*/ 0 w 3223755"/>
              <a:gd name="connsiteY0" fmla="*/ 1618397 h 2564808"/>
              <a:gd name="connsiteX1" fmla="*/ 339040 w 3223755"/>
              <a:gd name="connsiteY1" fmla="*/ 1452880 h 2564808"/>
              <a:gd name="connsiteX2" fmla="*/ 1075640 w 3223755"/>
              <a:gd name="connsiteY2" fmla="*/ 1087120 h 2564808"/>
              <a:gd name="connsiteX3" fmla="*/ 1090880 w 3223755"/>
              <a:gd name="connsiteY3" fmla="*/ 513080 h 2564808"/>
              <a:gd name="connsiteX4" fmla="*/ 1593800 w 3223755"/>
              <a:gd name="connsiteY4" fmla="*/ 0 h 2564808"/>
              <a:gd name="connsiteX5" fmla="*/ 3223755 w 3223755"/>
              <a:gd name="connsiteY5" fmla="*/ 8037 h 2564808"/>
              <a:gd name="connsiteX6" fmla="*/ 3223755 w 3223755"/>
              <a:gd name="connsiteY6" fmla="*/ 2564808 h 2564808"/>
              <a:gd name="connsiteX7" fmla="*/ 0 w 3223755"/>
              <a:gd name="connsiteY7" fmla="*/ 2564808 h 2564808"/>
              <a:gd name="connsiteX8" fmla="*/ 0 w 3223755"/>
              <a:gd name="connsiteY8" fmla="*/ 1618397 h 2564808"/>
              <a:gd name="connsiteX0" fmla="*/ 0 w 3223755"/>
              <a:gd name="connsiteY0" fmla="*/ 1618397 h 2564808"/>
              <a:gd name="connsiteX1" fmla="*/ 781000 w 3223755"/>
              <a:gd name="connsiteY1" fmla="*/ 1295400 h 2564808"/>
              <a:gd name="connsiteX2" fmla="*/ 1075640 w 3223755"/>
              <a:gd name="connsiteY2" fmla="*/ 1087120 h 2564808"/>
              <a:gd name="connsiteX3" fmla="*/ 1090880 w 3223755"/>
              <a:gd name="connsiteY3" fmla="*/ 513080 h 2564808"/>
              <a:gd name="connsiteX4" fmla="*/ 1593800 w 3223755"/>
              <a:gd name="connsiteY4" fmla="*/ 0 h 2564808"/>
              <a:gd name="connsiteX5" fmla="*/ 3223755 w 3223755"/>
              <a:gd name="connsiteY5" fmla="*/ 8037 h 2564808"/>
              <a:gd name="connsiteX6" fmla="*/ 3223755 w 3223755"/>
              <a:gd name="connsiteY6" fmla="*/ 2564808 h 2564808"/>
              <a:gd name="connsiteX7" fmla="*/ 0 w 3223755"/>
              <a:gd name="connsiteY7" fmla="*/ 2564808 h 2564808"/>
              <a:gd name="connsiteX8" fmla="*/ 0 w 3223755"/>
              <a:gd name="connsiteY8" fmla="*/ 1618397 h 2564808"/>
              <a:gd name="connsiteX0" fmla="*/ 0 w 3228835"/>
              <a:gd name="connsiteY0" fmla="*/ 2319437 h 2564808"/>
              <a:gd name="connsiteX1" fmla="*/ 786080 w 3228835"/>
              <a:gd name="connsiteY1" fmla="*/ 1295400 h 2564808"/>
              <a:gd name="connsiteX2" fmla="*/ 1080720 w 3228835"/>
              <a:gd name="connsiteY2" fmla="*/ 1087120 h 2564808"/>
              <a:gd name="connsiteX3" fmla="*/ 1095960 w 3228835"/>
              <a:gd name="connsiteY3" fmla="*/ 513080 h 2564808"/>
              <a:gd name="connsiteX4" fmla="*/ 1598880 w 3228835"/>
              <a:gd name="connsiteY4" fmla="*/ 0 h 2564808"/>
              <a:gd name="connsiteX5" fmla="*/ 3228835 w 3228835"/>
              <a:gd name="connsiteY5" fmla="*/ 8037 h 2564808"/>
              <a:gd name="connsiteX6" fmla="*/ 3228835 w 3228835"/>
              <a:gd name="connsiteY6" fmla="*/ 2564808 h 2564808"/>
              <a:gd name="connsiteX7" fmla="*/ 5080 w 3228835"/>
              <a:gd name="connsiteY7" fmla="*/ 2564808 h 2564808"/>
              <a:gd name="connsiteX8" fmla="*/ 0 w 3228835"/>
              <a:gd name="connsiteY8" fmla="*/ 2319437 h 2564808"/>
              <a:gd name="connsiteX0" fmla="*/ 0 w 3228835"/>
              <a:gd name="connsiteY0" fmla="*/ 2319437 h 2564808"/>
              <a:gd name="connsiteX1" fmla="*/ 816560 w 3228835"/>
              <a:gd name="connsiteY1" fmla="*/ 1219200 h 2564808"/>
              <a:gd name="connsiteX2" fmla="*/ 1080720 w 3228835"/>
              <a:gd name="connsiteY2" fmla="*/ 1087120 h 2564808"/>
              <a:gd name="connsiteX3" fmla="*/ 1095960 w 3228835"/>
              <a:gd name="connsiteY3" fmla="*/ 513080 h 2564808"/>
              <a:gd name="connsiteX4" fmla="*/ 1598880 w 3228835"/>
              <a:gd name="connsiteY4" fmla="*/ 0 h 2564808"/>
              <a:gd name="connsiteX5" fmla="*/ 3228835 w 3228835"/>
              <a:gd name="connsiteY5" fmla="*/ 8037 h 2564808"/>
              <a:gd name="connsiteX6" fmla="*/ 3228835 w 3228835"/>
              <a:gd name="connsiteY6" fmla="*/ 2564808 h 2564808"/>
              <a:gd name="connsiteX7" fmla="*/ 5080 w 3228835"/>
              <a:gd name="connsiteY7" fmla="*/ 2564808 h 2564808"/>
              <a:gd name="connsiteX8" fmla="*/ 0 w 3228835"/>
              <a:gd name="connsiteY8" fmla="*/ 2319437 h 2564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28835" h="2564808">
                <a:moveTo>
                  <a:pt x="0" y="2319437"/>
                </a:moveTo>
                <a:lnTo>
                  <a:pt x="816560" y="1219200"/>
                </a:lnTo>
                <a:lnTo>
                  <a:pt x="1080720" y="1087120"/>
                </a:lnTo>
                <a:lnTo>
                  <a:pt x="1095960" y="513080"/>
                </a:lnTo>
                <a:lnTo>
                  <a:pt x="1598880" y="0"/>
                </a:lnTo>
                <a:lnTo>
                  <a:pt x="3228835" y="8037"/>
                </a:lnTo>
                <a:lnTo>
                  <a:pt x="3228835" y="2564808"/>
                </a:lnTo>
                <a:lnTo>
                  <a:pt x="5080" y="2564808"/>
                </a:lnTo>
                <a:lnTo>
                  <a:pt x="0" y="2319437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7F55DD-3C28-464E-8F65-E014A6361A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77" y="5849392"/>
            <a:ext cx="1416159" cy="96704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DDB3FD1-9EC0-4559-BF76-B955442923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538" y="6011088"/>
            <a:ext cx="1991408" cy="80534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80C1EC-2988-4889-B9DF-7E033CC709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064" y="2148729"/>
            <a:ext cx="6149873" cy="2560542"/>
          </a:xfrm>
          <a:prstGeom prst="rect">
            <a:avLst/>
          </a:prstGeom>
          <a:ln w="50800">
            <a:solidFill>
              <a:srgbClr val="00B0F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7825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9AAFA24-2E6C-41FA-83C8-2FDD04737108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1" y="1484374"/>
            <a:ext cx="12192001" cy="215290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F57464-04DA-44F6-A5AD-C2A4383D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NCN Guidelines (Aug 2020)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0B8C5DC-B1AC-4F42-8067-FAC8E68C33CD}"/>
                  </a:ext>
                </a:extLst>
              </p14:cNvPr>
              <p14:cNvContentPartPr/>
              <p14:nvPr/>
            </p14:nvContentPartPr>
            <p14:xfrm>
              <a:off x="3352600" y="2051360"/>
              <a:ext cx="5320800" cy="82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0B8C5DC-B1AC-4F42-8067-FAC8E68C33C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2600" y="1871720"/>
                <a:ext cx="5500440" cy="442080"/>
              </a:xfrm>
              <a:prstGeom prst="rect">
                <a:avLst/>
              </a:prstGeom>
            </p:spPr>
          </p:pic>
        </mc:Fallback>
      </mc:AlternateContent>
      <p:pic>
        <p:nvPicPr>
          <p:cNvPr id="17" name="Picture 16">
            <a:hlinkClick r:id="rId6"/>
            <a:extLst>
              <a:ext uri="{FF2B5EF4-FFF2-40B4-BE49-F238E27FC236}">
                <a16:creationId xmlns:a16="http://schemas.microsoft.com/office/drawing/2014/main" id="{1D78566D-0AC6-4603-BC18-B413CD61966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2"/>
          <a:stretch/>
        </p:blipFill>
        <p:spPr>
          <a:xfrm>
            <a:off x="5190817" y="5957090"/>
            <a:ext cx="7001183" cy="90091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E396EE-C168-4053-BE25-1ECB4425199F}"/>
              </a:ext>
            </a:extLst>
          </p:cNvPr>
          <p:cNvSpPr txBox="1"/>
          <p:nvPr/>
        </p:nvSpPr>
        <p:spPr>
          <a:xfrm>
            <a:off x="3252486" y="6176712"/>
            <a:ext cx="1938331" cy="461665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</a:rPr>
              <a:t>Hyperlink </a:t>
            </a:r>
            <a:r>
              <a:rPr dirty="0" lang="en-US">
                <a:latin charset="0" panose="02040503050406030204" pitchFamily="18" typeface="Cambria"/>
                <a:ea charset="0" panose="02040503050406030204" pitchFamily="18" typeface="Cambria"/>
                <a:sym charset="2" panose="05000000000000000000" pitchFamily="2" typeface="Wingdings"/>
              </a:rPr>
              <a:t></a:t>
            </a:r>
            <a:endParaRPr dirty="0" lang="en-US">
              <a:latin charset="0" panose="02040503050406030204" pitchFamily="18" typeface="Cambria"/>
              <a:ea charset="0" panose="02040503050406030204" pitchFamily="18"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226865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3000" id="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B4151-6FD8-45ED-B2E6-BFE310AA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How do you do this?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0730820-B54F-47BA-AD5F-D44753262826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99"/>
          <a:stretch/>
        </p:blipFill>
        <p:spPr>
          <a:xfrm>
            <a:off x="0" y="1341995"/>
            <a:ext cx="12191999" cy="5516005"/>
          </a:xfrm>
        </p:spPr>
      </p:pic>
    </p:spTree>
    <p:extLst>
      <p:ext uri="{BB962C8B-B14F-4D97-AF65-F5344CB8AC3E}">
        <p14:creationId xmlns:p14="http://schemas.microsoft.com/office/powerpoint/2010/main" val="63874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6FD19-A951-43E0-BD98-9DFE4BE5C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lang="en-US"/>
              <a:t>OPUS Projects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C9899B-A305-46F8-AF6F-6C1786579975}"/>
              </a:ext>
            </a:extLst>
          </p:cNvPr>
          <p:cNvPicPr>
            <a:picLocks noChangeAspect="1" noGrp="1"/>
          </p:cNvPicPr>
          <p:nvPr>
            <p:ph idx="1"/>
          </p:nvPr>
        </p:nvPicPr>
        <p:blipFill rotWithShape="1">
          <a:blip r:embed="rId2"/>
          <a:srcRect b="33" t="3"/>
          <a:stretch/>
        </p:blipFill>
        <p:spPr>
          <a:xfrm>
            <a:off x="609600" y="1318259"/>
            <a:ext cx="10972800" cy="5539741"/>
          </a:xfrm>
        </p:spPr>
      </p:pic>
    </p:spTree>
    <p:extLst>
      <p:ext uri="{BB962C8B-B14F-4D97-AF65-F5344CB8AC3E}">
        <p14:creationId xmlns:p14="http://schemas.microsoft.com/office/powerpoint/2010/main" val="73766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0" spd="med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EB724-342E-4EDD-B5E9-FF3FE646C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you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B8B6-AE61-4C48-8793-45C9D0268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5070763"/>
          </a:xfrm>
        </p:spPr>
        <p:txBody>
          <a:bodyPr>
            <a:noAutofit/>
          </a:bodyPr>
          <a:lstStyle/>
          <a:p>
            <a:r>
              <a:rPr lang="en-US" dirty="0"/>
              <a:t>1 or more CORS (</a:t>
            </a:r>
            <a:r>
              <a:rPr lang="en-US" i="1" dirty="0"/>
              <a:t>not</a:t>
            </a:r>
            <a:r>
              <a:rPr lang="en-US" dirty="0"/>
              <a:t> already in NCN)</a:t>
            </a:r>
          </a:p>
          <a:p>
            <a:r>
              <a:rPr lang="en-US" dirty="0"/>
              <a:t>Photos of antenna setup</a:t>
            </a:r>
          </a:p>
          <a:p>
            <a:r>
              <a:rPr lang="en-US" dirty="0"/>
              <a:t>5 RINEX files of 24 </a:t>
            </a:r>
            <a:r>
              <a:rPr lang="en-US" dirty="0" err="1"/>
              <a:t>hrs</a:t>
            </a:r>
            <a:r>
              <a:rPr lang="en-US" dirty="0"/>
              <a:t> each</a:t>
            </a:r>
          </a:p>
          <a:p>
            <a:r>
              <a:rPr lang="en-US" dirty="0"/>
              <a:t>Station Descriptions</a:t>
            </a:r>
          </a:p>
          <a:p>
            <a:pPr lvl="1"/>
            <a:r>
              <a:rPr lang="en-US" dirty="0"/>
              <a:t>Must be created using </a:t>
            </a:r>
            <a:r>
              <a:rPr lang="en-US" dirty="0" err="1"/>
              <a:t>WinDesc</a:t>
            </a:r>
            <a:r>
              <a:rPr lang="en-US" dirty="0"/>
              <a:t> software</a:t>
            </a:r>
          </a:p>
          <a:p>
            <a:r>
              <a:rPr lang="en-US" dirty="0"/>
              <a:t>Project Report</a:t>
            </a:r>
          </a:p>
        </p:txBody>
      </p:sp>
    </p:spTree>
    <p:extLst>
      <p:ext uri="{BB962C8B-B14F-4D97-AF65-F5344CB8AC3E}">
        <p14:creationId xmlns:p14="http://schemas.microsoft.com/office/powerpoint/2010/main" val="196368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85682-034D-4F83-982A-8C8BE0892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WinDesc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476B2-8254-4B30-B08C-FF8CB826F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NGS-supplied software</a:t>
            </a:r>
          </a:p>
          <a:p>
            <a:r>
              <a:rPr lang="en-US" dirty="0"/>
              <a:t>Not </a:t>
            </a:r>
            <a:r>
              <a:rPr lang="en-US" i="1" dirty="0"/>
              <a:t>only</a:t>
            </a:r>
            <a:r>
              <a:rPr lang="en-US" dirty="0"/>
              <a:t> for Station Descriptions</a:t>
            </a:r>
          </a:p>
          <a:p>
            <a:r>
              <a:rPr lang="en-US" dirty="0"/>
              <a:t>Standardizes project metadata</a:t>
            </a:r>
          </a:p>
          <a:p>
            <a:r>
              <a:rPr lang="en-US" dirty="0"/>
              <a:t>Necessary to ensure data integrity</a:t>
            </a:r>
          </a:p>
          <a:p>
            <a:pPr lvl="1"/>
            <a:r>
              <a:rPr lang="en-US" dirty="0"/>
              <a:t>Prevents duplicate stations</a:t>
            </a:r>
          </a:p>
          <a:p>
            <a:pPr lvl="1"/>
            <a:r>
              <a:rPr lang="en-US" dirty="0"/>
              <a:t>Facilitates efficient review of projects</a:t>
            </a:r>
          </a:p>
        </p:txBody>
      </p:sp>
    </p:spTree>
    <p:extLst>
      <p:ext uri="{BB962C8B-B14F-4D97-AF65-F5344CB8AC3E}">
        <p14:creationId xmlns:p14="http://schemas.microsoft.com/office/powerpoint/2010/main" val="3033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C39F5-C38A-40E0-8DE0-AF9AF4743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WinDesc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78341E-0279-40C0-9A6D-901EC46BB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474" y="1361210"/>
            <a:ext cx="5627116" cy="508115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6E3460-4773-45B9-9805-3D81CA444C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412" y="1361210"/>
            <a:ext cx="5633917" cy="5081155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A817E5-7D32-4031-8E08-81CBF7015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284" y="1649882"/>
            <a:ext cx="6765433" cy="5113006"/>
          </a:xfrm>
          <a:prstGeom prst="rect">
            <a:avLst/>
          </a:prstGeom>
          <a:ln w="38100"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00323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J_NGS_background_16by9.potx" id="{08D3D576-62C5-40EF-A34C-01BB8D99BB50}" vid="{9154FC06-C987-4466-8504-8FCA3D11CF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JJ_NGS_background_16by9</Template>
  <TotalTime>1160</TotalTime>
  <Words>504</Words>
  <Application>Microsoft Office PowerPoint</Application>
  <PresentationFormat>Widescreen</PresentationFormat>
  <Paragraphs>88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Helvetica Neue</vt:lpstr>
      <vt:lpstr>Office Theme</vt:lpstr>
      <vt:lpstr>Tying your non-NCN CORS to the NSRS </vt:lpstr>
      <vt:lpstr>Continuously Operating Reference Station</vt:lpstr>
      <vt:lpstr>PowerPoint Presentation</vt:lpstr>
      <vt:lpstr>NCN Guidelines (Aug 2020)</vt:lpstr>
      <vt:lpstr>How do you do this?</vt:lpstr>
      <vt:lpstr>OPUS Projects</vt:lpstr>
      <vt:lpstr>What do you need?</vt:lpstr>
      <vt:lpstr>WinDesc</vt:lpstr>
      <vt:lpstr>WinDesc</vt:lpstr>
      <vt:lpstr>Where to do I start?</vt:lpstr>
      <vt:lpstr>PowerPoint Presentation</vt:lpstr>
      <vt:lpstr>PowerPoint Presentation</vt:lpstr>
      <vt:lpstr>What’s the difference?</vt:lpstr>
      <vt:lpstr>PowerPoint Presentation</vt:lpstr>
    </vt:vector>
  </TitlesOfParts>
  <Company>Simmons + Associates Graphic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Tying your non-NCN CORS to the NSRS </dc:title>
  <dc:creator>Jeff Jalbrzikowski</dc:creator>
  <cp:lastModifiedBy>Jeff Jalbrzikowski</cp:lastModifiedBy>
  <cp:revision>33</cp:revision>
  <dcterms:created xsi:type="dcterms:W3CDTF">2024-09-12T20:14:24Z</dcterms:created>
  <dcterms:modified xsi:type="dcterms:W3CDTF">2024-09-15T20:33:37Z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1454963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D10.3.0</vt:lpwstr>
  </property>
</Properties>
</file>