
<file path=[Content_Types].xml><?xml version="1.0" encoding="utf-8"?>
<Types xmlns="http://schemas.openxmlformats.org/package/2006/content-types">
  <Default ContentType="image/gif" Extension="gi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image/jpg" PartName="/ppt/media/image11.jpg"/>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tags+xml" PartName="/ppt/tags/tag1.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tags+xml" PartName="/ppt/tags/tag2.xml"/>
  <Override ContentType="application/vnd.openxmlformats-officedocument.presentationml.notesSlide+xml" PartName="/ppt/notesSlides/notesSlide27.xml"/>
  <Override ContentType="application/vnd.openxmlformats-officedocument.presentationml.tags+xml" PartName="/ppt/tags/tag3.xml"/>
  <Override ContentType="application/vnd.openxmlformats-officedocument.presentationml.notesSlide+xml" PartName="/ppt/notesSlides/notesSlide28.xml"/>
  <Override ContentType="application/vnd.openxmlformats-officedocument.presentationml.tags+xml" PartName="/ppt/tags/tag4.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tags+xml" PartName="/ppt/tags/tag5.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image/jpg" PartName="/ppt/media/image29.jpg"/>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tags+xml" PartName="/ppt/tags/tag6.xml"/>
  <Override ContentType="application/vnd.openxmlformats-officedocument.presentationml.notesSlide+xml" PartName="/ppt/notesSlides/notesSlide56.xml"/>
  <Override ContentType="application/vnd.openxmlformats-officedocument.presentationml.tags+xml" PartName="/ppt/tags/tag7.xml"/>
  <Override ContentType="application/vnd.openxmlformats-officedocument.presentationml.notesSlide+xml" PartName="/ppt/notesSlides/notesSlide57.xml"/>
  <Override ContentType="application/vnd.openxmlformats-officedocument.presentationml.tags+xml" PartName="/ppt/tags/tag8.xml"/>
  <Override ContentType="application/vnd.openxmlformats-officedocument.presentationml.notesSlide+xml" PartName="/ppt/notesSlides/notesSlide58.xml"/>
  <Override ContentType="application/vnd.openxmlformats-officedocument.presentationml.tags+xml" PartName="/ppt/tags/tag9.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94"/>
  </p:notesMasterIdLst>
  <p:handoutMasterIdLst>
    <p:handoutMasterId r:id="rId95"/>
  </p:handoutMasterIdLst>
  <p:sldIdLst>
    <p:sldId id="257" r:id="rId3"/>
    <p:sldId id="2408" r:id="rId4"/>
    <p:sldId id="1757" r:id="rId5"/>
    <p:sldId id="1758" r:id="rId6"/>
    <p:sldId id="2389" r:id="rId7"/>
    <p:sldId id="277" r:id="rId8"/>
    <p:sldId id="1983" r:id="rId9"/>
    <p:sldId id="1367" r:id="rId10"/>
    <p:sldId id="1368" r:id="rId11"/>
    <p:sldId id="2471" r:id="rId12"/>
    <p:sldId id="2472" r:id="rId13"/>
    <p:sldId id="1924" r:id="rId14"/>
    <p:sldId id="1944" r:id="rId15"/>
    <p:sldId id="1925" r:id="rId16"/>
    <p:sldId id="1939" r:id="rId17"/>
    <p:sldId id="1988" r:id="rId18"/>
    <p:sldId id="2490" r:id="rId19"/>
    <p:sldId id="854" r:id="rId20"/>
    <p:sldId id="2464" r:id="rId21"/>
    <p:sldId id="2481" r:id="rId22"/>
    <p:sldId id="2404" r:id="rId23"/>
    <p:sldId id="2001" r:id="rId24"/>
    <p:sldId id="1453" r:id="rId25"/>
    <p:sldId id="1440" r:id="rId26"/>
    <p:sldId id="1460" r:id="rId27"/>
    <p:sldId id="1463" r:id="rId28"/>
    <p:sldId id="1464" r:id="rId29"/>
    <p:sldId id="1465" r:id="rId30"/>
    <p:sldId id="1466" r:id="rId31"/>
    <p:sldId id="2445" r:id="rId32"/>
    <p:sldId id="2443" r:id="rId33"/>
    <p:sldId id="2446" r:id="rId34"/>
    <p:sldId id="2444" r:id="rId35"/>
    <p:sldId id="2363" r:id="rId36"/>
    <p:sldId id="2469" r:id="rId37"/>
    <p:sldId id="2470" r:id="rId38"/>
    <p:sldId id="2032" r:id="rId39"/>
    <p:sldId id="2033" r:id="rId40"/>
    <p:sldId id="2500" r:id="rId41"/>
    <p:sldId id="2494" r:id="rId42"/>
    <p:sldId id="2036" r:id="rId43"/>
    <p:sldId id="2495" r:id="rId44"/>
    <p:sldId id="2463" r:id="rId45"/>
    <p:sldId id="2418" r:id="rId46"/>
    <p:sldId id="2396" r:id="rId47"/>
    <p:sldId id="2397" r:id="rId48"/>
    <p:sldId id="2415" r:id="rId49"/>
    <p:sldId id="2416" r:id="rId50"/>
    <p:sldId id="2401" r:id="rId51"/>
    <p:sldId id="2497" r:id="rId52"/>
    <p:sldId id="2499" r:id="rId53"/>
    <p:sldId id="2498" r:id="rId54"/>
    <p:sldId id="2447" r:id="rId55"/>
    <p:sldId id="2407" r:id="rId56"/>
    <p:sldId id="2456" r:id="rId57"/>
    <p:sldId id="2440" r:id="rId58"/>
    <p:sldId id="2152" r:id="rId59"/>
    <p:sldId id="2153" r:id="rId60"/>
    <p:sldId id="2154" r:id="rId61"/>
    <p:sldId id="2148" r:id="rId62"/>
    <p:sldId id="2155" r:id="rId63"/>
    <p:sldId id="2426" r:id="rId64"/>
    <p:sldId id="2427" r:id="rId65"/>
    <p:sldId id="280" r:id="rId66"/>
    <p:sldId id="2428" r:id="rId67"/>
    <p:sldId id="2149" r:id="rId68"/>
    <p:sldId id="2429" r:id="rId69"/>
    <p:sldId id="2430" r:id="rId70"/>
    <p:sldId id="2439" r:id="rId71"/>
    <p:sldId id="2448" r:id="rId72"/>
    <p:sldId id="2449" r:id="rId73"/>
    <p:sldId id="2451" r:id="rId74"/>
    <p:sldId id="2452" r:id="rId75"/>
    <p:sldId id="2501" r:id="rId76"/>
    <p:sldId id="2442" r:id="rId77"/>
    <p:sldId id="2457" r:id="rId78"/>
    <p:sldId id="2482" r:id="rId79"/>
    <p:sldId id="2438" r:id="rId80"/>
    <p:sldId id="2045" r:id="rId81"/>
    <p:sldId id="2044" r:id="rId82"/>
    <p:sldId id="2436" r:id="rId83"/>
    <p:sldId id="2378" r:id="rId84"/>
    <p:sldId id="2381" r:id="rId85"/>
    <p:sldId id="2493" r:id="rId86"/>
    <p:sldId id="2360" r:id="rId87"/>
    <p:sldId id="2476" r:id="rId88"/>
    <p:sldId id="2386" r:id="rId89"/>
    <p:sldId id="855" r:id="rId90"/>
    <p:sldId id="2479" r:id="rId91"/>
    <p:sldId id="272" r:id="rId92"/>
    <p:sldId id="2480" r:id="rId9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Jalbrzikowski" initials="JJ" lastIdx="1" clrIdx="0">
    <p:extLst>
      <p:ext uri="{19B8F6BF-5375-455C-9EA6-DF929625EA0E}">
        <p15:presenceInfo xmlns:p15="http://schemas.microsoft.com/office/powerpoint/2012/main" userId="Jeff Jalbrzikow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9C9C"/>
    <a:srgbClr val="00B0F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32" autoAdjust="0"/>
    <p:restoredTop sz="79162" autoAdjust="0"/>
  </p:normalViewPr>
  <p:slideViewPr>
    <p:cSldViewPr snapToGrid="0" snapToObjects="1">
      <p:cViewPr varScale="1">
        <p:scale>
          <a:sx n="94" d="100"/>
          <a:sy n="94" d="100"/>
        </p:scale>
        <p:origin x="374" y="77"/>
      </p:cViewPr>
      <p:guideLst>
        <p:guide orient="horz" pos="1620"/>
        <p:guide pos="2880"/>
        <p:guide pos="5328"/>
        <p:guide pos="432"/>
        <p:guide orient="horz" pos="492"/>
        <p:guide orient="horz" pos="2772"/>
      </p:guideLst>
    </p:cSldViewPr>
  </p:slid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EC586A-B41B-48D0-A06A-B3E027B6D5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82C374-7D31-4C97-A89C-93A276495C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62E671-13FF-4322-9D63-38B303EFDF2C}" type="datetimeFigureOut">
              <a:rPr lang="en-US" smtClean="0"/>
              <a:t>09/12/2024</a:t>
            </a:fld>
            <a:endParaRPr lang="en-US"/>
          </a:p>
        </p:txBody>
      </p:sp>
      <p:sp>
        <p:nvSpPr>
          <p:cNvPr id="4" name="Footer Placeholder 3">
            <a:extLst>
              <a:ext uri="{FF2B5EF4-FFF2-40B4-BE49-F238E27FC236}">
                <a16:creationId xmlns:a16="http://schemas.microsoft.com/office/drawing/2014/main" id="{37A39966-3D05-45A4-966A-E87C4021E1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122379-905B-40A3-AB54-E52333E481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14BC58-8A76-4030-A860-03A8C714C422}" type="slidenum">
              <a:rPr lang="en-US" smtClean="0"/>
              <a:t>‹#›</a:t>
            </a:fld>
            <a:endParaRPr lang="en-US"/>
          </a:p>
        </p:txBody>
      </p:sp>
    </p:spTree>
    <p:extLst>
      <p:ext uri="{BB962C8B-B14F-4D97-AF65-F5344CB8AC3E}">
        <p14:creationId xmlns:p14="http://schemas.microsoft.com/office/powerpoint/2010/main" val="4032288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18CB5-095A-482C-A694-A1B7A471FED7}" type="datetimeFigureOut">
              <a:rPr lang="en-US" smtClean="0"/>
              <a:t>09/11/2024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29FB0-8150-449D-AB8E-6FB22E8315DD}" type="slidenum">
              <a:rPr lang="en-US" smtClean="0"/>
              <a:t>‹#›</a:t>
            </a:fld>
            <a:endParaRPr lang="en-US"/>
          </a:p>
        </p:txBody>
      </p:sp>
    </p:spTree>
    <p:extLst>
      <p:ext uri="{BB962C8B-B14F-4D97-AF65-F5344CB8AC3E}">
        <p14:creationId xmlns:p14="http://schemas.microsoft.com/office/powerpoint/2010/main" val="370904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pPr marL="0" marR="0" lvl="0" indent="0" algn="l" defTabSz="914378" rtl="0" eaLnBrk="1" fontAlgn="auto" latinLnBrk="0" hangingPunct="1">
              <a:lnSpc>
                <a:spcPct val="100000"/>
              </a:lnSpc>
              <a:spcBef>
                <a:spcPts val="0"/>
              </a:spcBef>
              <a:spcAft>
                <a:spcPts val="0"/>
              </a:spcAft>
              <a:buClrTx/>
              <a:buSzTx/>
              <a:buFontTx/>
              <a:buNone/>
              <a:tabLst/>
              <a:defRPr/>
            </a:pPr>
            <a:r>
              <a:rPr lang="en-US" baseline="0" dirty="0"/>
              <a:t>Coast Survey – 1836  </a:t>
            </a:r>
            <a:r>
              <a:rPr lang="en-US" baseline="0" dirty="0">
                <a:sym typeface="Wingdings" panose="05000000000000000000" pitchFamily="2" charset="2"/>
              </a:rPr>
              <a:t> </a:t>
            </a:r>
            <a:r>
              <a:rPr lang="en-US" i="1" baseline="0" dirty="0"/>
              <a:t>in 1871 the agency was tasked by Congress with responsibility to carry geodetic control inland (&gt;150 years)</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6538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a:t>
            </a:fld>
            <a:endParaRPr lang="en-US" altLang="en-US"/>
          </a:p>
        </p:txBody>
      </p:sp>
    </p:spTree>
    <p:extLst>
      <p:ext uri="{BB962C8B-B14F-4D97-AF65-F5344CB8AC3E}">
        <p14:creationId xmlns:p14="http://schemas.microsoft.com/office/powerpoint/2010/main" val="3349576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a:t>
            </a:fld>
            <a:endParaRPr lang="en-US" altLang="en-US"/>
          </a:p>
        </p:txBody>
      </p:sp>
    </p:spTree>
    <p:extLst>
      <p:ext uri="{BB962C8B-B14F-4D97-AF65-F5344CB8AC3E}">
        <p14:creationId xmlns:p14="http://schemas.microsoft.com/office/powerpoint/2010/main" val="1087136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ea typeface="Cambria" panose="02040503050406030204" pitchFamily="18" charset="0"/>
              </a:rPr>
              <a:t>Often the term active geodetic control has been used to mean some equipment is </a:t>
            </a:r>
            <a:r>
              <a:rPr lang="en-US" b="1" i="1" dirty="0">
                <a:solidFill>
                  <a:srgbClr val="C00000"/>
                </a:solidFill>
                <a:latin typeface="Cambria" panose="02040503050406030204" pitchFamily="18" charset="0"/>
                <a:ea typeface="Cambria" panose="02040503050406030204" pitchFamily="18" charset="0"/>
              </a:rPr>
              <a:t>continuously</a:t>
            </a:r>
            <a:r>
              <a:rPr lang="en-US" b="1" dirty="0">
                <a:solidFill>
                  <a:srgbClr val="C00000"/>
                </a:solidFill>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or at least </a:t>
            </a:r>
            <a:r>
              <a:rPr lang="en-US" b="1" i="1" dirty="0">
                <a:solidFill>
                  <a:srgbClr val="C00000"/>
                </a:solidFill>
                <a:latin typeface="Cambria" panose="02040503050406030204" pitchFamily="18" charset="0"/>
                <a:ea typeface="Cambria" panose="02040503050406030204" pitchFamily="18" charset="0"/>
              </a:rPr>
              <a:t>frequently</a:t>
            </a:r>
            <a:r>
              <a:rPr lang="en-US" dirty="0">
                <a:latin typeface="Cambria" panose="02040503050406030204" pitchFamily="18" charset="0"/>
                <a:ea typeface="Cambria" panose="02040503050406030204" pitchFamily="18" charset="0"/>
              </a:rPr>
              <a:t> collecting observations at or near a </a:t>
            </a:r>
            <a:r>
              <a:rPr lang="en-US" b="1" dirty="0">
                <a:solidFill>
                  <a:srgbClr val="C00000"/>
                </a:solidFill>
                <a:latin typeface="Cambria" panose="02040503050406030204" pitchFamily="18" charset="0"/>
                <a:ea typeface="Cambria" panose="02040503050406030204" pitchFamily="18" charset="0"/>
              </a:rPr>
              <a:t>point</a:t>
            </a:r>
          </a:p>
          <a:p>
            <a:pPr marL="0" indent="0">
              <a:buNone/>
            </a:pPr>
            <a:endParaRPr lang="en-US" b="1" dirty="0">
              <a:solidFill>
                <a:srgbClr val="C00000"/>
              </a:solidFill>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Yet those observations are often used to compute coordinates (often time-dependent) at a </a:t>
            </a:r>
            <a:r>
              <a:rPr lang="en-US" dirty="0">
                <a:solidFill>
                  <a:srgbClr val="C00000"/>
                </a:solidFill>
                <a:latin typeface="Cambria" panose="02040503050406030204" pitchFamily="18" charset="0"/>
                <a:ea typeface="Cambria" panose="02040503050406030204" pitchFamily="18" charset="0"/>
              </a:rPr>
              <a:t>point</a:t>
            </a:r>
            <a:r>
              <a:rPr lang="en-US" dirty="0">
                <a:latin typeface="Cambria" panose="02040503050406030204" pitchFamily="18" charset="0"/>
                <a:ea typeface="Cambria" panose="02040503050406030204" pitchFamily="18" charset="0"/>
              </a:rPr>
              <a:t> on a </a:t>
            </a:r>
            <a:r>
              <a:rPr lang="en-US" dirty="0">
                <a:solidFill>
                  <a:srgbClr val="C00000"/>
                </a:solidFill>
                <a:latin typeface="Cambria" panose="02040503050406030204" pitchFamily="18" charset="0"/>
                <a:ea typeface="Cambria" panose="02040503050406030204" pitchFamily="18" charset="0"/>
              </a:rPr>
              <a:t>mark</a:t>
            </a:r>
            <a:r>
              <a:rPr lang="en-US" dirty="0">
                <a:latin typeface="Cambria" panose="02040503050406030204" pitchFamily="18" charset="0"/>
                <a:ea typeface="Cambria" panose="02040503050406030204" pitchFamily="18" charset="0"/>
              </a:rPr>
              <a:t>, which, by its nature is </a:t>
            </a:r>
            <a:r>
              <a:rPr lang="en-US" i="1" dirty="0">
                <a:latin typeface="Cambria" panose="02040503050406030204" pitchFamily="18" charset="0"/>
                <a:ea typeface="Cambria" panose="02040503050406030204" pitchFamily="18" charset="0"/>
              </a:rPr>
              <a:t>passive</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a:t>
            </a:fld>
            <a:endParaRPr lang="en-US"/>
          </a:p>
        </p:txBody>
      </p:sp>
    </p:spTree>
    <p:extLst>
      <p:ext uri="{BB962C8B-B14F-4D97-AF65-F5344CB8AC3E}">
        <p14:creationId xmlns:p14="http://schemas.microsoft.com/office/powerpoint/2010/main" val="3809116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remember, today’s presentation is not JUST about new </a:t>
            </a:r>
            <a:r>
              <a:rPr lang="en-US" dirty="0" err="1"/>
              <a:t>datums</a:t>
            </a:r>
            <a:r>
              <a:rPr lang="en-US" dirty="0"/>
              <a:t>, it is about</a:t>
            </a:r>
            <a:r>
              <a:rPr lang="en-US" baseline="0" dirty="0"/>
              <a:t> modernizing the NSRS as a whole.</a:t>
            </a:r>
          </a:p>
          <a:p>
            <a:endParaRPr lang="en-US" baseline="0" dirty="0"/>
          </a:p>
          <a:p>
            <a:r>
              <a:rPr lang="en-US" baseline="0" dirty="0"/>
              <a:t>You don’t know what the NSRS is?  Stay tuned, we’ll get there as we go along.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1265029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marL="0" marR="0" lvl="0" indent="0" algn="r" defTabSz="964935" rtl="0" eaLnBrk="1" fontAlgn="base" latinLnBrk="0" hangingPunct="1">
              <a:lnSpc>
                <a:spcPct val="100000"/>
              </a:lnSpc>
              <a:spcBef>
                <a:spcPct val="0"/>
              </a:spcBef>
              <a:spcAft>
                <a:spcPct val="0"/>
              </a:spcAft>
              <a:buClrTx/>
              <a:buSzTx/>
              <a:buFontTx/>
              <a:buNone/>
              <a:tabLst/>
              <a:defRPr/>
            </a:pPr>
            <a:fld id="{7D198DFF-37DE-4FAA-9E29-95275F2A0D3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4935"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Header Placeholder 1"/>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3" name="Date Placeholder 2"/>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3656371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35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ED05C-FEED-4026-8EA4-FCBC60F452D4}" type="slidenum">
              <a:rPr lang="en-US" smtClean="0"/>
              <a:t>19</a:t>
            </a:fld>
            <a:endParaRPr lang="en-US"/>
          </a:p>
        </p:txBody>
      </p:sp>
    </p:spTree>
    <p:extLst>
      <p:ext uri="{BB962C8B-B14F-4D97-AF65-F5344CB8AC3E}">
        <p14:creationId xmlns:p14="http://schemas.microsoft.com/office/powerpoint/2010/main" val="4245698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0367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a:t>
            </a:fld>
            <a:endParaRPr lang="en-US"/>
          </a:p>
        </p:txBody>
      </p:sp>
    </p:spTree>
    <p:extLst>
      <p:ext uri="{BB962C8B-B14F-4D97-AF65-F5344CB8AC3E}">
        <p14:creationId xmlns:p14="http://schemas.microsoft.com/office/powerpoint/2010/main" val="2537220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what is that acronym,</a:t>
            </a:r>
            <a:r>
              <a:rPr lang="en-US" baseline="0" dirty="0"/>
              <a:t> ITRF?</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a global reference frame,</a:t>
            </a:r>
            <a:r>
              <a:rPr lang="en-US" baseline="0" dirty="0"/>
              <a:t> the most widely adopted one, or the “gold standard” or the “Cadillac” or what-have-you</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-ITRF is the internationally recognized standard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realizes</a:t>
            </a:r>
            <a:r>
              <a:rPr lang="en-US" baseline="0" dirty="0"/>
              <a:t> the ITRF? well, NGS contributes to the realization but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dirty="0"/>
              <a:t>The IERS is in responsible charge of defining, realizing and promoting the ITRF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ITRF was formally adopted by the…yes, more acronyms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IUGG some years ago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60994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03509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87922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0367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a:t>
            </a:r>
            <a:r>
              <a:rPr lang="en-US" baseline="0" dirty="0"/>
              <a:t>these are ground-level horizontal velocities</a:t>
            </a:r>
          </a:p>
          <a:p>
            <a:r>
              <a:rPr lang="en-US" baseline="0" dirty="0"/>
              <a:t>-the arrows illustrate the positions and velocities of CORS plotted in ITRF2014</a:t>
            </a:r>
          </a:p>
          <a:p>
            <a:r>
              <a:rPr lang="en-US" baseline="0" dirty="0"/>
              <a:t>-our scale is on the left there, with that arrow representing 20mm of motion per year</a:t>
            </a:r>
          </a:p>
          <a:p>
            <a:r>
              <a:rPr lang="en-US" baseline="0" dirty="0"/>
              <a:t>-so right thru Ohio it’s a little cluttered but we’re seeing arrows about that length so about 2cm/20mm per </a:t>
            </a:r>
            <a:r>
              <a:rPr lang="en-US" baseline="0" dirty="0" err="1"/>
              <a:t>yr</a:t>
            </a:r>
            <a:endParaRPr lang="en-US" baseline="0" dirty="0"/>
          </a:p>
          <a:p>
            <a:r>
              <a:rPr lang="en-US" baseline="0" dirty="0"/>
              <a:t>-what do we notice about the direction of these arrows?</a:t>
            </a:r>
          </a:p>
          <a:p>
            <a:r>
              <a:rPr lang="en-US" baseline="0" dirty="0"/>
              <a:t>-they look rotational, don’t they?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 HERE</a:t>
            </a:r>
          </a:p>
          <a:p>
            <a:r>
              <a:rPr lang="en-US" baseline="0" dirty="0"/>
              <a:t>-Note the arrows in California do not conform to the rotation… those are CORS on a different PLATE which is moving in a different direction</a:t>
            </a:r>
          </a:p>
          <a:p>
            <a:r>
              <a:rPr lang="en-US" b="1" baseline="0" dirty="0"/>
              <a:t>CLICK HERE</a:t>
            </a:r>
          </a:p>
          <a:p>
            <a:r>
              <a:rPr lang="en-US" b="1" baseline="0" dirty="0"/>
              <a:t>-</a:t>
            </a:r>
            <a:r>
              <a:rPr lang="en-US" b="0" baseline="0" dirty="0"/>
              <a:t>so when you look at those arrows you can see the rotation, but the point of rotation is obviously off the map, way down below the screen right?</a:t>
            </a:r>
          </a:p>
          <a:p>
            <a:r>
              <a:rPr lang="en-US" b="0" baseline="0" dirty="0"/>
              <a:t>-that point is what’s known as an Euler Pole</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86964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44253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07140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2078977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ITRF is independent of any plates, tied to the layer below, </a:t>
            </a:r>
          </a:p>
          <a:p>
            <a:r>
              <a:rPr lang="en-US" dirty="0"/>
              <a:t>-”plate-agnostic” if we want to sound all silicon valley </a:t>
            </a:r>
            <a:r>
              <a:rPr lang="en-US" dirty="0" err="1"/>
              <a:t>ish</a:t>
            </a:r>
            <a:endParaRPr lang="en-US" dirty="0"/>
          </a:p>
          <a:p>
            <a:r>
              <a:rPr lang="en-US" dirty="0"/>
              <a:t>-the plates go down about 200 km (125 mi) deep below our feet right now, as we’re on a continental plate</a:t>
            </a:r>
          </a:p>
          <a:p>
            <a:r>
              <a:rPr lang="en-US" dirty="0"/>
              <a:t>--(oceanic plates are roughly half the thickness, like 100 km)</a:t>
            </a:r>
          </a:p>
          <a:p>
            <a:r>
              <a:rPr lang="en-US" dirty="0"/>
              <a:t>-</a:t>
            </a:r>
            <a:r>
              <a:rPr lang="en-US" dirty="0">
                <a:sym typeface="Wingdings" panose="05000000000000000000" pitchFamily="2" charset="2"/>
              </a:rPr>
              <a:t> but thickness of the tectonic plates varies greatly, from down to 15 km up over the 200 km I mentioned earlier</a:t>
            </a:r>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33</a:t>
            </a:fld>
            <a:endParaRPr lang="en-US"/>
          </a:p>
        </p:txBody>
      </p:sp>
    </p:spTree>
    <p:extLst>
      <p:ext uri="{BB962C8B-B14F-4D97-AF65-F5344CB8AC3E}">
        <p14:creationId xmlns:p14="http://schemas.microsoft.com/office/powerpoint/2010/main" val="604377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651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73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96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311400" y="527050"/>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You’ve all seen this or some similar graphic I’m sure.  That bottom layer… that’s our baby, the NSRS.</a:t>
            </a:r>
          </a:p>
        </p:txBody>
      </p:sp>
    </p:spTree>
    <p:extLst>
      <p:ext uri="{BB962C8B-B14F-4D97-AF65-F5344CB8AC3E}">
        <p14:creationId xmlns:p14="http://schemas.microsoft.com/office/powerpoint/2010/main" val="3711496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33104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718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497860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Transformation:  Meaning to change the datum or frame, without changing the type of coordinate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58465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44</a:t>
            </a:fld>
            <a:endParaRPr lang="en-US"/>
          </a:p>
        </p:txBody>
      </p:sp>
    </p:spTree>
    <p:extLst>
      <p:ext uri="{BB962C8B-B14F-4D97-AF65-F5344CB8AC3E}">
        <p14:creationId xmlns:p14="http://schemas.microsoft.com/office/powerpoint/2010/main" val="2994248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94016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4607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51414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61664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mbria" panose="02040503050406030204" pitchFamily="18" charset="0"/>
                <a:ea typeface="Cambria" panose="02040503050406030204" pitchFamily="18" charset="0"/>
              </a:rPr>
              <a:t>What’s the magnitude of the horizontal datum shift across Pennsylvania?</a:t>
            </a:r>
          </a:p>
          <a:p>
            <a:pPr algn="l"/>
            <a:r>
              <a:rPr lang="en-US" sz="1200" dirty="0">
                <a:latin typeface="Cambria" panose="02040503050406030204" pitchFamily="18" charset="0"/>
                <a:ea typeface="Cambria" panose="02040503050406030204" pitchFamily="18" charset="0"/>
              </a:rPr>
              <a:t>Minimum Shift ~3.75 feet</a:t>
            </a:r>
          </a:p>
          <a:p>
            <a:pPr algn="l"/>
            <a:r>
              <a:rPr lang="en-US" sz="1200" dirty="0">
                <a:latin typeface="Cambria" panose="02040503050406030204" pitchFamily="18" charset="0"/>
                <a:ea typeface="Cambria" panose="02040503050406030204" pitchFamily="18" charset="0"/>
              </a:rPr>
              <a:t>Maximum Shift ~3.97</a:t>
            </a:r>
          </a:p>
          <a:p>
            <a:pPr algn="l"/>
            <a:endParaRPr lang="en-US" sz="1200" dirty="0">
              <a:latin typeface="Cambria" panose="02040503050406030204" pitchFamily="18" charset="0"/>
              <a:ea typeface="Cambria" panose="02040503050406030204" pitchFamily="18" charset="0"/>
            </a:endParaRPr>
          </a:p>
          <a:p>
            <a:pPr algn="l"/>
            <a:r>
              <a:rPr lang="en-US" sz="1200" dirty="0">
                <a:latin typeface="Cambria" panose="02040503050406030204" pitchFamily="18" charset="0"/>
                <a:ea typeface="Cambria" panose="02040503050406030204" pitchFamily="18" charset="0"/>
              </a:rPr>
              <a:t>Remember this is just an estimation, don’t hold me to the numbers please</a:t>
            </a:r>
          </a:p>
          <a:p>
            <a:pPr algn="l"/>
            <a:endParaRPr lang="en-US" dirty="0"/>
          </a:p>
        </p:txBody>
      </p:sp>
      <p:sp>
        <p:nvSpPr>
          <p:cNvPr id="4" name="Slide Number Placeholder 3"/>
          <p:cNvSpPr>
            <a:spLocks noGrp="1"/>
          </p:cNvSpPr>
          <p:nvPr>
            <p:ph type="sldNum" sz="quarter" idx="5"/>
          </p:nvPr>
        </p:nvSpPr>
        <p:spPr/>
        <p:txBody>
          <a:bodyPr/>
          <a:lstStyle/>
          <a:p>
            <a:fld id="{8C5A6246-21F9-416C-BD6D-2D5049A04672}" type="slidenum">
              <a:rPr lang="en-US" smtClean="0"/>
              <a:t>54</a:t>
            </a:fld>
            <a:endParaRPr lang="en-US"/>
          </a:p>
        </p:txBody>
      </p:sp>
    </p:spTree>
    <p:extLst>
      <p:ext uri="{BB962C8B-B14F-4D97-AF65-F5344CB8AC3E}">
        <p14:creationId xmlns:p14="http://schemas.microsoft.com/office/powerpoint/2010/main" val="592652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Follow up thought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it or not, we know that the vast majority of our users are obtaining NSRS coordinates via OPUS</a:t>
            </a:r>
          </a:p>
          <a:p>
            <a:r>
              <a:rPr lang="en-US" dirty="0"/>
              <a:t>-while that is our plan for the future </a:t>
            </a:r>
            <a:r>
              <a:rPr lang="en-US"/>
              <a:t>of primary access, </a:t>
            </a:r>
            <a:r>
              <a:rPr lang="en-US" dirty="0"/>
              <a:t>modernized NSRS, as of now the official form of access (specifically to NAVD88) truly is to “touch brass” as they say </a:t>
            </a:r>
            <a:r>
              <a:rPr lang="en-US" dirty="0">
                <a:sym typeface="Wingdings" panose="05000000000000000000" pitchFamily="2" charset="2"/>
              </a:rPr>
              <a:t> meaning occupy a benchmark</a:t>
            </a:r>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6</a:t>
            </a:fld>
            <a:endParaRPr lang="en-US"/>
          </a:p>
        </p:txBody>
      </p:sp>
    </p:spTree>
    <p:extLst>
      <p:ext uri="{BB962C8B-B14F-4D97-AF65-F5344CB8AC3E}">
        <p14:creationId xmlns:p14="http://schemas.microsoft.com/office/powerpoint/2010/main" val="2583655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713389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illustrates</a:t>
            </a:r>
            <a:r>
              <a:rPr lang="en-US" baseline="0" dirty="0"/>
              <a:t> the preliminary SPCS2022 zones</a:t>
            </a:r>
          </a:p>
          <a:p>
            <a:endParaRPr lang="en-US" baseline="0" dirty="0"/>
          </a:p>
          <a:p>
            <a:r>
              <a:rPr lang="en-US" sz="1400" baseline="0" dirty="0"/>
              <a:t>There are 4 zones in the NGS design, per request that we design “4-5 zones required to meet the minimum distortion acceptable” set by our design criteria of 50ppm</a:t>
            </a:r>
          </a:p>
          <a:p>
            <a:endParaRPr lang="en-US" baseline="0" dirty="0"/>
          </a:p>
          <a:p>
            <a:r>
              <a:rPr lang="en-US" baseline="0" dirty="0"/>
              <a:t>NOTE the request also included wording: “It is also requested that PennDOT districts be </a:t>
            </a:r>
            <a:r>
              <a:rPr lang="en-US" baseline="0" dirty="0" err="1"/>
              <a:t>divded</a:t>
            </a:r>
            <a:r>
              <a:rPr lang="en-US" baseline="0" dirty="0"/>
              <a:t> into no more than two zones”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93500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the West Zone far surpasses the NGS design criteria of 50ppm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4131857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a:t>
            </a:r>
            <a:r>
              <a:rPr lang="en-US" baseline="0" dirty="0"/>
              <a:t> and </a:t>
            </a:r>
            <a:r>
              <a:rPr lang="en-US" dirty="0"/>
              <a:t>likely final, draft</a:t>
            </a:r>
            <a:r>
              <a:rPr lang="en-US" baseline="0" dirty="0"/>
              <a:t> of an Oblique Mercator projection for the Preliminary Central Zone</a:t>
            </a:r>
          </a:p>
          <a:p>
            <a:endParaRPr lang="en-US" baseline="0" dirty="0"/>
          </a:p>
          <a:p>
            <a:r>
              <a:rPr lang="en-US" baseline="0" dirty="0"/>
              <a:t>NOTE that even with the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888533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a:t>
            </a:r>
            <a:r>
              <a:rPr lang="en-US" i="1" baseline="0" dirty="0"/>
              <a:t>second</a:t>
            </a:r>
            <a:r>
              <a:rPr lang="en-US" baseline="0" dirty="0"/>
              <a:t> draft of a </a:t>
            </a:r>
            <a:r>
              <a:rPr lang="en-US" dirty="0"/>
              <a:t>Preliminary North East Zone</a:t>
            </a:r>
          </a:p>
          <a:p>
            <a:endParaRPr lang="en-US" dirty="0"/>
          </a:p>
          <a:p>
            <a:r>
              <a:rPr lang="en-US" dirty="0"/>
              <a:t>NOTE</a:t>
            </a:r>
            <a:r>
              <a:rPr lang="en-US" baseline="0" dirty="0"/>
              <a:t> this </a:t>
            </a:r>
            <a:r>
              <a:rPr lang="en-US" b="1" baseline="0" dirty="0"/>
              <a:t>includes</a:t>
            </a:r>
            <a:r>
              <a:rPr lang="en-US" baseline="0" dirty="0"/>
              <a:t> </a:t>
            </a:r>
            <a:r>
              <a:rPr lang="en-US" dirty="0"/>
              <a:t>Columbia</a:t>
            </a:r>
            <a:r>
              <a:rPr lang="en-US" baseline="0" dirty="0"/>
              <a:t> and Montour Counties, and the animation highlights the comparison between having these counties in the SE or NE Zone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809603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a:t>
            </a:r>
            <a:r>
              <a:rPr lang="en-US" i="1" baseline="0" dirty="0"/>
              <a:t>second</a:t>
            </a:r>
            <a:r>
              <a:rPr lang="en-US" baseline="0" dirty="0"/>
              <a:t> draft of a </a:t>
            </a:r>
            <a:r>
              <a:rPr lang="en-US" dirty="0"/>
              <a:t>Preliminary South East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this </a:t>
            </a:r>
            <a:r>
              <a:rPr lang="en-US" b="1" dirty="0"/>
              <a:t>excludes</a:t>
            </a:r>
            <a:r>
              <a:rPr lang="en-US" baseline="0" dirty="0"/>
              <a:t> </a:t>
            </a:r>
            <a:r>
              <a:rPr lang="en-US" dirty="0"/>
              <a:t>Columbia</a:t>
            </a:r>
            <a:r>
              <a:rPr lang="en-US" baseline="0" dirty="0"/>
              <a:t> and Montour Counties (they would fall in SE Zone)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760019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563742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Single Statewide Zone designed by NGS is</a:t>
            </a:r>
            <a:r>
              <a:rPr lang="en-US" baseline="0" dirty="0"/>
              <a:t> color shaded to match the following section of slides that show UTM Zones linear distortion values</a:t>
            </a:r>
          </a:p>
          <a:p>
            <a:endParaRPr lang="en-US" baseline="0" dirty="0"/>
          </a:p>
          <a:p>
            <a:r>
              <a:rPr lang="en-US" baseline="0" dirty="0"/>
              <a:t>It is known that some user communities with large areas of responsibility choose to maintain geospatial data and work in UTM</a:t>
            </a:r>
          </a:p>
          <a:p>
            <a:endParaRPr lang="en-US" baseline="0" dirty="0"/>
          </a:p>
          <a:p>
            <a:r>
              <a:rPr lang="en-US" baseline="0" dirty="0"/>
              <a:t>This graphic as compared to the UTM serves to highlight in SPCS2022, users will see better performance (lower linear distortion) if they choose to work in the SPCS2022 Single Statewide Zone rather than one of the UTM Zones that fall within Pennsylvania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714163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NGS designed preliminary</a:t>
            </a:r>
            <a:r>
              <a:rPr lang="en-US" baseline="0" dirty="0"/>
              <a:t> single statewide zone is included again here at the end for easier visual comparisons.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2793029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73</a:t>
            </a:fld>
            <a:endParaRPr lang="en-US"/>
          </a:p>
        </p:txBody>
      </p:sp>
    </p:spTree>
    <p:extLst>
      <p:ext uri="{BB962C8B-B14F-4D97-AF65-F5344CB8AC3E}">
        <p14:creationId xmlns:p14="http://schemas.microsoft.com/office/powerpoint/2010/main" val="1610816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a:t>
            </a:fld>
            <a:endParaRPr lang="en-US"/>
          </a:p>
        </p:txBody>
      </p:sp>
    </p:spTree>
    <p:extLst>
      <p:ext uri="{BB962C8B-B14F-4D97-AF65-F5344CB8AC3E}">
        <p14:creationId xmlns:p14="http://schemas.microsoft.com/office/powerpoint/2010/main" val="28408276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you don’t have to cutoff data at any SPCS zone extent </a:t>
            </a:r>
            <a:r>
              <a:rPr lang="en-US" dirty="0">
                <a:sym typeface="Wingdings" panose="05000000000000000000" pitchFamily="2" charset="2"/>
              </a:rPr>
              <a:t> just need to understand that they’re designed with certain extents in mind</a:t>
            </a:r>
          </a:p>
        </p:txBody>
      </p:sp>
      <p:sp>
        <p:nvSpPr>
          <p:cNvPr id="4" name="Slide Number Placeholder 3"/>
          <p:cNvSpPr>
            <a:spLocks noGrp="1"/>
          </p:cNvSpPr>
          <p:nvPr>
            <p:ph type="sldNum" sz="quarter" idx="5"/>
          </p:nvPr>
        </p:nvSpPr>
        <p:spPr/>
        <p:txBody>
          <a:bodyPr/>
          <a:lstStyle/>
          <a:p>
            <a:fld id="{B3E29FB0-8150-449D-AB8E-6FB22E8315DD}" type="slidenum">
              <a:rPr lang="en-US" smtClean="0"/>
              <a:t>76</a:t>
            </a:fld>
            <a:endParaRPr lang="en-US"/>
          </a:p>
        </p:txBody>
      </p:sp>
    </p:spTree>
    <p:extLst>
      <p:ext uri="{BB962C8B-B14F-4D97-AF65-F5344CB8AC3E}">
        <p14:creationId xmlns:p14="http://schemas.microsoft.com/office/powerpoint/2010/main" val="1838834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77</a:t>
            </a:fld>
            <a:endParaRPr lang="en-US"/>
          </a:p>
        </p:txBody>
      </p:sp>
    </p:spTree>
    <p:extLst>
      <p:ext uri="{BB962C8B-B14F-4D97-AF65-F5344CB8AC3E}">
        <p14:creationId xmlns:p14="http://schemas.microsoft.com/office/powerpoint/2010/main" val="655390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illustrates</a:t>
            </a:r>
            <a:r>
              <a:rPr lang="en-US" baseline="0" dirty="0"/>
              <a:t> the preliminary SPCS2022 zones</a:t>
            </a:r>
          </a:p>
          <a:p>
            <a:endParaRPr lang="en-US" baseline="0" dirty="0"/>
          </a:p>
          <a:p>
            <a:r>
              <a:rPr lang="en-US" sz="1400" baseline="0" dirty="0"/>
              <a:t>There are 4 zones in the NGS design, per request that we design “4-5 zones required to meet the minimum distortion acceptable” set by our design criteria of 50ppm</a:t>
            </a:r>
          </a:p>
          <a:p>
            <a:endParaRPr lang="en-US" baseline="0" dirty="0"/>
          </a:p>
          <a:p>
            <a:r>
              <a:rPr lang="en-US" baseline="0" dirty="0"/>
              <a:t>NOTE the request also included wording: “It is also requested that PennDOT districts be </a:t>
            </a:r>
            <a:r>
              <a:rPr lang="en-US" baseline="0" dirty="0" err="1"/>
              <a:t>divded</a:t>
            </a:r>
            <a:r>
              <a:rPr lang="en-US" baseline="0" dirty="0"/>
              <a:t> into no more than two zones”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272855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5541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4641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82</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83</a:t>
            </a:fld>
            <a:endParaRPr lang="en-US"/>
          </a:p>
        </p:txBody>
      </p:sp>
    </p:spTree>
    <p:extLst>
      <p:ext uri="{BB962C8B-B14F-4D97-AF65-F5344CB8AC3E}">
        <p14:creationId xmlns:p14="http://schemas.microsoft.com/office/powerpoint/2010/main" val="1784305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123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28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a:t>
            </a:fld>
            <a:endParaRPr lang="en-US"/>
          </a:p>
        </p:txBody>
      </p:sp>
    </p:spTree>
    <p:extLst>
      <p:ext uri="{BB962C8B-B14F-4D97-AF65-F5344CB8AC3E}">
        <p14:creationId xmlns:p14="http://schemas.microsoft.com/office/powerpoint/2010/main" val="22713453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475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88</a:t>
            </a:fld>
            <a:endParaRPr lang="en-US" altLang="en-US"/>
          </a:p>
        </p:txBody>
      </p:sp>
    </p:spTree>
    <p:extLst>
      <p:ext uri="{BB962C8B-B14F-4D97-AF65-F5344CB8AC3E}">
        <p14:creationId xmlns:p14="http://schemas.microsoft.com/office/powerpoint/2010/main" val="33160963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90</a:t>
            </a:fld>
            <a:endParaRPr lang="en-US"/>
          </a:p>
        </p:txBody>
      </p:sp>
    </p:spTree>
    <p:extLst>
      <p:ext uri="{BB962C8B-B14F-4D97-AF65-F5344CB8AC3E}">
        <p14:creationId xmlns:p14="http://schemas.microsoft.com/office/powerpoint/2010/main" val="1385009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a:t>
            </a:fld>
            <a:endParaRPr lang="en-US"/>
          </a:p>
        </p:txBody>
      </p:sp>
    </p:spTree>
    <p:extLst>
      <p:ext uri="{BB962C8B-B14F-4D97-AF65-F5344CB8AC3E}">
        <p14:creationId xmlns:p14="http://schemas.microsoft.com/office/powerpoint/2010/main" val="605732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a:t>
            </a:fld>
            <a:endParaRPr lang="en-US"/>
          </a:p>
        </p:txBody>
      </p:sp>
    </p:spTree>
    <p:extLst>
      <p:ext uri="{BB962C8B-B14F-4D97-AF65-F5344CB8AC3E}">
        <p14:creationId xmlns:p14="http://schemas.microsoft.com/office/powerpoint/2010/main" val="791558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a:t>
            </a:fld>
            <a:endParaRPr lang="en-US"/>
          </a:p>
        </p:txBody>
      </p:sp>
    </p:spTree>
    <p:extLst>
      <p:ext uri="{BB962C8B-B14F-4D97-AF65-F5344CB8AC3E}">
        <p14:creationId xmlns:p14="http://schemas.microsoft.com/office/powerpoint/2010/main" val="1049378066"/>
      </p:ext>
    </p:extLst>
  </p:cSld>
  <p:clrMapOvr>
    <a:masterClrMapping/>
  </p:clrMapOvr>
</p:notes>
</file>

<file path=ppt/slideLayouts/_rels/slideLayout1.xml.rels><?xml version="1.0" encoding="UTF-8" standalone="yes" ?><Relationships xmlns="http://schemas.openxmlformats.org/package/2006/relationships"><Relationship Id="rId2" Target="../media/image2.jpe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arget="../media/image2.jpeg" Type="http://schemas.openxmlformats.org/officeDocument/2006/relationships/image"/><Relationship Id="rId1" Target="../slideMasters/slideMaster2.xml" Type="http://schemas.openxmlformats.org/officeDocument/2006/relationships/slideMaster"/></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www.ngs.noaa.gov/ADVISORS/"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253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27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000711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52660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07059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09/11/2024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662215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09/11/2024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03988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09/11/2024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96127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09/11/2024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221370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79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3634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72521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4431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4366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BFA7C4F-1407-BEA3-4929-C9CF5DA6A514}"/>
              </a:ext>
            </a:extLst>
          </p:cNvPr>
          <p:cNvSpPr txBox="1">
            <a:spLocks/>
          </p:cNvSpPr>
          <p:nvPr userDrawn="1"/>
        </p:nvSpPr>
        <p:spPr bwMode="auto">
          <a:xfrm>
            <a:off x="218365" y="3813141"/>
            <a:ext cx="8707271" cy="125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US" sz="24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hlinkClick r:id="rId2"/>
              </a:rPr>
              <a:t>https://www.ngs.noaa.gov/ADVISORS/</a:t>
            </a:r>
            <a:endParaRPr kumimoji="0" lang="en-US" sz="24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endParaRPr lang="en-GB" sz="2400" dirty="0">
              <a:solidFill>
                <a:prstClr val="black"/>
              </a:solidFill>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use any major search engine: “NGS advisors”</a:t>
            </a:r>
          </a:p>
        </p:txBody>
      </p:sp>
      <p:sp>
        <p:nvSpPr>
          <p:cNvPr id="7" name="TextBox 1">
            <a:extLst>
              <a:ext uri="{FF2B5EF4-FFF2-40B4-BE49-F238E27FC236}">
                <a16:creationId xmlns:a16="http://schemas.microsoft.com/office/drawing/2014/main" id="{7786C3B8-CCCD-8B89-A31C-A2EA0DF697FA}"/>
              </a:ext>
            </a:extLst>
          </p:cNvPr>
          <p:cNvSpPr txBox="1">
            <a:spLocks noChangeArrowheads="1"/>
          </p:cNvSpPr>
          <p:nvPr userDrawn="1"/>
        </p:nvSpPr>
        <p:spPr bwMode="auto">
          <a:xfrm>
            <a:off x="218365" y="646504"/>
            <a:ext cx="8707271"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Tree>
    <p:extLst>
      <p:ext uri="{BB962C8B-B14F-4D97-AF65-F5344CB8AC3E}">
        <p14:creationId xmlns:p14="http://schemas.microsoft.com/office/powerpoint/2010/main" val="11751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243043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09/11/2024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09/11/2024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09/11/2024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09/11/2024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9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Masters/_rels/slideMaster1.xml.rels><?xml version="1.0" encoding="UTF-8" standalone="yes" ?><Relationships xmlns="http://schemas.openxmlformats.org/package/2006/relationships"><Relationship Id="rId8" Target="../slideLayouts/slideLayout8.xml" Type="http://schemas.openxmlformats.org/officeDocument/2006/relationships/slideLayout"/><Relationship Id="rId13" Target="../slideLayouts/slideLayout13.xml" Type="http://schemas.openxmlformats.org/officeDocument/2006/relationships/slideLayout"/><Relationship Id="rId3" Target="../slideLayouts/slideLayout3.xml" Type="http://schemas.openxmlformats.org/officeDocument/2006/relationships/slideLayout"/><Relationship Id="rId7" Target="../slideLayouts/slideLayout7.xml" Type="http://schemas.openxmlformats.org/officeDocument/2006/relationships/slideLayout"/><Relationship Id="rId12" Target="../slideLayouts/slideLayout12.xml" Type="http://schemas.openxmlformats.org/officeDocument/2006/relationships/slideLayout"/><Relationship Id="rId2" Target="../slideLayouts/slideLayout2.xml" Type="http://schemas.openxmlformats.org/officeDocument/2006/relationships/slideLayout"/><Relationship Id="rId16" Target="../media/image1.jpeg" Type="http://schemas.openxmlformats.org/officeDocument/2006/relationships/image"/><Relationship Id="rId1" Target="../slideLayouts/slideLayout1.xml" Type="http://schemas.openxmlformats.org/officeDocument/2006/relationships/slideLayout"/><Relationship Id="rId6" Target="../slideLayouts/slideLayout6.xml" Type="http://schemas.openxmlformats.org/officeDocument/2006/relationships/slideLayout"/><Relationship Id="rId11" Target="../slideLayouts/slideLayout11.xml" Type="http://schemas.openxmlformats.org/officeDocument/2006/relationships/slideLayout"/><Relationship Id="rId5" Target="../slideLayouts/slideLayout5.xml" Type="http://schemas.openxmlformats.org/officeDocument/2006/relationships/slideLayout"/><Relationship Id="rId15" Target="../theme/theme1.xml" Type="http://schemas.openxmlformats.org/officeDocument/2006/relationships/theme"/><Relationship Id="rId10" Target="../slideLayouts/slideLayout10.xml" Type="http://schemas.openxmlformats.org/officeDocument/2006/relationships/slideLayout"/><Relationship Id="rId4" Target="../slideLayouts/slideLayout4.xml" Type="http://schemas.openxmlformats.org/officeDocument/2006/relationships/slideLayout"/><Relationship Id="rId9" Target="../slideLayouts/slideLayout9.xml" Type="http://schemas.openxmlformats.org/officeDocument/2006/relationships/slideLayout"/><Relationship Id="rId14" Target="../slideLayouts/slideLayout14.xml" Type="http://schemas.openxmlformats.org/officeDocument/2006/relationships/slideLayout"/></Relationships>
</file>

<file path=ppt/slideMasters/_rels/slideMaster2.xml.rels><?xml version="1.0" encoding="UTF-8" standalone="yes" ?><Relationships xmlns="http://schemas.openxmlformats.org/package/2006/relationships"><Relationship Id="rId8" Target="../slideLayouts/slideLayout22.xml" Type="http://schemas.openxmlformats.org/officeDocument/2006/relationships/slideLayout"/><Relationship Id="rId13" Target="../slideLayouts/slideLayout27.xml" Type="http://schemas.openxmlformats.org/officeDocument/2006/relationships/slideLayout"/><Relationship Id="rId3" Target="../slideLayouts/slideLayout17.xml" Type="http://schemas.openxmlformats.org/officeDocument/2006/relationships/slideLayout"/><Relationship Id="rId7" Target="../slideLayouts/slideLayout21.xml" Type="http://schemas.openxmlformats.org/officeDocument/2006/relationships/slideLayout"/><Relationship Id="rId12" Target="../slideLayouts/slideLayout26.xml" Type="http://schemas.openxmlformats.org/officeDocument/2006/relationships/slideLayout"/><Relationship Id="rId2" Target="../slideLayouts/slideLayout16.xml" Type="http://schemas.openxmlformats.org/officeDocument/2006/relationships/slideLayout"/><Relationship Id="rId16" Target="../media/image1.jpeg" Type="http://schemas.openxmlformats.org/officeDocument/2006/relationships/image"/><Relationship Id="rId1" Target="../slideLayouts/slideLayout15.xml" Type="http://schemas.openxmlformats.org/officeDocument/2006/relationships/slideLayout"/><Relationship Id="rId6" Target="../slideLayouts/slideLayout20.xml" Type="http://schemas.openxmlformats.org/officeDocument/2006/relationships/slideLayout"/><Relationship Id="rId11" Target="../slideLayouts/slideLayout25.xml" Type="http://schemas.openxmlformats.org/officeDocument/2006/relationships/slideLayout"/><Relationship Id="rId5" Target="../slideLayouts/slideLayout19.xml" Type="http://schemas.openxmlformats.org/officeDocument/2006/relationships/slideLayout"/><Relationship Id="rId15" Target="../theme/theme2.xml" Type="http://schemas.openxmlformats.org/officeDocument/2006/relationships/theme"/><Relationship Id="rId10" Target="../slideLayouts/slideLayout24.xml" Type="http://schemas.openxmlformats.org/officeDocument/2006/relationships/slideLayout"/><Relationship Id="rId4" Target="../slideLayouts/slideLayout18.xml" Type="http://schemas.openxmlformats.org/officeDocument/2006/relationships/slideLayout"/><Relationship Id="rId9" Target="../slideLayouts/slideLayout23.xml" Type="http://schemas.openxmlformats.org/officeDocument/2006/relationships/slideLayout"/><Relationship Id="rId14" Target="../slideLayouts/slideLayout28.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09/11/2024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09/11/2024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4050881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7" r:id="rId13"/>
    <p:sldLayoutId id="2147483678" r:id="rId14"/>
  </p:sldLayoutIdLst>
  <p:txStyles>
    <p:title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arget="../media/image12.jpeg" Type="http://schemas.openxmlformats.org/officeDocument/2006/relationships/image"/><Relationship Id="rId2" Target="../notesSlides/notesSlide8.xml" Type="http://schemas.openxmlformats.org/officeDocument/2006/relationships/notesSlide"/><Relationship Id="rId1" Target="../slideLayouts/slideLayout8.xml" Type="http://schemas.openxmlformats.org/officeDocument/2006/relationships/slideLayout"/></Relationships>
</file>

<file path=ppt/slides/_rels/slide11.xml.rels><?xml version="1.0" encoding="UTF-8" standalone="yes" ?><Relationships xmlns="http://schemas.openxmlformats.org/package/2006/relationships"><Relationship Id="rId3" Target="../media/image13.jpeg" Type="http://schemas.openxmlformats.org/officeDocument/2006/relationships/image"/><Relationship Id="rId2" Target="../notesSlides/notesSlide9.xml" Type="http://schemas.openxmlformats.org/officeDocument/2006/relationships/notesSlide"/><Relationship Id="rId1" Target="../slideLayouts/slideLayout8.xml" Type="http://schemas.openxmlformats.org/officeDocument/2006/relationships/slideLayout"/></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gs.noaa.gov/datums/newdatums/TrackOurProgress.s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geodesy.noaa.gov/web/science_edu/webinar_series/2022-are-you-done-yet.shtml" TargetMode="External"/><Relationship Id="rId4" Type="http://schemas.openxmlformats.org/officeDocument/2006/relationships/hyperlink" Target="https://geodesy.noaa.gov/datums/newdatums/FAQNewDatums.s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arget="../media/image20.jpeg" Type="http://schemas.openxmlformats.org/officeDocument/2006/relationships/image"/><Relationship Id="rId1" Target="../slideLayouts/slideLayout13.xml" Type="http://schemas.openxmlformats.org/officeDocument/2006/relationships/slideLayout"/></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arget="https://geodesy.noaa.gov/NCAT/" TargetMode="External" Type="http://schemas.openxmlformats.org/officeDocument/2006/relationships/hyperlink"/><Relationship Id="rId2" Target="../notesSlides/notesSlide35.xml" Type="http://schemas.openxmlformats.org/officeDocument/2006/relationships/notesSlide"/><Relationship Id="rId1" Target="../slideLayouts/slideLayout2.xml" Type="http://schemas.openxmlformats.org/officeDocument/2006/relationships/slideLayout"/><Relationship Id="rId4" Target="../media/image24.jpeg" Type="http://schemas.openxmlformats.org/officeDocument/2006/relationships/image"/></Relationships>
</file>

<file path=ppt/slides/_rels/slide46.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arget="../media/image28.jpeg" Type="http://schemas.openxmlformats.org/officeDocument/2006/relationships/image"/><Relationship Id="rId1" Target="../slideLayouts/slideLayout13.xml" Type="http://schemas.openxmlformats.org/officeDocument/2006/relationships/slideLayout"/></Relationships>
</file>

<file path=ppt/slides/_rels/slide51.xml.rels><?xml version="1.0" encoding="UTF-8" standalone="yes" ?><Relationships xmlns="http://schemas.openxmlformats.org/package/2006/relationships"><Relationship Id="rId2" Target="../media/image28.jpeg" Type="http://schemas.openxmlformats.org/officeDocument/2006/relationships/image"/><Relationship Id="rId1" Target="../slideLayouts/slideLayout13.xml" Type="http://schemas.openxmlformats.org/officeDocument/2006/relationships/slideLayout"/></Relationships>
</file>

<file path=ppt/slides/_rels/slide52.xml.rels><?xml version="1.0" encoding="UTF-8" standalone="yes" ?><Relationships xmlns="http://schemas.openxmlformats.org/package/2006/relationships"><Relationship Id="rId2" Target="../media/image28.jpeg" Type="http://schemas.openxmlformats.org/officeDocument/2006/relationships/image"/><Relationship Id="rId1" Target="../slideLayouts/slideLayout13.xml" Type="http://schemas.openxmlformats.org/officeDocument/2006/relationships/slideLayout"/></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arget="../media/image30.jpeg" Type="http://schemas.openxmlformats.org/officeDocument/2006/relationships/image"/><Relationship Id="rId1" Target="../slideLayouts/slideLayout7.xml" Type="http://schemas.openxmlformats.org/officeDocument/2006/relationships/slideLayout"/></Relationships>
</file>

<file path=ppt/slides/_rels/slide56.xml.rels><?xml version="1.0" encoding="UTF-8" standalone="yes" ?><Relationships xmlns="http://schemas.openxmlformats.org/package/2006/relationships"><Relationship Id="rId2" Target="../media/image31.jpeg" Type="http://schemas.openxmlformats.org/officeDocument/2006/relationships/image"/><Relationship Id="rId1" Target="../slideLayouts/slideLayout2.xml" Type="http://schemas.openxmlformats.org/officeDocument/2006/relationships/slideLayout"/></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arget="../media/image32.jpeg" Type="http://schemas.openxmlformats.org/officeDocument/2006/relationships/image"/><Relationship Id="rId1" Target="../slideLayouts/slideLayout8.xml" Type="http://schemas.openxmlformats.org/officeDocument/2006/relationships/slideLayout"/></Relationships>
</file>

<file path=ppt/slides/_rels/slide59.xml.rels><?xml version="1.0" encoding="UTF-8" standalone="yes" ?><Relationships xmlns="http://schemas.openxmlformats.org/package/2006/relationships"><Relationship Id="rId2" Target="../media/image33.jpeg" Type="http://schemas.openxmlformats.org/officeDocument/2006/relationships/image"/><Relationship Id="rId1" Target="../slideLayouts/slideLayout8.xml" Type="http://schemas.openxmlformats.org/officeDocument/2006/relationships/slideLayout"/></Relationships>
</file>

<file path=ppt/slides/_rels/slide6.xml.rels><?xml version="1.0" encoding="UTF-8" standalone="yes" ?><Relationships xmlns="http://schemas.openxmlformats.org/package/2006/relationships"><Relationship Id="rId3" Target="../media/image10.jpeg" Type="http://schemas.openxmlformats.org/officeDocument/2006/relationships/image"/><Relationship Id="rId2" Target="../notesSlides/notesSlide4.xml" Type="http://schemas.openxmlformats.org/officeDocument/2006/relationships/notesSlide"/><Relationship Id="rId1" Target="../slideLayouts/slideLayout2.xml" Type="http://schemas.openxmlformats.org/officeDocument/2006/relationships/slideLayout"/></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arget="../media/image35.jpeg" Type="http://schemas.openxmlformats.org/officeDocument/2006/relationships/image"/><Relationship Id="rId2" Target="../notesSlides/notesSlide42.xml" Type="http://schemas.openxmlformats.org/officeDocument/2006/relationships/notesSlide"/><Relationship Id="rId1" Target="../slideLayouts/slideLayout8.xml" Type="http://schemas.openxmlformats.org/officeDocument/2006/relationships/slideLayout"/></Relationships>
</file>

<file path=ppt/slides/_rels/slide63.xml.rels><?xml version="1.0" encoding="UTF-8" standalone="yes" ?><Relationships xmlns="http://schemas.openxmlformats.org/package/2006/relationships"><Relationship Id="rId3" Target="../media/image36.jpeg" Type="http://schemas.openxmlformats.org/officeDocument/2006/relationships/image"/><Relationship Id="rId2" Target="../notesSlides/notesSlide43.xml" Type="http://schemas.openxmlformats.org/officeDocument/2006/relationships/notesSlide"/><Relationship Id="rId1" Target="../slideLayouts/slideLayout8.xml" Type="http://schemas.openxmlformats.org/officeDocument/2006/relationships/slideLayout"/></Relationships>
</file>

<file path=ppt/slides/_rels/slide64.xml.rels><?xml version="1.0" encoding="UTF-8" standalone="yes" ?><Relationships xmlns="http://schemas.openxmlformats.org/package/2006/relationships"><Relationship Id="rId3" Target="../media/image37.jpeg" Type="http://schemas.openxmlformats.org/officeDocument/2006/relationships/image"/><Relationship Id="rId2" Target="../notesSlides/notesSlide44.xml" Type="http://schemas.openxmlformats.org/officeDocument/2006/relationships/notesSlide"/><Relationship Id="rId1" Target="../slideLayouts/slideLayout8.xml" Type="http://schemas.openxmlformats.org/officeDocument/2006/relationships/slideLayout"/></Relationships>
</file>

<file path=ppt/slides/_rels/slide65.xml.rels><?xml version="1.0" encoding="UTF-8" standalone="yes" ?><Relationships xmlns="http://schemas.openxmlformats.org/package/2006/relationships"><Relationship Id="rId3" Target="../media/image38.jpeg" Type="http://schemas.openxmlformats.org/officeDocument/2006/relationships/image"/><Relationship Id="rId2" Target="../notesSlides/notesSlide45.xml" Type="http://schemas.openxmlformats.org/officeDocument/2006/relationships/notesSlide"/><Relationship Id="rId1" Target="../slideLayouts/slideLayout8.xml" Type="http://schemas.openxmlformats.org/officeDocument/2006/relationships/slideLayout"/></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arget="../media/image41.jpeg" Type="http://schemas.openxmlformats.org/officeDocument/2006/relationships/image"/><Relationship Id="rId2" Target="../notesSlides/notesSlide47.xml" Type="http://schemas.openxmlformats.org/officeDocument/2006/relationships/notesSlide"/><Relationship Id="rId1" Target="../slideLayouts/slideLayout8.xml" Type="http://schemas.openxmlformats.org/officeDocument/2006/relationships/slideLayout"/></Relationships>
</file>

<file path=ppt/slides/_rels/slide72.xml.rels><?xml version="1.0" encoding="UTF-8" standalone="yes" ?><Relationships xmlns="http://schemas.openxmlformats.org/package/2006/relationships"><Relationship Id="rId3" Target="../media/image41.jpeg" Type="http://schemas.openxmlformats.org/officeDocument/2006/relationships/image"/><Relationship Id="rId2" Target="../notesSlides/notesSlide48.xml" Type="http://schemas.openxmlformats.org/officeDocument/2006/relationships/notesSlide"/><Relationship Id="rId1" Target="../slideLayouts/slideLayout8.xml" Type="http://schemas.openxmlformats.org/officeDocument/2006/relationships/slideLayout"/></Relationships>
</file>

<file path=ppt/slides/_rels/slide73.xml.rels><?xml version="1.0" encoding="UTF-8" standalone="yes" ?><Relationships xmlns="http://schemas.openxmlformats.org/package/2006/relationships"><Relationship Id="rId3" Target="../media/image41.jpeg" Type="http://schemas.openxmlformats.org/officeDocument/2006/relationships/image"/><Relationship Id="rId2" Target="../notesSlides/notesSlide49.xml" Type="http://schemas.openxmlformats.org/officeDocument/2006/relationships/notesSlide"/><Relationship Id="rId1" Target="../slideLayouts/slideLayout6.xml" Type="http://schemas.openxmlformats.org/officeDocument/2006/relationships/slideLayout"/><Relationship Id="rId4" Target="../media/image42.jpg" Type="http://schemas.openxmlformats.org/officeDocument/2006/relationships/image"/></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arget="../media/image42.jpg" Type="http://schemas.openxmlformats.org/officeDocument/2006/relationships/image"/><Relationship Id="rId2" Target="../media/image41.jpeg" Type="http://schemas.openxmlformats.org/officeDocument/2006/relationships/image"/><Relationship Id="rId1" Target="../slideLayouts/slideLayout6.xml" Type="http://schemas.openxmlformats.org/officeDocument/2006/relationships/slideLayout"/></Relationships>
</file>

<file path=ppt/slides/_rels/slide76.xml.rels><?xml version="1.0" encoding="UTF-8" standalone="yes" ?><Relationships xmlns="http://schemas.openxmlformats.org/package/2006/relationships"><Relationship Id="rId3" Target="../media/image43.jpeg" Type="http://schemas.openxmlformats.org/officeDocument/2006/relationships/image"/><Relationship Id="rId2" Target="../notesSlides/notesSlide50.xml" Type="http://schemas.openxmlformats.org/officeDocument/2006/relationships/notesSlide"/><Relationship Id="rId1" Target="../slideLayouts/slideLayout7.xml" Type="http://schemas.openxmlformats.org/officeDocument/2006/relationships/slideLayout"/></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arget="../media/image12.jpeg" Type="http://schemas.openxmlformats.org/officeDocument/2006/relationships/image"/><Relationship Id="rId2" Target="../notesSlides/notesSlide6.xml" Type="http://schemas.openxmlformats.org/officeDocument/2006/relationships/notesSlide"/><Relationship Id="rId1" Target="../slideLayouts/slideLayout8.xml" Type="http://schemas.openxmlformats.org/officeDocument/2006/relationships/slideLayout"/></Relationships>
</file>

<file path=ppt/slides/_rels/slide80.xml.rels><?xml version="1.0" encoding="UTF-8" standalone="yes" ?><Relationships xmlns="http://schemas.openxmlformats.org/package/2006/relationships"><Relationship Id="rId3" Target="../media/image45.jpeg" Type="http://schemas.openxmlformats.org/officeDocument/2006/relationships/image"/><Relationship Id="rId2" Target="../notesSlides/notesSlide54.xml" Type="http://schemas.openxmlformats.org/officeDocument/2006/relationships/notesSlide"/><Relationship Id="rId1" Target="../slideLayouts/slideLayout14.xml" Type="http://schemas.openxmlformats.org/officeDocument/2006/relationships/slideLayout"/><Relationship Id="rId5" Target="../media/image47.jpeg" Type="http://schemas.openxmlformats.org/officeDocument/2006/relationships/image"/><Relationship Id="rId4" Target="../media/image46.jpeg" Type="http://schemas.openxmlformats.org/officeDocument/2006/relationships/image"/></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4.xml.rels><?xml version="1.0" encoding="UTF-8" standalone="yes" ?><Relationships xmlns="http://schemas.openxmlformats.org/package/2006/relationships"><Relationship Id="rId8" Target="https://www.ngs.noaa.gov/web_services/ncat/index.shtml" TargetMode="External" Type="http://schemas.openxmlformats.org/officeDocument/2006/relationships/hyperlink"/><Relationship Id="rId3" Target="../notesSlides/notesSlide58.xml" Type="http://schemas.openxmlformats.org/officeDocument/2006/relationships/notesSlide"/><Relationship Id="rId7" Target="../media/image27.png" Type="http://schemas.openxmlformats.org/officeDocument/2006/relationships/image"/><Relationship Id="rId2" Target="../slideLayouts/slideLayout16.xml" Type="http://schemas.openxmlformats.org/officeDocument/2006/relationships/slideLayout"/><Relationship Id="rId1" Target="../tags/tag8.xml" Type="http://schemas.openxmlformats.org/officeDocument/2006/relationships/tags"/><Relationship Id="rId6" Target="https://github.com/noaa-ngs/ncat-lib" TargetMode="External" Type="http://schemas.openxmlformats.org/officeDocument/2006/relationships/hyperlink"/><Relationship Id="rId5" Target="../media/image49.jpeg" Type="http://schemas.openxmlformats.org/officeDocument/2006/relationships/image"/><Relationship Id="rId4" Target="https://geodesy.noaa.gov/NCAT/" TargetMode="External" Type="http://schemas.openxmlformats.org/officeDocument/2006/relationships/hyperlink"/><Relationship Id="rId9" Target="../media/image50.png" Type="http://schemas.openxmlformats.org/officeDocument/2006/relationships/image"/></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6.xml"/><Relationship Id="rId1" Type="http://schemas.openxmlformats.org/officeDocument/2006/relationships/tags" Target="../tags/tag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arget="../media/image54.jpeg" Type="http://schemas.openxmlformats.org/officeDocument/2006/relationships/image"/><Relationship Id="rId2" Target="../media/image53.jpeg" Type="http://schemas.openxmlformats.org/officeDocument/2006/relationships/image"/><Relationship Id="rId1" Target="../slideLayouts/slideLayout7.xml" Type="http://schemas.openxmlformats.org/officeDocument/2006/relationships/slideLayout"/></Relationships>
</file>

<file path=ppt/slides/_rels/slide9.xml.rels><?xml version="1.0" encoding="UTF-8" standalone="yes" ?><Relationships xmlns="http://schemas.openxmlformats.org/package/2006/relationships"><Relationship Id="rId3" Target="../media/image13.jpeg" Type="http://schemas.openxmlformats.org/officeDocument/2006/relationships/image"/><Relationship Id="rId2" Target="../notesSlides/notesSlide7.xml" Type="http://schemas.openxmlformats.org/officeDocument/2006/relationships/notesSlide"/><Relationship Id="rId1" Target="../slideLayouts/slideLayout8.xml" Type="http://schemas.openxmlformats.org/officeDocument/2006/relationships/slideLayout"/></Relationships>
</file>

<file path=ppt/slides/_rels/slide90.xml.rels><?xml version="1.0" encoding="UTF-8" standalone="yes"?>
<Relationships xmlns="http://schemas.openxmlformats.org/package/2006/relationships"><Relationship Id="rId3" Type="http://schemas.openxmlformats.org/officeDocument/2006/relationships/hyperlink" Target="https://geodesy.noaa.gov/ADVISOR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81F2AE08-6BDE-4BF0-A9DA-569A06265BF4}"/>
              </a:ext>
            </a:extLst>
          </p:cNvPr>
          <p:cNvSpPr>
            <a:spLocks noGrp="1"/>
          </p:cNvSpPr>
          <p:nvPr>
            <p:ph type="ctrTitle"/>
          </p:nvPr>
        </p:nvSpPr>
        <p:spPr>
          <a:xfrm>
            <a:off x="1250066" y="966583"/>
            <a:ext cx="7893934" cy="1367301"/>
          </a:xfrm>
        </p:spPr>
        <p:txBody>
          <a:bodyPr anchor="t">
            <a:normAutofit/>
          </a:bodyPr>
          <a:lstStyle/>
          <a:p>
            <a:r>
              <a:rPr lang="en-US" sz="4800" dirty="0"/>
              <a:t>NSRS Modernization</a:t>
            </a:r>
            <a:br>
              <a:rPr lang="en-US" dirty="0"/>
            </a:br>
            <a:r>
              <a:rPr lang="en-US" sz="2800" dirty="0"/>
              <a:t>An Update from NGS</a:t>
            </a:r>
            <a:endParaRPr lang="en-US" dirty="0"/>
          </a:p>
        </p:txBody>
      </p:sp>
      <p:sp>
        <p:nvSpPr>
          <p:cNvPr id="15" name="Event">
            <a:extLst>
              <a:ext uri="{FF2B5EF4-FFF2-40B4-BE49-F238E27FC236}">
                <a16:creationId xmlns:a16="http://schemas.microsoft.com/office/drawing/2014/main" id="{7A4A8595-C901-4916-B243-6D2AD16E6431}"/>
              </a:ext>
            </a:extLst>
          </p:cNvPr>
          <p:cNvSpPr>
            <a:spLocks noGrp="1"/>
          </p:cNvSpPr>
          <p:nvPr>
            <p:ph type="subTitle" idx="1"/>
          </p:nvPr>
        </p:nvSpPr>
        <p:spPr>
          <a:xfrm>
            <a:off x="-1" y="2333884"/>
            <a:ext cx="9144000" cy="813175"/>
          </a:xfrm>
        </p:spPr>
        <p:txBody>
          <a:bodyPr anchor="ctr">
            <a:normAutofit/>
          </a:bodyPr>
          <a:lstStyle/>
          <a:p>
            <a:pPr>
              <a:spcBef>
                <a:spcPts val="0"/>
              </a:spcBef>
            </a:pPr>
            <a:r>
              <a:rPr lang="en-US" sz="1800" i="1" dirty="0">
                <a:solidFill>
                  <a:schemeClr val="tx1"/>
                </a:solidFill>
              </a:rPr>
              <a:t>PSLS SW Chapter Meeting</a:t>
            </a:r>
          </a:p>
          <a:p>
            <a:pPr>
              <a:spcBef>
                <a:spcPts val="0"/>
              </a:spcBef>
            </a:pPr>
            <a:r>
              <a:rPr lang="en-US" sz="1800" i="1" dirty="0">
                <a:solidFill>
                  <a:schemeClr val="tx1"/>
                </a:solidFill>
              </a:rPr>
              <a:t>September 2024</a:t>
            </a:r>
          </a:p>
        </p:txBody>
      </p:sp>
      <p:sp>
        <p:nvSpPr>
          <p:cNvPr id="16" name="Name POC">
            <a:extLst>
              <a:ext uri="{FF2B5EF4-FFF2-40B4-BE49-F238E27FC236}">
                <a16:creationId xmlns:a16="http://schemas.microsoft.com/office/drawing/2014/main" id="{F6137DED-D925-4B47-B611-ADB0471AF7DD}"/>
              </a:ext>
            </a:extLst>
          </p:cNvPr>
          <p:cNvSpPr txBox="1">
            <a:spLocks noChangeArrowheads="1"/>
          </p:cNvSpPr>
          <p:nvPr/>
        </p:nvSpPr>
        <p:spPr bwMode="auto">
          <a:xfrm>
            <a:off x="0" y="3147060"/>
            <a:ext cx="9143999"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2400" b="1" dirty="0">
                <a:latin typeface="Cambria" panose="02040503050406030204" pitchFamily="18" charset="0"/>
                <a:ea typeface="Cambria" panose="02040503050406030204" pitchFamily="18" charset="0"/>
              </a:rPr>
              <a:t>Jeff Jalbrzikowski, P.S., GISP, CFS</a:t>
            </a:r>
          </a:p>
          <a:p>
            <a:pPr algn="ctr"/>
            <a:r>
              <a:rPr lang="en-GB" sz="2400" b="1" dirty="0">
                <a:latin typeface="Cambria" panose="02040503050406030204" pitchFamily="18" charset="0"/>
                <a:ea typeface="Cambria" panose="02040503050406030204" pitchFamily="18" charset="0"/>
              </a:rPr>
              <a:t>Appalachian Regional Geodetic Advisor</a:t>
            </a:r>
          </a:p>
          <a:p>
            <a:pPr algn="ctr">
              <a:spcBef>
                <a:spcPts val="1800"/>
              </a:spcBef>
            </a:pPr>
            <a:r>
              <a:rPr lang="en-GB" sz="2400" b="1" dirty="0">
                <a:latin typeface="Cambria" panose="02040503050406030204" pitchFamily="18" charset="0"/>
                <a:ea typeface="Cambria" panose="02040503050406030204" pitchFamily="18" charset="0"/>
              </a:rPr>
              <a:t>jeff.jalbrzikowski@noaa.gov</a:t>
            </a:r>
          </a:p>
          <a:p>
            <a:pPr algn="ctr"/>
            <a:r>
              <a:rPr lang="en-GB" sz="24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idx="4294967295" type="title"/>
          </p:nvPr>
        </p:nvSpPr>
        <p:spPr>
          <a:xfrm>
            <a:off x="1143000" y="0"/>
            <a:ext cx="6858000" cy="673100"/>
          </a:xfrm>
        </p:spPr>
        <p:txBody>
          <a:bodyPr/>
          <a:lstStyle/>
          <a:p>
            <a:r>
              <a:rPr b="1" dirty="0" lang="en-US" sz="3450"/>
              <a:t>NOAA CORS Network (NCN) in PA</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1143001" y="741580"/>
            <a:ext cx="6850112" cy="4401920"/>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2187958" y="211582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0" name="Oval 9">
            <a:extLst>
              <a:ext uri="{FF2B5EF4-FFF2-40B4-BE49-F238E27FC236}">
                <a16:creationId xmlns:a16="http://schemas.microsoft.com/office/drawing/2014/main" id="{B0EBC7BD-01A7-4713-918A-12758C10669B}"/>
              </a:ext>
            </a:extLst>
          </p:cNvPr>
          <p:cNvSpPr/>
          <p:nvPr/>
        </p:nvSpPr>
        <p:spPr>
          <a:xfrm>
            <a:off x="1643128" y="262255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1" name="Oval 10">
            <a:extLst>
              <a:ext uri="{FF2B5EF4-FFF2-40B4-BE49-F238E27FC236}">
                <a16:creationId xmlns:a16="http://schemas.microsoft.com/office/drawing/2014/main" id="{F04642FA-29F2-4D83-A998-341BCABB9C90}"/>
              </a:ext>
            </a:extLst>
          </p:cNvPr>
          <p:cNvSpPr/>
          <p:nvPr/>
        </p:nvSpPr>
        <p:spPr>
          <a:xfrm>
            <a:off x="2393698" y="257175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2" name="Oval 11">
            <a:extLst>
              <a:ext uri="{FF2B5EF4-FFF2-40B4-BE49-F238E27FC236}">
                <a16:creationId xmlns:a16="http://schemas.microsoft.com/office/drawing/2014/main" id="{68F12CA0-EF74-4E2E-9FC1-9844B6AD36D7}"/>
              </a:ext>
            </a:extLst>
          </p:cNvPr>
          <p:cNvSpPr/>
          <p:nvPr/>
        </p:nvSpPr>
        <p:spPr>
          <a:xfrm>
            <a:off x="3715768" y="196977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3" name="Oval 12">
            <a:extLst>
              <a:ext uri="{FF2B5EF4-FFF2-40B4-BE49-F238E27FC236}">
                <a16:creationId xmlns:a16="http://schemas.microsoft.com/office/drawing/2014/main" id="{78AF8E6C-9E0B-42AE-907C-6D21AD429907}"/>
              </a:ext>
            </a:extLst>
          </p:cNvPr>
          <p:cNvSpPr/>
          <p:nvPr/>
        </p:nvSpPr>
        <p:spPr>
          <a:xfrm>
            <a:off x="2869948" y="292628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4" name="Oval 13">
            <a:extLst>
              <a:ext uri="{FF2B5EF4-FFF2-40B4-BE49-F238E27FC236}">
                <a16:creationId xmlns:a16="http://schemas.microsoft.com/office/drawing/2014/main" id="{7CD594DA-5E47-4831-BFDA-2152159EB56A}"/>
              </a:ext>
            </a:extLst>
          </p:cNvPr>
          <p:cNvSpPr/>
          <p:nvPr/>
        </p:nvSpPr>
        <p:spPr>
          <a:xfrm>
            <a:off x="4640068" y="2555695"/>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5" name="Oval 14">
            <a:extLst>
              <a:ext uri="{FF2B5EF4-FFF2-40B4-BE49-F238E27FC236}">
                <a16:creationId xmlns:a16="http://schemas.microsoft.com/office/drawing/2014/main" id="{01EDAD9B-60F3-454F-B70D-6FBBEFBEDD78}"/>
              </a:ext>
            </a:extLst>
          </p:cNvPr>
          <p:cNvSpPr/>
          <p:nvPr/>
        </p:nvSpPr>
        <p:spPr>
          <a:xfrm>
            <a:off x="5154552" y="19377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6" name="Oval 15">
            <a:extLst>
              <a:ext uri="{FF2B5EF4-FFF2-40B4-BE49-F238E27FC236}">
                <a16:creationId xmlns:a16="http://schemas.microsoft.com/office/drawing/2014/main" id="{498DC222-5955-4CB8-99BA-16B626A44E43}"/>
              </a:ext>
            </a:extLst>
          </p:cNvPr>
          <p:cNvSpPr/>
          <p:nvPr/>
        </p:nvSpPr>
        <p:spPr>
          <a:xfrm>
            <a:off x="5573652" y="253078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7" name="Oval 16">
            <a:extLst>
              <a:ext uri="{FF2B5EF4-FFF2-40B4-BE49-F238E27FC236}">
                <a16:creationId xmlns:a16="http://schemas.microsoft.com/office/drawing/2014/main" id="{E90AE8FD-4F5A-46EF-A4EB-32AACC6BFEE2}"/>
              </a:ext>
            </a:extLst>
          </p:cNvPr>
          <p:cNvSpPr/>
          <p:nvPr/>
        </p:nvSpPr>
        <p:spPr>
          <a:xfrm>
            <a:off x="2304672" y="376859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8" name="Oval 17">
            <a:extLst>
              <a:ext uri="{FF2B5EF4-FFF2-40B4-BE49-F238E27FC236}">
                <a16:creationId xmlns:a16="http://schemas.microsoft.com/office/drawing/2014/main" id="{6CF6BF36-AF26-41FA-B265-DA28CD748CC2}"/>
              </a:ext>
            </a:extLst>
          </p:cNvPr>
          <p:cNvSpPr/>
          <p:nvPr/>
        </p:nvSpPr>
        <p:spPr>
          <a:xfrm>
            <a:off x="2627638" y="33760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9" name="Oval 18">
            <a:extLst>
              <a:ext uri="{FF2B5EF4-FFF2-40B4-BE49-F238E27FC236}">
                <a16:creationId xmlns:a16="http://schemas.microsoft.com/office/drawing/2014/main" id="{CD1F4937-67C0-4FFC-ADCA-67DD645D3F89}"/>
              </a:ext>
            </a:extLst>
          </p:cNvPr>
          <p:cNvSpPr/>
          <p:nvPr/>
        </p:nvSpPr>
        <p:spPr>
          <a:xfrm>
            <a:off x="5435608" y="33396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0" name="Oval 19">
            <a:extLst>
              <a:ext uri="{FF2B5EF4-FFF2-40B4-BE49-F238E27FC236}">
                <a16:creationId xmlns:a16="http://schemas.microsoft.com/office/drawing/2014/main" id="{09EDD0F0-8EC0-45D5-BE81-EC4797BC1700}"/>
              </a:ext>
            </a:extLst>
          </p:cNvPr>
          <p:cNvSpPr/>
          <p:nvPr/>
        </p:nvSpPr>
        <p:spPr>
          <a:xfrm>
            <a:off x="2145670" y="422386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1" name="Oval 20">
            <a:extLst>
              <a:ext uri="{FF2B5EF4-FFF2-40B4-BE49-F238E27FC236}">
                <a16:creationId xmlns:a16="http://schemas.microsoft.com/office/drawing/2014/main" id="{C959027C-B114-4F6B-A102-60448646F167}"/>
              </a:ext>
            </a:extLst>
          </p:cNvPr>
          <p:cNvSpPr/>
          <p:nvPr/>
        </p:nvSpPr>
        <p:spPr>
          <a:xfrm>
            <a:off x="3751588" y="41761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2" name="Oval 21">
            <a:extLst>
              <a:ext uri="{FF2B5EF4-FFF2-40B4-BE49-F238E27FC236}">
                <a16:creationId xmlns:a16="http://schemas.microsoft.com/office/drawing/2014/main" id="{297FF788-96A2-4B75-8202-3DD9F2668604}"/>
              </a:ext>
            </a:extLst>
          </p:cNvPr>
          <p:cNvSpPr/>
          <p:nvPr/>
        </p:nvSpPr>
        <p:spPr>
          <a:xfrm>
            <a:off x="4033528" y="418129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3" name="Oval 22">
            <a:extLst>
              <a:ext uri="{FF2B5EF4-FFF2-40B4-BE49-F238E27FC236}">
                <a16:creationId xmlns:a16="http://schemas.microsoft.com/office/drawing/2014/main" id="{29641701-DD8C-4290-999F-A9BCB3D6B5BB}"/>
              </a:ext>
            </a:extLst>
          </p:cNvPr>
          <p:cNvSpPr/>
          <p:nvPr/>
        </p:nvSpPr>
        <p:spPr>
          <a:xfrm>
            <a:off x="4910978" y="415145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4" name="Oval 23">
            <a:extLst>
              <a:ext uri="{FF2B5EF4-FFF2-40B4-BE49-F238E27FC236}">
                <a16:creationId xmlns:a16="http://schemas.microsoft.com/office/drawing/2014/main" id="{50B726C7-3C49-4EC2-9048-17759C3525C8}"/>
              </a:ext>
            </a:extLst>
          </p:cNvPr>
          <p:cNvSpPr/>
          <p:nvPr/>
        </p:nvSpPr>
        <p:spPr>
          <a:xfrm>
            <a:off x="5699402" y="4134177"/>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5" name="Oval 24">
            <a:extLst>
              <a:ext uri="{FF2B5EF4-FFF2-40B4-BE49-F238E27FC236}">
                <a16:creationId xmlns:a16="http://schemas.microsoft.com/office/drawing/2014/main" id="{A193ADDB-2254-45F7-89FD-9394B0464F0A}"/>
              </a:ext>
            </a:extLst>
          </p:cNvPr>
          <p:cNvSpPr/>
          <p:nvPr/>
        </p:nvSpPr>
        <p:spPr>
          <a:xfrm>
            <a:off x="6347368" y="408916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6" name="Oval 25">
            <a:extLst>
              <a:ext uri="{FF2B5EF4-FFF2-40B4-BE49-F238E27FC236}">
                <a16:creationId xmlns:a16="http://schemas.microsoft.com/office/drawing/2014/main" id="{E3114C3D-7537-4095-B770-30C17D04824A}"/>
              </a:ext>
            </a:extLst>
          </p:cNvPr>
          <p:cNvSpPr/>
          <p:nvPr/>
        </p:nvSpPr>
        <p:spPr>
          <a:xfrm>
            <a:off x="6469288" y="387692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7" name="Oval 26">
            <a:extLst>
              <a:ext uri="{FF2B5EF4-FFF2-40B4-BE49-F238E27FC236}">
                <a16:creationId xmlns:a16="http://schemas.microsoft.com/office/drawing/2014/main" id="{F3F3A710-50CF-4C10-B4CD-023ACAFF013C}"/>
              </a:ext>
            </a:extLst>
          </p:cNvPr>
          <p:cNvSpPr/>
          <p:nvPr/>
        </p:nvSpPr>
        <p:spPr>
          <a:xfrm>
            <a:off x="6258342" y="291588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8" name="Oval 27">
            <a:extLst>
              <a:ext uri="{FF2B5EF4-FFF2-40B4-BE49-F238E27FC236}">
                <a16:creationId xmlns:a16="http://schemas.microsoft.com/office/drawing/2014/main" id="{122DE9D6-F9E9-4663-9A60-7B9C5E0C9AC4}"/>
              </a:ext>
            </a:extLst>
          </p:cNvPr>
          <p:cNvSpPr/>
          <p:nvPr/>
        </p:nvSpPr>
        <p:spPr>
          <a:xfrm>
            <a:off x="6436394" y="311680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Tree>
    <p:extLst>
      <p:ext uri="{BB962C8B-B14F-4D97-AF65-F5344CB8AC3E}">
        <p14:creationId xmlns:p14="http://schemas.microsoft.com/office/powerpoint/2010/main" val="2272596698"/>
      </p:ext>
    </p:extLst>
  </p:cSld>
  <p:clrMapOvr>
    <a:masterClrMapping/>
  </p:clrMapOvr>
  <p:transition spd="slow">
    <p:wip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b="153" l="93" r="41" t="83"/>
          <a:stretch/>
        </p:blipFill>
        <p:spPr>
          <a:xfrm>
            <a:off x="1140822" y="528598"/>
            <a:ext cx="6858000" cy="4614902"/>
          </a:xfrm>
          <a:prstGeom prst="rect">
            <a:avLst/>
          </a:prstGeom>
        </p:spPr>
      </p:pic>
      <p:sp>
        <p:nvSpPr>
          <p:cNvPr id="6" name="Title 1"/>
          <p:cNvSpPr>
            <a:spLocks noGrp="1"/>
          </p:cNvSpPr>
          <p:nvPr>
            <p:ph idx="4294967295" type="title"/>
          </p:nvPr>
        </p:nvSpPr>
        <p:spPr>
          <a:xfrm>
            <a:off x="1143000" y="-184150"/>
            <a:ext cx="6858000" cy="857250"/>
          </a:xfrm>
        </p:spPr>
        <p:txBody>
          <a:bodyPr/>
          <a:lstStyle/>
          <a:p>
            <a:r>
              <a:rPr b="1" dirty="0" err="1" lang="en-US" sz="3600"/>
              <a:t>KeyNetGPS</a:t>
            </a:r>
            <a:r>
              <a:rPr b="1" dirty="0" lang="en-US" sz="3600"/>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1469892" y="2839064"/>
            <a:ext cx="1192192" cy="1498936"/>
          </a:xfrm>
          <a:custGeom>
            <a:avLst/>
            <a:gdLst>
              <a:gd fmla="*/ 744015 w 1589589" name="connsiteX0"/>
              <a:gd fmla="*/ 68826 h 1998581" name="connsiteY0"/>
              <a:gd fmla="*/ 744015 w 1589589" name="connsiteX1"/>
              <a:gd fmla="*/ 68826 h 1998581" name="connsiteY1"/>
              <a:gd fmla="*/ 370389 w 1589589" name="connsiteX2"/>
              <a:gd fmla="*/ 88490 h 1998581" name="connsiteY2"/>
              <a:gd fmla="*/ 301563 w 1589589" name="connsiteX3"/>
              <a:gd fmla="*/ 108155 h 1998581" name="connsiteY3"/>
              <a:gd fmla="*/ 242570 w 1589589" name="connsiteX4"/>
              <a:gd fmla="*/ 117987 h 1998581" name="connsiteY4"/>
              <a:gd fmla="*/ 134415 w 1589589" name="connsiteX5"/>
              <a:gd fmla="*/ 167148 h 1998581" name="connsiteY5"/>
              <a:gd fmla="*/ 45925 w 1589589" name="connsiteX6"/>
              <a:gd fmla="*/ 206477 h 1998581" name="connsiteY6"/>
              <a:gd fmla="*/ 16428 w 1589589" name="connsiteX7"/>
              <a:gd fmla="*/ 235974 h 1998581" name="connsiteY7"/>
              <a:gd fmla="*/ 16428 w 1589589" name="connsiteX8"/>
              <a:gd fmla="*/ 471948 h 1998581" name="connsiteY8"/>
              <a:gd fmla="*/ 55757 w 1589589" name="connsiteX9"/>
              <a:gd fmla="*/ 570271 h 1998581" name="connsiteY9"/>
              <a:gd fmla="*/ 75421 w 1589589" name="connsiteX10"/>
              <a:gd fmla="*/ 599768 h 1998581" name="connsiteY10"/>
              <a:gd fmla="*/ 95086 w 1589589" name="connsiteX11"/>
              <a:gd fmla="*/ 639097 h 1998581" name="connsiteY11"/>
              <a:gd fmla="*/ 124583 w 1589589" name="connsiteX12"/>
              <a:gd fmla="*/ 737419 h 1998581" name="connsiteY12"/>
              <a:gd fmla="*/ 144247 w 1589589" name="connsiteX13"/>
              <a:gd fmla="*/ 943897 h 1998581" name="connsiteY13"/>
              <a:gd fmla="*/ 154079 w 1589589" name="connsiteX14"/>
              <a:gd fmla="*/ 973393 h 1998581" name="connsiteY14"/>
              <a:gd fmla="*/ 163912 w 1589589" name="connsiteX15"/>
              <a:gd fmla="*/ 1101213 h 1998581" name="connsiteY15"/>
              <a:gd fmla="*/ 193408 w 1589589" name="connsiteX16"/>
              <a:gd fmla="*/ 1160206 h 1998581" name="connsiteY16"/>
              <a:gd fmla="*/ 213073 w 1589589" name="connsiteX17"/>
              <a:gd fmla="*/ 1219200 h 1998581" name="connsiteY17"/>
              <a:gd fmla="*/ 232737 w 1589589" name="connsiteX18"/>
              <a:gd fmla="*/ 1278193 h 1998581" name="connsiteY18"/>
              <a:gd fmla="*/ 242570 w 1589589" name="connsiteX19"/>
              <a:gd fmla="*/ 1307690 h 1998581" name="connsiteY19"/>
              <a:gd fmla="*/ 262234 w 1589589" name="connsiteX20"/>
              <a:gd fmla="*/ 1337187 h 1998581" name="connsiteY20"/>
              <a:gd fmla="*/ 272066 w 1589589" name="connsiteX21"/>
              <a:gd fmla="*/ 1376516 h 1998581" name="connsiteY21"/>
              <a:gd fmla="*/ 281899 w 1589589" name="connsiteX22"/>
              <a:gd fmla="*/ 1425677 h 1998581" name="connsiteY22"/>
              <a:gd fmla="*/ 291731 w 1589589" name="connsiteX23"/>
              <a:gd fmla="*/ 1455174 h 1998581" name="connsiteY23"/>
              <a:gd fmla="*/ 311396 w 1589589" name="connsiteX24"/>
              <a:gd fmla="*/ 1533832 h 1998581" name="connsiteY24"/>
              <a:gd fmla="*/ 311396 w 1589589" name="connsiteX25"/>
              <a:gd fmla="*/ 1533832 h 1998581" name="connsiteY25"/>
              <a:gd fmla="*/ 340892 w 1589589" name="connsiteX26"/>
              <a:gd fmla="*/ 1641987 h 1998581" name="connsiteY26"/>
              <a:gd fmla="*/ 350725 w 1589589" name="connsiteX27"/>
              <a:gd fmla="*/ 1671484 h 1998581" name="connsiteY27"/>
              <a:gd fmla="*/ 360557 w 1589589" name="connsiteX28"/>
              <a:gd fmla="*/ 1700980 h 1998581" name="connsiteY28"/>
              <a:gd fmla="*/ 399886 w 1589589" name="connsiteX29"/>
              <a:gd fmla="*/ 1759974 h 1998581" name="connsiteY29"/>
              <a:gd fmla="*/ 439215 w 1589589" name="connsiteX30"/>
              <a:gd fmla="*/ 1818968 h 1998581" name="connsiteY30"/>
              <a:gd fmla="*/ 458879 w 1589589" name="connsiteX31"/>
              <a:gd fmla="*/ 1848464 h 1998581" name="connsiteY31"/>
              <a:gd fmla="*/ 488376 w 1589589" name="connsiteX32"/>
              <a:gd fmla="*/ 1887793 h 1998581" name="connsiteY32"/>
              <a:gd fmla="*/ 527705 w 1589589" name="connsiteX33"/>
              <a:gd fmla="*/ 1946787 h 1998581" name="connsiteY33"/>
              <a:gd fmla="*/ 586699 w 1589589" name="connsiteX34"/>
              <a:gd fmla="*/ 1966451 h 1998581" name="connsiteY34"/>
              <a:gd fmla="*/ 704686 w 1589589" name="connsiteX35"/>
              <a:gd fmla="*/ 1986116 h 1998581" name="connsiteY35"/>
              <a:gd fmla="*/ 911163 w 1589589" name="connsiteX36"/>
              <a:gd fmla="*/ 1946787 h 1998581" name="connsiteY36"/>
              <a:gd fmla="*/ 920996 w 1589589" name="connsiteX37"/>
              <a:gd fmla="*/ 1877961 h 1998581" name="connsiteY37"/>
              <a:gd fmla="*/ 930828 w 1589589" name="connsiteX38"/>
              <a:gd fmla="*/ 1848464 h 1998581" name="connsiteY38"/>
              <a:gd fmla="*/ 940660 w 1589589" name="connsiteX39"/>
              <a:gd fmla="*/ 1691148 h 1998581" name="connsiteY39"/>
              <a:gd fmla="*/ 960325 w 1589589" name="connsiteX40"/>
              <a:gd fmla="*/ 1592826 h 1998581" name="connsiteY40"/>
              <a:gd fmla="*/ 970157 w 1589589" name="connsiteX41"/>
              <a:gd fmla="*/ 1445342 h 1998581" name="connsiteY41"/>
              <a:gd fmla="*/ 989821 w 1589589" name="connsiteX42"/>
              <a:gd fmla="*/ 1386348 h 1998581" name="connsiteY42"/>
              <a:gd fmla="*/ 999654 w 1589589" name="connsiteX43"/>
              <a:gd fmla="*/ 1238864 h 1998581" name="connsiteY43"/>
              <a:gd fmla="*/ 1029150 w 1589589" name="connsiteX44"/>
              <a:gd fmla="*/ 1140542 h 1998581" name="connsiteY44"/>
              <a:gd fmla="*/ 1048815 w 1589589" name="connsiteX45"/>
              <a:gd fmla="*/ 1071716 h 1998581" name="connsiteY45"/>
              <a:gd fmla="*/ 1058647 w 1589589" name="connsiteX46"/>
              <a:gd fmla="*/ 1042219 h 1998581" name="connsiteY46"/>
              <a:gd fmla="*/ 1127473 w 1589589" name="connsiteX47"/>
              <a:gd fmla="*/ 953729 h 1998581" name="connsiteY47"/>
              <a:gd fmla="*/ 1137305 w 1589589" name="connsiteX48"/>
              <a:gd fmla="*/ 914400 h 1998581" name="connsiteY48"/>
              <a:gd fmla="*/ 1147137 w 1589589" name="connsiteX49"/>
              <a:gd fmla="*/ 884903 h 1998581" name="connsiteY49"/>
              <a:gd fmla="*/ 1196299 w 1589589" name="connsiteX50"/>
              <a:gd fmla="*/ 747251 h 1998581" name="connsiteY50"/>
              <a:gd fmla="*/ 1225796 w 1589589" name="connsiteX51"/>
              <a:gd fmla="*/ 737419 h 1998581" name="connsiteY51"/>
              <a:gd fmla="*/ 1284789 w 1589589" name="connsiteX52"/>
              <a:gd fmla="*/ 678426 h 1998581" name="connsiteY52"/>
              <a:gd fmla="*/ 1314286 w 1589589" name="connsiteX53"/>
              <a:gd fmla="*/ 648929 h 1998581" name="connsiteY53"/>
              <a:gd fmla="*/ 1343783 w 1589589" name="connsiteX54"/>
              <a:gd fmla="*/ 639097 h 1998581" name="connsiteY54"/>
              <a:gd fmla="*/ 1432273 w 1589589" name="connsiteX55"/>
              <a:gd fmla="*/ 560439 h 1998581" name="connsiteY55"/>
              <a:gd fmla="*/ 1451937 w 1589589" name="connsiteX56"/>
              <a:gd fmla="*/ 530942 h 1998581" name="connsiteY56"/>
              <a:gd fmla="*/ 1501099 w 1589589" name="connsiteX57"/>
              <a:gd fmla="*/ 481780 h 1998581" name="connsiteY57"/>
              <a:gd fmla="*/ 1510931 w 1589589" name="connsiteX58"/>
              <a:gd fmla="*/ 452284 h 1998581" name="connsiteY58"/>
              <a:gd fmla="*/ 1550260 w 1589589" name="connsiteX59"/>
              <a:gd fmla="*/ 393290 h 1998581" name="connsiteY59"/>
              <a:gd fmla="*/ 1560092 w 1589589" name="connsiteX60"/>
              <a:gd fmla="*/ 304800 h 1998581" name="connsiteY60"/>
              <a:gd fmla="*/ 1579757 w 1589589" name="connsiteX61"/>
              <a:gd fmla="*/ 245806 h 1998581" name="connsiteY61"/>
              <a:gd fmla="*/ 1589589 w 1589589" name="connsiteX62"/>
              <a:gd fmla="*/ 216309 h 1998581" name="connsiteY62"/>
              <a:gd fmla="*/ 1579757 w 1589589" name="connsiteX63"/>
              <a:gd fmla="*/ 88490 h 1998581" name="connsiteY63"/>
              <a:gd fmla="*/ 1550260 w 1589589" name="connsiteX64"/>
              <a:gd fmla="*/ 78658 h 1998581" name="connsiteY64"/>
              <a:gd fmla="*/ 1520763 w 1589589" name="connsiteX65"/>
              <a:gd fmla="*/ 58993 h 1998581" name="connsiteY65"/>
              <a:gd fmla="*/ 1412608 w 1589589" name="connsiteX66"/>
              <a:gd fmla="*/ 39329 h 1998581" name="connsiteY66"/>
              <a:gd fmla="*/ 1206131 w 1589589" name="connsiteX67"/>
              <a:gd fmla="*/ 19664 h 1998581" name="connsiteY67"/>
              <a:gd fmla="*/ 1147137 w 1589589" name="connsiteX68"/>
              <a:gd fmla="*/ 9832 h 1998581" name="connsiteY68"/>
              <a:gd fmla="*/ 1078312 w 1589589" name="connsiteX69"/>
              <a:gd fmla="*/ 0 h 1998581" name="connsiteY69"/>
              <a:gd fmla="*/ 822673 w 1589589" name="connsiteX70"/>
              <a:gd fmla="*/ 9832 h 1998581" name="connsiteY70"/>
              <a:gd fmla="*/ 812841 w 1589589" name="connsiteX71"/>
              <a:gd fmla="*/ 39329 h 1998581" name="connsiteY71"/>
              <a:gd fmla="*/ 744015 w 1589589" name="connsiteX72"/>
              <a:gd fmla="*/ 68826 h 1998581" name="connsiteY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b="b" l="l" r="r" t="t"/>
            <a:pathLst>
              <a:path h="1998581" w="1589589">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2" name="Freeform: Shape 31">
            <a:extLst>
              <a:ext uri="{FF2B5EF4-FFF2-40B4-BE49-F238E27FC236}">
                <a16:creationId xmlns:a16="http://schemas.microsoft.com/office/drawing/2014/main" id="{18AE31E8-05C5-4CC0-BF80-6A67CBC94846}"/>
              </a:ext>
            </a:extLst>
          </p:cNvPr>
          <p:cNvSpPr/>
          <p:nvPr/>
        </p:nvSpPr>
        <p:spPr>
          <a:xfrm>
            <a:off x="1267451" y="1297858"/>
            <a:ext cx="1284020" cy="1114580"/>
          </a:xfrm>
          <a:custGeom>
            <a:avLst/>
            <a:gdLst>
              <a:gd fmla="*/ 355176 w 1712027" name="connsiteX0"/>
              <a:gd fmla="*/ 1484671 h 1486107" name="connsiteY0"/>
              <a:gd fmla="*/ 355176 w 1712027" name="connsiteX1"/>
              <a:gd fmla="*/ 1484671 h 1486107" name="connsiteY1"/>
              <a:gd fmla="*/ 433834 w 1712027" name="connsiteX2"/>
              <a:gd fmla="*/ 1415846 h 1486107" name="connsiteY2"/>
              <a:gd fmla="*/ 463331 w 1712027" name="connsiteX3"/>
              <a:gd fmla="*/ 1376517 h 1486107" name="connsiteY3"/>
              <a:gd fmla="*/ 492827 w 1712027" name="connsiteX4"/>
              <a:gd fmla="*/ 1356852 h 1486107" name="connsiteY4"/>
              <a:gd fmla="*/ 522324 w 1712027" name="connsiteX5"/>
              <a:gd fmla="*/ 1327355 h 1486107" name="connsiteY5"/>
              <a:gd fmla="*/ 610814 w 1712027" name="connsiteX6"/>
              <a:gd fmla="*/ 1258529 h 1486107" name="connsiteY6"/>
              <a:gd fmla="*/ 650143 w 1712027" name="connsiteX7"/>
              <a:gd fmla="*/ 1229033 h 1486107" name="connsiteY7"/>
              <a:gd fmla="*/ 679640 w 1712027" name="connsiteX8"/>
              <a:gd fmla="*/ 1209368 h 1486107" name="connsiteY8"/>
              <a:gd fmla="*/ 728801 w 1712027" name="connsiteX9"/>
              <a:gd fmla="*/ 1170039 h 1486107" name="connsiteY9"/>
              <a:gd fmla="*/ 758298 w 1712027" name="connsiteX10"/>
              <a:gd fmla="*/ 1140542 h 1486107" name="connsiteY10"/>
              <a:gd fmla="*/ 797627 w 1712027" name="connsiteX11"/>
              <a:gd fmla="*/ 1120878 h 1486107" name="connsiteY11"/>
              <a:gd fmla="*/ 836956 w 1712027" name="connsiteX12"/>
              <a:gd fmla="*/ 1091381 h 1486107" name="connsiteY12"/>
              <a:gd fmla="*/ 915614 w 1712027" name="connsiteX13"/>
              <a:gd fmla="*/ 1042220 h 1486107" name="connsiteY13"/>
              <a:gd fmla="*/ 945111 w 1712027" name="connsiteX14"/>
              <a:gd fmla="*/ 1022555 h 1486107" name="connsiteY14"/>
              <a:gd fmla="*/ 984440 w 1712027" name="connsiteX15"/>
              <a:gd fmla="*/ 993058 h 1486107" name="connsiteY15"/>
              <a:gd fmla="*/ 1023769 w 1712027" name="connsiteX16"/>
              <a:gd fmla="*/ 983226 h 1486107" name="connsiteY16"/>
              <a:gd fmla="*/ 1043434 w 1712027" name="connsiteX17"/>
              <a:gd fmla="*/ 953729 h 1486107" name="connsiteY17"/>
              <a:gd fmla="*/ 1102427 w 1712027" name="connsiteX18"/>
              <a:gd fmla="*/ 914400 h 1486107" name="connsiteY18"/>
              <a:gd fmla="*/ 1122092 w 1712027" name="connsiteX19"/>
              <a:gd fmla="*/ 884904 h 1486107" name="connsiteY19"/>
              <a:gd fmla="*/ 1181085 w 1712027" name="connsiteX20"/>
              <a:gd fmla="*/ 865239 h 1486107" name="connsiteY20"/>
              <a:gd fmla="*/ 1220414 w 1712027" name="connsiteX21"/>
              <a:gd fmla="*/ 835742 h 1486107" name="connsiteY21"/>
              <a:gd fmla="*/ 1299072 w 1712027" name="connsiteX22"/>
              <a:gd fmla="*/ 786581 h 1486107" name="connsiteY22"/>
              <a:gd fmla="*/ 1318737 w 1712027" name="connsiteX23"/>
              <a:gd fmla="*/ 757084 h 1486107" name="connsiteY23"/>
              <a:gd fmla="*/ 1377731 w 1712027" name="connsiteX24"/>
              <a:gd fmla="*/ 717755 h 1486107" name="connsiteY24"/>
              <a:gd fmla="*/ 1407227 w 1712027" name="connsiteX25"/>
              <a:gd fmla="*/ 688258 h 1486107" name="connsiteY25"/>
              <a:gd fmla="*/ 1426892 w 1712027" name="connsiteX26"/>
              <a:gd fmla="*/ 658762 h 1486107" name="connsiteY26"/>
              <a:gd fmla="*/ 1456389 w 1712027" name="connsiteX27"/>
              <a:gd fmla="*/ 648929 h 1486107" name="connsiteY27"/>
              <a:gd fmla="*/ 1515382 w 1712027" name="connsiteX28"/>
              <a:gd fmla="*/ 609600 h 1486107" name="connsiteY28"/>
              <a:gd fmla="*/ 1574376 w 1712027" name="connsiteX29"/>
              <a:gd fmla="*/ 570271 h 1486107" name="connsiteY29"/>
              <a:gd fmla="*/ 1603872 w 1712027" name="connsiteX30"/>
              <a:gd fmla="*/ 540775 h 1486107" name="connsiteY30"/>
              <a:gd fmla="*/ 1613705 w 1712027" name="connsiteX31"/>
              <a:gd fmla="*/ 511278 h 1486107" name="connsiteY31"/>
              <a:gd fmla="*/ 1653034 w 1712027" name="connsiteX32"/>
              <a:gd fmla="*/ 452284 h 1486107" name="connsiteY32"/>
              <a:gd fmla="*/ 1692363 w 1712027" name="connsiteX33"/>
              <a:gd fmla="*/ 314633 h 1486107" name="connsiteY33"/>
              <a:gd fmla="*/ 1702195 w 1712027" name="connsiteX34"/>
              <a:gd fmla="*/ 285136 h 1486107" name="connsiteY34"/>
              <a:gd fmla="*/ 1712027 w 1712027" name="connsiteX35"/>
              <a:gd fmla="*/ 255639 h 1486107" name="connsiteY35"/>
              <a:gd fmla="*/ 1702195 w 1712027" name="connsiteX36"/>
              <a:gd fmla="*/ 176981 h 1486107" name="connsiteY36"/>
              <a:gd fmla="*/ 1672698 w 1712027" name="connsiteX37"/>
              <a:gd fmla="*/ 147484 h 1486107" name="connsiteY37"/>
              <a:gd fmla="*/ 1623537 w 1712027" name="connsiteX38"/>
              <a:gd fmla="*/ 108155 h 1486107" name="connsiteY38"/>
              <a:gd fmla="*/ 1603872 w 1712027" name="connsiteX39"/>
              <a:gd fmla="*/ 78658 h 1486107" name="connsiteY39"/>
              <a:gd fmla="*/ 1544879 w 1712027" name="connsiteX40"/>
              <a:gd fmla="*/ 58994 h 1486107" name="connsiteY40"/>
              <a:gd fmla="*/ 1485885 w 1712027" name="connsiteX41"/>
              <a:gd fmla="*/ 19665 h 1486107" name="connsiteY41"/>
              <a:gd fmla="*/ 1328569 w 1712027" name="connsiteX42"/>
              <a:gd fmla="*/ 0 h 1486107" name="connsiteY42"/>
              <a:gd fmla="*/ 728801 w 1712027" name="connsiteX43"/>
              <a:gd fmla="*/ 9833 h 1486107" name="connsiteY43"/>
              <a:gd fmla="*/ 581318 w 1712027" name="connsiteX44"/>
              <a:gd fmla="*/ 29497 h 1486107" name="connsiteY44"/>
              <a:gd fmla="*/ 551821 w 1712027" name="connsiteX45"/>
              <a:gd fmla="*/ 49162 h 1486107" name="connsiteY45"/>
              <a:gd fmla="*/ 473163 w 1712027" name="connsiteX46"/>
              <a:gd fmla="*/ 78658 h 1486107" name="connsiteY46"/>
              <a:gd fmla="*/ 384672 w 1712027" name="connsiteX47"/>
              <a:gd fmla="*/ 147484 h 1486107" name="connsiteY47"/>
              <a:gd fmla="*/ 355176 w 1712027" name="connsiteX48"/>
              <a:gd fmla="*/ 167149 h 1486107" name="connsiteY48"/>
              <a:gd fmla="*/ 335511 w 1712027" name="connsiteX49"/>
              <a:gd fmla="*/ 196646 h 1486107" name="connsiteY49"/>
              <a:gd fmla="*/ 266685 w 1712027" name="connsiteX50"/>
              <a:gd fmla="*/ 235975 h 1486107" name="connsiteY50"/>
              <a:gd fmla="*/ 227356 w 1712027" name="connsiteX51"/>
              <a:gd fmla="*/ 304800 h 1486107" name="connsiteY51"/>
              <a:gd fmla="*/ 178195 w 1712027" name="connsiteX52"/>
              <a:gd fmla="*/ 353962 h 1486107" name="connsiteY52"/>
              <a:gd fmla="*/ 148698 w 1712027" name="connsiteX53"/>
              <a:gd fmla="*/ 422788 h 1486107" name="connsiteY53"/>
              <a:gd fmla="*/ 99537 w 1712027" name="connsiteX54"/>
              <a:gd fmla="*/ 491613 h 1486107" name="connsiteY54"/>
              <a:gd fmla="*/ 60208 w 1712027" name="connsiteX55"/>
              <a:gd fmla="*/ 589936 h 1486107" name="connsiteY55"/>
              <a:gd fmla="*/ 30711 w 1712027" name="connsiteX56"/>
              <a:gd fmla="*/ 668594 h 1486107" name="connsiteY56"/>
              <a:gd fmla="*/ 11047 w 1712027" name="connsiteX57"/>
              <a:gd fmla="*/ 747252 h 1486107" name="connsiteY57"/>
              <a:gd fmla="*/ 1214 w 1712027" name="connsiteX58"/>
              <a:gd fmla="*/ 786581 h 1486107" name="connsiteY58"/>
              <a:gd fmla="*/ 40543 w 1712027" name="connsiteX59"/>
              <a:gd fmla="*/ 1032388 h 1486107" name="connsiteY59"/>
              <a:gd fmla="*/ 70040 w 1712027" name="connsiteX60"/>
              <a:gd fmla="*/ 1061884 h 1486107" name="connsiteY60"/>
              <a:gd fmla="*/ 89705 w 1712027" name="connsiteX61"/>
              <a:gd fmla="*/ 1101213 h 1486107" name="connsiteY61"/>
              <a:gd fmla="*/ 119201 w 1712027" name="connsiteX62"/>
              <a:gd fmla="*/ 1120878 h 1486107" name="connsiteY62"/>
              <a:gd fmla="*/ 158531 w 1712027" name="connsiteX63"/>
              <a:gd fmla="*/ 1170039 h 1486107" name="connsiteY63"/>
              <a:gd fmla="*/ 207692 w 1712027" name="connsiteX64"/>
              <a:gd fmla="*/ 1238865 h 1486107" name="connsiteY64"/>
              <a:gd fmla="*/ 247021 w 1712027" name="connsiteX65"/>
              <a:gd fmla="*/ 1297858 h 1486107" name="connsiteY65"/>
              <a:gd fmla="*/ 306014 w 1712027" name="connsiteX66"/>
              <a:gd fmla="*/ 1337188 h 1486107" name="connsiteY66"/>
              <a:gd fmla="*/ 335511 w 1712027" name="connsiteX67"/>
              <a:gd fmla="*/ 1366684 h 1486107" name="connsiteY67"/>
              <a:gd fmla="*/ 394505 w 1712027" name="connsiteX68"/>
              <a:gd fmla="*/ 1376517 h 1486107" name="connsiteY68"/>
              <a:gd fmla="*/ 453498 w 1712027" name="connsiteX69"/>
              <a:gd fmla="*/ 1396181 h 1486107" name="connsiteY69"/>
              <a:gd fmla="*/ 384672 w 1712027" name="connsiteX70"/>
              <a:gd fmla="*/ 1484671 h 1486107" name="connsiteY70"/>
              <a:gd fmla="*/ 355176 w 1712027" name="connsiteX71"/>
              <a:gd fmla="*/ 1484671 h 1486107" name="connsiteY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b="b" l="l" r="r" t="t"/>
            <a:pathLst>
              <a:path h="1486107" w="171202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4" name="Freeform: Shape 33">
            <a:extLst>
              <a:ext uri="{FF2B5EF4-FFF2-40B4-BE49-F238E27FC236}">
                <a16:creationId xmlns:a16="http://schemas.microsoft.com/office/drawing/2014/main" id="{2996B193-D992-4855-AE1C-94F626A7CB36}"/>
              </a:ext>
            </a:extLst>
          </p:cNvPr>
          <p:cNvSpPr/>
          <p:nvPr/>
        </p:nvSpPr>
        <p:spPr>
          <a:xfrm>
            <a:off x="2455607" y="1511710"/>
            <a:ext cx="2706329" cy="2551471"/>
          </a:xfrm>
          <a:custGeom>
            <a:avLst/>
            <a:gdLst>
              <a:gd fmla="*/ 2792361 w 3608439" name="connsiteX0"/>
              <a:gd fmla="*/ 3401961 h 3401961" name="connsiteY0"/>
              <a:gd fmla="*/ 2792361 w 3608439" name="connsiteX1"/>
              <a:gd fmla="*/ 3401961 h 3401961" name="connsiteY1"/>
              <a:gd fmla="*/ 2880852 w 3608439" name="connsiteX2"/>
              <a:gd fmla="*/ 3392129 h 3401961" name="connsiteY2"/>
              <a:gd fmla="*/ 2910348 w 3608439" name="connsiteX3"/>
              <a:gd fmla="*/ 3382297 h 3401961" name="connsiteY3"/>
              <a:gd fmla="*/ 3038168 w 3608439" name="connsiteX4"/>
              <a:gd fmla="*/ 3372464 h 3401961" name="connsiteY4"/>
              <a:gd fmla="*/ 3215148 w 3608439" name="connsiteX5"/>
              <a:gd fmla="*/ 3342968 h 3401961" name="connsiteY5"/>
              <a:gd fmla="*/ 3303639 w 3608439" name="connsiteX6"/>
              <a:gd fmla="*/ 3313471 h 3401961" name="connsiteY6"/>
              <a:gd fmla="*/ 3333135 w 3608439" name="connsiteX7"/>
              <a:gd fmla="*/ 3303639 h 3401961" name="connsiteY7"/>
              <a:gd fmla="*/ 3392129 w 3608439" name="connsiteX8"/>
              <a:gd fmla="*/ 3293806 h 3401961" name="connsiteY8"/>
              <a:gd fmla="*/ 3451123 w 3608439" name="connsiteX9"/>
              <a:gd fmla="*/ 3274142 h 3401961" name="connsiteY9"/>
              <a:gd fmla="*/ 3510116 w 3608439" name="connsiteX10"/>
              <a:gd fmla="*/ 3234813 h 3401961" name="connsiteY10"/>
              <a:gd fmla="*/ 3559277 w 3608439" name="connsiteX11"/>
              <a:gd fmla="*/ 3185652 h 3401961" name="connsiteY11"/>
              <a:gd fmla="*/ 3569110 w 3608439" name="connsiteX12"/>
              <a:gd fmla="*/ 3116826 h 3401961" name="connsiteY12"/>
              <a:gd fmla="*/ 3588774 w 3608439" name="connsiteX13"/>
              <a:gd fmla="*/ 3028335 h 3401961" name="connsiteY13"/>
              <a:gd fmla="*/ 3608439 w 3608439" name="connsiteX14"/>
              <a:gd fmla="*/ 2949677 h 3401961" name="connsiteY14"/>
              <a:gd fmla="*/ 3598606 w 3608439" name="connsiteX15"/>
              <a:gd fmla="*/ 2674374 h 3401961" name="connsiteY15"/>
              <a:gd fmla="*/ 3578942 w 3608439" name="connsiteX16"/>
              <a:gd fmla="*/ 2644877 h 3401961" name="connsiteY16"/>
              <a:gd fmla="*/ 3569110 w 3608439" name="connsiteX17"/>
              <a:gd fmla="*/ 2615381 h 3401961" name="connsiteY17"/>
              <a:gd fmla="*/ 3529781 w 3608439" name="connsiteX18"/>
              <a:gd fmla="*/ 2585884 h 3401961" name="connsiteY18"/>
              <a:gd fmla="*/ 3500284 w 3608439" name="connsiteX19"/>
              <a:gd fmla="*/ 2556387 h 3401961" name="connsiteY19"/>
              <a:gd fmla="*/ 3411793 w 3608439" name="connsiteX20"/>
              <a:gd fmla="*/ 2507226 h 3401961" name="connsiteY20"/>
              <a:gd fmla="*/ 3352800 w 3608439" name="connsiteX21"/>
              <a:gd fmla="*/ 2467897 h 3401961" name="connsiteY21"/>
              <a:gd fmla="*/ 3274142 w 3608439" name="connsiteX22"/>
              <a:gd fmla="*/ 2438400 h 3401961" name="connsiteY22"/>
              <a:gd fmla="*/ 3244645 w 3608439" name="connsiteX23"/>
              <a:gd fmla="*/ 2408903 h 3401961" name="connsiteY23"/>
              <a:gd fmla="*/ 3205316 w 3608439" name="connsiteX24"/>
              <a:gd fmla="*/ 2379406 h 3401961" name="connsiteY24"/>
              <a:gd fmla="*/ 3175819 w 3608439" name="connsiteX25"/>
              <a:gd fmla="*/ 2359742 h 3401961" name="connsiteY25"/>
              <a:gd fmla="*/ 3116826 w 3608439" name="connsiteX26"/>
              <a:gd fmla="*/ 2310581 h 3401961" name="connsiteY26"/>
              <a:gd fmla="*/ 3057832 w 3608439" name="connsiteX27"/>
              <a:gd fmla="*/ 2251587 h 3401961" name="connsiteY27"/>
              <a:gd fmla="*/ 2949677 w 3608439" name="connsiteX28"/>
              <a:gd fmla="*/ 2163097 h 3401961" name="connsiteY28"/>
              <a:gd fmla="*/ 2871019 w 3608439" name="connsiteX29"/>
              <a:gd fmla="*/ 2094271 h 3401961" name="connsiteY29"/>
              <a:gd fmla="*/ 2841523 w 3608439" name="connsiteX30"/>
              <a:gd fmla="*/ 2064774 h 3401961" name="connsiteY30"/>
              <a:gd fmla="*/ 2812026 w 3608439" name="connsiteX31"/>
              <a:gd fmla="*/ 2045110 h 3401961" name="connsiteY31"/>
              <a:gd fmla="*/ 2772697 w 3608439" name="connsiteX32"/>
              <a:gd fmla="*/ 2015613 h 3401961" name="connsiteY32"/>
              <a:gd fmla="*/ 2694039 w 3608439" name="connsiteX33"/>
              <a:gd fmla="*/ 1956619 h 3401961" name="connsiteY33"/>
              <a:gd fmla="*/ 2684206 w 3608439" name="connsiteX34"/>
              <a:gd fmla="*/ 1927122 h 3401961" name="connsiteY34"/>
              <a:gd fmla="*/ 2654710 w 3608439" name="connsiteX35"/>
              <a:gd fmla="*/ 1897626 h 3401961" name="connsiteY35"/>
              <a:gd fmla="*/ 2635045 w 3608439" name="connsiteX36"/>
              <a:gd fmla="*/ 1868129 h 3401961" name="connsiteY36"/>
              <a:gd fmla="*/ 2625213 w 3608439" name="connsiteX37"/>
              <a:gd fmla="*/ 1818968 h 3401961" name="connsiteY37"/>
              <a:gd fmla="*/ 2605548 w 3608439" name="connsiteX38"/>
              <a:gd fmla="*/ 1789471 h 3401961" name="connsiteY38"/>
              <a:gd fmla="*/ 2576052 w 3608439" name="connsiteX39"/>
              <a:gd fmla="*/ 1730477 h 3401961" name="connsiteY39"/>
              <a:gd fmla="*/ 2566219 w 3608439" name="connsiteX40"/>
              <a:gd fmla="*/ 1681316 h 3401961" name="connsiteY40"/>
              <a:gd fmla="*/ 2517058 w 3608439" name="connsiteX41"/>
              <a:gd fmla="*/ 1602658 h 3401961" name="connsiteY41"/>
              <a:gd fmla="*/ 2487561 w 3608439" name="connsiteX42"/>
              <a:gd fmla="*/ 1573161 h 3401961" name="connsiteY42"/>
              <a:gd fmla="*/ 2448232 w 3608439" name="connsiteX43"/>
              <a:gd fmla="*/ 1524000 h 3401961" name="connsiteY43"/>
              <a:gd fmla="*/ 2399071 w 3608439" name="connsiteX44"/>
              <a:gd fmla="*/ 1445342 h 3401961" name="connsiteY44"/>
              <a:gd fmla="*/ 2379406 w 3608439" name="connsiteX45"/>
              <a:gd fmla="*/ 1415845 h 3401961" name="connsiteY45"/>
              <a:gd fmla="*/ 2320413 w 3608439" name="connsiteX46"/>
              <a:gd fmla="*/ 1356852 h 3401961" name="connsiteY46"/>
              <a:gd fmla="*/ 2281084 w 3608439" name="connsiteX47"/>
              <a:gd fmla="*/ 1297858 h 3401961" name="connsiteY47"/>
              <a:gd fmla="*/ 2261419 w 3608439" name="connsiteX48"/>
              <a:gd fmla="*/ 1268361 h 3401961" name="connsiteY48"/>
              <a:gd fmla="*/ 2202426 w 3608439" name="connsiteX49"/>
              <a:gd fmla="*/ 1209368 h 3401961" name="connsiteY49"/>
              <a:gd fmla="*/ 2172929 w 3608439" name="connsiteX50"/>
              <a:gd fmla="*/ 1179871 h 3401961" name="connsiteY50"/>
              <a:gd fmla="*/ 2104103 w 3608439" name="connsiteX51"/>
              <a:gd fmla="*/ 1150374 h 3401961" name="connsiteY51"/>
              <a:gd fmla="*/ 2074606 w 3608439" name="connsiteX52"/>
              <a:gd fmla="*/ 1120877 h 3401961" name="connsiteY52"/>
              <a:gd fmla="*/ 2025445 w 3608439" name="connsiteX53"/>
              <a:gd fmla="*/ 1101213 h 3401961" name="connsiteY53"/>
              <a:gd fmla="*/ 1986116 w 3608439" name="connsiteX54"/>
              <a:gd fmla="*/ 1081548 h 3401961" name="connsiteY54"/>
              <a:gd fmla="*/ 1956619 w 3608439" name="connsiteX55"/>
              <a:gd fmla="*/ 1061884 h 3401961" name="connsiteY55"/>
              <a:gd fmla="*/ 1877961 w 3608439" name="connsiteX56"/>
              <a:gd fmla="*/ 1042219 h 3401961" name="connsiteY56"/>
              <a:gd fmla="*/ 1818968 w 3608439" name="connsiteX57"/>
              <a:gd fmla="*/ 1022555 h 3401961" name="connsiteY57"/>
              <a:gd fmla="*/ 1720645 w 3608439" name="connsiteX58"/>
              <a:gd fmla="*/ 993058 h 3401961" name="connsiteY58"/>
              <a:gd fmla="*/ 1691148 w 3608439" name="connsiteX59"/>
              <a:gd fmla="*/ 983226 h 3401961" name="connsiteY59"/>
              <a:gd fmla="*/ 1651819 w 3608439" name="connsiteX60"/>
              <a:gd fmla="*/ 963561 h 3401961" name="connsiteY60"/>
              <a:gd fmla="*/ 1573161 w 3608439" name="connsiteX61"/>
              <a:gd fmla="*/ 943897 h 3401961" name="connsiteY61"/>
              <a:gd fmla="*/ 1543664 w 3608439" name="connsiteX62"/>
              <a:gd fmla="*/ 934064 h 3401961" name="connsiteY62"/>
              <a:gd fmla="*/ 1474839 w 3608439" name="connsiteX63"/>
              <a:gd fmla="*/ 914400 h 3401961" name="connsiteY63"/>
              <a:gd fmla="*/ 1415845 w 3608439" name="connsiteX64"/>
              <a:gd fmla="*/ 865239 h 3401961" name="connsiteY64"/>
              <a:gd fmla="*/ 1386348 w 3608439" name="connsiteX65"/>
              <a:gd fmla="*/ 845574 h 3401961" name="connsiteY65"/>
              <a:gd fmla="*/ 1366684 w 3608439" name="connsiteX66"/>
              <a:gd fmla="*/ 816077 h 3401961" name="connsiteY66"/>
              <a:gd fmla="*/ 1337187 w 3608439" name="connsiteX67"/>
              <a:gd fmla="*/ 796413 h 3401961" name="connsiteY67"/>
              <a:gd fmla="*/ 1297858 w 3608439" name="connsiteX68"/>
              <a:gd fmla="*/ 737419 h 3401961" name="connsiteY68"/>
              <a:gd fmla="*/ 1268361 w 3608439" name="connsiteX69"/>
              <a:gd fmla="*/ 707922 h 3401961" name="connsiteY69"/>
              <a:gd fmla="*/ 1258529 w 3608439" name="connsiteX70"/>
              <a:gd fmla="*/ 678426 h 3401961" name="connsiteY70"/>
              <a:gd fmla="*/ 1199535 w 3608439" name="connsiteX71"/>
              <a:gd fmla="*/ 589935 h 3401961" name="connsiteY71"/>
              <a:gd fmla="*/ 1179871 w 3608439" name="connsiteX72"/>
              <a:gd fmla="*/ 560439 h 3401961" name="connsiteY72"/>
              <a:gd fmla="*/ 1160206 w 3608439" name="connsiteX73"/>
              <a:gd fmla="*/ 530942 h 3401961" name="connsiteY73"/>
              <a:gd fmla="*/ 1150374 w 3608439" name="connsiteX74"/>
              <a:gd fmla="*/ 501445 h 3401961" name="connsiteY74"/>
              <a:gd fmla="*/ 1111045 w 3608439" name="connsiteX75"/>
              <a:gd fmla="*/ 442452 h 3401961" name="connsiteY75"/>
              <a:gd fmla="*/ 1101213 w 3608439" name="connsiteX76"/>
              <a:gd fmla="*/ 412955 h 3401961" name="connsiteY76"/>
              <a:gd fmla="*/ 1081548 w 3608439" name="connsiteX77"/>
              <a:gd fmla="*/ 373626 h 3401961" name="connsiteY77"/>
              <a:gd fmla="*/ 1052052 w 3608439" name="connsiteX78"/>
              <a:gd fmla="*/ 304800 h 3401961" name="connsiteY78"/>
              <a:gd fmla="*/ 1022555 w 3608439" name="connsiteX79"/>
              <a:gd fmla="*/ 226142 h 3401961" name="connsiteY79"/>
              <a:gd fmla="*/ 993058 w 3608439" name="connsiteX80"/>
              <a:gd fmla="*/ 167148 h 3401961" name="connsiteY80"/>
              <a:gd fmla="*/ 963561 w 3608439" name="connsiteX81"/>
              <a:gd fmla="*/ 147484 h 3401961" name="connsiteY81"/>
              <a:gd fmla="*/ 914400 w 3608439" name="connsiteX82"/>
              <a:gd fmla="*/ 98322 h 3401961" name="connsiteY82"/>
              <a:gd fmla="*/ 884903 w 3608439" name="connsiteX83"/>
              <a:gd fmla="*/ 68826 h 3401961" name="connsiteY83"/>
              <a:gd fmla="*/ 825910 w 3608439" name="connsiteX84"/>
              <a:gd fmla="*/ 39329 h 3401961" name="connsiteY84"/>
              <a:gd fmla="*/ 796413 w 3608439" name="connsiteX85"/>
              <a:gd fmla="*/ 19664 h 3401961" name="connsiteY85"/>
              <a:gd fmla="*/ 717755 w 3608439" name="connsiteX86"/>
              <a:gd fmla="*/ 0 h 3401961" name="connsiteY86"/>
              <a:gd fmla="*/ 629264 w 3608439" name="connsiteX87"/>
              <a:gd fmla="*/ 9832 h 3401961" name="connsiteY87"/>
              <a:gd fmla="*/ 501445 w 3608439" name="connsiteX88"/>
              <a:gd fmla="*/ 49161 h 3401961" name="connsiteY88"/>
              <a:gd fmla="*/ 462116 w 3608439" name="connsiteX89"/>
              <a:gd fmla="*/ 68826 h 3401961" name="connsiteY89"/>
              <a:gd fmla="*/ 393290 w 3608439" name="connsiteX90"/>
              <a:gd fmla="*/ 88490 h 3401961" name="connsiteY90"/>
              <a:gd fmla="*/ 353961 w 3608439" name="connsiteX91"/>
              <a:gd fmla="*/ 108155 h 3401961" name="connsiteY91"/>
              <a:gd fmla="*/ 324464 w 3608439" name="connsiteX92"/>
              <a:gd fmla="*/ 137652 h 3401961" name="connsiteY92"/>
              <a:gd fmla="*/ 265471 w 3608439" name="connsiteX93"/>
              <a:gd fmla="*/ 167148 h 3401961" name="connsiteY93"/>
              <a:gd fmla="*/ 206477 w 3608439" name="connsiteX94"/>
              <a:gd fmla="*/ 216310 h 3401961" name="connsiteY94"/>
              <a:gd fmla="*/ 157316 w 3608439" name="connsiteX95"/>
              <a:gd fmla="*/ 265471 h 3401961" name="connsiteY95"/>
              <a:gd fmla="*/ 88490 w 3608439" name="connsiteX96"/>
              <a:gd fmla="*/ 344129 h 3401961" name="connsiteY96"/>
              <a:gd fmla="*/ 68826 w 3608439" name="connsiteX97"/>
              <a:gd fmla="*/ 373626 h 3401961" name="connsiteY97"/>
              <a:gd fmla="*/ 58993 w 3608439" name="connsiteX98"/>
              <a:gd fmla="*/ 403122 h 3401961" name="connsiteY98"/>
              <a:gd fmla="*/ 39329 w 3608439" name="connsiteX99"/>
              <a:gd fmla="*/ 432619 h 3401961" name="connsiteY99"/>
              <a:gd fmla="*/ 19664 w 3608439" name="connsiteX100"/>
              <a:gd fmla="*/ 511277 h 3401961" name="connsiteY100"/>
              <a:gd fmla="*/ 0 w 3608439" name="connsiteX101"/>
              <a:gd fmla="*/ 540774 h 3401961" name="connsiteY101"/>
              <a:gd fmla="*/ 9832 w 3608439" name="connsiteX102"/>
              <a:gd fmla="*/ 865239 h 3401961" name="connsiteY102"/>
              <a:gd fmla="*/ 29497 w 3608439" name="connsiteX103"/>
              <a:gd fmla="*/ 953729 h 3401961" name="connsiteY103"/>
              <a:gd fmla="*/ 58993 w 3608439" name="connsiteX104"/>
              <a:gd fmla="*/ 1002890 h 3401961" name="connsiteY104"/>
              <a:gd fmla="*/ 127819 w 3608439" name="connsiteX105"/>
              <a:gd fmla="*/ 1111045 h 3401961" name="connsiteY105"/>
              <a:gd fmla="*/ 176981 w 3608439" name="connsiteX106"/>
              <a:gd fmla="*/ 1140542 h 3401961" name="connsiteY106"/>
              <a:gd fmla="*/ 216310 w 3608439" name="connsiteX107"/>
              <a:gd fmla="*/ 1179871 h 3401961" name="connsiteY107"/>
              <a:gd fmla="*/ 294968 w 3608439" name="connsiteX108"/>
              <a:gd fmla="*/ 1219200 h 3401961" name="connsiteY108"/>
              <a:gd fmla="*/ 383458 w 3608439" name="connsiteX109"/>
              <a:gd fmla="*/ 1258529 h 3401961" name="connsiteY109"/>
              <a:gd fmla="*/ 550606 w 3608439" name="connsiteX110"/>
              <a:gd fmla="*/ 1307690 h 3401961" name="connsiteY110"/>
              <a:gd fmla="*/ 599768 w 3608439" name="connsiteX111"/>
              <a:gd fmla="*/ 1327355 h 3401961" name="connsiteY111"/>
              <a:gd fmla="*/ 639097 w 3608439" name="connsiteX112"/>
              <a:gd fmla="*/ 1337187 h 3401961" name="connsiteY112"/>
              <a:gd fmla="*/ 668593 w 3608439" name="connsiteX113"/>
              <a:gd fmla="*/ 1347019 h 3401961" name="connsiteY113"/>
              <a:gd fmla="*/ 747252 w 3608439" name="connsiteX114"/>
              <a:gd fmla="*/ 1376516 h 3401961" name="connsiteY114"/>
              <a:gd fmla="*/ 855406 w 3608439" name="connsiteX115"/>
              <a:gd fmla="*/ 1435510 h 3401961" name="connsiteY115"/>
              <a:gd fmla="*/ 875071 w 3608439" name="connsiteX116"/>
              <a:gd fmla="*/ 1465006 h 3401961" name="connsiteY116"/>
              <a:gd fmla="*/ 934064 w 3608439" name="connsiteX117"/>
              <a:gd fmla="*/ 1543664 h 3401961" name="connsiteY117"/>
              <a:gd fmla="*/ 1002890 w 3608439" name="connsiteX118"/>
              <a:gd fmla="*/ 1641987 h 3401961" name="connsiteY118"/>
              <a:gd fmla="*/ 1022555 w 3608439" name="connsiteX119"/>
              <a:gd fmla="*/ 1671484 h 3401961" name="connsiteY119"/>
              <a:gd fmla="*/ 1042219 w 3608439" name="connsiteX120"/>
              <a:gd fmla="*/ 1720645 h 3401961" name="connsiteY120"/>
              <a:gd fmla="*/ 1081548 w 3608439" name="connsiteX121"/>
              <a:gd fmla="*/ 1779639 h 3401961" name="connsiteY121"/>
              <a:gd fmla="*/ 1130710 w 3608439" name="connsiteX122"/>
              <a:gd fmla="*/ 1858297 h 3401961" name="connsiteY122"/>
              <a:gd fmla="*/ 1179871 w 3608439" name="connsiteX123"/>
              <a:gd fmla="*/ 1936955 h 3401961" name="connsiteY123"/>
              <a:gd fmla="*/ 1199535 w 3608439" name="connsiteX124"/>
              <a:gd fmla="*/ 1976284 h 3401961" name="connsiteY124"/>
              <a:gd fmla="*/ 1258529 w 3608439" name="connsiteX125"/>
              <a:gd fmla="*/ 2054942 h 3401961" name="connsiteY125"/>
              <a:gd fmla="*/ 1278193 w 3608439" name="connsiteX126"/>
              <a:gd fmla="*/ 2084439 h 3401961" name="connsiteY126"/>
              <a:gd fmla="*/ 1288026 w 3608439" name="connsiteX127"/>
              <a:gd fmla="*/ 2113935 h 3401961" name="connsiteY127"/>
              <a:gd fmla="*/ 1317523 w 3608439" name="connsiteX128"/>
              <a:gd fmla="*/ 2133600 h 3401961" name="connsiteY128"/>
              <a:gd fmla="*/ 1366684 w 3608439" name="connsiteX129"/>
              <a:gd fmla="*/ 2202426 h 3401961" name="connsiteY129"/>
              <a:gd fmla="*/ 1455174 w 3608439" name="connsiteX130"/>
              <a:gd fmla="*/ 2300748 h 3401961" name="connsiteY130"/>
              <a:gd fmla="*/ 1504335 w 3608439" name="connsiteX131"/>
              <a:gd fmla="*/ 2330245 h 3401961" name="connsiteY131"/>
              <a:gd fmla="*/ 1602658 w 3608439" name="connsiteX132"/>
              <a:gd fmla="*/ 2399071 h 3401961" name="connsiteY132"/>
              <a:gd fmla="*/ 1691148 w 3608439" name="connsiteX133"/>
              <a:gd fmla="*/ 2467897 h 3401961" name="connsiteY133"/>
              <a:gd fmla="*/ 1848464 w 3608439" name="connsiteX134"/>
              <a:gd fmla="*/ 2556387 h 3401961" name="connsiteY134"/>
              <a:gd fmla="*/ 1877961 w 3608439" name="connsiteX135"/>
              <a:gd fmla="*/ 2576052 h 3401961" name="connsiteY135"/>
              <a:gd fmla="*/ 1956619 w 3608439" name="connsiteX136"/>
              <a:gd fmla="*/ 2635045 h 3401961" name="connsiteY136"/>
              <a:gd fmla="*/ 2025445 w 3608439" name="connsiteX137"/>
              <a:gd fmla="*/ 2684206 h 3401961" name="connsiteY137"/>
              <a:gd fmla="*/ 2074606 w 3608439" name="connsiteX138"/>
              <a:gd fmla="*/ 2723535 h 3401961" name="connsiteY138"/>
              <a:gd fmla="*/ 2104103 w 3608439" name="connsiteX139"/>
              <a:gd fmla="*/ 2753032 h 3401961" name="connsiteY139"/>
              <a:gd fmla="*/ 2153264 w 3608439" name="connsiteX140"/>
              <a:gd fmla="*/ 2782529 h 3401961" name="connsiteY140"/>
              <a:gd fmla="*/ 2192593 w 3608439" name="connsiteX141"/>
              <a:gd fmla="*/ 2812026 h 3401961" name="connsiteY141"/>
              <a:gd fmla="*/ 2222090 w 3608439" name="connsiteX142"/>
              <a:gd fmla="*/ 2831690 h 3401961" name="connsiteY142"/>
              <a:gd fmla="*/ 2261419 w 3608439" name="connsiteX143"/>
              <a:gd fmla="*/ 2861187 h 3401961" name="connsiteY143"/>
              <a:gd fmla="*/ 2300748 w 3608439" name="connsiteX144"/>
              <a:gd fmla="*/ 2880852 h 3401961" name="connsiteY144"/>
              <a:gd fmla="*/ 2379406 w 3608439" name="connsiteX145"/>
              <a:gd fmla="*/ 2910348 h 3401961" name="connsiteY145"/>
              <a:gd fmla="*/ 2448232 w 3608439" name="connsiteX146"/>
              <a:gd fmla="*/ 2939845 h 3401961" name="connsiteY146"/>
              <a:gd fmla="*/ 2507226 w 3608439" name="connsiteX147"/>
              <a:gd fmla="*/ 2979174 h 3401961" name="connsiteY147"/>
              <a:gd fmla="*/ 2546555 w 3608439" name="connsiteX148"/>
              <a:gd fmla="*/ 2998839 h 3401961" name="connsiteY148"/>
              <a:gd fmla="*/ 2605548 w 3608439" name="connsiteX149"/>
              <a:gd fmla="*/ 3057832 h 3401961" name="connsiteY149"/>
              <a:gd fmla="*/ 2635045 w 3608439" name="connsiteX150"/>
              <a:gd fmla="*/ 3077497 h 3401961" name="connsiteY150"/>
              <a:gd fmla="*/ 2654710 w 3608439" name="connsiteX151"/>
              <a:gd fmla="*/ 3106993 h 3401961" name="connsiteY151"/>
              <a:gd fmla="*/ 2694039 w 3608439" name="connsiteX152"/>
              <a:gd fmla="*/ 3185652 h 3401961" name="connsiteY152"/>
              <a:gd fmla="*/ 2713703 w 3608439" name="connsiteX153"/>
              <a:gd fmla="*/ 3215148 h 3401961" name="connsiteY153"/>
              <a:gd fmla="*/ 2743200 w 3608439" name="connsiteX154"/>
              <a:gd fmla="*/ 3234813 h 3401961" name="connsiteY154"/>
              <a:gd fmla="*/ 2782529 w 3608439" name="connsiteX155"/>
              <a:gd fmla="*/ 3303639 h 3401961" name="connsiteY155"/>
              <a:gd fmla="*/ 2812026 w 3608439" name="connsiteX156"/>
              <a:gd fmla="*/ 3313471 h 3401961" name="connsiteY156"/>
              <a:gd fmla="*/ 2792361 w 3608439" name="connsiteX157"/>
              <a:gd fmla="*/ 3401961 h 3401961" name="connsiteY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b="b" l="l" r="r" t="t"/>
            <a:pathLst>
              <a:path h="3401961" w="3608439">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8" name="Speech Bubble: Rectangle with Corners Rounded 7">
            <a:extLst>
              <a:ext uri="{FF2B5EF4-FFF2-40B4-BE49-F238E27FC236}">
                <a16:creationId xmlns:a16="http://schemas.microsoft.com/office/drawing/2014/main" id="{28358667-7411-48E5-828C-A1DD511EC4A1}"/>
              </a:ext>
            </a:extLst>
          </p:cNvPr>
          <p:cNvSpPr/>
          <p:nvPr/>
        </p:nvSpPr>
        <p:spPr>
          <a:xfrm>
            <a:off x="4401879" y="733307"/>
            <a:ext cx="1995621" cy="480060"/>
          </a:xfrm>
          <a:prstGeom prst="wedgeRoundRectCallout">
            <a:avLst>
              <a:gd fmla="val -109297" name="adj1"/>
              <a:gd fmla="val 171902" name="adj2"/>
              <a:gd fmla="val 16667" name="adj3"/>
            </a:avLst>
          </a:prstGeom>
        </p:spPr>
        <p:style>
          <a:lnRef idx="1">
            <a:schemeClr val="accent2"/>
          </a:lnRef>
          <a:fillRef idx="3">
            <a:schemeClr val="accent2"/>
          </a:fillRef>
          <a:effectRef idx="2">
            <a:schemeClr val="accent2"/>
          </a:effectRef>
          <a:fontRef idx="minor">
            <a:schemeClr val="lt1"/>
          </a:fontRef>
        </p:style>
        <p:txBody>
          <a:bodyPr anchor="ctr" rtlCol="0"/>
          <a:lstStyle/>
          <a:p>
            <a:pPr algn="ctr"/>
            <a:r>
              <a:rPr b="1" dirty="0" lang="en-US" sz="2000">
                <a:solidFill>
                  <a:srgbClr val="1C1C1C"/>
                </a:solidFill>
                <a:latin charset="0" panose="02040503050406030204" pitchFamily="18" typeface="Cambria"/>
                <a:ea charset="0" panose="02040503050406030204" pitchFamily="18" typeface="Cambria"/>
              </a:rPr>
              <a:t>non-NCN CORS</a:t>
            </a:r>
          </a:p>
        </p:txBody>
      </p:sp>
    </p:spTree>
    <p:extLst>
      <p:ext uri="{BB962C8B-B14F-4D97-AF65-F5344CB8AC3E}">
        <p14:creationId xmlns:p14="http://schemas.microsoft.com/office/powerpoint/2010/main" val="754627258"/>
      </p:ext>
    </p:extLst>
  </p:cSld>
  <p:clrMapOvr>
    <a:masterClrMapping/>
  </p:clrMapOvr>
  <p:transition spd="slow">
    <p:wipe dir="r"/>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8">
                                            <p:bg/>
                                          </p:spTgt>
                                        </p:tgtEl>
                                        <p:attrNameLst>
                                          <p:attrName>style.visibility</p:attrName>
                                        </p:attrNameLst>
                                      </p:cBhvr>
                                      <p:to>
                                        <p:strVal val="visible"/>
                                      </p:to>
                                    </p:set>
                                    <p:animEffect filter="wipe(down)" transition="in">
                                      <p:cBhvr>
                                        <p:cTn dur="500" id="7"/>
                                        <p:tgtEl>
                                          <p:spTgt spid="8">
                                            <p:bg/>
                                          </p:spTgt>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8">
                                            <p:txEl>
                                              <p:pRg end="0" st="0"/>
                                            </p:txEl>
                                          </p:spTgt>
                                        </p:tgtEl>
                                        <p:attrNameLst>
                                          <p:attrName>style.visibility</p:attrName>
                                        </p:attrNameLst>
                                      </p:cBhvr>
                                      <p:to>
                                        <p:strVal val="visible"/>
                                      </p:to>
                                    </p:set>
                                    <p:animEffect filter="fade" transition="in">
                                      <p:cBhvr>
                                        <p:cTn dur="500" id="11"/>
                                        <p:tgtEl>
                                          <p:spTgt spid="8">
                                            <p:txEl>
                                              <p:pRg end="0" st="0"/>
                                            </p:txEl>
                                          </p:spTgt>
                                        </p:tgtEl>
                                      </p:cBhvr>
                                    </p:animEffect>
                                  </p:childTnLst>
                                </p:cTn>
                              </p:par>
                            </p:childTnLst>
                          </p:cTn>
                        </p:par>
                      </p:childTnLst>
                    </p:cTn>
                  </p:par>
                  <p:par>
                    <p:cTn fill="hold" id="12">
                      <p:stCondLst>
                        <p:cond delay="indefinite"/>
                      </p:stCondLst>
                      <p:childTnLst>
                        <p:par>
                          <p:cTn fill="hold" id="13">
                            <p:stCondLst>
                              <p:cond delay="0"/>
                            </p:stCondLst>
                            <p:childTnLst>
                              <p:par>
                                <p:cTn fill="hold" id="14" nodeType="clickEffect" presetClass="emph" presetID="26" presetSubtype="0" repeatCount="3000">
                                  <p:stCondLst>
                                    <p:cond delay="0"/>
                                  </p:stCondLst>
                                  <p:childTnLst>
                                    <p:animEffect filter="fade" transition="out">
                                      <p:cBhvr>
                                        <p:cTn dur="750" id="15" tmFilter="0, 0; .2, .5; .8, .5; 1, 0"/>
                                        <p:tgtEl>
                                          <p:spTgt spid="8">
                                            <p:txEl>
                                              <p:pRg end="0" st="0"/>
                                            </p:txEl>
                                          </p:spTgt>
                                        </p:tgtEl>
                                      </p:cBhvr>
                                    </p:animEffect>
                                    <p:animScale>
                                      <p:cBhvr>
                                        <p:cTn autoRev="1" dur="375" fill="hold" id="16"/>
                                        <p:tgtEl>
                                          <p:spTgt spid="8">
                                            <p:txEl>
                                              <p:pRg end="0" st="0"/>
                                            </p:txEl>
                                          </p:spTgt>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uild="allAtOnce" grpId="0" spid="8" uiExpan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1143000" y="741053"/>
            <a:ext cx="6858000" cy="857250"/>
          </a:xfrm>
        </p:spPr>
        <p:txBody>
          <a:bodyPr/>
          <a:lstStyle/>
          <a:p>
            <a:r>
              <a:rPr lang="en-US" sz="4050" b="1" dirty="0"/>
              <a:t>Passive Control</a:t>
            </a:r>
          </a:p>
        </p:txBody>
      </p:sp>
      <p:sp>
        <p:nvSpPr>
          <p:cNvPr id="3" name="text"/>
          <p:cNvSpPr>
            <a:spLocks noGrp="1"/>
          </p:cNvSpPr>
          <p:nvPr>
            <p:ph idx="1"/>
          </p:nvPr>
        </p:nvSpPr>
        <p:spPr>
          <a:xfrm>
            <a:off x="1278652" y="1532815"/>
            <a:ext cx="6734596" cy="3394472"/>
          </a:xfrm>
        </p:spPr>
        <p:txBody>
          <a:bodyPr/>
          <a:lstStyle/>
          <a:p>
            <a:r>
              <a:rPr lang="en-US" sz="2100" i="1" dirty="0"/>
              <a:t>All marks </a:t>
            </a:r>
            <a:r>
              <a:rPr lang="en-US" sz="2100" dirty="0"/>
              <a:t>are </a:t>
            </a:r>
            <a:r>
              <a:rPr lang="en-US" sz="2100" b="1" dirty="0"/>
              <a:t>passive</a:t>
            </a:r>
            <a:r>
              <a:rPr lang="en-US" sz="2100" dirty="0"/>
              <a:t>—they sit there and hold a </a:t>
            </a:r>
            <a:r>
              <a:rPr lang="en-US" sz="2100" b="1" dirty="0"/>
              <a:t>point</a:t>
            </a: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3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655" y="1966400"/>
            <a:ext cx="4618691" cy="3079128"/>
          </a:xfrm>
          <a:prstGeom prst="rect">
            <a:avLst/>
          </a:prstGeom>
        </p:spPr>
      </p:pic>
      <p:cxnSp>
        <p:nvCxnSpPr>
          <p:cNvPr id="14" name="Straight Arrow Connector 13"/>
          <p:cNvCxnSpPr/>
          <p:nvPr/>
        </p:nvCxnSpPr>
        <p:spPr>
          <a:xfrm flipH="1">
            <a:off x="4534318" y="1905000"/>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53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1143000" y="741053"/>
            <a:ext cx="6858000" cy="857250"/>
          </a:xfrm>
        </p:spPr>
        <p:txBody>
          <a:bodyPr/>
          <a:lstStyle/>
          <a:p>
            <a:r>
              <a:rPr b="1" dirty="0" lang="en-US" sz="4050"/>
              <a:t>Active Control</a:t>
            </a:r>
          </a:p>
        </p:txBody>
      </p:sp>
      <p:sp>
        <p:nvSpPr>
          <p:cNvPr id="3" name="text"/>
          <p:cNvSpPr>
            <a:spLocks noGrp="1"/>
          </p:cNvSpPr>
          <p:nvPr>
            <p:ph idx="1"/>
          </p:nvPr>
        </p:nvSpPr>
        <p:spPr>
          <a:xfrm>
            <a:off x="1278652" y="1532815"/>
            <a:ext cx="6515519" cy="3394472"/>
          </a:xfrm>
        </p:spPr>
        <p:txBody>
          <a:bodyPr/>
          <a:lstStyle/>
          <a:p>
            <a:pPr>
              <a:spcBef>
                <a:spcPts val="1800"/>
              </a:spcBef>
            </a:pPr>
            <a:r>
              <a:rPr dirty="0" i="1" lang="en-US" sz="2100"/>
              <a:t>Some marks </a:t>
            </a:r>
            <a:r>
              <a:rPr dirty="0" lang="en-US" sz="2100"/>
              <a:t>have permanently installed equipment that enables nearly continuous observations</a:t>
            </a:r>
            <a:endParaRPr dirty="0" lang="en-US" sz="2100">
              <a:solidFill>
                <a:srgbClr val="FF0000"/>
              </a:solidFill>
            </a:endParaRP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altLang="en-US" dirty="0" lang="en-US" sz="3600">
                <a:latin charset="0" panose="02040503050406030204" pitchFamily="18" typeface="Cambria"/>
                <a:ea charset="0" panose="020B0604030504040204" pitchFamily="34" typeface="Tahoma"/>
                <a:cs charset="0" panose="020B0604030504040204" pitchFamily="34" typeface="Tahoma"/>
              </a:rPr>
              <a:t>Geodetic Control – Terminology</a:t>
            </a:r>
            <a:endParaRPr dirty="0" lang="en-US" sz="36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4" l="66" r="108" t="9"/>
          <a:stretch/>
        </p:blipFill>
        <p:spPr>
          <a:xfrm>
            <a:off x="1187273" y="2587413"/>
            <a:ext cx="2960184" cy="251875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
          <a:stretch/>
        </p:blipFill>
        <p:spPr>
          <a:xfrm>
            <a:off x="4204220" y="2587413"/>
            <a:ext cx="3720580" cy="2501691"/>
          </a:xfrm>
          <a:prstGeom prst="rect">
            <a:avLst/>
          </a:prstGeom>
        </p:spPr>
      </p:pic>
      <p:sp>
        <p:nvSpPr>
          <p:cNvPr id="11" name="text"/>
          <p:cNvSpPr txBox="1">
            <a:spLocks/>
          </p:cNvSpPr>
          <p:nvPr/>
        </p:nvSpPr>
        <p:spPr bwMode="auto">
          <a:xfrm>
            <a:off x="1154431" y="2229123"/>
            <a:ext cx="6870248" cy="42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34290" compatLnSpc="1" lIns="68580" numCol="1" rIns="68580" tIns="34290" vert="horz" wrap="square">
            <a:prstTxWarp prst="textNoShape">
              <a:avLst/>
            </a:prstTxWarp>
          </a:bodyPr>
          <a:lstStyle>
            <a:lvl1pPr algn="l" defTabSz="457200" eaLnBrk="0" fontAlgn="base" hangingPunct="0" indent="-342900" marL="342900" rtl="0">
              <a:spcBef>
                <a:spcPct val="20000"/>
              </a:spcBef>
              <a:spcAft>
                <a:spcPct val="0"/>
              </a:spcAft>
              <a:buFont charset="0" pitchFamily="34" typeface="Arial"/>
              <a:buChar char="•"/>
              <a:defRPr kern="1200" sz="3200">
                <a:solidFill>
                  <a:schemeClr val="tx1"/>
                </a:solidFill>
                <a:latin charset="0" pitchFamily="18" typeface="Times New Roman"/>
                <a:ea charset="0" typeface="ＭＳ Ｐゴシック"/>
                <a:cs charset="0" pitchFamily="18" typeface="Times New Roman"/>
              </a:defRPr>
            </a:lvl1pPr>
            <a:lvl2pPr algn="l" defTabSz="457200" eaLnBrk="0" fontAlgn="base" hangingPunct="0" indent="-285750" marL="742950" rtl="0">
              <a:spcBef>
                <a:spcPct val="20000"/>
              </a:spcBef>
              <a:spcAft>
                <a:spcPct val="0"/>
              </a:spcAft>
              <a:buFont charset="0" pitchFamily="34" typeface="Arial"/>
              <a:buChar char="–"/>
              <a:defRPr kern="1200" sz="2800">
                <a:solidFill>
                  <a:schemeClr val="tx1"/>
                </a:solidFill>
                <a:latin charset="0" pitchFamily="18" typeface="Times New Roman"/>
                <a:ea charset="0" typeface="ＭＳ Ｐゴシック"/>
                <a:cs charset="0" pitchFamily="18" typeface="Times New Roman"/>
              </a:defRPr>
            </a:lvl2pPr>
            <a:lvl3pPr algn="l" defTabSz="457200" eaLnBrk="0" fontAlgn="base" hangingPunct="0" indent="-228600" marL="1143000" rtl="0">
              <a:spcBef>
                <a:spcPct val="20000"/>
              </a:spcBef>
              <a:spcAft>
                <a:spcPct val="0"/>
              </a:spcAft>
              <a:buFont charset="0" pitchFamily="34" typeface="Arial"/>
              <a:buChar char="•"/>
              <a:defRPr kern="1200" sz="2400">
                <a:solidFill>
                  <a:schemeClr val="tx1"/>
                </a:solidFill>
                <a:latin charset="0" pitchFamily="18" typeface="Times New Roman"/>
                <a:ea charset="0" typeface="ＭＳ Ｐゴシック"/>
                <a:cs charset="0" pitchFamily="18" typeface="Times New Roman"/>
              </a:defRPr>
            </a:lvl3pPr>
            <a:lvl4pPr algn="l" defTabSz="457200" eaLnBrk="0" fontAlgn="base" hangingPunct="0" indent="-228600" marL="16002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4pPr>
            <a:lvl5pPr algn="l" defTabSz="457200" eaLnBrk="0" fontAlgn="base" hangingPunct="0" indent="-228600" marL="20574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pPr algn="ctr" indent="0" marL="0">
              <a:buNone/>
            </a:pPr>
            <a:r>
              <a:rPr dirty="0" lang="en-US" sz="1800">
                <a:latin charset="0" panose="02040503050406030204" pitchFamily="18" typeface="Cambria"/>
                <a:ea charset="0" panose="02040503050406030204" pitchFamily="18" typeface="Cambria"/>
              </a:rPr>
              <a:t>(they still sit there and hold a </a:t>
            </a:r>
            <a:r>
              <a:rPr b="1" dirty="0" lang="en-US" sz="1800">
                <a:latin charset="0" panose="02040503050406030204" pitchFamily="18" typeface="Cambria"/>
                <a:ea charset="0" panose="02040503050406030204" pitchFamily="18" typeface="Cambria"/>
              </a:rPr>
              <a:t>point</a:t>
            </a:r>
            <a:r>
              <a:rPr dirty="0" lang="en-US" sz="1800">
                <a:latin charset="0" panose="02040503050406030204" pitchFamily="18" typeface="Cambria"/>
                <a:ea charset="0" panose="02040503050406030204" pitchFamily="18" typeface="Cambria"/>
              </a:rPr>
              <a:t>)</a:t>
            </a:r>
          </a:p>
        </p:txBody>
      </p:sp>
      <p:cxnSp>
        <p:nvCxnSpPr>
          <p:cNvPr id="12" name="Straight Arrow Connector 11"/>
          <p:cNvCxnSpPr/>
          <p:nvPr/>
        </p:nvCxnSpPr>
        <p:spPr>
          <a:xfrm flipH="1">
            <a:off x="3089673" y="2546454"/>
            <a:ext cx="2943871" cy="1934463"/>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955507" y="2566934"/>
            <a:ext cx="74351" cy="1964585"/>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41499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1">
                                  <p:stCondLst>
                                    <p:cond delay="0"/>
                                  </p:stCondLst>
                                  <p:childTnLst>
                                    <p:set>
                                      <p:cBhvr>
                                        <p:cTn dur="1" fill="hold" id="6">
                                          <p:stCondLst>
                                            <p:cond delay="0"/>
                                          </p:stCondLst>
                                        </p:cTn>
                                        <p:tgtEl>
                                          <p:spTgt spid="11"/>
                                        </p:tgtEl>
                                        <p:attrNameLst>
                                          <p:attrName>style.visibility</p:attrName>
                                        </p:attrNameLst>
                                      </p:cBhvr>
                                      <p:to>
                                        <p:strVal val="visible"/>
                                      </p:to>
                                    </p:set>
                                    <p:animEffect filter="wipe(up)" transition="in">
                                      <p:cBhvr>
                                        <p:cTn dur="500" id="7"/>
                                        <p:tgtEl>
                                          <p:spTgt spid="11"/>
                                        </p:tgtEl>
                                      </p:cBhvr>
                                    </p:animEffect>
                                  </p:childTnLst>
                                </p:cTn>
                              </p:par>
                            </p:childTnLst>
                          </p:cTn>
                        </p:par>
                        <p:par>
                          <p:cTn fill="hold" id="8">
                            <p:stCondLst>
                              <p:cond delay="500"/>
                            </p:stCondLst>
                            <p:childTnLst>
                              <p:par>
                                <p:cTn fill="hold" id="9" nodeType="afterEffect" presetClass="entr" presetID="22" presetSubtype="1">
                                  <p:stCondLst>
                                    <p:cond delay="0"/>
                                  </p:stCondLst>
                                  <p:childTnLst>
                                    <p:set>
                                      <p:cBhvr>
                                        <p:cTn dur="1" fill="hold" id="10">
                                          <p:stCondLst>
                                            <p:cond delay="0"/>
                                          </p:stCondLst>
                                        </p:cTn>
                                        <p:tgtEl>
                                          <p:spTgt spid="12"/>
                                        </p:tgtEl>
                                        <p:attrNameLst>
                                          <p:attrName>style.visibility</p:attrName>
                                        </p:attrNameLst>
                                      </p:cBhvr>
                                      <p:to>
                                        <p:strVal val="visible"/>
                                      </p:to>
                                    </p:set>
                                    <p:animEffect filter="wipe(up)" transition="in">
                                      <p:cBhvr>
                                        <p:cTn dur="500" id="11"/>
                                        <p:tgtEl>
                                          <p:spTgt spid="12"/>
                                        </p:tgtEl>
                                      </p:cBhvr>
                                    </p:animEffect>
                                  </p:childTnLst>
                                </p:cTn>
                              </p:par>
                              <p:par>
                                <p:cTn fill="hold" id="12" nodeType="withEffect" presetClass="entr" presetID="22" presetSubtype="1">
                                  <p:stCondLst>
                                    <p:cond delay="0"/>
                                  </p:stCondLst>
                                  <p:childTnLst>
                                    <p:set>
                                      <p:cBhvr>
                                        <p:cTn dur="1" fill="hold" id="13">
                                          <p:stCondLst>
                                            <p:cond delay="0"/>
                                          </p:stCondLst>
                                        </p:cTn>
                                        <p:tgtEl>
                                          <p:spTgt spid="16"/>
                                        </p:tgtEl>
                                        <p:attrNameLst>
                                          <p:attrName>style.visibility</p:attrName>
                                        </p:attrNameLst>
                                      </p:cBhvr>
                                      <p:to>
                                        <p:strVal val="visible"/>
                                      </p:to>
                                    </p:set>
                                    <p:animEffect filter="wipe(up)" transition="in">
                                      <p:cBhvr>
                                        <p:cTn dur="500" id="14"/>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160" y="1598303"/>
            <a:ext cx="8656319" cy="3025949"/>
          </a:xfrm>
        </p:spPr>
        <p:txBody>
          <a:bodyPr/>
          <a:lstStyle/>
          <a:p>
            <a:pPr marL="0" indent="0">
              <a:buNone/>
            </a:pPr>
            <a:r>
              <a:rPr lang="en-US" b="1" dirty="0">
                <a:latin typeface="Cambria" panose="02040503050406030204" pitchFamily="18" charset="0"/>
                <a:ea typeface="Cambria" panose="02040503050406030204" pitchFamily="18" charset="0"/>
              </a:rPr>
              <a:t>Passive</a:t>
            </a:r>
            <a:r>
              <a:rPr lang="en-US" dirty="0">
                <a:latin typeface="Cambria" panose="02040503050406030204" pitchFamily="18" charset="0"/>
                <a:ea typeface="Cambria" panose="02040503050406030204" pitchFamily="18" charset="0"/>
              </a:rPr>
              <a:t> – </a:t>
            </a:r>
            <a:r>
              <a:rPr lang="en-US" sz="2100" dirty="0"/>
              <a:t>setting up your RTK Base on existing geodetic control (e.g. Datasheet) while collecting with RTK Rover</a:t>
            </a:r>
          </a:p>
          <a:p>
            <a:pPr marL="0" indent="0">
              <a:buNone/>
            </a:pPr>
            <a:endParaRPr lang="en-US" sz="2100" dirty="0"/>
          </a:p>
          <a:p>
            <a:pPr marL="0" indent="0">
              <a:buNone/>
            </a:pPr>
            <a:r>
              <a:rPr lang="en-US" b="1" dirty="0">
                <a:latin typeface="Cambria" panose="02040503050406030204" pitchFamily="18" charset="0"/>
                <a:ea typeface="Cambria" panose="02040503050406030204" pitchFamily="18" charset="0"/>
              </a:rPr>
              <a:t>Active</a:t>
            </a:r>
            <a:r>
              <a:rPr lang="en-US" dirty="0">
                <a:latin typeface="Cambria" panose="02040503050406030204" pitchFamily="18" charset="0"/>
                <a:ea typeface="Cambria" panose="02040503050406030204" pitchFamily="18" charset="0"/>
              </a:rPr>
              <a:t> – </a:t>
            </a:r>
            <a:r>
              <a:rPr lang="en-US" sz="2100" dirty="0"/>
              <a:t>setting up your RTK Base to log data while collecting with RTK Rover then processing Base data via OPUS; or collecting with RTN/NRTK Rover </a:t>
            </a:r>
            <a:endParaRPr lang="en-US" dirty="0">
              <a:latin typeface="Cambria" panose="02040503050406030204" pitchFamily="18" charset="0"/>
              <a:ea typeface="Cambria" panose="02040503050406030204" pitchFamily="18" charset="0"/>
            </a:endParaRPr>
          </a:p>
        </p:txBody>
      </p:sp>
      <p:sp>
        <p:nvSpPr>
          <p:cNvPr id="7" name="active vs passive"/>
          <p:cNvSpPr>
            <a:spLocks noGrp="1"/>
          </p:cNvSpPr>
          <p:nvPr>
            <p:ph type="title"/>
          </p:nvPr>
        </p:nvSpPr>
        <p:spPr>
          <a:xfrm>
            <a:off x="1143000" y="741053"/>
            <a:ext cx="6858000" cy="857250"/>
          </a:xfrm>
        </p:spPr>
        <p:txBody>
          <a:bodyPr/>
          <a:lstStyle/>
          <a:p>
            <a:r>
              <a:rPr lang="en-US" sz="4050" b="1" dirty="0"/>
              <a:t>Active vs. Passive Control</a:t>
            </a: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3600" dirty="0"/>
          </a:p>
        </p:txBody>
      </p:sp>
      <p:sp>
        <p:nvSpPr>
          <p:cNvPr id="9" name="Content Placeholder 2"/>
          <p:cNvSpPr txBox="1">
            <a:spLocks/>
          </p:cNvSpPr>
          <p:nvPr/>
        </p:nvSpPr>
        <p:spPr bwMode="auto">
          <a:xfrm>
            <a:off x="2605892" y="4689203"/>
            <a:ext cx="3932216" cy="39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50" dirty="0">
                <a:latin typeface="Cambria" panose="02040503050406030204" pitchFamily="18" charset="0"/>
                <a:ea typeface="Cambria" panose="02040503050406030204" pitchFamily="18" charset="0"/>
              </a:rPr>
              <a:t>My point: </a:t>
            </a:r>
            <a:r>
              <a:rPr lang="en-US" sz="1950" i="1" dirty="0">
                <a:latin typeface="Cambria" panose="02040503050406030204" pitchFamily="18" charset="0"/>
                <a:ea typeface="Cambria" panose="02040503050406030204" pitchFamily="18" charset="0"/>
              </a:rPr>
              <a:t>surveying is still surveying</a:t>
            </a:r>
            <a:endParaRPr lang="en-US" sz="195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26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1143001" y="2906285"/>
            <a:ext cx="6857999" cy="56682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i="1" spc="-30" dirty="0">
                <a:cs typeface="Calibri"/>
              </a:rPr>
              <a:t>Yes, we are delayed.</a:t>
            </a:r>
            <a:endParaRPr sz="3600" i="1" dirty="0">
              <a:cs typeface="Calibri"/>
            </a:endParaRPr>
          </a:p>
        </p:txBody>
      </p:sp>
      <p:sp>
        <p:nvSpPr>
          <p:cNvPr id="3" name="nsrs modernization"/>
          <p:cNvSpPr txBox="1"/>
          <p:nvPr/>
        </p:nvSpPr>
        <p:spPr>
          <a:xfrm>
            <a:off x="1143001" y="1829574"/>
            <a:ext cx="6858000" cy="889987"/>
          </a:xfrm>
          <a:prstGeom prst="rect">
            <a:avLst/>
          </a:prstGeom>
        </p:spPr>
        <p:txBody>
          <a:bodyPr vert="horz" wrap="square" lIns="0" tIns="12700" rIns="0" bIns="0" rtlCol="0">
            <a:spAutoFit/>
          </a:bodyPr>
          <a:lstStyle/>
          <a:p>
            <a:pPr marL="0" lvl="1" algn="ctr" defTabSz="342900" fontAlgn="base">
              <a:spcBef>
                <a:spcPts val="100"/>
              </a:spcBef>
              <a:spcAft>
                <a:spcPct val="0"/>
              </a:spcAft>
              <a:defRPr/>
            </a:pPr>
            <a:r>
              <a:rPr lang="en-US" sz="5700" spc="-5" dirty="0">
                <a:solidFill>
                  <a:prstClr val="black"/>
                </a:solidFill>
                <a:latin typeface="Cambria" panose="02040503050406030204" pitchFamily="18" charset="0"/>
                <a:ea typeface="ＭＳ Ｐゴシック" pitchFamily="34" charset="-128"/>
                <a:cs typeface="Calibri"/>
              </a:rPr>
              <a:t>NSRS Modernization</a:t>
            </a:r>
          </a:p>
        </p:txBody>
      </p:sp>
    </p:spTree>
    <p:extLst>
      <p:ext uri="{BB962C8B-B14F-4D97-AF65-F5344CB8AC3E}">
        <p14:creationId xmlns:p14="http://schemas.microsoft.com/office/powerpoint/2010/main" val="41740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244890"/>
            <a:ext cx="6858000" cy="658117"/>
          </a:xfrm>
        </p:spPr>
        <p:txBody>
          <a:bodyPr/>
          <a:lstStyle/>
          <a:p>
            <a:r>
              <a:rPr lang="en-US" sz="3000" dirty="0"/>
              <a:t>Delayed Release of the Modernized NSRS</a:t>
            </a:r>
          </a:p>
        </p:txBody>
      </p:sp>
      <p:sp>
        <p:nvSpPr>
          <p:cNvPr id="5" name="Content Placeholder 4"/>
          <p:cNvSpPr>
            <a:spLocks noGrp="1"/>
          </p:cNvSpPr>
          <p:nvPr>
            <p:ph idx="1"/>
          </p:nvPr>
        </p:nvSpPr>
        <p:spPr>
          <a:xfrm>
            <a:off x="178420" y="936702"/>
            <a:ext cx="8668214" cy="3731942"/>
          </a:xfrm>
        </p:spPr>
        <p:txBody>
          <a:bodyPr>
            <a:noAutofit/>
          </a:bodyPr>
          <a:lstStyle/>
          <a:p>
            <a:pPr eaLnBrk="1" hangingPunct="1"/>
            <a:r>
              <a:rPr lang="en-US" altLang="en-US" sz="2200" i="1" dirty="0"/>
              <a:t>How long will the delay be?</a:t>
            </a:r>
          </a:p>
          <a:p>
            <a:pPr marL="348854" lvl="1"/>
            <a:r>
              <a:rPr lang="en-US" altLang="en-US" sz="2200" dirty="0">
                <a:latin typeface="Cambria" panose="02040503050406030204" pitchFamily="18" charset="0"/>
                <a:ea typeface="Cambria" panose="02040503050406030204" pitchFamily="18" charset="0"/>
              </a:rPr>
              <a:t>Our website or newsletter is best source of projected timeframe, current estimate is </a:t>
            </a:r>
            <a:r>
              <a:rPr lang="en-US" altLang="en-US" sz="2200" b="1" dirty="0">
                <a:latin typeface="Cambria" panose="02040503050406030204" pitchFamily="18" charset="0"/>
                <a:ea typeface="Cambria" panose="02040503050406030204" pitchFamily="18" charset="0"/>
              </a:rPr>
              <a:t>middle of 2025</a:t>
            </a:r>
            <a:r>
              <a:rPr lang="en-US" altLang="en-US" sz="2200" dirty="0">
                <a:latin typeface="Cambria" panose="02040503050406030204" pitchFamily="18" charset="0"/>
                <a:ea typeface="Cambria" panose="02040503050406030204" pitchFamily="18" charset="0"/>
              </a:rPr>
              <a:t>.</a:t>
            </a:r>
          </a:p>
          <a:p>
            <a:pPr>
              <a:spcBef>
                <a:spcPts val="1800"/>
              </a:spcBef>
            </a:pPr>
            <a:r>
              <a:rPr lang="en-US" altLang="en-US" sz="2200" i="1" dirty="0"/>
              <a:t>Will the names stay the same?</a:t>
            </a:r>
          </a:p>
          <a:p>
            <a:pPr marL="348854" lvl="1"/>
            <a:r>
              <a:rPr lang="en-US" altLang="en-US" sz="2200" dirty="0">
                <a:solidFill>
                  <a:prstClr val="black"/>
                </a:solidFill>
                <a:latin typeface="Cambria" panose="02040503050406030204" pitchFamily="18" charset="0"/>
                <a:ea typeface="Cambria" panose="02040503050406030204" pitchFamily="18" charset="0"/>
              </a:rPr>
              <a:t>Yes, terms containing “2022” such as “NATRF2022” and “NAPGD2022” will remain the same.</a:t>
            </a:r>
          </a:p>
          <a:p>
            <a:pPr>
              <a:spcBef>
                <a:spcPts val="1800"/>
              </a:spcBef>
            </a:pPr>
            <a:r>
              <a:rPr lang="en-US" altLang="en-US" sz="2200" i="1" dirty="0"/>
              <a:t>Will all previously proposed products be released along with the new datums?</a:t>
            </a:r>
          </a:p>
          <a:p>
            <a:pPr marL="348854" lvl="1"/>
            <a:r>
              <a:rPr lang="en-US" altLang="en-US" sz="2200" dirty="0">
                <a:solidFill>
                  <a:prstClr val="black"/>
                </a:solidFill>
                <a:ea typeface="Cambria" panose="02040503050406030204" pitchFamily="18" charset="0"/>
              </a:rPr>
              <a:t>No, they will not</a:t>
            </a:r>
            <a:r>
              <a:rPr lang="en-US" altLang="en-US" sz="2200" dirty="0">
                <a:solidFill>
                  <a:prstClr val="black"/>
                </a:solidFill>
                <a:latin typeface="Cambria" panose="02040503050406030204" pitchFamily="18" charset="0"/>
                <a:ea typeface="Cambria" panose="02040503050406030204" pitchFamily="18" charset="0"/>
              </a:rPr>
              <a:t>. </a:t>
            </a:r>
            <a:r>
              <a:rPr lang="en-US" altLang="en-US" sz="2200" dirty="0">
                <a:solidFill>
                  <a:prstClr val="black"/>
                </a:solidFill>
                <a:ea typeface="Cambria" panose="02040503050406030204" pitchFamily="18" charset="0"/>
              </a:rPr>
              <a:t>Check out our June 2022 webinar.</a:t>
            </a:r>
            <a:r>
              <a:rPr lang="en-US" altLang="en-US" sz="2200" dirty="0">
                <a:solidFill>
                  <a:prstClr val="black"/>
                </a:solidFill>
                <a:latin typeface="Cambria" panose="02040503050406030204" pitchFamily="18" charset="0"/>
                <a:ea typeface="Cambria" panose="02040503050406030204" pitchFamily="18" charset="0"/>
              </a:rPr>
              <a:t> </a:t>
            </a:r>
            <a:endParaRPr lang="en-US" altLang="en-US" sz="2200" b="1" i="1" dirty="0"/>
          </a:p>
        </p:txBody>
      </p:sp>
      <p:sp>
        <p:nvSpPr>
          <p:cNvPr id="6" name="TextBox 5"/>
          <p:cNvSpPr txBox="1"/>
          <p:nvPr/>
        </p:nvSpPr>
        <p:spPr bwMode="auto">
          <a:xfrm>
            <a:off x="0" y="4853426"/>
            <a:ext cx="2727029" cy="253916"/>
          </a:xfrm>
          <a:prstGeom prst="rect">
            <a:avLst/>
          </a:prstGeom>
          <a:noFill/>
          <a:ln w="9525">
            <a:noFill/>
            <a:miter lim="800000"/>
            <a:headEnd/>
            <a:tailEnd/>
          </a:ln>
        </p:spPr>
        <p:txBody>
          <a:bodyPr wrap="none" rtlCol="0">
            <a:spAutoFit/>
          </a:bodyPr>
          <a:lstStyle/>
          <a:p>
            <a:pPr defTabSz="342900" fontAlgn="base">
              <a:spcBef>
                <a:spcPct val="0"/>
              </a:spcBef>
              <a:spcAft>
                <a:spcPct val="0"/>
              </a:spcAft>
              <a:defRPr/>
            </a:pPr>
            <a:r>
              <a:rPr lang="en-US" sz="1050" dirty="0">
                <a:solidFill>
                  <a:prstClr val="black"/>
                </a:solidFill>
                <a:latin typeface="Calibri" pitchFamily="34" charset="0"/>
                <a:ea typeface="ＭＳ Ｐゴシック" pitchFamily="34" charset="-128"/>
                <a:hlinkClick r:id="rId3"/>
              </a:rPr>
              <a:t>hyperlink to the Track Our Progress homepage</a:t>
            </a:r>
            <a:endParaRPr lang="en-US" sz="1050" dirty="0">
              <a:solidFill>
                <a:prstClr val="black"/>
              </a:solidFill>
              <a:latin typeface="Calibri" pitchFamily="34" charset="0"/>
              <a:ea typeface="ＭＳ Ｐゴシック" pitchFamily="34" charset="-128"/>
            </a:endParaRPr>
          </a:p>
        </p:txBody>
      </p:sp>
      <p:sp>
        <p:nvSpPr>
          <p:cNvPr id="7" name="TextBox 6"/>
          <p:cNvSpPr txBox="1"/>
          <p:nvPr/>
        </p:nvSpPr>
        <p:spPr bwMode="auto">
          <a:xfrm>
            <a:off x="7625636" y="4852354"/>
            <a:ext cx="1518364" cy="253916"/>
          </a:xfrm>
          <a:prstGeom prst="rect">
            <a:avLst/>
          </a:prstGeom>
          <a:noFill/>
          <a:ln w="9525">
            <a:noFill/>
            <a:miter lim="800000"/>
            <a:headEnd/>
            <a:tailEnd/>
          </a:ln>
        </p:spPr>
        <p:txBody>
          <a:bodyPr wrap="none" rtlCol="0">
            <a:spAutoFit/>
          </a:bodyPr>
          <a:lstStyle/>
          <a:p>
            <a:pPr defTabSz="342900" fontAlgn="base">
              <a:spcBef>
                <a:spcPct val="0"/>
              </a:spcBef>
              <a:spcAft>
                <a:spcPct val="0"/>
              </a:spcAft>
              <a:defRPr/>
            </a:pPr>
            <a:r>
              <a:rPr lang="en-US" sz="1050" dirty="0">
                <a:solidFill>
                  <a:prstClr val="black"/>
                </a:solidFill>
                <a:latin typeface="Calibri" pitchFamily="34" charset="0"/>
                <a:ea typeface="ＭＳ Ｐゴシック" pitchFamily="34" charset="-128"/>
                <a:hlinkClick r:id="rId4"/>
              </a:rPr>
              <a:t>hyperlink to the full FAQ</a:t>
            </a:r>
            <a:endParaRPr lang="en-US" sz="1050" dirty="0">
              <a:solidFill>
                <a:prstClr val="black"/>
              </a:solidFill>
              <a:latin typeface="Calibri" pitchFamily="34" charset="0"/>
              <a:ea typeface="ＭＳ Ｐゴシック" pitchFamily="34" charset="-128"/>
            </a:endParaRPr>
          </a:p>
        </p:txBody>
      </p:sp>
      <p:sp>
        <p:nvSpPr>
          <p:cNvPr id="8" name="TextBox 7">
            <a:extLst>
              <a:ext uri="{FF2B5EF4-FFF2-40B4-BE49-F238E27FC236}">
                <a16:creationId xmlns:a16="http://schemas.microsoft.com/office/drawing/2014/main" id="{3380E46E-823A-41AC-818C-80C6AAE94C7D}"/>
              </a:ext>
            </a:extLst>
          </p:cNvPr>
          <p:cNvSpPr txBox="1"/>
          <p:nvPr/>
        </p:nvSpPr>
        <p:spPr bwMode="auto">
          <a:xfrm>
            <a:off x="3908196" y="4861588"/>
            <a:ext cx="1327608" cy="253916"/>
          </a:xfrm>
          <a:prstGeom prst="rect">
            <a:avLst/>
          </a:prstGeom>
          <a:noFill/>
          <a:ln w="9525">
            <a:noFill/>
            <a:miter lim="800000"/>
            <a:headEnd/>
            <a:tailEnd/>
          </a:ln>
        </p:spPr>
        <p:txBody>
          <a:bodyPr wrap="none" rtlCol="0">
            <a:spAutoFit/>
          </a:bodyPr>
          <a:lstStyle/>
          <a:p>
            <a:pPr lvl="0">
              <a:defRPr/>
            </a:pPr>
            <a:r>
              <a:rPr lang="en-US" sz="1050" dirty="0">
                <a:solidFill>
                  <a:prstClr val="black"/>
                </a:solidFill>
                <a:hlinkClick r:id="rId5"/>
              </a:rPr>
              <a:t>June 2022 webinar</a:t>
            </a:r>
            <a:endParaRPr lang="en-US" sz="1050" dirty="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345481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184F-47C7-4DF0-BA2C-52F08F9869CC}"/>
              </a:ext>
            </a:extLst>
          </p:cNvPr>
          <p:cNvSpPr>
            <a:spLocks noGrp="1"/>
          </p:cNvSpPr>
          <p:nvPr>
            <p:ph type="title"/>
          </p:nvPr>
        </p:nvSpPr>
        <p:spPr>
          <a:xfrm>
            <a:off x="1143000" y="205979"/>
            <a:ext cx="6858000" cy="857250"/>
          </a:xfrm>
        </p:spPr>
        <p:txBody>
          <a:bodyPr>
            <a:normAutofit/>
          </a:bodyPr>
          <a:lstStyle/>
          <a:p>
            <a:r>
              <a:rPr lang="en-US" sz="4000" dirty="0"/>
              <a:t>Modernizing the NSRS</a:t>
            </a:r>
          </a:p>
        </p:txBody>
      </p:sp>
      <p:sp>
        <p:nvSpPr>
          <p:cNvPr id="3" name="Content Placeholder 2">
            <a:extLst>
              <a:ext uri="{FF2B5EF4-FFF2-40B4-BE49-F238E27FC236}">
                <a16:creationId xmlns:a16="http://schemas.microsoft.com/office/drawing/2014/main" id="{B8ECB94E-1EFB-4F90-B437-49166959552D}"/>
              </a:ext>
            </a:extLst>
          </p:cNvPr>
          <p:cNvSpPr>
            <a:spLocks noGrp="1"/>
          </p:cNvSpPr>
          <p:nvPr>
            <p:ph idx="1"/>
          </p:nvPr>
        </p:nvSpPr>
        <p:spPr>
          <a:xfrm>
            <a:off x="480060" y="1005414"/>
            <a:ext cx="8176260" cy="3985685"/>
          </a:xfrm>
        </p:spPr>
        <p:txBody>
          <a:bodyPr>
            <a:normAutofit/>
          </a:bodyPr>
          <a:lstStyle/>
          <a:p>
            <a:pPr>
              <a:defRPr/>
            </a:pPr>
            <a:r>
              <a:rPr lang="en-US" sz="2400" dirty="0"/>
              <a:t>Updating </a:t>
            </a:r>
            <a:r>
              <a:rPr lang="en-US" sz="2400" b="1" i="1" dirty="0"/>
              <a:t>all</a:t>
            </a:r>
            <a:r>
              <a:rPr lang="en-US" sz="2400" dirty="0"/>
              <a:t> NSRS coordinates</a:t>
            </a:r>
          </a:p>
          <a:p>
            <a:pPr lvl="1">
              <a:defRPr/>
            </a:pPr>
            <a:r>
              <a:rPr lang="en-US" sz="2000" dirty="0"/>
              <a:t>Replace existing datums with new datums</a:t>
            </a:r>
          </a:p>
          <a:p>
            <a:pPr lvl="1">
              <a:defRPr/>
            </a:pPr>
            <a:r>
              <a:rPr lang="en-US" sz="2000" dirty="0"/>
              <a:t>Replacing existing SPCS83 with new SPCS2022</a:t>
            </a:r>
          </a:p>
          <a:p>
            <a:pPr lvl="1">
              <a:defRPr/>
            </a:pPr>
            <a:r>
              <a:rPr lang="en-US" sz="2000" dirty="0"/>
              <a:t>Accounting for coordinates changing with time</a:t>
            </a:r>
          </a:p>
          <a:p>
            <a:pPr>
              <a:defRPr/>
            </a:pPr>
            <a:r>
              <a:rPr lang="en-US" sz="2400" dirty="0"/>
              <a:t>Improving NGS products and services</a:t>
            </a:r>
          </a:p>
          <a:p>
            <a:pPr>
              <a:defRPr/>
            </a:pPr>
            <a:r>
              <a:rPr lang="en-US" sz="2400" dirty="0"/>
              <a:t>Simplifying customer contributions</a:t>
            </a:r>
          </a:p>
          <a:p>
            <a:pPr>
              <a:defRPr/>
            </a:pPr>
            <a:r>
              <a:rPr lang="en-US" sz="2400" dirty="0"/>
              <a:t>Making the NSRS:</a:t>
            </a:r>
          </a:p>
          <a:p>
            <a:pPr lvl="1">
              <a:defRPr/>
            </a:pPr>
            <a:r>
              <a:rPr lang="en-US" sz="2000" b="1" i="1" dirty="0"/>
              <a:t>More</a:t>
            </a:r>
            <a:r>
              <a:rPr lang="en-US" sz="2000" dirty="0"/>
              <a:t> accurate</a:t>
            </a:r>
          </a:p>
          <a:p>
            <a:pPr lvl="1">
              <a:defRPr/>
            </a:pPr>
            <a:r>
              <a:rPr lang="en-US" sz="2000" b="1" i="1" dirty="0"/>
              <a:t>More</a:t>
            </a:r>
            <a:r>
              <a:rPr lang="en-US" sz="2000" dirty="0"/>
              <a:t> accessible</a:t>
            </a:r>
          </a:p>
          <a:p>
            <a:pPr lvl="1">
              <a:defRPr/>
            </a:pPr>
            <a:r>
              <a:rPr lang="en-US" sz="2000" b="1" i="1" dirty="0"/>
              <a:t>More</a:t>
            </a:r>
            <a:r>
              <a:rPr lang="en-US" sz="2000" dirty="0"/>
              <a:t> efficient</a:t>
            </a:r>
            <a:endParaRPr lang="en-US" sz="1800" dirty="0"/>
          </a:p>
        </p:txBody>
      </p:sp>
      <p:sp>
        <p:nvSpPr>
          <p:cNvPr id="4" name="Rectangle 3">
            <a:extLst>
              <a:ext uri="{FF2B5EF4-FFF2-40B4-BE49-F238E27FC236}">
                <a16:creationId xmlns:a16="http://schemas.microsoft.com/office/drawing/2014/main" id="{AD5672F8-2E11-420E-932D-1C02A556BF66}"/>
              </a:ext>
            </a:extLst>
          </p:cNvPr>
          <p:cNvSpPr/>
          <p:nvPr/>
        </p:nvSpPr>
        <p:spPr>
          <a:xfrm rot="20193485">
            <a:off x="6228809" y="2886304"/>
            <a:ext cx="2190344" cy="1685077"/>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0" cap="none" spc="0" normalizeH="0" baseline="0" noProof="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uLnTx/>
                <a:uFillTx/>
                <a:latin typeface="Arial"/>
                <a:ea typeface="+mn-ea"/>
                <a:cs typeface="Arial"/>
                <a:sym typeface="Arial"/>
              </a:rPr>
              <a:t>Rollout in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uLnTx/>
                <a:uFillTx/>
                <a:latin typeface="Arial"/>
                <a:ea typeface="+mn-ea"/>
                <a:cs typeface="Arial"/>
                <a:sym typeface="Arial"/>
              </a:rPr>
              <a:t>2025</a:t>
            </a:r>
          </a:p>
        </p:txBody>
      </p:sp>
      <p:sp>
        <p:nvSpPr>
          <p:cNvPr id="5" name="TextBox 4">
            <a:extLst>
              <a:ext uri="{FF2B5EF4-FFF2-40B4-BE49-F238E27FC236}">
                <a16:creationId xmlns:a16="http://schemas.microsoft.com/office/drawing/2014/main" id="{23D2DE03-F867-4875-AC5C-1411BEB15F82}"/>
              </a:ext>
            </a:extLst>
          </p:cNvPr>
          <p:cNvSpPr txBox="1"/>
          <p:nvPr/>
        </p:nvSpPr>
        <p:spPr>
          <a:xfrm>
            <a:off x="6779895" y="1999955"/>
            <a:ext cx="126111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Rage Italic" panose="03070502040507070304" pitchFamily="66" charset="0"/>
                <a:ea typeface="+mn-ea"/>
                <a:cs typeface="+mn-cs"/>
              </a:rPr>
              <a:t>begins</a:t>
            </a:r>
          </a:p>
        </p:txBody>
      </p:sp>
      <p:cxnSp>
        <p:nvCxnSpPr>
          <p:cNvPr id="7" name="Straight Arrow Connector 6">
            <a:extLst>
              <a:ext uri="{FF2B5EF4-FFF2-40B4-BE49-F238E27FC236}">
                <a16:creationId xmlns:a16="http://schemas.microsoft.com/office/drawing/2014/main" id="{BD6CC2FA-C6C5-4462-95D8-F7237114AD6F}"/>
              </a:ext>
            </a:extLst>
          </p:cNvPr>
          <p:cNvCxnSpPr>
            <a:cxnSpLocks/>
          </p:cNvCxnSpPr>
          <p:nvPr/>
        </p:nvCxnSpPr>
        <p:spPr>
          <a:xfrm>
            <a:off x="7362081" y="2416437"/>
            <a:ext cx="177909" cy="4876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7827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0" y="310488"/>
            <a:ext cx="6858000" cy="4480714"/>
          </a:xfrm>
          <a:prstGeom prst="rect">
            <a:avLst/>
          </a:prstGeom>
        </p:spPr>
        <p:txBody>
          <a:bodyPr vert="horz" wrap="square" lIns="0" tIns="12700" rIns="0" bIns="0" rtlCol="0">
            <a:spAutoFit/>
          </a:bodyPr>
          <a:lstStyle/>
          <a:p>
            <a:pPr algn="ctr" defTabSz="685800">
              <a:buSzPct val="159375"/>
            </a:pPr>
            <a:r>
              <a:rPr lang="en-US" sz="3750" b="1" dirty="0">
                <a:solidFill>
                  <a:prstClr val="black"/>
                </a:solidFill>
                <a:uFill>
                  <a:solidFill>
                    <a:srgbClr val="1F497D"/>
                  </a:solidFill>
                </a:uFill>
                <a:latin typeface="Cambria" panose="02040503050406030204" pitchFamily="18" charset="0"/>
                <a:cs typeface="Arial"/>
              </a:rPr>
              <a:t>Positional Components of </a:t>
            </a:r>
          </a:p>
          <a:p>
            <a:pPr algn="ctr" defTabSz="685800">
              <a:buSzPct val="159375"/>
            </a:pPr>
            <a:r>
              <a:rPr lang="en-US" sz="3750" b="1" dirty="0">
                <a:solidFill>
                  <a:prstClr val="black"/>
                </a:solidFill>
                <a:uFill>
                  <a:solidFill>
                    <a:srgbClr val="1F497D"/>
                  </a:solidFill>
                </a:uFill>
                <a:latin typeface="Cambria" panose="02040503050406030204" pitchFamily="18" charset="0"/>
                <a:cs typeface="Arial"/>
              </a:rPr>
              <a:t>the NSRS</a:t>
            </a:r>
            <a:endParaRPr lang="en-US" sz="3750" b="1" spc="-5" dirty="0">
              <a:solidFill>
                <a:prstClr val="black"/>
              </a:solidFill>
              <a:uFill>
                <a:solidFill>
                  <a:srgbClr val="1F497D"/>
                </a:solidFill>
              </a:uFill>
              <a:latin typeface="Cambria" panose="02040503050406030204" pitchFamily="18" charset="0"/>
              <a:cs typeface="Arial"/>
            </a:endParaRPr>
          </a:p>
          <a:p>
            <a:pPr algn="ctr" defTabSz="685800">
              <a:spcBef>
                <a:spcPts val="2250"/>
              </a:spcBef>
              <a:buSzPct val="159375"/>
            </a:pPr>
            <a:r>
              <a:rPr lang="en-US" sz="3600" b="1" spc="-15" dirty="0">
                <a:solidFill>
                  <a:srgbClr val="C00000"/>
                </a:solidFill>
                <a:uFill>
                  <a:solidFill>
                    <a:srgbClr val="C00000"/>
                  </a:solidFill>
                </a:uFill>
                <a:latin typeface="Cambria" panose="02040503050406030204" pitchFamily="18" charset="0"/>
                <a:cs typeface="Arial Black"/>
              </a:rPr>
              <a:t>Geometric</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“Horizontal”</a:t>
            </a:r>
          </a:p>
          <a:p>
            <a:pPr algn="ctr" defTabSz="685800">
              <a:buSzPct val="159375"/>
            </a:pPr>
            <a:r>
              <a:rPr lang="en-US" sz="2400" b="1" spc="-15" dirty="0">
                <a:solidFill>
                  <a:prstClr val="black">
                    <a:lumMod val="65000"/>
                    <a:lumOff val="35000"/>
                  </a:prstClr>
                </a:solidFill>
                <a:uFill>
                  <a:solidFill>
                    <a:srgbClr val="C00000"/>
                  </a:solidFill>
                </a:uFill>
                <a:latin typeface="Cambria" panose="02040503050406030204" pitchFamily="18" charset="0"/>
                <a:cs typeface="Arial Black"/>
              </a:rPr>
              <a:t>Latitude, Longitude, </a:t>
            </a:r>
            <a:r>
              <a:rPr lang="en-US" sz="2400" b="1" i="1" spc="-15" dirty="0">
                <a:solidFill>
                  <a:prstClr val="black">
                    <a:lumMod val="65000"/>
                    <a:lumOff val="35000"/>
                  </a:prstClr>
                </a:solidFill>
                <a:uFill>
                  <a:solidFill>
                    <a:srgbClr val="C00000"/>
                  </a:solidFill>
                </a:uFill>
                <a:latin typeface="Cambria" panose="02040503050406030204" pitchFamily="18" charset="0"/>
                <a:cs typeface="Arial Black"/>
              </a:rPr>
              <a:t>Ellipsoid Height</a:t>
            </a:r>
          </a:p>
          <a:p>
            <a:pPr algn="ctr" defTabSz="685800">
              <a:spcBef>
                <a:spcPts val="2250"/>
              </a:spcBef>
              <a:buSzPct val="159375"/>
            </a:pPr>
            <a:r>
              <a:rPr lang="en-US" sz="3600" b="1" spc="-15" dirty="0">
                <a:solidFill>
                  <a:srgbClr val="C00000"/>
                </a:solidFill>
                <a:uFill>
                  <a:solidFill>
                    <a:srgbClr val="C00000"/>
                  </a:solidFill>
                </a:uFill>
                <a:latin typeface="Cambria" panose="02040503050406030204" pitchFamily="18" charset="0"/>
                <a:cs typeface="Arial Black"/>
              </a:rPr>
              <a:t>Geopotential</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Orthometric Height</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“Elevation”</a:t>
            </a:r>
            <a:endParaRPr lang="en-US" sz="3600" b="1" spc="-15" dirty="0">
              <a:solidFill>
                <a:prstClr val="black">
                  <a:lumMod val="65000"/>
                  <a:lumOff val="35000"/>
                </a:prst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6736557" y="1870355"/>
            <a:ext cx="1164430" cy="461665"/>
          </a:xfrm>
          <a:prstGeom prst="rect">
            <a:avLst/>
          </a:prstGeom>
          <a:noFill/>
          <a:ln w="9525">
            <a:noFill/>
            <a:miter lim="800000"/>
            <a:headEnd/>
            <a:tailEnd/>
          </a:ln>
        </p:spPr>
        <p:txBody>
          <a:bodyPr wrap="square" rtlCol="0">
            <a:spAutoFit/>
          </a:bodyPr>
          <a:lstStyle/>
          <a:p>
            <a:pPr defTabSz="685800"/>
            <a:r>
              <a:rPr lang="en-US" sz="2400" b="1" spc="-15" dirty="0">
                <a:solidFill>
                  <a:prstClr val="black"/>
                </a:solidFill>
                <a:uFill>
                  <a:solidFill>
                    <a:srgbClr val="C00000"/>
                  </a:solidFill>
                </a:uFill>
                <a:latin typeface="Cambria" panose="02040503050406030204" pitchFamily="18" charset="0"/>
              </a:rPr>
              <a:t>NAD83</a:t>
            </a:r>
            <a:endParaRPr lang="en-US" dirty="0">
              <a:solidFill>
                <a:prstClr val="black"/>
              </a:solidFill>
              <a:latin typeface="Calibri"/>
            </a:endParaRPr>
          </a:p>
        </p:txBody>
      </p:sp>
      <p:sp>
        <p:nvSpPr>
          <p:cNvPr id="5" name="TextBox 4"/>
          <p:cNvSpPr txBox="1"/>
          <p:nvPr/>
        </p:nvSpPr>
        <p:spPr bwMode="auto">
          <a:xfrm>
            <a:off x="6608406" y="3466424"/>
            <a:ext cx="1613760" cy="461665"/>
          </a:xfrm>
          <a:prstGeom prst="rect">
            <a:avLst/>
          </a:prstGeom>
          <a:noFill/>
          <a:ln w="9525">
            <a:noFill/>
            <a:miter lim="800000"/>
            <a:headEnd/>
            <a:tailEnd/>
          </a:ln>
        </p:spPr>
        <p:txBody>
          <a:bodyPr wrap="square" rtlCol="0">
            <a:spAutoFit/>
          </a:bodyPr>
          <a:lstStyle/>
          <a:p>
            <a:pPr defTabSz="685800"/>
            <a:r>
              <a:rPr lang="en-US" sz="2400" b="1" spc="-15" dirty="0">
                <a:solidFill>
                  <a:prstClr val="black"/>
                </a:solidFill>
                <a:uFill>
                  <a:solidFill>
                    <a:srgbClr val="C00000"/>
                  </a:solidFill>
                </a:uFill>
                <a:latin typeface="Cambria" panose="02040503050406030204" pitchFamily="18" charset="0"/>
              </a:rPr>
              <a:t>NAVD88</a:t>
            </a:r>
            <a:endParaRPr lang="en-US" dirty="0">
              <a:solidFill>
                <a:prstClr val="black"/>
              </a:solidFill>
              <a:latin typeface="Calibri"/>
            </a:endParaRPr>
          </a:p>
        </p:txBody>
      </p:sp>
      <p:cxnSp>
        <p:nvCxnSpPr>
          <p:cNvPr id="7" name="Straight Arrow Connector 6"/>
          <p:cNvCxnSpPr>
            <a:cxnSpLocks/>
            <a:endCxn id="3" idx="1"/>
          </p:cNvCxnSpPr>
          <p:nvPr/>
        </p:nvCxnSpPr>
        <p:spPr>
          <a:xfrm>
            <a:off x="5700713" y="2089646"/>
            <a:ext cx="1035844" cy="115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endCxn id="5" idx="1"/>
          </p:cNvCxnSpPr>
          <p:nvPr/>
        </p:nvCxnSpPr>
        <p:spPr>
          <a:xfrm>
            <a:off x="5972175" y="3685715"/>
            <a:ext cx="636231" cy="115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91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26124" y="702464"/>
            <a:ext cx="8907517" cy="3126483"/>
          </a:xfrm>
          <a:prstGeom prst="rect">
            <a:avLst/>
          </a:prstGeom>
        </p:spPr>
        <p:txBody>
          <a:bodyPr vert="horz" wrap="square" lIns="0" tIns="12700" rIns="0" bIns="0" rtlCol="0">
            <a:noAutofit/>
          </a:bodyPr>
          <a:lstStyle/>
          <a:p>
            <a:pPr marL="12700" algn="ctr">
              <a:buSzPct val="159375"/>
              <a:tabLst>
                <a:tab pos="297808" algn="l"/>
                <a:tab pos="298442" algn="l"/>
              </a:tabLst>
              <a:defRPr/>
            </a:pPr>
            <a:r>
              <a:rPr lang="en-US" sz="4950" b="1"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p>
          <a:p>
            <a:pPr marL="12700" algn="ctr">
              <a:buSzPct val="159375"/>
              <a:tabLst>
                <a:tab pos="297808" algn="l"/>
                <a:tab pos="298442" algn="l"/>
              </a:tabLst>
              <a:defRPr/>
            </a:pPr>
            <a:r>
              <a:rPr lang="en-US" sz="280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2800" b="1" spc="-5"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2800" b="1" spc="-15" dirty="0">
                <a:solidFill>
                  <a:prstClr val="black"/>
                </a:solidFill>
                <a:uFill>
                  <a:solidFill>
                    <a:srgbClr val="1F497D"/>
                  </a:solidFill>
                </a:uFill>
                <a:latin typeface="Cambria" panose="02040503050406030204" pitchFamily="18" charset="0"/>
                <a:ea typeface="ＭＳ Ｐゴシック" pitchFamily="34" charset="-128"/>
                <a:cs typeface="Arial"/>
              </a:rPr>
              <a:t>Terrestrial Reference Frame of 2022</a:t>
            </a:r>
            <a:endParaRPr lang="en-US" sz="2800" b="1" spc="-5" dirty="0">
              <a:solidFill>
                <a:prstClr val="black"/>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Bef>
                <a:spcPts val="1350"/>
              </a:spcBef>
              <a:spcAft>
                <a:spcPts val="1350"/>
              </a:spcAft>
              <a:buSzPct val="159375"/>
              <a:tabLst>
                <a:tab pos="297808" algn="l"/>
                <a:tab pos="298442" algn="l"/>
              </a:tabLst>
              <a:defRPr/>
            </a:pPr>
            <a:r>
              <a:rPr lang="en-US" sz="3150" b="1" i="1" spc="-15" dirty="0">
                <a:solidFill>
                  <a:prstClr val="black">
                    <a:lumMod val="50000"/>
                    <a:lumOff val="50000"/>
                  </a:prstClr>
                </a:solidFill>
                <a:uFill>
                  <a:solidFill>
                    <a:srgbClr val="C00000"/>
                  </a:solidFill>
                </a:uFill>
                <a:latin typeface="Cambria" panose="02040503050406030204" pitchFamily="18" charset="0"/>
                <a:ea typeface="ＭＳ Ｐゴシック" pitchFamily="34" charset="-128"/>
                <a:cs typeface="Arial Black"/>
              </a:rPr>
              <a:t>will replace</a:t>
            </a:r>
          </a:p>
          <a:p>
            <a:pPr marL="12700" algn="ctr">
              <a:buSzPct val="159375"/>
              <a:tabLst>
                <a:tab pos="297808" algn="l"/>
                <a:tab pos="298442" algn="l"/>
              </a:tabLst>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NAD83</a:t>
            </a:r>
          </a:p>
          <a:p>
            <a:pPr marL="12700" algn="ctr">
              <a:buSzPct val="159375"/>
              <a:tabLst>
                <a:tab pos="297808" algn="l"/>
                <a:tab pos="298442" algn="l"/>
              </a:tabLst>
              <a:defRPr/>
            </a:pPr>
            <a:r>
              <a:rPr lang="en-US" sz="240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2400" b="1" spc="-5"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2400" b="1" spc="-15" dirty="0">
                <a:solidFill>
                  <a:prstClr val="black"/>
                </a:solidFill>
                <a:uFill>
                  <a:solidFill>
                    <a:srgbClr val="1F497D"/>
                  </a:solidFill>
                </a:uFill>
                <a:latin typeface="Cambria" panose="02040503050406030204" pitchFamily="18" charset="0"/>
                <a:ea typeface="ＭＳ Ｐゴシック" pitchFamily="34" charset="-128"/>
                <a:cs typeface="Arial"/>
              </a:rPr>
              <a:t>Datum of 1983</a:t>
            </a:r>
          </a:p>
        </p:txBody>
      </p:sp>
      <p:sp>
        <p:nvSpPr>
          <p:cNvPr id="2" name="TextBox 1">
            <a:extLst>
              <a:ext uri="{FF2B5EF4-FFF2-40B4-BE49-F238E27FC236}">
                <a16:creationId xmlns:a16="http://schemas.microsoft.com/office/drawing/2014/main" id="{5796E2A2-0094-497B-AB4E-FD413C87AB6A}"/>
              </a:ext>
            </a:extLst>
          </p:cNvPr>
          <p:cNvSpPr txBox="1"/>
          <p:nvPr/>
        </p:nvSpPr>
        <p:spPr>
          <a:xfrm>
            <a:off x="-17583" y="4256365"/>
            <a:ext cx="9161583" cy="523220"/>
          </a:xfrm>
          <a:prstGeom prst="rect">
            <a:avLst/>
          </a:prstGeom>
          <a:noFill/>
        </p:spPr>
        <p:txBody>
          <a:bodyPr wrap="square" rtlCol="0">
            <a:spAutoFit/>
          </a:bodyPr>
          <a:lstStyle/>
          <a:p>
            <a:pPr algn="ctr"/>
            <a:r>
              <a:rPr lang="en-US" sz="2800" i="1" dirty="0">
                <a:latin typeface="Cambria" panose="02040503050406030204" pitchFamily="18" charset="0"/>
                <a:ea typeface="Cambria" panose="02040503050406030204" pitchFamily="18" charset="0"/>
              </a:rPr>
              <a:t>Technically, not just NATRF2022 but also its 3 sister TRFs…</a:t>
            </a:r>
          </a:p>
        </p:txBody>
      </p:sp>
    </p:spTree>
    <p:extLst>
      <p:ext uri="{BB962C8B-B14F-4D97-AF65-F5344CB8AC3E}">
        <p14:creationId xmlns:p14="http://schemas.microsoft.com/office/powerpoint/2010/main" val="3270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0DD82-AE8D-4152-91AC-5AD0C687FCAB}"/>
              </a:ext>
            </a:extLst>
          </p:cNvPr>
          <p:cNvSpPr>
            <a:spLocks noGrp="1"/>
          </p:cNvSpPr>
          <p:nvPr>
            <p:ph idx="1"/>
          </p:nvPr>
        </p:nvSpPr>
        <p:spPr>
          <a:xfrm>
            <a:off x="133349" y="742951"/>
            <a:ext cx="8905875" cy="3394472"/>
          </a:xfrm>
        </p:spPr>
        <p:txBody>
          <a:bodyPr>
            <a:normAutofit/>
          </a:bodyPr>
          <a:lstStyle/>
          <a:p>
            <a:pPr marL="0" indent="0" algn="ctr">
              <a:buNone/>
            </a:pPr>
            <a:r>
              <a:rPr lang="en-US" dirty="0">
                <a:latin typeface="Cambria" panose="02040503050406030204" pitchFamily="18" charset="0"/>
                <a:ea typeface="Cambria" panose="02040503050406030204" pitchFamily="18" charset="0"/>
              </a:rPr>
              <a:t>Any references to any commercially available hardware or software do not constitute an endorsement or a disapproval of any manufacturers, developers, dealers, or suppliers.</a:t>
            </a:r>
          </a:p>
          <a:p>
            <a:pPr marL="0" indent="0" algn="ctr">
              <a:buNone/>
            </a:pPr>
            <a:endParaRPr lang="en-US" dirty="0">
              <a:latin typeface="Cambria" panose="02040503050406030204" pitchFamily="18" charset="0"/>
              <a:ea typeface="Cambria" panose="02040503050406030204" pitchFamily="18" charset="0"/>
            </a:endParaRPr>
          </a:p>
          <a:p>
            <a:pPr marL="0" indent="0" algn="ctr">
              <a:buNone/>
            </a:pPr>
            <a:r>
              <a:rPr lang="en-US" dirty="0">
                <a:latin typeface="Cambria" panose="02040503050406030204" pitchFamily="18" charset="0"/>
                <a:ea typeface="Cambria" panose="02040503050406030204" pitchFamily="18" charset="0"/>
              </a:rPr>
              <a:t>Thanks.</a:t>
            </a:r>
            <a:endParaRPr lang="en-US" dirty="0"/>
          </a:p>
        </p:txBody>
      </p:sp>
      <p:sp>
        <p:nvSpPr>
          <p:cNvPr id="5" name="Slide Number Placeholder 4">
            <a:extLst>
              <a:ext uri="{FF2B5EF4-FFF2-40B4-BE49-F238E27FC236}">
                <a16:creationId xmlns:a16="http://schemas.microsoft.com/office/drawing/2014/main" id="{00CCFEB1-09C2-411F-904E-D61871912F0E}"/>
              </a:ext>
            </a:extLst>
          </p:cNvPr>
          <p:cNvSpPr>
            <a:spLocks noGrp="1"/>
          </p:cNvSpPr>
          <p:nvPr>
            <p:ph type="sldNum" sz="quarter" idx="12"/>
          </p:nvPr>
        </p:nvSpPr>
        <p:spPr/>
        <p:txBody>
          <a:bodyPr/>
          <a:lstStyle/>
          <a:p>
            <a:fld id="{D3D538F9-49A3-B84F-B36B-A7030CDE5D5B}" type="slidenum">
              <a:rPr lang="en-US" smtClean="0"/>
              <a:t>2</a:t>
            </a:fld>
            <a:endParaRPr lang="en-US"/>
          </a:p>
        </p:txBody>
      </p:sp>
    </p:spTree>
    <p:extLst>
      <p:ext uri="{BB962C8B-B14F-4D97-AF65-F5344CB8AC3E}">
        <p14:creationId xmlns:p14="http://schemas.microsoft.com/office/powerpoint/2010/main" val="416458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1178"/>
            <a:ext cx="9144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5" dirty="0">
                <a:cs typeface="Calibri"/>
              </a:rPr>
              <a:t>Four</a:t>
            </a:r>
            <a:r>
              <a:rPr sz="4000" spc="-5" dirty="0">
                <a:cs typeface="Calibri"/>
              </a:rPr>
              <a:t> </a:t>
            </a:r>
            <a:r>
              <a:rPr lang="en-US" sz="4000" spc="-5" dirty="0">
                <a:cs typeface="Calibri"/>
              </a:rPr>
              <a:t>T</a:t>
            </a:r>
            <a:r>
              <a:rPr sz="4000" spc="-35" dirty="0">
                <a:cs typeface="Calibri"/>
              </a:rPr>
              <a:t>R</a:t>
            </a:r>
            <a:r>
              <a:rPr sz="4000" spc="-20" dirty="0">
                <a:cs typeface="Calibri"/>
              </a:rPr>
              <a:t>Fs</a:t>
            </a:r>
            <a:r>
              <a:rPr lang="en-US" sz="4000" spc="-20" dirty="0">
                <a:cs typeface="Calibri"/>
              </a:rPr>
              <a:t> for Modernized NSRS</a:t>
            </a:r>
            <a:endParaRPr sz="4000" dirty="0">
              <a:latin typeface="Cambria" panose="02040503050406030204" pitchFamily="18" charset="0"/>
              <a:cs typeface="Calibri"/>
            </a:endParaRPr>
          </a:p>
        </p:txBody>
      </p:sp>
      <p:sp>
        <p:nvSpPr>
          <p:cNvPr id="4" name="object 4"/>
          <p:cNvSpPr txBox="1"/>
          <p:nvPr/>
        </p:nvSpPr>
        <p:spPr>
          <a:xfrm>
            <a:off x="243068" y="1148878"/>
            <a:ext cx="8669438" cy="3919352"/>
          </a:xfrm>
          <a:prstGeom prst="rect">
            <a:avLst/>
          </a:prstGeom>
        </p:spPr>
        <p:txBody>
          <a:bodyPr vert="horz" wrap="square" lIns="0" tIns="12700" rIns="0" bIns="0" rtlCol="0">
            <a:noAutofit/>
          </a:bodyPr>
          <a:lstStyle/>
          <a:p>
            <a:pPr defTabSz="342900" fontAlgn="base">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North </a:t>
            </a:r>
            <a:r>
              <a:rPr sz="2700" spc="-5" dirty="0">
                <a:uFill>
                  <a:solidFill>
                    <a:srgbClr val="1F497D"/>
                  </a:solidFill>
                </a:uFill>
                <a:latin typeface="Cambria" panose="02040503050406030204" pitchFamily="18" charset="0"/>
                <a:ea typeface="ＭＳ Ｐゴシック" pitchFamily="34" charset="-128"/>
                <a:cs typeface="Arial"/>
              </a:rPr>
              <a:t>American </a:t>
            </a:r>
            <a:r>
              <a:rPr sz="2700" spc="-15" dirty="0">
                <a:uFill>
                  <a:solidFill>
                    <a:srgbClr val="1F497D"/>
                  </a:solidFill>
                </a:uFill>
                <a:latin typeface="Cambria" panose="02040503050406030204" pitchFamily="18" charset="0"/>
                <a:ea typeface="ＭＳ Ｐゴシック" pitchFamily="34" charset="-128"/>
                <a:cs typeface="Arial"/>
              </a:rPr>
              <a:t>Terrestrial </a:t>
            </a:r>
            <a:r>
              <a:rPr sz="2700" spc="-5" dirty="0">
                <a:uFill>
                  <a:solidFill>
                    <a:srgbClr val="1F497D"/>
                  </a:solidFill>
                </a:uFill>
                <a:latin typeface="Cambria" panose="02040503050406030204" pitchFamily="18" charset="0"/>
                <a:ea typeface="ＭＳ Ｐゴシック" pitchFamily="34" charset="-128"/>
                <a:cs typeface="Arial"/>
              </a:rPr>
              <a:t>Reference Frame of</a:t>
            </a:r>
            <a:r>
              <a:rPr sz="2700" spc="-25" dirty="0">
                <a:uFill>
                  <a:solidFill>
                    <a:srgbClr val="1F497D"/>
                  </a:solidFill>
                </a:uFill>
                <a:latin typeface="Cambria" panose="02040503050406030204" pitchFamily="18" charset="0"/>
                <a:ea typeface="ＭＳ Ｐゴシック" pitchFamily="34" charset="-128"/>
                <a:cs typeface="Arial"/>
              </a:rPr>
              <a:t> </a:t>
            </a:r>
            <a:r>
              <a:rPr sz="2700" spc="-5" dirty="0">
                <a:uFill>
                  <a:solidFill>
                    <a:srgbClr val="1F497D"/>
                  </a:solidFill>
                </a:uFill>
                <a:latin typeface="Cambria" panose="02040503050406030204" pitchFamily="18" charset="0"/>
                <a:ea typeface="ＭＳ Ｐゴシック" pitchFamily="34" charset="-128"/>
                <a:cs typeface="Arial"/>
              </a:rPr>
              <a:t>2022</a:t>
            </a:r>
            <a:endParaRPr sz="2700" dirty="0">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rPr>
              <a:t>	</a:t>
            </a:r>
            <a:r>
              <a:rPr sz="2700"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endPar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Pacific Terrestrial Reference Frame of 2022</a:t>
            </a:r>
          </a:p>
          <a:p>
            <a:pPr defTabSz="342900" fontAlgn="base">
              <a:lnSpc>
                <a:spcPts val="1900"/>
              </a:lnSpc>
              <a:spcBef>
                <a:spcPts val="450"/>
              </a:spcBef>
              <a:spcAft>
                <a:spcPts val="450"/>
              </a:spcAft>
              <a:defRPr/>
            </a:pPr>
            <a:r>
              <a:rPr lang="en-US" sz="2700" spc="-30" dirty="0">
                <a:solidFill>
                  <a:srgbClr val="C00000"/>
                </a:solidFill>
                <a:latin typeface="Cambria" panose="02040503050406030204" pitchFamily="18" charset="0"/>
                <a:ea typeface="ＭＳ Ｐゴシック" pitchFamily="34" charset="-128"/>
                <a:cs typeface="Arial Black"/>
              </a:rPr>
              <a:t>	</a:t>
            </a:r>
            <a:r>
              <a:rPr sz="2700" spc="-30" dirty="0">
                <a:solidFill>
                  <a:srgbClr val="C00000"/>
                </a:solidFill>
                <a:latin typeface="Cambria" panose="02040503050406030204" pitchFamily="18" charset="0"/>
                <a:ea typeface="ＭＳ Ｐゴシック" pitchFamily="34" charset="-128"/>
                <a:cs typeface="Arial Black"/>
              </a:rPr>
              <a:t>(PATRF2022)</a:t>
            </a:r>
            <a:endParaRPr lang="en-US" sz="2700" spc="-30"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30"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Caribbean Terrestrial Reference Frame of 2022</a:t>
            </a:r>
          </a:p>
          <a:p>
            <a:pPr defTabSz="342900" fontAlgn="base">
              <a:lnSpc>
                <a:spcPts val="1900"/>
              </a:lnSpc>
              <a:spcBef>
                <a:spcPts val="450"/>
              </a:spcBef>
              <a:spcAft>
                <a:spcPts val="450"/>
              </a:spcAft>
              <a:defRPr/>
            </a:pPr>
            <a:r>
              <a:rPr lang="en-US" sz="2700" spc="-15" dirty="0">
                <a:solidFill>
                  <a:srgbClr val="C00000"/>
                </a:solidFill>
                <a:latin typeface="Cambria" panose="02040503050406030204" pitchFamily="18" charset="0"/>
                <a:ea typeface="ＭＳ Ｐゴシック" pitchFamily="34" charset="-128"/>
                <a:cs typeface="Arial Black"/>
              </a:rPr>
              <a:t>	</a:t>
            </a:r>
            <a:r>
              <a:rPr sz="2700" spc="-15" dirty="0">
                <a:solidFill>
                  <a:srgbClr val="C00000"/>
                </a:solidFill>
                <a:latin typeface="Cambria" panose="02040503050406030204" pitchFamily="18" charset="0"/>
                <a:ea typeface="ＭＳ Ｐゴシック" pitchFamily="34" charset="-128"/>
                <a:cs typeface="Arial Black"/>
              </a:rPr>
              <a:t>(CATRF2022)</a:t>
            </a:r>
            <a:endParaRPr lang="en-US" sz="2700" spc="-15"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15"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Mariana Terrestrial Reference Frame of</a:t>
            </a:r>
            <a:r>
              <a:rPr lang="en-US" sz="2700" dirty="0">
                <a:uFill>
                  <a:solidFill>
                    <a:srgbClr val="1F497D"/>
                  </a:solidFill>
                </a:uFill>
                <a:latin typeface="Cambria" panose="02040503050406030204" pitchFamily="18" charset="0"/>
                <a:ea typeface="ＭＳ Ｐゴシック" pitchFamily="34" charset="-128"/>
                <a:cs typeface="Arial"/>
              </a:rPr>
              <a:t> 2022</a:t>
            </a:r>
            <a:endParaRPr sz="2700" dirty="0">
              <a:uFill>
                <a:solidFill>
                  <a:srgbClr val="1F497D"/>
                </a:solidFill>
              </a:uFill>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700" spc="-15" dirty="0">
                <a:solidFill>
                  <a:srgbClr val="C00000"/>
                </a:solidFill>
                <a:latin typeface="Cambria" panose="02040503050406030204" pitchFamily="18" charset="0"/>
                <a:ea typeface="ＭＳ Ｐゴシック" pitchFamily="34" charset="-128"/>
                <a:cs typeface="Arial Black"/>
              </a:rPr>
              <a:t>	</a:t>
            </a:r>
            <a:r>
              <a:rPr sz="2700" spc="-15" dirty="0">
                <a:solidFill>
                  <a:srgbClr val="C00000"/>
                </a:solidFill>
                <a:latin typeface="Cambria" panose="02040503050406030204" pitchFamily="18" charset="0"/>
                <a:ea typeface="ＭＳ Ｐゴシック" pitchFamily="34" charset="-128"/>
                <a:cs typeface="Arial Black"/>
              </a:rPr>
              <a:t>(MATRF2022)</a:t>
            </a:r>
            <a:endParaRPr sz="2700" dirty="0">
              <a:solidFill>
                <a:prstClr val="black"/>
              </a:solid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403866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117988" y="870802"/>
            <a:ext cx="8657302" cy="3889589"/>
          </a:xfrm>
        </p:spPr>
        <p:txBody>
          <a:bodyPr>
            <a:normAutofit/>
          </a:bodyPr>
          <a:lstStyle/>
          <a:p>
            <a:r>
              <a:rPr lang="en-US" dirty="0">
                <a:latin typeface="Cambria" panose="02040503050406030204" pitchFamily="18" charset="0"/>
                <a:ea typeface="Cambria" panose="02040503050406030204" pitchFamily="18" charset="0"/>
              </a:rPr>
              <a:t>Existing, accepted terminology</a:t>
            </a:r>
          </a:p>
          <a:p>
            <a:pPr lvl="1"/>
            <a:r>
              <a:rPr lang="en-US" b="1" dirty="0">
                <a:latin typeface="Cambria" panose="02040503050406030204" pitchFamily="18" charset="0"/>
                <a:ea typeface="Cambria" panose="02040503050406030204" pitchFamily="18" charset="0"/>
              </a:rPr>
              <a:t>I</a:t>
            </a:r>
            <a:r>
              <a:rPr lang="en-US" dirty="0">
                <a:latin typeface="Cambria" panose="02040503050406030204" pitchFamily="18" charset="0"/>
                <a:ea typeface="Cambria" panose="02040503050406030204" pitchFamily="18" charset="0"/>
              </a:rPr>
              <a:t>nternational </a:t>
            </a:r>
            <a:r>
              <a:rPr lang="en-US" b="1" dirty="0">
                <a:latin typeface="Cambria" panose="02040503050406030204" pitchFamily="18" charset="0"/>
                <a:ea typeface="Cambria" panose="02040503050406030204" pitchFamily="18" charset="0"/>
              </a:rPr>
              <a:t>TRF</a:t>
            </a:r>
          </a:p>
          <a:p>
            <a:pPr lvl="1"/>
            <a:r>
              <a:rPr lang="en-US" dirty="0">
                <a:latin typeface="Cambria" panose="02040503050406030204" pitchFamily="18" charset="0"/>
                <a:ea typeface="Cambria" panose="02040503050406030204" pitchFamily="18" charset="0"/>
              </a:rPr>
              <a:t>first realization of the ITRF was 1992</a:t>
            </a:r>
          </a:p>
          <a:p>
            <a:pPr lvl="1"/>
            <a:r>
              <a:rPr lang="en-US" dirty="0">
                <a:latin typeface="Cambria" panose="02040503050406030204" pitchFamily="18" charset="0"/>
                <a:ea typeface="Cambria" panose="02040503050406030204" pitchFamily="18" charset="0"/>
              </a:rPr>
              <a:t>NATRF2022 will be based on ITRF2020</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“Horizontal Datum” - misnomer for NAD83</a:t>
            </a:r>
          </a:p>
          <a:p>
            <a:pPr lvl="1"/>
            <a:r>
              <a:rPr lang="en-US" dirty="0">
                <a:latin typeface="Cambria" panose="02040503050406030204" pitchFamily="18" charset="0"/>
                <a:ea typeface="Cambria" panose="02040503050406030204" pitchFamily="18" charset="0"/>
              </a:rPr>
              <a:t>Really is a Geometric Reference Frame</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a:latin typeface="Cambria" panose="02040503050406030204" pitchFamily="18" charset="0"/>
                <a:ea typeface="Cambria" panose="02040503050406030204" pitchFamily="18" charset="0"/>
              </a:rPr>
              <a:t>Terrestrial Reference Frame?</a:t>
            </a:r>
          </a:p>
        </p:txBody>
      </p:sp>
    </p:spTree>
    <p:custDataLst>
      <p:tags r:id="rId1"/>
    </p:custDataLst>
    <p:extLst>
      <p:ext uri="{BB962C8B-B14F-4D97-AF65-F5344CB8AC3E}">
        <p14:creationId xmlns:p14="http://schemas.microsoft.com/office/powerpoint/2010/main" val="225046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394514"/>
            <a:ext cx="6858000" cy="2015936"/>
          </a:xfrm>
          <a:prstGeom prst="rect">
            <a:avLst/>
          </a:prstGeom>
        </p:spPr>
        <p:txBody>
          <a:bodyPr vert="horz" wrap="square" lIns="0" tIns="12700" rIns="0" bIns="0" rtlCol="0">
            <a:spAutoFit/>
          </a:bodyPr>
          <a:lstStyle/>
          <a:p>
            <a:pPr marL="12700" algn="ctr" defTabSz="342900" fontAlgn="base">
              <a:spcAft>
                <a:spcPct val="0"/>
              </a:spcAft>
              <a:buSzPct val="159375"/>
              <a:tabLst>
                <a:tab pos="297808" algn="l"/>
                <a:tab pos="298442" algn="l"/>
              </a:tabLst>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International Terrestrial Reference Frame</a:t>
            </a:r>
          </a:p>
          <a:p>
            <a:pPr marL="12700" algn="ctr" defTabSz="342900" fontAlgn="base">
              <a:spcBef>
                <a:spcPts val="450"/>
              </a:spcBef>
              <a:spcAft>
                <a:spcPct val="0"/>
              </a:spcAft>
              <a:buSzPct val="159375"/>
              <a:tabLst>
                <a:tab pos="297808" algn="l"/>
                <a:tab pos="298442" algn="l"/>
              </a:tabLst>
              <a:defRPr/>
            </a:pPr>
            <a:r>
              <a:rPr lang="en-US"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(I</a:t>
            </a:r>
            <a:r>
              <a:rPr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TRF</a:t>
            </a:r>
            <a:r>
              <a:rPr lang="en-US"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a:t>
            </a:r>
          </a:p>
        </p:txBody>
      </p:sp>
      <p:sp>
        <p:nvSpPr>
          <p:cNvPr id="10" name="object 4"/>
          <p:cNvSpPr txBox="1"/>
          <p:nvPr/>
        </p:nvSpPr>
        <p:spPr>
          <a:xfrm>
            <a:off x="1496427" y="2624129"/>
            <a:ext cx="6167689" cy="2302345"/>
          </a:xfrm>
          <a:prstGeom prst="rect">
            <a:avLst/>
          </a:prstGeom>
        </p:spPr>
        <p:txBody>
          <a:bodyPr vert="horz" wrap="square" lIns="0" tIns="12700" rIns="0" bIns="0" rtlCol="0">
            <a:noAutofit/>
          </a:bodyPr>
          <a:lstStyle/>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Is native coordinate system for NCN.</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cs typeface="Arial Black"/>
              </a:rPr>
              <a:t>Is</a:t>
            </a: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 what OPUS uses.</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cs typeface="Arial Black"/>
              </a:rPr>
              <a:t>Is what most of world uses.</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Is what NGA aligns WGS-84 to.</a:t>
            </a:r>
          </a:p>
        </p:txBody>
      </p:sp>
    </p:spTree>
    <p:extLst>
      <p:ext uri="{BB962C8B-B14F-4D97-AF65-F5344CB8AC3E}">
        <p14:creationId xmlns:p14="http://schemas.microsoft.com/office/powerpoint/2010/main" val="9058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647" y="132672"/>
            <a:ext cx="4910706" cy="4910706"/>
          </a:xfrm>
          <a:prstGeom prst="rect">
            <a:avLst/>
          </a:prstGeom>
        </p:spPr>
      </p:pic>
      <p:sp>
        <p:nvSpPr>
          <p:cNvPr id="6" name="TextBox 5"/>
          <p:cNvSpPr txBox="1"/>
          <p:nvPr/>
        </p:nvSpPr>
        <p:spPr>
          <a:xfrm>
            <a:off x="7117891" y="386587"/>
            <a:ext cx="1944956" cy="415498"/>
          </a:xfrm>
          <a:prstGeom prst="rect">
            <a:avLst/>
          </a:prstGeom>
          <a:noFill/>
        </p:spPr>
        <p:txBody>
          <a:bodyPr wrap="none" rtlCol="0">
            <a:spAutoFit/>
          </a:bodyPr>
          <a:lstStyle/>
          <a:p>
            <a:pPr defTabSz="342900" fontAlgn="base">
              <a:spcBef>
                <a:spcPct val="0"/>
              </a:spcBef>
              <a:spcAft>
                <a:spcPct val="0"/>
              </a:spcAft>
              <a:defRPr/>
            </a:pPr>
            <a:r>
              <a:rPr lang="en-US" sz="2100" dirty="0">
                <a:solidFill>
                  <a:prstClr val="black"/>
                </a:solidFill>
                <a:latin typeface="Cambria" panose="02040503050406030204" pitchFamily="18" charset="0"/>
                <a:ea typeface="Cambria" panose="02040503050406030204" pitchFamily="18" charset="0"/>
              </a:rPr>
              <a:t>Watch the grid!</a:t>
            </a:r>
          </a:p>
        </p:txBody>
      </p:sp>
      <p:sp>
        <p:nvSpPr>
          <p:cNvPr id="5" name="TextBox 4"/>
          <p:cNvSpPr txBox="1"/>
          <p:nvPr/>
        </p:nvSpPr>
        <p:spPr>
          <a:xfrm>
            <a:off x="81153" y="100122"/>
            <a:ext cx="2035494" cy="461665"/>
          </a:xfrm>
          <a:prstGeom prst="rect">
            <a:avLst/>
          </a:prstGeom>
          <a:noFill/>
        </p:spPr>
        <p:txBody>
          <a:bodyPr wrap="none" rtlCol="0">
            <a:spAutoFit/>
          </a:bodyPr>
          <a:lstStyle/>
          <a:p>
            <a:pPr defTabSz="342900" fontAlgn="base">
              <a:spcBef>
                <a:spcPct val="0"/>
              </a:spcBef>
              <a:spcAft>
                <a:spcPct val="0"/>
              </a:spcAft>
              <a:defRPr/>
            </a:pPr>
            <a:r>
              <a:rPr lang="en-US" sz="2400" b="1" dirty="0">
                <a:solidFill>
                  <a:prstClr val="black"/>
                </a:solidFill>
                <a:latin typeface="Cambria" panose="02040503050406030204" pitchFamily="18" charset="0"/>
                <a:ea typeface="Cambria" panose="02040503050406030204" pitchFamily="18" charset="0"/>
              </a:rPr>
              <a:t>ITRF concept</a:t>
            </a:r>
          </a:p>
        </p:txBody>
      </p:sp>
      <p:sp>
        <p:nvSpPr>
          <p:cNvPr id="8" name="TextBox 7"/>
          <p:cNvSpPr txBox="1"/>
          <p:nvPr/>
        </p:nvSpPr>
        <p:spPr>
          <a:xfrm>
            <a:off x="5729288" y="4687025"/>
            <a:ext cx="971550" cy="369332"/>
          </a:xfrm>
          <a:prstGeom prst="rect">
            <a:avLst/>
          </a:prstGeom>
          <a:noFill/>
        </p:spPr>
        <p:txBody>
          <a:bodyPr wrap="square" rtlCol="0">
            <a:spAutoFit/>
          </a:bodyPr>
          <a:lstStyle/>
          <a:p>
            <a:pPr defTabSz="342900" fontAlgn="base">
              <a:spcBef>
                <a:spcPct val="0"/>
              </a:spcBef>
              <a:spcAft>
                <a:spcPct val="0"/>
              </a:spcAft>
              <a:defRPr/>
            </a:pPr>
            <a:r>
              <a:rPr lang="en-US" dirty="0">
                <a:solidFill>
                  <a:prstClr val="black"/>
                </a:solidFill>
                <a:latin typeface="Arial" panose="020B0604020202020204" pitchFamily="34" charset="0"/>
                <a:ea typeface="Cambria" panose="02040503050406030204" pitchFamily="18" charset="0"/>
                <a:cs typeface="Arial" panose="020B0604020202020204" pitchFamily="34" charset="0"/>
              </a:rPr>
              <a:t>Epoch:</a:t>
            </a:r>
          </a:p>
        </p:txBody>
      </p:sp>
    </p:spTree>
    <p:extLst>
      <p:ext uri="{BB962C8B-B14F-4D97-AF65-F5344CB8AC3E}">
        <p14:creationId xmlns:p14="http://schemas.microsoft.com/office/powerpoint/2010/main" val="61431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1178"/>
            <a:ext cx="9144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5" dirty="0">
                <a:cs typeface="Calibri"/>
              </a:rPr>
              <a:t>Four</a:t>
            </a:r>
            <a:r>
              <a:rPr sz="4000" spc="-5" dirty="0">
                <a:cs typeface="Calibri"/>
              </a:rPr>
              <a:t> </a:t>
            </a:r>
            <a:r>
              <a:rPr lang="en-US" sz="4000" spc="-5" dirty="0">
                <a:cs typeface="Calibri"/>
              </a:rPr>
              <a:t>T</a:t>
            </a:r>
            <a:r>
              <a:rPr sz="4000" spc="-35" dirty="0">
                <a:cs typeface="Calibri"/>
              </a:rPr>
              <a:t>R</a:t>
            </a:r>
            <a:r>
              <a:rPr sz="4000" spc="-20" dirty="0">
                <a:cs typeface="Calibri"/>
              </a:rPr>
              <a:t>Fs</a:t>
            </a:r>
            <a:r>
              <a:rPr lang="en-US" sz="4000" spc="-20" dirty="0">
                <a:cs typeface="Calibri"/>
              </a:rPr>
              <a:t> for Modernized NSRS</a:t>
            </a:r>
            <a:endParaRPr sz="4000" dirty="0">
              <a:latin typeface="Cambria" panose="02040503050406030204" pitchFamily="18" charset="0"/>
              <a:cs typeface="Calibri"/>
            </a:endParaRPr>
          </a:p>
        </p:txBody>
      </p:sp>
      <p:sp>
        <p:nvSpPr>
          <p:cNvPr id="4" name="object 4"/>
          <p:cNvSpPr txBox="1"/>
          <p:nvPr/>
        </p:nvSpPr>
        <p:spPr>
          <a:xfrm>
            <a:off x="1323474" y="1148878"/>
            <a:ext cx="6533148" cy="3919352"/>
          </a:xfrm>
          <a:prstGeom prst="rect">
            <a:avLst/>
          </a:prstGeom>
        </p:spPr>
        <p:txBody>
          <a:bodyPr vert="horz" wrap="square" lIns="0" tIns="12700" rIns="0" bIns="0" rtlCol="0">
            <a:noAutofit/>
          </a:bodyPr>
          <a:lstStyle/>
          <a:p>
            <a:pPr defTabSz="342900" fontAlgn="base">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North </a:t>
            </a:r>
            <a:r>
              <a:rPr sz="2250" spc="-5" dirty="0">
                <a:uFill>
                  <a:solidFill>
                    <a:srgbClr val="1F497D"/>
                  </a:solidFill>
                </a:uFill>
                <a:latin typeface="Cambria" panose="02040503050406030204" pitchFamily="18" charset="0"/>
                <a:ea typeface="ＭＳ Ｐゴシック" pitchFamily="34" charset="-128"/>
                <a:cs typeface="Arial"/>
              </a:rPr>
              <a:t>American </a:t>
            </a:r>
            <a:r>
              <a:rPr sz="2250" spc="-15" dirty="0">
                <a:uFill>
                  <a:solidFill>
                    <a:srgbClr val="1F497D"/>
                  </a:solidFill>
                </a:uFill>
                <a:latin typeface="Cambria" panose="02040503050406030204" pitchFamily="18" charset="0"/>
                <a:ea typeface="ＭＳ Ｐゴシック" pitchFamily="34" charset="-128"/>
                <a:cs typeface="Arial"/>
              </a:rPr>
              <a:t>Terrestrial </a:t>
            </a:r>
            <a:r>
              <a:rPr sz="2250" spc="-5" dirty="0">
                <a:uFill>
                  <a:solidFill>
                    <a:srgbClr val="1F497D"/>
                  </a:solidFill>
                </a:uFill>
                <a:latin typeface="Cambria" panose="02040503050406030204" pitchFamily="18" charset="0"/>
                <a:ea typeface="ＭＳ Ｐゴシック" pitchFamily="34" charset="-128"/>
                <a:cs typeface="Arial"/>
              </a:rPr>
              <a:t>Reference Frame of</a:t>
            </a:r>
            <a:r>
              <a:rPr sz="2250" spc="-25" dirty="0">
                <a:uFill>
                  <a:solidFill>
                    <a:srgbClr val="1F497D"/>
                  </a:solidFill>
                </a:uFill>
                <a:latin typeface="Cambria" panose="02040503050406030204" pitchFamily="18" charset="0"/>
                <a:ea typeface="ＭＳ Ｐゴシック" pitchFamily="34" charset="-128"/>
                <a:cs typeface="Arial"/>
              </a:rPr>
              <a:t> </a:t>
            </a:r>
            <a:r>
              <a:rPr sz="2250" spc="-5" dirty="0">
                <a:uFill>
                  <a:solidFill>
                    <a:srgbClr val="1F497D"/>
                  </a:solidFill>
                </a:uFill>
                <a:latin typeface="Cambria" panose="02040503050406030204" pitchFamily="18" charset="0"/>
                <a:ea typeface="ＭＳ Ｐゴシック" pitchFamily="34" charset="-128"/>
                <a:cs typeface="Arial"/>
              </a:rPr>
              <a:t>2022</a:t>
            </a:r>
            <a:endParaRPr sz="2250" dirty="0">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rPr>
              <a:t>	</a:t>
            </a:r>
            <a:r>
              <a:rPr sz="2250"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endPar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Pacific Terrestrial Reference Frame of 2022</a:t>
            </a:r>
          </a:p>
          <a:p>
            <a:pPr defTabSz="342900" fontAlgn="base">
              <a:lnSpc>
                <a:spcPts val="1900"/>
              </a:lnSpc>
              <a:spcBef>
                <a:spcPts val="450"/>
              </a:spcBef>
              <a:spcAft>
                <a:spcPts val="450"/>
              </a:spcAft>
              <a:defRPr/>
            </a:pPr>
            <a:r>
              <a:rPr lang="en-US" sz="2250" spc="-30" dirty="0">
                <a:solidFill>
                  <a:srgbClr val="C00000"/>
                </a:solidFill>
                <a:latin typeface="Cambria" panose="02040503050406030204" pitchFamily="18" charset="0"/>
                <a:ea typeface="ＭＳ Ｐゴシック" pitchFamily="34" charset="-128"/>
                <a:cs typeface="Arial Black"/>
              </a:rPr>
              <a:t>	</a:t>
            </a:r>
            <a:r>
              <a:rPr sz="2250" spc="-30" dirty="0">
                <a:solidFill>
                  <a:srgbClr val="C00000"/>
                </a:solidFill>
                <a:latin typeface="Cambria" panose="02040503050406030204" pitchFamily="18" charset="0"/>
                <a:ea typeface="ＭＳ Ｐゴシック" pitchFamily="34" charset="-128"/>
                <a:cs typeface="Arial Black"/>
              </a:rPr>
              <a:t>(PATRF2022)</a:t>
            </a:r>
            <a:endParaRPr lang="en-US" sz="2250" spc="-30"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30"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Caribbean Terrestrial Reference Frame of 2022</a:t>
            </a:r>
          </a:p>
          <a:p>
            <a:pPr defTabSz="342900" fontAlgn="base">
              <a:lnSpc>
                <a:spcPts val="1900"/>
              </a:lnSpc>
              <a:spcBef>
                <a:spcPts val="450"/>
              </a:spcBef>
              <a:spcAft>
                <a:spcPts val="450"/>
              </a:spcAft>
              <a:defRPr/>
            </a:pPr>
            <a:r>
              <a:rPr lang="en-US" sz="2250" spc="-15" dirty="0">
                <a:solidFill>
                  <a:srgbClr val="C00000"/>
                </a:solidFill>
                <a:latin typeface="Cambria" panose="02040503050406030204" pitchFamily="18" charset="0"/>
                <a:ea typeface="ＭＳ Ｐゴシック" pitchFamily="34" charset="-128"/>
                <a:cs typeface="Arial Black"/>
              </a:rPr>
              <a:t>	</a:t>
            </a:r>
            <a:r>
              <a:rPr sz="2250" spc="-15" dirty="0">
                <a:solidFill>
                  <a:srgbClr val="C00000"/>
                </a:solidFill>
                <a:latin typeface="Cambria" panose="02040503050406030204" pitchFamily="18" charset="0"/>
                <a:ea typeface="ＭＳ Ｐゴシック" pitchFamily="34" charset="-128"/>
                <a:cs typeface="Arial Black"/>
              </a:rPr>
              <a:t>(CATRF2022)</a:t>
            </a:r>
            <a:endParaRPr lang="en-US" sz="2250" spc="-15"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15"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Mariana Terrestrial Reference Frame of</a:t>
            </a:r>
            <a:r>
              <a:rPr lang="en-US" sz="2250" dirty="0">
                <a:uFill>
                  <a:solidFill>
                    <a:srgbClr val="1F497D"/>
                  </a:solidFill>
                </a:uFill>
                <a:latin typeface="Cambria" panose="02040503050406030204" pitchFamily="18" charset="0"/>
                <a:ea typeface="ＭＳ Ｐゴシック" pitchFamily="34" charset="-128"/>
                <a:cs typeface="Arial"/>
              </a:rPr>
              <a:t> 2022</a:t>
            </a:r>
            <a:endParaRPr sz="2250" dirty="0">
              <a:uFill>
                <a:solidFill>
                  <a:srgbClr val="1F497D"/>
                </a:solidFill>
              </a:uFill>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250" spc="-15" dirty="0">
                <a:solidFill>
                  <a:srgbClr val="C00000"/>
                </a:solidFill>
                <a:latin typeface="Cambria" panose="02040503050406030204" pitchFamily="18" charset="0"/>
                <a:ea typeface="ＭＳ Ｐゴシック" pitchFamily="34" charset="-128"/>
                <a:cs typeface="Arial Black"/>
              </a:rPr>
              <a:t>	</a:t>
            </a:r>
            <a:r>
              <a:rPr sz="2250" spc="-15" dirty="0">
                <a:solidFill>
                  <a:srgbClr val="C00000"/>
                </a:solidFill>
                <a:latin typeface="Cambria" panose="02040503050406030204" pitchFamily="18" charset="0"/>
                <a:ea typeface="ＭＳ Ｐゴシック" pitchFamily="34" charset="-128"/>
                <a:cs typeface="Arial Black"/>
              </a:rPr>
              <a:t>(MATRF2022)</a:t>
            </a:r>
            <a:endParaRPr sz="2250" dirty="0">
              <a:solidFill>
                <a:prstClr val="black"/>
              </a:solid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12447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0" y="246063"/>
            <a:ext cx="6858000" cy="596900"/>
          </a:xfrm>
        </p:spPr>
        <p:txBody>
          <a:bodyPr>
            <a:normAutofit fontScale="90000"/>
          </a:bodyPr>
          <a:lstStyle/>
          <a:p>
            <a:r>
              <a:rPr lang="en-US" sz="3600" dirty="0"/>
              <a:t>Plate Rotation visualized</a:t>
            </a:r>
          </a:p>
        </p:txBody>
      </p:sp>
      <p:sp>
        <p:nvSpPr>
          <p:cNvPr id="6" name="TextBox 5"/>
          <p:cNvSpPr txBox="1"/>
          <p:nvPr/>
        </p:nvSpPr>
        <p:spPr>
          <a:xfrm>
            <a:off x="6410284" y="4049857"/>
            <a:ext cx="1733591" cy="530915"/>
          </a:xfrm>
          <a:prstGeom prst="rect">
            <a:avLst/>
          </a:prstGeom>
          <a:noFill/>
        </p:spPr>
        <p:txBody>
          <a:bodyPr wrap="square" rtlCol="0">
            <a:noAutofit/>
          </a:bodyPr>
          <a:lstStyle/>
          <a:p>
            <a:pPr marL="12699" marR="535292" defTabSz="342900" fontAlgn="base">
              <a:spcBef>
                <a:spcPts val="2250"/>
              </a:spcBef>
              <a:spcAft>
                <a:spcPct val="0"/>
              </a:spcAft>
              <a:tabLst>
                <a:tab pos="354956" algn="l"/>
                <a:tab pos="355591" algn="l"/>
                <a:tab pos="4898903" algn="l"/>
              </a:tabLst>
              <a:defRPr/>
            </a:pPr>
            <a:r>
              <a:rPr lang="en-US" sz="3000" i="1" spc="-15" dirty="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7386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1143000" y="257444"/>
            <a:ext cx="6858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10" dirty="0">
                <a:cs typeface="Calibri"/>
              </a:rPr>
              <a:t>Plate-Fixed NSRS TRFs</a:t>
            </a:r>
          </a:p>
        </p:txBody>
      </p:sp>
      <p:sp>
        <p:nvSpPr>
          <p:cNvPr id="12" name="TextBox 11"/>
          <p:cNvSpPr txBox="1"/>
          <p:nvPr/>
        </p:nvSpPr>
        <p:spPr bwMode="auto">
          <a:xfrm>
            <a:off x="1299630" y="1161441"/>
            <a:ext cx="2647541" cy="1200329"/>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00B0F0"/>
                </a:solidFill>
                <a:latin typeface="Cambria" panose="02040503050406030204" pitchFamily="18" charset="0"/>
                <a:ea typeface="Cambria" panose="02040503050406030204" pitchFamily="18" charset="0"/>
              </a:rPr>
              <a:t>ITRF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4166148" y="1161441"/>
            <a:ext cx="3834852" cy="1938992"/>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FF0000"/>
                </a:solidFill>
                <a:latin typeface="Cambria" panose="02040503050406030204" pitchFamily="18" charset="0"/>
                <a:ea typeface="Cambria" panose="02040503050406030204" pitchFamily="18" charset="0"/>
              </a:rPr>
              <a:t>NATRF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rotating</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ITRF</a:t>
            </a:r>
            <a:r>
              <a:rPr lang="en-US" sz="2400" dirty="0">
                <a:solidFill>
                  <a:prstClr val="black"/>
                </a:solidFill>
                <a:latin typeface="Cambria" panose="02040503050406030204" pitchFamily="18" charset="0"/>
                <a:ea typeface="Cambria" panose="02040503050406030204" pitchFamily="18" charset="0"/>
              </a:rPr>
              <a: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NATRF2022</a:t>
            </a:r>
            <a:r>
              <a:rPr lang="en-US" sz="24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8562549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1232" y="864079"/>
            <a:ext cx="7715075" cy="16906736"/>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505974" y="451505"/>
            <a:ext cx="8089386" cy="4885130"/>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0" y="1"/>
            <a:ext cx="9144000" cy="566950"/>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1715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spTree>
    <p:extLst>
      <p:ext uri="{BB962C8B-B14F-4D97-AF65-F5344CB8AC3E}">
        <p14:creationId xmlns:p14="http://schemas.microsoft.com/office/powerpoint/2010/main" val="29052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505974" y="451505"/>
            <a:ext cx="8089386" cy="17319309"/>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 name="Arc 1">
            <a:extLst>
              <a:ext uri="{FF2B5EF4-FFF2-40B4-BE49-F238E27FC236}">
                <a16:creationId xmlns:a16="http://schemas.microsoft.com/office/drawing/2014/main" id="{A1389F58-F6F7-4C6F-AC48-93F986056D1E}"/>
              </a:ext>
            </a:extLst>
          </p:cNvPr>
          <p:cNvSpPr/>
          <p:nvPr/>
        </p:nvSpPr>
        <p:spPr>
          <a:xfrm rot="923700" flipH="1">
            <a:off x="1574508" y="2490288"/>
            <a:ext cx="6948968" cy="6945644"/>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base">
              <a:spcBef>
                <a:spcPct val="0"/>
              </a:spcBef>
              <a:spcAft>
                <a:spcPct val="0"/>
              </a:spcAft>
              <a:defRPr/>
            </a:pPr>
            <a:endParaRPr lang="en-US" sz="1350" u="sng">
              <a:solidFill>
                <a:prstClr val="black"/>
              </a:solidFill>
              <a:latin typeface="Calibri"/>
            </a:endParaRPr>
          </a:p>
        </p:txBody>
      </p:sp>
      <p:grpSp>
        <p:nvGrpSpPr>
          <p:cNvPr id="52" name="Group 51"/>
          <p:cNvGrpSpPr/>
          <p:nvPr/>
        </p:nvGrpSpPr>
        <p:grpSpPr>
          <a:xfrm>
            <a:off x="505974" y="451505"/>
            <a:ext cx="8089386" cy="4885130"/>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7" name="title">
            <a:extLst>
              <a:ext uri="{FF2B5EF4-FFF2-40B4-BE49-F238E27FC236}">
                <a16:creationId xmlns:a16="http://schemas.microsoft.com/office/drawing/2014/main" id="{EEF895EC-4A5B-4E3C-BC23-A527B301D396}"/>
              </a:ext>
            </a:extLst>
          </p:cNvPr>
          <p:cNvSpPr txBox="1"/>
          <p:nvPr/>
        </p:nvSpPr>
        <p:spPr>
          <a:xfrm>
            <a:off x="0" y="0"/>
            <a:ext cx="9144000" cy="569410"/>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or </a:t>
            </a: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your choice </a:t>
            </a:r>
            <a:r>
              <a:rPr lang="en-US" sz="3000" dirty="0">
                <a:solidFill>
                  <a:schemeClr val="bg1"/>
                </a:solidFill>
                <a:latin typeface="Cambria" panose="02040503050406030204" pitchFamily="18" charset="0"/>
                <a:ea typeface="Cambria" panose="02040503050406030204" pitchFamily="18" charset="0"/>
              </a:rPr>
              <a:t>if you know epoch</a:t>
            </a:r>
            <a:endParaRPr lang="en-US" sz="3000" b="1" dirty="0">
              <a:solidFill>
                <a:schemeClr val="bg1"/>
              </a:solidFill>
              <a:latin typeface="Cambria" panose="02040503050406030204" pitchFamily="18" charset="0"/>
              <a:ea typeface="Cambria" panose="02040503050406030204" pitchFamily="18" charset="0"/>
            </a:endParaRPr>
          </a:p>
        </p:txBody>
      </p:sp>
      <p:sp>
        <p:nvSpPr>
          <p:cNvPr id="49" name="if you know epoch">
            <a:extLst>
              <a:ext uri="{FF2B5EF4-FFF2-40B4-BE49-F238E27FC236}">
                <a16:creationId xmlns:a16="http://schemas.microsoft.com/office/drawing/2014/main" id="{0A0424CE-156D-4A35-B3F2-933223922CAA}"/>
              </a:ext>
            </a:extLst>
          </p:cNvPr>
          <p:cNvSpPr txBox="1"/>
          <p:nvPr/>
        </p:nvSpPr>
        <p:spPr>
          <a:xfrm>
            <a:off x="0" y="-3151"/>
            <a:ext cx="9144000" cy="478028"/>
          </a:xfrm>
          <a:prstGeom prst="rect">
            <a:avLst/>
          </a:prstGeom>
          <a:no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                                                         </a:t>
            </a:r>
            <a:r>
              <a:rPr lang="en-US" sz="3000" dirty="0">
                <a:solidFill>
                  <a:prstClr val="black"/>
                </a:solidFill>
                <a:latin typeface="Cambria" panose="02040503050406030204" pitchFamily="18" charset="0"/>
                <a:ea typeface="Cambria" panose="02040503050406030204" pitchFamily="18" charset="0"/>
              </a:rPr>
              <a:t> if you know epoch</a:t>
            </a:r>
            <a:endParaRPr lang="en-US" sz="30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717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9"/>
                                        </p:tgtEl>
                                      </p:cBhvr>
                                    </p:animEffect>
                                    <p:animScale>
                                      <p:cBhvr>
                                        <p:cTn id="9" dur="100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645070"/>
            <a:ext cx="6172200" cy="3019973"/>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342900" lvl="1" indent="0">
              <a:buNone/>
            </a:pPr>
            <a:r>
              <a:rPr lang="en-US" dirty="0">
                <a:latin typeface="Cambria" panose="02040503050406030204" pitchFamily="18" charset="0"/>
                <a:ea typeface="Cambria" panose="02040503050406030204" pitchFamily="18" charset="0"/>
              </a:rPr>
              <a:t>					(~47,000 employees)</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Oceanic and Atmospheric 						Administration (NOAA)</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1485900" y="120253"/>
            <a:ext cx="6172200" cy="857250"/>
          </a:xfrm>
        </p:spPr>
        <p:txBody>
          <a:bodyPr>
            <a:normAutofit/>
          </a:bodyPr>
          <a:lstStyle/>
          <a:p>
            <a:r>
              <a:rPr lang="en-US" sz="4000" dirty="0">
                <a:latin typeface="Cambria" panose="02040503050406030204" pitchFamily="18" charset="0"/>
                <a:ea typeface="Cambria" panose="02040503050406030204" pitchFamily="18" charset="0"/>
              </a:rPr>
              <a:t>Organizational Structure</a:t>
            </a:r>
          </a:p>
        </p:txBody>
      </p:sp>
      <p:pic>
        <p:nvPicPr>
          <p:cNvPr id="4" name="DoC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7" y="1039843"/>
            <a:ext cx="748344" cy="748344"/>
          </a:xfrm>
          <a:prstGeom prst="rect">
            <a:avLst/>
          </a:prstGeom>
          <a:noFill/>
          <a:ln>
            <a:noFill/>
          </a:ln>
        </p:spPr>
      </p:pic>
      <p:pic>
        <p:nvPicPr>
          <p:cNvPr id="5" name="NOAA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27908" y="2132737"/>
            <a:ext cx="851783" cy="851783"/>
          </a:xfrm>
          <a:prstGeom prst="rect">
            <a:avLst/>
          </a:prstGeom>
          <a:noFill/>
          <a:ln>
            <a:noFill/>
          </a:ln>
        </p:spPr>
      </p:pic>
      <p:pic>
        <p:nvPicPr>
          <p:cNvPr id="6" name="NGS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983" y="3954654"/>
            <a:ext cx="943976" cy="949249"/>
          </a:xfrm>
          <a:prstGeom prst="rect">
            <a:avLst/>
          </a:prstGeom>
        </p:spPr>
      </p:pic>
      <p:cxnSp>
        <p:nvCxnSpPr>
          <p:cNvPr id="11" name="Straight Arrow Connector 10"/>
          <p:cNvCxnSpPr/>
          <p:nvPr/>
        </p:nvCxnSpPr>
        <p:spPr>
          <a:xfrm>
            <a:off x="4572000" y="1776639"/>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2785476"/>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9706" y="3585490"/>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485900" y="3704755"/>
            <a:ext cx="6172200" cy="12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-National Geodetic Survey (NGS)</a:t>
            </a: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(~175 employees)</a:t>
            </a:r>
          </a:p>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830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0" y="2533034"/>
            <a:ext cx="9143999" cy="112082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spc="-30" dirty="0">
                <a:cs typeface="Calibri"/>
                <a:sym typeface="Wingdings" panose="05000000000000000000" pitchFamily="2" charset="2"/>
              </a:rPr>
              <a:t>Decades of continuously logged GPS data from the </a:t>
            </a:r>
            <a:r>
              <a:rPr lang="en-US" sz="3600" spc="-30" dirty="0">
                <a:cs typeface="Calibri"/>
              </a:rPr>
              <a:t>NOAA CORS Network (NCN).</a:t>
            </a:r>
            <a:endParaRPr sz="3600" dirty="0">
              <a:cs typeface="Calibri"/>
            </a:endParaRPr>
          </a:p>
        </p:txBody>
      </p:sp>
      <p:sp>
        <p:nvSpPr>
          <p:cNvPr id="3" name="nsrs modernization"/>
          <p:cNvSpPr txBox="1"/>
          <p:nvPr/>
        </p:nvSpPr>
        <p:spPr>
          <a:xfrm>
            <a:off x="1143001" y="1580923"/>
            <a:ext cx="6858000" cy="889987"/>
          </a:xfrm>
          <a:prstGeom prst="rect">
            <a:avLst/>
          </a:prstGeom>
        </p:spPr>
        <p:txBody>
          <a:bodyPr vert="horz" wrap="square" lIns="0" tIns="12700" rIns="0" bIns="0" rtlCol="0">
            <a:spAutoFit/>
          </a:bodyPr>
          <a:lstStyle/>
          <a:p>
            <a:pPr marL="0" lvl="1" algn="ctr" defTabSz="342900" fontAlgn="base">
              <a:spcBef>
                <a:spcPts val="100"/>
              </a:spcBef>
              <a:spcAft>
                <a:spcPct val="0"/>
              </a:spcAft>
              <a:defRPr/>
            </a:pPr>
            <a:r>
              <a:rPr lang="en-US" sz="5700" i="1" spc="-5" dirty="0">
                <a:solidFill>
                  <a:prstClr val="black"/>
                </a:solidFill>
                <a:latin typeface="Cambria" panose="02040503050406030204" pitchFamily="18" charset="0"/>
                <a:ea typeface="ＭＳ Ｐゴシック" pitchFamily="34" charset="-128"/>
                <a:cs typeface="Calibri"/>
              </a:rPr>
              <a:t>But how?</a:t>
            </a:r>
          </a:p>
        </p:txBody>
      </p:sp>
    </p:spTree>
    <p:extLst>
      <p:ext uri="{BB962C8B-B14F-4D97-AF65-F5344CB8AC3E}">
        <p14:creationId xmlns:p14="http://schemas.microsoft.com/office/powerpoint/2010/main" val="69613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A6081992-E64D-A37F-3DC9-0778154178A8}"/>
              </a:ext>
            </a:extLst>
          </p:cNvPr>
          <p:cNvPicPr>
            <a:picLocks noChangeAspect="1"/>
          </p:cNvPicPr>
          <p:nvPr/>
        </p:nvPicPr>
        <p:blipFill>
          <a:blip r:embed="rId2"/>
          <a:stretch>
            <a:fillRect/>
          </a:stretch>
        </p:blipFill>
        <p:spPr>
          <a:xfrm>
            <a:off x="0" y="10433"/>
            <a:ext cx="9144000" cy="5122633"/>
          </a:xfrm>
          <a:prstGeom prst="rect">
            <a:avLst/>
          </a:prstGeom>
        </p:spPr>
      </p:pic>
      <p:sp>
        <p:nvSpPr>
          <p:cNvPr id="84" name="TextBox 83">
            <a:extLst>
              <a:ext uri="{FF2B5EF4-FFF2-40B4-BE49-F238E27FC236}">
                <a16:creationId xmlns:a16="http://schemas.microsoft.com/office/drawing/2014/main" id="{C23A5B8E-DCF5-F3FB-44E7-69FB352823DB}"/>
              </a:ext>
            </a:extLst>
          </p:cNvPr>
          <p:cNvSpPr txBox="1"/>
          <p:nvPr/>
        </p:nvSpPr>
        <p:spPr>
          <a:xfrm>
            <a:off x="7713326" y="3262014"/>
            <a:ext cx="1342442" cy="1569660"/>
          </a:xfrm>
          <a:prstGeom prst="rect">
            <a:avLst/>
          </a:prstGeom>
          <a:solidFill>
            <a:schemeClr val="bg1"/>
          </a:solidFill>
          <a:ln>
            <a:solidFill>
              <a:schemeClr val="tx1"/>
            </a:solidFill>
          </a:ln>
        </p:spPr>
        <p:txBody>
          <a:bodyPr wrap="square" rtlCol="0">
            <a:spAutoFit/>
          </a:bodyPr>
          <a:lstStyle/>
          <a:p>
            <a:r>
              <a:rPr lang="en-US" sz="2400" dirty="0">
                <a:latin typeface="Cambria" panose="02040503050406030204" pitchFamily="18" charset="0"/>
                <a:ea typeface="Cambria" panose="02040503050406030204" pitchFamily="18" charset="0"/>
              </a:rPr>
              <a:t>NOAA CORS Network (NCN)</a:t>
            </a:r>
          </a:p>
        </p:txBody>
      </p:sp>
    </p:spTree>
    <p:extLst>
      <p:ext uri="{BB962C8B-B14F-4D97-AF65-F5344CB8AC3E}">
        <p14:creationId xmlns:p14="http://schemas.microsoft.com/office/powerpoint/2010/main" val="78765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E816C3-325F-40B9-B83C-FD20518D98BF}"/>
              </a:ext>
            </a:extLst>
          </p:cNvPr>
          <p:cNvGrpSpPr/>
          <p:nvPr/>
        </p:nvGrpSpPr>
        <p:grpSpPr>
          <a:xfrm>
            <a:off x="505974" y="451505"/>
            <a:ext cx="8089386" cy="17319309"/>
            <a:chOff x="505974" y="451505"/>
            <a:chExt cx="8089386" cy="17319309"/>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grpSp>
          <p:nvGrpSpPr>
            <p:cNvPr id="6" name="Group 5">
              <a:extLst>
                <a:ext uri="{FF2B5EF4-FFF2-40B4-BE49-F238E27FC236}">
                  <a16:creationId xmlns:a16="http://schemas.microsoft.com/office/drawing/2014/main" id="{3BD1F8BB-7EE1-4FAA-943A-9F12783E7994}"/>
                </a:ext>
              </a:extLst>
            </p:cNvPr>
            <p:cNvGrpSpPr/>
            <p:nvPr/>
          </p:nvGrpSpPr>
          <p:grpSpPr>
            <a:xfrm>
              <a:off x="2222943" y="1185617"/>
              <a:ext cx="5473206" cy="3549600"/>
              <a:chOff x="2222943" y="1185617"/>
              <a:chExt cx="5473206" cy="3549600"/>
            </a:xfrm>
          </p:grpSpPr>
          <p:pic>
            <p:nvPicPr>
              <p:cNvPr id="2" name="Picture 1">
                <a:extLst>
                  <a:ext uri="{FF2B5EF4-FFF2-40B4-BE49-F238E27FC236}">
                    <a16:creationId xmlns:a16="http://schemas.microsoft.com/office/drawing/2014/main" id="{8ECA9AFD-C8D9-44E6-A273-52159FA16421}"/>
                  </a:ext>
                </a:extLst>
              </p:cNvPr>
              <p:cNvPicPr>
                <a:picLocks noChangeAspect="1"/>
              </p:cNvPicPr>
              <p:nvPr/>
            </p:nvPicPr>
            <p:blipFill>
              <a:blip r:embed="rId3"/>
              <a:stretch>
                <a:fillRect/>
              </a:stretch>
            </p:blipFill>
            <p:spPr>
              <a:xfrm>
                <a:off x="4589404" y="1422620"/>
                <a:ext cx="233260" cy="233260"/>
              </a:xfrm>
              <a:prstGeom prst="rect">
                <a:avLst/>
              </a:prstGeom>
            </p:spPr>
          </p:pic>
          <p:pic>
            <p:nvPicPr>
              <p:cNvPr id="32" name="Picture 31">
                <a:extLst>
                  <a:ext uri="{FF2B5EF4-FFF2-40B4-BE49-F238E27FC236}">
                    <a16:creationId xmlns:a16="http://schemas.microsoft.com/office/drawing/2014/main" id="{A77B2ABE-8C94-4CBE-A5FE-A03D549730AC}"/>
                  </a:ext>
                </a:extLst>
              </p:cNvPr>
              <p:cNvPicPr>
                <a:picLocks noChangeAspect="1"/>
              </p:cNvPicPr>
              <p:nvPr/>
            </p:nvPicPr>
            <p:blipFill>
              <a:blip r:embed="rId3"/>
              <a:stretch>
                <a:fillRect/>
              </a:stretch>
            </p:blipFill>
            <p:spPr>
              <a:xfrm>
                <a:off x="4414663" y="2022338"/>
                <a:ext cx="233260" cy="233260"/>
              </a:xfrm>
              <a:prstGeom prst="rect">
                <a:avLst/>
              </a:prstGeom>
            </p:spPr>
          </p:pic>
          <p:pic>
            <p:nvPicPr>
              <p:cNvPr id="34" name="Picture 33">
                <a:extLst>
                  <a:ext uri="{FF2B5EF4-FFF2-40B4-BE49-F238E27FC236}">
                    <a16:creationId xmlns:a16="http://schemas.microsoft.com/office/drawing/2014/main" id="{3D938CAA-798C-404D-9F39-D157CC9E9E72}"/>
                  </a:ext>
                </a:extLst>
              </p:cNvPr>
              <p:cNvPicPr>
                <a:picLocks noChangeAspect="1"/>
              </p:cNvPicPr>
              <p:nvPr/>
            </p:nvPicPr>
            <p:blipFill>
              <a:blip r:embed="rId3"/>
              <a:stretch>
                <a:fillRect/>
              </a:stretch>
            </p:blipFill>
            <p:spPr>
              <a:xfrm>
                <a:off x="4977538" y="3079121"/>
                <a:ext cx="233260" cy="233260"/>
              </a:xfrm>
              <a:prstGeom prst="rect">
                <a:avLst/>
              </a:prstGeom>
            </p:spPr>
          </p:pic>
          <p:pic>
            <p:nvPicPr>
              <p:cNvPr id="35" name="Picture 34">
                <a:extLst>
                  <a:ext uri="{FF2B5EF4-FFF2-40B4-BE49-F238E27FC236}">
                    <a16:creationId xmlns:a16="http://schemas.microsoft.com/office/drawing/2014/main" id="{16E0FF5F-CCB1-49A4-86E8-B15B347CDB69}"/>
                  </a:ext>
                </a:extLst>
              </p:cNvPr>
              <p:cNvPicPr>
                <a:picLocks noChangeAspect="1"/>
              </p:cNvPicPr>
              <p:nvPr/>
            </p:nvPicPr>
            <p:blipFill>
              <a:blip r:embed="rId3"/>
              <a:stretch>
                <a:fillRect/>
              </a:stretch>
            </p:blipFill>
            <p:spPr>
              <a:xfrm>
                <a:off x="5482982" y="2316004"/>
                <a:ext cx="233260" cy="233260"/>
              </a:xfrm>
              <a:prstGeom prst="rect">
                <a:avLst/>
              </a:prstGeom>
            </p:spPr>
          </p:pic>
          <p:pic>
            <p:nvPicPr>
              <p:cNvPr id="40" name="Picture 39">
                <a:extLst>
                  <a:ext uri="{FF2B5EF4-FFF2-40B4-BE49-F238E27FC236}">
                    <a16:creationId xmlns:a16="http://schemas.microsoft.com/office/drawing/2014/main" id="{63CA8CD7-0ACC-4197-9656-93D682C30F88}"/>
                  </a:ext>
                </a:extLst>
              </p:cNvPr>
              <p:cNvPicPr>
                <a:picLocks noChangeAspect="1"/>
              </p:cNvPicPr>
              <p:nvPr/>
            </p:nvPicPr>
            <p:blipFill>
              <a:blip r:embed="rId3"/>
              <a:stretch>
                <a:fillRect/>
              </a:stretch>
            </p:blipFill>
            <p:spPr>
              <a:xfrm>
                <a:off x="2585207" y="3400369"/>
                <a:ext cx="233260" cy="233260"/>
              </a:xfrm>
              <a:prstGeom prst="rect">
                <a:avLst/>
              </a:prstGeom>
            </p:spPr>
          </p:pic>
          <p:pic>
            <p:nvPicPr>
              <p:cNvPr id="41" name="Picture 40">
                <a:extLst>
                  <a:ext uri="{FF2B5EF4-FFF2-40B4-BE49-F238E27FC236}">
                    <a16:creationId xmlns:a16="http://schemas.microsoft.com/office/drawing/2014/main" id="{3CC91929-7075-4D93-9A53-3D4AB27B0F30}"/>
                  </a:ext>
                </a:extLst>
              </p:cNvPr>
              <p:cNvPicPr>
                <a:picLocks noChangeAspect="1"/>
              </p:cNvPicPr>
              <p:nvPr/>
            </p:nvPicPr>
            <p:blipFill>
              <a:blip r:embed="rId3"/>
              <a:stretch>
                <a:fillRect/>
              </a:stretch>
            </p:blipFill>
            <p:spPr>
              <a:xfrm>
                <a:off x="2603534" y="1924170"/>
                <a:ext cx="233260" cy="233260"/>
              </a:xfrm>
              <a:prstGeom prst="rect">
                <a:avLst/>
              </a:prstGeom>
            </p:spPr>
          </p:pic>
          <p:pic>
            <p:nvPicPr>
              <p:cNvPr id="43" name="Picture 42">
                <a:extLst>
                  <a:ext uri="{FF2B5EF4-FFF2-40B4-BE49-F238E27FC236}">
                    <a16:creationId xmlns:a16="http://schemas.microsoft.com/office/drawing/2014/main" id="{B690A087-24B7-4C85-A63A-F69B76C1F0D7}"/>
                  </a:ext>
                </a:extLst>
              </p:cNvPr>
              <p:cNvPicPr>
                <a:picLocks noChangeAspect="1"/>
              </p:cNvPicPr>
              <p:nvPr/>
            </p:nvPicPr>
            <p:blipFill>
              <a:blip r:embed="rId3"/>
              <a:stretch>
                <a:fillRect/>
              </a:stretch>
            </p:blipFill>
            <p:spPr>
              <a:xfrm>
                <a:off x="2222943" y="1185617"/>
                <a:ext cx="233260" cy="233260"/>
              </a:xfrm>
              <a:prstGeom prst="rect">
                <a:avLst/>
              </a:prstGeom>
            </p:spPr>
          </p:pic>
          <p:pic>
            <p:nvPicPr>
              <p:cNvPr id="44" name="Picture 43">
                <a:extLst>
                  <a:ext uri="{FF2B5EF4-FFF2-40B4-BE49-F238E27FC236}">
                    <a16:creationId xmlns:a16="http://schemas.microsoft.com/office/drawing/2014/main" id="{F3202E6C-4C46-477D-801F-0AFEE04F61D1}"/>
                  </a:ext>
                </a:extLst>
              </p:cNvPr>
              <p:cNvPicPr>
                <a:picLocks noChangeAspect="1"/>
              </p:cNvPicPr>
              <p:nvPr/>
            </p:nvPicPr>
            <p:blipFill>
              <a:blip r:embed="rId3"/>
              <a:stretch>
                <a:fillRect/>
              </a:stretch>
            </p:blipFill>
            <p:spPr>
              <a:xfrm>
                <a:off x="3289574" y="1429389"/>
                <a:ext cx="233260" cy="233260"/>
              </a:xfrm>
              <a:prstGeom prst="rect">
                <a:avLst/>
              </a:prstGeom>
            </p:spPr>
          </p:pic>
          <p:pic>
            <p:nvPicPr>
              <p:cNvPr id="45" name="Picture 44">
                <a:extLst>
                  <a:ext uri="{FF2B5EF4-FFF2-40B4-BE49-F238E27FC236}">
                    <a16:creationId xmlns:a16="http://schemas.microsoft.com/office/drawing/2014/main" id="{92E7BD5C-AF26-4A4F-8228-CD5646831DA5}"/>
                  </a:ext>
                </a:extLst>
              </p:cNvPr>
              <p:cNvPicPr>
                <a:picLocks noChangeAspect="1"/>
              </p:cNvPicPr>
              <p:nvPr/>
            </p:nvPicPr>
            <p:blipFill>
              <a:blip r:embed="rId3"/>
              <a:stretch>
                <a:fillRect/>
              </a:stretch>
            </p:blipFill>
            <p:spPr>
              <a:xfrm>
                <a:off x="2704573" y="2724088"/>
                <a:ext cx="233260" cy="233260"/>
              </a:xfrm>
              <a:prstGeom prst="rect">
                <a:avLst/>
              </a:prstGeom>
            </p:spPr>
          </p:pic>
          <p:pic>
            <p:nvPicPr>
              <p:cNvPr id="46" name="Picture 45">
                <a:extLst>
                  <a:ext uri="{FF2B5EF4-FFF2-40B4-BE49-F238E27FC236}">
                    <a16:creationId xmlns:a16="http://schemas.microsoft.com/office/drawing/2014/main" id="{A72E2A97-7DF9-40AC-B4E7-3B186B160D89}"/>
                  </a:ext>
                </a:extLst>
              </p:cNvPr>
              <p:cNvPicPr>
                <a:picLocks noChangeAspect="1"/>
              </p:cNvPicPr>
              <p:nvPr/>
            </p:nvPicPr>
            <p:blipFill>
              <a:blip r:embed="rId3"/>
              <a:stretch>
                <a:fillRect/>
              </a:stretch>
            </p:blipFill>
            <p:spPr>
              <a:xfrm>
                <a:off x="3461619" y="2199510"/>
                <a:ext cx="233260" cy="233260"/>
              </a:xfrm>
              <a:prstGeom prst="rect">
                <a:avLst/>
              </a:prstGeom>
            </p:spPr>
          </p:pic>
          <p:pic>
            <p:nvPicPr>
              <p:cNvPr id="47" name="Picture 46">
                <a:extLst>
                  <a:ext uri="{FF2B5EF4-FFF2-40B4-BE49-F238E27FC236}">
                    <a16:creationId xmlns:a16="http://schemas.microsoft.com/office/drawing/2014/main" id="{D493CE9E-1DD0-4AEB-8E22-0E3868E8CE98}"/>
                  </a:ext>
                </a:extLst>
              </p:cNvPr>
              <p:cNvPicPr>
                <a:picLocks noChangeAspect="1"/>
              </p:cNvPicPr>
              <p:nvPr/>
            </p:nvPicPr>
            <p:blipFill>
              <a:blip r:embed="rId3"/>
              <a:stretch>
                <a:fillRect/>
              </a:stretch>
            </p:blipFill>
            <p:spPr>
              <a:xfrm>
                <a:off x="6127816" y="2450728"/>
                <a:ext cx="233260" cy="233260"/>
              </a:xfrm>
              <a:prstGeom prst="rect">
                <a:avLst/>
              </a:prstGeom>
            </p:spPr>
          </p:pic>
          <p:pic>
            <p:nvPicPr>
              <p:cNvPr id="48" name="Picture 47">
                <a:extLst>
                  <a:ext uri="{FF2B5EF4-FFF2-40B4-BE49-F238E27FC236}">
                    <a16:creationId xmlns:a16="http://schemas.microsoft.com/office/drawing/2014/main" id="{8E1B65F9-D1FC-4CDB-808F-10633433AEF2}"/>
                  </a:ext>
                </a:extLst>
              </p:cNvPr>
              <p:cNvPicPr>
                <a:picLocks noChangeAspect="1"/>
              </p:cNvPicPr>
              <p:nvPr/>
            </p:nvPicPr>
            <p:blipFill>
              <a:blip r:embed="rId3"/>
              <a:stretch>
                <a:fillRect/>
              </a:stretch>
            </p:blipFill>
            <p:spPr>
              <a:xfrm>
                <a:off x="6167291" y="2915291"/>
                <a:ext cx="233260" cy="233260"/>
              </a:xfrm>
              <a:prstGeom prst="rect">
                <a:avLst/>
              </a:prstGeom>
            </p:spPr>
          </p:pic>
          <p:pic>
            <p:nvPicPr>
              <p:cNvPr id="49" name="Picture 48">
                <a:extLst>
                  <a:ext uri="{FF2B5EF4-FFF2-40B4-BE49-F238E27FC236}">
                    <a16:creationId xmlns:a16="http://schemas.microsoft.com/office/drawing/2014/main" id="{8CAC5855-627F-476D-80C8-4BAF84A47DD1}"/>
                  </a:ext>
                </a:extLst>
              </p:cNvPr>
              <p:cNvPicPr>
                <a:picLocks noChangeAspect="1"/>
              </p:cNvPicPr>
              <p:nvPr/>
            </p:nvPicPr>
            <p:blipFill>
              <a:blip r:embed="rId3"/>
              <a:stretch>
                <a:fillRect/>
              </a:stretch>
            </p:blipFill>
            <p:spPr>
              <a:xfrm>
                <a:off x="6668250" y="4501957"/>
                <a:ext cx="233260" cy="233260"/>
              </a:xfrm>
              <a:prstGeom prst="rect">
                <a:avLst/>
              </a:prstGeom>
            </p:spPr>
          </p:pic>
          <p:pic>
            <p:nvPicPr>
              <p:cNvPr id="50" name="Picture 49">
                <a:extLst>
                  <a:ext uri="{FF2B5EF4-FFF2-40B4-BE49-F238E27FC236}">
                    <a16:creationId xmlns:a16="http://schemas.microsoft.com/office/drawing/2014/main" id="{C54E490E-99E1-435D-BE35-1D7AB1C5ADC1}"/>
                  </a:ext>
                </a:extLst>
              </p:cNvPr>
              <p:cNvPicPr>
                <a:picLocks noChangeAspect="1"/>
              </p:cNvPicPr>
              <p:nvPr/>
            </p:nvPicPr>
            <p:blipFill>
              <a:blip r:embed="rId3"/>
              <a:stretch>
                <a:fillRect/>
              </a:stretch>
            </p:blipFill>
            <p:spPr>
              <a:xfrm>
                <a:off x="6322201" y="3596488"/>
                <a:ext cx="233260" cy="233260"/>
              </a:xfrm>
              <a:prstGeom prst="rect">
                <a:avLst/>
              </a:prstGeom>
            </p:spPr>
          </p:pic>
          <p:pic>
            <p:nvPicPr>
              <p:cNvPr id="51" name="Picture 50">
                <a:extLst>
                  <a:ext uri="{FF2B5EF4-FFF2-40B4-BE49-F238E27FC236}">
                    <a16:creationId xmlns:a16="http://schemas.microsoft.com/office/drawing/2014/main" id="{A2A94BD3-1951-4F1E-A10D-42A84AA3EA69}"/>
                  </a:ext>
                </a:extLst>
              </p:cNvPr>
              <p:cNvPicPr>
                <a:picLocks noChangeAspect="1"/>
              </p:cNvPicPr>
              <p:nvPr/>
            </p:nvPicPr>
            <p:blipFill>
              <a:blip r:embed="rId3"/>
              <a:stretch>
                <a:fillRect/>
              </a:stretch>
            </p:blipFill>
            <p:spPr>
              <a:xfrm>
                <a:off x="3676743" y="2830015"/>
                <a:ext cx="233260" cy="233260"/>
              </a:xfrm>
              <a:prstGeom prst="rect">
                <a:avLst/>
              </a:prstGeom>
            </p:spPr>
          </p:pic>
          <p:pic>
            <p:nvPicPr>
              <p:cNvPr id="52" name="Picture 51">
                <a:extLst>
                  <a:ext uri="{FF2B5EF4-FFF2-40B4-BE49-F238E27FC236}">
                    <a16:creationId xmlns:a16="http://schemas.microsoft.com/office/drawing/2014/main" id="{147E9F8E-A026-467D-B4F9-2F23EA352D5A}"/>
                  </a:ext>
                </a:extLst>
              </p:cNvPr>
              <p:cNvPicPr>
                <a:picLocks noChangeAspect="1"/>
              </p:cNvPicPr>
              <p:nvPr/>
            </p:nvPicPr>
            <p:blipFill>
              <a:blip r:embed="rId3"/>
              <a:stretch>
                <a:fillRect/>
              </a:stretch>
            </p:blipFill>
            <p:spPr>
              <a:xfrm>
                <a:off x="3514882" y="3648654"/>
                <a:ext cx="233260" cy="233260"/>
              </a:xfrm>
              <a:prstGeom prst="rect">
                <a:avLst/>
              </a:prstGeom>
            </p:spPr>
          </p:pic>
          <p:pic>
            <p:nvPicPr>
              <p:cNvPr id="54" name="Picture 53">
                <a:extLst>
                  <a:ext uri="{FF2B5EF4-FFF2-40B4-BE49-F238E27FC236}">
                    <a16:creationId xmlns:a16="http://schemas.microsoft.com/office/drawing/2014/main" id="{CDC4571E-4BED-49DE-A5F8-F71085578582}"/>
                  </a:ext>
                </a:extLst>
              </p:cNvPr>
              <p:cNvPicPr>
                <a:picLocks noChangeAspect="1"/>
              </p:cNvPicPr>
              <p:nvPr/>
            </p:nvPicPr>
            <p:blipFill>
              <a:blip r:embed="rId3"/>
              <a:stretch>
                <a:fillRect/>
              </a:stretch>
            </p:blipFill>
            <p:spPr>
              <a:xfrm>
                <a:off x="4472774" y="3572068"/>
                <a:ext cx="233260" cy="233260"/>
              </a:xfrm>
              <a:prstGeom prst="rect">
                <a:avLst/>
              </a:prstGeom>
            </p:spPr>
          </p:pic>
          <p:pic>
            <p:nvPicPr>
              <p:cNvPr id="55" name="Picture 54">
                <a:extLst>
                  <a:ext uri="{FF2B5EF4-FFF2-40B4-BE49-F238E27FC236}">
                    <a16:creationId xmlns:a16="http://schemas.microsoft.com/office/drawing/2014/main" id="{E4EEE1E8-39BF-4168-B394-2D71C6786CBE}"/>
                  </a:ext>
                </a:extLst>
              </p:cNvPr>
              <p:cNvPicPr>
                <a:picLocks noChangeAspect="1"/>
              </p:cNvPicPr>
              <p:nvPr/>
            </p:nvPicPr>
            <p:blipFill>
              <a:blip r:embed="rId3"/>
              <a:stretch>
                <a:fillRect/>
              </a:stretch>
            </p:blipFill>
            <p:spPr>
              <a:xfrm>
                <a:off x="4211159" y="4410178"/>
                <a:ext cx="233260" cy="233260"/>
              </a:xfrm>
              <a:prstGeom prst="rect">
                <a:avLst/>
              </a:prstGeom>
            </p:spPr>
          </p:pic>
          <p:pic>
            <p:nvPicPr>
              <p:cNvPr id="56" name="Picture 55">
                <a:extLst>
                  <a:ext uri="{FF2B5EF4-FFF2-40B4-BE49-F238E27FC236}">
                    <a16:creationId xmlns:a16="http://schemas.microsoft.com/office/drawing/2014/main" id="{4E413ACF-44B7-40BD-9606-5F819C982267}"/>
                  </a:ext>
                </a:extLst>
              </p:cNvPr>
              <p:cNvPicPr>
                <a:picLocks noChangeAspect="1"/>
              </p:cNvPicPr>
              <p:nvPr/>
            </p:nvPicPr>
            <p:blipFill>
              <a:blip r:embed="rId3"/>
              <a:stretch>
                <a:fillRect/>
              </a:stretch>
            </p:blipFill>
            <p:spPr>
              <a:xfrm>
                <a:off x="5575138" y="3087465"/>
                <a:ext cx="233260" cy="233260"/>
              </a:xfrm>
              <a:prstGeom prst="rect">
                <a:avLst/>
              </a:prstGeom>
            </p:spPr>
          </p:pic>
          <p:pic>
            <p:nvPicPr>
              <p:cNvPr id="57" name="Picture 56">
                <a:extLst>
                  <a:ext uri="{FF2B5EF4-FFF2-40B4-BE49-F238E27FC236}">
                    <a16:creationId xmlns:a16="http://schemas.microsoft.com/office/drawing/2014/main" id="{11F9509D-4EB4-421B-884A-6F60EB5D75F9}"/>
                  </a:ext>
                </a:extLst>
              </p:cNvPr>
              <p:cNvPicPr>
                <a:picLocks noChangeAspect="1"/>
              </p:cNvPicPr>
              <p:nvPr/>
            </p:nvPicPr>
            <p:blipFill>
              <a:blip r:embed="rId3"/>
              <a:stretch>
                <a:fillRect/>
              </a:stretch>
            </p:blipFill>
            <p:spPr>
              <a:xfrm>
                <a:off x="5559684" y="3639554"/>
                <a:ext cx="233260" cy="233260"/>
              </a:xfrm>
              <a:prstGeom prst="rect">
                <a:avLst/>
              </a:prstGeom>
            </p:spPr>
          </p:pic>
          <p:pic>
            <p:nvPicPr>
              <p:cNvPr id="60" name="Picture 59">
                <a:extLst>
                  <a:ext uri="{FF2B5EF4-FFF2-40B4-BE49-F238E27FC236}">
                    <a16:creationId xmlns:a16="http://schemas.microsoft.com/office/drawing/2014/main" id="{0E8BCED0-A9D7-4B48-BCE9-D3ACD0A49E17}"/>
                  </a:ext>
                </a:extLst>
              </p:cNvPr>
              <p:cNvPicPr>
                <a:picLocks noChangeAspect="1"/>
              </p:cNvPicPr>
              <p:nvPr/>
            </p:nvPicPr>
            <p:blipFill>
              <a:blip r:embed="rId3"/>
              <a:stretch>
                <a:fillRect/>
              </a:stretch>
            </p:blipFill>
            <p:spPr>
              <a:xfrm>
                <a:off x="7462889" y="1185617"/>
                <a:ext cx="233260" cy="233260"/>
              </a:xfrm>
              <a:prstGeom prst="rect">
                <a:avLst/>
              </a:prstGeom>
            </p:spPr>
          </p:pic>
          <p:pic>
            <p:nvPicPr>
              <p:cNvPr id="61" name="Picture 60">
                <a:extLst>
                  <a:ext uri="{FF2B5EF4-FFF2-40B4-BE49-F238E27FC236}">
                    <a16:creationId xmlns:a16="http://schemas.microsoft.com/office/drawing/2014/main" id="{268A7902-8640-4862-832E-955F20D1FAD3}"/>
                  </a:ext>
                </a:extLst>
              </p:cNvPr>
              <p:cNvPicPr>
                <a:picLocks noChangeAspect="1"/>
              </p:cNvPicPr>
              <p:nvPr/>
            </p:nvPicPr>
            <p:blipFill>
              <a:blip r:embed="rId3"/>
              <a:stretch>
                <a:fillRect/>
              </a:stretch>
            </p:blipFill>
            <p:spPr>
              <a:xfrm>
                <a:off x="6683637" y="2596155"/>
                <a:ext cx="233260" cy="233260"/>
              </a:xfrm>
              <a:prstGeom prst="rect">
                <a:avLst/>
              </a:prstGeom>
            </p:spPr>
          </p:pic>
          <p:pic>
            <p:nvPicPr>
              <p:cNvPr id="62" name="Picture 61">
                <a:extLst>
                  <a:ext uri="{FF2B5EF4-FFF2-40B4-BE49-F238E27FC236}">
                    <a16:creationId xmlns:a16="http://schemas.microsoft.com/office/drawing/2014/main" id="{CF575D6E-6E3A-4AE5-A244-435D7F30D5BC}"/>
                  </a:ext>
                </a:extLst>
              </p:cNvPr>
              <p:cNvPicPr>
                <a:picLocks noChangeAspect="1"/>
              </p:cNvPicPr>
              <p:nvPr/>
            </p:nvPicPr>
            <p:blipFill>
              <a:blip r:embed="rId3"/>
              <a:stretch>
                <a:fillRect/>
              </a:stretch>
            </p:blipFill>
            <p:spPr>
              <a:xfrm>
                <a:off x="6906926" y="1910399"/>
                <a:ext cx="233260" cy="233260"/>
              </a:xfrm>
              <a:prstGeom prst="rect">
                <a:avLst/>
              </a:prstGeom>
            </p:spPr>
          </p:pic>
          <p:pic>
            <p:nvPicPr>
              <p:cNvPr id="63" name="Picture 62">
                <a:extLst>
                  <a:ext uri="{FF2B5EF4-FFF2-40B4-BE49-F238E27FC236}">
                    <a16:creationId xmlns:a16="http://schemas.microsoft.com/office/drawing/2014/main" id="{9F377232-67CA-4D38-AD5D-43B89142A1B3}"/>
                  </a:ext>
                </a:extLst>
              </p:cNvPr>
              <p:cNvPicPr>
                <a:picLocks noChangeAspect="1"/>
              </p:cNvPicPr>
              <p:nvPr/>
            </p:nvPicPr>
            <p:blipFill>
              <a:blip r:embed="rId3"/>
              <a:stretch>
                <a:fillRect/>
              </a:stretch>
            </p:blipFill>
            <p:spPr>
              <a:xfrm>
                <a:off x="4357322" y="2780925"/>
                <a:ext cx="233260" cy="233260"/>
              </a:xfrm>
              <a:prstGeom prst="rect">
                <a:avLst/>
              </a:prstGeom>
            </p:spPr>
          </p:pic>
        </p:grpSp>
      </p:grpSp>
      <p:grpSp>
        <p:nvGrpSpPr>
          <p:cNvPr id="8" name="PATRF CORS">
            <a:extLst>
              <a:ext uri="{FF2B5EF4-FFF2-40B4-BE49-F238E27FC236}">
                <a16:creationId xmlns:a16="http://schemas.microsoft.com/office/drawing/2014/main" id="{3DAB9985-9E58-4B3F-A6AB-343E89FE5897}"/>
              </a:ext>
            </a:extLst>
          </p:cNvPr>
          <p:cNvGrpSpPr/>
          <p:nvPr/>
        </p:nvGrpSpPr>
        <p:grpSpPr>
          <a:xfrm>
            <a:off x="1541590" y="2495524"/>
            <a:ext cx="461009" cy="713668"/>
            <a:chOff x="1541590" y="2495524"/>
            <a:chExt cx="461009" cy="713668"/>
          </a:xfrm>
        </p:grpSpPr>
        <p:pic>
          <p:nvPicPr>
            <p:cNvPr id="37" name="Picture 36">
              <a:extLst>
                <a:ext uri="{FF2B5EF4-FFF2-40B4-BE49-F238E27FC236}">
                  <a16:creationId xmlns:a16="http://schemas.microsoft.com/office/drawing/2014/main" id="{A83096AF-98A0-4E8C-926C-4847BA0653D4}"/>
                </a:ext>
              </a:extLst>
            </p:cNvPr>
            <p:cNvPicPr>
              <a:picLocks noChangeAspect="1"/>
            </p:cNvPicPr>
            <p:nvPr/>
          </p:nvPicPr>
          <p:blipFill>
            <a:blip r:embed="rId3"/>
            <a:stretch>
              <a:fillRect/>
            </a:stretch>
          </p:blipFill>
          <p:spPr>
            <a:xfrm>
              <a:off x="1541590" y="2495524"/>
              <a:ext cx="233260" cy="233260"/>
            </a:xfrm>
            <a:prstGeom prst="rect">
              <a:avLst/>
            </a:prstGeom>
          </p:spPr>
        </p:pic>
        <p:pic>
          <p:nvPicPr>
            <p:cNvPr id="38" name="Picture 37">
              <a:extLst>
                <a:ext uri="{FF2B5EF4-FFF2-40B4-BE49-F238E27FC236}">
                  <a16:creationId xmlns:a16="http://schemas.microsoft.com/office/drawing/2014/main" id="{19B3073E-B86F-46F2-934A-EB18AB4343A4}"/>
                </a:ext>
              </a:extLst>
            </p:cNvPr>
            <p:cNvPicPr>
              <a:picLocks noChangeAspect="1"/>
            </p:cNvPicPr>
            <p:nvPr/>
          </p:nvPicPr>
          <p:blipFill>
            <a:blip r:embed="rId3"/>
            <a:stretch>
              <a:fillRect/>
            </a:stretch>
          </p:blipFill>
          <p:spPr>
            <a:xfrm>
              <a:off x="1769339" y="2975932"/>
              <a:ext cx="233260" cy="233260"/>
            </a:xfrm>
            <a:prstGeom prst="rect">
              <a:avLst/>
            </a:prstGeom>
          </p:spPr>
        </p:pic>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grpSp>
        <p:nvGrpSpPr>
          <p:cNvPr id="11" name="Group 10">
            <a:extLst>
              <a:ext uri="{FF2B5EF4-FFF2-40B4-BE49-F238E27FC236}">
                <a16:creationId xmlns:a16="http://schemas.microsoft.com/office/drawing/2014/main" id="{9793A450-9891-4F05-8413-3ABAADD8EA99}"/>
              </a:ext>
            </a:extLst>
          </p:cNvPr>
          <p:cNvGrpSpPr/>
          <p:nvPr/>
        </p:nvGrpSpPr>
        <p:grpSpPr>
          <a:xfrm>
            <a:off x="7866035" y="4696555"/>
            <a:ext cx="1197283" cy="369332"/>
            <a:chOff x="7866035" y="4752702"/>
            <a:chExt cx="1197283" cy="369332"/>
          </a:xfrm>
        </p:grpSpPr>
        <p:sp>
          <p:nvSpPr>
            <p:cNvPr id="10" name="TextBox 9">
              <a:extLst>
                <a:ext uri="{FF2B5EF4-FFF2-40B4-BE49-F238E27FC236}">
                  <a16:creationId xmlns:a16="http://schemas.microsoft.com/office/drawing/2014/main" id="{0745DB5C-109A-4087-AC9E-EEB91AC91A38}"/>
                </a:ext>
              </a:extLst>
            </p:cNvPr>
            <p:cNvSpPr txBox="1"/>
            <p:nvPr/>
          </p:nvSpPr>
          <p:spPr>
            <a:xfrm>
              <a:off x="7866035" y="4752702"/>
              <a:ext cx="1197283" cy="369332"/>
            </a:xfrm>
            <a:prstGeom prst="rect">
              <a:avLst/>
            </a:prstGeom>
            <a:solidFill>
              <a:schemeClr val="bg1"/>
            </a:solidFill>
            <a:ln>
              <a:solidFill>
                <a:schemeClr val="tx1"/>
              </a:solidFill>
            </a:ln>
          </p:spPr>
          <p:txBody>
            <a:bodyPr wrap="square" rtlCol="0">
              <a:spAutoFit/>
            </a:bodyPr>
            <a:lstStyle/>
            <a:p>
              <a:r>
                <a:rPr lang="en-US" dirty="0">
                  <a:latin typeface="Cambria" panose="02040503050406030204" pitchFamily="18" charset="0"/>
                  <a:ea typeface="Cambria" panose="02040503050406030204" pitchFamily="18" charset="0"/>
                </a:rPr>
                <a:t>      = CORS</a:t>
              </a:r>
            </a:p>
          </p:txBody>
        </p:sp>
        <p:pic>
          <p:nvPicPr>
            <p:cNvPr id="64" name="Picture 63">
              <a:extLst>
                <a:ext uri="{FF2B5EF4-FFF2-40B4-BE49-F238E27FC236}">
                  <a16:creationId xmlns:a16="http://schemas.microsoft.com/office/drawing/2014/main" id="{7B10418A-B0E7-460F-9B1D-3555BFF611D8}"/>
                </a:ext>
              </a:extLst>
            </p:cNvPr>
            <p:cNvPicPr>
              <a:picLocks noChangeAspect="1"/>
            </p:cNvPicPr>
            <p:nvPr/>
          </p:nvPicPr>
          <p:blipFill>
            <a:blip r:embed="rId3"/>
            <a:stretch>
              <a:fillRect/>
            </a:stretch>
          </p:blipFill>
          <p:spPr>
            <a:xfrm>
              <a:off x="7956300" y="4830849"/>
              <a:ext cx="233260" cy="233260"/>
            </a:xfrm>
            <a:prstGeom prst="rect">
              <a:avLst/>
            </a:prstGeom>
          </p:spPr>
        </p:pic>
      </p:grpSp>
    </p:spTree>
    <p:extLst>
      <p:ext uri="{BB962C8B-B14F-4D97-AF65-F5344CB8AC3E}">
        <p14:creationId xmlns:p14="http://schemas.microsoft.com/office/powerpoint/2010/main" val="39399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600000">
                                      <p:cBhvr>
                                        <p:cTn id="11"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1">
            <a:extLst>
              <a:ext uri="{FF2B5EF4-FFF2-40B4-BE49-F238E27FC236}">
                <a16:creationId xmlns:a16="http://schemas.microsoft.com/office/drawing/2014/main" id="{3A7CC8D3-ADD2-ADBE-E90C-F7E7098B3755}"/>
              </a:ext>
            </a:extLst>
          </p:cNvPr>
          <p:cNvGrpSpPr/>
          <p:nvPr/>
        </p:nvGrpSpPr>
        <p:grpSpPr>
          <a:xfrm>
            <a:off x="505974" y="451505"/>
            <a:ext cx="8089386" cy="4885130"/>
            <a:chOff x="-849368" y="602007"/>
            <a:chExt cx="10785848" cy="6513506"/>
          </a:xfrm>
        </p:grpSpPr>
        <p:cxnSp>
          <p:nvCxnSpPr>
            <p:cNvPr id="13" name="Straight Connector 12">
              <a:extLst>
                <a:ext uri="{FF2B5EF4-FFF2-40B4-BE49-F238E27FC236}">
                  <a16:creationId xmlns:a16="http://schemas.microsoft.com/office/drawing/2014/main" id="{5F782F53-6D25-8644-1716-747FD271D8F7}"/>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1E8017-1461-ECB5-FA20-2C1F0EA02F7E}"/>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89CB49-2D90-01D5-5C4F-37347295333E}"/>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374FFD-690F-7483-832B-3416DA2EB7F7}"/>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92F36E-E535-F686-61DA-530E4ED79BD4}"/>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F3862C-AB5A-3B6F-BC11-3547B7E8AAEB}"/>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D94AC2-0024-8F2D-918E-B56EF220F833}"/>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612107-2BFD-C6D0-FEF1-41A7680AB01F}"/>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C1DEB7-BAE6-FDED-D1F7-9F3F6C1D66BC}"/>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02CAA48-2AC0-FB71-3145-95DC5D7ED142}"/>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DCE74DE-5579-AE9F-5E05-7279F627A0F0}"/>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FD21C19-6DD8-60F4-36C5-3FD98C03329B}"/>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11E18D-D327-6107-EC79-8CAB741B6E8F}"/>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6" name="Freeform 88">
              <a:extLst>
                <a:ext uri="{FF2B5EF4-FFF2-40B4-BE49-F238E27FC236}">
                  <a16:creationId xmlns:a16="http://schemas.microsoft.com/office/drawing/2014/main" id="{11D7D47C-0B5D-BC39-F1CD-4209F86529A4}"/>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7" name="Freeform 94">
              <a:extLst>
                <a:ext uri="{FF2B5EF4-FFF2-40B4-BE49-F238E27FC236}">
                  <a16:creationId xmlns:a16="http://schemas.microsoft.com/office/drawing/2014/main" id="{FAB72CAB-D9DD-8B67-58B4-6258F24C407D}"/>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8" name="Freeform 95">
              <a:extLst>
                <a:ext uri="{FF2B5EF4-FFF2-40B4-BE49-F238E27FC236}">
                  <a16:creationId xmlns:a16="http://schemas.microsoft.com/office/drawing/2014/main" id="{76664287-3490-DC18-09A6-DB31C2531EBC}"/>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9" name="Freeform 96">
              <a:extLst>
                <a:ext uri="{FF2B5EF4-FFF2-40B4-BE49-F238E27FC236}">
                  <a16:creationId xmlns:a16="http://schemas.microsoft.com/office/drawing/2014/main" id="{E35DC633-3E7B-C768-E12F-0FD230ECE33F}"/>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70" name="Freeform 97">
              <a:extLst>
                <a:ext uri="{FF2B5EF4-FFF2-40B4-BE49-F238E27FC236}">
                  <a16:creationId xmlns:a16="http://schemas.microsoft.com/office/drawing/2014/main" id="{1B513300-FFA6-AE24-6ECE-B298D3EE545D}"/>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71" name="Freeform 98">
              <a:extLst>
                <a:ext uri="{FF2B5EF4-FFF2-40B4-BE49-F238E27FC236}">
                  <a16:creationId xmlns:a16="http://schemas.microsoft.com/office/drawing/2014/main" id="{0ACA3D4D-D423-91D9-9AB7-8CF7548DE25B}"/>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grpSp>
        <p:nvGrpSpPr>
          <p:cNvPr id="9" name="Group 8">
            <a:extLst>
              <a:ext uri="{FF2B5EF4-FFF2-40B4-BE49-F238E27FC236}">
                <a16:creationId xmlns:a16="http://schemas.microsoft.com/office/drawing/2014/main" id="{3AE816C3-325F-40B9-B83C-FD20518D98BF}"/>
              </a:ext>
            </a:extLst>
          </p:cNvPr>
          <p:cNvGrpSpPr/>
          <p:nvPr/>
        </p:nvGrpSpPr>
        <p:grpSpPr>
          <a:xfrm>
            <a:off x="505974" y="451505"/>
            <a:ext cx="8089386" cy="17319309"/>
            <a:chOff x="505974" y="451505"/>
            <a:chExt cx="8089386" cy="17319309"/>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grpSp>
          <p:nvGrpSpPr>
            <p:cNvPr id="6" name="Group 5">
              <a:extLst>
                <a:ext uri="{FF2B5EF4-FFF2-40B4-BE49-F238E27FC236}">
                  <a16:creationId xmlns:a16="http://schemas.microsoft.com/office/drawing/2014/main" id="{3BD1F8BB-7EE1-4FAA-943A-9F12783E7994}"/>
                </a:ext>
              </a:extLst>
            </p:cNvPr>
            <p:cNvGrpSpPr/>
            <p:nvPr/>
          </p:nvGrpSpPr>
          <p:grpSpPr>
            <a:xfrm>
              <a:off x="2222943" y="1185617"/>
              <a:ext cx="5473206" cy="3549600"/>
              <a:chOff x="2222943" y="1185617"/>
              <a:chExt cx="5473206" cy="3549600"/>
            </a:xfrm>
          </p:grpSpPr>
          <p:pic>
            <p:nvPicPr>
              <p:cNvPr id="2" name="Picture 1">
                <a:extLst>
                  <a:ext uri="{FF2B5EF4-FFF2-40B4-BE49-F238E27FC236}">
                    <a16:creationId xmlns:a16="http://schemas.microsoft.com/office/drawing/2014/main" id="{8ECA9AFD-C8D9-44E6-A273-52159FA16421}"/>
                  </a:ext>
                </a:extLst>
              </p:cNvPr>
              <p:cNvPicPr>
                <a:picLocks noChangeAspect="1"/>
              </p:cNvPicPr>
              <p:nvPr/>
            </p:nvPicPr>
            <p:blipFill>
              <a:blip r:embed="rId4"/>
              <a:stretch>
                <a:fillRect/>
              </a:stretch>
            </p:blipFill>
            <p:spPr>
              <a:xfrm>
                <a:off x="4589404" y="1422620"/>
                <a:ext cx="233260" cy="233260"/>
              </a:xfrm>
              <a:prstGeom prst="rect">
                <a:avLst/>
              </a:prstGeom>
            </p:spPr>
          </p:pic>
          <p:pic>
            <p:nvPicPr>
              <p:cNvPr id="32" name="Picture 31">
                <a:extLst>
                  <a:ext uri="{FF2B5EF4-FFF2-40B4-BE49-F238E27FC236}">
                    <a16:creationId xmlns:a16="http://schemas.microsoft.com/office/drawing/2014/main" id="{A77B2ABE-8C94-4CBE-A5FE-A03D549730AC}"/>
                  </a:ext>
                </a:extLst>
              </p:cNvPr>
              <p:cNvPicPr>
                <a:picLocks noChangeAspect="1"/>
              </p:cNvPicPr>
              <p:nvPr/>
            </p:nvPicPr>
            <p:blipFill>
              <a:blip r:embed="rId4"/>
              <a:stretch>
                <a:fillRect/>
              </a:stretch>
            </p:blipFill>
            <p:spPr>
              <a:xfrm>
                <a:off x="4414663" y="2022338"/>
                <a:ext cx="233260" cy="233260"/>
              </a:xfrm>
              <a:prstGeom prst="rect">
                <a:avLst/>
              </a:prstGeom>
            </p:spPr>
          </p:pic>
          <p:pic>
            <p:nvPicPr>
              <p:cNvPr id="34" name="Picture 33">
                <a:extLst>
                  <a:ext uri="{FF2B5EF4-FFF2-40B4-BE49-F238E27FC236}">
                    <a16:creationId xmlns:a16="http://schemas.microsoft.com/office/drawing/2014/main" id="{3D938CAA-798C-404D-9F39-D157CC9E9E72}"/>
                  </a:ext>
                </a:extLst>
              </p:cNvPr>
              <p:cNvPicPr>
                <a:picLocks noChangeAspect="1"/>
              </p:cNvPicPr>
              <p:nvPr/>
            </p:nvPicPr>
            <p:blipFill>
              <a:blip r:embed="rId4"/>
              <a:stretch>
                <a:fillRect/>
              </a:stretch>
            </p:blipFill>
            <p:spPr>
              <a:xfrm>
                <a:off x="4977538" y="3079121"/>
                <a:ext cx="233260" cy="233260"/>
              </a:xfrm>
              <a:prstGeom prst="rect">
                <a:avLst/>
              </a:prstGeom>
            </p:spPr>
          </p:pic>
          <p:pic>
            <p:nvPicPr>
              <p:cNvPr id="35" name="Picture 34">
                <a:extLst>
                  <a:ext uri="{FF2B5EF4-FFF2-40B4-BE49-F238E27FC236}">
                    <a16:creationId xmlns:a16="http://schemas.microsoft.com/office/drawing/2014/main" id="{16E0FF5F-CCB1-49A4-86E8-B15B347CDB69}"/>
                  </a:ext>
                </a:extLst>
              </p:cNvPr>
              <p:cNvPicPr>
                <a:picLocks noChangeAspect="1"/>
              </p:cNvPicPr>
              <p:nvPr/>
            </p:nvPicPr>
            <p:blipFill>
              <a:blip r:embed="rId4"/>
              <a:stretch>
                <a:fillRect/>
              </a:stretch>
            </p:blipFill>
            <p:spPr>
              <a:xfrm>
                <a:off x="5482982" y="2316004"/>
                <a:ext cx="233260" cy="233260"/>
              </a:xfrm>
              <a:prstGeom prst="rect">
                <a:avLst/>
              </a:prstGeom>
            </p:spPr>
          </p:pic>
          <p:pic>
            <p:nvPicPr>
              <p:cNvPr id="40" name="Picture 39">
                <a:extLst>
                  <a:ext uri="{FF2B5EF4-FFF2-40B4-BE49-F238E27FC236}">
                    <a16:creationId xmlns:a16="http://schemas.microsoft.com/office/drawing/2014/main" id="{63CA8CD7-0ACC-4197-9656-93D682C30F88}"/>
                  </a:ext>
                </a:extLst>
              </p:cNvPr>
              <p:cNvPicPr>
                <a:picLocks noChangeAspect="1"/>
              </p:cNvPicPr>
              <p:nvPr/>
            </p:nvPicPr>
            <p:blipFill>
              <a:blip r:embed="rId4"/>
              <a:stretch>
                <a:fillRect/>
              </a:stretch>
            </p:blipFill>
            <p:spPr>
              <a:xfrm>
                <a:off x="2585207" y="3400369"/>
                <a:ext cx="233260" cy="233260"/>
              </a:xfrm>
              <a:prstGeom prst="rect">
                <a:avLst/>
              </a:prstGeom>
            </p:spPr>
          </p:pic>
          <p:pic>
            <p:nvPicPr>
              <p:cNvPr id="41" name="Picture 40">
                <a:extLst>
                  <a:ext uri="{FF2B5EF4-FFF2-40B4-BE49-F238E27FC236}">
                    <a16:creationId xmlns:a16="http://schemas.microsoft.com/office/drawing/2014/main" id="{3CC91929-7075-4D93-9A53-3D4AB27B0F30}"/>
                  </a:ext>
                </a:extLst>
              </p:cNvPr>
              <p:cNvPicPr>
                <a:picLocks noChangeAspect="1"/>
              </p:cNvPicPr>
              <p:nvPr/>
            </p:nvPicPr>
            <p:blipFill>
              <a:blip r:embed="rId4"/>
              <a:stretch>
                <a:fillRect/>
              </a:stretch>
            </p:blipFill>
            <p:spPr>
              <a:xfrm>
                <a:off x="2603534" y="1924170"/>
                <a:ext cx="233260" cy="233260"/>
              </a:xfrm>
              <a:prstGeom prst="rect">
                <a:avLst/>
              </a:prstGeom>
            </p:spPr>
          </p:pic>
          <p:pic>
            <p:nvPicPr>
              <p:cNvPr id="43" name="Picture 42">
                <a:extLst>
                  <a:ext uri="{FF2B5EF4-FFF2-40B4-BE49-F238E27FC236}">
                    <a16:creationId xmlns:a16="http://schemas.microsoft.com/office/drawing/2014/main" id="{B690A087-24B7-4C85-A63A-F69B76C1F0D7}"/>
                  </a:ext>
                </a:extLst>
              </p:cNvPr>
              <p:cNvPicPr>
                <a:picLocks noChangeAspect="1"/>
              </p:cNvPicPr>
              <p:nvPr/>
            </p:nvPicPr>
            <p:blipFill>
              <a:blip r:embed="rId4"/>
              <a:stretch>
                <a:fillRect/>
              </a:stretch>
            </p:blipFill>
            <p:spPr>
              <a:xfrm>
                <a:off x="2222943" y="1185617"/>
                <a:ext cx="233260" cy="233260"/>
              </a:xfrm>
              <a:prstGeom prst="rect">
                <a:avLst/>
              </a:prstGeom>
            </p:spPr>
          </p:pic>
          <p:pic>
            <p:nvPicPr>
              <p:cNvPr id="44" name="Picture 43">
                <a:extLst>
                  <a:ext uri="{FF2B5EF4-FFF2-40B4-BE49-F238E27FC236}">
                    <a16:creationId xmlns:a16="http://schemas.microsoft.com/office/drawing/2014/main" id="{F3202E6C-4C46-477D-801F-0AFEE04F61D1}"/>
                  </a:ext>
                </a:extLst>
              </p:cNvPr>
              <p:cNvPicPr>
                <a:picLocks noChangeAspect="1"/>
              </p:cNvPicPr>
              <p:nvPr/>
            </p:nvPicPr>
            <p:blipFill>
              <a:blip r:embed="rId4"/>
              <a:stretch>
                <a:fillRect/>
              </a:stretch>
            </p:blipFill>
            <p:spPr>
              <a:xfrm>
                <a:off x="3289574" y="1429389"/>
                <a:ext cx="233260" cy="233260"/>
              </a:xfrm>
              <a:prstGeom prst="rect">
                <a:avLst/>
              </a:prstGeom>
            </p:spPr>
          </p:pic>
          <p:pic>
            <p:nvPicPr>
              <p:cNvPr id="45" name="Picture 44">
                <a:extLst>
                  <a:ext uri="{FF2B5EF4-FFF2-40B4-BE49-F238E27FC236}">
                    <a16:creationId xmlns:a16="http://schemas.microsoft.com/office/drawing/2014/main" id="{92E7BD5C-AF26-4A4F-8228-CD5646831DA5}"/>
                  </a:ext>
                </a:extLst>
              </p:cNvPr>
              <p:cNvPicPr>
                <a:picLocks noChangeAspect="1"/>
              </p:cNvPicPr>
              <p:nvPr/>
            </p:nvPicPr>
            <p:blipFill>
              <a:blip r:embed="rId4"/>
              <a:stretch>
                <a:fillRect/>
              </a:stretch>
            </p:blipFill>
            <p:spPr>
              <a:xfrm>
                <a:off x="2704573" y="2724088"/>
                <a:ext cx="233260" cy="233260"/>
              </a:xfrm>
              <a:prstGeom prst="rect">
                <a:avLst/>
              </a:prstGeom>
            </p:spPr>
          </p:pic>
          <p:pic>
            <p:nvPicPr>
              <p:cNvPr id="46" name="Picture 45">
                <a:extLst>
                  <a:ext uri="{FF2B5EF4-FFF2-40B4-BE49-F238E27FC236}">
                    <a16:creationId xmlns:a16="http://schemas.microsoft.com/office/drawing/2014/main" id="{A72E2A97-7DF9-40AC-B4E7-3B186B160D89}"/>
                  </a:ext>
                </a:extLst>
              </p:cNvPr>
              <p:cNvPicPr>
                <a:picLocks noChangeAspect="1"/>
              </p:cNvPicPr>
              <p:nvPr/>
            </p:nvPicPr>
            <p:blipFill>
              <a:blip r:embed="rId4"/>
              <a:stretch>
                <a:fillRect/>
              </a:stretch>
            </p:blipFill>
            <p:spPr>
              <a:xfrm>
                <a:off x="3461619" y="2199510"/>
                <a:ext cx="233260" cy="233260"/>
              </a:xfrm>
              <a:prstGeom prst="rect">
                <a:avLst/>
              </a:prstGeom>
            </p:spPr>
          </p:pic>
          <p:pic>
            <p:nvPicPr>
              <p:cNvPr id="47" name="Picture 46">
                <a:extLst>
                  <a:ext uri="{FF2B5EF4-FFF2-40B4-BE49-F238E27FC236}">
                    <a16:creationId xmlns:a16="http://schemas.microsoft.com/office/drawing/2014/main" id="{D493CE9E-1DD0-4AEB-8E22-0E3868E8CE98}"/>
                  </a:ext>
                </a:extLst>
              </p:cNvPr>
              <p:cNvPicPr>
                <a:picLocks noChangeAspect="1"/>
              </p:cNvPicPr>
              <p:nvPr/>
            </p:nvPicPr>
            <p:blipFill>
              <a:blip r:embed="rId4"/>
              <a:stretch>
                <a:fillRect/>
              </a:stretch>
            </p:blipFill>
            <p:spPr>
              <a:xfrm>
                <a:off x="6127816" y="2450728"/>
                <a:ext cx="233260" cy="233260"/>
              </a:xfrm>
              <a:prstGeom prst="rect">
                <a:avLst/>
              </a:prstGeom>
            </p:spPr>
          </p:pic>
          <p:pic>
            <p:nvPicPr>
              <p:cNvPr id="48" name="Picture 47">
                <a:extLst>
                  <a:ext uri="{FF2B5EF4-FFF2-40B4-BE49-F238E27FC236}">
                    <a16:creationId xmlns:a16="http://schemas.microsoft.com/office/drawing/2014/main" id="{8E1B65F9-D1FC-4CDB-808F-10633433AEF2}"/>
                  </a:ext>
                </a:extLst>
              </p:cNvPr>
              <p:cNvPicPr>
                <a:picLocks noChangeAspect="1"/>
              </p:cNvPicPr>
              <p:nvPr/>
            </p:nvPicPr>
            <p:blipFill>
              <a:blip r:embed="rId4"/>
              <a:stretch>
                <a:fillRect/>
              </a:stretch>
            </p:blipFill>
            <p:spPr>
              <a:xfrm>
                <a:off x="6167291" y="2915291"/>
                <a:ext cx="233260" cy="233260"/>
              </a:xfrm>
              <a:prstGeom prst="rect">
                <a:avLst/>
              </a:prstGeom>
            </p:spPr>
          </p:pic>
          <p:pic>
            <p:nvPicPr>
              <p:cNvPr id="49" name="Picture 48">
                <a:extLst>
                  <a:ext uri="{FF2B5EF4-FFF2-40B4-BE49-F238E27FC236}">
                    <a16:creationId xmlns:a16="http://schemas.microsoft.com/office/drawing/2014/main" id="{8CAC5855-627F-476D-80C8-4BAF84A47DD1}"/>
                  </a:ext>
                </a:extLst>
              </p:cNvPr>
              <p:cNvPicPr>
                <a:picLocks noChangeAspect="1"/>
              </p:cNvPicPr>
              <p:nvPr/>
            </p:nvPicPr>
            <p:blipFill>
              <a:blip r:embed="rId4"/>
              <a:stretch>
                <a:fillRect/>
              </a:stretch>
            </p:blipFill>
            <p:spPr>
              <a:xfrm>
                <a:off x="6668250" y="4501957"/>
                <a:ext cx="233260" cy="233260"/>
              </a:xfrm>
              <a:prstGeom prst="rect">
                <a:avLst/>
              </a:prstGeom>
            </p:spPr>
          </p:pic>
          <p:pic>
            <p:nvPicPr>
              <p:cNvPr id="50" name="Picture 49">
                <a:extLst>
                  <a:ext uri="{FF2B5EF4-FFF2-40B4-BE49-F238E27FC236}">
                    <a16:creationId xmlns:a16="http://schemas.microsoft.com/office/drawing/2014/main" id="{C54E490E-99E1-435D-BE35-1D7AB1C5ADC1}"/>
                  </a:ext>
                </a:extLst>
              </p:cNvPr>
              <p:cNvPicPr>
                <a:picLocks noChangeAspect="1"/>
              </p:cNvPicPr>
              <p:nvPr/>
            </p:nvPicPr>
            <p:blipFill>
              <a:blip r:embed="rId4"/>
              <a:stretch>
                <a:fillRect/>
              </a:stretch>
            </p:blipFill>
            <p:spPr>
              <a:xfrm>
                <a:off x="6322201" y="3596488"/>
                <a:ext cx="233260" cy="233260"/>
              </a:xfrm>
              <a:prstGeom prst="rect">
                <a:avLst/>
              </a:prstGeom>
            </p:spPr>
          </p:pic>
          <p:pic>
            <p:nvPicPr>
              <p:cNvPr id="51" name="Picture 50">
                <a:extLst>
                  <a:ext uri="{FF2B5EF4-FFF2-40B4-BE49-F238E27FC236}">
                    <a16:creationId xmlns:a16="http://schemas.microsoft.com/office/drawing/2014/main" id="{A2A94BD3-1951-4F1E-A10D-42A84AA3EA69}"/>
                  </a:ext>
                </a:extLst>
              </p:cNvPr>
              <p:cNvPicPr>
                <a:picLocks noChangeAspect="1"/>
              </p:cNvPicPr>
              <p:nvPr/>
            </p:nvPicPr>
            <p:blipFill>
              <a:blip r:embed="rId4"/>
              <a:stretch>
                <a:fillRect/>
              </a:stretch>
            </p:blipFill>
            <p:spPr>
              <a:xfrm>
                <a:off x="3676743" y="2830015"/>
                <a:ext cx="233260" cy="233260"/>
              </a:xfrm>
              <a:prstGeom prst="rect">
                <a:avLst/>
              </a:prstGeom>
            </p:spPr>
          </p:pic>
          <p:pic>
            <p:nvPicPr>
              <p:cNvPr id="52" name="Picture 51">
                <a:extLst>
                  <a:ext uri="{FF2B5EF4-FFF2-40B4-BE49-F238E27FC236}">
                    <a16:creationId xmlns:a16="http://schemas.microsoft.com/office/drawing/2014/main" id="{147E9F8E-A026-467D-B4F9-2F23EA352D5A}"/>
                  </a:ext>
                </a:extLst>
              </p:cNvPr>
              <p:cNvPicPr>
                <a:picLocks noChangeAspect="1"/>
              </p:cNvPicPr>
              <p:nvPr/>
            </p:nvPicPr>
            <p:blipFill>
              <a:blip r:embed="rId4"/>
              <a:stretch>
                <a:fillRect/>
              </a:stretch>
            </p:blipFill>
            <p:spPr>
              <a:xfrm>
                <a:off x="3514882" y="3648654"/>
                <a:ext cx="233260" cy="233260"/>
              </a:xfrm>
              <a:prstGeom prst="rect">
                <a:avLst/>
              </a:prstGeom>
            </p:spPr>
          </p:pic>
          <p:pic>
            <p:nvPicPr>
              <p:cNvPr id="54" name="Picture 53">
                <a:extLst>
                  <a:ext uri="{FF2B5EF4-FFF2-40B4-BE49-F238E27FC236}">
                    <a16:creationId xmlns:a16="http://schemas.microsoft.com/office/drawing/2014/main" id="{CDC4571E-4BED-49DE-A5F8-F71085578582}"/>
                  </a:ext>
                </a:extLst>
              </p:cNvPr>
              <p:cNvPicPr>
                <a:picLocks noChangeAspect="1"/>
              </p:cNvPicPr>
              <p:nvPr/>
            </p:nvPicPr>
            <p:blipFill>
              <a:blip r:embed="rId4"/>
              <a:stretch>
                <a:fillRect/>
              </a:stretch>
            </p:blipFill>
            <p:spPr>
              <a:xfrm>
                <a:off x="4472774" y="3572068"/>
                <a:ext cx="233260" cy="233260"/>
              </a:xfrm>
              <a:prstGeom prst="rect">
                <a:avLst/>
              </a:prstGeom>
            </p:spPr>
          </p:pic>
          <p:pic>
            <p:nvPicPr>
              <p:cNvPr id="55" name="Picture 54">
                <a:extLst>
                  <a:ext uri="{FF2B5EF4-FFF2-40B4-BE49-F238E27FC236}">
                    <a16:creationId xmlns:a16="http://schemas.microsoft.com/office/drawing/2014/main" id="{E4EEE1E8-39BF-4168-B394-2D71C6786CBE}"/>
                  </a:ext>
                </a:extLst>
              </p:cNvPr>
              <p:cNvPicPr>
                <a:picLocks noChangeAspect="1"/>
              </p:cNvPicPr>
              <p:nvPr/>
            </p:nvPicPr>
            <p:blipFill>
              <a:blip r:embed="rId4"/>
              <a:stretch>
                <a:fillRect/>
              </a:stretch>
            </p:blipFill>
            <p:spPr>
              <a:xfrm>
                <a:off x="4211159" y="4410178"/>
                <a:ext cx="233260" cy="233260"/>
              </a:xfrm>
              <a:prstGeom prst="rect">
                <a:avLst/>
              </a:prstGeom>
            </p:spPr>
          </p:pic>
          <p:pic>
            <p:nvPicPr>
              <p:cNvPr id="56" name="Picture 55">
                <a:extLst>
                  <a:ext uri="{FF2B5EF4-FFF2-40B4-BE49-F238E27FC236}">
                    <a16:creationId xmlns:a16="http://schemas.microsoft.com/office/drawing/2014/main" id="{4E413ACF-44B7-40BD-9606-5F819C982267}"/>
                  </a:ext>
                </a:extLst>
              </p:cNvPr>
              <p:cNvPicPr>
                <a:picLocks noChangeAspect="1"/>
              </p:cNvPicPr>
              <p:nvPr/>
            </p:nvPicPr>
            <p:blipFill>
              <a:blip r:embed="rId4"/>
              <a:stretch>
                <a:fillRect/>
              </a:stretch>
            </p:blipFill>
            <p:spPr>
              <a:xfrm>
                <a:off x="5575138" y="3087465"/>
                <a:ext cx="233260" cy="233260"/>
              </a:xfrm>
              <a:prstGeom prst="rect">
                <a:avLst/>
              </a:prstGeom>
            </p:spPr>
          </p:pic>
          <p:pic>
            <p:nvPicPr>
              <p:cNvPr id="57" name="Picture 56">
                <a:extLst>
                  <a:ext uri="{FF2B5EF4-FFF2-40B4-BE49-F238E27FC236}">
                    <a16:creationId xmlns:a16="http://schemas.microsoft.com/office/drawing/2014/main" id="{11F9509D-4EB4-421B-884A-6F60EB5D75F9}"/>
                  </a:ext>
                </a:extLst>
              </p:cNvPr>
              <p:cNvPicPr>
                <a:picLocks noChangeAspect="1"/>
              </p:cNvPicPr>
              <p:nvPr/>
            </p:nvPicPr>
            <p:blipFill>
              <a:blip r:embed="rId4"/>
              <a:stretch>
                <a:fillRect/>
              </a:stretch>
            </p:blipFill>
            <p:spPr>
              <a:xfrm>
                <a:off x="5559684" y="3639554"/>
                <a:ext cx="233260" cy="233260"/>
              </a:xfrm>
              <a:prstGeom prst="rect">
                <a:avLst/>
              </a:prstGeom>
            </p:spPr>
          </p:pic>
          <p:pic>
            <p:nvPicPr>
              <p:cNvPr id="60" name="Picture 59">
                <a:extLst>
                  <a:ext uri="{FF2B5EF4-FFF2-40B4-BE49-F238E27FC236}">
                    <a16:creationId xmlns:a16="http://schemas.microsoft.com/office/drawing/2014/main" id="{0E8BCED0-A9D7-4B48-BCE9-D3ACD0A49E17}"/>
                  </a:ext>
                </a:extLst>
              </p:cNvPr>
              <p:cNvPicPr>
                <a:picLocks noChangeAspect="1"/>
              </p:cNvPicPr>
              <p:nvPr/>
            </p:nvPicPr>
            <p:blipFill>
              <a:blip r:embed="rId4"/>
              <a:stretch>
                <a:fillRect/>
              </a:stretch>
            </p:blipFill>
            <p:spPr>
              <a:xfrm>
                <a:off x="7462889" y="1185617"/>
                <a:ext cx="233260" cy="233260"/>
              </a:xfrm>
              <a:prstGeom prst="rect">
                <a:avLst/>
              </a:prstGeom>
            </p:spPr>
          </p:pic>
          <p:pic>
            <p:nvPicPr>
              <p:cNvPr id="61" name="Picture 60">
                <a:extLst>
                  <a:ext uri="{FF2B5EF4-FFF2-40B4-BE49-F238E27FC236}">
                    <a16:creationId xmlns:a16="http://schemas.microsoft.com/office/drawing/2014/main" id="{268A7902-8640-4862-832E-955F20D1FAD3}"/>
                  </a:ext>
                </a:extLst>
              </p:cNvPr>
              <p:cNvPicPr>
                <a:picLocks noChangeAspect="1"/>
              </p:cNvPicPr>
              <p:nvPr/>
            </p:nvPicPr>
            <p:blipFill>
              <a:blip r:embed="rId4"/>
              <a:stretch>
                <a:fillRect/>
              </a:stretch>
            </p:blipFill>
            <p:spPr>
              <a:xfrm>
                <a:off x="6683637" y="2596155"/>
                <a:ext cx="233260" cy="233260"/>
              </a:xfrm>
              <a:prstGeom prst="rect">
                <a:avLst/>
              </a:prstGeom>
            </p:spPr>
          </p:pic>
          <p:pic>
            <p:nvPicPr>
              <p:cNvPr id="62" name="Picture 61">
                <a:extLst>
                  <a:ext uri="{FF2B5EF4-FFF2-40B4-BE49-F238E27FC236}">
                    <a16:creationId xmlns:a16="http://schemas.microsoft.com/office/drawing/2014/main" id="{CF575D6E-6E3A-4AE5-A244-435D7F30D5BC}"/>
                  </a:ext>
                </a:extLst>
              </p:cNvPr>
              <p:cNvPicPr>
                <a:picLocks noChangeAspect="1"/>
              </p:cNvPicPr>
              <p:nvPr/>
            </p:nvPicPr>
            <p:blipFill>
              <a:blip r:embed="rId4"/>
              <a:stretch>
                <a:fillRect/>
              </a:stretch>
            </p:blipFill>
            <p:spPr>
              <a:xfrm>
                <a:off x="6906926" y="1910399"/>
                <a:ext cx="233260" cy="233260"/>
              </a:xfrm>
              <a:prstGeom prst="rect">
                <a:avLst/>
              </a:prstGeom>
            </p:spPr>
          </p:pic>
          <p:pic>
            <p:nvPicPr>
              <p:cNvPr id="63" name="Picture 62">
                <a:extLst>
                  <a:ext uri="{FF2B5EF4-FFF2-40B4-BE49-F238E27FC236}">
                    <a16:creationId xmlns:a16="http://schemas.microsoft.com/office/drawing/2014/main" id="{9F377232-67CA-4D38-AD5D-43B89142A1B3}"/>
                  </a:ext>
                </a:extLst>
              </p:cNvPr>
              <p:cNvPicPr>
                <a:picLocks noChangeAspect="1"/>
              </p:cNvPicPr>
              <p:nvPr/>
            </p:nvPicPr>
            <p:blipFill>
              <a:blip r:embed="rId4"/>
              <a:stretch>
                <a:fillRect/>
              </a:stretch>
            </p:blipFill>
            <p:spPr>
              <a:xfrm>
                <a:off x="4357322" y="2780925"/>
                <a:ext cx="233260" cy="233260"/>
              </a:xfrm>
              <a:prstGeom prst="rect">
                <a:avLst/>
              </a:prstGeom>
            </p:spPr>
          </p:pic>
        </p:grpSp>
      </p:grpSp>
      <p:grpSp>
        <p:nvGrpSpPr>
          <p:cNvPr id="8" name="PATRF CORS">
            <a:extLst>
              <a:ext uri="{FF2B5EF4-FFF2-40B4-BE49-F238E27FC236}">
                <a16:creationId xmlns:a16="http://schemas.microsoft.com/office/drawing/2014/main" id="{3DAB9985-9E58-4B3F-A6AB-343E89FE5897}"/>
              </a:ext>
            </a:extLst>
          </p:cNvPr>
          <p:cNvGrpSpPr/>
          <p:nvPr/>
        </p:nvGrpSpPr>
        <p:grpSpPr>
          <a:xfrm>
            <a:off x="1541590" y="2495524"/>
            <a:ext cx="461009" cy="713668"/>
            <a:chOff x="1541590" y="2495524"/>
            <a:chExt cx="461009" cy="713668"/>
          </a:xfrm>
        </p:grpSpPr>
        <p:pic>
          <p:nvPicPr>
            <p:cNvPr id="37" name="Picture 36">
              <a:extLst>
                <a:ext uri="{FF2B5EF4-FFF2-40B4-BE49-F238E27FC236}">
                  <a16:creationId xmlns:a16="http://schemas.microsoft.com/office/drawing/2014/main" id="{A83096AF-98A0-4E8C-926C-4847BA0653D4}"/>
                </a:ext>
              </a:extLst>
            </p:cNvPr>
            <p:cNvPicPr>
              <a:picLocks noChangeAspect="1"/>
            </p:cNvPicPr>
            <p:nvPr/>
          </p:nvPicPr>
          <p:blipFill>
            <a:blip r:embed="rId4"/>
            <a:stretch>
              <a:fillRect/>
            </a:stretch>
          </p:blipFill>
          <p:spPr>
            <a:xfrm>
              <a:off x="1541590" y="2495524"/>
              <a:ext cx="233260" cy="233260"/>
            </a:xfrm>
            <a:prstGeom prst="rect">
              <a:avLst/>
            </a:prstGeom>
          </p:spPr>
        </p:pic>
        <p:pic>
          <p:nvPicPr>
            <p:cNvPr id="38" name="Picture 37">
              <a:extLst>
                <a:ext uri="{FF2B5EF4-FFF2-40B4-BE49-F238E27FC236}">
                  <a16:creationId xmlns:a16="http://schemas.microsoft.com/office/drawing/2014/main" id="{19B3073E-B86F-46F2-934A-EB18AB4343A4}"/>
                </a:ext>
              </a:extLst>
            </p:cNvPr>
            <p:cNvPicPr>
              <a:picLocks noChangeAspect="1"/>
            </p:cNvPicPr>
            <p:nvPr/>
          </p:nvPicPr>
          <p:blipFill>
            <a:blip r:embed="rId4"/>
            <a:stretch>
              <a:fillRect/>
            </a:stretch>
          </p:blipFill>
          <p:spPr>
            <a:xfrm>
              <a:off x="1769339" y="2975932"/>
              <a:ext cx="233260" cy="233260"/>
            </a:xfrm>
            <a:prstGeom prst="rect">
              <a:avLst/>
            </a:prstGeom>
          </p:spPr>
        </p:pic>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or </a:t>
            </a:r>
            <a:r>
              <a:rPr lang="en-US" sz="3000" b="1" dirty="0">
                <a:solidFill>
                  <a:srgbClr val="FF0000"/>
                </a:solidFill>
                <a:latin typeface="Cambria" panose="02040503050406030204" pitchFamily="18" charset="0"/>
                <a:ea typeface="Cambria" panose="02040503050406030204" pitchFamily="18" charset="0"/>
              </a:rPr>
              <a:t>NATRF</a:t>
            </a:r>
            <a:endParaRPr lang="en-US" sz="3000" dirty="0">
              <a:solidFill>
                <a:prstClr val="black"/>
              </a:solidFill>
              <a:latin typeface="Cambria" panose="02040503050406030204" pitchFamily="18" charset="0"/>
              <a:ea typeface="Cambria" panose="02040503050406030204" pitchFamily="18" charset="0"/>
            </a:endParaRP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grpSp>
        <p:nvGrpSpPr>
          <p:cNvPr id="11" name="Group 10">
            <a:extLst>
              <a:ext uri="{FF2B5EF4-FFF2-40B4-BE49-F238E27FC236}">
                <a16:creationId xmlns:a16="http://schemas.microsoft.com/office/drawing/2014/main" id="{9793A450-9891-4F05-8413-3ABAADD8EA99}"/>
              </a:ext>
            </a:extLst>
          </p:cNvPr>
          <p:cNvGrpSpPr/>
          <p:nvPr/>
        </p:nvGrpSpPr>
        <p:grpSpPr>
          <a:xfrm>
            <a:off x="7866035" y="4696555"/>
            <a:ext cx="1197283" cy="369332"/>
            <a:chOff x="7866035" y="4752702"/>
            <a:chExt cx="1197283" cy="369332"/>
          </a:xfrm>
        </p:grpSpPr>
        <p:sp>
          <p:nvSpPr>
            <p:cNvPr id="10" name="TextBox 9">
              <a:extLst>
                <a:ext uri="{FF2B5EF4-FFF2-40B4-BE49-F238E27FC236}">
                  <a16:creationId xmlns:a16="http://schemas.microsoft.com/office/drawing/2014/main" id="{0745DB5C-109A-4087-AC9E-EEB91AC91A38}"/>
                </a:ext>
              </a:extLst>
            </p:cNvPr>
            <p:cNvSpPr txBox="1"/>
            <p:nvPr/>
          </p:nvSpPr>
          <p:spPr>
            <a:xfrm>
              <a:off x="7866035" y="4752702"/>
              <a:ext cx="1197283" cy="369332"/>
            </a:xfrm>
            <a:prstGeom prst="rect">
              <a:avLst/>
            </a:prstGeom>
            <a:solidFill>
              <a:schemeClr val="bg1"/>
            </a:solidFill>
            <a:ln>
              <a:solidFill>
                <a:schemeClr val="tx1"/>
              </a:solidFill>
            </a:ln>
          </p:spPr>
          <p:txBody>
            <a:bodyPr wrap="square" rtlCol="0">
              <a:spAutoFit/>
            </a:bodyPr>
            <a:lstStyle/>
            <a:p>
              <a:r>
                <a:rPr lang="en-US" dirty="0">
                  <a:latin typeface="Cambria" panose="02040503050406030204" pitchFamily="18" charset="0"/>
                  <a:ea typeface="Cambria" panose="02040503050406030204" pitchFamily="18" charset="0"/>
                </a:rPr>
                <a:t>      = CORS</a:t>
              </a:r>
            </a:p>
          </p:txBody>
        </p:sp>
        <p:pic>
          <p:nvPicPr>
            <p:cNvPr id="64" name="Picture 63">
              <a:extLst>
                <a:ext uri="{FF2B5EF4-FFF2-40B4-BE49-F238E27FC236}">
                  <a16:creationId xmlns:a16="http://schemas.microsoft.com/office/drawing/2014/main" id="{7B10418A-B0E7-460F-9B1D-3555BFF611D8}"/>
                </a:ext>
              </a:extLst>
            </p:cNvPr>
            <p:cNvPicPr>
              <a:picLocks noChangeAspect="1"/>
            </p:cNvPicPr>
            <p:nvPr/>
          </p:nvPicPr>
          <p:blipFill>
            <a:blip r:embed="rId4"/>
            <a:stretch>
              <a:fillRect/>
            </a:stretch>
          </p:blipFill>
          <p:spPr>
            <a:xfrm>
              <a:off x="7956300" y="4830849"/>
              <a:ext cx="233260" cy="233260"/>
            </a:xfrm>
            <a:prstGeom prst="rect">
              <a:avLst/>
            </a:prstGeom>
          </p:spPr>
        </p:pic>
      </p:grpSp>
      <p:sp>
        <p:nvSpPr>
          <p:cNvPr id="72" name="Oval 71">
            <a:extLst>
              <a:ext uri="{FF2B5EF4-FFF2-40B4-BE49-F238E27FC236}">
                <a16:creationId xmlns:a16="http://schemas.microsoft.com/office/drawing/2014/main" id="{AF6B0151-21D0-4A62-AE74-637190D7D1D1}"/>
              </a:ext>
            </a:extLst>
          </p:cNvPr>
          <p:cNvSpPr/>
          <p:nvPr/>
        </p:nvSpPr>
        <p:spPr>
          <a:xfrm rot="20117709">
            <a:off x="1519170" y="2198018"/>
            <a:ext cx="517561" cy="1308811"/>
          </a:xfrm>
          <a:prstGeom prst="ellipse">
            <a:avLst/>
          </a:prstGeom>
          <a:noFill/>
          <a:ln w="38100"/>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51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heel(1)">
                                      <p:cBhvr>
                                        <p:cTn id="7" dur="20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2"/>
                                        </p:tgtEl>
                                      </p:cBhvr>
                                    </p:animEffect>
                                    <p:set>
                                      <p:cBhvr>
                                        <p:cTn id="17" dur="1" fill="hold">
                                          <p:stCondLst>
                                            <p:cond delay="499"/>
                                          </p:stCondLst>
                                        </p:cTn>
                                        <p:tgtEl>
                                          <p:spTgt spid="7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600000">
                                      <p:cBhvr>
                                        <p:cTn id="21"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244366" y="870802"/>
            <a:ext cx="8789275" cy="3889589"/>
          </a:xfrm>
        </p:spPr>
        <p:txBody>
          <a:bodyPr>
            <a:noAutofit/>
          </a:bodyPr>
          <a:lstStyle/>
          <a:p>
            <a:pPr marL="0" indent="0">
              <a:buNone/>
            </a:pPr>
            <a:r>
              <a:rPr lang="en-US" sz="4000" b="1" dirty="0"/>
              <a:t>Epoch</a:t>
            </a:r>
            <a:endParaRPr lang="en-US" sz="2000" b="1" dirty="0"/>
          </a:p>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a:t>
            </a:r>
            <a:r>
              <a:rPr lang="en-US" dirty="0">
                <a:solidFill>
                  <a:schemeClr val="tx1">
                    <a:lumMod val="50000"/>
                    <a:lumOff val="50000"/>
                  </a:schemeClr>
                </a:solidFill>
                <a:latin typeface="Cambria" panose="02040503050406030204" pitchFamily="18" charset="0"/>
                <a:ea typeface="Cambria" panose="02040503050406030204" pitchFamily="18" charset="0"/>
              </a:rPr>
              <a:t>… </a:t>
            </a:r>
            <a:r>
              <a:rPr lang="en-US" i="1" dirty="0">
                <a:solidFill>
                  <a:schemeClr val="tx1">
                    <a:lumMod val="50000"/>
                    <a:lumOff val="50000"/>
                  </a:schemeClr>
                </a:solidFill>
                <a:latin typeface="Cambria" panose="02040503050406030204" pitchFamily="18" charset="0"/>
                <a:ea typeface="Cambria" panose="02040503050406030204" pitchFamily="18" charset="0"/>
              </a:rPr>
              <a:t>to-may-to, to-</a:t>
            </a:r>
            <a:r>
              <a:rPr lang="en-US" i="1" dirty="0" err="1">
                <a:solidFill>
                  <a:schemeClr val="tx1">
                    <a:lumMod val="50000"/>
                    <a:lumOff val="50000"/>
                  </a:schemeClr>
                </a:solidFill>
                <a:latin typeface="Cambria" panose="02040503050406030204" pitchFamily="18" charset="0"/>
                <a:ea typeface="Cambria" panose="02040503050406030204" pitchFamily="18" charset="0"/>
              </a:rPr>
              <a:t>mah</a:t>
            </a:r>
            <a:r>
              <a:rPr lang="en-US" i="1" dirty="0">
                <a:solidFill>
                  <a:schemeClr val="tx1">
                    <a:lumMod val="50000"/>
                    <a:lumOff val="50000"/>
                  </a:schemeClr>
                </a:solidFill>
                <a:latin typeface="Cambria" panose="02040503050406030204" pitchFamily="18" charset="0"/>
                <a:ea typeface="Cambria" panose="02040503050406030204" pitchFamily="18" charset="0"/>
              </a:rPr>
              <a:t>-to</a:t>
            </a:r>
          </a:p>
          <a:p>
            <a:r>
              <a:rPr lang="en-US" b="1" dirty="0"/>
              <a:t>an instant of time; a moment in time</a:t>
            </a:r>
          </a:p>
          <a:p>
            <a:r>
              <a:rPr lang="en-US" dirty="0">
                <a:latin typeface="Cambria" panose="02040503050406030204" pitchFamily="18" charset="0"/>
                <a:ea typeface="Cambria" panose="02040503050406030204" pitchFamily="18" charset="0"/>
              </a:rPr>
              <a:t>astronomy &amp; geodesy use a decimal date</a:t>
            </a:r>
          </a:p>
          <a:p>
            <a:pPr lvl="1"/>
            <a:r>
              <a:rPr lang="en-US" dirty="0">
                <a:latin typeface="Cambria" panose="02040503050406030204" pitchFamily="18" charset="0"/>
                <a:ea typeface="Cambria" panose="02040503050406030204" pitchFamily="18" charset="0"/>
              </a:rPr>
              <a:t>2021.4762 = 23 June 2021 @ 19:16:00</a:t>
            </a:r>
          </a:p>
          <a:p>
            <a:pPr lvl="1"/>
            <a:r>
              <a:rPr lang="en-US" dirty="0">
                <a:latin typeface="Cambria" panose="02040503050406030204" pitchFamily="18" charset="0"/>
                <a:ea typeface="Cambria" panose="02040503050406030204" pitchFamily="18" charset="0"/>
              </a:rPr>
              <a:t>using epochs is important, not your format</a:t>
            </a:r>
          </a:p>
          <a:p>
            <a:pPr lvl="2"/>
            <a:r>
              <a:rPr lang="en-US" dirty="0">
                <a:latin typeface="Cambria" panose="02040503050406030204" pitchFamily="18" charset="0"/>
                <a:ea typeface="Cambria" panose="02040503050406030204" pitchFamily="18" charset="0"/>
              </a:rPr>
              <a:t>start preparing to assign epochs to your data</a:t>
            </a:r>
            <a:endParaRPr lang="en-US" sz="2800"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Tahoma" panose="020B0604030504040204" pitchFamily="34" charset="0"/>
                <a:cs typeface="Tahoma" panose="020B0604030504040204" pitchFamily="34" charset="0"/>
              </a:rPr>
              <a:t>Terminology – Time/4D</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endParaRPr>
          </a:p>
        </p:txBody>
      </p:sp>
    </p:spTree>
    <p:custDataLst>
      <p:tags r:id="rId1"/>
    </p:custDataLst>
    <p:extLst>
      <p:ext uri="{BB962C8B-B14F-4D97-AF65-F5344CB8AC3E}">
        <p14:creationId xmlns:p14="http://schemas.microsoft.com/office/powerpoint/2010/main" val="9049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datasheet">
            <a:extLst>
              <a:ext uri="{FF2B5EF4-FFF2-40B4-BE49-F238E27FC236}">
                <a16:creationId xmlns:a16="http://schemas.microsoft.com/office/drawing/2014/main" id="{C5F4CFF0-836A-4FB3-AC6F-FEB7A8E73C9B}"/>
              </a:ext>
            </a:extLst>
          </p:cNvPr>
          <p:cNvPicPr>
            <a:picLocks noChangeAspect="1"/>
          </p:cNvPicPr>
          <p:nvPr/>
        </p:nvPicPr>
        <p:blipFill rotWithShape="1">
          <a:blip r:embed="rId4"/>
          <a:srcRect b="215" t="123"/>
          <a:stretch/>
        </p:blipFill>
        <p:spPr>
          <a:xfrm>
            <a:off x="141140" y="439755"/>
            <a:ext cx="8859504" cy="3017820"/>
          </a:xfrm>
          <a:prstGeom prst="rect">
            <a:avLst/>
          </a:prstGeom>
          <a:ln w="25400">
            <a:solidFill>
              <a:schemeClr val="bg1">
                <a:lumMod val="65000"/>
              </a:schemeClr>
            </a:solidFill>
          </a:ln>
        </p:spPr>
      </p:pic>
      <p:sp>
        <p:nvSpPr>
          <p:cNvPr id="8" name="Rounded Rectangle 18">
            <a:extLst>
              <a:ext uri="{FF2B5EF4-FFF2-40B4-BE49-F238E27FC236}">
                <a16:creationId xmlns:a16="http://schemas.microsoft.com/office/drawing/2014/main" id="{F71F7EF1-E122-44D7-AB10-3930D894C5AB}"/>
              </a:ext>
            </a:extLst>
          </p:cNvPr>
          <p:cNvSpPr/>
          <p:nvPr/>
        </p:nvSpPr>
        <p:spPr>
          <a:xfrm>
            <a:off x="1009651" y="2809875"/>
            <a:ext cx="3688424" cy="371475"/>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581381684"/>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PUS solution report">
            <a:extLst>
              <a:ext uri="{FF2B5EF4-FFF2-40B4-BE49-F238E27FC236}">
                <a16:creationId xmlns:a16="http://schemas.microsoft.com/office/drawing/2014/main" id="{D2E0B807-A2D0-4237-82C8-31393469B917}"/>
              </a:ext>
            </a:extLst>
          </p:cNvPr>
          <p:cNvPicPr>
            <a:picLocks noChangeAspect="1"/>
          </p:cNvPicPr>
          <p:nvPr/>
        </p:nvPicPr>
        <p:blipFill rotWithShape="1">
          <a:blip r:embed="rId4">
            <a:extLst>
              <a:ext uri="{28A0092B-C50C-407E-A947-70E740481C1C}">
                <a14:useLocalDpi xmlns:a14="http://schemas.microsoft.com/office/drawing/2010/main" val="0"/>
              </a:ext>
            </a:extLst>
          </a:blip>
          <a:srcRect b="52" l="51" r="81" t="189"/>
          <a:stretch/>
        </p:blipFill>
        <p:spPr>
          <a:xfrm>
            <a:off x="1241311" y="22588"/>
            <a:ext cx="6668181" cy="5091103"/>
          </a:xfrm>
          <a:prstGeom prst="rect">
            <a:avLst/>
          </a:prstGeom>
          <a:ln w="25400">
            <a:solidFill>
              <a:schemeClr val="tx1"/>
            </a:solidFill>
          </a:ln>
        </p:spPr>
      </p:pic>
      <p:sp>
        <p:nvSpPr>
          <p:cNvPr id="5" name="Rounded Rectangle 8">
            <a:extLst>
              <a:ext uri="{FF2B5EF4-FFF2-40B4-BE49-F238E27FC236}">
                <a16:creationId xmlns:a16="http://schemas.microsoft.com/office/drawing/2014/main" id="{AC3FD8DB-C2A5-48FA-A52B-41937B5B0BFB}"/>
              </a:ext>
            </a:extLst>
          </p:cNvPr>
          <p:cNvSpPr/>
          <p:nvPr/>
        </p:nvSpPr>
        <p:spPr>
          <a:xfrm>
            <a:off x="5576548" y="2947313"/>
            <a:ext cx="2332944" cy="449036"/>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panose="020B0604020202020204" typeface="Arial"/>
              <a:ea typeface="+mn-ea"/>
              <a:cs typeface="+mn-cs"/>
            </a:endParaRPr>
          </a:p>
        </p:txBody>
      </p:sp>
      <p:sp>
        <p:nvSpPr>
          <p:cNvPr id="6" name="Rounded Rectangle 4">
            <a:extLst>
              <a:ext uri="{FF2B5EF4-FFF2-40B4-BE49-F238E27FC236}">
                <a16:creationId xmlns:a16="http://schemas.microsoft.com/office/drawing/2014/main" id="{599BF4FF-C619-462F-A6DF-9ACA46C67905}"/>
              </a:ext>
            </a:extLst>
          </p:cNvPr>
          <p:cNvSpPr/>
          <p:nvPr/>
        </p:nvSpPr>
        <p:spPr>
          <a:xfrm>
            <a:off x="2155372" y="2947313"/>
            <a:ext cx="2503714" cy="449036"/>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panose="020B0604020202020204" typeface="Arial"/>
              <a:ea typeface="+mn-ea"/>
              <a:cs typeface="+mn-cs"/>
            </a:endParaRPr>
          </a:p>
        </p:txBody>
      </p:sp>
      <p:sp>
        <p:nvSpPr>
          <p:cNvPr id="2" name="TextBox 1">
            <a:extLst>
              <a:ext uri="{FF2B5EF4-FFF2-40B4-BE49-F238E27FC236}">
                <a16:creationId xmlns:a16="http://schemas.microsoft.com/office/drawing/2014/main" id="{3F9088AC-1686-4808-BCEB-DBB655FEE0D0}"/>
              </a:ext>
            </a:extLst>
          </p:cNvPr>
          <p:cNvSpPr txBox="1"/>
          <p:nvPr/>
        </p:nvSpPr>
        <p:spPr>
          <a:xfrm>
            <a:off x="621847" y="2169091"/>
            <a:ext cx="3067050" cy="640784"/>
          </a:xfrm>
          <a:prstGeom prst="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Reference Epoch</a:t>
            </a:r>
          </a:p>
        </p:txBody>
      </p:sp>
      <p:sp>
        <p:nvSpPr>
          <p:cNvPr id="7" name="TextBox 6">
            <a:extLst>
              <a:ext uri="{FF2B5EF4-FFF2-40B4-BE49-F238E27FC236}">
                <a16:creationId xmlns:a16="http://schemas.microsoft.com/office/drawing/2014/main" id="{19BEBFD8-A8E3-48CB-AAE9-DEED8BB54427}"/>
              </a:ext>
            </a:extLst>
          </p:cNvPr>
          <p:cNvSpPr txBox="1"/>
          <p:nvPr/>
        </p:nvSpPr>
        <p:spPr>
          <a:xfrm>
            <a:off x="5978639" y="2196187"/>
            <a:ext cx="3067050" cy="640784"/>
          </a:xfrm>
          <a:prstGeom prst="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Survey Epoch</a:t>
            </a:r>
          </a:p>
        </p:txBody>
      </p:sp>
    </p:spTree>
    <p:custDataLst>
      <p:tags r:id="rId1"/>
    </p:custDataLst>
    <p:extLst>
      <p:ext uri="{BB962C8B-B14F-4D97-AF65-F5344CB8AC3E}">
        <p14:creationId xmlns:p14="http://schemas.microsoft.com/office/powerpoint/2010/main" val="20955167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4">
                                  <p:stCondLst>
                                    <p:cond delay="250"/>
                                  </p:stCondLst>
                                  <p:childTnLst>
                                    <p:set>
                                      <p:cBhvr>
                                        <p:cTn dur="1" fill="hold" id="6">
                                          <p:stCondLst>
                                            <p:cond delay="0"/>
                                          </p:stCondLst>
                                        </p:cTn>
                                        <p:tgtEl>
                                          <p:spTgt spid="6"/>
                                        </p:tgtEl>
                                        <p:attrNameLst>
                                          <p:attrName>style.visibility</p:attrName>
                                        </p:attrNameLst>
                                      </p:cBhvr>
                                      <p:to>
                                        <p:strVal val="visible"/>
                                      </p:to>
                                    </p:set>
                                    <p:animEffect filter="wheel(4)" transition="in">
                                      <p:cBhvr>
                                        <p:cTn dur="2000" id="7"/>
                                        <p:tgtEl>
                                          <p:spTgt spid="6"/>
                                        </p:tgtEl>
                                      </p:cBhvr>
                                    </p:animEffect>
                                  </p:childTnLst>
                                </p:cTn>
                              </p:par>
                            </p:childTnLst>
                          </p:cTn>
                        </p:par>
                        <p:par>
                          <p:cTn fill="hold" id="8">
                            <p:stCondLst>
                              <p:cond delay="2250"/>
                            </p:stCondLst>
                            <p:childTnLst>
                              <p:par>
                                <p:cTn fill="hold" grpId="0" id="9" nodeType="afterEffect" presetClass="entr" presetID="21" presetSubtype="4">
                                  <p:stCondLst>
                                    <p:cond delay="1000"/>
                                  </p:stCondLst>
                                  <p:childTnLst>
                                    <p:set>
                                      <p:cBhvr>
                                        <p:cTn dur="1" fill="hold" id="10">
                                          <p:stCondLst>
                                            <p:cond delay="0"/>
                                          </p:stCondLst>
                                        </p:cTn>
                                        <p:tgtEl>
                                          <p:spTgt spid="5"/>
                                        </p:tgtEl>
                                        <p:attrNameLst>
                                          <p:attrName>style.visibility</p:attrName>
                                        </p:attrNameLst>
                                      </p:cBhvr>
                                      <p:to>
                                        <p:strVal val="visible"/>
                                      </p:to>
                                    </p:set>
                                    <p:animEffect filter="wheel(4)" transition="in">
                                      <p:cBhvr>
                                        <p:cTn dur="2000" id="11"/>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6"/>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talic note"/>
          <p:cNvSpPr txBox="1"/>
          <p:nvPr/>
        </p:nvSpPr>
        <p:spPr bwMode="auto">
          <a:xfrm>
            <a:off x="1143000" y="4480118"/>
            <a:ext cx="6858000" cy="438582"/>
          </a:xfrm>
          <a:prstGeom prst="rect">
            <a:avLst/>
          </a:prstGeom>
          <a:noFill/>
          <a:ln w="9525">
            <a:noFill/>
            <a:miter lim="800000"/>
            <a:headEnd/>
            <a:tailEnd/>
          </a:ln>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250" b="0" i="1" u="none" strike="noStrike" kern="1200" cap="none" spc="-1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First let’s look at complete nomenclature…</a:t>
            </a:r>
            <a:endParaRPr kumimoji="0" lang="en-US" sz="18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5" name="body text"/>
          <p:cNvSpPr txBox="1">
            <a:spLocks/>
          </p:cNvSpPr>
          <p:nvPr/>
        </p:nvSpPr>
        <p:spPr bwMode="auto">
          <a:xfrm>
            <a:off x="1143001" y="1981084"/>
            <a:ext cx="6858000" cy="174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If you use NAD83 you’re already using one, but perhaps unaware.</a:t>
            </a:r>
          </a:p>
        </p:txBody>
      </p:sp>
      <p:sp>
        <p:nvSpPr>
          <p:cNvPr id="3" name="Title 2"/>
          <p:cNvSpPr>
            <a:spLocks noGrp="1"/>
          </p:cNvSpPr>
          <p:nvPr>
            <p:ph type="title" idx="4294967295"/>
          </p:nvPr>
        </p:nvSpPr>
        <p:spPr>
          <a:xfrm>
            <a:off x="1143000" y="328613"/>
            <a:ext cx="6858000" cy="1914525"/>
          </a:xfrm>
        </p:spPr>
        <p:txBody>
          <a:bodyPr/>
          <a:lstStyle/>
          <a:p>
            <a:pPr marL="12700">
              <a:spcBef>
                <a:spcPts val="0"/>
              </a:spcBef>
              <a:buSzPct val="159375"/>
              <a:tabLst>
                <a:tab pos="297808" algn="l"/>
                <a:tab pos="298442" algn="l"/>
              </a:tabLst>
            </a:pPr>
            <a:r>
              <a:rPr lang="en-US" sz="4050" i="1" spc="-15" dirty="0">
                <a:uFill>
                  <a:solidFill>
                    <a:srgbClr val="C00000"/>
                  </a:solidFill>
                </a:uFill>
                <a:latin typeface="Cambria" panose="02040503050406030204" pitchFamily="18" charset="0"/>
                <a:cs typeface="Arial Black"/>
              </a:rPr>
              <a:t>What is a Reference Epoch?</a:t>
            </a:r>
          </a:p>
        </p:txBody>
      </p:sp>
    </p:spTree>
    <p:extLst>
      <p:ext uri="{BB962C8B-B14F-4D97-AF65-F5344CB8AC3E}">
        <p14:creationId xmlns:p14="http://schemas.microsoft.com/office/powerpoint/2010/main" val="2464037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0312" y="1082187"/>
            <a:ext cx="6857999" cy="715581"/>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40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NAD83(2011) epoch 2010.00</a:t>
            </a:r>
          </a:p>
        </p:txBody>
      </p:sp>
      <p:sp>
        <p:nvSpPr>
          <p:cNvPr id="5" name="Right Brace 4"/>
          <p:cNvSpPr/>
          <p:nvPr/>
        </p:nvSpPr>
        <p:spPr>
          <a:xfrm rot="5400000">
            <a:off x="2122686" y="1171780"/>
            <a:ext cx="278045" cy="1396088"/>
          </a:xfrm>
          <a:prstGeom prst="rightBrace">
            <a:avLst>
              <a:gd name="adj1" fmla="val 54580"/>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 name="Right Brace 5"/>
          <p:cNvSpPr/>
          <p:nvPr/>
        </p:nvSpPr>
        <p:spPr>
          <a:xfrm rot="5400000">
            <a:off x="3569562" y="1165696"/>
            <a:ext cx="285249" cy="1415459"/>
          </a:xfrm>
          <a:prstGeom prst="rightBrace">
            <a:avLst>
              <a:gd name="adj1" fmla="val 51265"/>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Right Brace 6"/>
          <p:cNvSpPr/>
          <p:nvPr/>
        </p:nvSpPr>
        <p:spPr>
          <a:xfrm rot="5400000">
            <a:off x="5925321" y="263882"/>
            <a:ext cx="292456" cy="3224284"/>
          </a:xfrm>
          <a:prstGeom prst="rightBrace">
            <a:avLst>
              <a:gd name="adj1" fmla="val 56489"/>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63664" y="2032944"/>
            <a:ext cx="1396088" cy="64633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Geometric</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Datum</a:t>
            </a:r>
          </a:p>
        </p:txBody>
      </p:sp>
      <p:sp>
        <p:nvSpPr>
          <p:cNvPr id="11" name="TextBox 10"/>
          <p:cNvSpPr txBox="1"/>
          <p:nvPr/>
        </p:nvSpPr>
        <p:spPr>
          <a:xfrm>
            <a:off x="3004457" y="2030331"/>
            <a:ext cx="1415459" cy="57708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Realization</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(aka Datum Tag)</a:t>
            </a:r>
          </a:p>
        </p:txBody>
      </p:sp>
      <p:sp>
        <p:nvSpPr>
          <p:cNvPr id="12" name="TextBox 11"/>
          <p:cNvSpPr txBox="1"/>
          <p:nvPr/>
        </p:nvSpPr>
        <p:spPr>
          <a:xfrm>
            <a:off x="4487709" y="2031882"/>
            <a:ext cx="3195981" cy="57708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Epoch</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(in the case of NAD83, a Reference Epoch)</a:t>
            </a:r>
          </a:p>
        </p:txBody>
      </p:sp>
      <p:sp>
        <p:nvSpPr>
          <p:cNvPr id="13" name="TextBox 12">
            <a:extLst>
              <a:ext uri="{FF2B5EF4-FFF2-40B4-BE49-F238E27FC236}">
                <a16:creationId xmlns:a16="http://schemas.microsoft.com/office/drawing/2014/main" id="{D42BE4B3-ACB9-4B4D-9C6E-F8D905DBEF0D}"/>
              </a:ext>
            </a:extLst>
          </p:cNvPr>
          <p:cNvSpPr txBox="1"/>
          <p:nvPr/>
        </p:nvSpPr>
        <p:spPr>
          <a:xfrm>
            <a:off x="2436107" y="3308522"/>
            <a:ext cx="4271786" cy="1646605"/>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NAD83(1986) epoch 1984.00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NAD83(HARN) epoch 1993.62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NAD83(CORS96) epoch 2002.00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NAD83(2007) epoch 2007.00</a:t>
            </a:r>
          </a:p>
        </p:txBody>
      </p:sp>
      <p:sp>
        <p:nvSpPr>
          <p:cNvPr id="14" name="TextBox 13"/>
          <p:cNvSpPr txBox="1"/>
          <p:nvPr/>
        </p:nvSpPr>
        <p:spPr>
          <a:xfrm>
            <a:off x="2436107" y="2893364"/>
            <a:ext cx="4271785" cy="461665"/>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Other NAD83 Reference Epochs</a:t>
            </a:r>
          </a:p>
        </p:txBody>
      </p:sp>
      <p:sp>
        <p:nvSpPr>
          <p:cNvPr id="16" name="Title 1">
            <a:extLst>
              <a:ext uri="{FF2B5EF4-FFF2-40B4-BE49-F238E27FC236}">
                <a16:creationId xmlns:a16="http://schemas.microsoft.com/office/drawing/2014/main" id="{61B50172-7579-4112-864F-4956C65E5575}"/>
              </a:ext>
            </a:extLst>
          </p:cNvPr>
          <p:cNvSpPr>
            <a:spLocks noGrp="1"/>
          </p:cNvSpPr>
          <p:nvPr>
            <p:ph type="title"/>
          </p:nvPr>
        </p:nvSpPr>
        <p:spPr/>
        <p:txBody>
          <a:bodyPr>
            <a:normAutofit/>
          </a:bodyPr>
          <a:lstStyle/>
          <a:p>
            <a:r>
              <a:rPr lang="en-US" sz="3600" dirty="0">
                <a:latin typeface="Cambria" panose="02040503050406030204" pitchFamily="18" charset="0"/>
                <a:ea typeface="Cambria" panose="02040503050406030204" pitchFamily="18" charset="0"/>
              </a:rPr>
              <a:t>Complete NAD83 Nomenclature</a:t>
            </a:r>
          </a:p>
        </p:txBody>
      </p:sp>
      <p:sp>
        <p:nvSpPr>
          <p:cNvPr id="15" name="TextBox 14" hidden="1">
            <a:extLst>
              <a:ext uri="{FF2B5EF4-FFF2-40B4-BE49-F238E27FC236}">
                <a16:creationId xmlns:a16="http://schemas.microsoft.com/office/drawing/2014/main" id="{D42BE4B3-ACB9-4B4D-9C6E-F8D905DBEF0D}"/>
              </a:ext>
            </a:extLst>
          </p:cNvPr>
          <p:cNvSpPr txBox="1"/>
          <p:nvPr/>
        </p:nvSpPr>
        <p:spPr>
          <a:xfrm>
            <a:off x="5681048" y="2821067"/>
            <a:ext cx="3378021" cy="2487861"/>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NAD83(1986) epoch 1984.00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NAD83(HARN) epoch 1993.62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NAD83(CORS96) epoch 2002.00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NAD83(2007) epoch 2007.00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NAD83(2011) epoch 2010.00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2019.9185</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IGS08 epoch 2005.00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NATRF2022 epoch 2020.00</a:t>
            </a:r>
          </a:p>
        </p:txBody>
      </p:sp>
    </p:spTree>
    <p:extLst>
      <p:ext uri="{BB962C8B-B14F-4D97-AF65-F5344CB8AC3E}">
        <p14:creationId xmlns:p14="http://schemas.microsoft.com/office/powerpoint/2010/main" val="420632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20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20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fade">
                                      <p:cBhvr>
                                        <p:cTn id="40" dur="1000"/>
                                        <p:tgtEl>
                                          <p:spTgt spid="1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20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fade">
                                      <p:cBhvr>
                                        <p:cTn id="45" dur="1000"/>
                                        <p:tgtEl>
                                          <p:spTgt spid="1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20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fade">
                                      <p:cBhvr>
                                        <p:cTn id="50" dur="1000"/>
                                        <p:tgtEl>
                                          <p:spTgt spid="1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p:bldP spid="12" grpId="0"/>
      <p:bldP spid="13" grpId="0" uiExpand="1" build="p"/>
      <p:bldP spid="14" grpId="0"/>
      <p:bldP spid="15" grpId="0"/>
    </p:bldLst>
  </p:timing>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PUS solution report">
            <a:extLst>
              <a:ext uri="{FF2B5EF4-FFF2-40B4-BE49-F238E27FC236}">
                <a16:creationId xmlns:a16="http://schemas.microsoft.com/office/drawing/2014/main" id="{D2E0B807-A2D0-4237-82C8-31393469B917}"/>
              </a:ext>
            </a:extLst>
          </p:cNvPr>
          <p:cNvPicPr>
            <a:picLocks noChangeAspect="1"/>
          </p:cNvPicPr>
          <p:nvPr/>
        </p:nvPicPr>
        <p:blipFill rotWithShape="1">
          <a:blip r:embed="rId4">
            <a:extLst>
              <a:ext uri="{28A0092B-C50C-407E-A947-70E740481C1C}">
                <a14:useLocalDpi xmlns:a14="http://schemas.microsoft.com/office/drawing/2010/main" val="0"/>
              </a:ext>
            </a:extLst>
          </a:blip>
          <a:srcRect b="52" l="51" r="81" t="189"/>
          <a:stretch/>
        </p:blipFill>
        <p:spPr>
          <a:xfrm>
            <a:off x="1241311" y="22588"/>
            <a:ext cx="6668181" cy="5091103"/>
          </a:xfrm>
          <a:prstGeom prst="rect">
            <a:avLst/>
          </a:prstGeom>
          <a:ln w="25400">
            <a:solidFill>
              <a:schemeClr val="tx1"/>
            </a:solidFill>
          </a:ln>
        </p:spPr>
      </p:pic>
      <p:sp>
        <p:nvSpPr>
          <p:cNvPr id="5" name="Rounded Rectangle 8">
            <a:extLst>
              <a:ext uri="{FF2B5EF4-FFF2-40B4-BE49-F238E27FC236}">
                <a16:creationId xmlns:a16="http://schemas.microsoft.com/office/drawing/2014/main" id="{AC3FD8DB-C2A5-48FA-A52B-41937B5B0BFB}"/>
              </a:ext>
            </a:extLst>
          </p:cNvPr>
          <p:cNvSpPr/>
          <p:nvPr/>
        </p:nvSpPr>
        <p:spPr>
          <a:xfrm>
            <a:off x="5576548" y="2947313"/>
            <a:ext cx="2332944" cy="449036"/>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panose="020B0604020202020204" typeface="Arial"/>
              <a:ea typeface="+mn-ea"/>
              <a:cs typeface="+mn-cs"/>
            </a:endParaRPr>
          </a:p>
        </p:txBody>
      </p:sp>
      <p:sp>
        <p:nvSpPr>
          <p:cNvPr id="6" name="Rounded Rectangle 4">
            <a:extLst>
              <a:ext uri="{FF2B5EF4-FFF2-40B4-BE49-F238E27FC236}">
                <a16:creationId xmlns:a16="http://schemas.microsoft.com/office/drawing/2014/main" id="{599BF4FF-C619-462F-A6DF-9ACA46C67905}"/>
              </a:ext>
            </a:extLst>
          </p:cNvPr>
          <p:cNvSpPr/>
          <p:nvPr/>
        </p:nvSpPr>
        <p:spPr>
          <a:xfrm>
            <a:off x="2155372" y="2947313"/>
            <a:ext cx="2503714" cy="449036"/>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panose="020B0604020202020204" typeface="Arial"/>
              <a:ea typeface="+mn-ea"/>
              <a:cs typeface="+mn-cs"/>
            </a:endParaRPr>
          </a:p>
        </p:txBody>
      </p:sp>
      <p:sp>
        <p:nvSpPr>
          <p:cNvPr id="2" name="TextBox 1">
            <a:extLst>
              <a:ext uri="{FF2B5EF4-FFF2-40B4-BE49-F238E27FC236}">
                <a16:creationId xmlns:a16="http://schemas.microsoft.com/office/drawing/2014/main" id="{3F9088AC-1686-4808-BCEB-DBB655FEE0D0}"/>
              </a:ext>
            </a:extLst>
          </p:cNvPr>
          <p:cNvSpPr txBox="1"/>
          <p:nvPr/>
        </p:nvSpPr>
        <p:spPr>
          <a:xfrm>
            <a:off x="621847" y="2169091"/>
            <a:ext cx="3067050" cy="640784"/>
          </a:xfrm>
          <a:prstGeom prst="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Reference Epoch</a:t>
            </a:r>
          </a:p>
        </p:txBody>
      </p:sp>
      <p:sp>
        <p:nvSpPr>
          <p:cNvPr id="7" name="TextBox 6">
            <a:extLst>
              <a:ext uri="{FF2B5EF4-FFF2-40B4-BE49-F238E27FC236}">
                <a16:creationId xmlns:a16="http://schemas.microsoft.com/office/drawing/2014/main" id="{19BEBFD8-A8E3-48CB-AAE9-DEED8BB54427}"/>
              </a:ext>
            </a:extLst>
          </p:cNvPr>
          <p:cNvSpPr txBox="1"/>
          <p:nvPr/>
        </p:nvSpPr>
        <p:spPr>
          <a:xfrm>
            <a:off x="5978639" y="2196187"/>
            <a:ext cx="3067050" cy="640784"/>
          </a:xfrm>
          <a:prstGeom prst="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Survey Epoch</a:t>
            </a:r>
          </a:p>
        </p:txBody>
      </p:sp>
    </p:spTree>
    <p:custDataLst>
      <p:tags r:id="rId1"/>
    </p:custDataLst>
    <p:extLst>
      <p:ext uri="{BB962C8B-B14F-4D97-AF65-F5344CB8AC3E}">
        <p14:creationId xmlns:p14="http://schemas.microsoft.com/office/powerpoint/2010/main" val="355588740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4">
                                  <p:stCondLst>
                                    <p:cond delay="250"/>
                                  </p:stCondLst>
                                  <p:childTnLst>
                                    <p:set>
                                      <p:cBhvr>
                                        <p:cTn dur="1" fill="hold" id="6">
                                          <p:stCondLst>
                                            <p:cond delay="0"/>
                                          </p:stCondLst>
                                        </p:cTn>
                                        <p:tgtEl>
                                          <p:spTgt spid="6"/>
                                        </p:tgtEl>
                                        <p:attrNameLst>
                                          <p:attrName>style.visibility</p:attrName>
                                        </p:attrNameLst>
                                      </p:cBhvr>
                                      <p:to>
                                        <p:strVal val="visible"/>
                                      </p:to>
                                    </p:set>
                                    <p:animEffect filter="wheel(4)" transition="in">
                                      <p:cBhvr>
                                        <p:cTn dur="2000" id="7"/>
                                        <p:tgtEl>
                                          <p:spTgt spid="6"/>
                                        </p:tgtEl>
                                      </p:cBhvr>
                                    </p:animEffect>
                                  </p:childTnLst>
                                </p:cTn>
                              </p:par>
                            </p:childTnLst>
                          </p:cTn>
                        </p:par>
                        <p:par>
                          <p:cTn fill="hold" id="8">
                            <p:stCondLst>
                              <p:cond delay="2250"/>
                            </p:stCondLst>
                            <p:childTnLst>
                              <p:par>
                                <p:cTn fill="hold" grpId="0" id="9" nodeType="afterEffect" presetClass="entr" presetID="21" presetSubtype="4">
                                  <p:stCondLst>
                                    <p:cond delay="1000"/>
                                  </p:stCondLst>
                                  <p:childTnLst>
                                    <p:set>
                                      <p:cBhvr>
                                        <p:cTn dur="1" fill="hold" id="10">
                                          <p:stCondLst>
                                            <p:cond delay="0"/>
                                          </p:stCondLst>
                                        </p:cTn>
                                        <p:tgtEl>
                                          <p:spTgt spid="5"/>
                                        </p:tgtEl>
                                        <p:attrNameLst>
                                          <p:attrName>style.visibility</p:attrName>
                                        </p:attrNameLst>
                                      </p:cBhvr>
                                      <p:to>
                                        <p:strVal val="visible"/>
                                      </p:to>
                                    </p:set>
                                    <p:animEffect filter="wheel(4)" transition="in">
                                      <p:cBhvr>
                                        <p:cTn dur="2000" id="11"/>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6"/>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645069"/>
            <a:ext cx="6172200" cy="3019973"/>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342900" lvl="1" indent="0">
              <a:buNone/>
            </a:pPr>
            <a:r>
              <a:rPr lang="en-US" dirty="0">
                <a:latin typeface="Cambria" panose="02040503050406030204" pitchFamily="18" charset="0"/>
                <a:ea typeface="Cambria" panose="02040503050406030204" pitchFamily="18" charset="0"/>
              </a:rPr>
              <a:t>					(~47,000 employees)</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Oceanic and Atmospheric 						Administration (NOAA)</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1485900" y="120253"/>
            <a:ext cx="6172200" cy="857250"/>
          </a:xfrm>
        </p:spPr>
        <p:txBody>
          <a:bodyPr>
            <a:normAutofit/>
          </a:bodyPr>
          <a:lstStyle/>
          <a:p>
            <a:r>
              <a:rPr lang="en-US" sz="4000"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7" y="1039841"/>
            <a:ext cx="748344" cy="74834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27908" y="2132735"/>
            <a:ext cx="851783" cy="851783"/>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983" y="3954653"/>
            <a:ext cx="943976" cy="949249"/>
          </a:xfrm>
          <a:prstGeom prst="rect">
            <a:avLst/>
          </a:prstGeom>
        </p:spPr>
      </p:pic>
      <p:cxnSp>
        <p:nvCxnSpPr>
          <p:cNvPr id="11" name="Straight Arrow Connector 10"/>
          <p:cNvCxnSpPr/>
          <p:nvPr/>
        </p:nvCxnSpPr>
        <p:spPr>
          <a:xfrm>
            <a:off x="4572000" y="1778190"/>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2782671"/>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9706" y="3586058"/>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485900" y="3704754"/>
            <a:ext cx="6172200" cy="12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-National Geodetic Survey (NGS)</a:t>
            </a: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(~175 employees)</a:t>
            </a:r>
          </a:p>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32589" y="1045298"/>
            <a:ext cx="778972" cy="77601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76277" y="4031513"/>
            <a:ext cx="1891594" cy="756638"/>
          </a:xfrm>
          <a:prstGeom prst="rect">
            <a:avLst/>
          </a:prstGeom>
        </p:spPr>
      </p:pic>
      <p:cxnSp>
        <p:nvCxnSpPr>
          <p:cNvPr id="13" name="Straight Arrow Connector 12"/>
          <p:cNvCxnSpPr/>
          <p:nvPr/>
        </p:nvCxnSpPr>
        <p:spPr>
          <a:xfrm>
            <a:off x="4922073" y="1931592"/>
            <a:ext cx="0" cy="20230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395720" y="3941713"/>
            <a:ext cx="859221" cy="854080"/>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4950" dirty="0">
                <a:solidFill>
                  <a:prstClr val="black"/>
                </a:solidFill>
                <a:latin typeface="Calibri" pitchFamily="34" charset="0"/>
                <a:ea typeface="ＭＳ Ｐゴシック" pitchFamily="34" charset="-128"/>
              </a:rPr>
              <a:t>≠</a:t>
            </a:r>
          </a:p>
        </p:txBody>
      </p:sp>
      <p:sp>
        <p:nvSpPr>
          <p:cNvPr id="17" name="we're not usgs"/>
          <p:cNvSpPr txBox="1">
            <a:spLocks/>
          </p:cNvSpPr>
          <p:nvPr/>
        </p:nvSpPr>
        <p:spPr bwMode="auto">
          <a:xfrm>
            <a:off x="1493606" y="132416"/>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4000" dirty="0">
                <a:solidFill>
                  <a:prstClr val="black"/>
                </a:solidFill>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386248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dy text"/>
          <p:cNvSpPr txBox="1">
            <a:spLocks/>
          </p:cNvSpPr>
          <p:nvPr/>
        </p:nvSpPr>
        <p:spPr bwMode="auto">
          <a:xfrm>
            <a:off x="1143001" y="1981084"/>
            <a:ext cx="6858000" cy="174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If you use OPUS you’re already using one, but perhaps unaware.</a:t>
            </a:r>
          </a:p>
        </p:txBody>
      </p:sp>
      <p:sp>
        <p:nvSpPr>
          <p:cNvPr id="3" name="Title 2"/>
          <p:cNvSpPr>
            <a:spLocks noGrp="1"/>
          </p:cNvSpPr>
          <p:nvPr>
            <p:ph type="title" idx="4294967295"/>
          </p:nvPr>
        </p:nvSpPr>
        <p:spPr>
          <a:xfrm>
            <a:off x="1143000" y="328613"/>
            <a:ext cx="6858000" cy="1914525"/>
          </a:xfrm>
        </p:spPr>
        <p:txBody>
          <a:bodyPr/>
          <a:lstStyle/>
          <a:p>
            <a:pPr marL="12700">
              <a:spcBef>
                <a:spcPts val="0"/>
              </a:spcBef>
              <a:buSzPct val="159375"/>
              <a:tabLst>
                <a:tab pos="297808" algn="l"/>
                <a:tab pos="298442" algn="l"/>
              </a:tabLst>
            </a:pPr>
            <a:r>
              <a:rPr lang="en-US" sz="4050" i="1" spc="-15" dirty="0">
                <a:uFill>
                  <a:solidFill>
                    <a:srgbClr val="C00000"/>
                  </a:solidFill>
                </a:uFill>
                <a:latin typeface="Cambria" panose="02040503050406030204" pitchFamily="18" charset="0"/>
                <a:cs typeface="Arial Black"/>
              </a:rPr>
              <a:t>What is a Survey Epoch?</a:t>
            </a:r>
          </a:p>
        </p:txBody>
      </p:sp>
    </p:spTree>
    <p:extLst>
      <p:ext uri="{BB962C8B-B14F-4D97-AF65-F5344CB8AC3E}">
        <p14:creationId xmlns:p14="http://schemas.microsoft.com/office/powerpoint/2010/main" val="2893542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0312" y="1082187"/>
            <a:ext cx="6223379" cy="715581"/>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40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2021.0276)</a:t>
            </a:r>
          </a:p>
        </p:txBody>
      </p:sp>
      <p:sp>
        <p:nvSpPr>
          <p:cNvPr id="5" name="Right Brace 4"/>
          <p:cNvSpPr/>
          <p:nvPr/>
        </p:nvSpPr>
        <p:spPr>
          <a:xfrm rot="5400000">
            <a:off x="2387389" y="907077"/>
            <a:ext cx="278045" cy="1925494"/>
          </a:xfrm>
          <a:prstGeom prst="rightBrace">
            <a:avLst>
              <a:gd name="adj1" fmla="val 54580"/>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Right Brace 6"/>
          <p:cNvSpPr/>
          <p:nvPr/>
        </p:nvSpPr>
        <p:spPr>
          <a:xfrm rot="5400000">
            <a:off x="5414769" y="-109187"/>
            <a:ext cx="292456" cy="3970423"/>
          </a:xfrm>
          <a:prstGeom prst="rightBrace">
            <a:avLst>
              <a:gd name="adj1" fmla="val 56489"/>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63664" y="2032944"/>
            <a:ext cx="1925495" cy="64633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Geometric</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Datum</a:t>
            </a:r>
          </a:p>
        </p:txBody>
      </p:sp>
      <p:sp>
        <p:nvSpPr>
          <p:cNvPr id="12" name="TextBox 11"/>
          <p:cNvSpPr txBox="1"/>
          <p:nvPr/>
        </p:nvSpPr>
        <p:spPr>
          <a:xfrm>
            <a:off x="3575786" y="2031882"/>
            <a:ext cx="3970423" cy="57708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Epoch</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(in the above example, a </a:t>
            </a:r>
            <a:r>
              <a:rPr kumimoji="0" lang="en-US" sz="1350" b="0" i="0" u="sng"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Survey Epoch</a:t>
            </a: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t>
            </a:r>
          </a:p>
        </p:txBody>
      </p:sp>
      <p:sp>
        <p:nvSpPr>
          <p:cNvPr id="13" name="TextBox 12">
            <a:extLst>
              <a:ext uri="{FF2B5EF4-FFF2-40B4-BE49-F238E27FC236}">
                <a16:creationId xmlns:a16="http://schemas.microsoft.com/office/drawing/2014/main" id="{D42BE4B3-ACB9-4B4D-9C6E-F8D905DBEF0D}"/>
              </a:ext>
            </a:extLst>
          </p:cNvPr>
          <p:cNvSpPr txBox="1"/>
          <p:nvPr/>
        </p:nvSpPr>
        <p:spPr>
          <a:xfrm>
            <a:off x="793106" y="3241847"/>
            <a:ext cx="2912119" cy="1733808"/>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ITRF92 epoch 1988.0 </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ITRF2000 epoch 1997.0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ITRF2005 epoch 2000.0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ITRF2008 epoch 2005.0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2010.0</a:t>
            </a:r>
          </a:p>
        </p:txBody>
      </p:sp>
      <p:sp>
        <p:nvSpPr>
          <p:cNvPr id="14" name="TextBox 13"/>
          <p:cNvSpPr txBox="1"/>
          <p:nvPr/>
        </p:nvSpPr>
        <p:spPr>
          <a:xfrm>
            <a:off x="793106" y="2836214"/>
            <a:ext cx="2912119" cy="415498"/>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 </a:t>
            </a:r>
            <a:r>
              <a:rPr kumimoji="0" lang="en-US" sz="21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Reference</a:t>
            </a: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Epochs</a:t>
            </a:r>
          </a:p>
        </p:txBody>
      </p:sp>
      <p:sp>
        <p:nvSpPr>
          <p:cNvPr id="16" name="Title 1">
            <a:extLst>
              <a:ext uri="{FF2B5EF4-FFF2-40B4-BE49-F238E27FC236}">
                <a16:creationId xmlns:a16="http://schemas.microsoft.com/office/drawing/2014/main" id="{61B50172-7579-4112-864F-4956C65E5575}"/>
              </a:ext>
            </a:extLst>
          </p:cNvPr>
          <p:cNvSpPr>
            <a:spLocks noGrp="1"/>
          </p:cNvSpPr>
          <p:nvPr>
            <p:ph type="title"/>
          </p:nvPr>
        </p:nvSpPr>
        <p:spPr/>
        <p:txBody>
          <a:bodyPr>
            <a:normAutofit/>
          </a:bodyPr>
          <a:lstStyle/>
          <a:p>
            <a:r>
              <a:rPr lang="en-US" sz="3600" dirty="0">
                <a:latin typeface="Cambria" panose="02040503050406030204" pitchFamily="18" charset="0"/>
                <a:ea typeface="Cambria" panose="02040503050406030204" pitchFamily="18" charset="0"/>
              </a:rPr>
              <a:t>Complete ITRF Nomenclature</a:t>
            </a:r>
          </a:p>
        </p:txBody>
      </p:sp>
      <p:sp>
        <p:nvSpPr>
          <p:cNvPr id="15" name="TextBox 14" hidden="1">
            <a:extLst>
              <a:ext uri="{FF2B5EF4-FFF2-40B4-BE49-F238E27FC236}">
                <a16:creationId xmlns:a16="http://schemas.microsoft.com/office/drawing/2014/main" id="{D42BE4B3-ACB9-4B4D-9C6E-F8D905DBEF0D}"/>
              </a:ext>
            </a:extLst>
          </p:cNvPr>
          <p:cNvSpPr txBox="1"/>
          <p:nvPr/>
        </p:nvSpPr>
        <p:spPr>
          <a:xfrm>
            <a:off x="5681048" y="2821067"/>
            <a:ext cx="3378021" cy="2487861"/>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NAD83(1986) epoch 1984.00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NAD83(HARN) epoch 1993.62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NAD83(CORS96) epoch 2002.00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NAD83(2007) epoch 2007.00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NAD83(2011) epoch 2010.00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2019.9185</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IGS08 epoch 2005.00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NATRF2022 epoch 2020.00</a:t>
            </a:r>
          </a:p>
        </p:txBody>
      </p:sp>
      <p:sp>
        <p:nvSpPr>
          <p:cNvPr id="17" name="TextBox 16">
            <a:extLst>
              <a:ext uri="{FF2B5EF4-FFF2-40B4-BE49-F238E27FC236}">
                <a16:creationId xmlns:a16="http://schemas.microsoft.com/office/drawing/2014/main" id="{D42BE4B3-ACB9-4B4D-9C6E-F8D905DBEF0D}"/>
              </a:ext>
            </a:extLst>
          </p:cNvPr>
          <p:cNvSpPr txBox="1"/>
          <p:nvPr/>
        </p:nvSpPr>
        <p:spPr>
          <a:xfrm>
            <a:off x="5466527" y="3260897"/>
            <a:ext cx="3378021" cy="1733808"/>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ITRF2008 epoch 2012.2011</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IGS08 epoch 2006.7572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2017.4457</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2019.9185</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2021.0276</a:t>
            </a:r>
          </a:p>
        </p:txBody>
      </p:sp>
      <p:sp>
        <p:nvSpPr>
          <p:cNvPr id="18" name="TextBox 17"/>
          <p:cNvSpPr txBox="1"/>
          <p:nvPr/>
        </p:nvSpPr>
        <p:spPr>
          <a:xfrm>
            <a:off x="5057775" y="2893364"/>
            <a:ext cx="3784869" cy="415498"/>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Examples of ITRF </a:t>
            </a:r>
            <a:r>
              <a:rPr kumimoji="0" lang="en-US" sz="21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Survey</a:t>
            </a: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Epoch</a:t>
            </a:r>
          </a:p>
        </p:txBody>
      </p:sp>
    </p:spTree>
    <p:extLst>
      <p:ext uri="{BB962C8B-B14F-4D97-AF65-F5344CB8AC3E}">
        <p14:creationId xmlns:p14="http://schemas.microsoft.com/office/powerpoint/2010/main" val="531246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500"/>
                            </p:stCondLst>
                            <p:childTnLst>
                              <p:par>
                                <p:cTn id="25" presetID="10" presetClass="entr" presetSubtype="0" fill="hold" grpId="0" nodeType="afterEffect">
                                  <p:stCondLst>
                                    <p:cond delay="20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0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10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0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fade">
                                      <p:cBhvr>
                                        <p:cTn id="37" dur="1000"/>
                                        <p:tgtEl>
                                          <p:spTgt spid="1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200"/>
                                  </p:stCondLst>
                                  <p:childTnLst>
                                    <p:set>
                                      <p:cBhvr>
                                        <p:cTn id="41" dur="1" fill="hold">
                                          <p:stCondLst>
                                            <p:cond delay="0"/>
                                          </p:stCondLst>
                                        </p:cTn>
                                        <p:tgtEl>
                                          <p:spTgt spid="13">
                                            <p:txEl>
                                              <p:pRg st="3" end="3"/>
                                            </p:txEl>
                                          </p:spTgt>
                                        </p:tgtEl>
                                        <p:attrNameLst>
                                          <p:attrName>style.visibility</p:attrName>
                                        </p:attrNameLst>
                                      </p:cBhvr>
                                      <p:to>
                                        <p:strVal val="visible"/>
                                      </p:to>
                                    </p:set>
                                    <p:animEffect transition="in" filter="fade">
                                      <p:cBhvr>
                                        <p:cTn id="42" dur="1000"/>
                                        <p:tgtEl>
                                          <p:spTgt spid="1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00"/>
                                  </p:stCondLst>
                                  <p:childTnLst>
                                    <p:set>
                                      <p:cBhvr>
                                        <p:cTn id="46" dur="1" fill="hold">
                                          <p:stCondLst>
                                            <p:cond delay="0"/>
                                          </p:stCondLst>
                                        </p:cTn>
                                        <p:tgtEl>
                                          <p:spTgt spid="13">
                                            <p:txEl>
                                              <p:pRg st="4" end="4"/>
                                            </p:txEl>
                                          </p:spTgt>
                                        </p:tgtEl>
                                        <p:attrNameLst>
                                          <p:attrName>style.visibility</p:attrName>
                                        </p:attrNameLst>
                                      </p:cBhvr>
                                      <p:to>
                                        <p:strVal val="visible"/>
                                      </p:to>
                                    </p:set>
                                    <p:animEffect transition="in" filter="fade">
                                      <p:cBhvr>
                                        <p:cTn id="47" dur="1000"/>
                                        <p:tgtEl>
                                          <p:spTgt spid="1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par>
                          <p:cTn id="58" fill="hold">
                            <p:stCondLst>
                              <p:cond delay="500"/>
                            </p:stCondLst>
                            <p:childTnLst>
                              <p:par>
                                <p:cTn id="59" presetID="10" presetClass="entr" presetSubtype="0" fill="hold" grpId="0" nodeType="afterEffect">
                                  <p:stCondLst>
                                    <p:cond delay="200"/>
                                  </p:stCondLst>
                                  <p:childTnLst>
                                    <p:set>
                                      <p:cBhvr>
                                        <p:cTn id="60" dur="1" fill="hold">
                                          <p:stCondLst>
                                            <p:cond delay="0"/>
                                          </p:stCondLst>
                                        </p:cTn>
                                        <p:tgtEl>
                                          <p:spTgt spid="17">
                                            <p:txEl>
                                              <p:pRg st="0" end="0"/>
                                            </p:txEl>
                                          </p:spTgt>
                                        </p:tgtEl>
                                        <p:attrNameLst>
                                          <p:attrName>style.visibility</p:attrName>
                                        </p:attrNameLst>
                                      </p:cBhvr>
                                      <p:to>
                                        <p:strVal val="visible"/>
                                      </p:to>
                                    </p:set>
                                    <p:animEffect transition="in" filter="fade">
                                      <p:cBhvr>
                                        <p:cTn id="61" dur="1000"/>
                                        <p:tgtEl>
                                          <p:spTgt spid="1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200"/>
                                  </p:stCondLst>
                                  <p:childTnLst>
                                    <p:set>
                                      <p:cBhvr>
                                        <p:cTn id="65" dur="1" fill="hold">
                                          <p:stCondLst>
                                            <p:cond delay="0"/>
                                          </p:stCondLst>
                                        </p:cTn>
                                        <p:tgtEl>
                                          <p:spTgt spid="17">
                                            <p:txEl>
                                              <p:pRg st="1" end="1"/>
                                            </p:txEl>
                                          </p:spTgt>
                                        </p:tgtEl>
                                        <p:attrNameLst>
                                          <p:attrName>style.visibility</p:attrName>
                                        </p:attrNameLst>
                                      </p:cBhvr>
                                      <p:to>
                                        <p:strVal val="visible"/>
                                      </p:to>
                                    </p:set>
                                    <p:animEffect transition="in" filter="fade">
                                      <p:cBhvr>
                                        <p:cTn id="66" dur="1000"/>
                                        <p:tgtEl>
                                          <p:spTgt spid="17">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200"/>
                                  </p:stCondLst>
                                  <p:childTnLst>
                                    <p:set>
                                      <p:cBhvr>
                                        <p:cTn id="70" dur="1" fill="hold">
                                          <p:stCondLst>
                                            <p:cond delay="0"/>
                                          </p:stCondLst>
                                        </p:cTn>
                                        <p:tgtEl>
                                          <p:spTgt spid="17">
                                            <p:txEl>
                                              <p:pRg st="2" end="2"/>
                                            </p:txEl>
                                          </p:spTgt>
                                        </p:tgtEl>
                                        <p:attrNameLst>
                                          <p:attrName>style.visibility</p:attrName>
                                        </p:attrNameLst>
                                      </p:cBhvr>
                                      <p:to>
                                        <p:strVal val="visible"/>
                                      </p:to>
                                    </p:set>
                                    <p:animEffect transition="in" filter="fade">
                                      <p:cBhvr>
                                        <p:cTn id="71" dur="1000"/>
                                        <p:tgtEl>
                                          <p:spTgt spid="17">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200"/>
                                  </p:stCondLst>
                                  <p:childTnLst>
                                    <p:set>
                                      <p:cBhvr>
                                        <p:cTn id="75" dur="1" fill="hold">
                                          <p:stCondLst>
                                            <p:cond delay="0"/>
                                          </p:stCondLst>
                                        </p:cTn>
                                        <p:tgtEl>
                                          <p:spTgt spid="17">
                                            <p:txEl>
                                              <p:pRg st="3" end="3"/>
                                            </p:txEl>
                                          </p:spTgt>
                                        </p:tgtEl>
                                        <p:attrNameLst>
                                          <p:attrName>style.visibility</p:attrName>
                                        </p:attrNameLst>
                                      </p:cBhvr>
                                      <p:to>
                                        <p:strVal val="visible"/>
                                      </p:to>
                                    </p:set>
                                    <p:animEffect transition="in" filter="fade">
                                      <p:cBhvr>
                                        <p:cTn id="76" dur="1000"/>
                                        <p:tgtEl>
                                          <p:spTgt spid="17">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200"/>
                                  </p:stCondLst>
                                  <p:childTnLst>
                                    <p:set>
                                      <p:cBhvr>
                                        <p:cTn id="80" dur="1" fill="hold">
                                          <p:stCondLst>
                                            <p:cond delay="0"/>
                                          </p:stCondLst>
                                        </p:cTn>
                                        <p:tgtEl>
                                          <p:spTgt spid="17">
                                            <p:txEl>
                                              <p:pRg st="4" end="4"/>
                                            </p:txEl>
                                          </p:spTgt>
                                        </p:tgtEl>
                                        <p:attrNameLst>
                                          <p:attrName>style.visibility</p:attrName>
                                        </p:attrNameLst>
                                      </p:cBhvr>
                                      <p:to>
                                        <p:strVal val="visible"/>
                                      </p:to>
                                    </p:set>
                                    <p:animEffect transition="in" filter="fade">
                                      <p:cBhvr>
                                        <p:cTn id="81" dur="10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2" grpId="0"/>
      <p:bldP spid="13" grpId="0" uiExpand="1" build="p"/>
      <p:bldP spid="14" grpId="0"/>
      <p:bldP spid="15" grpId="0"/>
      <p:bldP spid="17" grpId="0" uiExpand="1" build="p"/>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1B14E5-5F28-D786-864F-88BED4E66C54}"/>
              </a:ext>
            </a:extLst>
          </p:cNvPr>
          <p:cNvSpPr>
            <a:spLocks noGrp="1"/>
          </p:cNvSpPr>
          <p:nvPr>
            <p:ph type="title"/>
          </p:nvPr>
        </p:nvSpPr>
        <p:spPr/>
        <p:txBody>
          <a:bodyPr/>
          <a:lstStyle/>
          <a:p>
            <a:r>
              <a:rPr lang="en-US" dirty="0"/>
              <a:t>Epochs in </a:t>
            </a:r>
            <a:r>
              <a:rPr lang="en-US" b="1" dirty="0"/>
              <a:t>Modernized</a:t>
            </a:r>
            <a:r>
              <a:rPr lang="en-US" dirty="0"/>
              <a:t> NSRS</a:t>
            </a:r>
          </a:p>
        </p:txBody>
      </p:sp>
      <p:sp>
        <p:nvSpPr>
          <p:cNvPr id="5" name="Text Placeholder 4">
            <a:extLst>
              <a:ext uri="{FF2B5EF4-FFF2-40B4-BE49-F238E27FC236}">
                <a16:creationId xmlns:a16="http://schemas.microsoft.com/office/drawing/2014/main" id="{E4ABCEAB-D574-1AEE-0915-9B613F01E57A}"/>
              </a:ext>
            </a:extLst>
          </p:cNvPr>
          <p:cNvSpPr>
            <a:spLocks noGrp="1"/>
          </p:cNvSpPr>
          <p:nvPr>
            <p:ph type="body" idx="1"/>
          </p:nvPr>
        </p:nvSpPr>
        <p:spPr>
          <a:xfrm>
            <a:off x="4497388" y="1151335"/>
            <a:ext cx="4260356" cy="479822"/>
          </a:xfrm>
        </p:spPr>
        <p:txBody>
          <a:bodyPr>
            <a:noAutofit/>
          </a:bodyPr>
          <a:lstStyle/>
          <a:p>
            <a:pPr algn="ctr"/>
            <a:r>
              <a:rPr lang="en-US" sz="3200" dirty="0"/>
              <a:t>Reference Epoch (RE)</a:t>
            </a:r>
          </a:p>
        </p:txBody>
      </p:sp>
      <p:sp>
        <p:nvSpPr>
          <p:cNvPr id="6" name="Content Placeholder 5">
            <a:extLst>
              <a:ext uri="{FF2B5EF4-FFF2-40B4-BE49-F238E27FC236}">
                <a16:creationId xmlns:a16="http://schemas.microsoft.com/office/drawing/2014/main" id="{5D942B78-4ABB-EE99-AC23-A2C92BFEC77B}"/>
              </a:ext>
            </a:extLst>
          </p:cNvPr>
          <p:cNvSpPr>
            <a:spLocks noGrp="1"/>
          </p:cNvSpPr>
          <p:nvPr>
            <p:ph sz="half" idx="2"/>
          </p:nvPr>
        </p:nvSpPr>
        <p:spPr>
          <a:xfrm>
            <a:off x="4497387" y="1631156"/>
            <a:ext cx="4260357" cy="2963466"/>
          </a:xfrm>
        </p:spPr>
        <p:txBody>
          <a:bodyPr>
            <a:noAutofit/>
          </a:bodyPr>
          <a:lstStyle/>
          <a:p>
            <a:r>
              <a:rPr lang="en-US" dirty="0"/>
              <a:t>Position after propagated back in time from SE to RE</a:t>
            </a:r>
          </a:p>
          <a:p>
            <a:r>
              <a:rPr lang="en-US" dirty="0"/>
              <a:t>Used in NATRF2022</a:t>
            </a:r>
          </a:p>
          <a:p>
            <a:r>
              <a:rPr lang="en-US" b="1" dirty="0"/>
              <a:t>REC = RE Coordinate</a:t>
            </a:r>
          </a:p>
          <a:p>
            <a:r>
              <a:rPr lang="en-US" dirty="0"/>
              <a:t>Ground movement will be </a:t>
            </a:r>
            <a:r>
              <a:rPr lang="en-US" i="1" dirty="0"/>
              <a:t>hidden</a:t>
            </a:r>
          </a:p>
          <a:p>
            <a:endParaRPr lang="en-US" i="1" dirty="0"/>
          </a:p>
        </p:txBody>
      </p:sp>
      <p:sp>
        <p:nvSpPr>
          <p:cNvPr id="7" name="Text Placeholder 6">
            <a:extLst>
              <a:ext uri="{FF2B5EF4-FFF2-40B4-BE49-F238E27FC236}">
                <a16:creationId xmlns:a16="http://schemas.microsoft.com/office/drawing/2014/main" id="{CC50965C-82B0-AC2A-2538-0742542C42C9}"/>
              </a:ext>
            </a:extLst>
          </p:cNvPr>
          <p:cNvSpPr>
            <a:spLocks noGrp="1"/>
          </p:cNvSpPr>
          <p:nvPr>
            <p:ph type="body" sz="quarter" idx="3"/>
          </p:nvPr>
        </p:nvSpPr>
        <p:spPr>
          <a:xfrm>
            <a:off x="455613" y="1151787"/>
            <a:ext cx="4041775" cy="479822"/>
          </a:xfrm>
        </p:spPr>
        <p:txBody>
          <a:bodyPr>
            <a:noAutofit/>
          </a:bodyPr>
          <a:lstStyle/>
          <a:p>
            <a:pPr algn="ctr"/>
            <a:r>
              <a:rPr lang="en-US" sz="3200" dirty="0"/>
              <a:t>Survey Epoch (SE)</a:t>
            </a:r>
          </a:p>
        </p:txBody>
      </p:sp>
      <p:sp>
        <p:nvSpPr>
          <p:cNvPr id="8" name="Content Placeholder 7">
            <a:extLst>
              <a:ext uri="{FF2B5EF4-FFF2-40B4-BE49-F238E27FC236}">
                <a16:creationId xmlns:a16="http://schemas.microsoft.com/office/drawing/2014/main" id="{D764E3B5-2817-FA71-1354-7B4C705FE3CA}"/>
              </a:ext>
            </a:extLst>
          </p:cNvPr>
          <p:cNvSpPr>
            <a:spLocks noGrp="1"/>
          </p:cNvSpPr>
          <p:nvPr>
            <p:ph sz="quarter" idx="4"/>
          </p:nvPr>
        </p:nvSpPr>
        <p:spPr>
          <a:xfrm>
            <a:off x="455613" y="1631608"/>
            <a:ext cx="4041775" cy="2963466"/>
          </a:xfrm>
        </p:spPr>
        <p:txBody>
          <a:bodyPr>
            <a:noAutofit/>
          </a:bodyPr>
          <a:lstStyle/>
          <a:p>
            <a:r>
              <a:rPr lang="en-US" dirty="0"/>
              <a:t>Position at the moment of survey data collection</a:t>
            </a:r>
          </a:p>
          <a:p>
            <a:r>
              <a:rPr lang="en-US" dirty="0"/>
              <a:t>Used in NATRF2022</a:t>
            </a:r>
          </a:p>
          <a:p>
            <a:r>
              <a:rPr lang="en-US" b="1" dirty="0"/>
              <a:t>SEC = SE Coordinate </a:t>
            </a:r>
          </a:p>
          <a:p>
            <a:r>
              <a:rPr lang="en-US" dirty="0"/>
              <a:t>Ground movement will be </a:t>
            </a:r>
            <a:r>
              <a:rPr lang="en-US" i="1" dirty="0"/>
              <a:t>illustrated</a:t>
            </a:r>
          </a:p>
        </p:txBody>
      </p:sp>
      <p:sp>
        <p:nvSpPr>
          <p:cNvPr id="2" name="Rectangle 1">
            <a:extLst>
              <a:ext uri="{FF2B5EF4-FFF2-40B4-BE49-F238E27FC236}">
                <a16:creationId xmlns:a16="http://schemas.microsoft.com/office/drawing/2014/main" id="{C70738B8-04EA-468F-9FF7-6C06746F5B48}"/>
              </a:ext>
            </a:extLst>
          </p:cNvPr>
          <p:cNvSpPr/>
          <p:nvPr/>
        </p:nvSpPr>
        <p:spPr>
          <a:xfrm>
            <a:off x="457200" y="2849336"/>
            <a:ext cx="3861707" cy="47982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0847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DCF4D7-01B6-4DCE-9B94-6743F8678F19}"/>
              </a:ext>
            </a:extLst>
          </p:cNvPr>
          <p:cNvSpPr/>
          <p:nvPr/>
        </p:nvSpPr>
        <p:spPr>
          <a:xfrm>
            <a:off x="1197000" y="924142"/>
            <a:ext cx="6619260" cy="1205624"/>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6" name="Rectangle 5"/>
          <p:cNvSpPr/>
          <p:nvPr/>
        </p:nvSpPr>
        <p:spPr>
          <a:xfrm>
            <a:off x="1197000" y="3531476"/>
            <a:ext cx="6619260" cy="1205624"/>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Rectangle 1"/>
          <p:cNvSpPr/>
          <p:nvPr/>
        </p:nvSpPr>
        <p:spPr>
          <a:xfrm>
            <a:off x="1197000" y="2129766"/>
            <a:ext cx="6619260" cy="1401710"/>
          </a:xfrm>
          <a:prstGeom prst="rect">
            <a:avLst/>
          </a:prstGeom>
          <a:solidFill>
            <a:srgbClr val="FFC0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 name="Content Placeholder 2"/>
          <p:cNvSpPr>
            <a:spLocks noGrp="1"/>
          </p:cNvSpPr>
          <p:nvPr>
            <p:ph idx="1"/>
          </p:nvPr>
        </p:nvSpPr>
        <p:spPr>
          <a:xfrm>
            <a:off x="1238865" y="885826"/>
            <a:ext cx="6619261" cy="4162424"/>
          </a:xfrm>
        </p:spPr>
        <p:txBody>
          <a:bodyPr/>
          <a:lstStyle/>
          <a:p>
            <a:pPr marL="0" indent="0">
              <a:buNone/>
            </a:pPr>
            <a:r>
              <a:rPr lang="en-US" sz="2400" b="1" dirty="0"/>
              <a:t>Conversion</a:t>
            </a:r>
            <a:endParaRPr lang="en-US" sz="1500" dirty="0"/>
          </a:p>
          <a:p>
            <a:pPr marL="516731" lvl="2" indent="-173831">
              <a:buFont typeface="Cambria" panose="02040503050406030204" pitchFamily="18" charset="0"/>
              <a:buChar char="–"/>
            </a:pPr>
            <a:r>
              <a:rPr lang="en-US" dirty="0"/>
              <a:t>change the </a:t>
            </a:r>
            <a:r>
              <a:rPr lang="en-US" b="1" i="1" dirty="0"/>
              <a:t>type</a:t>
            </a:r>
            <a:r>
              <a:rPr lang="en-US" dirty="0"/>
              <a:t> of coordinate</a:t>
            </a:r>
          </a:p>
          <a:p>
            <a:pPr marL="516731" lvl="2" indent="-173831">
              <a:buFont typeface="Cambria" panose="02040503050406030204" pitchFamily="18" charset="0"/>
              <a:buChar char="–"/>
            </a:pPr>
            <a:r>
              <a:rPr lang="en-US" sz="1600" dirty="0">
                <a:sym typeface="Wingdings" panose="05000000000000000000" pitchFamily="2" charset="2"/>
              </a:rPr>
              <a:t>NAD83(2011) </a:t>
            </a:r>
            <a:r>
              <a:rPr lang="en-US" sz="1600" b="1" i="1" dirty="0"/>
              <a:t>latitude &amp; longitude </a:t>
            </a:r>
            <a:r>
              <a:rPr lang="en-US" sz="1600" dirty="0">
                <a:sym typeface="Wingdings" panose="05000000000000000000" pitchFamily="2" charset="2"/>
              </a:rPr>
              <a:t> NAD83(2011)</a:t>
            </a:r>
            <a:r>
              <a:rPr lang="en-US" sz="1600" dirty="0"/>
              <a:t> </a:t>
            </a:r>
            <a:r>
              <a:rPr lang="en-US" sz="1600" b="1" i="1" dirty="0"/>
              <a:t>SPCS</a:t>
            </a:r>
          </a:p>
          <a:p>
            <a:pPr marL="0" lvl="1" indent="0">
              <a:buNone/>
            </a:pPr>
            <a:r>
              <a:rPr lang="en-US" sz="2400" b="1" dirty="0"/>
              <a:t>Transformation</a:t>
            </a:r>
          </a:p>
          <a:p>
            <a:pPr marL="516731" lvl="2" indent="-173831">
              <a:buFont typeface="Cambria" panose="02040503050406030204" pitchFamily="18" charset="0"/>
              <a:buChar char="–"/>
            </a:pPr>
            <a:r>
              <a:rPr lang="en-US" dirty="0"/>
              <a:t>change the </a:t>
            </a:r>
            <a:r>
              <a:rPr lang="en-US" b="1" i="1" dirty="0"/>
              <a:t>datum</a:t>
            </a:r>
            <a:r>
              <a:rPr lang="en-US" dirty="0"/>
              <a:t> of coordinate</a:t>
            </a:r>
          </a:p>
          <a:p>
            <a:pPr marL="516731" lvl="2" indent="-173831">
              <a:buFont typeface="Cambria" panose="02040503050406030204" pitchFamily="18" charset="0"/>
              <a:buChar char="–"/>
            </a:pPr>
            <a:r>
              <a:rPr lang="en-US" sz="1600" b="1" i="1" dirty="0"/>
              <a:t>NGVD29</a:t>
            </a:r>
            <a:r>
              <a:rPr lang="en-US" sz="1600" i="1" dirty="0"/>
              <a:t> </a:t>
            </a:r>
            <a:r>
              <a:rPr lang="en-US" sz="1600" dirty="0"/>
              <a:t>height </a:t>
            </a:r>
            <a:r>
              <a:rPr lang="en-US" sz="1600" dirty="0">
                <a:sym typeface="Wingdings" panose="05000000000000000000" pitchFamily="2" charset="2"/>
              </a:rPr>
              <a:t></a:t>
            </a:r>
            <a:r>
              <a:rPr lang="en-US" sz="1600" dirty="0"/>
              <a:t> </a:t>
            </a:r>
            <a:r>
              <a:rPr lang="en-US" sz="1600" b="1" i="1" dirty="0"/>
              <a:t>NAVD88</a:t>
            </a:r>
            <a:r>
              <a:rPr lang="en-US" sz="1600" i="1" dirty="0"/>
              <a:t> </a:t>
            </a:r>
            <a:r>
              <a:rPr lang="en-US" sz="1600" dirty="0"/>
              <a:t>height</a:t>
            </a:r>
          </a:p>
          <a:p>
            <a:pPr marL="516731" lvl="2" indent="-173831">
              <a:buFont typeface="Cambria" panose="02040503050406030204" pitchFamily="18" charset="0"/>
              <a:buChar char="–"/>
            </a:pPr>
            <a:r>
              <a:rPr lang="en-US" sz="1600" b="1" i="1" dirty="0"/>
              <a:t>NAD 27 </a:t>
            </a:r>
            <a:r>
              <a:rPr lang="en-US" sz="1600" dirty="0"/>
              <a:t>latitude &amp; longitude </a:t>
            </a:r>
            <a:r>
              <a:rPr lang="en-US" sz="1600" dirty="0">
                <a:sym typeface="Wingdings" panose="05000000000000000000" pitchFamily="2" charset="2"/>
              </a:rPr>
              <a:t></a:t>
            </a:r>
            <a:r>
              <a:rPr lang="en-US" sz="1600" dirty="0"/>
              <a:t> </a:t>
            </a:r>
            <a:r>
              <a:rPr lang="en-US" sz="1600" b="1" i="1" dirty="0"/>
              <a:t>NAD 83(2011) </a:t>
            </a:r>
            <a:r>
              <a:rPr lang="en-US" sz="1600" dirty="0"/>
              <a:t>latitude &amp; longitude</a:t>
            </a:r>
          </a:p>
          <a:p>
            <a:pPr marL="0" indent="0">
              <a:buNone/>
            </a:pPr>
            <a:r>
              <a:rPr lang="en-US" sz="2400" b="1" dirty="0"/>
              <a:t>Propagation</a:t>
            </a:r>
          </a:p>
          <a:p>
            <a:pPr marL="516731" lvl="2" indent="-173831">
              <a:buFont typeface="Cambria" panose="02040503050406030204" pitchFamily="18" charset="0"/>
              <a:buChar char="–"/>
            </a:pPr>
            <a:r>
              <a:rPr lang="en-US" dirty="0"/>
              <a:t>change the </a:t>
            </a:r>
            <a:r>
              <a:rPr lang="en-US" b="1" i="1" dirty="0"/>
              <a:t>epoch</a:t>
            </a:r>
            <a:r>
              <a:rPr lang="en-US" dirty="0"/>
              <a:t> of coordinate</a:t>
            </a:r>
          </a:p>
          <a:p>
            <a:pPr marL="516731" lvl="2" indent="-173831">
              <a:buFont typeface="Cambria" panose="02040503050406030204" pitchFamily="18" charset="0"/>
              <a:buChar char="–"/>
            </a:pPr>
            <a:r>
              <a:rPr lang="en-US" sz="1600" dirty="0"/>
              <a:t>NATRF2022 </a:t>
            </a:r>
            <a:r>
              <a:rPr lang="en-US" sz="1600" b="1" i="1" dirty="0"/>
              <a:t>epoch 2020.00</a:t>
            </a:r>
            <a:r>
              <a:rPr lang="en-US" sz="1600" dirty="0"/>
              <a:t> to NATRF2022 </a:t>
            </a:r>
            <a:r>
              <a:rPr lang="en-US" sz="1600" b="1" i="1" dirty="0"/>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300" dirty="0">
                <a:latin typeface="Cambria" panose="02040503050406030204" pitchFamily="18" charset="0"/>
                <a:ea typeface="Tahoma" panose="020B0604030504040204" pitchFamily="34" charset="0"/>
                <a:cs typeface="Tahoma" panose="020B0604030504040204" pitchFamily="34" charset="0"/>
              </a:rPr>
              <a:t>Terminology - </a:t>
            </a:r>
            <a:r>
              <a:rPr lang="en-US" sz="3300" dirty="0">
                <a:latin typeface="Cambria" panose="02040503050406030204" pitchFamily="18" charset="0"/>
                <a:ea typeface="Cambria" panose="02040503050406030204" pitchFamily="18" charset="0"/>
              </a:rPr>
              <a:t>Changing Coordinates</a:t>
            </a:r>
          </a:p>
        </p:txBody>
      </p:sp>
    </p:spTree>
    <p:extLst>
      <p:ext uri="{BB962C8B-B14F-4D97-AF65-F5344CB8AC3E}">
        <p14:creationId xmlns:p14="http://schemas.microsoft.com/office/powerpoint/2010/main" val="202971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43001" y="1206042"/>
            <a:ext cx="6858000" cy="705321"/>
          </a:xfrm>
          <a:prstGeom prst="rect">
            <a:avLst/>
          </a:prstGeom>
        </p:spPr>
        <p:txBody>
          <a:bodyPr vert="horz" wrap="square" lIns="0" tIns="12700" rIns="0" bIns="0" rtlCol="0">
            <a:spAutoFit/>
          </a:bodyPr>
          <a:lstStyle/>
          <a:p>
            <a:pPr marL="0" lvl="1" algn="ctr">
              <a:spcBef>
                <a:spcPts val="100"/>
              </a:spcBef>
            </a:pPr>
            <a:r>
              <a:rPr lang="en-US" sz="4500" spc="-5" dirty="0">
                <a:solidFill>
                  <a:prstClr val="black"/>
                </a:solidFill>
                <a:latin typeface="Cambria" panose="02040503050406030204" pitchFamily="18" charset="0"/>
                <a:cs typeface="Calibri"/>
              </a:rPr>
              <a:t>How will you do that?</a:t>
            </a:r>
          </a:p>
        </p:txBody>
      </p:sp>
      <p:sp>
        <p:nvSpPr>
          <p:cNvPr id="13" name="Title"/>
          <p:cNvSpPr txBox="1">
            <a:spLocks noGrp="1"/>
          </p:cNvSpPr>
          <p:nvPr>
            <p:ph type="title"/>
          </p:nvPr>
        </p:nvSpPr>
        <p:spPr>
          <a:xfrm>
            <a:off x="1402200" y="2327315"/>
            <a:ext cx="6339600" cy="705321"/>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4500" spc="-30" dirty="0">
                <a:cs typeface="Calibri"/>
              </a:rPr>
              <a:t>NCAT</a:t>
            </a:r>
            <a:endParaRPr sz="1800" dirty="0">
              <a:cs typeface="Calibri"/>
            </a:endParaRPr>
          </a:p>
        </p:txBody>
      </p:sp>
      <p:sp>
        <p:nvSpPr>
          <p:cNvPr id="4" name="Title" hidden="1"/>
          <p:cNvSpPr txBox="1">
            <a:spLocks/>
          </p:cNvSpPr>
          <p:nvPr/>
        </p:nvSpPr>
        <p:spPr bwMode="auto">
          <a:xfrm>
            <a:off x="1402200" y="3509351"/>
            <a:ext cx="6339600" cy="4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a:spcBef>
                <a:spcPts val="100"/>
              </a:spcBef>
            </a:pPr>
            <a:r>
              <a:rPr lang="en-US" sz="3000" spc="-30" dirty="0">
                <a:latin typeface="Cambria" panose="02040503050406030204" pitchFamily="18" charset="0"/>
                <a:cs typeface="Calibri"/>
              </a:rPr>
              <a:t>Epochs/Time/4D</a:t>
            </a:r>
            <a:endParaRPr lang="en-US" sz="3000" dirty="0">
              <a:latin typeface="Cambria" panose="02040503050406030204" pitchFamily="18" charset="0"/>
              <a:cs typeface="Calibri"/>
            </a:endParaRPr>
          </a:p>
        </p:txBody>
      </p:sp>
      <p:sp>
        <p:nvSpPr>
          <p:cNvPr id="2" name="Title 2">
            <a:extLst>
              <a:ext uri="{FF2B5EF4-FFF2-40B4-BE49-F238E27FC236}">
                <a16:creationId xmlns:a16="http://schemas.microsoft.com/office/drawing/2014/main" id="{6E6DE1D4-33C3-52CD-D386-C7B3810C904F}"/>
              </a:ext>
            </a:extLst>
          </p:cNvPr>
          <p:cNvSpPr txBox="1">
            <a:spLocks/>
          </p:cNvSpPr>
          <p:nvPr/>
        </p:nvSpPr>
        <p:spPr>
          <a:xfrm>
            <a:off x="1143001" y="3147239"/>
            <a:ext cx="6858001" cy="130446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3750"/>
              <a:t>NGS Coordinate Conversion And Transformation Tool (NCAT)</a:t>
            </a:r>
            <a:endParaRPr lang="en-US" sz="3750" dirty="0"/>
          </a:p>
        </p:txBody>
      </p:sp>
    </p:spTree>
    <p:extLst>
      <p:ext uri="{BB962C8B-B14F-4D97-AF65-F5344CB8AC3E}">
        <p14:creationId xmlns:p14="http://schemas.microsoft.com/office/powerpoint/2010/main" val="18752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2" grpId="0"/>
    </p:bldLst>
  </p:timing>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Content Placeholder 3">
            <a:hlinkClick r:id="rId3"/>
          </p:cNvPr>
          <p:cNvPicPr>
            <a:picLocks noChangeAspect="1" noGrp="1"/>
          </p:cNvPicPr>
          <p:nvPr>
            <p:ph idx="1"/>
          </p:nvPr>
        </p:nvPicPr>
        <p:blipFill rotWithShape="1">
          <a:blip r:embed="rId4">
            <a:extLst>
              <a:ext uri="{28A0092B-C50C-407E-A947-70E740481C1C}">
                <a14:useLocalDpi xmlns:a14="http://schemas.microsoft.com/office/drawing/2010/main" val="0"/>
              </a:ext>
            </a:extLst>
          </a:blip>
          <a:srcRect r="14" t="60"/>
          <a:stretch/>
        </p:blipFill>
        <p:spPr>
          <a:xfrm>
            <a:off x="1143000" y="0"/>
            <a:ext cx="6857998" cy="3545225"/>
          </a:xfrm>
          <a:ln w="38100">
            <a:solidFill>
              <a:schemeClr val="bg1">
                <a:lumMod val="50000"/>
              </a:schemeClr>
            </a:solidFill>
          </a:ln>
        </p:spPr>
      </p:pic>
      <p:sp>
        <p:nvSpPr>
          <p:cNvPr id="3" name="Title 2"/>
          <p:cNvSpPr>
            <a:spLocks noGrp="1"/>
          </p:cNvSpPr>
          <p:nvPr>
            <p:ph type="title"/>
          </p:nvPr>
        </p:nvSpPr>
        <p:spPr>
          <a:xfrm>
            <a:off x="1143000" y="3641310"/>
            <a:ext cx="6858001" cy="1304468"/>
          </a:xfrm>
        </p:spPr>
        <p:txBody>
          <a:bodyPr/>
          <a:lstStyle/>
          <a:p>
            <a:r>
              <a:rPr dirty="0" lang="en-US" sz="3750"/>
              <a:t>NGS Coordinate Conversion And Transformation Tool (NCAT)</a:t>
            </a:r>
          </a:p>
        </p:txBody>
      </p:sp>
      <p:sp>
        <p:nvSpPr>
          <p:cNvPr id="5" name="Rounded Rectangle 4"/>
          <p:cNvSpPr/>
          <p:nvPr/>
        </p:nvSpPr>
        <p:spPr>
          <a:xfrm>
            <a:off x="1212850" y="25768"/>
            <a:ext cx="930275" cy="266333"/>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377209139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1">
                                  <p:stCondLst>
                                    <p:cond delay="1500"/>
                                  </p:stCondLst>
                                  <p:childTnLst>
                                    <p:set>
                                      <p:cBhvr>
                                        <p:cTn dur="1" fill="hold" id="6">
                                          <p:stCondLst>
                                            <p:cond delay="0"/>
                                          </p:stCondLst>
                                        </p:cTn>
                                        <p:tgtEl>
                                          <p:spTgt spid="5"/>
                                        </p:tgtEl>
                                        <p:attrNameLst>
                                          <p:attrName>style.visibility</p:attrName>
                                        </p:attrNameLst>
                                      </p:cBhvr>
                                      <p:to>
                                        <p:strVal val="visible"/>
                                      </p:to>
                                    </p:set>
                                    <p:animEffect filter="wheel(1)" transition="in">
                                      <p:cBhvr>
                                        <p:cTn dur="2000" id="7"/>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1143000" y="-19050"/>
            <a:ext cx="6848475" cy="3564275"/>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3750" dirty="0">
                <a:solidFill>
                  <a:prstClr val="black"/>
                </a:solidFill>
                <a:latin typeface="Cambria" panose="02040503050406030204" pitchFamily="18" charset="0"/>
                <a:ea typeface="Cambria" panose="02040503050406030204" pitchFamily="18" charset="0"/>
              </a:rPr>
              <a:t>NGS Coordinate Conversion And Transformation Tool (NCAT)</a:t>
            </a:r>
          </a:p>
        </p:txBody>
      </p:sp>
      <p:sp>
        <p:nvSpPr>
          <p:cNvPr id="9" name="Rounded Rectangle 8"/>
          <p:cNvSpPr/>
          <p:nvPr/>
        </p:nvSpPr>
        <p:spPr>
          <a:xfrm>
            <a:off x="1265830" y="2579427"/>
            <a:ext cx="6100550" cy="614149"/>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1" name="Rounded Rectangle 10"/>
          <p:cNvSpPr/>
          <p:nvPr/>
        </p:nvSpPr>
        <p:spPr>
          <a:xfrm>
            <a:off x="2139950" y="12699"/>
            <a:ext cx="882650"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2" name="Rounded Rectangle 11"/>
          <p:cNvSpPr/>
          <p:nvPr/>
        </p:nvSpPr>
        <p:spPr>
          <a:xfrm>
            <a:off x="3022600" y="12699"/>
            <a:ext cx="606425"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31424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3000"/>
                            </p:stCondLst>
                            <p:childTnLst>
                              <p:par>
                                <p:cTn id="9" presetID="21" presetClass="entr" presetSubtype="8"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heel(8)">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1143000" y="-19050"/>
            <a:ext cx="6848475" cy="3564275"/>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3750" dirty="0">
                <a:solidFill>
                  <a:prstClr val="black"/>
                </a:solidFill>
                <a:latin typeface="Cambria" panose="02040503050406030204" pitchFamily="18" charset="0"/>
                <a:ea typeface="Cambria" panose="02040503050406030204" pitchFamily="18" charset="0"/>
              </a:rPr>
              <a:t>NGS Coordinate Conversion And Transformation Tool (NCAT)</a:t>
            </a:r>
          </a:p>
        </p:txBody>
      </p:sp>
      <p:sp>
        <p:nvSpPr>
          <p:cNvPr id="12" name="Rounded Rectangle 11"/>
          <p:cNvSpPr/>
          <p:nvPr/>
        </p:nvSpPr>
        <p:spPr>
          <a:xfrm>
            <a:off x="3558087" y="12699"/>
            <a:ext cx="606425"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415886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defTabSz="342900">
              <a:defRPr/>
            </a:pPr>
            <a:r>
              <a:rPr dirty="0" lang="en-US" sz="3750">
                <a:solidFill>
                  <a:prstClr val="black"/>
                </a:solidFill>
                <a:latin charset="0" panose="02040503050406030204" pitchFamily="18" typeface="Cambria"/>
                <a:ea charset="0" panose="02040503050406030204" pitchFamily="18" typeface="Cambria"/>
              </a:rPr>
              <a:t>NGS Coordinate Conversion And Transformation Tool (NCAT)</a:t>
            </a:r>
          </a:p>
        </p:txBody>
      </p:sp>
      <p:pic>
        <p:nvPicPr>
          <p:cNvPr id="2" name="Picture 1">
            <a:extLst>
              <a:ext uri="{FF2B5EF4-FFF2-40B4-BE49-F238E27FC236}">
                <a16:creationId xmlns:a16="http://schemas.microsoft.com/office/drawing/2014/main" id="{09C822F0-B8AE-4DD1-BD02-5D75F7D29249}"/>
              </a:ext>
            </a:extLst>
          </p:cNvPr>
          <p:cNvPicPr>
            <a:picLocks noChangeAspect="1"/>
          </p:cNvPicPr>
          <p:nvPr/>
        </p:nvPicPr>
        <p:blipFill rotWithShape="1">
          <a:blip r:embed="rId3"/>
          <a:srcRect t="71"/>
          <a:stretch/>
        </p:blipFill>
        <p:spPr>
          <a:xfrm>
            <a:off x="18515" y="922421"/>
            <a:ext cx="9144292" cy="2430379"/>
          </a:xfrm>
          <a:prstGeom prst="rect">
            <a:avLst/>
          </a:prstGeom>
        </p:spPr>
      </p:pic>
      <p:sp>
        <p:nvSpPr>
          <p:cNvPr id="6" name="Rounded Rectangle 11">
            <a:extLst>
              <a:ext uri="{FF2B5EF4-FFF2-40B4-BE49-F238E27FC236}">
                <a16:creationId xmlns:a16="http://schemas.microsoft.com/office/drawing/2014/main" id="{AF3609F6-8410-4099-B57D-F81F833EE042}"/>
              </a:ext>
            </a:extLst>
          </p:cNvPr>
          <p:cNvSpPr/>
          <p:nvPr/>
        </p:nvSpPr>
        <p:spPr>
          <a:xfrm>
            <a:off x="3176338" y="1619250"/>
            <a:ext cx="1437572" cy="335031"/>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
        <p:nvSpPr>
          <p:cNvPr id="7" name="Rounded Rectangle 11">
            <a:extLst>
              <a:ext uri="{FF2B5EF4-FFF2-40B4-BE49-F238E27FC236}">
                <a16:creationId xmlns:a16="http://schemas.microsoft.com/office/drawing/2014/main" id="{49F2FEC5-B37C-48C0-97AE-F92E0F934F89}"/>
              </a:ext>
            </a:extLst>
          </p:cNvPr>
          <p:cNvSpPr/>
          <p:nvPr/>
        </p:nvSpPr>
        <p:spPr>
          <a:xfrm>
            <a:off x="2309503" y="2724150"/>
            <a:ext cx="567047" cy="259080"/>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65000868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1" presetSubtype="1">
                                  <p:stCondLst>
                                    <p:cond delay="0"/>
                                  </p:stCondLst>
                                  <p:childTnLst>
                                    <p:set>
                                      <p:cBhvr>
                                        <p:cTn dur="1" fill="hold" id="6">
                                          <p:stCondLst>
                                            <p:cond delay="0"/>
                                          </p:stCondLst>
                                        </p:cTn>
                                        <p:tgtEl>
                                          <p:spTgt spid="6"/>
                                        </p:tgtEl>
                                        <p:attrNameLst>
                                          <p:attrName>style.visibility</p:attrName>
                                        </p:attrNameLst>
                                      </p:cBhvr>
                                      <p:to>
                                        <p:strVal val="visible"/>
                                      </p:to>
                                    </p:set>
                                    <p:animEffect filter="wheel(1)" transition="in">
                                      <p:cBhvr>
                                        <p:cTn dur="2000" id="7"/>
                                        <p:tgtEl>
                                          <p:spTgt spid="6"/>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21" presetSubtype="1">
                                  <p:stCondLst>
                                    <p:cond delay="0"/>
                                  </p:stCondLst>
                                  <p:childTnLst>
                                    <p:set>
                                      <p:cBhvr>
                                        <p:cTn dur="1" fill="hold" id="11">
                                          <p:stCondLst>
                                            <p:cond delay="0"/>
                                          </p:stCondLst>
                                        </p:cTn>
                                        <p:tgtEl>
                                          <p:spTgt spid="7"/>
                                        </p:tgtEl>
                                        <p:attrNameLst>
                                          <p:attrName>style.visibility</p:attrName>
                                        </p:attrNameLst>
                                      </p:cBhvr>
                                      <p:to>
                                        <p:strVal val="visible"/>
                                      </p:to>
                                    </p:set>
                                    <p:animEffect filter="wheel(1)" transition="in">
                                      <p:cBhvr>
                                        <p:cTn dur="2000" id="12"/>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P animBg="1" grpId="0" spid="7"/>
    </p:bldLst>
  </p:timing>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3F371F0-4147-4A87-A649-2D0CC65580DC}"/>
              </a:ext>
            </a:extLst>
          </p:cNvPr>
          <p:cNvSpPr>
            <a:spLocks noGrp="1"/>
          </p:cNvSpPr>
          <p:nvPr>
            <p:ph type="title"/>
          </p:nvPr>
        </p:nvSpPr>
        <p:spPr>
          <a:xfrm>
            <a:off x="1143000" y="52065"/>
            <a:ext cx="6858000" cy="857250"/>
          </a:xfrm>
        </p:spPr>
        <p:txBody>
          <a:bodyPr/>
          <a:lstStyle/>
          <a:p>
            <a:r>
              <a:rPr dirty="0" lang="en-US" sz="3000">
                <a:solidFill>
                  <a:prstClr val="black"/>
                </a:solidFill>
              </a:rPr>
              <a:t>NCAT source code is on GitHub</a:t>
            </a:r>
            <a:endParaRPr dirty="0" lang="en-US" sz="2400"/>
          </a:p>
        </p:txBody>
      </p:sp>
      <p:pic>
        <p:nvPicPr>
          <p:cNvPr id="7" name="Picture 6">
            <a:extLst>
              <a:ext uri="{FF2B5EF4-FFF2-40B4-BE49-F238E27FC236}">
                <a16:creationId xmlns:a16="http://schemas.microsoft.com/office/drawing/2014/main" id="{C17D5E2C-3DC0-44D8-A514-22D2F395ED34}"/>
              </a:ext>
            </a:extLst>
          </p:cNvPr>
          <p:cNvPicPr>
            <a:picLocks noChangeAspect="1"/>
          </p:cNvPicPr>
          <p:nvPr/>
        </p:nvPicPr>
        <p:blipFill rotWithShape="1">
          <a:blip r:embed="rId2"/>
          <a:srcRect b="47"/>
          <a:stretch/>
        </p:blipFill>
        <p:spPr>
          <a:xfrm>
            <a:off x="1143000" y="741481"/>
            <a:ext cx="6858000" cy="4402019"/>
          </a:xfrm>
          <a:prstGeom prst="rect">
            <a:avLst/>
          </a:prstGeom>
          <a:ln w="25400">
            <a:solidFill>
              <a:schemeClr val="tx1">
                <a:lumMod val="50000"/>
                <a:lumOff val="50000"/>
              </a:schemeClr>
            </a:solidFill>
          </a:ln>
        </p:spPr>
      </p:pic>
    </p:spTree>
    <p:extLst>
      <p:ext uri="{BB962C8B-B14F-4D97-AF65-F5344CB8AC3E}">
        <p14:creationId xmlns:p14="http://schemas.microsoft.com/office/powerpoint/2010/main" val="344110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814172" y="308020"/>
            <a:ext cx="5598999" cy="685800"/>
          </a:xfrm>
        </p:spPr>
        <p:txBody>
          <a:bodyPr>
            <a:noAutofit/>
          </a:bodyPr>
          <a:lstStyle/>
          <a:p>
            <a:pPr eaLnBrk="1" hangingPunct="1"/>
            <a:r>
              <a:rPr lang="en-US" altLang="en-US" sz="4000"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479273" y="1145599"/>
            <a:ext cx="8235906" cy="3351068"/>
          </a:xfrm>
        </p:spPr>
        <p:txBody>
          <a:bodyPr>
            <a:normAutofit/>
          </a:bodyPr>
          <a:lstStyle/>
          <a:p>
            <a:pPr marL="0" indent="0" algn="ctr">
              <a:buNone/>
              <a:tabLst>
                <a:tab pos="0" algn="l"/>
              </a:tabLst>
            </a:pPr>
            <a:r>
              <a:rPr lang="en-US" altLang="zh-CN" dirty="0">
                <a:ea typeface="ＭＳ Ｐゴシック" panose="020B0600070205080204" pitchFamily="34" charset="-128"/>
                <a:cs typeface="Arial" panose="020B0604020202020204" pitchFamily="34" charset="0"/>
              </a:rPr>
              <a:t>To define, maintain and provide access to the </a:t>
            </a:r>
            <a:r>
              <a:rPr lang="en-US" altLang="zh-CN" b="1" dirty="0">
                <a:solidFill>
                  <a:srgbClr val="C00000"/>
                </a:solidFill>
                <a:ea typeface="ＭＳ Ｐゴシック" panose="020B0600070205080204" pitchFamily="34" charset="-128"/>
                <a:cs typeface="Arial" panose="020B0604020202020204" pitchFamily="34" charset="0"/>
              </a:rPr>
              <a:t>National Spatial Reference System (NSRS) </a:t>
            </a:r>
            <a:r>
              <a:rPr lang="en-US" altLang="zh-CN" dirty="0">
                <a:solidFill>
                  <a:schemeClr val="bg1">
                    <a:lumMod val="65000"/>
                  </a:schemeClr>
                </a:solidFill>
                <a:ea typeface="ＭＳ Ｐゴシック" panose="020B0600070205080204" pitchFamily="34" charset="-128"/>
                <a:cs typeface="Arial" panose="020B0604020202020204" pitchFamily="34" charset="0"/>
              </a:rPr>
              <a:t>to meet our Nation’s economic, social, and environmental needs.</a:t>
            </a:r>
            <a:r>
              <a:rPr lang="en-US" altLang="zh-CN" dirty="0">
                <a:ea typeface="ＭＳ Ｐゴシック" panose="020B0600070205080204" pitchFamily="34" charset="-128"/>
                <a:cs typeface="Arial" panose="020B0604020202020204" pitchFamily="34" charset="0"/>
              </a:rPr>
              <a:t> </a:t>
            </a:r>
          </a:p>
        </p:txBody>
      </p:sp>
      <p:pic>
        <p:nvPicPr>
          <p:cNvPr id="4" name="Picture 2" descr="12-layers">
            <a:extLst>
              <a:ext uri="{FF2B5EF4-FFF2-40B4-BE49-F238E27FC236}">
                <a16:creationId xmlns:a16="http://schemas.microsoft.com/office/drawing/2014/main" id="{2A3367CF-4BCA-46BC-82FC-BF947D353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122" y="1469478"/>
            <a:ext cx="2143125" cy="317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D3946BA-581C-47A7-AAF1-5FD08586017F}"/>
              </a:ext>
            </a:extLst>
          </p:cNvPr>
          <p:cNvSpPr/>
          <p:nvPr/>
        </p:nvSpPr>
        <p:spPr>
          <a:xfrm>
            <a:off x="2287879" y="3997902"/>
            <a:ext cx="1103243" cy="678346"/>
          </a:xfrm>
          <a:prstGeom prst="rightArrow">
            <a:avLst/>
          </a:prstGeom>
          <a:ln w="15875">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100" b="1" dirty="0">
                <a:solidFill>
                  <a:srgbClr val="C00000"/>
                </a:solidFill>
                <a:latin typeface="Cambria" panose="02040503050406030204" pitchFamily="18" charset="0"/>
                <a:ea typeface="Cambria" panose="02040503050406030204" pitchFamily="18" charset="0"/>
              </a:rPr>
              <a:t>NSRS</a:t>
            </a:r>
          </a:p>
        </p:txBody>
      </p:sp>
    </p:spTree>
    <p:extLst>
      <p:ext uri="{BB962C8B-B14F-4D97-AF65-F5344CB8AC3E}">
        <p14:creationId xmlns:p14="http://schemas.microsoft.com/office/powerpoint/2010/main" val="2885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par>
                          <p:cTn id="19" fill="hold">
                            <p:stCondLst>
                              <p:cond delay="2500"/>
                            </p:stCondLst>
                            <p:childTnLst>
                              <p:par>
                                <p:cTn id="20" presetID="26" presetClass="emph" presetSubtype="0" repeatCount="2000" fill="hold" grpId="2" nodeType="afterEffect">
                                  <p:stCondLst>
                                    <p:cond delay="2500"/>
                                  </p:stCondLst>
                                  <p:childTnLst>
                                    <p:animEffect transition="out" filter="fade">
                                      <p:cBhvr>
                                        <p:cTn id="21" dur="1000" tmFilter="0, 0; .2, .5; .8, .5; 1, 0"/>
                                        <p:tgtEl>
                                          <p:spTgt spid="2"/>
                                        </p:tgtEl>
                                      </p:cBhvr>
                                    </p:animEffect>
                                    <p:animScale>
                                      <p:cBhvr>
                                        <p:cTn id="22"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2" grpId="0" animBg="1"/>
      <p:bldP spid="2" grpId="1" animBg="1"/>
      <p:bldP spid="2" grpId="2" animBg="1"/>
    </p:bldLst>
  </p:timing>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BF2BC-484A-4506-A492-7C40735BAA43}"/>
              </a:ext>
            </a:extLst>
          </p:cNvPr>
          <p:cNvPicPr>
            <a:picLocks noChangeAspect="1"/>
          </p:cNvPicPr>
          <p:nvPr/>
        </p:nvPicPr>
        <p:blipFill rotWithShape="1">
          <a:blip r:embed="rId2"/>
          <a:srcRect b="62373"/>
          <a:stretch/>
        </p:blipFill>
        <p:spPr>
          <a:xfrm>
            <a:off x="8889" y="0"/>
            <a:ext cx="9144810" cy="4998720"/>
          </a:xfrm>
          <a:prstGeom prst="rect">
            <a:avLst/>
          </a:prstGeom>
        </p:spPr>
      </p:pic>
    </p:spTree>
    <p:extLst>
      <p:ext uri="{BB962C8B-B14F-4D97-AF65-F5344CB8AC3E}">
        <p14:creationId xmlns:p14="http://schemas.microsoft.com/office/powerpoint/2010/main" val="1410608602"/>
      </p:ext>
    </p:extLst>
  </p:cSld>
  <p:clrMapOvr>
    <a:masterClrMapping/>
  </p:clrMapOvr>
  <mc:AlternateContent xmlns:mc="http://schemas.openxmlformats.org/markup-compatibility/2006" xmlns:p14="http://schemas.microsoft.com/office/powerpoint/2010/main">
    <mc:Choice Requires="p14">
      <p:transition p14:dur="1500" spd="slow">
        <p:split orient="vert"/>
      </p:transition>
    </mc:Choice>
    <mc:Fallback xmlns="">
      <p:transition spd="slow">
        <p:split orient="vert"/>
      </p:transition>
    </mc:Fallback>
  </mc:AlternateContent>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FC058-5511-4502-9CDB-AAD68A08469F}"/>
              </a:ext>
            </a:extLst>
          </p:cNvPr>
          <p:cNvPicPr>
            <a:picLocks noChangeAspect="1"/>
          </p:cNvPicPr>
          <p:nvPr/>
        </p:nvPicPr>
        <p:blipFill rotWithShape="1">
          <a:blip r:embed="rId2"/>
          <a:srcRect b="43247" t="10394"/>
          <a:stretch/>
        </p:blipFill>
        <p:spPr>
          <a:xfrm>
            <a:off x="753276" y="0"/>
            <a:ext cx="7637449" cy="5143500"/>
          </a:xfrm>
          <a:prstGeom prst="rect">
            <a:avLst/>
          </a:prstGeom>
        </p:spPr>
      </p:pic>
    </p:spTree>
    <p:extLst>
      <p:ext uri="{BB962C8B-B14F-4D97-AF65-F5344CB8AC3E}">
        <p14:creationId xmlns:p14="http://schemas.microsoft.com/office/powerpoint/2010/main" val="4147240631"/>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1FC038-0A76-4A8B-80E7-69AC972E94AA}"/>
              </a:ext>
            </a:extLst>
          </p:cNvPr>
          <p:cNvPicPr>
            <a:picLocks noChangeAspect="1"/>
          </p:cNvPicPr>
          <p:nvPr/>
        </p:nvPicPr>
        <p:blipFill rotWithShape="1">
          <a:blip r:embed="rId2"/>
          <a:srcRect b="8" t="52621"/>
          <a:stretch/>
        </p:blipFill>
        <p:spPr>
          <a:xfrm>
            <a:off x="855658" y="0"/>
            <a:ext cx="7432685" cy="5115028"/>
          </a:xfrm>
          <a:prstGeom prst="rect">
            <a:avLst/>
          </a:prstGeom>
        </p:spPr>
      </p:pic>
    </p:spTree>
    <p:extLst>
      <p:ext uri="{BB962C8B-B14F-4D97-AF65-F5344CB8AC3E}">
        <p14:creationId xmlns:p14="http://schemas.microsoft.com/office/powerpoint/2010/main" val="3939878439"/>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94CCE-0F4E-4E41-B8C7-EDD9B2566D37}"/>
              </a:ext>
            </a:extLst>
          </p:cNvPr>
          <p:cNvSpPr>
            <a:spLocks noGrp="1"/>
          </p:cNvSpPr>
          <p:nvPr>
            <p:ph type="title"/>
          </p:nvPr>
        </p:nvSpPr>
        <p:spPr>
          <a:xfrm>
            <a:off x="457200" y="205979"/>
            <a:ext cx="8229600" cy="857250"/>
          </a:xfrm>
        </p:spPr>
        <p:txBody>
          <a:bodyPr/>
          <a:lstStyle/>
          <a:p>
            <a:r>
              <a:rPr lang="en-US" dirty="0"/>
              <a:t>What’s the difference?</a:t>
            </a:r>
          </a:p>
        </p:txBody>
      </p:sp>
      <p:sp>
        <p:nvSpPr>
          <p:cNvPr id="5" name="Text Placeholder 4">
            <a:extLst>
              <a:ext uri="{FF2B5EF4-FFF2-40B4-BE49-F238E27FC236}">
                <a16:creationId xmlns:a16="http://schemas.microsoft.com/office/drawing/2014/main" id="{9DD44A66-41DC-42BE-93ED-223C5D6BDDF8}"/>
              </a:ext>
            </a:extLst>
          </p:cNvPr>
          <p:cNvSpPr>
            <a:spLocks noGrp="1"/>
          </p:cNvSpPr>
          <p:nvPr>
            <p:ph type="body" idx="1"/>
          </p:nvPr>
        </p:nvSpPr>
        <p:spPr>
          <a:xfrm>
            <a:off x="457200" y="1151335"/>
            <a:ext cx="4040188" cy="479822"/>
          </a:xfrm>
        </p:spPr>
        <p:txBody>
          <a:bodyPr>
            <a:noAutofit/>
          </a:bodyPr>
          <a:lstStyle/>
          <a:p>
            <a:pPr algn="ctr"/>
            <a:r>
              <a:rPr lang="en-US" sz="3600" dirty="0"/>
              <a:t>NCAT</a:t>
            </a:r>
          </a:p>
        </p:txBody>
      </p:sp>
      <p:sp>
        <p:nvSpPr>
          <p:cNvPr id="6" name="Content Placeholder 5">
            <a:extLst>
              <a:ext uri="{FF2B5EF4-FFF2-40B4-BE49-F238E27FC236}">
                <a16:creationId xmlns:a16="http://schemas.microsoft.com/office/drawing/2014/main" id="{2A050FD4-17A7-470F-B082-14678D57E679}"/>
              </a:ext>
            </a:extLst>
          </p:cNvPr>
          <p:cNvSpPr>
            <a:spLocks noGrp="1"/>
          </p:cNvSpPr>
          <p:nvPr>
            <p:ph sz="half" idx="2"/>
          </p:nvPr>
        </p:nvSpPr>
        <p:spPr>
          <a:xfrm>
            <a:off x="457200" y="1630362"/>
            <a:ext cx="4040188" cy="3513137"/>
          </a:xfrm>
        </p:spPr>
        <p:txBody>
          <a:bodyPr>
            <a:normAutofit/>
          </a:bodyPr>
          <a:lstStyle/>
          <a:p>
            <a:r>
              <a:rPr lang="en-US" dirty="0"/>
              <a:t>NSRS Datums</a:t>
            </a:r>
          </a:p>
          <a:p>
            <a:pPr lvl="1"/>
            <a:r>
              <a:rPr lang="en-US" dirty="0"/>
              <a:t>NAD 27</a:t>
            </a:r>
          </a:p>
          <a:p>
            <a:pPr lvl="1"/>
            <a:r>
              <a:rPr lang="en-US" dirty="0"/>
              <a:t>NAD 83</a:t>
            </a:r>
          </a:p>
          <a:p>
            <a:pPr lvl="1"/>
            <a:r>
              <a:rPr lang="en-US" dirty="0"/>
              <a:t>NGVD 29</a:t>
            </a:r>
          </a:p>
          <a:p>
            <a:pPr lvl="1"/>
            <a:r>
              <a:rPr lang="en-US" dirty="0"/>
              <a:t>NAVD 88</a:t>
            </a:r>
          </a:p>
          <a:p>
            <a:pPr lvl="1"/>
            <a:r>
              <a:rPr lang="en-US" sz="1600" dirty="0"/>
              <a:t>PRVD 02</a:t>
            </a:r>
          </a:p>
          <a:p>
            <a:pPr lvl="1"/>
            <a:r>
              <a:rPr lang="en-US" sz="1600" dirty="0"/>
              <a:t>ASVD 02</a:t>
            </a:r>
          </a:p>
          <a:p>
            <a:pPr lvl="1"/>
            <a:r>
              <a:rPr lang="en-US" sz="1600" dirty="0"/>
              <a:t>NMVD 03</a:t>
            </a:r>
          </a:p>
          <a:p>
            <a:pPr lvl="1"/>
            <a:r>
              <a:rPr lang="en-US" sz="1600" dirty="0"/>
              <a:t>GUVD 04</a:t>
            </a:r>
          </a:p>
          <a:p>
            <a:pPr lvl="1"/>
            <a:r>
              <a:rPr lang="en-US" sz="1600" dirty="0"/>
              <a:t>VIVD 09</a:t>
            </a:r>
          </a:p>
          <a:p>
            <a:pPr lvl="1"/>
            <a:endParaRPr lang="en-US" dirty="0"/>
          </a:p>
        </p:txBody>
      </p:sp>
      <p:sp>
        <p:nvSpPr>
          <p:cNvPr id="7" name="Text Placeholder 6">
            <a:extLst>
              <a:ext uri="{FF2B5EF4-FFF2-40B4-BE49-F238E27FC236}">
                <a16:creationId xmlns:a16="http://schemas.microsoft.com/office/drawing/2014/main" id="{A09D4148-2926-47A5-8871-312CB24E01BD}"/>
              </a:ext>
            </a:extLst>
          </p:cNvPr>
          <p:cNvSpPr>
            <a:spLocks noGrp="1"/>
          </p:cNvSpPr>
          <p:nvPr>
            <p:ph type="body" sz="quarter" idx="3"/>
          </p:nvPr>
        </p:nvSpPr>
        <p:spPr>
          <a:xfrm>
            <a:off x="4645026" y="1151335"/>
            <a:ext cx="4041775" cy="479822"/>
          </a:xfrm>
        </p:spPr>
        <p:txBody>
          <a:bodyPr>
            <a:noAutofit/>
          </a:bodyPr>
          <a:lstStyle/>
          <a:p>
            <a:pPr algn="ctr"/>
            <a:r>
              <a:rPr lang="en-US" sz="3600" dirty="0" err="1"/>
              <a:t>VDatum</a:t>
            </a:r>
            <a:endParaRPr lang="en-US" sz="3600" dirty="0"/>
          </a:p>
        </p:txBody>
      </p:sp>
      <p:sp>
        <p:nvSpPr>
          <p:cNvPr id="8" name="Content Placeholder 7">
            <a:extLst>
              <a:ext uri="{FF2B5EF4-FFF2-40B4-BE49-F238E27FC236}">
                <a16:creationId xmlns:a16="http://schemas.microsoft.com/office/drawing/2014/main" id="{487D6C41-CF07-4756-A365-9BC8FBEBF796}"/>
              </a:ext>
            </a:extLst>
          </p:cNvPr>
          <p:cNvSpPr>
            <a:spLocks noGrp="1"/>
          </p:cNvSpPr>
          <p:nvPr>
            <p:ph sz="quarter" idx="4"/>
          </p:nvPr>
        </p:nvSpPr>
        <p:spPr>
          <a:xfrm>
            <a:off x="4645025" y="1630362"/>
            <a:ext cx="4356735" cy="3383597"/>
          </a:xfrm>
        </p:spPr>
        <p:txBody>
          <a:bodyPr>
            <a:normAutofit/>
          </a:bodyPr>
          <a:lstStyle/>
          <a:p>
            <a:r>
              <a:rPr lang="en-US" dirty="0"/>
              <a:t>NSRS Datums</a:t>
            </a:r>
          </a:p>
          <a:p>
            <a:r>
              <a:rPr lang="en-US" dirty="0"/>
              <a:t>Geoid Models</a:t>
            </a:r>
          </a:p>
          <a:p>
            <a:pPr lvl="1"/>
            <a:r>
              <a:rPr lang="en-US" dirty="0"/>
              <a:t>Add/Subtract from Ellipsoid</a:t>
            </a:r>
          </a:p>
          <a:p>
            <a:r>
              <a:rPr lang="en-US" dirty="0"/>
              <a:t>Tidal Datums</a:t>
            </a:r>
          </a:p>
          <a:p>
            <a:pPr lvl="1"/>
            <a:r>
              <a:rPr lang="en-US" dirty="0"/>
              <a:t>MHW, MLLW, MTL</a:t>
            </a:r>
          </a:p>
          <a:p>
            <a:r>
              <a:rPr lang="en-US" dirty="0"/>
              <a:t>Great Lakes Datum</a:t>
            </a:r>
          </a:p>
          <a:p>
            <a:pPr lvl="1"/>
            <a:r>
              <a:rPr lang="en-US" dirty="0"/>
              <a:t>IGLD85</a:t>
            </a:r>
          </a:p>
          <a:p>
            <a:r>
              <a:rPr lang="en-US" dirty="0"/>
              <a:t>ITRF#### ≈ WGS84</a:t>
            </a:r>
          </a:p>
        </p:txBody>
      </p:sp>
      <p:sp>
        <p:nvSpPr>
          <p:cNvPr id="12" name="Right Brace 11">
            <a:extLst>
              <a:ext uri="{FF2B5EF4-FFF2-40B4-BE49-F238E27FC236}">
                <a16:creationId xmlns:a16="http://schemas.microsoft.com/office/drawing/2014/main" id="{924FB049-368A-4522-968E-15BC42A7A0F7}"/>
              </a:ext>
            </a:extLst>
          </p:cNvPr>
          <p:cNvSpPr/>
          <p:nvPr/>
        </p:nvSpPr>
        <p:spPr>
          <a:xfrm>
            <a:off x="2049780" y="3543300"/>
            <a:ext cx="563880" cy="1470659"/>
          </a:xfrm>
          <a:prstGeom prst="rightBrace">
            <a:avLst>
              <a:gd name="adj1" fmla="val 29955"/>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03155AED-0CA3-4EDB-86E8-347DCB12EC64}"/>
              </a:ext>
            </a:extLst>
          </p:cNvPr>
          <p:cNvSpPr txBox="1"/>
          <p:nvPr/>
        </p:nvSpPr>
        <p:spPr>
          <a:xfrm>
            <a:off x="2613660" y="4093963"/>
            <a:ext cx="1592580" cy="338554"/>
          </a:xfrm>
          <a:prstGeom prst="rect">
            <a:avLst/>
          </a:prstGeom>
          <a:noFill/>
        </p:spPr>
        <p:txBody>
          <a:bodyPr wrap="square" rtlCol="0">
            <a:spAutoFit/>
          </a:bodyPr>
          <a:lstStyle/>
          <a:p>
            <a:r>
              <a:rPr lang="en-US" sz="1600" dirty="0">
                <a:latin typeface="Cambria" panose="02040503050406030204" pitchFamily="18" charset="0"/>
                <a:ea typeface="Cambria" panose="02040503050406030204" pitchFamily="18" charset="0"/>
              </a:rPr>
              <a:t>Local Tidal (LT)</a:t>
            </a:r>
          </a:p>
        </p:txBody>
      </p:sp>
      <p:cxnSp>
        <p:nvCxnSpPr>
          <p:cNvPr id="15" name="Straight Arrow Connector 14">
            <a:extLst>
              <a:ext uri="{FF2B5EF4-FFF2-40B4-BE49-F238E27FC236}">
                <a16:creationId xmlns:a16="http://schemas.microsoft.com/office/drawing/2014/main" id="{549941D3-5B1E-4BCE-988F-2D69EA5AF864}"/>
              </a:ext>
            </a:extLst>
          </p:cNvPr>
          <p:cNvCxnSpPr>
            <a:cxnSpLocks/>
          </p:cNvCxnSpPr>
          <p:nvPr/>
        </p:nvCxnSpPr>
        <p:spPr>
          <a:xfrm>
            <a:off x="2753360" y="1869440"/>
            <a:ext cx="1891665" cy="0"/>
          </a:xfrm>
          <a:prstGeom prst="straightConnector1">
            <a:avLst/>
          </a:prstGeom>
          <a:ln w="47625">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0904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fade">
                                      <p:cBhvr>
                                        <p:cTn id="10" dur="500"/>
                                        <p:tgtEl>
                                          <p:spTgt spid="6">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fade">
                                      <p:cBhvr>
                                        <p:cTn id="13" dur="500"/>
                                        <p:tgtEl>
                                          <p:spTgt spid="6">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fade">
                                      <p:cBhvr>
                                        <p:cTn id="16" dur="500"/>
                                        <p:tgtEl>
                                          <p:spTgt spid="6">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Effect transition="in" filter="fade">
                                      <p:cBhvr>
                                        <p:cTn id="19" dur="500"/>
                                        <p:tgtEl>
                                          <p:spTgt spid="6">
                                            <p:txEl>
                                              <p:pRg st="9" end="9"/>
                                            </p:txEl>
                                          </p:spTgt>
                                        </p:tgtEl>
                                      </p:cBhvr>
                                    </p:animEffect>
                                  </p:childTnLst>
                                </p:cTn>
                              </p:par>
                            </p:childTnLst>
                          </p:cTn>
                        </p:par>
                        <p:par>
                          <p:cTn id="20" fill="hold">
                            <p:stCondLst>
                              <p:cond delay="500"/>
                            </p:stCondLst>
                            <p:childTnLst>
                              <p:par>
                                <p:cTn id="21" presetID="22" presetClass="entr" presetSubtype="8" fill="hold" grpId="0"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31" presetClass="entr" presetSubtype="0" fill="hold" grpId="0" nodeType="after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500"/>
                                        <p:tgtEl>
                                          <p:spTgt spid="8">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animEffect transition="in" filter="fade">
                                      <p:cBhvr>
                                        <p:cTn id="53"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81BF13C1-A33F-4B70-8474-233A19389343}"/>
              </a:ext>
            </a:extLst>
          </p:cNvPr>
          <p:cNvPicPr/>
          <p:nvPr/>
        </p:nvPicPr>
        <p:blipFill rotWithShape="1">
          <a:blip cstate="print" r:embed="rId3"/>
          <a:srcRect b="4" l="14" r="-1" t="60"/>
          <a:stretch/>
        </p:blipFill>
        <p:spPr>
          <a:xfrm>
            <a:off x="889182" y="0"/>
            <a:ext cx="7369098" cy="5143500"/>
          </a:xfrm>
          <a:prstGeom prst="rect">
            <a:avLst/>
          </a:prstGeom>
        </p:spPr>
      </p:pic>
      <p:sp>
        <p:nvSpPr>
          <p:cNvPr id="6" name="TextBox 5">
            <a:extLst>
              <a:ext uri="{FF2B5EF4-FFF2-40B4-BE49-F238E27FC236}">
                <a16:creationId xmlns:a16="http://schemas.microsoft.com/office/drawing/2014/main" id="{CD47E006-4C77-4236-9CE6-E570D2D4D4C3}"/>
              </a:ext>
            </a:extLst>
          </p:cNvPr>
          <p:cNvSpPr txBox="1"/>
          <p:nvPr/>
        </p:nvSpPr>
        <p:spPr bwMode="auto">
          <a:xfrm>
            <a:off x="1143000" y="1"/>
            <a:ext cx="6858000" cy="450123"/>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2325">
                <a:latin charset="0" panose="02040503050406030204" pitchFamily="18" typeface="Cambria"/>
                <a:ea charset="0" panose="02040503050406030204" pitchFamily="18" typeface="Cambria"/>
              </a:rPr>
              <a:t>Estimated Geometric Change - Horizontal</a:t>
            </a:r>
          </a:p>
        </p:txBody>
      </p:sp>
      <p:sp>
        <p:nvSpPr>
          <p:cNvPr id="7" name="TextBox 6">
            <a:extLst>
              <a:ext uri="{FF2B5EF4-FFF2-40B4-BE49-F238E27FC236}">
                <a16:creationId xmlns:a16="http://schemas.microsoft.com/office/drawing/2014/main" id="{A3227FD0-2B0C-4549-8B66-AADDD8EE9E43}"/>
              </a:ext>
            </a:extLst>
          </p:cNvPr>
          <p:cNvSpPr txBox="1"/>
          <p:nvPr/>
        </p:nvSpPr>
        <p:spPr bwMode="auto">
          <a:xfrm>
            <a:off x="2203848" y="425456"/>
            <a:ext cx="4736306" cy="461665"/>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2400">
                <a:latin charset="0" panose="02040503050406030204" pitchFamily="18" typeface="Cambria"/>
                <a:ea charset="0" panose="02040503050406030204" pitchFamily="18" typeface="Cambria"/>
              </a:rPr>
              <a:t>NAD83 (2011) </a:t>
            </a:r>
            <a:r>
              <a:rPr dirty="0" lang="en-US" sz="2400">
                <a:latin charset="0" panose="02040503050406030204" pitchFamily="18" typeface="Cambria"/>
                <a:ea charset="0" panose="02040503050406030204" pitchFamily="18" typeface="Cambria"/>
                <a:sym charset="2" panose="05000000000000000000" pitchFamily="2" typeface="Wingdings"/>
              </a:rPr>
              <a:t> NATRF2022</a:t>
            </a:r>
            <a:endParaRPr dirty="0" lang="en-US" sz="2400">
              <a:latin charset="0" panose="02040503050406030204" pitchFamily="18" typeface="Cambria"/>
              <a:ea charset="0" panose="02040503050406030204" pitchFamily="18" typeface="Cambria"/>
            </a:endParaRPr>
          </a:p>
        </p:txBody>
      </p:sp>
      <p:sp>
        <p:nvSpPr>
          <p:cNvPr id="8" name="TextBox 7">
            <a:extLst>
              <a:ext uri="{FF2B5EF4-FFF2-40B4-BE49-F238E27FC236}">
                <a16:creationId xmlns:a16="http://schemas.microsoft.com/office/drawing/2014/main" id="{E61DAE50-4102-41B7-86E3-59632E0311E8}"/>
              </a:ext>
            </a:extLst>
          </p:cNvPr>
          <p:cNvSpPr txBox="1"/>
          <p:nvPr/>
        </p:nvSpPr>
        <p:spPr bwMode="auto">
          <a:xfrm rot="19160232">
            <a:off x="5290365" y="3079152"/>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3.6</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9" name="TextBox 8">
            <a:extLst>
              <a:ext uri="{FF2B5EF4-FFF2-40B4-BE49-F238E27FC236}">
                <a16:creationId xmlns:a16="http://schemas.microsoft.com/office/drawing/2014/main" id="{5E07F4F5-D74D-4642-A75B-553B504FCF7B}"/>
              </a:ext>
            </a:extLst>
          </p:cNvPr>
          <p:cNvSpPr txBox="1"/>
          <p:nvPr/>
        </p:nvSpPr>
        <p:spPr bwMode="auto">
          <a:xfrm rot="19731704">
            <a:off x="4914909" y="1210845"/>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4.3</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0" name="TextBox 9">
            <a:extLst>
              <a:ext uri="{FF2B5EF4-FFF2-40B4-BE49-F238E27FC236}">
                <a16:creationId xmlns:a16="http://schemas.microsoft.com/office/drawing/2014/main" id="{9A18E5B6-3494-4A65-B32E-7F0D0F9CFA6C}"/>
              </a:ext>
            </a:extLst>
          </p:cNvPr>
          <p:cNvSpPr txBox="1"/>
          <p:nvPr/>
        </p:nvSpPr>
        <p:spPr bwMode="auto">
          <a:xfrm rot="19603532">
            <a:off x="5296815" y="2046348"/>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3.9</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1" name="Arrow: Up 10">
            <a:extLst>
              <a:ext uri="{FF2B5EF4-FFF2-40B4-BE49-F238E27FC236}">
                <a16:creationId xmlns:a16="http://schemas.microsoft.com/office/drawing/2014/main" id="{A56F6F23-74DA-4424-931E-E58FFB8C7C63}"/>
              </a:ext>
            </a:extLst>
          </p:cNvPr>
          <p:cNvSpPr/>
          <p:nvPr/>
        </p:nvSpPr>
        <p:spPr>
          <a:xfrm rot="18732100">
            <a:off x="3174325" y="1301872"/>
            <a:ext cx="592931" cy="2539756"/>
          </a:xfrm>
          <a:prstGeom prst="upArrow">
            <a:avLst/>
          </a:prstGeom>
        </p:spPr>
        <p:style>
          <a:lnRef idx="1">
            <a:schemeClr val="accent3"/>
          </a:lnRef>
          <a:fillRef idx="3">
            <a:schemeClr val="accent3"/>
          </a:fillRef>
          <a:effectRef idx="2">
            <a:schemeClr val="accent3"/>
          </a:effectRef>
          <a:fontRef idx="minor">
            <a:schemeClr val="lt1"/>
          </a:fontRef>
        </p:style>
        <p:txBody>
          <a:bodyPr anchor="ctr" rtlCol="0" vert="vert"/>
          <a:lstStyle/>
          <a:p>
            <a:pPr algn="ctr"/>
            <a:r>
              <a:rPr dirty="0" lang="en-US" sz="2100">
                <a:solidFill>
                  <a:schemeClr val="tx1"/>
                </a:solidFill>
                <a:latin charset="0" panose="020B0604020202020204" pitchFamily="34" typeface="Arial"/>
                <a:cs charset="0" panose="020B0604020202020204" pitchFamily="34" typeface="Arial"/>
              </a:rPr>
              <a:t>Direction of Shift</a:t>
            </a:r>
          </a:p>
        </p:txBody>
      </p:sp>
      <p:sp>
        <p:nvSpPr>
          <p:cNvPr id="14" name="TextBox 13">
            <a:extLst>
              <a:ext uri="{FF2B5EF4-FFF2-40B4-BE49-F238E27FC236}">
                <a16:creationId xmlns:a16="http://schemas.microsoft.com/office/drawing/2014/main" id="{5D803E20-CC9A-4694-91E8-FC164E571726}"/>
              </a:ext>
            </a:extLst>
          </p:cNvPr>
          <p:cNvSpPr txBox="1"/>
          <p:nvPr/>
        </p:nvSpPr>
        <p:spPr bwMode="auto">
          <a:xfrm rot="19275728">
            <a:off x="3242333" y="961428"/>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4.6</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5" name="TextBox 14">
            <a:extLst>
              <a:ext uri="{FF2B5EF4-FFF2-40B4-BE49-F238E27FC236}">
                <a16:creationId xmlns:a16="http://schemas.microsoft.com/office/drawing/2014/main" id="{9D713031-26E7-4DB3-B3DD-C3911359ECC6}"/>
              </a:ext>
            </a:extLst>
          </p:cNvPr>
          <p:cNvSpPr txBox="1"/>
          <p:nvPr/>
        </p:nvSpPr>
        <p:spPr bwMode="auto">
          <a:xfrm rot="19028476">
            <a:off x="6049082" y="4358132"/>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3.0</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Tree>
    <p:extLst>
      <p:ext uri="{BB962C8B-B14F-4D97-AF65-F5344CB8AC3E}">
        <p14:creationId xmlns:p14="http://schemas.microsoft.com/office/powerpoint/2010/main" val="3447076537"/>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11"/>
                                        </p:tgtEl>
                                        <p:attrNameLst>
                                          <p:attrName>style.visibility</p:attrName>
                                        </p:attrNameLst>
                                      </p:cBhvr>
                                      <p:to>
                                        <p:strVal val="visible"/>
                                      </p:to>
                                    </p:set>
                                    <p:animEffect filter="wipe(down)" transition="in">
                                      <p:cBhvr>
                                        <p:cTn dur="500" id="7"/>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9825A-8292-4D9C-8BFF-CE6FC02F53A1}"/>
              </a:ext>
            </a:extLst>
          </p:cNvPr>
          <p:cNvPicPr>
            <a:picLocks noChangeAspect="1"/>
          </p:cNvPicPr>
          <p:nvPr/>
        </p:nvPicPr>
        <p:blipFill>
          <a:blip r:embed="rId2"/>
          <a:stretch>
            <a:fillRect/>
          </a:stretch>
        </p:blipFill>
        <p:spPr>
          <a:xfrm>
            <a:off x="322049" y="1295399"/>
            <a:ext cx="8499902" cy="2562225"/>
          </a:xfrm>
          <a:prstGeom prst="rect">
            <a:avLst/>
          </a:prstGeom>
          <a:ln w="31750">
            <a:solidFill>
              <a:schemeClr val="bg1">
                <a:lumMod val="65000"/>
              </a:schemeClr>
            </a:solidFill>
          </a:ln>
        </p:spPr>
      </p:pic>
    </p:spTree>
    <p:extLst>
      <p:ext uri="{BB962C8B-B14F-4D97-AF65-F5344CB8AC3E}">
        <p14:creationId xmlns:p14="http://schemas.microsoft.com/office/powerpoint/2010/main" val="107014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249191-212D-4E06-8930-BED57B188054}"/>
              </a:ext>
            </a:extLst>
          </p:cNvPr>
          <p:cNvPicPr>
            <a:picLocks noChangeAspect="1"/>
          </p:cNvPicPr>
          <p:nvPr/>
        </p:nvPicPr>
        <p:blipFill>
          <a:blip r:embed="rId2"/>
          <a:stretch>
            <a:fillRect/>
          </a:stretch>
        </p:blipFill>
        <p:spPr>
          <a:xfrm>
            <a:off x="652874" y="2390776"/>
            <a:ext cx="7838253" cy="2362776"/>
          </a:xfrm>
          <a:prstGeom prst="rect">
            <a:avLst/>
          </a:prstGeom>
          <a:ln w="31750">
            <a:solidFill>
              <a:schemeClr val="bg1">
                <a:lumMod val="65000"/>
              </a:schemeClr>
            </a:solidFill>
          </a:ln>
        </p:spPr>
      </p:pic>
      <p:sp>
        <p:nvSpPr>
          <p:cNvPr id="2" name="Title 1">
            <a:extLst>
              <a:ext uri="{FF2B5EF4-FFF2-40B4-BE49-F238E27FC236}">
                <a16:creationId xmlns:a16="http://schemas.microsoft.com/office/drawing/2014/main" id="{4C0F1FB6-D118-1FBC-6F8C-98A5677159D1}"/>
              </a:ext>
            </a:extLst>
          </p:cNvPr>
          <p:cNvSpPr>
            <a:spLocks noGrp="1"/>
          </p:cNvSpPr>
          <p:nvPr>
            <p:ph type="title"/>
          </p:nvPr>
        </p:nvSpPr>
        <p:spPr/>
        <p:txBody>
          <a:bodyPr>
            <a:normAutofit/>
          </a:bodyPr>
          <a:lstStyle/>
          <a:p>
            <a:r>
              <a:rPr lang="en-US" sz="4000" dirty="0"/>
              <a:t>New Lat/Long = New XY</a:t>
            </a:r>
          </a:p>
        </p:txBody>
      </p:sp>
      <p:sp>
        <p:nvSpPr>
          <p:cNvPr id="3" name="Content Placeholder 2">
            <a:extLst>
              <a:ext uri="{FF2B5EF4-FFF2-40B4-BE49-F238E27FC236}">
                <a16:creationId xmlns:a16="http://schemas.microsoft.com/office/drawing/2014/main" id="{7541B6A6-E276-C09B-BDF4-7B3F1745D7B0}"/>
              </a:ext>
            </a:extLst>
          </p:cNvPr>
          <p:cNvSpPr>
            <a:spLocks noGrp="1"/>
          </p:cNvSpPr>
          <p:nvPr>
            <p:ph idx="1"/>
          </p:nvPr>
        </p:nvSpPr>
        <p:spPr/>
        <p:txBody>
          <a:bodyPr>
            <a:normAutofit/>
          </a:bodyPr>
          <a:lstStyle/>
          <a:p>
            <a:r>
              <a:rPr lang="en-US" sz="2800" dirty="0"/>
              <a:t>With a new horizontal datum…</a:t>
            </a:r>
          </a:p>
          <a:p>
            <a:r>
              <a:rPr lang="en-US" sz="2800" dirty="0"/>
              <a:t>There comes a new set of SPCS zones</a:t>
            </a:r>
          </a:p>
        </p:txBody>
      </p:sp>
    </p:spTree>
    <p:extLst>
      <p:ext uri="{BB962C8B-B14F-4D97-AF65-F5344CB8AC3E}">
        <p14:creationId xmlns:p14="http://schemas.microsoft.com/office/powerpoint/2010/main" val="39007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665976"/>
            <a:ext cx="6858000" cy="35676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1983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SPCS83</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North and South Zones as they exist now</a:t>
            </a:r>
          </a:p>
        </p:txBody>
      </p:sp>
    </p:spTree>
    <p:extLst>
      <p:ext uri="{BB962C8B-B14F-4D97-AF65-F5344CB8AC3E}">
        <p14:creationId xmlns:p14="http://schemas.microsoft.com/office/powerpoint/2010/main" val="8723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
            <a:ext cx="6858000" cy="5143499"/>
          </a:xfrm>
          <a:prstGeom prst="rect">
            <a:avLst/>
          </a:prstGeom>
        </p:spPr>
      </p:pic>
      <p:sp>
        <p:nvSpPr>
          <p:cNvPr id="2" name="TextBox 1" hidden="1"/>
          <p:cNvSpPr txBox="1"/>
          <p:nvPr/>
        </p:nvSpPr>
        <p:spPr>
          <a:xfrm rot="19482167">
            <a:off x="1180279" y="1427645"/>
            <a:ext cx="7031216" cy="2389116"/>
          </a:xfrm>
          <a:prstGeom prst="rect">
            <a:avLst/>
          </a:prstGeom>
          <a:noFill/>
        </p:spPr>
        <p:txBody>
          <a:bodyPr wrap="square" rtlCol="0">
            <a:spAutoFit/>
          </a:bodyPr>
          <a:lstStyle/>
          <a:p>
            <a:pPr defTabSz="685800">
              <a:defRPr/>
            </a:pPr>
            <a:r>
              <a:rPr lang="en-US" sz="14925" spc="750" dirty="0">
                <a:solidFill>
                  <a:prstClr val="black">
                    <a:alpha val="30000"/>
                  </a:prstClr>
                </a:solidFill>
                <a:latin typeface="Arial" panose="020B0604020202020204" pitchFamily="34" charset="0"/>
                <a:ea typeface="ＭＳ Ｐゴシック" pitchFamily="34" charset="-128"/>
                <a:cs typeface="Arial" panose="020B0604020202020204" pitchFamily="34" charset="0"/>
              </a:rPr>
              <a:t>DRAFT</a:t>
            </a:r>
          </a:p>
        </p:txBody>
      </p:sp>
    </p:spTree>
    <p:extLst>
      <p:ext uri="{BB962C8B-B14F-4D97-AF65-F5344CB8AC3E}">
        <p14:creationId xmlns:p14="http://schemas.microsoft.com/office/powerpoint/2010/main" val="43132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1"/>
            <a:ext cx="6857999" cy="5143499"/>
          </a:xfrm>
          <a:prstGeom prst="rect">
            <a:avLst/>
          </a:prstGeom>
        </p:spPr>
      </p:pic>
      <p:sp>
        <p:nvSpPr>
          <p:cNvPr id="3" name="TextBox 2" hidden="1"/>
          <p:cNvSpPr txBox="1"/>
          <p:nvPr/>
        </p:nvSpPr>
        <p:spPr>
          <a:xfrm rot="19482167">
            <a:off x="1180279" y="1427645"/>
            <a:ext cx="7031216" cy="2389116"/>
          </a:xfrm>
          <a:prstGeom prst="rect">
            <a:avLst/>
          </a:prstGeom>
          <a:noFill/>
        </p:spPr>
        <p:txBody>
          <a:bodyPr wrap="square" rtlCol="0">
            <a:spAutoFit/>
          </a:bodyPr>
          <a:lstStyle/>
          <a:p>
            <a:pPr defTabSz="685800">
              <a:defRPr/>
            </a:pPr>
            <a:r>
              <a:rPr lang="en-US" sz="14925" spc="750" dirty="0">
                <a:solidFill>
                  <a:prstClr val="black">
                    <a:alpha val="30000"/>
                  </a:prstClr>
                </a:solidFill>
                <a:latin typeface="Arial" panose="020B0604020202020204" pitchFamily="34" charset="0"/>
                <a:ea typeface="ＭＳ Ｐゴシック" pitchFamily="34" charset="-128"/>
                <a:cs typeface="Arial" panose="020B0604020202020204" pitchFamily="34" charset="0"/>
              </a:rPr>
              <a:t>DRAFT</a:t>
            </a:r>
          </a:p>
        </p:txBody>
      </p:sp>
    </p:spTree>
    <p:extLst>
      <p:ext uri="{BB962C8B-B14F-4D97-AF65-F5344CB8AC3E}">
        <p14:creationId xmlns:p14="http://schemas.microsoft.com/office/powerpoint/2010/main" val="68055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BF4164-5E70-4122-880E-AB624C8F7D6E}"/>
              </a:ext>
            </a:extLst>
          </p:cNvPr>
          <p:cNvSpPr>
            <a:spLocks noGrp="1"/>
          </p:cNvSpPr>
          <p:nvPr>
            <p:ph idx="12" sz="quarter" type="sldNum"/>
          </p:nvPr>
        </p:nvSpPr>
        <p:spPr/>
        <p:txBody>
          <a:bodyPr/>
          <a:lstStyle/>
          <a:p>
            <a:fld id="{D3D538F9-49A3-B84F-B36B-A7030CDE5D5B}" type="slidenum">
              <a:rPr lang="en-US" smtClean="0"/>
              <a:t>6</a:t>
            </a:fld>
            <a:endParaRPr lang="en-US"/>
          </a:p>
        </p:txBody>
      </p:sp>
      <p:sp>
        <p:nvSpPr>
          <p:cNvPr id="14" name="TextBox 13">
            <a:extLst>
              <a:ext uri="{FF2B5EF4-FFF2-40B4-BE49-F238E27FC236}">
                <a16:creationId xmlns:a16="http://schemas.microsoft.com/office/drawing/2014/main" id="{7942B19B-B2AD-46F9-A2F4-6DAE829DACC9}"/>
              </a:ext>
            </a:extLst>
          </p:cNvPr>
          <p:cNvSpPr txBox="1"/>
          <p:nvPr/>
        </p:nvSpPr>
        <p:spPr>
          <a:xfrm>
            <a:off x="172996" y="2609845"/>
            <a:ext cx="8497918" cy="1886670"/>
          </a:xfrm>
          <a:prstGeom prst="rect">
            <a:avLst/>
          </a:prstGeom>
          <a:noFill/>
        </p:spPr>
        <p:txBody>
          <a:bodyPr rtlCol="0" wrap="square">
            <a:spAutoFit/>
          </a:bodyPr>
          <a:lstStyle/>
          <a:p>
            <a:pPr defTabSz="228623" eaLnBrk="0" fontAlgn="base" hangingPunct="0">
              <a:spcBef>
                <a:spcPts val="600"/>
              </a:spcBef>
              <a:spcAft>
                <a:spcPct val="0"/>
              </a:spcAft>
              <a:buClrTx/>
              <a:tabLst>
                <a:tab algn="l" pos="0"/>
              </a:tabLst>
            </a:pPr>
            <a:r>
              <a:rPr altLang="zh-CN" b="1"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access</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 ? </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traditionally  marks/disks/objects</a:t>
            </a:r>
          </a:p>
          <a:p>
            <a:pPr defTabSz="228623" eaLnBrk="0" fontAlgn="base" hangingPunct="0">
              <a:spcBef>
                <a:spcPts val="600"/>
              </a:spcBef>
              <a:spcAft>
                <a:spcPct val="0"/>
              </a:spcAft>
              <a:buClrTx/>
              <a:tabLst>
                <a:tab algn="l" pos="0"/>
                <a:tab algn="l" pos="1317625"/>
              </a:tabLst>
            </a:pPr>
            <a:r>
              <a:rPr altLang="zh-CN" dirty="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modern and future  </a:t>
            </a:r>
            <a:r>
              <a:rPr altLang="zh-CN" b="1"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NOAA CORS Network (NCN)</a:t>
            </a:r>
          </a:p>
          <a:p>
            <a:pPr defTabSz="228623" eaLnBrk="0" fontAlgn="base" hangingPunct="0">
              <a:spcBef>
                <a:spcPct val="20000"/>
              </a:spcBef>
              <a:spcAft>
                <a:spcPct val="0"/>
              </a:spcAft>
              <a:buClrTx/>
              <a:tabLst>
                <a:tab algn="l" pos="0"/>
              </a:tabLst>
            </a:pPr>
            <a:endPar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endParaRPr>
          </a:p>
          <a:p>
            <a:pPr defTabSz="228623" eaLnBrk="0" fontAlgn="base" hangingPunct="0">
              <a:spcBef>
                <a:spcPct val="20000"/>
              </a:spcBef>
              <a:spcAft>
                <a:spcPct val="0"/>
              </a:spcAft>
              <a:buClrTx/>
              <a:tabLst>
                <a:tab algn="l" pos="0"/>
              </a:tabLst>
            </a:pP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a:t>
            </a:r>
            <a:r>
              <a:rPr altLang="zh-CN" dirty="0" i="1"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via OPUS</a:t>
            </a:r>
          </a:p>
          <a:p>
            <a:endParaRPr dirty="0" lang="en-US" sz="600">
              <a:latin charset="0" panose="02040503050406030204" pitchFamily="18" typeface="Cambria"/>
              <a:ea charset="0" panose="02040503050406030204" pitchFamily="18" typeface="Cambria"/>
            </a:endParaRPr>
          </a:p>
        </p:txBody>
      </p:sp>
      <p:cxnSp>
        <p:nvCxnSpPr>
          <p:cNvPr id="15" name="Connector: Curved 14">
            <a:extLst>
              <a:ext uri="{FF2B5EF4-FFF2-40B4-BE49-F238E27FC236}">
                <a16:creationId xmlns:a16="http://schemas.microsoft.com/office/drawing/2014/main" id="{B44282BC-9CDC-4D1E-8733-3CD695C19A38}"/>
              </a:ext>
            </a:extLst>
          </p:cNvPr>
          <p:cNvCxnSpPr>
            <a:cxnSpLocks/>
          </p:cNvCxnSpPr>
          <p:nvPr/>
        </p:nvCxnSpPr>
        <p:spPr>
          <a:xfrm flipV="1" rot="10800000">
            <a:off x="7600098" y="3402040"/>
            <a:ext cx="1010360" cy="981034"/>
          </a:xfrm>
          <a:prstGeom prst="curvedConnector3">
            <a:avLst>
              <a:gd fmla="val -32275" name="adj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a:extLst>
              <a:ext uri="{FF2B5EF4-FFF2-40B4-BE49-F238E27FC236}">
                <a16:creationId xmlns:a16="http://schemas.microsoft.com/office/drawing/2014/main" id="{262BD7AC-8C6A-4B9C-8AB1-C8BF72B21BDA}"/>
              </a:ext>
            </a:extLst>
          </p:cNvPr>
          <p:cNvSpPr>
            <a:spLocks noGrp="1"/>
          </p:cNvSpPr>
          <p:nvPr>
            <p:ph idx="1"/>
          </p:nvPr>
        </p:nvSpPr>
        <p:spPr>
          <a:xfrm>
            <a:off x="0" y="961628"/>
            <a:ext cx="9144000" cy="1470427"/>
          </a:xfrm>
        </p:spPr>
        <p:txBody>
          <a:bodyPr/>
          <a:lstStyle/>
          <a:p>
            <a:pPr algn="ctr" indent="0" marL="0">
              <a:buNone/>
            </a:pPr>
            <a:r>
              <a:rPr altLang="zh-CN" dirty="0" lang="en-US" sz="2400">
                <a:ea charset="0" panose="02040503050406030204" pitchFamily="18" typeface="Cambria"/>
                <a:cs charset="0" panose="020B0606030504020204" pitchFamily="34" typeface="Open Sans"/>
              </a:rPr>
              <a:t>To define, maintain and provide access to the                     </a:t>
            </a:r>
            <a:r>
              <a:rPr altLang="zh-CN" b="1" dirty="0" lang="en-US" sz="3700">
                <a:solidFill>
                  <a:srgbClr val="C00000"/>
                </a:solidFill>
                <a:ea charset="0" panose="02040503050406030204" pitchFamily="18" typeface="Cambria"/>
                <a:cs charset="0" panose="020B0606030504020204" pitchFamily="34" typeface="Open Sans"/>
              </a:rPr>
              <a:t>National Spatial Reference System (NSRS) </a:t>
            </a:r>
            <a:r>
              <a:rPr altLang="zh-CN" dirty="0" lang="en-US" sz="2400">
                <a:ea charset="0" panose="02040503050406030204" pitchFamily="18" typeface="Cambria"/>
                <a:cs charset="0" panose="020B0606030504020204" pitchFamily="34" typeface="Open Sans"/>
              </a:rPr>
              <a:t>to meet our Nation’s economic, social, and environmental needs.</a:t>
            </a:r>
            <a:endParaRPr dirty="0" lang="en-US" sz="2400"/>
          </a:p>
        </p:txBody>
      </p:sp>
      <p:pic>
        <p:nvPicPr>
          <p:cNvPr id="42" name="OPUS ss">
            <a:extLst>
              <a:ext uri="{FF2B5EF4-FFF2-40B4-BE49-F238E27FC236}">
                <a16:creationId xmlns:a16="http://schemas.microsoft.com/office/drawing/2014/main" id="{12CF080A-FEE7-43EA-9179-4DCE1EEF1DA3}"/>
              </a:ext>
            </a:extLst>
          </p:cNvPr>
          <p:cNvPicPr>
            <a:picLocks noChangeAspect="1"/>
          </p:cNvPicPr>
          <p:nvPr/>
        </p:nvPicPr>
        <p:blipFill rotWithShape="1">
          <a:blip r:embed="rId3"/>
          <a:srcRect b="16"/>
          <a:stretch/>
        </p:blipFill>
        <p:spPr>
          <a:xfrm>
            <a:off x="3148891" y="3574473"/>
            <a:ext cx="4398308" cy="1525907"/>
          </a:xfrm>
          <a:prstGeom prst="rect">
            <a:avLst/>
          </a:prstGeom>
          <a:ln w="25400">
            <a:solidFill>
              <a:schemeClr val="bg1">
                <a:lumMod val="50000"/>
              </a:schemeClr>
            </a:solidFill>
          </a:ln>
        </p:spPr>
      </p:pic>
      <p:sp>
        <p:nvSpPr>
          <p:cNvPr id="10" name="Title 9">
            <a:extLst>
              <a:ext uri="{FF2B5EF4-FFF2-40B4-BE49-F238E27FC236}">
                <a16:creationId xmlns:a16="http://schemas.microsoft.com/office/drawing/2014/main" id="{8F4C358B-9CB7-4B74-8BE3-5AA2797E2788}"/>
              </a:ext>
            </a:extLst>
          </p:cNvPr>
          <p:cNvSpPr>
            <a:spLocks noGrp="1"/>
          </p:cNvSpPr>
          <p:nvPr>
            <p:ph type="title"/>
          </p:nvPr>
        </p:nvSpPr>
        <p:spPr/>
        <p:txBody>
          <a:bodyPr/>
          <a:lstStyle/>
          <a:p>
            <a:r>
              <a:rPr b="1" dirty="0" lang="en-US"/>
              <a:t>NGS Mission</a:t>
            </a:r>
          </a:p>
        </p:txBody>
      </p:sp>
    </p:spTree>
    <p:extLst>
      <p:ext uri="{BB962C8B-B14F-4D97-AF65-F5344CB8AC3E}">
        <p14:creationId xmlns:p14="http://schemas.microsoft.com/office/powerpoint/2010/main" val="1284271358"/>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14">
                                            <p:txEl>
                                              <p:pRg end="0" st="0"/>
                                            </p:txEl>
                                          </p:spTgt>
                                        </p:tgtEl>
                                        <p:attrNameLst>
                                          <p:attrName>style.visibility</p:attrName>
                                        </p:attrNameLst>
                                      </p:cBhvr>
                                      <p:to>
                                        <p:strVal val="visible"/>
                                      </p:to>
                                    </p:set>
                                    <p:animEffect filter="wipe(left)" transition="in">
                                      <p:cBhvr>
                                        <p:cTn dur="1000" id="7"/>
                                        <p:tgtEl>
                                          <p:spTgt spid="14">
                                            <p:txEl>
                                              <p:pRg end="0" st="0"/>
                                            </p:txEl>
                                          </p:spTgt>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22" presetSubtype="8">
                                  <p:stCondLst>
                                    <p:cond delay="0"/>
                                  </p:stCondLst>
                                  <p:childTnLst>
                                    <p:set>
                                      <p:cBhvr>
                                        <p:cTn dur="1" fill="hold" id="11">
                                          <p:stCondLst>
                                            <p:cond delay="0"/>
                                          </p:stCondLst>
                                        </p:cTn>
                                        <p:tgtEl>
                                          <p:spTgt spid="14">
                                            <p:txEl>
                                              <p:pRg end="1" st="1"/>
                                            </p:txEl>
                                          </p:spTgt>
                                        </p:tgtEl>
                                        <p:attrNameLst>
                                          <p:attrName>style.visibility</p:attrName>
                                        </p:attrNameLst>
                                      </p:cBhvr>
                                      <p:to>
                                        <p:strVal val="visible"/>
                                      </p:to>
                                    </p:set>
                                    <p:animEffect filter="wipe(left)" transition="in">
                                      <p:cBhvr>
                                        <p:cTn dur="1000" id="12"/>
                                        <p:tgtEl>
                                          <p:spTgt spid="14">
                                            <p:txEl>
                                              <p:pRg end="1" st="1"/>
                                            </p:txEl>
                                          </p:spTgt>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14">
                                            <p:txEl>
                                              <p:pRg end="3" st="3"/>
                                            </p:txEl>
                                          </p:spTgt>
                                        </p:tgtEl>
                                        <p:attrNameLst>
                                          <p:attrName>style.visibility</p:attrName>
                                        </p:attrNameLst>
                                      </p:cBhvr>
                                      <p:to>
                                        <p:strVal val="visible"/>
                                      </p:to>
                                    </p:set>
                                    <p:animEffect filter="fade" transition="in">
                                      <p:cBhvr>
                                        <p:cTn dur="500" id="17"/>
                                        <p:tgtEl>
                                          <p:spTgt spid="14">
                                            <p:txEl>
                                              <p:pRg end="3" st="3"/>
                                            </p:txEl>
                                          </p:spTgt>
                                        </p:tgtEl>
                                      </p:cBhvr>
                                    </p:animEffect>
                                  </p:childTnLst>
                                </p:cTn>
                              </p:par>
                              <p:par>
                                <p:cTn fill="hold" id="18" nodeType="withEffect" presetClass="entr" presetID="2" presetSubtype="4">
                                  <p:stCondLst>
                                    <p:cond delay="0"/>
                                  </p:stCondLst>
                                  <p:childTnLst>
                                    <p:set>
                                      <p:cBhvr>
                                        <p:cTn dur="1" fill="hold" id="19">
                                          <p:stCondLst>
                                            <p:cond delay="0"/>
                                          </p:stCondLst>
                                        </p:cTn>
                                        <p:tgtEl>
                                          <p:spTgt spid="42"/>
                                        </p:tgtEl>
                                        <p:attrNameLst>
                                          <p:attrName>style.visibility</p:attrName>
                                        </p:attrNameLst>
                                      </p:cBhvr>
                                      <p:to>
                                        <p:strVal val="visible"/>
                                      </p:to>
                                    </p:set>
                                    <p:anim calcmode="lin" valueType="num">
                                      <p:cBhvr additive="base">
                                        <p:cTn dur="2000" fill="hold" id="20"/>
                                        <p:tgtEl>
                                          <p:spTgt spid="42"/>
                                        </p:tgtEl>
                                        <p:attrNameLst>
                                          <p:attrName>ppt_x</p:attrName>
                                        </p:attrNameLst>
                                      </p:cBhvr>
                                      <p:tavLst>
                                        <p:tav tm="0">
                                          <p:val>
                                            <p:strVal val="#ppt_x"/>
                                          </p:val>
                                        </p:tav>
                                        <p:tav tm="100000">
                                          <p:val>
                                            <p:strVal val="#ppt_x"/>
                                          </p:val>
                                        </p:tav>
                                      </p:tavLst>
                                    </p:anim>
                                    <p:anim calcmode="lin" valueType="num">
                                      <p:cBhvr additive="base">
                                        <p:cTn dur="2000" fill="hold" id="21"/>
                                        <p:tgtEl>
                                          <p:spTgt spid="42"/>
                                        </p:tgtEl>
                                        <p:attrNameLst>
                                          <p:attrName>ppt_y</p:attrName>
                                        </p:attrNameLst>
                                      </p:cBhvr>
                                      <p:tavLst>
                                        <p:tav tm="0">
                                          <p:val>
                                            <p:strVal val="1+#ppt_h/2"/>
                                          </p:val>
                                        </p:tav>
                                        <p:tav tm="100000">
                                          <p:val>
                                            <p:strVal val="#ppt_y"/>
                                          </p:val>
                                        </p:tav>
                                      </p:tavLst>
                                    </p:anim>
                                  </p:childTnLst>
                                </p:cTn>
                              </p:par>
                            </p:childTnLst>
                          </p:cTn>
                        </p:par>
                        <p:par>
                          <p:cTn fill="hold" id="22">
                            <p:stCondLst>
                              <p:cond delay="2000"/>
                            </p:stCondLst>
                            <p:childTnLst>
                              <p:par>
                                <p:cTn fill="hold" id="23" nodeType="afterEffect" presetClass="entr" presetID="21" presetSubtype="1">
                                  <p:stCondLst>
                                    <p:cond delay="0"/>
                                  </p:stCondLst>
                                  <p:childTnLst>
                                    <p:set>
                                      <p:cBhvr>
                                        <p:cTn dur="1" fill="hold" id="24">
                                          <p:stCondLst>
                                            <p:cond delay="0"/>
                                          </p:stCondLst>
                                        </p:cTn>
                                        <p:tgtEl>
                                          <p:spTgt spid="15"/>
                                        </p:tgtEl>
                                        <p:attrNameLst>
                                          <p:attrName>style.visibility</p:attrName>
                                        </p:attrNameLst>
                                      </p:cBhvr>
                                      <p:to>
                                        <p:strVal val="visible"/>
                                      </p:to>
                                    </p:set>
                                    <p:animEffect filter="wheel(1)" transition="in">
                                      <p:cBhvr>
                                        <p:cTn dur="3000" id="25"/>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0A3C4-C14B-48D0-B2AB-9003458995A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78372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983142"/>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PA stakeholders requested 4-5 zones, which NGS designed, the following are p</a:t>
            </a:r>
            <a:r>
              <a:rPr lang="en-US" sz="2700" i="1" spc="-15" dirty="0">
                <a:solidFill>
                  <a:prstClr val="black"/>
                </a:solidFill>
                <a:latin typeface="Cambria" panose="02040503050406030204" pitchFamily="18" charset="0"/>
                <a:ea typeface="ＭＳ Ｐゴシック" pitchFamily="34" charset="-128"/>
                <a:cs typeface="Arial Black"/>
              </a:rPr>
              <a:t>reliminary</a:t>
            </a: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 maps</a:t>
            </a:r>
          </a:p>
        </p:txBody>
      </p:sp>
    </p:spTree>
    <p:extLst>
      <p:ext uri="{BB962C8B-B14F-4D97-AF65-F5344CB8AC3E}">
        <p14:creationId xmlns:p14="http://schemas.microsoft.com/office/powerpoint/2010/main" val="164016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2" y="1"/>
            <a:ext cx="6857997" cy="5143498"/>
          </a:xfrm>
          <a:prstGeom prst="rect">
            <a:avLst/>
          </a:prstGeom>
        </p:spPr>
      </p:pic>
    </p:spTree>
    <p:extLst>
      <p:ext uri="{BB962C8B-B14F-4D97-AF65-F5344CB8AC3E}">
        <p14:creationId xmlns:p14="http://schemas.microsoft.com/office/powerpoint/2010/main" val="370805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0"/>
            <a:ext cx="6857996" cy="5143497"/>
          </a:xfrm>
          <a:prstGeom prst="rect">
            <a:avLst/>
          </a:prstGeom>
        </p:spPr>
      </p:pic>
    </p:spTree>
    <p:extLst>
      <p:ext uri="{BB962C8B-B14F-4D97-AF65-F5344CB8AC3E}">
        <p14:creationId xmlns:p14="http://schemas.microsoft.com/office/powerpoint/2010/main" val="69951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2" y="0"/>
            <a:ext cx="6857997" cy="5143497"/>
          </a:xfrm>
          <a:prstGeom prst="rect">
            <a:avLst/>
          </a:prstGeom>
        </p:spPr>
      </p:pic>
    </p:spTree>
    <p:extLst>
      <p:ext uri="{BB962C8B-B14F-4D97-AF65-F5344CB8AC3E}">
        <p14:creationId xmlns:p14="http://schemas.microsoft.com/office/powerpoint/2010/main" val="787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0"/>
            <a:ext cx="6857997" cy="5143497"/>
          </a:xfrm>
          <a:prstGeom prst="rect">
            <a:avLst/>
          </a:prstGeom>
        </p:spPr>
      </p:pic>
    </p:spTree>
    <p:extLst>
      <p:ext uri="{BB962C8B-B14F-4D97-AF65-F5344CB8AC3E}">
        <p14:creationId xmlns:p14="http://schemas.microsoft.com/office/powerpoint/2010/main" val="318825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4B417-2184-4D47-8CE3-95579C3B573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2173001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0A3C4-C14B-48D0-B2AB-9003458995A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4179640589"/>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4B417-2184-4D47-8CE3-95579C3B573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398423952"/>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95A158-F3D2-4790-98E8-01506E1CE42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98575475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127919" y="62283"/>
            <a:ext cx="6888162" cy="628377"/>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4000" b="1" spc="-5" dirty="0">
                <a:cs typeface="Calibri"/>
              </a:rPr>
              <a:t>NOAA CORS Network (NCN)</a:t>
            </a:r>
            <a:endParaRPr sz="4000" b="1" dirty="0">
              <a:cs typeface="Calibri"/>
            </a:endParaRPr>
          </a:p>
        </p:txBody>
      </p:sp>
      <p:sp>
        <p:nvSpPr>
          <p:cNvPr id="3" name="object 3"/>
          <p:cNvSpPr>
            <a:spLocks noChangeAspect="1"/>
          </p:cNvSpPr>
          <p:nvPr/>
        </p:nvSpPr>
        <p:spPr>
          <a:xfrm>
            <a:off x="497289" y="690660"/>
            <a:ext cx="8149423" cy="4452840"/>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2281581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983142"/>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NGS will create a </a:t>
            </a:r>
            <a:r>
              <a:rPr lang="en-US" sz="27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Single Statewide Zone </a:t>
            </a: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for every State, the following is a </a:t>
            </a:r>
            <a:r>
              <a:rPr lang="en-US" sz="2700" i="1" spc="-15" dirty="0">
                <a:solidFill>
                  <a:prstClr val="black"/>
                </a:solidFill>
                <a:uFill>
                  <a:solidFill>
                    <a:prstClr val="black"/>
                  </a:solidFill>
                </a:uFill>
                <a:latin typeface="Cambria" panose="02040503050406030204" pitchFamily="18" charset="0"/>
                <a:ea typeface="ＭＳ Ｐゴシック" pitchFamily="34" charset="-128"/>
                <a:cs typeface="Arial Black"/>
              </a:rPr>
              <a:t>preliminary</a:t>
            </a: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 map </a:t>
            </a:r>
          </a:p>
        </p:txBody>
      </p:sp>
    </p:spTree>
    <p:extLst>
      <p:ext uri="{BB962C8B-B14F-4D97-AF65-F5344CB8AC3E}">
        <p14:creationId xmlns:p14="http://schemas.microsoft.com/office/powerpoint/2010/main" val="204378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1" y="0"/>
            <a:ext cx="6857998" cy="5143498"/>
          </a:xfrm>
          <a:prstGeom prst="rect">
            <a:avLst/>
          </a:prstGeom>
        </p:spPr>
      </p:pic>
    </p:spTree>
    <p:extLst>
      <p:ext uri="{BB962C8B-B14F-4D97-AF65-F5344CB8AC3E}">
        <p14:creationId xmlns:p14="http://schemas.microsoft.com/office/powerpoint/2010/main" val="364075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1" y="0"/>
            <a:ext cx="6857998" cy="5143498"/>
          </a:xfrm>
          <a:prstGeom prst="rect">
            <a:avLst/>
          </a:prstGeom>
        </p:spPr>
      </p:pic>
    </p:spTree>
    <p:extLst>
      <p:ext uri="{BB962C8B-B14F-4D97-AF65-F5344CB8AC3E}">
        <p14:creationId xmlns:p14="http://schemas.microsoft.com/office/powerpoint/2010/main" val="4768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statewide">
            <a:extLst>
              <a:ext uri="{FF2B5EF4-FFF2-40B4-BE49-F238E27FC236}">
                <a16:creationId xmlns:a16="http://schemas.microsoft.com/office/drawing/2014/main" id="{256250F7-57E2-4B19-85B6-C8CE958E091C}"/>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29334" l="1999" r="1714" t="7238"/>
          <a:stretch/>
        </p:blipFill>
        <p:spPr>
          <a:xfrm>
            <a:off x="1588231" y="1404267"/>
            <a:ext cx="5745203" cy="2838442"/>
          </a:xfrm>
          <a:prstGeom prst="rect">
            <a:avLst/>
          </a:prstGeom>
          <a:scene3d>
            <a:camera prst="isometricOffAxis2Top"/>
            <a:lightRig dir="t" rig="threePt"/>
          </a:scene3d>
          <a:sp3d prstMaterial="softEdge"/>
        </p:spPr>
      </p:pic>
      <p:pic>
        <p:nvPicPr>
          <p:cNvPr id="5" name="4 zone">
            <a:extLst>
              <a:ext uri="{FF2B5EF4-FFF2-40B4-BE49-F238E27FC236}">
                <a16:creationId xmlns:a16="http://schemas.microsoft.com/office/drawing/2014/main" id="{9EF16259-714F-4BE7-A0B4-1A93BDEEF5A2}"/>
              </a:ext>
            </a:extLst>
          </p:cNvPr>
          <p:cNvPicPr>
            <a:picLocks noChangeAspect="1"/>
          </p:cNvPicPr>
          <p:nvPr/>
        </p:nvPicPr>
        <p:blipFill rotWithShape="1">
          <a:blip r:embed="rId4"/>
          <a:srcRect b="24" l="25" r="25" t="16"/>
          <a:stretch/>
        </p:blipFill>
        <p:spPr>
          <a:xfrm>
            <a:off x="1700351" y="-114295"/>
            <a:ext cx="5744866" cy="3588378"/>
          </a:xfrm>
          <a:prstGeom prst="rect">
            <a:avLst/>
          </a:prstGeom>
          <a:scene3d>
            <a:camera prst="isometricOffAxis2Top"/>
            <a:lightRig dir="t" rig="threePt"/>
          </a:scene3d>
          <a:sp3d prstMaterial="softEdge"/>
        </p:spPr>
      </p:pic>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1143000" y="205978"/>
            <a:ext cx="6858000" cy="616982"/>
          </a:xfrm>
        </p:spPr>
        <p:txBody>
          <a:bodyPr>
            <a:normAutofit fontScale="90000"/>
          </a:bodyPr>
          <a:lstStyle/>
          <a:p>
            <a:r>
              <a:rPr dirty="0" lang="en-US">
                <a:latin charset="0" panose="02040503050406030204" pitchFamily="18" typeface="Cambria"/>
                <a:ea charset="0" panose="02040503050406030204" pitchFamily="18" typeface="Cambria"/>
              </a:rPr>
              <a:t>SPCS2022 Zone Layers in PA</a:t>
            </a:r>
          </a:p>
        </p:txBody>
      </p:sp>
      <p:sp>
        <p:nvSpPr>
          <p:cNvPr id="9" name="TextBox 8">
            <a:extLst>
              <a:ext uri="{FF2B5EF4-FFF2-40B4-BE49-F238E27FC236}">
                <a16:creationId xmlns:a16="http://schemas.microsoft.com/office/drawing/2014/main" id="{BA40ED84-C190-41C3-A4DF-1F53643A2E1D}"/>
              </a:ext>
            </a:extLst>
          </p:cNvPr>
          <p:cNvSpPr txBox="1"/>
          <p:nvPr/>
        </p:nvSpPr>
        <p:spPr bwMode="auto">
          <a:xfrm>
            <a:off x="1024890" y="3562350"/>
            <a:ext cx="7094220" cy="1409700"/>
          </a:xfrm>
          <a:prstGeom prst="rect">
            <a:avLst/>
          </a:prstGeom>
          <a:noFill/>
          <a:ln w="9525">
            <a:noFill/>
            <a:miter lim="800000"/>
            <a:headEnd/>
            <a:tailEnd/>
          </a:ln>
        </p:spPr>
        <p:txBody>
          <a:bodyPr rtlCol="0" wrap="square">
            <a:noAutofit/>
          </a:bodyPr>
          <a:lstStyle/>
          <a:p>
            <a:pPr defTabSz="342900" fontAlgn="base" indent="-257175" marL="257175">
              <a:spcBef>
                <a:spcPct val="0"/>
              </a:spcBef>
              <a:spcAft>
                <a:spcPct val="0"/>
              </a:spcAft>
              <a:buFont charset="0" panose="020B0604020202020204" pitchFamily="34" typeface="Arial"/>
              <a:buChar char="•"/>
              <a:defRPr/>
            </a:pPr>
            <a:r>
              <a:rPr dirty="0" lang="en-US" sz="2000">
                <a:solidFill>
                  <a:prstClr val="black"/>
                </a:solidFill>
                <a:latin charset="0" panose="02040503050406030204" pitchFamily="18" typeface="Cambria"/>
                <a:ea charset="0" panose="02040503050406030204" pitchFamily="18" typeface="Cambria"/>
              </a:rPr>
              <a:t>Both Single Statewide and Multi-Zone Layers will coexist</a:t>
            </a:r>
          </a:p>
          <a:p>
            <a:pPr defTabSz="342900" fontAlgn="base" indent="-257175" marL="257175">
              <a:lnSpc>
                <a:spcPct val="150000"/>
              </a:lnSpc>
              <a:spcBef>
                <a:spcPct val="0"/>
              </a:spcBef>
              <a:spcAft>
                <a:spcPct val="0"/>
              </a:spcAft>
              <a:buFont charset="0" panose="020B0604020202020204" pitchFamily="34" typeface="Arial"/>
              <a:buChar char="•"/>
              <a:defRPr/>
            </a:pPr>
            <a:r>
              <a:rPr dirty="0" lang="en-US" sz="2000">
                <a:solidFill>
                  <a:prstClr val="black"/>
                </a:solidFill>
                <a:latin charset="0" panose="02040503050406030204" pitchFamily="18" typeface="Cambria"/>
                <a:ea charset="0" panose="02040503050406030204" pitchFamily="18" typeface="Cambria"/>
              </a:rPr>
              <a:t>Think about your data, your goals, your customers</a:t>
            </a:r>
          </a:p>
          <a:p>
            <a:pPr defTabSz="342900" fontAlgn="base" indent="-257175" lvl="1" marL="600075">
              <a:spcBef>
                <a:spcPct val="0"/>
              </a:spcBef>
              <a:spcAft>
                <a:spcPct val="0"/>
              </a:spcAft>
              <a:buFont charset="0" panose="020B0604020202020204" pitchFamily="34" typeface="Arial"/>
              <a:buChar char="•"/>
              <a:defRPr/>
            </a:pPr>
            <a:r>
              <a:rPr dirty="0" lang="en-US" sz="1600">
                <a:solidFill>
                  <a:prstClr val="black"/>
                </a:solidFill>
                <a:latin charset="0" panose="02040503050406030204" pitchFamily="18" typeface="Cambria"/>
                <a:ea charset="0" panose="02040503050406030204" pitchFamily="18" typeface="Cambria"/>
              </a:rPr>
              <a:t>Remember that geographic coordinates are your friend!</a:t>
            </a:r>
          </a:p>
          <a:p>
            <a:pPr defTabSz="342900" fontAlgn="base" indent="-257175" marL="257175">
              <a:spcBef>
                <a:spcPts val="600"/>
              </a:spcBef>
              <a:spcAft>
                <a:spcPct val="0"/>
              </a:spcAft>
              <a:buFont charset="0" panose="020B0604020202020204" pitchFamily="34" typeface="Arial"/>
              <a:buChar char="•"/>
              <a:defRPr/>
            </a:pPr>
            <a:r>
              <a:rPr dirty="0" lang="en-US" sz="2000">
                <a:solidFill>
                  <a:prstClr val="black"/>
                </a:solidFill>
                <a:latin charset="0" panose="02040503050406030204" pitchFamily="18" typeface="Cambria"/>
                <a:ea charset="0" panose="02040503050406030204" pitchFamily="18" typeface="Cambria"/>
              </a:rPr>
              <a:t>Smaller zones not “the best” … it all depends on usage &amp; goals</a:t>
            </a:r>
          </a:p>
        </p:txBody>
      </p:sp>
    </p:spTree>
    <p:extLst>
      <p:ext uri="{BB962C8B-B14F-4D97-AF65-F5344CB8AC3E}">
        <p14:creationId xmlns:p14="http://schemas.microsoft.com/office/powerpoint/2010/main" val="34029775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4619"/>
            <a:ext cx="9143999" cy="686246"/>
          </a:xfrm>
          <a:prstGeom prst="rect">
            <a:avLst/>
          </a:prstGeom>
        </p:spPr>
        <p:txBody>
          <a:bodyPr vert="horz" wrap="square" lIns="0" tIns="9049" rIns="0" bIns="0" numCol="1" rtlCol="0" anchor="ctr" anchorCtr="0" compatLnSpc="1">
            <a:prstTxWarp prst="textNoShape">
              <a:avLst/>
            </a:prstTxWarp>
            <a:spAutoFit/>
          </a:bodyPr>
          <a:lstStyle/>
          <a:p>
            <a:pPr marL="9525">
              <a:spcBef>
                <a:spcPts val="71"/>
              </a:spcBef>
            </a:pPr>
            <a:r>
              <a:rPr lang="en-US" spc="-15" dirty="0"/>
              <a:t>SPCS2022 </a:t>
            </a:r>
            <a:r>
              <a:rPr spc="-15" dirty="0"/>
              <a:t>Zone </a:t>
            </a:r>
            <a:r>
              <a:rPr lang="en-US" spc="-23" dirty="0"/>
              <a:t>L</a:t>
            </a:r>
            <a:r>
              <a:rPr spc="-23" dirty="0"/>
              <a:t>ayers </a:t>
            </a:r>
            <a:r>
              <a:rPr spc="-4" dirty="0"/>
              <a:t>and</a:t>
            </a:r>
            <a:r>
              <a:rPr dirty="0">
                <a:latin typeface="Cambria" panose="02040503050406030204" pitchFamily="18" charset="0"/>
                <a:ea typeface="Cambria" panose="02040503050406030204" pitchFamily="18" charset="0"/>
              </a:rPr>
              <a:t> </a:t>
            </a:r>
            <a:r>
              <a:rPr spc="-19" dirty="0"/>
              <a:t>LDPs</a:t>
            </a:r>
            <a:endParaRPr dirty="0">
              <a:latin typeface="Cambria" panose="02040503050406030204" pitchFamily="18" charset="0"/>
              <a:ea typeface="Cambria" panose="02040503050406030204" pitchFamily="18" charset="0"/>
            </a:endParaRPr>
          </a:p>
        </p:txBody>
      </p:sp>
      <p:sp>
        <p:nvSpPr>
          <p:cNvPr id="3" name="object 3"/>
          <p:cNvSpPr txBox="1"/>
          <p:nvPr/>
        </p:nvSpPr>
        <p:spPr>
          <a:xfrm>
            <a:off x="347433" y="1111793"/>
            <a:ext cx="8449135" cy="3653725"/>
          </a:xfrm>
          <a:prstGeom prst="rect">
            <a:avLst/>
          </a:prstGeom>
        </p:spPr>
        <p:txBody>
          <a:bodyPr vert="horz" wrap="square" lIns="0" tIns="47149" rIns="0" bIns="0" rtlCol="0">
            <a:spAutoFit/>
          </a:bodyPr>
          <a:lstStyle/>
          <a:p>
            <a:pPr marL="266700" indent="-257175" defTabSz="342900" fontAlgn="base">
              <a:spcBef>
                <a:spcPts val="371"/>
              </a:spcBef>
              <a:spcAft>
                <a:spcPts val="600"/>
              </a:spcAft>
              <a:buFont typeface="Arial"/>
              <a:buChar char="•"/>
              <a:tabLst>
                <a:tab pos="266224" algn="l"/>
                <a:tab pos="266700" algn="l"/>
              </a:tabLst>
              <a:defRPr/>
            </a:pPr>
            <a:r>
              <a:rPr sz="2800" spc="-11" dirty="0">
                <a:solidFill>
                  <a:prstClr val="black"/>
                </a:solidFill>
                <a:latin typeface="Cambria" panose="02040503050406030204" pitchFamily="18" charset="0"/>
                <a:ea typeface="Cambria" panose="02040503050406030204" pitchFamily="18" charset="0"/>
                <a:cs typeface="Calibri"/>
              </a:rPr>
              <a:t>Each </a:t>
            </a:r>
            <a:r>
              <a:rPr sz="2800" spc="-23" dirty="0">
                <a:solidFill>
                  <a:prstClr val="black"/>
                </a:solidFill>
                <a:latin typeface="Cambria" panose="02040503050406030204" pitchFamily="18" charset="0"/>
                <a:ea typeface="Cambria" panose="02040503050406030204" pitchFamily="18" charset="0"/>
                <a:cs typeface="Calibri"/>
              </a:rPr>
              <a:t>state </a:t>
            </a:r>
            <a:r>
              <a:rPr sz="2800" spc="-15" dirty="0">
                <a:solidFill>
                  <a:prstClr val="black"/>
                </a:solidFill>
                <a:latin typeface="Cambria" panose="02040503050406030204" pitchFamily="18" charset="0"/>
                <a:ea typeface="Cambria" panose="02040503050406030204" pitchFamily="18" charset="0"/>
                <a:cs typeface="Calibri"/>
              </a:rPr>
              <a:t>may have </a:t>
            </a:r>
            <a:r>
              <a:rPr sz="2800" spc="-11" dirty="0">
                <a:solidFill>
                  <a:prstClr val="black"/>
                </a:solidFill>
                <a:latin typeface="Cambria" panose="02040503050406030204" pitchFamily="18" charset="0"/>
                <a:ea typeface="Cambria" panose="02040503050406030204" pitchFamily="18" charset="0"/>
                <a:cs typeface="Calibri"/>
              </a:rPr>
              <a:t>max </a:t>
            </a:r>
            <a:r>
              <a:rPr sz="2800" dirty="0">
                <a:solidFill>
                  <a:prstClr val="black"/>
                </a:solidFill>
                <a:latin typeface="Cambria" panose="02040503050406030204" pitchFamily="18" charset="0"/>
                <a:ea typeface="Cambria" panose="02040503050406030204" pitchFamily="18" charset="0"/>
                <a:cs typeface="Calibri"/>
              </a:rPr>
              <a:t>of </a:t>
            </a:r>
            <a:r>
              <a:rPr lang="en-US" sz="2800" spc="-4" dirty="0">
                <a:solidFill>
                  <a:prstClr val="black"/>
                </a:solidFill>
                <a:latin typeface="Cambria" panose="02040503050406030204" pitchFamily="18" charset="0"/>
                <a:ea typeface="Cambria" panose="02040503050406030204" pitchFamily="18" charset="0"/>
                <a:cs typeface="Calibri"/>
              </a:rPr>
              <a:t>3</a:t>
            </a:r>
            <a:r>
              <a:rPr sz="2800" spc="-4" dirty="0">
                <a:solidFill>
                  <a:prstClr val="black"/>
                </a:solidFill>
                <a:latin typeface="Cambria" panose="02040503050406030204" pitchFamily="18" charset="0"/>
                <a:ea typeface="Cambria" panose="02040503050406030204" pitchFamily="18" charset="0"/>
                <a:cs typeface="Calibri"/>
              </a:rPr>
              <a:t> </a:t>
            </a:r>
            <a:r>
              <a:rPr sz="2800" spc="-15" dirty="0">
                <a:solidFill>
                  <a:prstClr val="black"/>
                </a:solidFill>
                <a:latin typeface="Cambria" panose="02040503050406030204" pitchFamily="18" charset="0"/>
                <a:ea typeface="Cambria" panose="02040503050406030204" pitchFamily="18" charset="0"/>
                <a:cs typeface="Calibri"/>
              </a:rPr>
              <a:t>zone “layers”</a:t>
            </a:r>
            <a:endParaRPr sz="2800"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55"/>
              </a:spcBef>
              <a:spcAft>
                <a:spcPct val="0"/>
              </a:spcAft>
              <a:buFont typeface="+mj-lt"/>
              <a:buAutoNum type="arabicParenR"/>
              <a:tabLst>
                <a:tab pos="566738" algn="l"/>
              </a:tabLst>
              <a:defRPr/>
            </a:pPr>
            <a:r>
              <a:rPr sz="2400" spc="-4" dirty="0">
                <a:solidFill>
                  <a:prstClr val="black"/>
                </a:solidFill>
                <a:latin typeface="Cambria" panose="02040503050406030204" pitchFamily="18" charset="0"/>
                <a:ea typeface="Cambria" panose="02040503050406030204" pitchFamily="18" charset="0"/>
                <a:cs typeface="Calibri"/>
              </a:rPr>
              <a:t>One </a:t>
            </a:r>
            <a:r>
              <a:rPr sz="2400" spc="-15" dirty="0">
                <a:solidFill>
                  <a:prstClr val="black"/>
                </a:solidFill>
                <a:latin typeface="Cambria" panose="02040503050406030204" pitchFamily="18" charset="0"/>
                <a:ea typeface="Cambria" panose="02040503050406030204" pitchFamily="18" charset="0"/>
                <a:cs typeface="Calibri"/>
              </a:rPr>
              <a:t>layer </a:t>
            </a:r>
            <a:r>
              <a:rPr sz="2400" spc="-8" dirty="0">
                <a:solidFill>
                  <a:prstClr val="black"/>
                </a:solidFill>
                <a:latin typeface="Cambria" panose="02040503050406030204" pitchFamily="18" charset="0"/>
                <a:ea typeface="Cambria" panose="02040503050406030204" pitchFamily="18" charset="0"/>
                <a:cs typeface="Calibri"/>
              </a:rPr>
              <a:t>must </a:t>
            </a:r>
            <a:r>
              <a:rPr sz="2400" spc="-4" dirty="0">
                <a:solidFill>
                  <a:prstClr val="black"/>
                </a:solidFill>
                <a:latin typeface="Cambria" panose="02040503050406030204" pitchFamily="18" charset="0"/>
                <a:ea typeface="Cambria" panose="02040503050406030204" pitchFamily="18" charset="0"/>
                <a:cs typeface="Calibri"/>
              </a:rPr>
              <a:t>be </a:t>
            </a:r>
            <a:r>
              <a:rPr sz="2400" spc="-15" dirty="0">
                <a:solidFill>
                  <a:prstClr val="black"/>
                </a:solidFill>
                <a:latin typeface="Cambria" panose="02040503050406030204" pitchFamily="18" charset="0"/>
                <a:ea typeface="Cambria" panose="02040503050406030204" pitchFamily="18" charset="0"/>
                <a:cs typeface="Calibri"/>
              </a:rPr>
              <a:t>statewide zone</a:t>
            </a:r>
            <a:endParaRPr lang="en-US" sz="2400" spc="-4"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55"/>
              </a:spcBef>
              <a:spcAft>
                <a:spcPts val="1200"/>
              </a:spcAft>
              <a:buFont typeface="Arial"/>
              <a:buChar char="–"/>
              <a:tabLst>
                <a:tab pos="566738" algn="l"/>
              </a:tabLst>
              <a:defRPr/>
            </a:pPr>
            <a:r>
              <a:rPr lang="en-US" sz="2400" b="1" spc="-4" dirty="0">
                <a:solidFill>
                  <a:prstClr val="black"/>
                </a:solidFill>
                <a:latin typeface="Cambria" panose="02040503050406030204" pitchFamily="18" charset="0"/>
                <a:ea typeface="Cambria" panose="02040503050406030204" pitchFamily="18" charset="0"/>
                <a:cs typeface="Calibri"/>
              </a:rPr>
              <a:t>Pennsylvania Single Statewide</a:t>
            </a:r>
            <a:endParaRPr sz="2400" b="1"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33"/>
              </a:spcBef>
              <a:spcAft>
                <a:spcPct val="0"/>
              </a:spcAft>
              <a:buFont typeface="+mj-lt"/>
              <a:buAutoNum type="arabicParenR"/>
              <a:tabLst>
                <a:tab pos="566738" algn="l"/>
              </a:tabLst>
              <a:defRPr/>
            </a:pPr>
            <a:r>
              <a:rPr sz="2400" spc="-4" dirty="0">
                <a:solidFill>
                  <a:prstClr val="black"/>
                </a:solidFill>
                <a:latin typeface="Cambria" panose="02040503050406030204" pitchFamily="18" charset="0"/>
                <a:ea typeface="Cambria" panose="02040503050406030204" pitchFamily="18" charset="0"/>
                <a:cs typeface="Calibri"/>
              </a:rPr>
              <a:t>Other </a:t>
            </a:r>
            <a:r>
              <a:rPr sz="2400" spc="-19" dirty="0">
                <a:solidFill>
                  <a:prstClr val="black"/>
                </a:solidFill>
                <a:latin typeface="Cambria" panose="02040503050406030204" pitchFamily="18" charset="0"/>
                <a:ea typeface="Cambria" panose="02040503050406030204" pitchFamily="18" charset="0"/>
                <a:cs typeface="Calibri"/>
              </a:rPr>
              <a:t>layers </a:t>
            </a:r>
            <a:r>
              <a:rPr sz="2400" spc="-15" dirty="0">
                <a:solidFill>
                  <a:prstClr val="black"/>
                </a:solidFill>
                <a:latin typeface="Cambria" panose="02040503050406030204" pitchFamily="18" charset="0"/>
                <a:ea typeface="Cambria" panose="02040503050406030204" pitchFamily="18" charset="0"/>
                <a:cs typeface="Calibri"/>
              </a:rPr>
              <a:t>have </a:t>
            </a:r>
            <a:r>
              <a:rPr sz="2400" spc="-11" dirty="0">
                <a:solidFill>
                  <a:prstClr val="black"/>
                </a:solidFill>
                <a:latin typeface="Cambria" panose="02040503050406030204" pitchFamily="18" charset="0"/>
                <a:ea typeface="Cambria" panose="02040503050406030204" pitchFamily="18" charset="0"/>
                <a:cs typeface="Calibri"/>
              </a:rPr>
              <a:t>two </a:t>
            </a:r>
            <a:r>
              <a:rPr sz="2400" spc="-4" dirty="0">
                <a:solidFill>
                  <a:prstClr val="black"/>
                </a:solidFill>
                <a:latin typeface="Cambria" panose="02040503050406030204" pitchFamily="18" charset="0"/>
                <a:ea typeface="Cambria" panose="02040503050406030204" pitchFamily="18" charset="0"/>
                <a:cs typeface="Calibri"/>
              </a:rPr>
              <a:t>or </a:t>
            </a:r>
            <a:r>
              <a:rPr sz="2400" spc="-11" dirty="0">
                <a:solidFill>
                  <a:prstClr val="black"/>
                </a:solidFill>
                <a:latin typeface="Cambria" panose="02040503050406030204" pitchFamily="18" charset="0"/>
                <a:ea typeface="Cambria" panose="02040503050406030204" pitchFamily="18" charset="0"/>
                <a:cs typeface="Calibri"/>
              </a:rPr>
              <a:t>more </a:t>
            </a:r>
            <a:r>
              <a:rPr sz="2400" spc="-15" dirty="0">
                <a:solidFill>
                  <a:prstClr val="black"/>
                </a:solidFill>
                <a:latin typeface="Cambria" panose="02040503050406030204" pitchFamily="18" charset="0"/>
                <a:ea typeface="Cambria" panose="02040503050406030204" pitchFamily="18" charset="0"/>
                <a:cs typeface="Calibri"/>
              </a:rPr>
              <a:t>zones</a:t>
            </a:r>
            <a:endParaRPr lang="en-US" sz="2400" spc="-8"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33"/>
              </a:spcBef>
              <a:spcAft>
                <a:spcPts val="1200"/>
              </a:spcAft>
              <a:buFont typeface="Arial"/>
              <a:buChar char="–"/>
              <a:tabLst>
                <a:tab pos="566738" algn="l"/>
              </a:tabLst>
              <a:defRPr/>
            </a:pPr>
            <a:r>
              <a:rPr lang="en-US" sz="2400" b="1" spc="-8" dirty="0">
                <a:solidFill>
                  <a:prstClr val="black"/>
                </a:solidFill>
                <a:latin typeface="Cambria" panose="02040503050406030204" pitchFamily="18" charset="0"/>
                <a:ea typeface="Cambria" panose="02040503050406030204" pitchFamily="18" charset="0"/>
                <a:cs typeface="Calibri"/>
              </a:rPr>
              <a:t>Pennsylvania Multi-Zone</a:t>
            </a:r>
            <a:endParaRPr sz="2400"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33"/>
              </a:spcBef>
              <a:spcAft>
                <a:spcPct val="0"/>
              </a:spcAft>
              <a:buFont typeface="+mj-lt"/>
              <a:buAutoNum type="arabicParenR"/>
              <a:tabLst>
                <a:tab pos="566738" algn="l"/>
              </a:tabLst>
              <a:defRPr/>
            </a:pPr>
            <a:r>
              <a:rPr lang="en-US" sz="2400" spc="-4" dirty="0">
                <a:solidFill>
                  <a:prstClr val="black"/>
                </a:solidFill>
                <a:latin typeface="Cambria" panose="02040503050406030204" pitchFamily="18" charset="0"/>
                <a:ea typeface="Cambria" panose="02040503050406030204" pitchFamily="18" charset="0"/>
                <a:cs typeface="Calibri"/>
              </a:rPr>
              <a:t>A third </a:t>
            </a:r>
            <a:r>
              <a:rPr lang="en-US" sz="2400" spc="-15" dirty="0">
                <a:solidFill>
                  <a:prstClr val="black"/>
                </a:solidFill>
                <a:latin typeface="Cambria" panose="02040503050406030204" pitchFamily="18" charset="0"/>
                <a:ea typeface="Cambria" panose="02040503050406030204" pitchFamily="18" charset="0"/>
                <a:cs typeface="Calibri"/>
              </a:rPr>
              <a:t>layer</a:t>
            </a:r>
            <a:r>
              <a:rPr sz="2400" spc="-15" dirty="0">
                <a:solidFill>
                  <a:prstClr val="black"/>
                </a:solidFill>
                <a:latin typeface="Cambria" panose="02040503050406030204" pitchFamily="18" charset="0"/>
                <a:ea typeface="Cambria" panose="02040503050406030204" pitchFamily="18" charset="0"/>
                <a:cs typeface="Calibri"/>
              </a:rPr>
              <a:t> </a:t>
            </a:r>
            <a:r>
              <a:rPr sz="2400" spc="-11" dirty="0">
                <a:solidFill>
                  <a:prstClr val="black"/>
                </a:solidFill>
                <a:latin typeface="Cambria" panose="02040503050406030204" pitchFamily="18" charset="0"/>
                <a:ea typeface="Cambria" panose="02040503050406030204" pitchFamily="18" charset="0"/>
                <a:cs typeface="Calibri"/>
              </a:rPr>
              <a:t>can</a:t>
            </a:r>
            <a:r>
              <a:rPr lang="en-US" sz="2400" spc="-11" dirty="0">
                <a:solidFill>
                  <a:prstClr val="black"/>
                </a:solidFill>
                <a:latin typeface="Cambria" panose="02040503050406030204" pitchFamily="18" charset="0"/>
                <a:ea typeface="Cambria" panose="02040503050406030204" pitchFamily="18" charset="0"/>
                <a:cs typeface="Calibri"/>
              </a:rPr>
              <a:t> exist, but must be</a:t>
            </a:r>
            <a:r>
              <a:rPr sz="2400" spc="-15" dirty="0">
                <a:solidFill>
                  <a:prstClr val="black"/>
                </a:solidFill>
                <a:latin typeface="Cambria" panose="02040503050406030204" pitchFamily="18" charset="0"/>
                <a:ea typeface="Cambria" panose="02040503050406030204" pitchFamily="18" charset="0"/>
                <a:cs typeface="Calibri"/>
              </a:rPr>
              <a:t> </a:t>
            </a:r>
            <a:r>
              <a:rPr sz="2400" spc="-8" dirty="0">
                <a:solidFill>
                  <a:prstClr val="black"/>
                </a:solidFill>
                <a:latin typeface="Cambria" panose="02040503050406030204" pitchFamily="18" charset="0"/>
                <a:ea typeface="Cambria" panose="02040503050406030204" pitchFamily="18" charset="0"/>
                <a:cs typeface="Calibri"/>
              </a:rPr>
              <a:t>discontinuous</a:t>
            </a:r>
            <a:r>
              <a:rPr sz="2400" spc="49" dirty="0">
                <a:solidFill>
                  <a:prstClr val="black"/>
                </a:solidFill>
                <a:latin typeface="Cambria" panose="02040503050406030204" pitchFamily="18" charset="0"/>
                <a:ea typeface="Cambria" panose="02040503050406030204" pitchFamily="18" charset="0"/>
                <a:cs typeface="Calibri"/>
              </a:rPr>
              <a:t> </a:t>
            </a:r>
            <a:r>
              <a:rPr sz="2400" spc="-19" dirty="0">
                <a:solidFill>
                  <a:prstClr val="black"/>
                </a:solidFill>
                <a:latin typeface="Cambria" panose="02040503050406030204" pitchFamily="18" charset="0"/>
                <a:ea typeface="Cambria" panose="02040503050406030204" pitchFamily="18" charset="0"/>
                <a:cs typeface="Calibri"/>
              </a:rPr>
              <a:t>coverage</a:t>
            </a:r>
            <a:endParaRPr lang="en-US" sz="2400" spc="-19"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33"/>
              </a:spcBef>
              <a:spcAft>
                <a:spcPct val="0"/>
              </a:spcAft>
              <a:buFont typeface="Arial"/>
              <a:buChar char="–"/>
              <a:tabLst>
                <a:tab pos="566738" algn="l"/>
              </a:tabLst>
              <a:defRPr/>
            </a:pPr>
            <a:r>
              <a:rPr lang="en-US" sz="2400" spc="-19" dirty="0">
                <a:solidFill>
                  <a:prstClr val="black"/>
                </a:solidFill>
                <a:latin typeface="Cambria" panose="02040503050406030204" pitchFamily="18" charset="0"/>
                <a:ea typeface="Cambria" panose="02040503050406030204" pitchFamily="18" charset="0"/>
                <a:cs typeface="Calibri"/>
              </a:rPr>
              <a:t>Left open for possibilities in Pennsylvania</a:t>
            </a:r>
          </a:p>
          <a:p>
            <a:pPr marL="1366838" lvl="3" indent="-214313" defTabSz="342900" fontAlgn="base">
              <a:spcBef>
                <a:spcPts val="233"/>
              </a:spcBef>
              <a:spcAft>
                <a:spcPct val="0"/>
              </a:spcAft>
              <a:buFont typeface="Arial"/>
              <a:buChar char="–"/>
              <a:tabLst>
                <a:tab pos="566738" algn="l"/>
              </a:tabLst>
              <a:defRPr/>
            </a:pPr>
            <a:r>
              <a:rPr lang="en-US" sz="2400" spc="-19" dirty="0">
                <a:solidFill>
                  <a:prstClr val="black"/>
                </a:solidFill>
                <a:latin typeface="Cambria" panose="02040503050406030204" pitchFamily="18" charset="0"/>
                <a:ea typeface="Cambria" panose="02040503050406030204" pitchFamily="18" charset="0"/>
                <a:cs typeface="Calibri"/>
              </a:rPr>
              <a:t>Low Distortion Projections (LDPs) for specific areas?</a:t>
            </a:r>
          </a:p>
        </p:txBody>
      </p:sp>
    </p:spTree>
    <p:extLst>
      <p:ext uri="{BB962C8B-B14F-4D97-AF65-F5344CB8AC3E}">
        <p14:creationId xmlns:p14="http://schemas.microsoft.com/office/powerpoint/2010/main" val="258087749"/>
      </p:ext>
    </p:extLst>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5048250" y="428062"/>
            <a:ext cx="3523435" cy="616982"/>
          </a:xfrm>
        </p:spPr>
        <p:txBody>
          <a:bodyPr>
            <a:normAutofit fontScale="90000"/>
          </a:bodyPr>
          <a:lstStyle/>
          <a:p>
            <a:r>
              <a:rPr dirty="0" i="1" lang="en-US">
                <a:latin charset="0" panose="02040503050406030204" pitchFamily="18" typeface="Cambria"/>
                <a:ea charset="0" panose="02040503050406030204" pitchFamily="18" typeface="Cambria"/>
              </a:rPr>
              <a:t>Which is best?</a:t>
            </a:r>
          </a:p>
        </p:txBody>
      </p:sp>
      <p:sp>
        <p:nvSpPr>
          <p:cNvPr id="9" name="TextBox 8">
            <a:extLst>
              <a:ext uri="{FF2B5EF4-FFF2-40B4-BE49-F238E27FC236}">
                <a16:creationId xmlns:a16="http://schemas.microsoft.com/office/drawing/2014/main" id="{BA40ED84-C190-41C3-A4DF-1F53643A2E1D}"/>
              </a:ext>
            </a:extLst>
          </p:cNvPr>
          <p:cNvSpPr txBox="1"/>
          <p:nvPr/>
        </p:nvSpPr>
        <p:spPr bwMode="auto">
          <a:xfrm>
            <a:off x="0" y="4504292"/>
            <a:ext cx="9144000" cy="620806"/>
          </a:xfrm>
          <a:prstGeom prst="rect">
            <a:avLst/>
          </a:prstGeom>
          <a:noFill/>
          <a:ln w="9525">
            <a:noFill/>
            <a:miter lim="800000"/>
            <a:headEnd/>
            <a:tailEnd/>
          </a:ln>
        </p:spPr>
        <p:txBody>
          <a:bodyPr rtlCol="0" wrap="square">
            <a:noAutofit/>
          </a:bodyPr>
          <a:lstStyle/>
          <a:p>
            <a:pPr algn="ctr" defTabSz="342900" fontAlgn="base">
              <a:spcBef>
                <a:spcPct val="0"/>
              </a:spcBef>
              <a:spcAft>
                <a:spcPct val="0"/>
              </a:spcAft>
              <a:defRPr/>
            </a:pPr>
            <a:r>
              <a:rPr dirty="0" lang="en-US" sz="3600">
                <a:solidFill>
                  <a:prstClr val="black"/>
                </a:solidFill>
                <a:latin charset="0" panose="02040503050406030204" pitchFamily="18" typeface="Cambria"/>
                <a:ea charset="0" panose="02040503050406030204" pitchFamily="18" typeface="Cambria"/>
              </a:rPr>
              <a:t>Each has strengths and each has weaknesses.</a:t>
            </a:r>
          </a:p>
        </p:txBody>
      </p:sp>
      <p:pic>
        <p:nvPicPr>
          <p:cNvPr id="7" name="statewide">
            <a:extLst>
              <a:ext uri="{FF2B5EF4-FFF2-40B4-BE49-F238E27FC236}">
                <a16:creationId xmlns:a16="http://schemas.microsoft.com/office/drawing/2014/main" id="{63013929-B895-46D3-AA69-5DFB2A1FE599}"/>
              </a:ext>
            </a:extLst>
          </p:cNvPr>
          <p:cNvPicPr>
            <a:picLocks noChangeAspect="1"/>
          </p:cNvPicPr>
          <p:nvPr/>
        </p:nvPicPr>
        <p:blipFill rotWithShape="1">
          <a:blip cstate="print" r:embed="rId2">
            <a:extLst>
              <a:ext uri="{28A0092B-C50C-407E-A947-70E740481C1C}">
                <a14:useLocalDpi xmlns:a14="http://schemas.microsoft.com/office/drawing/2010/main" val="0"/>
              </a:ext>
            </a:extLst>
          </a:blip>
          <a:srcRect b="29334" l="1999" r="1714" t="7238"/>
          <a:stretch/>
        </p:blipFill>
        <p:spPr>
          <a:xfrm>
            <a:off x="4287718" y="2105024"/>
            <a:ext cx="4856282" cy="2399267"/>
          </a:xfrm>
          <a:prstGeom prst="rect">
            <a:avLst/>
          </a:prstGeom>
          <a:scene3d>
            <a:camera prst="orthographicFront"/>
            <a:lightRig dir="t" rig="threePt"/>
          </a:scene3d>
          <a:sp3d prstMaterial="softEdge"/>
        </p:spPr>
      </p:pic>
      <p:pic>
        <p:nvPicPr>
          <p:cNvPr id="8" name="4 zone">
            <a:extLst>
              <a:ext uri="{FF2B5EF4-FFF2-40B4-BE49-F238E27FC236}">
                <a16:creationId xmlns:a16="http://schemas.microsoft.com/office/drawing/2014/main" id="{1CEFFA86-4212-482E-A7AD-B73F5F371D41}"/>
              </a:ext>
            </a:extLst>
          </p:cNvPr>
          <p:cNvPicPr>
            <a:picLocks noChangeAspect="1"/>
          </p:cNvPicPr>
          <p:nvPr/>
        </p:nvPicPr>
        <p:blipFill rotWithShape="1">
          <a:blip r:embed="rId3"/>
          <a:srcRect b="24" l="25" r="25" t="16"/>
          <a:stretch/>
        </p:blipFill>
        <p:spPr>
          <a:xfrm>
            <a:off x="19050" y="34179"/>
            <a:ext cx="4572000" cy="2855778"/>
          </a:xfrm>
          <a:prstGeom prst="rect">
            <a:avLst/>
          </a:prstGeom>
          <a:scene3d>
            <a:camera prst="orthographicFront"/>
            <a:lightRig dir="t" rig="threePt"/>
          </a:scene3d>
          <a:sp3d prstMaterial="softEdge"/>
        </p:spPr>
      </p:pic>
      <p:sp>
        <p:nvSpPr>
          <p:cNvPr id="4" name="TextBox 3">
            <a:extLst>
              <a:ext uri="{FF2B5EF4-FFF2-40B4-BE49-F238E27FC236}">
                <a16:creationId xmlns:a16="http://schemas.microsoft.com/office/drawing/2014/main" id="{C4CCFE1B-9D78-4A33-A501-DEAD676EC05A}"/>
              </a:ext>
            </a:extLst>
          </p:cNvPr>
          <p:cNvSpPr txBox="1"/>
          <p:nvPr/>
        </p:nvSpPr>
        <p:spPr>
          <a:xfrm>
            <a:off x="5197396" y="1756291"/>
            <a:ext cx="3036926" cy="369332"/>
          </a:xfrm>
          <a:prstGeom prst="rect">
            <a:avLst/>
          </a:prstGeom>
          <a:noFill/>
        </p:spPr>
        <p:txBody>
          <a:bodyPr rtlCol="0" wrap="square">
            <a:spAutoFit/>
          </a:bodyPr>
          <a:lstStyle/>
          <a:p>
            <a:pPr algn="ctr"/>
            <a:r>
              <a:rPr dirty="0" lang="en-US">
                <a:latin charset="0" panose="02040503050406030204" pitchFamily="18" typeface="Cambria"/>
                <a:ea charset="0" panose="02040503050406030204" pitchFamily="18" typeface="Cambria"/>
              </a:rPr>
              <a:t>Single Statewide Zone Layer</a:t>
            </a:r>
          </a:p>
        </p:txBody>
      </p:sp>
      <p:sp>
        <p:nvSpPr>
          <p:cNvPr id="10" name="TextBox 9">
            <a:extLst>
              <a:ext uri="{FF2B5EF4-FFF2-40B4-BE49-F238E27FC236}">
                <a16:creationId xmlns:a16="http://schemas.microsoft.com/office/drawing/2014/main" id="{C963384B-1A99-437A-8F06-4EC53DC17300}"/>
              </a:ext>
            </a:extLst>
          </p:cNvPr>
          <p:cNvSpPr txBox="1"/>
          <p:nvPr/>
        </p:nvSpPr>
        <p:spPr>
          <a:xfrm>
            <a:off x="1123950" y="2851857"/>
            <a:ext cx="2362200" cy="369332"/>
          </a:xfrm>
          <a:prstGeom prst="rect">
            <a:avLst/>
          </a:prstGeom>
          <a:noFill/>
        </p:spPr>
        <p:txBody>
          <a:bodyPr rtlCol="0" wrap="square">
            <a:spAutoFit/>
          </a:bodyPr>
          <a:lstStyle/>
          <a:p>
            <a:pPr algn="ctr"/>
            <a:r>
              <a:rPr dirty="0" lang="en-US">
                <a:latin charset="0" panose="02040503050406030204" pitchFamily="18" typeface="Cambria"/>
                <a:ea charset="0" panose="02040503050406030204" pitchFamily="18" typeface="Cambria"/>
              </a:rPr>
              <a:t>Multi-Zone Layer</a:t>
            </a:r>
          </a:p>
        </p:txBody>
      </p:sp>
    </p:spTree>
    <p:extLst>
      <p:ext uri="{BB962C8B-B14F-4D97-AF65-F5344CB8AC3E}">
        <p14:creationId xmlns:p14="http://schemas.microsoft.com/office/powerpoint/2010/main" val="1027446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0C90E-7F17-40C4-BFF8-61F28AB0BD15}"/>
              </a:ext>
            </a:extLst>
          </p:cNvPr>
          <p:cNvPicPr>
            <a:picLocks noChangeAspect="1"/>
          </p:cNvPicPr>
          <p:nvPr/>
        </p:nvPicPr>
        <p:blipFill>
          <a:blip r:embed="rId3"/>
          <a:stretch>
            <a:fillRect/>
          </a:stretch>
        </p:blipFill>
        <p:spPr>
          <a:xfrm>
            <a:off x="652874" y="809549"/>
            <a:ext cx="7838252" cy="2362776"/>
          </a:xfrm>
          <a:prstGeom prst="rect">
            <a:avLst/>
          </a:prstGeom>
          <a:ln w="31750">
            <a:solidFill>
              <a:schemeClr val="bg1">
                <a:lumMod val="65000"/>
              </a:schemeClr>
            </a:solidFill>
          </a:ln>
        </p:spPr>
      </p:pic>
      <p:sp>
        <p:nvSpPr>
          <p:cNvPr id="4" name="Title 5">
            <a:extLst>
              <a:ext uri="{FF2B5EF4-FFF2-40B4-BE49-F238E27FC236}">
                <a16:creationId xmlns:a16="http://schemas.microsoft.com/office/drawing/2014/main" id="{86CA2365-FC9D-4EBB-84DB-6CF0A50BCF5B}"/>
              </a:ext>
            </a:extLst>
          </p:cNvPr>
          <p:cNvSpPr txBox="1">
            <a:spLocks/>
          </p:cNvSpPr>
          <p:nvPr/>
        </p:nvSpPr>
        <p:spPr>
          <a:xfrm>
            <a:off x="1143000" y="3613053"/>
            <a:ext cx="6858000" cy="616982"/>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i="1" dirty="0"/>
              <a:t>Do you really need to…?</a:t>
            </a:r>
          </a:p>
        </p:txBody>
      </p:sp>
    </p:spTree>
    <p:extLst>
      <p:ext uri="{BB962C8B-B14F-4D97-AF65-F5344CB8AC3E}">
        <p14:creationId xmlns:p14="http://schemas.microsoft.com/office/powerpoint/2010/main" val="165122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4561" y="1266519"/>
            <a:ext cx="8241175" cy="3583273"/>
          </a:xfrm>
        </p:spPr>
        <p:txBody>
          <a:bodyPr>
            <a:noAutofit/>
          </a:bodyPr>
          <a:lstStyle/>
          <a:p>
            <a:pPr marL="0" indent="0">
              <a:buNone/>
            </a:pPr>
            <a:r>
              <a:rPr lang="en-US" sz="2400" dirty="0">
                <a:latin typeface="Cambria" panose="02040503050406030204" pitchFamily="18" charset="0"/>
                <a:ea typeface="Cambria" panose="02040503050406030204" pitchFamily="18" charset="0"/>
              </a:rPr>
              <a:t>Problems</a:t>
            </a:r>
          </a:p>
          <a:p>
            <a:r>
              <a:rPr lang="en-US" sz="2400" dirty="0">
                <a:latin typeface="Cambria" panose="02040503050406030204" pitchFamily="18" charset="0"/>
                <a:ea typeface="Cambria" panose="02040503050406030204" pitchFamily="18" charset="0"/>
              </a:rPr>
              <a:t>Designates specific zones</a:t>
            </a:r>
          </a:p>
          <a:p>
            <a:r>
              <a:rPr lang="en-US" sz="2400" dirty="0">
                <a:latin typeface="Cambria" panose="02040503050406030204" pitchFamily="18" charset="0"/>
                <a:ea typeface="Cambria" panose="02040503050406030204" pitchFamily="18" charset="0"/>
              </a:rPr>
              <a:t>Parameters of projections included</a:t>
            </a:r>
          </a:p>
          <a:p>
            <a:r>
              <a:rPr lang="en-US" sz="2400" dirty="0">
                <a:latin typeface="Cambria" panose="02040503050406030204" pitchFamily="18" charset="0"/>
                <a:ea typeface="Cambria" panose="02040503050406030204" pitchFamily="18" charset="0"/>
              </a:rPr>
              <a:t>Restricts datum usage to 1983 or 1927</a:t>
            </a:r>
          </a:p>
          <a:p>
            <a:r>
              <a:rPr lang="en-US" sz="2400" dirty="0">
                <a:latin typeface="Cambria" panose="02040503050406030204" pitchFamily="18" charset="0"/>
                <a:ea typeface="Cambria" panose="02040503050406030204" pitchFamily="18" charset="0"/>
              </a:rPr>
              <a:t>Unit of measure designated as Survey Foot</a:t>
            </a:r>
          </a:p>
          <a:p>
            <a:endParaRPr lang="en-US" sz="2400" dirty="0">
              <a:latin typeface="Cambria" panose="02040503050406030204" pitchFamily="18" charset="0"/>
              <a:ea typeface="Cambria" panose="02040503050406030204" pitchFamily="18" charset="0"/>
            </a:endParaRPr>
          </a:p>
          <a:p>
            <a:pPr marL="0" indent="0" algn="ctr">
              <a:buNone/>
            </a:pPr>
            <a:r>
              <a:rPr lang="en-US" sz="2400" i="1" dirty="0">
                <a:latin typeface="Cambria" panose="02040503050406030204" pitchFamily="18" charset="0"/>
                <a:ea typeface="Cambria" panose="02040503050406030204" pitchFamily="18" charset="0"/>
              </a:rPr>
              <a:t>Anyone familiar with the requirement that SPCS coordinates in recorded land records must be certified by the surveyor?</a:t>
            </a:r>
          </a:p>
          <a:p>
            <a:endParaRPr lang="en-US" sz="2400"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0" y="205979"/>
            <a:ext cx="9144000" cy="857250"/>
          </a:xfrm>
        </p:spPr>
        <p:txBody>
          <a:bodyPr>
            <a:normAutofit/>
          </a:bodyPr>
          <a:lstStyle/>
          <a:p>
            <a:r>
              <a:rPr lang="en-US" dirty="0">
                <a:latin typeface="Cambria" panose="02040503050406030204" pitchFamily="18" charset="0"/>
                <a:ea typeface="Cambria" panose="02040503050406030204" pitchFamily="18" charset="0"/>
              </a:rPr>
              <a:t>Pennsylvania Coordinate System Law</a:t>
            </a:r>
          </a:p>
        </p:txBody>
      </p:sp>
      <p:sp>
        <p:nvSpPr>
          <p:cNvPr id="6" name="Content Placeholder 1">
            <a:extLst>
              <a:ext uri="{FF2B5EF4-FFF2-40B4-BE49-F238E27FC236}">
                <a16:creationId xmlns:a16="http://schemas.microsoft.com/office/drawing/2014/main" id="{C4E7FE2D-4830-4D26-A81B-EBBDCE91C38B}"/>
              </a:ext>
            </a:extLst>
          </p:cNvPr>
          <p:cNvSpPr txBox="1">
            <a:spLocks/>
          </p:cNvSpPr>
          <p:nvPr/>
        </p:nvSpPr>
        <p:spPr bwMode="auto">
          <a:xfrm>
            <a:off x="1143000" y="865970"/>
            <a:ext cx="6858000" cy="37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Cambria" panose="02040503050406030204" pitchFamily="18" charset="0"/>
                <a:ea typeface="Cambria" panose="02040503050406030204" pitchFamily="18" charset="0"/>
              </a:rPr>
              <a:t>Act of Dec. 16, 1992, P.L. 1224, No. 161</a:t>
            </a:r>
          </a:p>
        </p:txBody>
      </p:sp>
    </p:spTree>
    <p:extLst>
      <p:ext uri="{BB962C8B-B14F-4D97-AF65-F5344CB8AC3E}">
        <p14:creationId xmlns:p14="http://schemas.microsoft.com/office/powerpoint/2010/main" val="165724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7061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Not just Ohio</a:t>
            </a:r>
          </a:p>
        </p:txBody>
      </p:sp>
    </p:spTree>
    <p:extLst>
      <p:ext uri="{BB962C8B-B14F-4D97-AF65-F5344CB8AC3E}">
        <p14:creationId xmlns:p14="http://schemas.microsoft.com/office/powerpoint/2010/main" val="369696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05539A-5FAD-408D-4C9C-7F38A0CCFF96}"/>
              </a:ext>
            </a:extLst>
          </p:cNvPr>
          <p:cNvGrpSpPr/>
          <p:nvPr/>
        </p:nvGrpSpPr>
        <p:grpSpPr>
          <a:xfrm>
            <a:off x="2651760" y="68580"/>
            <a:ext cx="6492240" cy="4869180"/>
            <a:chOff x="3535680" y="91440"/>
            <a:chExt cx="8656320" cy="6492240"/>
          </a:xfrm>
        </p:grpSpPr>
        <p:pic>
          <p:nvPicPr>
            <p:cNvPr id="2" name="Picture 1">
              <a:extLst>
                <a:ext uri="{FF2B5EF4-FFF2-40B4-BE49-F238E27FC236}">
                  <a16:creationId xmlns:a16="http://schemas.microsoft.com/office/drawing/2014/main" id="{6A7C6FC5-BAD6-7526-1627-8B6C5B8B8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B88567B7-BC26-5F2F-9583-4435D1552563}"/>
                </a:ext>
              </a:extLst>
            </p:cNvPr>
            <p:cNvSpPr/>
            <p:nvPr/>
          </p:nvSpPr>
          <p:spPr>
            <a:xfrm>
              <a:off x="10961225" y="4919241"/>
              <a:ext cx="1064871" cy="231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69057"/>
            <a:ext cx="3511296" cy="822722"/>
          </a:xfrm>
          <a:solidFill>
            <a:schemeClr val="bg1"/>
          </a:solidFill>
        </p:spPr>
        <p:txBody>
          <a:bodyPr vert="horz" lIns="91440" tIns="34290" rIns="91440" bIns="34290" rtlCol="0" anchor="t" anchorCtr="0">
            <a:normAutofit/>
          </a:bodyPr>
          <a:lstStyle/>
          <a:p>
            <a:pPr algn="l"/>
            <a:r>
              <a:rPr lang="en-US" sz="2000" b="1" dirty="0">
                <a:latin typeface="+mn-lt"/>
              </a:rPr>
              <a:t>Number of SPCS2022 zones </a:t>
            </a:r>
            <a:r>
              <a:rPr lang="en-US" sz="2000" b="1" i="1" dirty="0">
                <a:latin typeface="+mn-lt"/>
              </a:rPr>
              <a:t>(preliminary)</a:t>
            </a:r>
            <a:endParaRPr lang="en-US" sz="2000" b="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779"/>
            <a:ext cx="3511296" cy="2006964"/>
          </a:xfrm>
          <a:solidFill>
            <a:schemeClr val="bg1"/>
          </a:solidFill>
        </p:spPr>
        <p:txBody>
          <a:bodyPr vert="horz" lIns="91440" tIns="34290" rIns="91440" bIns="34290" numCol="1" rtlCol="0">
            <a:normAutofit/>
          </a:bodyPr>
          <a:lstStyle/>
          <a:p>
            <a:pPr marL="0" indent="0">
              <a:lnSpc>
                <a:spcPct val="80000"/>
              </a:lnSpc>
              <a:spcBef>
                <a:spcPts val="900"/>
              </a:spcBef>
              <a:buNone/>
            </a:pPr>
            <a:r>
              <a:rPr lang="en-US" sz="2100" b="1" dirty="0"/>
              <a:t>CONUS, Alaska, and Hawaii</a:t>
            </a:r>
          </a:p>
          <a:p>
            <a:pPr marL="0" indent="0">
              <a:lnSpc>
                <a:spcPct val="80000"/>
              </a:lnSpc>
              <a:spcBef>
                <a:spcPts val="900"/>
              </a:spcBef>
              <a:buNone/>
            </a:pPr>
            <a:r>
              <a:rPr lang="en-US" sz="1800" i="1" dirty="0"/>
              <a:t>Three island zones not shown:</a:t>
            </a:r>
          </a:p>
          <a:p>
            <a:pPr marL="385763" indent="-385763">
              <a:lnSpc>
                <a:spcPct val="80000"/>
              </a:lnSpc>
              <a:spcBef>
                <a:spcPts val="900"/>
              </a:spcBef>
              <a:buFont typeface="+mj-lt"/>
              <a:buAutoNum type="arabicPeriod"/>
            </a:pPr>
            <a:r>
              <a:rPr lang="en-US" sz="1500" dirty="0"/>
              <a:t>Puerto Rico and U.S. Virgins Islands</a:t>
            </a:r>
          </a:p>
          <a:p>
            <a:pPr marL="385763" indent="-385763">
              <a:lnSpc>
                <a:spcPct val="80000"/>
              </a:lnSpc>
              <a:spcBef>
                <a:spcPts val="900"/>
              </a:spcBef>
              <a:buFont typeface="+mj-lt"/>
              <a:buAutoNum type="arabicPeriod"/>
            </a:pPr>
            <a:r>
              <a:rPr lang="en-US" sz="1500" dirty="0"/>
              <a:t>American Samoa</a:t>
            </a:r>
          </a:p>
          <a:p>
            <a:pPr marL="385763" indent="-385763">
              <a:lnSpc>
                <a:spcPct val="80000"/>
              </a:lnSpc>
              <a:spcBef>
                <a:spcPts val="900"/>
              </a:spcBef>
              <a:buFont typeface="+mj-lt"/>
              <a:buAutoNum type="arabicPeriod"/>
            </a:pPr>
            <a:r>
              <a:rPr lang="en-US" sz="1500" dirty="0"/>
              <a:t>Guam and the Commonwealth of the Northern Mariana Islands</a:t>
            </a:r>
          </a:p>
        </p:txBody>
      </p:sp>
    </p:spTree>
    <p:extLst>
      <p:ext uri="{BB962C8B-B14F-4D97-AF65-F5344CB8AC3E}">
        <p14:creationId xmlns:p14="http://schemas.microsoft.com/office/powerpoint/2010/main" val="377975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idx="4294967295" type="title"/>
          </p:nvPr>
        </p:nvSpPr>
        <p:spPr>
          <a:xfrm>
            <a:off x="1143000" y="0"/>
            <a:ext cx="6858000" cy="673100"/>
          </a:xfrm>
        </p:spPr>
        <p:txBody>
          <a:bodyPr/>
          <a:lstStyle/>
          <a:p>
            <a:r>
              <a:rPr b="1" dirty="0" lang="en-US" sz="3450"/>
              <a:t>NOAA CORS Network (NCN) in PA</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1143001" y="741580"/>
            <a:ext cx="6850112" cy="4401920"/>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2187958" y="211582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0" name="Oval 9">
            <a:extLst>
              <a:ext uri="{FF2B5EF4-FFF2-40B4-BE49-F238E27FC236}">
                <a16:creationId xmlns:a16="http://schemas.microsoft.com/office/drawing/2014/main" id="{B0EBC7BD-01A7-4713-918A-12758C10669B}"/>
              </a:ext>
            </a:extLst>
          </p:cNvPr>
          <p:cNvSpPr/>
          <p:nvPr/>
        </p:nvSpPr>
        <p:spPr>
          <a:xfrm>
            <a:off x="1643128" y="262255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1" name="Oval 10">
            <a:extLst>
              <a:ext uri="{FF2B5EF4-FFF2-40B4-BE49-F238E27FC236}">
                <a16:creationId xmlns:a16="http://schemas.microsoft.com/office/drawing/2014/main" id="{F04642FA-29F2-4D83-A998-341BCABB9C90}"/>
              </a:ext>
            </a:extLst>
          </p:cNvPr>
          <p:cNvSpPr/>
          <p:nvPr/>
        </p:nvSpPr>
        <p:spPr>
          <a:xfrm>
            <a:off x="2393698" y="257175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2" name="Oval 11">
            <a:extLst>
              <a:ext uri="{FF2B5EF4-FFF2-40B4-BE49-F238E27FC236}">
                <a16:creationId xmlns:a16="http://schemas.microsoft.com/office/drawing/2014/main" id="{68F12CA0-EF74-4E2E-9FC1-9844B6AD36D7}"/>
              </a:ext>
            </a:extLst>
          </p:cNvPr>
          <p:cNvSpPr/>
          <p:nvPr/>
        </p:nvSpPr>
        <p:spPr>
          <a:xfrm>
            <a:off x="3715768" y="196977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3" name="Oval 12">
            <a:extLst>
              <a:ext uri="{FF2B5EF4-FFF2-40B4-BE49-F238E27FC236}">
                <a16:creationId xmlns:a16="http://schemas.microsoft.com/office/drawing/2014/main" id="{78AF8E6C-9E0B-42AE-907C-6D21AD429907}"/>
              </a:ext>
            </a:extLst>
          </p:cNvPr>
          <p:cNvSpPr/>
          <p:nvPr/>
        </p:nvSpPr>
        <p:spPr>
          <a:xfrm>
            <a:off x="2869948" y="292628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4" name="Oval 13">
            <a:extLst>
              <a:ext uri="{FF2B5EF4-FFF2-40B4-BE49-F238E27FC236}">
                <a16:creationId xmlns:a16="http://schemas.microsoft.com/office/drawing/2014/main" id="{7CD594DA-5E47-4831-BFDA-2152159EB56A}"/>
              </a:ext>
            </a:extLst>
          </p:cNvPr>
          <p:cNvSpPr/>
          <p:nvPr/>
        </p:nvSpPr>
        <p:spPr>
          <a:xfrm>
            <a:off x="4640068" y="2555695"/>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5" name="Oval 14">
            <a:extLst>
              <a:ext uri="{FF2B5EF4-FFF2-40B4-BE49-F238E27FC236}">
                <a16:creationId xmlns:a16="http://schemas.microsoft.com/office/drawing/2014/main" id="{01EDAD9B-60F3-454F-B70D-6FBBEFBEDD78}"/>
              </a:ext>
            </a:extLst>
          </p:cNvPr>
          <p:cNvSpPr/>
          <p:nvPr/>
        </p:nvSpPr>
        <p:spPr>
          <a:xfrm>
            <a:off x="5154552" y="19377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6" name="Oval 15">
            <a:extLst>
              <a:ext uri="{FF2B5EF4-FFF2-40B4-BE49-F238E27FC236}">
                <a16:creationId xmlns:a16="http://schemas.microsoft.com/office/drawing/2014/main" id="{498DC222-5955-4CB8-99BA-16B626A44E43}"/>
              </a:ext>
            </a:extLst>
          </p:cNvPr>
          <p:cNvSpPr/>
          <p:nvPr/>
        </p:nvSpPr>
        <p:spPr>
          <a:xfrm>
            <a:off x="5573652" y="253078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7" name="Oval 16">
            <a:extLst>
              <a:ext uri="{FF2B5EF4-FFF2-40B4-BE49-F238E27FC236}">
                <a16:creationId xmlns:a16="http://schemas.microsoft.com/office/drawing/2014/main" id="{E90AE8FD-4F5A-46EF-A4EB-32AACC6BFEE2}"/>
              </a:ext>
            </a:extLst>
          </p:cNvPr>
          <p:cNvSpPr/>
          <p:nvPr/>
        </p:nvSpPr>
        <p:spPr>
          <a:xfrm>
            <a:off x="2304672" y="376859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8" name="Oval 17">
            <a:extLst>
              <a:ext uri="{FF2B5EF4-FFF2-40B4-BE49-F238E27FC236}">
                <a16:creationId xmlns:a16="http://schemas.microsoft.com/office/drawing/2014/main" id="{6CF6BF36-AF26-41FA-B265-DA28CD748CC2}"/>
              </a:ext>
            </a:extLst>
          </p:cNvPr>
          <p:cNvSpPr/>
          <p:nvPr/>
        </p:nvSpPr>
        <p:spPr>
          <a:xfrm>
            <a:off x="2627638" y="33760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9" name="Oval 18">
            <a:extLst>
              <a:ext uri="{FF2B5EF4-FFF2-40B4-BE49-F238E27FC236}">
                <a16:creationId xmlns:a16="http://schemas.microsoft.com/office/drawing/2014/main" id="{CD1F4937-67C0-4FFC-ADCA-67DD645D3F89}"/>
              </a:ext>
            </a:extLst>
          </p:cNvPr>
          <p:cNvSpPr/>
          <p:nvPr/>
        </p:nvSpPr>
        <p:spPr>
          <a:xfrm>
            <a:off x="5435608" y="33396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0" name="Oval 19">
            <a:extLst>
              <a:ext uri="{FF2B5EF4-FFF2-40B4-BE49-F238E27FC236}">
                <a16:creationId xmlns:a16="http://schemas.microsoft.com/office/drawing/2014/main" id="{09EDD0F0-8EC0-45D5-BE81-EC4797BC1700}"/>
              </a:ext>
            </a:extLst>
          </p:cNvPr>
          <p:cNvSpPr/>
          <p:nvPr/>
        </p:nvSpPr>
        <p:spPr>
          <a:xfrm>
            <a:off x="2145670" y="422386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1" name="Oval 20">
            <a:extLst>
              <a:ext uri="{FF2B5EF4-FFF2-40B4-BE49-F238E27FC236}">
                <a16:creationId xmlns:a16="http://schemas.microsoft.com/office/drawing/2014/main" id="{C959027C-B114-4F6B-A102-60448646F167}"/>
              </a:ext>
            </a:extLst>
          </p:cNvPr>
          <p:cNvSpPr/>
          <p:nvPr/>
        </p:nvSpPr>
        <p:spPr>
          <a:xfrm>
            <a:off x="3751588" y="41761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2" name="Oval 21">
            <a:extLst>
              <a:ext uri="{FF2B5EF4-FFF2-40B4-BE49-F238E27FC236}">
                <a16:creationId xmlns:a16="http://schemas.microsoft.com/office/drawing/2014/main" id="{297FF788-96A2-4B75-8202-3DD9F2668604}"/>
              </a:ext>
            </a:extLst>
          </p:cNvPr>
          <p:cNvSpPr/>
          <p:nvPr/>
        </p:nvSpPr>
        <p:spPr>
          <a:xfrm>
            <a:off x="4033528" y="418129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3" name="Oval 22">
            <a:extLst>
              <a:ext uri="{FF2B5EF4-FFF2-40B4-BE49-F238E27FC236}">
                <a16:creationId xmlns:a16="http://schemas.microsoft.com/office/drawing/2014/main" id="{29641701-DD8C-4290-999F-A9BCB3D6B5BB}"/>
              </a:ext>
            </a:extLst>
          </p:cNvPr>
          <p:cNvSpPr/>
          <p:nvPr/>
        </p:nvSpPr>
        <p:spPr>
          <a:xfrm>
            <a:off x="4910978" y="415145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4" name="Oval 23">
            <a:extLst>
              <a:ext uri="{FF2B5EF4-FFF2-40B4-BE49-F238E27FC236}">
                <a16:creationId xmlns:a16="http://schemas.microsoft.com/office/drawing/2014/main" id="{50B726C7-3C49-4EC2-9048-17759C3525C8}"/>
              </a:ext>
            </a:extLst>
          </p:cNvPr>
          <p:cNvSpPr/>
          <p:nvPr/>
        </p:nvSpPr>
        <p:spPr>
          <a:xfrm>
            <a:off x="5699402" y="4134177"/>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5" name="Oval 24">
            <a:extLst>
              <a:ext uri="{FF2B5EF4-FFF2-40B4-BE49-F238E27FC236}">
                <a16:creationId xmlns:a16="http://schemas.microsoft.com/office/drawing/2014/main" id="{A193ADDB-2254-45F7-89FD-9394B0464F0A}"/>
              </a:ext>
            </a:extLst>
          </p:cNvPr>
          <p:cNvSpPr/>
          <p:nvPr/>
        </p:nvSpPr>
        <p:spPr>
          <a:xfrm>
            <a:off x="6347368" y="408916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6" name="Oval 25">
            <a:extLst>
              <a:ext uri="{FF2B5EF4-FFF2-40B4-BE49-F238E27FC236}">
                <a16:creationId xmlns:a16="http://schemas.microsoft.com/office/drawing/2014/main" id="{E3114C3D-7537-4095-B770-30C17D04824A}"/>
              </a:ext>
            </a:extLst>
          </p:cNvPr>
          <p:cNvSpPr/>
          <p:nvPr/>
        </p:nvSpPr>
        <p:spPr>
          <a:xfrm>
            <a:off x="6469288" y="387692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7" name="Oval 26">
            <a:extLst>
              <a:ext uri="{FF2B5EF4-FFF2-40B4-BE49-F238E27FC236}">
                <a16:creationId xmlns:a16="http://schemas.microsoft.com/office/drawing/2014/main" id="{F3F3A710-50CF-4C10-B4CD-023ACAFF013C}"/>
              </a:ext>
            </a:extLst>
          </p:cNvPr>
          <p:cNvSpPr/>
          <p:nvPr/>
        </p:nvSpPr>
        <p:spPr>
          <a:xfrm>
            <a:off x="6258342" y="291588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8" name="Oval 27">
            <a:extLst>
              <a:ext uri="{FF2B5EF4-FFF2-40B4-BE49-F238E27FC236}">
                <a16:creationId xmlns:a16="http://schemas.microsoft.com/office/drawing/2014/main" id="{122DE9D6-F9E9-4663-9A60-7B9C5E0C9AC4}"/>
              </a:ext>
            </a:extLst>
          </p:cNvPr>
          <p:cNvSpPr/>
          <p:nvPr/>
        </p:nvSpPr>
        <p:spPr>
          <a:xfrm>
            <a:off x="6436394" y="311680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Tree>
    <p:extLst>
      <p:ext uri="{BB962C8B-B14F-4D97-AF65-F5344CB8AC3E}">
        <p14:creationId xmlns:p14="http://schemas.microsoft.com/office/powerpoint/2010/main" val="3972020068"/>
      </p:ext>
    </p:extLst>
  </p:cSld>
  <p:clrMapOvr>
    <a:masterClrMapping/>
  </p:clrMapOvr>
  <mc:AlternateContent xmlns:mc="http://schemas.openxmlformats.org/markup-compatibility/2006" xmlns:p14="http://schemas.microsoft.com/office/powerpoint/2010/main">
    <mc:Choice Requires="p14">
      <p:transition p14:dur="900" spd="slow">
        <p14:warp dir="in"/>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AB586-A876-BB4F-C76B-7574AD18DFC3}"/>
              </a:ext>
            </a:extLst>
          </p:cNvPr>
          <p:cNvPicPr>
            <a:picLocks noChangeAspect="1"/>
          </p:cNvPicPr>
          <p:nvPr/>
        </p:nvPicPr>
        <p:blipFill>
          <a:blip r:embed="rId3"/>
          <a:stretch>
            <a:fillRect/>
          </a:stretch>
        </p:blipFill>
        <p:spPr>
          <a:xfrm>
            <a:off x="2651760" y="68580"/>
            <a:ext cx="6492240" cy="4869180"/>
          </a:xfrm>
          <a:prstGeom prst="rect">
            <a:avLst/>
          </a:prstGeom>
        </p:spPr>
      </p:pic>
      <p:pic>
        <p:nvPicPr>
          <p:cNvPr id="2" name="Picture 1">
            <a:extLst>
              <a:ext uri="{FF2B5EF4-FFF2-40B4-BE49-F238E27FC236}">
                <a16:creationId xmlns:a16="http://schemas.microsoft.com/office/drawing/2014/main" id="{CBB48746-EC41-294E-D649-86D940BB90F5}"/>
              </a:ext>
            </a:extLst>
          </p:cNvPr>
          <p:cNvPicPr>
            <a:picLocks noChangeAspect="1"/>
          </p:cNvPicPr>
          <p:nvPr/>
        </p:nvPicPr>
        <p:blipFill>
          <a:blip r:embed="rId4"/>
          <a:stretch>
            <a:fillRect/>
          </a:stretch>
        </p:blipFill>
        <p:spPr>
          <a:xfrm>
            <a:off x="2651760" y="68580"/>
            <a:ext cx="6492240" cy="4869180"/>
          </a:xfrm>
          <a:prstGeom prst="rect">
            <a:avLst/>
          </a:prstGeom>
        </p:spPr>
      </p:pic>
      <p:pic>
        <p:nvPicPr>
          <p:cNvPr id="4" name="Picture 3">
            <a:extLst>
              <a:ext uri="{FF2B5EF4-FFF2-40B4-BE49-F238E27FC236}">
                <a16:creationId xmlns:a16="http://schemas.microsoft.com/office/drawing/2014/main" id="{5C6EF6DC-C9CE-4236-16CE-8B2E2B7C6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760" y="68580"/>
            <a:ext cx="6492240" cy="4869180"/>
          </a:xfrm>
          <a:prstGeom prst="rect">
            <a:avLst/>
          </a:prstGeom>
        </p:spPr>
      </p:pic>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05088" cy="754856"/>
          </a:xfrm>
        </p:spPr>
        <p:txBody>
          <a:bodyPr vert="horz" lIns="91440" tIns="34290" rIns="91440" bIns="34290" rtlCol="0" anchor="t" anchorCtr="0">
            <a:noAutofit/>
          </a:bodyPr>
          <a:lstStyle/>
          <a:p>
            <a:pPr algn="l"/>
            <a:r>
              <a:rPr lang="en-US" sz="20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540"/>
            <a:ext cx="2674620" cy="3633788"/>
          </a:xfrm>
        </p:spPr>
        <p:txBody>
          <a:bodyPr vert="horz" lIns="91440" tIns="34290" rIns="91440" bIns="34290" numCol="1" rtlCol="0">
            <a:normAutofit/>
          </a:bodyPr>
          <a:lstStyle/>
          <a:p>
            <a:pPr marL="0" indent="0">
              <a:lnSpc>
                <a:spcPct val="80000"/>
              </a:lnSpc>
              <a:spcBef>
                <a:spcPts val="450"/>
              </a:spcBef>
              <a:buNone/>
            </a:pPr>
            <a:r>
              <a:rPr lang="en-US" sz="2100" b="1" dirty="0"/>
              <a:t>846 zones (CONUS)</a:t>
            </a:r>
          </a:p>
          <a:p>
            <a:pPr marL="0" indent="0">
              <a:lnSpc>
                <a:spcPct val="80000"/>
              </a:lnSpc>
              <a:spcBef>
                <a:spcPts val="450"/>
              </a:spcBef>
              <a:buNone/>
            </a:pPr>
            <a:r>
              <a:rPr lang="en-US" sz="15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68580" y="1440180"/>
          <a:ext cx="2606040" cy="3549606"/>
        </p:xfrm>
        <a:graphic>
          <a:graphicData uri="http://schemas.openxmlformats.org/drawingml/2006/table">
            <a:tbl>
              <a:tblPr firstRow="1" bandRow="1">
                <a:tableStyleId>{5C22544A-7EE6-4342-B048-85BDC9FD1C3A}</a:tableStyleId>
              </a:tblPr>
              <a:tblGrid>
                <a:gridCol w="651510">
                  <a:extLst>
                    <a:ext uri="{9D8B030D-6E8A-4147-A177-3AD203B41FA5}">
                      <a16:colId xmlns:a16="http://schemas.microsoft.com/office/drawing/2014/main" val="2285974399"/>
                    </a:ext>
                  </a:extLst>
                </a:gridCol>
                <a:gridCol w="651510">
                  <a:extLst>
                    <a:ext uri="{9D8B030D-6E8A-4147-A177-3AD203B41FA5}">
                      <a16:colId xmlns:a16="http://schemas.microsoft.com/office/drawing/2014/main" val="3565563844"/>
                    </a:ext>
                  </a:extLst>
                </a:gridCol>
                <a:gridCol w="651510">
                  <a:extLst>
                    <a:ext uri="{9D8B030D-6E8A-4147-A177-3AD203B41FA5}">
                      <a16:colId xmlns:a16="http://schemas.microsoft.com/office/drawing/2014/main" val="2225808953"/>
                    </a:ext>
                  </a:extLst>
                </a:gridCol>
                <a:gridCol w="651510">
                  <a:extLst>
                    <a:ext uri="{9D8B030D-6E8A-4147-A177-3AD203B41FA5}">
                      <a16:colId xmlns:a16="http://schemas.microsoft.com/office/drawing/2014/main" val="3812511783"/>
                    </a:ext>
                  </a:extLst>
                </a:gridCol>
              </a:tblGrid>
              <a:tr h="382314">
                <a:tc>
                  <a:txBody>
                    <a:bodyPr/>
                    <a:lstStyle/>
                    <a:p>
                      <a:pPr algn="ctr"/>
                      <a:r>
                        <a:rPr lang="en-US" sz="1400" dirty="0" err="1"/>
                        <a:t>Distor</a:t>
                      </a:r>
                      <a:endParaRPr lang="en-US" sz="1400" dirty="0"/>
                    </a:p>
                  </a:txBody>
                  <a:tcPr marL="68580" marR="68580" marT="34290" marB="34290"/>
                </a:tc>
                <a:tc>
                  <a:txBody>
                    <a:bodyPr/>
                    <a:lstStyle/>
                    <a:p>
                      <a:pPr algn="ctr"/>
                      <a:r>
                        <a:rPr lang="en-US" sz="1400" dirty="0"/>
                        <a:t>Pop</a:t>
                      </a:r>
                    </a:p>
                  </a:txBody>
                  <a:tcPr marL="68580" marR="68580" marT="34290" marB="34290"/>
                </a:tc>
                <a:tc>
                  <a:txBody>
                    <a:bodyPr/>
                    <a:lstStyle/>
                    <a:p>
                      <a:pPr algn="ctr"/>
                      <a:r>
                        <a:rPr lang="en-US" sz="1400" dirty="0"/>
                        <a:t>Cities</a:t>
                      </a:r>
                    </a:p>
                  </a:txBody>
                  <a:tcPr marL="68580" marR="68580" marT="34290" marB="34290"/>
                </a:tc>
                <a:tc>
                  <a:txBody>
                    <a:bodyPr/>
                    <a:lstStyle/>
                    <a:p>
                      <a:pPr algn="ctr"/>
                      <a:r>
                        <a:rPr lang="en-US" sz="1400" dirty="0"/>
                        <a:t>Area</a:t>
                      </a:r>
                    </a:p>
                  </a:txBody>
                  <a:tcPr marL="68580" marR="68580" marT="34290" marB="34290"/>
                </a:tc>
                <a:extLst>
                  <a:ext uri="{0D108BD9-81ED-4DB2-BD59-A6C34878D82A}">
                    <a16:rowId xmlns:a16="http://schemas.microsoft.com/office/drawing/2014/main" val="3831103758"/>
                  </a:ext>
                </a:extLst>
              </a:tr>
              <a:tr h="297180">
                <a:tc>
                  <a:txBody>
                    <a:bodyPr/>
                    <a:lstStyle/>
                    <a:p>
                      <a:pPr algn="r"/>
                      <a:r>
                        <a:rPr lang="en-US" sz="1400" b="1" dirty="0"/>
                        <a:t>±20</a:t>
                      </a:r>
                      <a:endParaRPr lang="en-US" sz="1400" dirty="0"/>
                    </a:p>
                  </a:txBody>
                  <a:tcPr marL="68580" marR="68580" marT="34290" marB="34290"/>
                </a:tc>
                <a:tc>
                  <a:txBody>
                    <a:bodyPr/>
                    <a:lstStyle/>
                    <a:p>
                      <a:pPr algn="r"/>
                      <a:r>
                        <a:rPr lang="en-US" sz="1400" dirty="0"/>
                        <a:t>76%</a:t>
                      </a:r>
                    </a:p>
                  </a:txBody>
                  <a:tcPr marL="68580" marR="68580" marT="34290" marB="34290"/>
                </a:tc>
                <a:tc>
                  <a:txBody>
                    <a:bodyPr/>
                    <a:lstStyle/>
                    <a:p>
                      <a:pPr algn="r"/>
                      <a:r>
                        <a:rPr lang="en-US" sz="1400" dirty="0"/>
                        <a:t>71%</a:t>
                      </a:r>
                    </a:p>
                  </a:txBody>
                  <a:tcPr marL="68580" marR="68580" marT="34290" marB="34290"/>
                </a:tc>
                <a:tc>
                  <a:txBody>
                    <a:bodyPr/>
                    <a:lstStyle/>
                    <a:p>
                      <a:pPr algn="r"/>
                      <a:r>
                        <a:rPr lang="en-US" sz="1400" dirty="0"/>
                        <a:t>58%</a:t>
                      </a:r>
                    </a:p>
                  </a:txBody>
                  <a:tcPr marL="68580" marR="68580" marT="34290" marB="34290"/>
                </a:tc>
                <a:extLst>
                  <a:ext uri="{0D108BD9-81ED-4DB2-BD59-A6C34878D82A}">
                    <a16:rowId xmlns:a16="http://schemas.microsoft.com/office/drawing/2014/main" val="1223376906"/>
                  </a:ext>
                </a:extLst>
              </a:tr>
              <a:tr h="297180">
                <a:tc>
                  <a:txBody>
                    <a:bodyPr/>
                    <a:lstStyle/>
                    <a:p>
                      <a:pPr algn="r"/>
                      <a:r>
                        <a:rPr lang="en-US" sz="1400" b="1" dirty="0"/>
                        <a:t>±50</a:t>
                      </a:r>
                      <a:endParaRPr lang="en-US" sz="1400" dirty="0"/>
                    </a:p>
                  </a:txBody>
                  <a:tcPr marL="68580" marR="68580" marT="34290" marB="34290"/>
                </a:tc>
                <a:tc>
                  <a:txBody>
                    <a:bodyPr/>
                    <a:lstStyle/>
                    <a:p>
                      <a:pPr algn="r"/>
                      <a:r>
                        <a:rPr lang="en-US" sz="1400" dirty="0"/>
                        <a:t>92%</a:t>
                      </a:r>
                    </a:p>
                  </a:txBody>
                  <a:tcPr marL="68580" marR="68580" marT="34290" marB="34290"/>
                </a:tc>
                <a:tc>
                  <a:txBody>
                    <a:bodyPr/>
                    <a:lstStyle/>
                    <a:p>
                      <a:pPr algn="r"/>
                      <a:r>
                        <a:rPr lang="en-US" sz="1400" dirty="0"/>
                        <a:t>89%</a:t>
                      </a:r>
                    </a:p>
                  </a:txBody>
                  <a:tcPr marL="68580" marR="68580" marT="34290" marB="34290"/>
                </a:tc>
                <a:tc>
                  <a:txBody>
                    <a:bodyPr/>
                    <a:lstStyle/>
                    <a:p>
                      <a:pPr algn="r"/>
                      <a:r>
                        <a:rPr lang="en-US" sz="1400" dirty="0"/>
                        <a:t>76%</a:t>
                      </a:r>
                    </a:p>
                  </a:txBody>
                  <a:tcPr marL="68580" marR="68580" marT="34290" marB="34290"/>
                </a:tc>
                <a:extLst>
                  <a:ext uri="{0D108BD9-81ED-4DB2-BD59-A6C34878D82A}">
                    <a16:rowId xmlns:a16="http://schemas.microsoft.com/office/drawing/2014/main" val="2336405844"/>
                  </a:ext>
                </a:extLst>
              </a:tr>
              <a:tr h="297180">
                <a:tc>
                  <a:txBody>
                    <a:bodyPr/>
                    <a:lstStyle/>
                    <a:p>
                      <a:pPr algn="r"/>
                      <a:r>
                        <a:rPr lang="en-US" sz="1400" b="1" dirty="0"/>
                        <a:t>±100</a:t>
                      </a:r>
                      <a:endParaRPr lang="en-US" sz="1400" dirty="0"/>
                    </a:p>
                  </a:txBody>
                  <a:tcPr marL="68580" marR="68580" marT="34290" marB="34290"/>
                </a:tc>
                <a:tc>
                  <a:txBody>
                    <a:bodyPr/>
                    <a:lstStyle/>
                    <a:p>
                      <a:pPr algn="r"/>
                      <a:r>
                        <a:rPr lang="en-US" sz="1400" dirty="0"/>
                        <a:t>98%</a:t>
                      </a:r>
                    </a:p>
                  </a:txBody>
                  <a:tcPr marL="68580" marR="68580" marT="34290" marB="34290"/>
                </a:tc>
                <a:tc>
                  <a:txBody>
                    <a:bodyPr/>
                    <a:lstStyle/>
                    <a:p>
                      <a:pPr algn="r"/>
                      <a:r>
                        <a:rPr lang="en-US" sz="1400" dirty="0"/>
                        <a:t>97%</a:t>
                      </a:r>
                    </a:p>
                  </a:txBody>
                  <a:tcPr marL="68580" marR="68580" marT="34290" marB="34290"/>
                </a:tc>
                <a:tc>
                  <a:txBody>
                    <a:bodyPr/>
                    <a:lstStyle/>
                    <a:p>
                      <a:pPr algn="r"/>
                      <a:r>
                        <a:rPr lang="en-US" sz="1400" dirty="0"/>
                        <a:t>89%</a:t>
                      </a:r>
                    </a:p>
                  </a:txBody>
                  <a:tcPr marL="68580" marR="68580" marT="34290" marB="34290"/>
                </a:tc>
                <a:extLst>
                  <a:ext uri="{0D108BD9-81ED-4DB2-BD59-A6C34878D82A}">
                    <a16:rowId xmlns:a16="http://schemas.microsoft.com/office/drawing/2014/main" val="537786564"/>
                  </a:ext>
                </a:extLst>
              </a:tr>
              <a:tr h="525780">
                <a:tc>
                  <a:txBody>
                    <a:bodyPr/>
                    <a:lstStyle/>
                    <a:p>
                      <a:pPr algn="r"/>
                      <a:r>
                        <a:rPr lang="en-US" sz="1400" b="1" dirty="0"/>
                        <a:t>±400</a:t>
                      </a:r>
                      <a:endParaRPr lang="en-US" sz="1400" dirty="0"/>
                    </a:p>
                  </a:txBody>
                  <a:tcPr marL="68580" marR="68580" marT="34290" marB="34290"/>
                </a:tc>
                <a:tc>
                  <a:txBody>
                    <a:bodyPr/>
                    <a:lstStyle/>
                    <a:p>
                      <a:pPr algn="r"/>
                      <a:r>
                        <a:rPr lang="en-US" sz="1400" dirty="0"/>
                        <a:t>100%</a:t>
                      </a:r>
                    </a:p>
                  </a:txBody>
                  <a:tcPr marL="68580" marR="68580" marT="34290" marB="34290"/>
                </a:tc>
                <a:tc>
                  <a:txBody>
                    <a:bodyPr/>
                    <a:lstStyle/>
                    <a:p>
                      <a:pPr algn="r"/>
                      <a:r>
                        <a:rPr lang="en-US" sz="1400" dirty="0"/>
                        <a:t>100%</a:t>
                      </a:r>
                    </a:p>
                  </a:txBody>
                  <a:tcPr marL="68580" marR="68580" marT="34290" marB="34290"/>
                </a:tc>
                <a:tc>
                  <a:txBody>
                    <a:bodyPr/>
                    <a:lstStyle/>
                    <a:p>
                      <a:pPr algn="r"/>
                      <a:r>
                        <a:rPr lang="en-US" sz="1400" dirty="0"/>
                        <a:t>99.9%</a:t>
                      </a:r>
                    </a:p>
                  </a:txBody>
                  <a:tcPr marL="68580" marR="68580" marT="34290" marB="34290"/>
                </a:tc>
                <a:extLst>
                  <a:ext uri="{0D108BD9-81ED-4DB2-BD59-A6C34878D82A}">
                    <a16:rowId xmlns:a16="http://schemas.microsoft.com/office/drawing/2014/main" val="1583499600"/>
                  </a:ext>
                </a:extLst>
              </a:tr>
              <a:tr h="291662">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i="1" dirty="0"/>
                        <a:t>City and area statistics (ppm):</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297180">
                <a:tc>
                  <a:txBody>
                    <a:bodyPr/>
                    <a:lstStyle/>
                    <a:p>
                      <a:endParaRPr lang="en-US" sz="1300" dirty="0"/>
                    </a:p>
                  </a:txBody>
                  <a:tcPr marL="68580" marR="68580" marT="34290" marB="34290"/>
                </a:tc>
                <a:tc>
                  <a:txBody>
                    <a:bodyPr/>
                    <a:lstStyle/>
                    <a:p>
                      <a:pPr algn="r"/>
                      <a:r>
                        <a:rPr lang="en-US" sz="1300" b="1" dirty="0"/>
                        <a:t>Min</a:t>
                      </a:r>
                    </a:p>
                  </a:txBody>
                  <a:tcPr marL="68580" marR="68580" marT="34290" marB="34290"/>
                </a:tc>
                <a:tc>
                  <a:txBody>
                    <a:bodyPr/>
                    <a:lstStyle/>
                    <a:p>
                      <a:pPr algn="r"/>
                      <a:r>
                        <a:rPr lang="en-US" sz="1300" dirty="0"/>
                        <a:t>-407</a:t>
                      </a:r>
                    </a:p>
                  </a:txBody>
                  <a:tcPr marL="68580" marR="68580" marT="34290" marB="34290"/>
                </a:tc>
                <a:tc>
                  <a:txBody>
                    <a:bodyPr/>
                    <a:lstStyle/>
                    <a:p>
                      <a:pPr algn="r"/>
                      <a:r>
                        <a:rPr lang="en-US" sz="1300" dirty="0"/>
                        <a:t>-1438</a:t>
                      </a:r>
                    </a:p>
                  </a:txBody>
                  <a:tcPr marL="68580" marR="68580" marT="34290" marB="34290"/>
                </a:tc>
                <a:extLst>
                  <a:ext uri="{0D108BD9-81ED-4DB2-BD59-A6C34878D82A}">
                    <a16:rowId xmlns:a16="http://schemas.microsoft.com/office/drawing/2014/main" val="2383593542"/>
                  </a:ext>
                </a:extLst>
              </a:tr>
              <a:tr h="276685">
                <a:tc>
                  <a:txBody>
                    <a:bodyPr/>
                    <a:lstStyle/>
                    <a:p>
                      <a:endParaRPr lang="en-US" sz="1300"/>
                    </a:p>
                  </a:txBody>
                  <a:tcPr marL="68580" marR="68580" marT="34290" marB="34290"/>
                </a:tc>
                <a:tc>
                  <a:txBody>
                    <a:bodyPr/>
                    <a:lstStyle/>
                    <a:p>
                      <a:pPr algn="r"/>
                      <a:r>
                        <a:rPr lang="en-US" sz="1300" b="1" dirty="0"/>
                        <a:t>Max</a:t>
                      </a:r>
                    </a:p>
                  </a:txBody>
                  <a:tcPr marL="68580" marR="68580" marT="34290" marB="34290"/>
                </a:tc>
                <a:tc>
                  <a:txBody>
                    <a:bodyPr/>
                    <a:lstStyle/>
                    <a:p>
                      <a:pPr algn="r"/>
                      <a:r>
                        <a:rPr lang="en-US" sz="1300" dirty="0"/>
                        <a:t>+486</a:t>
                      </a:r>
                    </a:p>
                  </a:txBody>
                  <a:tcPr marL="68580" marR="68580" marT="34290" marB="34290"/>
                </a:tc>
                <a:tc>
                  <a:txBody>
                    <a:bodyPr/>
                    <a:lstStyle/>
                    <a:p>
                      <a:pPr algn="r"/>
                      <a:r>
                        <a:rPr lang="en-US" sz="1300" dirty="0"/>
                        <a:t>+2624</a:t>
                      </a:r>
                    </a:p>
                  </a:txBody>
                  <a:tcPr marL="68580" marR="68580" marT="34290" marB="34290"/>
                </a:tc>
                <a:extLst>
                  <a:ext uri="{0D108BD9-81ED-4DB2-BD59-A6C34878D82A}">
                    <a16:rowId xmlns:a16="http://schemas.microsoft.com/office/drawing/2014/main" val="1849227157"/>
                  </a:ext>
                </a:extLst>
              </a:tr>
              <a:tr h="290085">
                <a:tc>
                  <a:txBody>
                    <a:bodyPr/>
                    <a:lstStyle/>
                    <a:p>
                      <a:endParaRPr lang="en-US" sz="1300"/>
                    </a:p>
                  </a:txBody>
                  <a:tcPr marL="68580" marR="68580" marT="34290" marB="34290"/>
                </a:tc>
                <a:tc>
                  <a:txBody>
                    <a:bodyPr/>
                    <a:lstStyle/>
                    <a:p>
                      <a:pPr algn="r"/>
                      <a:r>
                        <a:rPr lang="en-US" sz="1300" b="1" dirty="0"/>
                        <a:t>Range</a:t>
                      </a:r>
                    </a:p>
                  </a:txBody>
                  <a:tcPr marL="68580" marR="68580" marT="34290" marB="34290"/>
                </a:tc>
                <a:tc>
                  <a:txBody>
                    <a:bodyPr/>
                    <a:lstStyle/>
                    <a:p>
                      <a:pPr algn="r"/>
                      <a:r>
                        <a:rPr lang="en-US" sz="1300" dirty="0"/>
                        <a:t>893</a:t>
                      </a:r>
                    </a:p>
                  </a:txBody>
                  <a:tcPr marL="68580" marR="68580" marT="34290" marB="34290"/>
                </a:tc>
                <a:tc>
                  <a:txBody>
                    <a:bodyPr/>
                    <a:lstStyle/>
                    <a:p>
                      <a:pPr algn="r"/>
                      <a:r>
                        <a:rPr lang="en-US" sz="1300" dirty="0"/>
                        <a:t>4062</a:t>
                      </a:r>
                    </a:p>
                  </a:txBody>
                  <a:tcPr marL="68580" marR="68580" marT="34290" marB="34290"/>
                </a:tc>
                <a:extLst>
                  <a:ext uri="{0D108BD9-81ED-4DB2-BD59-A6C34878D82A}">
                    <a16:rowId xmlns:a16="http://schemas.microsoft.com/office/drawing/2014/main" val="1143360944"/>
                  </a:ext>
                </a:extLst>
              </a:tr>
              <a:tr h="297180">
                <a:tc>
                  <a:txBody>
                    <a:bodyPr/>
                    <a:lstStyle/>
                    <a:p>
                      <a:endParaRPr lang="en-US" sz="1300"/>
                    </a:p>
                  </a:txBody>
                  <a:tcPr marL="68580" marR="68580" marT="34290" marB="34290"/>
                </a:tc>
                <a:tc>
                  <a:txBody>
                    <a:bodyPr/>
                    <a:lstStyle/>
                    <a:p>
                      <a:pPr algn="r"/>
                      <a:r>
                        <a:rPr lang="en-US" sz="1300" b="1" dirty="0"/>
                        <a:t>Mean</a:t>
                      </a:r>
                    </a:p>
                  </a:txBody>
                  <a:tcPr marL="68580" marR="68580" marT="34290" marB="34290"/>
                </a:tc>
                <a:tc>
                  <a:txBody>
                    <a:bodyPr/>
                    <a:lstStyle/>
                    <a:p>
                      <a:pPr algn="r"/>
                      <a:r>
                        <a:rPr lang="en-US" sz="1300" dirty="0"/>
                        <a:t>-6</a:t>
                      </a:r>
                    </a:p>
                  </a:txBody>
                  <a:tcPr marL="68580" marR="68580" marT="34290" marB="34290"/>
                </a:tc>
                <a:tc>
                  <a:txBody>
                    <a:bodyPr/>
                    <a:lstStyle/>
                    <a:p>
                      <a:pPr algn="r"/>
                      <a:r>
                        <a:rPr lang="en-US" sz="1300" dirty="0"/>
                        <a:t>-23</a:t>
                      </a:r>
                    </a:p>
                  </a:txBody>
                  <a:tcPr marL="68580" marR="68580" marT="34290" marB="34290"/>
                </a:tc>
                <a:extLst>
                  <a:ext uri="{0D108BD9-81ED-4DB2-BD59-A6C34878D82A}">
                    <a16:rowId xmlns:a16="http://schemas.microsoft.com/office/drawing/2014/main" val="2556979924"/>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dirty="0"/>
                        <a:t>Mean weighted by pop = -4</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Tree>
    <p:extLst>
      <p:ext uri="{BB962C8B-B14F-4D97-AF65-F5344CB8AC3E}">
        <p14:creationId xmlns:p14="http://schemas.microsoft.com/office/powerpoint/2010/main" val="389620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93D11C-C9BB-4776-BA6E-6413C85E521C}"/>
              </a:ext>
            </a:extLst>
          </p:cNvPr>
          <p:cNvSpPr/>
          <p:nvPr/>
        </p:nvSpPr>
        <p:spPr>
          <a:xfrm>
            <a:off x="0" y="3253269"/>
            <a:ext cx="9144000" cy="1224116"/>
          </a:xfrm>
          <a:prstGeom prst="rect">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4" name="object 4"/>
          <p:cNvSpPr txBox="1"/>
          <p:nvPr/>
        </p:nvSpPr>
        <p:spPr>
          <a:xfrm>
            <a:off x="464234" y="363900"/>
            <a:ext cx="8215532" cy="4029308"/>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The Survey Foot is dead!</a:t>
            </a:r>
          </a:p>
          <a:p>
            <a:pPr marL="12700" algn="ctr" defTabSz="342900" fontAlgn="base">
              <a:spcAft>
                <a:spcPct val="0"/>
              </a:spcAft>
              <a:buSzPct val="159375"/>
              <a:defRPr/>
            </a:pPr>
            <a:endParaRPr lang="en-US" sz="405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050" b="1" i="1" spc="-15" dirty="0">
                <a:solidFill>
                  <a:srgbClr val="C00000"/>
                </a:solidFill>
                <a:uFill>
                  <a:solidFill>
                    <a:srgbClr val="C00000"/>
                  </a:solidFill>
                </a:uFill>
                <a:latin typeface="Cambria" panose="02040503050406030204" pitchFamily="18" charset="0"/>
                <a:ea typeface="ＭＳ Ｐゴシック" pitchFamily="34" charset="-128"/>
                <a:cs typeface="Arial Black"/>
              </a:rPr>
              <a:t>Long live the Survey Foot!</a:t>
            </a:r>
          </a:p>
          <a:p>
            <a:pPr marL="12700" algn="ctr" defTabSz="342900" fontAlgn="base">
              <a:spcAft>
                <a:spcPct val="0"/>
              </a:spcAft>
              <a:buSzPct val="159375"/>
              <a:defRPr/>
            </a:pPr>
            <a:endParaRPr lang="en-US" sz="405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1950" spc="-15" dirty="0">
                <a:solidFill>
                  <a:prstClr val="black"/>
                </a:solidFill>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lang="en-US" sz="1950" i="1" spc="-15" dirty="0">
                <a:solidFill>
                  <a:prstClr val="black"/>
                </a:solidFill>
                <a:uFill>
                  <a:solidFill>
                    <a:srgbClr val="C00000"/>
                  </a:solidFill>
                </a:uFill>
                <a:latin typeface="Cambria" panose="02040503050406030204" pitchFamily="18" charset="0"/>
                <a:ea typeface="ＭＳ Ｐゴシック" pitchFamily="34" charset="-128"/>
                <a:cs typeface="Arial Black"/>
              </a:rPr>
              <a:t>…</a:t>
            </a:r>
          </a:p>
          <a:p>
            <a:pPr marL="12700" algn="ctr" defTabSz="342900" fontAlgn="base">
              <a:spcBef>
                <a:spcPts val="900"/>
              </a:spcBef>
              <a:spcAft>
                <a:spcPct val="0"/>
              </a:spcAft>
              <a:buSzPct val="159375"/>
              <a:defRPr/>
            </a:pP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But it will </a:t>
            </a:r>
            <a:r>
              <a:rPr lang="en-US" sz="36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always</a:t>
            </a: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 be available in NGS tools for NAD83 and NAD27 coordinates</a:t>
            </a:r>
          </a:p>
        </p:txBody>
      </p:sp>
    </p:spTree>
    <p:extLst>
      <p:ext uri="{BB962C8B-B14F-4D97-AF65-F5344CB8AC3E}">
        <p14:creationId xmlns:p14="http://schemas.microsoft.com/office/powerpoint/2010/main" val="2149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rmAutofit/>
          </a:bodyPr>
          <a:lstStyle/>
          <a:p>
            <a:r>
              <a:rPr lang="en-US" dirty="0"/>
              <a:t>Preparing</a:t>
            </a:r>
          </a:p>
        </p:txBody>
      </p:sp>
      <p:sp>
        <p:nvSpPr>
          <p:cNvPr id="3" name="Content Placeholder 2"/>
          <p:cNvSpPr>
            <a:spLocks noGrp="1"/>
          </p:cNvSpPr>
          <p:nvPr>
            <p:ph idx="1"/>
          </p:nvPr>
        </p:nvSpPr>
        <p:spPr>
          <a:xfrm>
            <a:off x="181303" y="1057278"/>
            <a:ext cx="8868104" cy="4086222"/>
          </a:xfrm>
        </p:spPr>
        <p:txBody>
          <a:bodyPr/>
          <a:lstStyle/>
          <a:p>
            <a:pPr>
              <a:spcAft>
                <a:spcPts val="900"/>
              </a:spcAft>
            </a:pPr>
            <a:r>
              <a:rPr lang="en-US" sz="2800" dirty="0"/>
              <a:t>Know the epoch of your data/datasets</a:t>
            </a:r>
          </a:p>
          <a:p>
            <a:pPr lvl="1">
              <a:spcAft>
                <a:spcPts val="900"/>
              </a:spcAft>
            </a:pPr>
            <a:r>
              <a:rPr lang="en-US" sz="2500" dirty="0"/>
              <a:t>consider how you will track this</a:t>
            </a:r>
          </a:p>
          <a:p>
            <a:pPr lvl="2">
              <a:spcAft>
                <a:spcPts val="450"/>
              </a:spcAft>
            </a:pPr>
            <a:r>
              <a:rPr lang="en-US" sz="2200" dirty="0"/>
              <a:t>full to-the-second timestamp on every feature?</a:t>
            </a:r>
          </a:p>
          <a:p>
            <a:pPr lvl="3">
              <a:spcBef>
                <a:spcPts val="0"/>
              </a:spcBef>
              <a:spcAft>
                <a:spcPts val="900"/>
              </a:spcAft>
            </a:pPr>
            <a:r>
              <a:rPr lang="en-US" dirty="0">
                <a:latin typeface="Cambria" panose="02040503050406030204" pitchFamily="18" charset="0"/>
                <a:ea typeface="Cambria" panose="02040503050406030204" pitchFamily="18" charset="0"/>
              </a:rPr>
              <a:t>Modern survey equipment makes this possible</a:t>
            </a:r>
          </a:p>
          <a:p>
            <a:pPr lvl="2">
              <a:spcAft>
                <a:spcPts val="450"/>
              </a:spcAft>
            </a:pPr>
            <a:r>
              <a:rPr lang="en-US" sz="2200" dirty="0"/>
              <a:t>labeling a year for each dataset?</a:t>
            </a:r>
          </a:p>
          <a:p>
            <a:pPr lvl="3">
              <a:spcBef>
                <a:spcPts val="0"/>
              </a:spcBef>
              <a:spcAft>
                <a:spcPts val="900"/>
              </a:spcAft>
            </a:pPr>
            <a:r>
              <a:rPr lang="en-US" dirty="0">
                <a:latin typeface="Cambria" panose="02040503050406030204" pitchFamily="18" charset="0"/>
                <a:ea typeface="Cambria" panose="02040503050406030204" pitchFamily="18" charset="0"/>
              </a:rPr>
              <a:t>Easy to add to workflows, datasets/databases, folders</a:t>
            </a:r>
          </a:p>
          <a:p>
            <a:pPr lvl="2">
              <a:spcAft>
                <a:spcPts val="900"/>
              </a:spcAft>
            </a:pPr>
            <a:r>
              <a:rPr lang="en-US" sz="2200" dirty="0"/>
              <a:t>something in-between that works for your needs?</a:t>
            </a:r>
          </a:p>
          <a:p>
            <a:pPr lvl="3">
              <a:spcAft>
                <a:spcPts val="900"/>
              </a:spcAft>
            </a:pPr>
            <a:endParaRPr lang="en-US" sz="1800" dirty="0"/>
          </a:p>
        </p:txBody>
      </p:sp>
      <p:pic>
        <p:nvPicPr>
          <p:cNvPr id="4" name="thumbs up" descr="Image result for like">
            <a:extLst>
              <a:ext uri="{FF2B5EF4-FFF2-40B4-BE49-F238E27FC236}">
                <a16:creationId xmlns:a16="http://schemas.microsoft.com/office/drawing/2014/main" id="{04EC7B36-98FB-4F55-9B53-85907284026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746782" y="3446015"/>
            <a:ext cx="1311004" cy="1122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7CB4B9-8EA5-432D-85E8-2D7AB2D0A171}"/>
              </a:ext>
            </a:extLst>
          </p:cNvPr>
          <p:cNvSpPr txBox="1"/>
          <p:nvPr/>
        </p:nvSpPr>
        <p:spPr>
          <a:xfrm>
            <a:off x="3669221" y="4398370"/>
            <a:ext cx="1058261" cy="715581"/>
          </a:xfrm>
          <a:prstGeom prst="rect">
            <a:avLst/>
          </a:prstGeom>
          <a:noFill/>
        </p:spPr>
        <p:txBody>
          <a:bodyPr wrap="square" rtlCol="0">
            <a:spAutoFit/>
          </a:bodyPr>
          <a:lstStyle/>
          <a:p>
            <a:r>
              <a:rPr lang="en-US" sz="1350" dirty="0">
                <a:latin typeface="Cambria" panose="02040503050406030204" pitchFamily="18" charset="0"/>
                <a:ea typeface="Cambria" panose="02040503050406030204" pitchFamily="18" charset="0"/>
              </a:rPr>
              <a:t>2023.1957</a:t>
            </a:r>
          </a:p>
          <a:p>
            <a:r>
              <a:rPr lang="en-US" sz="1350" dirty="0">
                <a:latin typeface="Cambria" panose="02040503050406030204" pitchFamily="18" charset="0"/>
                <a:ea typeface="Cambria" panose="02040503050406030204" pitchFamily="18" charset="0"/>
              </a:rPr>
              <a:t>2023:27</a:t>
            </a:r>
          </a:p>
          <a:p>
            <a:r>
              <a:rPr lang="en-US" sz="1350" dirty="0">
                <a:latin typeface="Cambria" panose="02040503050406030204" pitchFamily="18" charset="0"/>
                <a:ea typeface="Cambria" panose="02040503050406030204" pitchFamily="18" charset="0"/>
              </a:rPr>
              <a:t>20230127</a:t>
            </a:r>
          </a:p>
        </p:txBody>
      </p:sp>
      <p:sp>
        <p:nvSpPr>
          <p:cNvPr id="6" name="Right Brace 5">
            <a:extLst>
              <a:ext uri="{FF2B5EF4-FFF2-40B4-BE49-F238E27FC236}">
                <a16:creationId xmlns:a16="http://schemas.microsoft.com/office/drawing/2014/main" id="{8A2CB9AA-BDD8-415F-8633-20A408F56B6D}"/>
              </a:ext>
            </a:extLst>
          </p:cNvPr>
          <p:cNvSpPr/>
          <p:nvPr/>
        </p:nvSpPr>
        <p:spPr>
          <a:xfrm>
            <a:off x="4502822" y="4398370"/>
            <a:ext cx="224659" cy="692498"/>
          </a:xfrm>
          <a:prstGeom prst="rightBrace">
            <a:avLst>
              <a:gd name="adj1" fmla="val 4254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 name="TextBox 6">
            <a:extLst>
              <a:ext uri="{FF2B5EF4-FFF2-40B4-BE49-F238E27FC236}">
                <a16:creationId xmlns:a16="http://schemas.microsoft.com/office/drawing/2014/main" id="{A8114FD5-394A-4DB6-95FD-DBD23BCBDA84}"/>
              </a:ext>
            </a:extLst>
          </p:cNvPr>
          <p:cNvSpPr txBox="1"/>
          <p:nvPr/>
        </p:nvSpPr>
        <p:spPr>
          <a:xfrm>
            <a:off x="4846701" y="4606119"/>
            <a:ext cx="2807863" cy="300082"/>
          </a:xfrm>
          <a:prstGeom prst="rect">
            <a:avLst/>
          </a:prstGeom>
          <a:noFill/>
        </p:spPr>
        <p:txBody>
          <a:bodyPr wrap="square" rtlCol="0" anchor="ctr">
            <a:spAutoFit/>
          </a:bodyPr>
          <a:lstStyle/>
          <a:p>
            <a:r>
              <a:rPr lang="en-US" sz="1350" dirty="0">
                <a:latin typeface="Cambria" panose="02040503050406030204" pitchFamily="18" charset="0"/>
                <a:ea typeface="Cambria" panose="02040503050406030204" pitchFamily="18" charset="0"/>
              </a:rPr>
              <a:t>Epoch nomenclature is your choice</a:t>
            </a:r>
          </a:p>
        </p:txBody>
      </p:sp>
    </p:spTree>
    <p:custDataLst>
      <p:tags r:id="rId1"/>
    </p:custDataLst>
    <p:extLst>
      <p:ext uri="{BB962C8B-B14F-4D97-AF65-F5344CB8AC3E}">
        <p14:creationId xmlns:p14="http://schemas.microsoft.com/office/powerpoint/2010/main" val="32819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0000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rmAutofit/>
          </a:bodyPr>
          <a:lstStyle/>
          <a:p>
            <a:r>
              <a:rPr lang="en-US" dirty="0"/>
              <a:t>Preparing</a:t>
            </a:r>
          </a:p>
        </p:txBody>
      </p:sp>
      <p:sp>
        <p:nvSpPr>
          <p:cNvPr id="3" name="Content Placeholder 2"/>
          <p:cNvSpPr>
            <a:spLocks noGrp="1"/>
          </p:cNvSpPr>
          <p:nvPr>
            <p:ph idx="1"/>
          </p:nvPr>
        </p:nvSpPr>
        <p:spPr>
          <a:xfrm>
            <a:off x="226243" y="1057278"/>
            <a:ext cx="8719794" cy="4086222"/>
          </a:xfrm>
        </p:spPr>
        <p:txBody>
          <a:bodyPr/>
          <a:lstStyle/>
          <a:p>
            <a:pPr marL="0">
              <a:spcAft>
                <a:spcPts val="900"/>
              </a:spcAft>
            </a:pPr>
            <a:r>
              <a:rPr lang="en-US" sz="2800" dirty="0"/>
              <a:t>Reprocessing your data</a:t>
            </a:r>
          </a:p>
          <a:p>
            <a:pPr marL="246460" lvl="1">
              <a:spcAft>
                <a:spcPts val="900"/>
              </a:spcAft>
            </a:pPr>
            <a:r>
              <a:rPr lang="en-US" sz="2500" dirty="0"/>
              <a:t>perfect world = everyone reprocesses everything</a:t>
            </a:r>
          </a:p>
          <a:p>
            <a:pPr marL="532210" lvl="2">
              <a:spcAft>
                <a:spcPts val="900"/>
              </a:spcAft>
            </a:pPr>
            <a:r>
              <a:rPr lang="en-US" sz="2200" dirty="0"/>
              <a:t>what does this mean?</a:t>
            </a:r>
          </a:p>
          <a:p>
            <a:pPr marL="875110" lvl="3">
              <a:spcAft>
                <a:spcPts val="900"/>
              </a:spcAft>
            </a:pPr>
            <a:r>
              <a:rPr lang="en-US" sz="1800" dirty="0"/>
              <a:t>consider an ALTA w/topo</a:t>
            </a:r>
          </a:p>
          <a:p>
            <a:pPr marL="1218010" lvl="4">
              <a:spcAft>
                <a:spcPts val="900"/>
              </a:spcAft>
            </a:pPr>
            <a:r>
              <a:rPr lang="en-US" sz="1800" dirty="0">
                <a:latin typeface="Cambria" panose="02040503050406030204" pitchFamily="18" charset="0"/>
                <a:ea typeface="Cambria" panose="02040503050406030204" pitchFamily="18" charset="0"/>
              </a:rPr>
              <a:t>start over with the onsite GNSS-based control</a:t>
            </a:r>
          </a:p>
          <a:p>
            <a:pPr marL="1218010" lvl="4">
              <a:spcAft>
                <a:spcPts val="900"/>
              </a:spcAft>
            </a:pPr>
            <a:r>
              <a:rPr lang="en-US" sz="1800" dirty="0">
                <a:latin typeface="Cambria" panose="02040503050406030204" pitchFamily="18" charset="0"/>
                <a:ea typeface="Cambria" panose="02040503050406030204" pitchFamily="18" charset="0"/>
              </a:rPr>
              <a:t>reorient all your shots/ties (</a:t>
            </a:r>
            <a:r>
              <a:rPr lang="en-US" sz="1800" i="1" dirty="0">
                <a:latin typeface="Cambria" panose="02040503050406030204" pitchFamily="18" charset="0"/>
                <a:ea typeface="Cambria" panose="02040503050406030204" pitchFamily="18" charset="0"/>
              </a:rPr>
              <a:t>hopefully linked</a:t>
            </a:r>
            <a:r>
              <a:rPr lang="en-US" sz="1800" dirty="0">
                <a:latin typeface="Cambria" panose="02040503050406030204" pitchFamily="18" charset="0"/>
                <a:ea typeface="Cambria" panose="02040503050406030204" pitchFamily="18" charset="0"/>
              </a:rPr>
              <a:t>)</a:t>
            </a:r>
          </a:p>
          <a:p>
            <a:pPr marL="1218010" lvl="4">
              <a:spcAft>
                <a:spcPts val="900"/>
              </a:spcAft>
            </a:pPr>
            <a:r>
              <a:rPr lang="en-US" sz="1800" dirty="0">
                <a:latin typeface="Cambria" panose="02040503050406030204" pitchFamily="18" charset="0"/>
                <a:ea typeface="Cambria" panose="02040503050406030204" pitchFamily="18" charset="0"/>
              </a:rPr>
              <a:t>recreate all the drainage features in new datum</a:t>
            </a:r>
          </a:p>
          <a:p>
            <a:pPr marL="532210" lvl="2">
              <a:spcAft>
                <a:spcPts val="900"/>
              </a:spcAft>
            </a:pPr>
            <a:r>
              <a:rPr lang="en-US" sz="2200" b="1" i="1" dirty="0"/>
              <a:t>unrealistic! </a:t>
            </a:r>
            <a:r>
              <a:rPr lang="en-US" sz="2200" dirty="0"/>
              <a:t>… and unnecessary for majority users</a:t>
            </a:r>
          </a:p>
        </p:txBody>
      </p:sp>
    </p:spTree>
    <p:custDataLst>
      <p:tags r:id="rId1"/>
    </p:custDataLst>
    <p:extLst>
      <p:ext uri="{BB962C8B-B14F-4D97-AF65-F5344CB8AC3E}">
        <p14:creationId xmlns:p14="http://schemas.microsoft.com/office/powerpoint/2010/main" val="2387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dirty="0" lang="en-US">
                <a:latin charset="0" panose="02040503050406030204" pitchFamily="18" typeface="Cambria"/>
                <a:ea charset="0" panose="02040503050406030204" pitchFamily="18" typeface="Cambria"/>
              </a:rPr>
              <a:t>Preparing</a:t>
            </a:r>
          </a:p>
        </p:txBody>
      </p:sp>
      <p:sp>
        <p:nvSpPr>
          <p:cNvPr id="3" name="Content Placeholder 2"/>
          <p:cNvSpPr>
            <a:spLocks noGrp="1"/>
          </p:cNvSpPr>
          <p:nvPr>
            <p:ph idx="1"/>
          </p:nvPr>
        </p:nvSpPr>
        <p:spPr>
          <a:xfrm>
            <a:off x="1143000" y="942978"/>
            <a:ext cx="8001000" cy="4086222"/>
          </a:xfrm>
        </p:spPr>
        <p:txBody>
          <a:bodyPr>
            <a:normAutofit/>
          </a:bodyPr>
          <a:lstStyle/>
          <a:p>
            <a:pPr indent="0" lvl="1" marL="128588">
              <a:spcAft>
                <a:spcPts val="900"/>
              </a:spcAft>
              <a:buNone/>
            </a:pPr>
            <a:r>
              <a:rPr dirty="0" lang="en-US" sz="2400"/>
              <a:t>Transforming your data</a:t>
            </a:r>
          </a:p>
          <a:p>
            <a:pPr lvl="2" marL="646510">
              <a:spcBef>
                <a:spcPts val="0"/>
              </a:spcBef>
              <a:spcAft>
                <a:spcPts val="900"/>
              </a:spcAft>
            </a:pPr>
            <a:r>
              <a:rPr dirty="0" lang="en-US" sz="2100"/>
              <a:t>NCAT </a:t>
            </a:r>
            <a:r>
              <a:rPr dirty="0" lang="en-US" sz="1725"/>
              <a:t>- NGS Coordinate Conversion and Transformation Tool</a:t>
            </a:r>
          </a:p>
          <a:p>
            <a:pPr lvl="3" marL="989410">
              <a:spcAft>
                <a:spcPts val="900"/>
              </a:spcAft>
            </a:pPr>
            <a:r>
              <a:rPr dirty="0" lang="en-US" sz="1800"/>
              <a:t>ASCII up/download, Web Services, Download, GitHub</a:t>
            </a:r>
          </a:p>
          <a:p>
            <a:pPr lvl="3" marL="989410">
              <a:spcAft>
                <a:spcPts val="900"/>
              </a:spcAft>
            </a:pPr>
            <a:r>
              <a:rPr b="1" dirty="0" i="1" lang="en-US" sz="1800"/>
              <a:t>ask your software provider(s) about integration</a:t>
            </a:r>
          </a:p>
          <a:p>
            <a:pPr lvl="4" marL="1332310">
              <a:spcAft>
                <a:spcPts val="900"/>
              </a:spcAft>
            </a:pPr>
            <a:r>
              <a:rPr dirty="0" lang="en-US" sz="1800"/>
              <a:t>we envision COTS integrations as most popular method of access</a:t>
            </a:r>
          </a:p>
          <a:p>
            <a:pPr lvl="4" marL="1332310">
              <a:spcAft>
                <a:spcPts val="900"/>
              </a:spcAft>
            </a:pPr>
            <a:r>
              <a:rPr dirty="0" lang="en-US" sz="1800"/>
              <a:t>Industry Workshops - May 2021 and August 2022</a:t>
            </a:r>
          </a:p>
          <a:p>
            <a:pPr lvl="5" marL="1675210">
              <a:spcAft>
                <a:spcPts val="900"/>
              </a:spcAft>
            </a:pPr>
            <a:r>
              <a:rPr dirty="0" err="1" lang="en-US" sz="1200"/>
              <a:t>Esri</a:t>
            </a:r>
            <a:r>
              <a:rPr dirty="0" lang="en-US" sz="1200"/>
              <a:t>, Trimble, Blue Marble, </a:t>
            </a:r>
            <a:r>
              <a:rPr dirty="0" err="1" lang="en-US" sz="1200"/>
              <a:t>etc</a:t>
            </a:r>
            <a:r>
              <a:rPr dirty="0" lang="en-US" sz="1200"/>
              <a:t>… all the well known names attended</a:t>
            </a:r>
            <a:endParaRPr dirty="0" lang="en-US" sz="1200">
              <a:latin charset="0" panose="02040503050406030204" pitchFamily="18" typeface="Cambria"/>
              <a:ea charset="0" panose="02040503050406030204" pitchFamily="18" typeface="Cambria"/>
            </a:endParaRPr>
          </a:p>
          <a:p>
            <a:pPr lvl="4" marL="1332310">
              <a:spcAft>
                <a:spcPts val="900"/>
              </a:spcAft>
            </a:pPr>
            <a:r>
              <a:rPr dirty="0" lang="en-US" sz="1800"/>
              <a:t>Geospatial Software Developers’ Summit – Nov/Dec</a:t>
            </a:r>
          </a:p>
          <a:p>
            <a:pPr lvl="5" marL="1675210">
              <a:spcAft>
                <a:spcPts val="900"/>
              </a:spcAft>
            </a:pPr>
            <a:r>
              <a:rPr dirty="0" lang="en-US" sz="1800">
                <a:latin charset="0" panose="02040503050406030204" pitchFamily="18" typeface="Cambria"/>
                <a:ea charset="0" panose="02040503050406030204" pitchFamily="18" typeface="Cambria"/>
              </a:rPr>
              <a:t>International &amp; Virtual </a:t>
            </a:r>
            <a:r>
              <a:rPr dirty="0" lang="en-US" sz="1800">
                <a:latin charset="0" panose="02040503050406030204" pitchFamily="18" typeface="Cambria"/>
                <a:ea charset="0" panose="02040503050406030204" pitchFamily="18" typeface="Cambria"/>
                <a:sym charset="2" panose="05000000000000000000" pitchFamily="2" typeface="Wingdings"/>
              </a:rPr>
              <a:t> US NGS and </a:t>
            </a:r>
            <a:r>
              <a:rPr dirty="0" err="1" lang="en-US" sz="1800">
                <a:latin charset="0" panose="02040503050406030204" pitchFamily="18" typeface="Cambria"/>
                <a:ea charset="0" panose="02040503050406030204" pitchFamily="18" typeface="Cambria"/>
                <a:sym charset="2" panose="05000000000000000000" pitchFamily="2" typeface="Wingdings"/>
              </a:rPr>
              <a:t>NRCan</a:t>
            </a:r>
            <a:r>
              <a:rPr dirty="0" lang="en-US" sz="1800">
                <a:latin charset="0" panose="02040503050406030204" pitchFamily="18" typeface="Cambria"/>
                <a:ea charset="0" panose="02040503050406030204" pitchFamily="18" typeface="Cambria"/>
                <a:sym charset="2" panose="05000000000000000000" pitchFamily="2" typeface="Wingdings"/>
              </a:rPr>
              <a:t> CGS </a:t>
            </a:r>
            <a:endParaRPr dirty="0" lang="en-US" sz="1800">
              <a:latin charset="0" panose="02040503050406030204" pitchFamily="18" typeface="Cambria"/>
              <a:ea charset="0" panose="02040503050406030204" pitchFamily="18" typeface="Cambria"/>
            </a:endParaRPr>
          </a:p>
        </p:txBody>
      </p:sp>
      <p:pic>
        <p:nvPicPr>
          <p:cNvPr id="4" name="Picture 3">
            <a:hlinkClick r:id="rId4"/>
            <a:extLst>
              <a:ext uri="{FF2B5EF4-FFF2-40B4-BE49-F238E27FC236}">
                <a16:creationId xmlns:a16="http://schemas.microsoft.com/office/drawing/2014/main" id="{71AF3A20-4542-4B2B-ADFB-1BDEBCC6C28C}"/>
              </a:ext>
            </a:extLst>
          </p:cNvPr>
          <p:cNvPicPr>
            <a:picLocks noChangeAspect="1"/>
          </p:cNvPicPr>
          <p:nvPr/>
        </p:nvPicPr>
        <p:blipFill>
          <a:blip r:embed="rId5"/>
          <a:stretch>
            <a:fillRect/>
          </a:stretch>
        </p:blipFill>
        <p:spPr>
          <a:xfrm>
            <a:off x="412611" y="1445852"/>
            <a:ext cx="8318778" cy="381074"/>
          </a:xfrm>
          <a:prstGeom prst="rect">
            <a:avLst/>
          </a:prstGeom>
          <a:ln w="25400">
            <a:solidFill>
              <a:schemeClr val="tx1">
                <a:lumMod val="50000"/>
                <a:lumOff val="50000"/>
              </a:schemeClr>
            </a:solidFill>
          </a:ln>
        </p:spPr>
      </p:pic>
      <p:pic>
        <p:nvPicPr>
          <p:cNvPr id="5" name="Picture 4">
            <a:hlinkClick r:id="rId6"/>
            <a:extLst>
              <a:ext uri="{FF2B5EF4-FFF2-40B4-BE49-F238E27FC236}">
                <a16:creationId xmlns:a16="http://schemas.microsoft.com/office/drawing/2014/main" id="{1BB37688-A773-4123-9882-6F87D688B74D}"/>
              </a:ext>
            </a:extLst>
          </p:cNvPr>
          <p:cNvPicPr>
            <a:picLocks noChangeAspect="1"/>
          </p:cNvPicPr>
          <p:nvPr/>
        </p:nvPicPr>
        <p:blipFill rotWithShape="1">
          <a:blip r:embed="rId7"/>
          <a:srcRect b="82935" r="75104"/>
          <a:stretch/>
        </p:blipFill>
        <p:spPr>
          <a:xfrm>
            <a:off x="6911870" y="388528"/>
            <a:ext cx="2116984" cy="931878"/>
          </a:xfrm>
          <a:prstGeom prst="rect">
            <a:avLst/>
          </a:prstGeom>
          <a:ln w="25400">
            <a:solidFill>
              <a:schemeClr val="tx1">
                <a:lumMod val="50000"/>
                <a:lumOff val="50000"/>
              </a:schemeClr>
            </a:solidFill>
          </a:ln>
        </p:spPr>
      </p:pic>
      <p:pic>
        <p:nvPicPr>
          <p:cNvPr id="6" name="Picture 5">
            <a:hlinkClick r:id="rId8"/>
            <a:extLst>
              <a:ext uri="{FF2B5EF4-FFF2-40B4-BE49-F238E27FC236}">
                <a16:creationId xmlns:a16="http://schemas.microsoft.com/office/drawing/2014/main" id="{94ED4274-951B-47DB-8BAE-ACDA4C887DBD}"/>
              </a:ext>
            </a:extLst>
          </p:cNvPr>
          <p:cNvPicPr>
            <a:picLocks noChangeAspect="1"/>
          </p:cNvPicPr>
          <p:nvPr/>
        </p:nvPicPr>
        <p:blipFill rotWithShape="1">
          <a:blip cstate="print" r:embed="rId9">
            <a:extLst>
              <a:ext uri="{28A0092B-C50C-407E-A947-70E740481C1C}">
                <a14:useLocalDpi xmlns:a14="http://schemas.microsoft.com/office/drawing/2010/main" val="0"/>
              </a:ext>
            </a:extLst>
          </a:blip>
          <a:srcRect b="57" l="30" r="356" t="17"/>
          <a:stretch/>
        </p:blipFill>
        <p:spPr>
          <a:xfrm>
            <a:off x="312843" y="2710873"/>
            <a:ext cx="1366943" cy="2040135"/>
          </a:xfrm>
          <a:prstGeom prst="rect">
            <a:avLst/>
          </a:prstGeom>
          <a:ln w="25400">
            <a:solidFill>
              <a:schemeClr val="tx1">
                <a:lumMod val="50000"/>
                <a:lumOff val="50000"/>
              </a:schemeClr>
            </a:solidFill>
          </a:ln>
        </p:spPr>
      </p:pic>
    </p:spTree>
    <p:custDataLst>
      <p:tags r:id="rId1"/>
    </p:custDataLst>
    <p:extLst>
      <p:ext uri="{BB962C8B-B14F-4D97-AF65-F5344CB8AC3E}">
        <p14:creationId xmlns:p14="http://schemas.microsoft.com/office/powerpoint/2010/main" val="386873003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lang="en-US" b="1" i="1" dirty="0">
                <a:latin typeface="Cambria" panose="02040503050406030204" pitchFamily="18" charset="0"/>
                <a:ea typeface="Cambria" panose="02040503050406030204" pitchFamily="18" charset="0"/>
              </a:rPr>
              <a:t>Remember…</a:t>
            </a:r>
          </a:p>
        </p:txBody>
      </p:sp>
      <p:sp>
        <p:nvSpPr>
          <p:cNvPr id="3" name="Content Placeholder 2"/>
          <p:cNvSpPr>
            <a:spLocks noGrp="1"/>
          </p:cNvSpPr>
          <p:nvPr>
            <p:ph idx="1"/>
          </p:nvPr>
        </p:nvSpPr>
        <p:spPr>
          <a:xfrm>
            <a:off x="294968" y="1057278"/>
            <a:ext cx="8468032" cy="4086222"/>
          </a:xfrm>
        </p:spPr>
        <p:txBody>
          <a:bodyPr/>
          <a:lstStyle/>
          <a:p>
            <a:pPr lvl="1">
              <a:spcAft>
                <a:spcPts val="900"/>
              </a:spcAft>
            </a:pPr>
            <a:r>
              <a:rPr lang="en-US" dirty="0"/>
              <a:t>What’s the goal of NATRF2022?</a:t>
            </a:r>
          </a:p>
          <a:p>
            <a:pPr lvl="2">
              <a:spcAft>
                <a:spcPts val="900"/>
              </a:spcAft>
            </a:pPr>
            <a:r>
              <a:rPr lang="en-US" dirty="0"/>
              <a:t>Give you the </a:t>
            </a:r>
            <a:r>
              <a:rPr lang="en-US" b="1" dirty="0"/>
              <a:t>stability</a:t>
            </a:r>
            <a:r>
              <a:rPr lang="en-US" dirty="0"/>
              <a:t> in positions that you expect</a:t>
            </a:r>
          </a:p>
          <a:p>
            <a:pPr lvl="1">
              <a:spcAft>
                <a:spcPts val="900"/>
              </a:spcAft>
            </a:pPr>
            <a:r>
              <a:rPr lang="en-US" dirty="0"/>
              <a:t>That’s the point of Reference Epochs (REs)</a:t>
            </a:r>
          </a:p>
          <a:p>
            <a:pPr lvl="2">
              <a:spcAft>
                <a:spcPts val="900"/>
              </a:spcAft>
            </a:pPr>
            <a:r>
              <a:rPr lang="en-US" dirty="0"/>
              <a:t>Akin to the different realizations of NAD83</a:t>
            </a:r>
          </a:p>
          <a:p>
            <a:pPr lvl="2">
              <a:spcAft>
                <a:spcPts val="900"/>
              </a:spcAft>
            </a:pPr>
            <a:r>
              <a:rPr lang="en-US" dirty="0"/>
              <a:t>REs will be published every 5 or 10 years</a:t>
            </a:r>
          </a:p>
          <a:p>
            <a:pPr lvl="3">
              <a:spcAft>
                <a:spcPts val="900"/>
              </a:spcAft>
            </a:pPr>
            <a:r>
              <a:rPr lang="en-US" dirty="0"/>
              <a:t>you choose when you update</a:t>
            </a:r>
          </a:p>
          <a:p>
            <a:pPr lvl="3">
              <a:spcAft>
                <a:spcPts val="900"/>
              </a:spcAft>
            </a:pPr>
            <a:r>
              <a:rPr lang="en-US" dirty="0"/>
              <a:t>in a perfect world, everyone would stay current</a:t>
            </a:r>
            <a:endParaRPr lang="en-US" sz="1800" dirty="0"/>
          </a:p>
        </p:txBody>
      </p:sp>
      <p:sp>
        <p:nvSpPr>
          <p:cNvPr id="4" name="TextBox 3">
            <a:extLst>
              <a:ext uri="{FF2B5EF4-FFF2-40B4-BE49-F238E27FC236}">
                <a16:creationId xmlns:a16="http://schemas.microsoft.com/office/drawing/2014/main" id="{E16E5822-5EFD-4811-AF4F-97300EE60D91}"/>
              </a:ext>
            </a:extLst>
          </p:cNvPr>
          <p:cNvSpPr txBox="1"/>
          <p:nvPr/>
        </p:nvSpPr>
        <p:spPr>
          <a:xfrm>
            <a:off x="7048500" y="3147759"/>
            <a:ext cx="19278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aka versions</a:t>
            </a:r>
            <a:endPar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Arrow: Bent 4">
            <a:extLst>
              <a:ext uri="{FF2B5EF4-FFF2-40B4-BE49-F238E27FC236}">
                <a16:creationId xmlns:a16="http://schemas.microsoft.com/office/drawing/2014/main" id="{C326BCE3-AA3E-432D-B888-29DD91E301B9}"/>
              </a:ext>
            </a:extLst>
          </p:cNvPr>
          <p:cNvSpPr/>
          <p:nvPr/>
        </p:nvSpPr>
        <p:spPr>
          <a:xfrm flipV="1">
            <a:off x="5234464" y="3230403"/>
            <a:ext cx="1863566" cy="203598"/>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4243379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000"/>
                                        <p:tgtEl>
                                          <p:spTgt spid="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BD32-5933-27FC-5B25-277BFDD9C7D0}"/>
              </a:ext>
            </a:extLst>
          </p:cNvPr>
          <p:cNvSpPr>
            <a:spLocks noGrp="1"/>
          </p:cNvSpPr>
          <p:nvPr>
            <p:ph type="title"/>
          </p:nvPr>
        </p:nvSpPr>
        <p:spPr>
          <a:xfrm>
            <a:off x="457200" y="2143125"/>
            <a:ext cx="8229600" cy="857250"/>
          </a:xfrm>
        </p:spPr>
        <p:txBody>
          <a:bodyPr/>
          <a:lstStyle/>
          <a:p>
            <a:r>
              <a:rPr lang="en-US" dirty="0"/>
              <a:t>Additional Resources</a:t>
            </a:r>
          </a:p>
        </p:txBody>
      </p:sp>
    </p:spTree>
    <p:extLst>
      <p:ext uri="{BB962C8B-B14F-4D97-AF65-F5344CB8AC3E}">
        <p14:creationId xmlns:p14="http://schemas.microsoft.com/office/powerpoint/2010/main" val="237230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C9C9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35713-7A71-4591-9AFB-C550C743D6FD}"/>
              </a:ext>
            </a:extLst>
          </p:cNvPr>
          <p:cNvPicPr>
            <a:picLocks noChangeAspect="1"/>
          </p:cNvPicPr>
          <p:nvPr/>
        </p:nvPicPr>
        <p:blipFill>
          <a:blip r:embed="rId3"/>
          <a:srcRect/>
          <a:stretch/>
        </p:blipFill>
        <p:spPr>
          <a:xfrm>
            <a:off x="2400554" y="10625"/>
            <a:ext cx="6814972" cy="5121487"/>
          </a:xfrm>
          <a:prstGeom prst="rect">
            <a:avLst/>
          </a:prstGeom>
        </p:spPr>
      </p:pic>
      <p:sp>
        <p:nvSpPr>
          <p:cNvPr id="11" name="TextBox 10"/>
          <p:cNvSpPr txBox="1"/>
          <p:nvPr/>
        </p:nvSpPr>
        <p:spPr>
          <a:xfrm>
            <a:off x="4803796" y="13980"/>
            <a:ext cx="3692504" cy="415498"/>
          </a:xfrm>
          <a:prstGeom prst="rect">
            <a:avLst/>
          </a:prstGeom>
          <a:noFill/>
        </p:spPr>
        <p:txBody>
          <a:bodyPr wrap="square" rtlCol="0">
            <a:spAutoFit/>
          </a:bodyPr>
          <a:lstStyle/>
          <a:p>
            <a:pPr algn="ctr" defTabSz="685800">
              <a:defRPr/>
            </a:pPr>
            <a:r>
              <a:rPr lang="en-US" sz="2100" spc="-5" dirty="0">
                <a:solidFill>
                  <a:prstClr val="black"/>
                </a:solidFill>
                <a:latin typeface="Cambria" panose="02040503050406030204" pitchFamily="18" charset="0"/>
                <a:ea typeface="MS PGothic" pitchFamily="34" charset="-128"/>
                <a:cs typeface="Calibri"/>
              </a:rPr>
              <a:t>geodesy.noaa.gov/ADVISORS/</a:t>
            </a:r>
            <a:endParaRPr lang="en-US" sz="2100" dirty="0">
              <a:solidFill>
                <a:prstClr val="black"/>
              </a:solidFill>
              <a:latin typeface="Calibri"/>
            </a:endParaRPr>
          </a:p>
        </p:txBody>
      </p:sp>
      <p:sp>
        <p:nvSpPr>
          <p:cNvPr id="2" name="Title 3">
            <a:extLst>
              <a:ext uri="{FF2B5EF4-FFF2-40B4-BE49-F238E27FC236}">
                <a16:creationId xmlns:a16="http://schemas.microsoft.com/office/drawing/2014/main" id="{CE3A0862-A82C-A1D9-5874-1D1269A91430}"/>
              </a:ext>
            </a:extLst>
          </p:cNvPr>
          <p:cNvSpPr txBox="1">
            <a:spLocks/>
          </p:cNvSpPr>
          <p:nvPr/>
        </p:nvSpPr>
        <p:spPr>
          <a:xfrm>
            <a:off x="-38100" y="30073"/>
            <a:ext cx="2521974" cy="1013868"/>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2400" dirty="0"/>
              <a:t>Regional Geodetic Advisor Program</a:t>
            </a:r>
          </a:p>
        </p:txBody>
      </p:sp>
      <p:sp>
        <p:nvSpPr>
          <p:cNvPr id="3" name="Content Placeholder 4">
            <a:extLst>
              <a:ext uri="{FF2B5EF4-FFF2-40B4-BE49-F238E27FC236}">
                <a16:creationId xmlns:a16="http://schemas.microsoft.com/office/drawing/2014/main" id="{E7C2C58C-0D1A-3E8B-DA1C-AF083C9BACBD}"/>
              </a:ext>
            </a:extLst>
          </p:cNvPr>
          <p:cNvSpPr txBox="1">
            <a:spLocks/>
          </p:cNvSpPr>
          <p:nvPr/>
        </p:nvSpPr>
        <p:spPr>
          <a:xfrm>
            <a:off x="0" y="1013459"/>
            <a:ext cx="5036820" cy="411865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14 RGAs across country</a:t>
            </a:r>
          </a:p>
          <a:p>
            <a:pPr marL="0" indent="0">
              <a:buNone/>
            </a:pPr>
            <a:r>
              <a:rPr lang="en-US" sz="2000" dirty="0"/>
              <a:t>We are here to support:</a:t>
            </a:r>
          </a:p>
          <a:p>
            <a:pPr marL="403225" lvl="1"/>
            <a:r>
              <a:rPr lang="en-US" sz="2000" dirty="0"/>
              <a:t>You</a:t>
            </a:r>
          </a:p>
          <a:p>
            <a:pPr marL="403225" lvl="1"/>
            <a:r>
              <a:rPr lang="en-US" sz="2000" dirty="0"/>
              <a:t>Your constituents</a:t>
            </a:r>
          </a:p>
          <a:p>
            <a:pPr marL="403225" lvl="1"/>
            <a:r>
              <a:rPr lang="en-US" sz="2000" dirty="0"/>
              <a:t>Our Federal Partners</a:t>
            </a:r>
          </a:p>
          <a:p>
            <a:pPr marL="0" indent="0">
              <a:buNone/>
            </a:pPr>
            <a:endParaRPr lang="en-US" sz="2000" i="1" dirty="0"/>
          </a:p>
          <a:p>
            <a:pPr marL="0" indent="0">
              <a:buNone/>
            </a:pPr>
            <a:r>
              <a:rPr lang="en-US" sz="2000" i="1" dirty="0"/>
              <a:t>Questions about </a:t>
            </a:r>
          </a:p>
          <a:p>
            <a:pPr marL="0" indent="0">
              <a:buNone/>
            </a:pPr>
            <a:r>
              <a:rPr lang="en-US" sz="2000" i="1" dirty="0"/>
              <a:t>NSRS Modernization?</a:t>
            </a:r>
          </a:p>
          <a:p>
            <a:pPr lvl="1"/>
            <a:r>
              <a:rPr lang="en-US" sz="2000" dirty="0"/>
              <a:t>Reach out now</a:t>
            </a:r>
          </a:p>
          <a:p>
            <a:pPr lvl="1"/>
            <a:r>
              <a:rPr lang="en-US" sz="2000" dirty="0"/>
              <a:t>Be prepared</a:t>
            </a:r>
          </a:p>
          <a:p>
            <a:endParaRPr lang="en-US" sz="2200" dirty="0"/>
          </a:p>
        </p:txBody>
      </p:sp>
    </p:spTree>
    <p:extLst>
      <p:ext uri="{BB962C8B-B14F-4D97-AF65-F5344CB8AC3E}">
        <p14:creationId xmlns:p14="http://schemas.microsoft.com/office/powerpoint/2010/main" val="27183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17892" y="3755976"/>
            <a:ext cx="3410918" cy="1213462"/>
            <a:chOff x="4403571" y="5339913"/>
            <a:chExt cx="4586432" cy="1543952"/>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719081" y="5658267"/>
              <a:ext cx="1647191" cy="910472"/>
            </a:xfrm>
            <a:prstGeom prst="rect">
              <a:avLst/>
            </a:prstGeom>
            <a:noFill/>
          </p:spPr>
          <p:txBody>
            <a:bodyPr wrap="square" rtlCol="0">
              <a:spAutoFit/>
            </a:bodyPr>
            <a:lstStyle/>
            <a:p>
              <a:pPr algn="ctr"/>
              <a:r>
                <a:rPr lang="en-US" sz="1350" b="1" dirty="0">
                  <a:solidFill>
                    <a:srgbClr val="781D22"/>
                  </a:solidFill>
                </a:rPr>
                <a:t>Educational Videos</a:t>
              </a:r>
            </a:p>
            <a:p>
              <a:pPr algn="ctr"/>
              <a:r>
                <a:rPr lang="en-US" sz="1350" b="1" dirty="0">
                  <a:solidFill>
                    <a:srgbClr val="781D22"/>
                  </a:solidFill>
                </a:rPr>
                <a:t>&lt;5 minutes</a:t>
              </a:r>
            </a:p>
          </p:txBody>
        </p:sp>
        <p:sp>
          <p:nvSpPr>
            <p:cNvPr id="9" name="TextBox 8"/>
            <p:cNvSpPr txBox="1"/>
            <p:nvPr/>
          </p:nvSpPr>
          <p:spPr>
            <a:xfrm>
              <a:off x="6608810" y="5709063"/>
              <a:ext cx="2291135" cy="1174802"/>
            </a:xfrm>
            <a:prstGeom prst="rect">
              <a:avLst/>
            </a:prstGeom>
            <a:noFill/>
          </p:spPr>
          <p:txBody>
            <a:bodyPr wrap="square" rtlCol="0">
              <a:spAutoFit/>
            </a:bodyPr>
            <a:lstStyle/>
            <a:p>
              <a:pPr algn="ctr"/>
              <a:r>
                <a:rPr lang="en-US" sz="1350" b="1" dirty="0">
                  <a:solidFill>
                    <a:srgbClr val="781D22"/>
                  </a:solidFill>
                </a:rPr>
                <a:t>Online Lesson </a:t>
              </a:r>
            </a:p>
            <a:p>
              <a:pPr algn="ctr"/>
              <a:r>
                <a:rPr lang="en-US" sz="1350" b="1" dirty="0">
                  <a:solidFill>
                    <a:srgbClr val="781D22"/>
                  </a:solidFill>
                </a:rPr>
                <a:t>(via </a:t>
              </a:r>
              <a:r>
                <a:rPr lang="en-US" sz="1350" b="1" dirty="0" err="1">
                  <a:solidFill>
                    <a:srgbClr val="781D22"/>
                  </a:solidFill>
                </a:rPr>
                <a:t>MetEd</a:t>
              </a:r>
              <a:r>
                <a:rPr lang="en-US" sz="1350" b="1" dirty="0">
                  <a:solidFill>
                    <a:srgbClr val="781D22"/>
                  </a:solidFill>
                </a:rPr>
                <a:t>/COMET)</a:t>
              </a:r>
            </a:p>
            <a:p>
              <a:pPr algn="ctr"/>
              <a:r>
                <a:rPr lang="en-US" sz="1350" b="1" dirty="0">
                  <a:solidFill>
                    <a:srgbClr val="781D22"/>
                  </a:solidFill>
                </a:rPr>
                <a:t>~1 hour</a:t>
              </a:r>
            </a:p>
          </p:txBody>
        </p:sp>
      </p:grpSp>
      <p:sp>
        <p:nvSpPr>
          <p:cNvPr id="13" name="Title 1"/>
          <p:cNvSpPr txBox="1">
            <a:spLocks/>
          </p:cNvSpPr>
          <p:nvPr/>
        </p:nvSpPr>
        <p:spPr>
          <a:xfrm>
            <a:off x="1143000" y="4778451"/>
            <a:ext cx="6858000" cy="3421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100" dirty="0">
                <a:latin typeface="Cambria" panose="02040503050406030204" pitchFamily="18" charset="0"/>
                <a:ea typeface="Cambria" panose="02040503050406030204" pitchFamily="18" charset="0"/>
                <a:cs typeface="Arial" pitchFamily="34" charset="0"/>
              </a:rPr>
              <a:t>NGS homepage: </a:t>
            </a:r>
            <a:r>
              <a:rPr lang="en-US" altLang="en-US" sz="21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4528251" y="4376571"/>
            <a:ext cx="344770" cy="2483"/>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H="1" flipV="1">
            <a:off x="7001592" y="3784368"/>
            <a:ext cx="8287" cy="26174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886152" y="4019334"/>
            <a:ext cx="987248"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ounded Rectangle 16"/>
          <p:cNvSpPr/>
          <p:nvPr/>
        </p:nvSpPr>
        <p:spPr>
          <a:xfrm>
            <a:off x="6217680" y="4043704"/>
            <a:ext cx="1561864"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021"/>
            <a:ext cx="6858000" cy="4892040"/>
          </a:xfrm>
          <a:prstGeom prst="rect">
            <a:avLst/>
          </a:prstGeom>
        </p:spPr>
      </p:pic>
    </p:spTree>
    <p:extLst>
      <p:ext uri="{BB962C8B-B14F-4D97-AF65-F5344CB8AC3E}">
        <p14:creationId xmlns:p14="http://schemas.microsoft.com/office/powerpoint/2010/main" val="50394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CAFB5-5D9B-2ECA-1B45-E48C90B027CD}"/>
              </a:ext>
            </a:extLst>
          </p:cNvPr>
          <p:cNvPicPr>
            <a:picLocks noChangeAspect="1"/>
          </p:cNvPicPr>
          <p:nvPr/>
        </p:nvPicPr>
        <p:blipFill rotWithShape="1">
          <a:blip r:embed="rId2"/>
          <a:srcRect b="8" l="94" t="62"/>
          <a:stretch/>
        </p:blipFill>
        <p:spPr>
          <a:xfrm>
            <a:off x="3887805" y="27962"/>
            <a:ext cx="5172842" cy="5755669"/>
          </a:xfrm>
          <a:prstGeom prst="rect">
            <a:avLst/>
          </a:prstGeom>
          <a:ln w="25400">
            <a:solidFill>
              <a:schemeClr val="bg1">
                <a:lumMod val="75000"/>
              </a:schemeClr>
            </a:solidFill>
          </a:ln>
          <a:effectLst>
            <a:outerShdw algn="tl" blurRad="50800" dir="2700000" dist="38100" rotWithShape="0">
              <a:prstClr val="black">
                <a:alpha val="40000"/>
              </a:prstClr>
            </a:outerShdw>
          </a:effectLst>
        </p:spPr>
      </p:pic>
      <p:sp>
        <p:nvSpPr>
          <p:cNvPr id="4" name="Rectangle 3">
            <a:extLst>
              <a:ext uri="{FF2B5EF4-FFF2-40B4-BE49-F238E27FC236}">
                <a16:creationId xmlns:a16="http://schemas.microsoft.com/office/drawing/2014/main" id="{47ECEA57-DE72-F263-60AE-E58B74C752AA}"/>
              </a:ext>
            </a:extLst>
          </p:cNvPr>
          <p:cNvSpPr/>
          <p:nvPr/>
        </p:nvSpPr>
        <p:spPr>
          <a:xfrm rot="406022">
            <a:off x="6088047" y="2687256"/>
            <a:ext cx="271755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C028BA8-4CD7-B177-748D-D634652785B8}"/>
              </a:ext>
            </a:extLst>
          </p:cNvPr>
          <p:cNvSpPr txBox="1"/>
          <p:nvPr/>
        </p:nvSpPr>
        <p:spPr>
          <a:xfrm rot="408422">
            <a:off x="6168693" y="2742116"/>
            <a:ext cx="2662602" cy="646331"/>
          </a:xfrm>
          <a:prstGeom prst="rect">
            <a:avLst/>
          </a:prstGeom>
          <a:noFill/>
        </p:spPr>
        <p:txBody>
          <a:bodyPr rtlCol="0" wrap="square">
            <a:spAutoFit/>
          </a:bodyPr>
          <a:lstStyle/>
          <a:p>
            <a:pPr algn="ctr" defTabSz="457200" eaLnBrk="1" fontAlgn="base" hangingPunct="1" indent="0" latinLnBrk="0" lvl="0" marL="0" marR="0" rtl="0">
              <a:lnSpc>
                <a:spcPct val="100000"/>
              </a:lnSpc>
              <a:spcBef>
                <a:spcPct val="0"/>
              </a:spcBef>
              <a:spcAft>
                <a:spcPct val="0"/>
              </a:spcAft>
              <a:buClrTx/>
              <a:buSzTx/>
              <a:buFontTx/>
              <a:buNone/>
              <a:tabLst/>
              <a:defRPr/>
            </a:pPr>
            <a:r>
              <a:rPr b="0" baseline="0" cap="none" dirty="0" i="1" kern="1200" kumimoji="0" lang="en-US" noProof="0" normalizeH="0" spc="0" strike="noStrike" sz="1800" u="none">
                <a:ln>
                  <a:noFill/>
                </a:ln>
                <a:solidFill>
                  <a:prstClr val="black"/>
                </a:solidFill>
                <a:effectLst/>
                <a:uLnTx/>
                <a:uFillTx/>
                <a:latin charset="0" pitchFamily="34" typeface="Calibri"/>
                <a:ea charset="-128" pitchFamily="34" typeface="ＭＳ Ｐゴシック"/>
                <a:cs typeface="+mn-cs"/>
              </a:rPr>
              <a:t>Click this icon on homepage</a:t>
            </a:r>
          </a:p>
        </p:txBody>
      </p:sp>
      <p:sp>
        <p:nvSpPr>
          <p:cNvPr id="6" name="Right Arrow 17">
            <a:extLst>
              <a:ext uri="{FF2B5EF4-FFF2-40B4-BE49-F238E27FC236}">
                <a16:creationId xmlns:a16="http://schemas.microsoft.com/office/drawing/2014/main" id="{76D5A21C-CBF4-E103-7932-CF78858496D6}"/>
              </a:ext>
            </a:extLst>
          </p:cNvPr>
          <p:cNvSpPr/>
          <p:nvPr/>
        </p:nvSpPr>
        <p:spPr>
          <a:xfrm rot="5832851">
            <a:off x="7108501" y="3391307"/>
            <a:ext cx="676645"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C1F1FBC-14E5-0018-6476-F5D93B07F003}"/>
              </a:ext>
            </a:extLst>
          </p:cNvPr>
          <p:cNvSpPr txBox="1">
            <a:spLocks/>
          </p:cNvSpPr>
          <p:nvPr/>
        </p:nvSpPr>
        <p:spPr>
          <a:xfrm>
            <a:off x="0" y="518205"/>
            <a:ext cx="3862874" cy="1067527"/>
          </a:xfrm>
          <a:prstGeom prst="rect">
            <a:avLst/>
          </a:prstGeom>
        </p:spPr>
        <p:txBody>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algn="ctr" defTabSz="457200" eaLnBrk="1" fontAlgn="base" hangingPunct="1" indent="0" latinLnBrk="0" lvl="0" marL="0" marR="0" rtl="0">
              <a:lnSpc>
                <a:spcPct val="100000"/>
              </a:lnSpc>
              <a:spcBef>
                <a:spcPct val="0"/>
              </a:spcBef>
              <a:spcAft>
                <a:spcPct val="0"/>
              </a:spcAft>
              <a:buClrTx/>
              <a:buSzTx/>
              <a:buFontTx/>
              <a:buNone/>
              <a:tabLst/>
              <a:defRPr/>
            </a:pPr>
            <a:r>
              <a:rPr altLang="en-US" b="1" baseline="0" cap="none" dirty="0" i="0" kern="1200" kumimoji="0" lang="en-US" noProof="0" normalizeH="0" spc="0" strike="noStrike" sz="3200" u="none">
                <a:ln>
                  <a:noFill/>
                </a:ln>
                <a:solidFill>
                  <a:prstClr val="black"/>
                </a:solidFill>
                <a:effectLst/>
                <a:uLnTx/>
                <a:uFillTx/>
                <a:latin charset="0" panose="02040503050406030204" pitchFamily="18" typeface="Cambria"/>
                <a:ea charset="0" panose="02040503050406030204" pitchFamily="18" typeface="Cambria"/>
                <a:cs charset="0" pitchFamily="34" typeface="Arial"/>
              </a:rPr>
              <a:t>Email Subscriptions</a:t>
            </a:r>
          </a:p>
        </p:txBody>
      </p:sp>
      <p:sp>
        <p:nvSpPr>
          <p:cNvPr id="8" name="TextBox 7">
            <a:extLst>
              <a:ext uri="{FF2B5EF4-FFF2-40B4-BE49-F238E27FC236}">
                <a16:creationId xmlns:a16="http://schemas.microsoft.com/office/drawing/2014/main" id="{FB26DC62-3A48-D222-6A7F-072AA714447F}"/>
              </a:ext>
            </a:extLst>
          </p:cNvPr>
          <p:cNvSpPr txBox="1"/>
          <p:nvPr/>
        </p:nvSpPr>
        <p:spPr>
          <a:xfrm>
            <a:off x="1" y="1585733"/>
            <a:ext cx="3862873" cy="3529805"/>
          </a:xfrm>
          <a:prstGeom prst="rect">
            <a:avLst/>
          </a:prstGeom>
          <a:noFill/>
        </p:spPr>
        <p:txBody>
          <a:bodyPr rtlCol="0" wrap="square">
            <a:noAutofit/>
          </a:bodyPr>
          <a:lstStyle/>
          <a:p>
            <a:pPr algn="l" defTabSz="457200" eaLnBrk="1" fontAlgn="base" hangingPunct="1" indent="0" latinLnBrk="0" lvl="0" marL="0" marR="0" rtl="0">
              <a:lnSpc>
                <a:spcPct val="100000"/>
              </a:lnSpc>
              <a:spcBef>
                <a:spcPts val="600"/>
              </a:spcBef>
              <a:spcAft>
                <a:spcPct val="0"/>
              </a:spcAft>
              <a:buClrTx/>
              <a:buSzTx/>
              <a:buFontTx/>
              <a:buNone/>
              <a:tabLst/>
              <a:defRPr/>
            </a:pPr>
            <a:r>
              <a:rPr b="1"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*Only 1-2 messages per month*</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endPar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NGS News</a:t>
            </a:r>
          </a:p>
          <a:p>
            <a:pPr algn="l" defTabSz="457200" eaLnBrk="1" fontAlgn="base" hangingPunct="1" indent="0" latinLnBrk="0" lvl="1" marL="457200" marR="0" rtl="0">
              <a:lnSpc>
                <a:spcPct val="100000"/>
              </a:lnSpc>
              <a:spcBef>
                <a:spcPts val="600"/>
              </a:spcBef>
              <a:spcAft>
                <a:spcPct val="0"/>
              </a:spcAft>
              <a:buClrTx/>
              <a:buSzTx/>
              <a:buFontTx/>
              <a:buNone/>
              <a:tabLst/>
              <a:defRPr/>
            </a:pPr>
            <a:r>
              <a:rPr b="0"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Includes quarterly NSRS Modernization newsletter</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Webinar Series</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Training</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GPS on Benchmarks</a:t>
            </a:r>
          </a:p>
          <a:p>
            <a:pPr algn="l" defTabSz="457200" eaLnBrk="1" fontAlgn="base" hangingPunct="1" indent="0" latinLnBrk="0" lvl="0" marL="0" marR="0" rtl="0">
              <a:lnSpc>
                <a:spcPct val="100000"/>
              </a:lnSpc>
              <a:spcBef>
                <a:spcPts val="600"/>
              </a:spcBef>
              <a:spcAft>
                <a:spcPct val="0"/>
              </a:spcAft>
              <a:buClrTx/>
              <a:buSzTx/>
              <a:buFontTx/>
              <a:buNone/>
              <a:tabLst/>
              <a:defRPr/>
            </a:pPr>
            <a:endParaRPr b="0"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p:txBody>
      </p:sp>
      <p:pic>
        <p:nvPicPr>
          <p:cNvPr id="9" name="Picture 8">
            <a:extLst>
              <a:ext uri="{FF2B5EF4-FFF2-40B4-BE49-F238E27FC236}">
                <a16:creationId xmlns:a16="http://schemas.microsoft.com/office/drawing/2014/main" id="{C67FE99F-6BEA-8355-772B-64FBFC02C328}"/>
              </a:ext>
            </a:extLst>
          </p:cNvPr>
          <p:cNvPicPr>
            <a:picLocks noChangeAspect="1"/>
          </p:cNvPicPr>
          <p:nvPr/>
        </p:nvPicPr>
        <p:blipFill>
          <a:blip r:embed="rId3"/>
          <a:stretch>
            <a:fillRect/>
          </a:stretch>
        </p:blipFill>
        <p:spPr>
          <a:xfrm rot="420000">
            <a:off x="6043195" y="4140911"/>
            <a:ext cx="2638095" cy="561905"/>
          </a:xfrm>
          <a:prstGeom prst="rect">
            <a:avLst/>
          </a:prstGeom>
        </p:spPr>
      </p:pic>
    </p:spTree>
    <p:extLst>
      <p:ext uri="{BB962C8B-B14F-4D97-AF65-F5344CB8AC3E}">
        <p14:creationId xmlns:p14="http://schemas.microsoft.com/office/powerpoint/2010/main" val="302371404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mph" presetID="26" presetSubtype="0" repeatCount="indefinite">
                                  <p:stCondLst>
                                    <p:cond delay="0"/>
                                  </p:stCondLst>
                                  <p:childTnLst>
                                    <p:animEffect filter="fade" transition="out">
                                      <p:cBhvr>
                                        <p:cTn dur="1000" id="6" tmFilter="0, 0; .2, .5; .8, .5; 1, 0"/>
                                        <p:tgtEl>
                                          <p:spTgt spid="6"/>
                                        </p:tgtEl>
                                      </p:cBhvr>
                                    </p:animEffect>
                                    <p:animScale>
                                      <p:cBhvr>
                                        <p:cTn autoRev="1" dur="500" fill="hold" id="7"/>
                                        <p:tgtEl>
                                          <p:spTgt spid="6"/>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Lst>
  </p:timing>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b="153" l="93" r="41" t="83"/>
          <a:stretch/>
        </p:blipFill>
        <p:spPr>
          <a:xfrm>
            <a:off x="1140822" y="528598"/>
            <a:ext cx="6858000" cy="4614902"/>
          </a:xfrm>
          <a:prstGeom prst="rect">
            <a:avLst/>
          </a:prstGeom>
        </p:spPr>
      </p:pic>
      <p:sp>
        <p:nvSpPr>
          <p:cNvPr id="6" name="Title 1"/>
          <p:cNvSpPr>
            <a:spLocks noGrp="1"/>
          </p:cNvSpPr>
          <p:nvPr>
            <p:ph idx="4294967295" type="title"/>
          </p:nvPr>
        </p:nvSpPr>
        <p:spPr>
          <a:xfrm>
            <a:off x="1143000" y="-184150"/>
            <a:ext cx="6858000" cy="857250"/>
          </a:xfrm>
        </p:spPr>
        <p:txBody>
          <a:bodyPr/>
          <a:lstStyle/>
          <a:p>
            <a:r>
              <a:rPr b="1" dirty="0" err="1" lang="en-US" sz="3600"/>
              <a:t>KeyNetGPS</a:t>
            </a:r>
            <a:r>
              <a:rPr b="1" dirty="0" lang="en-US" sz="3600"/>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1469892" y="2839064"/>
            <a:ext cx="1192192" cy="1498936"/>
          </a:xfrm>
          <a:custGeom>
            <a:avLst/>
            <a:gdLst>
              <a:gd fmla="*/ 744015 w 1589589" name="connsiteX0"/>
              <a:gd fmla="*/ 68826 h 1998581" name="connsiteY0"/>
              <a:gd fmla="*/ 744015 w 1589589" name="connsiteX1"/>
              <a:gd fmla="*/ 68826 h 1998581" name="connsiteY1"/>
              <a:gd fmla="*/ 370389 w 1589589" name="connsiteX2"/>
              <a:gd fmla="*/ 88490 h 1998581" name="connsiteY2"/>
              <a:gd fmla="*/ 301563 w 1589589" name="connsiteX3"/>
              <a:gd fmla="*/ 108155 h 1998581" name="connsiteY3"/>
              <a:gd fmla="*/ 242570 w 1589589" name="connsiteX4"/>
              <a:gd fmla="*/ 117987 h 1998581" name="connsiteY4"/>
              <a:gd fmla="*/ 134415 w 1589589" name="connsiteX5"/>
              <a:gd fmla="*/ 167148 h 1998581" name="connsiteY5"/>
              <a:gd fmla="*/ 45925 w 1589589" name="connsiteX6"/>
              <a:gd fmla="*/ 206477 h 1998581" name="connsiteY6"/>
              <a:gd fmla="*/ 16428 w 1589589" name="connsiteX7"/>
              <a:gd fmla="*/ 235974 h 1998581" name="connsiteY7"/>
              <a:gd fmla="*/ 16428 w 1589589" name="connsiteX8"/>
              <a:gd fmla="*/ 471948 h 1998581" name="connsiteY8"/>
              <a:gd fmla="*/ 55757 w 1589589" name="connsiteX9"/>
              <a:gd fmla="*/ 570271 h 1998581" name="connsiteY9"/>
              <a:gd fmla="*/ 75421 w 1589589" name="connsiteX10"/>
              <a:gd fmla="*/ 599768 h 1998581" name="connsiteY10"/>
              <a:gd fmla="*/ 95086 w 1589589" name="connsiteX11"/>
              <a:gd fmla="*/ 639097 h 1998581" name="connsiteY11"/>
              <a:gd fmla="*/ 124583 w 1589589" name="connsiteX12"/>
              <a:gd fmla="*/ 737419 h 1998581" name="connsiteY12"/>
              <a:gd fmla="*/ 144247 w 1589589" name="connsiteX13"/>
              <a:gd fmla="*/ 943897 h 1998581" name="connsiteY13"/>
              <a:gd fmla="*/ 154079 w 1589589" name="connsiteX14"/>
              <a:gd fmla="*/ 973393 h 1998581" name="connsiteY14"/>
              <a:gd fmla="*/ 163912 w 1589589" name="connsiteX15"/>
              <a:gd fmla="*/ 1101213 h 1998581" name="connsiteY15"/>
              <a:gd fmla="*/ 193408 w 1589589" name="connsiteX16"/>
              <a:gd fmla="*/ 1160206 h 1998581" name="connsiteY16"/>
              <a:gd fmla="*/ 213073 w 1589589" name="connsiteX17"/>
              <a:gd fmla="*/ 1219200 h 1998581" name="connsiteY17"/>
              <a:gd fmla="*/ 232737 w 1589589" name="connsiteX18"/>
              <a:gd fmla="*/ 1278193 h 1998581" name="connsiteY18"/>
              <a:gd fmla="*/ 242570 w 1589589" name="connsiteX19"/>
              <a:gd fmla="*/ 1307690 h 1998581" name="connsiteY19"/>
              <a:gd fmla="*/ 262234 w 1589589" name="connsiteX20"/>
              <a:gd fmla="*/ 1337187 h 1998581" name="connsiteY20"/>
              <a:gd fmla="*/ 272066 w 1589589" name="connsiteX21"/>
              <a:gd fmla="*/ 1376516 h 1998581" name="connsiteY21"/>
              <a:gd fmla="*/ 281899 w 1589589" name="connsiteX22"/>
              <a:gd fmla="*/ 1425677 h 1998581" name="connsiteY22"/>
              <a:gd fmla="*/ 291731 w 1589589" name="connsiteX23"/>
              <a:gd fmla="*/ 1455174 h 1998581" name="connsiteY23"/>
              <a:gd fmla="*/ 311396 w 1589589" name="connsiteX24"/>
              <a:gd fmla="*/ 1533832 h 1998581" name="connsiteY24"/>
              <a:gd fmla="*/ 311396 w 1589589" name="connsiteX25"/>
              <a:gd fmla="*/ 1533832 h 1998581" name="connsiteY25"/>
              <a:gd fmla="*/ 340892 w 1589589" name="connsiteX26"/>
              <a:gd fmla="*/ 1641987 h 1998581" name="connsiteY26"/>
              <a:gd fmla="*/ 350725 w 1589589" name="connsiteX27"/>
              <a:gd fmla="*/ 1671484 h 1998581" name="connsiteY27"/>
              <a:gd fmla="*/ 360557 w 1589589" name="connsiteX28"/>
              <a:gd fmla="*/ 1700980 h 1998581" name="connsiteY28"/>
              <a:gd fmla="*/ 399886 w 1589589" name="connsiteX29"/>
              <a:gd fmla="*/ 1759974 h 1998581" name="connsiteY29"/>
              <a:gd fmla="*/ 439215 w 1589589" name="connsiteX30"/>
              <a:gd fmla="*/ 1818968 h 1998581" name="connsiteY30"/>
              <a:gd fmla="*/ 458879 w 1589589" name="connsiteX31"/>
              <a:gd fmla="*/ 1848464 h 1998581" name="connsiteY31"/>
              <a:gd fmla="*/ 488376 w 1589589" name="connsiteX32"/>
              <a:gd fmla="*/ 1887793 h 1998581" name="connsiteY32"/>
              <a:gd fmla="*/ 527705 w 1589589" name="connsiteX33"/>
              <a:gd fmla="*/ 1946787 h 1998581" name="connsiteY33"/>
              <a:gd fmla="*/ 586699 w 1589589" name="connsiteX34"/>
              <a:gd fmla="*/ 1966451 h 1998581" name="connsiteY34"/>
              <a:gd fmla="*/ 704686 w 1589589" name="connsiteX35"/>
              <a:gd fmla="*/ 1986116 h 1998581" name="connsiteY35"/>
              <a:gd fmla="*/ 911163 w 1589589" name="connsiteX36"/>
              <a:gd fmla="*/ 1946787 h 1998581" name="connsiteY36"/>
              <a:gd fmla="*/ 920996 w 1589589" name="connsiteX37"/>
              <a:gd fmla="*/ 1877961 h 1998581" name="connsiteY37"/>
              <a:gd fmla="*/ 930828 w 1589589" name="connsiteX38"/>
              <a:gd fmla="*/ 1848464 h 1998581" name="connsiteY38"/>
              <a:gd fmla="*/ 940660 w 1589589" name="connsiteX39"/>
              <a:gd fmla="*/ 1691148 h 1998581" name="connsiteY39"/>
              <a:gd fmla="*/ 960325 w 1589589" name="connsiteX40"/>
              <a:gd fmla="*/ 1592826 h 1998581" name="connsiteY40"/>
              <a:gd fmla="*/ 970157 w 1589589" name="connsiteX41"/>
              <a:gd fmla="*/ 1445342 h 1998581" name="connsiteY41"/>
              <a:gd fmla="*/ 989821 w 1589589" name="connsiteX42"/>
              <a:gd fmla="*/ 1386348 h 1998581" name="connsiteY42"/>
              <a:gd fmla="*/ 999654 w 1589589" name="connsiteX43"/>
              <a:gd fmla="*/ 1238864 h 1998581" name="connsiteY43"/>
              <a:gd fmla="*/ 1029150 w 1589589" name="connsiteX44"/>
              <a:gd fmla="*/ 1140542 h 1998581" name="connsiteY44"/>
              <a:gd fmla="*/ 1048815 w 1589589" name="connsiteX45"/>
              <a:gd fmla="*/ 1071716 h 1998581" name="connsiteY45"/>
              <a:gd fmla="*/ 1058647 w 1589589" name="connsiteX46"/>
              <a:gd fmla="*/ 1042219 h 1998581" name="connsiteY46"/>
              <a:gd fmla="*/ 1127473 w 1589589" name="connsiteX47"/>
              <a:gd fmla="*/ 953729 h 1998581" name="connsiteY47"/>
              <a:gd fmla="*/ 1137305 w 1589589" name="connsiteX48"/>
              <a:gd fmla="*/ 914400 h 1998581" name="connsiteY48"/>
              <a:gd fmla="*/ 1147137 w 1589589" name="connsiteX49"/>
              <a:gd fmla="*/ 884903 h 1998581" name="connsiteY49"/>
              <a:gd fmla="*/ 1196299 w 1589589" name="connsiteX50"/>
              <a:gd fmla="*/ 747251 h 1998581" name="connsiteY50"/>
              <a:gd fmla="*/ 1225796 w 1589589" name="connsiteX51"/>
              <a:gd fmla="*/ 737419 h 1998581" name="connsiteY51"/>
              <a:gd fmla="*/ 1284789 w 1589589" name="connsiteX52"/>
              <a:gd fmla="*/ 678426 h 1998581" name="connsiteY52"/>
              <a:gd fmla="*/ 1314286 w 1589589" name="connsiteX53"/>
              <a:gd fmla="*/ 648929 h 1998581" name="connsiteY53"/>
              <a:gd fmla="*/ 1343783 w 1589589" name="connsiteX54"/>
              <a:gd fmla="*/ 639097 h 1998581" name="connsiteY54"/>
              <a:gd fmla="*/ 1432273 w 1589589" name="connsiteX55"/>
              <a:gd fmla="*/ 560439 h 1998581" name="connsiteY55"/>
              <a:gd fmla="*/ 1451937 w 1589589" name="connsiteX56"/>
              <a:gd fmla="*/ 530942 h 1998581" name="connsiteY56"/>
              <a:gd fmla="*/ 1501099 w 1589589" name="connsiteX57"/>
              <a:gd fmla="*/ 481780 h 1998581" name="connsiteY57"/>
              <a:gd fmla="*/ 1510931 w 1589589" name="connsiteX58"/>
              <a:gd fmla="*/ 452284 h 1998581" name="connsiteY58"/>
              <a:gd fmla="*/ 1550260 w 1589589" name="connsiteX59"/>
              <a:gd fmla="*/ 393290 h 1998581" name="connsiteY59"/>
              <a:gd fmla="*/ 1560092 w 1589589" name="connsiteX60"/>
              <a:gd fmla="*/ 304800 h 1998581" name="connsiteY60"/>
              <a:gd fmla="*/ 1579757 w 1589589" name="connsiteX61"/>
              <a:gd fmla="*/ 245806 h 1998581" name="connsiteY61"/>
              <a:gd fmla="*/ 1589589 w 1589589" name="connsiteX62"/>
              <a:gd fmla="*/ 216309 h 1998581" name="connsiteY62"/>
              <a:gd fmla="*/ 1579757 w 1589589" name="connsiteX63"/>
              <a:gd fmla="*/ 88490 h 1998581" name="connsiteY63"/>
              <a:gd fmla="*/ 1550260 w 1589589" name="connsiteX64"/>
              <a:gd fmla="*/ 78658 h 1998581" name="connsiteY64"/>
              <a:gd fmla="*/ 1520763 w 1589589" name="connsiteX65"/>
              <a:gd fmla="*/ 58993 h 1998581" name="connsiteY65"/>
              <a:gd fmla="*/ 1412608 w 1589589" name="connsiteX66"/>
              <a:gd fmla="*/ 39329 h 1998581" name="connsiteY66"/>
              <a:gd fmla="*/ 1206131 w 1589589" name="connsiteX67"/>
              <a:gd fmla="*/ 19664 h 1998581" name="connsiteY67"/>
              <a:gd fmla="*/ 1147137 w 1589589" name="connsiteX68"/>
              <a:gd fmla="*/ 9832 h 1998581" name="connsiteY68"/>
              <a:gd fmla="*/ 1078312 w 1589589" name="connsiteX69"/>
              <a:gd fmla="*/ 0 h 1998581" name="connsiteY69"/>
              <a:gd fmla="*/ 822673 w 1589589" name="connsiteX70"/>
              <a:gd fmla="*/ 9832 h 1998581" name="connsiteY70"/>
              <a:gd fmla="*/ 812841 w 1589589" name="connsiteX71"/>
              <a:gd fmla="*/ 39329 h 1998581" name="connsiteY71"/>
              <a:gd fmla="*/ 744015 w 1589589" name="connsiteX72"/>
              <a:gd fmla="*/ 68826 h 1998581" name="connsiteY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b="b" l="l" r="r" t="t"/>
            <a:pathLst>
              <a:path h="1998581" w="1589589">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2" name="Freeform: Shape 31">
            <a:extLst>
              <a:ext uri="{FF2B5EF4-FFF2-40B4-BE49-F238E27FC236}">
                <a16:creationId xmlns:a16="http://schemas.microsoft.com/office/drawing/2014/main" id="{18AE31E8-05C5-4CC0-BF80-6A67CBC94846}"/>
              </a:ext>
            </a:extLst>
          </p:cNvPr>
          <p:cNvSpPr/>
          <p:nvPr/>
        </p:nvSpPr>
        <p:spPr>
          <a:xfrm>
            <a:off x="1267451" y="1297858"/>
            <a:ext cx="1284020" cy="1114580"/>
          </a:xfrm>
          <a:custGeom>
            <a:avLst/>
            <a:gdLst>
              <a:gd fmla="*/ 355176 w 1712027" name="connsiteX0"/>
              <a:gd fmla="*/ 1484671 h 1486107" name="connsiteY0"/>
              <a:gd fmla="*/ 355176 w 1712027" name="connsiteX1"/>
              <a:gd fmla="*/ 1484671 h 1486107" name="connsiteY1"/>
              <a:gd fmla="*/ 433834 w 1712027" name="connsiteX2"/>
              <a:gd fmla="*/ 1415846 h 1486107" name="connsiteY2"/>
              <a:gd fmla="*/ 463331 w 1712027" name="connsiteX3"/>
              <a:gd fmla="*/ 1376517 h 1486107" name="connsiteY3"/>
              <a:gd fmla="*/ 492827 w 1712027" name="connsiteX4"/>
              <a:gd fmla="*/ 1356852 h 1486107" name="connsiteY4"/>
              <a:gd fmla="*/ 522324 w 1712027" name="connsiteX5"/>
              <a:gd fmla="*/ 1327355 h 1486107" name="connsiteY5"/>
              <a:gd fmla="*/ 610814 w 1712027" name="connsiteX6"/>
              <a:gd fmla="*/ 1258529 h 1486107" name="connsiteY6"/>
              <a:gd fmla="*/ 650143 w 1712027" name="connsiteX7"/>
              <a:gd fmla="*/ 1229033 h 1486107" name="connsiteY7"/>
              <a:gd fmla="*/ 679640 w 1712027" name="connsiteX8"/>
              <a:gd fmla="*/ 1209368 h 1486107" name="connsiteY8"/>
              <a:gd fmla="*/ 728801 w 1712027" name="connsiteX9"/>
              <a:gd fmla="*/ 1170039 h 1486107" name="connsiteY9"/>
              <a:gd fmla="*/ 758298 w 1712027" name="connsiteX10"/>
              <a:gd fmla="*/ 1140542 h 1486107" name="connsiteY10"/>
              <a:gd fmla="*/ 797627 w 1712027" name="connsiteX11"/>
              <a:gd fmla="*/ 1120878 h 1486107" name="connsiteY11"/>
              <a:gd fmla="*/ 836956 w 1712027" name="connsiteX12"/>
              <a:gd fmla="*/ 1091381 h 1486107" name="connsiteY12"/>
              <a:gd fmla="*/ 915614 w 1712027" name="connsiteX13"/>
              <a:gd fmla="*/ 1042220 h 1486107" name="connsiteY13"/>
              <a:gd fmla="*/ 945111 w 1712027" name="connsiteX14"/>
              <a:gd fmla="*/ 1022555 h 1486107" name="connsiteY14"/>
              <a:gd fmla="*/ 984440 w 1712027" name="connsiteX15"/>
              <a:gd fmla="*/ 993058 h 1486107" name="connsiteY15"/>
              <a:gd fmla="*/ 1023769 w 1712027" name="connsiteX16"/>
              <a:gd fmla="*/ 983226 h 1486107" name="connsiteY16"/>
              <a:gd fmla="*/ 1043434 w 1712027" name="connsiteX17"/>
              <a:gd fmla="*/ 953729 h 1486107" name="connsiteY17"/>
              <a:gd fmla="*/ 1102427 w 1712027" name="connsiteX18"/>
              <a:gd fmla="*/ 914400 h 1486107" name="connsiteY18"/>
              <a:gd fmla="*/ 1122092 w 1712027" name="connsiteX19"/>
              <a:gd fmla="*/ 884904 h 1486107" name="connsiteY19"/>
              <a:gd fmla="*/ 1181085 w 1712027" name="connsiteX20"/>
              <a:gd fmla="*/ 865239 h 1486107" name="connsiteY20"/>
              <a:gd fmla="*/ 1220414 w 1712027" name="connsiteX21"/>
              <a:gd fmla="*/ 835742 h 1486107" name="connsiteY21"/>
              <a:gd fmla="*/ 1299072 w 1712027" name="connsiteX22"/>
              <a:gd fmla="*/ 786581 h 1486107" name="connsiteY22"/>
              <a:gd fmla="*/ 1318737 w 1712027" name="connsiteX23"/>
              <a:gd fmla="*/ 757084 h 1486107" name="connsiteY23"/>
              <a:gd fmla="*/ 1377731 w 1712027" name="connsiteX24"/>
              <a:gd fmla="*/ 717755 h 1486107" name="connsiteY24"/>
              <a:gd fmla="*/ 1407227 w 1712027" name="connsiteX25"/>
              <a:gd fmla="*/ 688258 h 1486107" name="connsiteY25"/>
              <a:gd fmla="*/ 1426892 w 1712027" name="connsiteX26"/>
              <a:gd fmla="*/ 658762 h 1486107" name="connsiteY26"/>
              <a:gd fmla="*/ 1456389 w 1712027" name="connsiteX27"/>
              <a:gd fmla="*/ 648929 h 1486107" name="connsiteY27"/>
              <a:gd fmla="*/ 1515382 w 1712027" name="connsiteX28"/>
              <a:gd fmla="*/ 609600 h 1486107" name="connsiteY28"/>
              <a:gd fmla="*/ 1574376 w 1712027" name="connsiteX29"/>
              <a:gd fmla="*/ 570271 h 1486107" name="connsiteY29"/>
              <a:gd fmla="*/ 1603872 w 1712027" name="connsiteX30"/>
              <a:gd fmla="*/ 540775 h 1486107" name="connsiteY30"/>
              <a:gd fmla="*/ 1613705 w 1712027" name="connsiteX31"/>
              <a:gd fmla="*/ 511278 h 1486107" name="connsiteY31"/>
              <a:gd fmla="*/ 1653034 w 1712027" name="connsiteX32"/>
              <a:gd fmla="*/ 452284 h 1486107" name="connsiteY32"/>
              <a:gd fmla="*/ 1692363 w 1712027" name="connsiteX33"/>
              <a:gd fmla="*/ 314633 h 1486107" name="connsiteY33"/>
              <a:gd fmla="*/ 1702195 w 1712027" name="connsiteX34"/>
              <a:gd fmla="*/ 285136 h 1486107" name="connsiteY34"/>
              <a:gd fmla="*/ 1712027 w 1712027" name="connsiteX35"/>
              <a:gd fmla="*/ 255639 h 1486107" name="connsiteY35"/>
              <a:gd fmla="*/ 1702195 w 1712027" name="connsiteX36"/>
              <a:gd fmla="*/ 176981 h 1486107" name="connsiteY36"/>
              <a:gd fmla="*/ 1672698 w 1712027" name="connsiteX37"/>
              <a:gd fmla="*/ 147484 h 1486107" name="connsiteY37"/>
              <a:gd fmla="*/ 1623537 w 1712027" name="connsiteX38"/>
              <a:gd fmla="*/ 108155 h 1486107" name="connsiteY38"/>
              <a:gd fmla="*/ 1603872 w 1712027" name="connsiteX39"/>
              <a:gd fmla="*/ 78658 h 1486107" name="connsiteY39"/>
              <a:gd fmla="*/ 1544879 w 1712027" name="connsiteX40"/>
              <a:gd fmla="*/ 58994 h 1486107" name="connsiteY40"/>
              <a:gd fmla="*/ 1485885 w 1712027" name="connsiteX41"/>
              <a:gd fmla="*/ 19665 h 1486107" name="connsiteY41"/>
              <a:gd fmla="*/ 1328569 w 1712027" name="connsiteX42"/>
              <a:gd fmla="*/ 0 h 1486107" name="connsiteY42"/>
              <a:gd fmla="*/ 728801 w 1712027" name="connsiteX43"/>
              <a:gd fmla="*/ 9833 h 1486107" name="connsiteY43"/>
              <a:gd fmla="*/ 581318 w 1712027" name="connsiteX44"/>
              <a:gd fmla="*/ 29497 h 1486107" name="connsiteY44"/>
              <a:gd fmla="*/ 551821 w 1712027" name="connsiteX45"/>
              <a:gd fmla="*/ 49162 h 1486107" name="connsiteY45"/>
              <a:gd fmla="*/ 473163 w 1712027" name="connsiteX46"/>
              <a:gd fmla="*/ 78658 h 1486107" name="connsiteY46"/>
              <a:gd fmla="*/ 384672 w 1712027" name="connsiteX47"/>
              <a:gd fmla="*/ 147484 h 1486107" name="connsiteY47"/>
              <a:gd fmla="*/ 355176 w 1712027" name="connsiteX48"/>
              <a:gd fmla="*/ 167149 h 1486107" name="connsiteY48"/>
              <a:gd fmla="*/ 335511 w 1712027" name="connsiteX49"/>
              <a:gd fmla="*/ 196646 h 1486107" name="connsiteY49"/>
              <a:gd fmla="*/ 266685 w 1712027" name="connsiteX50"/>
              <a:gd fmla="*/ 235975 h 1486107" name="connsiteY50"/>
              <a:gd fmla="*/ 227356 w 1712027" name="connsiteX51"/>
              <a:gd fmla="*/ 304800 h 1486107" name="connsiteY51"/>
              <a:gd fmla="*/ 178195 w 1712027" name="connsiteX52"/>
              <a:gd fmla="*/ 353962 h 1486107" name="connsiteY52"/>
              <a:gd fmla="*/ 148698 w 1712027" name="connsiteX53"/>
              <a:gd fmla="*/ 422788 h 1486107" name="connsiteY53"/>
              <a:gd fmla="*/ 99537 w 1712027" name="connsiteX54"/>
              <a:gd fmla="*/ 491613 h 1486107" name="connsiteY54"/>
              <a:gd fmla="*/ 60208 w 1712027" name="connsiteX55"/>
              <a:gd fmla="*/ 589936 h 1486107" name="connsiteY55"/>
              <a:gd fmla="*/ 30711 w 1712027" name="connsiteX56"/>
              <a:gd fmla="*/ 668594 h 1486107" name="connsiteY56"/>
              <a:gd fmla="*/ 11047 w 1712027" name="connsiteX57"/>
              <a:gd fmla="*/ 747252 h 1486107" name="connsiteY57"/>
              <a:gd fmla="*/ 1214 w 1712027" name="connsiteX58"/>
              <a:gd fmla="*/ 786581 h 1486107" name="connsiteY58"/>
              <a:gd fmla="*/ 40543 w 1712027" name="connsiteX59"/>
              <a:gd fmla="*/ 1032388 h 1486107" name="connsiteY59"/>
              <a:gd fmla="*/ 70040 w 1712027" name="connsiteX60"/>
              <a:gd fmla="*/ 1061884 h 1486107" name="connsiteY60"/>
              <a:gd fmla="*/ 89705 w 1712027" name="connsiteX61"/>
              <a:gd fmla="*/ 1101213 h 1486107" name="connsiteY61"/>
              <a:gd fmla="*/ 119201 w 1712027" name="connsiteX62"/>
              <a:gd fmla="*/ 1120878 h 1486107" name="connsiteY62"/>
              <a:gd fmla="*/ 158531 w 1712027" name="connsiteX63"/>
              <a:gd fmla="*/ 1170039 h 1486107" name="connsiteY63"/>
              <a:gd fmla="*/ 207692 w 1712027" name="connsiteX64"/>
              <a:gd fmla="*/ 1238865 h 1486107" name="connsiteY64"/>
              <a:gd fmla="*/ 247021 w 1712027" name="connsiteX65"/>
              <a:gd fmla="*/ 1297858 h 1486107" name="connsiteY65"/>
              <a:gd fmla="*/ 306014 w 1712027" name="connsiteX66"/>
              <a:gd fmla="*/ 1337188 h 1486107" name="connsiteY66"/>
              <a:gd fmla="*/ 335511 w 1712027" name="connsiteX67"/>
              <a:gd fmla="*/ 1366684 h 1486107" name="connsiteY67"/>
              <a:gd fmla="*/ 394505 w 1712027" name="connsiteX68"/>
              <a:gd fmla="*/ 1376517 h 1486107" name="connsiteY68"/>
              <a:gd fmla="*/ 453498 w 1712027" name="connsiteX69"/>
              <a:gd fmla="*/ 1396181 h 1486107" name="connsiteY69"/>
              <a:gd fmla="*/ 384672 w 1712027" name="connsiteX70"/>
              <a:gd fmla="*/ 1484671 h 1486107" name="connsiteY70"/>
              <a:gd fmla="*/ 355176 w 1712027" name="connsiteX71"/>
              <a:gd fmla="*/ 1484671 h 1486107" name="connsiteY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b="b" l="l" r="r" t="t"/>
            <a:pathLst>
              <a:path h="1486107" w="171202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4" name="Freeform: Shape 33">
            <a:extLst>
              <a:ext uri="{FF2B5EF4-FFF2-40B4-BE49-F238E27FC236}">
                <a16:creationId xmlns:a16="http://schemas.microsoft.com/office/drawing/2014/main" id="{2996B193-D992-4855-AE1C-94F626A7CB36}"/>
              </a:ext>
            </a:extLst>
          </p:cNvPr>
          <p:cNvSpPr/>
          <p:nvPr/>
        </p:nvSpPr>
        <p:spPr>
          <a:xfrm>
            <a:off x="2455607" y="1511710"/>
            <a:ext cx="2706329" cy="2551471"/>
          </a:xfrm>
          <a:custGeom>
            <a:avLst/>
            <a:gdLst>
              <a:gd fmla="*/ 2792361 w 3608439" name="connsiteX0"/>
              <a:gd fmla="*/ 3401961 h 3401961" name="connsiteY0"/>
              <a:gd fmla="*/ 2792361 w 3608439" name="connsiteX1"/>
              <a:gd fmla="*/ 3401961 h 3401961" name="connsiteY1"/>
              <a:gd fmla="*/ 2880852 w 3608439" name="connsiteX2"/>
              <a:gd fmla="*/ 3392129 h 3401961" name="connsiteY2"/>
              <a:gd fmla="*/ 2910348 w 3608439" name="connsiteX3"/>
              <a:gd fmla="*/ 3382297 h 3401961" name="connsiteY3"/>
              <a:gd fmla="*/ 3038168 w 3608439" name="connsiteX4"/>
              <a:gd fmla="*/ 3372464 h 3401961" name="connsiteY4"/>
              <a:gd fmla="*/ 3215148 w 3608439" name="connsiteX5"/>
              <a:gd fmla="*/ 3342968 h 3401961" name="connsiteY5"/>
              <a:gd fmla="*/ 3303639 w 3608439" name="connsiteX6"/>
              <a:gd fmla="*/ 3313471 h 3401961" name="connsiteY6"/>
              <a:gd fmla="*/ 3333135 w 3608439" name="connsiteX7"/>
              <a:gd fmla="*/ 3303639 h 3401961" name="connsiteY7"/>
              <a:gd fmla="*/ 3392129 w 3608439" name="connsiteX8"/>
              <a:gd fmla="*/ 3293806 h 3401961" name="connsiteY8"/>
              <a:gd fmla="*/ 3451123 w 3608439" name="connsiteX9"/>
              <a:gd fmla="*/ 3274142 h 3401961" name="connsiteY9"/>
              <a:gd fmla="*/ 3510116 w 3608439" name="connsiteX10"/>
              <a:gd fmla="*/ 3234813 h 3401961" name="connsiteY10"/>
              <a:gd fmla="*/ 3559277 w 3608439" name="connsiteX11"/>
              <a:gd fmla="*/ 3185652 h 3401961" name="connsiteY11"/>
              <a:gd fmla="*/ 3569110 w 3608439" name="connsiteX12"/>
              <a:gd fmla="*/ 3116826 h 3401961" name="connsiteY12"/>
              <a:gd fmla="*/ 3588774 w 3608439" name="connsiteX13"/>
              <a:gd fmla="*/ 3028335 h 3401961" name="connsiteY13"/>
              <a:gd fmla="*/ 3608439 w 3608439" name="connsiteX14"/>
              <a:gd fmla="*/ 2949677 h 3401961" name="connsiteY14"/>
              <a:gd fmla="*/ 3598606 w 3608439" name="connsiteX15"/>
              <a:gd fmla="*/ 2674374 h 3401961" name="connsiteY15"/>
              <a:gd fmla="*/ 3578942 w 3608439" name="connsiteX16"/>
              <a:gd fmla="*/ 2644877 h 3401961" name="connsiteY16"/>
              <a:gd fmla="*/ 3569110 w 3608439" name="connsiteX17"/>
              <a:gd fmla="*/ 2615381 h 3401961" name="connsiteY17"/>
              <a:gd fmla="*/ 3529781 w 3608439" name="connsiteX18"/>
              <a:gd fmla="*/ 2585884 h 3401961" name="connsiteY18"/>
              <a:gd fmla="*/ 3500284 w 3608439" name="connsiteX19"/>
              <a:gd fmla="*/ 2556387 h 3401961" name="connsiteY19"/>
              <a:gd fmla="*/ 3411793 w 3608439" name="connsiteX20"/>
              <a:gd fmla="*/ 2507226 h 3401961" name="connsiteY20"/>
              <a:gd fmla="*/ 3352800 w 3608439" name="connsiteX21"/>
              <a:gd fmla="*/ 2467897 h 3401961" name="connsiteY21"/>
              <a:gd fmla="*/ 3274142 w 3608439" name="connsiteX22"/>
              <a:gd fmla="*/ 2438400 h 3401961" name="connsiteY22"/>
              <a:gd fmla="*/ 3244645 w 3608439" name="connsiteX23"/>
              <a:gd fmla="*/ 2408903 h 3401961" name="connsiteY23"/>
              <a:gd fmla="*/ 3205316 w 3608439" name="connsiteX24"/>
              <a:gd fmla="*/ 2379406 h 3401961" name="connsiteY24"/>
              <a:gd fmla="*/ 3175819 w 3608439" name="connsiteX25"/>
              <a:gd fmla="*/ 2359742 h 3401961" name="connsiteY25"/>
              <a:gd fmla="*/ 3116826 w 3608439" name="connsiteX26"/>
              <a:gd fmla="*/ 2310581 h 3401961" name="connsiteY26"/>
              <a:gd fmla="*/ 3057832 w 3608439" name="connsiteX27"/>
              <a:gd fmla="*/ 2251587 h 3401961" name="connsiteY27"/>
              <a:gd fmla="*/ 2949677 w 3608439" name="connsiteX28"/>
              <a:gd fmla="*/ 2163097 h 3401961" name="connsiteY28"/>
              <a:gd fmla="*/ 2871019 w 3608439" name="connsiteX29"/>
              <a:gd fmla="*/ 2094271 h 3401961" name="connsiteY29"/>
              <a:gd fmla="*/ 2841523 w 3608439" name="connsiteX30"/>
              <a:gd fmla="*/ 2064774 h 3401961" name="connsiteY30"/>
              <a:gd fmla="*/ 2812026 w 3608439" name="connsiteX31"/>
              <a:gd fmla="*/ 2045110 h 3401961" name="connsiteY31"/>
              <a:gd fmla="*/ 2772697 w 3608439" name="connsiteX32"/>
              <a:gd fmla="*/ 2015613 h 3401961" name="connsiteY32"/>
              <a:gd fmla="*/ 2694039 w 3608439" name="connsiteX33"/>
              <a:gd fmla="*/ 1956619 h 3401961" name="connsiteY33"/>
              <a:gd fmla="*/ 2684206 w 3608439" name="connsiteX34"/>
              <a:gd fmla="*/ 1927122 h 3401961" name="connsiteY34"/>
              <a:gd fmla="*/ 2654710 w 3608439" name="connsiteX35"/>
              <a:gd fmla="*/ 1897626 h 3401961" name="connsiteY35"/>
              <a:gd fmla="*/ 2635045 w 3608439" name="connsiteX36"/>
              <a:gd fmla="*/ 1868129 h 3401961" name="connsiteY36"/>
              <a:gd fmla="*/ 2625213 w 3608439" name="connsiteX37"/>
              <a:gd fmla="*/ 1818968 h 3401961" name="connsiteY37"/>
              <a:gd fmla="*/ 2605548 w 3608439" name="connsiteX38"/>
              <a:gd fmla="*/ 1789471 h 3401961" name="connsiteY38"/>
              <a:gd fmla="*/ 2576052 w 3608439" name="connsiteX39"/>
              <a:gd fmla="*/ 1730477 h 3401961" name="connsiteY39"/>
              <a:gd fmla="*/ 2566219 w 3608439" name="connsiteX40"/>
              <a:gd fmla="*/ 1681316 h 3401961" name="connsiteY40"/>
              <a:gd fmla="*/ 2517058 w 3608439" name="connsiteX41"/>
              <a:gd fmla="*/ 1602658 h 3401961" name="connsiteY41"/>
              <a:gd fmla="*/ 2487561 w 3608439" name="connsiteX42"/>
              <a:gd fmla="*/ 1573161 h 3401961" name="connsiteY42"/>
              <a:gd fmla="*/ 2448232 w 3608439" name="connsiteX43"/>
              <a:gd fmla="*/ 1524000 h 3401961" name="connsiteY43"/>
              <a:gd fmla="*/ 2399071 w 3608439" name="connsiteX44"/>
              <a:gd fmla="*/ 1445342 h 3401961" name="connsiteY44"/>
              <a:gd fmla="*/ 2379406 w 3608439" name="connsiteX45"/>
              <a:gd fmla="*/ 1415845 h 3401961" name="connsiteY45"/>
              <a:gd fmla="*/ 2320413 w 3608439" name="connsiteX46"/>
              <a:gd fmla="*/ 1356852 h 3401961" name="connsiteY46"/>
              <a:gd fmla="*/ 2281084 w 3608439" name="connsiteX47"/>
              <a:gd fmla="*/ 1297858 h 3401961" name="connsiteY47"/>
              <a:gd fmla="*/ 2261419 w 3608439" name="connsiteX48"/>
              <a:gd fmla="*/ 1268361 h 3401961" name="connsiteY48"/>
              <a:gd fmla="*/ 2202426 w 3608439" name="connsiteX49"/>
              <a:gd fmla="*/ 1209368 h 3401961" name="connsiteY49"/>
              <a:gd fmla="*/ 2172929 w 3608439" name="connsiteX50"/>
              <a:gd fmla="*/ 1179871 h 3401961" name="connsiteY50"/>
              <a:gd fmla="*/ 2104103 w 3608439" name="connsiteX51"/>
              <a:gd fmla="*/ 1150374 h 3401961" name="connsiteY51"/>
              <a:gd fmla="*/ 2074606 w 3608439" name="connsiteX52"/>
              <a:gd fmla="*/ 1120877 h 3401961" name="connsiteY52"/>
              <a:gd fmla="*/ 2025445 w 3608439" name="connsiteX53"/>
              <a:gd fmla="*/ 1101213 h 3401961" name="connsiteY53"/>
              <a:gd fmla="*/ 1986116 w 3608439" name="connsiteX54"/>
              <a:gd fmla="*/ 1081548 h 3401961" name="connsiteY54"/>
              <a:gd fmla="*/ 1956619 w 3608439" name="connsiteX55"/>
              <a:gd fmla="*/ 1061884 h 3401961" name="connsiteY55"/>
              <a:gd fmla="*/ 1877961 w 3608439" name="connsiteX56"/>
              <a:gd fmla="*/ 1042219 h 3401961" name="connsiteY56"/>
              <a:gd fmla="*/ 1818968 w 3608439" name="connsiteX57"/>
              <a:gd fmla="*/ 1022555 h 3401961" name="connsiteY57"/>
              <a:gd fmla="*/ 1720645 w 3608439" name="connsiteX58"/>
              <a:gd fmla="*/ 993058 h 3401961" name="connsiteY58"/>
              <a:gd fmla="*/ 1691148 w 3608439" name="connsiteX59"/>
              <a:gd fmla="*/ 983226 h 3401961" name="connsiteY59"/>
              <a:gd fmla="*/ 1651819 w 3608439" name="connsiteX60"/>
              <a:gd fmla="*/ 963561 h 3401961" name="connsiteY60"/>
              <a:gd fmla="*/ 1573161 w 3608439" name="connsiteX61"/>
              <a:gd fmla="*/ 943897 h 3401961" name="connsiteY61"/>
              <a:gd fmla="*/ 1543664 w 3608439" name="connsiteX62"/>
              <a:gd fmla="*/ 934064 h 3401961" name="connsiteY62"/>
              <a:gd fmla="*/ 1474839 w 3608439" name="connsiteX63"/>
              <a:gd fmla="*/ 914400 h 3401961" name="connsiteY63"/>
              <a:gd fmla="*/ 1415845 w 3608439" name="connsiteX64"/>
              <a:gd fmla="*/ 865239 h 3401961" name="connsiteY64"/>
              <a:gd fmla="*/ 1386348 w 3608439" name="connsiteX65"/>
              <a:gd fmla="*/ 845574 h 3401961" name="connsiteY65"/>
              <a:gd fmla="*/ 1366684 w 3608439" name="connsiteX66"/>
              <a:gd fmla="*/ 816077 h 3401961" name="connsiteY66"/>
              <a:gd fmla="*/ 1337187 w 3608439" name="connsiteX67"/>
              <a:gd fmla="*/ 796413 h 3401961" name="connsiteY67"/>
              <a:gd fmla="*/ 1297858 w 3608439" name="connsiteX68"/>
              <a:gd fmla="*/ 737419 h 3401961" name="connsiteY68"/>
              <a:gd fmla="*/ 1268361 w 3608439" name="connsiteX69"/>
              <a:gd fmla="*/ 707922 h 3401961" name="connsiteY69"/>
              <a:gd fmla="*/ 1258529 w 3608439" name="connsiteX70"/>
              <a:gd fmla="*/ 678426 h 3401961" name="connsiteY70"/>
              <a:gd fmla="*/ 1199535 w 3608439" name="connsiteX71"/>
              <a:gd fmla="*/ 589935 h 3401961" name="connsiteY71"/>
              <a:gd fmla="*/ 1179871 w 3608439" name="connsiteX72"/>
              <a:gd fmla="*/ 560439 h 3401961" name="connsiteY72"/>
              <a:gd fmla="*/ 1160206 w 3608439" name="connsiteX73"/>
              <a:gd fmla="*/ 530942 h 3401961" name="connsiteY73"/>
              <a:gd fmla="*/ 1150374 w 3608439" name="connsiteX74"/>
              <a:gd fmla="*/ 501445 h 3401961" name="connsiteY74"/>
              <a:gd fmla="*/ 1111045 w 3608439" name="connsiteX75"/>
              <a:gd fmla="*/ 442452 h 3401961" name="connsiteY75"/>
              <a:gd fmla="*/ 1101213 w 3608439" name="connsiteX76"/>
              <a:gd fmla="*/ 412955 h 3401961" name="connsiteY76"/>
              <a:gd fmla="*/ 1081548 w 3608439" name="connsiteX77"/>
              <a:gd fmla="*/ 373626 h 3401961" name="connsiteY77"/>
              <a:gd fmla="*/ 1052052 w 3608439" name="connsiteX78"/>
              <a:gd fmla="*/ 304800 h 3401961" name="connsiteY78"/>
              <a:gd fmla="*/ 1022555 w 3608439" name="connsiteX79"/>
              <a:gd fmla="*/ 226142 h 3401961" name="connsiteY79"/>
              <a:gd fmla="*/ 993058 w 3608439" name="connsiteX80"/>
              <a:gd fmla="*/ 167148 h 3401961" name="connsiteY80"/>
              <a:gd fmla="*/ 963561 w 3608439" name="connsiteX81"/>
              <a:gd fmla="*/ 147484 h 3401961" name="connsiteY81"/>
              <a:gd fmla="*/ 914400 w 3608439" name="connsiteX82"/>
              <a:gd fmla="*/ 98322 h 3401961" name="connsiteY82"/>
              <a:gd fmla="*/ 884903 w 3608439" name="connsiteX83"/>
              <a:gd fmla="*/ 68826 h 3401961" name="connsiteY83"/>
              <a:gd fmla="*/ 825910 w 3608439" name="connsiteX84"/>
              <a:gd fmla="*/ 39329 h 3401961" name="connsiteY84"/>
              <a:gd fmla="*/ 796413 w 3608439" name="connsiteX85"/>
              <a:gd fmla="*/ 19664 h 3401961" name="connsiteY85"/>
              <a:gd fmla="*/ 717755 w 3608439" name="connsiteX86"/>
              <a:gd fmla="*/ 0 h 3401961" name="connsiteY86"/>
              <a:gd fmla="*/ 629264 w 3608439" name="connsiteX87"/>
              <a:gd fmla="*/ 9832 h 3401961" name="connsiteY87"/>
              <a:gd fmla="*/ 501445 w 3608439" name="connsiteX88"/>
              <a:gd fmla="*/ 49161 h 3401961" name="connsiteY88"/>
              <a:gd fmla="*/ 462116 w 3608439" name="connsiteX89"/>
              <a:gd fmla="*/ 68826 h 3401961" name="connsiteY89"/>
              <a:gd fmla="*/ 393290 w 3608439" name="connsiteX90"/>
              <a:gd fmla="*/ 88490 h 3401961" name="connsiteY90"/>
              <a:gd fmla="*/ 353961 w 3608439" name="connsiteX91"/>
              <a:gd fmla="*/ 108155 h 3401961" name="connsiteY91"/>
              <a:gd fmla="*/ 324464 w 3608439" name="connsiteX92"/>
              <a:gd fmla="*/ 137652 h 3401961" name="connsiteY92"/>
              <a:gd fmla="*/ 265471 w 3608439" name="connsiteX93"/>
              <a:gd fmla="*/ 167148 h 3401961" name="connsiteY93"/>
              <a:gd fmla="*/ 206477 w 3608439" name="connsiteX94"/>
              <a:gd fmla="*/ 216310 h 3401961" name="connsiteY94"/>
              <a:gd fmla="*/ 157316 w 3608439" name="connsiteX95"/>
              <a:gd fmla="*/ 265471 h 3401961" name="connsiteY95"/>
              <a:gd fmla="*/ 88490 w 3608439" name="connsiteX96"/>
              <a:gd fmla="*/ 344129 h 3401961" name="connsiteY96"/>
              <a:gd fmla="*/ 68826 w 3608439" name="connsiteX97"/>
              <a:gd fmla="*/ 373626 h 3401961" name="connsiteY97"/>
              <a:gd fmla="*/ 58993 w 3608439" name="connsiteX98"/>
              <a:gd fmla="*/ 403122 h 3401961" name="connsiteY98"/>
              <a:gd fmla="*/ 39329 w 3608439" name="connsiteX99"/>
              <a:gd fmla="*/ 432619 h 3401961" name="connsiteY99"/>
              <a:gd fmla="*/ 19664 w 3608439" name="connsiteX100"/>
              <a:gd fmla="*/ 511277 h 3401961" name="connsiteY100"/>
              <a:gd fmla="*/ 0 w 3608439" name="connsiteX101"/>
              <a:gd fmla="*/ 540774 h 3401961" name="connsiteY101"/>
              <a:gd fmla="*/ 9832 w 3608439" name="connsiteX102"/>
              <a:gd fmla="*/ 865239 h 3401961" name="connsiteY102"/>
              <a:gd fmla="*/ 29497 w 3608439" name="connsiteX103"/>
              <a:gd fmla="*/ 953729 h 3401961" name="connsiteY103"/>
              <a:gd fmla="*/ 58993 w 3608439" name="connsiteX104"/>
              <a:gd fmla="*/ 1002890 h 3401961" name="connsiteY104"/>
              <a:gd fmla="*/ 127819 w 3608439" name="connsiteX105"/>
              <a:gd fmla="*/ 1111045 h 3401961" name="connsiteY105"/>
              <a:gd fmla="*/ 176981 w 3608439" name="connsiteX106"/>
              <a:gd fmla="*/ 1140542 h 3401961" name="connsiteY106"/>
              <a:gd fmla="*/ 216310 w 3608439" name="connsiteX107"/>
              <a:gd fmla="*/ 1179871 h 3401961" name="connsiteY107"/>
              <a:gd fmla="*/ 294968 w 3608439" name="connsiteX108"/>
              <a:gd fmla="*/ 1219200 h 3401961" name="connsiteY108"/>
              <a:gd fmla="*/ 383458 w 3608439" name="connsiteX109"/>
              <a:gd fmla="*/ 1258529 h 3401961" name="connsiteY109"/>
              <a:gd fmla="*/ 550606 w 3608439" name="connsiteX110"/>
              <a:gd fmla="*/ 1307690 h 3401961" name="connsiteY110"/>
              <a:gd fmla="*/ 599768 w 3608439" name="connsiteX111"/>
              <a:gd fmla="*/ 1327355 h 3401961" name="connsiteY111"/>
              <a:gd fmla="*/ 639097 w 3608439" name="connsiteX112"/>
              <a:gd fmla="*/ 1337187 h 3401961" name="connsiteY112"/>
              <a:gd fmla="*/ 668593 w 3608439" name="connsiteX113"/>
              <a:gd fmla="*/ 1347019 h 3401961" name="connsiteY113"/>
              <a:gd fmla="*/ 747252 w 3608439" name="connsiteX114"/>
              <a:gd fmla="*/ 1376516 h 3401961" name="connsiteY114"/>
              <a:gd fmla="*/ 855406 w 3608439" name="connsiteX115"/>
              <a:gd fmla="*/ 1435510 h 3401961" name="connsiteY115"/>
              <a:gd fmla="*/ 875071 w 3608439" name="connsiteX116"/>
              <a:gd fmla="*/ 1465006 h 3401961" name="connsiteY116"/>
              <a:gd fmla="*/ 934064 w 3608439" name="connsiteX117"/>
              <a:gd fmla="*/ 1543664 h 3401961" name="connsiteY117"/>
              <a:gd fmla="*/ 1002890 w 3608439" name="connsiteX118"/>
              <a:gd fmla="*/ 1641987 h 3401961" name="connsiteY118"/>
              <a:gd fmla="*/ 1022555 w 3608439" name="connsiteX119"/>
              <a:gd fmla="*/ 1671484 h 3401961" name="connsiteY119"/>
              <a:gd fmla="*/ 1042219 w 3608439" name="connsiteX120"/>
              <a:gd fmla="*/ 1720645 h 3401961" name="connsiteY120"/>
              <a:gd fmla="*/ 1081548 w 3608439" name="connsiteX121"/>
              <a:gd fmla="*/ 1779639 h 3401961" name="connsiteY121"/>
              <a:gd fmla="*/ 1130710 w 3608439" name="connsiteX122"/>
              <a:gd fmla="*/ 1858297 h 3401961" name="connsiteY122"/>
              <a:gd fmla="*/ 1179871 w 3608439" name="connsiteX123"/>
              <a:gd fmla="*/ 1936955 h 3401961" name="connsiteY123"/>
              <a:gd fmla="*/ 1199535 w 3608439" name="connsiteX124"/>
              <a:gd fmla="*/ 1976284 h 3401961" name="connsiteY124"/>
              <a:gd fmla="*/ 1258529 w 3608439" name="connsiteX125"/>
              <a:gd fmla="*/ 2054942 h 3401961" name="connsiteY125"/>
              <a:gd fmla="*/ 1278193 w 3608439" name="connsiteX126"/>
              <a:gd fmla="*/ 2084439 h 3401961" name="connsiteY126"/>
              <a:gd fmla="*/ 1288026 w 3608439" name="connsiteX127"/>
              <a:gd fmla="*/ 2113935 h 3401961" name="connsiteY127"/>
              <a:gd fmla="*/ 1317523 w 3608439" name="connsiteX128"/>
              <a:gd fmla="*/ 2133600 h 3401961" name="connsiteY128"/>
              <a:gd fmla="*/ 1366684 w 3608439" name="connsiteX129"/>
              <a:gd fmla="*/ 2202426 h 3401961" name="connsiteY129"/>
              <a:gd fmla="*/ 1455174 w 3608439" name="connsiteX130"/>
              <a:gd fmla="*/ 2300748 h 3401961" name="connsiteY130"/>
              <a:gd fmla="*/ 1504335 w 3608439" name="connsiteX131"/>
              <a:gd fmla="*/ 2330245 h 3401961" name="connsiteY131"/>
              <a:gd fmla="*/ 1602658 w 3608439" name="connsiteX132"/>
              <a:gd fmla="*/ 2399071 h 3401961" name="connsiteY132"/>
              <a:gd fmla="*/ 1691148 w 3608439" name="connsiteX133"/>
              <a:gd fmla="*/ 2467897 h 3401961" name="connsiteY133"/>
              <a:gd fmla="*/ 1848464 w 3608439" name="connsiteX134"/>
              <a:gd fmla="*/ 2556387 h 3401961" name="connsiteY134"/>
              <a:gd fmla="*/ 1877961 w 3608439" name="connsiteX135"/>
              <a:gd fmla="*/ 2576052 h 3401961" name="connsiteY135"/>
              <a:gd fmla="*/ 1956619 w 3608439" name="connsiteX136"/>
              <a:gd fmla="*/ 2635045 h 3401961" name="connsiteY136"/>
              <a:gd fmla="*/ 2025445 w 3608439" name="connsiteX137"/>
              <a:gd fmla="*/ 2684206 h 3401961" name="connsiteY137"/>
              <a:gd fmla="*/ 2074606 w 3608439" name="connsiteX138"/>
              <a:gd fmla="*/ 2723535 h 3401961" name="connsiteY138"/>
              <a:gd fmla="*/ 2104103 w 3608439" name="connsiteX139"/>
              <a:gd fmla="*/ 2753032 h 3401961" name="connsiteY139"/>
              <a:gd fmla="*/ 2153264 w 3608439" name="connsiteX140"/>
              <a:gd fmla="*/ 2782529 h 3401961" name="connsiteY140"/>
              <a:gd fmla="*/ 2192593 w 3608439" name="connsiteX141"/>
              <a:gd fmla="*/ 2812026 h 3401961" name="connsiteY141"/>
              <a:gd fmla="*/ 2222090 w 3608439" name="connsiteX142"/>
              <a:gd fmla="*/ 2831690 h 3401961" name="connsiteY142"/>
              <a:gd fmla="*/ 2261419 w 3608439" name="connsiteX143"/>
              <a:gd fmla="*/ 2861187 h 3401961" name="connsiteY143"/>
              <a:gd fmla="*/ 2300748 w 3608439" name="connsiteX144"/>
              <a:gd fmla="*/ 2880852 h 3401961" name="connsiteY144"/>
              <a:gd fmla="*/ 2379406 w 3608439" name="connsiteX145"/>
              <a:gd fmla="*/ 2910348 h 3401961" name="connsiteY145"/>
              <a:gd fmla="*/ 2448232 w 3608439" name="connsiteX146"/>
              <a:gd fmla="*/ 2939845 h 3401961" name="connsiteY146"/>
              <a:gd fmla="*/ 2507226 w 3608439" name="connsiteX147"/>
              <a:gd fmla="*/ 2979174 h 3401961" name="connsiteY147"/>
              <a:gd fmla="*/ 2546555 w 3608439" name="connsiteX148"/>
              <a:gd fmla="*/ 2998839 h 3401961" name="connsiteY148"/>
              <a:gd fmla="*/ 2605548 w 3608439" name="connsiteX149"/>
              <a:gd fmla="*/ 3057832 h 3401961" name="connsiteY149"/>
              <a:gd fmla="*/ 2635045 w 3608439" name="connsiteX150"/>
              <a:gd fmla="*/ 3077497 h 3401961" name="connsiteY150"/>
              <a:gd fmla="*/ 2654710 w 3608439" name="connsiteX151"/>
              <a:gd fmla="*/ 3106993 h 3401961" name="connsiteY151"/>
              <a:gd fmla="*/ 2694039 w 3608439" name="connsiteX152"/>
              <a:gd fmla="*/ 3185652 h 3401961" name="connsiteY152"/>
              <a:gd fmla="*/ 2713703 w 3608439" name="connsiteX153"/>
              <a:gd fmla="*/ 3215148 h 3401961" name="connsiteY153"/>
              <a:gd fmla="*/ 2743200 w 3608439" name="connsiteX154"/>
              <a:gd fmla="*/ 3234813 h 3401961" name="connsiteY154"/>
              <a:gd fmla="*/ 2782529 w 3608439" name="connsiteX155"/>
              <a:gd fmla="*/ 3303639 h 3401961" name="connsiteY155"/>
              <a:gd fmla="*/ 2812026 w 3608439" name="connsiteX156"/>
              <a:gd fmla="*/ 3313471 h 3401961" name="connsiteY156"/>
              <a:gd fmla="*/ 2792361 w 3608439" name="connsiteX157"/>
              <a:gd fmla="*/ 3401961 h 3401961" name="connsiteY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b="b" l="l" r="r" t="t"/>
            <a:pathLst>
              <a:path h="3401961" w="3608439">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Tree>
    <p:extLst>
      <p:ext uri="{BB962C8B-B14F-4D97-AF65-F5344CB8AC3E}">
        <p14:creationId xmlns:p14="http://schemas.microsoft.com/office/powerpoint/2010/main" val="983752170"/>
      </p:ext>
    </p:extLst>
  </p:cSld>
  <p:clrMapOvr>
    <a:masterClrMapping/>
  </p:clrMapOvr>
  <p:transition spd="slow">
    <p:wipe dir="r"/>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1" presetSubtype="1">
                                  <p:stCondLst>
                                    <p:cond delay="0"/>
                                  </p:stCondLst>
                                  <p:childTnLst>
                                    <p:set>
                                      <p:cBhvr>
                                        <p:cTn dur="1" fill="hold" id="6">
                                          <p:stCondLst>
                                            <p:cond delay="0"/>
                                          </p:stCondLst>
                                        </p:cTn>
                                        <p:tgtEl>
                                          <p:spTgt spid="5"/>
                                        </p:tgtEl>
                                        <p:attrNameLst>
                                          <p:attrName>style.visibility</p:attrName>
                                        </p:attrNameLst>
                                      </p:cBhvr>
                                      <p:to>
                                        <p:strVal val="visible"/>
                                      </p:to>
                                    </p:set>
                                    <p:animEffect filter="wheel(1)" transition="in">
                                      <p:cBhvr>
                                        <p:cTn dur="2000" id="7"/>
                                        <p:tgtEl>
                                          <p:spTgt spid="5"/>
                                        </p:tgtEl>
                                      </p:cBhvr>
                                    </p:animEffect>
                                  </p:childTnLst>
                                </p:cTn>
                              </p:par>
                            </p:childTnLst>
                          </p:cTn>
                        </p:par>
                        <p:par>
                          <p:cTn fill="hold" id="8">
                            <p:stCondLst>
                              <p:cond delay="2000"/>
                            </p:stCondLst>
                            <p:childTnLst>
                              <p:par>
                                <p:cTn fill="hold" grpId="0" id="9" nodeType="afterEffect" presetClass="entr" presetID="21" presetSubtype="1">
                                  <p:stCondLst>
                                    <p:cond delay="0"/>
                                  </p:stCondLst>
                                  <p:childTnLst>
                                    <p:set>
                                      <p:cBhvr>
                                        <p:cTn dur="1" fill="hold" id="10">
                                          <p:stCondLst>
                                            <p:cond delay="0"/>
                                          </p:stCondLst>
                                        </p:cTn>
                                        <p:tgtEl>
                                          <p:spTgt spid="32"/>
                                        </p:tgtEl>
                                        <p:attrNameLst>
                                          <p:attrName>style.visibility</p:attrName>
                                        </p:attrNameLst>
                                      </p:cBhvr>
                                      <p:to>
                                        <p:strVal val="visible"/>
                                      </p:to>
                                    </p:set>
                                    <p:animEffect filter="wheel(1)" transition="in">
                                      <p:cBhvr>
                                        <p:cTn dur="2000" id="11"/>
                                        <p:tgtEl>
                                          <p:spTgt spid="32"/>
                                        </p:tgtEl>
                                      </p:cBhvr>
                                    </p:animEffect>
                                  </p:childTnLst>
                                </p:cTn>
                              </p:par>
                            </p:childTnLst>
                          </p:cTn>
                        </p:par>
                        <p:par>
                          <p:cTn fill="hold" id="12">
                            <p:stCondLst>
                              <p:cond delay="4000"/>
                            </p:stCondLst>
                            <p:childTnLst>
                              <p:par>
                                <p:cTn fill="hold" grpId="0" id="13" nodeType="afterEffect" presetClass="entr" presetID="21" presetSubtype="1">
                                  <p:stCondLst>
                                    <p:cond delay="0"/>
                                  </p:stCondLst>
                                  <p:childTnLst>
                                    <p:set>
                                      <p:cBhvr>
                                        <p:cTn dur="1" fill="hold" id="14">
                                          <p:stCondLst>
                                            <p:cond delay="0"/>
                                          </p:stCondLst>
                                        </p:cTn>
                                        <p:tgtEl>
                                          <p:spTgt spid="34"/>
                                        </p:tgtEl>
                                        <p:attrNameLst>
                                          <p:attrName>style.visibility</p:attrName>
                                        </p:attrNameLst>
                                      </p:cBhvr>
                                      <p:to>
                                        <p:strVal val="visible"/>
                                      </p:to>
                                    </p:set>
                                    <p:animEffect filter="wheel(1)" transition="in">
                                      <p:cBhvr>
                                        <p:cTn dur="2000" id="15"/>
                                        <p:tgtEl>
                                          <p:spTgt spid="3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32"/>
      <p:bldP animBg="1" grpId="0" spid="34"/>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7E0711-D94A-4308-83A6-A17CD380315C}"/>
              </a:ext>
            </a:extLst>
          </p:cNvPr>
          <p:cNvSpPr>
            <a:spLocks noGrp="1"/>
          </p:cNvSpPr>
          <p:nvPr>
            <p:ph idx="1"/>
          </p:nvPr>
        </p:nvSpPr>
        <p:spPr>
          <a:xfrm>
            <a:off x="457200" y="2164080"/>
            <a:ext cx="8229600" cy="2804159"/>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endParaRPr lang="en-US" sz="2800" dirty="0"/>
          </a:p>
        </p:txBody>
      </p:sp>
      <p:sp>
        <p:nvSpPr>
          <p:cNvPr id="4" name="Content Placeholder 2">
            <a:extLst>
              <a:ext uri="{FF2B5EF4-FFF2-40B4-BE49-F238E27FC236}">
                <a16:creationId xmlns:a16="http://schemas.microsoft.com/office/drawing/2014/main" id="{857DE1FD-E37D-4AEE-B1C4-D319C5AC326D}"/>
              </a:ext>
            </a:extLst>
          </p:cNvPr>
          <p:cNvSpPr txBox="1">
            <a:spLocks/>
          </p:cNvSpPr>
          <p:nvPr/>
        </p:nvSpPr>
        <p:spPr bwMode="auto">
          <a:xfrm>
            <a:off x="218365" y="417944"/>
            <a:ext cx="8707271" cy="174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https://geodesy.noaa.gov/ADVISORS/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Tree>
    <p:extLst>
      <p:ext uri="{BB962C8B-B14F-4D97-AF65-F5344CB8AC3E}">
        <p14:creationId xmlns:p14="http://schemas.microsoft.com/office/powerpoint/2010/main" val="82065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19843-E9B8-43D3-9724-BF83AF918A48}"/>
              </a:ext>
            </a:extLst>
          </p:cNvPr>
          <p:cNvPicPr>
            <a:picLocks noChangeAspect="1"/>
          </p:cNvPicPr>
          <p:nvPr/>
        </p:nvPicPr>
        <p:blipFill>
          <a:blip r:embed="rId2"/>
          <a:stretch>
            <a:fillRect/>
          </a:stretch>
        </p:blipFill>
        <p:spPr>
          <a:xfrm>
            <a:off x="-1" y="4341"/>
            <a:ext cx="5139159" cy="5139159"/>
          </a:xfrm>
          <a:prstGeom prst="rect">
            <a:avLst/>
          </a:prstGeom>
        </p:spPr>
      </p:pic>
      <p:sp>
        <p:nvSpPr>
          <p:cNvPr id="3" name="Content Placeholder 2">
            <a:extLst>
              <a:ext uri="{FF2B5EF4-FFF2-40B4-BE49-F238E27FC236}">
                <a16:creationId xmlns:a16="http://schemas.microsoft.com/office/drawing/2014/main" id="{03DFD034-4697-479B-BFB9-423AD7BE4C0B}"/>
              </a:ext>
            </a:extLst>
          </p:cNvPr>
          <p:cNvSpPr txBox="1">
            <a:spLocks/>
          </p:cNvSpPr>
          <p:nvPr/>
        </p:nvSpPr>
        <p:spPr bwMode="auto">
          <a:xfrm>
            <a:off x="5139158" y="841529"/>
            <a:ext cx="4004842" cy="197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3600" dirty="0">
                <a:latin typeface="Cambria" panose="02040503050406030204" pitchFamily="18" charset="0"/>
                <a:ea typeface="Cambria" panose="02040503050406030204" pitchFamily="18" charset="0"/>
              </a:rPr>
              <a:t>Scan to save my contact info on your phone</a:t>
            </a:r>
          </a:p>
        </p:txBody>
      </p:sp>
    </p:spTree>
    <p:extLst>
      <p:ext uri="{BB962C8B-B14F-4D97-AF65-F5344CB8AC3E}">
        <p14:creationId xmlns:p14="http://schemas.microsoft.com/office/powerpoint/2010/main" val="122237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79"/>
</p:tagLst>
</file>

<file path=ppt/tags/tag4.xml><?xml version="1.0" encoding="utf-8"?>
<p:tagLst xmlns:a="http://schemas.openxmlformats.org/drawingml/2006/main" xmlns:r="http://schemas.openxmlformats.org/officeDocument/2006/relationships" xmlns:p="http://schemas.openxmlformats.org/presentationml/2006/main">
  <p:tag name="TIMING" val="|79"/>
</p:tagLst>
</file>

<file path=ppt/tags/tag5.xml><?xml version="1.0" encoding="utf-8"?>
<p:tagLst xmlns:a="http://schemas.openxmlformats.org/drawingml/2006/main" xmlns:r="http://schemas.openxmlformats.org/officeDocument/2006/relationships" xmlns:p="http://schemas.openxmlformats.org/presentationml/2006/main">
  <p:tag name="TIMING" val="|79"/>
</p:tagLst>
</file>

<file path=ppt/tags/tag6.xml><?xml version="1.0" encoding="utf-8"?>
<p:tagLst xmlns:a="http://schemas.openxmlformats.org/drawingml/2006/main" xmlns:r="http://schemas.openxmlformats.org/officeDocument/2006/relationships" xmlns:p="http://schemas.openxmlformats.org/presentationml/2006/main">
  <p:tag name="TIMING" val="|1.5|10.3|2.4|7.8|4.3"/>
</p:tagLst>
</file>

<file path=ppt/tags/tag7.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8.xml><?xml version="1.0" encoding="utf-8"?>
<p:tagLst xmlns:a="http://schemas.openxmlformats.org/drawingml/2006/main" xmlns:r="http://schemas.openxmlformats.org/officeDocument/2006/relationships" xmlns:p="http://schemas.openxmlformats.org/presentationml/2006/main">
  <p:tag name="TIMING" val="|1.9|5.3|1.7|9.9|5.3|4.8|3.1"/>
</p:tagLst>
</file>

<file path=ppt/tags/tag9.xml><?xml version="1.0" encoding="utf-8"?>
<p:tagLst xmlns:a="http://schemas.openxmlformats.org/drawingml/2006/main" xmlns:r="http://schemas.openxmlformats.org/officeDocument/2006/relationships" xmlns:p="http://schemas.openxmlformats.org/presentationml/2006/main">
  <p:tag name="TIMING" val="|2.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020F06FA-080F-4D96-A0EC-B3D89EED892E}" vid="{94947FF1-D4EC-4B85-AA78-2B1D035CD5C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DAEBF894-B51F-425B-9492-0BF76FB518CC}" vid="{08C939DD-2156-4032-B91F-746944264C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JJ_NGS_background_16by9</Template>
  <TotalTime>6545</TotalTime>
  <Words>4680</Words>
  <Application>Microsoft Office PowerPoint</Application>
  <PresentationFormat>On-screen Show (16:9)</PresentationFormat>
  <Paragraphs>763</Paragraphs>
  <Slides>91</Slides>
  <Notes>62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91</vt:i4>
      </vt:variant>
    </vt:vector>
  </HeadingPairs>
  <TitlesOfParts>
    <vt:vector size="100" baseType="lpstr">
      <vt:lpstr>Arial</vt:lpstr>
      <vt:lpstr>Arial Black</vt:lpstr>
      <vt:lpstr>Calibri</vt:lpstr>
      <vt:lpstr>Cambria</vt:lpstr>
      <vt:lpstr>Rage Italic</vt:lpstr>
      <vt:lpstr>Times New Roman</vt:lpstr>
      <vt:lpstr>Wingdings</vt:lpstr>
      <vt:lpstr>Office Theme</vt:lpstr>
      <vt:lpstr>1_Office Theme</vt:lpstr>
      <vt:lpstr>NSRS Modernization An Update from NGS</vt:lpstr>
      <vt:lpstr>PowerPoint Presentation</vt:lpstr>
      <vt:lpstr>Organizational Structure</vt:lpstr>
      <vt:lpstr>Organizational Structure</vt:lpstr>
      <vt:lpstr>NGS Mission</vt:lpstr>
      <vt:lpstr>NGS Mission</vt:lpstr>
      <vt:lpstr>NOAA CORS Network (NCN)</vt:lpstr>
      <vt:lpstr>NOAA CORS Network (NCN) in PA</vt:lpstr>
      <vt:lpstr>KeyNetGPS CORS Network</vt:lpstr>
      <vt:lpstr>NOAA CORS Network (NCN) in PA</vt:lpstr>
      <vt:lpstr>KeyNetGPS CORS Network</vt:lpstr>
      <vt:lpstr>Passive Control</vt:lpstr>
      <vt:lpstr>Active Control</vt:lpstr>
      <vt:lpstr>Active vs. Passive Control</vt:lpstr>
      <vt:lpstr>Yes, we are delayed.</vt:lpstr>
      <vt:lpstr>Delayed Release of the Modernized NSRS</vt:lpstr>
      <vt:lpstr>Modernizing the NSRS</vt:lpstr>
      <vt:lpstr>PowerPoint Presentation</vt:lpstr>
      <vt:lpstr>PowerPoint Presentation</vt:lpstr>
      <vt:lpstr>Four TRFs for Modernized NSRS</vt:lpstr>
      <vt:lpstr>PowerPoint Presentation</vt:lpstr>
      <vt:lpstr>PowerPoint Presentation</vt:lpstr>
      <vt:lpstr>PowerPoint Presentation</vt:lpstr>
      <vt:lpstr>Four TRFs for Modernized NSRS</vt:lpstr>
      <vt:lpstr>Plate Rotation visualized</vt:lpstr>
      <vt:lpstr>Plate-Fixed NSRS TRFs</vt:lpstr>
      <vt:lpstr>PowerPoint Presentation</vt:lpstr>
      <vt:lpstr>Plate-Fixed</vt:lpstr>
      <vt:lpstr>PowerPoint Presentation</vt:lpstr>
      <vt:lpstr>Decades of continuously logged GPS data from the NOAA CORS Network (NCN).</vt:lpstr>
      <vt:lpstr>PowerPoint Presentation</vt:lpstr>
      <vt:lpstr>Plate-Fixed</vt:lpstr>
      <vt:lpstr>Plate-Fixed</vt:lpstr>
      <vt:lpstr>PowerPoint Presentation</vt:lpstr>
      <vt:lpstr>PowerPoint Presentation</vt:lpstr>
      <vt:lpstr>PowerPoint Presentation</vt:lpstr>
      <vt:lpstr>What is a Reference Epoch?</vt:lpstr>
      <vt:lpstr>Complete NAD83 Nomenclature</vt:lpstr>
      <vt:lpstr>PowerPoint Presentation</vt:lpstr>
      <vt:lpstr>What is a Survey Epoch?</vt:lpstr>
      <vt:lpstr>Complete ITRF Nomenclature</vt:lpstr>
      <vt:lpstr>Epochs in Modernized NSRS</vt:lpstr>
      <vt:lpstr>PowerPoint Presentation</vt:lpstr>
      <vt:lpstr>NCAT</vt:lpstr>
      <vt:lpstr>NGS Coordinate Conversion And Transformation Tool (NCAT)</vt:lpstr>
      <vt:lpstr>PowerPoint Presentation</vt:lpstr>
      <vt:lpstr>PowerPoint Presentation</vt:lpstr>
      <vt:lpstr>PowerPoint Presentation</vt:lpstr>
      <vt:lpstr>NCAT source code is on GitHub</vt:lpstr>
      <vt:lpstr>PowerPoint Presentation</vt:lpstr>
      <vt:lpstr>PowerPoint Presentation</vt:lpstr>
      <vt:lpstr>PowerPoint Presentation</vt:lpstr>
      <vt:lpstr>What’s the difference?</vt:lpstr>
      <vt:lpstr>PowerPoint Presentation</vt:lpstr>
      <vt:lpstr>PowerPoint Presentation</vt:lpstr>
      <vt:lpstr>New Lat/Long = New XY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SPCS2022 Zone Layers in PA</vt:lpstr>
      <vt:lpstr>SPCS2022 Zone Layers and LDPs</vt:lpstr>
      <vt:lpstr>Which is best?</vt:lpstr>
      <vt:lpstr>PowerPoint Presentation</vt:lpstr>
      <vt:lpstr>Pennsylvania Coordinate System Law</vt:lpstr>
      <vt:lpstr>PowerPoint Presentation</vt:lpstr>
      <vt:lpstr>Number of SPCS2022 zones (preliminary)</vt:lpstr>
      <vt:lpstr>SPCS2022 linear distortion (prelim)</vt:lpstr>
      <vt:lpstr>PowerPoint Presentation</vt:lpstr>
      <vt:lpstr>Preparing</vt:lpstr>
      <vt:lpstr>Preparing</vt:lpstr>
      <vt:lpstr>Preparing</vt:lpstr>
      <vt:lpstr>Remember…</vt:lpstr>
      <vt:lpstr>Additional Resources</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Jeff Jalbrzikowski</dc:creator>
  <cp:lastModifiedBy>Jeff Jalbrzikowski</cp:lastModifiedBy>
  <cp:revision>131</cp:revision>
  <dcterms:created xsi:type="dcterms:W3CDTF">2024-01-19T15:09:42Z</dcterms:created>
  <dcterms:modified xsi:type="dcterms:W3CDTF">2024-09-12T16:39:19Z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43708732</vt:lpwstr>
  </property>
  <property fmtid="{D5CDD505-2E9C-101B-9397-08002B2CF9AE}" name="NXPowerLiteSettings" pid="3">
    <vt:lpwstr>F70005D002A000</vt:lpwstr>
  </property>
  <property fmtid="{D5CDD505-2E9C-101B-9397-08002B2CF9AE}" name="NXPowerLiteVersion" pid="4">
    <vt:lpwstr>D10.3.0</vt:lpwstr>
  </property>
</Properties>
</file>