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65" r:id="rId3"/>
  </p:sldMasterIdLst>
  <p:notesMasterIdLst>
    <p:notesMasterId r:id="rId36"/>
  </p:notesMasterIdLst>
  <p:handoutMasterIdLst>
    <p:handoutMasterId r:id="rId37"/>
  </p:handoutMasterIdLst>
  <p:sldIdLst>
    <p:sldId id="257" r:id="rId4"/>
    <p:sldId id="1225" r:id="rId5"/>
    <p:sldId id="289" r:id="rId6"/>
    <p:sldId id="288" r:id="rId7"/>
    <p:sldId id="290" r:id="rId8"/>
    <p:sldId id="291" r:id="rId9"/>
    <p:sldId id="260" r:id="rId10"/>
    <p:sldId id="318" r:id="rId11"/>
    <p:sldId id="261" r:id="rId12"/>
    <p:sldId id="262" r:id="rId13"/>
    <p:sldId id="263" r:id="rId14"/>
    <p:sldId id="325" r:id="rId15"/>
    <p:sldId id="1511" r:id="rId16"/>
    <p:sldId id="293" r:id="rId17"/>
    <p:sldId id="323" r:id="rId18"/>
    <p:sldId id="327" r:id="rId19"/>
    <p:sldId id="314" r:id="rId20"/>
    <p:sldId id="344" r:id="rId21"/>
    <p:sldId id="1519" r:id="rId22"/>
    <p:sldId id="2089" r:id="rId23"/>
    <p:sldId id="2432" r:id="rId24"/>
    <p:sldId id="1760" r:id="rId25"/>
    <p:sldId id="2419" r:id="rId26"/>
    <p:sldId id="2434" r:id="rId27"/>
    <p:sldId id="2423" r:id="rId28"/>
    <p:sldId id="2096" r:id="rId29"/>
    <p:sldId id="2091" r:id="rId30"/>
    <p:sldId id="2436" r:id="rId31"/>
    <p:sldId id="2476" r:id="rId32"/>
    <p:sldId id="2386" r:id="rId33"/>
    <p:sldId id="2479" r:id="rId34"/>
    <p:sldId id="259" r:id="rId35"/>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104" userDrawn="1">
          <p15:clr>
            <a:srgbClr val="A4A3A4"/>
          </p15:clr>
        </p15:guide>
        <p15:guide id="4" pos="576" userDrawn="1">
          <p15:clr>
            <a:srgbClr val="A4A3A4"/>
          </p15:clr>
        </p15:guide>
        <p15:guide id="5" orient="horz" pos="656" userDrawn="1">
          <p15:clr>
            <a:srgbClr val="A4A3A4"/>
          </p15:clr>
        </p15:guide>
        <p15:guide id="6" orient="horz" pos="36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444" autoAdjust="0"/>
  </p:normalViewPr>
  <p:slideViewPr>
    <p:cSldViewPr snapToGrid="0" snapToObjects="1">
      <p:cViewPr varScale="1">
        <p:scale>
          <a:sx n="72" d="100"/>
          <a:sy n="72" d="100"/>
        </p:scale>
        <p:origin x="125" y="43"/>
      </p:cViewPr>
      <p:guideLst>
        <p:guide orient="horz" pos="2160"/>
        <p:guide pos="3840"/>
        <p:guide pos="7104"/>
        <p:guide pos="576"/>
        <p:guide orient="horz" pos="656"/>
        <p:guide orient="horz" pos="3696"/>
      </p:guideLst>
    </p:cSldViewPr>
  </p:slideViewPr>
  <p:notesTextViewPr>
    <p:cViewPr>
      <p:scale>
        <a:sx n="100" d="100"/>
        <a:sy n="100" d="100"/>
      </p:scale>
      <p:origin x="0" y="0"/>
    </p:cViewPr>
  </p:notesTextViewPr>
  <p:sorterViewPr>
    <p:cViewPr>
      <p:scale>
        <a:sx n="100" d="100"/>
        <a:sy n="100" d="100"/>
      </p:scale>
      <p:origin x="0" y="-261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1D1E2B-112C-BE96-B798-F015F618A6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D7ABA01-A4C2-ACE4-7220-3BE21FF274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53AB76-6622-46BA-A95A-52DDE2A0B3BD}" type="datetimeFigureOut">
              <a:rPr lang="en-US" smtClean="0"/>
              <a:t>10-May-24</a:t>
            </a:fld>
            <a:endParaRPr lang="en-US"/>
          </a:p>
        </p:txBody>
      </p:sp>
      <p:sp>
        <p:nvSpPr>
          <p:cNvPr id="4" name="Footer Placeholder 3">
            <a:extLst>
              <a:ext uri="{FF2B5EF4-FFF2-40B4-BE49-F238E27FC236}">
                <a16:creationId xmlns:a16="http://schemas.microsoft.com/office/drawing/2014/main" id="{5C2DA994-DDF9-5778-C1DC-331AA140A2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EBD3590-B7FD-3452-865D-C52249CEBC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0407D-B512-4ABF-AD94-A6E09C70BDE0}" type="slidenum">
              <a:rPr lang="en-US" smtClean="0"/>
              <a:t>‹#›</a:t>
            </a:fld>
            <a:endParaRPr lang="en-US"/>
          </a:p>
        </p:txBody>
      </p:sp>
    </p:spTree>
    <p:extLst>
      <p:ext uri="{BB962C8B-B14F-4D97-AF65-F5344CB8AC3E}">
        <p14:creationId xmlns:p14="http://schemas.microsoft.com/office/powerpoint/2010/main" val="574466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618CB5-095A-482C-A694-A1B7A471FED7}" type="datetimeFigureOut">
              <a:rPr lang="en-US" smtClean="0"/>
              <a:t>10-May-24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E29FB0-8150-449D-AB8E-6FB22E8315DD}" type="slidenum">
              <a:rPr lang="en-US" smtClean="0"/>
              <a:t>‹#›</a:t>
            </a:fld>
            <a:endParaRPr lang="en-US"/>
          </a:p>
        </p:txBody>
      </p:sp>
    </p:spTree>
    <p:extLst>
      <p:ext uri="{BB962C8B-B14F-4D97-AF65-F5344CB8AC3E}">
        <p14:creationId xmlns:p14="http://schemas.microsoft.com/office/powerpoint/2010/main" val="370904791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RIP Paul </a:t>
            </a:r>
            <a:r>
              <a:rPr lang="en-US" sz="1200" b="0" i="0" kern="1200" dirty="0" err="1">
                <a:solidFill>
                  <a:schemeClr val="tx1"/>
                </a:solidFill>
                <a:effectLst/>
                <a:latin typeface="+mn-lt"/>
                <a:ea typeface="+mn-ea"/>
                <a:cs typeface="+mn-cs"/>
              </a:rPr>
              <a:t>Barrere</a:t>
            </a:r>
            <a:r>
              <a:rPr lang="en-US" sz="1200" b="0" i="0" kern="1200" dirty="0">
                <a:solidFill>
                  <a:schemeClr val="tx1"/>
                </a:solidFill>
                <a:effectLst/>
                <a:latin typeface="+mn-lt"/>
                <a:ea typeface="+mn-ea"/>
                <a:cs typeface="+mn-cs"/>
              </a:rPr>
              <a:t>!</a:t>
            </a:r>
            <a:endParaRPr lang="en-US" b="0"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B99B5A-D3DB-4354-AA55-43E94BB02C0B}" type="slidenum">
              <a:rPr kumimoji="0" 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385671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Other FRNs relevant to the ift vs. sft issue:</a:t>
            </a:r>
          </a:p>
          <a:p>
            <a:pPr marL="628650" lvl="1" indent="-171450">
              <a:buFont typeface="Arial" panose="020B0604020202020204" pitchFamily="34" charset="0"/>
              <a:buChar char="•"/>
            </a:pPr>
            <a:r>
              <a:rPr lang="en-US" dirty="0"/>
              <a:t>1975.  Distinguishes between ift and sft, and gives both an exact (1200/3937 m) and approximate (0.304 800 61 m) definition of the sft.  It states that the ift is used for “engineering” and the sft is used for “mapping and land measurement”, which by itself creates problems (since engineering and surveying are often done together for projects, so which should be used?).  It also provides a clarification that the metric equivalents given in a previous (1968) FRN are approximate for lengths based on the sft.  It gives an example of the U.S. survey mile = 1.609 347 km </a:t>
            </a:r>
            <a:r>
              <a:rPr lang="en-US" i="1" dirty="0"/>
              <a:t>approximately</a:t>
            </a:r>
            <a:r>
              <a:rPr lang="en-US" dirty="0"/>
              <a:t>, and the international mile = 1.609 344 km </a:t>
            </a:r>
            <a:r>
              <a:rPr lang="en-US" i="1" dirty="0"/>
              <a:t>exactly</a:t>
            </a:r>
            <a:r>
              <a:rPr lang="en-US" dirty="0"/>
              <a:t>. </a:t>
            </a:r>
          </a:p>
          <a:p>
            <a:pPr marL="628650" lvl="1" indent="-171450">
              <a:buFont typeface="Arial" panose="020B0604020202020204" pitchFamily="34" charset="0"/>
              <a:buChar char="•"/>
            </a:pPr>
            <a:r>
              <a:rPr lang="en-US" dirty="0"/>
              <a:t>1977.  NGS policy on publication of plane coordinates based on NAD 83, stating that NGS will officially adopt the metric system.  This effectively (but probably inadvertently) allowed NGS to side step the requirement of ending use of the sft, as required in the 1959 FRN.</a:t>
            </a:r>
          </a:p>
          <a:p>
            <a:pPr marL="628650" lvl="1" indent="-171450">
              <a:buFont typeface="Arial" panose="020B0604020202020204" pitchFamily="34" charset="0"/>
              <a:buChar char="•"/>
            </a:pPr>
            <a:r>
              <a:rPr lang="en-US" dirty="0"/>
              <a:t>1988.  Proposal by NBS and NOAA/NGS to permanently retain U.S. survey foot for all surveying and mapping, pending analysis of public comment.  It appears such a decision was never made.</a:t>
            </a:r>
          </a:p>
          <a:p>
            <a:pPr marL="628650" lvl="1" indent="-171450">
              <a:buFont typeface="Arial" panose="020B0604020202020204" pitchFamily="34" charset="0"/>
              <a:buChar char="•"/>
            </a:pPr>
            <a:r>
              <a:rPr lang="en-US" dirty="0"/>
              <a:t>1989. NGS announces adoption of NAD 83, with reference to publication of plane coordinates in 1977 FRN (and use of the metric system).</a:t>
            </a:r>
          </a:p>
          <a:p>
            <a:pPr marL="628650" lvl="1" indent="-171450">
              <a:buFont typeface="Arial" panose="020B0604020202020204" pitchFamily="34" charset="0"/>
              <a:buChar char="•"/>
            </a:pPr>
            <a:r>
              <a:rPr lang="en-US" dirty="0"/>
              <a:t>1990.  A major FRN issued by NIST to reaffirm use and interpretation of the metric system (SI) in the U.S., partly in response to federal legislation on the metric system since the previous NIST FRN on this topic in 1982.  Includes tables and descriptions that define the SI in the U.S.  Does NOT include conversions between SI and U.S. customary units.</a:t>
            </a:r>
          </a:p>
          <a:p>
            <a:pPr marL="171450" lvl="0" indent="-171450">
              <a:buFont typeface="Arial" panose="020B0604020202020204" pitchFamily="34" charset="0"/>
              <a:buChar char="•"/>
            </a:pPr>
            <a:r>
              <a:rPr lang="en-US" u="sng" dirty="0"/>
              <a:t>NOTE</a:t>
            </a:r>
            <a:r>
              <a:rPr lang="en-US" dirty="0"/>
              <a:t>:  In the webinar, I inadvertently mischaracterized the 1975 FR as saying the ift was “exact” and the sft was “approximate.”  What that FRN actually says is that conversions in a previous (1968) FRN were only for the ift, and were therefore approximate for sft conversions.  The 1975 FRN provides the exact sft conversions as a correction/clarification to the 1968 FRN.  My apologies for any confusion this may have caused.</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B50007-6DAA-40A7-BB94-072BAD43B9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1822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Despite the mandate of the 1959 FRN, and the change to a new datum in 1986, NGS allowed states to choose whether they want State Plane coordinates in feet, including which type of foot.</a:t>
            </a:r>
          </a:p>
          <a:p>
            <a:pPr marL="171450" indent="-171450">
              <a:buFont typeface="Arial" panose="020B0604020202020204" pitchFamily="34" charset="0"/>
              <a:buChar char="•"/>
            </a:pPr>
            <a:r>
              <a:rPr lang="en-US" dirty="0"/>
              <a:t>Over time various states have taken actions to select the foot they want to use.  Of the 40 states that have selected the sft, 28 have done so in statute, and 12 have done so by working with NGS to issue an FRN (the latest being in 2009, for Utah).  So the situation with the 40 “green” states is more complicated than it appears.</a:t>
            </a:r>
          </a:p>
          <a:p>
            <a:pPr marL="171450" lvl="0" indent="-171450">
              <a:buFont typeface="Arial" panose="020B0604020202020204" pitchFamily="34" charset="0"/>
              <a:buChar char="•"/>
            </a:pPr>
            <a:r>
              <a:rPr lang="en-US" dirty="0"/>
              <a:t>Simply put, this is again chaos, just as it was before the Mendenhall Order of 1893.  This is exactly the type of situation our five heroes wanted to avoid, having different standards of measure for different parts of the U.S.  It is far worse than this map indicates, since jurisdictions within a state use a different foot than on this map.  For example, Hawaii shows no foot selection (not even SPCS 83 legislation), yet it uses sft for most areas but ift on military bases.  Arizona is shown as an ift state, yet the National Park Service uses sft within Arizona.  It is a complete mess.  There is no way for me to know for sure, but it is my opinion that our heroes would be spinning in their graves if they saw this.</a:t>
            </a:r>
          </a:p>
          <a:p>
            <a:pPr marL="0" lvl="0" indent="0">
              <a:buFont typeface="Arial" panose="020B0604020202020204" pitchFamily="34" charset="0"/>
              <a:buNone/>
            </a:pPr>
            <a:endParaRPr lang="en-US" dirty="0"/>
          </a:p>
          <a:p>
            <a:pPr marL="171450" indent="-171450">
              <a:buFont typeface="Arial" panose="020B0604020202020204" pitchFamily="34" charset="0"/>
              <a:buChar char="•"/>
            </a:pPr>
            <a:r>
              <a:rPr lang="en-US" u="sng" dirty="0"/>
              <a:t>Addendum</a:t>
            </a:r>
            <a:r>
              <a:rPr lang="en-US" dirty="0"/>
              <a:t>:  Some surveyors look at the CONUS map and ask why NGS is proposing the ift rather than the sft, since more states have officially selected the sft for SPCS 83 (40 vs. 6).  It seems a reasonable question, but it is flawed, for the following reasons:</a:t>
            </a:r>
          </a:p>
          <a:p>
            <a:pPr marL="628650" lvl="1" indent="-171450">
              <a:buFont typeface="Arial" panose="020B0604020202020204" pitchFamily="34" charset="0"/>
              <a:buChar char="•"/>
            </a:pPr>
            <a:r>
              <a:rPr lang="en-US" sz="1200" u="sng" kern="1200" dirty="0">
                <a:solidFill>
                  <a:schemeClr val="tx1"/>
                </a:solidFill>
                <a:effectLst/>
                <a:latin typeface="+mn-lt"/>
                <a:ea typeface="+mn-ea"/>
                <a:cs typeface="+mn-cs"/>
              </a:rPr>
              <a:t>Minority vs. majority</a:t>
            </a:r>
            <a:r>
              <a:rPr lang="en-US" sz="1200" kern="1200" dirty="0">
                <a:solidFill>
                  <a:schemeClr val="tx1"/>
                </a:solidFill>
                <a:effectLst/>
                <a:latin typeface="+mn-lt"/>
                <a:ea typeface="+mn-ea"/>
                <a:cs typeface="+mn-cs"/>
              </a:rPr>
              <a:t>.  This is not an issue of a minority overruling a majority.  Although most states have adopted the sft (for SPCS 83), it’s important to recognize that surveying and mapping represents only a tiny fraction of overall economic activity in the U.S.  Other major parts of the U.S. economy make use of the ift.  For example, one of the reasons the ift was adopted in 1959 was for standardizing gauge blocks (the primary means of length standardization used by industry).  So surveying is actually a small part of this issue.  Because of that, there is essentially no chance that NIST will go back to the sft definition for the entire U.S.  If there is going to be one foot, it will certainly be 1 ft = 0.3048 m (exact).</a:t>
            </a:r>
          </a:p>
          <a:p>
            <a:pPr marL="628650" lvl="1" indent="-171450">
              <a:buFont typeface="Arial" panose="020B0604020202020204" pitchFamily="34" charset="0"/>
              <a:buChar char="•"/>
            </a:pPr>
            <a:r>
              <a:rPr lang="en-US" sz="1200" u="sng" kern="1200" dirty="0">
                <a:solidFill>
                  <a:schemeClr val="tx1"/>
                </a:solidFill>
                <a:effectLst/>
                <a:latin typeface="+mn-lt"/>
                <a:ea typeface="+mn-ea"/>
                <a:cs typeface="+mn-cs"/>
              </a:rPr>
              <a:t>Uniformity</a:t>
            </a:r>
            <a:r>
              <a:rPr lang="en-US" sz="1200" kern="1200" dirty="0">
                <a:solidFill>
                  <a:schemeClr val="tx1"/>
                </a:solidFill>
                <a:effectLst/>
                <a:latin typeface="+mn-lt"/>
                <a:ea typeface="+mn-ea"/>
                <a:cs typeface="+mn-cs"/>
              </a:rPr>
              <a:t>.  For standards to be useful, they must be uniform.  That is why Congress is empowered by the U.S. Constitution to establish standards of weights and measures.  Having two concurrent nearly identical definitions of the foot is inconsistent with the very idea of standards.  And it is bad for business (i.e., commerce).  Keeping the sft for surveying and mapping while using the ift for everything else would perpetuate the inconsistency.</a:t>
            </a:r>
          </a:p>
          <a:p>
            <a:pPr marL="628650" lvl="1" indent="-171450">
              <a:buFont typeface="Arial" panose="020B0604020202020204" pitchFamily="34" charset="0"/>
              <a:buChar char="•"/>
            </a:pPr>
            <a:r>
              <a:rPr lang="en-US" sz="1200" u="sng" kern="1200" dirty="0">
                <a:solidFill>
                  <a:schemeClr val="tx1"/>
                </a:solidFill>
                <a:effectLst/>
                <a:latin typeface="+mn-lt"/>
                <a:ea typeface="+mn-ea"/>
                <a:cs typeface="+mn-cs"/>
              </a:rPr>
              <a:t>Original intent</a:t>
            </a:r>
            <a:r>
              <a:rPr lang="en-US" sz="1200" kern="1200" dirty="0">
                <a:solidFill>
                  <a:schemeClr val="tx1"/>
                </a:solidFill>
                <a:effectLst/>
                <a:latin typeface="+mn-lt"/>
                <a:ea typeface="+mn-ea"/>
                <a:cs typeface="+mn-cs"/>
              </a:rPr>
              <a:t>.  In the 1959 FRN that announced nationwide adoption of the ift, the previous foot was named the sft with the intent that it be temporary.  It was an accommodation by NBS to C&amp;GS, exclusively for geodetic work.  The 1959 FRN mandated that the ift be adopted after readjustment of the U.S. geodetic networks.  That occurred in 1986 with the change from NAD 27 to NAD 83.  So use of the sft was supposed to end at that time, but it did not.  It appears the main reason is that NGS side-stepped the issue by going metric in 1977, perhaps in the hope that the entire nation would go metric.  Instead the “temporary” sft became embedded as part of how SPCS 83 is used (but not in how SPCS 83 is defined – the definitions for every zone are metric). </a:t>
            </a:r>
          </a:p>
          <a:p>
            <a:pPr marL="628650" lvl="1" indent="-171450">
              <a:buFont typeface="Arial" panose="020B0604020202020204" pitchFamily="34" charset="0"/>
              <a:buChar char="•"/>
            </a:pPr>
            <a:r>
              <a:rPr lang="en-US" sz="1200" u="sng" kern="1200" dirty="0">
                <a:solidFill>
                  <a:schemeClr val="tx1"/>
                </a:solidFill>
                <a:effectLst/>
                <a:latin typeface="+mn-lt"/>
                <a:ea typeface="+mn-ea"/>
                <a:cs typeface="+mn-cs"/>
              </a:rPr>
              <a:t>SPCS 83 vs. SPCS2022</a:t>
            </a:r>
            <a:r>
              <a:rPr lang="en-US" sz="1200" kern="1200" dirty="0">
                <a:solidFill>
                  <a:schemeClr val="tx1"/>
                </a:solidFill>
                <a:effectLst/>
                <a:latin typeface="+mn-lt"/>
                <a:ea typeface="+mn-ea"/>
                <a:cs typeface="+mn-cs"/>
              </a:rPr>
              <a:t>.  In those states where the sft is specified (by state statute or FRN), it is associated with SPCS 83.  Such specifications will not apply for SPCS2022.  A state could legislate sft for SPCS2022, but if NIST mandates use of the ift, that would likely override state statute, per the U.S. Constitution.</a:t>
            </a:r>
          </a:p>
          <a:p>
            <a:pPr marL="628650" lvl="1" indent="-171450">
              <a:buFont typeface="Arial" panose="020B0604020202020204" pitchFamily="34" charset="0"/>
              <a:buChar char="•"/>
            </a:pPr>
            <a:r>
              <a:rPr lang="en-US" sz="1200" u="sng" kern="1200" dirty="0">
                <a:solidFill>
                  <a:schemeClr val="tx1"/>
                </a:solidFill>
                <a:effectLst/>
                <a:latin typeface="+mn-lt"/>
                <a:ea typeface="+mn-ea"/>
                <a:cs typeface="+mn-cs"/>
              </a:rPr>
              <a:t>Authority</a:t>
            </a:r>
            <a:r>
              <a:rPr lang="en-US" sz="1200" kern="1200" dirty="0">
                <a:solidFill>
                  <a:schemeClr val="tx1"/>
                </a:solidFill>
                <a:effectLst/>
                <a:latin typeface="+mn-lt"/>
                <a:ea typeface="+mn-ea"/>
                <a:cs typeface="+mn-cs"/>
              </a:rPr>
              <a:t>.  Only NIST has the authority to deprecate the sft, not NGS.  In the end, the fate of the sft will be up to NIST.  The reason NGS is involved is that the existence of the sft is due entirely to NIST accommodating NGS in 1959.  Because of that, NGS bears responsibility in trying to resolve the issue, as we should have done in 1986, and NGS will work with NIST to that end.  If the decision is to deprecate the sft after 2022, it will be announced in an FRN, and NGS will also take other steps to inform our customers.  But NGS will continue to support the sft for legacy applications in SPCS 83 and 27 in our products and services.</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FED2CC-BADC-4677-8145-F4A6E1426B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6481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Federal Register Notice (1959) establishing ift and (temporary) sft</a:t>
            </a:r>
          </a:p>
          <a:p>
            <a:pPr marL="628650" lvl="1" indent="-171450">
              <a:buFont typeface="Arial" panose="020B0604020202020204" pitchFamily="34" charset="0"/>
              <a:buChar char="•"/>
            </a:pPr>
            <a:r>
              <a:rPr lang="en-US" dirty="0"/>
              <a:t>Official adoption of ift (1  ft = 0.3048 m) nationwide.</a:t>
            </a:r>
          </a:p>
          <a:p>
            <a:pPr marL="628650" lvl="1" indent="-171450">
              <a:buFont typeface="Arial" panose="020B0604020202020204" pitchFamily="34" charset="0"/>
              <a:buChar char="•"/>
            </a:pPr>
            <a:r>
              <a:rPr lang="en-US" b="1" i="1" dirty="0"/>
              <a:t>Temporary</a:t>
            </a:r>
            <a:r>
              <a:rPr lang="en-US" dirty="0"/>
              <a:t> exception granted for geodetic surveys (including State Plane coordinates), to accommodate C&amp;GS.</a:t>
            </a:r>
          </a:p>
          <a:p>
            <a:pPr marL="628650" lvl="1" indent="-171450">
              <a:buFont typeface="Arial" panose="020B0604020202020204" pitchFamily="34" charset="0"/>
              <a:buChar char="•"/>
            </a:pPr>
            <a:r>
              <a:rPr lang="en-US" b="1" i="1" dirty="0"/>
              <a:t>Mandates</a:t>
            </a:r>
            <a:r>
              <a:rPr lang="en-US" dirty="0"/>
              <a:t> that ift shall be adopted after readjustment of U.S. geodetic network. This is not a “recommendation” or a “suggestion.”  At the time this was published, “shall” was used in legal documents as mandatory (nowadays the usage of “shall” as mandatory is discouraged in legal documents).  </a:t>
            </a:r>
          </a:p>
          <a:p>
            <a:pPr marL="628650" lvl="1" indent="-171450">
              <a:buFont typeface="Arial" panose="020B0604020202020204" pitchFamily="34" charset="0"/>
              <a:buChar char="•"/>
            </a:pPr>
            <a:r>
              <a:rPr lang="en-US" dirty="0"/>
              <a:t>Co-issued and signed by NBS and C&amp;GS directors.</a:t>
            </a:r>
          </a:p>
          <a:p>
            <a:pPr marL="628650" lvl="1" indent="-171450">
              <a:buFont typeface="Arial" panose="020B0604020202020204" pitchFamily="34" charset="0"/>
              <a:buChar char="•"/>
            </a:pPr>
            <a:r>
              <a:rPr lang="en-US" dirty="0"/>
              <a:t>This FRN delayed full adoption of the ift, and promoted continued use of the sft for all surveying (not just geodetic surveys), and it is how we got into the situation we are in today.</a:t>
            </a:r>
          </a:p>
        </p:txBody>
      </p:sp>
      <p:sp>
        <p:nvSpPr>
          <p:cNvPr id="9" name="Slide Number Placeholder 8">
            <a:extLst>
              <a:ext uri="{FF2B5EF4-FFF2-40B4-BE49-F238E27FC236}">
                <a16:creationId xmlns:a16="http://schemas.microsoft.com/office/drawing/2014/main" id="{FB803307-769C-4872-9908-A1F6F5E1CA0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6DE8B-F250-4584-83EE-1EA3792DC8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330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After nearly 100 years of relative order in standards of measure (from the Mendenhall Order of 1893 to release of NAD 83 in 1986), a new chaotic situation was created by perpetuating the sft.</a:t>
            </a:r>
          </a:p>
          <a:p>
            <a:pPr marL="171450" indent="-171450">
              <a:buFont typeface="Arial" panose="020B0604020202020204" pitchFamily="34" charset="0"/>
              <a:buChar char="•"/>
            </a:pPr>
            <a:r>
              <a:rPr lang="en-US" dirty="0"/>
              <a:t>Despite a misguided effort in the 1988 FRN to make the sft “official”, it is still an unofficial nominally “temporary” unit, stuck in standards “limbo”</a:t>
            </a:r>
          </a:p>
          <a:p>
            <a:pPr marL="628650" lvl="1" indent="-171450">
              <a:buFont typeface="Arial" panose="020B0604020202020204" pitchFamily="34" charset="0"/>
              <a:buChar char="•"/>
            </a:pPr>
            <a:r>
              <a:rPr lang="en-US" dirty="0"/>
              <a:t>Latest NIST publication that discusses this (2008) notes that sft is still used, even though it has not been officially and permanently adopted.</a:t>
            </a:r>
          </a:p>
          <a:p>
            <a:pPr marL="628650" lvl="1" indent="-171450">
              <a:buFont typeface="Arial" panose="020B0604020202020204" pitchFamily="34" charset="0"/>
              <a:buChar char="•"/>
            </a:pPr>
            <a:r>
              <a:rPr lang="en-US" dirty="0"/>
              <a:t>Saying that ift is used for engineering and sft for surveying and mapping is absurd.  The two are not mutually exclusive.  Surveying is almost always a part of civil engineering projects.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FED2CC-BADC-4677-8145-F4A6E1426B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1057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NGS must take the bulk of responsibility for this situation.  </a:t>
            </a:r>
          </a:p>
          <a:p>
            <a:pPr marL="628650" lvl="1" indent="-171450">
              <a:buFont typeface="Arial" panose="020B0604020202020204" pitchFamily="34" charset="0"/>
              <a:buChar char="•"/>
            </a:pPr>
            <a:r>
              <a:rPr lang="en-US" dirty="0"/>
              <a:t>NBS (NIST) accommodated us in 1959.  Yes, NIST allowed it, but it was at the behest of NGS.</a:t>
            </a:r>
          </a:p>
          <a:p>
            <a:pPr marL="628650" lvl="1" indent="-171450">
              <a:buFont typeface="Arial" panose="020B0604020202020204" pitchFamily="34" charset="0"/>
              <a:buChar char="•"/>
            </a:pPr>
            <a:r>
              <a:rPr lang="en-US" dirty="0"/>
              <a:t>NGS perpetuated the problem by avoiding the required remedy in 1986.</a:t>
            </a:r>
          </a:p>
          <a:p>
            <a:pPr marL="171450" lvl="0" indent="-171450">
              <a:buFont typeface="Arial" panose="020B0604020202020204" pitchFamily="34" charset="0"/>
              <a:buChar char="•"/>
            </a:pPr>
            <a:r>
              <a:rPr lang="en-US" dirty="0"/>
              <a:t>We just recently perpetuated it again, in 2016, when we helped write template draft NSRS (National Spatial Reference System) legislation or “model law.”</a:t>
            </a:r>
          </a:p>
          <a:p>
            <a:pPr marL="628650" lvl="1" indent="-171450">
              <a:buFont typeface="Arial" panose="020B0604020202020204" pitchFamily="34" charset="0"/>
              <a:buChar char="•"/>
            </a:pPr>
            <a:r>
              <a:rPr lang="en-US" dirty="0"/>
              <a:t>Done cooperatively with NSPS and AAGS (American Association for Geodetic Surveying)</a:t>
            </a:r>
          </a:p>
          <a:p>
            <a:pPr marL="628650" lvl="1" indent="-171450">
              <a:buFont typeface="Arial" panose="020B0604020202020204" pitchFamily="34" charset="0"/>
              <a:buChar char="•"/>
            </a:pPr>
            <a:r>
              <a:rPr lang="en-US" dirty="0"/>
              <a:t>Explicitly allows selection of ift or sft for those states that want SPCS coordinates in feet.</a:t>
            </a:r>
          </a:p>
          <a:p>
            <a:pPr marL="628650" lvl="1" indent="-171450">
              <a:buFont typeface="Arial" panose="020B0604020202020204" pitchFamily="34" charset="0"/>
              <a:buChar char="•"/>
            </a:pPr>
            <a:r>
              <a:rPr lang="en-US" dirty="0"/>
              <a:t>This was a mistake.  NGS went along with this mechanically because we had become inured to the absurd existence of dual feet.  The idea of getting rid of the sft did not even occur to us at the time this draft legislation was prepared.  Now we want to fix the problem we created.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FED2CC-BADC-4677-8145-F4A6E1426B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2549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Continuing with why we should make the change:</a:t>
            </a:r>
          </a:p>
          <a:p>
            <a:pPr marL="628650" lvl="1" indent="-171450">
              <a:buFont typeface="Arial" panose="020B0604020202020204" pitchFamily="34" charset="0"/>
              <a:buChar char="•"/>
            </a:pPr>
            <a:r>
              <a:rPr lang="en-US" dirty="0"/>
              <a:t>The sft is not recognized in the entire U.S.  Only in parts of the U.S.  And even for states where the ift or sft is specified, there are internal exceptions (a few of which I have already mentioned).</a:t>
            </a:r>
          </a:p>
          <a:p>
            <a:pPr marL="628650" lvl="1" indent="-171450">
              <a:buFont typeface="Arial" panose="020B0604020202020204" pitchFamily="34" charset="0"/>
              <a:buChar char="•"/>
            </a:pPr>
            <a:r>
              <a:rPr lang="en-US" dirty="0"/>
              <a:t>NGS can make the transition easier by automatically supporting backward-compatibility in our software.  That way you would get sft for all SPCS 27 zones, and also for SPCS 83 in the 40 states that have specified the sft for SPCS 83.</a:t>
            </a:r>
          </a:p>
          <a:p>
            <a:pPr marL="628650" lvl="1" indent="-171450">
              <a:buFont typeface="Arial" panose="020B0604020202020204" pitchFamily="34" charset="0"/>
              <a:buChar char="•"/>
            </a:pPr>
            <a:r>
              <a:rPr lang="en-US" dirty="0"/>
              <a:t>To repeat:  Now is the time.  Otherwise this problem will never go away (unless the U.S. goes completely metric).</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6DE8B-F250-4584-83EE-1EA3792DC8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3402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an example of some of the problems, consider the state where I am registered, beautiful Arizona.  It is an ift state, yet mix-ups with sft occur all the time:</a:t>
            </a:r>
          </a:p>
          <a:p>
            <a:pPr marL="628650" lvl="1" indent="-171450">
              <a:buFont typeface="Arial" panose="020B0604020202020204" pitchFamily="34" charset="0"/>
              <a:buChar char="•"/>
            </a:pPr>
            <a:r>
              <a:rPr lang="en-US" dirty="0"/>
              <a:t>The map on the left shows the horizontal difference in feet when ift and sft are interchanged for SPCS 83 AZ Central Zone.</a:t>
            </a:r>
          </a:p>
          <a:p>
            <a:pPr marL="628650" lvl="1" indent="-171450">
              <a:buFont typeface="Arial" panose="020B0604020202020204" pitchFamily="34" charset="0"/>
              <a:buChar char="•"/>
            </a:pPr>
            <a:r>
              <a:rPr lang="en-US" dirty="0"/>
              <a:t>I worked a lot in Flagstaff.  This confusion occurred so often that whenever I saw a 3.5 ft horizontal discrepancy, I suspected it was this issue.  And it usually was.</a:t>
            </a:r>
          </a:p>
          <a:p>
            <a:pPr marL="628650" lvl="1" indent="-171450">
              <a:buFont typeface="Arial" panose="020B0604020202020204" pitchFamily="34" charset="0"/>
              <a:buChar char="•"/>
            </a:pPr>
            <a:r>
              <a:rPr lang="en-US" dirty="0"/>
              <a:t>When the City of Flagstaff installed their GIS software, it defaulted to State Plane in sft (even though it’s supposed to be ift).  When the City discovered this, they decided to just leave it in sft, which is part of the reason why the 3.5 ft error showed up so often in Flagstaff.  But they also occur elsewhere.</a:t>
            </a:r>
          </a:p>
          <a:p>
            <a:pPr marL="628650" lvl="1" indent="-171450">
              <a:buFont typeface="Arial" panose="020B0604020202020204" pitchFamily="34" charset="0"/>
              <a:buChar char="•"/>
            </a:pPr>
            <a:r>
              <a:rPr lang="en-US" dirty="0"/>
              <a:t>I probably shouldn’t complain about ift/sft problems, because I’ve made money off of it.  In one weekend I made a couple thousand dollars helping someone with a big survey near Prescott.  One of the problems was a 3-ft horizontal discrepancy.  Turned out it was due to an ift/sft mix-up, mainly because more than one company worked on the project.</a:t>
            </a:r>
          </a:p>
          <a:p>
            <a:pPr marL="628650" lvl="1" indent="-171450">
              <a:buFont typeface="Arial" panose="020B0604020202020204" pitchFamily="34" charset="0"/>
              <a:buChar char="•"/>
            </a:pPr>
            <a:r>
              <a:rPr lang="en-US" dirty="0"/>
              <a:t>It’s not just State Plane.  I don’t know if they still do it, but a statewide electric utility (Arizona Public Service) uses UTM coordinates, in sft.  This causes positional errors of 23 to more than 27 feet if ift are used, depending on location.</a:t>
            </a:r>
          </a:p>
          <a:p>
            <a:pPr marL="171450" lvl="0" indent="-171450">
              <a:buFont typeface="Arial" panose="020B0604020202020204" pitchFamily="34" charset="0"/>
              <a:buChar char="•"/>
            </a:pPr>
            <a:r>
              <a:rPr lang="en-US" dirty="0"/>
              <a:t>These problems are real.  And they don’t just occur in ift states.  They can (and do) occur in any state.  I’ve heard more stories about such problems than I can keep track of.  This is especially a problem for surveyors licensed in multiple states with different foot types.  Or for projects with multiple companies (especially if from different states or countries).  Or for anyone who uses software.  In short, it has negatively impacted many people, but it can potentially impact anyone.  Maybe it has never been a problem for you.  But you won’t have to look very far to find someone who has war stories on this topic.</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FED2CC-BADC-4677-8145-F4A6E1426B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5592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chemeClr val="tx2">
                    <a:lumMod val="75000"/>
                  </a:schemeClr>
                </a:solidFill>
              </a:rPr>
              <a:t>Making the switch to the “new” foot (exactly 0.3048 m) helps prevent various “foot confusion” problems</a:t>
            </a:r>
          </a:p>
          <a:p>
            <a:pPr marL="628650" lvl="1" indent="-171450">
              <a:buFont typeface="Arial" panose="020B0604020202020204" pitchFamily="34" charset="0"/>
              <a:buChar char="•"/>
            </a:pPr>
            <a:r>
              <a:rPr lang="en-US" dirty="0">
                <a:solidFill>
                  <a:schemeClr val="tx2">
                    <a:lumMod val="75000"/>
                  </a:schemeClr>
                </a:solidFill>
              </a:rPr>
              <a:t>Sharing data is a potential problem if the type of feet is not specified, or if it is wrongly specified (yes, that happens).</a:t>
            </a:r>
          </a:p>
          <a:p>
            <a:pPr marL="628650" lvl="1" indent="-171450">
              <a:buFont typeface="Arial" panose="020B0604020202020204" pitchFamily="34" charset="0"/>
              <a:buChar char="•"/>
            </a:pPr>
            <a:r>
              <a:rPr lang="en-US" dirty="0">
                <a:solidFill>
                  <a:schemeClr val="tx2">
                    <a:lumMod val="75000"/>
                  </a:schemeClr>
                </a:solidFill>
              </a:rPr>
              <a:t>Data sharing is especially a problem for large projects with many players, especially if some come from other states or other countries.  Apparently this very problem recently occurred in the high speed rail project in southern California, causing delays (and thus costing money).</a:t>
            </a:r>
          </a:p>
          <a:p>
            <a:pPr marL="628650" lvl="1" indent="-171450">
              <a:buFont typeface="Arial" panose="020B0604020202020204" pitchFamily="34" charset="0"/>
              <a:buChar char="•"/>
            </a:pPr>
            <a:r>
              <a:rPr lang="en-US" dirty="0">
                <a:solidFill>
                  <a:schemeClr val="tx2">
                    <a:lumMod val="75000"/>
                  </a:schemeClr>
                </a:solidFill>
              </a:rPr>
              <a:t>Software is written all over the world, by all sorts of people.  Some of them may not even know about the two type of feet.  Some may know but incorrectly assign the foot type.  Others won’t allow you to choose the sft if you’re in an ift state (and vice versa).  That is a major problem because of numerous exceptions that occur (a few mentioned previously).</a:t>
            </a:r>
          </a:p>
          <a:p>
            <a:pPr marL="628650" lvl="1" indent="-171450">
              <a:buFont typeface="Arial" panose="020B0604020202020204" pitchFamily="34" charset="0"/>
              <a:buChar char="•"/>
            </a:pPr>
            <a:r>
              <a:rPr lang="en-US" dirty="0">
                <a:solidFill>
                  <a:schemeClr val="tx2">
                    <a:lumMod val="75000"/>
                  </a:schemeClr>
                </a:solidFill>
              </a:rPr>
              <a:t>These  types of problems cost money.  Yes, I made money off such problems.  But someone had to pay it, probably the surveyor in charge of the project.  Often such costs get passed down to the surveyor.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FED2CC-BADC-4677-8145-F4A6E1426B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4077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7050"/>
            <a:ext cx="4673600" cy="2628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It’s likely everyone watching this webinar knows about the problem:  there are two nearly identical versions of the foot in current use in the U.S.; </a:t>
            </a:r>
          </a:p>
          <a:p>
            <a:pPr marL="628650" lvl="1" indent="-171450">
              <a:buFont typeface="Arial" panose="020B0604020202020204" pitchFamily="34" charset="0"/>
              <a:buChar char="•"/>
            </a:pPr>
            <a:r>
              <a:rPr lang="en-US" dirty="0"/>
              <a:t>They differ by 2 parts per million (ppm), or only 0.01 ft per mile, or slightly more than a tenth of an inch in a mile.</a:t>
            </a:r>
          </a:p>
          <a:p>
            <a:pPr marL="628650" lvl="1" indent="-171450">
              <a:buFont typeface="Arial" panose="020B0604020202020204" pitchFamily="34" charset="0"/>
              <a:buChar char="•"/>
            </a:pPr>
            <a:r>
              <a:rPr lang="en-US" dirty="0"/>
              <a:t>Despite (or actually because of) the very small difference, it has become a REAL problem with REAL costs.</a:t>
            </a:r>
          </a:p>
          <a:p>
            <a:pPr marL="171450" indent="-171450">
              <a:buFont typeface="Arial" panose="020B0604020202020204" pitchFamily="34" charset="0"/>
              <a:buChar char="•"/>
            </a:pPr>
            <a:r>
              <a:rPr lang="en-US" dirty="0"/>
              <a:t>What’s in a name?  That which we call a “foot” by any other word would smell as… sweet?  Maybe that’s not he best analogy for the foot…</a:t>
            </a:r>
          </a:p>
          <a:p>
            <a:pPr marL="628650" lvl="1" indent="-171450">
              <a:buFont typeface="Arial" panose="020B0604020202020204" pitchFamily="34" charset="0"/>
              <a:buChar char="•"/>
            </a:pPr>
            <a:r>
              <a:rPr lang="en-US" dirty="0"/>
              <a:t>“U.S. survey foot” sounds patriotic, is surveyor-centric…</a:t>
            </a:r>
          </a:p>
          <a:p>
            <a:pPr marL="628650" lvl="1" indent="-171450">
              <a:buFont typeface="Arial" panose="020B0604020202020204" pitchFamily="34" charset="0"/>
              <a:buChar char="•"/>
            </a:pPr>
            <a:r>
              <a:rPr lang="en-US" dirty="0"/>
              <a:t>“International foot” sounds like a New World Order, UN sanctioned sort of thing, with perhaps a whiff of socialism…</a:t>
            </a:r>
          </a:p>
          <a:p>
            <a:pPr marL="628650" lvl="1" indent="-171450">
              <a:buFont typeface="Arial" panose="020B0604020202020204" pitchFamily="34" charset="0"/>
              <a:buChar char="•"/>
            </a:pPr>
            <a:r>
              <a:rPr lang="en-US" dirty="0"/>
              <a:t>Is the name really part of the problem?  I hope not, but emotion does play a role.  We are not entirely rational creatures after all (myself included).</a:t>
            </a:r>
          </a:p>
          <a:p>
            <a:pPr marL="171450" indent="-171450">
              <a:buFont typeface="Arial" panose="020B0604020202020204" pitchFamily="34" charset="0"/>
              <a:buChar char="•"/>
            </a:pPr>
            <a:r>
              <a:rPr lang="en-US" dirty="0"/>
              <a:t>Surveyors are really the only users of the U.S. survey foot (</a:t>
            </a:r>
            <a:r>
              <a:rPr lang="en-US" dirty="0" err="1"/>
              <a:t>sft</a:t>
            </a:r>
            <a:r>
              <a:rPr lang="en-US" dirty="0"/>
              <a:t>).  They are also among the very few who even know of its existence.  In schools and colleges they only teach students about the official international foot (</a:t>
            </a:r>
            <a:r>
              <a:rPr lang="en-US" dirty="0" err="1"/>
              <a:t>ift</a:t>
            </a:r>
            <a:r>
              <a:rPr lang="en-US" dirty="0"/>
              <a:t>).  However, because people use the products created by surveyors, they end up using the </a:t>
            </a:r>
            <a:r>
              <a:rPr lang="en-US" dirty="0" err="1"/>
              <a:t>sft</a:t>
            </a:r>
            <a:r>
              <a:rPr lang="en-US" dirty="0"/>
              <a:t> without even knowing it.</a:t>
            </a:r>
          </a:p>
          <a:p>
            <a:pPr marL="171450" indent="-171450">
              <a:buFont typeface="Arial" panose="020B0604020202020204" pitchFamily="34" charset="0"/>
              <a:buChar char="•"/>
            </a:pPr>
            <a:r>
              <a:rPr lang="en-US" dirty="0"/>
              <a:t>Want to have a conversation about this, get all of us on the same page.  So I will present facts to facilitate informed discussion (sprinkled with some opinions…)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2FED2CC-BADC-4677-8145-F4A6E1426BC2}" type="slidenum">
              <a:rPr lang="en-US" smtClean="0"/>
              <a:t>19</a:t>
            </a:fld>
            <a:endParaRPr lang="en-US" dirty="0"/>
          </a:p>
        </p:txBody>
      </p:sp>
    </p:spTree>
    <p:extLst>
      <p:ext uri="{BB962C8B-B14F-4D97-AF65-F5344CB8AC3E}">
        <p14:creationId xmlns:p14="http://schemas.microsoft.com/office/powerpoint/2010/main" val="2321206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 with the SPCS83 zones</a:t>
            </a:r>
            <a:r>
              <a:rPr lang="en-US" baseline="0" dirty="0"/>
              <a:t> as a frame of reference</a:t>
            </a:r>
          </a:p>
          <a:p>
            <a:endParaRPr lang="en-US" baseline="0" dirty="0"/>
          </a:p>
          <a:p>
            <a:r>
              <a:rPr lang="en-US" baseline="0" dirty="0"/>
              <a:t>NOTE that the color shading of these zones is matched to that of the Preliminary SPCS2022 Zones that follow</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6F964-412F-416E-98B5-009BA3CAA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Tree>
    <p:extLst>
      <p:ext uri="{BB962C8B-B14F-4D97-AF65-F5344CB8AC3E}">
        <p14:creationId xmlns:p14="http://schemas.microsoft.com/office/powerpoint/2010/main" val="3196195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story of standards in the U.S. is an epic tale with an impressive cast of characters, some of who are very famous.  Three are presidents:</a:t>
            </a:r>
          </a:p>
          <a:p>
            <a:pPr marL="628650" lvl="1" indent="-171450">
              <a:buFont typeface="Arial" panose="020B0604020202020204" pitchFamily="34" charset="0"/>
              <a:buChar char="•"/>
            </a:pPr>
            <a:r>
              <a:rPr lang="en-US" dirty="0"/>
              <a:t>George Washington, our first president, who was a surveyor</a:t>
            </a:r>
          </a:p>
          <a:p>
            <a:pPr marL="628650" lvl="1" indent="-171450">
              <a:buFont typeface="Arial" panose="020B0604020202020204" pitchFamily="34" charset="0"/>
              <a:buChar char="•"/>
            </a:pPr>
            <a:r>
              <a:rPr lang="en-US" dirty="0"/>
              <a:t>Thomas Jefferson, our third president, who was also a surveyor, and the founder of NGS (as the Survey of the Coast) in 1807.</a:t>
            </a:r>
          </a:p>
          <a:p>
            <a:pPr marL="628650" lvl="1" indent="-171450">
              <a:buFont typeface="Arial" panose="020B0604020202020204" pitchFamily="34" charset="0"/>
              <a:buChar char="•"/>
            </a:pPr>
            <a:r>
              <a:rPr lang="en-US" dirty="0"/>
              <a:t>John Quincy Adams, our sixth president.  He was not a surveyor, but made a major contribution to standards.  He was also the only president who had an alligator as a pet, in the White House (sadly, this fun “fact” is probably not true…)</a:t>
            </a:r>
          </a:p>
          <a:p>
            <a:pPr marL="171450" lvl="0" indent="-171450">
              <a:buFont typeface="Arial" panose="020B0604020202020204" pitchFamily="34" charset="0"/>
              <a:buChar char="•"/>
            </a:pPr>
            <a:r>
              <a:rPr lang="en-US" dirty="0"/>
              <a:t>Two other members of the cast are not as famous, at least outside NGS (both are also surveyors):</a:t>
            </a:r>
          </a:p>
          <a:p>
            <a:pPr marL="628650" lvl="1" indent="-171450">
              <a:buFont typeface="Arial" panose="020B0604020202020204" pitchFamily="34" charset="0"/>
              <a:buChar char="•"/>
            </a:pPr>
            <a:r>
              <a:rPr lang="en-US" dirty="0"/>
              <a:t>Ferdinand Hassler, first Superintendent of the C&amp;GS, from 1807-1843 (although not continuously for that whole time, since all work was suspended when C&amp;GS moved to Navy from 1818-1832).</a:t>
            </a:r>
          </a:p>
          <a:p>
            <a:pPr marL="628650" lvl="1" indent="-171450">
              <a:buFont typeface="Arial" panose="020B0604020202020204" pitchFamily="34" charset="0"/>
              <a:buChar char="•"/>
            </a:pPr>
            <a:r>
              <a:rPr lang="en-US" dirty="0"/>
              <a:t>Thomas Mendenhall, Superintendent of C&amp;GS from 1889-1894.  Not as well known as Hassler, but his importance in this story will soon become clear.</a:t>
            </a:r>
          </a:p>
          <a:p>
            <a:pPr marL="171450" lvl="0" indent="-171450">
              <a:buFont typeface="Arial" panose="020B0604020202020204" pitchFamily="34" charset="0"/>
              <a:buChar char="•"/>
            </a:pPr>
            <a:r>
              <a:rPr lang="en-US" dirty="0"/>
              <a:t>The last member of the cast is not really a “character”, but is a vital part of the story:  the U.S. Constitution.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FED2CC-BADC-4677-8145-F4A6E1426B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4364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NGS wants you to join us in taking a stand for standards, for the reasons listed here that summarize what was discussed in this presentation.</a:t>
            </a:r>
          </a:p>
          <a:p>
            <a:pPr marL="171450" indent="-171450">
              <a:buFont typeface="Arial" panose="020B0604020202020204" pitchFamily="34" charset="0"/>
              <a:buChar char="•"/>
            </a:pPr>
            <a:r>
              <a:rPr lang="en-US" dirty="0"/>
              <a:t>An important point is that although it appears the federal government has the authority to mandate a single foot definition, we believe it is far better to persuade than coerce.  Our hope is that you have found this presentation persuasive, and that you are at least considering the merits of a switch from the sft to the ift.</a:t>
            </a:r>
          </a:p>
        </p:txBody>
      </p:sp>
      <p:sp>
        <p:nvSpPr>
          <p:cNvPr id="9" name="Slide Number Placeholder 8">
            <a:extLst>
              <a:ext uri="{FF2B5EF4-FFF2-40B4-BE49-F238E27FC236}">
                <a16:creationId xmlns:a16="http://schemas.microsoft.com/office/drawing/2014/main" id="{392405CB-3756-445A-B489-BBCB1CCA78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6DE8B-F250-4584-83EE-1EA3792DC8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837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7050"/>
            <a:ext cx="4673600" cy="2628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FED2CC-BADC-4677-8145-F4A6E1426B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542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87191B-5443-0B49-80DC-518BB88BFE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123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A6F964-412F-416E-98B5-009BA3CAA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Tree>
    <p:extLst>
      <p:ext uri="{BB962C8B-B14F-4D97-AF65-F5344CB8AC3E}">
        <p14:creationId xmlns:p14="http://schemas.microsoft.com/office/powerpoint/2010/main" val="2607503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marL="0" indent="0">
              <a:buFontTx/>
              <a:buNone/>
            </a:pPr>
            <a:r>
              <a:rPr lang="en-US" baseline="0" dirty="0"/>
              <a:t>-14 Regional Advisors, we’ve transitioned from a State-based to a Regional Program</a:t>
            </a:r>
          </a:p>
          <a:p>
            <a:pPr marL="0" indent="0">
              <a:buFont typeface="Arial" panose="020B0604020202020204" pitchFamily="34" charset="0"/>
              <a:buNone/>
            </a:pPr>
            <a:r>
              <a:rPr lang="en-US" baseline="0" dirty="0"/>
              <a:t>-our advisors homepage up there at the top, also easy to find us by querying any major search engine for “</a:t>
            </a:r>
            <a:r>
              <a:rPr lang="en-US" baseline="0" dirty="0" err="1"/>
              <a:t>ngs</a:t>
            </a:r>
            <a:r>
              <a:rPr lang="en-US" baseline="0" dirty="0"/>
              <a:t> advisors”</a:t>
            </a:r>
          </a:p>
          <a:p>
            <a:r>
              <a:rPr lang="en-US" baseline="0" dirty="0"/>
              <a:t>-if you know Ross Mackay, he is our Chief Advisor, I report to him… </a:t>
            </a:r>
          </a:p>
          <a:p>
            <a:r>
              <a:rPr lang="en-US" baseline="0" dirty="0"/>
              <a:t>**</a:t>
            </a:r>
            <a:r>
              <a:rPr lang="en-US" baseline="0" dirty="0" err="1"/>
              <a:t>ya</a:t>
            </a:r>
            <a:r>
              <a:rPr lang="en-US" baseline="0" dirty="0"/>
              <a:t> know, I don’t know why they don’t make him put his photo up here</a:t>
            </a:r>
          </a:p>
          <a:p>
            <a:r>
              <a:rPr lang="en-US" baseline="0" dirty="0"/>
              <a:t>-we do have one vacant advisor position, that was recently advertised and John up there in Wisconsin is officially retired in oh… 18 days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B99B5A-D3DB-4354-AA55-43E94BB02C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0767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1781.  Articles of Confederation, Article 9, Paragraph 4, granting to Congress the “</a:t>
            </a:r>
            <a:r>
              <a:rPr lang="en-US" sz="1200" b="0" i="0" u="none" strike="noStrike" kern="1200" baseline="0" dirty="0">
                <a:solidFill>
                  <a:schemeClr val="tx1"/>
                </a:solidFill>
                <a:latin typeface="+mn-lt"/>
                <a:ea typeface="+mn-ea"/>
                <a:cs typeface="+mn-cs"/>
              </a:rPr>
              <a:t>sole and exclusive right and power of…fixing the standard of weights and measures throughout the united states.”</a:t>
            </a:r>
            <a:endParaRPr lang="en-US" dirty="0"/>
          </a:p>
          <a:p>
            <a:pPr marL="171450" indent="-171450">
              <a:buFont typeface="Arial" panose="020B0604020202020204" pitchFamily="34" charset="0"/>
              <a:buChar char="•"/>
            </a:pPr>
            <a:r>
              <a:rPr lang="en-US" dirty="0"/>
              <a:t>1789.  U.S. Constitution, Article I, Section 8, Clause 5, “</a:t>
            </a:r>
            <a:r>
              <a:rPr lang="en-US" sz="1200" b="0" i="0" u="none" strike="noStrike" kern="1200" baseline="0" dirty="0">
                <a:solidFill>
                  <a:schemeClr val="tx1"/>
                </a:solidFill>
                <a:latin typeface="+mn-lt"/>
                <a:ea typeface="+mn-ea"/>
                <a:cs typeface="+mn-cs"/>
              </a:rPr>
              <a:t>The Congress shall have Power…To regulate Commerce…among the several States…To…fix the Standard of Weights and Measures.”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1790.  Washington’s first message to Congress, January, 1790:  “Uniformity in the currency, weights, and measures of the United States, is an object of great importance, and will, I am persuaded, be duly attended to.”  Then again in December 1790, and yet again in 1791.</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1790.  Thomas Jefferson (then Secretary of State) submitted report on uniformity of weights and measures at request of House of Representatives.  Consisted of two plans.  The first plan retained the current system, but standardized.  The second plan recommended use of a decimal system, which was also recommended by a Senate committee in 1792.</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1821.  John Quincy Adams (then Secretary of State), as instructed by the Senate, delivered a comprehensive report in standardized weights and measures. This was done in response to president Madison reminding Congress in 1816 that no laws on standardizing weights and measures had been enacted.  The report was influential for later developments in standardization.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B50007-6DAA-40A7-BB94-072BAD43B9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705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Ferdinand Hassler, first Superintendent of C&amp;GS (1807-1843).  All efforts were to make weights and measures consistent with the British Imperial system.</a:t>
            </a:r>
          </a:p>
          <a:p>
            <a:pPr marL="628650" lvl="1" indent="-171450">
              <a:buFont typeface="Arial" panose="020B0604020202020204" pitchFamily="34" charset="0"/>
              <a:buChar char="•"/>
            </a:pPr>
            <a:r>
              <a:rPr lang="en-US" dirty="0"/>
              <a:t>1815.  Brings “Troughton Bar” from England (having been detained in Europe due to the War of 1812).  That did not solve the problems, though.  Still many people on different places in U.S. using different standards</a:t>
            </a:r>
          </a:p>
          <a:p>
            <a:pPr marL="628650" lvl="1" indent="-171450">
              <a:buFont typeface="Arial" panose="020B0604020202020204" pitchFamily="34" charset="0"/>
              <a:buChar char="•"/>
            </a:pPr>
            <a:r>
              <a:rPr lang="en-US" dirty="0"/>
              <a:t>1830.  Secretary of the Treasury directs Hassler to resolve issues with weights and measures.</a:t>
            </a:r>
          </a:p>
          <a:p>
            <a:pPr marL="628650" lvl="1" indent="-171450">
              <a:buFont typeface="Arial" panose="020B0604020202020204" pitchFamily="34" charset="0"/>
              <a:buChar char="•"/>
            </a:pPr>
            <a:r>
              <a:rPr lang="en-US" dirty="0"/>
              <a:t>1832.  Submits report to Congress.  Resulted in adoption of uniform standards.</a:t>
            </a:r>
          </a:p>
          <a:p>
            <a:pPr marL="628650" lvl="1" indent="-171450">
              <a:buFont typeface="Arial" panose="020B0604020202020204" pitchFamily="34" charset="0"/>
              <a:buChar char="•"/>
            </a:pPr>
            <a:r>
              <a:rPr lang="en-US" dirty="0"/>
              <a:t>1836.  Congress issues joint resolution for uniform standards, and directed Treasury to furnish state customhouses with a complete set of weights and measures.  This is the first direct congressional action to create uniform standards for the U.S.</a:t>
            </a:r>
          </a:p>
          <a:p>
            <a:pPr marL="171450" lvl="0" indent="-171450">
              <a:buFont typeface="Arial" panose="020B0604020202020204" pitchFamily="34" charset="0"/>
              <a:buChar char="•"/>
            </a:pPr>
            <a:r>
              <a:rPr lang="en-US" dirty="0"/>
              <a:t>Now need to go backward in time a bit, by two years:</a:t>
            </a:r>
          </a:p>
          <a:p>
            <a:pPr marL="628650" lvl="1" indent="-171450">
              <a:buFont typeface="Arial" panose="020B0604020202020204" pitchFamily="34" charset="0"/>
              <a:buChar char="•"/>
            </a:pPr>
            <a:r>
              <a:rPr lang="en-US" dirty="0"/>
              <a:t>1834.  Tragedy struck:  House of Parliament in England burned down, irreparably damaging the official Imperial Yard, the basis for length throughout the Empire!</a:t>
            </a:r>
          </a:p>
          <a:p>
            <a:pPr marL="628650" lvl="1" indent="-171450">
              <a:buFont typeface="Arial" panose="020B0604020202020204" pitchFamily="34" charset="0"/>
              <a:buChar char="•"/>
            </a:pPr>
            <a:r>
              <a:rPr lang="en-US" dirty="0"/>
              <a:t>1855.  A new Imperial yard was created and two copies were sent to the U.S. </a:t>
            </a:r>
          </a:p>
          <a:p>
            <a:pPr marL="1085850" lvl="2" indent="-171450">
              <a:buFont typeface="Arial" panose="020B0604020202020204" pitchFamily="34" charset="0"/>
              <a:buChar char="•"/>
            </a:pPr>
            <a:r>
              <a:rPr lang="en-US" dirty="0"/>
              <a:t>Bronze Bar No. 11 was one of the copies that become the U.S. standard.  It was square cross section was a "line standard"; when the bar was at 62° F the yard was defined by the distance between two fine lines ruled on gold "plugs" which were set into recesses in the ends of the bar to protect them. Protective caps fit in the holes. The reason for recessing the defining lines in holes in the bar is to locate them on the bar's "neutral plane", its axis of symmetry, where length error due to sag of the bar under its own weight is minimum.</a:t>
            </a:r>
          </a:p>
          <a:p>
            <a:pPr marL="1085850" lvl="2" indent="-171450">
              <a:buFont typeface="Arial" panose="020B0604020202020204" pitchFamily="34" charset="0"/>
              <a:buChar char="•"/>
            </a:pPr>
            <a:r>
              <a:rPr lang="en-US" dirty="0"/>
              <a:t>Bronze Bar No. 11 was found to be 0.022 mm shorter than the previous standard, the Troughton scale (note that a human hair is on average about 0.1 mm in diameter).</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B50007-6DAA-40A7-BB94-072BAD43B9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246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start of the metric era:</a:t>
            </a:r>
          </a:p>
          <a:p>
            <a:pPr marL="628650" lvl="1" indent="-171450">
              <a:buFont typeface="Arial" panose="020B0604020202020204" pitchFamily="34" charset="0"/>
              <a:buChar char="•"/>
            </a:pPr>
            <a:r>
              <a:rPr lang="en-US" dirty="0"/>
              <a:t>1866.  Congress legalized use of the metric system for commerce in the U.S.  Included 4 conversion tables of metric to existing (nominally British Imperial).</a:t>
            </a:r>
          </a:p>
          <a:p>
            <a:pPr marL="628650" lvl="1" indent="-171450">
              <a:buFont typeface="Arial" panose="020B0604020202020204" pitchFamily="34" charset="0"/>
              <a:buChar char="•"/>
            </a:pPr>
            <a:r>
              <a:rPr lang="en-US" dirty="0"/>
              <a:t>1875.  U.S. signs “Treaty of the Meter” or “Metric Convention”, along with 16 other nations, to establish an international bureau of weights and measures (ratified in 1878).</a:t>
            </a:r>
          </a:p>
          <a:p>
            <a:pPr marL="628650" lvl="1" indent="-171450">
              <a:buFont typeface="Arial" panose="020B0604020202020204" pitchFamily="34" charset="0"/>
              <a:buChar char="•"/>
            </a:pPr>
            <a:r>
              <a:rPr lang="en-US" dirty="0"/>
              <a:t>1876 and 1888.  Bronze Yard No. 11 transported to England, and in both cases did not agree in length, and by different amounts.  Could not be determined with the U.S. or British yards had changed in length.  All were considered unstable.</a:t>
            </a:r>
          </a:p>
          <a:p>
            <a:pPr marL="628650" lvl="1" indent="-171450">
              <a:buFont typeface="Arial" panose="020B0604020202020204" pitchFamily="34" charset="0"/>
              <a:buChar char="•"/>
            </a:pPr>
            <a:r>
              <a:rPr lang="en-US" dirty="0"/>
              <a:t>1890.  Copies of the international meter were made, with none being the “official” version.  Bars no. 21 and 27 were randomly selected and shipped  to the U.S.</a:t>
            </a:r>
          </a:p>
          <a:p>
            <a:pPr marL="171450" lvl="0" indent="-171450">
              <a:buFont typeface="Arial" panose="020B0604020202020204" pitchFamily="34" charset="0"/>
              <a:buChar char="•"/>
            </a:pPr>
            <a:r>
              <a:rPr lang="en-US" dirty="0"/>
              <a:t>Chaos:  Two separate standards of length existed, one based on the British Imperial yard (as represented by Bronze Bar No. 11), the other as represented by Standard Meters Nos. 21 and 27, 90% platinum, 10% iridium, far superior in construction to the bronze bar (accurate to about 0.0001-0.0002 mm).  They disagree at levels that are measurable.  What can be done to remedy this problem?</a:t>
            </a:r>
          </a:p>
          <a:p>
            <a:pPr marL="628650" lvl="1" indent="-171450">
              <a:buFont typeface="Arial" panose="020B0604020202020204" pitchFamily="34" charset="0"/>
              <a:buChar char="•"/>
            </a:pPr>
            <a:r>
              <a:rPr lang="en-US" dirty="0"/>
              <a:t>As a related aside, the basis for defining the meter was later refined a few times.  The last was in 1983, when it was defined as the distance light travels in a vacuum in 1/299,792,458 of a second.  This basis is considered measurable to ab accuracy of 0.1 nm (0.000 0001 mm).  That’s 1000-2000 times more accurate than Standard Meters Nos. 21 and 27, and this basis is unlikely to change again anytime soon.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B50007-6DAA-40A7-BB94-072BAD43B9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6182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Mendenhall Order (1893):  When the U.S. officially became metric.</a:t>
            </a:r>
          </a:p>
          <a:p>
            <a:pPr marL="628650" lvl="1" indent="-171450">
              <a:buFont typeface="Arial" panose="020B0604020202020204" pitchFamily="34" charset="0"/>
              <a:buChar char="•"/>
            </a:pPr>
            <a:r>
              <a:rPr lang="en-US" dirty="0"/>
              <a:t>Officially adopted meter as basis of length, where 1 foot = 1200/3937 meter (per 1866 act of Congress), and with meter represented by Meter Bars No. 21 and 27.</a:t>
            </a:r>
          </a:p>
          <a:p>
            <a:pPr marL="628650" lvl="1" indent="-171450">
              <a:buFont typeface="Arial" panose="020B0604020202020204" pitchFamily="34" charset="0"/>
              <a:buChar char="•"/>
            </a:pPr>
            <a:r>
              <a:rPr lang="en-US" dirty="0"/>
              <a:t>Completely abandoned British Imperial Yard as basis for length (as represented by Bronze Bar No. 11).</a:t>
            </a:r>
          </a:p>
          <a:p>
            <a:pPr marL="171450" lvl="0" indent="-171450">
              <a:buFont typeface="Arial" panose="020B0604020202020204" pitchFamily="34" charset="0"/>
              <a:buChar char="•"/>
            </a:pPr>
            <a:r>
              <a:rPr lang="en-US" dirty="0"/>
              <a:t>Declared in Appendix 6 of C&amp;GS Bulletin No. 26, including conversion tables.</a:t>
            </a:r>
          </a:p>
          <a:p>
            <a:pPr marL="171450" lvl="0" indent="-171450">
              <a:buFont typeface="Arial" panose="020B0604020202020204" pitchFamily="34" charset="0"/>
              <a:buChar char="•"/>
            </a:pPr>
            <a:r>
              <a:rPr lang="en-US" dirty="0"/>
              <a:t>Interesting to note that conversion showed 1 Gunter’s chain = 20.1168 m</a:t>
            </a:r>
          </a:p>
          <a:p>
            <a:pPr marL="628650" lvl="1" indent="-171450">
              <a:buFont typeface="Arial" panose="020B0604020202020204" pitchFamily="34" charset="0"/>
              <a:buChar char="•"/>
            </a:pPr>
            <a:r>
              <a:rPr lang="en-US" dirty="0"/>
              <a:t>That is EXACTLY 66 ift (vs. 65.999868 sft)</a:t>
            </a:r>
          </a:p>
          <a:p>
            <a:pPr marL="628650" lvl="1" indent="-171450">
              <a:buFont typeface="Arial" panose="020B0604020202020204" pitchFamily="34" charset="0"/>
              <a:buChar char="•"/>
            </a:pPr>
            <a:r>
              <a:rPr lang="en-US" dirty="0"/>
              <a:t>This is just a coincidence due to rounding, but it shows that for the precision of the chain, the distinction between the ift and sft is immaterial…</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B50007-6DAA-40A7-BB94-072BAD43B9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787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talk about Gunter’s chain and retracement of boundary surveys in the context of sft vs. ift.</a:t>
            </a:r>
          </a:p>
          <a:p>
            <a:pPr marL="628650" lvl="1" indent="-171450">
              <a:buFont typeface="Arial" panose="020B0604020202020204" pitchFamily="34" charset="0"/>
              <a:buChar char="•"/>
            </a:pPr>
            <a:r>
              <a:rPr lang="en-US" dirty="0"/>
              <a:t>Invented in 1620, long before the sft definition was recognized (as 1 ft = 1200/3937 m), and even before the meter was defined (in 1798).</a:t>
            </a:r>
          </a:p>
          <a:p>
            <a:pPr marL="628650" lvl="1" indent="-171450">
              <a:buFont typeface="Arial" panose="020B0604020202020204" pitchFamily="34" charset="0"/>
              <a:buChar char="•"/>
            </a:pPr>
            <a:r>
              <a:rPr lang="en-US" dirty="0"/>
              <a:t>Each link 0.66 ft = 7.92 inches long; most measurements given to nearest whole link.</a:t>
            </a:r>
          </a:p>
          <a:p>
            <a:pPr marL="171450" lvl="0" indent="-171450">
              <a:buFont typeface="Arial" panose="020B0604020202020204" pitchFamily="34" charset="0"/>
              <a:buChar char="•"/>
            </a:pPr>
            <a:r>
              <a:rPr lang="en-US" dirty="0"/>
              <a:t>No meaningful connection between Gunter’s chain and sft, at the 2 ppm level</a:t>
            </a:r>
          </a:p>
          <a:p>
            <a:pPr marL="628650" lvl="1" indent="-171450">
              <a:buFont typeface="Arial" panose="020B0604020202020204" pitchFamily="34" charset="0"/>
              <a:buChar char="•"/>
            </a:pPr>
            <a:r>
              <a:rPr lang="en-US" dirty="0"/>
              <a:t>Foot definition varied by much more than 2 ppm before 1893</a:t>
            </a:r>
          </a:p>
          <a:p>
            <a:pPr marL="628650" lvl="1" indent="-171450">
              <a:buFont typeface="Arial" panose="020B0604020202020204" pitchFamily="34" charset="0"/>
              <a:buChar char="•"/>
            </a:pPr>
            <a:r>
              <a:rPr lang="en-US" dirty="0"/>
              <a:t>Setting 1 chain exactly equal to 66 sft is arbitrary; could just as readily be 66 ift (as shown in Mendenhall Order).</a:t>
            </a:r>
          </a:p>
          <a:p>
            <a:pPr marL="628650" lvl="1" indent="-171450">
              <a:buFont typeface="Arial" panose="020B0604020202020204" pitchFamily="34" charset="0"/>
              <a:buChar char="•"/>
            </a:pPr>
            <a:r>
              <a:rPr lang="en-US" dirty="0"/>
              <a:t>Chains not constructed to 2 ppm accuracy, not even close.</a:t>
            </a:r>
          </a:p>
          <a:p>
            <a:pPr marL="628650" lvl="1" indent="-171450">
              <a:buFont typeface="Arial" panose="020B0604020202020204" pitchFamily="34" charset="0"/>
              <a:buChar char="•"/>
            </a:pPr>
            <a:r>
              <a:rPr lang="en-US" dirty="0"/>
              <a:t>Even if constructed to 2 ppm accuracy, they could not be used in the field to anywhere near that accuracy.</a:t>
            </a:r>
          </a:p>
          <a:p>
            <a:pPr marL="171450" lvl="0" indent="-171450">
              <a:buFont typeface="Arial" panose="020B0604020202020204" pitchFamily="34" charset="0"/>
              <a:buChar char="•"/>
            </a:pPr>
            <a:r>
              <a:rPr lang="en-US" dirty="0"/>
              <a:t>Bottom line:  it is not possible to perform a survey to 2 ppm accuracy with a Gunter’s chain.  Even with modern technology and the most exacting methods, it would be extremely difficult to achieve that accuracy for a boundary survey.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FED2CC-BADC-4677-8145-F4A6E1426B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148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With increasing measurement precision and global trade, it became necessary to adopt a more precise definition of the foot, and one that agreed with international usage.</a:t>
            </a:r>
          </a:p>
          <a:p>
            <a:pPr marL="628650" lvl="1" indent="-171450">
              <a:buFont typeface="Arial" panose="020B0604020202020204" pitchFamily="34" charset="0"/>
              <a:buChar char="•"/>
            </a:pPr>
            <a:r>
              <a:rPr lang="en-US" dirty="0"/>
              <a:t>A motivation for a new definition of the foot was in gage-block standardization for precise machine shop work used by industry.  It was a practical solution to a practical problem.  Note this has nothing whatsoever to do with surveying.</a:t>
            </a:r>
          </a:p>
          <a:p>
            <a:pPr marL="171450" lvl="0" indent="-171450">
              <a:buFont typeface="Arial" panose="020B0604020202020204" pitchFamily="34" charset="0"/>
              <a:buChar char="•"/>
            </a:pPr>
            <a:r>
              <a:rPr lang="en-US" dirty="0"/>
              <a:t>The new (international) foot definition was 1 ft = 0.3048 m (exact), and is the same to this day (it will not change).  The adoption of the ift was a gradual process (as such things often are):</a:t>
            </a:r>
          </a:p>
          <a:p>
            <a:pPr marL="628650" lvl="1" indent="-171450">
              <a:buFont typeface="Arial" panose="020B0604020202020204" pitchFamily="34" charset="0"/>
              <a:buChar char="•"/>
            </a:pPr>
            <a:r>
              <a:rPr lang="en-US" dirty="0"/>
              <a:t>1933.  Adopted by </a:t>
            </a:r>
            <a:r>
              <a:rPr lang="en-US" sz="1200" kern="1200" dirty="0">
                <a:solidFill>
                  <a:schemeClr val="tx1"/>
                </a:solidFill>
                <a:effectLst/>
                <a:latin typeface="+mn-lt"/>
                <a:ea typeface="+mn-ea"/>
                <a:cs typeface="+mn-cs"/>
              </a:rPr>
              <a:t>American Standards Association, now American National Standards Institute (ANSI).</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1952.  </a:t>
            </a:r>
            <a:r>
              <a:rPr lang="en-US" dirty="0"/>
              <a:t>Adopted by </a:t>
            </a:r>
            <a:r>
              <a:rPr lang="en-US" sz="1200" kern="1200" dirty="0">
                <a:solidFill>
                  <a:schemeClr val="tx1"/>
                </a:solidFill>
                <a:effectLst/>
                <a:latin typeface="+mn-lt"/>
                <a:ea typeface="+mn-ea"/>
                <a:cs typeface="+mn-cs"/>
              </a:rPr>
              <a:t>National Advisory Committee for Aeronautics, now National Aeronautics and Space Administration (NASA).</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1954.  Adopted International Nautical Mile as exactly 1852 m.  This is not related specifically to ift, but shows overall move toward adopting “exact” (non-ratio) relationships to the meter.</a:t>
            </a:r>
          </a:p>
          <a:p>
            <a:pPr marL="171450" lvl="0" indent="-171450">
              <a:buFont typeface="Arial" panose="020B0604020202020204" pitchFamily="34" charset="0"/>
              <a:buChar char="•"/>
            </a:pPr>
            <a:r>
              <a:rPr lang="en-US" kern="1200" dirty="0">
                <a:solidFill>
                  <a:schemeClr val="tx1"/>
                </a:solidFill>
                <a:effectLst/>
                <a:latin typeface="+mn-lt"/>
                <a:ea typeface="+mn-ea"/>
                <a:cs typeface="+mn-cs"/>
              </a:rPr>
              <a:t>1959.  NSB officially adopts ift for the entire U.S., with one little notable exception…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B50007-6DAA-40A7-BB94-072BAD43B9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2932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Federal Register Notice (1959) establishing ift and (temporary) sft</a:t>
            </a:r>
          </a:p>
          <a:p>
            <a:pPr marL="628650" lvl="1" indent="-171450">
              <a:buFont typeface="Arial" panose="020B0604020202020204" pitchFamily="34" charset="0"/>
              <a:buChar char="•"/>
            </a:pPr>
            <a:r>
              <a:rPr lang="en-US" dirty="0"/>
              <a:t>Official adoption of ift (1  ft = 0.3048 m) nationwide.</a:t>
            </a:r>
          </a:p>
          <a:p>
            <a:pPr marL="628650" lvl="1" indent="-171450">
              <a:buFont typeface="Arial" panose="020B0604020202020204" pitchFamily="34" charset="0"/>
              <a:buChar char="•"/>
            </a:pPr>
            <a:r>
              <a:rPr lang="en-US" b="1" i="1" dirty="0"/>
              <a:t>Temporary</a:t>
            </a:r>
            <a:r>
              <a:rPr lang="en-US" dirty="0"/>
              <a:t> exception granted for geodetic surveys (including State Plane coordinates), to accommodate C&amp;GS.</a:t>
            </a:r>
          </a:p>
          <a:p>
            <a:pPr marL="628650" lvl="1" indent="-171450">
              <a:buFont typeface="Arial" panose="020B0604020202020204" pitchFamily="34" charset="0"/>
              <a:buChar char="•"/>
            </a:pPr>
            <a:r>
              <a:rPr lang="en-US" b="1" i="1" dirty="0"/>
              <a:t>Mandates</a:t>
            </a:r>
            <a:r>
              <a:rPr lang="en-US" dirty="0"/>
              <a:t> that ift shall be adopted after readjustment of U.S. geodetic network. This is not a “recommendation” or a “suggestion.”  At the time this was published, “shall” was used in legal documents as mandatory (nowadays the usage of “shall” as mandatory is discouraged in legal documents).  </a:t>
            </a:r>
          </a:p>
          <a:p>
            <a:pPr marL="628650" lvl="1" indent="-171450">
              <a:buFont typeface="Arial" panose="020B0604020202020204" pitchFamily="34" charset="0"/>
              <a:buChar char="•"/>
            </a:pPr>
            <a:r>
              <a:rPr lang="en-US" dirty="0"/>
              <a:t>Co-issued and signed by NBS and C&amp;GS directors.</a:t>
            </a:r>
          </a:p>
          <a:p>
            <a:pPr marL="628650" lvl="1" indent="-171450">
              <a:buFont typeface="Arial" panose="020B0604020202020204" pitchFamily="34" charset="0"/>
              <a:buChar char="•"/>
            </a:pPr>
            <a:r>
              <a:rPr lang="en-US" dirty="0"/>
              <a:t>This FRN delayed full adoption of the ift, and promoted continued use of the sft for all surveying (not just geodetic surveys), and it is how we got into the situation we are in today.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B50007-6DAA-40A7-BB94-072BAD43B9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3116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0" y="6492875"/>
            <a:ext cx="2844800" cy="365125"/>
          </a:xfrm>
        </p:spPr>
        <p:txBody>
          <a:bodyPr/>
          <a:lstStyle/>
          <a:p>
            <a:fld id="{F016A468-B10C-E94D-B4AE-FD48B5E66BC0}" type="datetimeFigureOut">
              <a:rPr lang="en-US" smtClean="0"/>
              <a:t>10-May-24</a:t>
            </a:fld>
            <a:endParaRPr lang="en-US"/>
          </a:p>
        </p:txBody>
      </p:sp>
      <p:sp>
        <p:nvSpPr>
          <p:cNvPr id="5" name="Footer Placeholder 4"/>
          <p:cNvSpPr>
            <a:spLocks noGrp="1"/>
          </p:cNvSpPr>
          <p:nvPr>
            <p:ph type="ftr" sz="quarter" idx="11"/>
          </p:nvPr>
        </p:nvSpPr>
        <p:spPr>
          <a:xfrm>
            <a:off x="4165600" y="6492875"/>
            <a:ext cx="3860800" cy="365125"/>
          </a:xfrm>
        </p:spPr>
        <p:txBody>
          <a:bodyPr/>
          <a:lstStyle/>
          <a:p>
            <a:endParaRPr lang="en-US"/>
          </a:p>
        </p:txBody>
      </p:sp>
      <p:sp>
        <p:nvSpPr>
          <p:cNvPr id="6" name="Slide Number Placeholder 5"/>
          <p:cNvSpPr>
            <a:spLocks noGrp="1"/>
          </p:cNvSpPr>
          <p:nvPr>
            <p:ph type="sldNum" sz="quarter" idx="12"/>
          </p:nvPr>
        </p:nvSpPr>
        <p:spPr>
          <a:xfrm>
            <a:off x="9347200" y="6492875"/>
            <a:ext cx="2844800" cy="365125"/>
          </a:xfrm>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241863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016A468-B10C-E94D-B4AE-FD48B5E66BC0}" type="datetimeFigureOut">
              <a:rPr lang="en-US" smtClean="0"/>
              <a:t>10-May-24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2927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16A468-B10C-E94D-B4AE-FD48B5E66BC0}" type="datetimeFigureOut">
              <a:rPr lang="en-US" smtClean="0"/>
              <a:t>10-May-24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93548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16A468-B10C-E94D-B4AE-FD48B5E66BC0}" type="datetimeFigureOut">
              <a:rPr lang="en-US" smtClean="0"/>
              <a:t>10-May-24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196453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4ADED4E-B04A-4590-40F3-32E45C382532}"/>
              </a:ext>
            </a:extLst>
          </p:cNvPr>
          <p:cNvSpPr>
            <a:spLocks noGrp="1"/>
          </p:cNvSpPr>
          <p:nvPr>
            <p:ph type="sldNum" sz="quarter" idx="12"/>
          </p:nvPr>
        </p:nvSpPr>
        <p:spPr>
          <a:xfrm>
            <a:off x="9144000" y="6492240"/>
            <a:ext cx="2743200" cy="365125"/>
          </a:xfrm>
          <a:prstGeom prst="rect">
            <a:avLst/>
          </a:prstGeom>
        </p:spPr>
        <p:txBody>
          <a:bodyPr/>
          <a:lstStyle>
            <a:lvl1pPr>
              <a:defRPr sz="1600">
                <a:solidFill>
                  <a:schemeClr val="bg1">
                    <a:lumMod val="50000"/>
                  </a:schemeClr>
                </a:solidFill>
              </a:defRPr>
            </a:lvl1pPr>
          </a:lstStyle>
          <a:p>
            <a:fld id="{FCA8DAF9-CFC1-344C-89B7-DCB2EBBDC673}" type="slidenum">
              <a:rPr lang="en-US" smtClean="0"/>
              <a:pPr/>
              <a:t>‹#›</a:t>
            </a:fld>
            <a:endParaRPr lang="en-US" dirty="0"/>
          </a:p>
        </p:txBody>
      </p:sp>
      <p:sp>
        <p:nvSpPr>
          <p:cNvPr id="2" name="Title 5">
            <a:extLst>
              <a:ext uri="{FF2B5EF4-FFF2-40B4-BE49-F238E27FC236}">
                <a16:creationId xmlns:a16="http://schemas.microsoft.com/office/drawing/2014/main" id="{639DFDDC-F7B4-9175-004F-D526BCFF453C}"/>
              </a:ext>
            </a:extLst>
          </p:cNvPr>
          <p:cNvSpPr>
            <a:spLocks noGrp="1"/>
          </p:cNvSpPr>
          <p:nvPr>
            <p:ph type="title"/>
          </p:nvPr>
        </p:nvSpPr>
        <p:spPr>
          <a:xfrm>
            <a:off x="91440" y="457200"/>
            <a:ext cx="3474720" cy="1005840"/>
          </a:xfrm>
        </p:spPr>
        <p:txBody>
          <a:bodyPr tIns="45720" bIns="45720" anchor="t" anchorCtr="0">
            <a:normAutofit/>
          </a:bodyPr>
          <a:lstStyle>
            <a:lvl1pPr>
              <a:defRPr sz="3200"/>
            </a:lvl1pPr>
          </a:lstStyle>
          <a:p>
            <a:endParaRPr lang="en-US" b="1" dirty="0">
              <a:latin typeface="+mn-lt"/>
            </a:endParaRPr>
          </a:p>
        </p:txBody>
      </p:sp>
      <p:sp>
        <p:nvSpPr>
          <p:cNvPr id="8" name="Text Placeholder 7">
            <a:extLst>
              <a:ext uri="{FF2B5EF4-FFF2-40B4-BE49-F238E27FC236}">
                <a16:creationId xmlns:a16="http://schemas.microsoft.com/office/drawing/2014/main" id="{430B5D0D-0383-0684-3296-25438009FEBD}"/>
              </a:ext>
            </a:extLst>
          </p:cNvPr>
          <p:cNvSpPr>
            <a:spLocks noGrp="1"/>
          </p:cNvSpPr>
          <p:nvPr>
            <p:ph type="body" sz="half" idx="2"/>
          </p:nvPr>
        </p:nvSpPr>
        <p:spPr>
          <a:xfrm>
            <a:off x="91440" y="1463040"/>
            <a:ext cx="3474720" cy="4846320"/>
          </a:xfrm>
        </p:spPr>
        <p:txBody>
          <a:bodyPr tIns="45720" bIns="45720" numCol="1">
            <a:normAutofit/>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268424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36C185-3C5A-B14E-7AA3-6D4AA1D11E6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78CF70-1155-487E-B744-8711D623BA77}" type="slidenum">
              <a:rPr kumimoji="0" lang="en-US" sz="16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Tree>
    <p:extLst>
      <p:ext uri="{BB962C8B-B14F-4D97-AF65-F5344CB8AC3E}">
        <p14:creationId xmlns:p14="http://schemas.microsoft.com/office/powerpoint/2010/main" val="339639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4ADED4E-B04A-4590-40F3-32E45C382532}"/>
              </a:ext>
            </a:extLst>
          </p:cNvPr>
          <p:cNvSpPr>
            <a:spLocks noGrp="1"/>
          </p:cNvSpPr>
          <p:nvPr>
            <p:ph type="sldNum" sz="quarter" idx="12"/>
          </p:nvPr>
        </p:nvSpPr>
        <p:spPr>
          <a:xfrm>
            <a:off x="9144000" y="6492240"/>
            <a:ext cx="2743200" cy="365125"/>
          </a:xfrm>
          <a:prstGeom prst="rect">
            <a:avLst/>
          </a:prstGeom>
        </p:spPr>
        <p:txBody>
          <a:bodyPr/>
          <a:lstStyle>
            <a:lvl1pPr>
              <a:defRPr sz="1600">
                <a:solidFill>
                  <a:schemeClr val="bg1">
                    <a:lumMod val="5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CA8DAF9-CFC1-344C-89B7-DCB2EBBDC673}" type="slidenum">
              <a:rPr kumimoji="0" lang="en-US" sz="16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6" name="Title 1">
            <a:extLst>
              <a:ext uri="{FF2B5EF4-FFF2-40B4-BE49-F238E27FC236}">
                <a16:creationId xmlns:a16="http://schemas.microsoft.com/office/drawing/2014/main" id="{AE33EB96-C9D2-15A9-D761-E251560ABDE2}"/>
              </a:ext>
            </a:extLst>
          </p:cNvPr>
          <p:cNvSpPr>
            <a:spLocks noGrp="1"/>
          </p:cNvSpPr>
          <p:nvPr>
            <p:ph type="title"/>
          </p:nvPr>
        </p:nvSpPr>
        <p:spPr>
          <a:xfrm>
            <a:off x="457200" y="457200"/>
            <a:ext cx="11247120" cy="914400"/>
          </a:xfrm>
        </p:spPr>
        <p:txBody>
          <a:bodyPr/>
          <a:lstStyle/>
          <a:p>
            <a:endParaRPr lang="en-US" b="1" dirty="0">
              <a:latin typeface="+mn-lt"/>
            </a:endParaRPr>
          </a:p>
        </p:txBody>
      </p:sp>
      <p:sp>
        <p:nvSpPr>
          <p:cNvPr id="7" name="Content Placeholder 4">
            <a:extLst>
              <a:ext uri="{FF2B5EF4-FFF2-40B4-BE49-F238E27FC236}">
                <a16:creationId xmlns:a16="http://schemas.microsoft.com/office/drawing/2014/main" id="{84F121D3-B0F5-EAB9-2BCA-643BA7FBC9DB}"/>
              </a:ext>
            </a:extLst>
          </p:cNvPr>
          <p:cNvSpPr>
            <a:spLocks noGrp="1"/>
          </p:cNvSpPr>
          <p:nvPr>
            <p:ph idx="1"/>
          </p:nvPr>
        </p:nvSpPr>
        <p:spPr>
          <a:xfrm>
            <a:off x="457200" y="1371600"/>
            <a:ext cx="11247120" cy="484632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916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16A468-B10C-E94D-B4AE-FD48B5E66BC0}" type="datetimeFigureOut">
              <a:rPr lang="en-US" smtClean="0">
                <a:solidFill>
                  <a:prstClr val="black"/>
                </a:solidFill>
              </a:rPr>
              <a:pPr/>
              <a:t>10-May-24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D3D538F9-49A3-B84F-B36B-A7030CDE5D5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72762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BA20699-3253-714E-A86F-ABA98CEE1FD0}" type="slidenum">
              <a:rPr lang="en-US"/>
              <a:pPr>
                <a:defRPr/>
              </a:pPr>
              <a:t>‹#›</a:t>
            </a:fld>
            <a:endParaRPr lang="en-US" dirty="0"/>
          </a:p>
        </p:txBody>
      </p:sp>
    </p:spTree>
    <p:extLst>
      <p:ext uri="{BB962C8B-B14F-4D97-AF65-F5344CB8AC3E}">
        <p14:creationId xmlns:p14="http://schemas.microsoft.com/office/powerpoint/2010/main" val="213308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16A468-B10C-E94D-B4AE-FD48B5E66BC0}" type="datetimeFigureOut">
              <a:rPr lang="en-US" smtClean="0"/>
              <a:t>10-May-24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4052206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Grey Layout">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6323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16A468-B10C-E94D-B4AE-FD48B5E66BC0}" type="datetimeFigureOut">
              <a:rPr lang="en-US" smtClean="0"/>
              <a:t>10-May-24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04899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16A468-B10C-E94D-B4AE-FD48B5E66BC0}" type="datetimeFigureOut">
              <a:rPr lang="en-US" smtClean="0"/>
              <a:t>10-May-24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1213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16A468-B10C-E94D-B4AE-FD48B5E66BC0}" type="datetimeFigureOut">
              <a:rPr lang="en-US" smtClean="0"/>
              <a:t>10-May-24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6888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16A468-B10C-E94D-B4AE-FD48B5E66BC0}" type="datetimeFigureOut">
              <a:rPr lang="en-US" smtClean="0"/>
              <a:t>10-May-24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72882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16A468-B10C-E94D-B4AE-FD48B5E66BC0}" type="datetimeFigureOut">
              <a:rPr lang="en-US" smtClean="0"/>
              <a:t>10-May-24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937801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6A468-B10C-E94D-B4AE-FD48B5E66BC0}" type="datetimeFigureOut">
              <a:rPr lang="en-US" smtClean="0"/>
              <a:t>10-May-24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293309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GRAPHIC">
    <p:bg>
      <p:bgPr>
        <a:solidFill>
          <a:schemeClr val="bg1">
            <a:lumMod val="8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5397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016A468-B10C-E94D-B4AE-FD48B5E66BC0}" type="datetimeFigureOut">
              <a:rPr lang="en-US" smtClean="0"/>
              <a:t>10-May-24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698560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0" y="6481677"/>
            <a:ext cx="2844800" cy="365125"/>
          </a:xfrm>
          <a:prstGeom prst="rect">
            <a:avLst/>
          </a:prstGeom>
        </p:spPr>
        <p:txBody>
          <a:bodyPr vert="horz" lIns="91440" tIns="45720" rIns="91440" bIns="45720" rtlCol="0" anchor="ctr"/>
          <a:lstStyle>
            <a:lvl1pPr algn="l">
              <a:defRPr sz="1600">
                <a:solidFill>
                  <a:schemeClr val="tx1"/>
                </a:solidFill>
                <a:latin typeface="Cambria" panose="02040503050406030204" pitchFamily="18" charset="0"/>
                <a:ea typeface="Cambria" panose="02040503050406030204" pitchFamily="18" charset="0"/>
              </a:defRPr>
            </a:lvl1pPr>
          </a:lstStyle>
          <a:p>
            <a:fld id="{F016A468-B10C-E94D-B4AE-FD48B5E66BC0}" type="datetimeFigureOut">
              <a:rPr lang="en-US" smtClean="0"/>
              <a:pPr/>
              <a:t>10-May-24</a:t>
            </a:fld>
            <a:endParaRPr lang="en-US" dirty="0"/>
          </a:p>
        </p:txBody>
      </p:sp>
      <p:sp>
        <p:nvSpPr>
          <p:cNvPr id="5" name="Footer Placeholder 4"/>
          <p:cNvSpPr>
            <a:spLocks noGrp="1"/>
          </p:cNvSpPr>
          <p:nvPr>
            <p:ph type="ftr" sz="quarter" idx="3"/>
          </p:nvPr>
        </p:nvSpPr>
        <p:spPr>
          <a:xfrm>
            <a:off x="4165600" y="6492874"/>
            <a:ext cx="3860800" cy="365125"/>
          </a:xfrm>
          <a:prstGeom prst="rect">
            <a:avLst/>
          </a:prstGeom>
        </p:spPr>
        <p:txBody>
          <a:bodyPr vert="horz" lIns="91440" tIns="45720" rIns="91440" bIns="45720" rtlCol="0" anchor="ctr"/>
          <a:lstStyle>
            <a:lvl1pPr algn="ctr">
              <a:defRPr sz="1600">
                <a:solidFill>
                  <a:schemeClr val="tx1"/>
                </a:solidFill>
                <a:latin typeface="Cambria" panose="02040503050406030204" pitchFamily="18" charset="0"/>
                <a:ea typeface="Cambria" panose="02040503050406030204" pitchFamily="18" charset="0"/>
              </a:defRPr>
            </a:lvl1pPr>
          </a:lstStyle>
          <a:p>
            <a:endParaRPr lang="en-US" dirty="0"/>
          </a:p>
        </p:txBody>
      </p:sp>
      <p:sp>
        <p:nvSpPr>
          <p:cNvPr id="6" name="Slide Number Placeholder 5"/>
          <p:cNvSpPr>
            <a:spLocks noGrp="1"/>
          </p:cNvSpPr>
          <p:nvPr>
            <p:ph type="sldNum" sz="quarter" idx="4"/>
          </p:nvPr>
        </p:nvSpPr>
        <p:spPr>
          <a:xfrm>
            <a:off x="9347200" y="6492875"/>
            <a:ext cx="2844800" cy="365125"/>
          </a:xfrm>
          <a:prstGeom prst="rect">
            <a:avLst/>
          </a:prstGeom>
        </p:spPr>
        <p:txBody>
          <a:bodyPr vert="horz" lIns="91440" tIns="45720" rIns="91440" bIns="45720" rtlCol="0" anchor="ctr"/>
          <a:lstStyle>
            <a:lvl1pPr algn="r">
              <a:defRPr sz="1600">
                <a:solidFill>
                  <a:schemeClr val="tx1"/>
                </a:solidFill>
                <a:latin typeface="Cambria" panose="02040503050406030204" pitchFamily="18" charset="0"/>
                <a:ea typeface="Cambria" panose="02040503050406030204" pitchFamily="18" charset="0"/>
              </a:defRPr>
            </a:lvl1pPr>
          </a:lstStyle>
          <a:p>
            <a:fld id="{D3D538F9-49A3-B84F-B36B-A7030CDE5D5B}" type="slidenum">
              <a:rPr lang="en-US" smtClean="0"/>
              <a:pPr/>
              <a:t>‹#›</a:t>
            </a:fld>
            <a:endParaRPr lang="en-US" dirty="0"/>
          </a:p>
        </p:txBody>
      </p:sp>
    </p:spTree>
    <p:extLst>
      <p:ext uri="{BB962C8B-B14F-4D97-AF65-F5344CB8AC3E}">
        <p14:creationId xmlns:p14="http://schemas.microsoft.com/office/powerpoint/2010/main" val="1763965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 id="2147483661" r:id="rId13"/>
  </p:sldLayoutIdLst>
  <p:txStyles>
    <p:titleStyle>
      <a:lvl1pPr algn="ctr" defTabSz="609585" rtl="0" eaLnBrk="1" latinLnBrk="0" hangingPunct="1">
        <a:spcBef>
          <a:spcPct val="0"/>
        </a:spcBef>
        <a:buNone/>
        <a:defRPr sz="5867" kern="1200">
          <a:solidFill>
            <a:schemeClr val="tx1"/>
          </a:solidFill>
          <a:latin typeface="Cambria" panose="02040503050406030204" pitchFamily="18" charset="0"/>
          <a:ea typeface="Cambria" panose="02040503050406030204" pitchFamily="18" charset="0"/>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Cambria" panose="02040503050406030204" pitchFamily="18" charset="0"/>
          <a:ea typeface="Cambria" panose="02040503050406030204" pitchFamily="18" charset="0"/>
          <a:cs typeface="+mn-cs"/>
        </a:defRPr>
      </a:lvl1pPr>
      <a:lvl2pPr marL="990575" indent="-380990" algn="l" defTabSz="609585" rtl="0" eaLnBrk="1" latinLnBrk="0" hangingPunct="1">
        <a:spcBef>
          <a:spcPct val="20000"/>
        </a:spcBef>
        <a:buFont typeface="Arial"/>
        <a:buChar char="–"/>
        <a:defRPr sz="3733" kern="1200">
          <a:solidFill>
            <a:schemeClr val="tx1"/>
          </a:solidFill>
          <a:latin typeface="Cambria" panose="02040503050406030204" pitchFamily="18" charset="0"/>
          <a:ea typeface="Cambria" panose="02040503050406030204" pitchFamily="18" charset="0"/>
          <a:cs typeface="+mn-cs"/>
        </a:defRPr>
      </a:lvl2pPr>
      <a:lvl3pPr marL="1523962" indent="-304792" algn="l" defTabSz="609585" rtl="0" eaLnBrk="1" latinLnBrk="0" hangingPunct="1">
        <a:spcBef>
          <a:spcPct val="20000"/>
        </a:spcBef>
        <a:buFont typeface="Arial"/>
        <a:buChar char="•"/>
        <a:defRPr sz="3200" kern="1200">
          <a:solidFill>
            <a:schemeClr val="tx1"/>
          </a:solidFill>
          <a:latin typeface="Cambria" panose="02040503050406030204" pitchFamily="18" charset="0"/>
          <a:ea typeface="Cambria" panose="02040503050406030204" pitchFamily="18" charset="0"/>
          <a:cs typeface="+mn-cs"/>
        </a:defRPr>
      </a:lvl3pPr>
      <a:lvl4pPr marL="2133547" indent="-304792" algn="l" defTabSz="609585" rtl="0" eaLnBrk="1" latinLnBrk="0" hangingPunct="1">
        <a:spcBef>
          <a:spcPct val="20000"/>
        </a:spcBef>
        <a:buFont typeface="Arial"/>
        <a:buChar char="–"/>
        <a:defRPr sz="2667" kern="1200">
          <a:solidFill>
            <a:schemeClr val="tx1"/>
          </a:solidFill>
          <a:latin typeface="Cambria" panose="02040503050406030204" pitchFamily="18" charset="0"/>
          <a:ea typeface="Cambria" panose="02040503050406030204" pitchFamily="18" charset="0"/>
          <a:cs typeface="+mn-cs"/>
        </a:defRPr>
      </a:lvl4pPr>
      <a:lvl5pPr marL="2743131" indent="-304792" algn="l" defTabSz="609585" rtl="0" eaLnBrk="1" latinLnBrk="0" hangingPunct="1">
        <a:spcBef>
          <a:spcPct val="20000"/>
        </a:spcBef>
        <a:buFont typeface="Arial"/>
        <a:buChar char="»"/>
        <a:defRPr sz="2667" kern="1200">
          <a:solidFill>
            <a:schemeClr val="tx1"/>
          </a:solidFill>
          <a:latin typeface="Cambria" panose="02040503050406030204" pitchFamily="18" charset="0"/>
          <a:ea typeface="Cambria" panose="02040503050406030204" pitchFamily="18"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BCE26D-6A7E-3D87-F313-08A969695B8F}"/>
              </a:ext>
            </a:extLst>
          </p:cNvPr>
          <p:cNvPicPr>
            <a:picLocks noChangeAspect="1"/>
          </p:cNvPicPr>
          <p:nvPr userDrawn="1"/>
        </p:nvPicPr>
        <p:blipFill>
          <a:blip r:embed="rId4"/>
          <a:stretch>
            <a:fillRect/>
          </a:stretch>
        </p:blipFill>
        <p:spPr>
          <a:xfrm>
            <a:off x="0" y="0"/>
            <a:ext cx="12194036" cy="6858000"/>
          </a:xfrm>
          <a:prstGeom prst="rect">
            <a:avLst/>
          </a:prstGeom>
        </p:spPr>
      </p:pic>
      <p:sp>
        <p:nvSpPr>
          <p:cNvPr id="2" name="Title Placeholder 1"/>
          <p:cNvSpPr>
            <a:spLocks noGrp="1"/>
          </p:cNvSpPr>
          <p:nvPr>
            <p:ph type="title"/>
          </p:nvPr>
        </p:nvSpPr>
        <p:spPr>
          <a:xfrm>
            <a:off x="457200" y="457200"/>
            <a:ext cx="1124712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71600"/>
            <a:ext cx="11247120" cy="48463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10">
            <a:extLst>
              <a:ext uri="{FF2B5EF4-FFF2-40B4-BE49-F238E27FC236}">
                <a16:creationId xmlns:a16="http://schemas.microsoft.com/office/drawing/2014/main" id="{F5B2F7E2-D04B-3EA5-05CF-99C2B88BA2EC}"/>
              </a:ext>
            </a:extLst>
          </p:cNvPr>
          <p:cNvSpPr>
            <a:spLocks noGrp="1"/>
          </p:cNvSpPr>
          <p:nvPr>
            <p:ph type="sldNum" sz="quarter" idx="4"/>
          </p:nvPr>
        </p:nvSpPr>
        <p:spPr>
          <a:xfrm>
            <a:off x="9144000" y="6489700"/>
            <a:ext cx="2743200" cy="365125"/>
          </a:xfrm>
          <a:prstGeom prst="rect">
            <a:avLst/>
          </a:prstGeom>
        </p:spPr>
        <p:txBody>
          <a:bodyPr vert="horz" lIns="91440" tIns="45720" rIns="91440" bIns="45720" rtlCol="0" anchor="ctr"/>
          <a:lstStyle>
            <a:lvl1pPr algn="r">
              <a:defRPr sz="1600">
                <a:solidFill>
                  <a:schemeClr val="bg1">
                    <a:lumMod val="50000"/>
                  </a:schemeClr>
                </a:solidFill>
              </a:defRPr>
            </a:lvl1pPr>
          </a:lstStyle>
          <a:p>
            <a:fld id="{AB78CF70-1155-487E-B744-8711D623BA77}" type="slidenum">
              <a:rPr lang="en-US" smtClean="0"/>
              <a:pPr/>
              <a:t>‹#›</a:t>
            </a:fld>
            <a:endParaRPr lang="en-US" dirty="0"/>
          </a:p>
        </p:txBody>
      </p:sp>
    </p:spTree>
    <p:extLst>
      <p:ext uri="{BB962C8B-B14F-4D97-AF65-F5344CB8AC3E}">
        <p14:creationId xmlns:p14="http://schemas.microsoft.com/office/powerpoint/2010/main" val="3760285232"/>
      </p:ext>
    </p:extLst>
  </p:cSld>
  <p:clrMap bg1="lt1" tx1="dk1" bg2="lt2" tx2="dk2" accent1="accent1" accent2="accent2" accent3="accent3" accent4="accent4" accent5="accent5" accent6="accent6" hlink="hlink" folHlink="folHlink"/>
  <p:sldLayoutIdLst>
    <p:sldLayoutId id="2147483663" r:id="rId1"/>
    <p:sldLayoutId id="2147483664"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solidFill>
                <a:latin typeface="Cambria" panose="02040503050406030204" pitchFamily="18" charset="0"/>
                <a:ea typeface="Cambria" panose="02040503050406030204" pitchFamily="18" charset="0"/>
              </a:defRPr>
            </a:lvl1pPr>
          </a:lstStyle>
          <a:p>
            <a:fld id="{F016A468-B10C-E94D-B4AE-FD48B5E66BC0}" type="datetimeFigureOut">
              <a:rPr lang="en-US" smtClean="0"/>
              <a:pPr/>
              <a:t>10-May-24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solidFill>
                <a:latin typeface="Cambria" panose="02040503050406030204" pitchFamily="18" charset="0"/>
                <a:ea typeface="Cambria" panose="02040503050406030204" pitchFamily="18" charset="0"/>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solidFill>
                <a:latin typeface="Cambria" panose="02040503050406030204" pitchFamily="18" charset="0"/>
                <a:ea typeface="Cambria" panose="02040503050406030204" pitchFamily="18" charset="0"/>
              </a:defRPr>
            </a:lvl1pPr>
          </a:lstStyle>
          <a:p>
            <a:fld id="{D3D538F9-49A3-B84F-B36B-A7030CDE5D5B}" type="slidenum">
              <a:rPr lang="en-US" smtClean="0"/>
              <a:pPr/>
              <a:t>‹#›</a:t>
            </a:fld>
            <a:endParaRPr lang="en-US" dirty="0"/>
          </a:p>
        </p:txBody>
      </p:sp>
    </p:spTree>
    <p:extLst>
      <p:ext uri="{BB962C8B-B14F-4D97-AF65-F5344CB8AC3E}">
        <p14:creationId xmlns:p14="http://schemas.microsoft.com/office/powerpoint/2010/main" val="36934548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xStyles>
    <p:titleStyle>
      <a:lvl1pPr algn="ctr" defTabSz="609585" rtl="0" eaLnBrk="1" latinLnBrk="0" hangingPunct="1">
        <a:spcBef>
          <a:spcPct val="0"/>
        </a:spcBef>
        <a:buNone/>
        <a:defRPr sz="5867" kern="1200">
          <a:solidFill>
            <a:schemeClr val="tx1"/>
          </a:solidFill>
          <a:latin typeface="Cambria" panose="02040503050406030204" pitchFamily="18" charset="0"/>
          <a:ea typeface="Cambria" panose="02040503050406030204" pitchFamily="18" charset="0"/>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Cambria" panose="02040503050406030204" pitchFamily="18" charset="0"/>
          <a:ea typeface="Cambria" panose="02040503050406030204" pitchFamily="18" charset="0"/>
          <a:cs typeface="+mn-cs"/>
        </a:defRPr>
      </a:lvl1pPr>
      <a:lvl2pPr marL="990575" indent="-380990" algn="l" defTabSz="609585" rtl="0" eaLnBrk="1" latinLnBrk="0" hangingPunct="1">
        <a:spcBef>
          <a:spcPct val="20000"/>
        </a:spcBef>
        <a:buFont typeface="Arial"/>
        <a:buChar char="–"/>
        <a:defRPr sz="3733" kern="1200">
          <a:solidFill>
            <a:schemeClr val="tx1"/>
          </a:solidFill>
          <a:latin typeface="Cambria" panose="02040503050406030204" pitchFamily="18" charset="0"/>
          <a:ea typeface="Cambria" panose="02040503050406030204" pitchFamily="18" charset="0"/>
          <a:cs typeface="+mn-cs"/>
        </a:defRPr>
      </a:lvl2pPr>
      <a:lvl3pPr marL="1523962" indent="-304792" algn="l" defTabSz="609585" rtl="0" eaLnBrk="1" latinLnBrk="0" hangingPunct="1">
        <a:spcBef>
          <a:spcPct val="20000"/>
        </a:spcBef>
        <a:buFont typeface="Arial"/>
        <a:buChar char="•"/>
        <a:defRPr sz="3200" kern="1200">
          <a:solidFill>
            <a:schemeClr val="tx1"/>
          </a:solidFill>
          <a:latin typeface="Cambria" panose="02040503050406030204" pitchFamily="18" charset="0"/>
          <a:ea typeface="Cambria" panose="02040503050406030204" pitchFamily="18" charset="0"/>
          <a:cs typeface="+mn-cs"/>
        </a:defRPr>
      </a:lvl3pPr>
      <a:lvl4pPr marL="2133547" indent="-304792" algn="l" defTabSz="609585" rtl="0" eaLnBrk="1" latinLnBrk="0" hangingPunct="1">
        <a:spcBef>
          <a:spcPct val="20000"/>
        </a:spcBef>
        <a:buFont typeface="Arial"/>
        <a:buChar char="–"/>
        <a:defRPr sz="2667" kern="1200">
          <a:solidFill>
            <a:schemeClr val="tx1"/>
          </a:solidFill>
          <a:latin typeface="Cambria" panose="02040503050406030204" pitchFamily="18" charset="0"/>
          <a:ea typeface="Cambria" panose="02040503050406030204" pitchFamily="18" charset="0"/>
          <a:cs typeface="+mn-cs"/>
        </a:defRPr>
      </a:lvl4pPr>
      <a:lvl5pPr marL="2743131" indent="-304792" algn="l" defTabSz="609585" rtl="0" eaLnBrk="1" latinLnBrk="0" hangingPunct="1">
        <a:spcBef>
          <a:spcPct val="20000"/>
        </a:spcBef>
        <a:buFont typeface="Arial"/>
        <a:buChar char="»"/>
        <a:defRPr sz="2667" kern="1200">
          <a:solidFill>
            <a:schemeClr val="tx1"/>
          </a:solidFill>
          <a:latin typeface="Cambria" panose="02040503050406030204" pitchFamily="18" charset="0"/>
          <a:ea typeface="Cambria" panose="02040503050406030204" pitchFamily="18"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eodesy.noaa.gov/PUBS_LIB/FedRegister/FRdoc59-5442.pdf"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hyperlink" Target="https://geodesy.noaa.gov/PUBS_LIB/FedRegister/FRdoc59-5442.pdf"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federalregister.gov/documents/2020/10/05/2020-21902/deprecation-of-the-united-states-us-survey-foot"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20.jpeg"/><Relationship Id="rId2" Type="http://schemas.openxmlformats.org/officeDocument/2006/relationships/image" Target="../media/image30.jpeg"/><Relationship Id="rId1" Type="http://schemas.openxmlformats.org/officeDocument/2006/relationships/slideLayout" Target="../slideLayouts/slideLayout1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81F2AE08-6BDE-4BF0-A9DA-569A06265BF4}"/>
              </a:ext>
            </a:extLst>
          </p:cNvPr>
          <p:cNvSpPr>
            <a:spLocks noGrp="1"/>
          </p:cNvSpPr>
          <p:nvPr>
            <p:ph type="ctrTitle"/>
          </p:nvPr>
        </p:nvSpPr>
        <p:spPr>
          <a:xfrm>
            <a:off x="1666755" y="1288778"/>
            <a:ext cx="10525245" cy="1823068"/>
          </a:xfrm>
        </p:spPr>
        <p:txBody>
          <a:bodyPr anchor="t">
            <a:normAutofit/>
          </a:bodyPr>
          <a:lstStyle/>
          <a:p>
            <a:r>
              <a:rPr lang="en-US" dirty="0"/>
              <a:t>US Survey Foot</a:t>
            </a:r>
            <a:br>
              <a:rPr lang="en-US" dirty="0"/>
            </a:br>
            <a:r>
              <a:rPr lang="en-US" sz="3733" dirty="0"/>
              <a:t>A History and Review of its Deprecation</a:t>
            </a:r>
            <a:endParaRPr lang="en-US" dirty="0"/>
          </a:p>
        </p:txBody>
      </p:sp>
      <p:sp>
        <p:nvSpPr>
          <p:cNvPr id="15" name="Event">
            <a:extLst>
              <a:ext uri="{FF2B5EF4-FFF2-40B4-BE49-F238E27FC236}">
                <a16:creationId xmlns:a16="http://schemas.microsoft.com/office/drawing/2014/main" id="{7A4A8595-C901-4916-B243-6D2AD16E6431}"/>
              </a:ext>
            </a:extLst>
          </p:cNvPr>
          <p:cNvSpPr>
            <a:spLocks noGrp="1"/>
          </p:cNvSpPr>
          <p:nvPr>
            <p:ph type="subTitle" idx="1"/>
          </p:nvPr>
        </p:nvSpPr>
        <p:spPr>
          <a:xfrm>
            <a:off x="-1" y="3111846"/>
            <a:ext cx="12192000" cy="1084233"/>
          </a:xfrm>
        </p:spPr>
        <p:txBody>
          <a:bodyPr anchor="ctr">
            <a:normAutofit/>
          </a:bodyPr>
          <a:lstStyle/>
          <a:p>
            <a:pPr>
              <a:spcBef>
                <a:spcPts val="0"/>
              </a:spcBef>
            </a:pPr>
            <a:r>
              <a:rPr lang="en-US" sz="2400" i="1" dirty="0">
                <a:solidFill>
                  <a:schemeClr val="tx1"/>
                </a:solidFill>
              </a:rPr>
              <a:t>PLSO Webinar Series</a:t>
            </a:r>
          </a:p>
          <a:p>
            <a:pPr>
              <a:spcBef>
                <a:spcPts val="0"/>
              </a:spcBef>
            </a:pPr>
            <a:r>
              <a:rPr lang="en-US" sz="2400" i="1">
                <a:solidFill>
                  <a:schemeClr val="tx1"/>
                </a:solidFill>
              </a:rPr>
              <a:t>May 2024</a:t>
            </a:r>
            <a:endParaRPr lang="en-US" sz="2400" i="1" dirty="0">
              <a:solidFill>
                <a:schemeClr val="tx1"/>
              </a:solidFill>
            </a:endParaRPr>
          </a:p>
        </p:txBody>
      </p:sp>
      <p:sp>
        <p:nvSpPr>
          <p:cNvPr id="16" name="Name POC">
            <a:extLst>
              <a:ext uri="{FF2B5EF4-FFF2-40B4-BE49-F238E27FC236}">
                <a16:creationId xmlns:a16="http://schemas.microsoft.com/office/drawing/2014/main" id="{F6137DED-D925-4B47-B611-ADB0471AF7DD}"/>
              </a:ext>
            </a:extLst>
          </p:cNvPr>
          <p:cNvSpPr txBox="1">
            <a:spLocks noChangeArrowheads="1"/>
          </p:cNvSpPr>
          <p:nvPr/>
        </p:nvSpPr>
        <p:spPr bwMode="auto">
          <a:xfrm>
            <a:off x="1" y="4196080"/>
            <a:ext cx="12191999" cy="26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r>
              <a:rPr lang="en-GB" sz="3200" b="1" dirty="0">
                <a:latin typeface="Cambria" panose="02040503050406030204" pitchFamily="18" charset="0"/>
                <a:ea typeface="Cambria" panose="02040503050406030204" pitchFamily="18" charset="0"/>
              </a:rPr>
              <a:t>Jeff Jalbrzikowski, P.S., GISP, CFS</a:t>
            </a:r>
          </a:p>
          <a:p>
            <a:pPr algn="ctr"/>
            <a:r>
              <a:rPr lang="en-GB" sz="3200" b="1" dirty="0">
                <a:latin typeface="Cambria" panose="02040503050406030204" pitchFamily="18" charset="0"/>
                <a:ea typeface="Cambria" panose="02040503050406030204" pitchFamily="18" charset="0"/>
              </a:rPr>
              <a:t>Appalachian Regional Geodetic Advisor</a:t>
            </a:r>
          </a:p>
          <a:p>
            <a:pPr algn="ctr">
              <a:spcBef>
                <a:spcPts val="2400"/>
              </a:spcBef>
            </a:pPr>
            <a:r>
              <a:rPr lang="en-GB" sz="3200" b="1" dirty="0">
                <a:latin typeface="Cambria" panose="02040503050406030204" pitchFamily="18" charset="0"/>
                <a:ea typeface="Cambria" panose="02040503050406030204" pitchFamily="18" charset="0"/>
              </a:rPr>
              <a:t>jeff.jalbrzikowski@noaa.gov</a:t>
            </a:r>
          </a:p>
          <a:p>
            <a:pPr algn="ctr"/>
            <a:r>
              <a:rPr lang="en-GB" sz="3200" b="1" dirty="0">
                <a:latin typeface="Cambria" panose="02040503050406030204" pitchFamily="18" charset="0"/>
                <a:ea typeface="Cambria" panose="02040503050406030204" pitchFamily="18" charset="0"/>
              </a:rPr>
              <a:t>240-988-5486</a:t>
            </a:r>
          </a:p>
        </p:txBody>
      </p:sp>
      <p:sp>
        <p:nvSpPr>
          <p:cNvPr id="2" name="object 4">
            <a:extLst>
              <a:ext uri="{FF2B5EF4-FFF2-40B4-BE49-F238E27FC236}">
                <a16:creationId xmlns:a16="http://schemas.microsoft.com/office/drawing/2014/main" id="{F9A87220-8DA8-BE10-3470-052FFEDE7D56}"/>
              </a:ext>
            </a:extLst>
          </p:cNvPr>
          <p:cNvSpPr txBox="1"/>
          <p:nvPr/>
        </p:nvSpPr>
        <p:spPr>
          <a:xfrm>
            <a:off x="2800913" y="1469986"/>
            <a:ext cx="8264484" cy="1446848"/>
          </a:xfrm>
          <a:prstGeom prst="rect">
            <a:avLst/>
          </a:prstGeom>
          <a:solidFill>
            <a:schemeClr val="bg1"/>
          </a:solidFill>
        </p:spPr>
        <p:txBody>
          <a:bodyPr vert="horz" wrap="square" lIns="0" tIns="16933" rIns="0" bIns="0" rtlCol="0" anchor="ctr">
            <a:noAutofit/>
          </a:bodyPr>
          <a:lstStyle/>
          <a:p>
            <a:pPr marL="16933" algn="ctr" defTabSz="457200" fontAlgn="base">
              <a:spcBef>
                <a:spcPct val="0"/>
              </a:spcBef>
              <a:spcAft>
                <a:spcPct val="0"/>
              </a:spcAft>
              <a:buSzPct val="159375"/>
              <a:tabLst>
                <a:tab pos="397077" algn="l"/>
                <a:tab pos="397923" algn="l"/>
              </a:tabLst>
            </a:pPr>
            <a:r>
              <a:rPr lang="en-US" sz="4400" b="1" dirty="0">
                <a:solidFill>
                  <a:srgbClr val="1F497D"/>
                </a:solidFill>
                <a:uFill>
                  <a:solidFill>
                    <a:srgbClr val="1F497D"/>
                  </a:solidFill>
                </a:uFill>
                <a:latin typeface="Cambria" panose="02040503050406030204" pitchFamily="18" charset="0"/>
                <a:ea typeface="ＭＳ Ｐゴシック" pitchFamily="34" charset="-128"/>
                <a:cs typeface="Arial"/>
              </a:rPr>
              <a:t>…or </a:t>
            </a:r>
            <a:r>
              <a:rPr lang="en-US" sz="4400" b="1" dirty="0" err="1">
                <a:solidFill>
                  <a:srgbClr val="1F497D"/>
                </a:solidFill>
                <a:uFill>
                  <a:solidFill>
                    <a:srgbClr val="1F497D"/>
                  </a:solidFill>
                </a:uFill>
                <a:latin typeface="Cambria" panose="02040503050406030204" pitchFamily="18" charset="0"/>
                <a:ea typeface="ＭＳ Ｐゴシック" pitchFamily="34" charset="-128"/>
                <a:cs typeface="Arial"/>
              </a:rPr>
              <a:t>Feets</a:t>
            </a:r>
            <a:r>
              <a:rPr lang="en-US" sz="4400" b="1" dirty="0">
                <a:solidFill>
                  <a:srgbClr val="1F497D"/>
                </a:solidFill>
                <a:uFill>
                  <a:solidFill>
                    <a:srgbClr val="1F497D"/>
                  </a:solidFill>
                </a:uFill>
                <a:latin typeface="Cambria" panose="02040503050406030204" pitchFamily="18" charset="0"/>
                <a:ea typeface="ＭＳ Ｐゴシック" pitchFamily="34" charset="-128"/>
                <a:cs typeface="Arial"/>
              </a:rPr>
              <a:t> Don’t Fail Me Now</a:t>
            </a:r>
            <a:endParaRPr lang="en-US" sz="4400" b="1" spc="-7" dirty="0">
              <a:solidFill>
                <a:srgbClr val="1F497D"/>
              </a:solidFill>
              <a:uFill>
                <a:solidFill>
                  <a:srgbClr val="1F497D"/>
                </a:solidFill>
              </a:uFill>
              <a:latin typeface="Cambria" panose="02040503050406030204" pitchFamily="18" charset="0"/>
              <a:ea typeface="ＭＳ Ｐゴシック" pitchFamily="34" charset="-128"/>
              <a:cs typeface="Arial"/>
            </a:endParaRPr>
          </a:p>
        </p:txBody>
      </p:sp>
    </p:spTree>
    <p:extLst>
      <p:ext uri="{BB962C8B-B14F-4D97-AF65-F5344CB8AC3E}">
        <p14:creationId xmlns:p14="http://schemas.microsoft.com/office/powerpoint/2010/main" val="341318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457200"/>
            <a:fld id="{1EE7B93A-05D4-4E0E-9360-14272AE9C6F8}" type="slidenum">
              <a:rPr lang="en-US">
                <a:solidFill>
                  <a:prstClr val="black">
                    <a:tint val="75000"/>
                  </a:prstClr>
                </a:solidFill>
                <a:latin typeface="Calibri"/>
              </a:rPr>
              <a:pPr defTabSz="457200"/>
              <a:t>10</a:t>
            </a:fld>
            <a:endParaRPr lang="en-US" dirty="0">
              <a:solidFill>
                <a:prstClr val="black">
                  <a:tint val="75000"/>
                </a:prstClr>
              </a:solidFill>
              <a:latin typeface="Calibri"/>
            </a:endParaRPr>
          </a:p>
        </p:txBody>
      </p:sp>
      <p:sp>
        <p:nvSpPr>
          <p:cNvPr id="2" name="Title 1">
            <a:extLst>
              <a:ext uri="{FF2B5EF4-FFF2-40B4-BE49-F238E27FC236}">
                <a16:creationId xmlns:a16="http://schemas.microsoft.com/office/drawing/2014/main" id="{32B144F6-D379-A44A-96CC-E3AD5E3CFE69}"/>
              </a:ext>
            </a:extLst>
          </p:cNvPr>
          <p:cNvSpPr>
            <a:spLocks noGrp="1"/>
          </p:cNvSpPr>
          <p:nvPr>
            <p:ph type="title" idx="4294967295"/>
          </p:nvPr>
        </p:nvSpPr>
        <p:spPr>
          <a:xfrm>
            <a:off x="0" y="477838"/>
            <a:ext cx="12192000" cy="801687"/>
          </a:xfrm>
          <a:solidFill>
            <a:schemeClr val="accent1"/>
          </a:solidFill>
        </p:spPr>
        <p:txBody>
          <a:bodyPr/>
          <a:lstStyle/>
          <a:p>
            <a:pPr algn="l"/>
            <a:r>
              <a:rPr lang="en-US" sz="4000" b="1" dirty="0">
                <a:solidFill>
                  <a:schemeClr val="bg1"/>
                </a:solidFill>
              </a:rPr>
              <a:t>     Kicking the can (Federal Register)</a:t>
            </a:r>
          </a:p>
        </p:txBody>
      </p:sp>
      <p:sp>
        <p:nvSpPr>
          <p:cNvPr id="13" name="Content Placeholder 2">
            <a:extLst>
              <a:ext uri="{FF2B5EF4-FFF2-40B4-BE49-F238E27FC236}">
                <a16:creationId xmlns:a16="http://schemas.microsoft.com/office/drawing/2014/main" id="{77D4F32F-5CEA-0C41-BB04-26E88753A4FF}"/>
              </a:ext>
            </a:extLst>
          </p:cNvPr>
          <p:cNvSpPr>
            <a:spLocks noGrp="1"/>
          </p:cNvSpPr>
          <p:nvPr>
            <p:ph idx="4294967295"/>
          </p:nvPr>
        </p:nvSpPr>
        <p:spPr>
          <a:xfrm>
            <a:off x="152400" y="1463675"/>
            <a:ext cx="11887200" cy="5211763"/>
          </a:xfrm>
        </p:spPr>
        <p:txBody>
          <a:bodyPr>
            <a:noAutofit/>
          </a:bodyPr>
          <a:lstStyle/>
          <a:p>
            <a:pPr marL="0" indent="0">
              <a:spcBef>
                <a:spcPts val="600"/>
              </a:spcBef>
              <a:spcAft>
                <a:spcPts val="600"/>
              </a:spcAft>
              <a:buNone/>
            </a:pPr>
            <a:r>
              <a:rPr lang="en-US" sz="2400" dirty="0"/>
              <a:t>“Any data expressed in feet derived from and published as a result of </a:t>
            </a:r>
            <a:r>
              <a:rPr lang="en-US" sz="2400" b="1" i="1" dirty="0">
                <a:solidFill>
                  <a:srgbClr val="FF0000"/>
                </a:solidFill>
              </a:rPr>
              <a:t>geodetic surveys </a:t>
            </a:r>
            <a:r>
              <a:rPr lang="en-US" sz="2400" dirty="0"/>
              <a:t>within the United States will continue to bear the following relationship as defined in 1893:</a:t>
            </a:r>
          </a:p>
          <a:p>
            <a:pPr marL="0" indent="0" algn="ctr">
              <a:spcBef>
                <a:spcPts val="600"/>
              </a:spcBef>
              <a:spcAft>
                <a:spcPts val="600"/>
              </a:spcAft>
              <a:buNone/>
            </a:pPr>
            <a:r>
              <a:rPr lang="en-US" sz="2400" dirty="0"/>
              <a:t>1 foot = 1200/3937 meter</a:t>
            </a:r>
          </a:p>
          <a:p>
            <a:pPr marL="0" indent="0">
              <a:spcBef>
                <a:spcPts val="600"/>
              </a:spcBef>
              <a:spcAft>
                <a:spcPts val="600"/>
              </a:spcAft>
              <a:buNone/>
            </a:pPr>
            <a:r>
              <a:rPr lang="en-US" sz="2400" dirty="0"/>
              <a:t>The foot unit defined by this equation shall be referred to as the </a:t>
            </a:r>
            <a:r>
              <a:rPr lang="en-US" sz="2400" b="1" dirty="0"/>
              <a:t>U.S. Survey Foot </a:t>
            </a:r>
            <a:r>
              <a:rPr lang="en-US" sz="2400" dirty="0"/>
              <a:t>and it shall continue to be used, for the purpose given herein, </a:t>
            </a:r>
            <a:r>
              <a:rPr lang="en-US" sz="2400" b="1" dirty="0">
                <a:solidFill>
                  <a:srgbClr val="FF0000"/>
                </a:solidFill>
              </a:rPr>
              <a:t>until such a time as it becomes desirable and expedient to readjust the basic geodetic survey networks in the United States, after which the ratio of a yard, equal to 0.9144 meter, </a:t>
            </a:r>
            <a:r>
              <a:rPr lang="en-US" sz="2400" b="1" i="1" dirty="0">
                <a:solidFill>
                  <a:srgbClr val="FF0000"/>
                </a:solidFill>
              </a:rPr>
              <a:t>shall apply</a:t>
            </a:r>
            <a:r>
              <a:rPr lang="en-US" sz="2400" dirty="0"/>
              <a:t>.”</a:t>
            </a:r>
          </a:p>
          <a:p>
            <a:pPr marL="0" indent="0">
              <a:spcBef>
                <a:spcPts val="600"/>
              </a:spcBef>
              <a:spcAft>
                <a:spcPts val="600"/>
              </a:spcAft>
              <a:buNone/>
            </a:pPr>
            <a:r>
              <a:rPr lang="en-US" sz="2400" dirty="0">
                <a:hlinkClick r:id="rId3"/>
              </a:rPr>
              <a:t>https://geodesy.noaa.gov/PUBS_LIB/FedRegister/FRdoc59-5442.pdf</a:t>
            </a:r>
            <a:r>
              <a:rPr lang="en-US" sz="2400" dirty="0"/>
              <a:t>  </a:t>
            </a:r>
          </a:p>
          <a:p>
            <a:pPr marL="0" indent="0">
              <a:spcBef>
                <a:spcPts val="1200"/>
              </a:spcBef>
              <a:spcAft>
                <a:spcPts val="600"/>
              </a:spcAft>
              <a:buNone/>
            </a:pPr>
            <a:r>
              <a:rPr lang="en-US" sz="1900" dirty="0"/>
              <a:t>Signed by NBS and C&amp;GS directors, approved by Secretary of Commerce, June 25, 1959</a:t>
            </a:r>
          </a:p>
        </p:txBody>
      </p:sp>
      <p:sp>
        <p:nvSpPr>
          <p:cNvPr id="44" name="Oval 43">
            <a:extLst>
              <a:ext uri="{FF2B5EF4-FFF2-40B4-BE49-F238E27FC236}">
                <a16:creationId xmlns:a16="http://schemas.microsoft.com/office/drawing/2014/main" id="{6DF69DE8-1729-4F4B-A3A6-9ED56E738A93}"/>
              </a:ext>
            </a:extLst>
          </p:cNvPr>
          <p:cNvSpPr/>
          <p:nvPr/>
        </p:nvSpPr>
        <p:spPr>
          <a:xfrm>
            <a:off x="9411307" y="430893"/>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100" b="1" dirty="0">
              <a:solidFill>
                <a:prstClr val="black">
                  <a:lumMod val="75000"/>
                  <a:lumOff val="25000"/>
                </a:prstClr>
              </a:solidFill>
              <a:effectLst>
                <a:outerShdw blurRad="38100" dist="38100" dir="2700000" algn="tl">
                  <a:srgbClr val="000000">
                    <a:alpha val="43137"/>
                  </a:srgbClr>
                </a:outerShdw>
              </a:effectLst>
              <a:latin typeface="Calibri"/>
            </a:endParaRPr>
          </a:p>
        </p:txBody>
      </p:sp>
      <p:sp>
        <p:nvSpPr>
          <p:cNvPr id="45" name="TextBox 44">
            <a:extLst>
              <a:ext uri="{FF2B5EF4-FFF2-40B4-BE49-F238E27FC236}">
                <a16:creationId xmlns:a16="http://schemas.microsoft.com/office/drawing/2014/main" id="{DDE08528-E7E2-8048-8C44-2A480824B17F}"/>
              </a:ext>
            </a:extLst>
          </p:cNvPr>
          <p:cNvSpPr txBox="1"/>
          <p:nvPr/>
        </p:nvSpPr>
        <p:spPr>
          <a:xfrm flipH="1">
            <a:off x="9377241" y="615053"/>
            <a:ext cx="959672" cy="523220"/>
          </a:xfrm>
          <a:prstGeom prst="rect">
            <a:avLst/>
          </a:prstGeom>
          <a:noFill/>
        </p:spPr>
        <p:txBody>
          <a:bodyPr wrap="square" rtlCol="0">
            <a:spAutoFit/>
          </a:bodyPr>
          <a:lstStyle/>
          <a:p>
            <a:pPr algn="ctr" defTabSz="457200"/>
            <a:r>
              <a:rPr lang="en-US" sz="2800" b="1" dirty="0">
                <a:solidFill>
                  <a:srgbClr val="FEFEFE"/>
                </a:solidFill>
                <a:latin typeface="Calibri"/>
              </a:rPr>
              <a:t>1959</a:t>
            </a:r>
          </a:p>
        </p:txBody>
      </p:sp>
    </p:spTree>
    <p:extLst>
      <p:ext uri="{BB962C8B-B14F-4D97-AF65-F5344CB8AC3E}">
        <p14:creationId xmlns:p14="http://schemas.microsoft.com/office/powerpoint/2010/main" val="2518555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283AC72B-D0CC-3446-8433-8144716C1D79}"/>
              </a:ext>
            </a:extLst>
          </p:cNvPr>
          <p:cNvSpPr/>
          <p:nvPr/>
        </p:nvSpPr>
        <p:spPr>
          <a:xfrm>
            <a:off x="1582109" y="3137790"/>
            <a:ext cx="8985103" cy="89154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latin typeface="Calibri"/>
            </a:endParaRPr>
          </a:p>
        </p:txBody>
      </p:sp>
      <p:sp>
        <p:nvSpPr>
          <p:cNvPr id="13" name="TextBox 12"/>
          <p:cNvSpPr txBox="1"/>
          <p:nvPr/>
        </p:nvSpPr>
        <p:spPr>
          <a:xfrm>
            <a:off x="1451481" y="2035630"/>
            <a:ext cx="2471202" cy="693773"/>
          </a:xfrm>
          <a:prstGeom prst="rect">
            <a:avLst/>
          </a:prstGeom>
          <a:noFill/>
        </p:spPr>
        <p:txBody>
          <a:bodyPr wrap="square" rtlCol="0">
            <a:noAutofit/>
          </a:bodyPr>
          <a:lstStyle/>
          <a:p>
            <a:pPr algn="ctr" defTabSz="457200">
              <a:lnSpc>
                <a:spcPts val="2400"/>
              </a:lnSpc>
            </a:pPr>
            <a:r>
              <a:rPr lang="en-US" b="1" dirty="0">
                <a:solidFill>
                  <a:srgbClr val="1F497D"/>
                </a:solidFill>
                <a:latin typeface="Calibri"/>
              </a:rPr>
              <a:t>International vs. U.S. Survey Foot</a:t>
            </a:r>
          </a:p>
        </p:txBody>
      </p:sp>
      <p:sp>
        <p:nvSpPr>
          <p:cNvPr id="4" name="Oval 3"/>
          <p:cNvSpPr/>
          <p:nvPr/>
        </p:nvSpPr>
        <p:spPr>
          <a:xfrm>
            <a:off x="2241312" y="3137790"/>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100" b="1" dirty="0">
              <a:solidFill>
                <a:prstClr val="black">
                  <a:lumMod val="75000"/>
                  <a:lumOff val="25000"/>
                </a:prstClr>
              </a:solidFill>
              <a:effectLst>
                <a:outerShdw blurRad="38100" dist="38100" dir="2700000" algn="tl">
                  <a:srgbClr val="000000">
                    <a:alpha val="43137"/>
                  </a:srgbClr>
                </a:outerShdw>
              </a:effectLst>
              <a:latin typeface="Calibri"/>
            </a:endParaRPr>
          </a:p>
        </p:txBody>
      </p:sp>
      <p:sp>
        <p:nvSpPr>
          <p:cNvPr id="19" name="TextBox 18"/>
          <p:cNvSpPr txBox="1"/>
          <p:nvPr/>
        </p:nvSpPr>
        <p:spPr>
          <a:xfrm flipH="1">
            <a:off x="2207246" y="3318103"/>
            <a:ext cx="959672" cy="523220"/>
          </a:xfrm>
          <a:prstGeom prst="rect">
            <a:avLst/>
          </a:prstGeom>
          <a:noFill/>
        </p:spPr>
        <p:txBody>
          <a:bodyPr wrap="square" rtlCol="0">
            <a:spAutoFit/>
          </a:bodyPr>
          <a:lstStyle/>
          <a:p>
            <a:pPr algn="ctr" defTabSz="457200"/>
            <a:r>
              <a:rPr lang="en-US" sz="2800" b="1" dirty="0">
                <a:solidFill>
                  <a:srgbClr val="FEFEFE"/>
                </a:solidFill>
                <a:latin typeface="Calibri"/>
              </a:rPr>
              <a:t>1975</a:t>
            </a:r>
          </a:p>
        </p:txBody>
      </p:sp>
      <p:sp>
        <p:nvSpPr>
          <p:cNvPr id="22" name="Oval 21"/>
          <p:cNvSpPr/>
          <p:nvPr/>
        </p:nvSpPr>
        <p:spPr>
          <a:xfrm>
            <a:off x="9162277" y="3137790"/>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100" b="1" dirty="0">
              <a:solidFill>
                <a:prstClr val="black">
                  <a:lumMod val="75000"/>
                  <a:lumOff val="25000"/>
                </a:prstClr>
              </a:solidFill>
              <a:effectLst>
                <a:outerShdw blurRad="38100" dist="38100" dir="2700000" algn="tl">
                  <a:srgbClr val="000000">
                    <a:alpha val="43137"/>
                  </a:srgbClr>
                </a:outerShdw>
              </a:effectLst>
              <a:latin typeface="Calibri"/>
            </a:endParaRPr>
          </a:p>
        </p:txBody>
      </p:sp>
      <p:sp>
        <p:nvSpPr>
          <p:cNvPr id="23" name="TextBox 22"/>
          <p:cNvSpPr txBox="1"/>
          <p:nvPr/>
        </p:nvSpPr>
        <p:spPr>
          <a:xfrm flipH="1">
            <a:off x="9128211" y="3318103"/>
            <a:ext cx="959672" cy="523220"/>
          </a:xfrm>
          <a:prstGeom prst="rect">
            <a:avLst/>
          </a:prstGeom>
          <a:noFill/>
        </p:spPr>
        <p:txBody>
          <a:bodyPr wrap="square" rtlCol="0">
            <a:spAutoFit/>
          </a:bodyPr>
          <a:lstStyle/>
          <a:p>
            <a:pPr algn="ctr" defTabSz="457200"/>
            <a:r>
              <a:rPr lang="en-US" sz="2800" b="1" dirty="0">
                <a:solidFill>
                  <a:srgbClr val="FEFEFE"/>
                </a:solidFill>
                <a:latin typeface="Calibri"/>
              </a:rPr>
              <a:t>1990</a:t>
            </a:r>
          </a:p>
        </p:txBody>
      </p:sp>
      <p:sp>
        <p:nvSpPr>
          <p:cNvPr id="25" name="Oval 24"/>
          <p:cNvSpPr/>
          <p:nvPr/>
        </p:nvSpPr>
        <p:spPr>
          <a:xfrm>
            <a:off x="3538796" y="3137790"/>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100" b="1" dirty="0">
              <a:solidFill>
                <a:prstClr val="black">
                  <a:lumMod val="75000"/>
                  <a:lumOff val="25000"/>
                </a:prstClr>
              </a:solidFill>
              <a:effectLst>
                <a:outerShdw blurRad="38100" dist="38100" dir="2700000" algn="tl">
                  <a:srgbClr val="000000">
                    <a:alpha val="43137"/>
                  </a:srgbClr>
                </a:outerShdw>
              </a:effectLst>
              <a:latin typeface="Calibri"/>
            </a:endParaRPr>
          </a:p>
        </p:txBody>
      </p:sp>
      <p:sp>
        <p:nvSpPr>
          <p:cNvPr id="26" name="TextBox 25"/>
          <p:cNvSpPr txBox="1"/>
          <p:nvPr/>
        </p:nvSpPr>
        <p:spPr>
          <a:xfrm flipH="1">
            <a:off x="3504730" y="3318103"/>
            <a:ext cx="959672" cy="523220"/>
          </a:xfrm>
          <a:prstGeom prst="rect">
            <a:avLst/>
          </a:prstGeom>
          <a:noFill/>
        </p:spPr>
        <p:txBody>
          <a:bodyPr wrap="square" rtlCol="0">
            <a:spAutoFit/>
          </a:bodyPr>
          <a:lstStyle/>
          <a:p>
            <a:pPr algn="ctr" defTabSz="457200"/>
            <a:r>
              <a:rPr lang="en-US" sz="2800" b="1" dirty="0">
                <a:solidFill>
                  <a:srgbClr val="FEFEFE"/>
                </a:solidFill>
                <a:latin typeface="Calibri"/>
              </a:rPr>
              <a:t>1977</a:t>
            </a:r>
          </a:p>
        </p:txBody>
      </p:sp>
      <p:sp>
        <p:nvSpPr>
          <p:cNvPr id="28" name="Oval 27"/>
          <p:cNvSpPr/>
          <p:nvPr/>
        </p:nvSpPr>
        <p:spPr>
          <a:xfrm>
            <a:off x="6946687" y="3137790"/>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100" b="1" dirty="0">
              <a:solidFill>
                <a:prstClr val="black">
                  <a:lumMod val="75000"/>
                  <a:lumOff val="25000"/>
                </a:prstClr>
              </a:solidFill>
              <a:effectLst>
                <a:outerShdw blurRad="38100" dist="38100" dir="2700000" algn="tl">
                  <a:srgbClr val="000000">
                    <a:alpha val="43137"/>
                  </a:srgbClr>
                </a:outerShdw>
              </a:effectLst>
              <a:latin typeface="Calibri"/>
            </a:endParaRPr>
          </a:p>
        </p:txBody>
      </p:sp>
      <p:sp>
        <p:nvSpPr>
          <p:cNvPr id="29" name="TextBox 28"/>
          <p:cNvSpPr txBox="1"/>
          <p:nvPr/>
        </p:nvSpPr>
        <p:spPr>
          <a:xfrm flipH="1">
            <a:off x="6895369" y="3319272"/>
            <a:ext cx="959672" cy="523220"/>
          </a:xfrm>
          <a:prstGeom prst="rect">
            <a:avLst/>
          </a:prstGeom>
          <a:noFill/>
        </p:spPr>
        <p:txBody>
          <a:bodyPr wrap="square" rtlCol="0">
            <a:spAutoFit/>
          </a:bodyPr>
          <a:lstStyle/>
          <a:p>
            <a:pPr algn="ctr" defTabSz="457200"/>
            <a:r>
              <a:rPr lang="en-US" sz="2800" b="1" dirty="0">
                <a:solidFill>
                  <a:srgbClr val="FEFEFE"/>
                </a:solidFill>
                <a:latin typeface="Calibri"/>
              </a:rPr>
              <a:t>1988</a:t>
            </a:r>
          </a:p>
        </p:txBody>
      </p:sp>
      <p:sp>
        <p:nvSpPr>
          <p:cNvPr id="3" name="Slide Number Placeholder 2"/>
          <p:cNvSpPr>
            <a:spLocks noGrp="1"/>
          </p:cNvSpPr>
          <p:nvPr>
            <p:ph type="sldNum" sz="quarter" idx="12"/>
          </p:nvPr>
        </p:nvSpPr>
        <p:spPr/>
        <p:txBody>
          <a:bodyPr/>
          <a:lstStyle/>
          <a:p>
            <a:pPr defTabSz="457200"/>
            <a:fld id="{1EE7B93A-05D4-4E0E-9360-14272AE9C6F8}" type="slidenum">
              <a:rPr lang="en-US">
                <a:solidFill>
                  <a:prstClr val="black">
                    <a:tint val="75000"/>
                  </a:prstClr>
                </a:solidFill>
                <a:latin typeface="Calibri"/>
              </a:rPr>
              <a:pPr defTabSz="457200"/>
              <a:t>11</a:t>
            </a:fld>
            <a:endParaRPr lang="en-US" dirty="0">
              <a:solidFill>
                <a:prstClr val="black">
                  <a:tint val="75000"/>
                </a:prstClr>
              </a:solidFill>
              <a:latin typeface="Calibri"/>
            </a:endParaRPr>
          </a:p>
        </p:txBody>
      </p:sp>
      <p:sp>
        <p:nvSpPr>
          <p:cNvPr id="2" name="Title 1">
            <a:extLst>
              <a:ext uri="{FF2B5EF4-FFF2-40B4-BE49-F238E27FC236}">
                <a16:creationId xmlns:a16="http://schemas.microsoft.com/office/drawing/2014/main" id="{32B144F6-D379-A44A-96CC-E3AD5E3CFE69}"/>
              </a:ext>
            </a:extLst>
          </p:cNvPr>
          <p:cNvSpPr>
            <a:spLocks noGrp="1"/>
          </p:cNvSpPr>
          <p:nvPr>
            <p:ph type="title" idx="4294967295"/>
          </p:nvPr>
        </p:nvSpPr>
        <p:spPr>
          <a:xfrm>
            <a:off x="0" y="477838"/>
            <a:ext cx="12192000" cy="801687"/>
          </a:xfrm>
          <a:solidFill>
            <a:schemeClr val="accent1"/>
          </a:solidFill>
        </p:spPr>
        <p:txBody>
          <a:bodyPr/>
          <a:lstStyle/>
          <a:p>
            <a:r>
              <a:rPr lang="en-US" sz="4000" b="1" dirty="0">
                <a:solidFill>
                  <a:schemeClr val="bg1"/>
                </a:solidFill>
              </a:rPr>
              <a:t>More Federal Register Notices</a:t>
            </a:r>
          </a:p>
        </p:txBody>
      </p:sp>
      <p:sp>
        <p:nvSpPr>
          <p:cNvPr id="37" name="Isosceles Triangle 36"/>
          <p:cNvSpPr/>
          <p:nvPr/>
        </p:nvSpPr>
        <p:spPr>
          <a:xfrm flipV="1">
            <a:off x="2459363" y="2805914"/>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srgbClr val="1F497D"/>
              </a:solidFill>
              <a:latin typeface="Calibri"/>
            </a:endParaRPr>
          </a:p>
        </p:txBody>
      </p:sp>
      <p:sp>
        <p:nvSpPr>
          <p:cNvPr id="8" name="Rectangle 7">
            <a:extLst>
              <a:ext uri="{FF2B5EF4-FFF2-40B4-BE49-F238E27FC236}">
                <a16:creationId xmlns:a16="http://schemas.microsoft.com/office/drawing/2014/main" id="{F1070CB3-E0FA-9946-9E3E-7615A2159DF3}"/>
              </a:ext>
            </a:extLst>
          </p:cNvPr>
          <p:cNvSpPr/>
          <p:nvPr/>
        </p:nvSpPr>
        <p:spPr>
          <a:xfrm>
            <a:off x="1864122" y="2743206"/>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latin typeface="Calibri"/>
            </a:endParaRPr>
          </a:p>
        </p:txBody>
      </p:sp>
      <p:sp>
        <p:nvSpPr>
          <p:cNvPr id="30" name="Isosceles Triangle 36">
            <a:extLst>
              <a:ext uri="{FF2B5EF4-FFF2-40B4-BE49-F238E27FC236}">
                <a16:creationId xmlns:a16="http://schemas.microsoft.com/office/drawing/2014/main" id="{BB2060F4-41D2-714B-B70F-00898365E010}"/>
              </a:ext>
            </a:extLst>
          </p:cNvPr>
          <p:cNvSpPr/>
          <p:nvPr/>
        </p:nvSpPr>
        <p:spPr>
          <a:xfrm>
            <a:off x="3756847" y="4183694"/>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srgbClr val="1F497D"/>
              </a:solidFill>
              <a:latin typeface="Calibri"/>
            </a:endParaRPr>
          </a:p>
        </p:txBody>
      </p:sp>
      <p:sp>
        <p:nvSpPr>
          <p:cNvPr id="31" name="Rectangle 30">
            <a:extLst>
              <a:ext uri="{FF2B5EF4-FFF2-40B4-BE49-F238E27FC236}">
                <a16:creationId xmlns:a16="http://schemas.microsoft.com/office/drawing/2014/main" id="{4B1C46E1-5865-E147-8218-54993BCC0E44}"/>
              </a:ext>
            </a:extLst>
          </p:cNvPr>
          <p:cNvSpPr>
            <a:spLocks/>
          </p:cNvSpPr>
          <p:nvPr/>
        </p:nvSpPr>
        <p:spPr>
          <a:xfrm flipV="1">
            <a:off x="3161606" y="4360666"/>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latin typeface="Calibri"/>
            </a:endParaRPr>
          </a:p>
        </p:txBody>
      </p:sp>
      <p:sp>
        <p:nvSpPr>
          <p:cNvPr id="32" name="TextBox 31">
            <a:extLst>
              <a:ext uri="{FF2B5EF4-FFF2-40B4-BE49-F238E27FC236}">
                <a16:creationId xmlns:a16="http://schemas.microsoft.com/office/drawing/2014/main" id="{080A505C-EBE6-2E40-A297-C8C37FF9CC08}"/>
              </a:ext>
            </a:extLst>
          </p:cNvPr>
          <p:cNvSpPr txBox="1"/>
          <p:nvPr/>
        </p:nvSpPr>
        <p:spPr>
          <a:xfrm>
            <a:off x="2842885" y="4430549"/>
            <a:ext cx="2305364" cy="1393701"/>
          </a:xfrm>
          <a:prstGeom prst="rect">
            <a:avLst/>
          </a:prstGeom>
          <a:noFill/>
        </p:spPr>
        <p:txBody>
          <a:bodyPr wrap="square" rtlCol="0">
            <a:noAutofit/>
          </a:bodyPr>
          <a:lstStyle/>
          <a:p>
            <a:pPr algn="ctr" defTabSz="457200">
              <a:lnSpc>
                <a:spcPts val="2400"/>
              </a:lnSpc>
            </a:pPr>
            <a:r>
              <a:rPr lang="en-US" b="1" dirty="0">
                <a:solidFill>
                  <a:srgbClr val="1F497D"/>
                </a:solidFill>
                <a:latin typeface="Calibri"/>
              </a:rPr>
              <a:t>NGS goes entirely metric (for NAD 83)</a:t>
            </a:r>
          </a:p>
        </p:txBody>
      </p:sp>
      <p:sp>
        <p:nvSpPr>
          <p:cNvPr id="33" name="TextBox 32">
            <a:extLst>
              <a:ext uri="{FF2B5EF4-FFF2-40B4-BE49-F238E27FC236}">
                <a16:creationId xmlns:a16="http://schemas.microsoft.com/office/drawing/2014/main" id="{0B905E83-7C36-5349-AD24-69122DA59344}"/>
              </a:ext>
            </a:extLst>
          </p:cNvPr>
          <p:cNvSpPr txBox="1"/>
          <p:nvPr/>
        </p:nvSpPr>
        <p:spPr>
          <a:xfrm>
            <a:off x="6137016" y="1736340"/>
            <a:ext cx="2471202" cy="1001301"/>
          </a:xfrm>
          <a:prstGeom prst="rect">
            <a:avLst/>
          </a:prstGeom>
          <a:noFill/>
        </p:spPr>
        <p:txBody>
          <a:bodyPr wrap="square" rtlCol="0">
            <a:noAutofit/>
          </a:bodyPr>
          <a:lstStyle/>
          <a:p>
            <a:pPr algn="ctr" defTabSz="457200">
              <a:lnSpc>
                <a:spcPts val="2400"/>
              </a:lnSpc>
            </a:pPr>
            <a:r>
              <a:rPr lang="en-US" b="1" dirty="0">
                <a:solidFill>
                  <a:srgbClr val="1F497D"/>
                </a:solidFill>
                <a:latin typeface="Calibri"/>
              </a:rPr>
              <a:t>Proposed permanent use of U.S. Survey Foot</a:t>
            </a:r>
          </a:p>
        </p:txBody>
      </p:sp>
      <p:sp>
        <p:nvSpPr>
          <p:cNvPr id="35" name="Isosceles Triangle 36">
            <a:extLst>
              <a:ext uri="{FF2B5EF4-FFF2-40B4-BE49-F238E27FC236}">
                <a16:creationId xmlns:a16="http://schemas.microsoft.com/office/drawing/2014/main" id="{64176DE9-E3B7-2E47-8708-A83EF61C9B57}"/>
              </a:ext>
            </a:extLst>
          </p:cNvPr>
          <p:cNvSpPr/>
          <p:nvPr/>
        </p:nvSpPr>
        <p:spPr>
          <a:xfrm flipV="1">
            <a:off x="7164738" y="2801502"/>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srgbClr val="1F497D"/>
              </a:solidFill>
              <a:latin typeface="Calibri"/>
            </a:endParaRPr>
          </a:p>
        </p:txBody>
      </p:sp>
      <p:sp>
        <p:nvSpPr>
          <p:cNvPr id="36" name="Rectangle 35">
            <a:extLst>
              <a:ext uri="{FF2B5EF4-FFF2-40B4-BE49-F238E27FC236}">
                <a16:creationId xmlns:a16="http://schemas.microsoft.com/office/drawing/2014/main" id="{25C9FD1B-AEE6-4B44-A6FC-7FE2CDDFD6C8}"/>
              </a:ext>
            </a:extLst>
          </p:cNvPr>
          <p:cNvSpPr/>
          <p:nvPr/>
        </p:nvSpPr>
        <p:spPr>
          <a:xfrm>
            <a:off x="6569497" y="2738794"/>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latin typeface="Calibri"/>
            </a:endParaRPr>
          </a:p>
        </p:txBody>
      </p:sp>
      <p:sp>
        <p:nvSpPr>
          <p:cNvPr id="44" name="Oval 43">
            <a:extLst>
              <a:ext uri="{FF2B5EF4-FFF2-40B4-BE49-F238E27FC236}">
                <a16:creationId xmlns:a16="http://schemas.microsoft.com/office/drawing/2014/main" id="{6DF69DE8-1729-4F4B-A3A6-9ED56E738A93}"/>
              </a:ext>
            </a:extLst>
          </p:cNvPr>
          <p:cNvSpPr/>
          <p:nvPr/>
        </p:nvSpPr>
        <p:spPr>
          <a:xfrm>
            <a:off x="8071296" y="3136044"/>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100" b="1" dirty="0">
              <a:solidFill>
                <a:prstClr val="black">
                  <a:lumMod val="75000"/>
                  <a:lumOff val="25000"/>
                </a:prstClr>
              </a:solidFill>
              <a:effectLst>
                <a:outerShdw blurRad="38100" dist="38100" dir="2700000" algn="tl">
                  <a:srgbClr val="000000">
                    <a:alpha val="43137"/>
                  </a:srgbClr>
                </a:outerShdw>
              </a:effectLst>
              <a:latin typeface="Calibri"/>
            </a:endParaRPr>
          </a:p>
        </p:txBody>
      </p:sp>
      <p:sp>
        <p:nvSpPr>
          <p:cNvPr id="45" name="TextBox 44">
            <a:extLst>
              <a:ext uri="{FF2B5EF4-FFF2-40B4-BE49-F238E27FC236}">
                <a16:creationId xmlns:a16="http://schemas.microsoft.com/office/drawing/2014/main" id="{DDE08528-E7E2-8048-8C44-2A480824B17F}"/>
              </a:ext>
            </a:extLst>
          </p:cNvPr>
          <p:cNvSpPr txBox="1"/>
          <p:nvPr/>
        </p:nvSpPr>
        <p:spPr>
          <a:xfrm flipH="1">
            <a:off x="8037230" y="3316357"/>
            <a:ext cx="959672" cy="523220"/>
          </a:xfrm>
          <a:prstGeom prst="rect">
            <a:avLst/>
          </a:prstGeom>
          <a:noFill/>
        </p:spPr>
        <p:txBody>
          <a:bodyPr wrap="square" rtlCol="0">
            <a:spAutoFit/>
          </a:bodyPr>
          <a:lstStyle/>
          <a:p>
            <a:pPr algn="ctr" defTabSz="457200"/>
            <a:r>
              <a:rPr lang="en-US" sz="2800" b="1" dirty="0">
                <a:solidFill>
                  <a:srgbClr val="FEFEFE"/>
                </a:solidFill>
                <a:latin typeface="Calibri"/>
              </a:rPr>
              <a:t>1989</a:t>
            </a:r>
          </a:p>
        </p:txBody>
      </p:sp>
      <p:sp>
        <p:nvSpPr>
          <p:cNvPr id="47" name="Isosceles Triangle 36">
            <a:extLst>
              <a:ext uri="{FF2B5EF4-FFF2-40B4-BE49-F238E27FC236}">
                <a16:creationId xmlns:a16="http://schemas.microsoft.com/office/drawing/2014/main" id="{CA267BB3-00A1-374A-BBDA-A92073E261B3}"/>
              </a:ext>
            </a:extLst>
          </p:cNvPr>
          <p:cNvSpPr/>
          <p:nvPr/>
        </p:nvSpPr>
        <p:spPr>
          <a:xfrm>
            <a:off x="8289347" y="4181948"/>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srgbClr val="1F497D"/>
              </a:solidFill>
              <a:latin typeface="Calibri"/>
            </a:endParaRPr>
          </a:p>
        </p:txBody>
      </p:sp>
      <p:sp>
        <p:nvSpPr>
          <p:cNvPr id="48" name="Rectangle 47">
            <a:extLst>
              <a:ext uri="{FF2B5EF4-FFF2-40B4-BE49-F238E27FC236}">
                <a16:creationId xmlns:a16="http://schemas.microsoft.com/office/drawing/2014/main" id="{E317EC70-2626-2045-A026-125F43551797}"/>
              </a:ext>
            </a:extLst>
          </p:cNvPr>
          <p:cNvSpPr/>
          <p:nvPr/>
        </p:nvSpPr>
        <p:spPr>
          <a:xfrm flipV="1">
            <a:off x="7694106" y="4358920"/>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latin typeface="Calibri"/>
            </a:endParaRPr>
          </a:p>
        </p:txBody>
      </p:sp>
      <p:sp>
        <p:nvSpPr>
          <p:cNvPr id="49" name="TextBox 48">
            <a:extLst>
              <a:ext uri="{FF2B5EF4-FFF2-40B4-BE49-F238E27FC236}">
                <a16:creationId xmlns:a16="http://schemas.microsoft.com/office/drawing/2014/main" id="{B4B1BB11-62CC-184B-B106-4FBE10678FEB}"/>
              </a:ext>
            </a:extLst>
          </p:cNvPr>
          <p:cNvSpPr txBox="1"/>
          <p:nvPr/>
        </p:nvSpPr>
        <p:spPr>
          <a:xfrm>
            <a:off x="7471671" y="4437719"/>
            <a:ext cx="2090793" cy="1027159"/>
          </a:xfrm>
          <a:prstGeom prst="rect">
            <a:avLst/>
          </a:prstGeom>
          <a:noFill/>
        </p:spPr>
        <p:txBody>
          <a:bodyPr wrap="square" rtlCol="0">
            <a:noAutofit/>
          </a:bodyPr>
          <a:lstStyle/>
          <a:p>
            <a:pPr algn="ctr" defTabSz="457200">
              <a:lnSpc>
                <a:spcPts val="2400"/>
              </a:lnSpc>
            </a:pPr>
            <a:r>
              <a:rPr lang="en-US" b="1" dirty="0">
                <a:solidFill>
                  <a:srgbClr val="1F497D"/>
                </a:solidFill>
                <a:latin typeface="Calibri"/>
              </a:rPr>
              <a:t>NAD 83 announced</a:t>
            </a:r>
          </a:p>
        </p:txBody>
      </p:sp>
      <p:sp>
        <p:nvSpPr>
          <p:cNvPr id="34" name="TextBox 33">
            <a:extLst>
              <a:ext uri="{FF2B5EF4-FFF2-40B4-BE49-F238E27FC236}">
                <a16:creationId xmlns:a16="http://schemas.microsoft.com/office/drawing/2014/main" id="{303ECF53-166A-9B47-9245-A5B6F7ABEC78}"/>
              </a:ext>
            </a:extLst>
          </p:cNvPr>
          <p:cNvSpPr txBox="1"/>
          <p:nvPr/>
        </p:nvSpPr>
        <p:spPr>
          <a:xfrm>
            <a:off x="8534401" y="1743444"/>
            <a:ext cx="2076355" cy="991383"/>
          </a:xfrm>
          <a:prstGeom prst="rect">
            <a:avLst/>
          </a:prstGeom>
          <a:noFill/>
        </p:spPr>
        <p:txBody>
          <a:bodyPr wrap="square" rtlCol="0">
            <a:noAutofit/>
          </a:bodyPr>
          <a:lstStyle/>
          <a:p>
            <a:pPr algn="ctr" defTabSz="457200">
              <a:lnSpc>
                <a:spcPts val="2400"/>
              </a:lnSpc>
            </a:pPr>
            <a:r>
              <a:rPr lang="en-US" b="1" dirty="0">
                <a:solidFill>
                  <a:srgbClr val="1F497D"/>
                </a:solidFill>
                <a:latin typeface="Calibri"/>
              </a:rPr>
              <a:t>Restatement that metric used for U.S.</a:t>
            </a:r>
          </a:p>
        </p:txBody>
      </p:sp>
      <p:sp>
        <p:nvSpPr>
          <p:cNvPr id="38" name="Isosceles Triangle 36">
            <a:extLst>
              <a:ext uri="{FF2B5EF4-FFF2-40B4-BE49-F238E27FC236}">
                <a16:creationId xmlns:a16="http://schemas.microsoft.com/office/drawing/2014/main" id="{92948424-8096-184B-8133-B832CC40DD4A}"/>
              </a:ext>
            </a:extLst>
          </p:cNvPr>
          <p:cNvSpPr/>
          <p:nvPr/>
        </p:nvSpPr>
        <p:spPr>
          <a:xfrm flipV="1">
            <a:off x="9380328" y="2798688"/>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srgbClr val="1F497D"/>
              </a:solidFill>
              <a:latin typeface="Calibri"/>
            </a:endParaRPr>
          </a:p>
        </p:txBody>
      </p:sp>
      <p:sp>
        <p:nvSpPr>
          <p:cNvPr id="39" name="Rectangle 38">
            <a:extLst>
              <a:ext uri="{FF2B5EF4-FFF2-40B4-BE49-F238E27FC236}">
                <a16:creationId xmlns:a16="http://schemas.microsoft.com/office/drawing/2014/main" id="{A6C8B434-0733-CF4F-9FE9-20F0EF87865F}"/>
              </a:ext>
            </a:extLst>
          </p:cNvPr>
          <p:cNvSpPr/>
          <p:nvPr/>
        </p:nvSpPr>
        <p:spPr>
          <a:xfrm>
            <a:off x="8785087" y="2735980"/>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latin typeface="Calibri"/>
            </a:endParaRPr>
          </a:p>
        </p:txBody>
      </p:sp>
      <p:sp>
        <p:nvSpPr>
          <p:cNvPr id="40" name="TextBox 39">
            <a:extLst>
              <a:ext uri="{FF2B5EF4-FFF2-40B4-BE49-F238E27FC236}">
                <a16:creationId xmlns:a16="http://schemas.microsoft.com/office/drawing/2014/main" id="{01A6BFD0-CBA3-1D42-81D8-776A38E2F912}"/>
              </a:ext>
            </a:extLst>
          </p:cNvPr>
          <p:cNvSpPr txBox="1"/>
          <p:nvPr/>
        </p:nvSpPr>
        <p:spPr>
          <a:xfrm>
            <a:off x="4134480" y="1661330"/>
            <a:ext cx="1865348" cy="1200329"/>
          </a:xfrm>
          <a:prstGeom prst="rect">
            <a:avLst/>
          </a:prstGeom>
          <a:noFill/>
        </p:spPr>
        <p:txBody>
          <a:bodyPr wrap="square" rtlCol="0">
            <a:spAutoFit/>
          </a:bodyPr>
          <a:lstStyle/>
          <a:p>
            <a:pPr algn="r" defTabSz="457200"/>
            <a:r>
              <a:rPr lang="en-US" sz="1800" i="1" dirty="0">
                <a:ln w="0"/>
                <a:solidFill>
                  <a:srgbClr val="F79646">
                    <a:lumMod val="75000"/>
                  </a:srgbClr>
                </a:solidFill>
                <a:effectLst>
                  <a:outerShdw blurRad="38100" dist="19050" dir="2700000" algn="tl" rotWithShape="0">
                    <a:prstClr val="black">
                      <a:alpha val="40000"/>
                    </a:prstClr>
                  </a:outerShdw>
                </a:effectLst>
                <a:latin typeface="Calibri"/>
              </a:rPr>
              <a:t>Surveying and mapping only (pending analysis,  never resolved)</a:t>
            </a:r>
          </a:p>
        </p:txBody>
      </p:sp>
      <p:sp>
        <p:nvSpPr>
          <p:cNvPr id="43" name="Isosceles Triangle 36">
            <a:extLst>
              <a:ext uri="{FF2B5EF4-FFF2-40B4-BE49-F238E27FC236}">
                <a16:creationId xmlns:a16="http://schemas.microsoft.com/office/drawing/2014/main" id="{8FB8B43B-CB57-2449-86C0-9151886FD83A}"/>
              </a:ext>
            </a:extLst>
          </p:cNvPr>
          <p:cNvSpPr/>
          <p:nvPr/>
        </p:nvSpPr>
        <p:spPr>
          <a:xfrm rot="16200000" flipV="1">
            <a:off x="5931972" y="2216809"/>
            <a:ext cx="239486" cy="94838"/>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srgbClr val="1F497D"/>
              </a:solidFill>
              <a:latin typeface="Calibri"/>
            </a:endParaRPr>
          </a:p>
        </p:txBody>
      </p:sp>
      <p:sp>
        <p:nvSpPr>
          <p:cNvPr id="42" name="TextBox 41">
            <a:extLst>
              <a:ext uri="{FF2B5EF4-FFF2-40B4-BE49-F238E27FC236}">
                <a16:creationId xmlns:a16="http://schemas.microsoft.com/office/drawing/2014/main" id="{01A6BFD0-CBA3-1D42-81D8-776A38E2F912}"/>
              </a:ext>
            </a:extLst>
          </p:cNvPr>
          <p:cNvSpPr txBox="1"/>
          <p:nvPr/>
        </p:nvSpPr>
        <p:spPr>
          <a:xfrm>
            <a:off x="358242" y="5474792"/>
            <a:ext cx="6184465" cy="646331"/>
          </a:xfrm>
          <a:prstGeom prst="rect">
            <a:avLst/>
          </a:prstGeom>
          <a:noFill/>
        </p:spPr>
        <p:txBody>
          <a:bodyPr wrap="square" rtlCol="0">
            <a:spAutoFit/>
          </a:bodyPr>
          <a:lstStyle/>
          <a:p>
            <a:pPr marL="285750" indent="-285750" defTabSz="457200">
              <a:buFont typeface="Arial" panose="020B0604020202020204" pitchFamily="34" charset="0"/>
              <a:buChar char="•"/>
            </a:pPr>
            <a:r>
              <a:rPr lang="en-US" sz="1800" i="1" dirty="0">
                <a:ln w="0"/>
                <a:solidFill>
                  <a:srgbClr val="F79646">
                    <a:lumMod val="75000"/>
                  </a:srgbClr>
                </a:solidFill>
                <a:effectLst>
                  <a:outerShdw blurRad="38100" dist="19050" dir="2700000" algn="tl" rotWithShape="0">
                    <a:prstClr val="black">
                      <a:alpha val="40000"/>
                    </a:prstClr>
                  </a:outerShdw>
                </a:effectLst>
                <a:latin typeface="Calibri"/>
              </a:rPr>
              <a:t>International foot used for “engineering”</a:t>
            </a:r>
          </a:p>
          <a:p>
            <a:pPr marL="285750" indent="-285750" defTabSz="457200">
              <a:buFont typeface="Arial" panose="020B0604020202020204" pitchFamily="34" charset="0"/>
              <a:buChar char="•"/>
            </a:pPr>
            <a:r>
              <a:rPr lang="en-US" sz="1800" i="1" dirty="0">
                <a:ln w="0"/>
                <a:solidFill>
                  <a:srgbClr val="F79646">
                    <a:lumMod val="75000"/>
                  </a:srgbClr>
                </a:solidFill>
                <a:effectLst>
                  <a:outerShdw blurRad="38100" dist="19050" dir="2700000" algn="tl" rotWithShape="0">
                    <a:prstClr val="black">
                      <a:alpha val="40000"/>
                    </a:prstClr>
                  </a:outerShdw>
                </a:effectLst>
                <a:latin typeface="Calibri"/>
              </a:rPr>
              <a:t>U.S. survey foot used for “mapping and land measurement”</a:t>
            </a:r>
          </a:p>
        </p:txBody>
      </p:sp>
      <p:grpSp>
        <p:nvGrpSpPr>
          <p:cNvPr id="9" name="Group 8"/>
          <p:cNvGrpSpPr/>
          <p:nvPr/>
        </p:nvGrpSpPr>
        <p:grpSpPr>
          <a:xfrm>
            <a:off x="2562135" y="4114806"/>
            <a:ext cx="239486" cy="1302653"/>
            <a:chOff x="1038135" y="4114805"/>
            <a:chExt cx="239486" cy="1302653"/>
          </a:xfrm>
        </p:grpSpPr>
        <p:cxnSp>
          <p:nvCxnSpPr>
            <p:cNvPr id="7" name="Straight Connector 6"/>
            <p:cNvCxnSpPr/>
            <p:nvPr/>
          </p:nvCxnSpPr>
          <p:spPr>
            <a:xfrm>
              <a:off x="1157878" y="4162224"/>
              <a:ext cx="0" cy="1255234"/>
            </a:xfrm>
            <a:prstGeom prst="line">
              <a:avLst/>
            </a:prstGeom>
            <a:ln w="254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sp>
          <p:nvSpPr>
            <p:cNvPr id="46" name="Isosceles Triangle 36">
              <a:extLst>
                <a:ext uri="{FF2B5EF4-FFF2-40B4-BE49-F238E27FC236}">
                  <a16:creationId xmlns:a16="http://schemas.microsoft.com/office/drawing/2014/main" id="{8FB8B43B-CB57-2449-86C0-9151886FD83A}"/>
                </a:ext>
              </a:extLst>
            </p:cNvPr>
            <p:cNvSpPr/>
            <p:nvPr/>
          </p:nvSpPr>
          <p:spPr>
            <a:xfrm rot="10800000" flipV="1">
              <a:off x="1038135" y="4114805"/>
              <a:ext cx="239486" cy="94838"/>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srgbClr val="1F497D"/>
                </a:solidFill>
                <a:latin typeface="Calibri"/>
              </a:endParaRPr>
            </a:p>
          </p:txBody>
        </p:sp>
      </p:grpSp>
      <p:sp>
        <p:nvSpPr>
          <p:cNvPr id="41" name="Rectangle 40">
            <a:extLst>
              <a:ext uri="{FF2B5EF4-FFF2-40B4-BE49-F238E27FC236}">
                <a16:creationId xmlns:a16="http://schemas.microsoft.com/office/drawing/2014/main" id="{6273ED0D-190A-490A-9C98-845DFBD5F9BC}"/>
              </a:ext>
            </a:extLst>
          </p:cNvPr>
          <p:cNvSpPr/>
          <p:nvPr/>
        </p:nvSpPr>
        <p:spPr>
          <a:xfrm>
            <a:off x="241307" y="5464877"/>
            <a:ext cx="6328190" cy="6937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latin typeface="Calibri"/>
            </a:endParaRPr>
          </a:p>
        </p:txBody>
      </p:sp>
    </p:spTree>
    <p:extLst>
      <p:ext uri="{BB962C8B-B14F-4D97-AF65-F5344CB8AC3E}">
        <p14:creationId xmlns:p14="http://schemas.microsoft.com/office/powerpoint/2010/main" val="311566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500"/>
                                        <p:tgtEl>
                                          <p:spTgt spid="4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500"/>
                                        <p:tgtEl>
                                          <p:spTgt spid="4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500"/>
                                        <p:tgtEl>
                                          <p:spTgt spid="4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500"/>
                                        <p:tgtEl>
                                          <p:spTgt spid="2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500"/>
                                        <p:tgtEl>
                                          <p:spTgt spid="3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500"/>
                                        <p:tgtEl>
                                          <p:spTgt spid="3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500"/>
                                        <p:tgtEl>
                                          <p:spTgt spid="3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500"/>
                                        <p:tgtEl>
                                          <p:spTgt spid="4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fade">
                                      <p:cBhvr>
                                        <p:cTn id="95" dur="500"/>
                                        <p:tgtEl>
                                          <p:spTgt spid="43"/>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fade">
                                      <p:cBhvr>
                                        <p:cTn id="100" dur="500"/>
                                        <p:tgtEl>
                                          <p:spTgt spid="42"/>
                                        </p:tgtEl>
                                      </p:cBhvr>
                                    </p:animEffect>
                                  </p:childTnLst>
                                </p:cTn>
                              </p:par>
                              <p:par>
                                <p:cTn id="101" presetID="10" presetClass="entr" presetSubtype="0" fill="hold" nodeType="withEffect">
                                  <p:stCondLst>
                                    <p:cond delay="0"/>
                                  </p:stCondLst>
                                  <p:childTnLst>
                                    <p:set>
                                      <p:cBhvr>
                                        <p:cTn id="102" dur="1" fill="hold">
                                          <p:stCondLst>
                                            <p:cond delay="0"/>
                                          </p:stCondLst>
                                        </p:cTn>
                                        <p:tgtEl>
                                          <p:spTgt spid="9"/>
                                        </p:tgtEl>
                                        <p:attrNameLst>
                                          <p:attrName>style.visibility</p:attrName>
                                        </p:attrNameLst>
                                      </p:cBhvr>
                                      <p:to>
                                        <p:strVal val="visible"/>
                                      </p:to>
                                    </p:set>
                                    <p:animEffect transition="in" filter="fade">
                                      <p:cBhvr>
                                        <p:cTn id="103" dur="500"/>
                                        <p:tgtEl>
                                          <p:spTgt spid="9"/>
                                        </p:tgtEl>
                                      </p:cBhvr>
                                    </p:animEffec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fade">
                                      <p:cBhvr>
                                        <p:cTn id="10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animBg="1"/>
      <p:bldP spid="19" grpId="0"/>
      <p:bldP spid="22" grpId="0" animBg="1"/>
      <p:bldP spid="23" grpId="0"/>
      <p:bldP spid="25" grpId="0" animBg="1"/>
      <p:bldP spid="26" grpId="0"/>
      <p:bldP spid="28" grpId="0" animBg="1"/>
      <p:bldP spid="29" grpId="0"/>
      <p:bldP spid="37" grpId="0" animBg="1"/>
      <p:bldP spid="8" grpId="0" animBg="1"/>
      <p:bldP spid="30" grpId="0" animBg="1"/>
      <p:bldP spid="31" grpId="0" animBg="1"/>
      <p:bldP spid="32" grpId="0"/>
      <p:bldP spid="33" grpId="0"/>
      <p:bldP spid="35" grpId="0" animBg="1"/>
      <p:bldP spid="36" grpId="0" animBg="1"/>
      <p:bldP spid="44" grpId="0" animBg="1"/>
      <p:bldP spid="45" grpId="0"/>
      <p:bldP spid="47" grpId="0" animBg="1"/>
      <p:bldP spid="48" grpId="0" animBg="1"/>
      <p:bldP spid="49" grpId="0"/>
      <p:bldP spid="34" grpId="0"/>
      <p:bldP spid="38" grpId="0" animBg="1"/>
      <p:bldP spid="39" grpId="0" animBg="1"/>
      <p:bldP spid="40" grpId="0"/>
      <p:bldP spid="43" grpId="0" animBg="1"/>
      <p:bldP spid="42" grpId="0"/>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31A1C1-09BA-104D-3FDE-87A0CBE5CFD6}"/>
              </a:ext>
            </a:extLst>
          </p:cNvPr>
          <p:cNvPicPr>
            <a:picLocks noChangeAspect="1"/>
          </p:cNvPicPr>
          <p:nvPr/>
        </p:nvPicPr>
        <p:blipFill>
          <a:blip r:embed="rId3"/>
          <a:stretch>
            <a:fillRect/>
          </a:stretch>
        </p:blipFill>
        <p:spPr>
          <a:xfrm>
            <a:off x="0" y="0"/>
            <a:ext cx="9161906" cy="6871430"/>
          </a:xfrm>
          <a:prstGeom prst="rect">
            <a:avLst/>
          </a:prstGeom>
        </p:spPr>
      </p:pic>
      <p:sp>
        <p:nvSpPr>
          <p:cNvPr id="2" name="Slide Number Placeholder 1"/>
          <p:cNvSpPr>
            <a:spLocks noGrp="1"/>
          </p:cNvSpPr>
          <p:nvPr>
            <p:ph type="sldNum" sz="quarter" idx="12"/>
          </p:nvPr>
        </p:nvSpPr>
        <p:spPr/>
        <p:txBody>
          <a:bodyPr/>
          <a:lstStyle/>
          <a:p>
            <a:pPr defTabSz="457200"/>
            <a:fld id="{1EE7B93A-05D4-4E0E-9360-14272AE9C6F8}" type="slidenum">
              <a:rPr lang="en-US">
                <a:solidFill>
                  <a:prstClr val="black">
                    <a:tint val="75000"/>
                  </a:prstClr>
                </a:solidFill>
                <a:latin typeface="Calibri"/>
              </a:rPr>
              <a:pPr defTabSz="457200"/>
              <a:t>12</a:t>
            </a:fld>
            <a:endParaRPr lang="en-US" dirty="0">
              <a:solidFill>
                <a:prstClr val="black">
                  <a:tint val="75000"/>
                </a:prstClr>
              </a:solidFill>
              <a:latin typeface="Calibri"/>
            </a:endParaRPr>
          </a:p>
        </p:txBody>
      </p:sp>
      <p:pic>
        <p:nvPicPr>
          <p:cNvPr id="7" name="Picture 6" descr="Image result for george washington">
            <a:extLst>
              <a:ext uri="{FF2B5EF4-FFF2-40B4-BE49-F238E27FC236}">
                <a16:creationId xmlns:a16="http://schemas.microsoft.com/office/drawing/2014/main" id="{145DABE9-275A-41DF-A08A-7277F3D4CC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24" b="8477"/>
          <a:stretch/>
        </p:blipFill>
        <p:spPr bwMode="auto">
          <a:xfrm>
            <a:off x="6825881" y="2409"/>
            <a:ext cx="1645920" cy="187036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8" name="Picture 9" descr="Image result for thomas jefferson">
            <a:extLst>
              <a:ext uri="{FF2B5EF4-FFF2-40B4-BE49-F238E27FC236}">
                <a16:creationId xmlns:a16="http://schemas.microsoft.com/office/drawing/2014/main" id="{6F56F23F-B982-4045-9CF7-BF8CD47A4B3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91" r="8346"/>
          <a:stretch/>
        </p:blipFill>
        <p:spPr bwMode="auto">
          <a:xfrm>
            <a:off x="8650437" y="0"/>
            <a:ext cx="1645920" cy="187036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A4FEDEA-B0A6-400C-9947-9295443976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16375" y="1900662"/>
            <a:ext cx="1645920" cy="1864683"/>
          </a:xfrm>
          <a:prstGeom prst="rect">
            <a:avLst/>
          </a:prstGeom>
          <a:effectLst>
            <a:softEdge rad="127000"/>
          </a:effectLst>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36" t="185" r="244" b="205"/>
          <a:stretch/>
        </p:blipFill>
        <p:spPr>
          <a:xfrm>
            <a:off x="8685161" y="1898252"/>
            <a:ext cx="1645920" cy="1870364"/>
          </a:xfrm>
          <a:prstGeom prst="rect">
            <a:avLst/>
          </a:prstGeom>
          <a:effectLst>
            <a:softEdge rad="127000"/>
          </a:effectLst>
        </p:spPr>
      </p:pic>
      <p:pic>
        <p:nvPicPr>
          <p:cNvPr id="6" name="Picture 5">
            <a:extLst>
              <a:ext uri="{FF2B5EF4-FFF2-40B4-BE49-F238E27FC236}">
                <a16:creationId xmlns:a16="http://schemas.microsoft.com/office/drawing/2014/main" id="{EBFC46FB-F048-6148-95B4-0B5769F5CC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166543">
            <a:off x="2222270" y="2395312"/>
            <a:ext cx="7545179" cy="2067379"/>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A8B0C7BC-6373-43FD-BB08-7A81DBFA05F0}"/>
              </a:ext>
            </a:extLst>
          </p:cNvPr>
          <p:cNvPicPr>
            <a:picLocks noChangeAspect="1"/>
          </p:cNvPicPr>
          <p:nvPr/>
        </p:nvPicPr>
        <p:blipFill rotWithShape="1">
          <a:blip r:embed="rId9">
            <a:extLst>
              <a:ext uri="{28A0092B-C50C-407E-A947-70E740481C1C}">
                <a14:useLocalDpi xmlns:a14="http://schemas.microsoft.com/office/drawing/2010/main" val="0"/>
              </a:ext>
            </a:extLst>
          </a:blip>
          <a:srcRect l="497" t="406" r="499" b="37"/>
          <a:stretch/>
        </p:blipFill>
        <p:spPr>
          <a:xfrm>
            <a:off x="10481651" y="0"/>
            <a:ext cx="1645920" cy="1870364"/>
          </a:xfrm>
          <a:prstGeom prst="rect">
            <a:avLst/>
          </a:prstGeom>
          <a:effectLst>
            <a:softEdge rad="127000"/>
          </a:effectLst>
        </p:spPr>
      </p:pic>
    </p:spTree>
    <p:extLst>
      <p:ext uri="{BB962C8B-B14F-4D97-AF65-F5344CB8AC3E}">
        <p14:creationId xmlns:p14="http://schemas.microsoft.com/office/powerpoint/2010/main" val="74455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repeatCount="indefinite" fill="hold" nodeType="clickEffect">
                                  <p:stCondLst>
                                    <p:cond delay="0"/>
                                  </p:stCondLst>
                                  <p:childTnLst>
                                    <p:animRot by="21600000">
                                      <p:cBhvr>
                                        <p:cTn id="30" dur="2000" fill="hold"/>
                                        <p:tgtEl>
                                          <p:spTgt spid="7"/>
                                        </p:tgtEl>
                                        <p:attrNameLst>
                                          <p:attrName>r</p:attrName>
                                        </p:attrNameLst>
                                      </p:cBhvr>
                                    </p:animRot>
                                  </p:childTnLst>
                                </p:cTn>
                              </p:par>
                              <p:par>
                                <p:cTn id="31" presetID="8" presetClass="emph" presetSubtype="0" repeatCount="indefinite" fill="hold" nodeType="withEffect">
                                  <p:stCondLst>
                                    <p:cond delay="0"/>
                                  </p:stCondLst>
                                  <p:childTnLst>
                                    <p:animRot by="21600000">
                                      <p:cBhvr>
                                        <p:cTn id="32" dur="2000" fill="hold"/>
                                        <p:tgtEl>
                                          <p:spTgt spid="8"/>
                                        </p:tgtEl>
                                        <p:attrNameLst>
                                          <p:attrName>r</p:attrName>
                                        </p:attrNameLst>
                                      </p:cBhvr>
                                    </p:animRot>
                                  </p:childTnLst>
                                </p:cTn>
                              </p:par>
                              <p:par>
                                <p:cTn id="33" presetID="8" presetClass="emph" presetSubtype="0" repeatCount="indefinite" fill="hold" nodeType="withEffect">
                                  <p:stCondLst>
                                    <p:cond delay="0"/>
                                  </p:stCondLst>
                                  <p:childTnLst>
                                    <p:animRot by="21600000">
                                      <p:cBhvr>
                                        <p:cTn id="34" dur="2000" fill="hold"/>
                                        <p:tgtEl>
                                          <p:spTgt spid="14"/>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2000" fill="hold"/>
                                        <p:tgtEl>
                                          <p:spTgt spid="13"/>
                                        </p:tgtEl>
                                        <p:attrNameLst>
                                          <p:attrName>r</p:attrName>
                                        </p:attrNameLst>
                                      </p:cBhvr>
                                    </p:animRot>
                                  </p:childTnLst>
                                </p:cTn>
                              </p:par>
                              <p:par>
                                <p:cTn id="37" presetID="8" presetClass="emph" presetSubtype="0" repeatCount="indefinite" fill="hold" nodeType="withEffect">
                                  <p:stCondLst>
                                    <p:cond delay="0"/>
                                  </p:stCondLst>
                                  <p:childTnLst>
                                    <p:animRot by="21600000">
                                      <p:cBhvr>
                                        <p:cTn id="38"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144F6-D379-A44A-96CC-E3AD5E3CFE69}"/>
              </a:ext>
            </a:extLst>
          </p:cNvPr>
          <p:cNvSpPr>
            <a:spLocks noGrp="1"/>
          </p:cNvSpPr>
          <p:nvPr>
            <p:ph type="title" idx="4294967295"/>
          </p:nvPr>
        </p:nvSpPr>
        <p:spPr>
          <a:xfrm>
            <a:off x="0" y="477839"/>
            <a:ext cx="12192000" cy="801687"/>
          </a:xfrm>
          <a:solidFill>
            <a:schemeClr val="accent1"/>
          </a:solidFill>
        </p:spPr>
        <p:txBody>
          <a:bodyPr/>
          <a:lstStyle/>
          <a:p>
            <a:pPr algn="l"/>
            <a:r>
              <a:rPr lang="en-US" sz="4000" b="1" dirty="0">
                <a:solidFill>
                  <a:schemeClr val="bg1"/>
                </a:solidFill>
              </a:rPr>
              <a:t>Federal Register </a:t>
            </a:r>
            <a:r>
              <a:rPr lang="en-US" sz="4000" b="1" i="1" dirty="0">
                <a:solidFill>
                  <a:srgbClr val="FFFF00"/>
                </a:solidFill>
              </a:rPr>
              <a:t>temporary</a:t>
            </a:r>
            <a:r>
              <a:rPr lang="en-US" sz="4000" b="1" dirty="0">
                <a:solidFill>
                  <a:schemeClr val="bg1"/>
                </a:solidFill>
              </a:rPr>
              <a:t> exception</a:t>
            </a:r>
          </a:p>
        </p:txBody>
      </p:sp>
      <p:sp>
        <p:nvSpPr>
          <p:cNvPr id="13" name="Content Placeholder 2">
            <a:extLst>
              <a:ext uri="{FF2B5EF4-FFF2-40B4-BE49-F238E27FC236}">
                <a16:creationId xmlns:a16="http://schemas.microsoft.com/office/drawing/2014/main" id="{77D4F32F-5CEA-0C41-BB04-26E88753A4FF}"/>
              </a:ext>
            </a:extLst>
          </p:cNvPr>
          <p:cNvSpPr>
            <a:spLocks noGrp="1"/>
          </p:cNvSpPr>
          <p:nvPr>
            <p:ph idx="4294967295"/>
          </p:nvPr>
        </p:nvSpPr>
        <p:spPr>
          <a:xfrm>
            <a:off x="393539" y="1463676"/>
            <a:ext cx="11505236" cy="5211763"/>
          </a:xfrm>
        </p:spPr>
        <p:txBody>
          <a:bodyPr>
            <a:noAutofit/>
          </a:bodyPr>
          <a:lstStyle/>
          <a:p>
            <a:pPr marL="0" indent="0">
              <a:spcBef>
                <a:spcPts val="600"/>
              </a:spcBef>
              <a:spcAft>
                <a:spcPts val="600"/>
              </a:spcAft>
              <a:buNone/>
            </a:pPr>
            <a:r>
              <a:rPr lang="en-US" sz="2400" dirty="0"/>
              <a:t>“Any data expressed in feet derived from and published as a result of </a:t>
            </a:r>
            <a:r>
              <a:rPr lang="en-US" sz="2400" b="1" i="1" dirty="0">
                <a:solidFill>
                  <a:srgbClr val="FF0000"/>
                </a:solidFill>
              </a:rPr>
              <a:t>geodetic surveys </a:t>
            </a:r>
            <a:r>
              <a:rPr lang="en-US" sz="2400" dirty="0"/>
              <a:t>within the United States will continue to bear the following relationship as defined in 1893:</a:t>
            </a:r>
          </a:p>
          <a:p>
            <a:pPr marL="0" indent="0" algn="ctr">
              <a:spcBef>
                <a:spcPts val="600"/>
              </a:spcBef>
              <a:spcAft>
                <a:spcPts val="600"/>
              </a:spcAft>
              <a:buNone/>
            </a:pPr>
            <a:r>
              <a:rPr lang="en-US" sz="2400" b="1" dirty="0"/>
              <a:t>1 foot = 1200/3937 meter</a:t>
            </a:r>
          </a:p>
          <a:p>
            <a:pPr marL="0" indent="0">
              <a:spcBef>
                <a:spcPts val="600"/>
              </a:spcBef>
              <a:spcAft>
                <a:spcPts val="600"/>
              </a:spcAft>
              <a:buNone/>
            </a:pPr>
            <a:r>
              <a:rPr lang="en-US" sz="2400" dirty="0"/>
              <a:t>The foot unit defined by this equation shall be referred to as the </a:t>
            </a:r>
            <a:r>
              <a:rPr lang="en-US" sz="2400" b="1" dirty="0"/>
              <a:t>U.S. Survey Foot </a:t>
            </a:r>
            <a:r>
              <a:rPr lang="en-US" sz="2400" dirty="0"/>
              <a:t>and it shall continue to be used, for the purpose given herein, </a:t>
            </a:r>
            <a:r>
              <a:rPr lang="en-US" sz="2400" b="1" dirty="0">
                <a:solidFill>
                  <a:srgbClr val="FF0000"/>
                </a:solidFill>
              </a:rPr>
              <a:t>until such a time as it becomes desirable and expedient to readjust the basic geodetic survey networks in the United States, after which the ratio of a yard, equal to 0.9144 meter, </a:t>
            </a:r>
            <a:r>
              <a:rPr lang="en-US" sz="2400" b="1" i="1" dirty="0">
                <a:solidFill>
                  <a:srgbClr val="FF0000"/>
                </a:solidFill>
              </a:rPr>
              <a:t>shall apply</a:t>
            </a:r>
            <a:r>
              <a:rPr lang="en-US" sz="2400" dirty="0"/>
              <a:t>.”</a:t>
            </a:r>
          </a:p>
          <a:p>
            <a:pPr marL="0" indent="0">
              <a:spcBef>
                <a:spcPts val="600"/>
              </a:spcBef>
              <a:spcAft>
                <a:spcPts val="600"/>
              </a:spcAft>
              <a:buNone/>
            </a:pPr>
            <a:r>
              <a:rPr lang="en-US" sz="2000" i="1" dirty="0"/>
              <a:t>Signed by NBS and C&amp;GS directors, approved by Commerce Secretary, June 25, 1959</a:t>
            </a:r>
          </a:p>
          <a:p>
            <a:pPr marL="0" indent="0">
              <a:spcBef>
                <a:spcPts val="600"/>
              </a:spcBef>
              <a:spcAft>
                <a:spcPts val="600"/>
              </a:spcAft>
              <a:buNone/>
            </a:pPr>
            <a:r>
              <a:rPr lang="en-US" sz="2400" dirty="0">
                <a:hlinkClick r:id="rId3"/>
              </a:rPr>
              <a:t>https://geodesy.noaa.gov/PUBS_LIB/FedRegister/FRdoc59-5442.pdf</a:t>
            </a:r>
            <a:r>
              <a:rPr lang="en-US" sz="2400" dirty="0"/>
              <a:t>  </a:t>
            </a:r>
          </a:p>
        </p:txBody>
      </p:sp>
      <p:sp>
        <p:nvSpPr>
          <p:cNvPr id="44" name="Oval 43">
            <a:extLst>
              <a:ext uri="{FF2B5EF4-FFF2-40B4-BE49-F238E27FC236}">
                <a16:creationId xmlns:a16="http://schemas.microsoft.com/office/drawing/2014/main" id="{6DF69DE8-1729-4F4B-A3A6-9ED56E738A93}"/>
              </a:ext>
            </a:extLst>
          </p:cNvPr>
          <p:cNvSpPr/>
          <p:nvPr/>
        </p:nvSpPr>
        <p:spPr>
          <a:xfrm>
            <a:off x="9661565" y="430893"/>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2100" b="1" dirty="0">
              <a:solidFill>
                <a:prstClr val="black">
                  <a:lumMod val="75000"/>
                  <a:lumOff val="25000"/>
                </a:prstClr>
              </a:solidFill>
              <a:effectLst>
                <a:outerShdw blurRad="38100" dist="38100" dir="2700000" algn="tl">
                  <a:srgbClr val="000000">
                    <a:alpha val="43137"/>
                  </a:srgbClr>
                </a:outerShdw>
              </a:effectLst>
              <a:latin typeface="Calibri"/>
            </a:endParaRPr>
          </a:p>
        </p:txBody>
      </p:sp>
      <p:sp>
        <p:nvSpPr>
          <p:cNvPr id="45" name="TextBox 44">
            <a:extLst>
              <a:ext uri="{FF2B5EF4-FFF2-40B4-BE49-F238E27FC236}">
                <a16:creationId xmlns:a16="http://schemas.microsoft.com/office/drawing/2014/main" id="{DDE08528-E7E2-8048-8C44-2A480824B17F}"/>
              </a:ext>
            </a:extLst>
          </p:cNvPr>
          <p:cNvSpPr txBox="1"/>
          <p:nvPr/>
        </p:nvSpPr>
        <p:spPr>
          <a:xfrm flipH="1">
            <a:off x="9627499" y="615053"/>
            <a:ext cx="959672" cy="523220"/>
          </a:xfrm>
          <a:prstGeom prst="rect">
            <a:avLst/>
          </a:prstGeom>
          <a:noFill/>
        </p:spPr>
        <p:txBody>
          <a:bodyPr wrap="square" rtlCol="0">
            <a:spAutoFit/>
          </a:bodyPr>
          <a:lstStyle/>
          <a:p>
            <a:pPr algn="ctr" defTabSz="457200">
              <a:defRPr/>
            </a:pPr>
            <a:r>
              <a:rPr lang="en-US" sz="2800" b="1" dirty="0">
                <a:solidFill>
                  <a:srgbClr val="FEFEFE"/>
                </a:solidFill>
                <a:latin typeface="Calibri"/>
              </a:rPr>
              <a:t>1959</a:t>
            </a:r>
          </a:p>
        </p:txBody>
      </p:sp>
      <p:sp>
        <p:nvSpPr>
          <p:cNvPr id="3" name="Slide Number Placeholder 2">
            <a:extLst>
              <a:ext uri="{FF2B5EF4-FFF2-40B4-BE49-F238E27FC236}">
                <a16:creationId xmlns:a16="http://schemas.microsoft.com/office/drawing/2014/main" id="{0F0E5D78-B357-4320-9C6E-E8E941785D60}"/>
              </a:ext>
            </a:extLst>
          </p:cNvPr>
          <p:cNvSpPr>
            <a:spLocks noGrp="1"/>
          </p:cNvSpPr>
          <p:nvPr>
            <p:ph type="sldNum" sz="quarter" idx="12"/>
          </p:nvPr>
        </p:nvSpPr>
        <p:spPr/>
        <p:txBody>
          <a:bodyPr/>
          <a:lstStyle/>
          <a:p>
            <a:pPr defTabSz="914400">
              <a:defRPr/>
            </a:pPr>
            <a:fld id="{3BA20699-3253-714E-A86F-ABA98CEE1FD0}" type="slidenum">
              <a:rPr lang="en-US" sz="1200">
                <a:solidFill>
                  <a:prstClr val="black">
                    <a:tint val="75000"/>
                  </a:prstClr>
                </a:solidFill>
                <a:latin typeface="Calibri"/>
                <a:ea typeface="+mn-ea"/>
              </a:rPr>
              <a:pPr defTabSz="914400">
                <a:defRPr/>
              </a:pPr>
              <a:t>13</a:t>
            </a:fld>
            <a:endParaRPr lang="en-US" sz="1200" dirty="0">
              <a:solidFill>
                <a:prstClr val="black">
                  <a:tint val="75000"/>
                </a:prstClr>
              </a:solidFill>
              <a:latin typeface="Calibri"/>
              <a:ea typeface="+mn-ea"/>
            </a:endParaRPr>
          </a:p>
        </p:txBody>
      </p:sp>
      <p:sp>
        <p:nvSpPr>
          <p:cNvPr id="8" name="Rectangle 7">
            <a:extLst>
              <a:ext uri="{FF2B5EF4-FFF2-40B4-BE49-F238E27FC236}">
                <a16:creationId xmlns:a16="http://schemas.microsoft.com/office/drawing/2014/main" id="{1457B42E-8C9E-4916-908E-1594B0BA026A}"/>
              </a:ext>
            </a:extLst>
          </p:cNvPr>
          <p:cNvSpPr/>
          <p:nvPr/>
        </p:nvSpPr>
        <p:spPr>
          <a:xfrm>
            <a:off x="0" y="1279525"/>
            <a:ext cx="12192000" cy="2123658"/>
          </a:xfrm>
          <a:prstGeom prst="rect">
            <a:avLst/>
          </a:prstGeom>
          <a:solidFill>
            <a:schemeClr val="bg1"/>
          </a:solidFill>
          <a:effectLst>
            <a:softEdge rad="127000"/>
          </a:effectLst>
        </p:spPr>
        <p:txBody>
          <a:bodyPr wrap="square" lIns="91440" tIns="45720" rIns="91440" bIns="45720">
            <a:spAutoFit/>
          </a:bodyPr>
          <a:lstStyle/>
          <a:p>
            <a:pPr algn="ctr" defTabSz="914400">
              <a:defRPr/>
            </a:pPr>
            <a:r>
              <a:rPr lang="en-US" sz="6600" b="1" i="1" dirty="0">
                <a:ln w="12700">
                  <a:noFill/>
                </a:ln>
                <a:solidFill>
                  <a:srgbClr val="1F497D"/>
                </a:solidFill>
                <a:latin typeface="Calibri"/>
              </a:rPr>
              <a:t>This should have happened in 1989</a:t>
            </a:r>
          </a:p>
        </p:txBody>
      </p:sp>
    </p:spTree>
    <p:extLst>
      <p:ext uri="{BB962C8B-B14F-4D97-AF65-F5344CB8AC3E}">
        <p14:creationId xmlns:p14="http://schemas.microsoft.com/office/powerpoint/2010/main" val="311260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fade">
                                      <p:cBhvr>
                                        <p:cTn id="7" dur="500"/>
                                        <p:tgtEl>
                                          <p:spTgt spid="1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3">
                                            <p:txEl>
                                              <p:pRg st="3" end="3"/>
                                            </p:txEl>
                                          </p:spTgt>
                                        </p:tgtEl>
                                        <p:attrNameLst>
                                          <p:attrName>style.visibility</p:attrName>
                                        </p:attrNameLst>
                                      </p:cBhvr>
                                      <p:to>
                                        <p:strVal val="visible"/>
                                      </p:to>
                                    </p:set>
                                    <p:animEffect transition="in" filter="fade">
                                      <p:cBhvr>
                                        <p:cTn id="11" dur="500"/>
                                        <p:tgtEl>
                                          <p:spTgt spid="13">
                                            <p:txEl>
                                              <p:pRg st="3" end="3"/>
                                            </p:txEl>
                                          </p:spTgt>
                                        </p:tgtEl>
                                      </p:cBhvr>
                                    </p:animEffect>
                                  </p:childTnLst>
                                </p:cTn>
                              </p:par>
                            </p:childTnLst>
                          </p:cTn>
                        </p:par>
                        <p:par>
                          <p:cTn id="12" fill="hold">
                            <p:stCondLst>
                              <p:cond delay="1500"/>
                            </p:stCondLst>
                            <p:childTnLst>
                              <p:par>
                                <p:cTn id="13" presetID="10" presetClass="entr" presetSubtype="0" fill="hold" nodeType="afterEffect">
                                  <p:stCondLst>
                                    <p:cond delay="1000"/>
                                  </p:stCondLst>
                                  <p:childTnLst>
                                    <p:set>
                                      <p:cBhvr>
                                        <p:cTn id="14" dur="1" fill="hold">
                                          <p:stCondLst>
                                            <p:cond delay="0"/>
                                          </p:stCondLst>
                                        </p:cTn>
                                        <p:tgtEl>
                                          <p:spTgt spid="13">
                                            <p:txEl>
                                              <p:pRg st="4" end="4"/>
                                            </p:txEl>
                                          </p:spTgt>
                                        </p:tgtEl>
                                        <p:attrNameLst>
                                          <p:attrName>style.visibility</p:attrName>
                                        </p:attrNameLst>
                                      </p:cBhvr>
                                      <p:to>
                                        <p:strVal val="visible"/>
                                      </p:to>
                                    </p:set>
                                    <p:animEffect transition="in" filter="fade">
                                      <p:cBhvr>
                                        <p:cTn id="15" dur="500"/>
                                        <p:tgtEl>
                                          <p:spTgt spid="1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FEFFD0-D163-C440-9E2B-F721AA1592FE}"/>
              </a:ext>
            </a:extLst>
          </p:cNvPr>
          <p:cNvSpPr txBox="1">
            <a:spLocks/>
          </p:cNvSpPr>
          <p:nvPr/>
        </p:nvSpPr>
        <p:spPr bwMode="auto">
          <a:xfrm>
            <a:off x="0" y="477795"/>
            <a:ext cx="12192000" cy="802365"/>
          </a:xfrm>
          <a:prstGeom prst="rect">
            <a:avLst/>
          </a:prstGeom>
          <a:solidFill>
            <a:schemeClr val="accent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r>
              <a:rPr lang="en-US" sz="4000" b="1" dirty="0">
                <a:solidFill>
                  <a:prstClr val="white"/>
                </a:solidFill>
                <a:latin typeface="Calibri"/>
              </a:rPr>
              <a:t> Out of order, </a:t>
            </a:r>
            <a:r>
              <a:rPr lang="en-US" sz="4000" b="1" i="1" dirty="0">
                <a:solidFill>
                  <a:prstClr val="white"/>
                </a:solidFill>
                <a:latin typeface="Calibri"/>
              </a:rPr>
              <a:t>chaos</a:t>
            </a:r>
          </a:p>
        </p:txBody>
      </p:sp>
      <p:sp>
        <p:nvSpPr>
          <p:cNvPr id="4" name="Slide Number Placeholder 3">
            <a:extLst>
              <a:ext uri="{FF2B5EF4-FFF2-40B4-BE49-F238E27FC236}">
                <a16:creationId xmlns:a16="http://schemas.microsoft.com/office/drawing/2014/main" id="{A51A0249-52FC-421C-B7A2-A3171D3D8B94}"/>
              </a:ext>
            </a:extLst>
          </p:cNvPr>
          <p:cNvSpPr>
            <a:spLocks noGrp="1"/>
          </p:cNvSpPr>
          <p:nvPr>
            <p:ph type="sldNum" sz="quarter" idx="12"/>
          </p:nvPr>
        </p:nvSpPr>
        <p:spPr/>
        <p:txBody>
          <a:bodyPr/>
          <a:lstStyle/>
          <a:p>
            <a:pPr defTabSz="457200">
              <a:defRPr/>
            </a:pPr>
            <a:fld id="{BF6EBFE9-79BB-431F-AEDF-EF334E7ED36B}" type="slidenum">
              <a:rPr lang="en-US">
                <a:solidFill>
                  <a:prstClr val="black">
                    <a:tint val="75000"/>
                  </a:prstClr>
                </a:solidFill>
                <a:latin typeface="Calibri"/>
              </a:rPr>
              <a:pPr defTabSz="457200">
                <a:defRPr/>
              </a:pPr>
              <a:t>14</a:t>
            </a:fld>
            <a:endParaRPr lang="en-US" dirty="0">
              <a:solidFill>
                <a:prstClr val="black">
                  <a:tint val="75000"/>
                </a:prstClr>
              </a:solidFill>
              <a:latin typeface="Calibri"/>
            </a:endParaRPr>
          </a:p>
        </p:txBody>
      </p:sp>
      <p:sp>
        <p:nvSpPr>
          <p:cNvPr id="3" name="Content Placeholder 2">
            <a:extLst>
              <a:ext uri="{FF2B5EF4-FFF2-40B4-BE49-F238E27FC236}">
                <a16:creationId xmlns:a16="http://schemas.microsoft.com/office/drawing/2014/main" id="{9B5ABA35-E277-4564-85E2-7209120F26D4}"/>
              </a:ext>
            </a:extLst>
          </p:cNvPr>
          <p:cNvSpPr>
            <a:spLocks noGrp="1"/>
          </p:cNvSpPr>
          <p:nvPr>
            <p:ph idx="4294967295"/>
          </p:nvPr>
        </p:nvSpPr>
        <p:spPr>
          <a:xfrm>
            <a:off x="0" y="1463675"/>
            <a:ext cx="7766613" cy="5260975"/>
          </a:xfrm>
        </p:spPr>
        <p:txBody>
          <a:bodyPr>
            <a:normAutofit fontScale="77500" lnSpcReduction="20000"/>
          </a:bodyPr>
          <a:lstStyle/>
          <a:p>
            <a:pPr marL="0" indent="0" algn="ctr">
              <a:buNone/>
            </a:pPr>
            <a:r>
              <a:rPr lang="en-US" sz="4400" b="1" dirty="0">
                <a:solidFill>
                  <a:schemeClr val="tx2">
                    <a:lumMod val="75000"/>
                  </a:schemeClr>
                </a:solidFill>
              </a:rPr>
              <a:t>A foot still in limbo</a:t>
            </a:r>
          </a:p>
          <a:p>
            <a:pPr marL="0" indent="0">
              <a:buNone/>
            </a:pPr>
            <a:endParaRPr lang="en-US" sz="4400" b="1" dirty="0">
              <a:solidFill>
                <a:schemeClr val="tx2">
                  <a:lumMod val="75000"/>
                </a:schemeClr>
              </a:solidFill>
            </a:endParaRPr>
          </a:p>
          <a:p>
            <a:pPr marL="0" indent="0">
              <a:buNone/>
            </a:pPr>
            <a:r>
              <a:rPr lang="en-US" b="1" dirty="0">
                <a:solidFill>
                  <a:schemeClr val="tx2">
                    <a:lumMod val="75000"/>
                  </a:schemeClr>
                </a:solidFill>
              </a:rPr>
              <a:t>2008.</a:t>
            </a:r>
            <a:r>
              <a:rPr lang="en-US" dirty="0">
                <a:solidFill>
                  <a:schemeClr val="tx2">
                    <a:lumMod val="75000"/>
                  </a:schemeClr>
                </a:solidFill>
              </a:rPr>
              <a:t>  NIST “Guide to the Use of the SI”</a:t>
            </a:r>
          </a:p>
          <a:p>
            <a:r>
              <a:rPr lang="en-US" dirty="0">
                <a:solidFill>
                  <a:schemeClr val="tx2">
                    <a:lumMod val="75000"/>
                  </a:schemeClr>
                </a:solidFill>
              </a:rPr>
              <a:t>U.S. survey foot still used </a:t>
            </a:r>
          </a:p>
          <a:p>
            <a:pPr lvl="1"/>
            <a:r>
              <a:rPr lang="en-US" dirty="0">
                <a:solidFill>
                  <a:schemeClr val="tx2">
                    <a:lumMod val="75000"/>
                  </a:schemeClr>
                </a:solidFill>
              </a:rPr>
              <a:t>but never officially permanently adopted</a:t>
            </a:r>
          </a:p>
          <a:p>
            <a:r>
              <a:rPr lang="en-US" dirty="0">
                <a:solidFill>
                  <a:schemeClr val="tx2">
                    <a:lumMod val="75000"/>
                  </a:schemeClr>
                </a:solidFill>
              </a:rPr>
              <a:t>Repeats 1975 FRN ideas about the two feet:</a:t>
            </a:r>
          </a:p>
          <a:p>
            <a:pPr lvl="1"/>
            <a:r>
              <a:rPr lang="en-US" dirty="0">
                <a:solidFill>
                  <a:schemeClr val="tx2">
                    <a:lumMod val="75000"/>
                  </a:schemeClr>
                </a:solidFill>
              </a:rPr>
              <a:t>International ft used for </a:t>
            </a:r>
            <a:r>
              <a:rPr lang="en-US" b="1" i="1" dirty="0">
                <a:solidFill>
                  <a:schemeClr val="tx2">
                    <a:lumMod val="75000"/>
                  </a:schemeClr>
                </a:solidFill>
              </a:rPr>
              <a:t>engineering</a:t>
            </a:r>
            <a:r>
              <a:rPr lang="en-US" dirty="0">
                <a:solidFill>
                  <a:schemeClr val="tx2">
                    <a:lumMod val="75000"/>
                  </a:schemeClr>
                </a:solidFill>
              </a:rPr>
              <a:t> </a:t>
            </a:r>
          </a:p>
          <a:p>
            <a:pPr lvl="1"/>
            <a:r>
              <a:rPr lang="en-US" dirty="0">
                <a:solidFill>
                  <a:schemeClr val="tx2">
                    <a:lumMod val="75000"/>
                  </a:schemeClr>
                </a:solidFill>
              </a:rPr>
              <a:t>U.S. ft used for </a:t>
            </a:r>
            <a:r>
              <a:rPr lang="en-US" b="1" i="1" dirty="0">
                <a:solidFill>
                  <a:schemeClr val="tx2">
                    <a:lumMod val="75000"/>
                  </a:schemeClr>
                </a:solidFill>
              </a:rPr>
              <a:t>surveying &amp; mapping</a:t>
            </a:r>
          </a:p>
          <a:p>
            <a:pPr marL="0" indent="0">
              <a:spcBef>
                <a:spcPts val="1800"/>
              </a:spcBef>
              <a:buNone/>
            </a:pPr>
            <a:r>
              <a:rPr lang="en-US" b="1" i="1" dirty="0">
                <a:solidFill>
                  <a:srgbClr val="C00000"/>
                </a:solidFill>
              </a:rPr>
              <a:t>At odds with very idea of “standards”</a:t>
            </a:r>
            <a:endParaRPr lang="en-US" dirty="0">
              <a:solidFill>
                <a:schemeClr val="tx2">
                  <a:lumMod val="75000"/>
                </a:schemeClr>
              </a:solidFill>
            </a:endParaRPr>
          </a:p>
        </p:txBody>
      </p:sp>
      <p:sp>
        <p:nvSpPr>
          <p:cNvPr id="6" name="Rectangle 5">
            <a:extLst>
              <a:ext uri="{FF2B5EF4-FFF2-40B4-BE49-F238E27FC236}">
                <a16:creationId xmlns:a16="http://schemas.microsoft.com/office/drawing/2014/main" id="{BC4BD2F1-9B3C-41EE-943B-3E16D966A8A0}"/>
              </a:ext>
            </a:extLst>
          </p:cNvPr>
          <p:cNvSpPr/>
          <p:nvPr/>
        </p:nvSpPr>
        <p:spPr>
          <a:xfrm>
            <a:off x="559444" y="4836177"/>
            <a:ext cx="6570561" cy="9548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latin typeface="Calibri"/>
            </a:endParaRPr>
          </a:p>
        </p:txBody>
      </p:sp>
      <p:pic>
        <p:nvPicPr>
          <p:cNvPr id="7" name="Picture 6">
            <a:extLst>
              <a:ext uri="{FF2B5EF4-FFF2-40B4-BE49-F238E27FC236}">
                <a16:creationId xmlns:a16="http://schemas.microsoft.com/office/drawing/2014/main" id="{13628390-40E8-4C0D-B44C-CFC0AD031E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7416" y="1181097"/>
            <a:ext cx="4099231" cy="530489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1354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7200">
              <a:defRPr/>
            </a:pPr>
            <a:fld id="{BF6EBFE9-79BB-431F-AEDF-EF334E7ED36B}" type="slidenum">
              <a:rPr lang="en-US">
                <a:solidFill>
                  <a:prstClr val="black">
                    <a:tint val="75000"/>
                  </a:prstClr>
                </a:solidFill>
                <a:latin typeface="Calibri"/>
              </a:rPr>
              <a:pPr defTabSz="457200">
                <a:defRPr/>
              </a:pPr>
              <a:t>15</a:t>
            </a:fld>
            <a:endParaRPr lang="en-US" dirty="0">
              <a:solidFill>
                <a:prstClr val="black">
                  <a:tint val="75000"/>
                </a:prstClr>
              </a:solidFill>
              <a:latin typeface="Calibri"/>
            </a:endParaRPr>
          </a:p>
        </p:txBody>
      </p:sp>
      <p:sp>
        <p:nvSpPr>
          <p:cNvPr id="3" name="Content Placeholder 2"/>
          <p:cNvSpPr>
            <a:spLocks noGrp="1"/>
          </p:cNvSpPr>
          <p:nvPr>
            <p:ph idx="4294967295"/>
          </p:nvPr>
        </p:nvSpPr>
        <p:spPr>
          <a:xfrm>
            <a:off x="185195" y="1463675"/>
            <a:ext cx="11806177" cy="4754563"/>
          </a:xfrm>
        </p:spPr>
        <p:txBody>
          <a:bodyPr>
            <a:normAutofit/>
          </a:bodyPr>
          <a:lstStyle/>
          <a:p>
            <a:r>
              <a:rPr lang="en-US" dirty="0">
                <a:solidFill>
                  <a:schemeClr val="tx2">
                    <a:lumMod val="75000"/>
                  </a:schemeClr>
                </a:solidFill>
              </a:rPr>
              <a:t>In 1959.  Then in 1986.  And again in 2016…</a:t>
            </a:r>
          </a:p>
          <a:p>
            <a:endParaRPr lang="en-US" dirty="0">
              <a:solidFill>
                <a:schemeClr val="tx2">
                  <a:lumMod val="75000"/>
                </a:schemeClr>
              </a:solidFill>
            </a:endParaRPr>
          </a:p>
          <a:p>
            <a:endParaRPr lang="en-US" dirty="0">
              <a:solidFill>
                <a:schemeClr val="tx2">
                  <a:lumMod val="75000"/>
                </a:schemeClr>
              </a:solidFill>
            </a:endParaRPr>
          </a:p>
        </p:txBody>
      </p:sp>
      <p:sp>
        <p:nvSpPr>
          <p:cNvPr id="7" name="Title 1">
            <a:extLst>
              <a:ext uri="{FF2B5EF4-FFF2-40B4-BE49-F238E27FC236}">
                <a16:creationId xmlns:a16="http://schemas.microsoft.com/office/drawing/2014/main" id="{57A06B2D-47B2-794E-9350-B320D7CE9E67}"/>
              </a:ext>
            </a:extLst>
          </p:cNvPr>
          <p:cNvSpPr>
            <a:spLocks noGrp="1"/>
          </p:cNvSpPr>
          <p:nvPr>
            <p:ph type="title" idx="4294967295"/>
          </p:nvPr>
        </p:nvSpPr>
        <p:spPr>
          <a:xfrm>
            <a:off x="0" y="477838"/>
            <a:ext cx="12192000" cy="801687"/>
          </a:xfrm>
          <a:solidFill>
            <a:schemeClr val="accent1"/>
          </a:solidFill>
        </p:spPr>
        <p:txBody>
          <a:bodyPr/>
          <a:lstStyle/>
          <a:p>
            <a:r>
              <a:rPr lang="en-US" sz="4000" b="1" i="1" dirty="0">
                <a:solidFill>
                  <a:schemeClr val="bg1"/>
                </a:solidFill>
              </a:rPr>
              <a:t>Problem created and perpetuated by NGS</a:t>
            </a:r>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1013" y="2186650"/>
            <a:ext cx="10069974" cy="4662310"/>
          </a:xfrm>
          <a:prstGeom prst="rect">
            <a:avLst/>
          </a:prstGeom>
          <a:solidFill>
            <a:schemeClr val="bg1"/>
          </a:solidFill>
        </p:spPr>
      </p:pic>
      <p:sp>
        <p:nvSpPr>
          <p:cNvPr id="2" name="TextBox 1">
            <a:extLst>
              <a:ext uri="{FF2B5EF4-FFF2-40B4-BE49-F238E27FC236}">
                <a16:creationId xmlns:a16="http://schemas.microsoft.com/office/drawing/2014/main" id="{E81C5C77-9BA4-BD0E-7833-CBDEC1AD2299}"/>
              </a:ext>
            </a:extLst>
          </p:cNvPr>
          <p:cNvSpPr txBox="1"/>
          <p:nvPr/>
        </p:nvSpPr>
        <p:spPr>
          <a:xfrm>
            <a:off x="2507848" y="3363643"/>
            <a:ext cx="7342207" cy="1569660"/>
          </a:xfrm>
          <a:prstGeom prst="rect">
            <a:avLst/>
          </a:prstGeom>
          <a:noFill/>
        </p:spPr>
        <p:txBody>
          <a:bodyPr wrap="square" rtlCol="0">
            <a:spAutoFit/>
          </a:bodyPr>
          <a:lstStyle/>
          <a:p>
            <a:pPr algn="ctr"/>
            <a:r>
              <a:rPr lang="en-US" sz="4800" b="1" dirty="0">
                <a:ln w="22225">
                  <a:solidFill>
                    <a:schemeClr val="accent2"/>
                  </a:solidFill>
                  <a:prstDash val="solid"/>
                </a:ln>
                <a:solidFill>
                  <a:schemeClr val="accent2">
                    <a:lumMod val="40000"/>
                    <a:lumOff val="60000"/>
                  </a:schemeClr>
                </a:solidFill>
              </a:rPr>
              <a:t>We did work with NSPS and AAGS to fix this!</a:t>
            </a:r>
          </a:p>
        </p:txBody>
      </p:sp>
    </p:spTree>
    <p:extLst>
      <p:ext uri="{BB962C8B-B14F-4D97-AF65-F5344CB8AC3E}">
        <p14:creationId xmlns:p14="http://schemas.microsoft.com/office/powerpoint/2010/main" val="28228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xit" presetSubtype="10" fill="hold" nodeType="clickEffect">
                                  <p:stCondLst>
                                    <p:cond delay="0"/>
                                  </p:stCondLst>
                                  <p:childTnLst>
                                    <p:anim calcmode="lin" valueType="num">
                                      <p:cBhvr>
                                        <p:cTn id="11" dur="500"/>
                                        <p:tgtEl>
                                          <p:spTgt spid="5"/>
                                        </p:tgtEl>
                                        <p:attrNameLst>
                                          <p:attrName>ppt_w</p:attrName>
                                        </p:attrNameLst>
                                      </p:cBhvr>
                                      <p:tavLst>
                                        <p:tav tm="0">
                                          <p:val>
                                            <p:strVal val="ppt_w"/>
                                          </p:val>
                                        </p:tav>
                                        <p:tav tm="100000">
                                          <p:val>
                                            <p:fltVal val="0"/>
                                          </p:val>
                                        </p:tav>
                                      </p:tavLst>
                                    </p:anim>
                                    <p:anim calcmode="lin" valueType="num">
                                      <p:cBhvr>
                                        <p:cTn id="12" dur="500"/>
                                        <p:tgtEl>
                                          <p:spTgt spid="5"/>
                                        </p:tgtEl>
                                        <p:attrNameLst>
                                          <p:attrName>ppt_h</p:attrName>
                                        </p:attrNameLst>
                                      </p:cBhvr>
                                      <p:tavLst>
                                        <p:tav tm="0">
                                          <p:val>
                                            <p:strVal val="ppt_h"/>
                                          </p:val>
                                        </p:tav>
                                        <p:tav tm="100000">
                                          <p:val>
                                            <p:strVal val="ppt_h"/>
                                          </p:val>
                                        </p:tav>
                                      </p:tavLst>
                                    </p:anim>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381E83-45D3-46E2-BEBB-8D4BFF3FB83D}"/>
              </a:ext>
            </a:extLst>
          </p:cNvPr>
          <p:cNvSpPr>
            <a:spLocks noGrp="1"/>
          </p:cNvSpPr>
          <p:nvPr>
            <p:ph type="sldNum" sz="quarter" idx="12"/>
          </p:nvPr>
        </p:nvSpPr>
        <p:spPr/>
        <p:txBody>
          <a:bodyPr/>
          <a:lstStyle/>
          <a:p>
            <a:pPr defTabSz="914400">
              <a:defRPr/>
            </a:pPr>
            <a:fld id="{BF6EBFE9-79BB-431F-AEDF-EF334E7ED36B}" type="slidenum">
              <a:rPr lang="en-US">
                <a:solidFill>
                  <a:prstClr val="black">
                    <a:tint val="75000"/>
                  </a:prstClr>
                </a:solidFill>
                <a:latin typeface="Calibri"/>
              </a:rPr>
              <a:pPr defTabSz="914400">
                <a:defRPr/>
              </a:pPr>
              <a:t>16</a:t>
            </a:fld>
            <a:endParaRPr lang="en-US" dirty="0">
              <a:solidFill>
                <a:prstClr val="black">
                  <a:tint val="75000"/>
                </a:prstClr>
              </a:solidFill>
              <a:latin typeface="Calibri"/>
            </a:endParaRPr>
          </a:p>
        </p:txBody>
      </p:sp>
      <p:sp>
        <p:nvSpPr>
          <p:cNvPr id="3" name="Content Placeholder 2">
            <a:extLst>
              <a:ext uri="{FF2B5EF4-FFF2-40B4-BE49-F238E27FC236}">
                <a16:creationId xmlns:a16="http://schemas.microsoft.com/office/drawing/2014/main" id="{7E5D8876-2D14-4B57-8BEC-42F461226CAD}"/>
              </a:ext>
            </a:extLst>
          </p:cNvPr>
          <p:cNvSpPr>
            <a:spLocks noGrp="1"/>
          </p:cNvSpPr>
          <p:nvPr>
            <p:ph idx="4294967295"/>
          </p:nvPr>
        </p:nvSpPr>
        <p:spPr>
          <a:xfrm>
            <a:off x="150471" y="1463674"/>
            <a:ext cx="11875625" cy="5145469"/>
          </a:xfrm>
        </p:spPr>
        <p:txBody>
          <a:bodyPr>
            <a:normAutofit fontScale="70000" lnSpcReduction="20000"/>
          </a:bodyPr>
          <a:lstStyle/>
          <a:p>
            <a:r>
              <a:rPr lang="en-US" dirty="0">
                <a:solidFill>
                  <a:schemeClr val="tx2">
                    <a:lumMod val="75000"/>
                  </a:schemeClr>
                </a:solidFill>
              </a:rPr>
              <a:t>That was original intent (</a:t>
            </a:r>
            <a:r>
              <a:rPr lang="en-US" i="1" dirty="0">
                <a:solidFill>
                  <a:schemeClr val="tx2">
                    <a:lumMod val="75000"/>
                  </a:schemeClr>
                </a:solidFill>
              </a:rPr>
              <a:t>60 years ago!</a:t>
            </a:r>
            <a:r>
              <a:rPr lang="en-US" dirty="0">
                <a:solidFill>
                  <a:schemeClr val="tx2">
                    <a:lumMod val="75000"/>
                  </a:schemeClr>
                </a:solidFill>
              </a:rPr>
              <a:t>)</a:t>
            </a:r>
          </a:p>
          <a:p>
            <a:r>
              <a:rPr lang="en-US" dirty="0">
                <a:solidFill>
                  <a:schemeClr val="tx2">
                    <a:lumMod val="75000"/>
                  </a:schemeClr>
                </a:solidFill>
              </a:rPr>
              <a:t>Two “feet” is inefficient and causes confusion</a:t>
            </a:r>
          </a:p>
          <a:p>
            <a:pPr lvl="1"/>
            <a:r>
              <a:rPr lang="en-US" dirty="0">
                <a:solidFill>
                  <a:schemeClr val="tx2">
                    <a:lumMod val="75000"/>
                  </a:schemeClr>
                </a:solidFill>
              </a:rPr>
              <a:t>Leads to errors that cost money</a:t>
            </a:r>
          </a:p>
          <a:p>
            <a:pPr lvl="1"/>
            <a:r>
              <a:rPr lang="en-US" dirty="0">
                <a:solidFill>
                  <a:schemeClr val="tx2">
                    <a:lumMod val="75000"/>
                  </a:schemeClr>
                </a:solidFill>
              </a:rPr>
              <a:t>Absurd to have “same” unit that differs by 2 ppm</a:t>
            </a:r>
          </a:p>
          <a:p>
            <a:pPr lvl="1"/>
            <a:r>
              <a:rPr lang="en-US" dirty="0">
                <a:solidFill>
                  <a:schemeClr val="tx2">
                    <a:lumMod val="75000"/>
                  </a:schemeClr>
                </a:solidFill>
              </a:rPr>
              <a:t>Defeats purpose of having a length standard</a:t>
            </a:r>
          </a:p>
          <a:p>
            <a:r>
              <a:rPr lang="en-US" dirty="0">
                <a:solidFill>
                  <a:schemeClr val="tx2">
                    <a:lumMod val="75000"/>
                  </a:schemeClr>
                </a:solidFill>
              </a:rPr>
              <a:t>Only recognized in </a:t>
            </a:r>
            <a:r>
              <a:rPr lang="en-US" b="1" i="1" dirty="0">
                <a:solidFill>
                  <a:schemeClr val="tx2">
                    <a:lumMod val="75000"/>
                  </a:schemeClr>
                </a:solidFill>
              </a:rPr>
              <a:t>part</a:t>
            </a:r>
            <a:r>
              <a:rPr lang="en-US" dirty="0">
                <a:solidFill>
                  <a:schemeClr val="tx2">
                    <a:lumMod val="75000"/>
                  </a:schemeClr>
                </a:solidFill>
              </a:rPr>
              <a:t> of U.S.</a:t>
            </a:r>
          </a:p>
          <a:p>
            <a:r>
              <a:rPr lang="en-US" dirty="0">
                <a:solidFill>
                  <a:schemeClr val="tx2">
                    <a:lumMod val="75000"/>
                  </a:schemeClr>
                </a:solidFill>
              </a:rPr>
              <a:t>NGS software can support backward-compatibility</a:t>
            </a:r>
          </a:p>
          <a:p>
            <a:r>
              <a:rPr lang="en-US" b="1" i="1" dirty="0">
                <a:solidFill>
                  <a:schemeClr val="tx2">
                    <a:lumMod val="75000"/>
                  </a:schemeClr>
                </a:solidFill>
              </a:rPr>
              <a:t>Now is the time</a:t>
            </a:r>
          </a:p>
          <a:p>
            <a:pPr lvl="1"/>
            <a:r>
              <a:rPr lang="en-US" dirty="0">
                <a:solidFill>
                  <a:schemeClr val="tx2">
                    <a:lumMod val="75000"/>
                  </a:schemeClr>
                </a:solidFill>
              </a:rPr>
              <a:t>Many changes already being made for 2022</a:t>
            </a:r>
          </a:p>
          <a:p>
            <a:pPr lvl="1"/>
            <a:r>
              <a:rPr lang="en-US" dirty="0">
                <a:solidFill>
                  <a:schemeClr val="tx2">
                    <a:lumMod val="75000"/>
                  </a:schemeClr>
                </a:solidFill>
              </a:rPr>
              <a:t>Change in foot trivial compared to other changes</a:t>
            </a:r>
          </a:p>
          <a:p>
            <a:pPr lvl="1"/>
            <a:r>
              <a:rPr lang="en-US" dirty="0">
                <a:solidFill>
                  <a:schemeClr val="tx2">
                    <a:lumMod val="75000"/>
                  </a:schemeClr>
                </a:solidFill>
              </a:rPr>
              <a:t>U.S. survey foot problems will never go way if not addressed</a:t>
            </a:r>
          </a:p>
        </p:txBody>
      </p:sp>
      <p:sp>
        <p:nvSpPr>
          <p:cNvPr id="7" name="Title 1">
            <a:extLst>
              <a:ext uri="{FF2B5EF4-FFF2-40B4-BE49-F238E27FC236}">
                <a16:creationId xmlns:a16="http://schemas.microsoft.com/office/drawing/2014/main" id="{F4C22D30-C536-7544-A107-BF89CAEEF65E}"/>
              </a:ext>
            </a:extLst>
          </p:cNvPr>
          <p:cNvSpPr>
            <a:spLocks noGrp="1"/>
          </p:cNvSpPr>
          <p:nvPr>
            <p:ph type="title" idx="4294967295"/>
          </p:nvPr>
        </p:nvSpPr>
        <p:spPr>
          <a:xfrm>
            <a:off x="0" y="477838"/>
            <a:ext cx="12192000" cy="801687"/>
          </a:xfrm>
          <a:solidFill>
            <a:schemeClr val="accent1"/>
          </a:solidFill>
        </p:spPr>
        <p:txBody>
          <a:bodyPr/>
          <a:lstStyle/>
          <a:p>
            <a:r>
              <a:rPr lang="en-US" sz="4000" b="1" dirty="0">
                <a:solidFill>
                  <a:schemeClr val="bg1"/>
                </a:solidFill>
              </a:rPr>
              <a:t>Why make the change?</a:t>
            </a:r>
          </a:p>
        </p:txBody>
      </p:sp>
    </p:spTree>
    <p:extLst>
      <p:ext uri="{BB962C8B-B14F-4D97-AF65-F5344CB8AC3E}">
        <p14:creationId xmlns:p14="http://schemas.microsoft.com/office/powerpoint/2010/main" val="204475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fade">
                                      <p:cBhvr>
                                        <p:cTn id="2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347200" y="6492875"/>
            <a:ext cx="2844800" cy="365125"/>
          </a:xfrm>
        </p:spPr>
        <p:txBody>
          <a:bodyPr/>
          <a:lstStyle/>
          <a:p>
            <a:pPr defTabSz="457200">
              <a:defRPr/>
            </a:pPr>
            <a:fld id="{BF6EBFE9-79BB-431F-AEDF-EF334E7ED36B}" type="slidenum">
              <a:rPr lang="en-US">
                <a:solidFill>
                  <a:prstClr val="black">
                    <a:tint val="75000"/>
                  </a:prstClr>
                </a:solidFill>
                <a:latin typeface="Calibri"/>
              </a:rPr>
              <a:pPr defTabSz="457200">
                <a:defRPr/>
              </a:pPr>
              <a:t>17</a:t>
            </a:fld>
            <a:endParaRPr lang="en-US" dirty="0">
              <a:solidFill>
                <a:prstClr val="black">
                  <a:tint val="75000"/>
                </a:prstClr>
              </a:solidFill>
              <a:latin typeface="Calibri"/>
            </a:endParaRPr>
          </a:p>
        </p:txBody>
      </p:sp>
      <p:pic>
        <p:nvPicPr>
          <p:cNvPr id="7" name="Picture 6"/>
          <p:cNvPicPr>
            <a:picLocks noChangeAspect="1"/>
          </p:cNvPicPr>
          <p:nvPr/>
        </p:nvPicPr>
        <p:blipFill>
          <a:blip r:embed="rId3" cstate="print">
            <a:clrChange>
              <a:clrFrom>
                <a:srgbClr val="CCCCCC"/>
              </a:clrFrom>
              <a:clrTo>
                <a:srgbClr val="CCCCCC">
                  <a:alpha val="0"/>
                </a:srgbClr>
              </a:clrTo>
            </a:clrChange>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26877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7200">
              <a:defRPr/>
            </a:pPr>
            <a:fld id="{BF6EBFE9-79BB-431F-AEDF-EF334E7ED36B}" type="slidenum">
              <a:rPr lang="en-US">
                <a:solidFill>
                  <a:prstClr val="black">
                    <a:tint val="75000"/>
                  </a:prstClr>
                </a:solidFill>
                <a:latin typeface="Calibri"/>
              </a:rPr>
              <a:pPr defTabSz="457200">
                <a:defRPr/>
              </a:pPr>
              <a:t>18</a:t>
            </a:fld>
            <a:endParaRPr lang="en-US" dirty="0">
              <a:solidFill>
                <a:prstClr val="black">
                  <a:tint val="75000"/>
                </a:prstClr>
              </a:solidFill>
              <a:latin typeface="Calibri"/>
            </a:endParaRPr>
          </a:p>
        </p:txBody>
      </p:sp>
      <p:sp>
        <p:nvSpPr>
          <p:cNvPr id="14" name="Title 1">
            <a:extLst>
              <a:ext uri="{FF2B5EF4-FFF2-40B4-BE49-F238E27FC236}">
                <a16:creationId xmlns:a16="http://schemas.microsoft.com/office/drawing/2014/main" id="{6B0694EA-D923-654A-BEBB-C4B4A4BF7E05}"/>
              </a:ext>
            </a:extLst>
          </p:cNvPr>
          <p:cNvSpPr>
            <a:spLocks noGrp="1"/>
          </p:cNvSpPr>
          <p:nvPr>
            <p:ph type="title" idx="4294967295"/>
          </p:nvPr>
        </p:nvSpPr>
        <p:spPr>
          <a:xfrm>
            <a:off x="0" y="477838"/>
            <a:ext cx="12192000" cy="801687"/>
          </a:xfrm>
          <a:solidFill>
            <a:schemeClr val="accent1"/>
          </a:solidFill>
        </p:spPr>
        <p:txBody>
          <a:bodyPr/>
          <a:lstStyle/>
          <a:p>
            <a:r>
              <a:rPr lang="en-US" sz="4000" b="1" dirty="0">
                <a:solidFill>
                  <a:schemeClr val="bg1"/>
                </a:solidFill>
              </a:rPr>
              <a:t>Reasons for adopting “new” foot</a:t>
            </a:r>
          </a:p>
        </p:txBody>
      </p:sp>
      <p:pic>
        <p:nvPicPr>
          <p:cNvPr id="1026" name="Picture 2" descr="http://annerussellart.com/newimages/Twoleftfeet.jpg">
            <a:extLst>
              <a:ext uri="{FF2B5EF4-FFF2-40B4-BE49-F238E27FC236}">
                <a16:creationId xmlns:a16="http://schemas.microsoft.com/office/drawing/2014/main" id="{D19F32A6-4E32-40CF-B913-219C795AA8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
          <a:stretch/>
        </p:blipFill>
        <p:spPr bwMode="auto">
          <a:xfrm>
            <a:off x="6479996" y="1279526"/>
            <a:ext cx="4188005" cy="55784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DA574AB-6EA5-431D-8763-5561A607C91F}"/>
              </a:ext>
            </a:extLst>
          </p:cNvPr>
          <p:cNvSpPr txBox="1"/>
          <p:nvPr/>
        </p:nvSpPr>
        <p:spPr bwMode="auto">
          <a:xfrm>
            <a:off x="702527" y="1355965"/>
            <a:ext cx="3667991" cy="2585323"/>
          </a:xfrm>
          <a:prstGeom prst="rect">
            <a:avLst/>
          </a:prstGeom>
          <a:noFill/>
          <a:ln w="9525" algn="ctr">
            <a:noFill/>
            <a:miter lim="800000"/>
            <a:headEnd/>
            <a:tailEnd/>
          </a:ln>
          <a:effectLst/>
        </p:spPr>
        <p:txBody>
          <a:bodyPr wrap="square" rtlCol="0">
            <a:spAutoFit/>
          </a:bodyPr>
          <a:lstStyle/>
          <a:p>
            <a:pPr algn="ctr" defTabSz="457200">
              <a:spcBef>
                <a:spcPct val="50000"/>
              </a:spcBef>
            </a:pPr>
            <a:r>
              <a:rPr lang="en-US" sz="3600" b="1" dirty="0">
                <a:solidFill>
                  <a:srgbClr val="1F497D">
                    <a:lumMod val="75000"/>
                  </a:srgbClr>
                </a:solidFill>
                <a:latin typeface="Calibri"/>
              </a:rPr>
              <a:t>Helps prevent “foot confusion” problems</a:t>
            </a:r>
          </a:p>
          <a:p>
            <a:pPr algn="ctr" defTabSz="457200">
              <a:spcBef>
                <a:spcPct val="50000"/>
              </a:spcBef>
            </a:pPr>
            <a:endParaRPr lang="en-US" sz="3600" b="1" i="1" dirty="0">
              <a:solidFill>
                <a:srgbClr val="1F497D">
                  <a:lumMod val="75000"/>
                </a:srgbClr>
              </a:solidFill>
              <a:latin typeface="Calibri"/>
              <a:cs typeface="Arial" pitchFamily="34" charset="0"/>
            </a:endParaRPr>
          </a:p>
        </p:txBody>
      </p:sp>
      <p:sp>
        <p:nvSpPr>
          <p:cNvPr id="5" name="TextBox 4">
            <a:extLst>
              <a:ext uri="{FF2B5EF4-FFF2-40B4-BE49-F238E27FC236}">
                <a16:creationId xmlns:a16="http://schemas.microsoft.com/office/drawing/2014/main" id="{AC974A8F-F1B2-4139-94DF-E4EA0231637F}"/>
              </a:ext>
            </a:extLst>
          </p:cNvPr>
          <p:cNvSpPr txBox="1"/>
          <p:nvPr/>
        </p:nvSpPr>
        <p:spPr bwMode="auto">
          <a:xfrm>
            <a:off x="832413" y="3286046"/>
            <a:ext cx="4031672" cy="1723549"/>
          </a:xfrm>
          <a:prstGeom prst="rect">
            <a:avLst/>
          </a:prstGeom>
          <a:noFill/>
          <a:ln w="9525" algn="ctr">
            <a:noFill/>
            <a:miter lim="800000"/>
            <a:headEnd/>
            <a:tailEnd/>
          </a:ln>
          <a:effectLst/>
        </p:spPr>
        <p:txBody>
          <a:bodyPr wrap="square" rtlCol="0">
            <a:spAutoFit/>
          </a:bodyPr>
          <a:lstStyle/>
          <a:p>
            <a:pPr marL="457200" indent="-457200" defTabSz="457200">
              <a:spcBef>
                <a:spcPts val="600"/>
              </a:spcBef>
              <a:buFont typeface="Arial" panose="020B0604020202020204" pitchFamily="34" charset="0"/>
              <a:buChar char="•"/>
            </a:pPr>
            <a:r>
              <a:rPr lang="en-US" sz="3200" dirty="0">
                <a:solidFill>
                  <a:srgbClr val="1F497D">
                    <a:lumMod val="75000"/>
                  </a:srgbClr>
                </a:solidFill>
                <a:latin typeface="Calibri"/>
                <a:cs typeface="Arial" pitchFamily="34" charset="0"/>
              </a:rPr>
              <a:t>Sharing data</a:t>
            </a:r>
          </a:p>
          <a:p>
            <a:pPr marL="457200" indent="-457200" defTabSz="457200">
              <a:spcBef>
                <a:spcPts val="600"/>
              </a:spcBef>
              <a:buFont typeface="Arial" panose="020B0604020202020204" pitchFamily="34" charset="0"/>
              <a:buChar char="•"/>
            </a:pPr>
            <a:r>
              <a:rPr lang="en-US" sz="3200" dirty="0">
                <a:solidFill>
                  <a:srgbClr val="1F497D">
                    <a:lumMod val="75000"/>
                  </a:srgbClr>
                </a:solidFill>
                <a:latin typeface="Calibri"/>
                <a:cs typeface="Arial" pitchFamily="34" charset="0"/>
              </a:rPr>
              <a:t>Variety of software</a:t>
            </a:r>
          </a:p>
          <a:p>
            <a:pPr marL="457200" indent="-457200" defTabSz="457200">
              <a:spcBef>
                <a:spcPts val="600"/>
              </a:spcBef>
              <a:buFont typeface="Arial" panose="020B0604020202020204" pitchFamily="34" charset="0"/>
              <a:buChar char="•"/>
            </a:pPr>
            <a:r>
              <a:rPr lang="en-US" sz="3200" dirty="0">
                <a:solidFill>
                  <a:srgbClr val="1F497D">
                    <a:lumMod val="75000"/>
                  </a:srgbClr>
                </a:solidFill>
                <a:latin typeface="Calibri"/>
                <a:cs typeface="Arial" pitchFamily="34" charset="0"/>
              </a:rPr>
              <a:t>Cost</a:t>
            </a:r>
          </a:p>
        </p:txBody>
      </p:sp>
    </p:spTree>
    <p:extLst>
      <p:ext uri="{BB962C8B-B14F-4D97-AF65-F5344CB8AC3E}">
        <p14:creationId xmlns:p14="http://schemas.microsoft.com/office/powerpoint/2010/main" val="2768549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C395BD-A9FA-42D3-9500-A16CE225BC11}"/>
              </a:ext>
            </a:extLst>
          </p:cNvPr>
          <p:cNvSpPr>
            <a:spLocks noGrp="1"/>
          </p:cNvSpPr>
          <p:nvPr>
            <p:ph idx="1"/>
          </p:nvPr>
        </p:nvSpPr>
        <p:spPr>
          <a:xfrm>
            <a:off x="1524002" y="1463040"/>
            <a:ext cx="9144001" cy="5110288"/>
          </a:xfrm>
        </p:spPr>
        <p:txBody>
          <a:bodyPr>
            <a:noAutofit/>
          </a:bodyPr>
          <a:lstStyle/>
          <a:p>
            <a:r>
              <a:rPr lang="en-US" sz="4000" dirty="0"/>
              <a:t>1,000,000.00 </a:t>
            </a:r>
            <a:r>
              <a:rPr lang="en-US" sz="4000" dirty="0" err="1"/>
              <a:t>sft</a:t>
            </a:r>
            <a:r>
              <a:rPr lang="en-US" sz="4000" dirty="0"/>
              <a:t> = 999,99</a:t>
            </a:r>
            <a:r>
              <a:rPr lang="en-US" sz="4000" b="1" dirty="0"/>
              <a:t>8</a:t>
            </a:r>
            <a:r>
              <a:rPr lang="en-US" sz="4000" dirty="0"/>
              <a:t>.00 </a:t>
            </a:r>
            <a:r>
              <a:rPr lang="en-US" sz="4000" dirty="0" err="1"/>
              <a:t>ift</a:t>
            </a:r>
            <a:endParaRPr lang="en-US" sz="4000" dirty="0"/>
          </a:p>
          <a:p>
            <a:r>
              <a:rPr lang="en-US" sz="4000" dirty="0"/>
              <a:t>10,000,000.00 </a:t>
            </a:r>
            <a:r>
              <a:rPr lang="en-US" sz="4000" dirty="0" err="1"/>
              <a:t>sft</a:t>
            </a:r>
            <a:r>
              <a:rPr lang="en-US" sz="4000" dirty="0"/>
              <a:t> = 9,999,9</a:t>
            </a:r>
            <a:r>
              <a:rPr lang="en-US" sz="4000" b="1" dirty="0"/>
              <a:t>80</a:t>
            </a:r>
            <a:r>
              <a:rPr lang="en-US" sz="4000" dirty="0"/>
              <a:t>.00 </a:t>
            </a:r>
            <a:r>
              <a:rPr lang="en-US" sz="4000" dirty="0" err="1"/>
              <a:t>ift</a:t>
            </a:r>
            <a:endParaRPr lang="en-US" sz="4000" dirty="0"/>
          </a:p>
          <a:p>
            <a:r>
              <a:rPr lang="en-US" sz="4000" dirty="0"/>
              <a:t>1,000.00 </a:t>
            </a:r>
            <a:r>
              <a:rPr lang="en-US" sz="4000" dirty="0" err="1"/>
              <a:t>sft</a:t>
            </a:r>
            <a:r>
              <a:rPr lang="en-US" sz="4000" dirty="0"/>
              <a:t> = 999.99</a:t>
            </a:r>
            <a:r>
              <a:rPr lang="en-US" sz="4000" b="1" dirty="0"/>
              <a:t>8</a:t>
            </a:r>
            <a:r>
              <a:rPr lang="en-US" sz="4000" dirty="0"/>
              <a:t> </a:t>
            </a:r>
            <a:r>
              <a:rPr lang="en-US" sz="4000" dirty="0" err="1"/>
              <a:t>ift</a:t>
            </a:r>
            <a:r>
              <a:rPr lang="en-US" sz="4000" dirty="0"/>
              <a:t> </a:t>
            </a:r>
            <a:r>
              <a:rPr lang="en-US" sz="2200" dirty="0"/>
              <a:t>(can you measure that?)</a:t>
            </a:r>
          </a:p>
          <a:p>
            <a:endParaRPr lang="en-US" sz="4000" dirty="0"/>
          </a:p>
          <a:p>
            <a:r>
              <a:rPr lang="en-US" sz="4000" dirty="0"/>
              <a:t>International </a:t>
            </a:r>
            <a:r>
              <a:rPr lang="en-US" sz="4000" dirty="0">
                <a:sym typeface="Wingdings" panose="05000000000000000000" pitchFamily="2" charset="2"/>
              </a:rPr>
              <a:t> 1 </a:t>
            </a:r>
            <a:r>
              <a:rPr lang="en-US" sz="4000" dirty="0" err="1">
                <a:sym typeface="Wingdings" panose="05000000000000000000" pitchFamily="2" charset="2"/>
              </a:rPr>
              <a:t>ft</a:t>
            </a:r>
            <a:r>
              <a:rPr lang="en-US" sz="4000" dirty="0">
                <a:sym typeface="Wingdings" panose="05000000000000000000" pitchFamily="2" charset="2"/>
              </a:rPr>
              <a:t> = .3048 m</a:t>
            </a:r>
            <a:endParaRPr lang="en-US" sz="4000" dirty="0"/>
          </a:p>
          <a:p>
            <a:r>
              <a:rPr lang="en-US" sz="4000" dirty="0"/>
              <a:t>US </a:t>
            </a:r>
            <a:r>
              <a:rPr lang="en-US" sz="4000" dirty="0">
                <a:sym typeface="Wingdings" panose="05000000000000000000" pitchFamily="2" charset="2"/>
              </a:rPr>
              <a:t></a:t>
            </a:r>
            <a:r>
              <a:rPr lang="en-US" sz="4000" dirty="0"/>
              <a:t> 1 ft = .30480061 m (approx.)</a:t>
            </a:r>
          </a:p>
          <a:p>
            <a:r>
              <a:rPr lang="en-US" sz="4000" dirty="0"/>
              <a:t>Approx 0.02 ft in about 2 miles</a:t>
            </a:r>
          </a:p>
          <a:p>
            <a:endParaRPr lang="en-US" sz="4000" dirty="0"/>
          </a:p>
        </p:txBody>
      </p:sp>
      <p:sp>
        <p:nvSpPr>
          <p:cNvPr id="5" name="Title 1">
            <a:extLst>
              <a:ext uri="{FF2B5EF4-FFF2-40B4-BE49-F238E27FC236}">
                <a16:creationId xmlns:a16="http://schemas.microsoft.com/office/drawing/2014/main" id="{A0406F13-EFFD-7044-8E42-B94EAFCC3BE8}"/>
              </a:ext>
            </a:extLst>
          </p:cNvPr>
          <p:cNvSpPr txBox="1">
            <a:spLocks/>
          </p:cNvSpPr>
          <p:nvPr/>
        </p:nvSpPr>
        <p:spPr bwMode="auto">
          <a:xfrm>
            <a:off x="1524000" y="477796"/>
            <a:ext cx="9144000" cy="802365"/>
          </a:xfrm>
          <a:prstGeom prst="rect">
            <a:avLst/>
          </a:prstGeom>
          <a:noFill/>
          <a:ln>
            <a:noFill/>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b="1" dirty="0">
                <a:latin typeface="Cambria" panose="02040503050406030204" pitchFamily="18" charset="0"/>
                <a:ea typeface="Cambria" panose="02040503050406030204" pitchFamily="18" charset="0"/>
              </a:rPr>
              <a:t>2 parts per million (ppm)?</a:t>
            </a:r>
          </a:p>
        </p:txBody>
      </p:sp>
    </p:spTree>
    <p:extLst>
      <p:ext uri="{BB962C8B-B14F-4D97-AF65-F5344CB8AC3E}">
        <p14:creationId xmlns:p14="http://schemas.microsoft.com/office/powerpoint/2010/main" val="376172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53727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2"/>
            <a:extLst>
              <a:ext uri="{FF2B5EF4-FFF2-40B4-BE49-F238E27FC236}">
                <a16:creationId xmlns:a16="http://schemas.microsoft.com/office/drawing/2014/main" id="{371EAAFF-A768-EB4E-77FE-8DB315585699}"/>
              </a:ext>
            </a:extLst>
          </p:cNvPr>
          <p:cNvPicPr>
            <a:picLocks noChangeAspect="1"/>
          </p:cNvPicPr>
          <p:nvPr/>
        </p:nvPicPr>
        <p:blipFill rotWithShape="1">
          <a:blip r:embed="rId3"/>
          <a:srcRect b="16987"/>
          <a:stretch/>
        </p:blipFill>
        <p:spPr>
          <a:xfrm>
            <a:off x="5669280" y="548640"/>
            <a:ext cx="6400800" cy="6263640"/>
          </a:xfrm>
          <a:prstGeom prst="rect">
            <a:avLst/>
          </a:prstGeom>
          <a:effectLst>
            <a:outerShdw blurRad="63500" sx="102000" sy="102000" algn="ctr" rotWithShape="0">
              <a:prstClr val="black">
                <a:alpha val="40000"/>
              </a:prstClr>
            </a:outerShdw>
          </a:effectLst>
        </p:spPr>
      </p:pic>
      <p:sp>
        <p:nvSpPr>
          <p:cNvPr id="2" name="Slide Number Placeholder 1">
            <a:extLst>
              <a:ext uri="{FF2B5EF4-FFF2-40B4-BE49-F238E27FC236}">
                <a16:creationId xmlns:a16="http://schemas.microsoft.com/office/drawing/2014/main" id="{EF670C1F-4C93-0266-1365-8A6C3EA43B3E}"/>
              </a:ext>
            </a:extLst>
          </p:cNvPr>
          <p:cNvSpPr>
            <a:spLocks noGrp="1"/>
          </p:cNvSpPr>
          <p:nvPr>
            <p:ph type="sldNum" sz="quarter" idx="12"/>
          </p:nvPr>
        </p:nvSpPr>
        <p:spPr/>
        <p:txBody>
          <a:bodyPr/>
          <a:lstStyle/>
          <a:p>
            <a:fld id="{FCA8DAF9-CFC1-344C-89B7-DCB2EBBDC673}" type="slidenum">
              <a:rPr lang="en-US" smtClean="0"/>
              <a:pPr/>
              <a:t>20</a:t>
            </a:fld>
            <a:endParaRPr lang="en-US"/>
          </a:p>
        </p:txBody>
      </p:sp>
      <p:sp>
        <p:nvSpPr>
          <p:cNvPr id="3" name="Title 2">
            <a:extLst>
              <a:ext uri="{FF2B5EF4-FFF2-40B4-BE49-F238E27FC236}">
                <a16:creationId xmlns:a16="http://schemas.microsoft.com/office/drawing/2014/main" id="{46BF4106-7799-5F5D-0F12-13B5DF724E97}"/>
              </a:ext>
            </a:extLst>
          </p:cNvPr>
          <p:cNvSpPr>
            <a:spLocks noGrp="1"/>
          </p:cNvSpPr>
          <p:nvPr>
            <p:ph type="title"/>
          </p:nvPr>
        </p:nvSpPr>
        <p:spPr>
          <a:xfrm>
            <a:off x="91440" y="457200"/>
            <a:ext cx="5608320" cy="1005840"/>
          </a:xfrm>
        </p:spPr>
        <p:txBody>
          <a:bodyPr>
            <a:normAutofit/>
          </a:bodyPr>
          <a:lstStyle/>
          <a:p>
            <a:r>
              <a:rPr lang="en-US" b="1" i="1" dirty="0"/>
              <a:t>What now?</a:t>
            </a:r>
          </a:p>
        </p:txBody>
      </p:sp>
      <p:sp>
        <p:nvSpPr>
          <p:cNvPr id="4" name="Content Placeholder 3">
            <a:extLst>
              <a:ext uri="{FF2B5EF4-FFF2-40B4-BE49-F238E27FC236}">
                <a16:creationId xmlns:a16="http://schemas.microsoft.com/office/drawing/2014/main" id="{3E84C996-7640-645D-0E2E-E142E00CF7BF}"/>
              </a:ext>
            </a:extLst>
          </p:cNvPr>
          <p:cNvSpPr>
            <a:spLocks noGrp="1"/>
          </p:cNvSpPr>
          <p:nvPr>
            <p:ph type="body" sz="half" idx="2"/>
          </p:nvPr>
        </p:nvSpPr>
        <p:spPr>
          <a:xfrm>
            <a:off x="91440" y="1463040"/>
            <a:ext cx="5394960" cy="4389120"/>
          </a:xfrm>
        </p:spPr>
        <p:txBody>
          <a:bodyPr>
            <a:normAutofit fontScale="62500" lnSpcReduction="20000"/>
          </a:bodyPr>
          <a:lstStyle/>
          <a:p>
            <a:pPr>
              <a:spcBef>
                <a:spcPts val="1200"/>
              </a:spcBef>
            </a:pPr>
            <a:r>
              <a:rPr lang="en-US" dirty="0"/>
              <a:t>US Survey Foot officially</a:t>
            </a:r>
          </a:p>
          <a:p>
            <a:pPr>
              <a:spcBef>
                <a:spcPts val="1200"/>
              </a:spcBef>
            </a:pPr>
            <a:r>
              <a:rPr lang="en-US" dirty="0"/>
              <a:t>deprecated on Dec 31, 2022</a:t>
            </a:r>
          </a:p>
          <a:p>
            <a:pPr marL="457200" lvl="1">
              <a:spcBef>
                <a:spcPts val="1200"/>
              </a:spcBef>
            </a:pPr>
            <a:r>
              <a:rPr lang="en-US" dirty="0"/>
              <a:t>Per final determination Federal Register Notice issued on Oct 5, 2020</a:t>
            </a:r>
          </a:p>
          <a:p>
            <a:pPr marL="457200" lvl="1">
              <a:spcBef>
                <a:spcPts val="1200"/>
              </a:spcBef>
            </a:pPr>
            <a:r>
              <a:rPr lang="en-US" dirty="0"/>
              <a:t>Collaborative action by National Institute of Science and Technology (NIST) and NGS</a:t>
            </a:r>
          </a:p>
          <a:p>
            <a:pPr marL="457200" lvl="1">
              <a:spcBef>
                <a:spcPts val="1200"/>
              </a:spcBef>
            </a:pPr>
            <a:r>
              <a:rPr lang="en-US" dirty="0"/>
              <a:t>Describes public comments received, along with the plan, resources, training, and other information for an </a:t>
            </a:r>
            <a:r>
              <a:rPr lang="en-US" b="1" i="1" dirty="0"/>
              <a:t>orderly transition with minimum disruption</a:t>
            </a:r>
          </a:p>
          <a:p>
            <a:endParaRPr lang="en-US" dirty="0"/>
          </a:p>
        </p:txBody>
      </p:sp>
      <p:sp>
        <p:nvSpPr>
          <p:cNvPr id="7" name="TextBox 6">
            <a:extLst>
              <a:ext uri="{FF2B5EF4-FFF2-40B4-BE49-F238E27FC236}">
                <a16:creationId xmlns:a16="http://schemas.microsoft.com/office/drawing/2014/main" id="{4B070810-B9E0-1F28-24F6-7B284EC462EA}"/>
              </a:ext>
            </a:extLst>
          </p:cNvPr>
          <p:cNvSpPr txBox="1"/>
          <p:nvPr/>
        </p:nvSpPr>
        <p:spPr bwMode="auto">
          <a:xfrm>
            <a:off x="5669280" y="2560320"/>
            <a:ext cx="6400800" cy="369332"/>
          </a:xfrm>
          <a:prstGeom prst="rect">
            <a:avLst/>
          </a:prstGeom>
          <a:noFill/>
          <a:ln w="9525" algn="ctr">
            <a:noFill/>
            <a:miter lim="800000"/>
            <a:headEnd/>
            <a:tailEnd/>
          </a:ln>
          <a:effectLst/>
        </p:spPr>
        <p:txBody>
          <a:bodyPr wrap="square" rtlCol="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800" b="1" i="1" u="none" strike="noStrike" kern="1200" cap="none" spc="0" normalizeH="0" baseline="0" noProof="0" dirty="0">
                <a:ln>
                  <a:noFill/>
                </a:ln>
                <a:solidFill>
                  <a:srgbClr val="FF0000"/>
                </a:solidFill>
                <a:effectLst/>
                <a:uLnTx/>
                <a:uFillTx/>
                <a:latin typeface="Calibri"/>
                <a:ea typeface="+mn-ea"/>
                <a:cs typeface="Arial" pitchFamily="34" charset="0"/>
                <a:sym typeface="Arial"/>
              </a:rPr>
              <a:t>(</a:t>
            </a:r>
            <a:r>
              <a:rPr lang="en-US" b="1" i="1" dirty="0">
                <a:solidFill>
                  <a:srgbClr val="FF0000"/>
                </a:solidFill>
                <a:latin typeface="Calibri"/>
                <a:cs typeface="Arial" pitchFamily="34" charset="0"/>
                <a:sym typeface="Arial"/>
              </a:rPr>
              <a:t>t</a:t>
            </a:r>
            <a:r>
              <a:rPr kumimoji="0" lang="en-US" sz="1800" b="1" i="1" u="none" strike="noStrike" kern="1200" cap="none" spc="0" normalizeH="0" baseline="0" noProof="0" dirty="0">
                <a:ln>
                  <a:noFill/>
                </a:ln>
                <a:solidFill>
                  <a:srgbClr val="FF0000"/>
                </a:solidFill>
                <a:effectLst/>
                <a:uLnTx/>
                <a:uFillTx/>
                <a:latin typeface="Calibri"/>
                <a:ea typeface="+mn-ea"/>
                <a:cs typeface="Arial" pitchFamily="34" charset="0"/>
                <a:sym typeface="Arial"/>
              </a:rPr>
              <a:t>his image is hyperlinked to the Federal Register page)</a:t>
            </a:r>
          </a:p>
        </p:txBody>
      </p:sp>
    </p:spTree>
    <p:extLst>
      <p:ext uri="{BB962C8B-B14F-4D97-AF65-F5344CB8AC3E}">
        <p14:creationId xmlns:p14="http://schemas.microsoft.com/office/powerpoint/2010/main" val="354125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0" y="465796"/>
            <a:ext cx="12192000" cy="4449081"/>
          </a:xfrm>
          <a:prstGeom prst="rect">
            <a:avLst/>
          </a:prstGeom>
        </p:spPr>
        <p:txBody>
          <a:bodyPr vert="horz" wrap="square" lIns="0" tIns="16933" rIns="0" bIns="0" rtlCol="0">
            <a:spAutoFit/>
          </a:bodyPr>
          <a:lstStyle/>
          <a:p>
            <a:pPr marL="16933" algn="ctr" defTabSz="457189" fontAlgn="base">
              <a:spcAft>
                <a:spcPct val="0"/>
              </a:spcAft>
              <a:buSzPct val="159375"/>
              <a:defRPr/>
            </a:pPr>
            <a:r>
              <a:rPr lang="en-US" sz="6400" b="1" dirty="0">
                <a:solidFill>
                  <a:prstClr val="black"/>
                </a:solidFill>
                <a:uFill>
                  <a:solidFill>
                    <a:srgbClr val="1F497D"/>
                  </a:solidFill>
                </a:uFill>
                <a:latin typeface="Cambria" panose="02040503050406030204" pitchFamily="18" charset="0"/>
                <a:ea typeface="ＭＳ Ｐゴシック" pitchFamily="34" charset="-128"/>
                <a:cs typeface="Arial"/>
              </a:rPr>
              <a:t>The Survey Foot is dead!</a:t>
            </a:r>
          </a:p>
          <a:p>
            <a:pPr marL="16933" algn="ctr" defTabSz="457189" fontAlgn="base">
              <a:spcAft>
                <a:spcPct val="0"/>
              </a:spcAft>
              <a:buSzPct val="159375"/>
              <a:defRPr/>
            </a:pPr>
            <a:endParaRPr lang="en-US" sz="6400" b="1" spc="-7" dirty="0">
              <a:solidFill>
                <a:srgbClr val="1F497D"/>
              </a:solidFill>
              <a:uFill>
                <a:solidFill>
                  <a:srgbClr val="1F497D"/>
                </a:solidFill>
              </a:uFill>
              <a:latin typeface="Cambria" panose="02040503050406030204" pitchFamily="18" charset="0"/>
              <a:ea typeface="ＭＳ Ｐゴシック" pitchFamily="34" charset="-128"/>
              <a:cs typeface="Arial"/>
            </a:endParaRPr>
          </a:p>
          <a:p>
            <a:pPr marL="16933" algn="ctr" defTabSz="457189" fontAlgn="base">
              <a:spcAft>
                <a:spcPct val="0"/>
              </a:spcAft>
              <a:buSzPct val="159375"/>
              <a:defRPr/>
            </a:pPr>
            <a:r>
              <a:rPr lang="en-US" sz="6400" b="1" i="1" spc="-20" dirty="0">
                <a:solidFill>
                  <a:srgbClr val="C00000"/>
                </a:solidFill>
                <a:uFill>
                  <a:solidFill>
                    <a:srgbClr val="C00000"/>
                  </a:solidFill>
                </a:uFill>
                <a:latin typeface="Cambria" panose="02040503050406030204" pitchFamily="18" charset="0"/>
                <a:ea typeface="ＭＳ Ｐゴシック" pitchFamily="34" charset="-128"/>
                <a:cs typeface="Arial Black"/>
              </a:rPr>
              <a:t>Long live the Survey Foot!</a:t>
            </a:r>
          </a:p>
          <a:p>
            <a:pPr marL="16933" algn="ctr" defTabSz="457189" fontAlgn="base">
              <a:spcAft>
                <a:spcPct val="0"/>
              </a:spcAft>
              <a:buSzPct val="159375"/>
              <a:defRPr/>
            </a:pPr>
            <a:endParaRPr lang="en-US" sz="6400" b="1" spc="-20" dirty="0">
              <a:solidFill>
                <a:srgbClr val="C00000"/>
              </a:solidFill>
              <a:uFill>
                <a:solidFill>
                  <a:srgbClr val="C00000"/>
                </a:solidFill>
              </a:uFill>
              <a:latin typeface="Cambria" panose="02040503050406030204" pitchFamily="18" charset="0"/>
              <a:ea typeface="ＭＳ Ｐゴシック" pitchFamily="34" charset="-128"/>
              <a:cs typeface="Arial Black"/>
            </a:endParaRPr>
          </a:p>
          <a:p>
            <a:pPr marL="16933" algn="ctr" defTabSz="457189" fontAlgn="base">
              <a:spcAft>
                <a:spcPct val="0"/>
              </a:spcAft>
              <a:buSzPct val="159375"/>
              <a:defRPr/>
            </a:pPr>
            <a:r>
              <a:rPr lang="en-US" sz="3200" spc="-20" dirty="0">
                <a:solidFill>
                  <a:prstClr val="black"/>
                </a:solidFill>
                <a:uFill>
                  <a:solidFill>
                    <a:srgbClr val="C00000"/>
                  </a:solidFill>
                </a:uFill>
                <a:latin typeface="Cambria" panose="02040503050406030204" pitchFamily="18" charset="0"/>
                <a:ea typeface="ＭＳ Ｐゴシック" pitchFamily="34" charset="-128"/>
                <a:cs typeface="Arial Black"/>
              </a:rPr>
              <a:t>US Survey Foot was deprecated 31 December 2022</a:t>
            </a:r>
            <a:r>
              <a:rPr lang="en-US" sz="3200" i="1" spc="-20" dirty="0">
                <a:solidFill>
                  <a:prstClr val="black"/>
                </a:solidFill>
                <a:uFill>
                  <a:solidFill>
                    <a:srgbClr val="C00000"/>
                  </a:solidFill>
                </a:uFill>
                <a:latin typeface="Cambria" panose="02040503050406030204" pitchFamily="18" charset="0"/>
                <a:ea typeface="ＭＳ Ｐゴシック" pitchFamily="34" charset="-128"/>
                <a:cs typeface="Arial Black"/>
              </a:rPr>
              <a:t>… now what?!?</a:t>
            </a:r>
          </a:p>
        </p:txBody>
      </p:sp>
    </p:spTree>
    <p:extLst>
      <p:ext uri="{BB962C8B-B14F-4D97-AF65-F5344CB8AC3E}">
        <p14:creationId xmlns:p14="http://schemas.microsoft.com/office/powerpoint/2010/main" val="232806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A8C60E-F773-4BD1-80B1-67B673EF462B}"/>
              </a:ext>
            </a:extLst>
          </p:cNvPr>
          <p:cNvSpPr>
            <a:spLocks noGrp="1"/>
          </p:cNvSpPr>
          <p:nvPr>
            <p:ph idx="4294967295"/>
          </p:nvPr>
        </p:nvSpPr>
        <p:spPr>
          <a:xfrm>
            <a:off x="185195" y="1463675"/>
            <a:ext cx="11875625" cy="5049838"/>
          </a:xfrm>
        </p:spPr>
        <p:txBody>
          <a:bodyPr>
            <a:normAutofit lnSpcReduction="10000"/>
          </a:bodyPr>
          <a:lstStyle/>
          <a:p>
            <a:r>
              <a:rPr lang="en-US" b="1" dirty="0">
                <a:solidFill>
                  <a:schemeClr val="tx2">
                    <a:lumMod val="75000"/>
                  </a:schemeClr>
                </a:solidFill>
              </a:rPr>
              <a:t>Deprecation effective Dec 31, 2022</a:t>
            </a:r>
          </a:p>
          <a:p>
            <a:pPr lvl="1"/>
            <a:r>
              <a:rPr lang="en-US" dirty="0">
                <a:solidFill>
                  <a:schemeClr val="tx2">
                    <a:lumMod val="75000"/>
                  </a:schemeClr>
                </a:solidFill>
              </a:rPr>
              <a:t>NSRS modernization will happen later, circa 2026</a:t>
            </a:r>
            <a:endParaRPr lang="en-US" i="1" dirty="0">
              <a:solidFill>
                <a:schemeClr val="tx2">
                  <a:lumMod val="75000"/>
                </a:schemeClr>
              </a:solidFill>
            </a:endParaRPr>
          </a:p>
          <a:p>
            <a:r>
              <a:rPr lang="en-US" b="1" dirty="0">
                <a:solidFill>
                  <a:schemeClr val="tx2">
                    <a:lumMod val="75000"/>
                  </a:schemeClr>
                </a:solidFill>
              </a:rPr>
              <a:t>For users of </a:t>
            </a:r>
            <a:r>
              <a:rPr lang="en-US" b="1" i="1" dirty="0">
                <a:solidFill>
                  <a:schemeClr val="tx2">
                    <a:lumMod val="75000"/>
                  </a:schemeClr>
                </a:solidFill>
              </a:rPr>
              <a:t>existing</a:t>
            </a:r>
            <a:r>
              <a:rPr lang="en-US" b="1" dirty="0">
                <a:solidFill>
                  <a:schemeClr val="tx2">
                    <a:lumMod val="75000"/>
                  </a:schemeClr>
                </a:solidFill>
              </a:rPr>
              <a:t> NSRS:</a:t>
            </a:r>
          </a:p>
          <a:p>
            <a:pPr lvl="1"/>
            <a:r>
              <a:rPr lang="en-US" dirty="0">
                <a:solidFill>
                  <a:schemeClr val="tx2">
                    <a:lumMod val="75000"/>
                  </a:schemeClr>
                </a:solidFill>
              </a:rPr>
              <a:t>Deprecation will have no effect</a:t>
            </a:r>
          </a:p>
          <a:p>
            <a:pPr lvl="1"/>
            <a:r>
              <a:rPr lang="en-US" dirty="0">
                <a:solidFill>
                  <a:schemeClr val="tx2">
                    <a:lumMod val="75000"/>
                  </a:schemeClr>
                </a:solidFill>
              </a:rPr>
              <a:t>U.S. survey foot will still be supported</a:t>
            </a:r>
          </a:p>
          <a:p>
            <a:pPr lvl="1"/>
            <a:r>
              <a:rPr lang="en-US" b="1" i="1" dirty="0">
                <a:solidFill>
                  <a:schemeClr val="tx2">
                    <a:lumMod val="75000"/>
                  </a:schemeClr>
                </a:solidFill>
              </a:rPr>
              <a:t>Difference in dates will NOT create a problem</a:t>
            </a:r>
            <a:endParaRPr lang="en-US" dirty="0">
              <a:solidFill>
                <a:schemeClr val="tx2">
                  <a:lumMod val="75000"/>
                </a:schemeClr>
              </a:solidFill>
            </a:endParaRPr>
          </a:p>
          <a:p>
            <a:pPr>
              <a:spcAft>
                <a:spcPts val="1200"/>
              </a:spcAft>
            </a:pPr>
            <a:r>
              <a:rPr lang="en-US" b="1" dirty="0">
                <a:solidFill>
                  <a:schemeClr val="tx2">
                    <a:lumMod val="75000"/>
                  </a:schemeClr>
                </a:solidFill>
              </a:rPr>
              <a:t>Will give more time to make the transition</a:t>
            </a:r>
            <a:endParaRPr lang="en-US" dirty="0">
              <a:solidFill>
                <a:schemeClr val="tx2">
                  <a:lumMod val="75000"/>
                </a:schemeClr>
              </a:solidFill>
            </a:endParaRPr>
          </a:p>
          <a:p>
            <a:pPr lvl="1"/>
            <a:endParaRPr lang="en-US" dirty="0">
              <a:solidFill>
                <a:schemeClr val="tx2">
                  <a:lumMod val="75000"/>
                </a:schemeClr>
              </a:solidFill>
            </a:endParaRPr>
          </a:p>
        </p:txBody>
      </p:sp>
      <p:sp>
        <p:nvSpPr>
          <p:cNvPr id="7" name="Title 1">
            <a:extLst>
              <a:ext uri="{FF2B5EF4-FFF2-40B4-BE49-F238E27FC236}">
                <a16:creationId xmlns:a16="http://schemas.microsoft.com/office/drawing/2014/main" id="{79202733-C61A-D04A-8F2B-1605F78DB89B}"/>
              </a:ext>
            </a:extLst>
          </p:cNvPr>
          <p:cNvSpPr>
            <a:spLocks noGrp="1"/>
          </p:cNvSpPr>
          <p:nvPr>
            <p:ph type="title" idx="4294967295"/>
          </p:nvPr>
        </p:nvSpPr>
        <p:spPr>
          <a:xfrm>
            <a:off x="0" y="477839"/>
            <a:ext cx="12192000" cy="801687"/>
          </a:xfrm>
          <a:solidFill>
            <a:schemeClr val="accent1"/>
          </a:solidFill>
        </p:spPr>
        <p:txBody>
          <a:bodyPr/>
          <a:lstStyle/>
          <a:p>
            <a:r>
              <a:rPr lang="en-US" sz="4000" b="1" dirty="0">
                <a:solidFill>
                  <a:schemeClr val="bg1"/>
                </a:solidFill>
              </a:rPr>
              <a:t>What about NSRS Modernization?</a:t>
            </a:r>
          </a:p>
        </p:txBody>
      </p:sp>
      <p:sp>
        <p:nvSpPr>
          <p:cNvPr id="2" name="Slide Number Placeholder 1">
            <a:extLst>
              <a:ext uri="{FF2B5EF4-FFF2-40B4-BE49-F238E27FC236}">
                <a16:creationId xmlns:a16="http://schemas.microsoft.com/office/drawing/2014/main" id="{E97325DC-DB8C-4060-80B2-6B058CAA815C}"/>
              </a:ext>
            </a:extLst>
          </p:cNvPr>
          <p:cNvSpPr>
            <a:spLocks noGrp="1"/>
          </p:cNvSpPr>
          <p:nvPr>
            <p:ph type="sldNum" sz="quarter" idx="12"/>
          </p:nvPr>
        </p:nvSpPr>
        <p:spPr/>
        <p:txBody>
          <a:bodyPr/>
          <a:lstStyle/>
          <a:p>
            <a:pPr defTabSz="914400">
              <a:defRPr/>
            </a:pPr>
            <a:fld id="{3BA20699-3253-714E-A86F-ABA98CEE1FD0}" type="slidenum">
              <a:rPr lang="en-US" sz="1200">
                <a:solidFill>
                  <a:prstClr val="black">
                    <a:tint val="75000"/>
                  </a:prstClr>
                </a:solidFill>
                <a:latin typeface="Calibri"/>
                <a:ea typeface="+mn-ea"/>
              </a:rPr>
              <a:pPr defTabSz="914400">
                <a:defRPr/>
              </a:pPr>
              <a:t>22</a:t>
            </a:fld>
            <a:endParaRPr lang="en-US" sz="1200" dirty="0">
              <a:solidFill>
                <a:prstClr val="black">
                  <a:tint val="75000"/>
                </a:prstClr>
              </a:solidFill>
              <a:latin typeface="Calibri"/>
              <a:ea typeface="+mn-ea"/>
            </a:endParaRPr>
          </a:p>
        </p:txBody>
      </p:sp>
    </p:spTree>
    <p:extLst>
      <p:ext uri="{BB962C8B-B14F-4D97-AF65-F5344CB8AC3E}">
        <p14:creationId xmlns:p14="http://schemas.microsoft.com/office/powerpoint/2010/main" val="207901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C395BD-A9FA-42D3-9500-A16CE225BC11}"/>
              </a:ext>
            </a:extLst>
          </p:cNvPr>
          <p:cNvSpPr>
            <a:spLocks noGrp="1"/>
          </p:cNvSpPr>
          <p:nvPr>
            <p:ph idx="1"/>
          </p:nvPr>
        </p:nvSpPr>
        <p:spPr>
          <a:xfrm>
            <a:off x="210207" y="1463040"/>
            <a:ext cx="8719304" cy="5110288"/>
          </a:xfrm>
        </p:spPr>
        <p:txBody>
          <a:bodyPr>
            <a:noAutofit/>
          </a:bodyPr>
          <a:lstStyle/>
          <a:p>
            <a:r>
              <a:rPr lang="en-US" sz="4000" dirty="0"/>
              <a:t>Deprecated </a:t>
            </a:r>
            <a:r>
              <a:rPr lang="en-US" sz="3600" b="1" dirty="0"/>
              <a:t>31 December 2022</a:t>
            </a:r>
            <a:endParaRPr lang="en-US" sz="2000" b="1" dirty="0"/>
          </a:p>
          <a:p>
            <a:endParaRPr lang="en-US" sz="4000" dirty="0"/>
          </a:p>
          <a:p>
            <a:endParaRPr lang="en-US" sz="4000" dirty="0"/>
          </a:p>
          <a:p>
            <a:r>
              <a:rPr lang="en-US" sz="4000" dirty="0"/>
              <a:t>Which begs the question</a:t>
            </a:r>
          </a:p>
          <a:p>
            <a:pPr marL="457189" lvl="1"/>
            <a:r>
              <a:rPr lang="en-US" sz="3600" b="1" dirty="0"/>
              <a:t>What should you be doing now?</a:t>
            </a:r>
          </a:p>
        </p:txBody>
      </p:sp>
      <p:sp>
        <p:nvSpPr>
          <p:cNvPr id="5" name="Title 1">
            <a:extLst>
              <a:ext uri="{FF2B5EF4-FFF2-40B4-BE49-F238E27FC236}">
                <a16:creationId xmlns:a16="http://schemas.microsoft.com/office/drawing/2014/main" id="{A0406F13-EFFD-7044-8E42-B94EAFCC3BE8}"/>
              </a:ext>
            </a:extLst>
          </p:cNvPr>
          <p:cNvSpPr txBox="1">
            <a:spLocks/>
          </p:cNvSpPr>
          <p:nvPr/>
        </p:nvSpPr>
        <p:spPr bwMode="auto">
          <a:xfrm>
            <a:off x="1524000" y="477796"/>
            <a:ext cx="9144000" cy="802365"/>
          </a:xfrm>
          <a:prstGeom prst="rect">
            <a:avLst/>
          </a:prstGeom>
          <a:noFill/>
          <a:ln>
            <a:noFill/>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charset="0"/>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ea typeface="ＭＳ Ｐゴシック" charset="0"/>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defTabSz="609585"/>
            <a:r>
              <a:rPr lang="en-US" sz="4000" dirty="0">
                <a:solidFill>
                  <a:prstClr val="black"/>
                </a:solidFill>
                <a:latin typeface="Cambria" panose="02040503050406030204" pitchFamily="18" charset="0"/>
                <a:ea typeface="Cambria" panose="02040503050406030204" pitchFamily="18" charset="0"/>
              </a:rPr>
              <a:t>What happened to the US Survey Foot?</a:t>
            </a:r>
          </a:p>
        </p:txBody>
      </p:sp>
      <p:pic>
        <p:nvPicPr>
          <p:cNvPr id="2" name="Picture 1">
            <a:extLst>
              <a:ext uri="{FF2B5EF4-FFF2-40B4-BE49-F238E27FC236}">
                <a16:creationId xmlns:a16="http://schemas.microsoft.com/office/drawing/2014/main" id="{697096CC-3180-4911-8FE4-323B542AD233}"/>
              </a:ext>
            </a:extLst>
          </p:cNvPr>
          <p:cNvPicPr>
            <a:picLocks noChangeAspect="1"/>
          </p:cNvPicPr>
          <p:nvPr/>
        </p:nvPicPr>
        <p:blipFill>
          <a:blip r:embed="rId3"/>
          <a:stretch>
            <a:fillRect/>
          </a:stretch>
        </p:blipFill>
        <p:spPr>
          <a:xfrm>
            <a:off x="7680476" y="2660889"/>
            <a:ext cx="3828352" cy="4164911"/>
          </a:xfrm>
          <a:prstGeom prst="rect">
            <a:avLst/>
          </a:prstGeom>
        </p:spPr>
      </p:pic>
      <p:pic>
        <p:nvPicPr>
          <p:cNvPr id="4" name="Picture 3">
            <a:extLst>
              <a:ext uri="{FF2B5EF4-FFF2-40B4-BE49-F238E27FC236}">
                <a16:creationId xmlns:a16="http://schemas.microsoft.com/office/drawing/2014/main" id="{BA3C00B0-868E-4B55-B4AB-1A7DFD26D41A}"/>
              </a:ext>
            </a:extLst>
          </p:cNvPr>
          <p:cNvPicPr>
            <a:picLocks noChangeAspect="1"/>
          </p:cNvPicPr>
          <p:nvPr/>
        </p:nvPicPr>
        <p:blipFill rotWithShape="1">
          <a:blip r:embed="rId4"/>
          <a:srcRect r="75"/>
          <a:stretch/>
        </p:blipFill>
        <p:spPr>
          <a:xfrm>
            <a:off x="7409793" y="1863965"/>
            <a:ext cx="4572000" cy="796923"/>
          </a:xfrm>
          <a:prstGeom prst="rect">
            <a:avLst/>
          </a:prstGeom>
        </p:spPr>
      </p:pic>
    </p:spTree>
    <p:extLst>
      <p:ext uri="{BB962C8B-B14F-4D97-AF65-F5344CB8AC3E}">
        <p14:creationId xmlns:p14="http://schemas.microsoft.com/office/powerpoint/2010/main" val="387761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3EFAB0-F502-4E9F-8923-5350B3D2C280}"/>
              </a:ext>
            </a:extLst>
          </p:cNvPr>
          <p:cNvSpPr>
            <a:spLocks noGrp="1"/>
          </p:cNvSpPr>
          <p:nvPr>
            <p:ph idx="1"/>
          </p:nvPr>
        </p:nvSpPr>
        <p:spPr>
          <a:xfrm>
            <a:off x="319516" y="1420441"/>
            <a:ext cx="11578195" cy="4406051"/>
          </a:xfrm>
        </p:spPr>
        <p:txBody>
          <a:bodyPr>
            <a:normAutofit fontScale="92500" lnSpcReduction="10000"/>
          </a:bodyPr>
          <a:lstStyle/>
          <a:p>
            <a:pPr>
              <a:spcAft>
                <a:spcPts val="800"/>
              </a:spcAft>
            </a:pPr>
            <a:r>
              <a:rPr lang="en-US" sz="3733" dirty="0"/>
              <a:t>Prepare for this </a:t>
            </a:r>
            <a:r>
              <a:rPr lang="en-US" sz="3733" i="1" dirty="0"/>
              <a:t>along with new datums</a:t>
            </a:r>
          </a:p>
          <a:p>
            <a:r>
              <a:rPr lang="en-US" sz="3733" dirty="0"/>
              <a:t>Understand the difference between </a:t>
            </a:r>
            <a:r>
              <a:rPr lang="en-US" sz="3733" b="1" dirty="0" err="1"/>
              <a:t>sft</a:t>
            </a:r>
            <a:r>
              <a:rPr lang="en-US" sz="3733" dirty="0"/>
              <a:t> and </a:t>
            </a:r>
            <a:r>
              <a:rPr lang="en-US" sz="3733" b="1" dirty="0" err="1"/>
              <a:t>ift</a:t>
            </a:r>
            <a:endParaRPr lang="en-US" sz="3733" b="1" dirty="0"/>
          </a:p>
          <a:p>
            <a:pPr lvl="1"/>
            <a:r>
              <a:rPr lang="en-US" sz="3200" dirty="0"/>
              <a:t>2 parts per million</a:t>
            </a:r>
          </a:p>
          <a:p>
            <a:r>
              <a:rPr lang="en-US" sz="3733" dirty="0"/>
              <a:t>Understand this is not enforced</a:t>
            </a:r>
          </a:p>
          <a:p>
            <a:pPr lvl="1"/>
            <a:r>
              <a:rPr lang="en-US" sz="3200" dirty="0"/>
              <a:t>Neither NIST or NGS are a regulatory agency</a:t>
            </a:r>
          </a:p>
          <a:p>
            <a:pPr lvl="1"/>
            <a:r>
              <a:rPr lang="en-US" sz="3200" dirty="0"/>
              <a:t>We support education/outreach of course</a:t>
            </a:r>
          </a:p>
          <a:p>
            <a:pPr lvl="1"/>
            <a:r>
              <a:rPr lang="en-US" sz="3200" dirty="0"/>
              <a:t>But OPUS, NCAT, etc. will </a:t>
            </a:r>
            <a:r>
              <a:rPr lang="en-US" sz="3200" b="1" u="sng" dirty="0"/>
              <a:t>not</a:t>
            </a:r>
            <a:r>
              <a:rPr lang="en-US" sz="3200" dirty="0"/>
              <a:t> have US Survey Foot options for output in SPCS2022 zones</a:t>
            </a:r>
          </a:p>
        </p:txBody>
      </p:sp>
      <p:sp>
        <p:nvSpPr>
          <p:cNvPr id="6" name="Title 1">
            <a:extLst>
              <a:ext uri="{FF2B5EF4-FFF2-40B4-BE49-F238E27FC236}">
                <a16:creationId xmlns:a16="http://schemas.microsoft.com/office/drawing/2014/main" id="{E31E1667-3BAC-A312-999F-BC542B39B755}"/>
              </a:ext>
            </a:extLst>
          </p:cNvPr>
          <p:cNvSpPr>
            <a:spLocks noGrp="1"/>
          </p:cNvSpPr>
          <p:nvPr>
            <p:ph type="title"/>
          </p:nvPr>
        </p:nvSpPr>
        <p:spPr>
          <a:xfrm>
            <a:off x="0" y="274639"/>
            <a:ext cx="12192000" cy="1143000"/>
          </a:xfrm>
        </p:spPr>
        <p:txBody>
          <a:bodyPr>
            <a:normAutofit/>
          </a:bodyPr>
          <a:lstStyle/>
          <a:p>
            <a:r>
              <a:rPr lang="en-US" dirty="0"/>
              <a:t>What should you be doing now?</a:t>
            </a:r>
          </a:p>
        </p:txBody>
      </p:sp>
    </p:spTree>
    <p:extLst>
      <p:ext uri="{BB962C8B-B14F-4D97-AF65-F5344CB8AC3E}">
        <p14:creationId xmlns:p14="http://schemas.microsoft.com/office/powerpoint/2010/main" val="264454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6"/>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1D3A8-C02A-4DFB-B0C5-DFA27715E804}"/>
              </a:ext>
            </a:extLst>
          </p:cNvPr>
          <p:cNvSpPr>
            <a:spLocks noGrp="1"/>
          </p:cNvSpPr>
          <p:nvPr>
            <p:ph type="title"/>
          </p:nvPr>
        </p:nvSpPr>
        <p:spPr>
          <a:xfrm>
            <a:off x="0" y="274639"/>
            <a:ext cx="12192000" cy="1143000"/>
          </a:xfrm>
        </p:spPr>
        <p:txBody>
          <a:bodyPr>
            <a:normAutofit/>
          </a:bodyPr>
          <a:lstStyle/>
          <a:p>
            <a:r>
              <a:rPr lang="en-US" dirty="0">
                <a:ea typeface="Cambria" panose="02040503050406030204" pitchFamily="18" charset="0"/>
              </a:rPr>
              <a:t>What should you be doing now?</a:t>
            </a:r>
            <a:endParaRPr lang="en-US" dirty="0"/>
          </a:p>
        </p:txBody>
      </p:sp>
      <p:sp>
        <p:nvSpPr>
          <p:cNvPr id="3" name="Content Placeholder 2">
            <a:extLst>
              <a:ext uri="{FF2B5EF4-FFF2-40B4-BE49-F238E27FC236}">
                <a16:creationId xmlns:a16="http://schemas.microsoft.com/office/drawing/2014/main" id="{A03EFAB0-F502-4E9F-8923-5350B3D2C280}"/>
              </a:ext>
            </a:extLst>
          </p:cNvPr>
          <p:cNvSpPr>
            <a:spLocks noGrp="1"/>
          </p:cNvSpPr>
          <p:nvPr>
            <p:ph idx="1"/>
          </p:nvPr>
        </p:nvSpPr>
        <p:spPr>
          <a:xfrm>
            <a:off x="168165" y="1261531"/>
            <a:ext cx="11887200" cy="5257800"/>
          </a:xfrm>
        </p:spPr>
        <p:txBody>
          <a:bodyPr>
            <a:noAutofit/>
          </a:bodyPr>
          <a:lstStyle/>
          <a:p>
            <a:r>
              <a:rPr lang="en-US" sz="3733" dirty="0"/>
              <a:t>Ask the right questions</a:t>
            </a:r>
          </a:p>
          <a:p>
            <a:pPr lvl="1"/>
            <a:r>
              <a:rPr lang="en-US" sz="2667" dirty="0"/>
              <a:t>Does state law specify US Foot for SPCS83?</a:t>
            </a:r>
          </a:p>
          <a:p>
            <a:pPr lvl="2"/>
            <a:r>
              <a:rPr lang="en-US" sz="2400" dirty="0"/>
              <a:t>40 states do that we know of</a:t>
            </a:r>
          </a:p>
          <a:p>
            <a:pPr lvl="2"/>
            <a:r>
              <a:rPr lang="en-US" sz="2400" dirty="0"/>
              <a:t>Ohio does not, it actually specifies meters</a:t>
            </a:r>
          </a:p>
          <a:p>
            <a:pPr lvl="1"/>
            <a:r>
              <a:rPr lang="en-US" sz="2667" dirty="0"/>
              <a:t>Does it specify US Foot for boundary surveys?  (Does that matter?)</a:t>
            </a:r>
          </a:p>
          <a:p>
            <a:pPr lvl="2"/>
            <a:r>
              <a:rPr lang="en-US" sz="2400" dirty="0"/>
              <a:t>We’re not tracking that, it’s not NSRS-related</a:t>
            </a:r>
          </a:p>
          <a:p>
            <a:r>
              <a:rPr lang="en-US" sz="3733" dirty="0"/>
              <a:t>Prepare for this along with new datums</a:t>
            </a:r>
          </a:p>
          <a:p>
            <a:pPr lvl="1"/>
            <a:r>
              <a:rPr lang="en-US" sz="3200" dirty="0"/>
              <a:t>Legislation updates?</a:t>
            </a:r>
            <a:endParaRPr lang="en-US" sz="2667" dirty="0"/>
          </a:p>
        </p:txBody>
      </p:sp>
    </p:spTree>
    <p:extLst>
      <p:ext uri="{BB962C8B-B14F-4D97-AF65-F5344CB8AC3E}">
        <p14:creationId xmlns:p14="http://schemas.microsoft.com/office/powerpoint/2010/main" val="158372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75FE09-05E1-2291-741F-6DF70C0423F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A8DAF9-CFC1-344C-89B7-DCB2EBBDC673}" type="slidenum">
              <a:rPr kumimoji="0" lang="en-US" sz="16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600" b="0" i="0" u="none" strike="noStrike" kern="1200" cap="none" spc="0" normalizeH="0" baseline="0" noProof="0">
              <a:ln>
                <a:noFill/>
              </a:ln>
              <a:solidFill>
                <a:prstClr val="white">
                  <a:lumMod val="50000"/>
                </a:prstClr>
              </a:solidFill>
              <a:effectLst/>
              <a:uLnTx/>
              <a:uFillTx/>
              <a:latin typeface="Calibri"/>
              <a:ea typeface="+mn-ea"/>
              <a:cs typeface="+mn-cs"/>
            </a:endParaRPr>
          </a:p>
        </p:txBody>
      </p:sp>
      <p:sp>
        <p:nvSpPr>
          <p:cNvPr id="3" name="Title 2">
            <a:extLst>
              <a:ext uri="{FF2B5EF4-FFF2-40B4-BE49-F238E27FC236}">
                <a16:creationId xmlns:a16="http://schemas.microsoft.com/office/drawing/2014/main" id="{B884B9EA-3622-85FB-65FE-DA831CBECEFC}"/>
              </a:ext>
            </a:extLst>
          </p:cNvPr>
          <p:cNvSpPr>
            <a:spLocks noGrp="1"/>
          </p:cNvSpPr>
          <p:nvPr>
            <p:ph type="title"/>
          </p:nvPr>
        </p:nvSpPr>
        <p:spPr/>
        <p:txBody>
          <a:bodyPr/>
          <a:lstStyle/>
          <a:p>
            <a:r>
              <a:rPr lang="en-US" dirty="0"/>
              <a:t>Recommendations on NSRS legislation</a:t>
            </a:r>
          </a:p>
        </p:txBody>
      </p:sp>
      <p:sp>
        <p:nvSpPr>
          <p:cNvPr id="4" name="Content Placeholder 3">
            <a:extLst>
              <a:ext uri="{FF2B5EF4-FFF2-40B4-BE49-F238E27FC236}">
                <a16:creationId xmlns:a16="http://schemas.microsoft.com/office/drawing/2014/main" id="{F8A832D0-58C9-033D-85B5-BD5725E14EAE}"/>
              </a:ext>
            </a:extLst>
          </p:cNvPr>
          <p:cNvSpPr>
            <a:spLocks noGrp="1"/>
          </p:cNvSpPr>
          <p:nvPr>
            <p:ph idx="1"/>
          </p:nvPr>
        </p:nvSpPr>
        <p:spPr>
          <a:xfrm>
            <a:off x="457200" y="1371600"/>
            <a:ext cx="11247120" cy="5120640"/>
          </a:xfrm>
        </p:spPr>
        <p:txBody>
          <a:bodyPr>
            <a:normAutofit/>
          </a:bodyPr>
          <a:lstStyle/>
          <a:p>
            <a:pPr>
              <a:spcBef>
                <a:spcPts val="600"/>
              </a:spcBef>
            </a:pPr>
            <a:r>
              <a:rPr lang="en-US" dirty="0"/>
              <a:t>Do not include specific technical information</a:t>
            </a:r>
          </a:p>
          <a:p>
            <a:pPr lvl="1">
              <a:spcBef>
                <a:spcPts val="600"/>
              </a:spcBef>
            </a:pPr>
            <a:r>
              <a:rPr lang="en-US" dirty="0"/>
              <a:t>No zone parameters, accuracy, or performance specifications</a:t>
            </a:r>
          </a:p>
          <a:p>
            <a:pPr>
              <a:spcBef>
                <a:spcPts val="600"/>
              </a:spcBef>
            </a:pPr>
            <a:r>
              <a:rPr lang="en-US" dirty="0"/>
              <a:t>Retain previous versions (SPCS 27 and SPCS 83)</a:t>
            </a:r>
          </a:p>
          <a:p>
            <a:pPr lvl="1">
              <a:spcBef>
                <a:spcPts val="600"/>
              </a:spcBef>
            </a:pPr>
            <a:r>
              <a:rPr lang="en-US" dirty="0"/>
              <a:t>Provides mechanism for continuing to use U.S. survey foot for SPCS 83</a:t>
            </a:r>
          </a:p>
          <a:p>
            <a:pPr>
              <a:spcBef>
                <a:spcPts val="600"/>
              </a:spcBef>
            </a:pPr>
            <a:r>
              <a:rPr lang="en-US" dirty="0"/>
              <a:t>Goal:  “future-proof” legislation</a:t>
            </a:r>
          </a:p>
          <a:p>
            <a:pPr lvl="1">
              <a:spcBef>
                <a:spcPts val="600"/>
              </a:spcBef>
            </a:pPr>
            <a:r>
              <a:rPr lang="en-US" dirty="0"/>
              <a:t>Create statute that will not require later updates</a:t>
            </a:r>
          </a:p>
          <a:p>
            <a:pPr>
              <a:spcBef>
                <a:spcPts val="600"/>
              </a:spcBef>
            </a:pPr>
            <a:r>
              <a:rPr lang="en-US" dirty="0"/>
              <a:t>…and to just make life easier</a:t>
            </a:r>
          </a:p>
          <a:p>
            <a:pPr lvl="1">
              <a:spcBef>
                <a:spcPts val="600"/>
              </a:spcBef>
            </a:pPr>
            <a:r>
              <a:rPr lang="en-US" dirty="0"/>
              <a:t>Much harder to change information in statute</a:t>
            </a:r>
          </a:p>
          <a:p>
            <a:pPr lvl="1">
              <a:spcBef>
                <a:spcPts val="600"/>
              </a:spcBef>
            </a:pPr>
            <a:r>
              <a:rPr lang="en-US" dirty="0"/>
              <a:t>Less need to explain to legislators</a:t>
            </a:r>
          </a:p>
          <a:p>
            <a:pPr lvl="1">
              <a:spcBef>
                <a:spcPts val="600"/>
              </a:spcBef>
            </a:pPr>
            <a:r>
              <a:rPr lang="en-US" dirty="0"/>
              <a:t>Some states will have a </a:t>
            </a:r>
            <a:r>
              <a:rPr lang="en-US" b="1" i="1" dirty="0"/>
              <a:t>LOT</a:t>
            </a:r>
            <a:r>
              <a:rPr lang="en-US" dirty="0"/>
              <a:t> of zones (e.g., 90 in Utah, 89 in Ohio, 63 in Arizona, etc.)</a:t>
            </a:r>
          </a:p>
          <a:p>
            <a:pPr lvl="1">
              <a:spcBef>
                <a:spcPts val="600"/>
              </a:spcBef>
            </a:pPr>
            <a:r>
              <a:rPr lang="en-US" b="1" i="1" dirty="0">
                <a:solidFill>
                  <a:srgbClr val="C00000"/>
                </a:solidFill>
              </a:rPr>
              <a:t>Do you really want to put all of these zones into statute?</a:t>
            </a:r>
          </a:p>
        </p:txBody>
      </p:sp>
    </p:spTree>
    <p:extLst>
      <p:ext uri="{BB962C8B-B14F-4D97-AF65-F5344CB8AC3E}">
        <p14:creationId xmlns:p14="http://schemas.microsoft.com/office/powerpoint/2010/main" val="229248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500"/>
                                        <p:tgtEl>
                                          <p:spTgt spid="4">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500"/>
                                        <p:tgtEl>
                                          <p:spTgt spid="4">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fade">
                                      <p:cBhvr>
                                        <p:cTn id="29" dur="500"/>
                                        <p:tgtEl>
                                          <p:spTgt spid="4">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500"/>
                                        <p:tgtEl>
                                          <p:spTgt spid="4">
                                            <p:txEl>
                                              <p:pRg st="9" end="9"/>
                                            </p:txEl>
                                          </p:spTgt>
                                        </p:tgtEl>
                                      </p:cBhvr>
                                    </p:animEffect>
                                  </p:childTnLst>
                                </p:cTn>
                              </p:par>
                            </p:childTnLst>
                          </p:cTn>
                        </p:par>
                        <p:par>
                          <p:cTn id="35" fill="hold">
                            <p:stCondLst>
                              <p:cond delay="500"/>
                            </p:stCondLst>
                            <p:childTnLst>
                              <p:par>
                                <p:cTn id="36" presetID="10" presetClass="entr" presetSubtype="0" fill="hold" nodeType="afterEffect">
                                  <p:stCondLst>
                                    <p:cond delay="1000"/>
                                  </p:stCondLst>
                                  <p:childTnLst>
                                    <p:set>
                                      <p:cBhvr>
                                        <p:cTn id="37" dur="1" fill="hold">
                                          <p:stCondLst>
                                            <p:cond delay="0"/>
                                          </p:stCondLst>
                                        </p:cTn>
                                        <p:tgtEl>
                                          <p:spTgt spid="4">
                                            <p:txEl>
                                              <p:pRg st="10" end="10"/>
                                            </p:txEl>
                                          </p:spTgt>
                                        </p:tgtEl>
                                        <p:attrNameLst>
                                          <p:attrName>style.visibility</p:attrName>
                                        </p:attrNameLst>
                                      </p:cBhvr>
                                      <p:to>
                                        <p:strVal val="visible"/>
                                      </p:to>
                                    </p:set>
                                    <p:animEffect transition="in" filter="fade">
                                      <p:cBhvr>
                                        <p:cTn id="38"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12FD5BB1-9828-C452-E4AB-1EE9BA3FCCE5}"/>
              </a:ext>
            </a:extLst>
          </p:cNvPr>
          <p:cNvPicPr>
            <a:picLocks noChangeAspect="1"/>
          </p:cNvPicPr>
          <p:nvPr/>
        </p:nvPicPr>
        <p:blipFill>
          <a:blip r:embed="rId2"/>
          <a:stretch>
            <a:fillRect/>
          </a:stretch>
        </p:blipFill>
        <p:spPr>
          <a:xfrm>
            <a:off x="3535680" y="91440"/>
            <a:ext cx="8656320" cy="6492240"/>
          </a:xfrm>
          <a:prstGeom prst="rect">
            <a:avLst/>
          </a:prstGeom>
        </p:spPr>
      </p:pic>
      <p:pic>
        <p:nvPicPr>
          <p:cNvPr id="21" name="Picture 20">
            <a:extLst>
              <a:ext uri="{FF2B5EF4-FFF2-40B4-BE49-F238E27FC236}">
                <a16:creationId xmlns:a16="http://schemas.microsoft.com/office/drawing/2014/main" id="{75417E57-B976-7D5B-335E-9A08CB630158}"/>
              </a:ext>
            </a:extLst>
          </p:cNvPr>
          <p:cNvPicPr>
            <a:picLocks noChangeAspect="1"/>
          </p:cNvPicPr>
          <p:nvPr/>
        </p:nvPicPr>
        <p:blipFill>
          <a:blip r:embed="rId3"/>
          <a:stretch>
            <a:fillRect/>
          </a:stretch>
        </p:blipFill>
        <p:spPr>
          <a:xfrm>
            <a:off x="3535680" y="91440"/>
            <a:ext cx="8656320" cy="6492240"/>
          </a:xfrm>
          <a:prstGeom prst="rect">
            <a:avLst/>
          </a:prstGeom>
        </p:spPr>
      </p:pic>
      <p:pic>
        <p:nvPicPr>
          <p:cNvPr id="19" name="Picture 18">
            <a:extLst>
              <a:ext uri="{FF2B5EF4-FFF2-40B4-BE49-F238E27FC236}">
                <a16:creationId xmlns:a16="http://schemas.microsoft.com/office/drawing/2014/main" id="{C9DAE072-23FE-5CC8-EF92-C702F1DE1276}"/>
              </a:ext>
            </a:extLst>
          </p:cNvPr>
          <p:cNvPicPr>
            <a:picLocks noChangeAspect="1"/>
          </p:cNvPicPr>
          <p:nvPr/>
        </p:nvPicPr>
        <p:blipFill>
          <a:blip r:embed="rId4"/>
          <a:stretch>
            <a:fillRect/>
          </a:stretch>
        </p:blipFill>
        <p:spPr>
          <a:xfrm>
            <a:off x="3530250" y="91440"/>
            <a:ext cx="8656320" cy="6492240"/>
          </a:xfrm>
          <a:prstGeom prst="rect">
            <a:avLst/>
          </a:prstGeom>
        </p:spPr>
      </p:pic>
      <p:pic>
        <p:nvPicPr>
          <p:cNvPr id="17" name="Picture 16">
            <a:extLst>
              <a:ext uri="{FF2B5EF4-FFF2-40B4-BE49-F238E27FC236}">
                <a16:creationId xmlns:a16="http://schemas.microsoft.com/office/drawing/2014/main" id="{426C0632-0B6F-011E-A972-309A5A9D7C39}"/>
              </a:ext>
            </a:extLst>
          </p:cNvPr>
          <p:cNvPicPr>
            <a:picLocks noChangeAspect="1"/>
          </p:cNvPicPr>
          <p:nvPr/>
        </p:nvPicPr>
        <p:blipFill>
          <a:blip r:embed="rId5"/>
          <a:stretch>
            <a:fillRect/>
          </a:stretch>
        </p:blipFill>
        <p:spPr>
          <a:xfrm>
            <a:off x="3535680" y="91440"/>
            <a:ext cx="8656320" cy="6492240"/>
          </a:xfrm>
          <a:prstGeom prst="rect">
            <a:avLst/>
          </a:prstGeom>
        </p:spPr>
      </p:pic>
      <p:pic>
        <p:nvPicPr>
          <p:cNvPr id="15" name="Picture 14">
            <a:extLst>
              <a:ext uri="{FF2B5EF4-FFF2-40B4-BE49-F238E27FC236}">
                <a16:creationId xmlns:a16="http://schemas.microsoft.com/office/drawing/2014/main" id="{2241F78E-30FC-6EA5-FF8E-EEF3D8F9D863}"/>
              </a:ext>
            </a:extLst>
          </p:cNvPr>
          <p:cNvPicPr>
            <a:picLocks noChangeAspect="1"/>
          </p:cNvPicPr>
          <p:nvPr/>
        </p:nvPicPr>
        <p:blipFill>
          <a:blip r:embed="rId6"/>
          <a:stretch>
            <a:fillRect/>
          </a:stretch>
        </p:blipFill>
        <p:spPr>
          <a:xfrm>
            <a:off x="3541110" y="91440"/>
            <a:ext cx="8656320" cy="6492240"/>
          </a:xfrm>
          <a:prstGeom prst="rect">
            <a:avLst/>
          </a:prstGeom>
        </p:spPr>
      </p:pic>
      <p:sp>
        <p:nvSpPr>
          <p:cNvPr id="4" name="Slide Number Placeholder 3">
            <a:extLst>
              <a:ext uri="{FF2B5EF4-FFF2-40B4-BE49-F238E27FC236}">
                <a16:creationId xmlns:a16="http://schemas.microsoft.com/office/drawing/2014/main" id="{263877FF-BC29-6D8C-8FE9-FC615EFF993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A8DAF9-CFC1-344C-89B7-DCB2EBBDC673}"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049D3D2-FCE5-44F4-796B-EC0E1EA84681}"/>
              </a:ext>
            </a:extLst>
          </p:cNvPr>
          <p:cNvSpPr>
            <a:spLocks noGrp="1"/>
          </p:cNvSpPr>
          <p:nvPr>
            <p:ph type="title" idx="4294967295"/>
          </p:nvPr>
        </p:nvSpPr>
        <p:spPr>
          <a:xfrm>
            <a:off x="91440" y="182880"/>
            <a:ext cx="3473450" cy="1006475"/>
          </a:xfrm>
        </p:spPr>
        <p:txBody>
          <a:bodyPr anchor="t" anchorCtr="0">
            <a:normAutofit/>
          </a:bodyPr>
          <a:lstStyle/>
          <a:p>
            <a:r>
              <a:rPr lang="en-US" sz="3200" b="1" dirty="0">
                <a:latin typeface="+mn-lt"/>
              </a:rPr>
              <a:t>SPCS 83 legislation and foot version</a:t>
            </a:r>
            <a:endParaRPr lang="en-US" sz="3200" dirty="0"/>
          </a:p>
        </p:txBody>
      </p:sp>
      <p:sp>
        <p:nvSpPr>
          <p:cNvPr id="3" name="Text Placeholder 2">
            <a:extLst>
              <a:ext uri="{FF2B5EF4-FFF2-40B4-BE49-F238E27FC236}">
                <a16:creationId xmlns:a16="http://schemas.microsoft.com/office/drawing/2014/main" id="{68E6C18C-3C4A-0222-79A2-A643EFCB9B1E}"/>
              </a:ext>
            </a:extLst>
          </p:cNvPr>
          <p:cNvSpPr>
            <a:spLocks noGrp="1"/>
          </p:cNvSpPr>
          <p:nvPr>
            <p:ph type="body" sz="half" idx="4294967295"/>
          </p:nvPr>
        </p:nvSpPr>
        <p:spPr>
          <a:xfrm>
            <a:off x="91440" y="1463675"/>
            <a:ext cx="3473450" cy="4845050"/>
          </a:xfrm>
        </p:spPr>
        <p:txBody>
          <a:bodyPr/>
          <a:lstStyle/>
          <a:p>
            <a:pPr marL="225425" indent="-225425">
              <a:buFont typeface="Arial" panose="020B0604020202020204" pitchFamily="34" charset="0"/>
              <a:buChar char="•"/>
            </a:pPr>
            <a:r>
              <a:rPr lang="en-US" dirty="0"/>
              <a:t>56 U.S. jurisdictions</a:t>
            </a:r>
          </a:p>
          <a:p>
            <a:pPr marL="225425" indent="-225425">
              <a:buFont typeface="Arial" panose="020B0604020202020204" pitchFamily="34" charset="0"/>
              <a:buChar char="•"/>
            </a:pPr>
            <a:r>
              <a:rPr lang="en-US" dirty="0"/>
              <a:t>Legislation</a:t>
            </a:r>
          </a:p>
          <a:p>
            <a:pPr marL="463550" lvl="1" indent="-238125"/>
            <a:r>
              <a:rPr lang="en-US" dirty="0"/>
              <a:t>International foot:  6</a:t>
            </a:r>
          </a:p>
          <a:p>
            <a:pPr marL="463550" lvl="1" indent="-238125"/>
            <a:r>
              <a:rPr lang="en-US" dirty="0"/>
              <a:t>U.S. survey foot:  28</a:t>
            </a:r>
          </a:p>
          <a:p>
            <a:pPr marL="463550" lvl="1" indent="-238125"/>
            <a:r>
              <a:rPr lang="en-US" dirty="0"/>
              <a:t>Neither:  16</a:t>
            </a:r>
          </a:p>
          <a:p>
            <a:pPr marL="463550" lvl="1" indent="-238125"/>
            <a:r>
              <a:rPr lang="en-US" dirty="0"/>
              <a:t>No legislation at all:  6</a:t>
            </a:r>
          </a:p>
          <a:p>
            <a:pPr marL="225425" indent="-225425">
              <a:buFont typeface="Arial" panose="020B0604020202020204" pitchFamily="34" charset="0"/>
              <a:buChar char="•"/>
            </a:pPr>
            <a:r>
              <a:rPr lang="en-US" dirty="0"/>
              <a:t>Fed Register Notice</a:t>
            </a:r>
          </a:p>
          <a:p>
            <a:pPr marL="463550" lvl="1" indent="-238125"/>
            <a:r>
              <a:rPr lang="en-US" dirty="0"/>
              <a:t>U.S. survey foot:  12</a:t>
            </a:r>
          </a:p>
          <a:p>
            <a:pPr marL="463550" lvl="1" indent="-238125"/>
            <a:r>
              <a:rPr lang="en-US" dirty="0"/>
              <a:t>In lieu of legislation</a:t>
            </a:r>
          </a:p>
          <a:p>
            <a:pPr marL="463550" lvl="1" indent="-238125"/>
            <a:r>
              <a:rPr lang="en-US" dirty="0"/>
              <a:t>Done 2006-2009</a:t>
            </a:r>
          </a:p>
          <a:p>
            <a:pPr marL="463550" lvl="1" indent="-238125"/>
            <a:endParaRPr lang="en-US" dirty="0"/>
          </a:p>
          <a:p>
            <a:pPr indent="-460375"/>
            <a:endParaRPr lang="en-US" dirty="0"/>
          </a:p>
          <a:p>
            <a:pPr indent="-460375"/>
            <a:endParaRPr lang="en-US" dirty="0"/>
          </a:p>
        </p:txBody>
      </p:sp>
      <p:sp>
        <p:nvSpPr>
          <p:cNvPr id="11" name="Slide Number Placeholder 2">
            <a:extLst>
              <a:ext uri="{FF2B5EF4-FFF2-40B4-BE49-F238E27FC236}">
                <a16:creationId xmlns:a16="http://schemas.microsoft.com/office/drawing/2014/main" id="{6BF6F58F-D3BA-309D-2B09-1A6304B84906}"/>
              </a:ext>
            </a:extLst>
          </p:cNvPr>
          <p:cNvSpPr txBox="1">
            <a:spLocks/>
          </p:cNvSpPr>
          <p:nvPr/>
        </p:nvSpPr>
        <p:spPr>
          <a:xfrm>
            <a:off x="6553200" y="6356350"/>
            <a:ext cx="2133600" cy="365125"/>
          </a:xfrm>
          <a:prstGeom prst="rect">
            <a:avLst/>
          </a:prstGeom>
        </p:spPr>
        <p:txBody>
          <a:bodyPr/>
          <a:lstStyle>
            <a:defPPr>
              <a:defRPr lang="en-US"/>
            </a:defPPr>
            <a:lvl1pPr marL="0" algn="r" defTabSz="457200" rtl="0" eaLnBrk="1" latinLnBrk="0" hangingPunct="1">
              <a:defRPr sz="16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BA20699-3253-714E-A86F-ABA98CEE1FD0}"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C5E9396A-F752-6F2F-EE03-004CE1FF0318}"/>
              </a:ext>
            </a:extLst>
          </p:cNvPr>
          <p:cNvPicPr>
            <a:picLocks noChangeAspect="1"/>
          </p:cNvPicPr>
          <p:nvPr/>
        </p:nvPicPr>
        <p:blipFill>
          <a:blip r:embed="rId7"/>
          <a:stretch>
            <a:fillRect/>
          </a:stretch>
        </p:blipFill>
        <p:spPr>
          <a:xfrm>
            <a:off x="3541110" y="91440"/>
            <a:ext cx="8656320" cy="6492240"/>
          </a:xfrm>
          <a:prstGeom prst="rect">
            <a:avLst/>
          </a:prstGeom>
        </p:spPr>
      </p:pic>
      <p:sp>
        <p:nvSpPr>
          <p:cNvPr id="5" name="Slide Number Placeholder 1">
            <a:extLst>
              <a:ext uri="{FF2B5EF4-FFF2-40B4-BE49-F238E27FC236}">
                <a16:creationId xmlns:a16="http://schemas.microsoft.com/office/drawing/2014/main" id="{63825D96-B26A-A693-3E08-339C1546E3D2}"/>
              </a:ext>
            </a:extLst>
          </p:cNvPr>
          <p:cNvSpPr txBox="1">
            <a:spLocks/>
          </p:cNvSpPr>
          <p:nvPr/>
        </p:nvSpPr>
        <p:spPr>
          <a:xfrm>
            <a:off x="9144000" y="648970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8F78EF0-46D9-49D1-A73D-CC3C5E0924CA}" type="slidenum">
              <a:rPr kumimoji="0" lang="en-US" sz="1600" b="0" i="0" u="none" strike="noStrike" kern="1200" cap="none" spc="0" normalizeH="0" baseline="0" noProof="0" smtClean="0">
                <a:ln>
                  <a:noFill/>
                </a:ln>
                <a:solidFill>
                  <a:prstClr val="white">
                    <a:lumMod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6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Tree>
    <p:extLst>
      <p:ext uri="{BB962C8B-B14F-4D97-AF65-F5344CB8AC3E}">
        <p14:creationId xmlns:p14="http://schemas.microsoft.com/office/powerpoint/2010/main" val="106232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500"/>
                                        <p:tgtEl>
                                          <p:spTgt spid="3">
                                            <p:txEl>
                                              <p:pRg st="8" end="8"/>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500"/>
                                        <p:tgtEl>
                                          <p:spTgt spid="3">
                                            <p:txEl>
                                              <p:pRg st="9" end="9"/>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93D11C-C9BB-4776-BA6E-6413C85E521C}"/>
              </a:ext>
            </a:extLst>
          </p:cNvPr>
          <p:cNvSpPr/>
          <p:nvPr/>
        </p:nvSpPr>
        <p:spPr>
          <a:xfrm>
            <a:off x="0" y="4337692"/>
            <a:ext cx="12192000" cy="1632155"/>
          </a:xfrm>
          <a:prstGeom prst="rect">
            <a:avLst/>
          </a:prstGeom>
          <a:solidFill>
            <a:srgbClr val="FFC000"/>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fontAlgn="base">
              <a:spcBef>
                <a:spcPct val="0"/>
              </a:spcBef>
              <a:spcAft>
                <a:spcPct val="0"/>
              </a:spcAft>
              <a:defRPr/>
            </a:pPr>
            <a:endParaRPr lang="en-US" sz="1800">
              <a:solidFill>
                <a:prstClr val="white"/>
              </a:solidFill>
              <a:latin typeface="Calibri"/>
            </a:endParaRPr>
          </a:p>
        </p:txBody>
      </p:sp>
      <p:sp>
        <p:nvSpPr>
          <p:cNvPr id="4" name="object 4"/>
          <p:cNvSpPr txBox="1"/>
          <p:nvPr/>
        </p:nvSpPr>
        <p:spPr>
          <a:xfrm>
            <a:off x="618979" y="485200"/>
            <a:ext cx="10954043" cy="5372411"/>
          </a:xfrm>
          <a:prstGeom prst="rect">
            <a:avLst/>
          </a:prstGeom>
        </p:spPr>
        <p:txBody>
          <a:bodyPr vert="horz" wrap="square" lIns="0" tIns="16933" rIns="0" bIns="0" rtlCol="0">
            <a:spAutoFit/>
          </a:bodyPr>
          <a:lstStyle/>
          <a:p>
            <a:pPr marL="16933" algn="ctr" defTabSz="457189" fontAlgn="base">
              <a:spcAft>
                <a:spcPct val="0"/>
              </a:spcAft>
              <a:buSzPct val="159375"/>
              <a:defRPr/>
            </a:pPr>
            <a:r>
              <a:rPr lang="en-US" sz="5400" b="1" dirty="0">
                <a:solidFill>
                  <a:prstClr val="black"/>
                </a:solidFill>
                <a:uFill>
                  <a:solidFill>
                    <a:srgbClr val="1F497D"/>
                  </a:solidFill>
                </a:uFill>
                <a:latin typeface="Cambria" panose="02040503050406030204" pitchFamily="18" charset="0"/>
                <a:ea typeface="ＭＳ Ｐゴシック" pitchFamily="34" charset="-128"/>
                <a:cs typeface="Arial"/>
              </a:rPr>
              <a:t>The Survey Foot is dead!</a:t>
            </a:r>
          </a:p>
          <a:p>
            <a:pPr marL="16933" algn="ctr" defTabSz="457189" fontAlgn="base">
              <a:spcAft>
                <a:spcPct val="0"/>
              </a:spcAft>
              <a:buSzPct val="159375"/>
              <a:defRPr/>
            </a:pPr>
            <a:endParaRPr lang="en-US" sz="5400" b="1" spc="-7" dirty="0">
              <a:solidFill>
                <a:srgbClr val="1F497D"/>
              </a:solidFill>
              <a:uFill>
                <a:solidFill>
                  <a:srgbClr val="1F497D"/>
                </a:solidFill>
              </a:uFill>
              <a:latin typeface="Cambria" panose="02040503050406030204" pitchFamily="18" charset="0"/>
              <a:ea typeface="ＭＳ Ｐゴシック" pitchFamily="34" charset="-128"/>
              <a:cs typeface="Arial"/>
            </a:endParaRPr>
          </a:p>
          <a:p>
            <a:pPr marL="16933" algn="ctr" defTabSz="457189" fontAlgn="base">
              <a:spcAft>
                <a:spcPct val="0"/>
              </a:spcAft>
              <a:buSzPct val="159375"/>
              <a:defRPr/>
            </a:pPr>
            <a:r>
              <a:rPr lang="en-US" sz="5400" b="1" i="1" spc="-20" dirty="0">
                <a:solidFill>
                  <a:srgbClr val="C00000"/>
                </a:solidFill>
                <a:uFill>
                  <a:solidFill>
                    <a:srgbClr val="C00000"/>
                  </a:solidFill>
                </a:uFill>
                <a:latin typeface="Cambria" panose="02040503050406030204" pitchFamily="18" charset="0"/>
                <a:ea typeface="ＭＳ Ｐゴシック" pitchFamily="34" charset="-128"/>
                <a:cs typeface="Arial Black"/>
              </a:rPr>
              <a:t>Long live the Survey Foot!</a:t>
            </a:r>
          </a:p>
          <a:p>
            <a:pPr marL="16933" algn="ctr" defTabSz="457189" fontAlgn="base">
              <a:spcAft>
                <a:spcPct val="0"/>
              </a:spcAft>
              <a:buSzPct val="159375"/>
              <a:defRPr/>
            </a:pPr>
            <a:endParaRPr lang="en-US" sz="5400" b="1" spc="-20" dirty="0">
              <a:solidFill>
                <a:srgbClr val="C00000"/>
              </a:solidFill>
              <a:uFill>
                <a:solidFill>
                  <a:srgbClr val="C00000"/>
                </a:solidFill>
              </a:uFill>
              <a:latin typeface="Cambria" panose="02040503050406030204" pitchFamily="18" charset="0"/>
              <a:ea typeface="ＭＳ Ｐゴシック" pitchFamily="34" charset="-128"/>
              <a:cs typeface="Arial Black"/>
            </a:endParaRPr>
          </a:p>
          <a:p>
            <a:pPr marL="16933" algn="ctr" defTabSz="457189" fontAlgn="base">
              <a:spcAft>
                <a:spcPct val="0"/>
              </a:spcAft>
              <a:buSzPct val="159375"/>
              <a:defRPr/>
            </a:pPr>
            <a:r>
              <a:rPr lang="en-US" sz="2600" spc="-20" dirty="0">
                <a:solidFill>
                  <a:prstClr val="black"/>
                </a:solidFill>
                <a:uFill>
                  <a:solidFill>
                    <a:srgbClr val="C00000"/>
                  </a:solidFill>
                </a:uFill>
                <a:latin typeface="Cambria" panose="02040503050406030204" pitchFamily="18" charset="0"/>
                <a:ea typeface="ＭＳ Ｐゴシック" pitchFamily="34" charset="-128"/>
                <a:cs typeface="Arial Black"/>
              </a:rPr>
              <a:t>US Survey Foot was deprecated 31 December 2022</a:t>
            </a:r>
            <a:r>
              <a:rPr lang="en-US" sz="2600" i="1" spc="-20" dirty="0">
                <a:solidFill>
                  <a:prstClr val="black"/>
                </a:solidFill>
                <a:uFill>
                  <a:solidFill>
                    <a:srgbClr val="C00000"/>
                  </a:solidFill>
                </a:uFill>
                <a:latin typeface="Cambria" panose="02040503050406030204" pitchFamily="18" charset="0"/>
                <a:ea typeface="ＭＳ Ｐゴシック" pitchFamily="34" charset="-128"/>
                <a:cs typeface="Arial Black"/>
              </a:rPr>
              <a:t>…</a:t>
            </a:r>
          </a:p>
          <a:p>
            <a:pPr marL="16933" algn="ctr" defTabSz="457189" fontAlgn="base">
              <a:spcBef>
                <a:spcPts val="1200"/>
              </a:spcBef>
              <a:spcAft>
                <a:spcPct val="0"/>
              </a:spcAft>
              <a:buSzPct val="159375"/>
              <a:defRPr/>
            </a:pPr>
            <a:r>
              <a:rPr lang="en-US" sz="4800" i="1" spc="-20" dirty="0">
                <a:solidFill>
                  <a:prstClr val="black"/>
                </a:solidFill>
                <a:uFill>
                  <a:solidFill>
                    <a:srgbClr val="C00000"/>
                  </a:solidFill>
                </a:uFill>
                <a:latin typeface="Cambria" panose="02040503050406030204" pitchFamily="18" charset="0"/>
                <a:ea typeface="ＭＳ Ｐゴシック" pitchFamily="34" charset="-128"/>
                <a:cs typeface="Arial Black"/>
              </a:rPr>
              <a:t>But it will </a:t>
            </a:r>
            <a:r>
              <a:rPr lang="en-US" sz="4800" b="1" i="1" spc="-20" dirty="0">
                <a:solidFill>
                  <a:prstClr val="black"/>
                </a:solidFill>
                <a:uFill>
                  <a:solidFill>
                    <a:srgbClr val="C00000"/>
                  </a:solidFill>
                </a:uFill>
                <a:latin typeface="Cambria" panose="02040503050406030204" pitchFamily="18" charset="0"/>
                <a:ea typeface="ＭＳ Ｐゴシック" pitchFamily="34" charset="-128"/>
                <a:cs typeface="Arial Black"/>
              </a:rPr>
              <a:t>always</a:t>
            </a:r>
            <a:r>
              <a:rPr lang="en-US" sz="4800" i="1" spc="-20" dirty="0">
                <a:solidFill>
                  <a:prstClr val="black"/>
                </a:solidFill>
                <a:uFill>
                  <a:solidFill>
                    <a:srgbClr val="C00000"/>
                  </a:solidFill>
                </a:uFill>
                <a:latin typeface="Cambria" panose="02040503050406030204" pitchFamily="18" charset="0"/>
                <a:ea typeface="ＭＳ Ｐゴシック" pitchFamily="34" charset="-128"/>
                <a:cs typeface="Arial Black"/>
              </a:rPr>
              <a:t> be available in NGS tools for NAD83 and NAD27 coordinates</a:t>
            </a:r>
          </a:p>
        </p:txBody>
      </p:sp>
    </p:spTree>
    <p:extLst>
      <p:ext uri="{BB962C8B-B14F-4D97-AF65-F5344CB8AC3E}">
        <p14:creationId xmlns:p14="http://schemas.microsoft.com/office/powerpoint/2010/main" val="238619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out)">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CBD32-5933-27FC-5B25-277BFDD9C7D0}"/>
              </a:ext>
            </a:extLst>
          </p:cNvPr>
          <p:cNvSpPr>
            <a:spLocks noGrp="1"/>
          </p:cNvSpPr>
          <p:nvPr>
            <p:ph type="title"/>
          </p:nvPr>
        </p:nvSpPr>
        <p:spPr>
          <a:xfrm>
            <a:off x="609600" y="2857500"/>
            <a:ext cx="10972800" cy="1143000"/>
          </a:xfrm>
        </p:spPr>
        <p:txBody>
          <a:bodyPr/>
          <a:lstStyle/>
          <a:p>
            <a:r>
              <a:rPr lang="en-US" dirty="0"/>
              <a:t>Additional Resources</a:t>
            </a:r>
          </a:p>
        </p:txBody>
      </p:sp>
    </p:spTree>
    <p:extLst>
      <p:ext uri="{BB962C8B-B14F-4D97-AF65-F5344CB8AC3E}">
        <p14:creationId xmlns:p14="http://schemas.microsoft.com/office/powerpoint/2010/main" val="93866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C1BB94-74F5-4B97-82FB-9DE5D9AAC933}"/>
              </a:ext>
            </a:extLst>
          </p:cNvPr>
          <p:cNvSpPr>
            <a:spLocks noGrp="1"/>
          </p:cNvSpPr>
          <p:nvPr>
            <p:ph type="sldNum" sz="quarter" idx="12"/>
          </p:nvPr>
        </p:nvSpPr>
        <p:spPr/>
        <p:txBody>
          <a:bodyPr/>
          <a:lstStyle/>
          <a:p>
            <a:pPr defTabSz="457200">
              <a:defRPr/>
            </a:pPr>
            <a:fld id="{BF6EBFE9-79BB-431F-AEDF-EF334E7ED36B}" type="slidenum">
              <a:rPr lang="en-US">
                <a:solidFill>
                  <a:prstClr val="black">
                    <a:tint val="75000"/>
                  </a:prstClr>
                </a:solidFill>
                <a:latin typeface="Calibri"/>
              </a:rPr>
              <a:pPr defTabSz="457200">
                <a:defRPr/>
              </a:pPr>
              <a:t>3</a:t>
            </a:fld>
            <a:endParaRPr lang="en-US" dirty="0">
              <a:solidFill>
                <a:prstClr val="black">
                  <a:tint val="75000"/>
                </a:prstClr>
              </a:solidFill>
              <a:latin typeface="Calibri"/>
            </a:endParaRPr>
          </a:p>
        </p:txBody>
      </p:sp>
      <p:sp>
        <p:nvSpPr>
          <p:cNvPr id="23" name="Title 1">
            <a:extLst>
              <a:ext uri="{FF2B5EF4-FFF2-40B4-BE49-F238E27FC236}">
                <a16:creationId xmlns:a16="http://schemas.microsoft.com/office/drawing/2014/main" id="{174E4AB8-342D-894D-88D0-0E7C333EA81D}"/>
              </a:ext>
            </a:extLst>
          </p:cNvPr>
          <p:cNvSpPr>
            <a:spLocks noGrp="1"/>
          </p:cNvSpPr>
          <p:nvPr>
            <p:ph type="title" idx="4294967295"/>
          </p:nvPr>
        </p:nvSpPr>
        <p:spPr>
          <a:xfrm>
            <a:off x="0" y="477838"/>
            <a:ext cx="12192000" cy="801687"/>
          </a:xfrm>
          <a:solidFill>
            <a:schemeClr val="accent1"/>
          </a:solidFill>
        </p:spPr>
        <p:txBody>
          <a:bodyPr/>
          <a:lstStyle/>
          <a:p>
            <a:r>
              <a:rPr lang="en-US" sz="4000" b="1" dirty="0">
                <a:solidFill>
                  <a:schemeClr val="bg1"/>
                </a:solidFill>
              </a:rPr>
              <a:t>An epic tale and impressive cast</a:t>
            </a:r>
          </a:p>
        </p:txBody>
      </p:sp>
      <p:pic>
        <p:nvPicPr>
          <p:cNvPr id="8" name="Picture 7">
            <a:extLst>
              <a:ext uri="{FF2B5EF4-FFF2-40B4-BE49-F238E27FC236}">
                <a16:creationId xmlns:a16="http://schemas.microsoft.com/office/drawing/2014/main" id="{892D813D-41DB-4D3E-A6FD-99FDDE906C38}"/>
              </a:ext>
            </a:extLst>
          </p:cNvPr>
          <p:cNvPicPr>
            <a:picLocks noChangeAspect="1"/>
          </p:cNvPicPr>
          <p:nvPr/>
        </p:nvPicPr>
        <p:blipFill rotWithShape="1">
          <a:blip r:embed="rId3">
            <a:extLst>
              <a:ext uri="{28A0092B-C50C-407E-A947-70E740481C1C}">
                <a14:useLocalDpi xmlns:a14="http://schemas.microsoft.com/office/drawing/2010/main" val="0"/>
              </a:ext>
            </a:extLst>
          </a:blip>
          <a:srcRect l="1" r="166" b="137"/>
          <a:stretch/>
        </p:blipFill>
        <p:spPr>
          <a:xfrm>
            <a:off x="4038599" y="1283330"/>
            <a:ext cx="4114800" cy="2562999"/>
          </a:xfrm>
          <a:prstGeom prst="rect">
            <a:avLst/>
          </a:prstGeom>
          <a:effectLst>
            <a:softEdge rad="127000"/>
          </a:effectLst>
        </p:spPr>
      </p:pic>
      <p:pic>
        <p:nvPicPr>
          <p:cNvPr id="12" name="Picture 5" descr="Image result for george washington">
            <a:extLst>
              <a:ext uri="{FF2B5EF4-FFF2-40B4-BE49-F238E27FC236}">
                <a16:creationId xmlns:a16="http://schemas.microsoft.com/office/drawing/2014/main" id="{145DABE9-275A-41DF-A08A-7277F3D4CC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24" b="8477"/>
          <a:stretch/>
        </p:blipFill>
        <p:spPr bwMode="auto">
          <a:xfrm>
            <a:off x="1712056" y="1339748"/>
            <a:ext cx="2011680" cy="2286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 name="Picture 9" descr="Image result for thomas jefferson">
            <a:extLst>
              <a:ext uri="{FF2B5EF4-FFF2-40B4-BE49-F238E27FC236}">
                <a16:creationId xmlns:a16="http://schemas.microsoft.com/office/drawing/2014/main" id="{6F56F23F-B982-4045-9CF7-BF8CD47A4B3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91" r="8346"/>
          <a:stretch/>
        </p:blipFill>
        <p:spPr bwMode="auto">
          <a:xfrm>
            <a:off x="1712054" y="4023360"/>
            <a:ext cx="2011680" cy="2286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DA4FEDEA-B0A6-400C-9947-9295443976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68263" y="4023360"/>
            <a:ext cx="2014682" cy="2282456"/>
          </a:xfrm>
          <a:prstGeom prst="rect">
            <a:avLst/>
          </a:prstGeom>
          <a:effectLst>
            <a:softEdge rad="127000"/>
          </a:effectLst>
        </p:spPr>
      </p:pic>
      <p:sp>
        <p:nvSpPr>
          <p:cNvPr id="26" name="TextBox 25">
            <a:extLst>
              <a:ext uri="{FF2B5EF4-FFF2-40B4-BE49-F238E27FC236}">
                <a16:creationId xmlns:a16="http://schemas.microsoft.com/office/drawing/2014/main" id="{EFCAB7DE-9292-415F-9A98-E9688D86129B}"/>
              </a:ext>
            </a:extLst>
          </p:cNvPr>
          <p:cNvSpPr txBox="1"/>
          <p:nvPr/>
        </p:nvSpPr>
        <p:spPr bwMode="auto">
          <a:xfrm>
            <a:off x="1716025" y="3591945"/>
            <a:ext cx="2004709" cy="276999"/>
          </a:xfrm>
          <a:prstGeom prst="rect">
            <a:avLst/>
          </a:prstGeom>
          <a:noFill/>
          <a:ln w="9525" algn="ctr">
            <a:noFill/>
            <a:miter lim="800000"/>
            <a:headEnd/>
            <a:tailEnd/>
          </a:ln>
          <a:effectLst/>
        </p:spPr>
        <p:txBody>
          <a:bodyPr wrap="square" lIns="0" tIns="0" rIns="0" bIns="0" rtlCol="0">
            <a:spAutoFit/>
          </a:bodyPr>
          <a:lstStyle/>
          <a:p>
            <a:pPr algn="ctr" defTabSz="457200">
              <a:spcBef>
                <a:spcPct val="50000"/>
              </a:spcBef>
            </a:pPr>
            <a:r>
              <a:rPr lang="en-US" sz="1800" dirty="0">
                <a:solidFill>
                  <a:prstClr val="black"/>
                </a:solidFill>
                <a:latin typeface="Calibri"/>
                <a:cs typeface="Arial" pitchFamily="34" charset="0"/>
              </a:rPr>
              <a:t>George Washington</a:t>
            </a:r>
          </a:p>
        </p:txBody>
      </p:sp>
      <p:sp>
        <p:nvSpPr>
          <p:cNvPr id="34" name="TextBox 33">
            <a:extLst>
              <a:ext uri="{FF2B5EF4-FFF2-40B4-BE49-F238E27FC236}">
                <a16:creationId xmlns:a16="http://schemas.microsoft.com/office/drawing/2014/main" id="{CFFA912F-9FE1-4BD4-8374-41E82FA735A8}"/>
              </a:ext>
            </a:extLst>
          </p:cNvPr>
          <p:cNvSpPr txBox="1"/>
          <p:nvPr/>
        </p:nvSpPr>
        <p:spPr bwMode="auto">
          <a:xfrm>
            <a:off x="1705086" y="6267327"/>
            <a:ext cx="2018648" cy="276999"/>
          </a:xfrm>
          <a:prstGeom prst="rect">
            <a:avLst/>
          </a:prstGeom>
          <a:noFill/>
          <a:ln w="9525" algn="ctr">
            <a:noFill/>
            <a:miter lim="800000"/>
            <a:headEnd/>
            <a:tailEnd/>
          </a:ln>
          <a:effectLst/>
        </p:spPr>
        <p:txBody>
          <a:bodyPr wrap="square" lIns="0" tIns="0" rIns="0" bIns="0" rtlCol="0">
            <a:spAutoFit/>
          </a:bodyPr>
          <a:lstStyle/>
          <a:p>
            <a:pPr algn="ctr" defTabSz="457200">
              <a:spcBef>
                <a:spcPct val="50000"/>
              </a:spcBef>
            </a:pPr>
            <a:r>
              <a:rPr lang="en-US" sz="1800" dirty="0">
                <a:solidFill>
                  <a:prstClr val="black"/>
                </a:solidFill>
                <a:latin typeface="Calibri"/>
                <a:cs typeface="Arial" pitchFamily="34" charset="0"/>
              </a:rPr>
              <a:t>Thomas Jefferson</a:t>
            </a:r>
          </a:p>
        </p:txBody>
      </p:sp>
      <p:sp>
        <p:nvSpPr>
          <p:cNvPr id="35" name="TextBox 34">
            <a:extLst>
              <a:ext uri="{FF2B5EF4-FFF2-40B4-BE49-F238E27FC236}">
                <a16:creationId xmlns:a16="http://schemas.microsoft.com/office/drawing/2014/main" id="{52E6FCE8-BCD6-4E81-A5C8-D3519EFCCC22}"/>
              </a:ext>
            </a:extLst>
          </p:cNvPr>
          <p:cNvSpPr txBox="1"/>
          <p:nvPr/>
        </p:nvSpPr>
        <p:spPr bwMode="auto">
          <a:xfrm>
            <a:off x="5090159" y="6498394"/>
            <a:ext cx="2011680" cy="276999"/>
          </a:xfrm>
          <a:prstGeom prst="rect">
            <a:avLst/>
          </a:prstGeom>
          <a:noFill/>
          <a:ln w="9525" algn="ctr">
            <a:noFill/>
            <a:miter lim="800000"/>
            <a:headEnd/>
            <a:tailEnd/>
          </a:ln>
          <a:effectLst/>
        </p:spPr>
        <p:txBody>
          <a:bodyPr wrap="square" lIns="0" tIns="0" rIns="0" bIns="0" rtlCol="0">
            <a:spAutoFit/>
          </a:bodyPr>
          <a:lstStyle/>
          <a:p>
            <a:pPr algn="ctr" defTabSz="457200">
              <a:spcBef>
                <a:spcPct val="50000"/>
              </a:spcBef>
            </a:pPr>
            <a:r>
              <a:rPr lang="en-US" sz="1800" dirty="0">
                <a:solidFill>
                  <a:prstClr val="black"/>
                </a:solidFill>
                <a:latin typeface="Calibri"/>
                <a:cs typeface="Arial" pitchFamily="34" charset="0"/>
              </a:rPr>
              <a:t>John Quincy Adams</a:t>
            </a:r>
          </a:p>
        </p:txBody>
      </p:sp>
      <p:sp>
        <p:nvSpPr>
          <p:cNvPr id="36" name="TextBox 35">
            <a:extLst>
              <a:ext uri="{FF2B5EF4-FFF2-40B4-BE49-F238E27FC236}">
                <a16:creationId xmlns:a16="http://schemas.microsoft.com/office/drawing/2014/main" id="{4992A8BB-9477-4A3C-B140-31A2B1F8C2FD}"/>
              </a:ext>
            </a:extLst>
          </p:cNvPr>
          <p:cNvSpPr txBox="1"/>
          <p:nvPr/>
        </p:nvSpPr>
        <p:spPr bwMode="auto">
          <a:xfrm>
            <a:off x="8471265" y="3591944"/>
            <a:ext cx="2011680" cy="276999"/>
          </a:xfrm>
          <a:prstGeom prst="rect">
            <a:avLst/>
          </a:prstGeom>
          <a:noFill/>
          <a:ln w="9525" algn="ctr">
            <a:noFill/>
            <a:miter lim="800000"/>
            <a:headEnd/>
            <a:tailEnd/>
          </a:ln>
          <a:effectLst/>
        </p:spPr>
        <p:txBody>
          <a:bodyPr wrap="square" lIns="0" tIns="0" rIns="0" bIns="0" rtlCol="0">
            <a:spAutoFit/>
          </a:bodyPr>
          <a:lstStyle/>
          <a:p>
            <a:pPr algn="ctr" defTabSz="457200">
              <a:spcBef>
                <a:spcPct val="50000"/>
              </a:spcBef>
            </a:pPr>
            <a:r>
              <a:rPr lang="en-US" sz="1800" dirty="0">
                <a:solidFill>
                  <a:prstClr val="black"/>
                </a:solidFill>
                <a:latin typeface="Calibri"/>
                <a:cs typeface="Arial" pitchFamily="34" charset="0"/>
              </a:rPr>
              <a:t>Ferdinand Hassler</a:t>
            </a:r>
          </a:p>
        </p:txBody>
      </p:sp>
      <p:sp>
        <p:nvSpPr>
          <p:cNvPr id="37" name="TextBox 36">
            <a:extLst>
              <a:ext uri="{FF2B5EF4-FFF2-40B4-BE49-F238E27FC236}">
                <a16:creationId xmlns:a16="http://schemas.microsoft.com/office/drawing/2014/main" id="{32A33443-F4EF-461E-BDA5-0896D5449CAB}"/>
              </a:ext>
            </a:extLst>
          </p:cNvPr>
          <p:cNvSpPr txBox="1"/>
          <p:nvPr/>
        </p:nvSpPr>
        <p:spPr bwMode="auto">
          <a:xfrm>
            <a:off x="8453912" y="6261447"/>
            <a:ext cx="2011680" cy="276999"/>
          </a:xfrm>
          <a:prstGeom prst="rect">
            <a:avLst/>
          </a:prstGeom>
          <a:noFill/>
          <a:ln w="9525" algn="ctr">
            <a:noFill/>
            <a:miter lim="800000"/>
            <a:headEnd/>
            <a:tailEnd/>
          </a:ln>
          <a:effectLst/>
        </p:spPr>
        <p:txBody>
          <a:bodyPr wrap="square" lIns="0" tIns="0" rIns="0" bIns="0" rtlCol="0">
            <a:spAutoFit/>
          </a:bodyPr>
          <a:lstStyle/>
          <a:p>
            <a:pPr algn="ctr" defTabSz="457200">
              <a:spcBef>
                <a:spcPct val="50000"/>
              </a:spcBef>
            </a:pPr>
            <a:r>
              <a:rPr lang="en-US" sz="1800" dirty="0">
                <a:solidFill>
                  <a:prstClr val="black"/>
                </a:solidFill>
                <a:latin typeface="Calibri"/>
                <a:cs typeface="Arial" pitchFamily="34" charset="0"/>
              </a:rPr>
              <a:t>Thomas Mendenhall</a:t>
            </a:r>
          </a:p>
        </p:txBody>
      </p:sp>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71" t="46" r="116" b="71"/>
          <a:stretch/>
        </p:blipFill>
        <p:spPr>
          <a:xfrm>
            <a:off x="8464296" y="1341124"/>
            <a:ext cx="2011680" cy="2286000"/>
          </a:xfrm>
          <a:prstGeom prst="rect">
            <a:avLst/>
          </a:prstGeom>
          <a:effectLst>
            <a:softEdge rad="127000"/>
          </a:effectLst>
        </p:spPr>
      </p:pic>
      <p:pic>
        <p:nvPicPr>
          <p:cNvPr id="3" name="Picture 2">
            <a:extLst>
              <a:ext uri="{FF2B5EF4-FFF2-40B4-BE49-F238E27FC236}">
                <a16:creationId xmlns:a16="http://schemas.microsoft.com/office/drawing/2014/main" id="{F7F40A7D-53CF-48D1-BEB1-BEB00D234F77}"/>
              </a:ext>
            </a:extLst>
          </p:cNvPr>
          <p:cNvPicPr>
            <a:picLocks noChangeAspect="1"/>
          </p:cNvPicPr>
          <p:nvPr/>
        </p:nvPicPr>
        <p:blipFill rotWithShape="1">
          <a:blip r:embed="rId8">
            <a:extLst>
              <a:ext uri="{28A0092B-C50C-407E-A947-70E740481C1C}">
                <a14:useLocalDpi xmlns:a14="http://schemas.microsoft.com/office/drawing/2010/main" val="0"/>
              </a:ext>
            </a:extLst>
          </a:blip>
          <a:srcRect l="497" t="406" r="499" b="37"/>
          <a:stretch/>
        </p:blipFill>
        <p:spPr>
          <a:xfrm>
            <a:off x="5090159" y="4252445"/>
            <a:ext cx="2011680" cy="2286000"/>
          </a:xfrm>
          <a:prstGeom prst="rect">
            <a:avLst/>
          </a:prstGeom>
          <a:effectLst>
            <a:softEdge rad="127000"/>
          </a:effectLst>
        </p:spPr>
      </p:pic>
      <p:sp>
        <p:nvSpPr>
          <p:cNvPr id="24" name="Rectangle 23">
            <a:extLst>
              <a:ext uri="{FF2B5EF4-FFF2-40B4-BE49-F238E27FC236}">
                <a16:creationId xmlns:a16="http://schemas.microsoft.com/office/drawing/2014/main" id="{BEF92B54-C33A-4E08-9C03-7ECDE37C5D1F}"/>
              </a:ext>
            </a:extLst>
          </p:cNvPr>
          <p:cNvSpPr/>
          <p:nvPr/>
        </p:nvSpPr>
        <p:spPr>
          <a:xfrm>
            <a:off x="1694705" y="1339680"/>
            <a:ext cx="2060401" cy="5212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prstClr val="white"/>
              </a:solidFill>
              <a:latin typeface="Calibri"/>
            </a:endParaRPr>
          </a:p>
        </p:txBody>
      </p:sp>
      <p:sp>
        <p:nvSpPr>
          <p:cNvPr id="27" name="Rectangle 26">
            <a:extLst>
              <a:ext uri="{FF2B5EF4-FFF2-40B4-BE49-F238E27FC236}">
                <a16:creationId xmlns:a16="http://schemas.microsoft.com/office/drawing/2014/main" id="{BEF92B54-C33A-4E08-9C03-7ECDE37C5D1F}"/>
              </a:ext>
            </a:extLst>
          </p:cNvPr>
          <p:cNvSpPr/>
          <p:nvPr/>
        </p:nvSpPr>
        <p:spPr>
          <a:xfrm>
            <a:off x="8436896" y="1339680"/>
            <a:ext cx="2060401" cy="5212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prstClr val="white"/>
              </a:solidFill>
              <a:latin typeface="Calibri"/>
            </a:endParaRPr>
          </a:p>
        </p:txBody>
      </p:sp>
      <p:grpSp>
        <p:nvGrpSpPr>
          <p:cNvPr id="28" name="Group 27">
            <a:extLst>
              <a:ext uri="{FF2B5EF4-FFF2-40B4-BE49-F238E27FC236}">
                <a16:creationId xmlns:a16="http://schemas.microsoft.com/office/drawing/2014/main" id="{6B1A619C-63FA-490A-8772-FD75EAED7D19}"/>
              </a:ext>
            </a:extLst>
          </p:cNvPr>
          <p:cNvGrpSpPr/>
          <p:nvPr/>
        </p:nvGrpSpPr>
        <p:grpSpPr>
          <a:xfrm>
            <a:off x="3772122" y="3683837"/>
            <a:ext cx="4651686" cy="584775"/>
            <a:chOff x="2262473" y="3629161"/>
            <a:chExt cx="4651686" cy="584775"/>
          </a:xfrm>
        </p:grpSpPr>
        <p:sp>
          <p:nvSpPr>
            <p:cNvPr id="29" name="TextBox 16">
              <a:extLst>
                <a:ext uri="{FF2B5EF4-FFF2-40B4-BE49-F238E27FC236}">
                  <a16:creationId xmlns:a16="http://schemas.microsoft.com/office/drawing/2014/main" id="{15A705F6-9B6A-4DB6-A013-35019BD9A888}"/>
                </a:ext>
              </a:extLst>
            </p:cNvPr>
            <p:cNvSpPr txBox="1"/>
            <p:nvPr/>
          </p:nvSpPr>
          <p:spPr bwMode="auto">
            <a:xfrm>
              <a:off x="3290938" y="3629161"/>
              <a:ext cx="2590825" cy="584775"/>
            </a:xfrm>
            <a:prstGeom prst="rect">
              <a:avLst/>
            </a:prstGeom>
            <a:noFill/>
            <a:ln w="9525" algn="ctr">
              <a:noFill/>
              <a:miter lim="800000"/>
              <a:headEnd/>
              <a:tailEnd/>
            </a:ln>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Bef>
                  <a:spcPct val="50000"/>
                </a:spcBef>
              </a:pPr>
              <a:r>
                <a:rPr lang="en-US" sz="3200" b="1" i="1" dirty="0">
                  <a:solidFill>
                    <a:srgbClr val="FF0000"/>
                  </a:solidFill>
                  <a:latin typeface="Calibri"/>
                  <a:cs typeface="Arial" pitchFamily="34" charset="0"/>
                </a:rPr>
                <a:t>Surveyors</a:t>
              </a:r>
            </a:p>
          </p:txBody>
        </p:sp>
        <p:sp>
          <p:nvSpPr>
            <p:cNvPr id="30" name="Left Arrow 2">
              <a:extLst>
                <a:ext uri="{FF2B5EF4-FFF2-40B4-BE49-F238E27FC236}">
                  <a16:creationId xmlns:a16="http://schemas.microsoft.com/office/drawing/2014/main" id="{C555C86D-6B00-4C05-867E-CB79A5EC28E9}"/>
                </a:ext>
              </a:extLst>
            </p:cNvPr>
            <p:cNvSpPr/>
            <p:nvPr/>
          </p:nvSpPr>
          <p:spPr>
            <a:xfrm>
              <a:off x="2262473" y="3775354"/>
              <a:ext cx="1369449" cy="292388"/>
            </a:xfrm>
            <a:prstGeom prst="left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prstClr val="white"/>
                </a:solidFill>
                <a:latin typeface="Calibri"/>
              </a:endParaRPr>
            </a:p>
          </p:txBody>
        </p:sp>
        <p:sp>
          <p:nvSpPr>
            <p:cNvPr id="31" name="Left Arrow 21">
              <a:extLst>
                <a:ext uri="{FF2B5EF4-FFF2-40B4-BE49-F238E27FC236}">
                  <a16:creationId xmlns:a16="http://schemas.microsoft.com/office/drawing/2014/main" id="{CDF1CB97-38C4-4CF4-ACFC-FAAA690D2ABE}"/>
                </a:ext>
              </a:extLst>
            </p:cNvPr>
            <p:cNvSpPr/>
            <p:nvPr/>
          </p:nvSpPr>
          <p:spPr>
            <a:xfrm rot="10800000">
              <a:off x="5544710" y="3775354"/>
              <a:ext cx="1369449" cy="292388"/>
            </a:xfrm>
            <a:prstGeom prst="left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prstClr val="white"/>
                </a:solidFill>
                <a:latin typeface="Calibri"/>
              </a:endParaRPr>
            </a:p>
          </p:txBody>
        </p:sp>
      </p:grpSp>
    </p:spTree>
    <p:extLst>
      <p:ext uri="{BB962C8B-B14F-4D97-AF65-F5344CB8AC3E}">
        <p14:creationId xmlns:p14="http://schemas.microsoft.com/office/powerpoint/2010/main" val="115832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000"/>
                                        <p:tgtEl>
                                          <p:spTgt spid="26"/>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10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4" grpId="0"/>
      <p:bldP spid="35" grpId="0"/>
      <p:bldP spid="36" grpId="0"/>
      <p:bldP spid="37" grpId="0"/>
      <p:bldP spid="24" grpId="0" animBg="1"/>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335713-7A71-4591-9AFB-C550C743D6F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789680" y="0"/>
            <a:ext cx="8107883" cy="6121451"/>
          </a:xfrm>
          <a:prstGeom prst="rect">
            <a:avLst/>
          </a:prstGeom>
        </p:spPr>
      </p:pic>
      <p:sp>
        <p:nvSpPr>
          <p:cNvPr id="11" name="TextBox 10"/>
          <p:cNvSpPr txBox="1"/>
          <p:nvPr/>
        </p:nvSpPr>
        <p:spPr>
          <a:xfrm>
            <a:off x="6405061" y="18641"/>
            <a:ext cx="4923339" cy="523220"/>
          </a:xfrm>
          <a:prstGeom prst="rect">
            <a:avLst/>
          </a:prstGeom>
          <a:solidFill>
            <a:srgbClr val="F2F2F2"/>
          </a:solidFill>
        </p:spPr>
        <p:txBody>
          <a:bodyPr wrap="square" rtlCol="0">
            <a:spAutoFit/>
          </a:bodyPr>
          <a:lstStyle/>
          <a:p>
            <a:pPr algn="ctr" defTabSz="914377">
              <a:defRPr/>
            </a:pPr>
            <a:r>
              <a:rPr lang="en-US" sz="2800" spc="-7" dirty="0">
                <a:solidFill>
                  <a:prstClr val="black"/>
                </a:solidFill>
                <a:latin typeface="Cambria" panose="02040503050406030204" pitchFamily="18" charset="0"/>
                <a:ea typeface="MS PGothic" pitchFamily="34" charset="-128"/>
                <a:cs typeface="Calibri"/>
              </a:rPr>
              <a:t>geodesy.noaa.gov/ADVISORS/</a:t>
            </a:r>
            <a:endParaRPr lang="en-US" sz="2800" dirty="0">
              <a:solidFill>
                <a:prstClr val="black"/>
              </a:solidFill>
              <a:latin typeface="Calibri"/>
            </a:endParaRPr>
          </a:p>
        </p:txBody>
      </p:sp>
      <p:sp>
        <p:nvSpPr>
          <p:cNvPr id="2" name="Title 3">
            <a:extLst>
              <a:ext uri="{FF2B5EF4-FFF2-40B4-BE49-F238E27FC236}">
                <a16:creationId xmlns:a16="http://schemas.microsoft.com/office/drawing/2014/main" id="{CE3A0862-A82C-A1D9-5874-1D1269A91430}"/>
              </a:ext>
            </a:extLst>
          </p:cNvPr>
          <p:cNvSpPr txBox="1">
            <a:spLocks/>
          </p:cNvSpPr>
          <p:nvPr/>
        </p:nvSpPr>
        <p:spPr>
          <a:xfrm>
            <a:off x="-50800" y="40097"/>
            <a:ext cx="3362632" cy="1351824"/>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Cambria" panose="02040503050406030204" pitchFamily="18" charset="0"/>
                <a:ea typeface="Cambria" panose="02040503050406030204" pitchFamily="18" charset="0"/>
                <a:cs typeface="+mj-cs"/>
              </a:defRPr>
            </a:lvl1pPr>
          </a:lstStyle>
          <a:p>
            <a:r>
              <a:rPr lang="en-US" sz="3200" dirty="0"/>
              <a:t>Regional Geodetic Advisor Program</a:t>
            </a:r>
          </a:p>
        </p:txBody>
      </p:sp>
      <p:sp>
        <p:nvSpPr>
          <p:cNvPr id="3" name="Content Placeholder 4">
            <a:extLst>
              <a:ext uri="{FF2B5EF4-FFF2-40B4-BE49-F238E27FC236}">
                <a16:creationId xmlns:a16="http://schemas.microsoft.com/office/drawing/2014/main" id="{E7C2C58C-0D1A-3E8B-DA1C-AF083C9BACBD}"/>
              </a:ext>
            </a:extLst>
          </p:cNvPr>
          <p:cNvSpPr txBox="1">
            <a:spLocks/>
          </p:cNvSpPr>
          <p:nvPr/>
        </p:nvSpPr>
        <p:spPr>
          <a:xfrm>
            <a:off x="0" y="1351280"/>
            <a:ext cx="6715760" cy="450088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Cambria" panose="02040503050406030204" pitchFamily="18" charset="0"/>
                <a:ea typeface="Cambria" panose="02040503050406030204" pitchFamily="18" charset="0"/>
                <a:cs typeface="+mn-cs"/>
              </a:defRPr>
            </a:lvl1pPr>
            <a:lvl2pPr marL="742950" indent="-285750" algn="l" defTabSz="457200" rtl="0" eaLnBrk="1" latinLnBrk="0" hangingPunct="1">
              <a:spcBef>
                <a:spcPct val="20000"/>
              </a:spcBef>
              <a:buFont typeface="Arial"/>
              <a:buChar char="–"/>
              <a:defRPr sz="2800" kern="1200">
                <a:solidFill>
                  <a:schemeClr val="tx1"/>
                </a:solidFill>
                <a:latin typeface="Cambria" panose="02040503050406030204" pitchFamily="18" charset="0"/>
                <a:ea typeface="Cambria" panose="02040503050406030204" pitchFamily="18" charset="0"/>
                <a:cs typeface="+mn-cs"/>
              </a:defRPr>
            </a:lvl2pPr>
            <a:lvl3pPr marL="1143000" indent="-228600" algn="l" defTabSz="457200" rtl="0" eaLnBrk="1" latinLnBrk="0" hangingPunct="1">
              <a:spcBef>
                <a:spcPct val="20000"/>
              </a:spcBef>
              <a:buFont typeface="Arial"/>
              <a:buChar char="•"/>
              <a:defRPr sz="2400" kern="1200">
                <a:solidFill>
                  <a:schemeClr val="tx1"/>
                </a:solidFill>
                <a:latin typeface="Cambria" panose="02040503050406030204" pitchFamily="18" charset="0"/>
                <a:ea typeface="Cambria" panose="02040503050406030204" pitchFamily="18" charset="0"/>
                <a:cs typeface="+mn-cs"/>
              </a:defRPr>
            </a:lvl3pPr>
            <a:lvl4pPr marL="1600200" indent="-228600" algn="l" defTabSz="457200" rtl="0" eaLnBrk="1" latinLnBrk="0" hangingPunct="1">
              <a:spcBef>
                <a:spcPct val="20000"/>
              </a:spcBef>
              <a:buFont typeface="Arial"/>
              <a:buChar char="–"/>
              <a:defRPr sz="2000" kern="1200">
                <a:solidFill>
                  <a:schemeClr val="tx1"/>
                </a:solidFill>
                <a:latin typeface="Cambria" panose="02040503050406030204" pitchFamily="18" charset="0"/>
                <a:ea typeface="Cambria" panose="02040503050406030204" pitchFamily="18" charset="0"/>
                <a:cs typeface="+mn-cs"/>
              </a:defRPr>
            </a:lvl4pPr>
            <a:lvl5pPr marL="2057400" indent="-228600" algn="l" defTabSz="457200" rtl="0" eaLnBrk="1" latinLnBrk="0" hangingPunct="1">
              <a:spcBef>
                <a:spcPct val="20000"/>
              </a:spcBef>
              <a:buFont typeface="Arial"/>
              <a:buChar char="»"/>
              <a:defRPr sz="2000" kern="1200">
                <a:solidFill>
                  <a:schemeClr val="tx1"/>
                </a:solidFill>
                <a:latin typeface="Cambria" panose="02040503050406030204" pitchFamily="18" charset="0"/>
                <a:ea typeface="Cambria" panose="02040503050406030204" pitchFamily="18"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67" dirty="0"/>
              <a:t>14 RGAs across country</a:t>
            </a:r>
          </a:p>
          <a:p>
            <a:pPr marL="0" indent="0">
              <a:buNone/>
            </a:pPr>
            <a:r>
              <a:rPr lang="en-US" sz="2667" dirty="0"/>
              <a:t>We are here to support:</a:t>
            </a:r>
          </a:p>
          <a:p>
            <a:pPr lvl="1"/>
            <a:r>
              <a:rPr lang="en-US" sz="2667" dirty="0"/>
              <a:t>You</a:t>
            </a:r>
          </a:p>
          <a:p>
            <a:pPr lvl="1"/>
            <a:r>
              <a:rPr lang="en-US" sz="2667" dirty="0"/>
              <a:t>Your constituents</a:t>
            </a:r>
          </a:p>
          <a:p>
            <a:pPr lvl="1"/>
            <a:r>
              <a:rPr lang="en-US" sz="2667" dirty="0"/>
              <a:t>Our Federal Partners</a:t>
            </a:r>
          </a:p>
          <a:p>
            <a:pPr marL="0" indent="0">
              <a:buNone/>
            </a:pPr>
            <a:r>
              <a:rPr lang="en-US" sz="2667" i="1" dirty="0"/>
              <a:t>Questions about </a:t>
            </a:r>
          </a:p>
          <a:p>
            <a:pPr marL="0" indent="0">
              <a:buNone/>
            </a:pPr>
            <a:r>
              <a:rPr lang="en-US" sz="2667" i="1" dirty="0"/>
              <a:t>NSRS Modernization?</a:t>
            </a:r>
          </a:p>
          <a:p>
            <a:pPr lvl="1"/>
            <a:r>
              <a:rPr lang="en-US" sz="2667" dirty="0"/>
              <a:t>Reach out now</a:t>
            </a:r>
          </a:p>
          <a:p>
            <a:pPr lvl="1"/>
            <a:r>
              <a:rPr lang="en-US" sz="2667" dirty="0"/>
              <a:t>Be prepared</a:t>
            </a:r>
          </a:p>
          <a:p>
            <a:endParaRPr lang="en-US" sz="2933" dirty="0"/>
          </a:p>
        </p:txBody>
      </p:sp>
    </p:spTree>
    <p:extLst>
      <p:ext uri="{BB962C8B-B14F-4D97-AF65-F5344CB8AC3E}">
        <p14:creationId xmlns:p14="http://schemas.microsoft.com/office/powerpoint/2010/main" val="1521469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8CAFB5-5D9B-2ECA-1B45-E48C90B027CD}"/>
              </a:ext>
            </a:extLst>
          </p:cNvPr>
          <p:cNvPicPr>
            <a:picLocks noChangeAspect="1"/>
          </p:cNvPicPr>
          <p:nvPr/>
        </p:nvPicPr>
        <p:blipFill rotWithShape="1">
          <a:blip r:embed="rId2"/>
          <a:srcRect l="94" t="62" b="8"/>
          <a:stretch/>
        </p:blipFill>
        <p:spPr>
          <a:xfrm>
            <a:off x="5183740" y="37284"/>
            <a:ext cx="6897123" cy="7674225"/>
          </a:xfrm>
          <a:prstGeom prst="rect">
            <a:avLst/>
          </a:prstGeom>
          <a:ln w="25400">
            <a:solidFill>
              <a:schemeClr val="bg1">
                <a:lumMod val="75000"/>
              </a:schemeClr>
            </a:solidFill>
          </a:ln>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47ECEA57-DE72-F263-60AE-E58B74C752AA}"/>
              </a:ext>
            </a:extLst>
          </p:cNvPr>
          <p:cNvSpPr/>
          <p:nvPr/>
        </p:nvSpPr>
        <p:spPr>
          <a:xfrm rot="406022">
            <a:off x="8117396" y="3583009"/>
            <a:ext cx="3623405" cy="2753788"/>
          </a:xfrm>
          <a:prstGeom prst="rect">
            <a:avLst/>
          </a:prstGeom>
          <a:solidFill>
            <a:schemeClr val="bg1">
              <a:lumMod val="8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a:solidFill>
                <a:prstClr val="white"/>
              </a:solidFill>
              <a:latin typeface="Calibri"/>
            </a:endParaRPr>
          </a:p>
        </p:txBody>
      </p:sp>
      <p:sp>
        <p:nvSpPr>
          <p:cNvPr id="5" name="TextBox 4">
            <a:extLst>
              <a:ext uri="{FF2B5EF4-FFF2-40B4-BE49-F238E27FC236}">
                <a16:creationId xmlns:a16="http://schemas.microsoft.com/office/drawing/2014/main" id="{0C028BA8-4CD7-B177-748D-D634652785B8}"/>
              </a:ext>
            </a:extLst>
          </p:cNvPr>
          <p:cNvSpPr txBox="1"/>
          <p:nvPr/>
        </p:nvSpPr>
        <p:spPr>
          <a:xfrm rot="408422">
            <a:off x="8224924" y="3671544"/>
            <a:ext cx="3550136" cy="830997"/>
          </a:xfrm>
          <a:prstGeom prst="rect">
            <a:avLst/>
          </a:prstGeom>
          <a:noFill/>
        </p:spPr>
        <p:txBody>
          <a:bodyPr wrap="square" rtlCol="0">
            <a:spAutoFit/>
          </a:bodyPr>
          <a:lstStyle/>
          <a:p>
            <a:pPr algn="ctr" fontAlgn="base">
              <a:spcBef>
                <a:spcPct val="0"/>
              </a:spcBef>
              <a:spcAft>
                <a:spcPct val="0"/>
              </a:spcAft>
              <a:defRPr/>
            </a:pPr>
            <a:r>
              <a:rPr lang="en-US" i="1" dirty="0">
                <a:solidFill>
                  <a:prstClr val="black"/>
                </a:solidFill>
                <a:latin typeface="Calibri" pitchFamily="34" charset="0"/>
                <a:ea typeface="ＭＳ Ｐゴシック" pitchFamily="34" charset="-128"/>
              </a:rPr>
              <a:t>Click this icon on homepage</a:t>
            </a:r>
          </a:p>
        </p:txBody>
      </p:sp>
      <p:sp>
        <p:nvSpPr>
          <p:cNvPr id="6" name="Right Arrow 17">
            <a:extLst>
              <a:ext uri="{FF2B5EF4-FFF2-40B4-BE49-F238E27FC236}">
                <a16:creationId xmlns:a16="http://schemas.microsoft.com/office/drawing/2014/main" id="{76D5A21C-CBF4-E103-7932-CF78858496D6}"/>
              </a:ext>
            </a:extLst>
          </p:cNvPr>
          <p:cNvSpPr/>
          <p:nvPr/>
        </p:nvSpPr>
        <p:spPr>
          <a:xfrm rot="5832851">
            <a:off x="9478002" y="4521743"/>
            <a:ext cx="902193" cy="9914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a:solidFill>
                <a:prstClr val="white"/>
              </a:solidFill>
              <a:latin typeface="Calibri"/>
            </a:endParaRPr>
          </a:p>
        </p:txBody>
      </p:sp>
      <p:sp>
        <p:nvSpPr>
          <p:cNvPr id="7" name="Title 1">
            <a:extLst>
              <a:ext uri="{FF2B5EF4-FFF2-40B4-BE49-F238E27FC236}">
                <a16:creationId xmlns:a16="http://schemas.microsoft.com/office/drawing/2014/main" id="{2C1F1FBC-14E5-0018-6476-F5D93B07F003}"/>
              </a:ext>
            </a:extLst>
          </p:cNvPr>
          <p:cNvSpPr txBox="1">
            <a:spLocks/>
          </p:cNvSpPr>
          <p:nvPr/>
        </p:nvSpPr>
        <p:spPr>
          <a:xfrm>
            <a:off x="0" y="690941"/>
            <a:ext cx="5150499" cy="1423369"/>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defTabSz="609585" eaLnBrk="1" hangingPunct="1">
              <a:defRPr/>
            </a:pPr>
            <a:r>
              <a:rPr lang="en-US" altLang="en-US" sz="4267" b="1" dirty="0">
                <a:solidFill>
                  <a:prstClr val="black"/>
                </a:solidFill>
                <a:latin typeface="Cambria" panose="02040503050406030204" pitchFamily="18" charset="0"/>
                <a:ea typeface="Cambria" panose="02040503050406030204" pitchFamily="18" charset="0"/>
                <a:cs typeface="Arial" pitchFamily="34" charset="0"/>
              </a:rPr>
              <a:t>Email Subscriptions</a:t>
            </a:r>
          </a:p>
        </p:txBody>
      </p:sp>
      <p:sp>
        <p:nvSpPr>
          <p:cNvPr id="8" name="TextBox 7">
            <a:extLst>
              <a:ext uri="{FF2B5EF4-FFF2-40B4-BE49-F238E27FC236}">
                <a16:creationId xmlns:a16="http://schemas.microsoft.com/office/drawing/2014/main" id="{FB26DC62-3A48-D222-6A7F-072AA714447F}"/>
              </a:ext>
            </a:extLst>
          </p:cNvPr>
          <p:cNvSpPr txBox="1"/>
          <p:nvPr/>
        </p:nvSpPr>
        <p:spPr>
          <a:xfrm>
            <a:off x="2" y="2114311"/>
            <a:ext cx="5150497" cy="4706407"/>
          </a:xfrm>
          <a:prstGeom prst="rect">
            <a:avLst/>
          </a:prstGeom>
          <a:noFill/>
        </p:spPr>
        <p:txBody>
          <a:bodyPr wrap="square" rtlCol="0">
            <a:noAutofit/>
          </a:bodyPr>
          <a:lstStyle/>
          <a:p>
            <a:pPr fontAlgn="base">
              <a:spcBef>
                <a:spcPts val="800"/>
              </a:spcBef>
              <a:spcAft>
                <a:spcPct val="0"/>
              </a:spcAft>
              <a:defRPr/>
            </a:pPr>
            <a:r>
              <a:rPr lang="en-US" sz="2667" b="1" i="1" dirty="0">
                <a:solidFill>
                  <a:prstClr val="black"/>
                </a:solidFill>
                <a:latin typeface="Cambria" panose="02040503050406030204" pitchFamily="18" charset="0"/>
                <a:ea typeface="Cambria" panose="02040503050406030204" pitchFamily="18" charset="0"/>
              </a:rPr>
              <a:t>*Only 1-2 messages per month*</a:t>
            </a:r>
          </a:p>
          <a:p>
            <a:pPr marL="380990" indent="-380990" fontAlgn="base">
              <a:spcBef>
                <a:spcPts val="800"/>
              </a:spcBef>
              <a:spcAft>
                <a:spcPct val="0"/>
              </a:spcAft>
              <a:buFont typeface="Arial" panose="020B0604020202020204" pitchFamily="34" charset="0"/>
              <a:buChar char="•"/>
              <a:defRPr/>
            </a:pPr>
            <a:endParaRPr lang="en-US" sz="3200" b="1" dirty="0">
              <a:solidFill>
                <a:prstClr val="black"/>
              </a:solidFill>
              <a:latin typeface="Cambria" panose="02040503050406030204" pitchFamily="18" charset="0"/>
              <a:ea typeface="Cambria" panose="02040503050406030204" pitchFamily="18" charset="0"/>
            </a:endParaRPr>
          </a:p>
          <a:p>
            <a:pPr marL="380990" indent="-380990" fontAlgn="base">
              <a:spcBef>
                <a:spcPts val="800"/>
              </a:spcBef>
              <a:spcAft>
                <a:spcPct val="0"/>
              </a:spcAft>
              <a:buFont typeface="Arial" panose="020B0604020202020204" pitchFamily="34" charset="0"/>
              <a:buChar char="•"/>
              <a:defRPr/>
            </a:pPr>
            <a:r>
              <a:rPr lang="en-US" sz="3200" b="1" dirty="0">
                <a:solidFill>
                  <a:prstClr val="black"/>
                </a:solidFill>
                <a:latin typeface="Cambria" panose="02040503050406030204" pitchFamily="18" charset="0"/>
                <a:ea typeface="Cambria" panose="02040503050406030204" pitchFamily="18" charset="0"/>
              </a:rPr>
              <a:t>NGS News</a:t>
            </a:r>
          </a:p>
          <a:p>
            <a:pPr lvl="1" fontAlgn="base">
              <a:spcBef>
                <a:spcPts val="800"/>
              </a:spcBef>
              <a:spcAft>
                <a:spcPct val="0"/>
              </a:spcAft>
              <a:defRPr/>
            </a:pPr>
            <a:r>
              <a:rPr lang="en-US" sz="2667" i="1" dirty="0">
                <a:solidFill>
                  <a:prstClr val="black"/>
                </a:solidFill>
                <a:latin typeface="Cambria" panose="02040503050406030204" pitchFamily="18" charset="0"/>
                <a:ea typeface="Cambria" panose="02040503050406030204" pitchFamily="18" charset="0"/>
              </a:rPr>
              <a:t>Includes quarterly NSRS Modernization newsletter</a:t>
            </a:r>
          </a:p>
          <a:p>
            <a:pPr marL="380990" indent="-380990" fontAlgn="base">
              <a:spcBef>
                <a:spcPts val="800"/>
              </a:spcBef>
              <a:spcAft>
                <a:spcPct val="0"/>
              </a:spcAft>
              <a:buFont typeface="Arial" panose="020B0604020202020204" pitchFamily="34" charset="0"/>
              <a:buChar char="•"/>
              <a:defRPr/>
            </a:pPr>
            <a:r>
              <a:rPr lang="en-US" sz="3200" b="1" dirty="0">
                <a:solidFill>
                  <a:prstClr val="black"/>
                </a:solidFill>
                <a:latin typeface="Cambria" panose="02040503050406030204" pitchFamily="18" charset="0"/>
                <a:ea typeface="Cambria" panose="02040503050406030204" pitchFamily="18" charset="0"/>
              </a:rPr>
              <a:t>Webinar Series</a:t>
            </a:r>
          </a:p>
          <a:p>
            <a:pPr marL="380990" indent="-380990" fontAlgn="base">
              <a:spcBef>
                <a:spcPts val="800"/>
              </a:spcBef>
              <a:spcAft>
                <a:spcPct val="0"/>
              </a:spcAft>
              <a:buFont typeface="Arial" panose="020B0604020202020204" pitchFamily="34" charset="0"/>
              <a:buChar char="•"/>
              <a:defRPr/>
            </a:pPr>
            <a:r>
              <a:rPr lang="en-US" sz="3200" b="1" dirty="0">
                <a:solidFill>
                  <a:prstClr val="black"/>
                </a:solidFill>
                <a:latin typeface="Cambria" panose="02040503050406030204" pitchFamily="18" charset="0"/>
                <a:ea typeface="Cambria" panose="02040503050406030204" pitchFamily="18" charset="0"/>
              </a:rPr>
              <a:t>Training</a:t>
            </a:r>
          </a:p>
          <a:p>
            <a:pPr marL="380990" indent="-380990" fontAlgn="base">
              <a:spcBef>
                <a:spcPts val="800"/>
              </a:spcBef>
              <a:spcAft>
                <a:spcPct val="0"/>
              </a:spcAft>
              <a:buFont typeface="Arial" panose="020B0604020202020204" pitchFamily="34" charset="0"/>
              <a:buChar char="•"/>
              <a:defRPr/>
            </a:pPr>
            <a:r>
              <a:rPr lang="en-US" sz="3200" b="1" dirty="0">
                <a:solidFill>
                  <a:prstClr val="black"/>
                </a:solidFill>
                <a:latin typeface="Cambria" panose="02040503050406030204" pitchFamily="18" charset="0"/>
                <a:ea typeface="Cambria" panose="02040503050406030204" pitchFamily="18" charset="0"/>
              </a:rPr>
              <a:t>GPS on Benchmarks</a:t>
            </a:r>
          </a:p>
          <a:p>
            <a:pPr fontAlgn="base">
              <a:spcBef>
                <a:spcPts val="800"/>
              </a:spcBef>
              <a:spcAft>
                <a:spcPct val="0"/>
              </a:spcAft>
              <a:defRPr/>
            </a:pPr>
            <a:endParaRPr lang="en-US" sz="3200" dirty="0">
              <a:solidFill>
                <a:prstClr val="black"/>
              </a:solidFill>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C67FE99F-6BEA-8355-772B-64FBFC02C328}"/>
              </a:ext>
            </a:extLst>
          </p:cNvPr>
          <p:cNvPicPr>
            <a:picLocks noChangeAspect="1"/>
          </p:cNvPicPr>
          <p:nvPr/>
        </p:nvPicPr>
        <p:blipFill>
          <a:blip r:embed="rId3"/>
          <a:stretch>
            <a:fillRect/>
          </a:stretch>
        </p:blipFill>
        <p:spPr>
          <a:xfrm rot="420000">
            <a:off x="8057594" y="5521215"/>
            <a:ext cx="3517460" cy="749207"/>
          </a:xfrm>
          <a:prstGeom prst="rect">
            <a:avLst/>
          </a:prstGeom>
        </p:spPr>
      </p:pic>
    </p:spTree>
    <p:extLst>
      <p:ext uri="{BB962C8B-B14F-4D97-AF65-F5344CB8AC3E}">
        <p14:creationId xmlns:p14="http://schemas.microsoft.com/office/powerpoint/2010/main" val="156358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1000" tmFilter="0, 0; .2, .5; .8, .5; 1, 0"/>
                                        <p:tgtEl>
                                          <p:spTgt spid="6"/>
                                        </p:tgtEl>
                                      </p:cBhvr>
                                    </p:animEffect>
                                    <p:animScale>
                                      <p:cBhvr>
                                        <p:cTn id="7" dur="5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me POC">
            <a:extLst>
              <a:ext uri="{FF2B5EF4-FFF2-40B4-BE49-F238E27FC236}">
                <a16:creationId xmlns:a16="http://schemas.microsoft.com/office/drawing/2014/main" id="{4E97F1EB-F0B6-8132-59EA-BF2201D51D28}"/>
              </a:ext>
            </a:extLst>
          </p:cNvPr>
          <p:cNvSpPr txBox="1">
            <a:spLocks noChangeArrowheads="1"/>
          </p:cNvSpPr>
          <p:nvPr/>
        </p:nvSpPr>
        <p:spPr bwMode="auto">
          <a:xfrm>
            <a:off x="1" y="617995"/>
            <a:ext cx="12191999" cy="266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r>
              <a:rPr lang="en-GB" sz="3200" b="1" dirty="0">
                <a:latin typeface="Cambria" panose="02040503050406030204" pitchFamily="18" charset="0"/>
                <a:ea typeface="Cambria" panose="02040503050406030204" pitchFamily="18" charset="0"/>
              </a:rPr>
              <a:t>Jeff Jalbrzikowski, P.S., GISP, CFS</a:t>
            </a:r>
          </a:p>
          <a:p>
            <a:pPr algn="ctr"/>
            <a:r>
              <a:rPr lang="en-GB" sz="3200" b="1" dirty="0">
                <a:latin typeface="Cambria" panose="02040503050406030204" pitchFamily="18" charset="0"/>
                <a:ea typeface="Cambria" panose="02040503050406030204" pitchFamily="18" charset="0"/>
              </a:rPr>
              <a:t>Appalachian Regional Geodetic Advisor</a:t>
            </a:r>
          </a:p>
          <a:p>
            <a:pPr algn="ctr">
              <a:spcBef>
                <a:spcPts val="2400"/>
              </a:spcBef>
            </a:pPr>
            <a:r>
              <a:rPr lang="en-GB" sz="3200" b="1" dirty="0">
                <a:latin typeface="Cambria" panose="02040503050406030204" pitchFamily="18" charset="0"/>
                <a:ea typeface="Cambria" panose="02040503050406030204" pitchFamily="18" charset="0"/>
              </a:rPr>
              <a:t>jeff.jalbrzikowski@noaa.gov</a:t>
            </a:r>
          </a:p>
          <a:p>
            <a:pPr algn="ctr"/>
            <a:r>
              <a:rPr lang="en-GB" sz="3200" b="1" dirty="0">
                <a:latin typeface="Cambria" panose="02040503050406030204" pitchFamily="18" charset="0"/>
                <a:ea typeface="Cambria" panose="02040503050406030204" pitchFamily="18" charset="0"/>
              </a:rPr>
              <a:t>240-988-5486</a:t>
            </a:r>
          </a:p>
        </p:txBody>
      </p:sp>
      <p:pic>
        <p:nvPicPr>
          <p:cNvPr id="4" name="Picture 3">
            <a:extLst>
              <a:ext uri="{FF2B5EF4-FFF2-40B4-BE49-F238E27FC236}">
                <a16:creationId xmlns:a16="http://schemas.microsoft.com/office/drawing/2014/main" id="{ABE01749-79C3-ACDD-2E04-5D5B3C0D5F6B}"/>
              </a:ext>
            </a:extLst>
          </p:cNvPr>
          <p:cNvPicPr>
            <a:picLocks noChangeAspect="1"/>
          </p:cNvPicPr>
          <p:nvPr/>
        </p:nvPicPr>
        <p:blipFill>
          <a:blip r:embed="rId2"/>
          <a:stretch>
            <a:fillRect/>
          </a:stretch>
        </p:blipFill>
        <p:spPr>
          <a:xfrm>
            <a:off x="152333" y="2645732"/>
            <a:ext cx="4133419" cy="4133419"/>
          </a:xfrm>
          <a:prstGeom prst="rect">
            <a:avLst/>
          </a:prstGeom>
        </p:spPr>
      </p:pic>
      <p:sp>
        <p:nvSpPr>
          <p:cNvPr id="5" name="TextBox 4">
            <a:extLst>
              <a:ext uri="{FF2B5EF4-FFF2-40B4-BE49-F238E27FC236}">
                <a16:creationId xmlns:a16="http://schemas.microsoft.com/office/drawing/2014/main" id="{D8D34B1A-B7D1-7AA5-9DF6-94A3CE38B5A9}"/>
              </a:ext>
            </a:extLst>
          </p:cNvPr>
          <p:cNvSpPr txBox="1"/>
          <p:nvPr/>
        </p:nvSpPr>
        <p:spPr>
          <a:xfrm>
            <a:off x="4285752" y="4152370"/>
            <a:ext cx="3935897" cy="1569660"/>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Scan the QR code to save my contact info to your phone</a:t>
            </a:r>
          </a:p>
        </p:txBody>
      </p:sp>
    </p:spTree>
    <p:extLst>
      <p:ext uri="{BB962C8B-B14F-4D97-AF65-F5344CB8AC3E}">
        <p14:creationId xmlns:p14="http://schemas.microsoft.com/office/powerpoint/2010/main" val="470286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ular Callout 19">
            <a:extLst>
              <a:ext uri="{FF2B5EF4-FFF2-40B4-BE49-F238E27FC236}">
                <a16:creationId xmlns:a16="http://schemas.microsoft.com/office/drawing/2014/main" id="{FBC4E692-8C26-F241-981F-1EF8F863981E}"/>
              </a:ext>
            </a:extLst>
          </p:cNvPr>
          <p:cNvSpPr/>
          <p:nvPr/>
        </p:nvSpPr>
        <p:spPr>
          <a:xfrm>
            <a:off x="7411595" y="1414922"/>
            <a:ext cx="3055135" cy="1648202"/>
          </a:xfrm>
          <a:custGeom>
            <a:avLst/>
            <a:gdLst>
              <a:gd name="connsiteX0" fmla="*/ 0 w 3055135"/>
              <a:gd name="connsiteY0" fmla="*/ 225876 h 1355229"/>
              <a:gd name="connsiteX1" fmla="*/ 225876 w 3055135"/>
              <a:gd name="connsiteY1" fmla="*/ 0 h 1355229"/>
              <a:gd name="connsiteX2" fmla="*/ 1782162 w 3055135"/>
              <a:gd name="connsiteY2" fmla="*/ 0 h 1355229"/>
              <a:gd name="connsiteX3" fmla="*/ 1782162 w 3055135"/>
              <a:gd name="connsiteY3" fmla="*/ 0 h 1355229"/>
              <a:gd name="connsiteX4" fmla="*/ 2545946 w 3055135"/>
              <a:gd name="connsiteY4" fmla="*/ 0 h 1355229"/>
              <a:gd name="connsiteX5" fmla="*/ 2829259 w 3055135"/>
              <a:gd name="connsiteY5" fmla="*/ 0 h 1355229"/>
              <a:gd name="connsiteX6" fmla="*/ 3055135 w 3055135"/>
              <a:gd name="connsiteY6" fmla="*/ 225876 h 1355229"/>
              <a:gd name="connsiteX7" fmla="*/ 3055135 w 3055135"/>
              <a:gd name="connsiteY7" fmla="*/ 790550 h 1355229"/>
              <a:gd name="connsiteX8" fmla="*/ 3055135 w 3055135"/>
              <a:gd name="connsiteY8" fmla="*/ 790550 h 1355229"/>
              <a:gd name="connsiteX9" fmla="*/ 3055135 w 3055135"/>
              <a:gd name="connsiteY9" fmla="*/ 1129358 h 1355229"/>
              <a:gd name="connsiteX10" fmla="*/ 3055135 w 3055135"/>
              <a:gd name="connsiteY10" fmla="*/ 1129353 h 1355229"/>
              <a:gd name="connsiteX11" fmla="*/ 2829259 w 3055135"/>
              <a:gd name="connsiteY11" fmla="*/ 1355229 h 1355229"/>
              <a:gd name="connsiteX12" fmla="*/ 2545946 w 3055135"/>
              <a:gd name="connsiteY12" fmla="*/ 1355229 h 1355229"/>
              <a:gd name="connsiteX13" fmla="*/ 2102055 w 3055135"/>
              <a:gd name="connsiteY13" fmla="*/ 1648202 h 1355229"/>
              <a:gd name="connsiteX14" fmla="*/ 1782162 w 3055135"/>
              <a:gd name="connsiteY14" fmla="*/ 1355229 h 1355229"/>
              <a:gd name="connsiteX15" fmla="*/ 225876 w 3055135"/>
              <a:gd name="connsiteY15" fmla="*/ 1355229 h 1355229"/>
              <a:gd name="connsiteX16" fmla="*/ 0 w 3055135"/>
              <a:gd name="connsiteY16" fmla="*/ 1129353 h 1355229"/>
              <a:gd name="connsiteX17" fmla="*/ 0 w 3055135"/>
              <a:gd name="connsiteY17" fmla="*/ 1129358 h 1355229"/>
              <a:gd name="connsiteX18" fmla="*/ 0 w 3055135"/>
              <a:gd name="connsiteY18" fmla="*/ 790550 h 1355229"/>
              <a:gd name="connsiteX19" fmla="*/ 0 w 3055135"/>
              <a:gd name="connsiteY19" fmla="*/ 790550 h 1355229"/>
              <a:gd name="connsiteX20" fmla="*/ 0 w 3055135"/>
              <a:gd name="connsiteY20" fmla="*/ 225876 h 1355229"/>
              <a:gd name="connsiteX0" fmla="*/ 0 w 3055135"/>
              <a:gd name="connsiteY0" fmla="*/ 225876 h 1648202"/>
              <a:gd name="connsiteX1" fmla="*/ 225876 w 3055135"/>
              <a:gd name="connsiteY1" fmla="*/ 0 h 1648202"/>
              <a:gd name="connsiteX2" fmla="*/ 1782162 w 3055135"/>
              <a:gd name="connsiteY2" fmla="*/ 0 h 1648202"/>
              <a:gd name="connsiteX3" fmla="*/ 1782162 w 3055135"/>
              <a:gd name="connsiteY3" fmla="*/ 0 h 1648202"/>
              <a:gd name="connsiteX4" fmla="*/ 2545946 w 3055135"/>
              <a:gd name="connsiteY4" fmla="*/ 0 h 1648202"/>
              <a:gd name="connsiteX5" fmla="*/ 2829259 w 3055135"/>
              <a:gd name="connsiteY5" fmla="*/ 0 h 1648202"/>
              <a:gd name="connsiteX6" fmla="*/ 3055135 w 3055135"/>
              <a:gd name="connsiteY6" fmla="*/ 225876 h 1648202"/>
              <a:gd name="connsiteX7" fmla="*/ 3055135 w 3055135"/>
              <a:gd name="connsiteY7" fmla="*/ 790550 h 1648202"/>
              <a:gd name="connsiteX8" fmla="*/ 3055135 w 3055135"/>
              <a:gd name="connsiteY8" fmla="*/ 790550 h 1648202"/>
              <a:gd name="connsiteX9" fmla="*/ 3055135 w 3055135"/>
              <a:gd name="connsiteY9" fmla="*/ 1129358 h 1648202"/>
              <a:gd name="connsiteX10" fmla="*/ 3055135 w 3055135"/>
              <a:gd name="connsiteY10" fmla="*/ 1129353 h 1648202"/>
              <a:gd name="connsiteX11" fmla="*/ 2829259 w 3055135"/>
              <a:gd name="connsiteY11" fmla="*/ 1355229 h 1648202"/>
              <a:gd name="connsiteX12" fmla="*/ 2545946 w 3055135"/>
              <a:gd name="connsiteY12" fmla="*/ 1355229 h 1648202"/>
              <a:gd name="connsiteX13" fmla="*/ 2102055 w 3055135"/>
              <a:gd name="connsiteY13" fmla="*/ 1648202 h 1648202"/>
              <a:gd name="connsiteX14" fmla="*/ 1938681 w 3055135"/>
              <a:gd name="connsiteY14" fmla="*/ 1355229 h 1648202"/>
              <a:gd name="connsiteX15" fmla="*/ 225876 w 3055135"/>
              <a:gd name="connsiteY15" fmla="*/ 1355229 h 1648202"/>
              <a:gd name="connsiteX16" fmla="*/ 0 w 3055135"/>
              <a:gd name="connsiteY16" fmla="*/ 1129353 h 1648202"/>
              <a:gd name="connsiteX17" fmla="*/ 0 w 3055135"/>
              <a:gd name="connsiteY17" fmla="*/ 1129358 h 1648202"/>
              <a:gd name="connsiteX18" fmla="*/ 0 w 3055135"/>
              <a:gd name="connsiteY18" fmla="*/ 790550 h 1648202"/>
              <a:gd name="connsiteX19" fmla="*/ 0 w 3055135"/>
              <a:gd name="connsiteY19" fmla="*/ 790550 h 1648202"/>
              <a:gd name="connsiteX20" fmla="*/ 0 w 3055135"/>
              <a:gd name="connsiteY20" fmla="*/ 225876 h 1648202"/>
              <a:gd name="connsiteX0" fmla="*/ 0 w 3055135"/>
              <a:gd name="connsiteY0" fmla="*/ 225876 h 1648202"/>
              <a:gd name="connsiteX1" fmla="*/ 225876 w 3055135"/>
              <a:gd name="connsiteY1" fmla="*/ 0 h 1648202"/>
              <a:gd name="connsiteX2" fmla="*/ 1782162 w 3055135"/>
              <a:gd name="connsiteY2" fmla="*/ 0 h 1648202"/>
              <a:gd name="connsiteX3" fmla="*/ 1782162 w 3055135"/>
              <a:gd name="connsiteY3" fmla="*/ 0 h 1648202"/>
              <a:gd name="connsiteX4" fmla="*/ 2545946 w 3055135"/>
              <a:gd name="connsiteY4" fmla="*/ 0 h 1648202"/>
              <a:gd name="connsiteX5" fmla="*/ 2829259 w 3055135"/>
              <a:gd name="connsiteY5" fmla="*/ 0 h 1648202"/>
              <a:gd name="connsiteX6" fmla="*/ 3055135 w 3055135"/>
              <a:gd name="connsiteY6" fmla="*/ 225876 h 1648202"/>
              <a:gd name="connsiteX7" fmla="*/ 3055135 w 3055135"/>
              <a:gd name="connsiteY7" fmla="*/ 790550 h 1648202"/>
              <a:gd name="connsiteX8" fmla="*/ 3055135 w 3055135"/>
              <a:gd name="connsiteY8" fmla="*/ 790550 h 1648202"/>
              <a:gd name="connsiteX9" fmla="*/ 3055135 w 3055135"/>
              <a:gd name="connsiteY9" fmla="*/ 1129358 h 1648202"/>
              <a:gd name="connsiteX10" fmla="*/ 3055135 w 3055135"/>
              <a:gd name="connsiteY10" fmla="*/ 1129353 h 1648202"/>
              <a:gd name="connsiteX11" fmla="*/ 2829259 w 3055135"/>
              <a:gd name="connsiteY11" fmla="*/ 1355229 h 1648202"/>
              <a:gd name="connsiteX12" fmla="*/ 2422378 w 3055135"/>
              <a:gd name="connsiteY12" fmla="*/ 1363467 h 1648202"/>
              <a:gd name="connsiteX13" fmla="*/ 2102055 w 3055135"/>
              <a:gd name="connsiteY13" fmla="*/ 1648202 h 1648202"/>
              <a:gd name="connsiteX14" fmla="*/ 1938681 w 3055135"/>
              <a:gd name="connsiteY14" fmla="*/ 1355229 h 1648202"/>
              <a:gd name="connsiteX15" fmla="*/ 225876 w 3055135"/>
              <a:gd name="connsiteY15" fmla="*/ 1355229 h 1648202"/>
              <a:gd name="connsiteX16" fmla="*/ 0 w 3055135"/>
              <a:gd name="connsiteY16" fmla="*/ 1129353 h 1648202"/>
              <a:gd name="connsiteX17" fmla="*/ 0 w 3055135"/>
              <a:gd name="connsiteY17" fmla="*/ 1129358 h 1648202"/>
              <a:gd name="connsiteX18" fmla="*/ 0 w 3055135"/>
              <a:gd name="connsiteY18" fmla="*/ 790550 h 1648202"/>
              <a:gd name="connsiteX19" fmla="*/ 0 w 3055135"/>
              <a:gd name="connsiteY19" fmla="*/ 790550 h 1648202"/>
              <a:gd name="connsiteX20" fmla="*/ 0 w 3055135"/>
              <a:gd name="connsiteY20" fmla="*/ 225876 h 164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55135" h="1648202">
                <a:moveTo>
                  <a:pt x="0" y="225876"/>
                </a:moveTo>
                <a:cubicBezTo>
                  <a:pt x="0" y="101128"/>
                  <a:pt x="101128" y="0"/>
                  <a:pt x="225876" y="0"/>
                </a:cubicBezTo>
                <a:lnTo>
                  <a:pt x="1782162" y="0"/>
                </a:lnTo>
                <a:lnTo>
                  <a:pt x="1782162" y="0"/>
                </a:lnTo>
                <a:lnTo>
                  <a:pt x="2545946" y="0"/>
                </a:lnTo>
                <a:lnTo>
                  <a:pt x="2829259" y="0"/>
                </a:lnTo>
                <a:cubicBezTo>
                  <a:pt x="2954007" y="0"/>
                  <a:pt x="3055135" y="101128"/>
                  <a:pt x="3055135" y="225876"/>
                </a:cubicBezTo>
                <a:lnTo>
                  <a:pt x="3055135" y="790550"/>
                </a:lnTo>
                <a:lnTo>
                  <a:pt x="3055135" y="790550"/>
                </a:lnTo>
                <a:lnTo>
                  <a:pt x="3055135" y="1129358"/>
                </a:lnTo>
                <a:lnTo>
                  <a:pt x="3055135" y="1129353"/>
                </a:lnTo>
                <a:cubicBezTo>
                  <a:pt x="3055135" y="1254101"/>
                  <a:pt x="2954007" y="1355229"/>
                  <a:pt x="2829259" y="1355229"/>
                </a:cubicBezTo>
                <a:lnTo>
                  <a:pt x="2422378" y="1363467"/>
                </a:lnTo>
                <a:lnTo>
                  <a:pt x="2102055" y="1648202"/>
                </a:lnTo>
                <a:lnTo>
                  <a:pt x="1938681" y="1355229"/>
                </a:lnTo>
                <a:lnTo>
                  <a:pt x="225876" y="1355229"/>
                </a:lnTo>
                <a:cubicBezTo>
                  <a:pt x="101128" y="1355229"/>
                  <a:pt x="0" y="1254101"/>
                  <a:pt x="0" y="1129353"/>
                </a:cubicBezTo>
                <a:lnTo>
                  <a:pt x="0" y="1129358"/>
                </a:lnTo>
                <a:lnTo>
                  <a:pt x="0" y="790550"/>
                </a:lnTo>
                <a:lnTo>
                  <a:pt x="0" y="790550"/>
                </a:lnTo>
                <a:lnTo>
                  <a:pt x="0" y="225876"/>
                </a:lnTo>
                <a:close/>
              </a:path>
            </a:pathLst>
          </a:custGeom>
          <a:solidFill>
            <a:schemeClr val="accent6">
              <a:lumMod val="20000"/>
              <a:lumOff val="8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latin typeface="Calibri"/>
            </a:endParaRPr>
          </a:p>
        </p:txBody>
      </p:sp>
      <p:sp>
        <p:nvSpPr>
          <p:cNvPr id="6" name="Rounded Rectangle 5">
            <a:extLst>
              <a:ext uri="{FF2B5EF4-FFF2-40B4-BE49-F238E27FC236}">
                <a16:creationId xmlns:a16="http://schemas.microsoft.com/office/drawing/2014/main" id="{283AC72B-D0CC-3446-8433-8144716C1D79}"/>
              </a:ext>
            </a:extLst>
          </p:cNvPr>
          <p:cNvSpPr/>
          <p:nvPr/>
        </p:nvSpPr>
        <p:spPr>
          <a:xfrm>
            <a:off x="1614767" y="3137790"/>
            <a:ext cx="8985103" cy="89154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latin typeface="Calibri"/>
            </a:endParaRPr>
          </a:p>
        </p:txBody>
      </p:sp>
      <p:sp>
        <p:nvSpPr>
          <p:cNvPr id="13" name="TextBox 12"/>
          <p:cNvSpPr txBox="1"/>
          <p:nvPr/>
        </p:nvSpPr>
        <p:spPr>
          <a:xfrm>
            <a:off x="1614767" y="2058290"/>
            <a:ext cx="2471202" cy="671112"/>
          </a:xfrm>
          <a:prstGeom prst="rect">
            <a:avLst/>
          </a:prstGeom>
          <a:noFill/>
        </p:spPr>
        <p:txBody>
          <a:bodyPr wrap="square" rtlCol="0">
            <a:noAutofit/>
          </a:bodyPr>
          <a:lstStyle/>
          <a:p>
            <a:pPr algn="ctr" defTabSz="457200">
              <a:lnSpc>
                <a:spcPts val="2400"/>
              </a:lnSpc>
            </a:pPr>
            <a:r>
              <a:rPr lang="en-US" b="1" dirty="0">
                <a:solidFill>
                  <a:srgbClr val="1F497D"/>
                </a:solidFill>
                <a:latin typeface="Calibri"/>
              </a:rPr>
              <a:t>Articles of Confederation</a:t>
            </a:r>
          </a:p>
        </p:txBody>
      </p:sp>
      <p:sp>
        <p:nvSpPr>
          <p:cNvPr id="15" name="TextBox 14"/>
          <p:cNvSpPr txBox="1"/>
          <p:nvPr/>
        </p:nvSpPr>
        <p:spPr>
          <a:xfrm>
            <a:off x="3244723" y="4761888"/>
            <a:ext cx="2090793" cy="1477328"/>
          </a:xfrm>
          <a:prstGeom prst="rect">
            <a:avLst/>
          </a:prstGeom>
          <a:noFill/>
        </p:spPr>
        <p:txBody>
          <a:bodyPr wrap="square" rtlCol="0">
            <a:spAutoFit/>
          </a:bodyPr>
          <a:lstStyle/>
          <a:p>
            <a:pPr algn="ctr" defTabSz="457200"/>
            <a:r>
              <a:rPr lang="en-US" sz="1800" i="1" dirty="0">
                <a:ln w="0"/>
                <a:solidFill>
                  <a:srgbClr val="1F497D"/>
                </a:solidFill>
                <a:effectLst>
                  <a:outerShdw blurRad="38100" dist="19050" dir="2700000" algn="tl" rotWithShape="0">
                    <a:prstClr val="black">
                      <a:alpha val="40000"/>
                    </a:prstClr>
                  </a:outerShdw>
                </a:effectLst>
                <a:latin typeface="Calibri"/>
              </a:rPr>
              <a:t>Article I, Section 8, Clause 5</a:t>
            </a:r>
            <a:br>
              <a:rPr lang="en-US" sz="1800" i="1" dirty="0">
                <a:ln w="0"/>
                <a:solidFill>
                  <a:srgbClr val="1F497D"/>
                </a:solidFill>
                <a:effectLst>
                  <a:outerShdw blurRad="38100" dist="19050" dir="2700000" algn="tl" rotWithShape="0">
                    <a:prstClr val="black">
                      <a:alpha val="40000"/>
                    </a:prstClr>
                  </a:outerShdw>
                </a:effectLst>
                <a:latin typeface="Calibri"/>
              </a:rPr>
            </a:br>
            <a:r>
              <a:rPr lang="en-US" sz="1800" i="1" dirty="0">
                <a:ln w="0"/>
                <a:solidFill>
                  <a:srgbClr val="1F497D"/>
                </a:solidFill>
                <a:effectLst>
                  <a:outerShdw blurRad="38100" dist="19050" dir="2700000" algn="tl" rotWithShape="0">
                    <a:prstClr val="black">
                      <a:alpha val="40000"/>
                    </a:prstClr>
                  </a:outerShdw>
                </a:effectLst>
                <a:latin typeface="Calibri"/>
              </a:rPr>
              <a:t>Congress to “…fix Standard of Weights and Measures”</a:t>
            </a:r>
          </a:p>
        </p:txBody>
      </p:sp>
      <p:sp>
        <p:nvSpPr>
          <p:cNvPr id="4" name="Oval 3"/>
          <p:cNvSpPr/>
          <p:nvPr/>
        </p:nvSpPr>
        <p:spPr>
          <a:xfrm>
            <a:off x="2404598" y="3137790"/>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100" b="1" dirty="0">
              <a:solidFill>
                <a:prstClr val="black">
                  <a:lumMod val="75000"/>
                  <a:lumOff val="25000"/>
                </a:prstClr>
              </a:solidFill>
              <a:effectLst>
                <a:outerShdw blurRad="38100" dist="38100" dir="2700000" algn="tl">
                  <a:srgbClr val="000000">
                    <a:alpha val="43137"/>
                  </a:srgbClr>
                </a:outerShdw>
              </a:effectLst>
              <a:latin typeface="Calibri"/>
            </a:endParaRPr>
          </a:p>
        </p:txBody>
      </p:sp>
      <p:sp>
        <p:nvSpPr>
          <p:cNvPr id="19" name="TextBox 18"/>
          <p:cNvSpPr txBox="1"/>
          <p:nvPr/>
        </p:nvSpPr>
        <p:spPr>
          <a:xfrm flipH="1">
            <a:off x="2370532" y="3318103"/>
            <a:ext cx="959672" cy="523220"/>
          </a:xfrm>
          <a:prstGeom prst="rect">
            <a:avLst/>
          </a:prstGeom>
          <a:noFill/>
        </p:spPr>
        <p:txBody>
          <a:bodyPr wrap="square" rtlCol="0">
            <a:spAutoFit/>
          </a:bodyPr>
          <a:lstStyle/>
          <a:p>
            <a:pPr algn="ctr" defTabSz="457200"/>
            <a:r>
              <a:rPr lang="en-US" sz="2800" b="1" dirty="0">
                <a:solidFill>
                  <a:srgbClr val="FEFEFE"/>
                </a:solidFill>
                <a:latin typeface="Calibri"/>
              </a:rPr>
              <a:t>1781</a:t>
            </a:r>
          </a:p>
        </p:txBody>
      </p:sp>
      <p:sp>
        <p:nvSpPr>
          <p:cNvPr id="22" name="Oval 21"/>
          <p:cNvSpPr/>
          <p:nvPr/>
        </p:nvSpPr>
        <p:spPr>
          <a:xfrm>
            <a:off x="8909255" y="3137790"/>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100" b="1" dirty="0">
              <a:solidFill>
                <a:prstClr val="black">
                  <a:lumMod val="75000"/>
                  <a:lumOff val="25000"/>
                </a:prstClr>
              </a:solidFill>
              <a:effectLst>
                <a:outerShdw blurRad="38100" dist="38100" dir="2700000" algn="tl">
                  <a:srgbClr val="000000">
                    <a:alpha val="43137"/>
                  </a:srgbClr>
                </a:outerShdw>
              </a:effectLst>
              <a:latin typeface="Calibri"/>
            </a:endParaRPr>
          </a:p>
        </p:txBody>
      </p:sp>
      <p:sp>
        <p:nvSpPr>
          <p:cNvPr id="23" name="TextBox 22"/>
          <p:cNvSpPr txBox="1"/>
          <p:nvPr/>
        </p:nvSpPr>
        <p:spPr>
          <a:xfrm flipH="1">
            <a:off x="8872270" y="3318103"/>
            <a:ext cx="959672" cy="523220"/>
          </a:xfrm>
          <a:prstGeom prst="rect">
            <a:avLst/>
          </a:prstGeom>
          <a:noFill/>
        </p:spPr>
        <p:txBody>
          <a:bodyPr wrap="square" rtlCol="0">
            <a:spAutoFit/>
          </a:bodyPr>
          <a:lstStyle/>
          <a:p>
            <a:pPr algn="ctr" defTabSz="457200"/>
            <a:r>
              <a:rPr lang="en-US" sz="2800" b="1" dirty="0">
                <a:solidFill>
                  <a:srgbClr val="FEFEFE"/>
                </a:solidFill>
                <a:latin typeface="Calibri"/>
              </a:rPr>
              <a:t>1821</a:t>
            </a:r>
          </a:p>
        </p:txBody>
      </p:sp>
      <p:sp>
        <p:nvSpPr>
          <p:cNvPr id="25" name="Oval 24"/>
          <p:cNvSpPr/>
          <p:nvPr/>
        </p:nvSpPr>
        <p:spPr>
          <a:xfrm>
            <a:off x="3945510" y="3137790"/>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100" b="1" dirty="0">
              <a:solidFill>
                <a:prstClr val="black">
                  <a:lumMod val="75000"/>
                  <a:lumOff val="25000"/>
                </a:prstClr>
              </a:solidFill>
              <a:effectLst>
                <a:outerShdw blurRad="38100" dist="38100" dir="2700000" algn="tl">
                  <a:srgbClr val="000000">
                    <a:alpha val="43137"/>
                  </a:srgbClr>
                </a:outerShdw>
              </a:effectLst>
              <a:latin typeface="Calibri"/>
            </a:endParaRPr>
          </a:p>
        </p:txBody>
      </p:sp>
      <p:sp>
        <p:nvSpPr>
          <p:cNvPr id="26" name="TextBox 25"/>
          <p:cNvSpPr txBox="1"/>
          <p:nvPr/>
        </p:nvSpPr>
        <p:spPr>
          <a:xfrm flipH="1">
            <a:off x="3911444" y="3318103"/>
            <a:ext cx="959672" cy="523220"/>
          </a:xfrm>
          <a:prstGeom prst="rect">
            <a:avLst/>
          </a:prstGeom>
          <a:noFill/>
        </p:spPr>
        <p:txBody>
          <a:bodyPr wrap="square" rtlCol="0">
            <a:spAutoFit/>
          </a:bodyPr>
          <a:lstStyle/>
          <a:p>
            <a:pPr algn="ctr" defTabSz="457200"/>
            <a:r>
              <a:rPr lang="en-US" sz="2800" b="1" dirty="0">
                <a:solidFill>
                  <a:srgbClr val="FEFEFE"/>
                </a:solidFill>
                <a:latin typeface="Calibri"/>
              </a:rPr>
              <a:t>1789</a:t>
            </a:r>
          </a:p>
        </p:txBody>
      </p:sp>
      <p:sp>
        <p:nvSpPr>
          <p:cNvPr id="28" name="Oval 27"/>
          <p:cNvSpPr/>
          <p:nvPr/>
        </p:nvSpPr>
        <p:spPr>
          <a:xfrm>
            <a:off x="5689831" y="3137790"/>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100" b="1" dirty="0">
              <a:solidFill>
                <a:prstClr val="black">
                  <a:lumMod val="75000"/>
                  <a:lumOff val="25000"/>
                </a:prstClr>
              </a:solidFill>
              <a:effectLst>
                <a:outerShdw blurRad="38100" dist="38100" dir="2700000" algn="tl">
                  <a:srgbClr val="000000">
                    <a:alpha val="43137"/>
                  </a:srgbClr>
                </a:outerShdw>
              </a:effectLst>
              <a:latin typeface="Calibri"/>
            </a:endParaRPr>
          </a:p>
        </p:txBody>
      </p:sp>
      <p:sp>
        <p:nvSpPr>
          <p:cNvPr id="29" name="TextBox 28"/>
          <p:cNvSpPr txBox="1"/>
          <p:nvPr/>
        </p:nvSpPr>
        <p:spPr>
          <a:xfrm flipH="1">
            <a:off x="5672732" y="3318103"/>
            <a:ext cx="959672" cy="523220"/>
          </a:xfrm>
          <a:prstGeom prst="rect">
            <a:avLst/>
          </a:prstGeom>
          <a:noFill/>
        </p:spPr>
        <p:txBody>
          <a:bodyPr wrap="square" rtlCol="0">
            <a:spAutoFit/>
          </a:bodyPr>
          <a:lstStyle/>
          <a:p>
            <a:pPr algn="ctr" defTabSz="457200"/>
            <a:r>
              <a:rPr lang="en-US" sz="2800" b="1" dirty="0">
                <a:solidFill>
                  <a:srgbClr val="FEFEFE"/>
                </a:solidFill>
                <a:latin typeface="Calibri"/>
              </a:rPr>
              <a:t>1790</a:t>
            </a:r>
          </a:p>
        </p:txBody>
      </p:sp>
      <p:sp>
        <p:nvSpPr>
          <p:cNvPr id="3" name="Slide Number Placeholder 2"/>
          <p:cNvSpPr>
            <a:spLocks noGrp="1"/>
          </p:cNvSpPr>
          <p:nvPr>
            <p:ph type="sldNum" sz="quarter" idx="12"/>
          </p:nvPr>
        </p:nvSpPr>
        <p:spPr/>
        <p:txBody>
          <a:bodyPr/>
          <a:lstStyle/>
          <a:p>
            <a:pPr defTabSz="457200"/>
            <a:fld id="{1EE7B93A-05D4-4E0E-9360-14272AE9C6F8}" type="slidenum">
              <a:rPr lang="en-US">
                <a:solidFill>
                  <a:prstClr val="black">
                    <a:tint val="75000"/>
                  </a:prstClr>
                </a:solidFill>
                <a:latin typeface="Calibri"/>
              </a:rPr>
              <a:pPr defTabSz="457200"/>
              <a:t>4</a:t>
            </a:fld>
            <a:endParaRPr lang="en-US" dirty="0">
              <a:solidFill>
                <a:prstClr val="black">
                  <a:tint val="75000"/>
                </a:prstClr>
              </a:solidFill>
              <a:latin typeface="Calibri"/>
            </a:endParaRPr>
          </a:p>
        </p:txBody>
      </p:sp>
      <p:sp>
        <p:nvSpPr>
          <p:cNvPr id="2" name="Title 1">
            <a:extLst>
              <a:ext uri="{FF2B5EF4-FFF2-40B4-BE49-F238E27FC236}">
                <a16:creationId xmlns:a16="http://schemas.microsoft.com/office/drawing/2014/main" id="{32B144F6-D379-A44A-96CC-E3AD5E3CFE69}"/>
              </a:ext>
            </a:extLst>
          </p:cNvPr>
          <p:cNvSpPr>
            <a:spLocks noGrp="1"/>
          </p:cNvSpPr>
          <p:nvPr>
            <p:ph type="title" idx="4294967295"/>
          </p:nvPr>
        </p:nvSpPr>
        <p:spPr>
          <a:xfrm>
            <a:off x="-1" y="477838"/>
            <a:ext cx="12192001" cy="801687"/>
          </a:xfrm>
          <a:solidFill>
            <a:schemeClr val="accent1"/>
          </a:solidFill>
        </p:spPr>
        <p:txBody>
          <a:bodyPr/>
          <a:lstStyle/>
          <a:p>
            <a:r>
              <a:rPr lang="en-US" sz="4000" b="1" dirty="0">
                <a:solidFill>
                  <a:schemeClr val="bg1"/>
                </a:solidFill>
              </a:rPr>
              <a:t>Weights &amp; Measures: the early years</a:t>
            </a:r>
          </a:p>
        </p:txBody>
      </p:sp>
      <p:sp>
        <p:nvSpPr>
          <p:cNvPr id="37" name="Isosceles Triangle 36"/>
          <p:cNvSpPr/>
          <p:nvPr/>
        </p:nvSpPr>
        <p:spPr>
          <a:xfrm flipV="1">
            <a:off x="2622649" y="2805914"/>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srgbClr val="1F497D"/>
              </a:solidFill>
              <a:latin typeface="Calibri"/>
            </a:endParaRPr>
          </a:p>
        </p:txBody>
      </p:sp>
      <p:sp>
        <p:nvSpPr>
          <p:cNvPr id="8" name="Rectangle 7">
            <a:extLst>
              <a:ext uri="{FF2B5EF4-FFF2-40B4-BE49-F238E27FC236}">
                <a16:creationId xmlns:a16="http://schemas.microsoft.com/office/drawing/2014/main" id="{F1070CB3-E0FA-9946-9E3E-7615A2159DF3}"/>
              </a:ext>
            </a:extLst>
          </p:cNvPr>
          <p:cNvSpPr/>
          <p:nvPr/>
        </p:nvSpPr>
        <p:spPr>
          <a:xfrm>
            <a:off x="2027408" y="2743206"/>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latin typeface="Calibri"/>
            </a:endParaRPr>
          </a:p>
        </p:txBody>
      </p:sp>
      <p:sp>
        <p:nvSpPr>
          <p:cNvPr id="30" name="Isosceles Triangle 36">
            <a:extLst>
              <a:ext uri="{FF2B5EF4-FFF2-40B4-BE49-F238E27FC236}">
                <a16:creationId xmlns:a16="http://schemas.microsoft.com/office/drawing/2014/main" id="{BB2060F4-41D2-714B-B70F-00898365E010}"/>
              </a:ext>
            </a:extLst>
          </p:cNvPr>
          <p:cNvSpPr/>
          <p:nvPr/>
        </p:nvSpPr>
        <p:spPr>
          <a:xfrm>
            <a:off x="4068028" y="4183694"/>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srgbClr val="1F497D"/>
              </a:solidFill>
              <a:latin typeface="Calibri"/>
            </a:endParaRPr>
          </a:p>
        </p:txBody>
      </p:sp>
      <p:sp>
        <p:nvSpPr>
          <p:cNvPr id="31" name="Rectangle 30">
            <a:extLst>
              <a:ext uri="{FF2B5EF4-FFF2-40B4-BE49-F238E27FC236}">
                <a16:creationId xmlns:a16="http://schemas.microsoft.com/office/drawing/2014/main" id="{4B1C46E1-5865-E147-8218-54993BCC0E44}"/>
              </a:ext>
            </a:extLst>
          </p:cNvPr>
          <p:cNvSpPr>
            <a:spLocks/>
          </p:cNvSpPr>
          <p:nvPr/>
        </p:nvSpPr>
        <p:spPr>
          <a:xfrm flipV="1">
            <a:off x="3472787" y="4360666"/>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latin typeface="Calibri"/>
            </a:endParaRPr>
          </a:p>
        </p:txBody>
      </p:sp>
      <p:sp>
        <p:nvSpPr>
          <p:cNvPr id="32" name="TextBox 31">
            <a:extLst>
              <a:ext uri="{FF2B5EF4-FFF2-40B4-BE49-F238E27FC236}">
                <a16:creationId xmlns:a16="http://schemas.microsoft.com/office/drawing/2014/main" id="{080A505C-EBE6-2E40-A297-C8C37FF9CC08}"/>
              </a:ext>
            </a:extLst>
          </p:cNvPr>
          <p:cNvSpPr txBox="1"/>
          <p:nvPr/>
        </p:nvSpPr>
        <p:spPr>
          <a:xfrm>
            <a:off x="3060146" y="4430548"/>
            <a:ext cx="2471202" cy="449130"/>
          </a:xfrm>
          <a:prstGeom prst="rect">
            <a:avLst/>
          </a:prstGeom>
          <a:noFill/>
        </p:spPr>
        <p:txBody>
          <a:bodyPr wrap="square" rtlCol="0">
            <a:noAutofit/>
          </a:bodyPr>
          <a:lstStyle/>
          <a:p>
            <a:pPr algn="ctr" defTabSz="457200">
              <a:lnSpc>
                <a:spcPts val="2400"/>
              </a:lnSpc>
            </a:pPr>
            <a:r>
              <a:rPr lang="en-US" b="1" dirty="0">
                <a:solidFill>
                  <a:srgbClr val="1F497D"/>
                </a:solidFill>
                <a:latin typeface="Calibri"/>
              </a:rPr>
              <a:t>U.S. Constitution</a:t>
            </a:r>
          </a:p>
        </p:txBody>
      </p:sp>
      <p:sp>
        <p:nvSpPr>
          <p:cNvPr id="33" name="TextBox 32">
            <a:extLst>
              <a:ext uri="{FF2B5EF4-FFF2-40B4-BE49-F238E27FC236}">
                <a16:creationId xmlns:a16="http://schemas.microsoft.com/office/drawing/2014/main" id="{0B905E83-7C36-5349-AD24-69122DA59344}"/>
              </a:ext>
            </a:extLst>
          </p:cNvPr>
          <p:cNvSpPr txBox="1"/>
          <p:nvPr/>
        </p:nvSpPr>
        <p:spPr>
          <a:xfrm>
            <a:off x="4973783" y="1746258"/>
            <a:ext cx="2286675" cy="991383"/>
          </a:xfrm>
          <a:prstGeom prst="rect">
            <a:avLst/>
          </a:prstGeom>
          <a:noFill/>
        </p:spPr>
        <p:txBody>
          <a:bodyPr wrap="square" rtlCol="0">
            <a:noAutofit/>
          </a:bodyPr>
          <a:lstStyle/>
          <a:p>
            <a:pPr algn="ctr" defTabSz="457200">
              <a:lnSpc>
                <a:spcPts val="2400"/>
              </a:lnSpc>
            </a:pPr>
            <a:r>
              <a:rPr lang="en-US" b="1" dirty="0">
                <a:solidFill>
                  <a:srgbClr val="1F497D"/>
                </a:solidFill>
                <a:latin typeface="Calibri"/>
              </a:rPr>
              <a:t>Washington:</a:t>
            </a:r>
          </a:p>
          <a:p>
            <a:pPr algn="ctr" defTabSz="457200">
              <a:lnSpc>
                <a:spcPts val="2400"/>
              </a:lnSpc>
            </a:pPr>
            <a:r>
              <a:rPr lang="en-US" b="1" dirty="0">
                <a:solidFill>
                  <a:srgbClr val="1F497D"/>
                </a:solidFill>
                <a:latin typeface="Calibri"/>
              </a:rPr>
              <a:t>First messages to Congress</a:t>
            </a:r>
          </a:p>
        </p:txBody>
      </p:sp>
      <p:sp>
        <p:nvSpPr>
          <p:cNvPr id="35" name="Isosceles Triangle 36">
            <a:extLst>
              <a:ext uri="{FF2B5EF4-FFF2-40B4-BE49-F238E27FC236}">
                <a16:creationId xmlns:a16="http://schemas.microsoft.com/office/drawing/2014/main" id="{64176DE9-E3B7-2E47-8708-A83EF61C9B57}"/>
              </a:ext>
            </a:extLst>
          </p:cNvPr>
          <p:cNvSpPr/>
          <p:nvPr/>
        </p:nvSpPr>
        <p:spPr>
          <a:xfrm flipV="1">
            <a:off x="5907884" y="2801502"/>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srgbClr val="1F497D"/>
              </a:solidFill>
              <a:latin typeface="Calibri"/>
            </a:endParaRPr>
          </a:p>
        </p:txBody>
      </p:sp>
      <p:sp>
        <p:nvSpPr>
          <p:cNvPr id="36" name="Rectangle 35">
            <a:extLst>
              <a:ext uri="{FF2B5EF4-FFF2-40B4-BE49-F238E27FC236}">
                <a16:creationId xmlns:a16="http://schemas.microsoft.com/office/drawing/2014/main" id="{25C9FD1B-AEE6-4B44-A6FC-7FE2CDDFD6C8}"/>
              </a:ext>
            </a:extLst>
          </p:cNvPr>
          <p:cNvSpPr/>
          <p:nvPr/>
        </p:nvSpPr>
        <p:spPr>
          <a:xfrm>
            <a:off x="5312643" y="2738794"/>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latin typeface="Calibri"/>
            </a:endParaRPr>
          </a:p>
        </p:txBody>
      </p:sp>
      <p:sp>
        <p:nvSpPr>
          <p:cNvPr id="41" name="Isosceles Triangle 36">
            <a:extLst>
              <a:ext uri="{FF2B5EF4-FFF2-40B4-BE49-F238E27FC236}">
                <a16:creationId xmlns:a16="http://schemas.microsoft.com/office/drawing/2014/main" id="{C0714DBE-E89C-F74A-88A6-9E292950AB66}"/>
              </a:ext>
            </a:extLst>
          </p:cNvPr>
          <p:cNvSpPr/>
          <p:nvPr/>
        </p:nvSpPr>
        <p:spPr>
          <a:xfrm>
            <a:off x="9124387" y="4182563"/>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srgbClr val="1F497D"/>
              </a:solidFill>
              <a:latin typeface="Calibri"/>
            </a:endParaRPr>
          </a:p>
        </p:txBody>
      </p:sp>
      <p:sp>
        <p:nvSpPr>
          <p:cNvPr id="42" name="Rectangle 41">
            <a:extLst>
              <a:ext uri="{FF2B5EF4-FFF2-40B4-BE49-F238E27FC236}">
                <a16:creationId xmlns:a16="http://schemas.microsoft.com/office/drawing/2014/main" id="{5D6DBC51-C3DB-E64A-B5FF-7E3CB3A17A3D}"/>
              </a:ext>
            </a:extLst>
          </p:cNvPr>
          <p:cNvSpPr/>
          <p:nvPr/>
        </p:nvSpPr>
        <p:spPr>
          <a:xfrm flipV="1">
            <a:off x="8529146" y="4359535"/>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latin typeface="Calibri"/>
            </a:endParaRPr>
          </a:p>
        </p:txBody>
      </p:sp>
      <p:sp>
        <p:nvSpPr>
          <p:cNvPr id="43" name="TextBox 42">
            <a:extLst>
              <a:ext uri="{FF2B5EF4-FFF2-40B4-BE49-F238E27FC236}">
                <a16:creationId xmlns:a16="http://schemas.microsoft.com/office/drawing/2014/main" id="{C21FD6F6-2B57-A84F-82C5-87427EA46524}"/>
              </a:ext>
            </a:extLst>
          </p:cNvPr>
          <p:cNvSpPr txBox="1"/>
          <p:nvPr/>
        </p:nvSpPr>
        <p:spPr>
          <a:xfrm>
            <a:off x="8116505" y="4429417"/>
            <a:ext cx="2471202" cy="1650110"/>
          </a:xfrm>
          <a:prstGeom prst="rect">
            <a:avLst/>
          </a:prstGeom>
          <a:noFill/>
        </p:spPr>
        <p:txBody>
          <a:bodyPr wrap="square" rtlCol="0">
            <a:noAutofit/>
          </a:bodyPr>
          <a:lstStyle/>
          <a:p>
            <a:pPr algn="ctr" defTabSz="457200">
              <a:lnSpc>
                <a:spcPts val="2400"/>
              </a:lnSpc>
            </a:pPr>
            <a:r>
              <a:rPr lang="en-US" b="1" dirty="0">
                <a:solidFill>
                  <a:srgbClr val="1F497D"/>
                </a:solidFill>
                <a:latin typeface="Calibri"/>
              </a:rPr>
              <a:t>Adams: </a:t>
            </a:r>
            <a:br>
              <a:rPr lang="en-US" b="1" dirty="0">
                <a:solidFill>
                  <a:srgbClr val="1F497D"/>
                </a:solidFill>
                <a:latin typeface="Calibri"/>
              </a:rPr>
            </a:br>
            <a:r>
              <a:rPr lang="en-US" b="1" i="1" dirty="0">
                <a:solidFill>
                  <a:srgbClr val="1F497D"/>
                </a:solidFill>
                <a:latin typeface="Calibri"/>
              </a:rPr>
              <a:t>Report on Weights and Measures</a:t>
            </a:r>
          </a:p>
        </p:txBody>
      </p:sp>
      <p:sp>
        <p:nvSpPr>
          <p:cNvPr id="47" name="Isosceles Triangle 36">
            <a:extLst>
              <a:ext uri="{FF2B5EF4-FFF2-40B4-BE49-F238E27FC236}">
                <a16:creationId xmlns:a16="http://schemas.microsoft.com/office/drawing/2014/main" id="{CA267BB3-00A1-374A-BBDA-A92073E261B3}"/>
              </a:ext>
            </a:extLst>
          </p:cNvPr>
          <p:cNvSpPr/>
          <p:nvPr/>
        </p:nvSpPr>
        <p:spPr>
          <a:xfrm>
            <a:off x="5987342" y="4181948"/>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srgbClr val="1F497D"/>
              </a:solidFill>
              <a:latin typeface="Calibri"/>
            </a:endParaRPr>
          </a:p>
        </p:txBody>
      </p:sp>
      <p:sp>
        <p:nvSpPr>
          <p:cNvPr id="48" name="Rectangle 47">
            <a:extLst>
              <a:ext uri="{FF2B5EF4-FFF2-40B4-BE49-F238E27FC236}">
                <a16:creationId xmlns:a16="http://schemas.microsoft.com/office/drawing/2014/main" id="{E317EC70-2626-2045-A026-125F43551797}"/>
              </a:ext>
            </a:extLst>
          </p:cNvPr>
          <p:cNvSpPr/>
          <p:nvPr/>
        </p:nvSpPr>
        <p:spPr>
          <a:xfrm flipV="1">
            <a:off x="5392101" y="4358920"/>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latin typeface="Calibri"/>
            </a:endParaRPr>
          </a:p>
        </p:txBody>
      </p:sp>
      <p:sp>
        <p:nvSpPr>
          <p:cNvPr id="49" name="TextBox 48">
            <a:extLst>
              <a:ext uri="{FF2B5EF4-FFF2-40B4-BE49-F238E27FC236}">
                <a16:creationId xmlns:a16="http://schemas.microsoft.com/office/drawing/2014/main" id="{B4B1BB11-62CC-184B-B106-4FBE10678FEB}"/>
              </a:ext>
            </a:extLst>
          </p:cNvPr>
          <p:cNvSpPr txBox="1"/>
          <p:nvPr/>
        </p:nvSpPr>
        <p:spPr>
          <a:xfrm>
            <a:off x="5169665" y="4437718"/>
            <a:ext cx="2090793" cy="1740660"/>
          </a:xfrm>
          <a:prstGeom prst="rect">
            <a:avLst/>
          </a:prstGeom>
          <a:noFill/>
        </p:spPr>
        <p:txBody>
          <a:bodyPr wrap="square" rtlCol="0">
            <a:noAutofit/>
          </a:bodyPr>
          <a:lstStyle/>
          <a:p>
            <a:pPr algn="ctr" defTabSz="457200">
              <a:lnSpc>
                <a:spcPts val="2400"/>
              </a:lnSpc>
            </a:pPr>
            <a:r>
              <a:rPr lang="en-US" b="1" dirty="0">
                <a:solidFill>
                  <a:srgbClr val="1F497D"/>
                </a:solidFill>
                <a:latin typeface="Calibri"/>
              </a:rPr>
              <a:t>Jefferson: Proposes a decimal system</a:t>
            </a:r>
          </a:p>
        </p:txBody>
      </p:sp>
      <p:sp>
        <p:nvSpPr>
          <p:cNvPr id="12" name="Rectangle 11">
            <a:extLst>
              <a:ext uri="{FF2B5EF4-FFF2-40B4-BE49-F238E27FC236}">
                <a16:creationId xmlns:a16="http://schemas.microsoft.com/office/drawing/2014/main" id="{C59EFBD9-01B2-3048-9D30-DB7176CE957C}"/>
              </a:ext>
            </a:extLst>
          </p:cNvPr>
          <p:cNvSpPr/>
          <p:nvPr/>
        </p:nvSpPr>
        <p:spPr>
          <a:xfrm>
            <a:off x="7534181" y="1509568"/>
            <a:ext cx="2930316" cy="1200329"/>
          </a:xfrm>
          <a:prstGeom prst="rect">
            <a:avLst/>
          </a:prstGeom>
        </p:spPr>
        <p:txBody>
          <a:bodyPr wrap="square">
            <a:spAutoFit/>
          </a:bodyPr>
          <a:lstStyle/>
          <a:p>
            <a:pPr defTabSz="457200"/>
            <a:r>
              <a:rPr lang="en-US" sz="1800" i="1" dirty="0">
                <a:solidFill>
                  <a:srgbClr val="1F497D"/>
                </a:solidFill>
                <a:latin typeface="Calibri"/>
              </a:rPr>
              <a:t>“Weights and Measures may be ranked among the necessaries of life to every individual of human society.”</a:t>
            </a:r>
          </a:p>
        </p:txBody>
      </p:sp>
    </p:spTree>
    <p:extLst>
      <p:ext uri="{BB962C8B-B14F-4D97-AF65-F5344CB8AC3E}">
        <p14:creationId xmlns:p14="http://schemas.microsoft.com/office/powerpoint/2010/main" val="184662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par>
                          <p:cTn id="57" fill="hold">
                            <p:stCondLst>
                              <p:cond delay="500"/>
                            </p:stCondLst>
                            <p:childTnLst>
                              <p:par>
                                <p:cTn id="58" presetID="10" presetClass="entr" presetSubtype="0" fill="hold" grpId="0" nodeType="afterEffect">
                                  <p:stCondLst>
                                    <p:cond delay="50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par>
                                <p:cTn id="61" presetID="10" presetClass="entr" presetSubtype="0" fill="hold" grpId="0" nodeType="withEffect">
                                  <p:stCondLst>
                                    <p:cond delay="50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childTnLst>
                                </p:cTn>
                              </p:par>
                              <p:par>
                                <p:cTn id="64" presetID="10" presetClass="entr" presetSubtype="0" fill="hold" grpId="0" nodeType="withEffect">
                                  <p:stCondLst>
                                    <p:cond delay="50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500"/>
                                        <p:tgtEl>
                                          <p:spTgt spid="4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500"/>
                                        <p:tgtEl>
                                          <p:spTgt spid="4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500"/>
                                        <p:tgtEl>
                                          <p:spTgt spid="4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500"/>
                                        <p:tgtEl>
                                          <p:spTgt spid="4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fade">
                                      <p:cBhvr>
                                        <p:cTn id="88" dur="500"/>
                                        <p:tgtEl>
                                          <p:spTgt spid="1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 grpId="0"/>
      <p:bldP spid="15" grpId="0"/>
      <p:bldP spid="4" grpId="0" animBg="1"/>
      <p:bldP spid="19" grpId="0"/>
      <p:bldP spid="22" grpId="0" animBg="1"/>
      <p:bldP spid="23" grpId="0"/>
      <p:bldP spid="25" grpId="0" animBg="1"/>
      <p:bldP spid="26" grpId="0"/>
      <p:bldP spid="28" grpId="0" animBg="1"/>
      <p:bldP spid="29" grpId="0"/>
      <p:bldP spid="37" grpId="0" animBg="1"/>
      <p:bldP spid="8" grpId="0" animBg="1"/>
      <p:bldP spid="30" grpId="0" animBg="1"/>
      <p:bldP spid="31" grpId="0" animBg="1"/>
      <p:bldP spid="32" grpId="0"/>
      <p:bldP spid="33" grpId="0"/>
      <p:bldP spid="35" grpId="0" animBg="1"/>
      <p:bldP spid="36" grpId="0" animBg="1"/>
      <p:bldP spid="41" grpId="0" animBg="1"/>
      <p:bldP spid="42" grpId="0" animBg="1"/>
      <p:bldP spid="43" grpId="0"/>
      <p:bldP spid="47" grpId="0" animBg="1"/>
      <p:bldP spid="48" grpId="0" animBg="1"/>
      <p:bldP spid="49"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A7B8DE4E-85D6-4962-A211-38B154BB1CBF}"/>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575" r="25281" b="24558"/>
          <a:stretch/>
        </p:blipFill>
        <p:spPr>
          <a:xfrm>
            <a:off x="8196798" y="2054746"/>
            <a:ext cx="2471203" cy="1066959"/>
          </a:xfrm>
          <a:prstGeom prst="rect">
            <a:avLst/>
          </a:prstGeom>
        </p:spPr>
      </p:pic>
      <p:sp>
        <p:nvSpPr>
          <p:cNvPr id="6" name="Rounded Rectangle 5">
            <a:extLst>
              <a:ext uri="{FF2B5EF4-FFF2-40B4-BE49-F238E27FC236}">
                <a16:creationId xmlns:a16="http://schemas.microsoft.com/office/drawing/2014/main" id="{283AC72B-D0CC-3446-8433-8144716C1D79}"/>
              </a:ext>
            </a:extLst>
          </p:cNvPr>
          <p:cNvSpPr/>
          <p:nvPr/>
        </p:nvSpPr>
        <p:spPr>
          <a:xfrm>
            <a:off x="1614767" y="3137790"/>
            <a:ext cx="8985103" cy="89154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latin typeface="Calibri"/>
            </a:endParaRPr>
          </a:p>
        </p:txBody>
      </p:sp>
      <p:sp>
        <p:nvSpPr>
          <p:cNvPr id="13" name="TextBox 12"/>
          <p:cNvSpPr txBox="1"/>
          <p:nvPr/>
        </p:nvSpPr>
        <p:spPr>
          <a:xfrm>
            <a:off x="1524001" y="1746258"/>
            <a:ext cx="2266269" cy="983145"/>
          </a:xfrm>
          <a:prstGeom prst="rect">
            <a:avLst/>
          </a:prstGeom>
          <a:noFill/>
        </p:spPr>
        <p:txBody>
          <a:bodyPr wrap="square" rtlCol="0">
            <a:noAutofit/>
          </a:bodyPr>
          <a:lstStyle/>
          <a:p>
            <a:pPr algn="ctr" defTabSz="457200">
              <a:lnSpc>
                <a:spcPts val="2400"/>
              </a:lnSpc>
            </a:pPr>
            <a:r>
              <a:rPr lang="en-US" b="1" dirty="0">
                <a:solidFill>
                  <a:srgbClr val="1F497D"/>
                </a:solidFill>
                <a:latin typeface="Calibri"/>
              </a:rPr>
              <a:t>Brings Troughton scale from England</a:t>
            </a:r>
          </a:p>
        </p:txBody>
      </p:sp>
      <p:sp>
        <p:nvSpPr>
          <p:cNvPr id="4" name="Oval 3"/>
          <p:cNvSpPr/>
          <p:nvPr/>
        </p:nvSpPr>
        <p:spPr>
          <a:xfrm>
            <a:off x="2198649" y="3137790"/>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100" b="1" dirty="0">
              <a:solidFill>
                <a:prstClr val="black">
                  <a:lumMod val="75000"/>
                  <a:lumOff val="25000"/>
                </a:prstClr>
              </a:solidFill>
              <a:effectLst>
                <a:outerShdw blurRad="38100" dist="38100" dir="2700000" algn="tl">
                  <a:srgbClr val="000000">
                    <a:alpha val="43137"/>
                  </a:srgbClr>
                </a:outerShdw>
              </a:effectLst>
              <a:latin typeface="Calibri"/>
            </a:endParaRPr>
          </a:p>
        </p:txBody>
      </p:sp>
      <p:sp>
        <p:nvSpPr>
          <p:cNvPr id="19" name="TextBox 18"/>
          <p:cNvSpPr txBox="1"/>
          <p:nvPr/>
        </p:nvSpPr>
        <p:spPr>
          <a:xfrm flipH="1">
            <a:off x="2164583" y="3318103"/>
            <a:ext cx="959672" cy="523220"/>
          </a:xfrm>
          <a:prstGeom prst="rect">
            <a:avLst/>
          </a:prstGeom>
          <a:noFill/>
        </p:spPr>
        <p:txBody>
          <a:bodyPr wrap="square" rtlCol="0">
            <a:spAutoFit/>
          </a:bodyPr>
          <a:lstStyle/>
          <a:p>
            <a:pPr algn="ctr" defTabSz="457200"/>
            <a:r>
              <a:rPr lang="en-US" sz="2800" b="1" dirty="0">
                <a:solidFill>
                  <a:srgbClr val="FEFEFE"/>
                </a:solidFill>
                <a:latin typeface="Calibri"/>
              </a:rPr>
              <a:t>1815</a:t>
            </a:r>
          </a:p>
        </p:txBody>
      </p:sp>
      <p:sp>
        <p:nvSpPr>
          <p:cNvPr id="22" name="Oval 21"/>
          <p:cNvSpPr/>
          <p:nvPr/>
        </p:nvSpPr>
        <p:spPr>
          <a:xfrm>
            <a:off x="9131524" y="3137790"/>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100" b="1" dirty="0">
              <a:solidFill>
                <a:prstClr val="black">
                  <a:lumMod val="75000"/>
                  <a:lumOff val="25000"/>
                </a:prstClr>
              </a:solidFill>
              <a:effectLst>
                <a:outerShdw blurRad="38100" dist="38100" dir="2700000" algn="tl">
                  <a:srgbClr val="000000">
                    <a:alpha val="43137"/>
                  </a:srgbClr>
                </a:outerShdw>
              </a:effectLst>
              <a:latin typeface="Calibri"/>
            </a:endParaRPr>
          </a:p>
        </p:txBody>
      </p:sp>
      <p:sp>
        <p:nvSpPr>
          <p:cNvPr id="23" name="TextBox 22"/>
          <p:cNvSpPr txBox="1"/>
          <p:nvPr/>
        </p:nvSpPr>
        <p:spPr>
          <a:xfrm flipH="1">
            <a:off x="9097458" y="3318103"/>
            <a:ext cx="959672" cy="523220"/>
          </a:xfrm>
          <a:prstGeom prst="rect">
            <a:avLst/>
          </a:prstGeom>
          <a:noFill/>
        </p:spPr>
        <p:txBody>
          <a:bodyPr wrap="square" rtlCol="0">
            <a:spAutoFit/>
          </a:bodyPr>
          <a:lstStyle/>
          <a:p>
            <a:pPr algn="ctr" defTabSz="457200"/>
            <a:r>
              <a:rPr lang="en-US" sz="2800" b="1" dirty="0">
                <a:solidFill>
                  <a:srgbClr val="FEFEFE"/>
                </a:solidFill>
                <a:latin typeface="Calibri"/>
              </a:rPr>
              <a:t>1855</a:t>
            </a:r>
          </a:p>
        </p:txBody>
      </p:sp>
      <p:sp>
        <p:nvSpPr>
          <p:cNvPr id="25" name="Oval 24"/>
          <p:cNvSpPr/>
          <p:nvPr/>
        </p:nvSpPr>
        <p:spPr>
          <a:xfrm>
            <a:off x="3699730" y="3137790"/>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100" b="1" dirty="0">
              <a:solidFill>
                <a:prstClr val="black">
                  <a:lumMod val="75000"/>
                  <a:lumOff val="25000"/>
                </a:prstClr>
              </a:solidFill>
              <a:effectLst>
                <a:outerShdw blurRad="38100" dist="38100" dir="2700000" algn="tl">
                  <a:srgbClr val="000000">
                    <a:alpha val="43137"/>
                  </a:srgbClr>
                </a:outerShdw>
              </a:effectLst>
              <a:latin typeface="Calibri"/>
            </a:endParaRPr>
          </a:p>
        </p:txBody>
      </p:sp>
      <p:sp>
        <p:nvSpPr>
          <p:cNvPr id="26" name="TextBox 25"/>
          <p:cNvSpPr txBox="1"/>
          <p:nvPr/>
        </p:nvSpPr>
        <p:spPr>
          <a:xfrm flipH="1">
            <a:off x="3665664" y="3318103"/>
            <a:ext cx="959672" cy="523220"/>
          </a:xfrm>
          <a:prstGeom prst="rect">
            <a:avLst/>
          </a:prstGeom>
          <a:noFill/>
        </p:spPr>
        <p:txBody>
          <a:bodyPr wrap="square" rtlCol="0">
            <a:spAutoFit/>
          </a:bodyPr>
          <a:lstStyle/>
          <a:p>
            <a:pPr algn="ctr" defTabSz="457200"/>
            <a:r>
              <a:rPr lang="en-US" sz="2800" b="1" dirty="0">
                <a:solidFill>
                  <a:srgbClr val="FEFEFE"/>
                </a:solidFill>
                <a:latin typeface="Calibri"/>
              </a:rPr>
              <a:t>1830</a:t>
            </a:r>
          </a:p>
        </p:txBody>
      </p:sp>
      <p:sp>
        <p:nvSpPr>
          <p:cNvPr id="28" name="Oval 27"/>
          <p:cNvSpPr/>
          <p:nvPr/>
        </p:nvSpPr>
        <p:spPr>
          <a:xfrm>
            <a:off x="4785581" y="3137790"/>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100" b="1" dirty="0">
              <a:solidFill>
                <a:prstClr val="black">
                  <a:lumMod val="75000"/>
                  <a:lumOff val="25000"/>
                </a:prstClr>
              </a:solidFill>
              <a:effectLst>
                <a:outerShdw blurRad="38100" dist="38100" dir="2700000" algn="tl">
                  <a:srgbClr val="000000">
                    <a:alpha val="43137"/>
                  </a:srgbClr>
                </a:outerShdw>
              </a:effectLst>
              <a:latin typeface="Calibri"/>
            </a:endParaRPr>
          </a:p>
        </p:txBody>
      </p:sp>
      <p:sp>
        <p:nvSpPr>
          <p:cNvPr id="29" name="TextBox 28"/>
          <p:cNvSpPr txBox="1"/>
          <p:nvPr/>
        </p:nvSpPr>
        <p:spPr>
          <a:xfrm flipH="1">
            <a:off x="4751515" y="3318103"/>
            <a:ext cx="959672" cy="523220"/>
          </a:xfrm>
          <a:prstGeom prst="rect">
            <a:avLst/>
          </a:prstGeom>
          <a:noFill/>
        </p:spPr>
        <p:txBody>
          <a:bodyPr wrap="square" rtlCol="0">
            <a:spAutoFit/>
          </a:bodyPr>
          <a:lstStyle/>
          <a:p>
            <a:pPr algn="ctr" defTabSz="457200"/>
            <a:r>
              <a:rPr lang="en-US" sz="2800" b="1" dirty="0">
                <a:solidFill>
                  <a:srgbClr val="FEFEFE"/>
                </a:solidFill>
                <a:latin typeface="Calibri"/>
              </a:rPr>
              <a:t>1832</a:t>
            </a:r>
          </a:p>
        </p:txBody>
      </p:sp>
      <p:sp>
        <p:nvSpPr>
          <p:cNvPr id="3" name="Slide Number Placeholder 2"/>
          <p:cNvSpPr>
            <a:spLocks noGrp="1"/>
          </p:cNvSpPr>
          <p:nvPr>
            <p:ph type="sldNum" sz="quarter" idx="12"/>
          </p:nvPr>
        </p:nvSpPr>
        <p:spPr/>
        <p:txBody>
          <a:bodyPr/>
          <a:lstStyle/>
          <a:p>
            <a:pPr defTabSz="457200"/>
            <a:fld id="{1EE7B93A-05D4-4E0E-9360-14272AE9C6F8}" type="slidenum">
              <a:rPr lang="en-US">
                <a:solidFill>
                  <a:prstClr val="black">
                    <a:tint val="75000"/>
                  </a:prstClr>
                </a:solidFill>
                <a:latin typeface="Calibri"/>
              </a:rPr>
              <a:pPr defTabSz="457200"/>
              <a:t>5</a:t>
            </a:fld>
            <a:endParaRPr lang="en-US" dirty="0">
              <a:solidFill>
                <a:prstClr val="black">
                  <a:tint val="75000"/>
                </a:prstClr>
              </a:solidFill>
              <a:latin typeface="Calibri"/>
            </a:endParaRPr>
          </a:p>
        </p:txBody>
      </p:sp>
      <p:sp>
        <p:nvSpPr>
          <p:cNvPr id="2" name="Title 1">
            <a:extLst>
              <a:ext uri="{FF2B5EF4-FFF2-40B4-BE49-F238E27FC236}">
                <a16:creationId xmlns:a16="http://schemas.microsoft.com/office/drawing/2014/main" id="{32B144F6-D379-A44A-96CC-E3AD5E3CFE69}"/>
              </a:ext>
            </a:extLst>
          </p:cNvPr>
          <p:cNvSpPr>
            <a:spLocks noGrp="1"/>
          </p:cNvSpPr>
          <p:nvPr>
            <p:ph type="title" idx="4294967295"/>
          </p:nvPr>
        </p:nvSpPr>
        <p:spPr>
          <a:xfrm>
            <a:off x="0" y="477838"/>
            <a:ext cx="12192000" cy="801687"/>
          </a:xfrm>
          <a:solidFill>
            <a:schemeClr val="accent1"/>
          </a:solidFill>
        </p:spPr>
        <p:txBody>
          <a:bodyPr/>
          <a:lstStyle/>
          <a:p>
            <a:r>
              <a:rPr lang="en-US" sz="4000" b="1" dirty="0">
                <a:solidFill>
                  <a:schemeClr val="bg1"/>
                </a:solidFill>
              </a:rPr>
              <a:t>Hassler and the Empire</a:t>
            </a:r>
          </a:p>
        </p:txBody>
      </p:sp>
      <p:sp>
        <p:nvSpPr>
          <p:cNvPr id="37" name="Isosceles Triangle 36"/>
          <p:cNvSpPr/>
          <p:nvPr/>
        </p:nvSpPr>
        <p:spPr>
          <a:xfrm flipV="1">
            <a:off x="2416700" y="2805914"/>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srgbClr val="1F497D"/>
              </a:solidFill>
              <a:latin typeface="Calibri"/>
            </a:endParaRPr>
          </a:p>
        </p:txBody>
      </p:sp>
      <p:sp>
        <p:nvSpPr>
          <p:cNvPr id="8" name="Rectangle 7">
            <a:extLst>
              <a:ext uri="{FF2B5EF4-FFF2-40B4-BE49-F238E27FC236}">
                <a16:creationId xmlns:a16="http://schemas.microsoft.com/office/drawing/2014/main" id="{F1070CB3-E0FA-9946-9E3E-7615A2159DF3}"/>
              </a:ext>
            </a:extLst>
          </p:cNvPr>
          <p:cNvSpPr/>
          <p:nvPr/>
        </p:nvSpPr>
        <p:spPr>
          <a:xfrm>
            <a:off x="1821459" y="2743206"/>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latin typeface="Calibri"/>
            </a:endParaRPr>
          </a:p>
        </p:txBody>
      </p:sp>
      <p:sp>
        <p:nvSpPr>
          <p:cNvPr id="30" name="Isosceles Triangle 36">
            <a:extLst>
              <a:ext uri="{FF2B5EF4-FFF2-40B4-BE49-F238E27FC236}">
                <a16:creationId xmlns:a16="http://schemas.microsoft.com/office/drawing/2014/main" id="{BB2060F4-41D2-714B-B70F-00898365E010}"/>
              </a:ext>
            </a:extLst>
          </p:cNvPr>
          <p:cNvSpPr/>
          <p:nvPr/>
        </p:nvSpPr>
        <p:spPr>
          <a:xfrm>
            <a:off x="3917781" y="4183694"/>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srgbClr val="1F497D"/>
              </a:solidFill>
              <a:latin typeface="Calibri"/>
            </a:endParaRPr>
          </a:p>
        </p:txBody>
      </p:sp>
      <p:sp>
        <p:nvSpPr>
          <p:cNvPr id="31" name="Rectangle 30">
            <a:extLst>
              <a:ext uri="{FF2B5EF4-FFF2-40B4-BE49-F238E27FC236}">
                <a16:creationId xmlns:a16="http://schemas.microsoft.com/office/drawing/2014/main" id="{4B1C46E1-5865-E147-8218-54993BCC0E44}"/>
              </a:ext>
            </a:extLst>
          </p:cNvPr>
          <p:cNvSpPr>
            <a:spLocks/>
          </p:cNvSpPr>
          <p:nvPr/>
        </p:nvSpPr>
        <p:spPr>
          <a:xfrm flipV="1">
            <a:off x="3322540" y="4360666"/>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latin typeface="Calibri"/>
            </a:endParaRPr>
          </a:p>
        </p:txBody>
      </p:sp>
      <p:sp>
        <p:nvSpPr>
          <p:cNvPr id="32" name="TextBox 31">
            <a:extLst>
              <a:ext uri="{FF2B5EF4-FFF2-40B4-BE49-F238E27FC236}">
                <a16:creationId xmlns:a16="http://schemas.microsoft.com/office/drawing/2014/main" id="{080A505C-EBE6-2E40-A297-C8C37FF9CC08}"/>
              </a:ext>
            </a:extLst>
          </p:cNvPr>
          <p:cNvSpPr txBox="1"/>
          <p:nvPr/>
        </p:nvSpPr>
        <p:spPr>
          <a:xfrm>
            <a:off x="2909899" y="4430549"/>
            <a:ext cx="2471202" cy="1319463"/>
          </a:xfrm>
          <a:prstGeom prst="rect">
            <a:avLst/>
          </a:prstGeom>
          <a:noFill/>
        </p:spPr>
        <p:txBody>
          <a:bodyPr wrap="square" rtlCol="0">
            <a:noAutofit/>
          </a:bodyPr>
          <a:lstStyle/>
          <a:p>
            <a:pPr algn="ctr" defTabSz="457200">
              <a:lnSpc>
                <a:spcPts val="2400"/>
              </a:lnSpc>
            </a:pPr>
            <a:r>
              <a:rPr lang="en-US" b="1" dirty="0">
                <a:solidFill>
                  <a:srgbClr val="1F497D"/>
                </a:solidFill>
                <a:latin typeface="Calibri"/>
              </a:rPr>
              <a:t>Directed to resolve weight and measure issues</a:t>
            </a:r>
          </a:p>
        </p:txBody>
      </p:sp>
      <p:sp>
        <p:nvSpPr>
          <p:cNvPr id="33" name="TextBox 32">
            <a:extLst>
              <a:ext uri="{FF2B5EF4-FFF2-40B4-BE49-F238E27FC236}">
                <a16:creationId xmlns:a16="http://schemas.microsoft.com/office/drawing/2014/main" id="{0B905E83-7C36-5349-AD24-69122DA59344}"/>
              </a:ext>
            </a:extLst>
          </p:cNvPr>
          <p:cNvSpPr txBox="1"/>
          <p:nvPr/>
        </p:nvSpPr>
        <p:spPr>
          <a:xfrm>
            <a:off x="3995750" y="2056270"/>
            <a:ext cx="2471202" cy="681371"/>
          </a:xfrm>
          <a:prstGeom prst="rect">
            <a:avLst/>
          </a:prstGeom>
          <a:noFill/>
        </p:spPr>
        <p:txBody>
          <a:bodyPr wrap="square" rtlCol="0">
            <a:noAutofit/>
          </a:bodyPr>
          <a:lstStyle/>
          <a:p>
            <a:pPr algn="ctr" defTabSz="457200">
              <a:lnSpc>
                <a:spcPts val="2400"/>
              </a:lnSpc>
            </a:pPr>
            <a:r>
              <a:rPr lang="en-US" b="1" dirty="0">
                <a:solidFill>
                  <a:srgbClr val="1F497D"/>
                </a:solidFill>
                <a:latin typeface="Calibri"/>
              </a:rPr>
              <a:t>Submits report</a:t>
            </a:r>
            <a:br>
              <a:rPr lang="en-US" b="1" dirty="0">
                <a:solidFill>
                  <a:srgbClr val="1F497D"/>
                </a:solidFill>
                <a:latin typeface="Calibri"/>
              </a:rPr>
            </a:br>
            <a:r>
              <a:rPr lang="en-US" b="1" dirty="0">
                <a:solidFill>
                  <a:srgbClr val="1F497D"/>
                </a:solidFill>
                <a:latin typeface="Calibri"/>
              </a:rPr>
              <a:t>to Congress</a:t>
            </a:r>
          </a:p>
        </p:txBody>
      </p:sp>
      <p:sp>
        <p:nvSpPr>
          <p:cNvPr id="35" name="Isosceles Triangle 36">
            <a:extLst>
              <a:ext uri="{FF2B5EF4-FFF2-40B4-BE49-F238E27FC236}">
                <a16:creationId xmlns:a16="http://schemas.microsoft.com/office/drawing/2014/main" id="{64176DE9-E3B7-2E47-8708-A83EF61C9B57}"/>
              </a:ext>
            </a:extLst>
          </p:cNvPr>
          <p:cNvSpPr/>
          <p:nvPr/>
        </p:nvSpPr>
        <p:spPr>
          <a:xfrm flipV="1">
            <a:off x="5003632" y="2801502"/>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srgbClr val="1F497D"/>
              </a:solidFill>
              <a:latin typeface="Calibri"/>
            </a:endParaRPr>
          </a:p>
        </p:txBody>
      </p:sp>
      <p:sp>
        <p:nvSpPr>
          <p:cNvPr id="36" name="Rectangle 35">
            <a:extLst>
              <a:ext uri="{FF2B5EF4-FFF2-40B4-BE49-F238E27FC236}">
                <a16:creationId xmlns:a16="http://schemas.microsoft.com/office/drawing/2014/main" id="{25C9FD1B-AEE6-4B44-A6FC-7FE2CDDFD6C8}"/>
              </a:ext>
            </a:extLst>
          </p:cNvPr>
          <p:cNvSpPr/>
          <p:nvPr/>
        </p:nvSpPr>
        <p:spPr>
          <a:xfrm>
            <a:off x="4408391" y="2738794"/>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latin typeface="Calibri"/>
            </a:endParaRPr>
          </a:p>
        </p:txBody>
      </p:sp>
      <p:sp>
        <p:nvSpPr>
          <p:cNvPr id="44" name="Oval 43">
            <a:extLst>
              <a:ext uri="{FF2B5EF4-FFF2-40B4-BE49-F238E27FC236}">
                <a16:creationId xmlns:a16="http://schemas.microsoft.com/office/drawing/2014/main" id="{6DF69DE8-1729-4F4B-A3A6-9ED56E738A93}"/>
              </a:ext>
            </a:extLst>
          </p:cNvPr>
          <p:cNvSpPr/>
          <p:nvPr/>
        </p:nvSpPr>
        <p:spPr>
          <a:xfrm>
            <a:off x="6948973" y="3136044"/>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100" b="1" dirty="0">
              <a:solidFill>
                <a:prstClr val="black">
                  <a:lumMod val="75000"/>
                  <a:lumOff val="25000"/>
                </a:prstClr>
              </a:solidFill>
              <a:effectLst>
                <a:outerShdw blurRad="38100" dist="38100" dir="2700000" algn="tl">
                  <a:srgbClr val="000000">
                    <a:alpha val="43137"/>
                  </a:srgbClr>
                </a:outerShdw>
              </a:effectLst>
              <a:latin typeface="Calibri"/>
            </a:endParaRPr>
          </a:p>
        </p:txBody>
      </p:sp>
      <p:sp>
        <p:nvSpPr>
          <p:cNvPr id="45" name="TextBox 44">
            <a:extLst>
              <a:ext uri="{FF2B5EF4-FFF2-40B4-BE49-F238E27FC236}">
                <a16:creationId xmlns:a16="http://schemas.microsoft.com/office/drawing/2014/main" id="{DDE08528-E7E2-8048-8C44-2A480824B17F}"/>
              </a:ext>
            </a:extLst>
          </p:cNvPr>
          <p:cNvSpPr txBox="1"/>
          <p:nvPr/>
        </p:nvSpPr>
        <p:spPr>
          <a:xfrm flipH="1">
            <a:off x="6914907" y="3316357"/>
            <a:ext cx="959672" cy="523220"/>
          </a:xfrm>
          <a:prstGeom prst="rect">
            <a:avLst/>
          </a:prstGeom>
          <a:noFill/>
        </p:spPr>
        <p:txBody>
          <a:bodyPr wrap="square" rtlCol="0">
            <a:spAutoFit/>
          </a:bodyPr>
          <a:lstStyle/>
          <a:p>
            <a:pPr algn="ctr" defTabSz="457200"/>
            <a:r>
              <a:rPr lang="en-US" sz="2800" b="1" dirty="0">
                <a:solidFill>
                  <a:srgbClr val="FEFEFE"/>
                </a:solidFill>
                <a:latin typeface="Calibri"/>
              </a:rPr>
              <a:t>1836</a:t>
            </a:r>
          </a:p>
        </p:txBody>
      </p:sp>
      <p:sp>
        <p:nvSpPr>
          <p:cNvPr id="47" name="Isosceles Triangle 36">
            <a:extLst>
              <a:ext uri="{FF2B5EF4-FFF2-40B4-BE49-F238E27FC236}">
                <a16:creationId xmlns:a16="http://schemas.microsoft.com/office/drawing/2014/main" id="{CA267BB3-00A1-374A-BBDA-A92073E261B3}"/>
              </a:ext>
            </a:extLst>
          </p:cNvPr>
          <p:cNvSpPr/>
          <p:nvPr/>
        </p:nvSpPr>
        <p:spPr>
          <a:xfrm>
            <a:off x="6075334" y="4180202"/>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srgbClr val="F79646">
                  <a:lumMod val="75000"/>
                </a:srgbClr>
              </a:solidFill>
              <a:latin typeface="Calibri"/>
            </a:endParaRPr>
          </a:p>
        </p:txBody>
      </p:sp>
      <p:sp>
        <p:nvSpPr>
          <p:cNvPr id="48" name="Rectangle 47">
            <a:extLst>
              <a:ext uri="{FF2B5EF4-FFF2-40B4-BE49-F238E27FC236}">
                <a16:creationId xmlns:a16="http://schemas.microsoft.com/office/drawing/2014/main" id="{E317EC70-2626-2045-A026-125F43551797}"/>
              </a:ext>
            </a:extLst>
          </p:cNvPr>
          <p:cNvSpPr/>
          <p:nvPr/>
        </p:nvSpPr>
        <p:spPr>
          <a:xfrm flipV="1">
            <a:off x="5480093" y="4357174"/>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srgbClr val="F79646">
                  <a:lumMod val="75000"/>
                </a:srgbClr>
              </a:solidFill>
              <a:latin typeface="Calibri"/>
            </a:endParaRPr>
          </a:p>
        </p:txBody>
      </p:sp>
      <p:sp>
        <p:nvSpPr>
          <p:cNvPr id="49" name="TextBox 48">
            <a:extLst>
              <a:ext uri="{FF2B5EF4-FFF2-40B4-BE49-F238E27FC236}">
                <a16:creationId xmlns:a16="http://schemas.microsoft.com/office/drawing/2014/main" id="{B4B1BB11-62CC-184B-B106-4FBE10678FEB}"/>
              </a:ext>
            </a:extLst>
          </p:cNvPr>
          <p:cNvSpPr txBox="1"/>
          <p:nvPr/>
        </p:nvSpPr>
        <p:spPr>
          <a:xfrm>
            <a:off x="5257658" y="4435972"/>
            <a:ext cx="2090793" cy="1740660"/>
          </a:xfrm>
          <a:prstGeom prst="rect">
            <a:avLst/>
          </a:prstGeom>
          <a:noFill/>
        </p:spPr>
        <p:txBody>
          <a:bodyPr wrap="square" rtlCol="0">
            <a:noAutofit/>
          </a:bodyPr>
          <a:lstStyle/>
          <a:p>
            <a:pPr algn="ctr" defTabSz="457200">
              <a:lnSpc>
                <a:spcPts val="2400"/>
              </a:lnSpc>
            </a:pPr>
            <a:r>
              <a:rPr lang="en-US" b="1" i="1" dirty="0">
                <a:solidFill>
                  <a:srgbClr val="F79646">
                    <a:lumMod val="75000"/>
                  </a:srgbClr>
                </a:solidFill>
                <a:latin typeface="Calibri"/>
              </a:rPr>
              <a:t>In England: </a:t>
            </a:r>
            <a:r>
              <a:rPr lang="en-US" b="1" dirty="0">
                <a:solidFill>
                  <a:srgbClr val="F79646">
                    <a:lumMod val="75000"/>
                  </a:srgbClr>
                </a:solidFill>
                <a:latin typeface="Calibri"/>
              </a:rPr>
              <a:t>British Imperial Yard destroyed in a fire!</a:t>
            </a:r>
          </a:p>
        </p:txBody>
      </p:sp>
      <p:pic>
        <p:nvPicPr>
          <p:cNvPr id="50" name="Picture 49">
            <a:extLst>
              <a:ext uri="{FF2B5EF4-FFF2-40B4-BE49-F238E27FC236}">
                <a16:creationId xmlns:a16="http://schemas.microsoft.com/office/drawing/2014/main" id="{0EC5F42C-69DA-F747-8966-9DC6C604E28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9" t="22" r="31" b="50"/>
          <a:stretch/>
        </p:blipFill>
        <p:spPr>
          <a:xfrm>
            <a:off x="1734094" y="86479"/>
            <a:ext cx="1272876" cy="144645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51" name="TextBox 50">
            <a:extLst>
              <a:ext uri="{FF2B5EF4-FFF2-40B4-BE49-F238E27FC236}">
                <a16:creationId xmlns:a16="http://schemas.microsoft.com/office/drawing/2014/main" id="{4ACC55FB-8FE1-4743-B32F-07907B3446E6}"/>
              </a:ext>
            </a:extLst>
          </p:cNvPr>
          <p:cNvSpPr txBox="1"/>
          <p:nvPr/>
        </p:nvSpPr>
        <p:spPr>
          <a:xfrm>
            <a:off x="6159142" y="1457132"/>
            <a:ext cx="2471202" cy="1277695"/>
          </a:xfrm>
          <a:prstGeom prst="rect">
            <a:avLst/>
          </a:prstGeom>
          <a:noFill/>
        </p:spPr>
        <p:txBody>
          <a:bodyPr wrap="square" rtlCol="0">
            <a:noAutofit/>
          </a:bodyPr>
          <a:lstStyle/>
          <a:p>
            <a:pPr algn="ctr" defTabSz="457200">
              <a:lnSpc>
                <a:spcPts val="2400"/>
              </a:lnSpc>
            </a:pPr>
            <a:r>
              <a:rPr lang="en-US" b="1" dirty="0">
                <a:solidFill>
                  <a:srgbClr val="1F497D"/>
                </a:solidFill>
                <a:latin typeface="Calibri"/>
              </a:rPr>
              <a:t>Congress Joint Resolution for uniform standards</a:t>
            </a:r>
          </a:p>
        </p:txBody>
      </p:sp>
      <p:sp>
        <p:nvSpPr>
          <p:cNvPr id="52" name="Isosceles Triangle 36">
            <a:extLst>
              <a:ext uri="{FF2B5EF4-FFF2-40B4-BE49-F238E27FC236}">
                <a16:creationId xmlns:a16="http://schemas.microsoft.com/office/drawing/2014/main" id="{3A0A6510-05FC-AC43-8B1A-546E2D4CFD88}"/>
              </a:ext>
            </a:extLst>
          </p:cNvPr>
          <p:cNvSpPr/>
          <p:nvPr/>
        </p:nvSpPr>
        <p:spPr>
          <a:xfrm flipV="1">
            <a:off x="7167024" y="2798688"/>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srgbClr val="1F497D"/>
              </a:solidFill>
              <a:latin typeface="Calibri"/>
            </a:endParaRPr>
          </a:p>
        </p:txBody>
      </p:sp>
      <p:sp>
        <p:nvSpPr>
          <p:cNvPr id="53" name="Rectangle 52">
            <a:extLst>
              <a:ext uri="{FF2B5EF4-FFF2-40B4-BE49-F238E27FC236}">
                <a16:creationId xmlns:a16="http://schemas.microsoft.com/office/drawing/2014/main" id="{7053CA2D-911B-D941-843C-97031C5377AD}"/>
              </a:ext>
            </a:extLst>
          </p:cNvPr>
          <p:cNvSpPr/>
          <p:nvPr/>
        </p:nvSpPr>
        <p:spPr>
          <a:xfrm>
            <a:off x="6571783" y="2735980"/>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latin typeface="Calibri"/>
            </a:endParaRPr>
          </a:p>
        </p:txBody>
      </p:sp>
      <p:sp>
        <p:nvSpPr>
          <p:cNvPr id="54" name="Oval 53">
            <a:extLst>
              <a:ext uri="{FF2B5EF4-FFF2-40B4-BE49-F238E27FC236}">
                <a16:creationId xmlns:a16="http://schemas.microsoft.com/office/drawing/2014/main" id="{3EBDE1CE-22E6-0841-926C-4209B85B5490}"/>
              </a:ext>
            </a:extLst>
          </p:cNvPr>
          <p:cNvSpPr/>
          <p:nvPr/>
        </p:nvSpPr>
        <p:spPr>
          <a:xfrm>
            <a:off x="5857283" y="3136044"/>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100" b="1" dirty="0">
              <a:solidFill>
                <a:prstClr val="black">
                  <a:lumMod val="75000"/>
                  <a:lumOff val="25000"/>
                </a:prstClr>
              </a:solidFill>
              <a:effectLst>
                <a:outerShdw blurRad="38100" dist="38100" dir="2700000" algn="tl">
                  <a:srgbClr val="000000">
                    <a:alpha val="43137"/>
                  </a:srgbClr>
                </a:outerShdw>
              </a:effectLst>
              <a:latin typeface="Calibri"/>
            </a:endParaRPr>
          </a:p>
        </p:txBody>
      </p:sp>
      <p:sp>
        <p:nvSpPr>
          <p:cNvPr id="55" name="TextBox 54">
            <a:extLst>
              <a:ext uri="{FF2B5EF4-FFF2-40B4-BE49-F238E27FC236}">
                <a16:creationId xmlns:a16="http://schemas.microsoft.com/office/drawing/2014/main" id="{B6900D72-AADB-1A47-B964-3D92FCF9E9C2}"/>
              </a:ext>
            </a:extLst>
          </p:cNvPr>
          <p:cNvSpPr txBox="1"/>
          <p:nvPr/>
        </p:nvSpPr>
        <p:spPr>
          <a:xfrm flipH="1">
            <a:off x="5823217" y="3316357"/>
            <a:ext cx="959672" cy="523220"/>
          </a:xfrm>
          <a:prstGeom prst="rect">
            <a:avLst/>
          </a:prstGeom>
          <a:noFill/>
        </p:spPr>
        <p:txBody>
          <a:bodyPr wrap="square" rtlCol="0">
            <a:spAutoFit/>
          </a:bodyPr>
          <a:lstStyle/>
          <a:p>
            <a:pPr algn="ctr" defTabSz="457200"/>
            <a:r>
              <a:rPr lang="en-US" sz="2800" b="1" dirty="0">
                <a:solidFill>
                  <a:srgbClr val="FEFEFE"/>
                </a:solidFill>
                <a:latin typeface="Calibri"/>
              </a:rPr>
              <a:t>1834</a:t>
            </a:r>
          </a:p>
        </p:txBody>
      </p:sp>
      <p:sp>
        <p:nvSpPr>
          <p:cNvPr id="56" name="Isosceles Triangle 36">
            <a:extLst>
              <a:ext uri="{FF2B5EF4-FFF2-40B4-BE49-F238E27FC236}">
                <a16:creationId xmlns:a16="http://schemas.microsoft.com/office/drawing/2014/main" id="{8DED4EC4-B7D6-D242-AD32-5F22A03A924D}"/>
              </a:ext>
            </a:extLst>
          </p:cNvPr>
          <p:cNvSpPr/>
          <p:nvPr/>
        </p:nvSpPr>
        <p:spPr>
          <a:xfrm>
            <a:off x="9349575" y="4164116"/>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srgbClr val="F79646">
                  <a:lumMod val="75000"/>
                </a:srgbClr>
              </a:solidFill>
              <a:latin typeface="Calibri"/>
            </a:endParaRPr>
          </a:p>
        </p:txBody>
      </p:sp>
      <p:sp>
        <p:nvSpPr>
          <p:cNvPr id="57" name="Rectangle 56">
            <a:extLst>
              <a:ext uri="{FF2B5EF4-FFF2-40B4-BE49-F238E27FC236}">
                <a16:creationId xmlns:a16="http://schemas.microsoft.com/office/drawing/2014/main" id="{4D6381F9-2F49-7946-B0D0-AA7772CF9619}"/>
              </a:ext>
            </a:extLst>
          </p:cNvPr>
          <p:cNvSpPr/>
          <p:nvPr/>
        </p:nvSpPr>
        <p:spPr>
          <a:xfrm flipV="1">
            <a:off x="8754334" y="4341088"/>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srgbClr val="F79646">
                  <a:lumMod val="75000"/>
                </a:srgbClr>
              </a:solidFill>
              <a:latin typeface="Calibri"/>
            </a:endParaRPr>
          </a:p>
        </p:txBody>
      </p:sp>
      <p:sp>
        <p:nvSpPr>
          <p:cNvPr id="58" name="TextBox 57">
            <a:extLst>
              <a:ext uri="{FF2B5EF4-FFF2-40B4-BE49-F238E27FC236}">
                <a16:creationId xmlns:a16="http://schemas.microsoft.com/office/drawing/2014/main" id="{28890B8F-263B-8B41-A52F-2C0CD45A6A53}"/>
              </a:ext>
            </a:extLst>
          </p:cNvPr>
          <p:cNvSpPr txBox="1"/>
          <p:nvPr/>
        </p:nvSpPr>
        <p:spPr>
          <a:xfrm>
            <a:off x="8504354" y="4419886"/>
            <a:ext cx="2145883" cy="1740660"/>
          </a:xfrm>
          <a:prstGeom prst="rect">
            <a:avLst/>
          </a:prstGeom>
          <a:noFill/>
        </p:spPr>
        <p:txBody>
          <a:bodyPr wrap="square" rtlCol="0">
            <a:noAutofit/>
          </a:bodyPr>
          <a:lstStyle/>
          <a:p>
            <a:pPr algn="ctr" defTabSz="457200">
              <a:lnSpc>
                <a:spcPts val="2400"/>
              </a:lnSpc>
            </a:pPr>
            <a:r>
              <a:rPr lang="en-US" b="1" dirty="0">
                <a:solidFill>
                  <a:srgbClr val="F79646">
                    <a:lumMod val="75000"/>
                  </a:srgbClr>
                </a:solidFill>
                <a:latin typeface="Calibri"/>
              </a:rPr>
              <a:t>New Imperial Yard made: U.S. receives </a:t>
            </a:r>
            <a:br>
              <a:rPr lang="en-US" b="1" dirty="0">
                <a:solidFill>
                  <a:srgbClr val="F79646">
                    <a:lumMod val="75000"/>
                  </a:srgbClr>
                </a:solidFill>
                <a:latin typeface="Calibri"/>
              </a:rPr>
            </a:br>
            <a:r>
              <a:rPr lang="en-US" b="1" dirty="0">
                <a:solidFill>
                  <a:srgbClr val="F79646">
                    <a:lumMod val="75000"/>
                  </a:srgbClr>
                </a:solidFill>
                <a:latin typeface="Calibri"/>
              </a:rPr>
              <a:t>2 copies</a:t>
            </a:r>
          </a:p>
        </p:txBody>
      </p:sp>
      <p:sp>
        <p:nvSpPr>
          <p:cNvPr id="59" name="Rounded Rectangular Callout 19">
            <a:extLst>
              <a:ext uri="{FF2B5EF4-FFF2-40B4-BE49-F238E27FC236}">
                <a16:creationId xmlns:a16="http://schemas.microsoft.com/office/drawing/2014/main" id="{707EA4E3-C2D2-8B4E-ABF5-A1F94BA353DB}"/>
              </a:ext>
            </a:extLst>
          </p:cNvPr>
          <p:cNvSpPr/>
          <p:nvPr/>
        </p:nvSpPr>
        <p:spPr>
          <a:xfrm>
            <a:off x="9496226" y="602674"/>
            <a:ext cx="1645921" cy="1784491"/>
          </a:xfrm>
          <a:custGeom>
            <a:avLst/>
            <a:gdLst>
              <a:gd name="connsiteX0" fmla="*/ 0 w 3055135"/>
              <a:gd name="connsiteY0" fmla="*/ 225876 h 1355229"/>
              <a:gd name="connsiteX1" fmla="*/ 225876 w 3055135"/>
              <a:gd name="connsiteY1" fmla="*/ 0 h 1355229"/>
              <a:gd name="connsiteX2" fmla="*/ 1782162 w 3055135"/>
              <a:gd name="connsiteY2" fmla="*/ 0 h 1355229"/>
              <a:gd name="connsiteX3" fmla="*/ 1782162 w 3055135"/>
              <a:gd name="connsiteY3" fmla="*/ 0 h 1355229"/>
              <a:gd name="connsiteX4" fmla="*/ 2545946 w 3055135"/>
              <a:gd name="connsiteY4" fmla="*/ 0 h 1355229"/>
              <a:gd name="connsiteX5" fmla="*/ 2829259 w 3055135"/>
              <a:gd name="connsiteY5" fmla="*/ 0 h 1355229"/>
              <a:gd name="connsiteX6" fmla="*/ 3055135 w 3055135"/>
              <a:gd name="connsiteY6" fmla="*/ 225876 h 1355229"/>
              <a:gd name="connsiteX7" fmla="*/ 3055135 w 3055135"/>
              <a:gd name="connsiteY7" fmla="*/ 790550 h 1355229"/>
              <a:gd name="connsiteX8" fmla="*/ 3055135 w 3055135"/>
              <a:gd name="connsiteY8" fmla="*/ 790550 h 1355229"/>
              <a:gd name="connsiteX9" fmla="*/ 3055135 w 3055135"/>
              <a:gd name="connsiteY9" fmla="*/ 1129358 h 1355229"/>
              <a:gd name="connsiteX10" fmla="*/ 3055135 w 3055135"/>
              <a:gd name="connsiteY10" fmla="*/ 1129353 h 1355229"/>
              <a:gd name="connsiteX11" fmla="*/ 2829259 w 3055135"/>
              <a:gd name="connsiteY11" fmla="*/ 1355229 h 1355229"/>
              <a:gd name="connsiteX12" fmla="*/ 2545946 w 3055135"/>
              <a:gd name="connsiteY12" fmla="*/ 1355229 h 1355229"/>
              <a:gd name="connsiteX13" fmla="*/ 2102055 w 3055135"/>
              <a:gd name="connsiteY13" fmla="*/ 1648202 h 1355229"/>
              <a:gd name="connsiteX14" fmla="*/ 1782162 w 3055135"/>
              <a:gd name="connsiteY14" fmla="*/ 1355229 h 1355229"/>
              <a:gd name="connsiteX15" fmla="*/ 225876 w 3055135"/>
              <a:gd name="connsiteY15" fmla="*/ 1355229 h 1355229"/>
              <a:gd name="connsiteX16" fmla="*/ 0 w 3055135"/>
              <a:gd name="connsiteY16" fmla="*/ 1129353 h 1355229"/>
              <a:gd name="connsiteX17" fmla="*/ 0 w 3055135"/>
              <a:gd name="connsiteY17" fmla="*/ 1129358 h 1355229"/>
              <a:gd name="connsiteX18" fmla="*/ 0 w 3055135"/>
              <a:gd name="connsiteY18" fmla="*/ 790550 h 1355229"/>
              <a:gd name="connsiteX19" fmla="*/ 0 w 3055135"/>
              <a:gd name="connsiteY19" fmla="*/ 790550 h 1355229"/>
              <a:gd name="connsiteX20" fmla="*/ 0 w 3055135"/>
              <a:gd name="connsiteY20" fmla="*/ 225876 h 1355229"/>
              <a:gd name="connsiteX0" fmla="*/ 0 w 3055135"/>
              <a:gd name="connsiteY0" fmla="*/ 225876 h 1648202"/>
              <a:gd name="connsiteX1" fmla="*/ 225876 w 3055135"/>
              <a:gd name="connsiteY1" fmla="*/ 0 h 1648202"/>
              <a:gd name="connsiteX2" fmla="*/ 1782162 w 3055135"/>
              <a:gd name="connsiteY2" fmla="*/ 0 h 1648202"/>
              <a:gd name="connsiteX3" fmla="*/ 1782162 w 3055135"/>
              <a:gd name="connsiteY3" fmla="*/ 0 h 1648202"/>
              <a:gd name="connsiteX4" fmla="*/ 2545946 w 3055135"/>
              <a:gd name="connsiteY4" fmla="*/ 0 h 1648202"/>
              <a:gd name="connsiteX5" fmla="*/ 2829259 w 3055135"/>
              <a:gd name="connsiteY5" fmla="*/ 0 h 1648202"/>
              <a:gd name="connsiteX6" fmla="*/ 3055135 w 3055135"/>
              <a:gd name="connsiteY6" fmla="*/ 225876 h 1648202"/>
              <a:gd name="connsiteX7" fmla="*/ 3055135 w 3055135"/>
              <a:gd name="connsiteY7" fmla="*/ 790550 h 1648202"/>
              <a:gd name="connsiteX8" fmla="*/ 3055135 w 3055135"/>
              <a:gd name="connsiteY8" fmla="*/ 790550 h 1648202"/>
              <a:gd name="connsiteX9" fmla="*/ 3055135 w 3055135"/>
              <a:gd name="connsiteY9" fmla="*/ 1129358 h 1648202"/>
              <a:gd name="connsiteX10" fmla="*/ 3055135 w 3055135"/>
              <a:gd name="connsiteY10" fmla="*/ 1129353 h 1648202"/>
              <a:gd name="connsiteX11" fmla="*/ 2829259 w 3055135"/>
              <a:gd name="connsiteY11" fmla="*/ 1355229 h 1648202"/>
              <a:gd name="connsiteX12" fmla="*/ 2545946 w 3055135"/>
              <a:gd name="connsiteY12" fmla="*/ 1355229 h 1648202"/>
              <a:gd name="connsiteX13" fmla="*/ 2102055 w 3055135"/>
              <a:gd name="connsiteY13" fmla="*/ 1648202 h 1648202"/>
              <a:gd name="connsiteX14" fmla="*/ 1938681 w 3055135"/>
              <a:gd name="connsiteY14" fmla="*/ 1355229 h 1648202"/>
              <a:gd name="connsiteX15" fmla="*/ 225876 w 3055135"/>
              <a:gd name="connsiteY15" fmla="*/ 1355229 h 1648202"/>
              <a:gd name="connsiteX16" fmla="*/ 0 w 3055135"/>
              <a:gd name="connsiteY16" fmla="*/ 1129353 h 1648202"/>
              <a:gd name="connsiteX17" fmla="*/ 0 w 3055135"/>
              <a:gd name="connsiteY17" fmla="*/ 1129358 h 1648202"/>
              <a:gd name="connsiteX18" fmla="*/ 0 w 3055135"/>
              <a:gd name="connsiteY18" fmla="*/ 790550 h 1648202"/>
              <a:gd name="connsiteX19" fmla="*/ 0 w 3055135"/>
              <a:gd name="connsiteY19" fmla="*/ 790550 h 1648202"/>
              <a:gd name="connsiteX20" fmla="*/ 0 w 3055135"/>
              <a:gd name="connsiteY20" fmla="*/ 225876 h 1648202"/>
              <a:gd name="connsiteX0" fmla="*/ 0 w 3055135"/>
              <a:gd name="connsiteY0" fmla="*/ 225876 h 1648202"/>
              <a:gd name="connsiteX1" fmla="*/ 225876 w 3055135"/>
              <a:gd name="connsiteY1" fmla="*/ 0 h 1648202"/>
              <a:gd name="connsiteX2" fmla="*/ 1782162 w 3055135"/>
              <a:gd name="connsiteY2" fmla="*/ 0 h 1648202"/>
              <a:gd name="connsiteX3" fmla="*/ 1782162 w 3055135"/>
              <a:gd name="connsiteY3" fmla="*/ 0 h 1648202"/>
              <a:gd name="connsiteX4" fmla="*/ 2545946 w 3055135"/>
              <a:gd name="connsiteY4" fmla="*/ 0 h 1648202"/>
              <a:gd name="connsiteX5" fmla="*/ 2829259 w 3055135"/>
              <a:gd name="connsiteY5" fmla="*/ 0 h 1648202"/>
              <a:gd name="connsiteX6" fmla="*/ 3055135 w 3055135"/>
              <a:gd name="connsiteY6" fmla="*/ 225876 h 1648202"/>
              <a:gd name="connsiteX7" fmla="*/ 3055135 w 3055135"/>
              <a:gd name="connsiteY7" fmla="*/ 790550 h 1648202"/>
              <a:gd name="connsiteX8" fmla="*/ 3055135 w 3055135"/>
              <a:gd name="connsiteY8" fmla="*/ 790550 h 1648202"/>
              <a:gd name="connsiteX9" fmla="*/ 3055135 w 3055135"/>
              <a:gd name="connsiteY9" fmla="*/ 1129358 h 1648202"/>
              <a:gd name="connsiteX10" fmla="*/ 3055135 w 3055135"/>
              <a:gd name="connsiteY10" fmla="*/ 1129353 h 1648202"/>
              <a:gd name="connsiteX11" fmla="*/ 2829259 w 3055135"/>
              <a:gd name="connsiteY11" fmla="*/ 1355229 h 1648202"/>
              <a:gd name="connsiteX12" fmla="*/ 2422378 w 3055135"/>
              <a:gd name="connsiteY12" fmla="*/ 1363467 h 1648202"/>
              <a:gd name="connsiteX13" fmla="*/ 2102055 w 3055135"/>
              <a:gd name="connsiteY13" fmla="*/ 1648202 h 1648202"/>
              <a:gd name="connsiteX14" fmla="*/ 1938681 w 3055135"/>
              <a:gd name="connsiteY14" fmla="*/ 1355229 h 1648202"/>
              <a:gd name="connsiteX15" fmla="*/ 225876 w 3055135"/>
              <a:gd name="connsiteY15" fmla="*/ 1355229 h 1648202"/>
              <a:gd name="connsiteX16" fmla="*/ 0 w 3055135"/>
              <a:gd name="connsiteY16" fmla="*/ 1129353 h 1648202"/>
              <a:gd name="connsiteX17" fmla="*/ 0 w 3055135"/>
              <a:gd name="connsiteY17" fmla="*/ 1129358 h 1648202"/>
              <a:gd name="connsiteX18" fmla="*/ 0 w 3055135"/>
              <a:gd name="connsiteY18" fmla="*/ 790550 h 1648202"/>
              <a:gd name="connsiteX19" fmla="*/ 0 w 3055135"/>
              <a:gd name="connsiteY19" fmla="*/ 790550 h 1648202"/>
              <a:gd name="connsiteX20" fmla="*/ 0 w 3055135"/>
              <a:gd name="connsiteY20" fmla="*/ 225876 h 1648202"/>
              <a:gd name="connsiteX0" fmla="*/ 0 w 3055135"/>
              <a:gd name="connsiteY0" fmla="*/ 225876 h 1672915"/>
              <a:gd name="connsiteX1" fmla="*/ 225876 w 3055135"/>
              <a:gd name="connsiteY1" fmla="*/ 0 h 1672915"/>
              <a:gd name="connsiteX2" fmla="*/ 1782162 w 3055135"/>
              <a:gd name="connsiteY2" fmla="*/ 0 h 1672915"/>
              <a:gd name="connsiteX3" fmla="*/ 1782162 w 3055135"/>
              <a:gd name="connsiteY3" fmla="*/ 0 h 1672915"/>
              <a:gd name="connsiteX4" fmla="*/ 2545946 w 3055135"/>
              <a:gd name="connsiteY4" fmla="*/ 0 h 1672915"/>
              <a:gd name="connsiteX5" fmla="*/ 2829259 w 3055135"/>
              <a:gd name="connsiteY5" fmla="*/ 0 h 1672915"/>
              <a:gd name="connsiteX6" fmla="*/ 3055135 w 3055135"/>
              <a:gd name="connsiteY6" fmla="*/ 225876 h 1672915"/>
              <a:gd name="connsiteX7" fmla="*/ 3055135 w 3055135"/>
              <a:gd name="connsiteY7" fmla="*/ 790550 h 1672915"/>
              <a:gd name="connsiteX8" fmla="*/ 3055135 w 3055135"/>
              <a:gd name="connsiteY8" fmla="*/ 790550 h 1672915"/>
              <a:gd name="connsiteX9" fmla="*/ 3055135 w 3055135"/>
              <a:gd name="connsiteY9" fmla="*/ 1129358 h 1672915"/>
              <a:gd name="connsiteX10" fmla="*/ 3055135 w 3055135"/>
              <a:gd name="connsiteY10" fmla="*/ 1129353 h 1672915"/>
              <a:gd name="connsiteX11" fmla="*/ 2829259 w 3055135"/>
              <a:gd name="connsiteY11" fmla="*/ 1355229 h 1672915"/>
              <a:gd name="connsiteX12" fmla="*/ 2422378 w 3055135"/>
              <a:gd name="connsiteY12" fmla="*/ 1363467 h 1672915"/>
              <a:gd name="connsiteX13" fmla="*/ 1735073 w 3055135"/>
              <a:gd name="connsiteY13" fmla="*/ 1672915 h 1672915"/>
              <a:gd name="connsiteX14" fmla="*/ 1938681 w 3055135"/>
              <a:gd name="connsiteY14" fmla="*/ 1355229 h 1672915"/>
              <a:gd name="connsiteX15" fmla="*/ 225876 w 3055135"/>
              <a:gd name="connsiteY15" fmla="*/ 1355229 h 1672915"/>
              <a:gd name="connsiteX16" fmla="*/ 0 w 3055135"/>
              <a:gd name="connsiteY16" fmla="*/ 1129353 h 1672915"/>
              <a:gd name="connsiteX17" fmla="*/ 0 w 3055135"/>
              <a:gd name="connsiteY17" fmla="*/ 1129358 h 1672915"/>
              <a:gd name="connsiteX18" fmla="*/ 0 w 3055135"/>
              <a:gd name="connsiteY18" fmla="*/ 790550 h 1672915"/>
              <a:gd name="connsiteX19" fmla="*/ 0 w 3055135"/>
              <a:gd name="connsiteY19" fmla="*/ 790550 h 1672915"/>
              <a:gd name="connsiteX20" fmla="*/ 0 w 3055135"/>
              <a:gd name="connsiteY20" fmla="*/ 225876 h 1672915"/>
              <a:gd name="connsiteX0" fmla="*/ 0 w 3055135"/>
              <a:gd name="connsiteY0" fmla="*/ 225876 h 1681153"/>
              <a:gd name="connsiteX1" fmla="*/ 225876 w 3055135"/>
              <a:gd name="connsiteY1" fmla="*/ 0 h 1681153"/>
              <a:gd name="connsiteX2" fmla="*/ 1782162 w 3055135"/>
              <a:gd name="connsiteY2" fmla="*/ 0 h 1681153"/>
              <a:gd name="connsiteX3" fmla="*/ 1782162 w 3055135"/>
              <a:gd name="connsiteY3" fmla="*/ 0 h 1681153"/>
              <a:gd name="connsiteX4" fmla="*/ 2545946 w 3055135"/>
              <a:gd name="connsiteY4" fmla="*/ 0 h 1681153"/>
              <a:gd name="connsiteX5" fmla="*/ 2829259 w 3055135"/>
              <a:gd name="connsiteY5" fmla="*/ 0 h 1681153"/>
              <a:gd name="connsiteX6" fmla="*/ 3055135 w 3055135"/>
              <a:gd name="connsiteY6" fmla="*/ 225876 h 1681153"/>
              <a:gd name="connsiteX7" fmla="*/ 3055135 w 3055135"/>
              <a:gd name="connsiteY7" fmla="*/ 790550 h 1681153"/>
              <a:gd name="connsiteX8" fmla="*/ 3055135 w 3055135"/>
              <a:gd name="connsiteY8" fmla="*/ 790550 h 1681153"/>
              <a:gd name="connsiteX9" fmla="*/ 3055135 w 3055135"/>
              <a:gd name="connsiteY9" fmla="*/ 1129358 h 1681153"/>
              <a:gd name="connsiteX10" fmla="*/ 3055135 w 3055135"/>
              <a:gd name="connsiteY10" fmla="*/ 1129353 h 1681153"/>
              <a:gd name="connsiteX11" fmla="*/ 2829259 w 3055135"/>
              <a:gd name="connsiteY11" fmla="*/ 1355229 h 1681153"/>
              <a:gd name="connsiteX12" fmla="*/ 2422378 w 3055135"/>
              <a:gd name="connsiteY12" fmla="*/ 1363467 h 1681153"/>
              <a:gd name="connsiteX13" fmla="*/ 1811528 w 3055135"/>
              <a:gd name="connsiteY13" fmla="*/ 1681153 h 1681153"/>
              <a:gd name="connsiteX14" fmla="*/ 1938681 w 3055135"/>
              <a:gd name="connsiteY14" fmla="*/ 1355229 h 1681153"/>
              <a:gd name="connsiteX15" fmla="*/ 225876 w 3055135"/>
              <a:gd name="connsiteY15" fmla="*/ 1355229 h 1681153"/>
              <a:gd name="connsiteX16" fmla="*/ 0 w 3055135"/>
              <a:gd name="connsiteY16" fmla="*/ 1129353 h 1681153"/>
              <a:gd name="connsiteX17" fmla="*/ 0 w 3055135"/>
              <a:gd name="connsiteY17" fmla="*/ 1129358 h 1681153"/>
              <a:gd name="connsiteX18" fmla="*/ 0 w 3055135"/>
              <a:gd name="connsiteY18" fmla="*/ 790550 h 1681153"/>
              <a:gd name="connsiteX19" fmla="*/ 0 w 3055135"/>
              <a:gd name="connsiteY19" fmla="*/ 790550 h 1681153"/>
              <a:gd name="connsiteX20" fmla="*/ 0 w 3055135"/>
              <a:gd name="connsiteY20" fmla="*/ 225876 h 168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55135" h="1681153">
                <a:moveTo>
                  <a:pt x="0" y="225876"/>
                </a:moveTo>
                <a:cubicBezTo>
                  <a:pt x="0" y="101128"/>
                  <a:pt x="101128" y="0"/>
                  <a:pt x="225876" y="0"/>
                </a:cubicBezTo>
                <a:lnTo>
                  <a:pt x="1782162" y="0"/>
                </a:lnTo>
                <a:lnTo>
                  <a:pt x="1782162" y="0"/>
                </a:lnTo>
                <a:lnTo>
                  <a:pt x="2545946" y="0"/>
                </a:lnTo>
                <a:lnTo>
                  <a:pt x="2829259" y="0"/>
                </a:lnTo>
                <a:cubicBezTo>
                  <a:pt x="2954007" y="0"/>
                  <a:pt x="3055135" y="101128"/>
                  <a:pt x="3055135" y="225876"/>
                </a:cubicBezTo>
                <a:lnTo>
                  <a:pt x="3055135" y="790550"/>
                </a:lnTo>
                <a:lnTo>
                  <a:pt x="3055135" y="790550"/>
                </a:lnTo>
                <a:lnTo>
                  <a:pt x="3055135" y="1129358"/>
                </a:lnTo>
                <a:lnTo>
                  <a:pt x="3055135" y="1129353"/>
                </a:lnTo>
                <a:cubicBezTo>
                  <a:pt x="3055135" y="1254101"/>
                  <a:pt x="2954007" y="1355229"/>
                  <a:pt x="2829259" y="1355229"/>
                </a:cubicBezTo>
                <a:lnTo>
                  <a:pt x="2422378" y="1363467"/>
                </a:lnTo>
                <a:lnTo>
                  <a:pt x="1811528" y="1681153"/>
                </a:lnTo>
                <a:lnTo>
                  <a:pt x="1938681" y="1355229"/>
                </a:lnTo>
                <a:lnTo>
                  <a:pt x="225876" y="1355229"/>
                </a:lnTo>
                <a:cubicBezTo>
                  <a:pt x="101128" y="1355229"/>
                  <a:pt x="0" y="1254101"/>
                  <a:pt x="0" y="1129353"/>
                </a:cubicBezTo>
                <a:lnTo>
                  <a:pt x="0" y="1129358"/>
                </a:lnTo>
                <a:lnTo>
                  <a:pt x="0" y="790550"/>
                </a:lnTo>
                <a:lnTo>
                  <a:pt x="0" y="790550"/>
                </a:lnTo>
                <a:lnTo>
                  <a:pt x="0" y="225876"/>
                </a:lnTo>
                <a:close/>
              </a:path>
            </a:pathLst>
          </a:custGeom>
          <a:solidFill>
            <a:schemeClr val="accent6">
              <a:lumMod val="20000"/>
              <a:lumOff val="8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latin typeface="Calibri"/>
            </a:endParaRPr>
          </a:p>
        </p:txBody>
      </p:sp>
      <p:sp>
        <p:nvSpPr>
          <p:cNvPr id="60" name="Rectangle 59">
            <a:extLst>
              <a:ext uri="{FF2B5EF4-FFF2-40B4-BE49-F238E27FC236}">
                <a16:creationId xmlns:a16="http://schemas.microsoft.com/office/drawing/2014/main" id="{2DAA5D02-AC3D-2D46-9F38-38DF7449731E}"/>
              </a:ext>
            </a:extLst>
          </p:cNvPr>
          <p:cNvSpPr/>
          <p:nvPr/>
        </p:nvSpPr>
        <p:spPr>
          <a:xfrm>
            <a:off x="9535090" y="703091"/>
            <a:ext cx="1607056" cy="1310615"/>
          </a:xfrm>
          <a:prstGeom prst="rect">
            <a:avLst/>
          </a:prstGeom>
        </p:spPr>
        <p:txBody>
          <a:bodyPr wrap="square">
            <a:spAutoFit/>
          </a:bodyPr>
          <a:lstStyle/>
          <a:p>
            <a:pPr defTabSz="457200">
              <a:lnSpc>
                <a:spcPts val="1860"/>
              </a:lnSpc>
            </a:pPr>
            <a:r>
              <a:rPr lang="en-US" sz="1800" i="1" dirty="0">
                <a:solidFill>
                  <a:srgbClr val="1F497D"/>
                </a:solidFill>
                <a:latin typeface="Calibri"/>
              </a:rPr>
              <a:t>0.000 073 foot (0.022 mm) shorter than Troughton scale (24 ppm)</a:t>
            </a:r>
          </a:p>
        </p:txBody>
      </p:sp>
      <p:sp>
        <p:nvSpPr>
          <p:cNvPr id="61" name="TextBox 60">
            <a:extLst>
              <a:ext uri="{FF2B5EF4-FFF2-40B4-BE49-F238E27FC236}">
                <a16:creationId xmlns:a16="http://schemas.microsoft.com/office/drawing/2014/main" id="{07137D4F-FDF8-424E-BD8F-24A3394879A3}"/>
              </a:ext>
            </a:extLst>
          </p:cNvPr>
          <p:cNvSpPr txBox="1"/>
          <p:nvPr/>
        </p:nvSpPr>
        <p:spPr>
          <a:xfrm>
            <a:off x="8504354" y="5644289"/>
            <a:ext cx="2145883" cy="923330"/>
          </a:xfrm>
          <a:prstGeom prst="rect">
            <a:avLst/>
          </a:prstGeom>
          <a:noFill/>
        </p:spPr>
        <p:txBody>
          <a:bodyPr wrap="square" rtlCol="0">
            <a:spAutoFit/>
          </a:bodyPr>
          <a:lstStyle/>
          <a:p>
            <a:pPr algn="ctr" defTabSz="457200"/>
            <a:r>
              <a:rPr lang="en-US" sz="1800" i="1" dirty="0">
                <a:ln w="0"/>
                <a:solidFill>
                  <a:srgbClr val="1F497D"/>
                </a:solidFill>
                <a:effectLst>
                  <a:outerShdw blurRad="38100" dist="19050" dir="2700000" algn="tl" rotWithShape="0">
                    <a:prstClr val="black">
                      <a:alpha val="40000"/>
                    </a:prstClr>
                  </a:outerShdw>
                </a:effectLst>
                <a:latin typeface="Calibri"/>
              </a:rPr>
              <a:t>Bronze Yard No. 11 becomes official U.S. standard</a:t>
            </a:r>
          </a:p>
        </p:txBody>
      </p:sp>
      <p:sp>
        <p:nvSpPr>
          <p:cNvPr id="39" name="TextBox 38">
            <a:extLst>
              <a:ext uri="{FF2B5EF4-FFF2-40B4-BE49-F238E27FC236}">
                <a16:creationId xmlns:a16="http://schemas.microsoft.com/office/drawing/2014/main" id="{A31BEA5E-878E-6046-B52D-52DC5B374C33}"/>
              </a:ext>
            </a:extLst>
          </p:cNvPr>
          <p:cNvSpPr txBox="1"/>
          <p:nvPr/>
        </p:nvSpPr>
        <p:spPr>
          <a:xfrm>
            <a:off x="1818277" y="4188643"/>
            <a:ext cx="1380207" cy="1200329"/>
          </a:xfrm>
          <a:prstGeom prst="rect">
            <a:avLst/>
          </a:prstGeom>
          <a:noFill/>
        </p:spPr>
        <p:txBody>
          <a:bodyPr wrap="square" rtlCol="0">
            <a:spAutoFit/>
          </a:bodyPr>
          <a:lstStyle/>
          <a:p>
            <a:pPr algn="ctr" defTabSz="457200"/>
            <a:r>
              <a:rPr lang="en-US" sz="1800" i="1" dirty="0">
                <a:ln w="0"/>
                <a:solidFill>
                  <a:srgbClr val="F79646">
                    <a:lumMod val="75000"/>
                  </a:srgbClr>
                </a:solidFill>
                <a:effectLst>
                  <a:outerShdw blurRad="38100" dist="19050" dir="2700000" algn="tl" rotWithShape="0">
                    <a:prstClr val="black">
                      <a:alpha val="40000"/>
                    </a:prstClr>
                  </a:outerShdw>
                </a:effectLst>
                <a:latin typeface="Calibri"/>
              </a:rPr>
              <a:t>“Exact” copy of British Imperial Yard</a:t>
            </a:r>
          </a:p>
        </p:txBody>
      </p:sp>
    </p:spTree>
    <p:extLst>
      <p:ext uri="{BB962C8B-B14F-4D97-AF65-F5344CB8AC3E}">
        <p14:creationId xmlns:p14="http://schemas.microsoft.com/office/powerpoint/2010/main" val="200524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1000"/>
                            </p:stCondLst>
                            <p:childTnLst>
                              <p:par>
                                <p:cTn id="21" presetID="10" presetClass="entr" presetSubtype="0" fill="hold" grpId="0" nodeType="afterEffect">
                                  <p:stCondLst>
                                    <p:cond delay="50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500"/>
                                        <p:tgtEl>
                                          <p:spTgt spid="4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fade">
                                      <p:cBhvr>
                                        <p:cTn id="68" dur="500"/>
                                        <p:tgtEl>
                                          <p:spTgt spid="5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fade">
                                      <p:cBhvr>
                                        <p:cTn id="71" dur="500"/>
                                        <p:tgtEl>
                                          <p:spTgt spid="5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500"/>
                                        <p:tgtEl>
                                          <p:spTgt spid="4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500"/>
                                        <p:tgtEl>
                                          <p:spTgt spid="4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fade">
                                      <p:cBhvr>
                                        <p:cTn id="85" dur="500"/>
                                        <p:tgtEl>
                                          <p:spTgt spid="4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500"/>
                                        <p:tgtEl>
                                          <p:spTgt spid="5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500"/>
                                        <p:tgtEl>
                                          <p:spTgt spid="55"/>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fade">
                                      <p:cBhvr>
                                        <p:cTn id="96" dur="500"/>
                                        <p:tgtEl>
                                          <p:spTgt spid="2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fade">
                                      <p:cBhvr>
                                        <p:cTn id="99" dur="500"/>
                                        <p:tgtEl>
                                          <p:spTgt spid="2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fade">
                                      <p:cBhvr>
                                        <p:cTn id="102" dur="500"/>
                                        <p:tgtEl>
                                          <p:spTgt spid="5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7"/>
                                        </p:tgtEl>
                                        <p:attrNameLst>
                                          <p:attrName>style.visibility</p:attrName>
                                        </p:attrNameLst>
                                      </p:cBhvr>
                                      <p:to>
                                        <p:strVal val="visible"/>
                                      </p:to>
                                    </p:set>
                                    <p:animEffect transition="in" filter="fade">
                                      <p:cBhvr>
                                        <p:cTn id="105" dur="500"/>
                                        <p:tgtEl>
                                          <p:spTgt spid="5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8"/>
                                        </p:tgtEl>
                                        <p:attrNameLst>
                                          <p:attrName>style.visibility</p:attrName>
                                        </p:attrNameLst>
                                      </p:cBhvr>
                                      <p:to>
                                        <p:strVal val="visible"/>
                                      </p:to>
                                    </p:set>
                                    <p:animEffect transition="in" filter="fade">
                                      <p:cBhvr>
                                        <p:cTn id="108" dur="500"/>
                                        <p:tgtEl>
                                          <p:spTgt spid="5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61"/>
                                        </p:tgtEl>
                                        <p:attrNameLst>
                                          <p:attrName>style.visibility</p:attrName>
                                        </p:attrNameLst>
                                      </p:cBhvr>
                                      <p:to>
                                        <p:strVal val="visible"/>
                                      </p:to>
                                    </p:set>
                                    <p:animEffect transition="in" filter="fade">
                                      <p:cBhvr>
                                        <p:cTn id="111" dur="500"/>
                                        <p:tgtEl>
                                          <p:spTgt spid="61"/>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
                                        </p:tgtEl>
                                        <p:attrNameLst>
                                          <p:attrName>style.visibility</p:attrName>
                                        </p:attrNameLst>
                                      </p:cBhvr>
                                      <p:to>
                                        <p:strVal val="visible"/>
                                      </p:to>
                                    </p:set>
                                    <p:animEffect transition="in" filter="fade">
                                      <p:cBhvr>
                                        <p:cTn id="114" dur="500"/>
                                        <p:tgtEl>
                                          <p:spTgt spid="3"/>
                                        </p:tgtEl>
                                      </p:cBhvr>
                                    </p:animEffect>
                                  </p:childTnLst>
                                </p:cTn>
                              </p:par>
                            </p:childTnLst>
                          </p:cTn>
                        </p:par>
                        <p:par>
                          <p:cTn id="115" fill="hold">
                            <p:stCondLst>
                              <p:cond delay="500"/>
                            </p:stCondLst>
                            <p:childTnLst>
                              <p:par>
                                <p:cTn id="116" presetID="2" presetClass="entr" presetSubtype="2" fill="hold" nodeType="afterEffect">
                                  <p:stCondLst>
                                    <p:cond delay="0"/>
                                  </p:stCondLst>
                                  <p:childTnLst>
                                    <p:set>
                                      <p:cBhvr>
                                        <p:cTn id="117" dur="1" fill="hold">
                                          <p:stCondLst>
                                            <p:cond delay="0"/>
                                          </p:stCondLst>
                                        </p:cTn>
                                        <p:tgtEl>
                                          <p:spTgt spid="40"/>
                                        </p:tgtEl>
                                        <p:attrNameLst>
                                          <p:attrName>style.visibility</p:attrName>
                                        </p:attrNameLst>
                                      </p:cBhvr>
                                      <p:to>
                                        <p:strVal val="visible"/>
                                      </p:to>
                                    </p:set>
                                    <p:anim calcmode="lin" valueType="num">
                                      <p:cBhvr additive="base">
                                        <p:cTn id="118" dur="1000" fill="hold"/>
                                        <p:tgtEl>
                                          <p:spTgt spid="40"/>
                                        </p:tgtEl>
                                        <p:attrNameLst>
                                          <p:attrName>ppt_x</p:attrName>
                                        </p:attrNameLst>
                                      </p:cBhvr>
                                      <p:tavLst>
                                        <p:tav tm="0">
                                          <p:val>
                                            <p:strVal val="1+#ppt_w/2"/>
                                          </p:val>
                                        </p:tav>
                                        <p:tav tm="100000">
                                          <p:val>
                                            <p:strVal val="#ppt_x"/>
                                          </p:val>
                                        </p:tav>
                                      </p:tavLst>
                                    </p:anim>
                                    <p:anim calcmode="lin" valueType="num">
                                      <p:cBhvr additive="base">
                                        <p:cTn id="119" dur="1000" fill="hold"/>
                                        <p:tgtEl>
                                          <p:spTgt spid="40"/>
                                        </p:tgtEl>
                                        <p:attrNameLst>
                                          <p:attrName>ppt_y</p:attrName>
                                        </p:attrNameLst>
                                      </p:cBhvr>
                                      <p:tavLst>
                                        <p:tav tm="0">
                                          <p:val>
                                            <p:strVal val="#ppt_y"/>
                                          </p:val>
                                        </p:tav>
                                        <p:tav tm="100000">
                                          <p:val>
                                            <p:strVal val="#ppt_y"/>
                                          </p:val>
                                        </p:tav>
                                      </p:tavLst>
                                    </p:anim>
                                  </p:childTnLst>
                                </p:cTn>
                              </p:par>
                              <p:par>
                                <p:cTn id="120" presetID="10" presetClass="entr" presetSubtype="0" fill="hold" grpId="0" nodeType="withEffect">
                                  <p:stCondLst>
                                    <p:cond delay="1000"/>
                                  </p:stCondLst>
                                  <p:childTnLst>
                                    <p:set>
                                      <p:cBhvr>
                                        <p:cTn id="121" dur="1" fill="hold">
                                          <p:stCondLst>
                                            <p:cond delay="0"/>
                                          </p:stCondLst>
                                        </p:cTn>
                                        <p:tgtEl>
                                          <p:spTgt spid="59"/>
                                        </p:tgtEl>
                                        <p:attrNameLst>
                                          <p:attrName>style.visibility</p:attrName>
                                        </p:attrNameLst>
                                      </p:cBhvr>
                                      <p:to>
                                        <p:strVal val="visible"/>
                                      </p:to>
                                    </p:set>
                                    <p:animEffect transition="in" filter="fade">
                                      <p:cBhvr>
                                        <p:cTn id="122" dur="500"/>
                                        <p:tgtEl>
                                          <p:spTgt spid="59"/>
                                        </p:tgtEl>
                                      </p:cBhvr>
                                    </p:animEffect>
                                  </p:childTnLst>
                                </p:cTn>
                              </p:par>
                              <p:par>
                                <p:cTn id="123" presetID="10" presetClass="entr" presetSubtype="0" fill="hold" grpId="0" nodeType="withEffect">
                                  <p:stCondLst>
                                    <p:cond delay="100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animBg="1"/>
      <p:bldP spid="19" grpId="0"/>
      <p:bldP spid="22" grpId="0" animBg="1"/>
      <p:bldP spid="23" grpId="0"/>
      <p:bldP spid="25" grpId="0" animBg="1"/>
      <p:bldP spid="26" grpId="0"/>
      <p:bldP spid="28" grpId="0" animBg="1"/>
      <p:bldP spid="29" grpId="0"/>
      <p:bldP spid="3" grpId="0"/>
      <p:bldP spid="37" grpId="0" animBg="1"/>
      <p:bldP spid="8" grpId="0" animBg="1"/>
      <p:bldP spid="30" grpId="0" animBg="1"/>
      <p:bldP spid="31" grpId="0" animBg="1"/>
      <p:bldP spid="32" grpId="0"/>
      <p:bldP spid="33" grpId="0"/>
      <p:bldP spid="35" grpId="0" animBg="1"/>
      <p:bldP spid="36" grpId="0" animBg="1"/>
      <p:bldP spid="44" grpId="0" animBg="1"/>
      <p:bldP spid="45" grpId="0"/>
      <p:bldP spid="47" grpId="0" animBg="1"/>
      <p:bldP spid="48" grpId="0" animBg="1"/>
      <p:bldP spid="49" grpId="0"/>
      <p:bldP spid="51" grpId="0"/>
      <p:bldP spid="52" grpId="0" animBg="1"/>
      <p:bldP spid="53" grpId="0" animBg="1"/>
      <p:bldP spid="54" grpId="0" animBg="1"/>
      <p:bldP spid="55" grpId="0"/>
      <p:bldP spid="56" grpId="0" animBg="1"/>
      <p:bldP spid="57" grpId="0" animBg="1"/>
      <p:bldP spid="58" grpId="0"/>
      <p:bldP spid="59" grpId="0" animBg="1"/>
      <p:bldP spid="60" grpId="0"/>
      <p:bldP spid="61"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50736F42-B90C-4E7B-9AE8-FA88D16FEC30}"/>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72901"/>
          <a:stretch/>
        </p:blipFill>
        <p:spPr>
          <a:xfrm>
            <a:off x="1524000" y="1280160"/>
            <a:ext cx="5760720" cy="546267"/>
          </a:xfrm>
          <a:prstGeom prst="rect">
            <a:avLst/>
          </a:prstGeom>
        </p:spPr>
      </p:pic>
      <p:pic>
        <p:nvPicPr>
          <p:cNvPr id="42" name="Picture 41">
            <a:extLst>
              <a:ext uri="{FF2B5EF4-FFF2-40B4-BE49-F238E27FC236}">
                <a16:creationId xmlns:a16="http://schemas.microsoft.com/office/drawing/2014/main" id="{FD2F9E72-196F-4846-A24F-373BABE56CC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85730">
            <a:off x="8670056" y="4014570"/>
            <a:ext cx="2011680" cy="1724298"/>
          </a:xfrm>
          <a:prstGeom prst="rect">
            <a:avLst/>
          </a:prstGeom>
        </p:spPr>
      </p:pic>
      <p:sp>
        <p:nvSpPr>
          <p:cNvPr id="6" name="Rounded Rectangle 5">
            <a:extLst>
              <a:ext uri="{FF2B5EF4-FFF2-40B4-BE49-F238E27FC236}">
                <a16:creationId xmlns:a16="http://schemas.microsoft.com/office/drawing/2014/main" id="{283AC72B-D0CC-3446-8433-8144716C1D79}"/>
              </a:ext>
            </a:extLst>
          </p:cNvPr>
          <p:cNvSpPr/>
          <p:nvPr/>
        </p:nvSpPr>
        <p:spPr>
          <a:xfrm>
            <a:off x="1614767" y="3263504"/>
            <a:ext cx="8985103" cy="89154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latin typeface="Calibri"/>
            </a:endParaRPr>
          </a:p>
        </p:txBody>
      </p:sp>
      <p:sp>
        <p:nvSpPr>
          <p:cNvPr id="13" name="TextBox 12"/>
          <p:cNvSpPr txBox="1"/>
          <p:nvPr/>
        </p:nvSpPr>
        <p:spPr>
          <a:xfrm>
            <a:off x="1614767" y="1859272"/>
            <a:ext cx="2471202" cy="983145"/>
          </a:xfrm>
          <a:prstGeom prst="rect">
            <a:avLst/>
          </a:prstGeom>
          <a:noFill/>
        </p:spPr>
        <p:txBody>
          <a:bodyPr wrap="square" rtlCol="0">
            <a:noAutofit/>
          </a:bodyPr>
          <a:lstStyle/>
          <a:p>
            <a:pPr algn="ctr" defTabSz="457200">
              <a:lnSpc>
                <a:spcPts val="2400"/>
              </a:lnSpc>
            </a:pPr>
            <a:r>
              <a:rPr lang="en-US" b="1" dirty="0">
                <a:solidFill>
                  <a:srgbClr val="1F497D"/>
                </a:solidFill>
                <a:latin typeface="Calibri"/>
              </a:rPr>
              <a:t>Congress legalizes use of metric system</a:t>
            </a:r>
          </a:p>
        </p:txBody>
      </p:sp>
      <p:sp>
        <p:nvSpPr>
          <p:cNvPr id="4" name="Oval 3"/>
          <p:cNvSpPr/>
          <p:nvPr/>
        </p:nvSpPr>
        <p:spPr>
          <a:xfrm>
            <a:off x="2404598" y="3250804"/>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100" b="1" dirty="0">
              <a:solidFill>
                <a:prstClr val="black">
                  <a:lumMod val="75000"/>
                  <a:lumOff val="25000"/>
                </a:prstClr>
              </a:solidFill>
              <a:effectLst>
                <a:outerShdw blurRad="38100" dist="38100" dir="2700000" algn="tl">
                  <a:srgbClr val="000000">
                    <a:alpha val="43137"/>
                  </a:srgbClr>
                </a:outerShdw>
              </a:effectLst>
              <a:latin typeface="Calibri"/>
            </a:endParaRPr>
          </a:p>
        </p:txBody>
      </p:sp>
      <p:sp>
        <p:nvSpPr>
          <p:cNvPr id="19" name="TextBox 18"/>
          <p:cNvSpPr txBox="1"/>
          <p:nvPr/>
        </p:nvSpPr>
        <p:spPr>
          <a:xfrm flipH="1">
            <a:off x="2370532" y="3431117"/>
            <a:ext cx="959672" cy="523220"/>
          </a:xfrm>
          <a:prstGeom prst="rect">
            <a:avLst/>
          </a:prstGeom>
          <a:noFill/>
        </p:spPr>
        <p:txBody>
          <a:bodyPr wrap="square" rtlCol="0">
            <a:spAutoFit/>
          </a:bodyPr>
          <a:lstStyle/>
          <a:p>
            <a:pPr algn="ctr" defTabSz="457200"/>
            <a:r>
              <a:rPr lang="en-US" sz="2800" b="1" dirty="0">
                <a:solidFill>
                  <a:srgbClr val="FEFEFE"/>
                </a:solidFill>
                <a:latin typeface="Calibri"/>
              </a:rPr>
              <a:t>1866</a:t>
            </a:r>
          </a:p>
        </p:txBody>
      </p:sp>
      <p:sp>
        <p:nvSpPr>
          <p:cNvPr id="22" name="Oval 21"/>
          <p:cNvSpPr/>
          <p:nvPr/>
        </p:nvSpPr>
        <p:spPr>
          <a:xfrm>
            <a:off x="8890129" y="3250804"/>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100" b="1" dirty="0">
              <a:solidFill>
                <a:prstClr val="black">
                  <a:lumMod val="75000"/>
                  <a:lumOff val="25000"/>
                </a:prstClr>
              </a:solidFill>
              <a:effectLst>
                <a:outerShdw blurRad="38100" dist="38100" dir="2700000" algn="tl">
                  <a:srgbClr val="000000">
                    <a:alpha val="43137"/>
                  </a:srgbClr>
                </a:outerShdw>
              </a:effectLst>
              <a:latin typeface="Calibri"/>
            </a:endParaRPr>
          </a:p>
        </p:txBody>
      </p:sp>
      <p:sp>
        <p:nvSpPr>
          <p:cNvPr id="23" name="TextBox 22"/>
          <p:cNvSpPr txBox="1"/>
          <p:nvPr/>
        </p:nvSpPr>
        <p:spPr>
          <a:xfrm flipH="1">
            <a:off x="8856063" y="3431117"/>
            <a:ext cx="959672" cy="523220"/>
          </a:xfrm>
          <a:prstGeom prst="rect">
            <a:avLst/>
          </a:prstGeom>
          <a:noFill/>
        </p:spPr>
        <p:txBody>
          <a:bodyPr wrap="square" rtlCol="0">
            <a:spAutoFit/>
          </a:bodyPr>
          <a:lstStyle/>
          <a:p>
            <a:pPr algn="ctr" defTabSz="457200"/>
            <a:r>
              <a:rPr lang="en-US" sz="2800" b="1" dirty="0">
                <a:solidFill>
                  <a:srgbClr val="FEFEFE"/>
                </a:solidFill>
                <a:latin typeface="Calibri"/>
              </a:rPr>
              <a:t>1890</a:t>
            </a:r>
          </a:p>
        </p:txBody>
      </p:sp>
      <p:sp>
        <p:nvSpPr>
          <p:cNvPr id="25" name="Oval 24"/>
          <p:cNvSpPr/>
          <p:nvPr/>
        </p:nvSpPr>
        <p:spPr>
          <a:xfrm>
            <a:off x="4268144" y="3250804"/>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100" b="1" dirty="0">
              <a:solidFill>
                <a:prstClr val="black">
                  <a:lumMod val="75000"/>
                  <a:lumOff val="25000"/>
                </a:prstClr>
              </a:solidFill>
              <a:effectLst>
                <a:outerShdw blurRad="38100" dist="38100" dir="2700000" algn="tl">
                  <a:srgbClr val="000000">
                    <a:alpha val="43137"/>
                  </a:srgbClr>
                </a:outerShdw>
              </a:effectLst>
              <a:latin typeface="Calibri"/>
            </a:endParaRPr>
          </a:p>
        </p:txBody>
      </p:sp>
      <p:sp>
        <p:nvSpPr>
          <p:cNvPr id="26" name="TextBox 25"/>
          <p:cNvSpPr txBox="1"/>
          <p:nvPr/>
        </p:nvSpPr>
        <p:spPr>
          <a:xfrm flipH="1">
            <a:off x="4234078" y="3431117"/>
            <a:ext cx="959672" cy="523220"/>
          </a:xfrm>
          <a:prstGeom prst="rect">
            <a:avLst/>
          </a:prstGeom>
          <a:noFill/>
        </p:spPr>
        <p:txBody>
          <a:bodyPr wrap="square" rtlCol="0">
            <a:spAutoFit/>
          </a:bodyPr>
          <a:lstStyle/>
          <a:p>
            <a:pPr algn="ctr" defTabSz="457200"/>
            <a:r>
              <a:rPr lang="en-US" sz="2800" b="1" dirty="0">
                <a:solidFill>
                  <a:srgbClr val="FEFEFE"/>
                </a:solidFill>
                <a:latin typeface="Calibri"/>
              </a:rPr>
              <a:t>1875</a:t>
            </a:r>
          </a:p>
        </p:txBody>
      </p:sp>
      <p:sp>
        <p:nvSpPr>
          <p:cNvPr id="28" name="Oval 27"/>
          <p:cNvSpPr/>
          <p:nvPr/>
        </p:nvSpPr>
        <p:spPr>
          <a:xfrm>
            <a:off x="5357363" y="3250804"/>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100" b="1" dirty="0">
              <a:solidFill>
                <a:prstClr val="black">
                  <a:lumMod val="75000"/>
                  <a:lumOff val="25000"/>
                </a:prstClr>
              </a:solidFill>
              <a:effectLst>
                <a:outerShdw blurRad="38100" dist="38100" dir="2700000" algn="tl">
                  <a:srgbClr val="000000">
                    <a:alpha val="43137"/>
                  </a:srgbClr>
                </a:outerShdw>
              </a:effectLst>
              <a:latin typeface="Calibri"/>
            </a:endParaRPr>
          </a:p>
        </p:txBody>
      </p:sp>
      <p:sp>
        <p:nvSpPr>
          <p:cNvPr id="29" name="TextBox 28"/>
          <p:cNvSpPr txBox="1"/>
          <p:nvPr/>
        </p:nvSpPr>
        <p:spPr>
          <a:xfrm flipH="1">
            <a:off x="5340264" y="3431117"/>
            <a:ext cx="959672" cy="523220"/>
          </a:xfrm>
          <a:prstGeom prst="rect">
            <a:avLst/>
          </a:prstGeom>
          <a:noFill/>
        </p:spPr>
        <p:txBody>
          <a:bodyPr wrap="square" rtlCol="0">
            <a:spAutoFit/>
          </a:bodyPr>
          <a:lstStyle/>
          <a:p>
            <a:pPr algn="ctr" defTabSz="457200"/>
            <a:r>
              <a:rPr lang="en-US" sz="2800" b="1" dirty="0">
                <a:solidFill>
                  <a:srgbClr val="FEFEFE"/>
                </a:solidFill>
                <a:latin typeface="Calibri"/>
              </a:rPr>
              <a:t>1876</a:t>
            </a:r>
          </a:p>
        </p:txBody>
      </p:sp>
      <p:sp>
        <p:nvSpPr>
          <p:cNvPr id="3" name="Slide Number Placeholder 2"/>
          <p:cNvSpPr>
            <a:spLocks noGrp="1"/>
          </p:cNvSpPr>
          <p:nvPr>
            <p:ph type="sldNum" sz="quarter" idx="12"/>
          </p:nvPr>
        </p:nvSpPr>
        <p:spPr/>
        <p:txBody>
          <a:bodyPr/>
          <a:lstStyle/>
          <a:p>
            <a:pPr defTabSz="457200"/>
            <a:fld id="{1EE7B93A-05D4-4E0E-9360-14272AE9C6F8}" type="slidenum">
              <a:rPr lang="en-US">
                <a:solidFill>
                  <a:prstClr val="black">
                    <a:tint val="75000"/>
                  </a:prstClr>
                </a:solidFill>
                <a:latin typeface="Calibri"/>
              </a:rPr>
              <a:pPr defTabSz="457200"/>
              <a:t>6</a:t>
            </a:fld>
            <a:endParaRPr lang="en-US" dirty="0">
              <a:solidFill>
                <a:prstClr val="black">
                  <a:tint val="75000"/>
                </a:prstClr>
              </a:solidFill>
              <a:latin typeface="Calibri"/>
            </a:endParaRPr>
          </a:p>
        </p:txBody>
      </p:sp>
      <p:sp>
        <p:nvSpPr>
          <p:cNvPr id="2" name="Title 1">
            <a:extLst>
              <a:ext uri="{FF2B5EF4-FFF2-40B4-BE49-F238E27FC236}">
                <a16:creationId xmlns:a16="http://schemas.microsoft.com/office/drawing/2014/main" id="{32B144F6-D379-A44A-96CC-E3AD5E3CFE69}"/>
              </a:ext>
            </a:extLst>
          </p:cNvPr>
          <p:cNvSpPr>
            <a:spLocks noGrp="1"/>
          </p:cNvSpPr>
          <p:nvPr>
            <p:ph type="title" idx="4294967295"/>
          </p:nvPr>
        </p:nvSpPr>
        <p:spPr>
          <a:xfrm>
            <a:off x="0" y="477838"/>
            <a:ext cx="12192000" cy="801687"/>
          </a:xfrm>
          <a:solidFill>
            <a:schemeClr val="accent1"/>
          </a:solidFill>
        </p:spPr>
        <p:txBody>
          <a:bodyPr/>
          <a:lstStyle/>
          <a:p>
            <a:r>
              <a:rPr lang="en-US" sz="4000" b="1" dirty="0">
                <a:solidFill>
                  <a:schemeClr val="bg1"/>
                </a:solidFill>
              </a:rPr>
              <a:t>Going metric, in fits and starts</a:t>
            </a:r>
          </a:p>
        </p:txBody>
      </p:sp>
      <p:sp>
        <p:nvSpPr>
          <p:cNvPr id="37" name="Isosceles Triangle 36"/>
          <p:cNvSpPr/>
          <p:nvPr/>
        </p:nvSpPr>
        <p:spPr>
          <a:xfrm flipV="1">
            <a:off x="2622649" y="2918928"/>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srgbClr val="1F497D"/>
              </a:solidFill>
              <a:latin typeface="Calibri"/>
            </a:endParaRPr>
          </a:p>
        </p:txBody>
      </p:sp>
      <p:sp>
        <p:nvSpPr>
          <p:cNvPr id="8" name="Rectangle 7">
            <a:extLst>
              <a:ext uri="{FF2B5EF4-FFF2-40B4-BE49-F238E27FC236}">
                <a16:creationId xmlns:a16="http://schemas.microsoft.com/office/drawing/2014/main" id="{F1070CB3-E0FA-9946-9E3E-7615A2159DF3}"/>
              </a:ext>
            </a:extLst>
          </p:cNvPr>
          <p:cNvSpPr/>
          <p:nvPr/>
        </p:nvSpPr>
        <p:spPr>
          <a:xfrm>
            <a:off x="2027408" y="2856220"/>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latin typeface="Calibri"/>
            </a:endParaRPr>
          </a:p>
        </p:txBody>
      </p:sp>
      <p:sp>
        <p:nvSpPr>
          <p:cNvPr id="30" name="Isosceles Triangle 36">
            <a:extLst>
              <a:ext uri="{FF2B5EF4-FFF2-40B4-BE49-F238E27FC236}">
                <a16:creationId xmlns:a16="http://schemas.microsoft.com/office/drawing/2014/main" id="{BB2060F4-41D2-714B-B70F-00898365E010}"/>
              </a:ext>
            </a:extLst>
          </p:cNvPr>
          <p:cNvSpPr/>
          <p:nvPr/>
        </p:nvSpPr>
        <p:spPr>
          <a:xfrm>
            <a:off x="4486195" y="4296708"/>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srgbClr val="1F497D"/>
              </a:solidFill>
              <a:latin typeface="Calibri"/>
            </a:endParaRPr>
          </a:p>
        </p:txBody>
      </p:sp>
      <p:sp>
        <p:nvSpPr>
          <p:cNvPr id="31" name="Rectangle 30">
            <a:extLst>
              <a:ext uri="{FF2B5EF4-FFF2-40B4-BE49-F238E27FC236}">
                <a16:creationId xmlns:a16="http://schemas.microsoft.com/office/drawing/2014/main" id="{4B1C46E1-5865-E147-8218-54993BCC0E44}"/>
              </a:ext>
            </a:extLst>
          </p:cNvPr>
          <p:cNvSpPr>
            <a:spLocks/>
          </p:cNvSpPr>
          <p:nvPr/>
        </p:nvSpPr>
        <p:spPr>
          <a:xfrm flipV="1">
            <a:off x="3890954" y="4473680"/>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latin typeface="Calibri"/>
            </a:endParaRPr>
          </a:p>
        </p:txBody>
      </p:sp>
      <p:sp>
        <p:nvSpPr>
          <p:cNvPr id="32" name="TextBox 31">
            <a:extLst>
              <a:ext uri="{FF2B5EF4-FFF2-40B4-BE49-F238E27FC236}">
                <a16:creationId xmlns:a16="http://schemas.microsoft.com/office/drawing/2014/main" id="{080A505C-EBE6-2E40-A297-C8C37FF9CC08}"/>
              </a:ext>
            </a:extLst>
          </p:cNvPr>
          <p:cNvSpPr txBox="1"/>
          <p:nvPr/>
        </p:nvSpPr>
        <p:spPr>
          <a:xfrm>
            <a:off x="3478313" y="4543563"/>
            <a:ext cx="2471202" cy="1006425"/>
          </a:xfrm>
          <a:prstGeom prst="rect">
            <a:avLst/>
          </a:prstGeom>
          <a:noFill/>
        </p:spPr>
        <p:txBody>
          <a:bodyPr wrap="square" rtlCol="0">
            <a:noAutofit/>
          </a:bodyPr>
          <a:lstStyle/>
          <a:p>
            <a:pPr algn="ctr" defTabSz="457200">
              <a:lnSpc>
                <a:spcPts val="2400"/>
              </a:lnSpc>
            </a:pPr>
            <a:r>
              <a:rPr lang="en-US" b="1" dirty="0">
                <a:solidFill>
                  <a:srgbClr val="1F497D"/>
                </a:solidFill>
                <a:latin typeface="Calibri"/>
              </a:rPr>
              <a:t>U.S. Signs </a:t>
            </a:r>
            <a:br>
              <a:rPr lang="en-US" b="1" dirty="0">
                <a:solidFill>
                  <a:srgbClr val="1F497D"/>
                </a:solidFill>
                <a:latin typeface="Calibri"/>
              </a:rPr>
            </a:br>
            <a:r>
              <a:rPr lang="en-US" b="1" dirty="0">
                <a:solidFill>
                  <a:srgbClr val="1F497D"/>
                </a:solidFill>
                <a:latin typeface="Calibri"/>
              </a:rPr>
              <a:t>“Treaty of the Meter”</a:t>
            </a:r>
          </a:p>
        </p:txBody>
      </p:sp>
      <p:sp>
        <p:nvSpPr>
          <p:cNvPr id="33" name="TextBox 32">
            <a:extLst>
              <a:ext uri="{FF2B5EF4-FFF2-40B4-BE49-F238E27FC236}">
                <a16:creationId xmlns:a16="http://schemas.microsoft.com/office/drawing/2014/main" id="{0B905E83-7C36-5349-AD24-69122DA59344}"/>
              </a:ext>
            </a:extLst>
          </p:cNvPr>
          <p:cNvSpPr txBox="1"/>
          <p:nvPr/>
        </p:nvSpPr>
        <p:spPr>
          <a:xfrm>
            <a:off x="4547692" y="1859272"/>
            <a:ext cx="2471202" cy="991383"/>
          </a:xfrm>
          <a:prstGeom prst="rect">
            <a:avLst/>
          </a:prstGeom>
          <a:noFill/>
        </p:spPr>
        <p:txBody>
          <a:bodyPr wrap="square" rtlCol="0">
            <a:noAutofit/>
          </a:bodyPr>
          <a:lstStyle/>
          <a:p>
            <a:pPr algn="ctr" defTabSz="457200">
              <a:lnSpc>
                <a:spcPts val="2400"/>
              </a:lnSpc>
            </a:pPr>
            <a:r>
              <a:rPr lang="en-US" b="1" dirty="0">
                <a:solidFill>
                  <a:srgbClr val="1F497D"/>
                </a:solidFill>
                <a:latin typeface="Calibri"/>
              </a:rPr>
              <a:t>Bronze Yard </a:t>
            </a:r>
            <a:br>
              <a:rPr lang="en-US" b="1" dirty="0">
                <a:solidFill>
                  <a:srgbClr val="1F497D"/>
                </a:solidFill>
                <a:latin typeface="Calibri"/>
              </a:rPr>
            </a:br>
            <a:r>
              <a:rPr lang="en-US" b="1" dirty="0">
                <a:solidFill>
                  <a:srgbClr val="1F497D"/>
                </a:solidFill>
                <a:latin typeface="Calibri"/>
              </a:rPr>
              <a:t>No. 11 travels </a:t>
            </a:r>
            <a:br>
              <a:rPr lang="en-US" b="1" dirty="0">
                <a:solidFill>
                  <a:srgbClr val="1F497D"/>
                </a:solidFill>
                <a:latin typeface="Calibri"/>
              </a:rPr>
            </a:br>
            <a:r>
              <a:rPr lang="en-US" b="1" dirty="0">
                <a:solidFill>
                  <a:srgbClr val="1F497D"/>
                </a:solidFill>
                <a:latin typeface="Calibri"/>
              </a:rPr>
              <a:t>to England</a:t>
            </a:r>
          </a:p>
        </p:txBody>
      </p:sp>
      <p:sp>
        <p:nvSpPr>
          <p:cNvPr id="35" name="Isosceles Triangle 36">
            <a:extLst>
              <a:ext uri="{FF2B5EF4-FFF2-40B4-BE49-F238E27FC236}">
                <a16:creationId xmlns:a16="http://schemas.microsoft.com/office/drawing/2014/main" id="{64176DE9-E3B7-2E47-8708-A83EF61C9B57}"/>
              </a:ext>
            </a:extLst>
          </p:cNvPr>
          <p:cNvSpPr/>
          <p:nvPr/>
        </p:nvSpPr>
        <p:spPr>
          <a:xfrm flipV="1">
            <a:off x="5575414" y="2914516"/>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srgbClr val="1F497D"/>
              </a:solidFill>
              <a:latin typeface="Calibri"/>
            </a:endParaRPr>
          </a:p>
        </p:txBody>
      </p:sp>
      <p:sp>
        <p:nvSpPr>
          <p:cNvPr id="36" name="Rectangle 35">
            <a:extLst>
              <a:ext uri="{FF2B5EF4-FFF2-40B4-BE49-F238E27FC236}">
                <a16:creationId xmlns:a16="http://schemas.microsoft.com/office/drawing/2014/main" id="{25C9FD1B-AEE6-4B44-A6FC-7FE2CDDFD6C8}"/>
              </a:ext>
            </a:extLst>
          </p:cNvPr>
          <p:cNvSpPr/>
          <p:nvPr/>
        </p:nvSpPr>
        <p:spPr>
          <a:xfrm>
            <a:off x="4980173" y="2851808"/>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latin typeface="Calibri"/>
            </a:endParaRPr>
          </a:p>
        </p:txBody>
      </p:sp>
      <p:sp>
        <p:nvSpPr>
          <p:cNvPr id="44" name="Oval 43">
            <a:extLst>
              <a:ext uri="{FF2B5EF4-FFF2-40B4-BE49-F238E27FC236}">
                <a16:creationId xmlns:a16="http://schemas.microsoft.com/office/drawing/2014/main" id="{6DF69DE8-1729-4F4B-A3A6-9ED56E738A93}"/>
              </a:ext>
            </a:extLst>
          </p:cNvPr>
          <p:cNvSpPr/>
          <p:nvPr/>
        </p:nvSpPr>
        <p:spPr>
          <a:xfrm>
            <a:off x="7624977" y="3249058"/>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100" b="1" dirty="0">
              <a:solidFill>
                <a:prstClr val="black">
                  <a:lumMod val="75000"/>
                  <a:lumOff val="25000"/>
                </a:prstClr>
              </a:solidFill>
              <a:effectLst>
                <a:outerShdw blurRad="38100" dist="38100" dir="2700000" algn="tl">
                  <a:srgbClr val="000000">
                    <a:alpha val="43137"/>
                  </a:srgbClr>
                </a:outerShdw>
              </a:effectLst>
              <a:latin typeface="Calibri"/>
            </a:endParaRPr>
          </a:p>
        </p:txBody>
      </p:sp>
      <p:sp>
        <p:nvSpPr>
          <p:cNvPr id="45" name="TextBox 44">
            <a:extLst>
              <a:ext uri="{FF2B5EF4-FFF2-40B4-BE49-F238E27FC236}">
                <a16:creationId xmlns:a16="http://schemas.microsoft.com/office/drawing/2014/main" id="{DDE08528-E7E2-8048-8C44-2A480824B17F}"/>
              </a:ext>
            </a:extLst>
          </p:cNvPr>
          <p:cNvSpPr txBox="1"/>
          <p:nvPr/>
        </p:nvSpPr>
        <p:spPr>
          <a:xfrm flipH="1">
            <a:off x="7590911" y="3429371"/>
            <a:ext cx="959672" cy="523220"/>
          </a:xfrm>
          <a:prstGeom prst="rect">
            <a:avLst/>
          </a:prstGeom>
          <a:noFill/>
        </p:spPr>
        <p:txBody>
          <a:bodyPr wrap="square" rtlCol="0">
            <a:spAutoFit/>
          </a:bodyPr>
          <a:lstStyle/>
          <a:p>
            <a:pPr algn="ctr" defTabSz="457200"/>
            <a:r>
              <a:rPr lang="en-US" sz="2800" b="1" dirty="0">
                <a:solidFill>
                  <a:srgbClr val="FEFEFE"/>
                </a:solidFill>
                <a:latin typeface="Calibri"/>
              </a:rPr>
              <a:t>1888</a:t>
            </a:r>
          </a:p>
        </p:txBody>
      </p:sp>
      <p:sp>
        <p:nvSpPr>
          <p:cNvPr id="47" name="Isosceles Triangle 36">
            <a:extLst>
              <a:ext uri="{FF2B5EF4-FFF2-40B4-BE49-F238E27FC236}">
                <a16:creationId xmlns:a16="http://schemas.microsoft.com/office/drawing/2014/main" id="{CA267BB3-00A1-374A-BBDA-A92073E261B3}"/>
              </a:ext>
            </a:extLst>
          </p:cNvPr>
          <p:cNvSpPr/>
          <p:nvPr/>
        </p:nvSpPr>
        <p:spPr>
          <a:xfrm>
            <a:off x="7843028" y="4294962"/>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srgbClr val="1F497D"/>
              </a:solidFill>
              <a:latin typeface="Calibri"/>
            </a:endParaRPr>
          </a:p>
        </p:txBody>
      </p:sp>
      <p:sp>
        <p:nvSpPr>
          <p:cNvPr id="48" name="Rectangle 47">
            <a:extLst>
              <a:ext uri="{FF2B5EF4-FFF2-40B4-BE49-F238E27FC236}">
                <a16:creationId xmlns:a16="http://schemas.microsoft.com/office/drawing/2014/main" id="{E317EC70-2626-2045-A026-125F43551797}"/>
              </a:ext>
            </a:extLst>
          </p:cNvPr>
          <p:cNvSpPr/>
          <p:nvPr/>
        </p:nvSpPr>
        <p:spPr>
          <a:xfrm flipV="1">
            <a:off x="7247787" y="4471934"/>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latin typeface="Calibri"/>
            </a:endParaRPr>
          </a:p>
        </p:txBody>
      </p:sp>
      <p:sp>
        <p:nvSpPr>
          <p:cNvPr id="49" name="TextBox 48">
            <a:extLst>
              <a:ext uri="{FF2B5EF4-FFF2-40B4-BE49-F238E27FC236}">
                <a16:creationId xmlns:a16="http://schemas.microsoft.com/office/drawing/2014/main" id="{B4B1BB11-62CC-184B-B106-4FBE10678FEB}"/>
              </a:ext>
            </a:extLst>
          </p:cNvPr>
          <p:cNvSpPr txBox="1"/>
          <p:nvPr/>
        </p:nvSpPr>
        <p:spPr>
          <a:xfrm>
            <a:off x="7025352" y="4550732"/>
            <a:ext cx="2090793" cy="1255208"/>
          </a:xfrm>
          <a:prstGeom prst="rect">
            <a:avLst/>
          </a:prstGeom>
          <a:noFill/>
        </p:spPr>
        <p:txBody>
          <a:bodyPr wrap="square" rtlCol="0">
            <a:noAutofit/>
          </a:bodyPr>
          <a:lstStyle/>
          <a:p>
            <a:pPr algn="ctr" defTabSz="457200">
              <a:lnSpc>
                <a:spcPts val="2400"/>
              </a:lnSpc>
            </a:pPr>
            <a:r>
              <a:rPr lang="en-US" b="1" dirty="0">
                <a:solidFill>
                  <a:srgbClr val="1F497D"/>
                </a:solidFill>
                <a:latin typeface="Calibri"/>
              </a:rPr>
              <a:t>Bronze Yard No. 11 travels to England, again</a:t>
            </a:r>
          </a:p>
        </p:txBody>
      </p:sp>
      <p:sp>
        <p:nvSpPr>
          <p:cNvPr id="34" name="TextBox 33">
            <a:extLst>
              <a:ext uri="{FF2B5EF4-FFF2-40B4-BE49-F238E27FC236}">
                <a16:creationId xmlns:a16="http://schemas.microsoft.com/office/drawing/2014/main" id="{303ECF53-166A-9B47-9245-A5B6F7ABEC78}"/>
              </a:ext>
            </a:extLst>
          </p:cNvPr>
          <p:cNvSpPr txBox="1"/>
          <p:nvPr/>
        </p:nvSpPr>
        <p:spPr>
          <a:xfrm>
            <a:off x="8100298" y="1856458"/>
            <a:ext cx="2471202" cy="991383"/>
          </a:xfrm>
          <a:prstGeom prst="rect">
            <a:avLst/>
          </a:prstGeom>
          <a:noFill/>
        </p:spPr>
        <p:txBody>
          <a:bodyPr wrap="square" rtlCol="0">
            <a:noAutofit/>
          </a:bodyPr>
          <a:lstStyle/>
          <a:p>
            <a:pPr algn="ctr" defTabSz="457200">
              <a:lnSpc>
                <a:spcPts val="2400"/>
              </a:lnSpc>
            </a:pPr>
            <a:r>
              <a:rPr lang="en-US" b="1" dirty="0">
                <a:solidFill>
                  <a:srgbClr val="1F497D"/>
                </a:solidFill>
                <a:latin typeface="Calibri"/>
              </a:rPr>
              <a:t>Standard Meters Nos. 21 and 27 sent from France</a:t>
            </a:r>
          </a:p>
        </p:txBody>
      </p:sp>
      <p:sp>
        <p:nvSpPr>
          <p:cNvPr id="38" name="Isosceles Triangle 36">
            <a:extLst>
              <a:ext uri="{FF2B5EF4-FFF2-40B4-BE49-F238E27FC236}">
                <a16:creationId xmlns:a16="http://schemas.microsoft.com/office/drawing/2014/main" id="{92948424-8096-184B-8133-B832CC40DD4A}"/>
              </a:ext>
            </a:extLst>
          </p:cNvPr>
          <p:cNvSpPr/>
          <p:nvPr/>
        </p:nvSpPr>
        <p:spPr>
          <a:xfrm flipV="1">
            <a:off x="9108180" y="2911702"/>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srgbClr val="1F497D"/>
              </a:solidFill>
              <a:latin typeface="Calibri"/>
            </a:endParaRPr>
          </a:p>
        </p:txBody>
      </p:sp>
      <p:sp>
        <p:nvSpPr>
          <p:cNvPr id="39" name="Rectangle 38">
            <a:extLst>
              <a:ext uri="{FF2B5EF4-FFF2-40B4-BE49-F238E27FC236}">
                <a16:creationId xmlns:a16="http://schemas.microsoft.com/office/drawing/2014/main" id="{A6C8B434-0733-CF4F-9FE9-20F0EF87865F}"/>
              </a:ext>
            </a:extLst>
          </p:cNvPr>
          <p:cNvSpPr/>
          <p:nvPr/>
        </p:nvSpPr>
        <p:spPr>
          <a:xfrm>
            <a:off x="8512939" y="2848994"/>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latin typeface="Calibri"/>
            </a:endParaRPr>
          </a:p>
        </p:txBody>
      </p:sp>
      <p:sp>
        <p:nvSpPr>
          <p:cNvPr id="40" name="TextBox 39">
            <a:extLst>
              <a:ext uri="{FF2B5EF4-FFF2-40B4-BE49-F238E27FC236}">
                <a16:creationId xmlns:a16="http://schemas.microsoft.com/office/drawing/2014/main" id="{A31BEA5E-878E-6046-B52D-52DC5B374C33}"/>
              </a:ext>
            </a:extLst>
          </p:cNvPr>
          <p:cNvSpPr txBox="1"/>
          <p:nvPr/>
        </p:nvSpPr>
        <p:spPr>
          <a:xfrm>
            <a:off x="4710353" y="1547436"/>
            <a:ext cx="2145883" cy="369332"/>
          </a:xfrm>
          <a:prstGeom prst="rect">
            <a:avLst/>
          </a:prstGeom>
          <a:noFill/>
        </p:spPr>
        <p:txBody>
          <a:bodyPr wrap="square" rtlCol="0">
            <a:spAutoFit/>
          </a:bodyPr>
          <a:lstStyle/>
          <a:p>
            <a:pPr algn="ctr" defTabSz="457200"/>
            <a:r>
              <a:rPr lang="en-US" sz="1800" i="1" dirty="0">
                <a:ln w="0"/>
                <a:solidFill>
                  <a:srgbClr val="F79646">
                    <a:lumMod val="75000"/>
                  </a:srgbClr>
                </a:solidFill>
                <a:effectLst>
                  <a:outerShdw blurRad="38100" dist="19050" dir="2700000" algn="tl" rotWithShape="0">
                    <a:prstClr val="black">
                      <a:alpha val="40000"/>
                    </a:prstClr>
                  </a:outerShdw>
                </a:effectLst>
                <a:latin typeface="Calibri"/>
              </a:rPr>
              <a:t>Different length!</a:t>
            </a:r>
          </a:p>
        </p:txBody>
      </p:sp>
      <p:sp>
        <p:nvSpPr>
          <p:cNvPr id="46" name="TextBox 45">
            <a:extLst>
              <a:ext uri="{FF2B5EF4-FFF2-40B4-BE49-F238E27FC236}">
                <a16:creationId xmlns:a16="http://schemas.microsoft.com/office/drawing/2014/main" id="{EBC10309-8680-CA48-B7A4-D2500D309424}"/>
              </a:ext>
            </a:extLst>
          </p:cNvPr>
          <p:cNvSpPr txBox="1"/>
          <p:nvPr/>
        </p:nvSpPr>
        <p:spPr>
          <a:xfrm>
            <a:off x="6997806" y="5807687"/>
            <a:ext cx="2145883" cy="646331"/>
          </a:xfrm>
          <a:prstGeom prst="rect">
            <a:avLst/>
          </a:prstGeom>
          <a:noFill/>
        </p:spPr>
        <p:txBody>
          <a:bodyPr wrap="square" rtlCol="0">
            <a:spAutoFit/>
          </a:bodyPr>
          <a:lstStyle/>
          <a:p>
            <a:pPr algn="ctr" defTabSz="457200"/>
            <a:r>
              <a:rPr lang="en-US" sz="1800" i="1" dirty="0">
                <a:ln w="0"/>
                <a:solidFill>
                  <a:srgbClr val="F79646">
                    <a:lumMod val="75000"/>
                  </a:srgbClr>
                </a:solidFill>
                <a:effectLst>
                  <a:outerShdw blurRad="38100" dist="19050" dir="2700000" algn="tl" rotWithShape="0">
                    <a:prstClr val="black">
                      <a:alpha val="40000"/>
                    </a:prstClr>
                  </a:outerShdw>
                </a:effectLst>
                <a:latin typeface="Calibri"/>
              </a:rPr>
              <a:t>Different length - again!</a:t>
            </a:r>
          </a:p>
        </p:txBody>
      </p:sp>
      <p:pic>
        <p:nvPicPr>
          <p:cNvPr id="16" name="Picture 15">
            <a:extLst>
              <a:ext uri="{FF2B5EF4-FFF2-40B4-BE49-F238E27FC236}">
                <a16:creationId xmlns:a16="http://schemas.microsoft.com/office/drawing/2014/main" id="{EBFC46FB-F048-6148-95B4-0B5769F5CC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166543">
            <a:off x="2222270" y="2395312"/>
            <a:ext cx="7545179" cy="2067379"/>
          </a:xfrm>
          <a:prstGeom prst="rect">
            <a:avLst/>
          </a:prstGeom>
          <a:effectLst>
            <a:outerShdw blurRad="50800" dist="38100" dir="2700000" algn="tl" rotWithShape="0">
              <a:prstClr val="black">
                <a:alpha val="40000"/>
              </a:prstClr>
            </a:outerShdw>
          </a:effectLst>
        </p:spPr>
      </p:pic>
      <p:pic>
        <p:nvPicPr>
          <p:cNvPr id="53" name="Picture 52">
            <a:extLst>
              <a:ext uri="{FF2B5EF4-FFF2-40B4-BE49-F238E27FC236}">
                <a16:creationId xmlns:a16="http://schemas.microsoft.com/office/drawing/2014/main" id="{DA3D90C6-3182-4DF4-AC50-232F13EEC5D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72901"/>
          <a:stretch/>
        </p:blipFill>
        <p:spPr>
          <a:xfrm>
            <a:off x="3745733" y="6387013"/>
            <a:ext cx="5943600" cy="563609"/>
          </a:xfrm>
          <a:prstGeom prst="rect">
            <a:avLst/>
          </a:prstGeom>
        </p:spPr>
      </p:pic>
    </p:spTree>
    <p:extLst>
      <p:ext uri="{BB962C8B-B14F-4D97-AF65-F5344CB8AC3E}">
        <p14:creationId xmlns:p14="http://schemas.microsoft.com/office/powerpoint/2010/main" val="266018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par>
                          <p:cTn id="54" fill="hold">
                            <p:stCondLst>
                              <p:cond delay="500"/>
                            </p:stCondLst>
                            <p:childTnLst>
                              <p:par>
                                <p:cTn id="55" presetID="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1500" fill="hold"/>
                                        <p:tgtEl>
                                          <p:spTgt spid="52"/>
                                        </p:tgtEl>
                                        <p:attrNameLst>
                                          <p:attrName>ppt_x</p:attrName>
                                        </p:attrNameLst>
                                      </p:cBhvr>
                                      <p:tavLst>
                                        <p:tav tm="0">
                                          <p:val>
                                            <p:strVal val="0-#ppt_w/2"/>
                                          </p:val>
                                        </p:tav>
                                        <p:tav tm="100000">
                                          <p:val>
                                            <p:strVal val="#ppt_x"/>
                                          </p:val>
                                        </p:tav>
                                      </p:tavLst>
                                    </p:anim>
                                    <p:anim calcmode="lin" valueType="num">
                                      <p:cBhvr additive="base">
                                        <p:cTn id="58" dur="1500" fill="hold"/>
                                        <p:tgtEl>
                                          <p:spTgt spid="52"/>
                                        </p:tgtEl>
                                        <p:attrNameLst>
                                          <p:attrName>ppt_y</p:attrName>
                                        </p:attrNameLst>
                                      </p:cBhvr>
                                      <p:tavLst>
                                        <p:tav tm="0">
                                          <p:val>
                                            <p:strVal val="#ppt_y"/>
                                          </p:val>
                                        </p:tav>
                                        <p:tav tm="100000">
                                          <p:val>
                                            <p:strVal val="#ppt_y"/>
                                          </p:val>
                                        </p:tav>
                                      </p:tavLst>
                                    </p:anim>
                                  </p:childTnLst>
                                </p:cTn>
                              </p:par>
                            </p:childTnLst>
                          </p:cTn>
                        </p:par>
                        <p:par>
                          <p:cTn id="59" fill="hold">
                            <p:stCondLst>
                              <p:cond delay="2000"/>
                            </p:stCondLst>
                            <p:childTnLst>
                              <p:par>
                                <p:cTn id="60" presetID="10"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500"/>
                                        <p:tgtEl>
                                          <p:spTgt spid="4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500"/>
                                        <p:tgtEl>
                                          <p:spTgt spid="4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fade">
                                      <p:cBhvr>
                                        <p:cTn id="73" dur="500"/>
                                        <p:tgtEl>
                                          <p:spTgt spid="4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fade">
                                      <p:cBhvr>
                                        <p:cTn id="76" dur="500"/>
                                        <p:tgtEl>
                                          <p:spTgt spid="4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500"/>
                                        <p:tgtEl>
                                          <p:spTgt spid="44"/>
                                        </p:tgtEl>
                                      </p:cBhvr>
                                    </p:animEffect>
                                  </p:childTnLst>
                                </p:cTn>
                              </p:par>
                            </p:childTnLst>
                          </p:cTn>
                        </p:par>
                        <p:par>
                          <p:cTn id="80" fill="hold">
                            <p:stCondLst>
                              <p:cond delay="500"/>
                            </p:stCondLst>
                            <p:childTnLst>
                              <p:par>
                                <p:cTn id="81" presetID="2" presetClass="entr" presetSubtype="8"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additive="base">
                                        <p:cTn id="83" dur="2000" fill="hold"/>
                                        <p:tgtEl>
                                          <p:spTgt spid="53"/>
                                        </p:tgtEl>
                                        <p:attrNameLst>
                                          <p:attrName>ppt_x</p:attrName>
                                        </p:attrNameLst>
                                      </p:cBhvr>
                                      <p:tavLst>
                                        <p:tav tm="0">
                                          <p:val>
                                            <p:strVal val="0-#ppt_w/2"/>
                                          </p:val>
                                        </p:tav>
                                        <p:tav tm="100000">
                                          <p:val>
                                            <p:strVal val="#ppt_x"/>
                                          </p:val>
                                        </p:tav>
                                      </p:tavLst>
                                    </p:anim>
                                    <p:anim calcmode="lin" valueType="num">
                                      <p:cBhvr additive="base">
                                        <p:cTn id="84" dur="2000" fill="hold"/>
                                        <p:tgtEl>
                                          <p:spTgt spid="53"/>
                                        </p:tgtEl>
                                        <p:attrNameLst>
                                          <p:attrName>ppt_y</p:attrName>
                                        </p:attrNameLst>
                                      </p:cBhvr>
                                      <p:tavLst>
                                        <p:tav tm="0">
                                          <p:val>
                                            <p:strVal val="#ppt_y"/>
                                          </p:val>
                                        </p:tav>
                                        <p:tav tm="100000">
                                          <p:val>
                                            <p:strVal val="#ppt_y"/>
                                          </p:val>
                                        </p:tav>
                                      </p:tavLst>
                                    </p:anim>
                                  </p:childTnLst>
                                </p:cTn>
                              </p:par>
                            </p:childTnLst>
                          </p:cTn>
                        </p:par>
                        <p:par>
                          <p:cTn id="85" fill="hold">
                            <p:stCondLst>
                              <p:cond delay="2500"/>
                            </p:stCondLst>
                            <p:childTnLst>
                              <p:par>
                                <p:cTn id="86" presetID="10"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fade">
                                      <p:cBhvr>
                                        <p:cTn id="88" dur="500"/>
                                        <p:tgtEl>
                                          <p:spTgt spid="4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500"/>
                                        <p:tgtEl>
                                          <p:spTgt spid="2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fade">
                                      <p:cBhvr>
                                        <p:cTn id="96" dur="500"/>
                                        <p:tgtEl>
                                          <p:spTgt spid="2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500"/>
                                        <p:tgtEl>
                                          <p:spTgt spid="3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500"/>
                                        <p:tgtEl>
                                          <p:spTgt spid="3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500"/>
                                        <p:tgtEl>
                                          <p:spTgt spid="39"/>
                                        </p:tgtEl>
                                      </p:cBhvr>
                                    </p:animEffect>
                                  </p:childTnLst>
                                </p:cTn>
                              </p:par>
                            </p:childTnLst>
                          </p:cTn>
                        </p:par>
                        <p:par>
                          <p:cTn id="106" fill="hold">
                            <p:stCondLst>
                              <p:cond delay="500"/>
                            </p:stCondLst>
                            <p:childTnLst>
                              <p:par>
                                <p:cTn id="107" presetID="47" presetClass="entr" presetSubtype="0" fill="hold" nodeType="after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fade">
                                      <p:cBhvr>
                                        <p:cTn id="109" dur="1000"/>
                                        <p:tgtEl>
                                          <p:spTgt spid="42"/>
                                        </p:tgtEl>
                                      </p:cBhvr>
                                    </p:animEffect>
                                    <p:anim calcmode="lin" valueType="num">
                                      <p:cBhvr>
                                        <p:cTn id="110" dur="1000" fill="hold"/>
                                        <p:tgtEl>
                                          <p:spTgt spid="42"/>
                                        </p:tgtEl>
                                        <p:attrNameLst>
                                          <p:attrName>ppt_x</p:attrName>
                                        </p:attrNameLst>
                                      </p:cBhvr>
                                      <p:tavLst>
                                        <p:tav tm="0">
                                          <p:val>
                                            <p:strVal val="#ppt_x"/>
                                          </p:val>
                                        </p:tav>
                                        <p:tav tm="100000">
                                          <p:val>
                                            <p:strVal val="#ppt_x"/>
                                          </p:val>
                                        </p:tav>
                                      </p:tavLst>
                                    </p:anim>
                                    <p:anim calcmode="lin" valueType="num">
                                      <p:cBhvr>
                                        <p:cTn id="11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nodeType="click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p:cTn id="116" dur="1000" fill="hold"/>
                                        <p:tgtEl>
                                          <p:spTgt spid="16"/>
                                        </p:tgtEl>
                                        <p:attrNameLst>
                                          <p:attrName>ppt_w</p:attrName>
                                        </p:attrNameLst>
                                      </p:cBhvr>
                                      <p:tavLst>
                                        <p:tav tm="0">
                                          <p:val>
                                            <p:fltVal val="0"/>
                                          </p:val>
                                        </p:tav>
                                        <p:tav tm="100000">
                                          <p:val>
                                            <p:strVal val="#ppt_w"/>
                                          </p:val>
                                        </p:tav>
                                      </p:tavLst>
                                    </p:anim>
                                    <p:anim calcmode="lin" valueType="num">
                                      <p:cBhvr>
                                        <p:cTn id="117" dur="1000" fill="hold"/>
                                        <p:tgtEl>
                                          <p:spTgt spid="16"/>
                                        </p:tgtEl>
                                        <p:attrNameLst>
                                          <p:attrName>ppt_h</p:attrName>
                                        </p:attrNameLst>
                                      </p:cBhvr>
                                      <p:tavLst>
                                        <p:tav tm="0">
                                          <p:val>
                                            <p:fltVal val="0"/>
                                          </p:val>
                                        </p:tav>
                                        <p:tav tm="100000">
                                          <p:val>
                                            <p:strVal val="#ppt_h"/>
                                          </p:val>
                                        </p:tav>
                                      </p:tavLst>
                                    </p:anim>
                                    <p:animEffect transition="in" filter="fade">
                                      <p:cBhvr>
                                        <p:cTn id="11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animBg="1"/>
      <p:bldP spid="19" grpId="0"/>
      <p:bldP spid="22" grpId="0" animBg="1"/>
      <p:bldP spid="23" grpId="0"/>
      <p:bldP spid="25" grpId="0" animBg="1"/>
      <p:bldP spid="26" grpId="0"/>
      <p:bldP spid="28" grpId="0" animBg="1"/>
      <p:bldP spid="29" grpId="0"/>
      <p:bldP spid="37" grpId="0" animBg="1"/>
      <p:bldP spid="8" grpId="0" animBg="1"/>
      <p:bldP spid="30" grpId="0" animBg="1"/>
      <p:bldP spid="31" grpId="0" animBg="1"/>
      <p:bldP spid="32" grpId="0"/>
      <p:bldP spid="33" grpId="0"/>
      <p:bldP spid="35" grpId="0" animBg="1"/>
      <p:bldP spid="36" grpId="0" animBg="1"/>
      <p:bldP spid="44" grpId="0" animBg="1"/>
      <p:bldP spid="45" grpId="0"/>
      <p:bldP spid="47" grpId="0" animBg="1"/>
      <p:bldP spid="48" grpId="0" animBg="1"/>
      <p:bldP spid="49" grpId="0"/>
      <p:bldP spid="34" grpId="0"/>
      <p:bldP spid="38" grpId="0" animBg="1"/>
      <p:bldP spid="39" grpId="0" animBg="1"/>
      <p:bldP spid="40"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638CA60-20FC-479F-8BB4-7E2D8A1619E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05219" y="986934"/>
            <a:ext cx="2286000" cy="2000250"/>
          </a:xfrm>
          <a:prstGeom prst="rect">
            <a:avLst/>
          </a:prstGeom>
        </p:spPr>
      </p:pic>
      <p:pic>
        <p:nvPicPr>
          <p:cNvPr id="13" name="Picture 12">
            <a:extLst>
              <a:ext uri="{FF2B5EF4-FFF2-40B4-BE49-F238E27FC236}">
                <a16:creationId xmlns:a16="http://schemas.microsoft.com/office/drawing/2014/main" id="{EDC07F55-8A46-4A55-99BB-1B5E8317CA2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63" y="1266407"/>
            <a:ext cx="2194560" cy="1881052"/>
          </a:xfrm>
          <a:prstGeom prst="rect">
            <a:avLst/>
          </a:prstGeom>
        </p:spPr>
      </p:pic>
      <p:sp>
        <p:nvSpPr>
          <p:cNvPr id="3" name="Slide Number Placeholder 2"/>
          <p:cNvSpPr>
            <a:spLocks noGrp="1"/>
          </p:cNvSpPr>
          <p:nvPr>
            <p:ph type="sldNum" sz="quarter" idx="12"/>
          </p:nvPr>
        </p:nvSpPr>
        <p:spPr/>
        <p:txBody>
          <a:bodyPr/>
          <a:lstStyle/>
          <a:p>
            <a:pPr defTabSz="457200"/>
            <a:fld id="{1EE7B93A-05D4-4E0E-9360-14272AE9C6F8}" type="slidenum">
              <a:rPr lang="en-US">
                <a:solidFill>
                  <a:prstClr val="black">
                    <a:tint val="75000"/>
                  </a:prstClr>
                </a:solidFill>
                <a:latin typeface="Calibri"/>
              </a:rPr>
              <a:pPr defTabSz="457200"/>
              <a:t>7</a:t>
            </a:fld>
            <a:endParaRPr lang="en-US" dirty="0">
              <a:solidFill>
                <a:prstClr val="black">
                  <a:tint val="75000"/>
                </a:prstClr>
              </a:solidFill>
              <a:latin typeface="Calibri"/>
            </a:endParaRPr>
          </a:p>
        </p:txBody>
      </p:sp>
      <p:sp>
        <p:nvSpPr>
          <p:cNvPr id="2" name="Title 1">
            <a:extLst>
              <a:ext uri="{FF2B5EF4-FFF2-40B4-BE49-F238E27FC236}">
                <a16:creationId xmlns:a16="http://schemas.microsoft.com/office/drawing/2014/main" id="{32B144F6-D379-A44A-96CC-E3AD5E3CFE69}"/>
              </a:ext>
            </a:extLst>
          </p:cNvPr>
          <p:cNvSpPr>
            <a:spLocks noGrp="1"/>
          </p:cNvSpPr>
          <p:nvPr>
            <p:ph type="title" idx="4294967295"/>
          </p:nvPr>
        </p:nvSpPr>
        <p:spPr>
          <a:xfrm>
            <a:off x="0" y="477838"/>
            <a:ext cx="12192000" cy="801687"/>
          </a:xfrm>
          <a:solidFill>
            <a:schemeClr val="accent1"/>
          </a:solidFill>
        </p:spPr>
        <p:txBody>
          <a:bodyPr/>
          <a:lstStyle/>
          <a:p>
            <a:r>
              <a:rPr lang="en-US" sz="4000" b="1" dirty="0">
                <a:solidFill>
                  <a:schemeClr val="bg1"/>
                </a:solidFill>
              </a:rPr>
              <a:t>Out of chaos, </a:t>
            </a:r>
            <a:r>
              <a:rPr lang="en-US" sz="4000" b="1" i="1" dirty="0">
                <a:solidFill>
                  <a:schemeClr val="bg1"/>
                </a:solidFill>
              </a:rPr>
              <a:t>order</a:t>
            </a:r>
          </a:p>
        </p:txBody>
      </p:sp>
      <p:sp>
        <p:nvSpPr>
          <p:cNvPr id="44" name="Oval 43">
            <a:extLst>
              <a:ext uri="{FF2B5EF4-FFF2-40B4-BE49-F238E27FC236}">
                <a16:creationId xmlns:a16="http://schemas.microsoft.com/office/drawing/2014/main" id="{6DF69DE8-1729-4F4B-A3A6-9ED56E738A93}"/>
              </a:ext>
            </a:extLst>
          </p:cNvPr>
          <p:cNvSpPr/>
          <p:nvPr/>
        </p:nvSpPr>
        <p:spPr>
          <a:xfrm>
            <a:off x="8867021" y="430893"/>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100" b="1" dirty="0">
              <a:solidFill>
                <a:prstClr val="black">
                  <a:lumMod val="75000"/>
                  <a:lumOff val="25000"/>
                </a:prstClr>
              </a:solidFill>
              <a:effectLst>
                <a:outerShdw blurRad="38100" dist="38100" dir="2700000" algn="tl">
                  <a:srgbClr val="000000">
                    <a:alpha val="43137"/>
                  </a:srgbClr>
                </a:outerShdw>
              </a:effectLst>
              <a:latin typeface="Calibri"/>
            </a:endParaRPr>
          </a:p>
        </p:txBody>
      </p:sp>
      <p:sp>
        <p:nvSpPr>
          <p:cNvPr id="45" name="TextBox 44">
            <a:extLst>
              <a:ext uri="{FF2B5EF4-FFF2-40B4-BE49-F238E27FC236}">
                <a16:creationId xmlns:a16="http://schemas.microsoft.com/office/drawing/2014/main" id="{DDE08528-E7E2-8048-8C44-2A480824B17F}"/>
              </a:ext>
            </a:extLst>
          </p:cNvPr>
          <p:cNvSpPr txBox="1"/>
          <p:nvPr/>
        </p:nvSpPr>
        <p:spPr>
          <a:xfrm flipH="1">
            <a:off x="8832955" y="615053"/>
            <a:ext cx="959672" cy="523220"/>
          </a:xfrm>
          <a:prstGeom prst="rect">
            <a:avLst/>
          </a:prstGeom>
          <a:noFill/>
        </p:spPr>
        <p:txBody>
          <a:bodyPr wrap="square" rtlCol="0">
            <a:spAutoFit/>
          </a:bodyPr>
          <a:lstStyle/>
          <a:p>
            <a:pPr algn="ctr" defTabSz="457200"/>
            <a:r>
              <a:rPr lang="en-US" sz="2800" b="1" dirty="0">
                <a:solidFill>
                  <a:srgbClr val="FEFEFE"/>
                </a:solidFill>
                <a:latin typeface="Calibri"/>
              </a:rPr>
              <a:t>1893</a:t>
            </a:r>
          </a:p>
        </p:txBody>
      </p:sp>
      <p:pic>
        <p:nvPicPr>
          <p:cNvPr id="50" name="Picture 49">
            <a:extLst>
              <a:ext uri="{FF2B5EF4-FFF2-40B4-BE49-F238E27FC236}">
                <a16:creationId xmlns:a16="http://schemas.microsoft.com/office/drawing/2014/main" id="{0EC5F42C-69DA-F747-8966-9DC6C604E2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4094" y="88677"/>
            <a:ext cx="1272876" cy="1442055"/>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51" name="TextBox 50">
            <a:extLst>
              <a:ext uri="{FF2B5EF4-FFF2-40B4-BE49-F238E27FC236}">
                <a16:creationId xmlns:a16="http://schemas.microsoft.com/office/drawing/2014/main" id="{4ACC55FB-8FE1-4743-B32F-07907B3446E6}"/>
              </a:ext>
            </a:extLst>
          </p:cNvPr>
          <p:cNvSpPr txBox="1"/>
          <p:nvPr/>
        </p:nvSpPr>
        <p:spPr>
          <a:xfrm>
            <a:off x="3808698" y="1712072"/>
            <a:ext cx="4574604" cy="681371"/>
          </a:xfrm>
          <a:prstGeom prst="rect">
            <a:avLst/>
          </a:prstGeom>
          <a:noFill/>
        </p:spPr>
        <p:txBody>
          <a:bodyPr wrap="square" rtlCol="0">
            <a:noAutofit/>
          </a:bodyPr>
          <a:lstStyle/>
          <a:p>
            <a:pPr algn="ctr" defTabSz="457200">
              <a:lnSpc>
                <a:spcPts val="2400"/>
              </a:lnSpc>
            </a:pPr>
            <a:r>
              <a:rPr lang="en-US" sz="3600" b="1" dirty="0">
                <a:solidFill>
                  <a:srgbClr val="1F497D"/>
                </a:solidFill>
                <a:latin typeface="Calibri"/>
              </a:rPr>
              <a:t>The Mendenhall Order</a:t>
            </a:r>
          </a:p>
        </p:txBody>
      </p:sp>
      <p:sp>
        <p:nvSpPr>
          <p:cNvPr id="39" name="TextBox 38">
            <a:extLst>
              <a:ext uri="{FF2B5EF4-FFF2-40B4-BE49-F238E27FC236}">
                <a16:creationId xmlns:a16="http://schemas.microsoft.com/office/drawing/2014/main" id="{55866171-A0A2-2349-9165-41ADFCA49F38}"/>
              </a:ext>
            </a:extLst>
          </p:cNvPr>
          <p:cNvSpPr txBox="1"/>
          <p:nvPr/>
        </p:nvSpPr>
        <p:spPr>
          <a:xfrm>
            <a:off x="3725342" y="2108769"/>
            <a:ext cx="4741316" cy="1319463"/>
          </a:xfrm>
          <a:prstGeom prst="rect">
            <a:avLst/>
          </a:prstGeom>
          <a:noFill/>
        </p:spPr>
        <p:txBody>
          <a:bodyPr wrap="square" rtlCol="0">
            <a:noAutofit/>
          </a:bodyPr>
          <a:lstStyle/>
          <a:p>
            <a:pPr algn="ctr" defTabSz="457200">
              <a:lnSpc>
                <a:spcPts val="2400"/>
              </a:lnSpc>
            </a:pPr>
            <a:r>
              <a:rPr lang="en-US" b="1" dirty="0">
                <a:solidFill>
                  <a:srgbClr val="1F497D"/>
                </a:solidFill>
                <a:latin typeface="Calibri"/>
              </a:rPr>
              <a:t>Thomas Mendenhall</a:t>
            </a:r>
          </a:p>
          <a:p>
            <a:pPr algn="ctr" defTabSz="457200">
              <a:lnSpc>
                <a:spcPts val="2400"/>
              </a:lnSpc>
            </a:pPr>
            <a:r>
              <a:rPr lang="en-US" b="1" i="1" dirty="0">
                <a:solidFill>
                  <a:srgbClr val="1F497D"/>
                </a:solidFill>
                <a:latin typeface="Calibri"/>
              </a:rPr>
              <a:t>Superintendent C&amp;GS and Office of Weights &amp; Measures (1889-1894)</a:t>
            </a:r>
          </a:p>
        </p:txBody>
      </p:sp>
      <p:sp>
        <p:nvSpPr>
          <p:cNvPr id="5" name="Rectangle 4">
            <a:extLst>
              <a:ext uri="{FF2B5EF4-FFF2-40B4-BE49-F238E27FC236}">
                <a16:creationId xmlns:a16="http://schemas.microsoft.com/office/drawing/2014/main" id="{0147E86D-E46A-2540-A040-7F79459D0281}"/>
              </a:ext>
            </a:extLst>
          </p:cNvPr>
          <p:cNvSpPr/>
          <p:nvPr/>
        </p:nvSpPr>
        <p:spPr>
          <a:xfrm>
            <a:off x="2692354" y="3307735"/>
            <a:ext cx="6807293" cy="2800767"/>
          </a:xfrm>
          <a:prstGeom prst="rect">
            <a:avLst/>
          </a:prstGeom>
        </p:spPr>
        <p:txBody>
          <a:bodyPr wrap="square">
            <a:spAutoFit/>
          </a:bodyPr>
          <a:lstStyle/>
          <a:p>
            <a:pPr marL="285750" indent="-285750" defTabSz="457200">
              <a:buFont typeface="Wingdings" pitchFamily="2" charset="2"/>
              <a:buChar char="ü"/>
            </a:pPr>
            <a:r>
              <a:rPr lang="en-US" b="1" dirty="0">
                <a:solidFill>
                  <a:srgbClr val="1F497D"/>
                </a:solidFill>
                <a:latin typeface="Calibri"/>
              </a:rPr>
              <a:t>Embraced meter </a:t>
            </a:r>
          </a:p>
          <a:p>
            <a:pPr marL="285750" indent="-285750" defTabSz="457200">
              <a:buFont typeface="Wingdings" pitchFamily="2" charset="2"/>
              <a:buChar char="ü"/>
            </a:pPr>
            <a:r>
              <a:rPr lang="en-US" b="1" dirty="0">
                <a:solidFill>
                  <a:srgbClr val="1F497D"/>
                </a:solidFill>
                <a:latin typeface="Calibri"/>
              </a:rPr>
              <a:t>Abandoned British Imperial Yard </a:t>
            </a:r>
          </a:p>
          <a:p>
            <a:pPr marL="285750" indent="-285750" defTabSz="457200">
              <a:buFont typeface="Wingdings" pitchFamily="2" charset="2"/>
              <a:buChar char="ü"/>
            </a:pPr>
            <a:r>
              <a:rPr lang="en-US" b="1" dirty="0">
                <a:solidFill>
                  <a:srgbClr val="1F497D"/>
                </a:solidFill>
                <a:latin typeface="Calibri"/>
              </a:rPr>
              <a:t>Declared foot defined by meter: </a:t>
            </a:r>
            <a:br>
              <a:rPr lang="en-US" b="1" dirty="0">
                <a:solidFill>
                  <a:srgbClr val="1F497D"/>
                </a:solidFill>
                <a:latin typeface="Calibri"/>
              </a:rPr>
            </a:br>
            <a:r>
              <a:rPr lang="en-US" b="1" dirty="0">
                <a:solidFill>
                  <a:srgbClr val="1F497D"/>
                </a:solidFill>
                <a:latin typeface="Calibri"/>
              </a:rPr>
              <a:t>		</a:t>
            </a:r>
            <a:r>
              <a:rPr lang="en-US" sz="3200" b="1" dirty="0">
                <a:solidFill>
                  <a:srgbClr val="1F497D"/>
                </a:solidFill>
                <a:latin typeface="Calibri"/>
              </a:rPr>
              <a:t>1 foot = 1200/3937 meter</a:t>
            </a:r>
          </a:p>
          <a:p>
            <a:pPr marL="285750" indent="-285750" defTabSz="457200">
              <a:buFont typeface="Wingdings" pitchFamily="2" charset="2"/>
              <a:buChar char="ü"/>
            </a:pPr>
            <a:r>
              <a:rPr lang="en-US" b="1" dirty="0">
                <a:solidFill>
                  <a:srgbClr val="1F497D"/>
                </a:solidFill>
                <a:latin typeface="Calibri"/>
              </a:rPr>
              <a:t>Provided tables of conversions</a:t>
            </a:r>
          </a:p>
          <a:p>
            <a:pPr defTabSz="457200"/>
            <a:r>
              <a:rPr lang="en-US" b="1" dirty="0">
                <a:solidFill>
                  <a:srgbClr val="1F497D"/>
                </a:solidFill>
                <a:latin typeface="Calibri"/>
              </a:rPr>
              <a:t>	e.g., Gunter’s chain = 20.1168 m</a:t>
            </a:r>
          </a:p>
          <a:p>
            <a:pPr marL="457200" lvl="1" defTabSz="457200"/>
            <a:endParaRPr lang="en-US" b="1" dirty="0">
              <a:solidFill>
                <a:srgbClr val="1F497D"/>
              </a:solidFill>
              <a:latin typeface="Calibri"/>
            </a:endParaRPr>
          </a:p>
        </p:txBody>
      </p:sp>
      <p:sp>
        <p:nvSpPr>
          <p:cNvPr id="7" name="Rectangle 6">
            <a:extLst>
              <a:ext uri="{FF2B5EF4-FFF2-40B4-BE49-F238E27FC236}">
                <a16:creationId xmlns:a16="http://schemas.microsoft.com/office/drawing/2014/main" id="{C2CDE07A-07B8-2848-89BA-45971F0E6A89}"/>
              </a:ext>
            </a:extLst>
          </p:cNvPr>
          <p:cNvSpPr/>
          <p:nvPr/>
        </p:nvSpPr>
        <p:spPr>
          <a:xfrm>
            <a:off x="2888308" y="5960655"/>
            <a:ext cx="5727850" cy="584775"/>
          </a:xfrm>
          <a:prstGeom prst="rect">
            <a:avLst/>
          </a:prstGeom>
        </p:spPr>
        <p:txBody>
          <a:bodyPr wrap="none">
            <a:spAutoFit/>
          </a:bodyPr>
          <a:lstStyle/>
          <a:p>
            <a:pPr defTabSz="457200"/>
            <a:r>
              <a:rPr lang="en-US" sz="3200" b="1" i="1" dirty="0">
                <a:solidFill>
                  <a:srgbClr val="F79646">
                    <a:lumMod val="75000"/>
                  </a:srgbClr>
                </a:solidFill>
                <a:latin typeface="Calibri"/>
              </a:rPr>
              <a:t>The U.S. officially became metric</a:t>
            </a:r>
            <a:endParaRPr lang="en-US" sz="3200" dirty="0">
              <a:solidFill>
                <a:srgbClr val="F79646">
                  <a:lumMod val="75000"/>
                </a:srgbClr>
              </a:solidFill>
              <a:latin typeface="Calibri"/>
            </a:endParaRPr>
          </a:p>
        </p:txBody>
      </p:sp>
      <p:sp>
        <p:nvSpPr>
          <p:cNvPr id="42" name="Left Brace 41">
            <a:extLst>
              <a:ext uri="{FF2B5EF4-FFF2-40B4-BE49-F238E27FC236}">
                <a16:creationId xmlns:a16="http://schemas.microsoft.com/office/drawing/2014/main" id="{7B95F40E-AA89-604C-BC13-A10CA440F9F8}"/>
              </a:ext>
            </a:extLst>
          </p:cNvPr>
          <p:cNvSpPr/>
          <p:nvPr/>
        </p:nvSpPr>
        <p:spPr>
          <a:xfrm>
            <a:off x="7470916" y="4987265"/>
            <a:ext cx="364259" cy="1024128"/>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sz="1800" b="1" dirty="0">
              <a:solidFill>
                <a:srgbClr val="FF0000"/>
              </a:solidFill>
              <a:latin typeface="Calibri"/>
            </a:endParaRPr>
          </a:p>
        </p:txBody>
      </p:sp>
      <p:sp>
        <p:nvSpPr>
          <p:cNvPr id="43" name="TextBox 42">
            <a:extLst>
              <a:ext uri="{FF2B5EF4-FFF2-40B4-BE49-F238E27FC236}">
                <a16:creationId xmlns:a16="http://schemas.microsoft.com/office/drawing/2014/main" id="{8830A7C5-0A84-8F48-B73F-9300D851A34B}"/>
              </a:ext>
            </a:extLst>
          </p:cNvPr>
          <p:cNvSpPr txBox="1"/>
          <p:nvPr/>
        </p:nvSpPr>
        <p:spPr bwMode="auto">
          <a:xfrm>
            <a:off x="7771167" y="5022276"/>
            <a:ext cx="2900149" cy="954107"/>
          </a:xfrm>
          <a:prstGeom prst="rect">
            <a:avLst/>
          </a:prstGeom>
          <a:noFill/>
          <a:ln w="9525" algn="ctr">
            <a:noFill/>
            <a:miter lim="800000"/>
            <a:headEnd/>
            <a:tailEnd/>
          </a:ln>
          <a:effectLst/>
        </p:spPr>
        <p:txBody>
          <a:bodyPr wrap="square" rtlCol="0">
            <a:spAutoFit/>
          </a:bodyPr>
          <a:lstStyle/>
          <a:p>
            <a:pPr defTabSz="457200"/>
            <a:r>
              <a:rPr lang="en-US" sz="2800" b="1" dirty="0">
                <a:solidFill>
                  <a:srgbClr val="FF0000"/>
                </a:solidFill>
                <a:latin typeface="Calibri"/>
                <a:cs typeface="Arial" pitchFamily="34" charset="0"/>
              </a:rPr>
              <a:t>66 ift </a:t>
            </a:r>
            <a:r>
              <a:rPr lang="en-US" sz="2800" b="1" i="1" dirty="0">
                <a:solidFill>
                  <a:srgbClr val="FF0000"/>
                </a:solidFill>
                <a:latin typeface="Calibri"/>
                <a:cs typeface="Arial" pitchFamily="34" charset="0"/>
              </a:rPr>
              <a:t>EXACTLY</a:t>
            </a:r>
          </a:p>
          <a:p>
            <a:pPr defTabSz="457200"/>
            <a:r>
              <a:rPr lang="en-US" sz="2800" b="1" dirty="0">
                <a:solidFill>
                  <a:srgbClr val="FF0000"/>
                </a:solidFill>
                <a:latin typeface="Calibri"/>
                <a:cs typeface="Arial" pitchFamily="34" charset="0"/>
              </a:rPr>
              <a:t>65.999868 sft</a:t>
            </a:r>
          </a:p>
        </p:txBody>
      </p:sp>
      <p:pic>
        <p:nvPicPr>
          <p:cNvPr id="2050" name="Picture 2" descr="Image result for like">
            <a:extLst>
              <a:ext uri="{FF2B5EF4-FFF2-40B4-BE49-F238E27FC236}">
                <a16:creationId xmlns:a16="http://schemas.microsoft.com/office/drawing/2014/main" id="{67EE86E9-6291-4D0A-9E5C-9CB1F0A0F957}"/>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848" y="2285653"/>
            <a:ext cx="1280160" cy="109577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like">
            <a:extLst>
              <a:ext uri="{FF2B5EF4-FFF2-40B4-BE49-F238E27FC236}">
                <a16:creationId xmlns:a16="http://schemas.microsoft.com/office/drawing/2014/main" id="{BD13D8F0-6CC1-4B0D-9B53-7C753310F4EE}"/>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10814991" y="2286001"/>
            <a:ext cx="1280160" cy="1095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8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1000"/>
                                        <p:tgtEl>
                                          <p:spTgt spid="2050"/>
                                        </p:tgtEl>
                                      </p:cBhvr>
                                    </p:animEffect>
                                    <p:anim calcmode="lin" valueType="num">
                                      <p:cBhvr>
                                        <p:cTn id="12" dur="1000" fill="hold"/>
                                        <p:tgtEl>
                                          <p:spTgt spid="2050"/>
                                        </p:tgtEl>
                                        <p:attrNameLst>
                                          <p:attrName>ppt_x</p:attrName>
                                        </p:attrNameLst>
                                      </p:cBhvr>
                                      <p:tavLst>
                                        <p:tav tm="0">
                                          <p:val>
                                            <p:strVal val="#ppt_x"/>
                                          </p:val>
                                        </p:tav>
                                        <p:tav tm="100000">
                                          <p:val>
                                            <p:strVal val="#ppt_x"/>
                                          </p:val>
                                        </p:tav>
                                      </p:tavLst>
                                    </p:anim>
                                    <p:anim calcmode="lin" valueType="num">
                                      <p:cBhvr>
                                        <p:cTn id="1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par>
                          <p:cTn id="19" fill="hold">
                            <p:stCondLst>
                              <p:cond delay="500"/>
                            </p:stCondLst>
                            <p:childTnLst>
                              <p:par>
                                <p:cTn id="20" presetID="47"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par>
                          <p:cTn id="38" fill="hold">
                            <p:stCondLst>
                              <p:cond delay="500"/>
                            </p:stCondLst>
                            <p:childTnLst>
                              <p:par>
                                <p:cTn id="39" presetID="10" presetClass="entr" presetSubtype="0" fill="hold" grpId="0" nodeType="afterEffect">
                                  <p:stCondLst>
                                    <p:cond delay="200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9FDA07-A979-4D01-AAB2-D7FD3A3B99E4}"/>
              </a:ext>
            </a:extLst>
          </p:cNvPr>
          <p:cNvPicPr>
            <a:picLocks noChangeAspect="1"/>
          </p:cNvPicPr>
          <p:nvPr/>
        </p:nvPicPr>
        <p:blipFill>
          <a:blip r:embed="rId3" cstate="print">
            <a:clrChange>
              <a:clrFrom>
                <a:srgbClr val="F7F7F8"/>
              </a:clrFrom>
              <a:clrTo>
                <a:srgbClr val="F7F7F8">
                  <a:alpha val="0"/>
                </a:srgbClr>
              </a:clrTo>
            </a:clrChange>
            <a:extLst>
              <a:ext uri="{28A0092B-C50C-407E-A947-70E740481C1C}">
                <a14:useLocalDpi xmlns:a14="http://schemas.microsoft.com/office/drawing/2010/main" val="0"/>
              </a:ext>
            </a:extLst>
          </a:blip>
          <a:stretch>
            <a:fillRect/>
          </a:stretch>
        </p:blipFill>
        <p:spPr>
          <a:xfrm>
            <a:off x="6766560" y="3931920"/>
            <a:ext cx="3901440" cy="2926080"/>
          </a:xfrm>
          <a:prstGeom prst="rect">
            <a:avLst/>
          </a:prstGeom>
        </p:spPr>
      </p:pic>
      <p:sp>
        <p:nvSpPr>
          <p:cNvPr id="4" name="Slide Number Placeholder 3">
            <a:extLst>
              <a:ext uri="{FF2B5EF4-FFF2-40B4-BE49-F238E27FC236}">
                <a16:creationId xmlns:a16="http://schemas.microsoft.com/office/drawing/2014/main" id="{BC919F71-A717-4E43-9F0C-196F2B00E8AA}"/>
              </a:ext>
            </a:extLst>
          </p:cNvPr>
          <p:cNvSpPr>
            <a:spLocks noGrp="1"/>
          </p:cNvSpPr>
          <p:nvPr>
            <p:ph type="sldNum" sz="quarter" idx="12"/>
          </p:nvPr>
        </p:nvSpPr>
        <p:spPr/>
        <p:txBody>
          <a:bodyPr/>
          <a:lstStyle/>
          <a:p>
            <a:pPr defTabSz="457200">
              <a:defRPr/>
            </a:pPr>
            <a:fld id="{BF6EBFE9-79BB-431F-AEDF-EF334E7ED36B}" type="slidenum">
              <a:rPr lang="en-US">
                <a:solidFill>
                  <a:prstClr val="black">
                    <a:tint val="75000"/>
                  </a:prstClr>
                </a:solidFill>
                <a:latin typeface="Calibri"/>
              </a:rPr>
              <a:pPr defTabSz="457200">
                <a:defRPr/>
              </a:pPr>
              <a:t>8</a:t>
            </a:fld>
            <a:endParaRPr lang="en-US" dirty="0">
              <a:solidFill>
                <a:prstClr val="black">
                  <a:tint val="75000"/>
                </a:prstClr>
              </a:solidFill>
              <a:latin typeface="Calibri"/>
            </a:endParaRPr>
          </a:p>
        </p:txBody>
      </p:sp>
      <p:sp>
        <p:nvSpPr>
          <p:cNvPr id="3" name="Content Placeholder 2">
            <a:extLst>
              <a:ext uri="{FF2B5EF4-FFF2-40B4-BE49-F238E27FC236}">
                <a16:creationId xmlns:a16="http://schemas.microsoft.com/office/drawing/2014/main" id="{75910269-F277-4417-8FC0-82BE032EE52C}"/>
              </a:ext>
            </a:extLst>
          </p:cNvPr>
          <p:cNvSpPr>
            <a:spLocks noGrp="1"/>
          </p:cNvSpPr>
          <p:nvPr>
            <p:ph idx="4294967295"/>
          </p:nvPr>
        </p:nvSpPr>
        <p:spPr>
          <a:xfrm>
            <a:off x="330200" y="1463675"/>
            <a:ext cx="11861800" cy="4754563"/>
          </a:xfrm>
        </p:spPr>
        <p:txBody>
          <a:bodyPr>
            <a:normAutofit fontScale="85000" lnSpcReduction="20000"/>
          </a:bodyPr>
          <a:lstStyle/>
          <a:p>
            <a:r>
              <a:rPr lang="en-US" dirty="0">
                <a:solidFill>
                  <a:schemeClr val="tx2">
                    <a:lumMod val="75000"/>
                  </a:schemeClr>
                </a:solidFill>
              </a:rPr>
              <a:t>Invented by Edmund Gunter in 1620</a:t>
            </a:r>
          </a:p>
          <a:p>
            <a:pPr lvl="1"/>
            <a:r>
              <a:rPr lang="en-US" dirty="0">
                <a:solidFill>
                  <a:schemeClr val="tx2">
                    <a:lumMod val="75000"/>
                  </a:schemeClr>
                </a:solidFill>
              </a:rPr>
              <a:t>66 ft long with 100 links… usually</a:t>
            </a:r>
          </a:p>
          <a:p>
            <a:pPr lvl="1"/>
            <a:r>
              <a:rPr lang="en-US" dirty="0">
                <a:solidFill>
                  <a:schemeClr val="tx2">
                    <a:lumMod val="75000"/>
                  </a:schemeClr>
                </a:solidFill>
              </a:rPr>
              <a:t>Distances mostly given in whole links</a:t>
            </a:r>
          </a:p>
          <a:p>
            <a:r>
              <a:rPr lang="en-US" dirty="0">
                <a:solidFill>
                  <a:schemeClr val="tx2">
                    <a:lumMod val="75000"/>
                  </a:schemeClr>
                </a:solidFill>
              </a:rPr>
              <a:t>“Chained” to the U.S. survey foot?</a:t>
            </a:r>
          </a:p>
          <a:p>
            <a:pPr lvl="1"/>
            <a:r>
              <a:rPr lang="en-US" dirty="0">
                <a:solidFill>
                  <a:schemeClr val="tx2">
                    <a:lumMod val="75000"/>
                  </a:schemeClr>
                </a:solidFill>
              </a:rPr>
              <a:t>“Foot” varied in length by </a:t>
            </a:r>
            <a:r>
              <a:rPr lang="en-US" b="1" i="1" dirty="0">
                <a:solidFill>
                  <a:schemeClr val="tx2">
                    <a:lumMod val="75000"/>
                  </a:schemeClr>
                </a:solidFill>
              </a:rPr>
              <a:t>much</a:t>
            </a:r>
            <a:r>
              <a:rPr lang="en-US" dirty="0">
                <a:solidFill>
                  <a:schemeClr val="tx2">
                    <a:lumMod val="75000"/>
                  </a:schemeClr>
                </a:solidFill>
              </a:rPr>
              <a:t>  </a:t>
            </a:r>
            <a:br>
              <a:rPr lang="en-US" dirty="0">
                <a:solidFill>
                  <a:schemeClr val="tx2">
                    <a:lumMod val="75000"/>
                  </a:schemeClr>
                </a:solidFill>
              </a:rPr>
            </a:br>
            <a:r>
              <a:rPr lang="en-US" dirty="0">
                <a:solidFill>
                  <a:schemeClr val="tx2">
                    <a:lumMod val="75000"/>
                  </a:schemeClr>
                </a:solidFill>
              </a:rPr>
              <a:t>more than ±2 ppm before 1893</a:t>
            </a:r>
          </a:p>
          <a:p>
            <a:pPr lvl="1"/>
            <a:r>
              <a:rPr lang="en-US" dirty="0">
                <a:solidFill>
                  <a:schemeClr val="tx2">
                    <a:lumMod val="75000"/>
                  </a:schemeClr>
                </a:solidFill>
              </a:rPr>
              <a:t>Not built to ±2 ppm accuracy </a:t>
            </a:r>
            <a:br>
              <a:rPr lang="en-US" dirty="0">
                <a:solidFill>
                  <a:schemeClr val="tx2">
                    <a:lumMod val="75000"/>
                  </a:schemeClr>
                </a:solidFill>
              </a:rPr>
            </a:br>
            <a:r>
              <a:rPr lang="en-US" dirty="0">
                <a:solidFill>
                  <a:schemeClr val="tx2">
                    <a:lumMod val="75000"/>
                  </a:schemeClr>
                </a:solidFill>
              </a:rPr>
              <a:t>(±0.000132 ft = 0.0016 inch)</a:t>
            </a:r>
          </a:p>
          <a:p>
            <a:pPr lvl="2"/>
            <a:r>
              <a:rPr lang="en-US" dirty="0">
                <a:solidFill>
                  <a:schemeClr val="tx2">
                    <a:lumMod val="75000"/>
                  </a:schemeClr>
                </a:solidFill>
              </a:rPr>
              <a:t>That’s 0.0002 link per chain</a:t>
            </a:r>
          </a:p>
          <a:p>
            <a:pPr lvl="2"/>
            <a:r>
              <a:rPr lang="en-US" b="1" i="1" dirty="0">
                <a:solidFill>
                  <a:schemeClr val="tx2">
                    <a:lumMod val="75000"/>
                  </a:schemeClr>
                </a:solidFill>
              </a:rPr>
              <a:t>or</a:t>
            </a:r>
            <a:r>
              <a:rPr lang="en-US" dirty="0">
                <a:solidFill>
                  <a:schemeClr val="tx2">
                    <a:lumMod val="75000"/>
                  </a:schemeClr>
                </a:solidFill>
              </a:rPr>
              <a:t>  0.016 link per mile</a:t>
            </a:r>
          </a:p>
        </p:txBody>
      </p:sp>
      <p:sp>
        <p:nvSpPr>
          <p:cNvPr id="7" name="Title 1">
            <a:extLst>
              <a:ext uri="{FF2B5EF4-FFF2-40B4-BE49-F238E27FC236}">
                <a16:creationId xmlns:a16="http://schemas.microsoft.com/office/drawing/2014/main" id="{84DA65C5-C473-DA4F-AD05-405BE59F4420}"/>
              </a:ext>
            </a:extLst>
          </p:cNvPr>
          <p:cNvSpPr>
            <a:spLocks noGrp="1"/>
          </p:cNvSpPr>
          <p:nvPr>
            <p:ph type="title" idx="4294967295"/>
          </p:nvPr>
        </p:nvSpPr>
        <p:spPr>
          <a:xfrm>
            <a:off x="0" y="477838"/>
            <a:ext cx="12192000" cy="801687"/>
          </a:xfrm>
          <a:solidFill>
            <a:schemeClr val="accent1"/>
          </a:solidFill>
        </p:spPr>
        <p:txBody>
          <a:bodyPr/>
          <a:lstStyle/>
          <a:p>
            <a:r>
              <a:rPr lang="en-US" sz="4000" b="1" dirty="0">
                <a:solidFill>
                  <a:schemeClr val="bg1"/>
                </a:solidFill>
              </a:rPr>
              <a:t>Gunter’s chain and retracement</a:t>
            </a:r>
          </a:p>
        </p:txBody>
      </p:sp>
    </p:spTree>
    <p:extLst>
      <p:ext uri="{BB962C8B-B14F-4D97-AF65-F5344CB8AC3E}">
        <p14:creationId xmlns:p14="http://schemas.microsoft.com/office/powerpoint/2010/main" val="1583541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283AC72B-D0CC-3446-8433-8144716C1D79}"/>
              </a:ext>
            </a:extLst>
          </p:cNvPr>
          <p:cNvSpPr/>
          <p:nvPr/>
        </p:nvSpPr>
        <p:spPr>
          <a:xfrm>
            <a:off x="1614767" y="3765597"/>
            <a:ext cx="8985103" cy="89154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latin typeface="Calibri"/>
            </a:endParaRPr>
          </a:p>
        </p:txBody>
      </p:sp>
      <p:sp>
        <p:nvSpPr>
          <p:cNvPr id="13" name="TextBox 12"/>
          <p:cNvSpPr txBox="1"/>
          <p:nvPr/>
        </p:nvSpPr>
        <p:spPr>
          <a:xfrm>
            <a:off x="1451481" y="2374065"/>
            <a:ext cx="2471202" cy="983145"/>
          </a:xfrm>
          <a:prstGeom prst="rect">
            <a:avLst/>
          </a:prstGeom>
          <a:noFill/>
        </p:spPr>
        <p:txBody>
          <a:bodyPr wrap="square" rtlCol="0">
            <a:noAutofit/>
          </a:bodyPr>
          <a:lstStyle/>
          <a:p>
            <a:pPr algn="ctr" defTabSz="457200">
              <a:lnSpc>
                <a:spcPts val="2400"/>
              </a:lnSpc>
            </a:pPr>
            <a:r>
              <a:rPr lang="en-US" b="1" dirty="0">
                <a:solidFill>
                  <a:srgbClr val="1F497D"/>
                </a:solidFill>
                <a:latin typeface="Calibri"/>
              </a:rPr>
              <a:t>National Bureau of Standards created</a:t>
            </a:r>
          </a:p>
        </p:txBody>
      </p:sp>
      <p:sp>
        <p:nvSpPr>
          <p:cNvPr id="4" name="Oval 3"/>
          <p:cNvSpPr/>
          <p:nvPr/>
        </p:nvSpPr>
        <p:spPr>
          <a:xfrm>
            <a:off x="2241312" y="3765597"/>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100" b="1" dirty="0">
              <a:solidFill>
                <a:prstClr val="black">
                  <a:lumMod val="75000"/>
                  <a:lumOff val="25000"/>
                </a:prstClr>
              </a:solidFill>
              <a:effectLst>
                <a:outerShdw blurRad="38100" dist="38100" dir="2700000" algn="tl">
                  <a:srgbClr val="000000">
                    <a:alpha val="43137"/>
                  </a:srgbClr>
                </a:outerShdw>
              </a:effectLst>
              <a:latin typeface="Calibri"/>
            </a:endParaRPr>
          </a:p>
        </p:txBody>
      </p:sp>
      <p:sp>
        <p:nvSpPr>
          <p:cNvPr id="19" name="TextBox 18"/>
          <p:cNvSpPr txBox="1"/>
          <p:nvPr/>
        </p:nvSpPr>
        <p:spPr>
          <a:xfrm flipH="1">
            <a:off x="2207246" y="3945910"/>
            <a:ext cx="959672" cy="523220"/>
          </a:xfrm>
          <a:prstGeom prst="rect">
            <a:avLst/>
          </a:prstGeom>
          <a:noFill/>
        </p:spPr>
        <p:txBody>
          <a:bodyPr wrap="square" rtlCol="0">
            <a:spAutoFit/>
          </a:bodyPr>
          <a:lstStyle/>
          <a:p>
            <a:pPr algn="ctr" defTabSz="457200"/>
            <a:r>
              <a:rPr lang="en-US" sz="2800" b="1" dirty="0">
                <a:solidFill>
                  <a:srgbClr val="FEFEFE"/>
                </a:solidFill>
                <a:latin typeface="Calibri"/>
              </a:rPr>
              <a:t>1901</a:t>
            </a:r>
          </a:p>
        </p:txBody>
      </p:sp>
      <p:sp>
        <p:nvSpPr>
          <p:cNvPr id="22" name="Oval 21"/>
          <p:cNvSpPr/>
          <p:nvPr/>
        </p:nvSpPr>
        <p:spPr>
          <a:xfrm>
            <a:off x="9162277" y="3765597"/>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100" b="1" dirty="0">
              <a:solidFill>
                <a:prstClr val="black">
                  <a:lumMod val="75000"/>
                  <a:lumOff val="25000"/>
                </a:prstClr>
              </a:solidFill>
              <a:effectLst>
                <a:outerShdw blurRad="38100" dist="38100" dir="2700000" algn="tl">
                  <a:srgbClr val="000000">
                    <a:alpha val="43137"/>
                  </a:srgbClr>
                </a:outerShdw>
              </a:effectLst>
              <a:latin typeface="Calibri"/>
            </a:endParaRPr>
          </a:p>
        </p:txBody>
      </p:sp>
      <p:sp>
        <p:nvSpPr>
          <p:cNvPr id="23" name="TextBox 22"/>
          <p:cNvSpPr txBox="1"/>
          <p:nvPr/>
        </p:nvSpPr>
        <p:spPr>
          <a:xfrm flipH="1">
            <a:off x="9128211" y="3945910"/>
            <a:ext cx="959672" cy="523220"/>
          </a:xfrm>
          <a:prstGeom prst="rect">
            <a:avLst/>
          </a:prstGeom>
          <a:noFill/>
        </p:spPr>
        <p:txBody>
          <a:bodyPr wrap="square" rtlCol="0">
            <a:spAutoFit/>
          </a:bodyPr>
          <a:lstStyle/>
          <a:p>
            <a:pPr algn="ctr" defTabSz="457200"/>
            <a:r>
              <a:rPr lang="en-US" sz="2800" b="1" dirty="0">
                <a:solidFill>
                  <a:srgbClr val="FEFEFE"/>
                </a:solidFill>
                <a:latin typeface="Calibri"/>
              </a:rPr>
              <a:t>1959</a:t>
            </a:r>
          </a:p>
        </p:txBody>
      </p:sp>
      <p:sp>
        <p:nvSpPr>
          <p:cNvPr id="25" name="Oval 24"/>
          <p:cNvSpPr/>
          <p:nvPr/>
        </p:nvSpPr>
        <p:spPr>
          <a:xfrm>
            <a:off x="4268144" y="3765597"/>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100" b="1" dirty="0">
              <a:solidFill>
                <a:prstClr val="black">
                  <a:lumMod val="75000"/>
                  <a:lumOff val="25000"/>
                </a:prstClr>
              </a:solidFill>
              <a:effectLst>
                <a:outerShdw blurRad="38100" dist="38100" dir="2700000" algn="tl">
                  <a:srgbClr val="000000">
                    <a:alpha val="43137"/>
                  </a:srgbClr>
                </a:outerShdw>
              </a:effectLst>
              <a:latin typeface="Calibri"/>
            </a:endParaRPr>
          </a:p>
        </p:txBody>
      </p:sp>
      <p:sp>
        <p:nvSpPr>
          <p:cNvPr id="26" name="TextBox 25"/>
          <p:cNvSpPr txBox="1"/>
          <p:nvPr/>
        </p:nvSpPr>
        <p:spPr>
          <a:xfrm flipH="1">
            <a:off x="4234078" y="3945910"/>
            <a:ext cx="959672" cy="523220"/>
          </a:xfrm>
          <a:prstGeom prst="rect">
            <a:avLst/>
          </a:prstGeom>
          <a:noFill/>
        </p:spPr>
        <p:txBody>
          <a:bodyPr wrap="square" rtlCol="0">
            <a:spAutoFit/>
          </a:bodyPr>
          <a:lstStyle/>
          <a:p>
            <a:pPr algn="ctr" defTabSz="457200"/>
            <a:r>
              <a:rPr lang="en-US" sz="2800" b="1" dirty="0">
                <a:solidFill>
                  <a:srgbClr val="FEFEFE"/>
                </a:solidFill>
                <a:latin typeface="Calibri"/>
              </a:rPr>
              <a:t>1933</a:t>
            </a:r>
          </a:p>
        </p:txBody>
      </p:sp>
      <p:sp>
        <p:nvSpPr>
          <p:cNvPr id="28" name="Oval 27"/>
          <p:cNvSpPr/>
          <p:nvPr/>
        </p:nvSpPr>
        <p:spPr>
          <a:xfrm>
            <a:off x="6631001" y="3765597"/>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100" b="1" dirty="0">
              <a:solidFill>
                <a:prstClr val="black">
                  <a:lumMod val="75000"/>
                  <a:lumOff val="25000"/>
                </a:prstClr>
              </a:solidFill>
              <a:effectLst>
                <a:outerShdw blurRad="38100" dist="38100" dir="2700000" algn="tl">
                  <a:srgbClr val="000000">
                    <a:alpha val="43137"/>
                  </a:srgbClr>
                </a:outerShdw>
              </a:effectLst>
              <a:latin typeface="Calibri"/>
            </a:endParaRPr>
          </a:p>
        </p:txBody>
      </p:sp>
      <p:sp>
        <p:nvSpPr>
          <p:cNvPr id="29" name="TextBox 28"/>
          <p:cNvSpPr txBox="1"/>
          <p:nvPr/>
        </p:nvSpPr>
        <p:spPr>
          <a:xfrm flipH="1">
            <a:off x="6613902" y="3945910"/>
            <a:ext cx="959672" cy="523220"/>
          </a:xfrm>
          <a:prstGeom prst="rect">
            <a:avLst/>
          </a:prstGeom>
          <a:noFill/>
        </p:spPr>
        <p:txBody>
          <a:bodyPr wrap="square" rtlCol="0">
            <a:spAutoFit/>
          </a:bodyPr>
          <a:lstStyle/>
          <a:p>
            <a:pPr algn="ctr" defTabSz="457200"/>
            <a:r>
              <a:rPr lang="en-US" sz="2800" b="1" dirty="0">
                <a:solidFill>
                  <a:srgbClr val="FEFEFE"/>
                </a:solidFill>
                <a:latin typeface="Calibri"/>
              </a:rPr>
              <a:t>1952</a:t>
            </a:r>
          </a:p>
        </p:txBody>
      </p:sp>
      <p:sp>
        <p:nvSpPr>
          <p:cNvPr id="5" name="Slide Number Placeholder 4"/>
          <p:cNvSpPr>
            <a:spLocks noGrp="1"/>
          </p:cNvSpPr>
          <p:nvPr>
            <p:ph type="sldNum" sz="quarter" idx="12"/>
          </p:nvPr>
        </p:nvSpPr>
        <p:spPr/>
        <p:txBody>
          <a:bodyPr/>
          <a:lstStyle/>
          <a:p>
            <a:pPr defTabSz="457200"/>
            <a:fld id="{1EE7B93A-05D4-4E0E-9360-14272AE9C6F8}" type="slidenum">
              <a:rPr lang="en-US">
                <a:solidFill>
                  <a:prstClr val="black">
                    <a:tint val="75000"/>
                  </a:prstClr>
                </a:solidFill>
                <a:latin typeface="Calibri"/>
              </a:rPr>
              <a:pPr defTabSz="457200"/>
              <a:t>9</a:t>
            </a:fld>
            <a:endParaRPr lang="en-US" dirty="0">
              <a:solidFill>
                <a:prstClr val="black">
                  <a:tint val="75000"/>
                </a:prstClr>
              </a:solidFill>
              <a:latin typeface="Calibri"/>
            </a:endParaRPr>
          </a:p>
        </p:txBody>
      </p:sp>
      <p:sp>
        <p:nvSpPr>
          <p:cNvPr id="2" name="Title 1">
            <a:extLst>
              <a:ext uri="{FF2B5EF4-FFF2-40B4-BE49-F238E27FC236}">
                <a16:creationId xmlns:a16="http://schemas.microsoft.com/office/drawing/2014/main" id="{32B144F6-D379-A44A-96CC-E3AD5E3CFE69}"/>
              </a:ext>
            </a:extLst>
          </p:cNvPr>
          <p:cNvSpPr>
            <a:spLocks noGrp="1"/>
          </p:cNvSpPr>
          <p:nvPr>
            <p:ph type="title" idx="4294967295"/>
          </p:nvPr>
        </p:nvSpPr>
        <p:spPr>
          <a:xfrm>
            <a:off x="0" y="477838"/>
            <a:ext cx="12192000" cy="801687"/>
          </a:xfrm>
          <a:solidFill>
            <a:schemeClr val="accent1"/>
          </a:solidFill>
        </p:spPr>
        <p:txBody>
          <a:bodyPr/>
          <a:lstStyle/>
          <a:p>
            <a:r>
              <a:rPr lang="en-US" sz="4000" b="1" dirty="0">
                <a:solidFill>
                  <a:schemeClr val="bg1"/>
                </a:solidFill>
              </a:rPr>
              <a:t>A new foot for a new century</a:t>
            </a:r>
          </a:p>
        </p:txBody>
      </p:sp>
      <p:sp>
        <p:nvSpPr>
          <p:cNvPr id="37" name="Isosceles Triangle 36"/>
          <p:cNvSpPr/>
          <p:nvPr/>
        </p:nvSpPr>
        <p:spPr>
          <a:xfrm flipV="1">
            <a:off x="2459363" y="3433721"/>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srgbClr val="1F497D"/>
              </a:solidFill>
              <a:latin typeface="Calibri"/>
            </a:endParaRPr>
          </a:p>
        </p:txBody>
      </p:sp>
      <p:sp>
        <p:nvSpPr>
          <p:cNvPr id="8" name="Rectangle 7">
            <a:extLst>
              <a:ext uri="{FF2B5EF4-FFF2-40B4-BE49-F238E27FC236}">
                <a16:creationId xmlns:a16="http://schemas.microsoft.com/office/drawing/2014/main" id="{F1070CB3-E0FA-9946-9E3E-7615A2159DF3}"/>
              </a:ext>
            </a:extLst>
          </p:cNvPr>
          <p:cNvSpPr/>
          <p:nvPr/>
        </p:nvSpPr>
        <p:spPr>
          <a:xfrm>
            <a:off x="1864122" y="3371013"/>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latin typeface="Calibri"/>
            </a:endParaRPr>
          </a:p>
        </p:txBody>
      </p:sp>
      <p:sp>
        <p:nvSpPr>
          <p:cNvPr id="30" name="Isosceles Triangle 36">
            <a:extLst>
              <a:ext uri="{FF2B5EF4-FFF2-40B4-BE49-F238E27FC236}">
                <a16:creationId xmlns:a16="http://schemas.microsoft.com/office/drawing/2014/main" id="{BB2060F4-41D2-714B-B70F-00898365E010}"/>
              </a:ext>
            </a:extLst>
          </p:cNvPr>
          <p:cNvSpPr/>
          <p:nvPr/>
        </p:nvSpPr>
        <p:spPr>
          <a:xfrm>
            <a:off x="4486195" y="4811501"/>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srgbClr val="1F497D"/>
              </a:solidFill>
              <a:latin typeface="Calibri"/>
            </a:endParaRPr>
          </a:p>
        </p:txBody>
      </p:sp>
      <p:sp>
        <p:nvSpPr>
          <p:cNvPr id="31" name="Rectangle 30">
            <a:extLst>
              <a:ext uri="{FF2B5EF4-FFF2-40B4-BE49-F238E27FC236}">
                <a16:creationId xmlns:a16="http://schemas.microsoft.com/office/drawing/2014/main" id="{4B1C46E1-5865-E147-8218-54993BCC0E44}"/>
              </a:ext>
            </a:extLst>
          </p:cNvPr>
          <p:cNvSpPr>
            <a:spLocks/>
          </p:cNvSpPr>
          <p:nvPr/>
        </p:nvSpPr>
        <p:spPr>
          <a:xfrm flipV="1">
            <a:off x="3890954" y="4988473"/>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latin typeface="Calibri"/>
            </a:endParaRPr>
          </a:p>
        </p:txBody>
      </p:sp>
      <p:sp>
        <p:nvSpPr>
          <p:cNvPr id="32" name="TextBox 31">
            <a:extLst>
              <a:ext uri="{FF2B5EF4-FFF2-40B4-BE49-F238E27FC236}">
                <a16:creationId xmlns:a16="http://schemas.microsoft.com/office/drawing/2014/main" id="{080A505C-EBE6-2E40-A297-C8C37FF9CC08}"/>
              </a:ext>
            </a:extLst>
          </p:cNvPr>
          <p:cNvSpPr txBox="1"/>
          <p:nvPr/>
        </p:nvSpPr>
        <p:spPr>
          <a:xfrm>
            <a:off x="3478313" y="5058356"/>
            <a:ext cx="2471202" cy="1393701"/>
          </a:xfrm>
          <a:prstGeom prst="rect">
            <a:avLst/>
          </a:prstGeom>
          <a:noFill/>
        </p:spPr>
        <p:txBody>
          <a:bodyPr wrap="square" rtlCol="0">
            <a:noAutofit/>
          </a:bodyPr>
          <a:lstStyle/>
          <a:p>
            <a:pPr algn="ctr" defTabSz="457200">
              <a:lnSpc>
                <a:spcPts val="2400"/>
              </a:lnSpc>
            </a:pPr>
            <a:r>
              <a:rPr lang="en-US" b="1" dirty="0">
                <a:solidFill>
                  <a:srgbClr val="1F497D"/>
                </a:solidFill>
                <a:latin typeface="Calibri"/>
              </a:rPr>
              <a:t>New foot definition adopted by ANSI predecessor</a:t>
            </a:r>
          </a:p>
        </p:txBody>
      </p:sp>
      <p:sp>
        <p:nvSpPr>
          <p:cNvPr id="33" name="TextBox 32">
            <a:extLst>
              <a:ext uri="{FF2B5EF4-FFF2-40B4-BE49-F238E27FC236}">
                <a16:creationId xmlns:a16="http://schemas.microsoft.com/office/drawing/2014/main" id="{0B905E83-7C36-5349-AD24-69122DA59344}"/>
              </a:ext>
            </a:extLst>
          </p:cNvPr>
          <p:cNvSpPr txBox="1"/>
          <p:nvPr/>
        </p:nvSpPr>
        <p:spPr>
          <a:xfrm>
            <a:off x="5821330" y="2084939"/>
            <a:ext cx="2471202" cy="1280509"/>
          </a:xfrm>
          <a:prstGeom prst="rect">
            <a:avLst/>
          </a:prstGeom>
          <a:noFill/>
        </p:spPr>
        <p:txBody>
          <a:bodyPr wrap="square" rtlCol="0">
            <a:noAutofit/>
          </a:bodyPr>
          <a:lstStyle/>
          <a:p>
            <a:pPr algn="ctr" defTabSz="457200">
              <a:lnSpc>
                <a:spcPts val="2400"/>
              </a:lnSpc>
            </a:pPr>
            <a:r>
              <a:rPr lang="en-US" b="1" dirty="0">
                <a:solidFill>
                  <a:srgbClr val="1F497D"/>
                </a:solidFill>
                <a:latin typeface="Calibri"/>
              </a:rPr>
              <a:t>New foot definition adopted by NASA predecessor</a:t>
            </a:r>
          </a:p>
        </p:txBody>
      </p:sp>
      <p:sp>
        <p:nvSpPr>
          <p:cNvPr id="35" name="Isosceles Triangle 36">
            <a:extLst>
              <a:ext uri="{FF2B5EF4-FFF2-40B4-BE49-F238E27FC236}">
                <a16:creationId xmlns:a16="http://schemas.microsoft.com/office/drawing/2014/main" id="{64176DE9-E3B7-2E47-8708-A83EF61C9B57}"/>
              </a:ext>
            </a:extLst>
          </p:cNvPr>
          <p:cNvSpPr/>
          <p:nvPr/>
        </p:nvSpPr>
        <p:spPr>
          <a:xfrm flipV="1">
            <a:off x="6849052" y="3429309"/>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srgbClr val="1F497D"/>
              </a:solidFill>
              <a:latin typeface="Calibri"/>
            </a:endParaRPr>
          </a:p>
        </p:txBody>
      </p:sp>
      <p:sp>
        <p:nvSpPr>
          <p:cNvPr id="36" name="Rectangle 35">
            <a:extLst>
              <a:ext uri="{FF2B5EF4-FFF2-40B4-BE49-F238E27FC236}">
                <a16:creationId xmlns:a16="http://schemas.microsoft.com/office/drawing/2014/main" id="{25C9FD1B-AEE6-4B44-A6FC-7FE2CDDFD6C8}"/>
              </a:ext>
            </a:extLst>
          </p:cNvPr>
          <p:cNvSpPr/>
          <p:nvPr/>
        </p:nvSpPr>
        <p:spPr>
          <a:xfrm>
            <a:off x="6253811" y="3366601"/>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latin typeface="Calibri"/>
            </a:endParaRPr>
          </a:p>
        </p:txBody>
      </p:sp>
      <p:sp>
        <p:nvSpPr>
          <p:cNvPr id="44" name="Oval 43">
            <a:extLst>
              <a:ext uri="{FF2B5EF4-FFF2-40B4-BE49-F238E27FC236}">
                <a16:creationId xmlns:a16="http://schemas.microsoft.com/office/drawing/2014/main" id="{6DF69DE8-1729-4F4B-A3A6-9ED56E738A93}"/>
              </a:ext>
            </a:extLst>
          </p:cNvPr>
          <p:cNvSpPr/>
          <p:nvPr/>
        </p:nvSpPr>
        <p:spPr>
          <a:xfrm>
            <a:off x="7755608" y="3763851"/>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100" b="1" dirty="0">
              <a:solidFill>
                <a:prstClr val="black">
                  <a:lumMod val="75000"/>
                  <a:lumOff val="25000"/>
                </a:prstClr>
              </a:solidFill>
              <a:effectLst>
                <a:outerShdw blurRad="38100" dist="38100" dir="2700000" algn="tl">
                  <a:srgbClr val="000000">
                    <a:alpha val="43137"/>
                  </a:srgbClr>
                </a:outerShdw>
              </a:effectLst>
              <a:latin typeface="Calibri"/>
            </a:endParaRPr>
          </a:p>
        </p:txBody>
      </p:sp>
      <p:sp>
        <p:nvSpPr>
          <p:cNvPr id="45" name="TextBox 44">
            <a:extLst>
              <a:ext uri="{FF2B5EF4-FFF2-40B4-BE49-F238E27FC236}">
                <a16:creationId xmlns:a16="http://schemas.microsoft.com/office/drawing/2014/main" id="{DDE08528-E7E2-8048-8C44-2A480824B17F}"/>
              </a:ext>
            </a:extLst>
          </p:cNvPr>
          <p:cNvSpPr txBox="1"/>
          <p:nvPr/>
        </p:nvSpPr>
        <p:spPr>
          <a:xfrm flipH="1">
            <a:off x="7721542" y="3944164"/>
            <a:ext cx="959672" cy="523220"/>
          </a:xfrm>
          <a:prstGeom prst="rect">
            <a:avLst/>
          </a:prstGeom>
          <a:noFill/>
        </p:spPr>
        <p:txBody>
          <a:bodyPr wrap="square" rtlCol="0">
            <a:spAutoFit/>
          </a:bodyPr>
          <a:lstStyle/>
          <a:p>
            <a:pPr algn="ctr" defTabSz="457200"/>
            <a:r>
              <a:rPr lang="en-US" sz="2800" b="1" dirty="0">
                <a:solidFill>
                  <a:srgbClr val="FEFEFE"/>
                </a:solidFill>
                <a:latin typeface="Calibri"/>
              </a:rPr>
              <a:t>1954</a:t>
            </a:r>
          </a:p>
        </p:txBody>
      </p:sp>
      <p:sp>
        <p:nvSpPr>
          <p:cNvPr id="47" name="Isosceles Triangle 36">
            <a:extLst>
              <a:ext uri="{FF2B5EF4-FFF2-40B4-BE49-F238E27FC236}">
                <a16:creationId xmlns:a16="http://schemas.microsoft.com/office/drawing/2014/main" id="{CA267BB3-00A1-374A-BBDA-A92073E261B3}"/>
              </a:ext>
            </a:extLst>
          </p:cNvPr>
          <p:cNvSpPr/>
          <p:nvPr/>
        </p:nvSpPr>
        <p:spPr>
          <a:xfrm>
            <a:off x="7973659" y="4809755"/>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srgbClr val="1F497D"/>
              </a:solidFill>
              <a:latin typeface="Calibri"/>
            </a:endParaRPr>
          </a:p>
        </p:txBody>
      </p:sp>
      <p:sp>
        <p:nvSpPr>
          <p:cNvPr id="48" name="Rectangle 47">
            <a:extLst>
              <a:ext uri="{FF2B5EF4-FFF2-40B4-BE49-F238E27FC236}">
                <a16:creationId xmlns:a16="http://schemas.microsoft.com/office/drawing/2014/main" id="{E317EC70-2626-2045-A026-125F43551797}"/>
              </a:ext>
            </a:extLst>
          </p:cNvPr>
          <p:cNvSpPr/>
          <p:nvPr/>
        </p:nvSpPr>
        <p:spPr>
          <a:xfrm flipV="1">
            <a:off x="7378418" y="4986727"/>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latin typeface="Calibri"/>
            </a:endParaRPr>
          </a:p>
        </p:txBody>
      </p:sp>
      <p:sp>
        <p:nvSpPr>
          <p:cNvPr id="49" name="TextBox 48">
            <a:extLst>
              <a:ext uri="{FF2B5EF4-FFF2-40B4-BE49-F238E27FC236}">
                <a16:creationId xmlns:a16="http://schemas.microsoft.com/office/drawing/2014/main" id="{B4B1BB11-62CC-184B-B106-4FBE10678FEB}"/>
              </a:ext>
            </a:extLst>
          </p:cNvPr>
          <p:cNvSpPr txBox="1"/>
          <p:nvPr/>
        </p:nvSpPr>
        <p:spPr>
          <a:xfrm>
            <a:off x="7155983" y="5065526"/>
            <a:ext cx="2090793" cy="1027159"/>
          </a:xfrm>
          <a:prstGeom prst="rect">
            <a:avLst/>
          </a:prstGeom>
          <a:noFill/>
        </p:spPr>
        <p:txBody>
          <a:bodyPr wrap="square" rtlCol="0">
            <a:noAutofit/>
          </a:bodyPr>
          <a:lstStyle/>
          <a:p>
            <a:pPr algn="ctr" defTabSz="457200">
              <a:lnSpc>
                <a:spcPts val="2400"/>
              </a:lnSpc>
            </a:pPr>
            <a:r>
              <a:rPr lang="en-US" b="1" dirty="0">
                <a:solidFill>
                  <a:srgbClr val="1F497D"/>
                </a:solidFill>
                <a:latin typeface="Calibri"/>
              </a:rPr>
              <a:t>International nautical mile</a:t>
            </a:r>
          </a:p>
        </p:txBody>
      </p:sp>
      <p:sp>
        <p:nvSpPr>
          <p:cNvPr id="34" name="TextBox 33">
            <a:extLst>
              <a:ext uri="{FF2B5EF4-FFF2-40B4-BE49-F238E27FC236}">
                <a16:creationId xmlns:a16="http://schemas.microsoft.com/office/drawing/2014/main" id="{303ECF53-166A-9B47-9245-A5B6F7ABEC78}"/>
              </a:ext>
            </a:extLst>
          </p:cNvPr>
          <p:cNvSpPr txBox="1"/>
          <p:nvPr/>
        </p:nvSpPr>
        <p:spPr>
          <a:xfrm>
            <a:off x="8372446" y="2371251"/>
            <a:ext cx="2471202" cy="991383"/>
          </a:xfrm>
          <a:prstGeom prst="rect">
            <a:avLst/>
          </a:prstGeom>
          <a:noFill/>
        </p:spPr>
        <p:txBody>
          <a:bodyPr wrap="square" rtlCol="0">
            <a:noAutofit/>
          </a:bodyPr>
          <a:lstStyle/>
          <a:p>
            <a:pPr algn="ctr" defTabSz="457200">
              <a:lnSpc>
                <a:spcPts val="2400"/>
              </a:lnSpc>
            </a:pPr>
            <a:r>
              <a:rPr lang="en-US" b="1" dirty="0">
                <a:solidFill>
                  <a:srgbClr val="1F497D"/>
                </a:solidFill>
                <a:latin typeface="Calibri"/>
              </a:rPr>
              <a:t>Adopted as “new” foot for entire U.S.</a:t>
            </a:r>
          </a:p>
        </p:txBody>
      </p:sp>
      <p:sp>
        <p:nvSpPr>
          <p:cNvPr id="38" name="Isosceles Triangle 36">
            <a:extLst>
              <a:ext uri="{FF2B5EF4-FFF2-40B4-BE49-F238E27FC236}">
                <a16:creationId xmlns:a16="http://schemas.microsoft.com/office/drawing/2014/main" id="{92948424-8096-184B-8133-B832CC40DD4A}"/>
              </a:ext>
            </a:extLst>
          </p:cNvPr>
          <p:cNvSpPr/>
          <p:nvPr/>
        </p:nvSpPr>
        <p:spPr>
          <a:xfrm flipV="1">
            <a:off x="9380328" y="3426495"/>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350" dirty="0">
              <a:solidFill>
                <a:srgbClr val="1F497D"/>
              </a:solidFill>
              <a:latin typeface="Calibri"/>
            </a:endParaRPr>
          </a:p>
        </p:txBody>
      </p:sp>
      <p:sp>
        <p:nvSpPr>
          <p:cNvPr id="39" name="Rectangle 38">
            <a:extLst>
              <a:ext uri="{FF2B5EF4-FFF2-40B4-BE49-F238E27FC236}">
                <a16:creationId xmlns:a16="http://schemas.microsoft.com/office/drawing/2014/main" id="{A6C8B434-0733-CF4F-9FE9-20F0EF87865F}"/>
              </a:ext>
            </a:extLst>
          </p:cNvPr>
          <p:cNvSpPr/>
          <p:nvPr/>
        </p:nvSpPr>
        <p:spPr>
          <a:xfrm>
            <a:off x="8785087" y="3363787"/>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dirty="0">
              <a:solidFill>
                <a:prstClr val="white"/>
              </a:solidFill>
              <a:latin typeface="Calibri"/>
            </a:endParaRPr>
          </a:p>
        </p:txBody>
      </p:sp>
      <p:sp>
        <p:nvSpPr>
          <p:cNvPr id="46" name="TextBox 45">
            <a:extLst>
              <a:ext uri="{FF2B5EF4-FFF2-40B4-BE49-F238E27FC236}">
                <a16:creationId xmlns:a16="http://schemas.microsoft.com/office/drawing/2014/main" id="{EBC10309-8680-CA48-B7A4-D2500D309424}"/>
              </a:ext>
            </a:extLst>
          </p:cNvPr>
          <p:cNvSpPr txBox="1"/>
          <p:nvPr/>
        </p:nvSpPr>
        <p:spPr>
          <a:xfrm>
            <a:off x="7128437" y="5659592"/>
            <a:ext cx="2145883" cy="369332"/>
          </a:xfrm>
          <a:prstGeom prst="rect">
            <a:avLst/>
          </a:prstGeom>
          <a:noFill/>
        </p:spPr>
        <p:txBody>
          <a:bodyPr wrap="square" rtlCol="0">
            <a:spAutoFit/>
          </a:bodyPr>
          <a:lstStyle/>
          <a:p>
            <a:pPr algn="ctr" defTabSz="457200"/>
            <a:r>
              <a:rPr lang="en-US" sz="1800" i="1" dirty="0">
                <a:ln w="0"/>
                <a:solidFill>
                  <a:srgbClr val="F79646">
                    <a:lumMod val="75000"/>
                  </a:srgbClr>
                </a:solidFill>
                <a:effectLst>
                  <a:outerShdw blurRad="38100" dist="19050" dir="2700000" algn="tl" rotWithShape="0">
                    <a:prstClr val="black">
                      <a:alpha val="40000"/>
                    </a:prstClr>
                  </a:outerShdw>
                </a:effectLst>
                <a:latin typeface="Calibri"/>
              </a:rPr>
              <a:t>1,852 m exact</a:t>
            </a:r>
          </a:p>
        </p:txBody>
      </p:sp>
      <p:sp>
        <p:nvSpPr>
          <p:cNvPr id="40" name="TextBox 39">
            <a:extLst>
              <a:ext uri="{FF2B5EF4-FFF2-40B4-BE49-F238E27FC236}">
                <a16:creationId xmlns:a16="http://schemas.microsoft.com/office/drawing/2014/main" id="{DEBE8BBF-B374-C643-8FDB-14AFE1433D75}"/>
              </a:ext>
            </a:extLst>
          </p:cNvPr>
          <p:cNvSpPr txBox="1"/>
          <p:nvPr/>
        </p:nvSpPr>
        <p:spPr>
          <a:xfrm>
            <a:off x="9369135" y="4744289"/>
            <a:ext cx="1269850" cy="923330"/>
          </a:xfrm>
          <a:prstGeom prst="rect">
            <a:avLst/>
          </a:prstGeom>
          <a:noFill/>
        </p:spPr>
        <p:txBody>
          <a:bodyPr wrap="square" rtlCol="0">
            <a:spAutoFit/>
          </a:bodyPr>
          <a:lstStyle/>
          <a:p>
            <a:pPr defTabSz="457200"/>
            <a:r>
              <a:rPr lang="en-US" sz="1800" i="1" dirty="0">
                <a:ln w="0"/>
                <a:solidFill>
                  <a:srgbClr val="F79646">
                    <a:lumMod val="75000"/>
                  </a:srgbClr>
                </a:solidFill>
                <a:effectLst>
                  <a:outerShdw blurRad="38100" dist="19050" dir="2700000" algn="tl" rotWithShape="0">
                    <a:prstClr val="black">
                      <a:alpha val="40000"/>
                    </a:prstClr>
                  </a:outerShdw>
                </a:effectLst>
                <a:latin typeface="Calibri"/>
              </a:rPr>
              <a:t>With one little exception…</a:t>
            </a:r>
          </a:p>
        </p:txBody>
      </p:sp>
      <p:sp>
        <p:nvSpPr>
          <p:cNvPr id="3" name="TextBox 2"/>
          <p:cNvSpPr txBox="1"/>
          <p:nvPr/>
        </p:nvSpPr>
        <p:spPr bwMode="auto">
          <a:xfrm>
            <a:off x="1524001" y="1432778"/>
            <a:ext cx="9143999" cy="584775"/>
          </a:xfrm>
          <a:prstGeom prst="rect">
            <a:avLst/>
          </a:prstGeom>
          <a:noFill/>
          <a:ln w="9525" algn="ctr">
            <a:noFill/>
            <a:miter lim="800000"/>
            <a:headEnd/>
            <a:tailEnd/>
          </a:ln>
          <a:effectLst/>
        </p:spPr>
        <p:txBody>
          <a:bodyPr wrap="square" rtlCol="0">
            <a:spAutoFit/>
          </a:bodyPr>
          <a:lstStyle/>
          <a:p>
            <a:pPr algn="ctr" defTabSz="457200">
              <a:spcBef>
                <a:spcPct val="50000"/>
              </a:spcBef>
            </a:pPr>
            <a:r>
              <a:rPr lang="en-US" sz="3200" b="1" dirty="0">
                <a:solidFill>
                  <a:prstClr val="black"/>
                </a:solidFill>
                <a:latin typeface="Calibri"/>
              </a:rPr>
              <a:t>1 foot = 0.3048 meter </a:t>
            </a:r>
            <a:r>
              <a:rPr lang="en-US" sz="3200" b="1" i="1" dirty="0">
                <a:solidFill>
                  <a:prstClr val="black"/>
                </a:solidFill>
                <a:latin typeface="Calibri"/>
              </a:rPr>
              <a:t>exactly </a:t>
            </a:r>
            <a:r>
              <a:rPr lang="en-US" sz="3200" b="1" dirty="0">
                <a:solidFill>
                  <a:prstClr val="black"/>
                </a:solidFill>
                <a:latin typeface="Calibri"/>
              </a:rPr>
              <a:t>(1 yard = 0.9144 m)</a:t>
            </a:r>
          </a:p>
        </p:txBody>
      </p:sp>
    </p:spTree>
    <p:extLst>
      <p:ext uri="{BB962C8B-B14F-4D97-AF65-F5344CB8AC3E}">
        <p14:creationId xmlns:p14="http://schemas.microsoft.com/office/powerpoint/2010/main" val="144855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500"/>
                                        <p:tgtEl>
                                          <p:spTgt spid="4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500"/>
                                        <p:tgtEl>
                                          <p:spTgt spid="4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500"/>
                                        <p:tgtEl>
                                          <p:spTgt spid="4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fade">
                                      <p:cBhvr>
                                        <p:cTn id="74" dur="500"/>
                                        <p:tgtEl>
                                          <p:spTgt spid="4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500"/>
                                        <p:tgtEl>
                                          <p:spTgt spid="4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500"/>
                                        <p:tgtEl>
                                          <p:spTgt spid="2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500"/>
                                        <p:tgtEl>
                                          <p:spTgt spid="3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500"/>
                                        <p:tgtEl>
                                          <p:spTgt spid="3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fade">
                                      <p:cBhvr>
                                        <p:cTn id="94" dur="500"/>
                                        <p:tgtEl>
                                          <p:spTgt spid="34"/>
                                        </p:tgtEl>
                                      </p:cBhvr>
                                    </p:animEffect>
                                  </p:childTnLst>
                                </p:cTn>
                              </p:par>
                            </p:childTnLst>
                          </p:cTn>
                        </p:par>
                        <p:par>
                          <p:cTn id="95" fill="hold">
                            <p:stCondLst>
                              <p:cond delay="500"/>
                            </p:stCondLst>
                            <p:childTnLst>
                              <p:par>
                                <p:cTn id="96" presetID="10" presetClass="entr" presetSubtype="0" fill="hold" grpId="0" nodeType="afterEffect">
                                  <p:stCondLst>
                                    <p:cond delay="500"/>
                                  </p:stCondLst>
                                  <p:childTnLst>
                                    <p:set>
                                      <p:cBhvr>
                                        <p:cTn id="97" dur="1" fill="hold">
                                          <p:stCondLst>
                                            <p:cond delay="0"/>
                                          </p:stCondLst>
                                        </p:cTn>
                                        <p:tgtEl>
                                          <p:spTgt spid="40"/>
                                        </p:tgtEl>
                                        <p:attrNameLst>
                                          <p:attrName>style.visibility</p:attrName>
                                        </p:attrNameLst>
                                      </p:cBhvr>
                                      <p:to>
                                        <p:strVal val="visible"/>
                                      </p:to>
                                    </p:set>
                                    <p:animEffect transition="in" filter="fade">
                                      <p:cBhvr>
                                        <p:cTn id="9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animBg="1"/>
      <p:bldP spid="19" grpId="0"/>
      <p:bldP spid="22" grpId="0" animBg="1"/>
      <p:bldP spid="23" grpId="0"/>
      <p:bldP spid="25" grpId="0" animBg="1"/>
      <p:bldP spid="26" grpId="0"/>
      <p:bldP spid="28" grpId="0" animBg="1"/>
      <p:bldP spid="29" grpId="0"/>
      <p:bldP spid="37" grpId="0" animBg="1"/>
      <p:bldP spid="8" grpId="0" animBg="1"/>
      <p:bldP spid="30" grpId="0" animBg="1"/>
      <p:bldP spid="31" grpId="0" animBg="1"/>
      <p:bldP spid="32" grpId="0"/>
      <p:bldP spid="33" grpId="0"/>
      <p:bldP spid="35" grpId="0" animBg="1"/>
      <p:bldP spid="36" grpId="0" animBg="1"/>
      <p:bldP spid="44" grpId="0" animBg="1"/>
      <p:bldP spid="45" grpId="0"/>
      <p:bldP spid="47" grpId="0" animBg="1"/>
      <p:bldP spid="48" grpId="0" animBg="1"/>
      <p:bldP spid="49" grpId="0"/>
      <p:bldP spid="34" grpId="0"/>
      <p:bldP spid="38" grpId="0" animBg="1"/>
      <p:bldP spid="39" grpId="0" animBg="1"/>
      <p:bldP spid="46" grpId="0"/>
      <p:bldP spid="40"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J_NGS_background_16by9.potx" id="{08D3D576-62C5-40EF-A34C-01BB8D99BB50}" vid="{9154FC06-C987-4466-8504-8FCA3D11CF06}"/>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J_NGS_background_16by9.potx" id="{020F06FA-080F-4D96-A0EC-B3D89EED892E}" vid="{94947FF1-D4EC-4B85-AA78-2B1D035CD5C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JJ_NGS_background_16by9</Template>
  <TotalTime>195</TotalTime>
  <Words>6750</Words>
  <Application>Microsoft Office PowerPoint</Application>
  <PresentationFormat>Widescreen</PresentationFormat>
  <Paragraphs>435</Paragraphs>
  <Slides>32</Slides>
  <Notes>24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32</vt:i4>
      </vt:variant>
    </vt:vector>
  </HeadingPairs>
  <TitlesOfParts>
    <vt:vector size="39" baseType="lpstr">
      <vt:lpstr>Arial</vt:lpstr>
      <vt:lpstr>Calibri</vt:lpstr>
      <vt:lpstr>Cambria</vt:lpstr>
      <vt:lpstr>Wingdings</vt:lpstr>
      <vt:lpstr>Office Theme</vt:lpstr>
      <vt:lpstr>1_Office Theme</vt:lpstr>
      <vt:lpstr>2_Office Theme</vt:lpstr>
      <vt:lpstr>US Survey Foot A History and Review of its Deprecation</vt:lpstr>
      <vt:lpstr>PowerPoint Presentation</vt:lpstr>
      <vt:lpstr>An epic tale and impressive cast</vt:lpstr>
      <vt:lpstr>Weights &amp; Measures: the early years</vt:lpstr>
      <vt:lpstr>Hassler and the Empire</vt:lpstr>
      <vt:lpstr>Going metric, in fits and starts</vt:lpstr>
      <vt:lpstr>Out of chaos, order</vt:lpstr>
      <vt:lpstr>Gunter’s chain and retracement</vt:lpstr>
      <vt:lpstr>A new foot for a new century</vt:lpstr>
      <vt:lpstr>     Kicking the can (Federal Register)</vt:lpstr>
      <vt:lpstr>More Federal Register Notices</vt:lpstr>
      <vt:lpstr>PowerPoint Presentation</vt:lpstr>
      <vt:lpstr>Federal Register temporary exception</vt:lpstr>
      <vt:lpstr>PowerPoint Presentation</vt:lpstr>
      <vt:lpstr>Problem created and perpetuated by NGS</vt:lpstr>
      <vt:lpstr>Why make the change?</vt:lpstr>
      <vt:lpstr>PowerPoint Presentation</vt:lpstr>
      <vt:lpstr>Reasons for adopting “new” foot</vt:lpstr>
      <vt:lpstr>PowerPoint Presentation</vt:lpstr>
      <vt:lpstr>What now?</vt:lpstr>
      <vt:lpstr>PowerPoint Presentation</vt:lpstr>
      <vt:lpstr>What about NSRS Modernization?</vt:lpstr>
      <vt:lpstr>PowerPoint Presentation</vt:lpstr>
      <vt:lpstr>What should you be doing now?</vt:lpstr>
      <vt:lpstr>What should you be doing now?</vt:lpstr>
      <vt:lpstr>Recommendations on NSRS legislation</vt:lpstr>
      <vt:lpstr>SPCS 83 legislation and foot version</vt:lpstr>
      <vt:lpstr>PowerPoint Presentation</vt:lpstr>
      <vt:lpstr>Additional Resources</vt:lpstr>
      <vt:lpstr>PowerPoint Presentation</vt:lpstr>
      <vt:lpstr>PowerPoint Presentation</vt:lpstr>
      <vt:lpstr>PowerPoint Presentation</vt:lpstr>
    </vt:vector>
  </TitlesOfParts>
  <Company>Simmons + Associates Graphic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Subtitle</dc:title>
  <dc:creator>Jeff Jalbrzikowski</dc:creator>
  <cp:lastModifiedBy>Jeff Jalbrzikowski</cp:lastModifiedBy>
  <cp:revision>17</cp:revision>
  <dcterms:created xsi:type="dcterms:W3CDTF">2024-05-10T14:35:03Z</dcterms:created>
  <dcterms:modified xsi:type="dcterms:W3CDTF">2024-05-10T17:54:00Z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43188862</vt:lpwstr>
  </property>
  <property fmtid="{D5CDD505-2E9C-101B-9397-08002B2CF9AE}" pid="3" name="NXPowerLiteSettings">
    <vt:lpwstr>F70005D002A000</vt:lpwstr>
  </property>
  <property fmtid="{D5CDD505-2E9C-101B-9397-08002B2CF9AE}" pid="4" name="NXPowerLiteVersion">
    <vt:lpwstr>D10.2.0</vt:lpwstr>
  </property>
</Properties>
</file>