
<file path=[Content_Types].xml><?xml version="1.0" encoding="utf-8"?>
<Types xmlns="http://schemas.openxmlformats.org/package/2006/content-types">
  <Default ContentType="image/gif" Extension="gif"/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image/jpg" PartName="/ppt/media/image10.jpg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image/jpg" PartName="/ppt/media/image25.jpg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7" r:id="rId2"/>
    <p:sldId id="2408" r:id="rId3"/>
    <p:sldId id="1757" r:id="rId4"/>
    <p:sldId id="1758" r:id="rId5"/>
    <p:sldId id="277" r:id="rId6"/>
    <p:sldId id="274" r:id="rId7"/>
    <p:sldId id="1924" r:id="rId8"/>
    <p:sldId id="1944" r:id="rId9"/>
    <p:sldId id="2482" r:id="rId10"/>
    <p:sldId id="1939" r:id="rId11"/>
    <p:sldId id="1988" r:id="rId12"/>
    <p:sldId id="2490" r:id="rId13"/>
    <p:sldId id="1943" r:id="rId14"/>
    <p:sldId id="1918" r:id="rId15"/>
    <p:sldId id="1997" r:id="rId16"/>
    <p:sldId id="1998" r:id="rId17"/>
    <p:sldId id="1999" r:id="rId18"/>
    <p:sldId id="258" r:id="rId19"/>
    <p:sldId id="259" r:id="rId20"/>
    <p:sldId id="854" r:id="rId21"/>
    <p:sldId id="2464" r:id="rId22"/>
    <p:sldId id="2481" r:id="rId23"/>
    <p:sldId id="1460" r:id="rId24"/>
    <p:sldId id="2407" r:id="rId25"/>
    <p:sldId id="2418" r:id="rId26"/>
    <p:sldId id="2396" r:id="rId27"/>
    <p:sldId id="2397" r:id="rId28"/>
    <p:sldId id="2398" r:id="rId29"/>
    <p:sldId id="2399" r:id="rId30"/>
    <p:sldId id="2415" r:id="rId31"/>
    <p:sldId id="2416" r:id="rId32"/>
    <p:sldId id="2401" r:id="rId33"/>
    <p:sldId id="2497" r:id="rId34"/>
    <p:sldId id="2499" r:id="rId35"/>
    <p:sldId id="2498" r:id="rId36"/>
    <p:sldId id="2447" r:id="rId37"/>
    <p:sldId id="2438" r:id="rId38"/>
    <p:sldId id="2045" r:id="rId39"/>
    <p:sldId id="2044" r:id="rId40"/>
    <p:sldId id="2452" r:id="rId41"/>
    <p:sldId id="2442" r:id="rId42"/>
    <p:sldId id="727" r:id="rId43"/>
    <p:sldId id="728" r:id="rId44"/>
    <p:sldId id="852" r:id="rId45"/>
    <p:sldId id="794" r:id="rId46"/>
    <p:sldId id="795" r:id="rId47"/>
    <p:sldId id="2386" r:id="rId48"/>
    <p:sldId id="855" r:id="rId49"/>
    <p:sldId id="2479" r:id="rId50"/>
    <p:sldId id="272" r:id="rId51"/>
    <p:sldId id="2480" r:id="rId52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104" userDrawn="1">
          <p15:clr>
            <a:srgbClr val="A4A3A4"/>
          </p15:clr>
        </p15:guide>
        <p15:guide id="4" pos="576" userDrawn="1">
          <p15:clr>
            <a:srgbClr val="A4A3A4"/>
          </p15:clr>
        </p15:guide>
        <p15:guide id="5" orient="horz" pos="656" userDrawn="1">
          <p15:clr>
            <a:srgbClr val="A4A3A4"/>
          </p15:clr>
        </p15:guide>
        <p15:guide id="6" orient="horz" pos="3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9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47" d="100"/>
          <a:sy n="47" d="100"/>
        </p:scale>
        <p:origin x="970" y="43"/>
      </p:cViewPr>
      <p:guideLst>
        <p:guide orient="horz" pos="2160"/>
        <p:guide pos="3840"/>
        <p:guide pos="7104"/>
        <p:guide pos="576"/>
        <p:guide orient="horz" pos="656"/>
        <p:guide orient="horz" pos="36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18CB5-095A-482C-A694-A1B7A471FED7}" type="datetimeFigureOut">
              <a:rPr lang="en-US" smtClean="0"/>
              <a:t>2024-03-26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29FB0-8150-449D-AB8E-6FB22E83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47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-We are</a:t>
            </a:r>
            <a:r>
              <a:rPr lang="en-US" baseline="0" dirty="0"/>
              <a:t> the Federal Government’s oldest scientific agency.</a:t>
            </a:r>
          </a:p>
          <a:p>
            <a:r>
              <a:rPr lang="en-US" baseline="0" dirty="0"/>
              <a:t>-part of the Executive Branch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-I know it can seem kind of strange that NGS is part of the NOS, but the origins of NGS lie with the C&amp;GS.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-we are a “Program Office” of the NOS</a:t>
            </a:r>
          </a:p>
          <a:p>
            <a:r>
              <a:rPr lang="en-US" baseline="0" dirty="0"/>
              <a:t>Survey of the Coast – 1807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Coast Survey – 1836 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i="1" baseline="0" dirty="0"/>
              <a:t>in 1871 the agency was tasked by Congress with responsibility to carry geodetic control inland (&gt;150 years)</a:t>
            </a:r>
          </a:p>
          <a:p>
            <a:r>
              <a:rPr lang="en-US" baseline="0" dirty="0"/>
              <a:t>Coast and Geodetic Survey – 1878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NGS since 1970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854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14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11400" y="527050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-This  is an acronym heavy slide, not</a:t>
            </a: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much I can do, that’s the government way!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-What’s the</a:t>
            </a: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OMB Jeff?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-It’s an agency within the Executive Office of the President, they too are part of the Executive Branch of Gov’t just like us at NGS within the </a:t>
            </a:r>
            <a:r>
              <a:rPr lang="en-US" altLang="en-US" baseline="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Dept</a:t>
            </a: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Commerce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0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-The OMB has published this document, “Circular A-16”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CLICK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-</a:t>
            </a:r>
            <a:r>
              <a:rPr lang="en-US" altLang="en-US" b="0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you can see the title there at the top, perhaps you’ve seen this cover before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0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*-those Federal folks in attendance, I sure hope you have!-*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0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-the overarching goal of A-16 is preventing the waste of Gov’t funds on duplication of geospatial efforts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CLICK</a:t>
            </a:r>
            <a:endParaRPr lang="en-US" altLang="en-US" b="0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There’s four really important takeaways from OMB A-16.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1 - it’s Federal policy at one of the highest levels that Federal agencies (civilian agencies not the military/DoD/Intelligence) must utilize geodetic control for all geospatial activities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*Why not DoD, NGA, and the Intelligence agencies?  Well, they have their own DoD Directive that requires them to tie everything to WGS84 and EGM08.*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 – A-16 defines NOAA as being in responsible charge of geodetic control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3 - NOAA dictates NGS as the lead agency and NGS defines that control as “the NSRS” (term adopted in 1994). Why create that term? One phrase to outlive trends &amp; technology, reduce the need to keep spending time and money re-writing policy and documentation every time we create a new datum name.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CLICK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4 – The FGCS…what’s that?, the Federal Geodetic Control Subcommittee, which is a part of the FGDC, the Federal Geographic Data Committee, and the best comparison I can make to the everyday is that it’s the organization for Federal agencies that mirrors what NSPS is to PSLS.</a:t>
            </a:r>
            <a:endParaRPr lang="en-US" altLang="en-US" b="1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-…anyway, the FGCS has issued requirements via FRNs, or Federal Register Notices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CLICK</a:t>
            </a:r>
            <a:endParaRPr lang="en-US" altLang="en-US" b="0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b="0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-…for agencies to reference all their geospatial data to the </a:t>
            </a:r>
            <a:r>
              <a:rPr lang="en-US" altLang="en-US" b="1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most recent components of the NSRS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CLICK</a:t>
            </a:r>
          </a:p>
          <a:p>
            <a:pPr eaLnBrk="1" hangingPunct="1">
              <a:spcBef>
                <a:spcPct val="0"/>
              </a:spcBef>
            </a:pPr>
            <a:endParaRPr lang="en-US" altLang="en-US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9463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DC0525-1E9A-4E75-B46C-F893A0145B7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64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DC0525-1E9A-4E75-B46C-F893A0145B7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370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Among all these agencies, we serve as</a:t>
            </a:r>
            <a:r>
              <a:rPr lang="en-US" baseline="0" dirty="0"/>
              <a:t> the experts on geodetic control and geodesy for the United State government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DC0525-1E9A-4E75-B46C-F893A0145B7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654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I’ll be talking about</a:t>
            </a:r>
            <a:r>
              <a:rPr lang="en-US" baseline="0" dirty="0"/>
              <a:t> OPUS today, but I need to clarify one of our processes for this to all be clear. I will also mention that this is a new-</a:t>
            </a:r>
            <a:r>
              <a:rPr lang="en-US" baseline="0" dirty="0" err="1"/>
              <a:t>ish</a:t>
            </a:r>
            <a:r>
              <a:rPr lang="en-US" baseline="0" dirty="0"/>
              <a:t> workflow for NGS, began in the past 8 or so years.</a:t>
            </a:r>
          </a:p>
          <a:p>
            <a:endParaRPr lang="en-US" baseline="0" dirty="0"/>
          </a:p>
          <a:p>
            <a:r>
              <a:rPr lang="en-US" baseline="0" dirty="0"/>
              <a:t>So all NGS Products &amp; Services go thru this process as they are created, tested internally, open for testing by you our constituents, and then rolled out as final products.</a:t>
            </a:r>
          </a:p>
          <a:p>
            <a:r>
              <a:rPr lang="en-US" b="1" dirty="0"/>
              <a:t>CLICK</a:t>
            </a:r>
          </a:p>
          <a:p>
            <a:r>
              <a:rPr lang="en-US" dirty="0"/>
              <a:t>There’s three</a:t>
            </a:r>
            <a:r>
              <a:rPr lang="en-US" baseline="0" dirty="0"/>
              <a:t> environments that products will exist in, listed here in the order they occur</a:t>
            </a:r>
          </a:p>
          <a:p>
            <a:endParaRPr lang="en-US" baseline="0" dirty="0"/>
          </a:p>
          <a:p>
            <a:r>
              <a:rPr lang="en-US" baseline="0" dirty="0"/>
              <a:t>First, a tool will be created on the “DEV” servers for internal NGS-only development, testing, and otherwise “working the bugs out”</a:t>
            </a:r>
          </a:p>
          <a:p>
            <a:r>
              <a:rPr lang="en-US" baseline="0" dirty="0">
                <a:sym typeface="Wingdings" panose="05000000000000000000" pitchFamily="2" charset="2"/>
              </a:rPr>
              <a:t>this is the same phase as when you hear a software company or video game maker talk about their </a:t>
            </a:r>
            <a:r>
              <a:rPr lang="en-US" i="1" baseline="0" dirty="0">
                <a:sym typeface="Wingdings" panose="05000000000000000000" pitchFamily="2" charset="2"/>
              </a:rPr>
              <a:t>alpha products</a:t>
            </a:r>
            <a:endParaRPr lang="en-US" i="0" baseline="0" dirty="0"/>
          </a:p>
          <a:p>
            <a:endParaRPr lang="en-US" baseline="0" dirty="0"/>
          </a:p>
          <a:p>
            <a:r>
              <a:rPr lang="en-US" b="1" dirty="0"/>
              <a:t>CLICK</a:t>
            </a:r>
            <a:endParaRPr lang="en-US" baseline="0" dirty="0"/>
          </a:p>
          <a:p>
            <a:r>
              <a:rPr lang="en-US" baseline="0" dirty="0"/>
              <a:t>Next, after some level of confidence in the product is gained, it will be migrated to the Beta servers, thereby open to the public for their own testing</a:t>
            </a:r>
          </a:p>
          <a:p>
            <a:r>
              <a:rPr lang="en-US" baseline="0" dirty="0">
                <a:sym typeface="Wingdings" panose="05000000000000000000" pitchFamily="2" charset="2"/>
              </a:rPr>
              <a:t>it’s important to note that when a product is available via our Beta page, when you use it you are indeed now a “beta tester”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>
                <a:sym typeface="Wingdings" panose="05000000000000000000" pitchFamily="2" charset="2"/>
              </a:rPr>
              <a:t>key features will have already been tested in the Development environment, but it is still a beta, so as a beta tester please let us know if you have issues/complications/struggles or the like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en-US" baseline="0" dirty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="1" dirty="0"/>
              <a:t>CLICK</a:t>
            </a:r>
            <a:endParaRPr lang="en-US" baseline="0" dirty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aseline="0" dirty="0">
                <a:sym typeface="Wingdings" panose="05000000000000000000" pitchFamily="2" charset="2"/>
              </a:rPr>
              <a:t>At some point, when all I’s are dotted and T’s crossed, the thing will be moved to the Production environment.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aseline="0" dirty="0">
                <a:sym typeface="Wingdings" panose="05000000000000000000" pitchFamily="2" charset="2"/>
              </a:rPr>
              <a:t> by then, the tool is integrated into others, has been vetted with 2 testing phases and functions as expected, but may still continue to receive version updates by repeating this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8C030-6EFD-4E8C-8A9A-285A35F123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01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</a:t>
            </a:r>
            <a:r>
              <a:rPr lang="en-US" baseline="0" dirty="0"/>
              <a:t> here we have 3 screenshots, first here showing the Production OPUS Projects gateway page </a:t>
            </a:r>
          </a:p>
          <a:p>
            <a:r>
              <a:rPr lang="en-US" b="1" baseline="0" dirty="0"/>
              <a:t>CLICK</a:t>
            </a:r>
          </a:p>
          <a:p>
            <a:r>
              <a:rPr lang="en-US" dirty="0"/>
              <a:t>Second is</a:t>
            </a:r>
            <a:r>
              <a:rPr lang="en-US" baseline="0" dirty="0"/>
              <a:t> the Beta page, with the text here showing the URL for our Beta homepage</a:t>
            </a:r>
          </a:p>
          <a:p>
            <a:r>
              <a:rPr lang="en-US" baseline="0" dirty="0"/>
              <a:t>-How do you find that beta page?  substitute “beta” for “www”</a:t>
            </a:r>
          </a:p>
          <a:p>
            <a:r>
              <a:rPr lang="en-US" baseline="0" dirty="0"/>
              <a:t>-or most tools that have a beta will have a link to that beta platform</a:t>
            </a:r>
          </a:p>
          <a:p>
            <a:r>
              <a:rPr lang="en-US" b="1" baseline="0" dirty="0"/>
              <a:t>CLICK</a:t>
            </a:r>
          </a:p>
          <a:p>
            <a:r>
              <a:rPr lang="en-US" baseline="0" dirty="0"/>
              <a:t>Last is the Development or DEV example, which again you will not see unless via a demo from NGS personnel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8C030-6EFD-4E8C-8A9A-285A35F123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939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-geometric component is latitude, longitude, and ellipsoid</a:t>
            </a:r>
            <a:r>
              <a:rPr lang="en-US" baseline="0" dirty="0"/>
              <a:t> height</a:t>
            </a:r>
          </a:p>
          <a:p>
            <a:r>
              <a:rPr lang="en-US" baseline="0" dirty="0"/>
              <a:t>-geopotential component is combined with the geometric components to calculate an </a:t>
            </a:r>
            <a:r>
              <a:rPr lang="en-US" baseline="0" dirty="0" err="1"/>
              <a:t>ortho</a:t>
            </a:r>
            <a:r>
              <a:rPr lang="en-US" baseline="0" dirty="0"/>
              <a:t> height or capital 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775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ED05C-FEED-4026-8EA4-FCBC60F452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77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617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these are ground-level horizontal velocities</a:t>
            </a:r>
          </a:p>
          <a:p>
            <a:r>
              <a:rPr lang="en-US" baseline="0" dirty="0"/>
              <a:t>-the arrows illustrate the positions and velocities of CORS plotted in ITRF2014</a:t>
            </a:r>
          </a:p>
          <a:p>
            <a:r>
              <a:rPr lang="en-US" baseline="0" dirty="0"/>
              <a:t>-our scale is on the left there, with that arrow representing 20mm of motion per year</a:t>
            </a:r>
          </a:p>
          <a:p>
            <a:r>
              <a:rPr lang="en-US" baseline="0" dirty="0"/>
              <a:t>-so right thru Ohio it’s a little cluttered but we’re seeing arrows about that length so about 2cm/20mm per </a:t>
            </a:r>
            <a:r>
              <a:rPr lang="en-US" baseline="0" dirty="0" err="1"/>
              <a:t>yr</a:t>
            </a:r>
            <a:endParaRPr lang="en-US" baseline="0" dirty="0"/>
          </a:p>
          <a:p>
            <a:r>
              <a:rPr lang="en-US" baseline="0" dirty="0"/>
              <a:t>-what do we notice about the direction of these arrows?</a:t>
            </a:r>
          </a:p>
          <a:p>
            <a:r>
              <a:rPr lang="en-US" baseline="0" dirty="0"/>
              <a:t>-they look rotational, don’t they?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CLICK HERE</a:t>
            </a:r>
          </a:p>
          <a:p>
            <a:r>
              <a:rPr lang="en-US" baseline="0" dirty="0"/>
              <a:t>-Note the arrows in California do not conform to the rotation… those are CORS on a different PLATE which is moving in a different direction</a:t>
            </a:r>
          </a:p>
          <a:p>
            <a:r>
              <a:rPr lang="en-US" b="1" baseline="0" dirty="0"/>
              <a:t>CLICK HERE</a:t>
            </a:r>
          </a:p>
          <a:p>
            <a:r>
              <a:rPr lang="en-US" b="1" baseline="0" dirty="0"/>
              <a:t>-</a:t>
            </a:r>
            <a:r>
              <a:rPr lang="en-US" b="0" baseline="0" dirty="0"/>
              <a:t>so when you look at those arrows you can see the rotation, but the point of rotation is obviously off the map, way down below the screen right?</a:t>
            </a:r>
          </a:p>
          <a:p>
            <a:r>
              <a:rPr lang="en-US" b="0" baseline="0" dirty="0"/>
              <a:t>-that point is what’s known as an Euler Pole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514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-as you can read my slide,</a:t>
            </a:r>
            <a:r>
              <a:rPr lang="en-US" baseline="0" dirty="0"/>
              <a:t> I like to point that out because over my 2 years at NGS I’ve seen and heard this misunderstanding quite a bit</a:t>
            </a:r>
          </a:p>
          <a:p>
            <a:r>
              <a:rPr lang="en-US" baseline="0" dirty="0"/>
              <a:t>-don’t worry! it doesn’t offend us! and we do work closely with USGS, but we are separate agencies within totally different departments of the federal government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328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What’s the magnitude of the horizontal datum shift across Pennsylvania?</a:t>
            </a:r>
          </a:p>
          <a:p>
            <a:pPr algn="l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Minimum Shift ~3.75 feet</a:t>
            </a:r>
          </a:p>
          <a:p>
            <a:pPr algn="l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Maximum Shift ~3.97</a:t>
            </a:r>
          </a:p>
          <a:p>
            <a:pPr algn="l"/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Remember this is just an estimation, don’t hold me to the numbers please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6246-21F9-416C-BD6D-2D5049A0467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1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-so you’ve probably seen that phrase that I have front and center here, NSRS Modernization</a:t>
            </a:r>
          </a:p>
          <a:p>
            <a:r>
              <a:rPr lang="en-US" dirty="0"/>
              <a:t>-that’s the blanket</a:t>
            </a:r>
            <a:r>
              <a:rPr lang="en-US" baseline="0" dirty="0"/>
              <a:t> term we use to refer to not just the new </a:t>
            </a:r>
            <a:r>
              <a:rPr lang="en-US" baseline="0" dirty="0" err="1"/>
              <a:t>datums</a:t>
            </a:r>
            <a:r>
              <a:rPr lang="en-US" baseline="0" dirty="0"/>
              <a:t> but other updates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05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NCAT includes the functionality of</a:t>
            </a:r>
            <a:r>
              <a:rPr lang="en-US" baseline="0" dirty="0"/>
              <a:t> previous NGS tools:</a:t>
            </a:r>
          </a:p>
          <a:p>
            <a:r>
              <a:rPr lang="en-US" baseline="0" dirty="0"/>
              <a:t>NADCON 5.0</a:t>
            </a:r>
          </a:p>
          <a:p>
            <a:r>
              <a:rPr lang="en-US" baseline="0" dirty="0"/>
              <a:t>XYZWIN 2.0</a:t>
            </a:r>
          </a:p>
          <a:p>
            <a:r>
              <a:rPr lang="en-US" baseline="0" dirty="0"/>
              <a:t>UTMS 2.1</a:t>
            </a:r>
          </a:p>
          <a:p>
            <a:r>
              <a:rPr lang="en-US" baseline="0" dirty="0"/>
              <a:t>SPC83 2.1</a:t>
            </a:r>
          </a:p>
          <a:p>
            <a:r>
              <a:rPr lang="en-US" baseline="0" dirty="0"/>
              <a:t>USNG 2.3</a:t>
            </a:r>
          </a:p>
          <a:p>
            <a:r>
              <a:rPr lang="en-US" baseline="0" dirty="0"/>
              <a:t>Includes error estimate of transformation per point.</a:t>
            </a:r>
          </a:p>
          <a:p>
            <a:r>
              <a:rPr lang="en-US" baseline="0" dirty="0"/>
              <a:t>Available as the single-point graphic seen here, multi-point upload/download, as a downloadable executable fie to run from the DOS prompt, and as web services for inclusion in your own </a:t>
            </a:r>
          </a:p>
          <a:p>
            <a:r>
              <a:rPr lang="en-US" baseline="0" dirty="0"/>
              <a:t>It’s a great tool.  Anyone using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30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NCAT includes the functionality of</a:t>
            </a:r>
            <a:r>
              <a:rPr lang="en-US" baseline="0" dirty="0"/>
              <a:t> previous NGS tools:</a:t>
            </a:r>
          </a:p>
          <a:p>
            <a:r>
              <a:rPr lang="en-US" baseline="0" dirty="0"/>
              <a:t>NADCON 5.0</a:t>
            </a:r>
          </a:p>
          <a:p>
            <a:r>
              <a:rPr lang="en-US" baseline="0" dirty="0"/>
              <a:t>XYZWIN 2.0</a:t>
            </a:r>
          </a:p>
          <a:p>
            <a:r>
              <a:rPr lang="en-US" baseline="0" dirty="0"/>
              <a:t>UTMS 2.1</a:t>
            </a:r>
          </a:p>
          <a:p>
            <a:r>
              <a:rPr lang="en-US" baseline="0" dirty="0"/>
              <a:t>SPC83 2.1</a:t>
            </a:r>
          </a:p>
          <a:p>
            <a:r>
              <a:rPr lang="en-US" baseline="0" dirty="0"/>
              <a:t>USNG 2.3</a:t>
            </a:r>
          </a:p>
          <a:p>
            <a:r>
              <a:rPr lang="en-US" baseline="0" dirty="0"/>
              <a:t>Includes error estimate of transformation per point.</a:t>
            </a:r>
          </a:p>
          <a:p>
            <a:r>
              <a:rPr lang="en-US" baseline="0" dirty="0"/>
              <a:t>Available as the single-point graphic seen here, multi-point upload/download, as a downloadable executable fie to run from the DOS prompt, and as web services for inclusion in your own </a:t>
            </a:r>
          </a:p>
          <a:p>
            <a:r>
              <a:rPr lang="en-US" baseline="0" dirty="0"/>
              <a:t>It’s a great tool.  Anyone using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8693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NCAT includes the functionality of</a:t>
            </a:r>
            <a:r>
              <a:rPr lang="en-US" baseline="0" dirty="0"/>
              <a:t> previous NGS tools:</a:t>
            </a:r>
          </a:p>
          <a:p>
            <a:r>
              <a:rPr lang="en-US" baseline="0" dirty="0"/>
              <a:t>NADCON 5.0</a:t>
            </a:r>
          </a:p>
          <a:p>
            <a:r>
              <a:rPr lang="en-US" baseline="0" dirty="0"/>
              <a:t>XYZWIN 2.0</a:t>
            </a:r>
          </a:p>
          <a:p>
            <a:r>
              <a:rPr lang="en-US" baseline="0" dirty="0"/>
              <a:t>UTMS 2.1</a:t>
            </a:r>
          </a:p>
          <a:p>
            <a:r>
              <a:rPr lang="en-US" baseline="0" dirty="0"/>
              <a:t>SPC83 2.1</a:t>
            </a:r>
          </a:p>
          <a:p>
            <a:r>
              <a:rPr lang="en-US" baseline="0" dirty="0"/>
              <a:t>USNG 2.3</a:t>
            </a:r>
          </a:p>
          <a:p>
            <a:r>
              <a:rPr lang="en-US" baseline="0" dirty="0"/>
              <a:t>Includes error estimate of transformation per point.</a:t>
            </a:r>
          </a:p>
          <a:p>
            <a:r>
              <a:rPr lang="en-US" baseline="0" dirty="0"/>
              <a:t>Available as the single-point graphic seen here, multi-point upload/download, as a downloadable executable fie to run from the DOS prompt, and as web services for inclusion in your own </a:t>
            </a:r>
          </a:p>
          <a:p>
            <a:r>
              <a:rPr lang="en-US" baseline="0" dirty="0"/>
              <a:t>It’s a great tool.  Anyone using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191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NCAT includes the functionality of</a:t>
            </a:r>
            <a:r>
              <a:rPr lang="en-US" baseline="0" dirty="0"/>
              <a:t> previous NGS tools:</a:t>
            </a:r>
          </a:p>
          <a:p>
            <a:r>
              <a:rPr lang="en-US" baseline="0" dirty="0"/>
              <a:t>NADCON 5.0</a:t>
            </a:r>
          </a:p>
          <a:p>
            <a:r>
              <a:rPr lang="en-US" baseline="0" dirty="0"/>
              <a:t>XYZWIN 2.0</a:t>
            </a:r>
          </a:p>
          <a:p>
            <a:r>
              <a:rPr lang="en-US" baseline="0" dirty="0"/>
              <a:t>UTMS 2.1</a:t>
            </a:r>
          </a:p>
          <a:p>
            <a:r>
              <a:rPr lang="en-US" baseline="0" dirty="0"/>
              <a:t>SPC83 2.1</a:t>
            </a:r>
          </a:p>
          <a:p>
            <a:r>
              <a:rPr lang="en-US" baseline="0" dirty="0"/>
              <a:t>USNG 2.3</a:t>
            </a:r>
          </a:p>
          <a:p>
            <a:r>
              <a:rPr lang="en-US" baseline="0" dirty="0"/>
              <a:t>Includes error estimate of transformation per point.</a:t>
            </a:r>
          </a:p>
          <a:p>
            <a:r>
              <a:rPr lang="en-US" baseline="0" dirty="0"/>
              <a:t>Available as the single-point graphic seen here, multi-point upload/download, as a downloadable executable fie to run from the DOS prompt, and as web services for inclusion in your own </a:t>
            </a:r>
          </a:p>
          <a:p>
            <a:r>
              <a:rPr lang="en-US" baseline="0" dirty="0"/>
              <a:t>It’s a great tool.  Anyone using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844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following section illustrates</a:t>
            </a:r>
            <a:r>
              <a:rPr lang="en-US" baseline="0" dirty="0"/>
              <a:t> the preliminary SPCS2022 zones</a:t>
            </a:r>
          </a:p>
          <a:p>
            <a:endParaRPr lang="en-US" baseline="0" dirty="0"/>
          </a:p>
          <a:p>
            <a:r>
              <a:rPr lang="en-US" sz="1400" baseline="0" dirty="0"/>
              <a:t>There are 4 zones in the NGS design, per request that we design “4-5 zones required to meet the minimum distortion acceptable” set by our design criteria of 50ppm</a:t>
            </a:r>
          </a:p>
          <a:p>
            <a:endParaRPr lang="en-US" baseline="0" dirty="0"/>
          </a:p>
          <a:p>
            <a:r>
              <a:rPr lang="en-US" baseline="0" dirty="0"/>
              <a:t>NOTE the request also included wording: “It is also requested that PennDOT districts be </a:t>
            </a:r>
            <a:r>
              <a:rPr lang="en-US" baseline="0" dirty="0" err="1"/>
              <a:t>divded</a:t>
            </a:r>
            <a:r>
              <a:rPr lang="en-US" baseline="0" dirty="0"/>
              <a:t> into no more than two zones”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6F964-412F-416E-98B5-009BA3CAA1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2887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717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6782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29FB0-8150-449D-AB8E-6FB22E8315D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Follow up thought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-like it or not, we know that the vast majority of our users are obtaining NSRS coordinates via OPUS</a:t>
            </a:r>
          </a:p>
          <a:p>
            <a:r>
              <a:rPr lang="en-US" dirty="0"/>
              <a:t>-while that is our plan for the future </a:t>
            </a:r>
            <a:r>
              <a:rPr lang="en-US"/>
              <a:t>of primary access, </a:t>
            </a:r>
            <a:r>
              <a:rPr lang="en-US" dirty="0"/>
              <a:t>modernized NSRS, as of now the official form of access (specifically to NAVD88) truly is to “touch brass” as they say </a:t>
            </a:r>
            <a:r>
              <a:rPr lang="en-US" dirty="0">
                <a:sym typeface="Wingdings" panose="05000000000000000000" pitchFamily="2" charset="2"/>
              </a:rPr>
              <a:t> meaning occupy a benchmark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C7C2-2797-4141-BEE3-A4E0AD397B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551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1463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altLang="en-US" sz="1200" baseline="0" dirty="0">
                <a:ea typeface="+mn-ea"/>
              </a:rPr>
              <a:t>importantly, the </a:t>
            </a:r>
            <a:r>
              <a:rPr lang="en-US" altLang="en-US" sz="1200" dirty="0">
                <a:ea typeface="ＭＳ Ｐゴシック" panose="020B0600070205080204" pitchFamily="34" charset="-128"/>
              </a:rPr>
              <a:t>height chosen was to minimize 29</a:t>
            </a:r>
            <a:r>
              <a:rPr lang="en-US" altLang="en-US" sz="1200" dirty="0">
                <a:ea typeface="ＭＳ Ｐゴシック" panose="020B0600070205080204" pitchFamily="34" charset="-128"/>
                <a:sym typeface="Wingdings" panose="05000000000000000000" pitchFamily="2" charset="2"/>
              </a:rPr>
              <a:t>8</a:t>
            </a:r>
            <a:r>
              <a:rPr lang="en-US" altLang="en-US" sz="1200" dirty="0">
                <a:ea typeface="ＭＳ Ｐゴシック" panose="020B0600070205080204" pitchFamily="34" charset="-128"/>
              </a:rPr>
              <a:t>8 differences on USGS topo maps in the eastern U.S.</a:t>
            </a:r>
            <a:r>
              <a:rPr lang="en-US" altLang="en-US" sz="1200" baseline="0" dirty="0">
                <a:ea typeface="ＭＳ Ｐゴシック" panose="020B0600070205080204" pitchFamily="34" charset="-128"/>
              </a:rPr>
              <a:t> … t</a:t>
            </a:r>
            <a:r>
              <a:rPr lang="en-US" altLang="en-US" sz="1200" dirty="0">
                <a:ea typeface="ＭＳ Ｐゴシック" panose="020B0600070205080204" pitchFamily="34" charset="-128"/>
              </a:rPr>
              <a:t>hus, the “zero height surface” of NAVD 88 was </a:t>
            </a:r>
            <a:r>
              <a:rPr lang="en-US" altLang="en-US" sz="1200" b="1" dirty="0">
                <a:ea typeface="ＭＳ Ｐゴシック" panose="020B0600070205080204" pitchFamily="34" charset="-128"/>
              </a:rPr>
              <a:t>NOT</a:t>
            </a:r>
            <a:r>
              <a:rPr lang="en-US" altLang="en-US" sz="1200" dirty="0">
                <a:ea typeface="ＭＳ Ｐゴシック" panose="020B0600070205080204" pitchFamily="34" charset="-128"/>
              </a:rPr>
              <a:t> chosen for its closeness to the geoid (but it was close…few decimeters)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058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altLang="en-US" sz="1200" baseline="0" dirty="0">
                <a:ea typeface="+mn-ea"/>
              </a:rPr>
              <a:t>importantly, the </a:t>
            </a:r>
            <a:r>
              <a:rPr lang="en-US" altLang="en-US" sz="1200" dirty="0">
                <a:ea typeface="ＭＳ Ｐゴシック" panose="020B0600070205080204" pitchFamily="34" charset="-128"/>
              </a:rPr>
              <a:t>height chosen was to minimize 29</a:t>
            </a:r>
            <a:r>
              <a:rPr lang="en-US" altLang="en-US" sz="1200" dirty="0">
                <a:ea typeface="ＭＳ Ｐゴシック" panose="020B0600070205080204" pitchFamily="34" charset="-128"/>
                <a:sym typeface="Wingdings" panose="05000000000000000000" pitchFamily="2" charset="2"/>
              </a:rPr>
              <a:t>8</a:t>
            </a:r>
            <a:r>
              <a:rPr lang="en-US" altLang="en-US" sz="1200" dirty="0">
                <a:ea typeface="ＭＳ Ｐゴシック" panose="020B0600070205080204" pitchFamily="34" charset="-128"/>
              </a:rPr>
              <a:t>8 differences on USGS topo maps in the eastern U.S.</a:t>
            </a:r>
            <a:r>
              <a:rPr lang="en-US" altLang="en-US" sz="1200" baseline="0" dirty="0">
                <a:ea typeface="ＭＳ Ｐゴシック" panose="020B0600070205080204" pitchFamily="34" charset="-128"/>
              </a:rPr>
              <a:t> … t</a:t>
            </a:r>
            <a:r>
              <a:rPr lang="en-US" altLang="en-US" sz="1200" dirty="0">
                <a:ea typeface="ＭＳ Ｐゴシック" panose="020B0600070205080204" pitchFamily="34" charset="-128"/>
              </a:rPr>
              <a:t>hus, the “zero height surface” of NAVD 88 was </a:t>
            </a:r>
            <a:r>
              <a:rPr lang="en-US" altLang="en-US" sz="1200" b="1" dirty="0">
                <a:ea typeface="ＭＳ Ｐゴシック" panose="020B0600070205080204" pitchFamily="34" charset="-128"/>
              </a:rPr>
              <a:t>NOT</a:t>
            </a:r>
            <a:r>
              <a:rPr lang="en-US" altLang="en-US" sz="1200" dirty="0">
                <a:ea typeface="ＭＳ Ｐゴシック" panose="020B0600070205080204" pitchFamily="34" charset="-128"/>
              </a:rPr>
              <a:t> chosen for its closeness to the geoid (but it was close…few decimeters)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699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4033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Educational videos and online tutorials –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library of lessons and videos are great resources, and will reinforce a lot of information we covered today. </a:t>
            </a:r>
          </a:p>
          <a:p>
            <a:pPr marL="231115" indent="-231115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videos are just 3-5 minutes long.</a:t>
            </a:r>
          </a:p>
          <a:p>
            <a:pPr marL="231115" indent="-231115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lesson is a deeper dive but still only takes an hour.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6942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29FB0-8150-449D-AB8E-6FB22E8315D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5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that mean? </a:t>
            </a:r>
          </a:p>
          <a:p>
            <a:endParaRPr lang="en-US" dirty="0"/>
          </a:p>
          <a:p>
            <a:r>
              <a:rPr lang="en-US" b="1" i="1" dirty="0"/>
              <a:t>Please</a:t>
            </a:r>
            <a:r>
              <a:rPr lang="en-US" dirty="0"/>
              <a:t> don’t think of this as us here at NGS being some pointy-haired semantics.  We need to make distinctions about CORS when talking about all this.  If you haven’t already realized this, you’ll start to catch on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C7C2-2797-4141-BEE3-A4E0AD397B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0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</a:t>
            </a:r>
            <a:r>
              <a:rPr lang="en-US" dirty="0">
                <a:solidFill>
                  <a:srgbClr val="C00000"/>
                </a:solidFill>
              </a:rPr>
              <a:t>marks</a:t>
            </a:r>
            <a:r>
              <a:rPr lang="en-US" dirty="0"/>
              <a:t> are passive!—in that they sit there doing nothing in and of themselves besides holding a </a:t>
            </a:r>
            <a:r>
              <a:rPr lang="en-US" dirty="0">
                <a:solidFill>
                  <a:srgbClr val="C00000"/>
                </a:solidFill>
              </a:rPr>
              <a:t>point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This includes the fixed antenna mount</a:t>
            </a:r>
            <a:r>
              <a:rPr lang="en-US" baseline="0" dirty="0">
                <a:solidFill>
                  <a:srgbClr val="FF0000"/>
                </a:solidFill>
              </a:rPr>
              <a:t> that is a part of a CORS.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But, some marks have permanently installed equipment that enable nearly continuous observations and these are called “active” stations.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959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</a:t>
            </a:r>
            <a:r>
              <a:rPr lang="en-US" dirty="0">
                <a:solidFill>
                  <a:srgbClr val="C00000"/>
                </a:solidFill>
              </a:rPr>
              <a:t>marks</a:t>
            </a:r>
            <a:r>
              <a:rPr lang="en-US" dirty="0"/>
              <a:t> are passive!—in that they sit there doing nothing in and of themselves besides holding a </a:t>
            </a:r>
            <a:r>
              <a:rPr lang="en-US" dirty="0">
                <a:solidFill>
                  <a:srgbClr val="C00000"/>
                </a:solidFill>
              </a:rPr>
              <a:t>point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This includes the fixed antenna mount</a:t>
            </a:r>
            <a:r>
              <a:rPr lang="en-US" baseline="0" dirty="0">
                <a:solidFill>
                  <a:srgbClr val="FF0000"/>
                </a:solidFill>
              </a:rPr>
              <a:t> that is a part of a CORS.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But, some marks have permanently installed equipment that enable nearly continuous observations and these are called “active” stations.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548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remember, today’s presentation is not JUST about new </a:t>
            </a:r>
            <a:r>
              <a:rPr lang="en-US" dirty="0" err="1"/>
              <a:t>datums</a:t>
            </a:r>
            <a:r>
              <a:rPr lang="en-US" dirty="0"/>
              <a:t>, it is about</a:t>
            </a:r>
            <a:r>
              <a:rPr lang="en-US" baseline="0" dirty="0"/>
              <a:t> modernizing the NSRS as a whole.</a:t>
            </a:r>
          </a:p>
          <a:p>
            <a:endParaRPr lang="en-US" baseline="0" dirty="0"/>
          </a:p>
          <a:p>
            <a:r>
              <a:rPr lang="en-US" baseline="0" dirty="0"/>
              <a:t>You don’t know what the NSRS is?  Stay tuned, we’ll get there as we go along.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463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06663" y="554038"/>
            <a:ext cx="4903787" cy="2759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9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0270" indent="-295354" defTabSz="9649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450" indent="-236619" defTabSz="9649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365" indent="-236619" defTabSz="9649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281" indent="-236619" defTabSz="9649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9587" indent="-236619" defTabSz="96493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2893" indent="-236619" defTabSz="96493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199" indent="-236619" defTabSz="96493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9505" indent="-236619" defTabSz="96493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64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198DFF-37DE-4FAA-9E29-95275F2A0D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493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NGS Overview, New Point Types and Opus Updates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06/26/2020</a:t>
            </a:r>
          </a:p>
        </p:txBody>
      </p:sp>
    </p:spTree>
    <p:extLst>
      <p:ext uri="{BB962C8B-B14F-4D97-AF65-F5344CB8AC3E}">
        <p14:creationId xmlns:p14="http://schemas.microsoft.com/office/powerpoint/2010/main" val="2221024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13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11400" y="527050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 NSRS 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does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get updated over the years.</a:t>
            </a:r>
          </a:p>
          <a:p>
            <a:pPr lvl="1">
              <a:defRPr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somewhat obvious right,</a:t>
            </a:r>
            <a:r>
              <a:rPr lang="en-US" sz="2400" baseline="0" dirty="0">
                <a:latin typeface="Cambria" panose="02040503050406030204" pitchFamily="18" charset="0"/>
                <a:ea typeface="Cambria" panose="02040503050406030204" pitchFamily="18" charset="0"/>
              </a:rPr>
              <a:t> I mean we went from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NAD27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NAD83 and</a:t>
            </a:r>
            <a:r>
              <a:rPr lang="en-US" sz="2400" baseline="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from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NGVD29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NAVD88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 Federal Register is the official indication of any changes and updates.  </a:t>
            </a:r>
          </a:p>
          <a:p>
            <a:pPr lvl="1">
              <a:defRPr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Key here is within the Register agencies the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Federal Register Notice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Release of NAVD 88: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Federal Register (Vol. 58, No. 120, 1993)</a:t>
            </a:r>
          </a:p>
          <a:p>
            <a:pPr lvl="2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Affirms “NAVD 88 as the </a:t>
            </a:r>
            <a:r>
              <a:rPr lang="en-US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official civilian vertical datum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for surveying and mapping activities in the United States performed or financed by </a:t>
            </a:r>
            <a:r>
              <a:rPr lang="en-US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Federal Government.”</a:t>
            </a:r>
          </a:p>
          <a:p>
            <a:pPr lvl="2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“To the extent practicable, legally allowable, and feasible, </a:t>
            </a:r>
            <a:r>
              <a:rPr lang="en-US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require that all Federal agencies</a:t>
            </a:r>
            <a:r>
              <a:rPr lang="en-US" sz="2000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using or producing vertical height information undertake an orderly transition to NAVD 88.”</a:t>
            </a:r>
          </a:p>
        </p:txBody>
      </p:sp>
    </p:spTree>
    <p:extLst>
      <p:ext uri="{BB962C8B-B14F-4D97-AF65-F5344CB8AC3E}">
        <p14:creationId xmlns:p14="http://schemas.microsoft.com/office/powerpoint/2010/main" val="2202449738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2" Target="../media/image2.jpe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844800" cy="365125"/>
          </a:xfrm>
        </p:spPr>
        <p:txBody>
          <a:bodyPr/>
          <a:lstStyle/>
          <a:p>
            <a:fld id="{F016A468-B10C-E94D-B4AE-FD48B5E66BC0}" type="datetimeFigureOut">
              <a:rPr lang="en-US" smtClean="0"/>
              <a:t>2024-03-26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5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6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2024-03-26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2024-03-26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8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2024-03-26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1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Grey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0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2024-03-26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2024-03-26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2024-03-26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2024-03-26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2024-03-26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2024-03-26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PHIC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39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2024-03-26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60373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8" Target="../slideLayouts/slideLayout8.xml" Type="http://schemas.openxmlformats.org/officeDocument/2006/relationships/slideLayout"/><Relationship Id="rId13" Target="../slideLayouts/slideLayout13.xml" Type="http://schemas.openxmlformats.org/officeDocument/2006/relationships/slideLayout"/><Relationship Id="rId3" Target="../slideLayouts/slideLayout3.xml" Type="http://schemas.openxmlformats.org/officeDocument/2006/relationships/slideLayout"/><Relationship Id="rId7" Target="../slideLayouts/slideLayout7.xml" Type="http://schemas.openxmlformats.org/officeDocument/2006/relationships/slideLayout"/><Relationship Id="rId12" Target="../slideLayouts/slideLayout12.xml" Type="http://schemas.openxmlformats.org/officeDocument/2006/relationships/slideLayout"/><Relationship Id="rId2" Target="../slideLayouts/slideLayout2.xml" Type="http://schemas.openxmlformats.org/officeDocument/2006/relationships/slideLayout"/><Relationship Id="rId16" Target="../media/image1.jpeg" Type="http://schemas.openxmlformats.org/officeDocument/2006/relationships/image"/><Relationship Id="rId1" Target="../slideLayouts/slideLayout1.xml" Type="http://schemas.openxmlformats.org/officeDocument/2006/relationships/slideLayout"/><Relationship Id="rId6" Target="../slideLayouts/slideLayout6.xml" Type="http://schemas.openxmlformats.org/officeDocument/2006/relationships/slideLayout"/><Relationship Id="rId11" Target="../slideLayouts/slideLayout11.xml" Type="http://schemas.openxmlformats.org/officeDocument/2006/relationships/slideLayout"/><Relationship Id="rId5" Target="../slideLayouts/slideLayout5.xml" Type="http://schemas.openxmlformats.org/officeDocument/2006/relationships/slideLayout"/><Relationship Id="rId15" Target="../theme/theme1.xml" Type="http://schemas.openxmlformats.org/officeDocument/2006/relationships/theme"/><Relationship Id="rId10" Target="../slideLayouts/slideLayout10.xml" Type="http://schemas.openxmlformats.org/officeDocument/2006/relationships/slideLayout"/><Relationship Id="rId4" Target="../slideLayouts/slideLayout4.xml" Type="http://schemas.openxmlformats.org/officeDocument/2006/relationships/slideLayout"/><Relationship Id="rId9" Target="../slideLayouts/slideLayout9.xml" Type="http://schemas.openxmlformats.org/officeDocument/2006/relationships/slideLayout"/><Relationship Id="rId14" Target="../slideLayouts/slideLayout14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16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F016A468-B10C-E94D-B4AE-FD48B5E66BC0}" type="datetimeFigureOut">
              <a:rPr lang="en-US" smtClean="0"/>
              <a:pPr/>
              <a:t>2024-03-26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9287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D3D538F9-49A3-B84F-B36B-A7030CDE5D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datums/newdatums/TrackOurProgress.s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eodesy.noaa.gov/web/science_edu/webinar_series/2022-are-you-done-yet.shtml" TargetMode="External"/><Relationship Id="rId4" Type="http://schemas.openxmlformats.org/officeDocument/2006/relationships/hyperlink" Target="https://geodesy.noaa.gov/datums/newdatums/FAQNewDatums.s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PUBS_LIB/FedRegister/FRdoc93-14922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 ?><Relationships xmlns="http://schemas.openxmlformats.org/package/2006/relationships"><Relationship Id="rId8" Target="../media/image18.jpeg" Type="http://schemas.openxmlformats.org/officeDocument/2006/relationships/image"/><Relationship Id="rId3" Target="../media/image15.PNG" Type="http://schemas.openxmlformats.org/officeDocument/2006/relationships/image"/><Relationship Id="rId7" Target="../media/image17.PNG" Type="http://schemas.openxmlformats.org/officeDocument/2006/relationships/image"/><Relationship Id="rId2" Target="../notesSlides/notesSlide10.xml" Type="http://schemas.openxmlformats.org/officeDocument/2006/relationships/notesSlide"/><Relationship Id="rId1" Target="../slideLayouts/slideLayout2.xml" Type="http://schemas.openxmlformats.org/officeDocument/2006/relationships/slideLayout"/><Relationship Id="rId6" Target="../media/image16.PNG" Type="http://schemas.openxmlformats.org/officeDocument/2006/relationships/image"/><Relationship Id="rId5" Target="https://www.ngs.noaa.gov/PUBS_LIB/FedRegister/FRN-Affirmation_of_Datum_for_Surveying_and_Mapping_Activities_-%5b1989%5d.pdf" TargetMode="External" Type="http://schemas.openxmlformats.org/officeDocument/2006/relationships/hyperlink"/><Relationship Id="rId4" Target="https://www.ngs.noaa.gov/PUBS_LIB/FedRegister/FRdoc93-14922.pdf" TargetMode="External" Type="http://schemas.openxmlformats.org/officeDocument/2006/relationships/hyperlink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 ?><Relationships xmlns="http://schemas.openxmlformats.org/package/2006/relationships"><Relationship Id="rId3" Target="https://geodesy.noaa.gov/NCAT/" TargetMode="External" Type="http://schemas.openxmlformats.org/officeDocument/2006/relationships/hyperlink"/><Relationship Id="rId2" Target="../notesSlides/notesSlide22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26.jpeg" Type="http://schemas.openxmlformats.org/officeDocument/2006/relationships/image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 ?><Relationships xmlns="http://schemas.openxmlformats.org/package/2006/relationships"><Relationship Id="rId2" Target="../media/image32.jpeg" Type="http://schemas.openxmlformats.org/officeDocument/2006/relationships/image"/><Relationship Id="rId1" Target="../slideLayouts/slideLayout14.xml" Type="http://schemas.openxmlformats.org/officeDocument/2006/relationships/slideLayout"/></Relationships>
</file>

<file path=ppt/slides/_rels/slide34.xml.rels><?xml version="1.0" encoding="UTF-8" standalone="yes" ?><Relationships xmlns="http://schemas.openxmlformats.org/package/2006/relationships"><Relationship Id="rId2" Target="../media/image32.jpeg" Type="http://schemas.openxmlformats.org/officeDocument/2006/relationships/image"/><Relationship Id="rId1" Target="../slideLayouts/slideLayout14.xml" Type="http://schemas.openxmlformats.org/officeDocument/2006/relationships/slideLayout"/></Relationships>
</file>

<file path=ppt/slides/_rels/slide35.xml.rels><?xml version="1.0" encoding="UTF-8" standalone="yes" ?><Relationships xmlns="http://schemas.openxmlformats.org/package/2006/relationships"><Relationship Id="rId2" Target="../media/image32.jpeg" Type="http://schemas.openxmlformats.org/officeDocument/2006/relationships/image"/><Relationship Id="rId1" Target="../slideLayouts/slideLayout14.xml" Type="http://schemas.openxmlformats.org/officeDocument/2006/relationships/slideLayout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 ?><Relationships xmlns="http://schemas.openxmlformats.org/package/2006/relationships"><Relationship Id="rId3" Target="../media/image34.jpeg" Type="http://schemas.openxmlformats.org/officeDocument/2006/relationships/image"/><Relationship Id="rId2" Target="../notesSlides/notesSlide28.xml" Type="http://schemas.openxmlformats.org/officeDocument/2006/relationships/notesSlide"/><Relationship Id="rId1" Target="../slideLayouts/slideLayout13.xml" Type="http://schemas.openxmlformats.org/officeDocument/2006/relationships/slideLayout"/><Relationship Id="rId5" Target="../media/image36.jpeg" Type="http://schemas.openxmlformats.org/officeDocument/2006/relationships/image"/><Relationship Id="rId4" Target="../media/image35.jpeg" Type="http://schemas.openxmlformats.org/officeDocument/2006/relationships/image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 ?><Relationships xmlns="http://schemas.openxmlformats.org/package/2006/relationships"><Relationship Id="rId3" Target="../media/image37.jpeg" Type="http://schemas.openxmlformats.org/officeDocument/2006/relationships/image"/><Relationship Id="rId2" Target="../notesSlides/notesSlide29.xml" Type="http://schemas.openxmlformats.org/officeDocument/2006/relationships/notesSlide"/><Relationship Id="rId1" Target="../slideLayouts/slideLayout6.xml" Type="http://schemas.openxmlformats.org/officeDocument/2006/relationships/slideLayout"/><Relationship Id="rId4" Target="../media/image38.jpg" Type="http://schemas.openxmlformats.org/officeDocument/2006/relationships/image"/></Relationships>
</file>

<file path=ppt/slides/_rels/slide41.xml.rels><?xml version="1.0" encoding="UTF-8" standalone="yes" ?><Relationships xmlns="http://schemas.openxmlformats.org/package/2006/relationships"><Relationship Id="rId3" Target="../media/image38.jpg" Type="http://schemas.openxmlformats.org/officeDocument/2006/relationships/image"/><Relationship Id="rId2" Target="../media/image37.jpeg" Type="http://schemas.openxmlformats.org/officeDocument/2006/relationships/image"/><Relationship Id="rId1" Target="../slideLayouts/slideLayout6.xml" Type="http://schemas.openxmlformats.org/officeDocument/2006/relationships/slideLayout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 ?><Relationships xmlns="http://schemas.openxmlformats.org/package/2006/relationships"><Relationship Id="rId3" Target="../media/image43.jpeg" Type="http://schemas.openxmlformats.org/officeDocument/2006/relationships/image"/><Relationship Id="rId2" Target="../media/image4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.xml.rels><?xml version="1.0" encoding="UTF-8" standalone="yes" ?><Relationships xmlns="http://schemas.openxmlformats.org/package/2006/relationships"><Relationship Id="rId3" Target="../media/image9.jpeg" Type="http://schemas.openxmlformats.org/officeDocument/2006/relationships/image"/><Relationship Id="rId2" Target="../notesSlides/notesSlide3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ADVISORS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81F2AE08-6BDE-4BF0-A9DA-569A06265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755" y="1288778"/>
            <a:ext cx="10525245" cy="1823068"/>
          </a:xfrm>
        </p:spPr>
        <p:txBody>
          <a:bodyPr anchor="t">
            <a:normAutofit/>
          </a:bodyPr>
          <a:lstStyle/>
          <a:p>
            <a:r>
              <a:rPr lang="en-US" dirty="0"/>
              <a:t>Geodesy for Photogrammetrists</a:t>
            </a:r>
            <a:br>
              <a:rPr lang="en-US" dirty="0"/>
            </a:br>
            <a:r>
              <a:rPr lang="en-US" sz="3733" dirty="0"/>
              <a:t>NATRF2022 and NAPGD2022</a:t>
            </a:r>
            <a:endParaRPr lang="en-US" dirty="0"/>
          </a:p>
        </p:txBody>
      </p:sp>
      <p:sp>
        <p:nvSpPr>
          <p:cNvPr id="15" name="Event">
            <a:extLst>
              <a:ext uri="{FF2B5EF4-FFF2-40B4-BE49-F238E27FC236}">
                <a16:creationId xmlns:a16="http://schemas.microsoft.com/office/drawing/2014/main" id="{7A4A8595-C901-4916-B243-6D2AD16E6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111846"/>
            <a:ext cx="12192000" cy="1084233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i="1" dirty="0">
                <a:solidFill>
                  <a:schemeClr val="tx1"/>
                </a:solidFill>
              </a:rPr>
              <a:t>ASPRS PDAD Meeting</a:t>
            </a:r>
          </a:p>
          <a:p>
            <a:pPr>
              <a:spcBef>
                <a:spcPts val="0"/>
              </a:spcBef>
            </a:pPr>
            <a:r>
              <a:rPr lang="en-US" sz="2400" i="1" dirty="0">
                <a:solidFill>
                  <a:schemeClr val="tx1"/>
                </a:solidFill>
              </a:rPr>
              <a:t>March 2024</a:t>
            </a:r>
          </a:p>
        </p:txBody>
      </p:sp>
      <p:sp>
        <p:nvSpPr>
          <p:cNvPr id="16" name="Name POC">
            <a:extLst>
              <a:ext uri="{FF2B5EF4-FFF2-40B4-BE49-F238E27FC236}">
                <a16:creationId xmlns:a16="http://schemas.microsoft.com/office/drawing/2014/main" id="{F6137DED-D925-4B47-B611-ADB0471AF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96080"/>
            <a:ext cx="12191999" cy="266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GISP, CFS</a:t>
            </a:r>
          </a:p>
          <a:p>
            <a:pPr algn="ctr"/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Advisor</a:t>
            </a:r>
          </a:p>
          <a:p>
            <a:pPr algn="ctr">
              <a:spcBef>
                <a:spcPts val="2400"/>
              </a:spcBef>
            </a:pP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</a:p>
        </p:txBody>
      </p:sp>
    </p:spTree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 just new datums"/>
          <p:cNvSpPr txBox="1">
            <a:spLocks noGrp="1"/>
          </p:cNvSpPr>
          <p:nvPr>
            <p:ph type="title"/>
          </p:nvPr>
        </p:nvSpPr>
        <p:spPr>
          <a:xfrm>
            <a:off x="1524002" y="3875047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i="1" spc="-40" dirty="0">
                <a:cs typeface="Calibri"/>
              </a:rPr>
              <a:t>Yes, we are delayed.</a:t>
            </a:r>
            <a:endParaRPr sz="4800" i="1" dirty="0">
              <a:cs typeface="Calibri"/>
            </a:endParaRPr>
          </a:p>
        </p:txBody>
      </p:sp>
      <p:sp>
        <p:nvSpPr>
          <p:cNvPr id="3" name="nsrs modernization"/>
          <p:cNvSpPr txBox="1"/>
          <p:nvPr/>
        </p:nvSpPr>
        <p:spPr>
          <a:xfrm>
            <a:off x="1524001" y="24394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 defTabSz="457189" fontAlgn="base">
              <a:spcBef>
                <a:spcPts val="133"/>
              </a:spcBef>
              <a:spcAft>
                <a:spcPct val="0"/>
              </a:spcAft>
              <a:defRPr/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NSRS Modernization</a:t>
            </a:r>
          </a:p>
        </p:txBody>
      </p:sp>
    </p:spTree>
    <p:extLst>
      <p:ext uri="{BB962C8B-B14F-4D97-AF65-F5344CB8AC3E}">
        <p14:creationId xmlns:p14="http://schemas.microsoft.com/office/powerpoint/2010/main" val="124096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326521"/>
            <a:ext cx="9144000" cy="877489"/>
          </a:xfrm>
        </p:spPr>
        <p:txBody>
          <a:bodyPr/>
          <a:lstStyle/>
          <a:p>
            <a:r>
              <a:rPr lang="en-US" sz="4000" dirty="0"/>
              <a:t>Delayed Release of the Modernized NSRS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7893" y="1248936"/>
            <a:ext cx="11557619" cy="497592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933" i="1" dirty="0"/>
              <a:t>How long will the delay be?</a:t>
            </a:r>
          </a:p>
          <a:p>
            <a:pPr marL="465127" lvl="1"/>
            <a:r>
              <a:rPr lang="en-US" altLang="en-US" sz="2933" dirty="0"/>
              <a:t>Our website or newsletter is best source of projected timeframe, current estimate is </a:t>
            </a:r>
            <a:r>
              <a:rPr lang="en-US" altLang="en-US" sz="2933" b="1" dirty="0"/>
              <a:t>middle of 2025</a:t>
            </a:r>
            <a:r>
              <a:rPr lang="en-US" altLang="en-US" sz="2933" dirty="0"/>
              <a:t>.</a:t>
            </a:r>
          </a:p>
          <a:p>
            <a:pPr>
              <a:spcBef>
                <a:spcPts val="2400"/>
              </a:spcBef>
            </a:pPr>
            <a:r>
              <a:rPr lang="en-US" altLang="en-US" sz="2933" i="1" dirty="0"/>
              <a:t>Will the names stay the same?</a:t>
            </a:r>
          </a:p>
          <a:p>
            <a:pPr marL="465127" lvl="1"/>
            <a:r>
              <a:rPr lang="en-US" altLang="en-US" sz="2933" dirty="0">
                <a:solidFill>
                  <a:prstClr val="black"/>
                </a:solidFill>
              </a:rPr>
              <a:t>Yes, terms containing “2022” such as “NATRF2022” and “NAPGD2022” will remain the same.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" y="6471236"/>
            <a:ext cx="35580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hlinkClick r:id="rId3"/>
              </a:rPr>
              <a:t>hyperlink to the Track Our Progress homepage</a:t>
            </a:r>
            <a:endParaRPr lang="en-US" sz="1400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0167515" y="6469806"/>
            <a:ext cx="19500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hlinkClick r:id="rId4"/>
              </a:rPr>
              <a:t>hyperlink to the full FAQ</a:t>
            </a:r>
            <a:endParaRPr lang="en-US" sz="1400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0E46E-823A-41AC-818C-80C6AAE94C7D}"/>
              </a:ext>
            </a:extLst>
          </p:cNvPr>
          <p:cNvSpPr txBox="1"/>
          <p:nvPr/>
        </p:nvSpPr>
        <p:spPr bwMode="auto">
          <a:xfrm>
            <a:off x="5210928" y="6482118"/>
            <a:ext cx="16962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400" dirty="0">
                <a:solidFill>
                  <a:prstClr val="black"/>
                </a:solidFill>
                <a:hlinkClick r:id="rId5"/>
              </a:rPr>
              <a:t>June 2022 webinar</a:t>
            </a:r>
            <a:endParaRPr lang="en-US" sz="1400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79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8184F-47C7-4DF0-BA2C-52F08F986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9"/>
            <a:ext cx="9144000" cy="1143000"/>
          </a:xfrm>
        </p:spPr>
        <p:txBody>
          <a:bodyPr>
            <a:normAutofit/>
          </a:bodyPr>
          <a:lstStyle/>
          <a:p>
            <a:r>
              <a:rPr lang="en-US" sz="5333" dirty="0"/>
              <a:t>Modernizing the NSRS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CB94E-1EFB-4F90-B437-491669595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340553"/>
            <a:ext cx="10901680" cy="531424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Updating </a:t>
            </a:r>
            <a:r>
              <a:rPr lang="en-US" sz="3200" b="1" i="1" dirty="0"/>
              <a:t>all</a:t>
            </a:r>
            <a:r>
              <a:rPr lang="en-US" sz="3200" dirty="0"/>
              <a:t> NSRS coordinates</a:t>
            </a:r>
          </a:p>
          <a:p>
            <a:pPr lvl="1">
              <a:defRPr/>
            </a:pPr>
            <a:r>
              <a:rPr lang="en-US" sz="2667" dirty="0"/>
              <a:t>Replace existing datums with new datums</a:t>
            </a:r>
          </a:p>
          <a:p>
            <a:pPr lvl="1">
              <a:defRPr/>
            </a:pPr>
            <a:r>
              <a:rPr lang="en-US" sz="2667" dirty="0"/>
              <a:t>Replacing existing SPCS83 with new SPCS2022</a:t>
            </a:r>
          </a:p>
          <a:p>
            <a:pPr lvl="1">
              <a:defRPr/>
            </a:pPr>
            <a:r>
              <a:rPr lang="en-US" sz="2667" dirty="0"/>
              <a:t>Accounting for coordinates changing with time</a:t>
            </a:r>
          </a:p>
          <a:p>
            <a:pPr>
              <a:defRPr/>
            </a:pPr>
            <a:r>
              <a:rPr lang="en-US" sz="3200" dirty="0"/>
              <a:t>Improving NGS products and services</a:t>
            </a:r>
          </a:p>
          <a:p>
            <a:pPr>
              <a:defRPr/>
            </a:pPr>
            <a:r>
              <a:rPr lang="en-US" sz="3200" dirty="0"/>
              <a:t>Simplifying customer contributions</a:t>
            </a:r>
          </a:p>
          <a:p>
            <a:pPr>
              <a:defRPr/>
            </a:pPr>
            <a:r>
              <a:rPr lang="en-US" sz="3200" dirty="0"/>
              <a:t>Making the NSRS:</a:t>
            </a:r>
          </a:p>
          <a:p>
            <a:pPr lvl="1">
              <a:defRPr/>
            </a:pPr>
            <a:r>
              <a:rPr lang="en-US" sz="2667" b="1" i="1" dirty="0"/>
              <a:t>More</a:t>
            </a:r>
            <a:r>
              <a:rPr lang="en-US" sz="2667" dirty="0"/>
              <a:t> accurate</a:t>
            </a:r>
          </a:p>
          <a:p>
            <a:pPr lvl="1">
              <a:defRPr/>
            </a:pPr>
            <a:r>
              <a:rPr lang="en-US" sz="2667" b="1" i="1" dirty="0"/>
              <a:t>More</a:t>
            </a:r>
            <a:r>
              <a:rPr lang="en-US" sz="2667" dirty="0"/>
              <a:t> accessible</a:t>
            </a:r>
          </a:p>
          <a:p>
            <a:pPr lvl="1">
              <a:defRPr/>
            </a:pPr>
            <a:r>
              <a:rPr lang="en-US" sz="2667" b="1" i="1" dirty="0"/>
              <a:t>More</a:t>
            </a:r>
            <a:r>
              <a:rPr lang="en-US" sz="2667" dirty="0"/>
              <a:t> efficient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5672F8-2E11-420E-932D-1C02A556BF66}"/>
              </a:ext>
            </a:extLst>
          </p:cNvPr>
          <p:cNvSpPr/>
          <p:nvPr/>
        </p:nvSpPr>
        <p:spPr>
          <a:xfrm rot="20193485">
            <a:off x="8304012" y="3848406"/>
            <a:ext cx="2922595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4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Rollout in</a:t>
            </a:r>
          </a:p>
          <a:p>
            <a:pPr algn="ctr" defTabSz="914377">
              <a:defRPr/>
            </a:pPr>
            <a:r>
              <a:rPr lang="en-US" sz="96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2DE03-F867-4875-AC5C-1411BEB15F82}"/>
              </a:ext>
            </a:extLst>
          </p:cNvPr>
          <p:cNvSpPr txBox="1"/>
          <p:nvPr/>
        </p:nvSpPr>
        <p:spPr>
          <a:xfrm>
            <a:off x="9039860" y="2666607"/>
            <a:ext cx="168148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267" dirty="0">
                <a:solidFill>
                  <a:prstClr val="black"/>
                </a:solidFill>
                <a:latin typeface="Rage Italic" panose="03070502040507070304" pitchFamily="66" charset="0"/>
              </a:rPr>
              <a:t>begins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6CC2FA-C6C5-4462-95D8-F7237114AD6F}"/>
              </a:ext>
            </a:extLst>
          </p:cNvPr>
          <p:cNvCxnSpPr>
            <a:cxnSpLocks/>
          </p:cNvCxnSpPr>
          <p:nvPr/>
        </p:nvCxnSpPr>
        <p:spPr>
          <a:xfrm>
            <a:off x="9816109" y="3221916"/>
            <a:ext cx="237212" cy="650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77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21674" y="1269358"/>
            <a:ext cx="11767127" cy="5440359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The NSRS </a:t>
            </a:r>
            <a:r>
              <a:rPr lang="en-US" sz="2800" b="1" i="1" dirty="0">
                <a:solidFill>
                  <a:srgbClr val="C00000"/>
                </a:solidFill>
              </a:rPr>
              <a:t>does</a:t>
            </a:r>
            <a:r>
              <a:rPr lang="en-US" sz="2800" dirty="0"/>
              <a:t> get updated over the years.</a:t>
            </a:r>
          </a:p>
          <a:p>
            <a:pPr lvl="1">
              <a:defRPr/>
            </a:pPr>
            <a:r>
              <a:rPr lang="en-US" sz="2400" dirty="0"/>
              <a:t>somewhat obvious NAD27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NAD83 … NGVD29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NAVD88</a:t>
            </a:r>
            <a:endParaRPr lang="en-US" sz="2400" dirty="0"/>
          </a:p>
          <a:p>
            <a:pPr>
              <a:spcBef>
                <a:spcPts val="1800"/>
              </a:spcBef>
              <a:defRPr/>
            </a:pPr>
            <a:r>
              <a:rPr lang="en-US" sz="2800" dirty="0"/>
              <a:t>The Federal Register is the official indication of any changes and updates.  </a:t>
            </a:r>
          </a:p>
          <a:p>
            <a:pPr lvl="1">
              <a:defRPr/>
            </a:pPr>
            <a:r>
              <a:rPr lang="en-US" sz="2400" dirty="0"/>
              <a:t>Key here is the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Federal Register Notice (FRN)</a:t>
            </a:r>
            <a:endParaRPr lang="en-US" sz="2400" b="1" dirty="0"/>
          </a:p>
          <a:p>
            <a:pPr>
              <a:spcBef>
                <a:spcPts val="1800"/>
              </a:spcBef>
              <a:defRPr/>
            </a:pPr>
            <a:r>
              <a:rPr lang="en-US" sz="2800" dirty="0"/>
              <a:t>Federal Register  - Vol. 58, No. 120, 1993</a:t>
            </a:r>
          </a:p>
          <a:p>
            <a:pPr lvl="1"/>
            <a:r>
              <a:rPr lang="en-US" sz="2400" dirty="0"/>
              <a:t>FRN officially announcing NAVD 88</a:t>
            </a:r>
          </a:p>
          <a:p>
            <a:pPr lvl="1"/>
            <a:r>
              <a:rPr lang="en-US" sz="2000" dirty="0"/>
              <a:t>Affirms “NAVD 88 as the </a:t>
            </a:r>
            <a:r>
              <a:rPr lang="en-US" sz="2000" dirty="0">
                <a:solidFill>
                  <a:srgbClr val="C00000"/>
                </a:solidFill>
              </a:rPr>
              <a:t>official civilian vertical datum </a:t>
            </a:r>
            <a:r>
              <a:rPr lang="en-US" sz="2000" dirty="0"/>
              <a:t>for surveying and mapping activities in the United States performed or financed by </a:t>
            </a:r>
            <a:r>
              <a:rPr lang="en-US" sz="2000" dirty="0">
                <a:solidFill>
                  <a:srgbClr val="C00000"/>
                </a:solidFill>
              </a:rPr>
              <a:t>the Federal Government.”</a:t>
            </a:r>
          </a:p>
          <a:p>
            <a:pPr lvl="1"/>
            <a:r>
              <a:rPr lang="en-US" sz="1800" dirty="0"/>
              <a:t>“To the extent practicable, legally allowable, and feasible, </a:t>
            </a:r>
            <a:r>
              <a:rPr lang="en-US" sz="1800" dirty="0">
                <a:solidFill>
                  <a:srgbClr val="C00000"/>
                </a:solidFill>
              </a:rPr>
              <a:t>require that all Federal agencies</a:t>
            </a:r>
            <a:r>
              <a:rPr lang="en-US" sz="1800" u="sng" dirty="0"/>
              <a:t> </a:t>
            </a:r>
            <a:r>
              <a:rPr lang="en-US" sz="1800" dirty="0"/>
              <a:t>using or producing vertical height information undertake an orderly transition to NAVD 88.”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274639"/>
            <a:ext cx="9160331" cy="99472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Maintaining the NSRS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50011" y="6568645"/>
            <a:ext cx="49144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hlinkClick r:id="rId3"/>
              </a:rPr>
              <a:t>http://www.ngs.noaa.gov/PUBS_LIB/FedRegister/FRdoc93-14922.pdf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8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in text"/>
          <p:cNvSpPr>
            <a:spLocks noGrp="1"/>
          </p:cNvSpPr>
          <p:nvPr>
            <p:ph idx="1"/>
          </p:nvPr>
        </p:nvSpPr>
        <p:spPr>
          <a:xfrm>
            <a:off x="1638302" y="1066797"/>
            <a:ext cx="8925791" cy="5492267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dirty="0" lang="en-US">
                <a:latin charset="0" panose="02040503050406030204" pitchFamily="18" typeface="Cambria"/>
              </a:rPr>
              <a:t>OMB Circular A-16</a:t>
            </a:r>
          </a:p>
          <a:p>
            <a:pPr indent="-514338" lvl="1" marL="971526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dirty="0" lang="en-US" u="sng">
                <a:latin charset="0" panose="02040503050406030204" pitchFamily="18" typeface="Cambria"/>
              </a:rPr>
              <a:t>requires</a:t>
            </a:r>
            <a:r>
              <a:rPr dirty="0" lang="en-US">
                <a:latin charset="0" panose="02040503050406030204" pitchFamily="18" typeface="Cambria"/>
              </a:rPr>
              <a:t> all Federal civilian agencies to utilize “geodetic control” for their geospatial activities</a:t>
            </a:r>
          </a:p>
          <a:p>
            <a:pPr indent="-514338" lvl="1" marL="971526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dirty="0" lang="en-US">
                <a:latin charset="0" panose="02040503050406030204" pitchFamily="18" typeface="Cambria"/>
              </a:rPr>
              <a:t>places NOAA in responsible charge of that control</a:t>
            </a:r>
          </a:p>
          <a:p>
            <a:pPr indent="-514338" lvl="1" marL="971526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dirty="0" lang="en-US">
                <a:latin charset="0" panose="02040503050406030204" pitchFamily="18" typeface="Cambria"/>
              </a:rPr>
              <a:t>NGS has defined that control as the NSRS</a:t>
            </a:r>
          </a:p>
          <a:p>
            <a:pPr indent="-514338" lvl="1" marL="971526">
              <a:spcBef>
                <a:spcPts val="1200"/>
              </a:spcBef>
              <a:buFont typeface="+mj-lt"/>
              <a:buAutoNum startAt="4" type="arabicParenR"/>
              <a:defRPr/>
            </a:pPr>
            <a:r>
              <a:rPr dirty="0" lang="en-US">
                <a:latin charset="0" panose="02040503050406030204" pitchFamily="18" typeface="Cambria"/>
              </a:rPr>
              <a:t>FGCS has issued requirements, via FRNs, to reference data to the </a:t>
            </a:r>
            <a:r>
              <a:rPr b="1" dirty="0" i="1" lang="en-US">
                <a:latin charset="0" panose="02040503050406030204" pitchFamily="18" typeface="Cambria"/>
              </a:rPr>
              <a:t>most recent components</a:t>
            </a:r>
            <a:r>
              <a:rPr b="1" dirty="0" lang="en-US">
                <a:latin charset="0" panose="02040503050406030204" pitchFamily="18" typeface="Cambria"/>
              </a:rPr>
              <a:t> </a:t>
            </a:r>
            <a:r>
              <a:rPr dirty="0" lang="en-US">
                <a:latin charset="0" panose="02040503050406030204" pitchFamily="18" typeface="Cambria"/>
              </a:rPr>
              <a:t>of the NSRS</a:t>
            </a:r>
          </a:p>
          <a:p>
            <a:pPr lvl="6">
              <a:spcBef>
                <a:spcPts val="0"/>
              </a:spcBef>
              <a:defRPr/>
            </a:pPr>
            <a:r>
              <a:rPr dirty="0" lang="en-US" sz="2400">
                <a:latin charset="0" panose="02040503050406030204" pitchFamily="18" typeface="Cambria"/>
              </a:rPr>
              <a:t>1989 FRN designated  NAD 83</a:t>
            </a:r>
          </a:p>
          <a:p>
            <a:pPr lvl="6">
              <a:spcBef>
                <a:spcPts val="0"/>
              </a:spcBef>
              <a:defRPr/>
            </a:pPr>
            <a:r>
              <a:rPr dirty="0" lang="en-US" sz="2400">
                <a:latin charset="0" panose="02040503050406030204" pitchFamily="18" typeface="Cambria"/>
              </a:rPr>
              <a:t>1993 FRN designated  NAVD 88</a:t>
            </a:r>
            <a:endParaRPr dirty="0" lang="en-US">
              <a:latin charset="0" panose="02040503050406030204" pitchFamily="18" typeface="Cambria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24001" y="274639"/>
            <a:ext cx="9160331" cy="87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ctr" defTabSz="457200" eaLnBrk="1" fontAlgn="base" hangingPunct="1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eaLnBrk="1" fontAlgn="base" hangingPunct="1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eaLnBrk="1" fontAlgn="base" hangingPunct="1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eaLnBrk="1" fontAlgn="base" hangingPunct="1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r>
              <a:rPr altLang="en-US" dirty="0" lang="en-US">
                <a:latin charset="0" panose="02040503050406030204" pitchFamily="18" typeface="Cambria"/>
                <a:ea charset="0" panose="020B0604030504040204" pitchFamily="34" typeface="Tahoma"/>
                <a:cs charset="0" panose="020B0604030504040204" pitchFamily="34" typeface="Tahoma"/>
              </a:rPr>
              <a:t>NSRS … do I have to use it?</a:t>
            </a:r>
            <a:endParaRPr dirty="0"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r="15000"/>
          <a:stretch/>
        </p:blipFill>
        <p:spPr>
          <a:xfrm>
            <a:off x="1524000" y="1599489"/>
            <a:ext cx="9144000" cy="4953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524000" y="6560222"/>
            <a:ext cx="19814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none">
            <a:spAutoFit/>
          </a:bodyPr>
          <a:lstStyle/>
          <a:p>
            <a:r>
              <a:rPr dirty="0" lang="en-US" sz="1200">
                <a:hlinkClick r:id="rId4"/>
              </a:rPr>
              <a:t>Hyperlink to NAVD88 FRN</a:t>
            </a:r>
            <a:endParaRPr dirty="0" lang="en-US" sz="1200"/>
          </a:p>
        </p:txBody>
      </p:sp>
      <p:sp>
        <p:nvSpPr>
          <p:cNvPr id="6" name="TextBox 5"/>
          <p:cNvSpPr txBox="1"/>
          <p:nvPr/>
        </p:nvSpPr>
        <p:spPr bwMode="auto">
          <a:xfrm>
            <a:off x="3316351" y="6552727"/>
            <a:ext cx="18902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none">
            <a:spAutoFit/>
          </a:bodyPr>
          <a:lstStyle/>
          <a:p>
            <a:r>
              <a:rPr dirty="0" lang="en-US" sz="1200">
                <a:hlinkClick r:id="rId5"/>
              </a:rPr>
              <a:t>Hyperlink to NAD83 FRN</a:t>
            </a:r>
            <a:endParaRPr dirty="0" lang="en-US" sz="1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7"/>
          <a:stretch/>
        </p:blipFill>
        <p:spPr>
          <a:xfrm>
            <a:off x="2230236" y="1777002"/>
            <a:ext cx="8384424" cy="246579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2216150" y="2446021"/>
            <a:ext cx="3674111" cy="4191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800"/>
          </a:p>
        </p:txBody>
      </p:sp>
      <p:sp>
        <p:nvSpPr>
          <p:cNvPr id="8" name="Curved Right Arrow 7"/>
          <p:cNvSpPr/>
          <p:nvPr/>
        </p:nvSpPr>
        <p:spPr>
          <a:xfrm flipH="1" flipV="1" rot="10800000">
            <a:off x="1578682" y="1918337"/>
            <a:ext cx="548641" cy="91630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"/>
          <a:stretch/>
        </p:blipFill>
        <p:spPr>
          <a:xfrm>
            <a:off x="2230237" y="4356332"/>
            <a:ext cx="8371089" cy="17441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" t="17"/>
          <a:stretch/>
        </p:blipFill>
        <p:spPr>
          <a:xfrm>
            <a:off x="6985452" y="19049"/>
            <a:ext cx="3606349" cy="682201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611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7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8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xit" presetID="31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12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3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4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filter="fade" transition="out">
                                      <p:cBhvr>
                                        <p:cTn dur="1000" id="15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7" nodeType="withEffect" presetClass="exit" presetID="31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1000" id="18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9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2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filter="fade" transition="out">
                                      <p:cBhvr>
                                        <p:cTn dur="1000" id="2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7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29" nodeType="afterEffect" presetClass="entr" presetID="21" presetSubtype="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2)" transition="in">
                                      <p:cBhvr>
                                        <p:cTn dur="1000" id="3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2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33" nodeType="afterEffect" presetClass="entr" presetID="22" presetSubtype="1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3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6">
                      <p:stCondLst>
                        <p:cond delay="indefinite"/>
                      </p:stCondLst>
                      <p:childTnLst>
                        <p:par>
                          <p:cTn fill="hold" id="37">
                            <p:stCondLst>
                              <p:cond delay="0"/>
                            </p:stCondLst>
                            <p:childTnLst>
                              <p:par>
                                <p:cTn fill="hold" id="38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4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1">
                            <p:stCondLst>
                              <p:cond delay="500"/>
                            </p:stCondLst>
                            <p:childTnLst>
                              <p:par>
                                <p:cTn fill="hold" id="42" nodeType="afterEffect" presetClass="exit" presetID="10" presetSubtype="0">
                                  <p:stCondLst>
                                    <p:cond delay="3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43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7"/>
      <p:bldP animBg="1" grpId="0" spid="8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629" y="1006792"/>
            <a:ext cx="8084611" cy="139065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Federal Geospatial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Committee (FGDC)</a:t>
            </a:r>
          </a:p>
        </p:txBody>
      </p:sp>
      <p:sp>
        <p:nvSpPr>
          <p:cNvPr id="8" name="main text"/>
          <p:cNvSpPr>
            <a:spLocks noGrp="1"/>
          </p:cNvSpPr>
          <p:nvPr>
            <p:ph idx="1"/>
          </p:nvPr>
        </p:nvSpPr>
        <p:spPr>
          <a:xfrm>
            <a:off x="167640" y="3190875"/>
            <a:ext cx="11917680" cy="3387239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dirty="0">
                <a:latin typeface="Cambria" panose="02040503050406030204" pitchFamily="18" charset="0"/>
              </a:rPr>
              <a:t>FGCS = Federal Geodetic Control Subcommittee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dirty="0">
                <a:latin typeface="Cambria" panose="02040503050406030204" pitchFamily="18" charset="0"/>
              </a:rPr>
              <a:t>Under the umbrella of the FGDC, NGS leads the FGCS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defRPr/>
            </a:pPr>
            <a:endParaRPr lang="en-US" dirty="0">
              <a:latin typeface="Cambria" panose="02040503050406030204" pitchFamily="18" charset="0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  <a:defRPr/>
            </a:pP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732947"/>
            <a:ext cx="2910840" cy="19764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04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96" y="-747100"/>
            <a:ext cx="9063704" cy="7942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48084" cy="139065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1524000" y="3057526"/>
            <a:ext cx="3829051" cy="9525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18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7"/>
            <a:ext cx="9144000" cy="1020763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FGCS Member Agencies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" y="1295401"/>
            <a:ext cx="6111240" cy="5381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67" dirty="0"/>
              <a:t>DEPARTMENT OF AGRICULTURE</a:t>
            </a:r>
          </a:p>
          <a:p>
            <a:pPr lvl="1"/>
            <a:r>
              <a:rPr lang="en-US" sz="1467" dirty="0"/>
              <a:t>USFS –US Forestry Service</a:t>
            </a:r>
          </a:p>
          <a:p>
            <a:pPr lvl="1"/>
            <a:r>
              <a:rPr lang="en-US" sz="1467" dirty="0"/>
              <a:t>FSA – Farm Service Agency</a:t>
            </a:r>
          </a:p>
          <a:p>
            <a:pPr marL="0" indent="0">
              <a:buNone/>
            </a:pPr>
            <a:r>
              <a:rPr lang="en-US" sz="1867" dirty="0"/>
              <a:t>DEPARTMENT OF COMMERCE</a:t>
            </a:r>
            <a:r>
              <a:rPr lang="en-US" sz="1467" dirty="0"/>
              <a:t> 	</a:t>
            </a:r>
          </a:p>
          <a:p>
            <a:pPr lvl="1"/>
            <a:r>
              <a:rPr lang="en-US" sz="1467" dirty="0"/>
              <a:t>USCB – US Census Bureau</a:t>
            </a:r>
          </a:p>
          <a:p>
            <a:pPr lvl="1"/>
            <a:r>
              <a:rPr lang="en-US" sz="1467" dirty="0"/>
              <a:t>NIST – National Institute of Standards &amp; Technology</a:t>
            </a:r>
          </a:p>
          <a:p>
            <a:pPr lvl="1"/>
            <a:r>
              <a:rPr lang="en-US" sz="1467" dirty="0"/>
              <a:t>NOAA – National Oceanic and Atmospheric Administration</a:t>
            </a:r>
          </a:p>
          <a:p>
            <a:pPr marL="0" indent="0">
              <a:buNone/>
            </a:pPr>
            <a:r>
              <a:rPr lang="en-US" sz="1867" dirty="0"/>
              <a:t>DEPARTMENT OF HOMELAND SECURITY</a:t>
            </a:r>
          </a:p>
          <a:p>
            <a:pPr lvl="1"/>
            <a:r>
              <a:rPr lang="en-US" sz="1467" dirty="0"/>
              <a:t>USCG – US Coast Guard</a:t>
            </a:r>
          </a:p>
          <a:p>
            <a:pPr lvl="1"/>
            <a:r>
              <a:rPr lang="en-US" sz="1467" dirty="0"/>
              <a:t>FEMA – Federal Emergency Management Agency</a:t>
            </a:r>
          </a:p>
          <a:p>
            <a:pPr marL="0" indent="0">
              <a:buNone/>
            </a:pPr>
            <a:r>
              <a:rPr lang="en-US" sz="1867" dirty="0"/>
              <a:t>DEPARTMENT OF DEFENSE</a:t>
            </a:r>
          </a:p>
          <a:p>
            <a:pPr lvl="1"/>
            <a:r>
              <a:rPr lang="en-US" sz="1467" dirty="0"/>
              <a:t>NGA – National Geospatial-Intelligence Agency</a:t>
            </a:r>
          </a:p>
          <a:p>
            <a:pPr lvl="1"/>
            <a:r>
              <a:rPr lang="en-US" sz="1467" dirty="0"/>
              <a:t>USACE – US Army Corps of Engineers</a:t>
            </a:r>
          </a:p>
          <a:p>
            <a:pPr lvl="1"/>
            <a:r>
              <a:rPr lang="en-US" sz="1467" dirty="0"/>
              <a:t>USNO – US Naval Observatory</a:t>
            </a:r>
          </a:p>
          <a:p>
            <a:pPr marL="0" indent="0">
              <a:buNone/>
            </a:pPr>
            <a:r>
              <a:rPr lang="en-US" sz="1867" dirty="0"/>
              <a:t>DEPARTMENT OF THE INTERIOR</a:t>
            </a:r>
          </a:p>
          <a:p>
            <a:pPr lvl="1"/>
            <a:r>
              <a:rPr lang="en-US" sz="1467" dirty="0"/>
              <a:t>BIA – Bureau of Indian Affairs</a:t>
            </a:r>
          </a:p>
          <a:p>
            <a:pPr lvl="1"/>
            <a:r>
              <a:rPr lang="en-US" sz="1467" dirty="0"/>
              <a:t>BOEM – Bureau of Ocean Energy Management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0" y="1295401"/>
            <a:ext cx="588264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32" lvl="1" indent="-285744" defTabSz="457189">
              <a:defRPr/>
            </a:pP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OSMRE – Office of Surface Mining and Reclamation Enforcement</a:t>
            </a:r>
          </a:p>
          <a:p>
            <a:pPr marL="742932" lvl="1" indent="-285744" defTabSz="457189">
              <a:defRPr/>
            </a:pP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USBR – US Bureau of Reclamation</a:t>
            </a:r>
          </a:p>
          <a:p>
            <a:pPr marL="742932" lvl="1" indent="-285744" defTabSz="457189">
              <a:defRPr/>
            </a:pP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USGS – US Geological Survey</a:t>
            </a:r>
          </a:p>
          <a:p>
            <a:pPr marL="742932" lvl="1" indent="-285744" defTabSz="457189">
              <a:defRPr/>
            </a:pP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NPS – National Park Service</a:t>
            </a:r>
          </a:p>
          <a:p>
            <a:pPr marL="742932" lvl="1" indent="-285744" defTabSz="457189">
              <a:defRPr/>
            </a:pP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BLM – Bureau of Land Management</a:t>
            </a:r>
          </a:p>
          <a:p>
            <a:pPr marL="742932" lvl="1" indent="-285744" defTabSz="457189">
              <a:defRPr/>
            </a:pP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FWS – Fish and Wildlife Service</a:t>
            </a:r>
          </a:p>
          <a:p>
            <a:pPr marL="0" indent="0" defTabSz="457189">
              <a:buNone/>
              <a:defRPr/>
            </a:pPr>
            <a:r>
              <a:rPr lang="en-US" sz="21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DEPARTMENT OF STATE</a:t>
            </a:r>
          </a:p>
          <a:p>
            <a:pPr marL="742932" lvl="1" indent="-285744" defTabSz="457189">
              <a:defRPr/>
            </a:pP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IBC – International Boundary Commission</a:t>
            </a:r>
          </a:p>
          <a:p>
            <a:pPr marL="742932" lvl="1" indent="-285744" defTabSz="457189">
              <a:defRPr/>
            </a:pP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IBWC – International Boundary and Water Commission</a:t>
            </a:r>
          </a:p>
          <a:p>
            <a:pPr marL="0" indent="0" defTabSz="457189">
              <a:buNone/>
              <a:defRPr/>
            </a:pPr>
            <a:r>
              <a:rPr lang="en-US" sz="21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DEPARTMENT OF TRANSPORTATION</a:t>
            </a:r>
          </a:p>
          <a:p>
            <a:pPr marL="742932" lvl="1" indent="-285744" defTabSz="457189">
              <a:defRPr/>
            </a:pP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DOT – Department of Transportation</a:t>
            </a:r>
          </a:p>
          <a:p>
            <a:pPr marL="742932" lvl="1" indent="-285744" defTabSz="457189">
              <a:defRPr/>
            </a:pP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FAA – Federal Aviation Administration</a:t>
            </a:r>
          </a:p>
          <a:p>
            <a:pPr marL="0" indent="0" defTabSz="457189">
              <a:buNone/>
              <a:defRPr/>
            </a:pPr>
            <a:r>
              <a:rPr lang="en-US" sz="21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INDEPENDENT AGENCIES</a:t>
            </a:r>
          </a:p>
          <a:p>
            <a:pPr marL="742932" lvl="1" indent="-285744" defTabSz="457189">
              <a:defRPr/>
            </a:pP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NASA – National Aeronautics and Space Administration</a:t>
            </a:r>
          </a:p>
          <a:p>
            <a:pPr marL="742932" lvl="1" indent="-285744" defTabSz="457189">
              <a:defRPr/>
            </a:pP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EPA – Environmental Protection Agency</a:t>
            </a:r>
          </a:p>
          <a:p>
            <a:pPr marL="742932" lvl="1" indent="-285744" defTabSz="457189">
              <a:defRPr/>
            </a:pP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TVA – Tennessee Valley Authority</a:t>
            </a:r>
          </a:p>
          <a:p>
            <a:pPr marL="742932" lvl="1" indent="-285744" defTabSz="457189">
              <a:defRPr/>
            </a:pP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FCC – Federal Communications Commission</a:t>
            </a:r>
          </a:p>
        </p:txBody>
      </p:sp>
    </p:spTree>
    <p:extLst>
      <p:ext uri="{BB962C8B-B14F-4D97-AF65-F5344CB8AC3E}">
        <p14:creationId xmlns:p14="http://schemas.microsoft.com/office/powerpoint/2010/main" val="5203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9"/>
            <a:ext cx="9144000" cy="1143000"/>
          </a:xfrm>
        </p:spPr>
        <p:txBody>
          <a:bodyPr>
            <a:noAutofit/>
          </a:bodyPr>
          <a:lstStyle/>
          <a:p>
            <a:r>
              <a:rPr lang="en-US" sz="5067" dirty="0">
                <a:cs typeface="Times New Roman" panose="02020603050405020304" pitchFamily="18" charset="0"/>
              </a:rPr>
              <a:t>NGS Products and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239840"/>
            <a:ext cx="11722100" cy="5301920"/>
          </a:xfrm>
        </p:spPr>
        <p:txBody>
          <a:bodyPr>
            <a:noAutofit/>
          </a:bodyPr>
          <a:lstStyle/>
          <a:p>
            <a:pPr>
              <a:spcAft>
                <a:spcPts val="1600"/>
              </a:spcAft>
            </a:pPr>
            <a:r>
              <a:rPr lang="en-US" sz="3733" dirty="0">
                <a:cs typeface="Times New Roman" panose="02020603050405020304" pitchFamily="18" charset="0"/>
              </a:rPr>
              <a:t>Not just OPUS</a:t>
            </a:r>
          </a:p>
          <a:p>
            <a:r>
              <a:rPr lang="en-US" sz="3733" dirty="0">
                <a:cs typeface="Times New Roman" panose="02020603050405020304" pitchFamily="18" charset="0"/>
              </a:rPr>
              <a:t>All exist in three environments:</a:t>
            </a:r>
          </a:p>
          <a:p>
            <a:pPr marL="764080" lvl="1"/>
            <a:r>
              <a:rPr lang="en-US" sz="3200" b="1" dirty="0">
                <a:cs typeface="Times New Roman" panose="02020603050405020304" pitchFamily="18" charset="0"/>
              </a:rPr>
              <a:t>Development</a:t>
            </a:r>
            <a:r>
              <a:rPr lang="en-US" sz="3200" dirty="0">
                <a:cs typeface="Times New Roman" panose="02020603050405020304" pitchFamily="18" charset="0"/>
              </a:rPr>
              <a:t> (DEV) - internal testing and development</a:t>
            </a:r>
          </a:p>
          <a:p>
            <a:pPr marL="1367298" lvl="2"/>
            <a:r>
              <a:rPr lang="en-US" sz="2400" dirty="0">
                <a:cs typeface="Times New Roman" panose="02020603050405020304" pitchFamily="18" charset="0"/>
              </a:rPr>
              <a:t>same as when you hear a company talk about an “Alpha” product</a:t>
            </a:r>
          </a:p>
          <a:p>
            <a:pPr marL="764080" lvl="1"/>
            <a:r>
              <a:rPr lang="en-US" sz="3200" b="1" dirty="0">
                <a:cs typeface="Times New Roman" panose="02020603050405020304" pitchFamily="18" charset="0"/>
              </a:rPr>
              <a:t>Beta</a:t>
            </a:r>
            <a:r>
              <a:rPr lang="en-US" sz="3200" dirty="0">
                <a:cs typeface="Times New Roman" panose="02020603050405020304" pitchFamily="18" charset="0"/>
              </a:rPr>
              <a:t> - continued internal testing, open for public testing </a:t>
            </a:r>
          </a:p>
          <a:p>
            <a:pPr marL="1367298" lvl="2"/>
            <a:r>
              <a:rPr lang="en-US" sz="2400" dirty="0">
                <a:cs typeface="Times New Roman" panose="02020603050405020304" pitchFamily="18" charset="0"/>
              </a:rPr>
              <a:t>key features have already been vetted/tested</a:t>
            </a:r>
          </a:p>
          <a:p>
            <a:pPr marL="764080" lvl="1"/>
            <a:r>
              <a:rPr lang="en-US" sz="3200" b="1" dirty="0">
                <a:cs typeface="Times New Roman" panose="02020603050405020304" pitchFamily="18" charset="0"/>
              </a:rPr>
              <a:t>Production</a:t>
            </a:r>
            <a:r>
              <a:rPr lang="en-US" sz="3200" dirty="0">
                <a:cs typeface="Times New Roman" panose="02020603050405020304" pitchFamily="18" charset="0"/>
              </a:rPr>
              <a:t> - final product, open to public use</a:t>
            </a:r>
          </a:p>
          <a:p>
            <a:pPr marL="1367298" lvl="2"/>
            <a:r>
              <a:rPr lang="en-US" sz="2400" dirty="0">
                <a:cs typeface="Times New Roman" panose="02020603050405020304" pitchFamily="18" charset="0"/>
              </a:rPr>
              <a:t>this is what you see first when navigating our website</a:t>
            </a:r>
          </a:p>
        </p:txBody>
      </p:sp>
    </p:spTree>
    <p:extLst>
      <p:ext uri="{BB962C8B-B14F-4D97-AF65-F5344CB8AC3E}">
        <p14:creationId xmlns:p14="http://schemas.microsoft.com/office/powerpoint/2010/main" val="23805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RO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45" y="32017"/>
            <a:ext cx="4731257" cy="54903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BET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32" y="1639668"/>
            <a:ext cx="4731257" cy="49908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DEV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850" y="3250914"/>
            <a:ext cx="4721303" cy="54915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234707" y="389745"/>
            <a:ext cx="3629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www.ngs.noaa.gov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15888" y="1595408"/>
            <a:ext cx="3629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beta.ngs.noaa.gov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38276" y="3704191"/>
            <a:ext cx="3629725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Remember, you won’t see the DEV environment…</a:t>
            </a:r>
          </a:p>
        </p:txBody>
      </p:sp>
    </p:spTree>
    <p:extLst>
      <p:ext uri="{BB962C8B-B14F-4D97-AF65-F5344CB8AC3E}">
        <p14:creationId xmlns:p14="http://schemas.microsoft.com/office/powerpoint/2010/main" val="25371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0DD82-AE8D-4152-91AC-5AD0C687F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799" y="990601"/>
            <a:ext cx="118745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Any references to any commercially available hardware or software do not constitute an endorsement or a disapproval of any manufacturers, developers, dealers, or suppliers.</a:t>
            </a:r>
          </a:p>
          <a:p>
            <a:pPr marL="0" indent="0" algn="ctr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Thanks.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CFEB1-09C2-411F-904E-D6187191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24000" y="413985"/>
            <a:ext cx="9144000" cy="59571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 defTabSz="914377">
              <a:buSzPct val="159375"/>
            </a:pPr>
            <a:r>
              <a:rPr lang="en-US" sz="5000" b="1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Positional Components of </a:t>
            </a:r>
          </a:p>
          <a:p>
            <a:pPr algn="ctr" defTabSz="914377">
              <a:buSzPct val="159375"/>
            </a:pPr>
            <a:r>
              <a:rPr lang="en-US" sz="5000" b="1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the NSRS</a:t>
            </a:r>
            <a:endParaRPr lang="en-US" sz="5000" b="1" spc="-7" dirty="0">
              <a:solidFill>
                <a:prstClr val="black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algn="ctr" defTabSz="914377">
              <a:spcBef>
                <a:spcPts val="3000"/>
              </a:spcBef>
              <a:buSzPct val="159375"/>
            </a:pPr>
            <a:r>
              <a:rPr lang="en-US" sz="48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Geometric</a:t>
            </a:r>
          </a:p>
          <a:p>
            <a:pPr algn="ctr" defTabSz="914377">
              <a:buSzPct val="159375"/>
            </a:pPr>
            <a:r>
              <a:rPr lang="en-US" sz="3600" b="1" spc="-20" dirty="0">
                <a:solidFill>
                  <a:prstClr val="black">
                    <a:lumMod val="65000"/>
                    <a:lumOff val="35000"/>
                  </a:prst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aka “Horizontal”</a:t>
            </a:r>
          </a:p>
          <a:p>
            <a:pPr algn="ctr" defTabSz="914377">
              <a:buSzPct val="159375"/>
            </a:pPr>
            <a:r>
              <a:rPr lang="en-US" sz="3200" b="1" spc="-20" dirty="0">
                <a:solidFill>
                  <a:prstClr val="black">
                    <a:lumMod val="65000"/>
                    <a:lumOff val="35000"/>
                  </a:prst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Latitude, Longitude, </a:t>
            </a:r>
            <a:r>
              <a:rPr lang="en-US" sz="3200" b="1" i="1" spc="-20" dirty="0">
                <a:solidFill>
                  <a:prstClr val="black">
                    <a:lumMod val="65000"/>
                    <a:lumOff val="35000"/>
                  </a:prst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Ellipsoid Height</a:t>
            </a:r>
          </a:p>
          <a:p>
            <a:pPr algn="ctr" defTabSz="914377">
              <a:spcBef>
                <a:spcPts val="3000"/>
              </a:spcBef>
              <a:buSzPct val="159375"/>
            </a:pPr>
            <a:r>
              <a:rPr lang="en-US" sz="48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Geopotential</a:t>
            </a:r>
          </a:p>
          <a:p>
            <a:pPr algn="ctr" defTabSz="914377">
              <a:buSzPct val="159375"/>
            </a:pPr>
            <a:r>
              <a:rPr lang="en-US" sz="3600" b="1" spc="-20" dirty="0">
                <a:solidFill>
                  <a:prstClr val="black">
                    <a:lumMod val="65000"/>
                    <a:lumOff val="35000"/>
                  </a:prst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aka Orthometric Height</a:t>
            </a:r>
          </a:p>
          <a:p>
            <a:pPr algn="ctr" defTabSz="914377">
              <a:buSzPct val="159375"/>
            </a:pPr>
            <a:r>
              <a:rPr lang="en-US" sz="3600" b="1" spc="-20" dirty="0">
                <a:solidFill>
                  <a:prstClr val="black">
                    <a:lumMod val="65000"/>
                    <a:lumOff val="35000"/>
                  </a:prst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aka “Elevation”</a:t>
            </a:r>
            <a:endParaRPr lang="en-US" sz="4800" b="1" spc="-20" dirty="0">
              <a:solidFill>
                <a:prstClr val="black">
                  <a:lumMod val="65000"/>
                  <a:lumOff val="35000"/>
                </a:prst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8982076" y="2493807"/>
            <a:ext cx="15525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spc="-20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</a:rPr>
              <a:t>NAD83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8811208" y="4621899"/>
            <a:ext cx="21516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spc="-20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</a:rPr>
              <a:t>NAVD88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Arrow Connector 6"/>
          <p:cNvCxnSpPr>
            <a:cxnSpLocks/>
            <a:endCxn id="3" idx="1"/>
          </p:cNvCxnSpPr>
          <p:nvPr/>
        </p:nvCxnSpPr>
        <p:spPr>
          <a:xfrm>
            <a:off x="7600951" y="2786195"/>
            <a:ext cx="138112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  <a:endCxn id="5" idx="1"/>
          </p:cNvCxnSpPr>
          <p:nvPr/>
        </p:nvCxnSpPr>
        <p:spPr>
          <a:xfrm>
            <a:off x="7962901" y="4914287"/>
            <a:ext cx="848307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9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68166" y="936619"/>
            <a:ext cx="11876689" cy="4168644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 algn="ctr">
              <a:buSzPct val="159375"/>
              <a:tabLst>
                <a:tab pos="397067" algn="l"/>
                <a:tab pos="397913" algn="l"/>
              </a:tabLst>
              <a:defRPr/>
            </a:pPr>
            <a:r>
              <a:rPr lang="en-US" sz="66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NATRF2022</a:t>
            </a:r>
          </a:p>
          <a:p>
            <a:pPr marL="16933" algn="ctr">
              <a:buSzPct val="159375"/>
              <a:tabLst>
                <a:tab pos="397067" algn="l"/>
                <a:tab pos="397913" algn="l"/>
              </a:tabLst>
              <a:defRPr/>
            </a:pPr>
            <a:r>
              <a:rPr lang="en-US" sz="3733" b="1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North </a:t>
            </a:r>
            <a:r>
              <a:rPr lang="en-US" sz="3733" b="1" spc="-7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American </a:t>
            </a:r>
            <a:r>
              <a:rPr lang="en-US" sz="3733" b="1" spc="-20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Terrestrial Reference Frame of 2022</a:t>
            </a:r>
            <a:endParaRPr lang="en-US" sz="3733" b="1" spc="-7" dirty="0">
              <a:solidFill>
                <a:prstClr val="black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6933" algn="ctr" defTabSz="457189" fontAlgn="base">
              <a:spcBef>
                <a:spcPts val="1800"/>
              </a:spcBef>
              <a:spcAft>
                <a:spcPts val="1800"/>
              </a:spcAft>
              <a:buSzPct val="159375"/>
              <a:tabLst>
                <a:tab pos="397067" algn="l"/>
                <a:tab pos="397913" algn="l"/>
              </a:tabLst>
              <a:defRPr/>
            </a:pPr>
            <a:r>
              <a:rPr lang="en-US" sz="4200" b="1" i="1" spc="-20" dirty="0">
                <a:solidFill>
                  <a:prstClr val="black">
                    <a:lumMod val="50000"/>
                    <a:lumOff val="50000"/>
                  </a:prst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will replace</a:t>
            </a:r>
          </a:p>
          <a:p>
            <a:pPr marL="16933" algn="ctr">
              <a:buSzPct val="159375"/>
              <a:tabLst>
                <a:tab pos="397067" algn="l"/>
                <a:tab pos="397913" algn="l"/>
              </a:tabLst>
              <a:defRPr/>
            </a:pPr>
            <a:r>
              <a:rPr lang="en-US"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NAD83</a:t>
            </a:r>
          </a:p>
          <a:p>
            <a:pPr marL="16933" algn="ctr">
              <a:buSzPct val="159375"/>
              <a:tabLst>
                <a:tab pos="397067" algn="l"/>
                <a:tab pos="397913" algn="l"/>
              </a:tabLst>
              <a:defRPr/>
            </a:pPr>
            <a:r>
              <a:rPr lang="en-US" sz="3200" b="1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North </a:t>
            </a:r>
            <a:r>
              <a:rPr lang="en-US" sz="3200" b="1" spc="-7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American </a:t>
            </a:r>
            <a:r>
              <a:rPr lang="en-US" sz="3200" b="1" spc="-20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Datum of 1983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96E2A2-0094-497B-AB4E-FD413C87AB6A}"/>
              </a:ext>
            </a:extLst>
          </p:cNvPr>
          <p:cNvSpPr txBox="1"/>
          <p:nvPr/>
        </p:nvSpPr>
        <p:spPr>
          <a:xfrm>
            <a:off x="-23443" y="5675154"/>
            <a:ext cx="1221544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i="1" dirty="0">
                <a:latin typeface="Cambria" panose="02040503050406030204" pitchFamily="18" charset="0"/>
                <a:ea typeface="Cambria" panose="02040503050406030204" pitchFamily="18" charset="0"/>
              </a:rPr>
              <a:t>Technically, not just NATRF2022 but also its 3 sister TRFs…</a:t>
            </a:r>
          </a:p>
        </p:txBody>
      </p:sp>
    </p:spTree>
    <p:extLst>
      <p:ext uri="{BB962C8B-B14F-4D97-AF65-F5344CB8AC3E}">
        <p14:creationId xmlns:p14="http://schemas.microsoft.com/office/powerpoint/2010/main" val="58656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54935"/>
            <a:ext cx="12192000" cy="83691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5333" spc="-7" dirty="0">
                <a:cs typeface="Calibri"/>
              </a:rPr>
              <a:t>Four</a:t>
            </a:r>
            <a:r>
              <a:rPr sz="5333" spc="-7" dirty="0">
                <a:cs typeface="Calibri"/>
              </a:rPr>
              <a:t> </a:t>
            </a:r>
            <a:r>
              <a:rPr lang="en-US" sz="5333" spc="-7" dirty="0">
                <a:cs typeface="Calibri"/>
              </a:rPr>
              <a:t>T</a:t>
            </a:r>
            <a:r>
              <a:rPr sz="5333" spc="-47" dirty="0">
                <a:cs typeface="Calibri"/>
              </a:rPr>
              <a:t>R</a:t>
            </a:r>
            <a:r>
              <a:rPr sz="5333" spc="-27" dirty="0">
                <a:cs typeface="Calibri"/>
              </a:rPr>
              <a:t>Fs</a:t>
            </a:r>
            <a:r>
              <a:rPr lang="en-US" sz="5333" spc="-27" dirty="0">
                <a:cs typeface="Calibri"/>
              </a:rPr>
              <a:t> for Modernized NSRS</a:t>
            </a:r>
            <a:endParaRPr sz="5333" dirty="0"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4091" y="1531837"/>
            <a:ext cx="11559251" cy="5225803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defTabSz="457189" fontAlgn="base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67" algn="l"/>
                <a:tab pos="397913" algn="l"/>
              </a:tabLst>
              <a:defRPr/>
            </a:pPr>
            <a:r>
              <a:rPr sz="36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North </a:t>
            </a:r>
            <a:r>
              <a:rPr sz="3600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American </a:t>
            </a:r>
            <a:r>
              <a:rPr sz="3600" spc="-2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Terrestrial </a:t>
            </a:r>
            <a:r>
              <a:rPr sz="3600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Reference Frame of</a:t>
            </a:r>
            <a:r>
              <a:rPr sz="3600" spc="-33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  <a:r>
              <a:rPr sz="3600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2022</a:t>
            </a:r>
            <a:endParaRPr sz="3600" dirty="0"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defTabSz="457189" fontAlgn="base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6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sz="36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(NATRF2022)</a:t>
            </a:r>
            <a:endParaRPr lang="en-US" sz="36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514338" indent="-514338" defTabSz="457189" fontAlgn="base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endParaRPr lang="en-US" sz="36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67" algn="l"/>
                <a:tab pos="397913" algn="l"/>
              </a:tabLst>
              <a:defRPr/>
            </a:pPr>
            <a:r>
              <a:rPr sz="36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Pacific Terrestrial Reference Frame of 2022</a:t>
            </a:r>
          </a:p>
          <a:p>
            <a:pPr defTabSz="457189" fontAlgn="base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600" spc="-40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sz="3600" spc="-40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(PATRF2022)</a:t>
            </a:r>
            <a:endParaRPr lang="en-US" sz="3600" spc="-40" dirty="0">
              <a:solidFill>
                <a:srgbClr val="C00000"/>
              </a:solid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514338" indent="-514338" defTabSz="457189" fontAlgn="base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endParaRPr lang="en-US" sz="3600" spc="-40" dirty="0">
              <a:solidFill>
                <a:srgbClr val="C00000"/>
              </a:solid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67" algn="l"/>
                <a:tab pos="397913" algn="l"/>
              </a:tabLst>
              <a:defRPr/>
            </a:pPr>
            <a:r>
              <a:rPr sz="36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Caribbean Terrestrial Reference Frame of 2022</a:t>
            </a:r>
          </a:p>
          <a:p>
            <a:pPr defTabSz="457189" fontAlgn="base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600" spc="-20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sz="3600" spc="-20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(CATRF2022)</a:t>
            </a:r>
            <a:endParaRPr lang="en-US" sz="3600" spc="-20" dirty="0">
              <a:solidFill>
                <a:srgbClr val="C00000"/>
              </a:solid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514338" indent="-514338" defTabSz="457189" fontAlgn="base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endParaRPr lang="en-US" sz="3600" spc="-20" dirty="0">
              <a:solidFill>
                <a:srgbClr val="C00000"/>
              </a:solid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67" algn="l"/>
                <a:tab pos="397913" algn="l"/>
              </a:tabLst>
              <a:defRPr/>
            </a:pPr>
            <a:r>
              <a:rPr sz="36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Mariana Terrestrial Reference Frame of</a:t>
            </a:r>
            <a:r>
              <a:rPr lang="en-US" sz="36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2022</a:t>
            </a:r>
            <a:endParaRPr sz="3600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defTabSz="457189" fontAlgn="base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600" spc="-20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sz="3600" spc="-20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(MATRF2022)</a:t>
            </a:r>
            <a:endParaRPr sz="3600" dirty="0">
              <a:solidFill>
                <a:prstClr val="black"/>
              </a:solid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6845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048000" y="328084"/>
            <a:ext cx="9144000" cy="795867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Plate Rotation visualized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7046" y="5399810"/>
            <a:ext cx="2311455" cy="707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05" defTabSz="457189" fontAlgn="base">
              <a:spcBef>
                <a:spcPts val="3000"/>
              </a:spcBef>
              <a:spcAft>
                <a:spcPct val="0"/>
              </a:spcAft>
              <a:tabLst>
                <a:tab pos="473263" algn="l"/>
                <a:tab pos="474109" algn="l"/>
                <a:tab pos="6531707" algn="l"/>
              </a:tabLst>
              <a:defRPr/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81BF13C1-A33F-4B70-8474-233A19389343}"/>
              </a:ext>
            </a:extLst>
          </p:cNvPr>
          <p:cNvPicPr/>
          <p:nvPr/>
        </p:nvPicPr>
        <p:blipFill rotWithShape="1">
          <a:blip cstate="print" r:embed="rId3"/>
          <a:srcRect b="4" l="14" r="-1" t="60"/>
          <a:stretch/>
        </p:blipFill>
        <p:spPr>
          <a:xfrm>
            <a:off x="1185576" y="0"/>
            <a:ext cx="982546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7E006-4C77-4236-9CE6-E570D2D4D4C3}"/>
              </a:ext>
            </a:extLst>
          </p:cNvPr>
          <p:cNvSpPr txBox="1"/>
          <p:nvPr/>
        </p:nvSpPr>
        <p:spPr bwMode="auto">
          <a:xfrm>
            <a:off x="1524000" y="2"/>
            <a:ext cx="9144000" cy="56938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pPr algn="ctr"/>
            <a:r>
              <a:rPr dirty="0" lang="en-US" sz="3100">
                <a:latin charset="0" panose="02040503050406030204" pitchFamily="18" typeface="Cambria"/>
                <a:ea charset="0" panose="02040503050406030204" pitchFamily="18" typeface="Cambria"/>
              </a:rPr>
              <a:t>Estimated Geometric Change - Horizontal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227FD0-2B0C-4549-8B66-AADDD8EE9E43}"/>
              </a:ext>
            </a:extLst>
          </p:cNvPr>
          <p:cNvSpPr txBox="1"/>
          <p:nvPr/>
        </p:nvSpPr>
        <p:spPr bwMode="auto">
          <a:xfrm>
            <a:off x="2938464" y="567275"/>
            <a:ext cx="6315075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pPr algn="ctr"/>
            <a:r>
              <a:rPr dirty="0" lang="en-US" sz="3200">
                <a:latin charset="0" panose="02040503050406030204" pitchFamily="18" typeface="Cambria"/>
                <a:ea charset="0" panose="02040503050406030204" pitchFamily="18" typeface="Cambria"/>
              </a:rPr>
              <a:t>NAD83 (2011) </a:t>
            </a:r>
            <a:r>
              <a:rPr dirty="0" lang="en-US" sz="3200">
                <a:latin charset="0" panose="02040503050406030204" pitchFamily="18" typeface="Cambria"/>
                <a:ea charset="0" panose="02040503050406030204" pitchFamily="18" typeface="Cambria"/>
                <a:sym charset="2" panose="05000000000000000000" pitchFamily="2" typeface="Wingdings"/>
              </a:rPr>
              <a:t> NATRF2022</a:t>
            </a:r>
            <a:endParaRPr dirty="0" lang="en-US" sz="3200"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DAE50-4102-41B7-86E3-59632E0311E8}"/>
              </a:ext>
            </a:extLst>
          </p:cNvPr>
          <p:cNvSpPr txBox="1"/>
          <p:nvPr/>
        </p:nvSpPr>
        <p:spPr bwMode="auto">
          <a:xfrm rot="19160232">
            <a:off x="7053821" y="4120926"/>
            <a:ext cx="1552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r>
              <a:rPr b="1" dirty="0" lang="en-US" sz="32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3.6</a:t>
            </a:r>
            <a:r>
              <a:rPr b="1" dirty="0" lang="en-US" spc="-15" sz="32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 </a:t>
            </a:r>
            <a:r>
              <a:rPr b="1" dirty="0" lang="en-US" spc="-51" sz="32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ft</a:t>
            </a:r>
            <a:endParaRPr b="1" dirty="0" lang="en-US" sz="3200">
              <a:ln w="28575">
                <a:solidFill>
                  <a:srgbClr val="FFFF00"/>
                </a:solidFill>
              </a:ln>
              <a:latin charset="0" panose="020B0A04020102020204" pitchFamily="34" typeface="Arial Black"/>
              <a:cs charset="0" panose="020B0604020202020204" pitchFamily="34"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7F4F5-D74D-4642-A75B-553B504FCF7B}"/>
              </a:ext>
            </a:extLst>
          </p:cNvPr>
          <p:cNvSpPr txBox="1"/>
          <p:nvPr/>
        </p:nvSpPr>
        <p:spPr bwMode="auto">
          <a:xfrm rot="19731704">
            <a:off x="6553213" y="1629850"/>
            <a:ext cx="1552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r>
              <a:rPr b="1" dirty="0" lang="en-US" sz="32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4.3</a:t>
            </a:r>
            <a:r>
              <a:rPr b="1" dirty="0" lang="en-US" spc="-15" sz="32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 </a:t>
            </a:r>
            <a:r>
              <a:rPr b="1" dirty="0" lang="en-US" spc="-51" sz="32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ft</a:t>
            </a:r>
            <a:endParaRPr b="1" dirty="0" lang="en-US" sz="3200">
              <a:ln w="28575">
                <a:solidFill>
                  <a:srgbClr val="FFFF00"/>
                </a:solidFill>
              </a:ln>
              <a:latin charset="0" panose="020B0A04020102020204" pitchFamily="34" typeface="Arial Black"/>
              <a:cs charset="0" panose="020B0604020202020204" pitchFamily="34"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18E5B6-3494-4A65-B32E-7F0D0F9CFA6C}"/>
              </a:ext>
            </a:extLst>
          </p:cNvPr>
          <p:cNvSpPr txBox="1"/>
          <p:nvPr/>
        </p:nvSpPr>
        <p:spPr bwMode="auto">
          <a:xfrm rot="19603532">
            <a:off x="7062421" y="2743854"/>
            <a:ext cx="1552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r>
              <a:rPr b="1" dirty="0" lang="en-US" sz="32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3.9</a:t>
            </a:r>
            <a:r>
              <a:rPr b="1" dirty="0" lang="en-US" spc="-15" sz="32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 </a:t>
            </a:r>
            <a:r>
              <a:rPr b="1" dirty="0" lang="en-US" spc="-51" sz="32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ft</a:t>
            </a:r>
            <a:endParaRPr b="1" dirty="0" lang="en-US" sz="3200">
              <a:ln w="28575">
                <a:solidFill>
                  <a:srgbClr val="FFFF00"/>
                </a:solidFill>
              </a:ln>
              <a:latin charset="0" panose="020B0A04020102020204" pitchFamily="34" typeface="Arial Black"/>
              <a:cs charset="0" panose="020B0604020202020204" pitchFamily="34" typeface="Arial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A56F6F23-74DA-4424-931E-E58FFB8C7C63}"/>
              </a:ext>
            </a:extLst>
          </p:cNvPr>
          <p:cNvSpPr/>
          <p:nvPr/>
        </p:nvSpPr>
        <p:spPr>
          <a:xfrm rot="18732100">
            <a:off x="4232434" y="1735830"/>
            <a:ext cx="790575" cy="3386341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 rtlCol="0" vert="vert"/>
          <a:lstStyle/>
          <a:p>
            <a:pPr algn="ctr"/>
            <a:r>
              <a:rPr dirty="0" lang="en-US" sz="2800">
                <a:solidFill>
                  <a:schemeClr val="tx1"/>
                </a:solidFill>
                <a:latin charset="0" panose="020B0604020202020204" pitchFamily="34" typeface="Arial"/>
                <a:cs charset="0" panose="020B0604020202020204" pitchFamily="34" typeface="Arial"/>
              </a:rPr>
              <a:t>Direction of Shift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803E20-CC9A-4694-91E8-FC164E571726}"/>
              </a:ext>
            </a:extLst>
          </p:cNvPr>
          <p:cNvSpPr txBox="1"/>
          <p:nvPr/>
        </p:nvSpPr>
        <p:spPr bwMode="auto">
          <a:xfrm rot="19275728">
            <a:off x="4323111" y="1297294"/>
            <a:ext cx="1552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r>
              <a:rPr b="1" dirty="0" lang="en-US" sz="32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4.6</a:t>
            </a:r>
            <a:r>
              <a:rPr b="1" dirty="0" lang="en-US" spc="-15" sz="32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 </a:t>
            </a:r>
            <a:r>
              <a:rPr b="1" dirty="0" lang="en-US" spc="-51" sz="32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ft</a:t>
            </a:r>
            <a:endParaRPr b="1" dirty="0" lang="en-US" sz="3200">
              <a:ln w="28575">
                <a:solidFill>
                  <a:srgbClr val="FFFF00"/>
                </a:solidFill>
              </a:ln>
              <a:latin charset="0" panose="020B0A04020102020204" pitchFamily="34" typeface="Arial Black"/>
              <a:cs charset="0" panose="020B0604020202020204" pitchFamily="34"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13031-26E7-4DB3-B3DD-C3911359ECC6}"/>
              </a:ext>
            </a:extLst>
          </p:cNvPr>
          <p:cNvSpPr txBox="1"/>
          <p:nvPr/>
        </p:nvSpPr>
        <p:spPr bwMode="auto">
          <a:xfrm rot="19028476">
            <a:off x="8065443" y="5826233"/>
            <a:ext cx="1552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r>
              <a:rPr b="1" dirty="0" lang="en-US" sz="32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3.0</a:t>
            </a:r>
            <a:r>
              <a:rPr b="1" dirty="0" lang="en-US" spc="-15" sz="32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 </a:t>
            </a:r>
            <a:r>
              <a:rPr b="1" dirty="0" lang="en-US" spc="-51" sz="32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ft</a:t>
            </a:r>
            <a:endParaRPr b="1" dirty="0" lang="en-US" sz="3200">
              <a:ln w="28575">
                <a:solidFill>
                  <a:srgbClr val="FFFF00"/>
                </a:solidFill>
              </a:ln>
              <a:latin charset="0" panose="020B0A04020102020204" pitchFamily="34" typeface="Arial Black"/>
              <a:cs charset="0" panose="020B0604020202020204" pitchFamily="34"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930596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7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24001" y="1608057"/>
            <a:ext cx="9144000" cy="94042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60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How will you do that?</a:t>
            </a:r>
          </a:p>
        </p:txBody>
      </p:sp>
      <p:sp>
        <p:nvSpPr>
          <p:cNvPr id="13" name="Title"/>
          <p:cNvSpPr txBox="1">
            <a:spLocks noGrp="1"/>
          </p:cNvSpPr>
          <p:nvPr>
            <p:ph type="title"/>
          </p:nvPr>
        </p:nvSpPr>
        <p:spPr>
          <a:xfrm>
            <a:off x="1869600" y="3103087"/>
            <a:ext cx="8452800" cy="940428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6000" spc="-40" dirty="0">
                <a:cs typeface="Calibri"/>
              </a:rPr>
              <a:t>NCAT</a:t>
            </a:r>
            <a:endParaRPr sz="2400" dirty="0">
              <a:cs typeface="Calibri"/>
            </a:endParaRPr>
          </a:p>
        </p:txBody>
      </p:sp>
      <p:sp>
        <p:nvSpPr>
          <p:cNvPr id="4" name="Title" hidden="1"/>
          <p:cNvSpPr txBox="1">
            <a:spLocks/>
          </p:cNvSpPr>
          <p:nvPr/>
        </p:nvSpPr>
        <p:spPr bwMode="auto">
          <a:xfrm>
            <a:off x="1869600" y="4679135"/>
            <a:ext cx="8452800" cy="63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sz="4000" spc="-40" dirty="0">
                <a:latin typeface="Cambria" panose="02040503050406030204" pitchFamily="18" charset="0"/>
                <a:cs typeface="Calibri"/>
              </a:rPr>
              <a:t>Epochs/Time/4D</a:t>
            </a:r>
            <a:endParaRPr lang="en-US" sz="40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E6DE1D4-33C3-52CD-D386-C7B3810C904F}"/>
              </a:ext>
            </a:extLst>
          </p:cNvPr>
          <p:cNvSpPr txBox="1">
            <a:spLocks/>
          </p:cNvSpPr>
          <p:nvPr/>
        </p:nvSpPr>
        <p:spPr>
          <a:xfrm>
            <a:off x="1524002" y="4196319"/>
            <a:ext cx="9144001" cy="173929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r>
              <a:rPr lang="en-US" sz="5000"/>
              <a:t>NGS Coordinate Conversion And Transformation Tool (NCAT)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37595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2" grpId="0"/>
    </p:bldLst>
  </p:timing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ChangeAspect="1"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" t="60"/>
          <a:stretch/>
        </p:blipFill>
        <p:spPr>
          <a:xfrm>
            <a:off x="1524000" y="1"/>
            <a:ext cx="9143997" cy="4726967"/>
          </a:xfr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1" y="4855080"/>
            <a:ext cx="9144001" cy="1739291"/>
          </a:xfrm>
        </p:spPr>
        <p:txBody>
          <a:bodyPr/>
          <a:lstStyle/>
          <a:p>
            <a:r>
              <a:rPr dirty="0" lang="en-US" sz="5000"/>
              <a:t>NGS Coordinate Conversion And Transformation Tool (NCAT)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617134" y="34358"/>
            <a:ext cx="1240367" cy="355111"/>
          </a:xfrm>
          <a:prstGeom prst="roundRect">
            <a:avLst>
              <a:gd fmla="val 26618" name="adj"/>
            </a:avLst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02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1" presetSubtype="1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 r="6034"/>
          <a:stretch/>
        </p:blipFill>
        <p:spPr bwMode="auto">
          <a:xfrm>
            <a:off x="1524001" y="-25400"/>
            <a:ext cx="9131300" cy="4752367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1524001" y="4855080"/>
            <a:ext cx="9144001" cy="173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Coordinate Conversion And Transformation Tool (NCAT)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87773" y="3439237"/>
            <a:ext cx="8134067" cy="81886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53267" y="16933"/>
            <a:ext cx="1176867" cy="330201"/>
          </a:xfrm>
          <a:prstGeom prst="roundRect">
            <a:avLst>
              <a:gd name="adj" fmla="val 26618"/>
            </a:avLst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30134" y="16933"/>
            <a:ext cx="808567" cy="330201"/>
          </a:xfrm>
          <a:prstGeom prst="roundRect">
            <a:avLst>
              <a:gd name="adj" fmla="val 26618"/>
            </a:avLst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806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" t="102"/>
          <a:stretch/>
        </p:blipFill>
        <p:spPr>
          <a:xfrm>
            <a:off x="1524000" y="924482"/>
            <a:ext cx="9144000" cy="5933519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D275E1E-ED24-465E-987A-1D5F63827627}"/>
              </a:ext>
            </a:extLst>
          </p:cNvPr>
          <p:cNvSpPr txBox="1">
            <a:spLocks/>
          </p:cNvSpPr>
          <p:nvPr/>
        </p:nvSpPr>
        <p:spPr bwMode="auto">
          <a:xfrm>
            <a:off x="1524000" y="6942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typeface="+mj-lt"/>
                <a:ea charset="-128" pitchFamily="34" typeface="MS PGothic"/>
                <a:cs charset="0" typeface="ＭＳ Ｐゴシック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5pPr>
            <a:lvl6pPr algn="ctr" defTabSz="457200" fontAlgn="base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fontAlgn="base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fontAlgn="base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fontAlgn="base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r>
              <a:rPr dirty="0" lang="en-US" sz="4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NCAT is available via web services</a:t>
            </a:r>
            <a:endParaRPr dirty="0" lang="en-US" sz="3200"/>
          </a:p>
        </p:txBody>
      </p:sp>
    </p:spTree>
    <p:extLst>
      <p:ext uri="{BB962C8B-B14F-4D97-AF65-F5344CB8AC3E}">
        <p14:creationId xmlns:p14="http://schemas.microsoft.com/office/powerpoint/2010/main" val="228197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101"/>
          <a:stretch/>
        </p:blipFill>
        <p:spPr>
          <a:xfrm>
            <a:off x="290195" y="893476"/>
            <a:ext cx="2810284" cy="5895104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23D2-F2AD-4A3B-A0BE-3053C8203DA7}"/>
              </a:ext>
            </a:extLst>
          </p:cNvPr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12" l="25295" r="22428" t="7092"/>
          <a:stretch/>
        </p:blipFill>
        <p:spPr>
          <a:xfrm>
            <a:off x="3213181" y="966675"/>
            <a:ext cx="7342115" cy="729139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10F9CA-5D2F-4D25-842A-54246CD5AE69}"/>
              </a:ext>
            </a:extLst>
          </p:cNvPr>
          <p:cNvSpPr txBox="1">
            <a:spLocks/>
          </p:cNvSpPr>
          <p:nvPr/>
        </p:nvSpPr>
        <p:spPr bwMode="auto">
          <a:xfrm>
            <a:off x="1524000" y="6942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typeface="+mj-lt"/>
                <a:ea charset="-128" pitchFamily="34" typeface="MS PGothic"/>
                <a:cs charset="0" typeface="ＭＳ Ｐゴシック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5pPr>
            <a:lvl6pPr algn="ctr" defTabSz="457200" fontAlgn="base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fontAlgn="base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fontAlgn="base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fontAlgn="base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r>
              <a:rPr dirty="0" lang="en-US" sz="4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NCAT is available via web services</a:t>
            </a:r>
            <a:endParaRPr dirty="0" lang="en-US" sz="320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F47B067D-6752-4B95-B88E-AE22C7DAFD3A}"/>
              </a:ext>
            </a:extLst>
          </p:cNvPr>
          <p:cNvSpPr txBox="1">
            <a:spLocks/>
          </p:cNvSpPr>
          <p:nvPr/>
        </p:nvSpPr>
        <p:spPr>
          <a:xfrm>
            <a:off x="3374545" y="1810199"/>
            <a:ext cx="6085439" cy="4380603"/>
          </a:xfrm>
          <a:prstGeom prst="rect">
            <a:avLst/>
          </a:prstGeom>
        </p:spPr>
        <p:txBody>
          <a:bodyPr/>
          <a:lstStyle>
            <a:lvl1pPr algn="l" defTabSz="457200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3200">
                <a:solidFill>
                  <a:schemeClr val="tx1"/>
                </a:solidFill>
                <a:latin typeface="+mn-lt"/>
                <a:ea charset="-128" pitchFamily="34" typeface="MS PGothic"/>
                <a:cs charset="0" typeface="ＭＳ Ｐゴシック"/>
              </a:defRPr>
            </a:lvl1pPr>
            <a:lvl2pPr algn="l" defTabSz="457200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800">
                <a:solidFill>
                  <a:schemeClr val="tx1"/>
                </a:solidFill>
                <a:latin typeface="+mn-lt"/>
                <a:ea charset="-128" pitchFamily="34" typeface="MS PGothic"/>
                <a:cs typeface="+mn-cs"/>
              </a:defRPr>
            </a:lvl2pPr>
            <a:lvl3pPr algn="l" defTabSz="457200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2400">
                <a:solidFill>
                  <a:schemeClr val="tx1"/>
                </a:solidFill>
                <a:latin typeface="+mn-lt"/>
                <a:ea charset="-128" pitchFamily="34" typeface="MS PGothic"/>
                <a:cs typeface="+mn-cs"/>
              </a:defRPr>
            </a:lvl3pPr>
            <a:lvl4pPr algn="l" defTabSz="457200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000">
                <a:solidFill>
                  <a:schemeClr val="tx1"/>
                </a:solidFill>
                <a:latin typeface="+mn-lt"/>
                <a:ea charset="-128" pitchFamily="34" typeface="MS PGothic"/>
                <a:cs typeface="+mn-cs"/>
              </a:defRPr>
            </a:lvl4pPr>
            <a:lvl5pPr algn="l" defTabSz="457200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kern="1200" sz="2000">
                <a:solidFill>
                  <a:schemeClr val="tx1"/>
                </a:solidFill>
                <a:latin typeface="+mn-lt"/>
                <a:ea charset="-128" pitchFamily="34" typeface="MS PGothic"/>
                <a:cs typeface="+mn-cs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Note that each operation is a separate service</a:t>
            </a:r>
            <a:endParaRPr dirty="0" i="1" lang="en-US">
              <a:solidFill>
                <a:schemeClr val="tx1">
                  <a:lumMod val="50000"/>
                  <a:lumOff val="50000"/>
                </a:schemeClr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  <a:p>
            <a:pPr indent="0" lvl="2" marL="914377">
              <a:buNone/>
            </a:pPr>
            <a:endParaRPr dirty="0" lang="en-US"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BE6A81-01CD-486F-8F6C-E3864F57B7A1}"/>
              </a:ext>
            </a:extLst>
          </p:cNvPr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02" l="79041" r="572" t="5770"/>
          <a:stretch/>
        </p:blipFill>
        <p:spPr>
          <a:xfrm>
            <a:off x="9029730" y="2257239"/>
            <a:ext cx="2935117" cy="4380603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C30EFE7F-C98D-4353-936B-B75384102C8B}"/>
              </a:ext>
            </a:extLst>
          </p:cNvPr>
          <p:cNvSpPr/>
          <p:nvPr/>
        </p:nvSpPr>
        <p:spPr>
          <a:xfrm>
            <a:off x="4178243" y="3429000"/>
            <a:ext cx="3429116" cy="234865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r>
              <a:rPr dirty="0" i="1" lang="en-US" sz="2800">
                <a:solidFill>
                  <a:schemeClr val="tx1"/>
                </a:solidFill>
              </a:rPr>
              <a:t>Struggling?</a:t>
            </a:r>
          </a:p>
          <a:p>
            <a:pPr algn="ctr"/>
            <a:r>
              <a:rPr dirty="0" i="1" lang="en-US" sz="2800">
                <a:solidFill>
                  <a:schemeClr val="tx1"/>
                </a:solidFill>
              </a:rPr>
              <a:t>Contact us.</a:t>
            </a:r>
          </a:p>
          <a:p>
            <a:pPr algn="ctr"/>
            <a:r>
              <a:rPr dirty="0" i="1" lang="en-US" sz="2800">
                <a:solidFill>
                  <a:schemeClr val="tx1"/>
                </a:solidFill>
              </a:rPr>
              <a:t>We can help!</a:t>
            </a:r>
          </a:p>
        </p:txBody>
      </p:sp>
    </p:spTree>
    <p:extLst>
      <p:ext uri="{BB962C8B-B14F-4D97-AF65-F5344CB8AC3E}">
        <p14:creationId xmlns:p14="http://schemas.microsoft.com/office/powerpoint/2010/main" val="14096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860094"/>
            <a:ext cx="8229600" cy="402663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457189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-Department of Commerce 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DoC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457189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(~47,000 employees)</a:t>
            </a:r>
          </a:p>
          <a:p>
            <a:pPr marL="457189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</a:p>
          <a:p>
            <a:pPr marL="457189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-National Oceanic and Atmospheric 						Administration (NOAA)</a:t>
            </a:r>
          </a:p>
          <a:p>
            <a:pPr marL="457189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</a:t>
            </a:r>
          </a:p>
          <a:p>
            <a:pPr marL="457189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-National Ocean Service (NOS)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60337"/>
            <a:ext cx="8229600" cy="1143000"/>
          </a:xfrm>
        </p:spPr>
        <p:txBody>
          <a:bodyPr>
            <a:normAutofit/>
          </a:bodyPr>
          <a:lstStyle/>
          <a:p>
            <a:r>
              <a:rPr lang="en-US" sz="5333" dirty="0"/>
              <a:t>Organizational Structure</a:t>
            </a:r>
          </a:p>
        </p:txBody>
      </p:sp>
      <p:pic>
        <p:nvPicPr>
          <p:cNvPr id="4" name="DoC log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836" y="1386457"/>
            <a:ext cx="997792" cy="99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OAA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3878" y="2843650"/>
            <a:ext cx="1135711" cy="1135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GS log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311" y="5272873"/>
            <a:ext cx="1258635" cy="126566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096000" y="2368852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096000" y="3713968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06275" y="4780654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1981200" y="4939674"/>
            <a:ext cx="8229600" cy="16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1" indent="0" defTabSz="457189">
              <a:buNone/>
              <a:defRPr/>
            </a:pPr>
            <a:endParaRPr lang="en-US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189" lvl="1" indent="0" defTabSz="457189">
              <a:buNone/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-National Geodetic Survey (NGS)</a:t>
            </a:r>
          </a:p>
          <a:p>
            <a:pPr marL="457189" lvl="1" indent="0" defTabSz="457189">
              <a:buNone/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(~175 employees)</a:t>
            </a:r>
          </a:p>
          <a:p>
            <a:pPr marL="457189" lvl="1" indent="0" defTabSz="457189">
              <a:buNone/>
              <a:defRPr/>
            </a:pPr>
            <a:endParaRPr lang="en-US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50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 r="6034"/>
          <a:stretch/>
        </p:blipFill>
        <p:spPr bwMode="auto">
          <a:xfrm>
            <a:off x="1524001" y="-25400"/>
            <a:ext cx="9131300" cy="4752367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1524001" y="4855080"/>
            <a:ext cx="9144001" cy="173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Coordinate Conversion And Transformation Tool (NCAT)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44117" y="16933"/>
            <a:ext cx="808567" cy="330201"/>
          </a:xfrm>
          <a:prstGeom prst="roundRect">
            <a:avLst>
              <a:gd name="adj" fmla="val 26618"/>
            </a:avLst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9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 bwMode="auto">
          <a:xfrm>
            <a:off x="1524001" y="4855080"/>
            <a:ext cx="9144001" cy="173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ctr" defTabSz="457200" eaLnBrk="1" fontAlgn="base" hangingPunct="1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eaLnBrk="1" fontAlgn="base" hangingPunct="1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eaLnBrk="1" fontAlgn="base" hangingPunct="1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eaLnBrk="1" fontAlgn="base" hangingPunct="1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pPr defTabSz="457189">
              <a:defRPr/>
            </a:pPr>
            <a:r>
              <a:rPr dirty="0" lang="en-US" sz="5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NGS Coordinate Conversion And Transformation Tool (NCAT)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C822F0-B8AE-4DD1-BD02-5D75F7D29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"/>
          <a:stretch/>
        </p:blipFill>
        <p:spPr>
          <a:xfrm>
            <a:off x="24687" y="1229896"/>
            <a:ext cx="12192389" cy="3240505"/>
          </a:xfrm>
          <a:prstGeom prst="rect">
            <a:avLst/>
          </a:prstGeom>
        </p:spPr>
      </p:pic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AF3609F6-8410-4099-B57D-F81F833EE042}"/>
              </a:ext>
            </a:extLst>
          </p:cNvPr>
          <p:cNvSpPr/>
          <p:nvPr/>
        </p:nvSpPr>
        <p:spPr>
          <a:xfrm>
            <a:off x="4235117" y="2159001"/>
            <a:ext cx="1916763" cy="446708"/>
          </a:xfrm>
          <a:prstGeom prst="roundRect">
            <a:avLst>
              <a:gd fmla="val 26618" name="adj"/>
            </a:avLst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49F2FEC5-B37C-48C0-97AE-F92E0F934F89}"/>
              </a:ext>
            </a:extLst>
          </p:cNvPr>
          <p:cNvSpPr/>
          <p:nvPr/>
        </p:nvSpPr>
        <p:spPr>
          <a:xfrm>
            <a:off x="3079338" y="3632200"/>
            <a:ext cx="756063" cy="345440"/>
          </a:xfrm>
          <a:prstGeom prst="roundRect">
            <a:avLst>
              <a:gd fmla="val 26618" name="adj"/>
            </a:avLst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61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12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6"/>
      <p:bldP animBg="1" grpId="0" spid="7"/>
    </p:bldLst>
  </p:timing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3F371F0-4147-4A87-A649-2D0CC655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9420"/>
            <a:ext cx="9144000" cy="1143000"/>
          </a:xfrm>
        </p:spPr>
        <p:txBody>
          <a:bodyPr/>
          <a:lstStyle/>
          <a:p>
            <a:r>
              <a:rPr dirty="0" lang="en-US" sz="4000">
                <a:solidFill>
                  <a:prstClr val="black"/>
                </a:solidFill>
              </a:rPr>
              <a:t>NCAT source code is on GitHub</a:t>
            </a:r>
            <a:endParaRPr dirty="0" lang="en-US" sz="3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D5E2C-3DC0-44D8-A514-22D2F395E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"/>
          <a:stretch/>
        </p:blipFill>
        <p:spPr>
          <a:xfrm>
            <a:off x="1524000" y="988642"/>
            <a:ext cx="9144000" cy="5869359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203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5BF2BC-484A-4506-A492-7C40735BA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373"/>
          <a:stretch/>
        </p:blipFill>
        <p:spPr>
          <a:xfrm>
            <a:off x="11852" y="0"/>
            <a:ext cx="12193080" cy="666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0" spd="slow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FC058-5511-4502-9CDB-AAD68A084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247" t="10394"/>
          <a:stretch/>
        </p:blipFill>
        <p:spPr>
          <a:xfrm>
            <a:off x="1004369" y="0"/>
            <a:ext cx="10183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6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FC038-0A76-4A8B-80E7-69AC972E9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" t="52621"/>
          <a:stretch/>
        </p:blipFill>
        <p:spPr>
          <a:xfrm>
            <a:off x="1140878" y="0"/>
            <a:ext cx="9910247" cy="682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4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D94CCE-0F4E-4E41-B8C7-EDD9B2566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What’s the difference?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44A66-41DC-42BE-93ED-223C5D6BD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NCAT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050FD4-17A7-470F-B082-14678D57E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173817"/>
            <a:ext cx="5386917" cy="4684183"/>
          </a:xfrm>
        </p:spPr>
        <p:txBody>
          <a:bodyPr>
            <a:normAutofit/>
          </a:bodyPr>
          <a:lstStyle/>
          <a:p>
            <a:r>
              <a:rPr lang="en-US" dirty="0"/>
              <a:t>NSRS Datums</a:t>
            </a:r>
          </a:p>
          <a:p>
            <a:pPr lvl="1"/>
            <a:r>
              <a:rPr lang="en-US" dirty="0"/>
              <a:t>NAD 27</a:t>
            </a:r>
          </a:p>
          <a:p>
            <a:pPr lvl="1"/>
            <a:r>
              <a:rPr lang="en-US" dirty="0"/>
              <a:t>NAD 83</a:t>
            </a:r>
          </a:p>
          <a:p>
            <a:pPr lvl="1"/>
            <a:r>
              <a:rPr lang="en-US" dirty="0"/>
              <a:t>NGVD 29</a:t>
            </a:r>
          </a:p>
          <a:p>
            <a:pPr lvl="1"/>
            <a:r>
              <a:rPr lang="en-US" dirty="0"/>
              <a:t>NAVD 88</a:t>
            </a:r>
          </a:p>
          <a:p>
            <a:pPr lvl="1"/>
            <a:r>
              <a:rPr lang="en-US" sz="2133" dirty="0"/>
              <a:t>PRVD 02</a:t>
            </a:r>
          </a:p>
          <a:p>
            <a:pPr lvl="1"/>
            <a:r>
              <a:rPr lang="en-US" sz="2133" dirty="0"/>
              <a:t>ASVD 02</a:t>
            </a:r>
          </a:p>
          <a:p>
            <a:pPr lvl="1"/>
            <a:r>
              <a:rPr lang="en-US" sz="2133" dirty="0"/>
              <a:t>NMVD 03</a:t>
            </a:r>
          </a:p>
          <a:p>
            <a:pPr lvl="1"/>
            <a:r>
              <a:rPr lang="en-US" sz="2133" dirty="0"/>
              <a:t>GUVD 04</a:t>
            </a:r>
          </a:p>
          <a:p>
            <a:pPr lvl="1"/>
            <a:r>
              <a:rPr lang="en-US" sz="2133" dirty="0"/>
              <a:t>VIVD 09</a:t>
            </a:r>
          </a:p>
          <a:p>
            <a:pPr lvl="1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9D4148-2926-47A5-8871-312CB24E01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>
            <a:noAutofit/>
          </a:bodyPr>
          <a:lstStyle/>
          <a:p>
            <a:pPr algn="ctr"/>
            <a:r>
              <a:rPr lang="en-US" sz="4800" dirty="0" err="1"/>
              <a:t>VDatum</a:t>
            </a:r>
            <a:endParaRPr lang="en-US" sz="4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7D6C41-CF07-4756-A365-9BC8FBEBF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7" y="2173817"/>
            <a:ext cx="5808980" cy="4511463"/>
          </a:xfrm>
        </p:spPr>
        <p:txBody>
          <a:bodyPr>
            <a:normAutofit/>
          </a:bodyPr>
          <a:lstStyle/>
          <a:p>
            <a:r>
              <a:rPr lang="en-US" dirty="0"/>
              <a:t>NSRS Datums</a:t>
            </a:r>
          </a:p>
          <a:p>
            <a:r>
              <a:rPr lang="en-US" dirty="0"/>
              <a:t>Geoid Models</a:t>
            </a:r>
          </a:p>
          <a:p>
            <a:pPr lvl="1"/>
            <a:r>
              <a:rPr lang="en-US" dirty="0"/>
              <a:t>Add/Subtract from Ellipsoid</a:t>
            </a:r>
          </a:p>
          <a:p>
            <a:r>
              <a:rPr lang="en-US" dirty="0"/>
              <a:t>Tidal Datums</a:t>
            </a:r>
          </a:p>
          <a:p>
            <a:pPr lvl="1"/>
            <a:r>
              <a:rPr lang="en-US" dirty="0"/>
              <a:t>MHW, MLLW, MTL</a:t>
            </a:r>
          </a:p>
          <a:p>
            <a:r>
              <a:rPr lang="en-US" dirty="0"/>
              <a:t>Great Lakes Datum</a:t>
            </a:r>
          </a:p>
          <a:p>
            <a:pPr lvl="1"/>
            <a:r>
              <a:rPr lang="en-US" dirty="0"/>
              <a:t>IGLD85</a:t>
            </a:r>
          </a:p>
          <a:p>
            <a:r>
              <a:rPr lang="en-US" dirty="0"/>
              <a:t>ITRF#### ≈ WGS84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924FB049-368A-4522-968E-15BC42A7A0F7}"/>
              </a:ext>
            </a:extLst>
          </p:cNvPr>
          <p:cNvSpPr/>
          <p:nvPr/>
        </p:nvSpPr>
        <p:spPr>
          <a:xfrm>
            <a:off x="2733040" y="4724401"/>
            <a:ext cx="751840" cy="1960879"/>
          </a:xfrm>
          <a:prstGeom prst="rightBrace">
            <a:avLst>
              <a:gd name="adj1" fmla="val 29955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55AED-0CA3-4EDB-86E8-347DCB12EC64}"/>
              </a:ext>
            </a:extLst>
          </p:cNvPr>
          <p:cNvSpPr txBox="1"/>
          <p:nvPr/>
        </p:nvSpPr>
        <p:spPr>
          <a:xfrm>
            <a:off x="3484880" y="5458618"/>
            <a:ext cx="212344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Local Tidal (LT)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9941D3-5B1E-4BCE-988F-2D69EA5AF864}"/>
              </a:ext>
            </a:extLst>
          </p:cNvPr>
          <p:cNvCxnSpPr>
            <a:cxnSpLocks/>
          </p:cNvCxnSpPr>
          <p:nvPr/>
        </p:nvCxnSpPr>
        <p:spPr>
          <a:xfrm>
            <a:off x="3671147" y="2492587"/>
            <a:ext cx="2522220" cy="0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32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 txBox="1"/>
          <p:nvPr/>
        </p:nvSpPr>
        <p:spPr>
          <a:xfrm>
            <a:off x="1524001" y="887968"/>
            <a:ext cx="9144000" cy="420286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 defTabSz="457189" fontAlgn="base">
              <a:spcAft>
                <a:spcPct val="0"/>
              </a:spcAft>
              <a:buSzPct val="159375"/>
              <a:defRPr/>
            </a:pPr>
            <a:r>
              <a:rPr lang="en-US" sz="5400" b="1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State Plane Coordinate System o</a:t>
            </a:r>
            <a:r>
              <a:rPr sz="5400" b="1" spc="-7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f</a:t>
            </a:r>
            <a:r>
              <a:rPr sz="5400" b="1" spc="-33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  <a:r>
              <a:rPr lang="en-US" sz="5400" b="1" spc="-7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2022 </a:t>
            </a:r>
          </a:p>
          <a:p>
            <a:pPr marL="16933" algn="ctr" defTabSz="457189" fontAlgn="base">
              <a:spcAft>
                <a:spcPct val="0"/>
              </a:spcAft>
              <a:buSzPct val="159375"/>
              <a:defRPr/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6933" algn="ctr" defTabSz="457189" fontAlgn="base">
              <a:spcAft>
                <a:spcPct val="0"/>
              </a:spcAft>
              <a:buSzPct val="159375"/>
              <a:defRPr/>
            </a:pPr>
            <a:r>
              <a:rPr lang="en-US"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SPCS2022</a:t>
            </a:r>
          </a:p>
          <a:p>
            <a:pPr marL="16933" algn="ctr" defTabSz="457189" fontAlgn="base">
              <a:spcAft>
                <a:spcPct val="0"/>
              </a:spcAft>
              <a:buSzPct val="159375"/>
              <a:defRPr/>
            </a:pPr>
            <a:endParaRPr lang="en-US" sz="60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6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05539A-5FAD-408D-4C9C-7F38A0CCFF96}"/>
              </a:ext>
            </a:extLst>
          </p:cNvPr>
          <p:cNvGrpSpPr/>
          <p:nvPr/>
        </p:nvGrpSpPr>
        <p:grpSpPr>
          <a:xfrm>
            <a:off x="3535680" y="91440"/>
            <a:ext cx="8656320" cy="6492240"/>
            <a:chOff x="3535680" y="91440"/>
            <a:chExt cx="8656320" cy="64922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A7C6FC5-BAD6-7526-1627-8B6C5B8B8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80" y="91440"/>
              <a:ext cx="8656320" cy="64922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8567B7-BC26-5F2F-9583-4435D1552563}"/>
                </a:ext>
              </a:extLst>
            </p:cNvPr>
            <p:cNvSpPr/>
            <p:nvPr/>
          </p:nvSpPr>
          <p:spPr>
            <a:xfrm>
              <a:off x="10961225" y="4919241"/>
              <a:ext cx="1064871" cy="2314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92076"/>
            <a:ext cx="4681728" cy="1096963"/>
          </a:xfrm>
          <a:solidFill>
            <a:schemeClr val="bg1"/>
          </a:solidFill>
        </p:spPr>
        <p:txBody>
          <a:bodyPr vert="horz" lIns="121920" tIns="45720" rIns="121920" bIns="45720" rtlCol="0" anchor="t" anchorCtr="0">
            <a:normAutofit/>
          </a:bodyPr>
          <a:lstStyle/>
          <a:p>
            <a:pPr algn="l"/>
            <a:r>
              <a:rPr lang="en-US" sz="2667" b="1" dirty="0">
                <a:latin typeface="+mn-lt"/>
              </a:rPr>
              <a:t>Number of SPCS2022 zones </a:t>
            </a:r>
            <a:r>
              <a:rPr lang="en-US" sz="2667" b="1" i="1" dirty="0">
                <a:latin typeface="+mn-lt"/>
              </a:rPr>
              <a:t>(preliminary)</a:t>
            </a:r>
            <a:endParaRPr lang="en-US" sz="2667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9039"/>
            <a:ext cx="4681728" cy="2675952"/>
          </a:xfrm>
          <a:solidFill>
            <a:schemeClr val="bg1"/>
          </a:solidFill>
        </p:spPr>
        <p:txBody>
          <a:bodyPr vert="horz" lIns="121920" tIns="45720" rIns="121920" bIns="45720" numCol="1" rtlCol="0">
            <a:normAutofit/>
          </a:bodyPr>
          <a:lstStyle/>
          <a:p>
            <a:pPr marL="0" indent="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800" b="1" dirty="0"/>
              <a:t>CONUS, Alaska, and Hawaii</a:t>
            </a:r>
          </a:p>
          <a:p>
            <a:pPr marL="0" indent="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400" i="1" dirty="0"/>
              <a:t>Three island zones not shown:</a:t>
            </a:r>
          </a:p>
          <a:p>
            <a:pPr marL="514338" indent="-514338">
              <a:lnSpc>
                <a:spcPct val="8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Puerto Rico and U.S. Virgins Islands</a:t>
            </a:r>
          </a:p>
          <a:p>
            <a:pPr marL="514338" indent="-514338">
              <a:lnSpc>
                <a:spcPct val="8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American Samoa</a:t>
            </a:r>
          </a:p>
          <a:p>
            <a:pPr marL="514338" indent="-514338">
              <a:lnSpc>
                <a:spcPct val="8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Guam and the Commonwealth of the Northern Mariana Islands</a:t>
            </a:r>
          </a:p>
        </p:txBody>
      </p:sp>
    </p:spTree>
    <p:extLst>
      <p:ext uri="{BB962C8B-B14F-4D97-AF65-F5344CB8AC3E}">
        <p14:creationId xmlns:p14="http://schemas.microsoft.com/office/powerpoint/2010/main" val="11830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FAB586-A876-BB4F-C76B-7574AD18D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B48746-EC41-294E-D649-86D940BB9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EF6DC-C9CE-4236-16CE-8B2E2B7C60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1"/>
            <a:ext cx="3473451" cy="1006475"/>
          </a:xfrm>
        </p:spPr>
        <p:txBody>
          <a:bodyPr vert="horz" lIns="121920" tIns="45720" rIns="121920" bIns="45720" rtlCol="0" anchor="t" anchorCtr="0">
            <a:noAutofit/>
          </a:bodyPr>
          <a:lstStyle/>
          <a:p>
            <a:pPr algn="l"/>
            <a:r>
              <a:rPr lang="en-US" sz="2667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188720"/>
            <a:ext cx="3566160" cy="4845051"/>
          </a:xfrm>
        </p:spPr>
        <p:txBody>
          <a:bodyPr vert="horz" lIns="121920" tIns="45720" rIns="121920" bIns="45720" numCol="1" rtlCol="0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846 zones (CONUS)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0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/>
        </p:nvGraphicFramePr>
        <p:xfrm>
          <a:off x="91440" y="1920240"/>
          <a:ext cx="3474720" cy="4893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509752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/>
                        <a:t>Distor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±20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58%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±50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±100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±400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88883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-407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-1438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68913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+486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+2624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86780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893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4062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/>
                        <a:t>-23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962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/>
                        <a:t>Mean weighted by pop = -4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4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860093"/>
            <a:ext cx="8229600" cy="402663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457189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-Department of Commerce 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DoC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457189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(~47,000 employees)</a:t>
            </a:r>
          </a:p>
          <a:p>
            <a:pPr marL="457189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</a:p>
          <a:p>
            <a:pPr marL="457189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-National Oceanic and Atmospheric 						Administration (NOAA)</a:t>
            </a:r>
          </a:p>
          <a:p>
            <a:pPr marL="457189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</a:t>
            </a:r>
          </a:p>
          <a:p>
            <a:pPr marL="457189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-National Ocean Service (NOS)</a:t>
            </a:r>
          </a:p>
        </p:txBody>
      </p:sp>
      <p:sp>
        <p:nvSpPr>
          <p:cNvPr id="3" name="organizational structure"/>
          <p:cNvSpPr>
            <a:spLocks noGrp="1"/>
          </p:cNvSpPr>
          <p:nvPr>
            <p:ph type="title"/>
          </p:nvPr>
        </p:nvSpPr>
        <p:spPr>
          <a:xfrm>
            <a:off x="1981200" y="160337"/>
            <a:ext cx="8229600" cy="1143000"/>
          </a:xfrm>
        </p:spPr>
        <p:txBody>
          <a:bodyPr>
            <a:normAutofit/>
          </a:bodyPr>
          <a:lstStyle/>
          <a:p>
            <a:r>
              <a:rPr lang="en-US" sz="5333" dirty="0"/>
              <a:t>Organizational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836" y="1386455"/>
            <a:ext cx="997792" cy="99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3878" y="2843647"/>
            <a:ext cx="1135711" cy="1135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311" y="5272872"/>
            <a:ext cx="1258635" cy="126566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096000" y="2370920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096000" y="3710228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06275" y="4781411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1981200" y="4939672"/>
            <a:ext cx="8229600" cy="16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1" indent="0" defTabSz="457189">
              <a:buNone/>
              <a:defRPr/>
            </a:pPr>
            <a:endParaRPr lang="en-US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189" lvl="1" indent="0" defTabSz="457189">
              <a:buNone/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-National Geodetic Survey (NGS)</a:t>
            </a:r>
          </a:p>
          <a:p>
            <a:pPr marL="457189" lvl="1" indent="0" defTabSz="457189">
              <a:buNone/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(~175 employees)</a:t>
            </a:r>
          </a:p>
          <a:p>
            <a:pPr marL="457189" lvl="1" indent="0" defTabSz="457189">
              <a:buNone/>
              <a:defRPr/>
            </a:pPr>
            <a:endParaRPr lang="en-US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452" y="1393731"/>
            <a:ext cx="1038629" cy="1034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703" y="5375351"/>
            <a:ext cx="2522125" cy="100885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562764" y="2575457"/>
            <a:ext cx="0" cy="2697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not equal"/>
          <p:cNvSpPr txBox="1"/>
          <p:nvPr/>
        </p:nvSpPr>
        <p:spPr bwMode="auto">
          <a:xfrm>
            <a:off x="4527627" y="5255617"/>
            <a:ext cx="114562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≠</a:t>
            </a:r>
          </a:p>
        </p:txBody>
      </p:sp>
      <p:sp>
        <p:nvSpPr>
          <p:cNvPr id="17" name="we're not usgs"/>
          <p:cNvSpPr txBox="1">
            <a:spLocks/>
          </p:cNvSpPr>
          <p:nvPr/>
        </p:nvSpPr>
        <p:spPr bwMode="auto">
          <a:xfrm>
            <a:off x="1991475" y="17655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53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We’re not USGS, we’re NGS</a:t>
            </a:r>
          </a:p>
        </p:txBody>
      </p:sp>
    </p:spTree>
    <p:extLst>
      <p:ext uri="{BB962C8B-B14F-4D97-AF65-F5344CB8AC3E}">
        <p14:creationId xmlns:p14="http://schemas.microsoft.com/office/powerpoint/2010/main" val="166566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6" grpId="0"/>
      <p:bldP spid="10" grpId="0"/>
      <p:bldP spid="17" grpId="0"/>
    </p:bldLst>
  </p:timing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atewide">
            <a:extLst>
              <a:ext uri="{FF2B5EF4-FFF2-40B4-BE49-F238E27FC236}">
                <a16:creationId xmlns:a16="http://schemas.microsoft.com/office/drawing/2014/main" id="{256250F7-57E2-4B19-85B6-C8CE958E091C}"/>
              </a:ext>
            </a:extLst>
          </p:cNvPr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" l="46" r="33" t="41"/>
          <a:stretch/>
        </p:blipFill>
        <p:spPr>
          <a:xfrm>
            <a:off x="2117642" y="1872356"/>
            <a:ext cx="7660271" cy="3784589"/>
          </a:xfrm>
          <a:prstGeom prst="rect">
            <a:avLst/>
          </a:prstGeom>
          <a:scene3d>
            <a:camera prst="isometricOffAxis2Top"/>
            <a:lightRig dir="t" rig="threePt"/>
          </a:scene3d>
          <a:sp3d prstMaterial="softEdge"/>
        </p:spPr>
      </p:pic>
      <p:pic>
        <p:nvPicPr>
          <p:cNvPr id="5" name="4 zone">
            <a:extLst>
              <a:ext uri="{FF2B5EF4-FFF2-40B4-BE49-F238E27FC236}">
                <a16:creationId xmlns:a16="http://schemas.microsoft.com/office/drawing/2014/main" id="{9EF16259-714F-4BE7-A0B4-1A93BDEEF5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" l="25" r="25" t="16"/>
          <a:stretch/>
        </p:blipFill>
        <p:spPr>
          <a:xfrm>
            <a:off x="2267135" y="-152393"/>
            <a:ext cx="7659821" cy="4784504"/>
          </a:xfrm>
          <a:prstGeom prst="rect">
            <a:avLst/>
          </a:prstGeom>
          <a:scene3d>
            <a:camera prst="isometricOffAxis2Top"/>
            <a:lightRig dir="t" rig="threePt"/>
          </a:scene3d>
          <a:sp3d prstMaterial="softEdge"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F3D0BF9-8757-45A5-B3A4-017172027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7"/>
            <a:ext cx="9144000" cy="822643"/>
          </a:xfrm>
        </p:spPr>
        <p:txBody>
          <a:bodyPr>
            <a:normAutofit fontScale="90000"/>
          </a:bodyPr>
          <a:lstStyle/>
          <a:p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SPCS2022 Zone Layers in 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40ED84-C190-41C3-A4DF-1F53643A2E1D}"/>
              </a:ext>
            </a:extLst>
          </p:cNvPr>
          <p:cNvSpPr txBox="1"/>
          <p:nvPr/>
        </p:nvSpPr>
        <p:spPr bwMode="auto">
          <a:xfrm>
            <a:off x="1366520" y="4749800"/>
            <a:ext cx="945896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noAutofit/>
          </a:bodyPr>
          <a:lstStyle/>
          <a:p>
            <a:pPr defTabSz="457189" fontAlgn="base" indent="-342891" marL="342891">
              <a:spcBef>
                <a:spcPct val="0"/>
              </a:spcBef>
              <a:spcAft>
                <a:spcPct val="0"/>
              </a:spcAft>
              <a:buFont charset="0" panose="020B0604020202020204" pitchFamily="34" typeface="Arial"/>
              <a:buChar char="•"/>
              <a:defRPr/>
            </a:pPr>
            <a:r>
              <a:rPr dirty="0" lang="en-US" sz="2667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Both Single Statewide and Multi-Zone Layers will coexist</a:t>
            </a:r>
          </a:p>
          <a:p>
            <a:pPr defTabSz="457189" fontAlgn="base" indent="-342891" marL="34289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charset="0" panose="020B0604020202020204" pitchFamily="34" typeface="Arial"/>
              <a:buChar char="•"/>
              <a:defRPr/>
            </a:pPr>
            <a:r>
              <a:rPr dirty="0" lang="en-US" sz="2667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Think about your data, your goals, your customers</a:t>
            </a:r>
          </a:p>
          <a:p>
            <a:pPr defTabSz="457189" fontAlgn="base" indent="-342891" lvl="1" marL="800080">
              <a:spcBef>
                <a:spcPct val="0"/>
              </a:spcBef>
              <a:spcAft>
                <a:spcPct val="0"/>
              </a:spcAft>
              <a:buFont charset="0" panose="020B0604020202020204" pitchFamily="34" typeface="Arial"/>
              <a:buChar char="•"/>
              <a:defRPr/>
            </a:pPr>
            <a:r>
              <a:rPr dirty="0" lang="en-US" sz="2133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Remember that geographic coordinates are your friend!</a:t>
            </a:r>
          </a:p>
          <a:p>
            <a:pPr defTabSz="457189" fontAlgn="base" indent="-342891" marL="342891">
              <a:spcBef>
                <a:spcPts val="800"/>
              </a:spcBef>
              <a:spcAft>
                <a:spcPct val="0"/>
              </a:spcAft>
              <a:buFont charset="0" panose="020B0604020202020204" pitchFamily="34" typeface="Arial"/>
              <a:buChar char="•"/>
              <a:defRPr/>
            </a:pPr>
            <a:r>
              <a:rPr dirty="0" lang="en-US" sz="2667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Smaller zones not “the best” … it all depends on usage &amp; goals</a:t>
            </a:r>
          </a:p>
        </p:txBody>
      </p:sp>
    </p:spTree>
    <p:extLst>
      <p:ext uri="{BB962C8B-B14F-4D97-AF65-F5344CB8AC3E}">
        <p14:creationId xmlns:p14="http://schemas.microsoft.com/office/powerpoint/2010/main" val="1830148313"/>
      </p:ext>
    </p:extLst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F3D0BF9-8757-45A5-B3A4-017172027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1" y="570749"/>
            <a:ext cx="4697913" cy="822643"/>
          </a:xfrm>
        </p:spPr>
        <p:txBody>
          <a:bodyPr>
            <a:normAutofit fontScale="90000"/>
          </a:bodyPr>
          <a:lstStyle/>
          <a:p>
            <a:r>
              <a:rPr dirty="0" i="1" lang="en-US">
                <a:latin charset="0" panose="02040503050406030204" pitchFamily="18" typeface="Cambria"/>
                <a:ea charset="0" panose="02040503050406030204" pitchFamily="18" typeface="Cambria"/>
              </a:rPr>
              <a:t>Which is best?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40ED84-C190-41C3-A4DF-1F53643A2E1D}"/>
              </a:ext>
            </a:extLst>
          </p:cNvPr>
          <p:cNvSpPr txBox="1"/>
          <p:nvPr/>
        </p:nvSpPr>
        <p:spPr bwMode="auto">
          <a:xfrm>
            <a:off x="0" y="6005723"/>
            <a:ext cx="12192000" cy="82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noAutofit/>
          </a:bodyPr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dirty="0" lang="en-US" sz="48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Each has strengths and each has weaknesses.</a:t>
            </a:r>
          </a:p>
        </p:txBody>
      </p:sp>
      <p:pic>
        <p:nvPicPr>
          <p:cNvPr id="7" name="statewide">
            <a:extLst>
              <a:ext uri="{FF2B5EF4-FFF2-40B4-BE49-F238E27FC236}">
                <a16:creationId xmlns:a16="http://schemas.microsoft.com/office/drawing/2014/main" id="{63013929-B895-46D3-AA69-5DFB2A1FE599}"/>
              </a:ext>
            </a:extLst>
          </p:cNvPr>
          <p:cNvPicPr>
            <a:picLocks noChangeAspect="1"/>
          </p:cNvPicPr>
          <p:nvPr/>
        </p:nvPicPr>
        <p:blipFill rotWithShape="1"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" l="46" r="33" t="41"/>
          <a:stretch/>
        </p:blipFill>
        <p:spPr>
          <a:xfrm>
            <a:off x="5716957" y="2806699"/>
            <a:ext cx="6475043" cy="3199023"/>
          </a:xfrm>
          <a:prstGeom prst="rect">
            <a:avLst/>
          </a:prstGeom>
          <a:scene3d>
            <a:camera prst="orthographicFront"/>
            <a:lightRig dir="t" rig="threePt"/>
          </a:scene3d>
          <a:sp3d prstMaterial="softEdge"/>
        </p:spPr>
      </p:pic>
      <p:pic>
        <p:nvPicPr>
          <p:cNvPr id="8" name="4 zone">
            <a:extLst>
              <a:ext uri="{FF2B5EF4-FFF2-40B4-BE49-F238E27FC236}">
                <a16:creationId xmlns:a16="http://schemas.microsoft.com/office/drawing/2014/main" id="{1CEFFA86-4212-482E-A7AD-B73F5F371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" l="25" r="25" t="16"/>
          <a:stretch/>
        </p:blipFill>
        <p:spPr>
          <a:xfrm>
            <a:off x="25400" y="45572"/>
            <a:ext cx="6096000" cy="3807704"/>
          </a:xfrm>
          <a:prstGeom prst="rect">
            <a:avLst/>
          </a:prstGeom>
          <a:scene3d>
            <a:camera prst="orthographicFront"/>
            <a:lightRig dir="t" rig="threePt"/>
          </a:scene3d>
          <a:sp3d prstMaterial="softEdge"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CCFE1B-9D78-4A33-A501-DEAD676EC05A}"/>
              </a:ext>
            </a:extLst>
          </p:cNvPr>
          <p:cNvSpPr txBox="1"/>
          <p:nvPr/>
        </p:nvSpPr>
        <p:spPr>
          <a:xfrm>
            <a:off x="5716957" y="2174572"/>
            <a:ext cx="6475043" cy="584775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dirty="0" lang="en-US" sz="3200">
                <a:latin charset="0" panose="02040503050406030204" pitchFamily="18" typeface="Cambria"/>
                <a:ea charset="0" panose="02040503050406030204" pitchFamily="18" typeface="Cambria"/>
              </a:rPr>
              <a:t>Single Statewide Zone Layer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63384B-1A99-437A-8F06-4EC53DC17300}"/>
              </a:ext>
            </a:extLst>
          </p:cNvPr>
          <p:cNvSpPr txBox="1"/>
          <p:nvPr/>
        </p:nvSpPr>
        <p:spPr>
          <a:xfrm>
            <a:off x="25400" y="3822140"/>
            <a:ext cx="6096000" cy="584775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dirty="0" lang="en-US" sz="3200">
                <a:latin charset="0" panose="02040503050406030204" pitchFamily="18" typeface="Cambria"/>
                <a:ea charset="0" panose="02040503050406030204" pitchFamily="18" typeface="Cambria"/>
              </a:rPr>
              <a:t>Multi-Zone Layer</a:t>
            </a:r>
          </a:p>
        </p:txBody>
      </p:sp>
    </p:spTree>
    <p:extLst>
      <p:ext uri="{BB962C8B-B14F-4D97-AF65-F5344CB8AC3E}">
        <p14:creationId xmlns:p14="http://schemas.microsoft.com/office/powerpoint/2010/main" val="744034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24001" y="887969"/>
            <a:ext cx="9144000" cy="504924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67" algn="l"/>
                <a:tab pos="397913" algn="l"/>
              </a:tabLst>
            </a:pPr>
            <a:r>
              <a:rPr sz="49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49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lang="en-US" sz="49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Vertical </a:t>
            </a:r>
            <a:r>
              <a:rPr lang="en-US" sz="4900" b="1" spc="-2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Datum </a:t>
            </a:r>
          </a:p>
          <a:p>
            <a:pPr marL="16933" algn="ctr">
              <a:buSzPct val="159375"/>
              <a:tabLst>
                <a:tab pos="397067" algn="l"/>
                <a:tab pos="397913" algn="l"/>
              </a:tabLst>
            </a:pPr>
            <a:r>
              <a:rPr lang="en-US" sz="5400" b="1" spc="-2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of 1988</a:t>
            </a:r>
            <a:endParaRPr lang="en-US" sz="54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67" algn="l"/>
                <a:tab pos="39791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67" algn="l"/>
                <a:tab pos="397913" algn="l"/>
              </a:tabLst>
            </a:pPr>
            <a:r>
              <a:rPr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</a:t>
            </a:r>
            <a:r>
              <a:rPr lang="en-US"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VD88</a:t>
            </a:r>
          </a:p>
          <a:p>
            <a:pPr marL="16933" algn="ctr">
              <a:buSzPct val="159375"/>
              <a:tabLst>
                <a:tab pos="397067" algn="l"/>
                <a:tab pos="397913" algn="l"/>
              </a:tabLst>
            </a:pPr>
            <a:endParaRPr lang="en-US" sz="6000" b="1" i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buSzPct val="159375"/>
              <a:tabLst>
                <a:tab pos="397067" algn="l"/>
                <a:tab pos="397913" algn="l"/>
              </a:tabLst>
            </a:pPr>
            <a:r>
              <a:rPr lang="en-US" sz="6000" b="1" i="1" spc="-20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will be replaced by</a:t>
            </a:r>
          </a:p>
        </p:txBody>
      </p:sp>
    </p:spTree>
    <p:extLst>
      <p:ext uri="{BB962C8B-B14F-4D97-AF65-F5344CB8AC3E}">
        <p14:creationId xmlns:p14="http://schemas.microsoft.com/office/powerpoint/2010/main" val="30607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24001" y="887968"/>
            <a:ext cx="9144000" cy="4787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67" algn="l"/>
                <a:tab pos="39791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American-Pacific Geopotential Datum of 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buSzPct val="159375"/>
              <a:tabLst>
                <a:tab pos="397067" algn="l"/>
                <a:tab pos="39791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67" algn="l"/>
                <a:tab pos="397913" algn="l"/>
              </a:tabLst>
            </a:pPr>
            <a:r>
              <a:rPr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</a:t>
            </a:r>
            <a:r>
              <a:rPr lang="en-US"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PGD</a:t>
            </a:r>
            <a:r>
              <a:rPr sz="60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buSzPct val="159375"/>
              <a:tabLst>
                <a:tab pos="397067" algn="l"/>
                <a:tab pos="397913" algn="l"/>
              </a:tabLst>
            </a:pPr>
            <a:endParaRPr lang="en-US" sz="44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buSzPct val="159375"/>
              <a:tabLst>
                <a:tab pos="397067" algn="l"/>
                <a:tab pos="397913" algn="l"/>
              </a:tabLst>
            </a:pPr>
            <a:r>
              <a:rPr lang="en-US" sz="5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(pronounced: nap-</a:t>
            </a:r>
            <a:r>
              <a:rPr lang="en-US" sz="5400" b="1" spc="-20" dirty="0" err="1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jee</a:t>
            </a:r>
            <a:r>
              <a:rPr lang="en-US" sz="5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-</a:t>
            </a:r>
            <a:r>
              <a:rPr lang="en-US" sz="5400" b="1" spc="-20" dirty="0" err="1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dee</a:t>
            </a:r>
            <a:r>
              <a:rPr lang="en-US" sz="5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  <a:endParaRPr sz="54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4096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TEXT"/>
          <p:cNvSpPr>
            <a:spLocks noGrp="1"/>
          </p:cNvSpPr>
          <p:nvPr>
            <p:ph idx="1"/>
          </p:nvPr>
        </p:nvSpPr>
        <p:spPr>
          <a:xfrm>
            <a:off x="1524000" y="1322617"/>
            <a:ext cx="9144000" cy="5535385"/>
          </a:xfrm>
        </p:spPr>
        <p:txBody>
          <a:bodyPr/>
          <a:lstStyle/>
          <a:p>
            <a:pPr marL="365751">
              <a:spcBef>
                <a:spcPts val="0"/>
              </a:spcBef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cs typeface="Calibri"/>
              </a:rPr>
              <a:t>Geopotential</a:t>
            </a:r>
            <a:endParaRPr lang="en-US" sz="3600" spc="-67" dirty="0">
              <a:cs typeface="Calibri"/>
            </a:endParaRPr>
          </a:p>
          <a:p>
            <a:pPr marL="765792" lvl="1"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cs typeface="Calibri"/>
              </a:rPr>
              <a:t>gravity based</a:t>
            </a:r>
          </a:p>
          <a:p>
            <a:pPr marL="765792" lvl="1"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cs typeface="Calibri"/>
              </a:rPr>
              <a:t>no leveling used to define it (none!)</a:t>
            </a:r>
          </a:p>
          <a:p>
            <a:pPr marL="365751">
              <a:spcBef>
                <a:spcPts val="1200"/>
              </a:spcBef>
              <a:tabLst>
                <a:tab pos="473263" algn="l"/>
                <a:tab pos="474109" algn="l"/>
              </a:tabLst>
            </a:pPr>
            <a:r>
              <a:rPr lang="en-US" sz="3600" spc="-13" dirty="0">
                <a:cs typeface="Calibri"/>
              </a:rPr>
              <a:t>GNSS is your access</a:t>
            </a:r>
          </a:p>
          <a:p>
            <a:pPr marL="765792" lvl="1">
              <a:spcBef>
                <a:spcPts val="0"/>
              </a:spcBef>
              <a:spcAft>
                <a:spcPts val="600"/>
              </a:spcAft>
              <a:tabLst>
                <a:tab pos="473263" algn="l"/>
                <a:tab pos="474109" algn="l"/>
              </a:tabLst>
            </a:pPr>
            <a:r>
              <a:rPr lang="en-US" sz="3200" spc="-7" dirty="0">
                <a:cs typeface="Calibri"/>
              </a:rPr>
              <a:t>collect data &amp; submit it to OPUS</a:t>
            </a:r>
          </a:p>
          <a:p>
            <a:pPr marL="765792" lvl="1">
              <a:spcBef>
                <a:spcPts val="0"/>
              </a:spcBef>
              <a:spcAft>
                <a:spcPts val="1200"/>
              </a:spcAft>
              <a:tabLst>
                <a:tab pos="473263" algn="l"/>
                <a:tab pos="474109" algn="l"/>
              </a:tabLst>
            </a:pPr>
            <a:r>
              <a:rPr lang="en-US" sz="3200" spc="-7" dirty="0">
                <a:cs typeface="Calibri"/>
              </a:rPr>
              <a:t>no leveling necessary</a:t>
            </a:r>
            <a:endParaRPr lang="en-US" sz="3200" dirty="0">
              <a:cs typeface="Calibri"/>
            </a:endParaRPr>
          </a:p>
          <a:p>
            <a:pPr marL="365751">
              <a:spcBef>
                <a:spcPts val="1200"/>
              </a:spcBef>
              <a:tabLst>
                <a:tab pos="473263" algn="l"/>
                <a:tab pos="474109" algn="l"/>
              </a:tabLst>
            </a:pPr>
            <a:r>
              <a:rPr lang="en-US" sz="3600" spc="-13" dirty="0">
                <a:cs typeface="Calibri"/>
              </a:rPr>
              <a:t>Global Mean Sea Level (GMSL) based</a:t>
            </a:r>
            <a:endParaRPr lang="en-US" sz="3600" spc="-20" dirty="0">
              <a:cs typeface="Calibri"/>
            </a:endParaRPr>
          </a:p>
          <a:p>
            <a:pPr marL="765792" lvl="1">
              <a:spcBef>
                <a:spcPts val="0"/>
              </a:spcBef>
              <a:spcAft>
                <a:spcPts val="1200"/>
              </a:spcAft>
              <a:tabLst>
                <a:tab pos="473263" algn="l"/>
                <a:tab pos="474109" algn="l"/>
              </a:tabLst>
            </a:pPr>
            <a:r>
              <a:rPr lang="en-US" sz="3200" spc="-7" dirty="0">
                <a:cs typeface="Calibri"/>
              </a:rPr>
              <a:t>geoid change when sea level threshold crossed</a:t>
            </a:r>
            <a:endParaRPr lang="en-US" sz="3600" dirty="0"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274639"/>
            <a:ext cx="9144000" cy="1143000"/>
          </a:xfrm>
        </p:spPr>
        <p:txBody>
          <a:bodyPr/>
          <a:lstStyle/>
          <a:p>
            <a:r>
              <a:rPr lang="en-US" sz="6600" dirty="0"/>
              <a:t>NAPGD2022</a:t>
            </a:r>
          </a:p>
        </p:txBody>
      </p:sp>
    </p:spTree>
    <p:extLst>
      <p:ext uri="{BB962C8B-B14F-4D97-AF65-F5344CB8AC3E}">
        <p14:creationId xmlns:p14="http://schemas.microsoft.com/office/powerpoint/2010/main" val="192434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opo surface blue"/>
          <p:cNvSpPr/>
          <p:nvPr/>
        </p:nvSpPr>
        <p:spPr>
          <a:xfrm>
            <a:off x="-1193702" y="2590801"/>
            <a:ext cx="14579403" cy="14591272"/>
          </a:xfrm>
          <a:prstGeom prst="arc">
            <a:avLst>
              <a:gd name="adj1" fmla="val 14393631"/>
              <a:gd name="adj2" fmla="val 18095909"/>
            </a:avLst>
          </a:prstGeom>
          <a:ln w="762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opo surface brown"/>
          <p:cNvSpPr/>
          <p:nvPr/>
        </p:nvSpPr>
        <p:spPr>
          <a:xfrm>
            <a:off x="-1193702" y="2590801"/>
            <a:ext cx="14579403" cy="14591272"/>
          </a:xfrm>
          <a:prstGeom prst="arc">
            <a:avLst>
              <a:gd name="adj1" fmla="val 14732065"/>
              <a:gd name="adj2" fmla="val 17538001"/>
            </a:avLst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datum zero - gra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25437">
            <a:off x="2331395" y="2622486"/>
            <a:ext cx="7529213" cy="1524132"/>
          </a:xfrm>
          <a:prstGeom prst="rect">
            <a:avLst/>
          </a:prstGeom>
        </p:spPr>
      </p:pic>
      <p:sp>
        <p:nvSpPr>
          <p:cNvPr id="15" name="Concept"/>
          <p:cNvSpPr txBox="1">
            <a:spLocks/>
          </p:cNvSpPr>
          <p:nvPr/>
        </p:nvSpPr>
        <p:spPr bwMode="auto">
          <a:xfrm>
            <a:off x="7448551" y="5122206"/>
            <a:ext cx="2309256" cy="69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 defTabSz="457189">
              <a:spcBef>
                <a:spcPts val="133"/>
              </a:spcBef>
              <a:defRPr/>
            </a:pPr>
            <a:r>
              <a:rPr lang="en-US" i="1" spc="-7" dirty="0">
                <a:solidFill>
                  <a:prstClr val="white">
                    <a:lumMod val="50000"/>
                  </a:prstClr>
                </a:solidFill>
                <a:latin typeface="Cambria" panose="02040503050406030204" pitchFamily="18" charset="0"/>
                <a:cs typeface="Calibri"/>
              </a:rPr>
              <a:t>Concept</a:t>
            </a:r>
            <a:endParaRPr lang="en-US" i="1" dirty="0">
              <a:solidFill>
                <a:prstClr val="white">
                  <a:lumMod val="50000"/>
                </a:prstClr>
              </a:solidFill>
              <a:latin typeface="Cambria" panose="02040503050406030204" pitchFamily="18" charset="0"/>
              <a:cs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69952" y="2193482"/>
            <a:ext cx="740075" cy="86868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opographic"/>
          <p:cNvSpPr txBox="1"/>
          <p:nvPr/>
        </p:nvSpPr>
        <p:spPr bwMode="auto">
          <a:xfrm>
            <a:off x="1112520" y="1390651"/>
            <a:ext cx="265938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topographic surface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289426" y="3646020"/>
            <a:ext cx="2565055" cy="2029893"/>
            <a:chOff x="2765425" y="3646019"/>
            <a:chExt cx="2565055" cy="2029893"/>
          </a:xfrm>
        </p:grpSpPr>
        <p:sp>
          <p:nvSpPr>
            <p:cNvPr id="13" name="TextBox 12"/>
            <p:cNvSpPr txBox="1"/>
            <p:nvPr/>
          </p:nvSpPr>
          <p:spPr bwMode="auto">
            <a:xfrm>
              <a:off x="3234980" y="4106252"/>
              <a:ext cx="209550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datum zero</a:t>
              </a:r>
            </a:p>
            <a:p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surface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2765425" y="3646019"/>
              <a:ext cx="469555" cy="51209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avimetric"/>
          <p:cNvGrpSpPr/>
          <p:nvPr/>
        </p:nvGrpSpPr>
        <p:grpSpPr>
          <a:xfrm>
            <a:off x="8199087" y="1309240"/>
            <a:ext cx="2712753" cy="1176028"/>
            <a:chOff x="6675086" y="1309240"/>
            <a:chExt cx="2712753" cy="1176028"/>
          </a:xfrm>
        </p:grpSpPr>
        <p:sp>
          <p:nvSpPr>
            <p:cNvPr id="18" name="TextBox 17"/>
            <p:cNvSpPr txBox="1"/>
            <p:nvPr/>
          </p:nvSpPr>
          <p:spPr bwMode="auto">
            <a:xfrm>
              <a:off x="7119561" y="1309240"/>
              <a:ext cx="2268278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gravimetric geoid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675086" y="1976145"/>
              <a:ext cx="444475" cy="50912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animated geoid"/>
          <p:cNvGrpSpPr/>
          <p:nvPr/>
        </p:nvGrpSpPr>
        <p:grpSpPr>
          <a:xfrm>
            <a:off x="2273301" y="-2364083"/>
            <a:ext cx="13052769" cy="11155680"/>
            <a:chOff x="749300" y="-2364082"/>
            <a:chExt cx="13052769" cy="11155680"/>
          </a:xfrm>
        </p:grpSpPr>
        <p:sp>
          <p:nvSpPr>
            <p:cNvPr id="17" name="green geoid"/>
            <p:cNvSpPr/>
            <p:nvPr/>
          </p:nvSpPr>
          <p:spPr>
            <a:xfrm>
              <a:off x="749300" y="2399584"/>
              <a:ext cx="7810500" cy="1245316"/>
            </a:xfrm>
            <a:custGeom>
              <a:avLst/>
              <a:gdLst>
                <a:gd name="connsiteX0" fmla="*/ 0 w 7810500"/>
                <a:gd name="connsiteY0" fmla="*/ 1245316 h 1245316"/>
                <a:gd name="connsiteX1" fmla="*/ 317500 w 7810500"/>
                <a:gd name="connsiteY1" fmla="*/ 800816 h 1245316"/>
                <a:gd name="connsiteX2" fmla="*/ 1054100 w 7810500"/>
                <a:gd name="connsiteY2" fmla="*/ 788116 h 1245316"/>
                <a:gd name="connsiteX3" fmla="*/ 1562100 w 7810500"/>
                <a:gd name="connsiteY3" fmla="*/ 432516 h 1245316"/>
                <a:gd name="connsiteX4" fmla="*/ 1841500 w 7810500"/>
                <a:gd name="connsiteY4" fmla="*/ 318216 h 1245316"/>
                <a:gd name="connsiteX5" fmla="*/ 2362200 w 7810500"/>
                <a:gd name="connsiteY5" fmla="*/ 394416 h 1245316"/>
                <a:gd name="connsiteX6" fmla="*/ 2705100 w 7810500"/>
                <a:gd name="connsiteY6" fmla="*/ 178516 h 1245316"/>
                <a:gd name="connsiteX7" fmla="*/ 3327400 w 7810500"/>
                <a:gd name="connsiteY7" fmla="*/ 51516 h 1245316"/>
                <a:gd name="connsiteX8" fmla="*/ 3975100 w 7810500"/>
                <a:gd name="connsiteY8" fmla="*/ 115016 h 1245316"/>
                <a:gd name="connsiteX9" fmla="*/ 4445000 w 7810500"/>
                <a:gd name="connsiteY9" fmla="*/ 242016 h 1245316"/>
                <a:gd name="connsiteX10" fmla="*/ 5156200 w 7810500"/>
                <a:gd name="connsiteY10" fmla="*/ 38816 h 1245316"/>
                <a:gd name="connsiteX11" fmla="*/ 5270500 w 7810500"/>
                <a:gd name="connsiteY11" fmla="*/ 716 h 1245316"/>
                <a:gd name="connsiteX12" fmla="*/ 5600700 w 7810500"/>
                <a:gd name="connsiteY12" fmla="*/ 51516 h 1245316"/>
                <a:gd name="connsiteX13" fmla="*/ 5994400 w 7810500"/>
                <a:gd name="connsiteY13" fmla="*/ 280116 h 1245316"/>
                <a:gd name="connsiteX14" fmla="*/ 6134100 w 7810500"/>
                <a:gd name="connsiteY14" fmla="*/ 407116 h 1245316"/>
                <a:gd name="connsiteX15" fmla="*/ 6223000 w 7810500"/>
                <a:gd name="connsiteY15" fmla="*/ 521416 h 1245316"/>
                <a:gd name="connsiteX16" fmla="*/ 6388100 w 7810500"/>
                <a:gd name="connsiteY16" fmla="*/ 686516 h 1245316"/>
                <a:gd name="connsiteX17" fmla="*/ 6515100 w 7810500"/>
                <a:gd name="connsiteY17" fmla="*/ 711916 h 1245316"/>
                <a:gd name="connsiteX18" fmla="*/ 6858000 w 7810500"/>
                <a:gd name="connsiteY18" fmla="*/ 737316 h 1245316"/>
                <a:gd name="connsiteX19" fmla="*/ 7048500 w 7810500"/>
                <a:gd name="connsiteY19" fmla="*/ 1080216 h 1245316"/>
                <a:gd name="connsiteX20" fmla="*/ 7315200 w 7810500"/>
                <a:gd name="connsiteY20" fmla="*/ 1080216 h 1245316"/>
                <a:gd name="connsiteX21" fmla="*/ 7569200 w 7810500"/>
                <a:gd name="connsiteY21" fmla="*/ 1092916 h 1245316"/>
                <a:gd name="connsiteX22" fmla="*/ 7810500 w 7810500"/>
                <a:gd name="connsiteY22" fmla="*/ 1232616 h 124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810500" h="1245316">
                  <a:moveTo>
                    <a:pt x="0" y="1245316"/>
                  </a:moveTo>
                  <a:cubicBezTo>
                    <a:pt x="70908" y="1061166"/>
                    <a:pt x="141817" y="877016"/>
                    <a:pt x="317500" y="800816"/>
                  </a:cubicBezTo>
                  <a:cubicBezTo>
                    <a:pt x="493183" y="724616"/>
                    <a:pt x="846667" y="849499"/>
                    <a:pt x="1054100" y="788116"/>
                  </a:cubicBezTo>
                  <a:cubicBezTo>
                    <a:pt x="1261533" y="726733"/>
                    <a:pt x="1430867" y="510833"/>
                    <a:pt x="1562100" y="432516"/>
                  </a:cubicBezTo>
                  <a:cubicBezTo>
                    <a:pt x="1693333" y="354199"/>
                    <a:pt x="1708150" y="324566"/>
                    <a:pt x="1841500" y="318216"/>
                  </a:cubicBezTo>
                  <a:cubicBezTo>
                    <a:pt x="1974850" y="311866"/>
                    <a:pt x="2218267" y="417699"/>
                    <a:pt x="2362200" y="394416"/>
                  </a:cubicBezTo>
                  <a:cubicBezTo>
                    <a:pt x="2506133" y="371133"/>
                    <a:pt x="2544233" y="235666"/>
                    <a:pt x="2705100" y="178516"/>
                  </a:cubicBezTo>
                  <a:cubicBezTo>
                    <a:pt x="2865967" y="121366"/>
                    <a:pt x="3115733" y="62099"/>
                    <a:pt x="3327400" y="51516"/>
                  </a:cubicBezTo>
                  <a:cubicBezTo>
                    <a:pt x="3539067" y="40933"/>
                    <a:pt x="3788833" y="83266"/>
                    <a:pt x="3975100" y="115016"/>
                  </a:cubicBezTo>
                  <a:cubicBezTo>
                    <a:pt x="4161367" y="146766"/>
                    <a:pt x="4248150" y="254716"/>
                    <a:pt x="4445000" y="242016"/>
                  </a:cubicBezTo>
                  <a:cubicBezTo>
                    <a:pt x="4641850" y="229316"/>
                    <a:pt x="5018617" y="79033"/>
                    <a:pt x="5156200" y="38816"/>
                  </a:cubicBezTo>
                  <a:cubicBezTo>
                    <a:pt x="5293783" y="-1401"/>
                    <a:pt x="5196417" y="-1401"/>
                    <a:pt x="5270500" y="716"/>
                  </a:cubicBezTo>
                  <a:cubicBezTo>
                    <a:pt x="5344583" y="2833"/>
                    <a:pt x="5480050" y="4949"/>
                    <a:pt x="5600700" y="51516"/>
                  </a:cubicBezTo>
                  <a:cubicBezTo>
                    <a:pt x="5721350" y="98083"/>
                    <a:pt x="5905500" y="220849"/>
                    <a:pt x="5994400" y="280116"/>
                  </a:cubicBezTo>
                  <a:cubicBezTo>
                    <a:pt x="6083300" y="339383"/>
                    <a:pt x="6096000" y="366899"/>
                    <a:pt x="6134100" y="407116"/>
                  </a:cubicBezTo>
                  <a:cubicBezTo>
                    <a:pt x="6172200" y="447333"/>
                    <a:pt x="6180667" y="474849"/>
                    <a:pt x="6223000" y="521416"/>
                  </a:cubicBezTo>
                  <a:cubicBezTo>
                    <a:pt x="6265333" y="567983"/>
                    <a:pt x="6339417" y="654766"/>
                    <a:pt x="6388100" y="686516"/>
                  </a:cubicBezTo>
                  <a:cubicBezTo>
                    <a:pt x="6436783" y="718266"/>
                    <a:pt x="6436783" y="703449"/>
                    <a:pt x="6515100" y="711916"/>
                  </a:cubicBezTo>
                  <a:cubicBezTo>
                    <a:pt x="6593417" y="720383"/>
                    <a:pt x="6769100" y="675933"/>
                    <a:pt x="6858000" y="737316"/>
                  </a:cubicBezTo>
                  <a:cubicBezTo>
                    <a:pt x="6946900" y="798699"/>
                    <a:pt x="6972300" y="1023066"/>
                    <a:pt x="7048500" y="1080216"/>
                  </a:cubicBezTo>
                  <a:cubicBezTo>
                    <a:pt x="7124700" y="1137366"/>
                    <a:pt x="7228417" y="1078099"/>
                    <a:pt x="7315200" y="1080216"/>
                  </a:cubicBezTo>
                  <a:cubicBezTo>
                    <a:pt x="7401983" y="1082333"/>
                    <a:pt x="7486650" y="1067516"/>
                    <a:pt x="7569200" y="1092916"/>
                  </a:cubicBezTo>
                  <a:cubicBezTo>
                    <a:pt x="7651750" y="1118316"/>
                    <a:pt x="7797800" y="1232616"/>
                    <a:pt x="7810500" y="1232616"/>
                  </a:cubicBezTo>
                </a:path>
              </a:pathLst>
            </a:custGeom>
            <a:noFill/>
            <a:ln w="762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" name="invisible circle for animation"/>
            <p:cNvSpPr>
              <a:spLocks/>
            </p:cNvSpPr>
            <p:nvPr/>
          </p:nvSpPr>
          <p:spPr>
            <a:xfrm flipH="1">
              <a:off x="2647040" y="-2364082"/>
              <a:ext cx="11155029" cy="11155680"/>
            </a:xfrm>
            <a:prstGeom prst="flowChartConnector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datum point"/>
          <p:cNvSpPr/>
          <p:nvPr/>
        </p:nvSpPr>
        <p:spPr>
          <a:xfrm>
            <a:off x="8711322" y="3008578"/>
            <a:ext cx="271013" cy="255199"/>
          </a:xfrm>
          <a:prstGeom prst="flowChartConnector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hybrid"/>
          <p:cNvGrpSpPr/>
          <p:nvPr/>
        </p:nvGrpSpPr>
        <p:grpSpPr>
          <a:xfrm>
            <a:off x="6649214" y="3079717"/>
            <a:ext cx="2565055" cy="1537451"/>
            <a:chOff x="2765425" y="3646019"/>
            <a:chExt cx="2565055" cy="1537451"/>
          </a:xfrm>
        </p:grpSpPr>
        <p:sp>
          <p:nvSpPr>
            <p:cNvPr id="22" name="TextBox 21"/>
            <p:cNvSpPr txBox="1"/>
            <p:nvPr/>
          </p:nvSpPr>
          <p:spPr bwMode="auto">
            <a:xfrm>
              <a:off x="3234980" y="4106252"/>
              <a:ext cx="209550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hybrid</a:t>
              </a:r>
            </a:p>
            <a:p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geoid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2765425" y="3646019"/>
              <a:ext cx="469555" cy="51209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309952"/>
            <a:ext cx="12192000" cy="919974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cs typeface="Calibri"/>
              </a:rPr>
              <a:t>NAVD88 uses </a:t>
            </a:r>
            <a:r>
              <a:rPr lang="en-US" b="1" spc="-7" dirty="0">
                <a:cs typeface="Calibri"/>
              </a:rPr>
              <a:t>Hybrid</a:t>
            </a:r>
            <a:r>
              <a:rPr lang="en-US" spc="-7" dirty="0">
                <a:cs typeface="Calibri"/>
              </a:rPr>
              <a:t> Geoid</a:t>
            </a:r>
            <a:endParaRPr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79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/>
          <p:nvPr/>
        </p:nvSpPr>
        <p:spPr>
          <a:xfrm>
            <a:off x="-1193702" y="2590801"/>
            <a:ext cx="14579403" cy="14591272"/>
          </a:xfrm>
          <a:prstGeom prst="arc">
            <a:avLst>
              <a:gd name="adj1" fmla="val 14393631"/>
              <a:gd name="adj2" fmla="val 18095909"/>
            </a:avLst>
          </a:prstGeom>
          <a:ln w="762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rc 5"/>
          <p:cNvSpPr/>
          <p:nvPr/>
        </p:nvSpPr>
        <p:spPr>
          <a:xfrm>
            <a:off x="-1193702" y="2590801"/>
            <a:ext cx="14579403" cy="14591272"/>
          </a:xfrm>
          <a:prstGeom prst="arc">
            <a:avLst>
              <a:gd name="adj1" fmla="val 14732065"/>
              <a:gd name="adj2" fmla="val 17538001"/>
            </a:avLst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309952"/>
            <a:ext cx="12192000" cy="919974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cs typeface="Calibri"/>
              </a:rPr>
              <a:t>NAPGD2022 uses </a:t>
            </a:r>
            <a:r>
              <a:rPr lang="en-US" b="1" spc="-7" dirty="0">
                <a:cs typeface="Calibri"/>
              </a:rPr>
              <a:t>Gravimetric</a:t>
            </a:r>
            <a:r>
              <a:rPr lang="en-US" spc="-7" dirty="0">
                <a:cs typeface="Calibri"/>
              </a:rPr>
              <a:t> Geoid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4294967295"/>
          </p:nvPr>
        </p:nvSpPr>
        <p:spPr>
          <a:xfrm>
            <a:off x="1524001" y="4872039"/>
            <a:ext cx="5541963" cy="2095500"/>
          </a:xfrm>
        </p:spPr>
        <p:txBody>
          <a:bodyPr/>
          <a:lstStyle/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Datum zero surface aligned to Global Mean Sea Level (GMSL)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896" y="2270147"/>
            <a:ext cx="7529213" cy="1524132"/>
          </a:xfrm>
          <a:prstGeom prst="rect">
            <a:avLst/>
          </a:prstGeom>
        </p:spPr>
      </p:pic>
      <p:sp>
        <p:nvSpPr>
          <p:cNvPr id="15" name="object 2"/>
          <p:cNvSpPr txBox="1">
            <a:spLocks/>
          </p:cNvSpPr>
          <p:nvPr/>
        </p:nvSpPr>
        <p:spPr bwMode="auto">
          <a:xfrm>
            <a:off x="7448551" y="5122206"/>
            <a:ext cx="2309256" cy="69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 defTabSz="457189">
              <a:spcBef>
                <a:spcPts val="133"/>
              </a:spcBef>
              <a:defRPr/>
            </a:pPr>
            <a:r>
              <a:rPr lang="en-US" i="1" spc="-7" dirty="0">
                <a:solidFill>
                  <a:prstClr val="white">
                    <a:lumMod val="50000"/>
                  </a:prstClr>
                </a:solidFill>
                <a:latin typeface="Cambria" panose="02040503050406030204" pitchFamily="18" charset="0"/>
                <a:cs typeface="Calibri"/>
              </a:rPr>
              <a:t>Concept</a:t>
            </a:r>
            <a:endParaRPr lang="en-US" i="1" dirty="0">
              <a:solidFill>
                <a:prstClr val="white">
                  <a:lumMod val="50000"/>
                </a:prstClr>
              </a:solidFill>
              <a:latin typeface="Cambria" panose="02040503050406030204" pitchFamily="18" charset="0"/>
              <a:cs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69952" y="2193482"/>
            <a:ext cx="740075" cy="86868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 bwMode="auto">
          <a:xfrm>
            <a:off x="1143000" y="1390651"/>
            <a:ext cx="26289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topographic surface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81306" y="3154261"/>
            <a:ext cx="2973175" cy="2521652"/>
            <a:chOff x="2357306" y="3154261"/>
            <a:chExt cx="2973174" cy="2521651"/>
          </a:xfrm>
        </p:grpSpPr>
        <p:sp>
          <p:nvSpPr>
            <p:cNvPr id="13" name="TextBox 12"/>
            <p:cNvSpPr txBox="1"/>
            <p:nvPr/>
          </p:nvSpPr>
          <p:spPr bwMode="auto">
            <a:xfrm>
              <a:off x="3234980" y="4106253"/>
              <a:ext cx="2095500" cy="1569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datum zero</a:t>
              </a:r>
            </a:p>
            <a:p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surface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2357306" y="3154261"/>
              <a:ext cx="877675" cy="1003854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reeform 16"/>
          <p:cNvSpPr/>
          <p:nvPr/>
        </p:nvSpPr>
        <p:spPr>
          <a:xfrm>
            <a:off x="2273301" y="2399585"/>
            <a:ext cx="7810500" cy="1245316"/>
          </a:xfrm>
          <a:custGeom>
            <a:avLst/>
            <a:gdLst>
              <a:gd name="connsiteX0" fmla="*/ 0 w 7810500"/>
              <a:gd name="connsiteY0" fmla="*/ 1245316 h 1245316"/>
              <a:gd name="connsiteX1" fmla="*/ 317500 w 7810500"/>
              <a:gd name="connsiteY1" fmla="*/ 800816 h 1245316"/>
              <a:gd name="connsiteX2" fmla="*/ 1054100 w 7810500"/>
              <a:gd name="connsiteY2" fmla="*/ 788116 h 1245316"/>
              <a:gd name="connsiteX3" fmla="*/ 1562100 w 7810500"/>
              <a:gd name="connsiteY3" fmla="*/ 432516 h 1245316"/>
              <a:gd name="connsiteX4" fmla="*/ 1841500 w 7810500"/>
              <a:gd name="connsiteY4" fmla="*/ 318216 h 1245316"/>
              <a:gd name="connsiteX5" fmla="*/ 2362200 w 7810500"/>
              <a:gd name="connsiteY5" fmla="*/ 394416 h 1245316"/>
              <a:gd name="connsiteX6" fmla="*/ 2705100 w 7810500"/>
              <a:gd name="connsiteY6" fmla="*/ 178516 h 1245316"/>
              <a:gd name="connsiteX7" fmla="*/ 3327400 w 7810500"/>
              <a:gd name="connsiteY7" fmla="*/ 51516 h 1245316"/>
              <a:gd name="connsiteX8" fmla="*/ 3975100 w 7810500"/>
              <a:gd name="connsiteY8" fmla="*/ 115016 h 1245316"/>
              <a:gd name="connsiteX9" fmla="*/ 4445000 w 7810500"/>
              <a:gd name="connsiteY9" fmla="*/ 242016 h 1245316"/>
              <a:gd name="connsiteX10" fmla="*/ 5156200 w 7810500"/>
              <a:gd name="connsiteY10" fmla="*/ 38816 h 1245316"/>
              <a:gd name="connsiteX11" fmla="*/ 5270500 w 7810500"/>
              <a:gd name="connsiteY11" fmla="*/ 716 h 1245316"/>
              <a:gd name="connsiteX12" fmla="*/ 5600700 w 7810500"/>
              <a:gd name="connsiteY12" fmla="*/ 51516 h 1245316"/>
              <a:gd name="connsiteX13" fmla="*/ 5994400 w 7810500"/>
              <a:gd name="connsiteY13" fmla="*/ 280116 h 1245316"/>
              <a:gd name="connsiteX14" fmla="*/ 6134100 w 7810500"/>
              <a:gd name="connsiteY14" fmla="*/ 407116 h 1245316"/>
              <a:gd name="connsiteX15" fmla="*/ 6223000 w 7810500"/>
              <a:gd name="connsiteY15" fmla="*/ 521416 h 1245316"/>
              <a:gd name="connsiteX16" fmla="*/ 6388100 w 7810500"/>
              <a:gd name="connsiteY16" fmla="*/ 686516 h 1245316"/>
              <a:gd name="connsiteX17" fmla="*/ 6515100 w 7810500"/>
              <a:gd name="connsiteY17" fmla="*/ 711916 h 1245316"/>
              <a:gd name="connsiteX18" fmla="*/ 6858000 w 7810500"/>
              <a:gd name="connsiteY18" fmla="*/ 737316 h 1245316"/>
              <a:gd name="connsiteX19" fmla="*/ 7048500 w 7810500"/>
              <a:gd name="connsiteY19" fmla="*/ 1080216 h 1245316"/>
              <a:gd name="connsiteX20" fmla="*/ 7315200 w 7810500"/>
              <a:gd name="connsiteY20" fmla="*/ 1080216 h 1245316"/>
              <a:gd name="connsiteX21" fmla="*/ 7569200 w 7810500"/>
              <a:gd name="connsiteY21" fmla="*/ 1092916 h 1245316"/>
              <a:gd name="connsiteX22" fmla="*/ 7810500 w 7810500"/>
              <a:gd name="connsiteY22" fmla="*/ 1232616 h 124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810500" h="1245316">
                <a:moveTo>
                  <a:pt x="0" y="1245316"/>
                </a:moveTo>
                <a:cubicBezTo>
                  <a:pt x="70908" y="1061166"/>
                  <a:pt x="141817" y="877016"/>
                  <a:pt x="317500" y="800816"/>
                </a:cubicBezTo>
                <a:cubicBezTo>
                  <a:pt x="493183" y="724616"/>
                  <a:pt x="846667" y="849499"/>
                  <a:pt x="1054100" y="788116"/>
                </a:cubicBezTo>
                <a:cubicBezTo>
                  <a:pt x="1261533" y="726733"/>
                  <a:pt x="1430867" y="510833"/>
                  <a:pt x="1562100" y="432516"/>
                </a:cubicBezTo>
                <a:cubicBezTo>
                  <a:pt x="1693333" y="354199"/>
                  <a:pt x="1708150" y="324566"/>
                  <a:pt x="1841500" y="318216"/>
                </a:cubicBezTo>
                <a:cubicBezTo>
                  <a:pt x="1974850" y="311866"/>
                  <a:pt x="2218267" y="417699"/>
                  <a:pt x="2362200" y="394416"/>
                </a:cubicBezTo>
                <a:cubicBezTo>
                  <a:pt x="2506133" y="371133"/>
                  <a:pt x="2544233" y="235666"/>
                  <a:pt x="2705100" y="178516"/>
                </a:cubicBezTo>
                <a:cubicBezTo>
                  <a:pt x="2865967" y="121366"/>
                  <a:pt x="3115733" y="62099"/>
                  <a:pt x="3327400" y="51516"/>
                </a:cubicBezTo>
                <a:cubicBezTo>
                  <a:pt x="3539067" y="40933"/>
                  <a:pt x="3788833" y="83266"/>
                  <a:pt x="3975100" y="115016"/>
                </a:cubicBezTo>
                <a:cubicBezTo>
                  <a:pt x="4161367" y="146766"/>
                  <a:pt x="4248150" y="254716"/>
                  <a:pt x="4445000" y="242016"/>
                </a:cubicBezTo>
                <a:cubicBezTo>
                  <a:pt x="4641850" y="229316"/>
                  <a:pt x="5018617" y="79033"/>
                  <a:pt x="5156200" y="38816"/>
                </a:cubicBezTo>
                <a:cubicBezTo>
                  <a:pt x="5293783" y="-1401"/>
                  <a:pt x="5196417" y="-1401"/>
                  <a:pt x="5270500" y="716"/>
                </a:cubicBezTo>
                <a:cubicBezTo>
                  <a:pt x="5344583" y="2833"/>
                  <a:pt x="5480050" y="4949"/>
                  <a:pt x="5600700" y="51516"/>
                </a:cubicBezTo>
                <a:cubicBezTo>
                  <a:pt x="5721350" y="98083"/>
                  <a:pt x="5905500" y="220849"/>
                  <a:pt x="5994400" y="280116"/>
                </a:cubicBezTo>
                <a:cubicBezTo>
                  <a:pt x="6083300" y="339383"/>
                  <a:pt x="6096000" y="366899"/>
                  <a:pt x="6134100" y="407116"/>
                </a:cubicBezTo>
                <a:cubicBezTo>
                  <a:pt x="6172200" y="447333"/>
                  <a:pt x="6180667" y="474849"/>
                  <a:pt x="6223000" y="521416"/>
                </a:cubicBezTo>
                <a:cubicBezTo>
                  <a:pt x="6265333" y="567983"/>
                  <a:pt x="6339417" y="654766"/>
                  <a:pt x="6388100" y="686516"/>
                </a:cubicBezTo>
                <a:cubicBezTo>
                  <a:pt x="6436783" y="718266"/>
                  <a:pt x="6436783" y="703449"/>
                  <a:pt x="6515100" y="711916"/>
                </a:cubicBezTo>
                <a:cubicBezTo>
                  <a:pt x="6593417" y="720383"/>
                  <a:pt x="6769100" y="675933"/>
                  <a:pt x="6858000" y="737316"/>
                </a:cubicBezTo>
                <a:cubicBezTo>
                  <a:pt x="6946900" y="798699"/>
                  <a:pt x="6972300" y="1023066"/>
                  <a:pt x="7048500" y="1080216"/>
                </a:cubicBezTo>
                <a:cubicBezTo>
                  <a:pt x="7124700" y="1137366"/>
                  <a:pt x="7228417" y="1078099"/>
                  <a:pt x="7315200" y="1080216"/>
                </a:cubicBezTo>
                <a:cubicBezTo>
                  <a:pt x="7401983" y="1082333"/>
                  <a:pt x="7486650" y="1067516"/>
                  <a:pt x="7569200" y="1092916"/>
                </a:cubicBezTo>
                <a:cubicBezTo>
                  <a:pt x="7651750" y="1118316"/>
                  <a:pt x="7797800" y="1232616"/>
                  <a:pt x="7810500" y="1232616"/>
                </a:cubicBezTo>
              </a:path>
            </a:pathLst>
          </a:custGeom>
          <a:noFill/>
          <a:ln w="762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99087" y="1309240"/>
            <a:ext cx="2849913" cy="1176028"/>
            <a:chOff x="6675086" y="1309240"/>
            <a:chExt cx="2849913" cy="1176028"/>
          </a:xfrm>
        </p:grpSpPr>
        <p:sp>
          <p:nvSpPr>
            <p:cNvPr id="18" name="TextBox 17"/>
            <p:cNvSpPr txBox="1"/>
            <p:nvPr/>
          </p:nvSpPr>
          <p:spPr bwMode="auto">
            <a:xfrm>
              <a:off x="7119561" y="1309240"/>
              <a:ext cx="2405438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gravimetric geoid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675086" y="1976145"/>
              <a:ext cx="444475" cy="50912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08990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9C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335713-7A71-4591-9AFB-C550C743D6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05371" y="14168"/>
            <a:ext cx="9086629" cy="68286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5061" y="18641"/>
            <a:ext cx="4923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800" spc="-7" dirty="0">
                <a:solidFill>
                  <a:prstClr val="black"/>
                </a:solidFill>
                <a:latin typeface="Cambria" panose="02040503050406030204" pitchFamily="18" charset="0"/>
                <a:ea typeface="MS PGothic" pitchFamily="34" charset="-128"/>
                <a:cs typeface="Calibri"/>
              </a:rPr>
              <a:t>geodesy.noaa.gov/ADVISORS/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E3A0862-A82C-A1D9-5874-1D1269A91430}"/>
              </a:ext>
            </a:extLst>
          </p:cNvPr>
          <p:cNvSpPr txBox="1">
            <a:spLocks/>
          </p:cNvSpPr>
          <p:nvPr/>
        </p:nvSpPr>
        <p:spPr>
          <a:xfrm>
            <a:off x="-50800" y="40097"/>
            <a:ext cx="3784600" cy="13518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r>
              <a:rPr lang="en-US" sz="3600" dirty="0"/>
              <a:t>Regional Geodetic Advisor Program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7C2C58C-0D1A-3E8B-DA1C-AF083C9BACBD}"/>
              </a:ext>
            </a:extLst>
          </p:cNvPr>
          <p:cNvSpPr txBox="1">
            <a:spLocks/>
          </p:cNvSpPr>
          <p:nvPr/>
        </p:nvSpPr>
        <p:spPr>
          <a:xfrm>
            <a:off x="0" y="1351280"/>
            <a:ext cx="6715760" cy="54915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14 RGAs across country</a:t>
            </a:r>
          </a:p>
          <a:p>
            <a:pPr marL="0" indent="0">
              <a:buNone/>
            </a:pPr>
            <a:endParaRPr lang="en-US" sz="2667" dirty="0"/>
          </a:p>
          <a:p>
            <a:pPr marL="0" indent="0">
              <a:buNone/>
            </a:pPr>
            <a:r>
              <a:rPr lang="en-US" sz="2667" dirty="0"/>
              <a:t>We are here to support:</a:t>
            </a:r>
          </a:p>
          <a:p>
            <a:pPr marL="537620" lvl="1"/>
            <a:r>
              <a:rPr lang="en-US" sz="2667" dirty="0"/>
              <a:t>You</a:t>
            </a:r>
          </a:p>
          <a:p>
            <a:pPr marL="537620" lvl="1"/>
            <a:r>
              <a:rPr lang="en-US" sz="2667" dirty="0"/>
              <a:t>Your constituents</a:t>
            </a:r>
          </a:p>
          <a:p>
            <a:pPr marL="537620" lvl="1"/>
            <a:r>
              <a:rPr lang="en-US" sz="2667" dirty="0"/>
              <a:t>Our Federal Partners</a:t>
            </a:r>
          </a:p>
          <a:p>
            <a:pPr marL="0" indent="0">
              <a:buNone/>
            </a:pPr>
            <a:endParaRPr lang="en-US" sz="2667" i="1" dirty="0"/>
          </a:p>
          <a:p>
            <a:pPr marL="0" indent="0">
              <a:buNone/>
            </a:pPr>
            <a:r>
              <a:rPr lang="en-US" sz="2667" i="1" dirty="0"/>
              <a:t>Questions about </a:t>
            </a:r>
          </a:p>
          <a:p>
            <a:pPr marL="0" indent="0">
              <a:buNone/>
            </a:pPr>
            <a:r>
              <a:rPr lang="en-US" sz="2667" i="1" dirty="0"/>
              <a:t>NSRS Modernization?</a:t>
            </a:r>
          </a:p>
          <a:p>
            <a:pPr lvl="1"/>
            <a:r>
              <a:rPr lang="en-US" sz="2667" dirty="0"/>
              <a:t>Reach out now</a:t>
            </a:r>
          </a:p>
          <a:p>
            <a:pPr lvl="1"/>
            <a:r>
              <a:rPr lang="en-US" sz="2667" dirty="0"/>
              <a:t>Be prepared</a:t>
            </a:r>
            <a:endParaRPr lang="en-US" sz="2933" dirty="0"/>
          </a:p>
        </p:txBody>
      </p:sp>
    </p:spTree>
    <p:extLst>
      <p:ext uri="{BB962C8B-B14F-4D97-AF65-F5344CB8AC3E}">
        <p14:creationId xmlns:p14="http://schemas.microsoft.com/office/powerpoint/2010/main" val="365832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023856" y="5007969"/>
            <a:ext cx="4547891" cy="1587172"/>
            <a:chOff x="4403571" y="5339913"/>
            <a:chExt cx="4586432" cy="1514582"/>
          </a:xfrm>
        </p:grpSpPr>
        <p:sp>
          <p:nvSpPr>
            <p:cNvPr id="12" name="Rectangle 11"/>
            <p:cNvSpPr/>
            <p:nvPr/>
          </p:nvSpPr>
          <p:spPr>
            <a:xfrm>
              <a:off x="4403571" y="5339913"/>
              <a:ext cx="4586432" cy="13995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19081" y="5658267"/>
              <a:ext cx="1647191" cy="881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81D22"/>
                  </a:solidFill>
                </a:rPr>
                <a:t>Educational Videos</a:t>
              </a:r>
            </a:p>
            <a:p>
              <a:pPr algn="ctr"/>
              <a:r>
                <a:rPr lang="en-US" sz="1800" b="1" dirty="0">
                  <a:solidFill>
                    <a:srgbClr val="781D22"/>
                  </a:solidFill>
                </a:rPr>
                <a:t>&lt;5 minutes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08810" y="5709063"/>
              <a:ext cx="2291135" cy="114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81D22"/>
                  </a:solidFill>
                </a:rPr>
                <a:t>Online Lesson </a:t>
              </a:r>
            </a:p>
            <a:p>
              <a:pPr algn="ctr"/>
              <a:r>
                <a:rPr lang="en-US" sz="1800" b="1" dirty="0">
                  <a:solidFill>
                    <a:srgbClr val="781D22"/>
                  </a:solidFill>
                </a:rPr>
                <a:t>(via </a:t>
              </a:r>
              <a:r>
                <a:rPr lang="en-US" sz="1800" b="1" dirty="0" err="1">
                  <a:solidFill>
                    <a:srgbClr val="781D22"/>
                  </a:solidFill>
                </a:rPr>
                <a:t>MetEd</a:t>
              </a:r>
              <a:r>
                <a:rPr lang="en-US" sz="1800" b="1" dirty="0">
                  <a:solidFill>
                    <a:srgbClr val="781D22"/>
                  </a:solidFill>
                </a:rPr>
                <a:t>/COMET)</a:t>
              </a:r>
            </a:p>
            <a:p>
              <a:pPr algn="ctr"/>
              <a:r>
                <a:rPr lang="en-US" sz="1800" b="1" dirty="0">
                  <a:solidFill>
                    <a:srgbClr val="781D22"/>
                  </a:solidFill>
                </a:rPr>
                <a:t>~1 hour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1524000" y="6371268"/>
            <a:ext cx="9144000" cy="45619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NGS homepage: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geodesy.noaa.gov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037668" y="5835429"/>
            <a:ext cx="459693" cy="3311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H="1" flipV="1">
            <a:off x="9335457" y="5045825"/>
            <a:ext cx="11048" cy="34898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514869" y="5359113"/>
            <a:ext cx="1316331" cy="8876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ounded Rectangle 16"/>
          <p:cNvSpPr/>
          <p:nvPr/>
        </p:nvSpPr>
        <p:spPr>
          <a:xfrm>
            <a:off x="8290240" y="5391606"/>
            <a:ext cx="2082485" cy="8876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A598D-89C4-4855-B4EA-5D9995385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695"/>
            <a:ext cx="9144000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4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CAFB5-5D9B-2ECA-1B45-E48C90B02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" l="94" t="62"/>
          <a:stretch/>
        </p:blipFill>
        <p:spPr>
          <a:xfrm>
            <a:off x="5183740" y="37284"/>
            <a:ext cx="6897123" cy="7674225"/>
          </a:xfrm>
          <a:prstGeom prst="rect">
            <a:avLst/>
          </a:prstGeom>
          <a:ln w="25400">
            <a:solidFill>
              <a:schemeClr val="bg1">
                <a:lumMod val="75000"/>
              </a:schemeClr>
            </a:solidFill>
          </a:ln>
          <a:effectLst>
            <a:outerShdw algn="tl" blurRad="50800" dir="2700000" dist="38100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ECEA57-DE72-F263-60AE-E58B74C752AA}"/>
              </a:ext>
            </a:extLst>
          </p:cNvPr>
          <p:cNvSpPr/>
          <p:nvPr/>
        </p:nvSpPr>
        <p:spPr>
          <a:xfrm rot="406022">
            <a:off x="8117396" y="3583009"/>
            <a:ext cx="3623405" cy="2753788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28BA8-4CD7-B177-748D-D634652785B8}"/>
              </a:ext>
            </a:extLst>
          </p:cNvPr>
          <p:cNvSpPr txBox="1"/>
          <p:nvPr/>
        </p:nvSpPr>
        <p:spPr>
          <a:xfrm rot="408422">
            <a:off x="8224924" y="3671544"/>
            <a:ext cx="3550136" cy="830997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dirty="0" i="1" lang="en-US">
                <a:solidFill>
                  <a:prstClr val="black"/>
                </a:solidFill>
                <a:latin charset="0" pitchFamily="34" typeface="Calibri"/>
                <a:ea charset="-128" pitchFamily="34" typeface="ＭＳ Ｐゴシック"/>
              </a:rPr>
              <a:t>Click this icon on homepage</a:t>
            </a:r>
          </a:p>
        </p:txBody>
      </p:sp>
      <p:sp>
        <p:nvSpPr>
          <p:cNvPr id="6" name="Right Arrow 17">
            <a:extLst>
              <a:ext uri="{FF2B5EF4-FFF2-40B4-BE49-F238E27FC236}">
                <a16:creationId xmlns:a16="http://schemas.microsoft.com/office/drawing/2014/main" id="{76D5A21C-CBF4-E103-7932-CF78858496D6}"/>
              </a:ext>
            </a:extLst>
          </p:cNvPr>
          <p:cNvSpPr/>
          <p:nvPr/>
        </p:nvSpPr>
        <p:spPr>
          <a:xfrm rot="5832851">
            <a:off x="9478002" y="4521743"/>
            <a:ext cx="902193" cy="991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1F1FBC-14E5-0018-6476-F5D93B07F003}"/>
              </a:ext>
            </a:extLst>
          </p:cNvPr>
          <p:cNvSpPr txBox="1">
            <a:spLocks/>
          </p:cNvSpPr>
          <p:nvPr/>
        </p:nvSpPr>
        <p:spPr>
          <a:xfrm>
            <a:off x="0" y="690941"/>
            <a:ext cx="5150499" cy="1423369"/>
          </a:xfrm>
          <a:prstGeom prst="rect">
            <a:avLst/>
          </a:prstGeom>
        </p:spPr>
        <p:txBody>
          <a:bodyPr/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typeface="+mj-lt"/>
                <a:ea charset="-128" pitchFamily="34" typeface="MS PGothic"/>
                <a:cs charset="0" typeface="ＭＳ Ｐゴシック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5pPr>
            <a:lvl6pPr algn="ctr" defTabSz="457200" fontAlgn="base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fontAlgn="base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fontAlgn="base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fontAlgn="base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pPr defTabSz="609585" eaLnBrk="1" hangingPunct="1">
              <a:defRPr/>
            </a:pPr>
            <a:r>
              <a:rPr altLang="en-US" b="1" dirty="0" lang="en-US" sz="4267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itchFamily="34" typeface="Arial"/>
              </a:rPr>
              <a:t>Email Subscriptions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26DC62-3A48-D222-6A7F-072AA714447F}"/>
              </a:ext>
            </a:extLst>
          </p:cNvPr>
          <p:cNvSpPr txBox="1"/>
          <p:nvPr/>
        </p:nvSpPr>
        <p:spPr>
          <a:xfrm>
            <a:off x="2" y="2114311"/>
            <a:ext cx="5150497" cy="4706407"/>
          </a:xfrm>
          <a:prstGeom prst="rect">
            <a:avLst/>
          </a:prstGeom>
          <a:noFill/>
        </p:spPr>
        <p:txBody>
          <a:bodyPr rtlCol="0" wrap="square">
            <a:noAutofit/>
          </a:bodyPr>
          <a:lstStyle/>
          <a:p>
            <a:pPr fontAlgn="base">
              <a:spcBef>
                <a:spcPts val="800"/>
              </a:spcBef>
              <a:spcAft>
                <a:spcPct val="0"/>
              </a:spcAft>
              <a:defRPr/>
            </a:pPr>
            <a:r>
              <a:rPr b="1" dirty="0" i="1" lang="en-US" sz="2667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*Only 1-2 messages per month*</a:t>
            </a:r>
          </a:p>
          <a:p>
            <a:pPr fontAlgn="base" indent="-380990" marL="380990">
              <a:spcBef>
                <a:spcPts val="800"/>
              </a:spcBef>
              <a:spcAft>
                <a:spcPct val="0"/>
              </a:spcAft>
              <a:buFont charset="0" panose="020B0604020202020204" pitchFamily="34" typeface="Arial"/>
              <a:buChar char="•"/>
              <a:defRPr/>
            </a:pPr>
            <a:endParaRPr b="1" dirty="0" lang="en-US" sz="32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  <a:p>
            <a:pPr fontAlgn="base" indent="-380990" marL="380990">
              <a:spcBef>
                <a:spcPts val="800"/>
              </a:spcBef>
              <a:spcAft>
                <a:spcPct val="0"/>
              </a:spcAft>
              <a:buFont charset="0" panose="020B0604020202020204" pitchFamily="34" typeface="Arial"/>
              <a:buChar char="•"/>
              <a:defRPr/>
            </a:pPr>
            <a:r>
              <a:rPr b="1" dirty="0" lang="en-US" sz="32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NGS News</a:t>
            </a:r>
          </a:p>
          <a:p>
            <a:pPr fontAlgn="base" lvl="1">
              <a:spcBef>
                <a:spcPts val="800"/>
              </a:spcBef>
              <a:spcAft>
                <a:spcPct val="0"/>
              </a:spcAft>
              <a:defRPr/>
            </a:pPr>
            <a:r>
              <a:rPr dirty="0" i="1" lang="en-US" sz="2667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Includes quarterly NSRS Modernization newsletter</a:t>
            </a:r>
          </a:p>
          <a:p>
            <a:pPr fontAlgn="base" indent="-380990" marL="380990">
              <a:spcBef>
                <a:spcPts val="800"/>
              </a:spcBef>
              <a:spcAft>
                <a:spcPct val="0"/>
              </a:spcAft>
              <a:buFont charset="0" panose="020B0604020202020204" pitchFamily="34" typeface="Arial"/>
              <a:buChar char="•"/>
              <a:defRPr/>
            </a:pPr>
            <a:r>
              <a:rPr b="1" dirty="0" lang="en-US" sz="32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Webinar Series</a:t>
            </a:r>
          </a:p>
          <a:p>
            <a:pPr fontAlgn="base" indent="-380990" marL="380990">
              <a:spcBef>
                <a:spcPts val="800"/>
              </a:spcBef>
              <a:spcAft>
                <a:spcPct val="0"/>
              </a:spcAft>
              <a:buFont charset="0" panose="020B0604020202020204" pitchFamily="34" typeface="Arial"/>
              <a:buChar char="•"/>
              <a:defRPr/>
            </a:pPr>
            <a:r>
              <a:rPr b="1" dirty="0" lang="en-US" sz="32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Training</a:t>
            </a:r>
          </a:p>
          <a:p>
            <a:pPr fontAlgn="base" indent="-380990" marL="380990">
              <a:spcBef>
                <a:spcPts val="800"/>
              </a:spcBef>
              <a:spcAft>
                <a:spcPct val="0"/>
              </a:spcAft>
              <a:buFont charset="0" panose="020B0604020202020204" pitchFamily="34" typeface="Arial"/>
              <a:buChar char="•"/>
              <a:defRPr/>
            </a:pPr>
            <a:r>
              <a:rPr b="1" dirty="0" lang="en-US" sz="32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GPS on Benchmarks</a:t>
            </a:r>
          </a:p>
          <a:p>
            <a:pPr fontAlgn="base">
              <a:spcBef>
                <a:spcPts val="800"/>
              </a:spcBef>
              <a:spcAft>
                <a:spcPct val="0"/>
              </a:spcAft>
              <a:defRPr/>
            </a:pPr>
            <a:endParaRPr dirty="0" lang="en-US" sz="32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7FE99F-6BEA-8355-772B-64FBFC02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0000">
            <a:off x="8057594" y="5521215"/>
            <a:ext cx="3517460" cy="7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mph" presetID="26" presetSubtype="0" repeatCount="indefinite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6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autoRev="1" dur="500" fill="hold" id="7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6"/>
    </p:bld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BF4164-5E70-4122-880E-AB624C8F7D6E}"/>
              </a:ext>
            </a:extLst>
          </p:cNvPr>
          <p:cNvSpPr>
            <a:spLocks noGrp="1"/>
          </p:cNvSpPr>
          <p:nvPr>
            <p:ph idx="12" sz="quarter" type="sldNum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5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42B19B-B2AD-46F9-A2F4-6DAE829DACC9}"/>
              </a:ext>
            </a:extLst>
          </p:cNvPr>
          <p:cNvSpPr txBox="1"/>
          <p:nvPr/>
        </p:nvSpPr>
        <p:spPr>
          <a:xfrm>
            <a:off x="230662" y="3479793"/>
            <a:ext cx="11330557" cy="2484783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defTabSz="304823" eaLnBrk="0" fontAlgn="base" hangingPunct="0">
              <a:spcBef>
                <a:spcPts val="800"/>
              </a:spcBef>
              <a:spcAft>
                <a:spcPct val="0"/>
              </a:spcAft>
              <a:tabLst>
                <a:tab algn="l" pos="0"/>
              </a:tabLst>
            </a:pPr>
            <a:r>
              <a:rPr altLang="zh-CN" b="1" dirty="0" lang="en-US" sz="32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  <a:sym typeface="Open Sans"/>
              </a:rPr>
              <a:t>access</a:t>
            </a:r>
            <a:r>
              <a:rPr altLang="zh-CN" dirty="0" lang="en-US" sz="32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  <a:sym typeface="Open Sans"/>
              </a:rPr>
              <a:t>… ? </a:t>
            </a:r>
            <a:r>
              <a:rPr altLang="zh-CN" dirty="0" lang="en-US" sz="32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  <a:sym charset="2" panose="05000000000000000000" pitchFamily="2" typeface="Wingdings"/>
              </a:rPr>
              <a:t>= traditionally  marks/disks/objects</a:t>
            </a:r>
          </a:p>
          <a:p>
            <a:pPr defTabSz="304823" eaLnBrk="0" fontAlgn="base" hangingPunct="0">
              <a:spcBef>
                <a:spcPts val="800"/>
              </a:spcBef>
              <a:spcAft>
                <a:spcPct val="0"/>
              </a:spcAft>
              <a:tabLst>
                <a:tab algn="l" pos="0"/>
                <a:tab algn="l" pos="1756789"/>
              </a:tabLst>
            </a:pPr>
            <a:r>
              <a:rPr altLang="zh-CN" dirty="0" lang="en-US" sz="32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  <a:sym charset="2" panose="05000000000000000000" pitchFamily="2" typeface="Wingdings"/>
              </a:rPr>
              <a:t>		 = modern and future  </a:t>
            </a:r>
            <a:r>
              <a:rPr altLang="zh-CN" b="1" dirty="0" lang="en-US" sz="32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  <a:sym charset="2" panose="05000000000000000000" pitchFamily="2" typeface="Wingdings"/>
              </a:rPr>
              <a:t>NOAA CORS Network (NCN)</a:t>
            </a:r>
          </a:p>
          <a:p>
            <a:pPr defTabSz="304823" eaLnBrk="0" fontAlgn="base" hangingPunct="0">
              <a:spcBef>
                <a:spcPct val="20000"/>
              </a:spcBef>
              <a:spcAft>
                <a:spcPct val="0"/>
              </a:spcAft>
              <a:tabLst>
                <a:tab algn="l" pos="0"/>
              </a:tabLst>
            </a:pPr>
            <a:endParaRPr altLang="zh-CN" dirty="0" lang="en-US" sz="32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  <a:cs charset="0" panose="020B0606030504020204" pitchFamily="34" typeface="Open Sans"/>
              <a:sym charset="2" panose="05000000000000000000" pitchFamily="2" typeface="Wingdings"/>
            </a:endParaRPr>
          </a:p>
          <a:p>
            <a:pPr defTabSz="304823" eaLnBrk="0" fontAlgn="base" hangingPunct="0">
              <a:spcBef>
                <a:spcPct val="20000"/>
              </a:spcBef>
              <a:spcAft>
                <a:spcPct val="0"/>
              </a:spcAft>
              <a:tabLst>
                <a:tab algn="l" pos="0"/>
              </a:tabLst>
            </a:pPr>
            <a:r>
              <a:rPr altLang="zh-CN" dirty="0" lang="en-US" sz="32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  <a:sym charset="2" panose="05000000000000000000" pitchFamily="2" typeface="Wingdings"/>
              </a:rPr>
              <a:t>								</a:t>
            </a:r>
            <a:r>
              <a:rPr altLang="zh-CN" dirty="0" i="1" lang="en-US" sz="32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  <a:sym charset="2" panose="05000000000000000000" pitchFamily="2" typeface="Wingdings"/>
              </a:rPr>
              <a:t>via OPUS</a:t>
            </a:r>
          </a:p>
          <a:p>
            <a:endParaRPr dirty="0" lang="en-US" sz="800"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B44282BC-9CDC-4D1E-8733-3CD695C19A38}"/>
              </a:ext>
            </a:extLst>
          </p:cNvPr>
          <p:cNvCxnSpPr>
            <a:cxnSpLocks/>
          </p:cNvCxnSpPr>
          <p:nvPr/>
        </p:nvCxnSpPr>
        <p:spPr>
          <a:xfrm flipV="1" rot="10800000">
            <a:off x="10133464" y="4536054"/>
            <a:ext cx="1347147" cy="1308045"/>
          </a:xfrm>
          <a:prstGeom prst="curvedConnector3">
            <a:avLst>
              <a:gd fmla="val -32275" name="adj1"/>
            </a:avLst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">
            <a:extLst>
              <a:ext uri="{FF2B5EF4-FFF2-40B4-BE49-F238E27FC236}">
                <a16:creationId xmlns:a16="http://schemas.microsoft.com/office/drawing/2014/main" id="{262BD7AC-8C6A-4B9C-8AB1-C8BF72B21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2172"/>
            <a:ext cx="12192000" cy="1960569"/>
          </a:xfrm>
        </p:spPr>
        <p:txBody>
          <a:bodyPr/>
          <a:lstStyle/>
          <a:p>
            <a:pPr algn="ctr" indent="0" marL="0">
              <a:buNone/>
            </a:pPr>
            <a:r>
              <a:rPr altLang="zh-CN" dirty="0" lang="en-US" sz="3200">
                <a:cs charset="0" panose="020B0606030504020204" pitchFamily="34" typeface="Open Sans"/>
              </a:rPr>
              <a:t>To define, maintain and provide access to the                     </a:t>
            </a:r>
            <a:r>
              <a:rPr altLang="zh-CN" b="1" dirty="0" lang="en-US" sz="4933">
                <a:solidFill>
                  <a:srgbClr val="C00000"/>
                </a:solidFill>
                <a:cs charset="0" panose="020B0606030504020204" pitchFamily="34" typeface="Open Sans"/>
              </a:rPr>
              <a:t>National Spatial Reference System (NSRS) </a:t>
            </a:r>
            <a:r>
              <a:rPr altLang="zh-CN" dirty="0" lang="en-US" sz="3200">
                <a:cs charset="0" panose="020B0606030504020204" pitchFamily="34" typeface="Open Sans"/>
              </a:rPr>
              <a:t>to meet our Nation’s economic, social, and environmental needs.</a:t>
            </a:r>
            <a:endParaRPr dirty="0" lang="en-US" sz="3200"/>
          </a:p>
        </p:txBody>
      </p:sp>
      <p:pic>
        <p:nvPicPr>
          <p:cNvPr id="42" name="OPUS ss">
            <a:extLst>
              <a:ext uri="{FF2B5EF4-FFF2-40B4-BE49-F238E27FC236}">
                <a16:creationId xmlns:a16="http://schemas.microsoft.com/office/drawing/2014/main" id="{12CF080A-FEE7-43EA-9179-4DCE1EEF1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"/>
          <a:stretch/>
        </p:blipFill>
        <p:spPr>
          <a:xfrm>
            <a:off x="4198521" y="4765965"/>
            <a:ext cx="5864411" cy="2034543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F4C358B-9CB7-4B74-8BE3-5AA2797E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en-US"/>
              <a:t>NGS Mission</a:t>
            </a:r>
          </a:p>
        </p:txBody>
      </p:sp>
    </p:spTree>
    <p:extLst>
      <p:ext uri="{BB962C8B-B14F-4D97-AF65-F5344CB8AC3E}">
        <p14:creationId xmlns:p14="http://schemas.microsoft.com/office/powerpoint/2010/main" val="19524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1000" id="7"/>
                                        <p:tgtEl>
                                          <p:spTgt spid="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1000" id="12"/>
                                        <p:tgtEl>
                                          <p:spTgt spid="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7"/>
                                        <p:tgtEl>
                                          <p:spTgt spid="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8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 fill="hold" id="2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 fill="hold" id="21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">
                            <p:stCondLst>
                              <p:cond delay="2000"/>
                            </p:stCondLst>
                            <p:childTnLst>
                              <p:par>
                                <p:cTn fill="hold" id="23" nodeType="after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3000" id="25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E0711-D94A-4308-83A6-A17CD3803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85441"/>
            <a:ext cx="10972800" cy="3738879"/>
          </a:xfrm>
        </p:spPr>
        <p:txBody>
          <a:bodyPr>
            <a:normAutofit lnSpcReduction="10000"/>
          </a:bodyPr>
          <a:lstStyle/>
          <a:p>
            <a:pPr marL="0" indent="0" algn="ctr" defTabSz="1219170">
              <a:spcBef>
                <a:spcPts val="0"/>
              </a:spcBef>
              <a:buNone/>
              <a:defRPr/>
            </a:pPr>
            <a:r>
              <a:rPr lang="en-GB" b="1" dirty="0">
                <a:solidFill>
                  <a:prstClr val="black"/>
                </a:solidFill>
              </a:rPr>
              <a:t>Jeff Jalbrzikowski, P.S., GISP, CFS</a:t>
            </a:r>
          </a:p>
          <a:p>
            <a:pPr marL="0" indent="0" algn="ctr" defTabSz="1219170">
              <a:spcBef>
                <a:spcPts val="0"/>
              </a:spcBef>
              <a:buNone/>
              <a:defRPr/>
            </a:pPr>
            <a:r>
              <a:rPr lang="en-GB" b="1" dirty="0">
                <a:solidFill>
                  <a:prstClr val="black"/>
                </a:solidFill>
              </a:rPr>
              <a:t>Appalachian Regional Geodetic Advisor</a:t>
            </a:r>
          </a:p>
          <a:p>
            <a:pPr marL="0" indent="0" algn="ctr" defTabSz="1219170">
              <a:spcBef>
                <a:spcPts val="0"/>
              </a:spcBef>
              <a:buNone/>
              <a:defRPr/>
            </a:pPr>
            <a:endParaRPr lang="en-GB" b="1" dirty="0">
              <a:solidFill>
                <a:prstClr val="black"/>
              </a:solidFill>
            </a:endParaRPr>
          </a:p>
          <a:p>
            <a:pPr marL="0" indent="0" algn="ctr" defTabSz="1219170">
              <a:spcBef>
                <a:spcPts val="0"/>
              </a:spcBef>
              <a:buNone/>
              <a:defRPr/>
            </a:pPr>
            <a:r>
              <a:rPr lang="en-GB" sz="5867" b="1" dirty="0">
                <a:solidFill>
                  <a:prstClr val="black"/>
                </a:solidFill>
              </a:rPr>
              <a:t>jeff.jalbrzikowski@noaa.gov</a:t>
            </a:r>
          </a:p>
          <a:p>
            <a:pPr marL="0" indent="0" algn="ctr" defTabSz="1219170">
              <a:spcBef>
                <a:spcPts val="0"/>
              </a:spcBef>
              <a:buNone/>
              <a:defRPr/>
            </a:pPr>
            <a:r>
              <a:rPr lang="en-GB" sz="5867" b="1" dirty="0">
                <a:solidFill>
                  <a:prstClr val="black"/>
                </a:solidFill>
              </a:rPr>
              <a:t>240-988-5486</a:t>
            </a:r>
            <a:endParaRPr lang="en-US" sz="3733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7DE1FD-E37D-4AEE-B1C4-D319C5AC326D}"/>
              </a:ext>
            </a:extLst>
          </p:cNvPr>
          <p:cNvSpPr txBox="1">
            <a:spLocks/>
          </p:cNvSpPr>
          <p:nvPr/>
        </p:nvSpPr>
        <p:spPr bwMode="auto">
          <a:xfrm>
            <a:off x="291154" y="557259"/>
            <a:ext cx="11609695" cy="232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US" sz="4267" spc="-9" dirty="0"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3"/>
              </a:rPr>
              <a:t>https://geodesy.noaa.gov/ADVISORS/</a:t>
            </a:r>
            <a:endParaRPr lang="en-US" sz="4267" spc="-9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endParaRPr lang="en-US" sz="4267" spc="-9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4267" dirty="0">
                <a:latin typeface="Cambria" panose="02040503050406030204" pitchFamily="18" charset="0"/>
                <a:ea typeface="Cambria" panose="02040503050406030204" pitchFamily="18" charset="0"/>
              </a:rPr>
              <a:t>-use any major search engine: “NGS advisors”</a:t>
            </a:r>
          </a:p>
        </p:txBody>
      </p:sp>
    </p:spTree>
    <p:extLst>
      <p:ext uri="{BB962C8B-B14F-4D97-AF65-F5344CB8AC3E}">
        <p14:creationId xmlns:p14="http://schemas.microsoft.com/office/powerpoint/2010/main" val="371832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A19843-E9B8-43D3-9724-BF83AF918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789"/>
            <a:ext cx="6852212" cy="68522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FD034-4697-479B-BFB9-423AD7BE4C0B}"/>
              </a:ext>
            </a:extLst>
          </p:cNvPr>
          <p:cNvSpPr txBox="1">
            <a:spLocks/>
          </p:cNvSpPr>
          <p:nvPr/>
        </p:nvSpPr>
        <p:spPr bwMode="auto">
          <a:xfrm>
            <a:off x="6852211" y="1122039"/>
            <a:ext cx="5339789" cy="26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Scan to save my contact info on your phone</a:t>
            </a:r>
          </a:p>
        </p:txBody>
      </p:sp>
    </p:spTree>
    <p:extLst>
      <p:ext uri="{BB962C8B-B14F-4D97-AF65-F5344CB8AC3E}">
        <p14:creationId xmlns:p14="http://schemas.microsoft.com/office/powerpoint/2010/main" val="379086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1600FB-AF92-4874-A7F9-F43E9CF900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1"/>
            <a:ext cx="2844800" cy="366183"/>
          </a:xfrm>
        </p:spPr>
        <p:txBody>
          <a:bodyPr/>
          <a:lstStyle/>
          <a:p>
            <a:fld id="{D3D538F9-49A3-B84F-B36B-A7030CDE5D5B}" type="slidenum">
              <a:rPr lang="en-US" smtClean="0"/>
              <a:t>6</a:t>
            </a:fld>
            <a:endParaRPr lang="en-US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98FEE638-F944-4EF4-BBC4-5630363529B4}"/>
              </a:ext>
            </a:extLst>
          </p:cNvPr>
          <p:cNvSpPr txBox="1">
            <a:spLocks/>
          </p:cNvSpPr>
          <p:nvPr/>
        </p:nvSpPr>
        <p:spPr>
          <a:xfrm>
            <a:off x="-1" y="-12414"/>
            <a:ext cx="12192001" cy="832393"/>
          </a:xfrm>
          <a:prstGeom prst="rect">
            <a:avLst/>
          </a:prstGeom>
        </p:spPr>
        <p:txBody>
          <a:bodyPr vert="horz" wrap="square" lIns="0" tIns="11289" rIns="0" bIns="0" numCol="1" rtlCol="0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289" algn="ctr">
              <a:buClr>
                <a:srgbClr val="6CB7E2"/>
              </a:buClr>
              <a:buSzPts val="3000"/>
            </a:pPr>
            <a:r>
              <a:rPr lang="en-US" sz="5335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Open Sans"/>
              </a:rPr>
              <a:t>NCN - NOAA CORS Network</a:t>
            </a:r>
          </a:p>
        </p:txBody>
      </p:sp>
      <p:sp>
        <p:nvSpPr>
          <p:cNvPr id="21" name="map">
            <a:extLst>
              <a:ext uri="{FF2B5EF4-FFF2-40B4-BE49-F238E27FC236}">
                <a16:creationId xmlns:a16="http://schemas.microsoft.com/office/drawing/2014/main" id="{F0672CBA-39DC-4042-81D4-BA10026F0775}"/>
              </a:ext>
            </a:extLst>
          </p:cNvPr>
          <p:cNvSpPr>
            <a:spLocks noChangeAspect="1"/>
          </p:cNvSpPr>
          <p:nvPr/>
        </p:nvSpPr>
        <p:spPr>
          <a:xfrm>
            <a:off x="578751" y="828756"/>
            <a:ext cx="11034499" cy="60292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23"/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6BAE6738-0BA2-47C5-BFDB-940E4DC4EDFC}"/>
              </a:ext>
            </a:extLst>
          </p:cNvPr>
          <p:cNvSpPr/>
          <p:nvPr/>
        </p:nvSpPr>
        <p:spPr>
          <a:xfrm>
            <a:off x="43699" y="5762019"/>
            <a:ext cx="2991519" cy="1049277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</a:ln>
        </p:spPr>
        <p:txBody>
          <a:bodyPr wrap="square" lIns="0" tIns="0" rIns="0" bIns="0" rtlCol="0"/>
          <a:lstStyle/>
          <a:p>
            <a:endParaRPr sz="623"/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7458DB64-A475-42C8-97C6-D6C53FE9FD30}"/>
              </a:ext>
            </a:extLst>
          </p:cNvPr>
          <p:cNvSpPr txBox="1"/>
          <p:nvPr/>
        </p:nvSpPr>
        <p:spPr>
          <a:xfrm>
            <a:off x="188844" y="5913827"/>
            <a:ext cx="2791467" cy="795532"/>
          </a:xfrm>
          <a:prstGeom prst="rect">
            <a:avLst/>
          </a:prstGeom>
        </p:spPr>
        <p:txBody>
          <a:bodyPr vert="horz" wrap="square" lIns="0" tIns="10725" rIns="0" bIns="0" rtlCol="0">
            <a:spAutoFit/>
          </a:bodyPr>
          <a:lstStyle/>
          <a:p>
            <a:pPr marL="304807" indent="-304807">
              <a:spcBef>
                <a:spcPts val="85"/>
              </a:spcBef>
              <a:buFont typeface="Arial" panose="020B0604020202020204" pitchFamily="34" charset="0"/>
              <a:buChar char="•"/>
              <a:tabLst>
                <a:tab pos="304235" algn="l"/>
                <a:tab pos="304800" algn="l"/>
              </a:tabLst>
            </a:pPr>
            <a:r>
              <a:rPr lang="en-US" sz="2133" b="1" spc="-5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1695</a:t>
            </a:r>
            <a:r>
              <a:rPr sz="2133" b="1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sz="2133" b="1" spc="-9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sites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304807" indent="-304807">
              <a:spcBef>
                <a:spcPts val="1013"/>
              </a:spcBef>
              <a:buFont typeface="Arial" panose="020B0604020202020204" pitchFamily="34" charset="0"/>
              <a:buChar char="•"/>
              <a:tabLst>
                <a:tab pos="304235" algn="l"/>
                <a:tab pos="304800" algn="l"/>
              </a:tabLst>
            </a:pPr>
            <a:r>
              <a:rPr lang="en-US" sz="2133" b="1" spc="-5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241 </a:t>
            </a:r>
            <a:r>
              <a:rPr sz="2133" b="1" spc="-9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organizations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4F5A647-6447-4DA1-91EC-E2BF6CFDC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219" y="4336022"/>
            <a:ext cx="6654099" cy="2204719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022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ve vs passive"/>
          <p:cNvSpPr>
            <a:spLocks noGrp="1"/>
          </p:cNvSpPr>
          <p:nvPr>
            <p:ph type="title"/>
          </p:nvPr>
        </p:nvSpPr>
        <p:spPr>
          <a:xfrm>
            <a:off x="1524000" y="988071"/>
            <a:ext cx="9144000" cy="1143000"/>
          </a:xfrm>
        </p:spPr>
        <p:txBody>
          <a:bodyPr/>
          <a:lstStyle/>
          <a:p>
            <a:r>
              <a:rPr lang="en-US" sz="5400" b="1" dirty="0"/>
              <a:t>Passive Control</a:t>
            </a:r>
          </a:p>
        </p:txBody>
      </p:sp>
      <p:sp>
        <p:nvSpPr>
          <p:cNvPr id="3" name="text"/>
          <p:cNvSpPr>
            <a:spLocks noGrp="1"/>
          </p:cNvSpPr>
          <p:nvPr>
            <p:ph idx="1"/>
          </p:nvPr>
        </p:nvSpPr>
        <p:spPr>
          <a:xfrm>
            <a:off x="1704870" y="2043753"/>
            <a:ext cx="8979461" cy="4525963"/>
          </a:xfrm>
        </p:spPr>
        <p:txBody>
          <a:bodyPr/>
          <a:lstStyle/>
          <a:p>
            <a:r>
              <a:rPr lang="en-US" sz="2800" i="1" dirty="0"/>
              <a:t>All marks </a:t>
            </a:r>
            <a:r>
              <a:rPr lang="en-US" sz="2800" dirty="0"/>
              <a:t>are </a:t>
            </a:r>
            <a:r>
              <a:rPr lang="en-US" sz="2800" b="1" dirty="0"/>
              <a:t>passive</a:t>
            </a:r>
            <a:r>
              <a:rPr lang="en-US" sz="2800" dirty="0"/>
              <a:t>—they sit there and hold a </a:t>
            </a:r>
            <a:r>
              <a:rPr lang="en-US" sz="2800" b="1" dirty="0"/>
              <a:t>point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1" y="274639"/>
            <a:ext cx="9160331" cy="8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48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Geodetic Control – Terminology</a:t>
            </a:r>
            <a:endParaRPr lang="en-US" sz="4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74" y="2621867"/>
            <a:ext cx="6158255" cy="410550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6045757" y="2540001"/>
            <a:ext cx="3751387" cy="2094425"/>
          </a:xfrm>
          <a:prstGeom prst="straightConnector1">
            <a:avLst/>
          </a:prstGeom>
          <a:ln w="57150">
            <a:solidFill>
              <a:srgbClr val="F6AB16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8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ve vs passive"/>
          <p:cNvSpPr>
            <a:spLocks noGrp="1"/>
          </p:cNvSpPr>
          <p:nvPr>
            <p:ph type="title"/>
          </p:nvPr>
        </p:nvSpPr>
        <p:spPr>
          <a:xfrm>
            <a:off x="1524000" y="988071"/>
            <a:ext cx="9144000" cy="1143000"/>
          </a:xfrm>
        </p:spPr>
        <p:txBody>
          <a:bodyPr/>
          <a:lstStyle/>
          <a:p>
            <a:r>
              <a:rPr b="1" dirty="0" lang="en-US" sz="5400"/>
              <a:t>Active Control</a:t>
            </a:r>
          </a:p>
        </p:txBody>
      </p:sp>
      <p:sp>
        <p:nvSpPr>
          <p:cNvPr id="3" name="text"/>
          <p:cNvSpPr>
            <a:spLocks noGrp="1"/>
          </p:cNvSpPr>
          <p:nvPr>
            <p:ph idx="1"/>
          </p:nvPr>
        </p:nvSpPr>
        <p:spPr>
          <a:xfrm>
            <a:off x="1704870" y="2043753"/>
            <a:ext cx="8687359" cy="4525963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dirty="0" i="1" lang="en-US" sz="2800"/>
              <a:t>Some marks </a:t>
            </a:r>
            <a:r>
              <a:rPr dirty="0" lang="en-US" sz="2800"/>
              <a:t>have permanently installed equipment that enables nearly continuous observations</a:t>
            </a:r>
            <a:endParaRPr dirty="0" lang="en-US" sz="280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1" y="274639"/>
            <a:ext cx="9160331" cy="8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ctr" defTabSz="457200" eaLnBrk="1" fontAlgn="base" hangingPunct="1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eaLnBrk="1" fontAlgn="base" hangingPunct="1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eaLnBrk="1" fontAlgn="base" hangingPunct="1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eaLnBrk="1" fontAlgn="base" hangingPunct="1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r>
              <a:rPr altLang="en-US" dirty="0" lang="en-US" sz="4800">
                <a:latin charset="0" panose="02040503050406030204" pitchFamily="18" typeface="Cambria"/>
                <a:ea charset="0" panose="020B0604030504040204" pitchFamily="34" typeface="Tahoma"/>
                <a:cs charset="0" panose="020B0604030504040204" pitchFamily="34" typeface="Tahoma"/>
              </a:rPr>
              <a:t>Geodetic Control – Terminology</a:t>
            </a:r>
            <a:endParaRPr dirty="0" lang="en-US" sz="4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" l="66" r="108" t="9"/>
          <a:stretch/>
        </p:blipFill>
        <p:spPr>
          <a:xfrm>
            <a:off x="1583031" y="3449884"/>
            <a:ext cx="3946912" cy="3358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"/>
          <a:stretch/>
        </p:blipFill>
        <p:spPr>
          <a:xfrm>
            <a:off x="5605627" y="3449885"/>
            <a:ext cx="4960773" cy="3335588"/>
          </a:xfrm>
          <a:prstGeom prst="rect">
            <a:avLst/>
          </a:prstGeom>
        </p:spPr>
      </p:pic>
      <p:sp>
        <p:nvSpPr>
          <p:cNvPr id="11" name="text"/>
          <p:cNvSpPr txBox="1">
            <a:spLocks/>
          </p:cNvSpPr>
          <p:nvPr/>
        </p:nvSpPr>
        <p:spPr bwMode="auto">
          <a:xfrm>
            <a:off x="1539241" y="2972164"/>
            <a:ext cx="9160331" cy="56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l" defTabSz="457200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32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l" defTabSz="457200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8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l" defTabSz="457200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2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l" defTabSz="457200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l" defTabSz="457200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»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None/>
            </a:pPr>
            <a:r>
              <a:rPr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(they still sit there and hold a </a:t>
            </a:r>
            <a:r>
              <a:rPr b="1"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point</a:t>
            </a:r>
            <a:r>
              <a:rPr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119565" y="3395273"/>
            <a:ext cx="3925161" cy="2579284"/>
          </a:xfrm>
          <a:prstGeom prst="straightConnector1">
            <a:avLst/>
          </a:prstGeom>
          <a:ln w="57150">
            <a:solidFill>
              <a:srgbClr val="F6AB16"/>
            </a:solidFill>
            <a:tailEnd len="med" type="triangle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940677" y="3422579"/>
            <a:ext cx="99135" cy="2619447"/>
          </a:xfrm>
          <a:prstGeom prst="straightConnector1">
            <a:avLst/>
          </a:prstGeom>
          <a:ln w="57150">
            <a:solidFill>
              <a:srgbClr val="F6AB16"/>
            </a:solidFill>
            <a:tailEnd len="med" type="triangle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30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7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id="9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1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2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14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1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1DA07-3ED0-4025-875C-AF4C94919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482A0-56E9-47CB-B022-630809D52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Ground Control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946E4-7CAD-4879-AE7C-E59734E6EC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Classic method</a:t>
            </a:r>
          </a:p>
          <a:p>
            <a:r>
              <a:rPr lang="en-US" dirty="0"/>
              <a:t>Photo IDs, etc.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C0A35-A67F-489E-8408-711BBC1BF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4000" dirty="0"/>
              <a:t>“No Control”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D81424-9A3C-404A-AACE-4DEA05A992E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Still control…</a:t>
            </a:r>
          </a:p>
          <a:p>
            <a:pPr lvl="1"/>
            <a:r>
              <a:rPr lang="en-US" dirty="0"/>
              <a:t>Active Control</a:t>
            </a:r>
          </a:p>
          <a:p>
            <a:pPr lvl="1"/>
            <a:r>
              <a:rPr lang="en-US" dirty="0"/>
              <a:t>Via CORS</a:t>
            </a:r>
          </a:p>
          <a:p>
            <a:pPr lvl="2"/>
            <a:r>
              <a:rPr lang="en-US" dirty="0"/>
              <a:t>Hopefully NCN</a:t>
            </a:r>
          </a:p>
        </p:txBody>
      </p:sp>
    </p:spTree>
    <p:extLst>
      <p:ext uri="{BB962C8B-B14F-4D97-AF65-F5344CB8AC3E}">
        <p14:creationId xmlns:p14="http://schemas.microsoft.com/office/powerpoint/2010/main" val="4231624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J_NGS_background_16by9.potx" id="{08D3D576-62C5-40EF-A34C-01BB8D99BB50}" vid="{9154FC06-C987-4466-8504-8FCA3D11CF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JJ_NGS_background_16by9</Template>
  <TotalTime>57</TotalTime>
  <Words>3848</Words>
  <Application>Microsoft Office PowerPoint</Application>
  <PresentationFormat>Widescreen</PresentationFormat>
  <Paragraphs>544</Paragraphs>
  <Slides>51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Arial Black</vt:lpstr>
      <vt:lpstr>Calibri</vt:lpstr>
      <vt:lpstr>Cambria</vt:lpstr>
      <vt:lpstr>Rage Italic</vt:lpstr>
      <vt:lpstr>Times New Roman</vt:lpstr>
      <vt:lpstr>Wingdings</vt:lpstr>
      <vt:lpstr>Office Theme</vt:lpstr>
      <vt:lpstr>Geodesy for Photogrammetrists NATRF2022 and NAPGD2022</vt:lpstr>
      <vt:lpstr>PowerPoint Presentation</vt:lpstr>
      <vt:lpstr>Organizational Structure</vt:lpstr>
      <vt:lpstr>Organizational Structure</vt:lpstr>
      <vt:lpstr>NGS Mission</vt:lpstr>
      <vt:lpstr>PowerPoint Presentation</vt:lpstr>
      <vt:lpstr>Passive Control</vt:lpstr>
      <vt:lpstr>Active Control</vt:lpstr>
      <vt:lpstr>Semantics?</vt:lpstr>
      <vt:lpstr>Yes, we are delayed.</vt:lpstr>
      <vt:lpstr>Delayed Release of the Modernized NSRS</vt:lpstr>
      <vt:lpstr>Modernizing the NSRS</vt:lpstr>
      <vt:lpstr>Maintaining the NSRS</vt:lpstr>
      <vt:lpstr>PowerPoint Presentation</vt:lpstr>
      <vt:lpstr>Federal Geospatial Data Committee (FGDC)</vt:lpstr>
      <vt:lpstr>PowerPoint Presentation</vt:lpstr>
      <vt:lpstr>FGCS Member Agencies</vt:lpstr>
      <vt:lpstr>NGS Products and Services</vt:lpstr>
      <vt:lpstr>PowerPoint Presentation</vt:lpstr>
      <vt:lpstr>PowerPoint Presentation</vt:lpstr>
      <vt:lpstr>PowerPoint Presentation</vt:lpstr>
      <vt:lpstr>Four TRFs for Modernized NSRS</vt:lpstr>
      <vt:lpstr>Plate Rotation visualized</vt:lpstr>
      <vt:lpstr>PowerPoint Presentation</vt:lpstr>
      <vt:lpstr>NCAT</vt:lpstr>
      <vt:lpstr>NGS Coordinate Conversion And Transformation Tool (NCAT)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NCAT source code is on GitHub</vt:lpstr>
      <vt:lpstr>PowerPoint Presentation</vt:lpstr>
      <vt:lpstr>PowerPoint Presentation</vt:lpstr>
      <vt:lpstr>PowerPoint Presentation</vt:lpstr>
      <vt:lpstr>What’s the difference?</vt:lpstr>
      <vt:lpstr>PowerPoint Presentation</vt:lpstr>
      <vt:lpstr>Number of SPCS2022 zones (preliminary)</vt:lpstr>
      <vt:lpstr>SPCS2022 linear distortion (prelim)</vt:lpstr>
      <vt:lpstr>SPCS2022 Zone Layers in PA</vt:lpstr>
      <vt:lpstr>Which is best?</vt:lpstr>
      <vt:lpstr>PowerPoint Presentation</vt:lpstr>
      <vt:lpstr>PowerPoint Presentation</vt:lpstr>
      <vt:lpstr>NAPGD2022</vt:lpstr>
      <vt:lpstr>NAVD88 uses Hybrid Geoid</vt:lpstr>
      <vt:lpstr>NAPGD2022 uses Gravimetric Geoid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Geodesy for Photogrammetrists NATRF2022 and NAPGD2022</dc:title>
  <dc:creator>Jeff Jalbrzikowski</dc:creator>
  <cp:lastModifiedBy>Jeff Jalbrzikowski</cp:lastModifiedBy>
  <cp:revision>10</cp:revision>
  <dcterms:created xsi:type="dcterms:W3CDTF">2024-03-26T13:23:23Z</dcterms:created>
  <dcterms:modified xsi:type="dcterms:W3CDTF">2024-03-26T17:03:08Z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41645983</vt:lpwstr>
  </property>
  <property fmtid="{D5CDD505-2E9C-101B-9397-08002B2CF9AE}" name="NXPowerLiteSettings" pid="3">
    <vt:lpwstr>F70005D002A000</vt:lpwstr>
  </property>
  <property fmtid="{D5CDD505-2E9C-101B-9397-08002B2CF9AE}" name="NXPowerLiteVersion" pid="4">
    <vt:lpwstr>D10.2.0</vt:lpwstr>
  </property>
</Properties>
</file>