
<file path=[Content_Types].xml><?xml version="1.0" encoding="utf-8"?>
<Types xmlns="http://schemas.openxmlformats.org/package/2006/content-types">
  <Default ContentType="image/gif" Extension="gi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image/jpg" PartName="/ppt/media/image31.jpg"/>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9" r:id="rId2"/>
    <p:sldId id="1757" r:id="rId3"/>
    <p:sldId id="1758" r:id="rId4"/>
    <p:sldId id="2389" r:id="rId5"/>
    <p:sldId id="2424" r:id="rId6"/>
    <p:sldId id="732" r:id="rId7"/>
    <p:sldId id="854" r:id="rId8"/>
    <p:sldId id="803" r:id="rId9"/>
    <p:sldId id="739" r:id="rId10"/>
    <p:sldId id="819" r:id="rId11"/>
    <p:sldId id="820" r:id="rId12"/>
    <p:sldId id="822" r:id="rId13"/>
    <p:sldId id="708" r:id="rId14"/>
    <p:sldId id="2440" r:id="rId15"/>
    <p:sldId id="778" r:id="rId16"/>
    <p:sldId id="779" r:id="rId17"/>
    <p:sldId id="780" r:id="rId18"/>
    <p:sldId id="781" r:id="rId19"/>
    <p:sldId id="782" r:id="rId20"/>
    <p:sldId id="783" r:id="rId21"/>
    <p:sldId id="784" r:id="rId22"/>
    <p:sldId id="1362" r:id="rId23"/>
    <p:sldId id="727" r:id="rId24"/>
    <p:sldId id="728" r:id="rId25"/>
    <p:sldId id="852" r:id="rId26"/>
    <p:sldId id="853" r:id="rId27"/>
    <p:sldId id="843" r:id="rId28"/>
    <p:sldId id="789" r:id="rId29"/>
    <p:sldId id="790" r:id="rId30"/>
    <p:sldId id="791" r:id="rId31"/>
    <p:sldId id="792" r:id="rId32"/>
    <p:sldId id="793" r:id="rId33"/>
    <p:sldId id="794" r:id="rId34"/>
    <p:sldId id="795" r:id="rId35"/>
    <p:sldId id="2411" r:id="rId36"/>
    <p:sldId id="740" r:id="rId37"/>
    <p:sldId id="2378" r:id="rId38"/>
    <p:sldId id="2400" r:id="rId39"/>
    <p:sldId id="2380" r:id="rId40"/>
    <p:sldId id="2386" r:id="rId41"/>
    <p:sldId id="262" r:id="rId42"/>
    <p:sldId id="851"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3888" userDrawn="1">
          <p15:clr>
            <a:srgbClr val="A4A3A4"/>
          </p15:clr>
        </p15:guide>
        <p15:guide id="6" orient="horz"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1044" autoAdjust="0"/>
  </p:normalViewPr>
  <p:slideViewPr>
    <p:cSldViewPr snapToGrid="0" snapToObjects="1">
      <p:cViewPr varScale="1">
        <p:scale>
          <a:sx n="63" d="100"/>
          <a:sy n="63" d="100"/>
        </p:scale>
        <p:origin x="1733" y="67"/>
      </p:cViewPr>
      <p:guideLst>
        <p:guide orient="horz" pos="2160"/>
        <p:guide pos="2880"/>
        <p:guide pos="5328"/>
        <p:guide pos="432"/>
        <p:guide orient="horz" pos="3888"/>
        <p:guide orient="horz" pos="480"/>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5C203-6D96-46E5-8140-D55343F3D20A}" type="datetimeFigureOut">
              <a:rPr lang="en-US" smtClean="0"/>
              <a:t>1/12/2024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ED05C-FEED-4026-8EA4-FCBC60F452D4}" type="slidenum">
              <a:rPr lang="en-US" smtClean="0"/>
              <a:t>‹#›</a:t>
            </a:fld>
            <a:endParaRPr lang="en-US"/>
          </a:p>
        </p:txBody>
      </p:sp>
    </p:spTree>
    <p:extLst>
      <p:ext uri="{BB962C8B-B14F-4D97-AF65-F5344CB8AC3E}">
        <p14:creationId xmlns:p14="http://schemas.microsoft.com/office/powerpoint/2010/main" val="275303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-We are</a:t>
            </a:r>
            <a:r>
              <a:rPr lang="en-US" baseline="0" dirty="0"/>
              <a:t> the Federal Government’s oldest scientific agency.</a:t>
            </a:r>
          </a:p>
          <a:p>
            <a:r>
              <a:rPr lang="en-US" baseline="0" dirty="0"/>
              <a:t>-part of the Executive Branch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 know it can seem kind of strange that NGS is part of the NOS, but the origins of NGS lie with the C&amp;GS.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-we are a “Program Office” of the NOS</a:t>
            </a:r>
          </a:p>
          <a:p>
            <a:r>
              <a:rPr lang="en-US" baseline="0" dirty="0"/>
              <a:t>Survey of the Coast – 1807</a:t>
            </a:r>
          </a:p>
          <a:p>
            <a:r>
              <a:rPr lang="en-US" baseline="0" dirty="0"/>
              <a:t>Coast Survey – 1836</a:t>
            </a:r>
          </a:p>
          <a:p>
            <a:r>
              <a:rPr lang="en-US" baseline="0" dirty="0"/>
              <a:t>Coast and Geodetic Survey – 1878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NGS since 1970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36538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that’s the proper technical</a:t>
            </a:r>
            <a:r>
              <a:rPr lang="en-US" baseline="0" dirty="0"/>
              <a:t> term, but I’m not going to hound someone who says “conversion”…  I slip sometimes too</a:t>
            </a:r>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13</a:t>
            </a:fld>
            <a:endParaRPr lang="en-US"/>
          </a:p>
        </p:txBody>
      </p:sp>
    </p:spTree>
    <p:extLst>
      <p:ext uri="{BB962C8B-B14F-4D97-AF65-F5344CB8AC3E}">
        <p14:creationId xmlns:p14="http://schemas.microsoft.com/office/powerpoint/2010/main" val="3189966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Transformation:  Meaning to change the datum or frame, without changing the type of coordinate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80911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774">
              <a:spcBef>
                <a:spcPct val="30000"/>
              </a:spcBef>
              <a:defRPr sz="1200">
                <a:solidFill>
                  <a:schemeClr val="tx1"/>
                </a:solidFill>
                <a:latin typeface="Calibri" panose="020F0502020204030204" pitchFamily="34" charset="0"/>
              </a:defRPr>
            </a:lvl1pPr>
            <a:lvl2pPr marL="741255" indent="-284121" defTabSz="950774">
              <a:spcBef>
                <a:spcPct val="30000"/>
              </a:spcBef>
              <a:defRPr sz="1200">
                <a:solidFill>
                  <a:schemeClr val="tx1"/>
                </a:solidFill>
                <a:latin typeface="Calibri" panose="020F0502020204030204" pitchFamily="34" charset="0"/>
              </a:defRPr>
            </a:lvl2pPr>
            <a:lvl3pPr marL="1141246" indent="-226980" defTabSz="950774">
              <a:spcBef>
                <a:spcPct val="30000"/>
              </a:spcBef>
              <a:defRPr sz="1200">
                <a:solidFill>
                  <a:schemeClr val="tx1"/>
                </a:solidFill>
                <a:latin typeface="Calibri" panose="020F0502020204030204" pitchFamily="34" charset="0"/>
              </a:defRPr>
            </a:lvl3pPr>
            <a:lvl4pPr marL="1598378" indent="-226980" defTabSz="950774">
              <a:spcBef>
                <a:spcPct val="30000"/>
              </a:spcBef>
              <a:defRPr sz="1200">
                <a:solidFill>
                  <a:schemeClr val="tx1"/>
                </a:solidFill>
                <a:latin typeface="Calibri" panose="020F0502020204030204" pitchFamily="34" charset="0"/>
              </a:defRPr>
            </a:lvl4pPr>
            <a:lvl5pPr marL="2055512" indent="-226980" defTabSz="950774">
              <a:spcBef>
                <a:spcPct val="30000"/>
              </a:spcBef>
              <a:defRPr sz="1200">
                <a:solidFill>
                  <a:schemeClr val="tx1"/>
                </a:solidFill>
                <a:latin typeface="Calibri" panose="020F0502020204030204" pitchFamily="34" charset="0"/>
              </a:defRPr>
            </a:lvl5pPr>
            <a:lvl6pPr marL="2512644" indent="-226980" defTabSz="950774" eaLnBrk="0" fontAlgn="base" hangingPunct="0">
              <a:spcBef>
                <a:spcPct val="30000"/>
              </a:spcBef>
              <a:spcAft>
                <a:spcPct val="0"/>
              </a:spcAft>
              <a:defRPr sz="1200">
                <a:solidFill>
                  <a:schemeClr val="tx1"/>
                </a:solidFill>
                <a:latin typeface="Calibri" panose="020F0502020204030204" pitchFamily="34" charset="0"/>
              </a:defRPr>
            </a:lvl6pPr>
            <a:lvl7pPr marL="2969778" indent="-226980" defTabSz="950774" eaLnBrk="0" fontAlgn="base" hangingPunct="0">
              <a:spcBef>
                <a:spcPct val="30000"/>
              </a:spcBef>
              <a:spcAft>
                <a:spcPct val="0"/>
              </a:spcAft>
              <a:defRPr sz="1200">
                <a:solidFill>
                  <a:schemeClr val="tx1"/>
                </a:solidFill>
                <a:latin typeface="Calibri" panose="020F0502020204030204" pitchFamily="34" charset="0"/>
              </a:defRPr>
            </a:lvl7pPr>
            <a:lvl8pPr marL="3426911" indent="-226980" defTabSz="950774" eaLnBrk="0" fontAlgn="base" hangingPunct="0">
              <a:spcBef>
                <a:spcPct val="30000"/>
              </a:spcBef>
              <a:spcAft>
                <a:spcPct val="0"/>
              </a:spcAft>
              <a:defRPr sz="1200">
                <a:solidFill>
                  <a:schemeClr val="tx1"/>
                </a:solidFill>
                <a:latin typeface="Calibri" panose="020F0502020204030204" pitchFamily="34" charset="0"/>
              </a:defRPr>
            </a:lvl8pPr>
            <a:lvl9pPr marL="3884044" indent="-226980" defTabSz="95077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0774" rtl="0" eaLnBrk="0" fontAlgn="base" latinLnBrk="0" hangingPunct="0">
              <a:lnSpc>
                <a:spcPct val="100000"/>
              </a:lnSpc>
              <a:spcBef>
                <a:spcPct val="0"/>
              </a:spcBef>
              <a:spcAft>
                <a:spcPct val="0"/>
              </a:spcAft>
              <a:buClrTx/>
              <a:buSzTx/>
              <a:buFontTx/>
              <a:buNone/>
              <a:tabLst/>
              <a:defRPr/>
            </a:pPr>
            <a:fld id="{A7AF627A-4B0A-4F07-AA98-FC43EF4A1389}"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rPr>
              <a:pPr marL="0" marR="0" lvl="0" indent="0" algn="r" defTabSz="950774" rtl="0" eaLnBrk="0" fontAlgn="base" latinLnBrk="0" hangingPunct="0">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It turns out that MSL is a close approximation to another surface, defined by gravity, called the </a:t>
            </a:r>
            <a:r>
              <a:rPr lang="en-US" altLang="en-US" sz="1100" b="1" dirty="0"/>
              <a:t>geoid</a:t>
            </a:r>
            <a:r>
              <a:rPr lang="en-US" altLang="en-US" sz="1100" dirty="0"/>
              <a:t>, which is the </a:t>
            </a:r>
            <a:r>
              <a:rPr lang="en-US" altLang="en-US" sz="1100" i="1" dirty="0"/>
              <a:t>true zero surface for measuring elevations</a:t>
            </a:r>
            <a:r>
              <a:rPr lang="en-US" altLang="en-US" sz="1100" dirty="0"/>
              <a:t>. Because we cannot directly see the geoid surface, we cannot actually measure the heights above or below the geoid surface. We must infer where this surface is by making gravity measurements and by modeling it mathematically. For practical purposes, we assume that at the coastline the geoid and the MSL surfaces are essentially the same. Nevertheless, as we move inland we measure heights relative to the zero height at the coast, which in effect means relative to MSL. </a:t>
            </a:r>
          </a:p>
          <a:p>
            <a:endParaRPr lang="en-US" altLang="en-US" sz="1100" dirty="0"/>
          </a:p>
          <a:p>
            <a:r>
              <a:rPr lang="en-US" altLang="en-US" sz="1100" dirty="0"/>
              <a:t>Definition: NGVD29 – The National Geodetic Vertical Datum of 1929…</a:t>
            </a:r>
          </a:p>
          <a:p>
            <a:r>
              <a:rPr lang="en-US" altLang="en-US" sz="1100" dirty="0"/>
              <a:t>The </a:t>
            </a:r>
            <a:r>
              <a:rPr lang="en-US" altLang="en-US" sz="1100" b="1" dirty="0"/>
              <a:t>Sea Level Datum of 1929</a:t>
            </a:r>
            <a:r>
              <a:rPr lang="en-US" altLang="en-US" sz="1100" dirty="0"/>
              <a:t> was the vertical control datum established for vertical control surveying in the United States of America by the General Adjustment of 1929. The datum was used to measure elevation or altitude above, and depression or depth below, mean sea level (MSL).</a:t>
            </a:r>
          </a:p>
          <a:p>
            <a:r>
              <a:rPr lang="en-US" altLang="en-US" sz="1100" dirty="0"/>
              <a:t>Mean sea level was measured at 26 tide gauges: 21 in the United States and 5 in Canada. The datum was defined by the observed heights of mean sea level at the 26 tide gauges and by the set of elevations of all bench marks resulting from the adjustment. The adjustment required a total of 66,315 miles (106,724 km) of leveling with 246 closed circuits and 25 circuits at sea level.</a:t>
            </a:r>
          </a:p>
          <a:p>
            <a:r>
              <a:rPr lang="en-US" altLang="en-US" sz="1100" dirty="0"/>
              <a:t>Since the Sea Level Datum of 1929 was a hybrid model, it was not a pure model of mean sea level, the geoid, or any other equipotential surface. Therefore, it was renamed the National Geodetic Vertical Datum of 1929 (NGVD 29) in 1973. The NGVD 29 was subsequently replaced by the North American Vertical Datum of 1988 (NAVD 88) based upon the General Adjustment of the North American Datum of 1988.</a:t>
            </a:r>
          </a:p>
          <a:p>
            <a:endParaRPr lang="en-US" altLang="en-US" sz="1100" dirty="0"/>
          </a:p>
        </p:txBody>
      </p:sp>
    </p:spTree>
    <p:extLst>
      <p:ext uri="{BB962C8B-B14F-4D97-AF65-F5344CB8AC3E}">
        <p14:creationId xmlns:p14="http://schemas.microsoft.com/office/powerpoint/2010/main" val="304954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pPr defTabSz="914266" eaLnBrk="1" hangingPunct="1">
              <a:defRPr/>
            </a:pPr>
            <a:r>
              <a:rPr lang="en-US" altLang="en-US" b="1" i="1" dirty="0">
                <a:latin typeface="Times New Roman" panose="02020603050405020304" pitchFamily="18" charset="0"/>
                <a:cs typeface="Times New Roman" panose="02020603050405020304" pitchFamily="18" charset="0"/>
                <a:sym typeface="Times New Roman" panose="02020603050405020304" pitchFamily="18" charset="0"/>
              </a:rPr>
              <a:t>Definition:  </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surface of equal gravity potential to which orthometric heights shall refer in North America</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One height held fixed [</a:t>
            </a:r>
            <a:r>
              <a:rPr lang="en-US" altLang="en-US" sz="1100" dirty="0">
                <a:latin typeface="Times New Roman" panose="02020603050405020304" pitchFamily="18" charset="0"/>
                <a:cs typeface="Times New Roman" panose="02020603050405020304" pitchFamily="18" charset="0"/>
                <a:sym typeface="Times New Roman" panose="02020603050405020304" pitchFamily="18" charset="0"/>
              </a:rPr>
              <a:t>at 6.271 meters along the plumb line below the geodetic mark</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dirty="0">
                <a:ea typeface="ＭＳ Ｐゴシック" panose="020B0600070205080204" pitchFamily="34" charset="-128"/>
              </a:rPr>
              <a:t> at “Father Point” (Rimouski, Canada).  </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B</a:t>
            </a:r>
            <a:r>
              <a:rPr lang="en-US" altLang="en-US" dirty="0"/>
              <a:t>y fixing the geopotential value at the origin point, it was possible to ensure that the origins of IGLD 85 and NAVD 88 aligned.</a:t>
            </a:r>
          </a:p>
          <a:p>
            <a:pPr defTabSz="914266" eaLnBrk="1" hangingPunct="1">
              <a:defRPr/>
            </a:pPr>
            <a:endParaRPr lang="en-US" altLang="en-US" dirty="0"/>
          </a:p>
          <a:p>
            <a:pPr defTabSz="914266" eaLnBrk="1" hangingPunct="1">
              <a:defRPr/>
            </a:pPr>
            <a:r>
              <a:rPr lang="en-US" altLang="en-US" dirty="0"/>
              <a:t>**But perhaps more importantly, the </a:t>
            </a:r>
            <a:r>
              <a:rPr lang="en-US" altLang="en-US" dirty="0">
                <a:ea typeface="ＭＳ Ｐゴシック" panose="020B0600070205080204" pitchFamily="34" charset="-128"/>
              </a:rPr>
              <a:t>height chosen was to minimize 29</a:t>
            </a:r>
            <a:r>
              <a:rPr lang="en-US" altLang="en-US" dirty="0">
                <a:ea typeface="ＭＳ Ｐゴシック" panose="020B0600070205080204" pitchFamily="34" charset="-128"/>
                <a:sym typeface="Wingdings" panose="05000000000000000000" pitchFamily="2" charset="2"/>
              </a:rPr>
              <a:t>8</a:t>
            </a:r>
            <a:r>
              <a:rPr lang="en-US" altLang="en-US" dirty="0">
                <a:ea typeface="ＭＳ Ｐゴシック" panose="020B0600070205080204" pitchFamily="34" charset="-128"/>
              </a:rPr>
              <a:t>8 differences on USGS topo maps in the eastern U.S. … thus, the “zero height surface” of NAVD 88 was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chosen for its closeness to the geoid (but it was close…few decimeters)</a:t>
            </a:r>
          </a:p>
          <a:p>
            <a:pPr defTabSz="914266" eaLnBrk="1" hangingPunct="1">
              <a:defRPr/>
            </a:pPr>
            <a:endParaRPr lang="en-US" altLang="en-US" dirty="0"/>
          </a:p>
          <a:p>
            <a:pPr defTabSz="914266" eaLnBrk="1" hangingPunct="1">
              <a:defRPr/>
            </a:pPr>
            <a:r>
              <a:rPr lang="en-US" altLang="en-US" dirty="0">
                <a:ea typeface="ＭＳ Ｐゴシック" panose="020B0600070205080204" pitchFamily="34" charset="-128"/>
              </a:rPr>
              <a:t>Use of one fixed height removed local sea level variation problem of NGVD 29</a:t>
            </a:r>
          </a:p>
          <a:p>
            <a:pPr defTabSz="914266" eaLnBrk="1" hangingPunct="1">
              <a:defRPr/>
            </a:pPr>
            <a:endParaRPr lang="en-US" altLang="en-US" dirty="0"/>
          </a:p>
        </p:txBody>
      </p:sp>
    </p:spTree>
    <p:extLst>
      <p:ext uri="{BB962C8B-B14F-4D97-AF65-F5344CB8AC3E}">
        <p14:creationId xmlns:p14="http://schemas.microsoft.com/office/powerpoint/2010/main" val="405019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7882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a:p>
            <a:r>
              <a:rPr lang="en-US" dirty="0"/>
              <a:t>Map</a:t>
            </a:r>
            <a:r>
              <a:rPr lang="en-US" baseline="0" dirty="0"/>
              <a:t> highlights the tilt/bias to the zero reference surface, that’s another item that was discovered later on with the advent and proliferation of satellite positioning and remote sensing technology.</a:t>
            </a:r>
          </a:p>
          <a:p>
            <a:endParaRPr lang="en-US" baseline="0" dirty="0"/>
          </a:p>
          <a:p>
            <a:r>
              <a:rPr lang="en-US" baseline="0" dirty="0"/>
              <a:t>How was the map created, that is the NAVD88 zero surface (H=0) overlaid onto a satellite based geoid model, then color shaded by vertical difference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36834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7998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I’ve gotten this question more than once.</a:t>
            </a:r>
          </a:p>
          <a:p>
            <a:r>
              <a:rPr lang="en-US" altLang="en-US" dirty="0"/>
              <a:t>-Does</a:t>
            </a:r>
            <a:r>
              <a:rPr lang="en-US" altLang="en-US" baseline="0" dirty="0"/>
              <a:t> it matter which geoid model I use with which realization of NAD83?</a:t>
            </a:r>
          </a:p>
          <a:p>
            <a:r>
              <a:rPr lang="en-US" altLang="en-US" baseline="0" dirty="0"/>
              <a:t>-NGS Answer = yes</a:t>
            </a:r>
          </a:p>
          <a:p>
            <a:r>
              <a:rPr lang="en-US" altLang="en-US" baseline="0" dirty="0"/>
              <a:t>-Project-specific answer = maybe note</a:t>
            </a:r>
          </a:p>
          <a:p>
            <a:r>
              <a:rPr lang="en-US" altLang="en-US" baseline="0" dirty="0"/>
              <a:t>-I spoke at length with a gentlemen from the Virginia DOT about this, and he did a bunch of comparisons, saw a barely discernable difference… but still the NGS answer is going to be that for a given realization of NAD83, you should use only the corresponding geoid models for your work</a:t>
            </a:r>
          </a:p>
          <a:p>
            <a:r>
              <a:rPr lang="en-US" altLang="en-US" baseline="0" dirty="0"/>
              <a:t>-remember NGS is chasing the millimeter… but maybe you aren’t</a:t>
            </a:r>
            <a:endParaRPr lang="en-US" alt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3600" indent="-236538">
              <a:spcBef>
                <a:spcPct val="30000"/>
              </a:spcBef>
              <a:defRPr sz="1200">
                <a:solidFill>
                  <a:schemeClr val="tx1"/>
                </a:solidFill>
                <a:latin typeface="Calibri" panose="020F0502020204030204" pitchFamily="34" charset="0"/>
              </a:defRPr>
            </a:lvl5pPr>
            <a:lvl6pPr marL="2590800" indent="-236538" defTabSz="457200"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457200"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457200"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5C87AE7-44F7-4F90-9A68-82DDD49D767A}"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02100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9459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53075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-as you can read my slide,</a:t>
            </a:r>
            <a:r>
              <a:rPr lang="en-US" baseline="0" dirty="0"/>
              <a:t> I like to point that out because over my 2 years at NGS I’ve seen and heard this misunderstanding quite a bit</a:t>
            </a:r>
          </a:p>
          <a:p>
            <a:r>
              <a:rPr lang="en-US" baseline="0" dirty="0"/>
              <a:t>-don’t worry! it doesn’t offend us! and we do work closely with USGS, but we are separate agencies within totally different departments of the federal government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3509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our </a:t>
            </a:r>
            <a:r>
              <a:rPr lang="en-US" dirty="0" err="1"/>
              <a:t>ol</a:t>
            </a:r>
            <a:r>
              <a:rPr lang="en-US" dirty="0"/>
              <a:t>’ buddy W sub-naught</a:t>
            </a:r>
            <a:r>
              <a:rPr lang="en-US" baseline="0" dirty="0"/>
              <a:t> (</a:t>
            </a:r>
            <a:r>
              <a:rPr kumimoji="0" lang="en-US" sz="1200" b="0" i="1"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12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r>
              <a:rPr kumimoji="0" 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en-US" sz="1200" b="0" i="1" u="none" strike="noStrike" kern="1200" cap="none" spc="0" normalizeH="0" baseline="-2500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65253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-believe</a:t>
            </a:r>
            <a:r>
              <a:rPr lang="en-US" baseline="0" dirty="0"/>
              <a:t> it or not there’s more than 2 types, but the 2 types you’ll see NGS publish are…</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46570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73842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39010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71763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61140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11104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35</a:t>
            </a:fld>
            <a:endParaRPr lang="en-US"/>
          </a:p>
        </p:txBody>
      </p:sp>
    </p:spTree>
    <p:extLst>
      <p:ext uri="{BB962C8B-B14F-4D97-AF65-F5344CB8AC3E}">
        <p14:creationId xmlns:p14="http://schemas.microsoft.com/office/powerpoint/2010/main" val="1993204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Cambria" panose="02040503050406030204" pitchFamily="18" charset="0"/>
                <a:ea typeface="Cambria" panose="02040503050406030204" pitchFamily="18" charset="0"/>
              </a:rPr>
              <a:t>Change in Pennsylvania:</a:t>
            </a:r>
          </a:p>
          <a:p>
            <a:pPr marL="225425" algn="l"/>
            <a:r>
              <a:rPr lang="en-US" sz="1200" dirty="0">
                <a:latin typeface="Cambria" panose="02040503050406030204" pitchFamily="18" charset="0"/>
                <a:ea typeface="Cambria" panose="02040503050406030204" pitchFamily="18" charset="0"/>
              </a:rPr>
              <a:t>At least -0.6 feet</a:t>
            </a:r>
          </a:p>
          <a:p>
            <a:pPr marL="225425" algn="l"/>
            <a:r>
              <a:rPr lang="en-US" sz="1200" dirty="0">
                <a:latin typeface="Cambria" panose="02040503050406030204" pitchFamily="18" charset="0"/>
                <a:ea typeface="Cambria" panose="02040503050406030204" pitchFamily="18" charset="0"/>
              </a:rPr>
              <a:t>At most -2.0 feet</a:t>
            </a:r>
          </a:p>
          <a:p>
            <a:pPr marL="225425" algn="l"/>
            <a:endParaRPr lang="en-US" sz="1200" dirty="0">
              <a:latin typeface="Cambria" panose="02040503050406030204" pitchFamily="18" charset="0"/>
              <a:ea typeface="Cambria" panose="02040503050406030204" pitchFamily="18" charset="0"/>
            </a:endParaRPr>
          </a:p>
          <a:p>
            <a:pPr marL="0" algn="l"/>
            <a:r>
              <a:rPr lang="en-US" sz="1200" dirty="0">
                <a:latin typeface="Cambria" panose="02040503050406030204" pitchFamily="18" charset="0"/>
                <a:ea typeface="Cambria" panose="02040503050406030204" pitchFamily="18" charset="0"/>
              </a:rPr>
              <a:t>Change here in Columbus</a:t>
            </a:r>
          </a:p>
          <a:p>
            <a:pPr marL="0" algn="l"/>
            <a:r>
              <a:rPr lang="en-US" sz="1200" dirty="0">
                <a:latin typeface="Cambria" panose="02040503050406030204" pitchFamily="18" charset="0"/>
                <a:ea typeface="Cambria" panose="02040503050406030204" pitchFamily="18" charset="0"/>
              </a:rPr>
              <a:t>	About -1.6 feet</a:t>
            </a:r>
          </a:p>
          <a:p>
            <a:pPr algn="l"/>
            <a:endParaRPr lang="en-US" b="1" dirty="0"/>
          </a:p>
        </p:txBody>
      </p:sp>
      <p:sp>
        <p:nvSpPr>
          <p:cNvPr id="4" name="Slide Number Placeholder 3"/>
          <p:cNvSpPr>
            <a:spLocks noGrp="1"/>
          </p:cNvSpPr>
          <p:nvPr>
            <p:ph type="sldNum" sz="quarter" idx="5"/>
          </p:nvPr>
        </p:nvSpPr>
        <p:spPr/>
        <p:txBody>
          <a:bodyPr/>
          <a:lstStyle/>
          <a:p>
            <a:fld id="{64CED05C-FEED-4026-8EA4-FCBC60F452D4}" type="slidenum">
              <a:rPr lang="en-US" smtClean="0"/>
              <a:t>36</a:t>
            </a:fld>
            <a:endParaRPr lang="en-US"/>
          </a:p>
        </p:txBody>
      </p:sp>
    </p:spTree>
    <p:extLst>
      <p:ext uri="{BB962C8B-B14F-4D97-AF65-F5344CB8AC3E}">
        <p14:creationId xmlns:p14="http://schemas.microsoft.com/office/powerpoint/2010/main" val="2207583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37</a:t>
            </a:fld>
            <a:endParaRPr lang="en-US"/>
          </a:p>
        </p:txBody>
      </p:sp>
    </p:spTree>
    <p:extLst>
      <p:ext uri="{BB962C8B-B14F-4D97-AF65-F5344CB8AC3E}">
        <p14:creationId xmlns:p14="http://schemas.microsoft.com/office/powerpoint/2010/main" val="248761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4</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CLICK</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You’ve all seen this or some similar graphic I’m sure.  That bottom layer… that’s our baby, the NSRS.</a:t>
            </a:r>
          </a:p>
        </p:txBody>
      </p:sp>
    </p:spTree>
    <p:extLst>
      <p:ext uri="{BB962C8B-B14F-4D97-AF65-F5344CB8AC3E}">
        <p14:creationId xmlns:p14="http://schemas.microsoft.com/office/powerpoint/2010/main" val="3711496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38</a:t>
            </a:fld>
            <a:endParaRPr lang="en-US"/>
          </a:p>
        </p:txBody>
      </p:sp>
    </p:spTree>
    <p:extLst>
      <p:ext uri="{BB962C8B-B14F-4D97-AF65-F5344CB8AC3E}">
        <p14:creationId xmlns:p14="http://schemas.microsoft.com/office/powerpoint/2010/main" val="2053712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Transforming your data</a:t>
            </a:r>
          </a:p>
          <a:p>
            <a:endParaRPr lang="en-US" dirty="0"/>
          </a:p>
          <a:p>
            <a:r>
              <a:rPr lang="en-US" dirty="0"/>
              <a:t>NCAT - NGS Coordinate Conversion and Transformation Tool</a:t>
            </a:r>
          </a:p>
          <a:p>
            <a:endParaRPr lang="en-US" dirty="0"/>
          </a:p>
          <a:p>
            <a:r>
              <a:rPr lang="en-US" dirty="0"/>
              <a:t>available now: ASCII upload and Web Services</a:t>
            </a:r>
          </a:p>
          <a:p>
            <a:endParaRPr lang="en-US" dirty="0"/>
          </a:p>
          <a:p>
            <a:r>
              <a:rPr lang="en-US" dirty="0"/>
              <a:t>ask your software providers about integration</a:t>
            </a:r>
          </a:p>
          <a:p>
            <a:endParaRPr lang="en-US" dirty="0"/>
          </a:p>
          <a:p>
            <a:r>
              <a:rPr lang="en-US" dirty="0"/>
              <a:t>we envision this as most popular method of access</a:t>
            </a:r>
          </a:p>
          <a:p>
            <a:endParaRPr lang="en-US" dirty="0"/>
          </a:p>
          <a:p>
            <a:r>
              <a:rPr lang="en-US" dirty="0"/>
              <a:t>Industry Workshop held last week – </a:t>
            </a:r>
            <a:r>
              <a:rPr lang="en-US" dirty="0" err="1"/>
              <a:t>esri</a:t>
            </a:r>
            <a:r>
              <a:rPr lang="en-US" dirty="0"/>
              <a:t>, </a:t>
            </a:r>
            <a:r>
              <a:rPr lang="en-US" dirty="0" err="1"/>
              <a:t>trimble</a:t>
            </a:r>
            <a:r>
              <a:rPr lang="en-US" baseline="0" dirty="0"/>
              <a:t>, </a:t>
            </a:r>
            <a:r>
              <a:rPr lang="en-US" baseline="0" dirty="0" err="1"/>
              <a:t>bluemarble</a:t>
            </a:r>
            <a:r>
              <a:rPr lang="en-US" baseline="0" dirty="0"/>
              <a:t>, all the major well known names were represented</a:t>
            </a:r>
            <a:endParaRPr lang="en-US" dirty="0"/>
          </a:p>
          <a:p>
            <a:endParaRPr lang="en-US" dirty="0"/>
          </a:p>
          <a:p>
            <a:r>
              <a:rPr lang="en-US" dirty="0"/>
              <a:t>labeling a year for each dataset?</a:t>
            </a:r>
          </a:p>
          <a:p>
            <a:endParaRPr lang="en-US" dirty="0"/>
          </a:p>
          <a:p>
            <a:r>
              <a:rPr lang="en-US" dirty="0"/>
              <a:t>something in-between that works for your needs</a:t>
            </a:r>
          </a:p>
          <a:p>
            <a:endParaRPr lang="en-US" dirty="0"/>
          </a:p>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39</a:t>
            </a:fld>
            <a:endParaRPr lang="en-US"/>
          </a:p>
        </p:txBody>
      </p:sp>
    </p:spTree>
    <p:extLst>
      <p:ext uri="{BB962C8B-B14F-4D97-AF65-F5344CB8AC3E}">
        <p14:creationId xmlns:p14="http://schemas.microsoft.com/office/powerpoint/2010/main" val="3781112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FontTx/>
              <a:buNone/>
            </a:pPr>
            <a:r>
              <a:rPr lang="en-US" baseline="0" dirty="0"/>
              <a:t>-14 Regional Advisors, we’ve transitioned from a State-based to a Regional Program</a:t>
            </a:r>
          </a:p>
          <a:p>
            <a:pPr marL="0" indent="0">
              <a:buFont typeface="Arial" panose="020B0604020202020204" pitchFamily="34" charset="0"/>
              <a:buNone/>
            </a:pPr>
            <a:r>
              <a:rPr lang="en-US" baseline="0" dirty="0"/>
              <a:t>-our advisors homepage up there at the top, also easy to find us by querying any major search engine for “</a:t>
            </a:r>
            <a:r>
              <a:rPr lang="en-US" baseline="0" dirty="0" err="1"/>
              <a:t>ngs</a:t>
            </a:r>
            <a:r>
              <a:rPr lang="en-US" baseline="0" dirty="0"/>
              <a:t> </a:t>
            </a:r>
            <a:r>
              <a:rPr lang="en-US" baseline="0"/>
              <a:t>advisors”</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99B5A-D3DB-4354-AA55-43E94BB02C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47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5192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pPr>
            <a:r>
              <a:rPr lang="en-US" altLang="en-US" u="sng" dirty="0">
                <a:cs typeface="Arial" panose="020B0604020202020204" pitchFamily="34" charset="0"/>
              </a:rPr>
              <a:t>Example of why we need consistent coordinates (illustrated):</a:t>
            </a:r>
          </a:p>
          <a:p>
            <a:pPr eaLnBrk="1" hangingPunct="1">
              <a:buFont typeface="Arial" panose="020B0604020202020204" pitchFamily="34" charset="0"/>
              <a:buNone/>
            </a:pPr>
            <a:r>
              <a:rPr lang="en-US" altLang="en-US" dirty="0">
                <a:cs typeface="Arial" panose="020B0604020202020204" pitchFamily="34" charset="0"/>
              </a:rPr>
              <a:t>Just in the making of a single FIRM, data collected at different points in time using different methods:</a:t>
            </a:r>
          </a:p>
          <a:p>
            <a:pPr eaLnBrk="1" hangingPunct="1">
              <a:buFont typeface="Arial" panose="020B0604020202020204" pitchFamily="34" charset="0"/>
              <a:buNone/>
            </a:pPr>
            <a:r>
              <a:rPr lang="en-US" altLang="en-US" dirty="0">
                <a:cs typeface="Arial" panose="020B0604020202020204" pitchFamily="34" charset="0"/>
              </a:rPr>
              <a:t>-aerial </a:t>
            </a:r>
            <a:r>
              <a:rPr lang="en-US" altLang="en-US" dirty="0" err="1">
                <a:cs typeface="Arial" panose="020B0604020202020204" pitchFamily="34" charset="0"/>
              </a:rPr>
              <a:t>lidar</a:t>
            </a:r>
            <a:endParaRPr lang="en-US" altLang="en-US" dirty="0">
              <a:cs typeface="Arial" panose="020B0604020202020204" pitchFamily="34" charset="0"/>
            </a:endParaRPr>
          </a:p>
          <a:p>
            <a:pPr eaLnBrk="1" hangingPunct="1">
              <a:buFont typeface="Arial" panose="020B0604020202020204" pitchFamily="34" charset="0"/>
              <a:buNone/>
            </a:pPr>
            <a:r>
              <a:rPr lang="en-US" altLang="en-US" dirty="0">
                <a:cs typeface="Arial" panose="020B0604020202020204" pitchFamily="34" charset="0"/>
              </a:rPr>
              <a:t>-x-section</a:t>
            </a:r>
            <a:r>
              <a:rPr lang="en-US" altLang="en-US" baseline="0" dirty="0">
                <a:cs typeface="Arial" panose="020B0604020202020204" pitchFamily="34" charset="0"/>
              </a:rPr>
              <a:t> and structure data via survey</a:t>
            </a:r>
          </a:p>
          <a:p>
            <a:pPr eaLnBrk="1" hangingPunct="1">
              <a:buFont typeface="Arial" panose="020B0604020202020204" pitchFamily="34" charset="0"/>
              <a:buNone/>
            </a:pPr>
            <a:r>
              <a:rPr lang="en-US" altLang="en-US" dirty="0">
                <a:cs typeface="Arial" panose="020B0604020202020204" pitchFamily="34" charset="0"/>
              </a:rPr>
              <a:t>-streamflow data/hydrographs</a:t>
            </a:r>
            <a:endParaRPr lang="en-US" altLang="en-US" baseline="0" dirty="0">
              <a:cs typeface="Arial" panose="020B0604020202020204" pitchFamily="34" charset="0"/>
            </a:endParaRPr>
          </a:p>
          <a:p>
            <a:pPr eaLnBrk="1" hangingPunct="1">
              <a:buFont typeface="Arial" panose="020B0604020202020204" pitchFamily="34" charset="0"/>
              <a:buNone/>
            </a:pPr>
            <a:endParaRPr lang="en-US" altLang="en-US" baseline="0" dirty="0">
              <a:cs typeface="Arial" panose="020B0604020202020204" pitchFamily="34" charset="0"/>
            </a:endParaRPr>
          </a:p>
          <a:p>
            <a:pPr eaLnBrk="1" hangingPunct="1">
              <a:buFont typeface="Arial" panose="020B0604020202020204" pitchFamily="34" charset="0"/>
              <a:buNone/>
            </a:pPr>
            <a:r>
              <a:rPr lang="en-US" altLang="en-US" baseline="0" dirty="0">
                <a:cs typeface="Arial" panose="020B0604020202020204" pitchFamily="34" charset="0"/>
              </a:rPr>
              <a:t>All of these </a:t>
            </a:r>
            <a:r>
              <a:rPr lang="en-US" altLang="en-US" dirty="0">
                <a:cs typeface="Arial" panose="020B0604020202020204" pitchFamily="34" charset="0"/>
              </a:rPr>
              <a:t>must be reliably aligned and combined with historical data,</a:t>
            </a:r>
            <a:r>
              <a:rPr lang="en-US" altLang="en-US" baseline="0" dirty="0">
                <a:cs typeface="Arial" panose="020B0604020202020204" pitchFamily="34" charset="0"/>
              </a:rPr>
              <a:t> </a:t>
            </a:r>
            <a:r>
              <a:rPr lang="en-US" altLang="en-US" dirty="0">
                <a:cs typeface="Arial" panose="020B0604020202020204" pitchFamily="34" charset="0"/>
              </a:rPr>
              <a:t>in both the horizontal and vertical components, to produce a final product in which all of this information is available in one place, to assist professionals</a:t>
            </a:r>
            <a:r>
              <a:rPr lang="en-US" altLang="en-US" baseline="0" dirty="0">
                <a:cs typeface="Arial" panose="020B0604020202020204" pitchFamily="34" charset="0"/>
              </a:rPr>
              <a:t> like yourselves </a:t>
            </a:r>
            <a:r>
              <a:rPr lang="en-US" altLang="en-US" dirty="0">
                <a:cs typeface="Arial" panose="020B0604020202020204" pitchFamily="34" charset="0"/>
              </a:rPr>
              <a:t>in appropriate flood mitigation.</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Therefore, Reliable Flood Rate Insurance products rely on the NSRS</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In a perfect</a:t>
            </a:r>
            <a:r>
              <a:rPr lang="en-US" altLang="en-US" baseline="0" dirty="0">
                <a:cs typeface="Arial" panose="020B0604020202020204" pitchFamily="34" charset="0"/>
                <a:sym typeface="Wingdings" panose="05000000000000000000" pitchFamily="2" charset="2"/>
              </a:rPr>
              <a:t> world… </a:t>
            </a:r>
          </a:p>
          <a:p>
            <a:pPr eaLnBrk="1" hangingPunct="1">
              <a:buFont typeface="Arial" panose="020B0604020202020204" pitchFamily="34" charset="0"/>
              <a:buNone/>
            </a:pPr>
            <a:r>
              <a:rPr lang="en-US" altLang="en-US" baseline="0" dirty="0" err="1">
                <a:cs typeface="Arial" panose="020B0604020202020204" pitchFamily="34" charset="0"/>
                <a:sym typeface="Wingdings" panose="05000000000000000000" pitchFamily="2" charset="2"/>
              </a:rPr>
              <a:t>d</a:t>
            </a:r>
            <a:r>
              <a:rPr lang="en-US" sz="1200" dirty="0" err="1">
                <a:latin typeface="Cambria" panose="02040503050406030204" pitchFamily="18" charset="0"/>
                <a:ea typeface="Cambria" panose="02040503050406030204" pitchFamily="18" charset="0"/>
              </a:rPr>
              <a:t>atums</a:t>
            </a:r>
            <a:r>
              <a:rPr lang="en-US" sz="1200" dirty="0">
                <a:latin typeface="Cambria" panose="02040503050406030204" pitchFamily="18" charset="0"/>
                <a:ea typeface="Cambria" panose="02040503050406030204" pitchFamily="18" charset="0"/>
              </a:rPr>
              <a:t> would be parallel and smooth</a:t>
            </a:r>
          </a:p>
          <a:p>
            <a:r>
              <a:rPr lang="en-US" sz="1200" dirty="0">
                <a:latin typeface="Cambria" panose="02040503050406030204" pitchFamily="18" charset="0"/>
                <a:ea typeface="Cambria" panose="02040503050406030204" pitchFamily="18" charset="0"/>
              </a:rPr>
              <a:t>Surface of Earth would not move</a:t>
            </a:r>
          </a:p>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6</a:t>
            </a:fld>
            <a:endParaRPr lang="en-US" altLang="en-US"/>
          </a:p>
        </p:txBody>
      </p:sp>
    </p:spTree>
    <p:extLst>
      <p:ext uri="{BB962C8B-B14F-4D97-AF65-F5344CB8AC3E}">
        <p14:creationId xmlns:p14="http://schemas.microsoft.com/office/powerpoint/2010/main" val="313282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component is latitude, longitude, and ellipsoid</a:t>
            </a:r>
            <a:r>
              <a:rPr lang="en-US" baseline="0" dirty="0"/>
              <a:t> height</a:t>
            </a:r>
          </a:p>
          <a:p>
            <a:r>
              <a:rPr lang="en-US" baseline="0" dirty="0"/>
              <a:t>-geopotential component is combined with the geometric components to calculate an </a:t>
            </a:r>
            <a:r>
              <a:rPr lang="en-US" baseline="0" dirty="0" err="1"/>
              <a:t>ortho</a:t>
            </a:r>
            <a:r>
              <a:rPr lang="en-US" baseline="0" dirty="0"/>
              <a:t> height or capital H</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7</a:t>
            </a:fld>
            <a:endParaRPr lang="en-US"/>
          </a:p>
        </p:txBody>
      </p:sp>
    </p:spTree>
    <p:extLst>
      <p:ext uri="{BB962C8B-B14F-4D97-AF65-F5344CB8AC3E}">
        <p14:creationId xmlns:p14="http://schemas.microsoft.com/office/powerpoint/2010/main" val="304935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a:p>
            <a:pPr defTabSz="924458">
              <a:defRPr/>
            </a:pPr>
            <a:endParaRPr lang="en-US" altLang="en-US" baseline="0" dirty="0">
              <a:latin typeface="Times New Roman" pitchFamily="18" charset="0"/>
            </a:endParaRPr>
          </a:p>
          <a:p>
            <a:pPr defTabSz="924458">
              <a:defRPr/>
            </a:pPr>
            <a:r>
              <a:rPr lang="en-US" altLang="en-US" baseline="0" dirty="0">
                <a:latin typeface="Times New Roman" pitchFamily="18" charset="0"/>
              </a:rPr>
              <a:t>The Bridge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C7FDA5B-9D0D-4B8C-AC0F-2DE92514A50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6924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9</a:t>
            </a:fld>
            <a:endParaRPr lang="en-US" altLang="en-US"/>
          </a:p>
        </p:txBody>
      </p:sp>
    </p:spTree>
    <p:extLst>
      <p:ext uri="{BB962C8B-B14F-4D97-AF65-F5344CB8AC3E}">
        <p14:creationId xmlns:p14="http://schemas.microsoft.com/office/powerpoint/2010/main" val="247511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vertical</a:t>
            </a:r>
            <a:r>
              <a:rPr lang="en-US" baseline="0" dirty="0"/>
              <a:t> reference system is a reference surface that can be used to measure heights in a uniform way.</a:t>
            </a:r>
          </a:p>
          <a:p>
            <a:r>
              <a:rPr lang="en-US" dirty="0"/>
              <a:t>So,</a:t>
            </a:r>
            <a:r>
              <a:rPr lang="en-US" baseline="0" dirty="0"/>
              <a:t> h</a:t>
            </a:r>
            <a:r>
              <a:rPr lang="en-US" dirty="0"/>
              <a:t>ow much taller is</a:t>
            </a:r>
            <a:r>
              <a:rPr lang="en-US" baseline="0" dirty="0"/>
              <a:t> Sally?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58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need to know how tall, or the slope of the hill.</a:t>
            </a:r>
          </a:p>
          <a:p>
            <a:r>
              <a:rPr lang="en-US" dirty="0"/>
              <a:t>-You cannot compare heights that are measured from different planes of reference.</a:t>
            </a:r>
          </a:p>
          <a:p>
            <a:r>
              <a:rPr lang="en-US" dirty="0"/>
              <a:t>*If we</a:t>
            </a:r>
            <a:r>
              <a:rPr lang="en-US" baseline="0" dirty="0"/>
              <a:t> replace Sally and Jane with an example more related to floodplains:</a:t>
            </a:r>
          </a:p>
          <a:p>
            <a:r>
              <a:rPr lang="en-US" baseline="0" dirty="0"/>
              <a:t>What if we want to compare a BFE height in 1990 and a BFE height 2010</a:t>
            </a:r>
          </a:p>
          <a:p>
            <a:pPr marL="173336" indent="-173336">
              <a:buFont typeface="Wingdings" panose="05000000000000000000" pitchFamily="2" charset="2"/>
              <a:buChar char="à"/>
            </a:pPr>
            <a:r>
              <a:rPr lang="en-US" baseline="0" dirty="0">
                <a:sym typeface="Wingdings" panose="05000000000000000000" pitchFamily="2" charset="2"/>
              </a:rPr>
              <a:t>what if the land has subsided under that base flood elevation over time?</a:t>
            </a:r>
          </a:p>
          <a:p>
            <a:r>
              <a:rPr lang="en-US" baseline="0" dirty="0">
                <a:sym typeface="Wingdings" panose="05000000000000000000" pitchFamily="2" charset="2"/>
              </a:rPr>
              <a:t>	…hold that thought.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013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734ACB49-92AD-4793-8E92-0DBCDD7CF678}" type="datetimeFigureOut">
              <a:rPr lang="en-US" altLang="en-US"/>
              <a:pPr/>
              <a:t>1/12/2024</a:t>
            </a:fld>
            <a:endParaRPr lang="en-US" altLang="en-US"/>
          </a:p>
        </p:txBody>
      </p:sp>
      <p:sp>
        <p:nvSpPr>
          <p:cNvPr id="5" name="Footer Placeholder 4"/>
          <p:cNvSpPr>
            <a:spLocks noGrp="1"/>
          </p:cNvSpPr>
          <p:nvPr>
            <p:ph type="ftr" sz="quarter" idx="11"/>
          </p:nvPr>
        </p:nvSpPr>
        <p:spPr/>
        <p:txBody>
          <a:bodyPr/>
          <a:lstStyle>
            <a:lvl1pPr>
              <a:defRPr>
                <a:latin typeface="Cambria" panose="02040503050406030204" pitchFamily="18" charset="0"/>
                <a:cs typeface="Times New Roman" panose="02020603050405020304"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7AD4DCD3-172B-4990-80A6-45F69410C25B}" type="slidenum">
              <a:rPr lang="en-US" altLang="en-US" smtClean="0"/>
              <a:pPr/>
              <a:t>‹#›</a:t>
            </a:fld>
            <a:endParaRPr lang="en-US" altLang="en-US" dirty="0"/>
          </a:p>
        </p:txBody>
      </p:sp>
    </p:spTree>
    <p:extLst>
      <p:ext uri="{BB962C8B-B14F-4D97-AF65-F5344CB8AC3E}">
        <p14:creationId xmlns:p14="http://schemas.microsoft.com/office/powerpoint/2010/main" val="20493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F3EA6A67-0C6C-463A-AA25-16A851C42431}" type="datetimeFigureOut">
              <a:rPr lang="en-US" altLang="en-US"/>
              <a:pPr/>
              <a:t>1/12/2024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05511-6016-4975-8BAC-A5CCC9C5C389}" type="slidenum">
              <a:rPr lang="en-US" altLang="en-US"/>
              <a:pPr/>
              <a:t>‹#›</a:t>
            </a:fld>
            <a:endParaRPr lang="en-US" altLang="en-US"/>
          </a:p>
        </p:txBody>
      </p:sp>
    </p:spTree>
    <p:extLst>
      <p:ext uri="{BB962C8B-B14F-4D97-AF65-F5344CB8AC3E}">
        <p14:creationId xmlns:p14="http://schemas.microsoft.com/office/powerpoint/2010/main" val="118552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Grey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9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80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1" y="1600200"/>
            <a:ext cx="8194076" cy="42672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65618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296710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239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atin typeface="Cambria" panose="02040503050406030204" pitchFamily="18" charset="0"/>
              </a:defRPr>
            </a:lvl1pPr>
            <a:lvl2pPr>
              <a:defRPr>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E41F7B77-3059-4ABB-A959-BCA47FFF65D6}" type="datetimeFigureOut">
              <a:rPr lang="en-US" altLang="en-US" smtClean="0"/>
              <a:pPr/>
              <a:t>1/12/2024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4C1C367-1155-47A8-B187-ABB1E4FCD3DE}" type="slidenum">
              <a:rPr lang="en-US" altLang="en-US"/>
              <a:pPr/>
              <a:t>‹#›</a:t>
            </a:fld>
            <a:endParaRPr lang="en-US" altLang="en-US" dirty="0"/>
          </a:p>
        </p:txBody>
      </p:sp>
    </p:spTree>
    <p:extLst>
      <p:ext uri="{BB962C8B-B14F-4D97-AF65-F5344CB8AC3E}">
        <p14:creationId xmlns:p14="http://schemas.microsoft.com/office/powerpoint/2010/main" val="98255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6DAAB8B3-FEDA-4635-B0AE-458255B05CCA}" type="datetimeFigureOut">
              <a:rPr lang="en-US" altLang="en-US"/>
              <a:pPr/>
              <a:t>1/12/2024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16B496-F0A6-46B4-B7DE-38DD1EF75C42}" type="slidenum">
              <a:rPr lang="en-US" altLang="en-US"/>
              <a:pPr/>
              <a:t>‹#›</a:t>
            </a:fld>
            <a:endParaRPr lang="en-US" altLang="en-US"/>
          </a:p>
        </p:txBody>
      </p:sp>
    </p:spTree>
    <p:extLst>
      <p:ext uri="{BB962C8B-B14F-4D97-AF65-F5344CB8AC3E}">
        <p14:creationId xmlns:p14="http://schemas.microsoft.com/office/powerpoint/2010/main" val="169509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51D17CE4-E922-4721-BB89-1D6A66C3AE37}" type="datetimeFigureOut">
              <a:rPr lang="en-US" altLang="en-US"/>
              <a:pPr/>
              <a:t>1/12/2024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7C866B7-23DC-4AD8-8B03-CB623468BEA9}" type="slidenum">
              <a:rPr lang="en-US" altLang="en-US"/>
              <a:pPr/>
              <a:t>‹#›</a:t>
            </a:fld>
            <a:endParaRPr lang="en-US" altLang="en-US"/>
          </a:p>
        </p:txBody>
      </p:sp>
    </p:spTree>
    <p:extLst>
      <p:ext uri="{BB962C8B-B14F-4D97-AF65-F5344CB8AC3E}">
        <p14:creationId xmlns:p14="http://schemas.microsoft.com/office/powerpoint/2010/main" val="405098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6CA4580-B03E-41F3-9F04-BD2270BB3CE4}" type="datetimeFigureOut">
              <a:rPr lang="en-US" altLang="en-US"/>
              <a:pPr/>
              <a:t>1/12/2024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16970B9-A162-4590-850A-FA6524EA096B}" type="slidenum">
              <a:rPr lang="en-US" altLang="en-US"/>
              <a:pPr/>
              <a:t>‹#›</a:t>
            </a:fld>
            <a:endParaRPr lang="en-US" altLang="en-US"/>
          </a:p>
        </p:txBody>
      </p:sp>
    </p:spTree>
    <p:extLst>
      <p:ext uri="{BB962C8B-B14F-4D97-AF65-F5344CB8AC3E}">
        <p14:creationId xmlns:p14="http://schemas.microsoft.com/office/powerpoint/2010/main" val="38923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5660B40-0C51-4616-95F1-D2DDF1A5AB89}" type="datetimeFigureOut">
              <a:rPr lang="en-US" altLang="en-US"/>
              <a:pPr/>
              <a:t>1/12/2024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1522A12-69FB-4CEA-B41C-E21C20ABD61E}" type="slidenum">
              <a:rPr lang="en-US" altLang="en-US"/>
              <a:pPr/>
              <a:t>‹#›</a:t>
            </a:fld>
            <a:endParaRPr lang="en-US" altLang="en-US"/>
          </a:p>
        </p:txBody>
      </p:sp>
    </p:spTree>
    <p:extLst>
      <p:ext uri="{BB962C8B-B14F-4D97-AF65-F5344CB8AC3E}">
        <p14:creationId xmlns:p14="http://schemas.microsoft.com/office/powerpoint/2010/main" val="52065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E0BD22C-809C-4E97-8258-5C4F28B87FDC}" type="datetimeFigureOut">
              <a:rPr lang="en-US" altLang="en-US"/>
              <a:pPr/>
              <a:t>1/12/2024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F98124-520A-4F87-9F59-50BB2A38DC5D}" type="slidenum">
              <a:rPr lang="en-US" altLang="en-US"/>
              <a:pPr/>
              <a:t>‹#›</a:t>
            </a:fld>
            <a:endParaRPr lang="en-US" altLang="en-US"/>
          </a:p>
        </p:txBody>
      </p:sp>
    </p:spTree>
    <p:extLst>
      <p:ext uri="{BB962C8B-B14F-4D97-AF65-F5344CB8AC3E}">
        <p14:creationId xmlns:p14="http://schemas.microsoft.com/office/powerpoint/2010/main" val="216415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B24D223F-BA27-4928-8DF3-0048C0E769D1}" type="datetimeFigureOut">
              <a:rPr lang="en-US" altLang="en-US"/>
              <a:pPr/>
              <a:t>1/12/2024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2F3BB7-3B71-4EF8-9C47-74C8EFFC4265}" type="slidenum">
              <a:rPr lang="en-US" altLang="en-US"/>
              <a:pPr/>
              <a:t>‹#›</a:t>
            </a:fld>
            <a:endParaRPr lang="en-US" altLang="en-US"/>
          </a:p>
        </p:txBody>
      </p:sp>
    </p:spTree>
    <p:extLst>
      <p:ext uri="{BB962C8B-B14F-4D97-AF65-F5344CB8AC3E}">
        <p14:creationId xmlns:p14="http://schemas.microsoft.com/office/powerpoint/2010/main" val="89526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309A0F4-61E9-444D-AC19-07A3392961D0}" type="datetimeFigureOut">
              <a:rPr lang="en-US" altLang="en-US"/>
              <a:pPr/>
              <a:t>1/12/2024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9F2551-1627-42C2-8EE4-F0696550841B}" type="slidenum">
              <a:rPr lang="en-US" altLang="en-US"/>
              <a:pPr/>
              <a:t>‹#›</a:t>
            </a:fld>
            <a:endParaRPr lang="en-US" altLang="en-US"/>
          </a:p>
        </p:txBody>
      </p:sp>
    </p:spTree>
    <p:extLst>
      <p:ext uri="{BB962C8B-B14F-4D97-AF65-F5344CB8AC3E}">
        <p14:creationId xmlns:p14="http://schemas.microsoft.com/office/powerpoint/2010/main" val="24211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mbria" panose="02040503050406030204" pitchFamily="18" charset="0"/>
              </a:defRPr>
            </a:lvl1pPr>
          </a:lstStyle>
          <a:p>
            <a:fld id="{52E2C632-B761-4141-9776-EF07395D23A9}" type="datetimeFigureOut">
              <a:rPr lang="en-US" altLang="en-US" smtClean="0"/>
              <a:pPr/>
              <a:t>1/12/2024</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ambria" panose="02040503050406030204" pitchFamily="18"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anose="02040503050406030204" pitchFamily="18" charset="0"/>
              </a:defRPr>
            </a:lvl1pPr>
          </a:lstStyle>
          <a:p>
            <a:fld id="{23D9E77E-4402-46A0-A789-8BD17084C5A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7" r:id="rId12"/>
    <p:sldLayoutId id="2147483677" r:id="rId13"/>
    <p:sldLayoutId id="2147483678" r:id="rId14"/>
    <p:sldLayoutId id="2147483662" r:id="rId15"/>
  </p:sldLayoutIdLst>
  <p:txStyles>
    <p:titleStyle>
      <a:lvl1pPr algn="ctr" defTabSz="457200" rtl="0" eaLnBrk="1" fontAlgn="base" hangingPunct="1">
        <a:spcBef>
          <a:spcPct val="0"/>
        </a:spcBef>
        <a:spcAft>
          <a:spcPct val="0"/>
        </a:spcAft>
        <a:defRPr sz="4400" kern="1200">
          <a:solidFill>
            <a:schemeClr val="tx1"/>
          </a:solidFill>
          <a:latin typeface="Cambria" panose="02040503050406030204" pitchFamily="18" charset="0"/>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ambria" panose="020405030504060302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Cambria" panose="02040503050406030204" pitchFamily="18" charset="0"/>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Cambria" panose="020405030504060302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27.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arget="../media/image28.jpeg" Type="http://schemas.openxmlformats.org/officeDocument/2006/relationships/image"/><Relationship Id="rId2" Target="../notesSlides/notesSlide13.xml" Type="http://schemas.openxmlformats.org/officeDocument/2006/relationships/notesSlide"/><Relationship Id="rId1" Target="../slideLayouts/slideLayout6.xml" Type="http://schemas.openxmlformats.org/officeDocument/2006/relationships/slideLayout"/><Relationship Id="rId4" Target="../media/image29.pn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arget="../media/image32.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 Id="rId4" Target="../media/image33.png" Type="http://schemas.openxmlformats.org/officeDocument/2006/relationships/image"/></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arget="../media/image37.jpeg" Type="http://schemas.openxmlformats.org/officeDocument/2006/relationships/image"/><Relationship Id="rId2" Target="../notesSlides/notesSlide28.xml" Type="http://schemas.openxmlformats.org/officeDocument/2006/relationships/notesSlide"/><Relationship Id="rId1" Target="../slideLayouts/slideLayout6.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gs.noaa.gov/ADVISORS/"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arget="../media/image15.jpeg" Type="http://schemas.openxmlformats.org/officeDocument/2006/relationships/image"/><Relationship Id="rId3" Target="../media/image10.jpeg" Type="http://schemas.openxmlformats.org/officeDocument/2006/relationships/image"/><Relationship Id="rId7" Target="../media/image14.JP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6" Target="../media/image13.gif" Type="http://schemas.openxmlformats.org/officeDocument/2006/relationships/image"/><Relationship Id="rId5" Target="../media/image12.jpeg" Type="http://schemas.openxmlformats.org/officeDocument/2006/relationships/image"/><Relationship Id="rId4" Target="../media/image11.jpeg" Type="http://schemas.openxmlformats.org/officeDocument/2006/relationships/image"/></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arget="../media/image21.jpeg" Type="http://schemas.openxmlformats.org/officeDocument/2006/relationships/image"/><Relationship Id="rId3" Target="../media/image16.jpeg" Type="http://schemas.openxmlformats.org/officeDocument/2006/relationships/image"/><Relationship Id="rId7" Target="../media/image20.jpg" Type="http://schemas.openxmlformats.org/officeDocument/2006/relationships/image"/><Relationship Id="rId12" Target="../media/image25.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 Id="rId6" Target="../media/image19.png" Type="http://schemas.openxmlformats.org/officeDocument/2006/relationships/image"/><Relationship Id="rId11" Target="../media/image24.jpg" Type="http://schemas.openxmlformats.org/officeDocument/2006/relationships/image"/><Relationship Id="rId5" Target="../media/image18.jpeg" Type="http://schemas.openxmlformats.org/officeDocument/2006/relationships/image"/><Relationship Id="rId10" Target="../media/image23.png" Type="http://schemas.openxmlformats.org/officeDocument/2006/relationships/image"/><Relationship Id="rId4" Target="../media/image17.jpg" Type="http://schemas.openxmlformats.org/officeDocument/2006/relationships/image"/><Relationship Id="rId9" Target="../media/image22.jpg" Type="http://schemas.openxmlformats.org/officeDocument/2006/relationships/image"/></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DA4BC-5B81-4FB5-A741-CFF0840BD11A}"/>
              </a:ext>
            </a:extLst>
          </p:cNvPr>
          <p:cNvSpPr>
            <a:spLocks noGrp="1"/>
          </p:cNvSpPr>
          <p:nvPr>
            <p:ph type="ctrTitle"/>
          </p:nvPr>
        </p:nvSpPr>
        <p:spPr>
          <a:xfrm>
            <a:off x="0" y="1742088"/>
            <a:ext cx="9144000" cy="1182414"/>
          </a:xfrm>
        </p:spPr>
        <p:txBody>
          <a:bodyPr anchor="t"/>
          <a:lstStyle/>
          <a:p>
            <a:r>
              <a:rPr lang="en-US" sz="4800" dirty="0"/>
              <a:t>Geodesy for the Geographer</a:t>
            </a:r>
            <a:br>
              <a:rPr lang="en-US" sz="4800" dirty="0"/>
            </a:br>
            <a:r>
              <a:rPr lang="en-US" sz="2800" dirty="0"/>
              <a:t>Vertical Datums for the Floodplain Manager</a:t>
            </a:r>
            <a:endParaRPr lang="en-US" dirty="0"/>
          </a:p>
        </p:txBody>
      </p:sp>
      <p:sp>
        <p:nvSpPr>
          <p:cNvPr id="5" name="Event">
            <a:extLst>
              <a:ext uri="{FF2B5EF4-FFF2-40B4-BE49-F238E27FC236}">
                <a16:creationId xmlns:a16="http://schemas.microsoft.com/office/drawing/2014/main" id="{2B3132D0-25DF-458C-927A-4FC3424B1899}"/>
              </a:ext>
            </a:extLst>
          </p:cNvPr>
          <p:cNvSpPr>
            <a:spLocks noGrp="1"/>
          </p:cNvSpPr>
          <p:nvPr>
            <p:ph type="subTitle" idx="1"/>
          </p:nvPr>
        </p:nvSpPr>
        <p:spPr>
          <a:xfrm>
            <a:off x="0" y="3121399"/>
            <a:ext cx="9144000" cy="906517"/>
          </a:xfrm>
        </p:spPr>
        <p:txBody>
          <a:bodyPr/>
          <a:lstStyle/>
          <a:p>
            <a:r>
              <a:rPr lang="en-US" sz="2400" i="1" dirty="0">
                <a:solidFill>
                  <a:schemeClr val="tx1"/>
                </a:solidFill>
              </a:rPr>
              <a:t>URISA GIS-Pro Conference</a:t>
            </a:r>
          </a:p>
          <a:p>
            <a:pPr>
              <a:spcBef>
                <a:spcPts val="0"/>
              </a:spcBef>
            </a:pPr>
            <a:r>
              <a:rPr lang="en-US" sz="2400" i="1" dirty="0">
                <a:solidFill>
                  <a:schemeClr val="tx1"/>
                </a:solidFill>
              </a:rPr>
              <a:t>October 2023</a:t>
            </a:r>
          </a:p>
        </p:txBody>
      </p:sp>
      <p:sp>
        <p:nvSpPr>
          <p:cNvPr id="6" name="Name POC">
            <a:extLst>
              <a:ext uri="{FF2B5EF4-FFF2-40B4-BE49-F238E27FC236}">
                <a16:creationId xmlns:a16="http://schemas.microsoft.com/office/drawing/2014/main" id="{CF342D35-E557-449A-9174-D302259D6FDD}"/>
              </a:ext>
            </a:extLst>
          </p:cNvPr>
          <p:cNvSpPr txBox="1">
            <a:spLocks noChangeArrowheads="1"/>
          </p:cNvSpPr>
          <p:nvPr/>
        </p:nvSpPr>
        <p:spPr bwMode="auto">
          <a:xfrm>
            <a:off x="0" y="4035969"/>
            <a:ext cx="9143999" cy="28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600" b="1" dirty="0">
                <a:latin typeface="Cambria" panose="02040503050406030204" pitchFamily="18" charset="0"/>
                <a:ea typeface="Cambria" panose="02040503050406030204" pitchFamily="18" charset="0"/>
              </a:rPr>
              <a:t>Jeff Jalbrzikowski, P.S., GISP, CFS</a:t>
            </a:r>
          </a:p>
          <a:p>
            <a:pPr algn="ctr"/>
            <a:r>
              <a:rPr lang="en-GB" sz="3600" b="1" dirty="0">
                <a:latin typeface="Cambria" panose="02040503050406030204" pitchFamily="18" charset="0"/>
                <a:ea typeface="Cambria" panose="02040503050406030204" pitchFamily="18" charset="0"/>
              </a:rPr>
              <a:t>Appalachian Regional Geodetic Advisor</a:t>
            </a:r>
          </a:p>
          <a:p>
            <a:pPr algn="ctr">
              <a:spcBef>
                <a:spcPts val="1800"/>
              </a:spcBef>
            </a:pPr>
            <a:r>
              <a:rPr lang="en-GB" sz="3600" b="1" dirty="0">
                <a:latin typeface="Cambria" panose="02040503050406030204" pitchFamily="18" charset="0"/>
                <a:ea typeface="Cambria" panose="02040503050406030204" pitchFamily="18" charset="0"/>
              </a:rPr>
              <a:t>jeff.jalbrzikowski@noaa.gov</a:t>
            </a:r>
          </a:p>
          <a:p>
            <a:pPr algn="ctr"/>
            <a:r>
              <a:rPr lang="en-GB" sz="3600" b="1" dirty="0">
                <a:latin typeface="Cambria" panose="02040503050406030204" pitchFamily="18" charset="0"/>
                <a:ea typeface="Cambria" panose="02040503050406030204" pitchFamily="18" charset="0"/>
              </a:rPr>
              <a:t>240-988-5486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5A1DB-686D-49A9-BF5D-52CB149FFF68}"/>
              </a:ext>
            </a:extLst>
          </p:cNvPr>
          <p:cNvSpPr>
            <a:spLocks noGrp="1"/>
          </p:cNvSpPr>
          <p:nvPr>
            <p:ph type="ctrTitle" idx="4294967295"/>
          </p:nvPr>
        </p:nvSpPr>
        <p:spPr>
          <a:xfrm>
            <a:off x="0" y="2130425"/>
            <a:ext cx="9144000" cy="1470025"/>
          </a:xfrm>
        </p:spPr>
        <p:txBody>
          <a:bodyPr/>
          <a:lstStyle/>
          <a:p>
            <a:r>
              <a:rPr lang="en-US" sz="6000" dirty="0">
                <a:latin typeface="Cambria" panose="02040503050406030204" pitchFamily="18" charset="0"/>
                <a:ea typeface="Cambria" panose="02040503050406030204" pitchFamily="18" charset="0"/>
              </a:rPr>
              <a:t>Comparing Orthometric (aka Ortho) Heights</a:t>
            </a:r>
          </a:p>
        </p:txBody>
      </p:sp>
      <p:sp>
        <p:nvSpPr>
          <p:cNvPr id="8" name="Subtitle 7">
            <a:extLst>
              <a:ext uri="{FF2B5EF4-FFF2-40B4-BE49-F238E27FC236}">
                <a16:creationId xmlns:a16="http://schemas.microsoft.com/office/drawing/2014/main" id="{BC30F110-5984-441B-85B0-15A2322DFB68}"/>
              </a:ext>
            </a:extLst>
          </p:cNvPr>
          <p:cNvSpPr>
            <a:spLocks noGrp="1"/>
          </p:cNvSpPr>
          <p:nvPr>
            <p:ph type="subTitle" idx="4294967295"/>
          </p:nvPr>
        </p:nvSpPr>
        <p:spPr>
          <a:xfrm>
            <a:off x="1371600" y="4071940"/>
            <a:ext cx="6400800" cy="1752600"/>
          </a:xfrm>
        </p:spPr>
        <p:txBody>
          <a:bodyPr/>
          <a:lstStyle/>
          <a:p>
            <a:pPr marL="0" indent="0" algn="ctr">
              <a:buNone/>
            </a:pPr>
            <a:r>
              <a:rPr lang="en-US" sz="3600" i="1" dirty="0"/>
              <a:t>or …“Digging for Datums”</a:t>
            </a:r>
          </a:p>
        </p:txBody>
      </p:sp>
    </p:spTree>
    <p:extLst>
      <p:ext uri="{BB962C8B-B14F-4D97-AF65-F5344CB8AC3E}">
        <p14:creationId xmlns:p14="http://schemas.microsoft.com/office/powerpoint/2010/main" val="1527545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A reference surface that can be used to measure heights in a uniform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t>
            </a:r>
          </a:p>
        </p:txBody>
      </p:sp>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sp>
        <p:nvSpPr>
          <p:cNvPr id="27" name="Rectangle 26"/>
          <p:cNvSpPr/>
          <p:nvPr/>
        </p:nvSpPr>
        <p:spPr>
          <a:xfrm>
            <a:off x="3810000" y="3124200"/>
            <a:ext cx="6096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TextBox 2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3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32" name="TextBox 31"/>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Could measure directly from top of head to top of head.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Or, from floor up to tops of heads and then subtract!</a:t>
            </a:r>
          </a:p>
        </p:txBody>
      </p:sp>
      <p:sp>
        <p:nvSpPr>
          <p:cNvPr id="33" name="Left Brace 32"/>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4" name="TextBox 33"/>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16" name="Straight Connector 15">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F298E4F-545A-4BD8-BB35-0A6B0D743D93}"/>
              </a:ext>
            </a:extLst>
          </p:cNvPr>
          <p:cNvSpPr txBox="1"/>
          <p:nvPr/>
        </p:nvSpPr>
        <p:spPr>
          <a:xfrm>
            <a:off x="3987769" y="4325690"/>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Cambria" panose="02040503050406030204" pitchFamily="18" charset="0"/>
                <a:cs typeface="+mn-cs"/>
              </a:rPr>
              <a:t>That’s a relative height, or height difference.</a:t>
            </a:r>
          </a:p>
        </p:txBody>
      </p:sp>
      <p:sp>
        <p:nvSpPr>
          <p:cNvPr id="19" name="TextBox 18">
            <a:extLst>
              <a:ext uri="{FF2B5EF4-FFF2-40B4-BE49-F238E27FC236}">
                <a16:creationId xmlns:a16="http://schemas.microsoft.com/office/drawing/2014/main" id="{A5733102-9C4F-4772-900E-4ACE2FE0D9AC}"/>
              </a:ext>
            </a:extLst>
          </p:cNvPr>
          <p:cNvSpPr txBox="1"/>
          <p:nvPr/>
        </p:nvSpPr>
        <p:spPr>
          <a:xfrm>
            <a:off x="3987769" y="5986929"/>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That’s a difference in heights above a datum.</a:t>
            </a:r>
          </a:p>
        </p:txBody>
      </p:sp>
      <p:cxnSp>
        <p:nvCxnSpPr>
          <p:cNvPr id="18" name="Straight Connector 17">
            <a:extLst>
              <a:ext uri="{FF2B5EF4-FFF2-40B4-BE49-F238E27FC236}">
                <a16:creationId xmlns:a16="http://schemas.microsoft.com/office/drawing/2014/main" id="{C6C42F52-C207-41B8-B4B4-5B33448B0E2F}"/>
              </a:ext>
            </a:extLst>
          </p:cNvPr>
          <p:cNvCxnSpPr>
            <a:cxnSpLocks/>
          </p:cNvCxnSpPr>
          <p:nvPr/>
        </p:nvCxnSpPr>
        <p:spPr>
          <a:xfrm flipV="1">
            <a:off x="1133475" y="5280124"/>
            <a:ext cx="2814140" cy="3165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7E63C9C-5461-4664-9FA2-2F33AF45E085}"/>
              </a:ext>
            </a:extLst>
          </p:cNvPr>
          <p:cNvSpPr txBox="1"/>
          <p:nvPr/>
        </p:nvSpPr>
        <p:spPr>
          <a:xfrm>
            <a:off x="79992" y="5043756"/>
            <a:ext cx="11156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a:t>
            </a:r>
          </a:p>
        </p:txBody>
      </p:sp>
      <p:sp>
        <p:nvSpPr>
          <p:cNvPr id="23"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Vertical Datum Visualized</a:t>
            </a:r>
          </a:p>
        </p:txBody>
      </p:sp>
      <p:cxnSp>
        <p:nvCxnSpPr>
          <p:cNvPr id="4" name="Straight Connector 3"/>
          <p:cNvCxnSpPr/>
          <p:nvPr/>
        </p:nvCxnSpPr>
        <p:spPr>
          <a:xfrm flipV="1">
            <a:off x="2767965" y="2929688"/>
            <a:ext cx="0" cy="388143"/>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767965" y="3317832"/>
            <a:ext cx="0" cy="1956756"/>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5733102-9C4F-4772-900E-4ACE2FE0D9AC}"/>
              </a:ext>
            </a:extLst>
          </p:cNvPr>
          <p:cNvSpPr txBox="1"/>
          <p:nvPr/>
        </p:nvSpPr>
        <p:spPr>
          <a:xfrm>
            <a:off x="130792" y="5991919"/>
            <a:ext cx="37782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 </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8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28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675409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animEffect transition="in" filter="fade">
                                      <p:cBhvr>
                                        <p:cTn id="7" dur="500"/>
                                        <p:tgtEl>
                                          <p:spTgt spid="32">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5" end="5"/>
                                            </p:txEl>
                                          </p:spTgt>
                                        </p:tgtEl>
                                        <p:attrNameLst>
                                          <p:attrName>style.visibility</p:attrName>
                                        </p:attrNameLst>
                                      </p:cBhvr>
                                      <p:to>
                                        <p:strVal val="visible"/>
                                      </p:to>
                                    </p:set>
                                    <p:animEffect transition="in" filter="fade">
                                      <p:cBhvr>
                                        <p:cTn id="21" dur="500"/>
                                        <p:tgtEl>
                                          <p:spTgt spid="32">
                                            <p:txEl>
                                              <p:pRg st="5" end="5"/>
                                            </p:txEl>
                                          </p:spTgt>
                                        </p:tgtEl>
                                      </p:cBhvr>
                                    </p:animEffect>
                                  </p:childTnLst>
                                </p:cTn>
                              </p:par>
                              <p:par>
                                <p:cTn id="22" presetID="31" presetClass="exit" presetSubtype="0" fill="hold" nodeType="withEffect">
                                  <p:stCondLst>
                                    <p:cond delay="0"/>
                                  </p:stCondLst>
                                  <p:childTnLst>
                                    <p:anim calcmode="lin" valueType="num">
                                      <p:cBhvr>
                                        <p:cTn id="23" dur="1000"/>
                                        <p:tgtEl>
                                          <p:spTgt spid="4"/>
                                        </p:tgtEl>
                                        <p:attrNameLst>
                                          <p:attrName>ppt_w</p:attrName>
                                        </p:attrNameLst>
                                      </p:cBhvr>
                                      <p:tavLst>
                                        <p:tav tm="0">
                                          <p:val>
                                            <p:strVal val="ppt_w"/>
                                          </p:val>
                                        </p:tav>
                                        <p:tav tm="100000">
                                          <p:val>
                                            <p:fltVal val="0"/>
                                          </p:val>
                                        </p:tav>
                                      </p:tavLst>
                                    </p:anim>
                                    <p:anim calcmode="lin" valueType="num">
                                      <p:cBhvr>
                                        <p:cTn id="24" dur="1000"/>
                                        <p:tgtEl>
                                          <p:spTgt spid="4"/>
                                        </p:tgtEl>
                                        <p:attrNameLst>
                                          <p:attrName>ppt_h</p:attrName>
                                        </p:attrNameLst>
                                      </p:cBhvr>
                                      <p:tavLst>
                                        <p:tav tm="0">
                                          <p:val>
                                            <p:strVal val="ppt_h"/>
                                          </p:val>
                                        </p:tav>
                                        <p:tav tm="100000">
                                          <p:val>
                                            <p:fltVal val="0"/>
                                          </p:val>
                                        </p:tav>
                                      </p:tavLst>
                                    </p:anim>
                                    <p:anim calcmode="lin" valueType="num">
                                      <p:cBhvr>
                                        <p:cTn id="25" dur="1000"/>
                                        <p:tgtEl>
                                          <p:spTgt spid="4"/>
                                        </p:tgtEl>
                                        <p:attrNameLst>
                                          <p:attrName>style.rotation</p:attrName>
                                        </p:attrNameLst>
                                      </p:cBhvr>
                                      <p:tavLst>
                                        <p:tav tm="0">
                                          <p:val>
                                            <p:fltVal val="0"/>
                                          </p:val>
                                        </p:tav>
                                        <p:tav tm="100000">
                                          <p:val>
                                            <p:fltVal val="90"/>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childTnLst>
                          </p:cTn>
                        </p:par>
                        <p:par>
                          <p:cTn id="43" fill="hold">
                            <p:stCondLst>
                              <p:cond delay="3500"/>
                            </p:stCondLst>
                            <p:childTnLst>
                              <p:par>
                                <p:cTn id="44" presetID="2" presetClass="entr" presetSubtype="8" fill="hold" grpId="0" nodeType="afterEffect">
                                  <p:stCondLst>
                                    <p:cond delay="20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4200"/>
                            </p:stCondLst>
                            <p:childTnLst>
                              <p:par>
                                <p:cTn id="49" presetID="10" presetClass="entr" presetSubtype="0" fill="hold" grpId="0" nodeType="afterEffect">
                                  <p:stCondLst>
                                    <p:cond delay="3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pic>
        <p:nvPicPr>
          <p:cNvPr id="22" name="Picture 2" descr="http://www.pseudohypoparathyroidism.com/wp-content/uploads/2011/06/kids-height.gif"/>
          <p:cNvPicPr>
            <a:picLocks noChangeAspect="1" noChangeArrowheads="1"/>
          </p:cNvPicPr>
          <p:nvPr/>
        </p:nvPicPr>
        <p:blipFill>
          <a:blip r:embed="rId3" cstate="print"/>
          <a:srcRect l="39994" r="29851"/>
          <a:stretch>
            <a:fillRect/>
          </a:stretch>
        </p:blipFill>
        <p:spPr bwMode="auto">
          <a:xfrm>
            <a:off x="2590800" y="2499486"/>
            <a:ext cx="989970" cy="3400661"/>
          </a:xfrm>
          <a:prstGeom prst="rect">
            <a:avLst/>
          </a:prstGeom>
          <a:noFill/>
        </p:spPr>
      </p:pic>
      <p:sp>
        <p:nvSpPr>
          <p:cNvPr id="25" name="Freeform 24"/>
          <p:cNvSpPr/>
          <p:nvPr/>
        </p:nvSpPr>
        <p:spPr>
          <a:xfrm>
            <a:off x="1539744" y="5401717"/>
            <a:ext cx="1937470" cy="334065"/>
          </a:xfrm>
          <a:custGeom>
            <a:avLst/>
            <a:gdLst>
              <a:gd name="connsiteX0" fmla="*/ 120912 w 1937470"/>
              <a:gd name="connsiteY0" fmla="*/ 99797 h 334065"/>
              <a:gd name="connsiteX1" fmla="*/ 120912 w 1937470"/>
              <a:gd name="connsiteY1" fmla="*/ 99797 h 334065"/>
              <a:gd name="connsiteX2" fmla="*/ 188925 w 1937470"/>
              <a:gd name="connsiteY2" fmla="*/ 92240 h 334065"/>
              <a:gd name="connsiteX3" fmla="*/ 249382 w 1937470"/>
              <a:gd name="connsiteY3" fmla="*/ 77126 h 334065"/>
              <a:gd name="connsiteX4" fmla="*/ 279610 w 1937470"/>
              <a:gd name="connsiteY4" fmla="*/ 69569 h 334065"/>
              <a:gd name="connsiteX5" fmla="*/ 324952 w 1937470"/>
              <a:gd name="connsiteY5" fmla="*/ 54455 h 334065"/>
              <a:gd name="connsiteX6" fmla="*/ 385408 w 1937470"/>
              <a:gd name="connsiteY6" fmla="*/ 39341 h 334065"/>
              <a:gd name="connsiteX7" fmla="*/ 408079 w 1937470"/>
              <a:gd name="connsiteY7" fmla="*/ 31784 h 334065"/>
              <a:gd name="connsiteX8" fmla="*/ 665018 w 1937470"/>
              <a:gd name="connsiteY8" fmla="*/ 24227 h 334065"/>
              <a:gd name="connsiteX9" fmla="*/ 763259 w 1937470"/>
              <a:gd name="connsiteY9" fmla="*/ 16670 h 334065"/>
              <a:gd name="connsiteX10" fmla="*/ 853944 w 1937470"/>
              <a:gd name="connsiteY10" fmla="*/ 1556 h 334065"/>
              <a:gd name="connsiteX11" fmla="*/ 982413 w 1937470"/>
              <a:gd name="connsiteY11" fmla="*/ 9113 h 334065"/>
              <a:gd name="connsiteX12" fmla="*/ 1027755 w 1937470"/>
              <a:gd name="connsiteY12" fmla="*/ 39341 h 334065"/>
              <a:gd name="connsiteX13" fmla="*/ 1057983 w 1937470"/>
              <a:gd name="connsiteY13" fmla="*/ 84683 h 334065"/>
              <a:gd name="connsiteX14" fmla="*/ 1065540 w 1937470"/>
              <a:gd name="connsiteY14" fmla="*/ 107354 h 334065"/>
              <a:gd name="connsiteX15" fmla="*/ 1095768 w 1937470"/>
              <a:gd name="connsiteY15" fmla="*/ 152696 h 334065"/>
              <a:gd name="connsiteX16" fmla="*/ 1118439 w 1937470"/>
              <a:gd name="connsiteY16" fmla="*/ 167810 h 334065"/>
              <a:gd name="connsiteX17" fmla="*/ 1133554 w 1937470"/>
              <a:gd name="connsiteY17" fmla="*/ 182924 h 334065"/>
              <a:gd name="connsiteX18" fmla="*/ 1156225 w 1937470"/>
              <a:gd name="connsiteY18" fmla="*/ 190481 h 334065"/>
              <a:gd name="connsiteX19" fmla="*/ 1178896 w 1937470"/>
              <a:gd name="connsiteY19" fmla="*/ 205595 h 334065"/>
              <a:gd name="connsiteX20" fmla="*/ 1224238 w 1937470"/>
              <a:gd name="connsiteY20" fmla="*/ 220709 h 334065"/>
              <a:gd name="connsiteX21" fmla="*/ 1246909 w 1937470"/>
              <a:gd name="connsiteY21" fmla="*/ 228266 h 334065"/>
              <a:gd name="connsiteX22" fmla="*/ 1269580 w 1937470"/>
              <a:gd name="connsiteY22" fmla="*/ 235823 h 334065"/>
              <a:gd name="connsiteX23" fmla="*/ 1723001 w 1937470"/>
              <a:gd name="connsiteY23" fmla="*/ 250938 h 334065"/>
              <a:gd name="connsiteX24" fmla="*/ 1904370 w 1937470"/>
              <a:gd name="connsiteY24" fmla="*/ 258495 h 334065"/>
              <a:gd name="connsiteX25" fmla="*/ 1934598 w 1937470"/>
              <a:gd name="connsiteY25" fmla="*/ 266052 h 334065"/>
              <a:gd name="connsiteX26" fmla="*/ 1911927 w 1937470"/>
              <a:gd name="connsiteY26" fmla="*/ 281166 h 334065"/>
              <a:gd name="connsiteX27" fmla="*/ 1730558 w 1937470"/>
              <a:gd name="connsiteY27" fmla="*/ 288723 h 334065"/>
              <a:gd name="connsiteX28" fmla="*/ 1700330 w 1937470"/>
              <a:gd name="connsiteY28" fmla="*/ 296280 h 334065"/>
              <a:gd name="connsiteX29" fmla="*/ 1677659 w 1937470"/>
              <a:gd name="connsiteY29" fmla="*/ 303837 h 334065"/>
              <a:gd name="connsiteX30" fmla="*/ 1518962 w 1937470"/>
              <a:gd name="connsiteY30" fmla="*/ 318951 h 334065"/>
              <a:gd name="connsiteX31" fmla="*/ 1352707 w 1937470"/>
              <a:gd name="connsiteY31" fmla="*/ 326508 h 334065"/>
              <a:gd name="connsiteX32" fmla="*/ 1224238 w 1937470"/>
              <a:gd name="connsiteY32" fmla="*/ 334065 h 334065"/>
              <a:gd name="connsiteX33" fmla="*/ 665018 w 1937470"/>
              <a:gd name="connsiteY33" fmla="*/ 326508 h 334065"/>
              <a:gd name="connsiteX34" fmla="*/ 634790 w 1937470"/>
              <a:gd name="connsiteY34" fmla="*/ 318951 h 334065"/>
              <a:gd name="connsiteX35" fmla="*/ 68013 w 1937470"/>
              <a:gd name="connsiteY35" fmla="*/ 303837 h 334065"/>
              <a:gd name="connsiteX36" fmla="*/ 52899 w 1937470"/>
              <a:gd name="connsiteY36" fmla="*/ 281166 h 334065"/>
              <a:gd name="connsiteX37" fmla="*/ 45342 w 1937470"/>
              <a:gd name="connsiteY37" fmla="*/ 250938 h 334065"/>
              <a:gd name="connsiteX38" fmla="*/ 37785 w 1937470"/>
              <a:gd name="connsiteY38" fmla="*/ 228266 h 334065"/>
              <a:gd name="connsiteX39" fmla="*/ 15114 w 1937470"/>
              <a:gd name="connsiteY39" fmla="*/ 122468 h 334065"/>
              <a:gd name="connsiteX40" fmla="*/ 0 w 1937470"/>
              <a:gd name="connsiteY40" fmla="*/ 99797 h 334065"/>
              <a:gd name="connsiteX41" fmla="*/ 22671 w 1937470"/>
              <a:gd name="connsiteY41" fmla="*/ 84683 h 334065"/>
              <a:gd name="connsiteX42" fmla="*/ 120912 w 1937470"/>
              <a:gd name="connsiteY42" fmla="*/ 99797 h 3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37470" h="334065">
                <a:moveTo>
                  <a:pt x="120912" y="99797"/>
                </a:moveTo>
                <a:lnTo>
                  <a:pt x="120912" y="99797"/>
                </a:lnTo>
                <a:cubicBezTo>
                  <a:pt x="143583" y="97278"/>
                  <a:pt x="166344" y="95466"/>
                  <a:pt x="188925" y="92240"/>
                </a:cubicBezTo>
                <a:cubicBezTo>
                  <a:pt x="235020" y="85655"/>
                  <a:pt x="214217" y="87173"/>
                  <a:pt x="249382" y="77126"/>
                </a:cubicBezTo>
                <a:cubicBezTo>
                  <a:pt x="259368" y="74273"/>
                  <a:pt x="269662" y="72553"/>
                  <a:pt x="279610" y="69569"/>
                </a:cubicBezTo>
                <a:cubicBezTo>
                  <a:pt x="294870" y="64991"/>
                  <a:pt x="309496" y="58319"/>
                  <a:pt x="324952" y="54455"/>
                </a:cubicBezTo>
                <a:cubicBezTo>
                  <a:pt x="345104" y="49417"/>
                  <a:pt x="365702" y="45910"/>
                  <a:pt x="385408" y="39341"/>
                </a:cubicBezTo>
                <a:cubicBezTo>
                  <a:pt x="392965" y="36822"/>
                  <a:pt x="400125" y="32214"/>
                  <a:pt x="408079" y="31784"/>
                </a:cubicBezTo>
                <a:cubicBezTo>
                  <a:pt x="493637" y="27159"/>
                  <a:pt x="579372" y="26746"/>
                  <a:pt x="665018" y="24227"/>
                </a:cubicBezTo>
                <a:cubicBezTo>
                  <a:pt x="697765" y="21708"/>
                  <a:pt x="730578" y="19938"/>
                  <a:pt x="763259" y="16670"/>
                </a:cubicBezTo>
                <a:cubicBezTo>
                  <a:pt x="800752" y="12921"/>
                  <a:pt x="818971" y="8550"/>
                  <a:pt x="853944" y="1556"/>
                </a:cubicBezTo>
                <a:cubicBezTo>
                  <a:pt x="896767" y="4075"/>
                  <a:pt x="940495" y="0"/>
                  <a:pt x="982413" y="9113"/>
                </a:cubicBezTo>
                <a:cubicBezTo>
                  <a:pt x="1000163" y="12972"/>
                  <a:pt x="1027755" y="39341"/>
                  <a:pt x="1027755" y="39341"/>
                </a:cubicBezTo>
                <a:cubicBezTo>
                  <a:pt x="1037831" y="54455"/>
                  <a:pt x="1052239" y="67450"/>
                  <a:pt x="1057983" y="84683"/>
                </a:cubicBezTo>
                <a:cubicBezTo>
                  <a:pt x="1060502" y="92240"/>
                  <a:pt x="1061671" y="100391"/>
                  <a:pt x="1065540" y="107354"/>
                </a:cubicBezTo>
                <a:cubicBezTo>
                  <a:pt x="1074362" y="123233"/>
                  <a:pt x="1080654" y="142620"/>
                  <a:pt x="1095768" y="152696"/>
                </a:cubicBezTo>
                <a:cubicBezTo>
                  <a:pt x="1103325" y="157734"/>
                  <a:pt x="1111347" y="162136"/>
                  <a:pt x="1118439" y="167810"/>
                </a:cubicBezTo>
                <a:cubicBezTo>
                  <a:pt x="1124003" y="172261"/>
                  <a:pt x="1127444" y="179258"/>
                  <a:pt x="1133554" y="182924"/>
                </a:cubicBezTo>
                <a:cubicBezTo>
                  <a:pt x="1140385" y="187022"/>
                  <a:pt x="1149100" y="186919"/>
                  <a:pt x="1156225" y="190481"/>
                </a:cubicBezTo>
                <a:cubicBezTo>
                  <a:pt x="1164349" y="194543"/>
                  <a:pt x="1170596" y="201906"/>
                  <a:pt x="1178896" y="205595"/>
                </a:cubicBezTo>
                <a:cubicBezTo>
                  <a:pt x="1193454" y="212065"/>
                  <a:pt x="1209124" y="215671"/>
                  <a:pt x="1224238" y="220709"/>
                </a:cubicBezTo>
                <a:lnTo>
                  <a:pt x="1246909" y="228266"/>
                </a:lnTo>
                <a:lnTo>
                  <a:pt x="1269580" y="235823"/>
                </a:lnTo>
                <a:cubicBezTo>
                  <a:pt x="1428496" y="288799"/>
                  <a:pt x="1284086" y="243238"/>
                  <a:pt x="1723001" y="250938"/>
                </a:cubicBezTo>
                <a:cubicBezTo>
                  <a:pt x="1783457" y="253457"/>
                  <a:pt x="1844015" y="254184"/>
                  <a:pt x="1904370" y="258495"/>
                </a:cubicBezTo>
                <a:cubicBezTo>
                  <a:pt x="1914730" y="259235"/>
                  <a:pt x="1931314" y="256199"/>
                  <a:pt x="1934598" y="266052"/>
                </a:cubicBezTo>
                <a:cubicBezTo>
                  <a:pt x="1937470" y="274668"/>
                  <a:pt x="1920954" y="280163"/>
                  <a:pt x="1911927" y="281166"/>
                </a:cubicBezTo>
                <a:cubicBezTo>
                  <a:pt x="1851788" y="287848"/>
                  <a:pt x="1791014" y="286204"/>
                  <a:pt x="1730558" y="288723"/>
                </a:cubicBezTo>
                <a:cubicBezTo>
                  <a:pt x="1720482" y="291242"/>
                  <a:pt x="1710316" y="293427"/>
                  <a:pt x="1700330" y="296280"/>
                </a:cubicBezTo>
                <a:cubicBezTo>
                  <a:pt x="1692671" y="298468"/>
                  <a:pt x="1685496" y="302412"/>
                  <a:pt x="1677659" y="303837"/>
                </a:cubicBezTo>
                <a:cubicBezTo>
                  <a:pt x="1638641" y="310931"/>
                  <a:pt x="1550077" y="317173"/>
                  <a:pt x="1518962" y="318951"/>
                </a:cubicBezTo>
                <a:cubicBezTo>
                  <a:pt x="1463577" y="322116"/>
                  <a:pt x="1408110" y="323667"/>
                  <a:pt x="1352707" y="326508"/>
                </a:cubicBezTo>
                <a:lnTo>
                  <a:pt x="1224238" y="334065"/>
                </a:lnTo>
                <a:lnTo>
                  <a:pt x="665018" y="326508"/>
                </a:lnTo>
                <a:cubicBezTo>
                  <a:pt x="654635" y="326242"/>
                  <a:pt x="645162" y="319497"/>
                  <a:pt x="634790" y="318951"/>
                </a:cubicBezTo>
                <a:cubicBezTo>
                  <a:pt x="570743" y="315580"/>
                  <a:pt x="106426" y="304774"/>
                  <a:pt x="68013" y="303837"/>
                </a:cubicBezTo>
                <a:cubicBezTo>
                  <a:pt x="62975" y="296280"/>
                  <a:pt x="56477" y="289514"/>
                  <a:pt x="52899" y="281166"/>
                </a:cubicBezTo>
                <a:cubicBezTo>
                  <a:pt x="48808" y="271620"/>
                  <a:pt x="48195" y="260925"/>
                  <a:pt x="45342" y="250938"/>
                </a:cubicBezTo>
                <a:cubicBezTo>
                  <a:pt x="43154" y="243278"/>
                  <a:pt x="40304" y="235823"/>
                  <a:pt x="37785" y="228266"/>
                </a:cubicBezTo>
                <a:cubicBezTo>
                  <a:pt x="34587" y="202685"/>
                  <a:pt x="31680" y="147317"/>
                  <a:pt x="15114" y="122468"/>
                </a:cubicBezTo>
                <a:lnTo>
                  <a:pt x="0" y="99797"/>
                </a:lnTo>
                <a:cubicBezTo>
                  <a:pt x="7557" y="94759"/>
                  <a:pt x="13609" y="85287"/>
                  <a:pt x="22671" y="84683"/>
                </a:cubicBezTo>
                <a:cubicBezTo>
                  <a:pt x="93478" y="79963"/>
                  <a:pt x="104538" y="97278"/>
                  <a:pt x="120912" y="99797"/>
                </a:cubicBezTo>
                <a:close/>
              </a:path>
            </a:pathLst>
          </a:custGeom>
          <a:solidFill>
            <a:srgbClr val="D4D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C6C42F52-C207-41B8-B4B4-5B33448B0E2F}"/>
              </a:ext>
            </a:extLst>
          </p:cNvPr>
          <p:cNvCxnSpPr>
            <a:cxnSpLocks/>
          </p:cNvCxnSpPr>
          <p:nvPr/>
        </p:nvCxnSpPr>
        <p:spPr>
          <a:xfrm>
            <a:off x="1133475" y="5311775"/>
            <a:ext cx="2775523" cy="22225"/>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AAD5EC0-6812-4418-81B7-7336D265D64D}"/>
              </a:ext>
            </a:extLst>
          </p:cNvPr>
          <p:cNvCxnSpPr>
            <a:cxnSpLocks/>
          </p:cNvCxnSpPr>
          <p:nvPr/>
        </p:nvCxnSpPr>
        <p:spPr>
          <a:xfrm>
            <a:off x="2793718" y="3317831"/>
            <a:ext cx="21326" cy="2305343"/>
          </a:xfrm>
          <a:prstGeom prst="straightConnector1">
            <a:avLst/>
          </a:prstGeom>
          <a:ln w="508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Datum Difference Visualized</a:t>
            </a:r>
          </a:p>
        </p:txBody>
      </p:sp>
      <p:sp>
        <p:nvSpPr>
          <p:cNvPr id="40" name="TextBox 3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41" name="TextBox 4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46" name="Left Brace 45"/>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7" name="TextBox 46"/>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48" name="Straight Connector 47">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Need to know what they’re standing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cannot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compare heights that are measured from different reference surfaces.</a:t>
            </a:r>
          </a:p>
        </p:txBody>
      </p:sp>
      <p:sp>
        <p:nvSpPr>
          <p:cNvPr id="51" name="TextBox 50">
            <a:extLst>
              <a:ext uri="{FF2B5EF4-FFF2-40B4-BE49-F238E27FC236}">
                <a16:creationId xmlns:a16="http://schemas.microsoft.com/office/drawing/2014/main" id="{A5733102-9C4F-4772-900E-4ACE2FE0D9AC}"/>
              </a:ext>
            </a:extLst>
          </p:cNvPr>
          <p:cNvSpPr txBox="1"/>
          <p:nvPr/>
        </p:nvSpPr>
        <p:spPr>
          <a:xfrm>
            <a:off x="130792" y="5991919"/>
            <a:ext cx="47841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6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cxnSp>
        <p:nvCxnSpPr>
          <p:cNvPr id="52" name="Straight Connector 51"/>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C577E35-30B7-4595-9271-64B827BCABE0}"/>
              </a:ext>
            </a:extLst>
          </p:cNvPr>
          <p:cNvCxnSpPr>
            <a:cxnSpLocks/>
          </p:cNvCxnSpPr>
          <p:nvPr/>
        </p:nvCxnSpPr>
        <p:spPr>
          <a:xfrm>
            <a:off x="1133475" y="5615614"/>
            <a:ext cx="2775523" cy="756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3" name="D1">
            <a:extLst>
              <a:ext uri="{FF2B5EF4-FFF2-40B4-BE49-F238E27FC236}">
                <a16:creationId xmlns:a16="http://schemas.microsoft.com/office/drawing/2014/main" id="{D7E63C9C-5461-4664-9FA2-2F33AF45E085}"/>
              </a:ext>
            </a:extLst>
          </p:cNvPr>
          <p:cNvSpPr txBox="1"/>
          <p:nvPr/>
        </p:nvSpPr>
        <p:spPr>
          <a:xfrm>
            <a:off x="-14470" y="5029368"/>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1</a:t>
            </a:r>
          </a:p>
        </p:txBody>
      </p:sp>
      <p:sp>
        <p:nvSpPr>
          <p:cNvPr id="55" name="D2">
            <a:extLst>
              <a:ext uri="{FF2B5EF4-FFF2-40B4-BE49-F238E27FC236}">
                <a16:creationId xmlns:a16="http://schemas.microsoft.com/office/drawing/2014/main" id="{D7E63C9C-5461-4664-9FA2-2F33AF45E085}"/>
              </a:ext>
            </a:extLst>
          </p:cNvPr>
          <p:cNvSpPr txBox="1"/>
          <p:nvPr/>
        </p:nvSpPr>
        <p:spPr>
          <a:xfrm>
            <a:off x="-7235" y="5442502"/>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2</a:t>
            </a:r>
          </a:p>
        </p:txBody>
      </p:sp>
      <p:sp>
        <p:nvSpPr>
          <p:cNvPr id="56" name="TextBox 55"/>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Can still calculate X with a relative height… but it is </a:t>
            </a:r>
            <a:r>
              <a:rPr kumimoji="0" lang="en-US" sz="2400" b="1" i="1"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not accurate</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as our reference surface is not the same.</a:t>
            </a:r>
          </a:p>
        </p:txBody>
      </p:sp>
      <p:sp>
        <p:nvSpPr>
          <p:cNvPr id="57" name="NGVD29">
            <a:extLst>
              <a:ext uri="{FF2B5EF4-FFF2-40B4-BE49-F238E27FC236}">
                <a16:creationId xmlns:a16="http://schemas.microsoft.com/office/drawing/2014/main" id="{D7E63C9C-5461-4664-9FA2-2F33AF45E085}"/>
              </a:ext>
            </a:extLst>
          </p:cNvPr>
          <p:cNvSpPr txBox="1"/>
          <p:nvPr/>
        </p:nvSpPr>
        <p:spPr>
          <a:xfrm>
            <a:off x="-12404" y="5432963"/>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NGVD29</a:t>
            </a:r>
          </a:p>
        </p:txBody>
      </p:sp>
      <p:sp>
        <p:nvSpPr>
          <p:cNvPr id="58" name="NAVD88">
            <a:extLst>
              <a:ext uri="{FF2B5EF4-FFF2-40B4-BE49-F238E27FC236}">
                <a16:creationId xmlns:a16="http://schemas.microsoft.com/office/drawing/2014/main" id="{D7E63C9C-5461-4664-9FA2-2F33AF45E085}"/>
              </a:ext>
            </a:extLst>
          </p:cNvPr>
          <p:cNvSpPr txBox="1"/>
          <p:nvPr/>
        </p:nvSpPr>
        <p:spPr>
          <a:xfrm>
            <a:off x="-17306" y="5029367"/>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NAVD88</a:t>
            </a:r>
          </a:p>
        </p:txBody>
      </p:sp>
    </p:spTree>
    <p:extLst>
      <p:ext uri="{BB962C8B-B14F-4D97-AF65-F5344CB8AC3E}">
        <p14:creationId xmlns:p14="http://schemas.microsoft.com/office/powerpoint/2010/main" val="35452191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500"/>
                            </p:stCondLst>
                            <p:childTnLst>
                              <p:par>
                                <p:cTn id="12" presetID="26" presetClass="emph" presetSubtype="0" repeatCount="indefinite" fill="hold" nodeType="afterEffect">
                                  <p:stCondLst>
                                    <p:cond delay="500"/>
                                  </p:stCondLst>
                                  <p:childTnLst>
                                    <p:animEffect transition="out" filter="fade">
                                      <p:cBhvr>
                                        <p:cTn id="13" dur="2000" tmFilter="0, 0; .2, .5; .8, .5; 1, 0"/>
                                        <p:tgtEl>
                                          <p:spTgt spid="51">
                                            <p:txEl>
                                              <p:pRg st="0" end="0"/>
                                            </p:txEl>
                                          </p:spTgt>
                                        </p:tgtEl>
                                      </p:cBhvr>
                                    </p:animEffect>
                                    <p:animScale>
                                      <p:cBhvr>
                                        <p:cTn id="14" dur="1000" autoRev="1" fill="hold"/>
                                        <p:tgtEl>
                                          <p:spTgt spid="51">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par>
                                <p:cTn id="23" presetID="2" presetClass="entr" presetSubtype="8"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0-#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0-#ppt_w/2"/>
                                          </p:val>
                                        </p:tav>
                                        <p:tav tm="100000">
                                          <p:val>
                                            <p:strVal val="#ppt_x"/>
                                          </p:val>
                                        </p:tav>
                                      </p:tavLst>
                                    </p:anim>
                                    <p:anim calcmode="lin" valueType="num">
                                      <p:cBhvr additive="base">
                                        <p:cTn id="30"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503047-543D-48CC-B978-9DC3130C4858}"/>
              </a:ext>
            </a:extLst>
          </p:cNvPr>
          <p:cNvSpPr>
            <a:spLocks noGrp="1"/>
          </p:cNvSpPr>
          <p:nvPr>
            <p:ph type="ctrTitle" idx="4294967295"/>
          </p:nvPr>
        </p:nvSpPr>
        <p:spPr>
          <a:xfrm>
            <a:off x="173038" y="2130425"/>
            <a:ext cx="8970962" cy="1470025"/>
          </a:xfrm>
        </p:spPr>
        <p:txBody>
          <a:bodyPr/>
          <a:lstStyle/>
          <a:p>
            <a:r>
              <a:rPr lang="en-US" sz="6000" dirty="0">
                <a:latin typeface="Cambria" panose="02040503050406030204" pitchFamily="18" charset="0"/>
                <a:ea typeface="Cambria" panose="02040503050406030204" pitchFamily="18" charset="0"/>
              </a:rPr>
              <a:t>Ok Jeff, how do I do that?</a:t>
            </a:r>
          </a:p>
        </p:txBody>
      </p:sp>
      <p:sp>
        <p:nvSpPr>
          <p:cNvPr id="4" name="Title 6">
            <a:extLst>
              <a:ext uri="{FF2B5EF4-FFF2-40B4-BE49-F238E27FC236}">
                <a16:creationId xmlns:a16="http://schemas.microsoft.com/office/drawing/2014/main" id="{2D5107FC-41DA-4A76-B446-0E3324ADCDAF}"/>
              </a:ext>
            </a:extLst>
          </p:cNvPr>
          <p:cNvSpPr txBox="1">
            <a:spLocks/>
          </p:cNvSpPr>
          <p:nvPr/>
        </p:nvSpPr>
        <p:spPr bwMode="auto">
          <a:xfrm>
            <a:off x="685800" y="445747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6000" dirty="0">
                <a:latin typeface="Cambria" panose="02040503050406030204" pitchFamily="18" charset="0"/>
                <a:ea typeface="Cambria" panose="02040503050406030204" pitchFamily="18" charset="0"/>
              </a:rPr>
              <a:t>…we call that a datum transformation</a:t>
            </a:r>
          </a:p>
        </p:txBody>
      </p:sp>
    </p:spTree>
    <p:extLst>
      <p:ext uri="{BB962C8B-B14F-4D97-AF65-F5344CB8AC3E}">
        <p14:creationId xmlns:p14="http://schemas.microsoft.com/office/powerpoint/2010/main" val="915670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hidden="1">
            <a:extLst>
              <a:ext uri="{FF2B5EF4-FFF2-40B4-BE49-F238E27FC236}">
                <a16:creationId xmlns:a16="http://schemas.microsoft.com/office/drawing/2014/main" id="{DDDCF4D7-01B6-4DCE-9B94-6743F8678F19}"/>
              </a:ext>
            </a:extLst>
          </p:cNvPr>
          <p:cNvSpPr/>
          <p:nvPr/>
        </p:nvSpPr>
        <p:spPr>
          <a:xfrm>
            <a:off x="72000" y="1161069"/>
            <a:ext cx="8488676" cy="1388907"/>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Rectangle 5" hidden="1"/>
          <p:cNvSpPr/>
          <p:nvPr/>
        </p:nvSpPr>
        <p:spPr>
          <a:xfrm>
            <a:off x="72000" y="4492978"/>
            <a:ext cx="8488674" cy="1772355"/>
          </a:xfrm>
          <a:prstGeom prst="rect">
            <a:avLst/>
          </a:prstGeom>
          <a:solidFill>
            <a:srgbClr val="FFFF00"/>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1999" y="2635701"/>
            <a:ext cx="8488675" cy="1772355"/>
          </a:xfrm>
          <a:prstGeom prst="rect">
            <a:avLst/>
          </a:prstGeom>
          <a:solidFill>
            <a:srgbClr val="FFC00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Content Placeholder 2"/>
          <p:cNvSpPr>
            <a:spLocks noGrp="1"/>
          </p:cNvSpPr>
          <p:nvPr>
            <p:ph idx="1"/>
          </p:nvPr>
        </p:nvSpPr>
        <p:spPr>
          <a:xfrm>
            <a:off x="127819" y="1181100"/>
            <a:ext cx="8825681" cy="5549899"/>
          </a:xfrm>
        </p:spPr>
        <p:txBody>
          <a:bodyPr/>
          <a:lstStyle/>
          <a:p>
            <a:pPr marL="0" indent="0">
              <a:buNone/>
            </a:pPr>
            <a:r>
              <a:rPr lang="en-US" sz="2800" b="1" dirty="0">
                <a:latin typeface="Cambria" panose="02040503050406030204" pitchFamily="18" charset="0"/>
                <a:ea typeface="Cambria" panose="02040503050406030204" pitchFamily="18" charset="0"/>
              </a:rPr>
              <a:t>Conversion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type</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NAD83(2011) </a:t>
            </a:r>
            <a:r>
              <a:rPr lang="en-US" sz="2000" b="1" i="1"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 NAD83(2011)</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SPCS</a:t>
            </a:r>
          </a:p>
          <a:p>
            <a:pPr marL="0" lvl="1" indent="0">
              <a:spcBef>
                <a:spcPts val="1200"/>
              </a:spcBef>
              <a:buNone/>
            </a:pPr>
            <a:r>
              <a:rPr lang="en-US" b="1" dirty="0">
                <a:latin typeface="Cambria" panose="02040503050406030204" pitchFamily="18" charset="0"/>
                <a:ea typeface="Cambria" panose="02040503050406030204" pitchFamily="18" charset="0"/>
              </a:rPr>
              <a:t>Transformation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datum</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NGVD29</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NAVD88</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NAD 27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NAD 83(2011) </a:t>
            </a:r>
            <a:r>
              <a:rPr lang="en-US" sz="2000" dirty="0">
                <a:latin typeface="Cambria" panose="02040503050406030204" pitchFamily="18" charset="0"/>
                <a:ea typeface="Cambria" panose="02040503050406030204" pitchFamily="18" charset="0"/>
              </a:rPr>
              <a:t>latitude &amp; longitude</a:t>
            </a:r>
          </a:p>
          <a:p>
            <a:pPr marL="0" indent="0">
              <a:spcBef>
                <a:spcPts val="1200"/>
              </a:spcBef>
              <a:buNone/>
            </a:pPr>
            <a:r>
              <a:rPr lang="en-US" sz="2800" b="1" dirty="0">
                <a:latin typeface="Cambria" panose="02040503050406030204" pitchFamily="18" charset="0"/>
                <a:ea typeface="Cambria" panose="02040503050406030204" pitchFamily="18" charset="0"/>
              </a:rPr>
              <a:t>Propagation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epoch</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NATRF2022 </a:t>
            </a:r>
            <a:r>
              <a:rPr lang="en-US" sz="2000" b="1" i="1"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NATRF2022 </a:t>
            </a:r>
            <a:r>
              <a:rPr lang="en-US" sz="2000" b="1" i="1" dirty="0">
                <a:latin typeface="Cambria" panose="02040503050406030204" pitchFamily="18" charset="0"/>
                <a:ea typeface="Cambria" panose="02040503050406030204" pitchFamily="18" charset="0"/>
              </a:rPr>
              <a:t>epoch 2023.243</a:t>
            </a:r>
          </a:p>
        </p:txBody>
      </p:sp>
      <p:sp>
        <p:nvSpPr>
          <p:cNvPr id="7" name="Title 1">
            <a:extLst>
              <a:ext uri="{FF2B5EF4-FFF2-40B4-BE49-F238E27FC236}">
                <a16:creationId xmlns:a16="http://schemas.microsoft.com/office/drawing/2014/main" id="{C1258C19-2F64-4EAA-B34C-016C4EDB4B16}"/>
              </a:ext>
            </a:extLst>
          </p:cNvPr>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Terminology - </a:t>
            </a:r>
            <a:r>
              <a:rPr lang="en-US" dirty="0">
                <a:latin typeface="Cambria" panose="02040503050406030204" pitchFamily="18" charset="0"/>
                <a:ea typeface="Cambria" panose="02040503050406030204" pitchFamily="18" charset="0"/>
              </a:rPr>
              <a:t>Changing Coordinates</a:t>
            </a:r>
          </a:p>
        </p:txBody>
      </p:sp>
    </p:spTree>
    <p:extLst>
      <p:ext uri="{BB962C8B-B14F-4D97-AF65-F5344CB8AC3E}">
        <p14:creationId xmlns:p14="http://schemas.microsoft.com/office/powerpoint/2010/main" val="22228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1494426"/>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A </a:t>
            </a:r>
            <a:r>
              <a:rPr kumimoji="0" lang="en-US" sz="48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very brief h</a:t>
            </a:r>
            <a:r>
              <a:rPr kumimoji="0" lang="en-US" sz="48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istory </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 (the most prevalent) </a:t>
            </a:r>
            <a:r>
              <a:rPr kumimoji="0" lang="en-US" sz="48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U.S. vertical </a:t>
            </a:r>
            <a:r>
              <a:rPr kumimoji="0" lang="en-US" sz="4800" b="0" i="0" u="none" strike="noStrike" kern="1200" cap="none" spc="-5"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a:rPr>
              <a:t>datums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3984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83298"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46" l="8" t="45"/>
          <a:stretch/>
        </p:blipFill>
        <p:spPr bwMode="auto">
          <a:xfrm>
            <a:off x="0" y="0"/>
            <a:ext cx="9144000" cy="687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6196" name="Text Box 4"/>
          <p:cNvSpPr txBox="1">
            <a:spLocks noChangeArrowheads="1"/>
          </p:cNvSpPr>
          <p:nvPr/>
        </p:nvSpPr>
        <p:spPr bwMode="auto">
          <a:xfrm>
            <a:off x="0" y="5927383"/>
            <a:ext cx="4841966" cy="954107"/>
          </a:xfrm>
          <a:prstGeom prst="rect">
            <a:avLst/>
          </a:prstGeom>
          <a:solidFill>
            <a:schemeClr val="bg1"/>
          </a:solidFill>
          <a:ln>
            <a:noFill/>
          </a:ln>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26 tide gauges in the US and Canada</a:t>
            </a:r>
          </a:p>
        </p:txBody>
      </p:sp>
      <p:cxnSp>
        <p:nvCxnSpPr>
          <p:cNvPr id="28" name="Straight Connector 27"/>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0873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2">
                                  <p:stCondLst>
                                    <p:cond delay="0"/>
                                  </p:stCondLst>
                                  <p:childTnLst>
                                    <p:set>
                                      <p:cBhvr>
                                        <p:cTn dur="1" fill="hold" id="6">
                                          <p:stCondLst>
                                            <p:cond delay="0"/>
                                          </p:stCondLst>
                                        </p:cTn>
                                        <p:tgtEl>
                                          <p:spTgt spid="28"/>
                                        </p:tgtEl>
                                        <p:attrNameLst>
                                          <p:attrName>style.visibility</p:attrName>
                                        </p:attrNameLst>
                                      </p:cBhvr>
                                      <p:to>
                                        <p:strVal val="visible"/>
                                      </p:to>
                                    </p:set>
                                    <p:animEffect filter="wipe(right)" transition="in">
                                      <p:cBhvr>
                                        <p:cTn dur="500" id="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c 12"/>
          <p:cNvSpPr/>
          <p:nvPr/>
        </p:nvSpPr>
        <p:spPr>
          <a:xfrm>
            <a:off x="-2784757" y="2926081"/>
            <a:ext cx="14579402" cy="14591272"/>
          </a:xfrm>
          <a:prstGeom prst="arc">
            <a:avLst>
              <a:gd name="adj1" fmla="val 14393631"/>
              <a:gd name="adj2" fmla="val 18095909"/>
            </a:avLst>
          </a:prstGeom>
          <a:ln w="762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lowchart: Connector 4"/>
          <p:cNvSpPr/>
          <p:nvPr/>
        </p:nvSpPr>
        <p:spPr>
          <a:xfrm>
            <a:off x="1412575" y="33506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lowchart: Connector 6"/>
          <p:cNvSpPr/>
          <p:nvPr/>
        </p:nvSpPr>
        <p:spPr>
          <a:xfrm>
            <a:off x="1141562" y="3605842"/>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lowchart: Connector 7"/>
          <p:cNvSpPr/>
          <p:nvPr/>
        </p:nvSpPr>
        <p:spPr>
          <a:xfrm>
            <a:off x="1564975" y="35030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owchart: Connector 9"/>
          <p:cNvSpPr/>
          <p:nvPr/>
        </p:nvSpPr>
        <p:spPr>
          <a:xfrm>
            <a:off x="7223897" y="32097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owchart: Connector 10"/>
          <p:cNvSpPr/>
          <p:nvPr/>
        </p:nvSpPr>
        <p:spPr>
          <a:xfrm>
            <a:off x="6952884" y="3464943"/>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owchart: Connector 11"/>
          <p:cNvSpPr/>
          <p:nvPr/>
        </p:nvSpPr>
        <p:spPr>
          <a:xfrm>
            <a:off x="7376297" y="33621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NGVD29 – based on 26 tide gauges</a:t>
            </a:r>
            <a:endParaRPr dirty="0">
              <a:latin typeface="Cambria" panose="02040503050406030204" pitchFamily="18" charset="0"/>
              <a:cs typeface="Calibri"/>
            </a:endParaRPr>
          </a:p>
        </p:txBody>
      </p:sp>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3" name="Straight Arrow Connector 2"/>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2" name="Group 1"/>
          <p:cNvGrpSpPr/>
          <p:nvPr/>
        </p:nvGrpSpPr>
        <p:grpSpPr>
          <a:xfrm>
            <a:off x="2465782" y="3289721"/>
            <a:ext cx="2864698" cy="1647528"/>
            <a:chOff x="2465782" y="3289721"/>
            <a:chExt cx="2864698" cy="1647528"/>
          </a:xfrm>
        </p:grpSpPr>
        <p:cxnSp>
          <p:nvCxnSpPr>
            <p:cNvPr id="16" name="Straight Arrow Connector 15"/>
            <p:cNvCxnSpPr/>
            <p:nvPr/>
          </p:nvCxnSpPr>
          <p:spPr>
            <a:xfrm flipH="1" flipV="1">
              <a:off x="2465782" y="3289721"/>
              <a:ext cx="769198" cy="86839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grpSp>
      <p:sp>
        <p:nvSpPr>
          <p:cNvPr id="17" name="Content Placeholder 2"/>
          <p:cNvSpPr>
            <a:spLocks noGrp="1"/>
          </p:cNvSpPr>
          <p:nvPr>
            <p:ph idx="1"/>
          </p:nvPr>
        </p:nvSpPr>
        <p:spPr>
          <a:xfrm>
            <a:off x="-210405" y="4871449"/>
            <a:ext cx="6229066" cy="2095735"/>
          </a:xfrm>
        </p:spPr>
        <p:txBody>
          <a:bodyPr/>
          <a:lstStyle/>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Local Mean Sea Level differs at tide stations due to prevailing winds, ocean current, salinity, seabed topography, etc. </a:t>
            </a:r>
          </a:p>
        </p:txBody>
      </p:sp>
    </p:spTree>
    <p:extLst>
      <p:ext uri="{BB962C8B-B14F-4D97-AF65-F5344CB8AC3E}">
        <p14:creationId xmlns:p14="http://schemas.microsoft.com/office/powerpoint/2010/main" val="351497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 calcmode="lin" valueType="num">
                                      <p:cBhvr additive="base">
                                        <p:cTn id="20"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build="p"/>
    </p:bld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map"/>
          <p:cNvPicPr>
            <a:picLocks noChangeAspect="1"/>
          </p:cNvPicPr>
          <p:nvPr/>
        </p:nvPicPr>
        <p:blipFill rotWithShape="1">
          <a:blip cstate="print" r:embed="rId3">
            <a:extLst>
              <a:ext uri="{28A0092B-C50C-407E-A947-70E740481C1C}">
                <a14:useLocalDpi xmlns:a14="http://schemas.microsoft.com/office/drawing/2010/main" val="0"/>
              </a:ext>
            </a:extLst>
          </a:blip>
          <a:srcRect b="5" l="23" t="52"/>
          <a:stretch/>
        </p:blipFill>
        <p:spPr>
          <a:xfrm>
            <a:off x="0" y="0"/>
            <a:ext cx="9144000" cy="6899520"/>
          </a:xfrm>
          <a:prstGeom prst="rect">
            <a:avLst/>
          </a:prstGeom>
        </p:spPr>
      </p:pic>
      <p:sp>
        <p:nvSpPr>
          <p:cNvPr id="8" name="TextBox 7"/>
          <p:cNvSpPr txBox="1"/>
          <p:nvPr/>
        </p:nvSpPr>
        <p:spPr>
          <a:xfrm>
            <a:off x="570451" y="1334837"/>
            <a:ext cx="4840448" cy="1302486"/>
          </a:xfrm>
          <a:prstGeom prst="rect">
            <a:avLst/>
          </a:prstGeom>
          <a:solidFill>
            <a:schemeClr val="bg1"/>
          </a:solidFill>
        </p:spPr>
        <p:txBody>
          <a:bodyPr rtlCol="0" wrap="square">
            <a:no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Why one site this time?</a:t>
            </a:r>
          </a:p>
          <a:p>
            <a:pPr algn="l" defTabSz="457200" eaLnBrk="1" fontAlgn="base" hangingPunct="1" indent="-174625" latinLnBrk="0" lvl="0" marL="174625" marR="0" rtl="0">
              <a:lnSpc>
                <a:spcPct val="100000"/>
              </a:lnSpc>
              <a:spcBef>
                <a:spcPct val="0"/>
              </a:spcBef>
              <a:spcAft>
                <a:spcPts val="1200"/>
              </a:spcAft>
              <a:buClrTx/>
              <a:buSzTx/>
              <a:buFont charset="0" panose="02040503050406030204" pitchFamily="18" typeface="Cambria"/>
              <a:buChar char="‒"/>
              <a:tabLst/>
              <a:defRPr/>
            </a:pPr>
            <a:r>
              <a:rPr altLang="en-US"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removed local sea level variation problem of NGVD29</a:t>
            </a:r>
          </a:p>
          <a:p>
            <a:pPr algn="l"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cxnSp>
        <p:nvCxnSpPr>
          <p:cNvPr id="9" name="Straight Connector 8"/>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Box 4"/>
          <p:cNvSpPr txBox="1">
            <a:spLocks noChangeArrowheads="1"/>
          </p:cNvSpPr>
          <p:nvPr/>
        </p:nvSpPr>
        <p:spPr bwMode="auto">
          <a:xfrm>
            <a:off x="0" y="5937008"/>
            <a:ext cx="4841966" cy="954107"/>
          </a:xfrm>
          <a:prstGeom prst="rect">
            <a:avLst/>
          </a:prstGeom>
          <a:solidFill>
            <a:schemeClr val="bg1"/>
          </a:solidFill>
          <a:ln>
            <a:noFill/>
          </a:ln>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0" fontAlgn="base" hangingPunct="0" indent="0" latinLnBrk="0" lvl="0" marL="0" marR="0" rtl="0">
              <a:lnSpc>
                <a:spcPct val="100000"/>
              </a:lnSpc>
              <a:spcBef>
                <a:spcPct val="50000"/>
              </a:spcBef>
              <a:spcAft>
                <a:spcPct val="0"/>
              </a:spcAft>
              <a:buClrTx/>
              <a:buSzTx/>
              <a:buFont charset="0" panose="020B0604020202020204" pitchFamily="34" typeface="Arial"/>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one tidal bench mark in Canada</a:t>
            </a:r>
          </a:p>
        </p:txBody>
      </p:sp>
      <p:pic>
        <p:nvPicPr>
          <p:cNvPr id="3" name="datasheet"/>
          <p:cNvPicPr>
            <a:picLocks noChangeAspect="1"/>
          </p:cNvPicPr>
          <p:nvPr/>
        </p:nvPicPr>
        <p:blipFill rotWithShape="1">
          <a:blip r:embed="rId4"/>
          <a:srcRect b="355" r="56" t="-2"/>
          <a:stretch/>
        </p:blipFill>
        <p:spPr>
          <a:xfrm>
            <a:off x="2204639" y="3933664"/>
            <a:ext cx="6900855" cy="1812617"/>
          </a:xfrm>
          <a:prstGeom prst="rect">
            <a:avLst/>
          </a:prstGeom>
          <a:ln w="38100">
            <a:solidFill>
              <a:schemeClr val="bg1">
                <a:lumMod val="65000"/>
              </a:schemeClr>
            </a:solidFill>
          </a:ln>
        </p:spPr>
      </p:pic>
    </p:spTree>
    <p:extLst>
      <p:ext uri="{BB962C8B-B14F-4D97-AF65-F5344CB8AC3E}">
        <p14:creationId xmlns:p14="http://schemas.microsoft.com/office/powerpoint/2010/main" val="128403004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2" presetSubtype="2">
                                  <p:stCondLst>
                                    <p:cond delay="0"/>
                                  </p:stCondLst>
                                  <p:childTnLst>
                                    <p:set>
                                      <p:cBhvr>
                                        <p:cTn dur="1" fill="hold" id="16">
                                          <p:stCondLst>
                                            <p:cond delay="0"/>
                                          </p:stCondLst>
                                        </p:cTn>
                                        <p:tgtEl>
                                          <p:spTgt spid="9"/>
                                        </p:tgtEl>
                                        <p:attrNameLst>
                                          <p:attrName>style.visibility</p:attrName>
                                        </p:attrNameLst>
                                      </p:cBhvr>
                                      <p:to>
                                        <p:strVal val="visible"/>
                                      </p:to>
                                    </p:set>
                                    <p:animEffect filter="wipe(right)"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8" name="Straight Arrow Connector 7"/>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8" name="Group 17"/>
          <p:cNvGrpSpPr/>
          <p:nvPr/>
        </p:nvGrpSpPr>
        <p:grpSpPr>
          <a:xfrm>
            <a:off x="2765425" y="3646019"/>
            <a:ext cx="2565055" cy="1291230"/>
            <a:chOff x="2765425" y="3646019"/>
            <a:chExt cx="2565055" cy="1291230"/>
          </a:xfrm>
        </p:grpSpPr>
        <p:sp>
          <p:nvSpPr>
            <p:cNvPr id="12" name="TextBox 1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952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sp>
        <p:nvSpPr>
          <p:cNvPr id="2" name="Content Placeholder 1"/>
          <p:cNvSpPr>
            <a:spLocks noGrp="1"/>
          </p:cNvSpPr>
          <p:nvPr>
            <p:ph idx="1"/>
          </p:nvPr>
        </p:nvSpPr>
        <p:spPr>
          <a:xfrm>
            <a:off x="457200" y="860093"/>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pic>
        <p:nvPicPr>
          <p:cNvPr id="4" name="DoC logo"/>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7"/>
            <a:ext cx="997792" cy="997792"/>
          </a:xfrm>
          <a:prstGeom prst="rect">
            <a:avLst/>
          </a:prstGeom>
          <a:noFill/>
          <a:ln>
            <a:noFill/>
          </a:ln>
        </p:spPr>
      </p:pic>
      <p:pic>
        <p:nvPicPr>
          <p:cNvPr id="5" name="NOAA logo"/>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9"/>
            <a:ext cx="1135710" cy="1135710"/>
          </a:xfrm>
          <a:prstGeom prst="rect">
            <a:avLst/>
          </a:prstGeom>
          <a:noFill/>
          <a:ln>
            <a:noFill/>
          </a:ln>
        </p:spPr>
      </p:pic>
      <p:pic>
        <p:nvPicPr>
          <p:cNvPr id="6" name="NGS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2"/>
            <a:ext cx="1258634" cy="1265665"/>
          </a:xfrm>
          <a:prstGeom prst="rect">
            <a:avLst/>
          </a:prstGeom>
        </p:spPr>
      </p:pic>
      <p:cxnSp>
        <p:nvCxnSpPr>
          <p:cNvPr id="11" name="Straight Arrow Connector 10"/>
          <p:cNvCxnSpPr/>
          <p:nvPr/>
        </p:nvCxnSpPr>
        <p:spPr>
          <a:xfrm>
            <a:off x="4572000" y="2470452"/>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7"/>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3"/>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3"/>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-National Geodetic Survey (NGS)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(~175 employees)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2383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a:spLocks noChangeAspect="1"/>
          </p:cNvSpPr>
          <p:nvPr/>
        </p:nvSpPr>
        <p:spPr>
          <a:xfrm>
            <a:off x="0" y="0"/>
            <a:ext cx="9143999" cy="5052610"/>
          </a:xfrm>
          <a:prstGeom prst="rect">
            <a:avLst/>
          </a:prstGeom>
          <a:blipFill>
            <a:blip r:embed="rId3" cstate="print"/>
            <a:stretch>
              <a:fillRect/>
            </a:stretch>
          </a:blipFill>
          <a:ln w="6350">
            <a:solidFill>
              <a:schemeClr val="tx1"/>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ＭＳ Ｐゴシック" pitchFamily="34" charset="-128"/>
              <a:cs typeface="+mn-cs"/>
            </a:endParaRPr>
          </a:p>
        </p:txBody>
      </p:sp>
      <p:sp>
        <p:nvSpPr>
          <p:cNvPr id="6" name="object 6"/>
          <p:cNvSpPr txBox="1"/>
          <p:nvPr/>
        </p:nvSpPr>
        <p:spPr>
          <a:xfrm>
            <a:off x="0" y="5204730"/>
            <a:ext cx="9144000" cy="447986"/>
          </a:xfrm>
          <a:prstGeom prst="rect">
            <a:avLst/>
          </a:prstGeom>
        </p:spPr>
        <p:txBody>
          <a:bodyPr vert="horz" wrap="square" lIns="0" tIns="16933" rIns="0" bIns="0" rtlCol="0">
            <a:noAutofit/>
          </a:bodyPr>
          <a:lstStyle/>
          <a:p>
            <a:pPr marL="16933" marR="0" lvl="0" indent="0" algn="ctr" defTabSz="457200" rtl="0" eaLnBrk="1" fontAlgn="base" latinLnBrk="0" hangingPunct="1">
              <a:lnSpc>
                <a:spcPct val="100000"/>
              </a:lnSpc>
              <a:spcBef>
                <a:spcPts val="133"/>
              </a:spcBef>
              <a:spcAft>
                <a:spcPct val="0"/>
              </a:spcAft>
              <a:buClrTx/>
              <a:buSzTx/>
              <a:buFontTx/>
              <a:buNone/>
              <a:tabLst/>
              <a:defRPr/>
            </a:pPr>
            <a:r>
              <a:rPr kumimoji="0" sz="2900" b="1" i="0" u="none" strike="noStrike" kern="1200" cap="none" spc="-20"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Approximate </a:t>
            </a:r>
            <a:r>
              <a:rPr kumimoji="0"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Error </a:t>
            </a:r>
            <a:r>
              <a:rPr kumimoji="0"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in </a:t>
            </a:r>
            <a:r>
              <a:rPr kumimoji="0" sz="2900" b="1" i="0" u="none" strike="noStrike" kern="1200" cap="none" spc="-3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NAVD88 </a:t>
            </a:r>
            <a:r>
              <a:rPr kumimoji="0" lang="en-US"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zero </a:t>
            </a:r>
            <a:r>
              <a:rPr kumimoji="0" lang="en-US"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surface</a:t>
            </a:r>
          </a:p>
          <a:p>
            <a:pPr marL="16933" marR="0" lvl="0" indent="0" algn="ctr" defTabSz="457200" rtl="0" eaLnBrk="1" fontAlgn="base" latinLnBrk="0" hangingPunct="1">
              <a:lnSpc>
                <a:spcPct val="100000"/>
              </a:lnSpc>
              <a:spcBef>
                <a:spcPts val="2400"/>
              </a:spcBef>
              <a:spcAft>
                <a:spcPct val="0"/>
              </a:spcAft>
              <a:buClrTx/>
              <a:buSzTx/>
              <a:buFontTx/>
              <a:buNone/>
              <a:tabLst/>
              <a:defRPr/>
            </a:pPr>
            <a:r>
              <a:rPr kumimoji="0" lang="en-US" sz="24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Map is the H=0 surface differenced from satellite gravity data</a:t>
            </a:r>
            <a:endParaRPr kumimoji="0"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Calibri"/>
            </a:endParaRPr>
          </a:p>
        </p:txBody>
      </p:sp>
    </p:spTree>
    <p:extLst>
      <p:ext uri="{BB962C8B-B14F-4D97-AF65-F5344CB8AC3E}">
        <p14:creationId xmlns:p14="http://schemas.microsoft.com/office/powerpoint/2010/main" val="181759922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sp>
        <p:nvSpPr>
          <p:cNvPr id="8" name="Content Placeholder 2"/>
          <p:cNvSpPr>
            <a:spLocks noGrp="1"/>
          </p:cNvSpPr>
          <p:nvPr>
            <p:ph idx="1"/>
          </p:nvPr>
        </p:nvSpPr>
        <p:spPr>
          <a:xfrm>
            <a:off x="-210405" y="4871449"/>
            <a:ext cx="6229066" cy="2095735"/>
          </a:xfrm>
        </p:spPr>
        <p:txBody>
          <a:bodyPr/>
          <a:lstStyle/>
          <a:p>
            <a:pPr lvl="1"/>
            <a:r>
              <a:rPr lang="en-US" sz="2400" dirty="0">
                <a:latin typeface="Cambria" panose="02040503050406030204" pitchFamily="18" charset="0"/>
                <a:ea typeface="Cambria" panose="02040503050406030204" pitchFamily="18" charset="0"/>
              </a:rPr>
              <a:t>Most, if not all, of this error in alignment was intentional.</a:t>
            </a:r>
          </a:p>
          <a:p>
            <a:pPr lvl="1"/>
            <a:r>
              <a:rPr lang="en-US" sz="2400" i="1" dirty="0">
                <a:latin typeface="Cambria" panose="02040503050406030204" pitchFamily="18" charset="0"/>
                <a:ea typeface="Cambria" panose="02040503050406030204" pitchFamily="18" charset="0"/>
              </a:rPr>
              <a:t>Huh?!  </a:t>
            </a:r>
            <a:r>
              <a:rPr lang="en-US" sz="2400" dirty="0">
                <a:latin typeface="Cambria" panose="02040503050406030204" pitchFamily="18" charset="0"/>
                <a:ea typeface="Cambria" panose="02040503050406030204" pitchFamily="18" charset="0"/>
              </a:rPr>
              <a:t>It was chosen to minimize the change to contours in USGS quadrangles.</a:t>
            </a: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3665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378561" y="2106818"/>
            <a:ext cx="4730090" cy="4525963"/>
          </a:xfrm>
        </p:spPr>
        <p:txBody>
          <a:bodyPr/>
          <a:lstStyle/>
          <a:p>
            <a:r>
              <a:rPr lang="en-US" altLang="en-US" sz="3600" dirty="0">
                <a:latin typeface="Cambria" panose="02040503050406030204" pitchFamily="18" charset="0"/>
                <a:ea typeface="Cambria" panose="02040503050406030204" pitchFamily="18" charset="0"/>
              </a:rPr>
              <a:t>NAD83(2011)      </a:t>
            </a:r>
            <a:r>
              <a:rPr lang="en-US" altLang="en-US" sz="3600" dirty="0">
                <a:latin typeface="Cambria" panose="02040503050406030204" pitchFamily="18" charset="0"/>
                <a:ea typeface="Cambria" panose="02040503050406030204" pitchFamily="18" charset="0"/>
                <a:sym typeface="Wingdings" panose="05000000000000000000" pitchFamily="2" charset="2"/>
              </a:rPr>
              <a:t></a:t>
            </a:r>
            <a:endParaRPr lang="en-US" altLang="en-US" sz="3600" dirty="0">
              <a:latin typeface="Cambria" panose="02040503050406030204" pitchFamily="18" charset="0"/>
              <a:ea typeface="Cambria" panose="02040503050406030204" pitchFamily="18" charset="0"/>
            </a:endParaRPr>
          </a:p>
          <a:p>
            <a:pPr>
              <a:spcBef>
                <a:spcPts val="7800"/>
              </a:spcBef>
            </a:pPr>
            <a:r>
              <a:rPr lang="en-US" altLang="en-US" sz="3600" dirty="0">
                <a:latin typeface="Cambria" panose="02040503050406030204" pitchFamily="18" charset="0"/>
                <a:ea typeface="Cambria" panose="02040503050406030204" pitchFamily="18" charset="0"/>
              </a:rPr>
              <a:t>NAD83(2007)      </a:t>
            </a:r>
            <a:r>
              <a:rPr lang="en-US" altLang="en-US" sz="3600" dirty="0">
                <a:latin typeface="Cambria" panose="02040503050406030204" pitchFamily="18" charset="0"/>
                <a:ea typeface="Cambria" panose="02040503050406030204" pitchFamily="18" charset="0"/>
                <a:sym typeface="Wingdings" panose="05000000000000000000" pitchFamily="2" charset="2"/>
              </a:rPr>
              <a:t></a:t>
            </a:r>
            <a:endParaRPr lang="en-US" altLang="en-US" sz="3600" dirty="0">
              <a:latin typeface="Cambria" panose="02040503050406030204" pitchFamily="18" charset="0"/>
              <a:ea typeface="Cambria" panose="02040503050406030204" pitchFamily="18" charset="0"/>
            </a:endParaRPr>
          </a:p>
          <a:p>
            <a:endParaRPr lang="en-US" altLang="en-US" sz="3600" dirty="0">
              <a:latin typeface="Cambria" panose="02040503050406030204" pitchFamily="18" charset="0"/>
              <a:ea typeface="Cambria" panose="02040503050406030204" pitchFamily="18" charset="0"/>
            </a:endParaRPr>
          </a:p>
          <a:p>
            <a:r>
              <a:rPr lang="en-US" altLang="en-US" sz="3600" dirty="0">
                <a:latin typeface="Cambria" panose="02040503050406030204" pitchFamily="18" charset="0"/>
                <a:ea typeface="Cambria" panose="02040503050406030204" pitchFamily="18" charset="0"/>
              </a:rPr>
              <a:t>NAD83(HARN/FBN)</a:t>
            </a:r>
          </a:p>
          <a:p>
            <a:r>
              <a:rPr lang="en-US" altLang="en-US" sz="3600" dirty="0">
                <a:latin typeface="Cambria" panose="02040503050406030204" pitchFamily="18" charset="0"/>
                <a:ea typeface="Cambria" panose="02040503050406030204" pitchFamily="18" charset="0"/>
              </a:rPr>
              <a:t>NAD83(CORS96)</a:t>
            </a:r>
          </a:p>
        </p:txBody>
      </p:sp>
      <p:sp>
        <p:nvSpPr>
          <p:cNvPr id="11" name="Content Placeholder 10"/>
          <p:cNvSpPr>
            <a:spLocks noGrp="1"/>
          </p:cNvSpPr>
          <p:nvPr>
            <p:ph sz="half" idx="2"/>
          </p:nvPr>
        </p:nvSpPr>
        <p:spPr>
          <a:xfrm>
            <a:off x="5109675" y="1785284"/>
            <a:ext cx="3417379" cy="1341757"/>
          </a:xfrm>
        </p:spPr>
        <p:txBody>
          <a:bodyPr/>
          <a:lstStyle/>
          <a:p>
            <a:pPr marL="0" indent="0">
              <a:buNone/>
            </a:pPr>
            <a:r>
              <a:rPr lang="en-US" altLang="en-US" sz="3600" dirty="0">
                <a:latin typeface="Cambria" panose="02040503050406030204" pitchFamily="18" charset="0"/>
                <a:ea typeface="Cambria" panose="02040503050406030204" pitchFamily="18" charset="0"/>
              </a:rPr>
              <a:t>GEOID18</a:t>
            </a:r>
          </a:p>
          <a:p>
            <a:pPr marL="0" indent="0">
              <a:buNone/>
            </a:pPr>
            <a:r>
              <a:rPr lang="en-US" altLang="en-US" sz="3600" dirty="0">
                <a:latin typeface="Cambria" panose="02040503050406030204" pitchFamily="18" charset="0"/>
                <a:ea typeface="Cambria" panose="02040503050406030204" pitchFamily="18" charset="0"/>
              </a:rPr>
              <a:t>GEOID12B</a:t>
            </a:r>
          </a:p>
        </p:txBody>
      </p:sp>
      <p:sp>
        <p:nvSpPr>
          <p:cNvPr id="4" name="Right Brace 3"/>
          <p:cNvSpPr/>
          <p:nvPr/>
        </p:nvSpPr>
        <p:spPr>
          <a:xfrm>
            <a:off x="4983422" y="5064353"/>
            <a:ext cx="423149" cy="1341757"/>
          </a:xfrm>
          <a:prstGeom prst="rightBrace">
            <a:avLst>
              <a:gd name="adj1" fmla="val 32225"/>
              <a:gd name="adj2" fmla="val 64032"/>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Content Placeholder 10"/>
          <p:cNvSpPr txBox="1">
            <a:spLocks/>
          </p:cNvSpPr>
          <p:nvPr/>
        </p:nvSpPr>
        <p:spPr bwMode="auto">
          <a:xfrm>
            <a:off x="5109676" y="3639308"/>
            <a:ext cx="4038600" cy="7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GEOID09</a:t>
            </a:r>
          </a:p>
        </p:txBody>
      </p:sp>
      <p:sp>
        <p:nvSpPr>
          <p:cNvPr id="9" name="Content Placeholder 10"/>
          <p:cNvSpPr txBox="1">
            <a:spLocks/>
          </p:cNvSpPr>
          <p:nvPr/>
        </p:nvSpPr>
        <p:spPr bwMode="auto">
          <a:xfrm>
            <a:off x="5529564" y="4963860"/>
            <a:ext cx="2152650" cy="184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GEOID03</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GEOID99</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GEOID96</a:t>
            </a:r>
          </a:p>
        </p:txBody>
      </p:sp>
      <p:sp>
        <p:nvSpPr>
          <p:cNvPr id="12" name="object 2"/>
          <p:cNvSpPr txBox="1">
            <a:spLocks/>
          </p:cNvSpPr>
          <p:nvPr/>
        </p:nvSpPr>
        <p:spPr bwMode="auto">
          <a:xfrm>
            <a:off x="1" y="263446"/>
            <a:ext cx="9144000" cy="155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000" b="0" i="1"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Which NAD83 goes with which geoid to get to NAVD88?</a:t>
            </a:r>
            <a:endParaRPr kumimoji="0" lang="en-US" sz="5000" b="0" i="1"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556596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04924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will be replaced by</a:t>
            </a:r>
          </a:p>
        </p:txBody>
      </p:sp>
    </p:spTree>
    <p:extLst>
      <p:ext uri="{BB962C8B-B14F-4D97-AF65-F5344CB8AC3E}">
        <p14:creationId xmlns:p14="http://schemas.microsoft.com/office/powerpoint/2010/main" val="2263407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5400" b="1" dirty="0">
                <a:uFill>
                  <a:solidFill>
                    <a:srgbClr val="1F497D"/>
                  </a:solidFill>
                </a:uFill>
                <a:latin typeface="Cambria" panose="02040503050406030204" pitchFamily="18" charset="0"/>
                <a:cs typeface="Arial"/>
              </a:rPr>
              <a:t>North American-Pacific Geopotential Datum of 2022</a:t>
            </a:r>
            <a:r>
              <a:rPr lang="en-US" sz="5400" b="1" spc="-7" dirty="0">
                <a:uFill>
                  <a:solidFill>
                    <a:srgbClr val="1F497D"/>
                  </a:solidFill>
                </a:uFill>
                <a:latin typeface="Cambria" panose="02040503050406030204" pitchFamily="18" charset="0"/>
                <a:cs typeface="Arial"/>
              </a:rPr>
              <a:t> </a:t>
            </a: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PGD</a:t>
            </a:r>
            <a:r>
              <a:rPr sz="6000" b="1" spc="-20" dirty="0">
                <a:solidFill>
                  <a:srgbClr val="C00000"/>
                </a:solidFill>
                <a:uFill>
                  <a:solidFill>
                    <a:srgbClr val="C00000"/>
                  </a:solidFill>
                </a:uFill>
                <a:latin typeface="Cambria" panose="02040503050406030204" pitchFamily="18" charset="0"/>
                <a:cs typeface="Arial Black"/>
              </a:rPr>
              <a:t>2022</a:t>
            </a:r>
            <a:endParaRPr lang="en-US" sz="60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endParaRPr lang="en-US" sz="44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5400" b="1" spc="-20" dirty="0">
                <a:solidFill>
                  <a:srgbClr val="C00000"/>
                </a:solidFill>
                <a:uFill>
                  <a:solidFill>
                    <a:srgbClr val="C00000"/>
                  </a:solidFill>
                </a:uFill>
                <a:latin typeface="Cambria" panose="02040503050406030204" pitchFamily="18" charset="0"/>
                <a:cs typeface="Arial Black"/>
              </a:rPr>
              <a:t>(pronounced: nap-</a:t>
            </a:r>
            <a:r>
              <a:rPr lang="en-US" sz="5400" b="1" spc="-20" dirty="0" err="1">
                <a:solidFill>
                  <a:srgbClr val="C00000"/>
                </a:solidFill>
                <a:uFill>
                  <a:solidFill>
                    <a:srgbClr val="C00000"/>
                  </a:solidFill>
                </a:uFill>
                <a:latin typeface="Cambria" panose="02040503050406030204" pitchFamily="18" charset="0"/>
                <a:cs typeface="Arial Black"/>
              </a:rPr>
              <a:t>jee</a:t>
            </a:r>
            <a:r>
              <a:rPr lang="en-US" sz="5400" b="1" spc="-20" dirty="0">
                <a:solidFill>
                  <a:srgbClr val="C00000"/>
                </a:solidFill>
                <a:uFill>
                  <a:solidFill>
                    <a:srgbClr val="C00000"/>
                  </a:solidFill>
                </a:uFill>
                <a:latin typeface="Cambria" panose="02040503050406030204" pitchFamily="18" charset="0"/>
                <a:cs typeface="Arial Black"/>
              </a:rPr>
              <a:t>-</a:t>
            </a:r>
            <a:r>
              <a:rPr lang="en-US" sz="5400" b="1" spc="-20" dirty="0" err="1">
                <a:solidFill>
                  <a:srgbClr val="C00000"/>
                </a:solidFill>
                <a:uFill>
                  <a:solidFill>
                    <a:srgbClr val="C00000"/>
                  </a:solidFill>
                </a:uFill>
                <a:latin typeface="Cambria" panose="02040503050406030204" pitchFamily="18" charset="0"/>
                <a:cs typeface="Arial Black"/>
              </a:rPr>
              <a:t>dee</a:t>
            </a:r>
            <a:r>
              <a:rPr lang="en-US" sz="5400" b="1" spc="-20" dirty="0">
                <a:solidFill>
                  <a:srgbClr val="C00000"/>
                </a:solidFill>
                <a:uFill>
                  <a:solidFill>
                    <a:srgbClr val="C00000"/>
                  </a:solidFill>
                </a:uFill>
                <a:latin typeface="Cambria" panose="02040503050406030204" pitchFamily="18" charset="0"/>
                <a:cs typeface="Arial Black"/>
              </a:rPr>
              <a:t>)</a:t>
            </a:r>
            <a:endParaRPr sz="5400" dirty="0">
              <a:latin typeface="Cambria" panose="02040503050406030204" pitchFamily="18" charset="0"/>
              <a:cs typeface="Arial Black"/>
            </a:endParaRPr>
          </a:p>
        </p:txBody>
      </p:sp>
    </p:spTree>
    <p:extLst>
      <p:ext uri="{BB962C8B-B14F-4D97-AF65-F5344CB8AC3E}">
        <p14:creationId xmlns:p14="http://schemas.microsoft.com/office/powerpoint/2010/main" val="770962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p:cNvSpPr>
            <a:spLocks noGrp="1"/>
          </p:cNvSpPr>
          <p:nvPr>
            <p:ph idx="1"/>
          </p:nvPr>
        </p:nvSpPr>
        <p:spPr>
          <a:xfrm>
            <a:off x="0" y="1322616"/>
            <a:ext cx="9144000" cy="5535385"/>
          </a:xfrm>
        </p:spPr>
        <p:txBody>
          <a:bodyPr/>
          <a:lstStyle/>
          <a:p>
            <a:pPr marL="22860" indent="0" algn="ctr">
              <a:spcBef>
                <a:spcPts val="0"/>
              </a:spcBef>
              <a:buNone/>
            </a:pPr>
            <a:r>
              <a:rPr lang="en-US" sz="3600" spc="-7" dirty="0">
                <a:uFill>
                  <a:solidFill>
                    <a:srgbClr val="000000"/>
                  </a:solidFill>
                </a:uFill>
                <a:latin typeface="Cambria" panose="02040503050406030204" pitchFamily="18" charset="0"/>
                <a:cs typeface="Calibri"/>
              </a:rPr>
              <a:t>North American-Pacific Geopotential Datum of 2022</a:t>
            </a:r>
            <a:endParaRPr lang="en-US" sz="3600" spc="-67" dirty="0">
              <a:latin typeface="Cambria" panose="02040503050406030204" pitchFamily="18" charset="0"/>
              <a:cs typeface="Calibri"/>
            </a:endParaRPr>
          </a:p>
          <a:p>
            <a:pPr marL="365760">
              <a:spcBef>
                <a:spcPts val="1200"/>
              </a:spcBef>
              <a:tabLst>
                <a:tab pos="473275" algn="l"/>
                <a:tab pos="474121" algn="l"/>
              </a:tabLst>
            </a:pPr>
            <a:r>
              <a:rPr lang="en-US" sz="3600" spc="-13" dirty="0">
                <a:latin typeface="Cambria" panose="02040503050406030204" pitchFamily="18" charset="0"/>
                <a:cs typeface="Calibri"/>
              </a:rPr>
              <a:t>GNSS is your “access point”</a:t>
            </a:r>
          </a:p>
          <a:p>
            <a:pPr marL="765810" lvl="1">
              <a:spcBef>
                <a:spcPts val="1200"/>
              </a:spcBef>
              <a:tabLst>
                <a:tab pos="473275" algn="l"/>
                <a:tab pos="474121" algn="l"/>
              </a:tabLst>
            </a:pPr>
            <a:r>
              <a:rPr lang="en-US" sz="3200" spc="-13" dirty="0">
                <a:latin typeface="Cambria" panose="02040503050406030204" pitchFamily="18" charset="0"/>
                <a:cs typeface="Calibri"/>
              </a:rPr>
              <a:t>no leveling or ties to benchmarks necessary</a:t>
            </a:r>
          </a:p>
          <a:p>
            <a:pPr marL="365760">
              <a:spcBef>
                <a:spcPts val="1200"/>
              </a:spcBef>
              <a:tabLst>
                <a:tab pos="473275" algn="l"/>
                <a:tab pos="474121" algn="l"/>
              </a:tabLst>
            </a:pPr>
            <a:r>
              <a:rPr lang="en-US" sz="3600" spc="-13" dirty="0">
                <a:latin typeface="Cambria" panose="02040503050406030204" pitchFamily="18" charset="0"/>
                <a:cs typeface="Calibri"/>
              </a:rPr>
              <a:t>Based on strength of gravity</a:t>
            </a:r>
          </a:p>
          <a:p>
            <a:pPr marL="765810" lvl="1">
              <a:spcBef>
                <a:spcPts val="1200"/>
              </a:spcBef>
              <a:tabLst>
                <a:tab pos="473275" algn="l"/>
                <a:tab pos="474121" algn="l"/>
              </a:tabLst>
            </a:pPr>
            <a:r>
              <a:rPr lang="en-US" sz="3200" spc="-13" dirty="0">
                <a:latin typeface="Cambria" panose="02040503050406030204" pitchFamily="18" charset="0"/>
                <a:cs typeface="Calibri"/>
              </a:rPr>
              <a:t>at Global Mean Sea Level (GMSL)</a:t>
            </a:r>
            <a:endParaRPr lang="en-US" sz="3200" spc="-20" dirty="0">
              <a:latin typeface="Cambria" panose="02040503050406030204" pitchFamily="18" charset="0"/>
              <a:cs typeface="Calibri"/>
            </a:endParaRPr>
          </a:p>
        </p:txBody>
      </p:sp>
      <p:sp>
        <p:nvSpPr>
          <p:cNvPr id="3" name="Title 2"/>
          <p:cNvSpPr>
            <a:spLocks noGrp="1"/>
          </p:cNvSpPr>
          <p:nvPr>
            <p:ph type="title"/>
          </p:nvPr>
        </p:nvSpPr>
        <p:spPr>
          <a:xfrm>
            <a:off x="0" y="274638"/>
            <a:ext cx="9144000" cy="1143000"/>
          </a:xfrm>
        </p:spPr>
        <p:txBody>
          <a:bodyPr/>
          <a:lstStyle/>
          <a:p>
            <a:r>
              <a:rPr lang="en-US" sz="6600" dirty="0">
                <a:latin typeface="Cambria" panose="02040503050406030204" pitchFamily="18" charset="0"/>
                <a:ea typeface="Cambria" panose="02040503050406030204" pitchFamily="18" charset="0"/>
              </a:rPr>
              <a:t>NAPGD2022</a:t>
            </a:r>
          </a:p>
        </p:txBody>
      </p:sp>
    </p:spTree>
    <p:extLst>
      <p:ext uri="{BB962C8B-B14F-4D97-AF65-F5344CB8AC3E}">
        <p14:creationId xmlns:p14="http://schemas.microsoft.com/office/powerpoint/2010/main" val="267751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50571" cy="5146922"/>
          </a:xfrm>
          <a:prstGeom prst="rect">
            <a:avLst/>
          </a:prstGeom>
        </p:spPr>
        <p:txBody>
          <a:bodyPr vert="horz" wrap="square" lIns="0" tIns="85725" rIns="0" bIns="0" rtlCol="0">
            <a:spAutoFit/>
          </a:bodyPr>
          <a:lstStyle/>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You’ve all used a DEM.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(Digital</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Elevation Model)</a:t>
            </a: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dirty="0">
              <a:solidFill>
                <a:prstClr val="black"/>
              </a:solidFill>
              <a:latin typeface="Cambria" panose="02040503050406030204" pitchFamily="18" charset="0"/>
              <a:ea typeface="Cambria" panose="02040503050406030204" pitchFamily="18" charset="0"/>
              <a:cs typeface="Arial"/>
            </a:endParaRP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3600" dirty="0">
                <a:solidFill>
                  <a:prstClr val="black"/>
                </a:solidFill>
                <a:latin typeface="Cambria" panose="02040503050406030204" pitchFamily="18" charset="0"/>
                <a:ea typeface="Cambria" panose="02040503050406030204" pitchFamily="18" charset="0"/>
                <a:cs typeface="Arial"/>
              </a:rPr>
              <a:t>Picture a geoid model as a DGM.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(Digital </a:t>
            </a:r>
            <a:r>
              <a:rPr kumimoji="0" lang="en-US" sz="3600" b="0" i="0" u="sng"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Gravity</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Model)</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baseline="0" dirty="0">
              <a:solidFill>
                <a:prstClr val="black"/>
              </a:solidFill>
              <a:latin typeface="Cambria" panose="02040503050406030204" pitchFamily="18" charset="0"/>
              <a:ea typeface="Cambria" panose="02040503050406030204" pitchFamily="18" charset="0"/>
              <a:cs typeface="Arial"/>
            </a:endParaRP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-both raster cells of height values</a:t>
            </a: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2800" baseline="0" dirty="0">
                <a:solidFill>
                  <a:prstClr val="black"/>
                </a:solidFill>
                <a:latin typeface="Cambria" panose="02040503050406030204" pitchFamily="18" charset="0"/>
                <a:ea typeface="Cambria" panose="02040503050406030204" pitchFamily="18" charset="0"/>
                <a:cs typeface="Arial"/>
              </a:rPr>
              <a:t>	</a:t>
            </a:r>
            <a:r>
              <a:rPr lang="en-US" sz="2800" baseline="0" dirty="0">
                <a:solidFill>
                  <a:prstClr val="black"/>
                </a:solidFill>
                <a:latin typeface="Cambria" panose="02040503050406030204" pitchFamily="18" charset="0"/>
                <a:ea typeface="Cambria" panose="02040503050406030204" pitchFamily="18" charset="0"/>
                <a:cs typeface="Arial"/>
                <a:sym typeface="Wingdings" panose="05000000000000000000" pitchFamily="2" charset="2"/>
              </a:rPr>
              <a:t></a:t>
            </a:r>
            <a:r>
              <a:rPr lang="en-US" sz="3200" baseline="0" dirty="0">
                <a:solidFill>
                  <a:prstClr val="black"/>
                </a:solidFill>
                <a:latin typeface="Cambria" panose="02040503050406030204" pitchFamily="18" charset="0"/>
                <a:ea typeface="Cambria" panose="02040503050406030204" pitchFamily="18" charset="0"/>
                <a:cs typeface="Arial"/>
              </a:rPr>
              <a:t>but represent different</a:t>
            </a:r>
            <a:r>
              <a:rPr lang="en-US" sz="3200" dirty="0">
                <a:solidFill>
                  <a:prstClr val="black"/>
                </a:solidFill>
                <a:latin typeface="Cambria" panose="02040503050406030204" pitchFamily="18" charset="0"/>
                <a:ea typeface="Cambria" panose="02040503050406030204" pitchFamily="18" charset="0"/>
                <a:cs typeface="Arial"/>
              </a:rPr>
              <a:t> things</a:t>
            </a:r>
            <a:endParaRPr kumimoji="0"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spcBef>
                <a:spcPts val="133"/>
              </a:spcBef>
              <a:defRPr/>
            </a:pPr>
            <a:r>
              <a:rPr lang="en-US" sz="5400" spc="-5" dirty="0">
                <a:solidFill>
                  <a:prstClr val="black"/>
                </a:solidFill>
                <a:latin typeface="Cambria" panose="02040503050406030204" pitchFamily="18" charset="0"/>
                <a:ea typeface="Cambria" panose="02040503050406030204" pitchFamily="18" charset="0"/>
              </a:rPr>
              <a:t>Gravity </a:t>
            </a:r>
            <a:r>
              <a:rPr lang="en-US" sz="5400" spc="-5" dirty="0">
                <a:solidFill>
                  <a:prstClr val="black"/>
                </a:solidFill>
                <a:latin typeface="Cambria" panose="02040503050406030204" pitchFamily="18" charset="0"/>
                <a:ea typeface="Cambria" panose="02040503050406030204" pitchFamily="18" charset="0"/>
                <a:sym typeface="Wingdings" panose="05000000000000000000" pitchFamily="2" charset="2"/>
              </a:rPr>
              <a:t> Geoid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438380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500"/>
                                        <p:tgtEl>
                                          <p:spTgt spid="2">
                                            <p:txEl>
                                              <p:pRg st="6" end="6"/>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399" y="1257300"/>
            <a:ext cx="8839200" cy="4724400"/>
          </a:xfrm>
          <a:prstGeom prst="rect">
            <a:avLst/>
          </a:prstGeom>
        </p:spPr>
      </p:pic>
      <p:sp>
        <p:nvSpPr>
          <p:cNvPr id="6" name="TextBox 5"/>
          <p:cNvSpPr txBox="1"/>
          <p:nvPr/>
        </p:nvSpPr>
        <p:spPr>
          <a:xfrm>
            <a:off x="2960897" y="5981700"/>
            <a:ext cx="6183103" cy="24622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lang="en-US" sz="10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GPS for Land Surveyors</a:t>
            </a:r>
            <a:r>
              <a:rPr kumimoji="0" 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by Jan Van Sickle, 4th ed., CRC Press, Taylor &amp; Francis Group, 2015, p. 180. (slightly edited)</a:t>
            </a:r>
            <a:endParaRPr kumimoji="0" lang="en-US" sz="11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Equipotential Surface</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2" name="Freeform 1"/>
          <p:cNvSpPr/>
          <p:nvPr/>
        </p:nvSpPr>
        <p:spPr>
          <a:xfrm>
            <a:off x="159391" y="261736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Freeform 7"/>
          <p:cNvSpPr/>
          <p:nvPr/>
        </p:nvSpPr>
        <p:spPr>
          <a:xfrm rot="-60000">
            <a:off x="169178" y="281171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8"/>
          <p:cNvSpPr/>
          <p:nvPr/>
        </p:nvSpPr>
        <p:spPr>
          <a:xfrm rot="-120000">
            <a:off x="178965" y="31990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Freeform 9"/>
          <p:cNvSpPr/>
          <p:nvPr/>
        </p:nvSpPr>
        <p:spPr>
          <a:xfrm rot="-180000">
            <a:off x="188752" y="34101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Freeform 10"/>
          <p:cNvSpPr/>
          <p:nvPr/>
        </p:nvSpPr>
        <p:spPr>
          <a:xfrm rot="-240000">
            <a:off x="171974" y="384635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Freeform 11"/>
          <p:cNvSpPr/>
          <p:nvPr/>
        </p:nvSpPr>
        <p:spPr>
          <a:xfrm rot="-240000">
            <a:off x="165835" y="40613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Freeform 12"/>
          <p:cNvSpPr/>
          <p:nvPr/>
        </p:nvSpPr>
        <p:spPr>
          <a:xfrm rot="-300000">
            <a:off x="153669" y="44061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Freeform 13"/>
          <p:cNvSpPr/>
          <p:nvPr/>
        </p:nvSpPr>
        <p:spPr>
          <a:xfrm rot="-360000">
            <a:off x="153670" y="462636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Freeform 14"/>
          <p:cNvSpPr/>
          <p:nvPr/>
        </p:nvSpPr>
        <p:spPr>
          <a:xfrm rot="-360000">
            <a:off x="153671" y="50358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reeform 15"/>
          <p:cNvSpPr/>
          <p:nvPr/>
        </p:nvSpPr>
        <p:spPr>
          <a:xfrm rot="-360000">
            <a:off x="153671" y="522140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Freeform 16"/>
          <p:cNvSpPr/>
          <p:nvPr/>
        </p:nvSpPr>
        <p:spPr>
          <a:xfrm rot="-360000">
            <a:off x="161034" y="53815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reeform 17"/>
          <p:cNvSpPr/>
          <p:nvPr/>
        </p:nvSpPr>
        <p:spPr>
          <a:xfrm>
            <a:off x="152399" y="220020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Freeform 18"/>
          <p:cNvSpPr/>
          <p:nvPr/>
        </p:nvSpPr>
        <p:spPr>
          <a:xfrm>
            <a:off x="152399" y="200773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Freeform 19"/>
          <p:cNvSpPr/>
          <p:nvPr/>
        </p:nvSpPr>
        <p:spPr>
          <a:xfrm>
            <a:off x="160789" y="227481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Freeform 20"/>
          <p:cNvSpPr/>
          <p:nvPr/>
        </p:nvSpPr>
        <p:spPr>
          <a:xfrm rot="-60000">
            <a:off x="170576" y="2469159"/>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reeform 21"/>
          <p:cNvSpPr/>
          <p:nvPr/>
        </p:nvSpPr>
        <p:spPr>
          <a:xfrm rot="-120000">
            <a:off x="180363" y="285645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reeform 22"/>
          <p:cNvSpPr/>
          <p:nvPr/>
        </p:nvSpPr>
        <p:spPr>
          <a:xfrm rot="-180000">
            <a:off x="190150" y="306757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Freeform 23"/>
          <p:cNvSpPr/>
          <p:nvPr/>
        </p:nvSpPr>
        <p:spPr>
          <a:xfrm rot="-240000">
            <a:off x="173372" y="35038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Freeform 24"/>
          <p:cNvSpPr/>
          <p:nvPr/>
        </p:nvSpPr>
        <p:spPr>
          <a:xfrm rot="-240000">
            <a:off x="167233" y="37187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Freeform 25"/>
          <p:cNvSpPr/>
          <p:nvPr/>
        </p:nvSpPr>
        <p:spPr>
          <a:xfrm rot="-300000">
            <a:off x="155067" y="406356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Freeform 26"/>
          <p:cNvSpPr/>
          <p:nvPr/>
        </p:nvSpPr>
        <p:spPr>
          <a:xfrm rot="-360000">
            <a:off x="155068" y="42838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Freeform 27"/>
          <p:cNvSpPr/>
          <p:nvPr/>
        </p:nvSpPr>
        <p:spPr>
          <a:xfrm rot="-360000">
            <a:off x="155069" y="469333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Freeform 28"/>
          <p:cNvSpPr/>
          <p:nvPr/>
        </p:nvSpPr>
        <p:spPr>
          <a:xfrm rot="-360000">
            <a:off x="155069" y="487885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Freeform 29"/>
          <p:cNvSpPr/>
          <p:nvPr/>
        </p:nvSpPr>
        <p:spPr>
          <a:xfrm>
            <a:off x="153797" y="18576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Freeform 30"/>
          <p:cNvSpPr/>
          <p:nvPr/>
        </p:nvSpPr>
        <p:spPr>
          <a:xfrm>
            <a:off x="153797" y="166518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Freeform 31"/>
          <p:cNvSpPr/>
          <p:nvPr/>
        </p:nvSpPr>
        <p:spPr>
          <a:xfrm>
            <a:off x="169178" y="191408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Freeform 32"/>
          <p:cNvSpPr/>
          <p:nvPr/>
        </p:nvSpPr>
        <p:spPr>
          <a:xfrm rot="-60000">
            <a:off x="178965" y="21084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Freeform 33"/>
          <p:cNvSpPr/>
          <p:nvPr/>
        </p:nvSpPr>
        <p:spPr>
          <a:xfrm rot="-120000">
            <a:off x="188752" y="249572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Freeform 34"/>
          <p:cNvSpPr/>
          <p:nvPr/>
        </p:nvSpPr>
        <p:spPr>
          <a:xfrm rot="-180000">
            <a:off x="198539" y="270684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Freeform 35"/>
          <p:cNvSpPr/>
          <p:nvPr/>
        </p:nvSpPr>
        <p:spPr>
          <a:xfrm rot="-240000">
            <a:off x="181761" y="31430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Freeform 36"/>
          <p:cNvSpPr/>
          <p:nvPr/>
        </p:nvSpPr>
        <p:spPr>
          <a:xfrm rot="-240000">
            <a:off x="175622" y="33580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Freeform 37"/>
          <p:cNvSpPr/>
          <p:nvPr/>
        </p:nvSpPr>
        <p:spPr>
          <a:xfrm rot="-300000">
            <a:off x="163456" y="370283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Freeform 38"/>
          <p:cNvSpPr/>
          <p:nvPr/>
        </p:nvSpPr>
        <p:spPr>
          <a:xfrm rot="-360000">
            <a:off x="163457" y="392308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Freeform 39"/>
          <p:cNvSpPr/>
          <p:nvPr/>
        </p:nvSpPr>
        <p:spPr>
          <a:xfrm rot="-360000">
            <a:off x="163458" y="433260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Freeform 40"/>
          <p:cNvSpPr/>
          <p:nvPr/>
        </p:nvSpPr>
        <p:spPr>
          <a:xfrm rot="-360000">
            <a:off x="163458" y="451812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Freeform 41"/>
          <p:cNvSpPr/>
          <p:nvPr/>
        </p:nvSpPr>
        <p:spPr>
          <a:xfrm>
            <a:off x="162186" y="149692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Freeform 42"/>
          <p:cNvSpPr/>
          <p:nvPr/>
        </p:nvSpPr>
        <p:spPr>
          <a:xfrm>
            <a:off x="162186" y="130445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Freeform 43"/>
          <p:cNvSpPr/>
          <p:nvPr/>
        </p:nvSpPr>
        <p:spPr>
          <a:xfrm>
            <a:off x="160789" y="26858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Freeform 44"/>
          <p:cNvSpPr/>
          <p:nvPr/>
        </p:nvSpPr>
        <p:spPr>
          <a:xfrm rot="-60000">
            <a:off x="170576" y="288022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Freeform 45"/>
          <p:cNvSpPr/>
          <p:nvPr/>
        </p:nvSpPr>
        <p:spPr>
          <a:xfrm rot="-120000">
            <a:off x="180363" y="326751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Freeform 46"/>
          <p:cNvSpPr/>
          <p:nvPr/>
        </p:nvSpPr>
        <p:spPr>
          <a:xfrm rot="-180000">
            <a:off x="190150" y="34786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Freeform 47"/>
          <p:cNvSpPr/>
          <p:nvPr/>
        </p:nvSpPr>
        <p:spPr>
          <a:xfrm rot="-240000">
            <a:off x="173372" y="391486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Freeform 48"/>
          <p:cNvSpPr/>
          <p:nvPr/>
        </p:nvSpPr>
        <p:spPr>
          <a:xfrm rot="-240000">
            <a:off x="167233" y="412984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Freeform 49"/>
          <p:cNvSpPr/>
          <p:nvPr/>
        </p:nvSpPr>
        <p:spPr>
          <a:xfrm rot="-300000">
            <a:off x="155067" y="44746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Freeform 50"/>
          <p:cNvSpPr/>
          <p:nvPr/>
        </p:nvSpPr>
        <p:spPr>
          <a:xfrm rot="-360000">
            <a:off x="155068" y="469487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Freeform 51"/>
          <p:cNvSpPr/>
          <p:nvPr/>
        </p:nvSpPr>
        <p:spPr>
          <a:xfrm rot="-360000">
            <a:off x="155069" y="510439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Freeform 52"/>
          <p:cNvSpPr/>
          <p:nvPr/>
        </p:nvSpPr>
        <p:spPr>
          <a:xfrm rot="-360000">
            <a:off x="155069" y="528991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Freeform 53"/>
          <p:cNvSpPr/>
          <p:nvPr/>
        </p:nvSpPr>
        <p:spPr>
          <a:xfrm>
            <a:off x="153797" y="22687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Freeform 54"/>
          <p:cNvSpPr/>
          <p:nvPr/>
        </p:nvSpPr>
        <p:spPr>
          <a:xfrm>
            <a:off x="153797" y="207624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90" y="1260032"/>
            <a:ext cx="8839200" cy="4718935"/>
          </a:xfrm>
          <a:prstGeom prst="rect">
            <a:avLst/>
          </a:prstGeom>
        </p:spPr>
      </p:pic>
      <p:sp>
        <p:nvSpPr>
          <p:cNvPr id="5" name="Up Arrow 4"/>
          <p:cNvSpPr/>
          <p:nvPr/>
        </p:nvSpPr>
        <p:spPr>
          <a:xfrm rot="19266032">
            <a:off x="402670" y="4678496"/>
            <a:ext cx="956345" cy="917373"/>
          </a:xfrm>
          <a:prstGeom prst="upArrow">
            <a:avLst/>
          </a:prstGeom>
          <a:gradFill>
            <a:gsLst>
              <a:gs pos="12000">
                <a:schemeClr val="bg1"/>
              </a:gs>
              <a:gs pos="70000">
                <a:schemeClr val="bg1">
                  <a:lumMod val="50000"/>
                </a:schemeClr>
              </a:gs>
            </a:gsLs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object 2"/>
          <p:cNvSpPr txBox="1">
            <a:spLocks/>
          </p:cNvSpPr>
          <p:nvPr/>
        </p:nvSpPr>
        <p:spPr bwMode="auto">
          <a:xfrm>
            <a:off x="-13122" y="6234627"/>
            <a:ext cx="9144000" cy="44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Geoids are defined by a</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 specific strength of gravity </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a:t>
            </a:r>
            <a:r>
              <a:rPr kumimoji="0" lang="en-US" sz="2800" b="0" i="1"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28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p>
        </p:txBody>
      </p:sp>
      <p:sp>
        <p:nvSpPr>
          <p:cNvPr id="3" name="TextBox 2">
            <a:extLst>
              <a:ext uri="{FF2B5EF4-FFF2-40B4-BE49-F238E27FC236}">
                <a16:creationId xmlns:a16="http://schemas.microsoft.com/office/drawing/2014/main" id="{681B8D19-612C-4E43-B890-CE19101C5C0A}"/>
              </a:ext>
            </a:extLst>
          </p:cNvPr>
          <p:cNvSpPr txBox="1"/>
          <p:nvPr/>
        </p:nvSpPr>
        <p:spPr>
          <a:xfrm>
            <a:off x="1133474" y="5387029"/>
            <a:ext cx="3438526" cy="461665"/>
          </a:xfrm>
          <a:prstGeom prst="rect">
            <a:avLst/>
          </a:prstGeom>
          <a:noFill/>
        </p:spPr>
        <p:txBody>
          <a:bodyPr wrap="square" rtlCol="0">
            <a:spAutoFit/>
          </a:bodyPr>
          <a:lstStyle/>
          <a:p>
            <a:pPr marR="1020"/>
            <a:r>
              <a:rPr lang="en-US" sz="2400" i="1" spc="-7" dirty="0">
                <a:solidFill>
                  <a:prstClr val="black"/>
                </a:solidFill>
                <a:latin typeface="Cambria" panose="02040503050406030204" pitchFamily="18" charset="0"/>
                <a:ea typeface="ＭＳ Ｐゴシック" charset="0"/>
                <a:cs typeface="Calibri"/>
              </a:rPr>
              <a:t>W</a:t>
            </a:r>
            <a:r>
              <a:rPr lang="en-US" sz="2400" i="1" spc="-7" baseline="-25000" dirty="0">
                <a:solidFill>
                  <a:prstClr val="black"/>
                </a:solidFill>
                <a:latin typeface="Cambria" panose="02040503050406030204" pitchFamily="18" charset="0"/>
                <a:ea typeface="ＭＳ Ｐゴシック" charset="0"/>
                <a:cs typeface="Calibri"/>
              </a:rPr>
              <a:t>0</a:t>
            </a:r>
            <a:r>
              <a:rPr lang="en-US" sz="2400" dirty="0">
                <a:latin typeface="Calibri" panose="020F0502020204030204" pitchFamily="34" charset="0"/>
              </a:rPr>
              <a:t> = 62,636,856.0 </a:t>
            </a:r>
            <a:r>
              <a:rPr lang="en-US" sz="2400" dirty="0">
                <a:latin typeface="Cambria" panose="02040503050406030204" pitchFamily="18" charset="0"/>
                <a:ea typeface="Cambria" panose="02040503050406030204" pitchFamily="18" charset="0"/>
              </a:rPr>
              <a:t>m</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 s</a:t>
            </a:r>
            <a:r>
              <a:rPr lang="en-US" sz="2400" baseline="30000" dirty="0">
                <a:latin typeface="Cambria" panose="02040503050406030204" pitchFamily="18" charset="0"/>
                <a:ea typeface="Cambria" panose="02040503050406030204" pitchFamily="18" charset="0"/>
              </a:rPr>
              <a:t>-2</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97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left)">
                                      <p:cBhvr>
                                        <p:cTn id="100" dur="500"/>
                                        <p:tgtEl>
                                          <p:spTgt spid="43"/>
                                        </p:tgtEl>
                                      </p:cBhvr>
                                    </p:animEffect>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500"/>
                                        <p:tgtEl>
                                          <p:spTgt spid="41"/>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50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500"/>
                                        <p:tgtEl>
                                          <p:spTgt spid="37"/>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left)">
                                      <p:cBhvr>
                                        <p:cTn id="116" dur="500"/>
                                        <p:tgtEl>
                                          <p:spTgt spid="3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left)">
                                      <p:cBhvr>
                                        <p:cTn id="122" dur="500"/>
                                        <p:tgtEl>
                                          <p:spTgt spid="42"/>
                                        </p:tgtEl>
                                      </p:cBhvr>
                                    </p:animEffect>
                                  </p:childTnLst>
                                </p:cTn>
                              </p:par>
                            </p:childTnLst>
                          </p:cTn>
                        </p:par>
                        <p:par>
                          <p:cTn id="123" fill="hold">
                            <p:stCondLst>
                              <p:cond delay="2000"/>
                            </p:stCondLst>
                            <p:childTnLst>
                              <p:par>
                                <p:cTn id="124" presetID="22" presetClass="entr" presetSubtype="8"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left)">
                                      <p:cBhvr>
                                        <p:cTn id="126" dur="500"/>
                                        <p:tgtEl>
                                          <p:spTgt spid="5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left)">
                                      <p:cBhvr>
                                        <p:cTn id="129" dur="500"/>
                                        <p:tgtEl>
                                          <p:spTgt spid="4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wipe(left)">
                                      <p:cBhvr>
                                        <p:cTn id="132" dur="500"/>
                                        <p:tgtEl>
                                          <p:spTgt spid="46"/>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ipe(left)">
                                      <p:cBhvr>
                                        <p:cTn id="135" dur="500"/>
                                        <p:tgtEl>
                                          <p:spTgt spid="4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left)">
                                      <p:cBhvr>
                                        <p:cTn id="138" dur="500"/>
                                        <p:tgtEl>
                                          <p:spTgt spid="55"/>
                                        </p:tgtEl>
                                      </p:cBhvr>
                                    </p:animEffect>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wipe(left)">
                                      <p:cBhvr>
                                        <p:cTn id="142" dur="500"/>
                                        <p:tgtEl>
                                          <p:spTgt spid="53"/>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wipe(left)">
                                      <p:cBhvr>
                                        <p:cTn id="145" dur="500"/>
                                        <p:tgtEl>
                                          <p:spTgt spid="51"/>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wipe(left)">
                                      <p:cBhvr>
                                        <p:cTn id="148" dur="500"/>
                                        <p:tgtEl>
                                          <p:spTgt spid="50"/>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49"/>
                                        </p:tgtEl>
                                        <p:attrNameLst>
                                          <p:attrName>style.visibility</p:attrName>
                                        </p:attrNameLst>
                                      </p:cBhvr>
                                      <p:to>
                                        <p:strVal val="visible"/>
                                      </p:to>
                                    </p:set>
                                    <p:animEffect transition="in" filter="wipe(left)">
                                      <p:cBhvr>
                                        <p:cTn id="151" dur="500"/>
                                        <p:tgtEl>
                                          <p:spTgt spid="49"/>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wipe(left)">
                                      <p:cBhvr>
                                        <p:cTn id="154" dur="500"/>
                                        <p:tgtEl>
                                          <p:spTgt spid="47"/>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ipe(left)">
                                      <p:cBhvr>
                                        <p:cTn id="160" dur="500"/>
                                        <p:tgtEl>
                                          <p:spTgt spid="5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ipe(down)">
                                      <p:cBhvr>
                                        <p:cTn id="165" dur="500"/>
                                        <p:tgtEl>
                                          <p:spTgt spid="56"/>
                                        </p:tgtEl>
                                      </p:cBhvr>
                                    </p:animEffect>
                                  </p:childTnLst>
                                </p:cTn>
                              </p:par>
                            </p:childTnLst>
                          </p:cTn>
                        </p:par>
                        <p:par>
                          <p:cTn id="166" fill="hold">
                            <p:stCondLst>
                              <p:cond delay="500"/>
                            </p:stCondLst>
                            <p:childTnLst>
                              <p:par>
                                <p:cTn id="167" presetID="2" presetClass="entr" presetSubtype="8" fill="hold" grpId="0" nodeType="afterEffect">
                                  <p:stCondLst>
                                    <p:cond delay="200"/>
                                  </p:stCondLst>
                                  <p:childTnLst>
                                    <p:set>
                                      <p:cBhvr>
                                        <p:cTn id="168" dur="1" fill="hold">
                                          <p:stCondLst>
                                            <p:cond delay="0"/>
                                          </p:stCondLst>
                                        </p:cTn>
                                        <p:tgtEl>
                                          <p:spTgt spid="5"/>
                                        </p:tgtEl>
                                        <p:attrNameLst>
                                          <p:attrName>style.visibility</p:attrName>
                                        </p:attrNameLst>
                                      </p:cBhvr>
                                      <p:to>
                                        <p:strVal val="visible"/>
                                      </p:to>
                                    </p:set>
                                    <p:anim calcmode="lin" valueType="num">
                                      <p:cBhvr additive="base">
                                        <p:cTn id="169" dur="500" fill="hold"/>
                                        <p:tgtEl>
                                          <p:spTgt spid="5"/>
                                        </p:tgtEl>
                                        <p:attrNameLst>
                                          <p:attrName>ppt_x</p:attrName>
                                        </p:attrNameLst>
                                      </p:cBhvr>
                                      <p:tavLst>
                                        <p:tav tm="0">
                                          <p:val>
                                            <p:strVal val="0-#ppt_w/2"/>
                                          </p:val>
                                        </p:tav>
                                        <p:tav tm="100000">
                                          <p:val>
                                            <p:strVal val="#ppt_x"/>
                                          </p:val>
                                        </p:tav>
                                      </p:tavLst>
                                    </p:anim>
                                    <p:anim calcmode="lin" valueType="num">
                                      <p:cBhvr additive="base">
                                        <p:cTn id="170" dur="500" fill="hold"/>
                                        <p:tgtEl>
                                          <p:spTgt spid="5"/>
                                        </p:tgtEl>
                                        <p:attrNameLst>
                                          <p:attrName>ppt_y</p:attrName>
                                        </p:attrNameLst>
                                      </p:cBhvr>
                                      <p:tavLst>
                                        <p:tav tm="0">
                                          <p:val>
                                            <p:strVal val="#ppt_y"/>
                                          </p:val>
                                        </p:tav>
                                        <p:tav tm="100000">
                                          <p:val>
                                            <p:strVal val="#ppt_y"/>
                                          </p:val>
                                        </p:tav>
                                      </p:tavLst>
                                    </p:anim>
                                  </p:childTnLst>
                                </p:cTn>
                              </p:par>
                            </p:childTnLst>
                          </p:cTn>
                        </p:par>
                        <p:par>
                          <p:cTn id="171" fill="hold">
                            <p:stCondLst>
                              <p:cond delay="1200"/>
                            </p:stCondLst>
                            <p:childTnLst>
                              <p:par>
                                <p:cTn id="172" presetID="8" presetClass="emph" presetSubtype="0" fill="hold" grpId="1" nodeType="afterEffect">
                                  <p:stCondLst>
                                    <p:cond delay="0"/>
                                  </p:stCondLst>
                                  <p:childTnLst>
                                    <p:animRot by="21600000">
                                      <p:cBhvr>
                                        <p:cTn id="173" dur="1000" fill="hold"/>
                                        <p:tgtEl>
                                          <p:spTgt spid="5"/>
                                        </p:tgtEl>
                                        <p:attrNameLst>
                                          <p:attrName>r</p:attrName>
                                        </p:attrNameLst>
                                      </p:cBhvr>
                                    </p:animRot>
                                  </p:childTnLst>
                                </p:cTn>
                              </p:par>
                            </p:childTnLst>
                          </p:cTn>
                        </p:par>
                        <p:par>
                          <p:cTn id="174" fill="hold">
                            <p:stCondLst>
                              <p:cond delay="2200"/>
                            </p:stCondLst>
                            <p:childTnLst>
                              <p:par>
                                <p:cTn id="175" presetID="10" presetClass="entr" presetSubtype="0" fill="hold" grpId="0" nodeType="afterEffect">
                                  <p:stCondLst>
                                    <p:cond delay="0"/>
                                  </p:stCondLst>
                                  <p:childTnLst>
                                    <p:set>
                                      <p:cBhvr>
                                        <p:cTn id="176" dur="1" fill="hold">
                                          <p:stCondLst>
                                            <p:cond delay="0"/>
                                          </p:stCondLst>
                                        </p:cTn>
                                        <p:tgtEl>
                                          <p:spTgt spid="3"/>
                                        </p:tgtEl>
                                        <p:attrNameLst>
                                          <p:attrName>style.visibility</p:attrName>
                                        </p:attrNameLst>
                                      </p:cBhvr>
                                      <p:to>
                                        <p:strVal val="visible"/>
                                      </p:to>
                                    </p:set>
                                    <p:animEffect transition="in" filter="fade">
                                      <p:cBhvr>
                                        <p:cTn id="1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 grpId="0" animBg="1"/>
      <p:bldP spid="5" grpId="1"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223309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NAVD88 geoids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versus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NAPGD2022 geoids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16735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Two types of geoid models</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84661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zational structure"/>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sp>
        <p:nvSpPr>
          <p:cNvPr id="2" name="Content Placeholder 1"/>
          <p:cNvSpPr>
            <a:spLocks noGrp="1"/>
          </p:cNvSpPr>
          <p:nvPr>
            <p:ph idx="1"/>
          </p:nvPr>
        </p:nvSpPr>
        <p:spPr>
          <a:xfrm>
            <a:off x="457200" y="860091"/>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5"/>
            <a:ext cx="997792" cy="9977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7"/>
            <a:ext cx="1135710" cy="1135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0"/>
            <a:ext cx="1258634" cy="1265665"/>
          </a:xfrm>
          <a:prstGeom prst="rect">
            <a:avLst/>
          </a:prstGeom>
        </p:spPr>
      </p:pic>
      <p:cxnSp>
        <p:nvCxnSpPr>
          <p:cNvPr id="11" name="Straight Arrow Connector 10"/>
          <p:cNvCxnSpPr/>
          <p:nvPr/>
        </p:nvCxnSpPr>
        <p:spPr>
          <a:xfrm>
            <a:off x="4572000" y="2470450"/>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5"/>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1"/>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1"/>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-National Geodetic Survey (NGS)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(~175 employees)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9451" y="1393730"/>
            <a:ext cx="1038629" cy="10346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77702" y="5375351"/>
            <a:ext cx="2522125" cy="1008850"/>
          </a:xfrm>
          <a:prstGeom prst="rect">
            <a:avLst/>
          </a:prstGeom>
        </p:spPr>
      </p:pic>
      <p:cxnSp>
        <p:nvCxnSpPr>
          <p:cNvPr id="13" name="Straight Arrow Connector 12"/>
          <p:cNvCxnSpPr/>
          <p:nvPr/>
        </p:nvCxnSpPr>
        <p:spPr>
          <a:xfrm>
            <a:off x="5038764" y="2575455"/>
            <a:ext cx="0" cy="269741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not equal"/>
          <p:cNvSpPr txBox="1"/>
          <p:nvPr/>
        </p:nvSpPr>
        <p:spPr bwMode="auto">
          <a:xfrm>
            <a:off x="3003626" y="5255617"/>
            <a:ext cx="1145628" cy="1107996"/>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a:t>
            </a:r>
          </a:p>
        </p:txBody>
      </p:sp>
      <p:sp>
        <p:nvSpPr>
          <p:cNvPr id="17" name="we're not usgs"/>
          <p:cNvSpPr txBox="1">
            <a:spLocks/>
          </p:cNvSpPr>
          <p:nvPr/>
        </p:nvSpPr>
        <p:spPr bwMode="auto">
          <a:xfrm>
            <a:off x="467474" y="1765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We’re not USGS, we’re NGS</a:t>
            </a:r>
          </a:p>
        </p:txBody>
      </p:sp>
    </p:spTree>
    <p:extLst>
      <p:ext uri="{BB962C8B-B14F-4D97-AF65-F5344CB8AC3E}">
        <p14:creationId xmlns:p14="http://schemas.microsoft.com/office/powerpoint/2010/main" val="38624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500"/>
                                  </p:stCondLst>
                                  <p:childTnLst>
                                    <p:animEffect transition="out" filter="fade">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par>
                                <p:cTn id="14" presetID="10" presetClass="exit" presetSubtype="0" fill="hold" grpId="0" nodeType="withEffect">
                                  <p:stCondLst>
                                    <p:cond delay="500"/>
                                  </p:stCondLst>
                                  <p:childTnLst>
                                    <p:animEffect transition="out" filter="fade">
                                      <p:cBhvr>
                                        <p:cTn id="15" dur="500"/>
                                        <p:tgtEl>
                                          <p:spTgt spid="2">
                                            <p:txEl>
                                              <p:pRg st="1" end="1"/>
                                            </p:txEl>
                                          </p:spTgt>
                                        </p:tgtEl>
                                      </p:cBhvr>
                                    </p:animEffect>
                                    <p:set>
                                      <p:cBhvr>
                                        <p:cTn id="16" dur="1" fill="hold">
                                          <p:stCondLst>
                                            <p:cond delay="499"/>
                                          </p:stCondLst>
                                        </p:cTn>
                                        <p:tgtEl>
                                          <p:spTgt spid="2">
                                            <p:txEl>
                                              <p:pRg st="1" end="1"/>
                                            </p:txEl>
                                          </p:spTgt>
                                        </p:tgtEl>
                                        <p:attrNameLst>
                                          <p:attrName>style.visibility</p:attrName>
                                        </p:attrNameLst>
                                      </p:cBhvr>
                                      <p:to>
                                        <p:strVal val="hidden"/>
                                      </p:to>
                                    </p:set>
                                  </p:childTnLst>
                                </p:cTn>
                              </p:par>
                              <p:par>
                                <p:cTn id="17" presetID="10" presetClass="exit" presetSubtype="0" fill="hold" grpId="0" nodeType="withEffect">
                                  <p:stCondLst>
                                    <p:cond delay="500"/>
                                  </p:stCondLst>
                                  <p:childTnLst>
                                    <p:animEffect transition="out" filter="fade">
                                      <p:cBhvr>
                                        <p:cTn id="18" dur="500"/>
                                        <p:tgtEl>
                                          <p:spTgt spid="2">
                                            <p:txEl>
                                              <p:pRg st="2" end="2"/>
                                            </p:txEl>
                                          </p:spTgt>
                                        </p:tgtEl>
                                      </p:cBhvr>
                                    </p:animEffect>
                                    <p:set>
                                      <p:cBhvr>
                                        <p:cTn id="19" dur="1" fill="hold">
                                          <p:stCondLst>
                                            <p:cond delay="499"/>
                                          </p:stCondLst>
                                        </p:cTn>
                                        <p:tgtEl>
                                          <p:spTgt spid="2">
                                            <p:txEl>
                                              <p:pRg st="2" end="2"/>
                                            </p:txEl>
                                          </p:spTgt>
                                        </p:tgtEl>
                                        <p:attrNameLst>
                                          <p:attrName>style.visibility</p:attrName>
                                        </p:attrNameLst>
                                      </p:cBhvr>
                                      <p:to>
                                        <p:strVal val="hidden"/>
                                      </p:to>
                                    </p:set>
                                  </p:childTnLst>
                                </p:cTn>
                              </p:par>
                              <p:par>
                                <p:cTn id="20" presetID="10" presetClass="exit" presetSubtype="0" fill="hold" grpId="0" nodeType="withEffect">
                                  <p:stCondLst>
                                    <p:cond delay="500"/>
                                  </p:stCondLst>
                                  <p:childTnLst>
                                    <p:animEffect transition="out" filter="fade">
                                      <p:cBhvr>
                                        <p:cTn id="21" dur="500"/>
                                        <p:tgtEl>
                                          <p:spTgt spid="2">
                                            <p:txEl>
                                              <p:pRg st="3" end="3"/>
                                            </p:txEl>
                                          </p:spTgt>
                                        </p:tgtEl>
                                      </p:cBhvr>
                                    </p:animEffect>
                                    <p:set>
                                      <p:cBhvr>
                                        <p:cTn id="22" dur="1" fill="hold">
                                          <p:stCondLst>
                                            <p:cond delay="499"/>
                                          </p:stCondLst>
                                        </p:cTn>
                                        <p:tgtEl>
                                          <p:spTgt spid="2">
                                            <p:txEl>
                                              <p:pRg st="3" end="3"/>
                                            </p:txEl>
                                          </p:spTgt>
                                        </p:tgtEl>
                                        <p:attrNameLst>
                                          <p:attrName>style.visibility</p:attrName>
                                        </p:attrNameLst>
                                      </p:cBhvr>
                                      <p:to>
                                        <p:strVal val="hidden"/>
                                      </p:to>
                                    </p:set>
                                  </p:childTnLst>
                                </p:cTn>
                              </p:par>
                              <p:par>
                                <p:cTn id="23" presetID="10" presetClass="exit" presetSubtype="0" fill="hold" grpId="0" nodeType="withEffect">
                                  <p:stCondLst>
                                    <p:cond delay="500"/>
                                  </p:stCondLst>
                                  <p:childTnLst>
                                    <p:animEffect transition="out" filter="fade">
                                      <p:cBhvr>
                                        <p:cTn id="24" dur="500"/>
                                        <p:tgtEl>
                                          <p:spTgt spid="2">
                                            <p:txEl>
                                              <p:pRg st="4" end="4"/>
                                            </p:txEl>
                                          </p:spTgt>
                                        </p:tgtEl>
                                      </p:cBhvr>
                                    </p:animEffect>
                                    <p:set>
                                      <p:cBhvr>
                                        <p:cTn id="25" dur="1" fill="hold">
                                          <p:stCondLst>
                                            <p:cond delay="499"/>
                                          </p:stCondLst>
                                        </p:cTn>
                                        <p:tgtEl>
                                          <p:spTgt spid="2">
                                            <p:txEl>
                                              <p:pRg st="4" end="4"/>
                                            </p:txEl>
                                          </p:spTgt>
                                        </p:tgtEl>
                                        <p:attrNameLst>
                                          <p:attrName>style.visibility</p:attrName>
                                        </p:attrNameLst>
                                      </p:cBhvr>
                                      <p:to>
                                        <p:strVal val="hidden"/>
                                      </p:to>
                                    </p:set>
                                  </p:childTnLst>
                                </p:cTn>
                              </p:par>
                              <p:par>
                                <p:cTn id="26" presetID="10" presetClass="exit" presetSubtype="0" fill="hold" grpId="0" nodeType="withEffect">
                                  <p:stCondLst>
                                    <p:cond delay="500"/>
                                  </p:stCondLst>
                                  <p:childTnLst>
                                    <p:animEffect transition="out" filter="fade">
                                      <p:cBhvr>
                                        <p:cTn id="27" dur="500"/>
                                        <p:tgtEl>
                                          <p:spTgt spid="2">
                                            <p:txEl>
                                              <p:pRg st="5" end="5"/>
                                            </p:txEl>
                                          </p:spTgt>
                                        </p:tgtEl>
                                      </p:cBhvr>
                                    </p:animEffect>
                                    <p:set>
                                      <p:cBhvr>
                                        <p:cTn id="28" dur="1" fill="hold">
                                          <p:stCondLst>
                                            <p:cond delay="499"/>
                                          </p:stCondLst>
                                        </p:cTn>
                                        <p:tgtEl>
                                          <p:spTgt spid="2">
                                            <p:txEl>
                                              <p:pRg st="5" end="5"/>
                                            </p:txEl>
                                          </p:spTgt>
                                        </p:tgtEl>
                                        <p:attrNameLst>
                                          <p:attrName>style.visibility</p:attrName>
                                        </p:attrNameLst>
                                      </p:cBhvr>
                                      <p:to>
                                        <p:strVal val="hidden"/>
                                      </p:to>
                                    </p:set>
                                  </p:childTnLst>
                                </p:cTn>
                              </p:par>
                              <p:par>
                                <p:cTn id="29" presetID="10" presetClass="exit" presetSubtype="0" fill="hold" grpId="0" nodeType="withEffect">
                                  <p:stCondLst>
                                    <p:cond delay="500"/>
                                  </p:stCondLst>
                                  <p:childTnLst>
                                    <p:animEffect transition="out" filter="fade">
                                      <p:cBhvr>
                                        <p:cTn id="30" dur="500"/>
                                        <p:tgtEl>
                                          <p:spTgt spid="2">
                                            <p:txEl>
                                              <p:pRg st="6" end="6"/>
                                            </p:txEl>
                                          </p:spTgt>
                                        </p:tgtEl>
                                      </p:cBhvr>
                                    </p:animEffect>
                                    <p:set>
                                      <p:cBhvr>
                                        <p:cTn id="31" dur="1" fill="hold">
                                          <p:stCondLst>
                                            <p:cond delay="499"/>
                                          </p:stCondLst>
                                        </p:cTn>
                                        <p:tgtEl>
                                          <p:spTgt spid="2">
                                            <p:txEl>
                                              <p:pRg st="6" end="6"/>
                                            </p:txEl>
                                          </p:spTgt>
                                        </p:tgtEl>
                                        <p:attrNameLst>
                                          <p:attrName>style.visibility</p:attrName>
                                        </p:attrNameLst>
                                      </p:cBhvr>
                                      <p:to>
                                        <p:strVal val="hidden"/>
                                      </p:to>
                                    </p:set>
                                  </p:childTnLst>
                                </p:cTn>
                              </p:par>
                              <p:par>
                                <p:cTn id="32" presetID="10" presetClass="exit" presetSubtype="0" fill="hold" grpId="0" nodeType="withEffect">
                                  <p:stCondLst>
                                    <p:cond delay="50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50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nodeType="withEffect">
                                  <p:stCondLst>
                                    <p:cond delay="50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1000"/>
                            </p:stCondLst>
                            <p:childTnLst>
                              <p:par>
                                <p:cTn id="42" presetID="2" presetClass="entr" presetSubtype="2" fill="hold" nodeType="afterEffect">
                                  <p:stCondLst>
                                    <p:cond delay="10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100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 fill="hold" grpId="0" nodeType="withEffect">
                                  <p:stCondLst>
                                    <p:cond delay="10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P spid="16" grpId="0"/>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created from “scratch” with various types of gravity data</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ts val="80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simply a gravimetric geoid then </a:t>
            </a:r>
            <a:r>
              <a:rPr kumimoji="0" lang="en-US" sz="3000" b="0" i="0" u="sng"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best fit some vertical datum</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like NAVD88</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366023901"/>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494739"/>
            <a:ext cx="8739769" cy="4079720"/>
          </a:xfrm>
          <a:prstGeom prst="rect">
            <a:avLst/>
          </a:prstGeom>
        </p:spPr>
        <p:txBody>
          <a:bodyPr vert="horz" wrap="square" lIns="0" tIns="97790" rIns="0" bIns="0" rtlCol="0">
            <a:noAutofit/>
          </a:bodyPr>
          <a:lstStyle/>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cxnSp>
        <p:nvCxnSpPr>
          <p:cNvPr id="5" name="Straight Arrow Connector 4"/>
          <p:cNvCxnSpPr/>
          <p:nvPr/>
        </p:nvCxnSpPr>
        <p:spPr>
          <a:xfrm flipH="1">
            <a:off x="1461972"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106601"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31614" y="3231307"/>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77025" y="3231308"/>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902437" y="3736134"/>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bwMode="auto">
          <a:xfrm>
            <a:off x="1042640" y="3764709"/>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1" name="Oval 30"/>
          <p:cNvSpPr/>
          <p:nvPr/>
        </p:nvSpPr>
        <p:spPr>
          <a:xfrm>
            <a:off x="2635987"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bwMode="auto">
          <a:xfrm>
            <a:off x="2776190"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3" name="Oval 32"/>
          <p:cNvSpPr/>
          <p:nvPr/>
        </p:nvSpPr>
        <p:spPr>
          <a:xfrm>
            <a:off x="4410076" y="3767447"/>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bwMode="auto">
          <a:xfrm>
            <a:off x="4550279" y="3796022"/>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5" name="Oval 34"/>
          <p:cNvSpPr/>
          <p:nvPr/>
        </p:nvSpPr>
        <p:spPr>
          <a:xfrm>
            <a:off x="6215936"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bwMode="auto">
          <a:xfrm>
            <a:off x="6356139"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Tree>
    <p:extLst>
      <p:ext uri="{BB962C8B-B14F-4D97-AF65-F5344CB8AC3E}">
        <p14:creationId xmlns:p14="http://schemas.microsoft.com/office/powerpoint/2010/main" val="1644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ITLE"/>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Gravimetric vs. Hybrid Geoid</a:t>
            </a:r>
            <a:endParaRPr dirty="0">
              <a:latin typeface="Cambria" panose="02040503050406030204" pitchFamily="18" charset="0"/>
              <a:cs typeface="Calibri"/>
            </a:endParaRPr>
          </a:p>
        </p:txBody>
      </p:sp>
    </p:spTree>
    <p:extLst>
      <p:ext uri="{BB962C8B-B14F-4D97-AF65-F5344CB8AC3E}">
        <p14:creationId xmlns:p14="http://schemas.microsoft.com/office/powerpoint/2010/main" val="34594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
                                      <p:cBhvr>
                                        <p:cTn id="20" dur="1000" fill="hold"/>
                                        <p:tgtEl>
                                          <p:spTgt spid="7"/>
                                        </p:tgtEl>
                                        <p:attrNameLst>
                                          <p:attrName>r</p:attrName>
                                        </p:attrNameLst>
                                      </p:cBhvr>
                                    </p:animRo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b="1" spc="-7" dirty="0">
                <a:latin typeface="Cambria" panose="02040503050406030204" pitchFamily="18" charset="0"/>
                <a:cs typeface="Calibri"/>
              </a:rPr>
              <a:t>NAVD88 uses a Hybrid Geoid</a:t>
            </a:r>
            <a:endParaRPr b="1" dirty="0">
              <a:latin typeface="Cambria" panose="02040503050406030204" pitchFamily="18" charset="0"/>
              <a:cs typeface="Calibri"/>
            </a:endParaRPr>
          </a:p>
        </p:txBody>
      </p:sp>
    </p:spTree>
    <p:extLst>
      <p:ext uri="{BB962C8B-B14F-4D97-AF65-F5344CB8AC3E}">
        <p14:creationId xmlns:p14="http://schemas.microsoft.com/office/powerpoint/2010/main" val="37553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8" presetClass="emph" presetSubtype="0" fill="hold" nodeType="afterEffect">
                                  <p:stCondLst>
                                    <p:cond delay="0"/>
                                  </p:stCondLst>
                                  <p:childTnLst>
                                    <p:animRot by="-540000">
                                      <p:cBhvr>
                                        <p:cTn id="17" dur="2000" fill="hold"/>
                                        <p:tgtEl>
                                          <p:spTgt spid="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NAPGD2022 uses a Gravimetric Geoid</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a:off x="882895" y="2270147"/>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357306" y="3154261"/>
            <a:ext cx="2973174" cy="1782988"/>
            <a:chOff x="2357306" y="3154261"/>
            <a:chExt cx="2973174" cy="1782988"/>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357306" y="3154261"/>
              <a:ext cx="877675" cy="100385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Freeform 16"/>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Content Placeholder 2"/>
          <p:cNvSpPr>
            <a:spLocks noGrp="1"/>
          </p:cNvSpPr>
          <p:nvPr>
            <p:ph idx="1"/>
          </p:nvPr>
        </p:nvSpPr>
        <p:spPr>
          <a:xfrm>
            <a:off x="-210405" y="4871449"/>
            <a:ext cx="5540885" cy="2095735"/>
          </a:xfrm>
        </p:spPr>
        <p:txBody>
          <a:bodyPr/>
          <a:lstStyle/>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Datum zero surface aligned to Global Mean Sea Level (GMSL)</a:t>
            </a:r>
          </a:p>
        </p:txBody>
      </p:sp>
    </p:spTree>
    <p:extLst>
      <p:ext uri="{BB962C8B-B14F-4D97-AF65-F5344CB8AC3E}">
        <p14:creationId xmlns:p14="http://schemas.microsoft.com/office/powerpoint/2010/main" val="26419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additive="base">
                                        <p:cTn id="1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79AAA68-D4FF-491F-9731-0DFF8616FAB0}"/>
              </a:ext>
            </a:extLst>
          </p:cNvPr>
          <p:cNvSpPr>
            <a:spLocks noGrp="1"/>
          </p:cNvSpPr>
          <p:nvPr>
            <p:ph type="title" idx="4294967295"/>
          </p:nvPr>
        </p:nvSpPr>
        <p:spPr>
          <a:xfrm>
            <a:off x="0" y="274638"/>
            <a:ext cx="9144000" cy="769854"/>
          </a:xfrm>
        </p:spPr>
        <p:txBody>
          <a:bodyPr>
            <a:noAutofit/>
          </a:bodyPr>
          <a:lstStyle/>
          <a:p>
            <a:r>
              <a:rPr lang="en-US" sz="4000" i="1" dirty="0"/>
              <a:t>How do we fit the geoid to the datum?</a:t>
            </a:r>
          </a:p>
        </p:txBody>
      </p:sp>
      <p:sp>
        <p:nvSpPr>
          <p:cNvPr id="18" name="Content Placeholder 17">
            <a:extLst>
              <a:ext uri="{FF2B5EF4-FFF2-40B4-BE49-F238E27FC236}">
                <a16:creationId xmlns:a16="http://schemas.microsoft.com/office/drawing/2014/main" id="{E4E51D6B-F302-47DF-92A2-BC64AA73EEBF}"/>
              </a:ext>
            </a:extLst>
          </p:cNvPr>
          <p:cNvSpPr>
            <a:spLocks noGrp="1"/>
          </p:cNvSpPr>
          <p:nvPr>
            <p:ph sz="quarter" idx="4294967295"/>
          </p:nvPr>
        </p:nvSpPr>
        <p:spPr>
          <a:xfrm>
            <a:off x="4374953" y="1588557"/>
            <a:ext cx="4682532" cy="4899339"/>
          </a:xfrm>
        </p:spPr>
        <p:txBody>
          <a:bodyPr>
            <a:normAutofit/>
          </a:bodyPr>
          <a:lstStyle/>
          <a:p>
            <a:pPr marL="0" indent="0">
              <a:buNone/>
            </a:pPr>
            <a:r>
              <a:rPr lang="en-US" sz="2600" dirty="0"/>
              <a:t>Anyone can collect and provide:</a:t>
            </a:r>
          </a:p>
          <a:p>
            <a:pPr marL="346075" lvl="1" indent="187325">
              <a:buFont typeface="Cambria" panose="02040503050406030204" pitchFamily="18" charset="0"/>
              <a:buChar char="‒"/>
            </a:pPr>
            <a:r>
              <a:rPr lang="en-US" sz="2400" dirty="0"/>
              <a:t>2 OPUS-Static solutions</a:t>
            </a:r>
          </a:p>
          <a:p>
            <a:pPr marL="746125" lvl="2" indent="187325">
              <a:buFont typeface="Cambria" panose="02040503050406030204" pitchFamily="18" charset="0"/>
              <a:buChar char="‒"/>
            </a:pPr>
            <a:r>
              <a:rPr lang="en-US" sz="2000" dirty="0"/>
              <a:t>≥4 hours each</a:t>
            </a:r>
          </a:p>
          <a:p>
            <a:pPr marL="346075" lvl="1" indent="187325">
              <a:buFont typeface="Cambria" panose="02040503050406030204" pitchFamily="18" charset="0"/>
              <a:buChar char="‒"/>
            </a:pPr>
            <a:r>
              <a:rPr lang="en-US" sz="2400" dirty="0"/>
              <a:t>2 photos of each setup</a:t>
            </a:r>
          </a:p>
          <a:p>
            <a:pPr marL="346075" lvl="1" indent="187325">
              <a:buFont typeface="Cambria" panose="02040503050406030204" pitchFamily="18" charset="0"/>
              <a:buChar char="‒"/>
            </a:pPr>
            <a:r>
              <a:rPr lang="en-US" sz="2400" dirty="0"/>
              <a:t>Brief Description w/Ties</a:t>
            </a:r>
          </a:p>
          <a:p>
            <a:pPr marL="171450" lvl="1" indent="0">
              <a:buNone/>
            </a:pPr>
            <a:r>
              <a:rPr lang="en-US" sz="2400" b="1" dirty="0"/>
              <a:t>Deadline = 30 September 2023</a:t>
            </a:r>
          </a:p>
          <a:p>
            <a:pPr marL="171450" lvl="1" indent="0" algn="ctr">
              <a:spcBef>
                <a:spcPts val="2400"/>
              </a:spcBef>
              <a:buNone/>
            </a:pPr>
            <a:r>
              <a:rPr lang="en-US" sz="2400" i="1" dirty="0"/>
              <a:t>Results increase accuracy of NAVD88&lt;-&gt;NAPGD2022 transformation.</a:t>
            </a:r>
          </a:p>
        </p:txBody>
      </p:sp>
      <p:grpSp>
        <p:nvGrpSpPr>
          <p:cNvPr id="11" name="web app">
            <a:extLst>
              <a:ext uri="{FF2B5EF4-FFF2-40B4-BE49-F238E27FC236}">
                <a16:creationId xmlns:a16="http://schemas.microsoft.com/office/drawing/2014/main" id="{44F3BAA1-E4F9-478A-8897-952C22761E5D}"/>
              </a:ext>
            </a:extLst>
          </p:cNvPr>
          <p:cNvGrpSpPr/>
          <p:nvPr/>
        </p:nvGrpSpPr>
        <p:grpSpPr>
          <a:xfrm>
            <a:off x="99804" y="1892838"/>
            <a:ext cx="4258834" cy="3397817"/>
            <a:chOff x="2572970" y="2948942"/>
            <a:chExt cx="4654179" cy="3443010"/>
          </a:xfrm>
        </p:grpSpPr>
        <p:pic>
          <p:nvPicPr>
            <p:cNvPr id="9" name="Picture 8">
              <a:extLst>
                <a:ext uri="{FF2B5EF4-FFF2-40B4-BE49-F238E27FC236}">
                  <a16:creationId xmlns:a16="http://schemas.microsoft.com/office/drawing/2014/main" id="{A62076D8-2A04-478A-AD9D-06639B00F339}"/>
                </a:ext>
              </a:extLst>
            </p:cNvPr>
            <p:cNvPicPr>
              <a:picLocks noChangeAspect="1"/>
            </p:cNvPicPr>
            <p:nvPr/>
          </p:nvPicPr>
          <p:blipFill>
            <a:blip r:embed="rId3"/>
            <a:stretch>
              <a:fillRect/>
            </a:stretch>
          </p:blipFill>
          <p:spPr>
            <a:xfrm>
              <a:off x="2572970" y="3483090"/>
              <a:ext cx="4654179" cy="2908862"/>
            </a:xfrm>
            <a:prstGeom prst="rect">
              <a:avLst/>
            </a:prstGeom>
          </p:spPr>
        </p:pic>
        <p:sp>
          <p:nvSpPr>
            <p:cNvPr id="24" name="Text Placeholder 9">
              <a:extLst>
                <a:ext uri="{FF2B5EF4-FFF2-40B4-BE49-F238E27FC236}">
                  <a16:creationId xmlns:a16="http://schemas.microsoft.com/office/drawing/2014/main" id="{2FB0C79B-870E-409C-8B1B-2FD676F3F28E}"/>
                </a:ext>
              </a:extLst>
            </p:cNvPr>
            <p:cNvSpPr txBox="1">
              <a:spLocks/>
            </p:cNvSpPr>
            <p:nvPr/>
          </p:nvSpPr>
          <p:spPr>
            <a:xfrm>
              <a:off x="2590800" y="2948942"/>
              <a:ext cx="4636349" cy="534147"/>
            </a:xfrm>
            <a:prstGeom prst="rect">
              <a:avLst/>
            </a:prstGeom>
          </p:spPr>
          <p:txBody>
            <a:bodyPr vert="horz" lIns="121920" tIns="60960" rIns="121920" bIns="6096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933" b="0" dirty="0">
                  <a:latin typeface="Cambria" panose="02040503050406030204" pitchFamily="18" charset="0"/>
                  <a:ea typeface="Cambria" panose="02040503050406030204" pitchFamily="18" charset="0"/>
                </a:rPr>
                <a:t>Web Map Application</a:t>
              </a:r>
            </a:p>
          </p:txBody>
        </p:sp>
      </p:grpSp>
      <p:pic>
        <p:nvPicPr>
          <p:cNvPr id="27" name="Picture 26">
            <a:extLst>
              <a:ext uri="{FF2B5EF4-FFF2-40B4-BE49-F238E27FC236}">
                <a16:creationId xmlns:a16="http://schemas.microsoft.com/office/drawing/2014/main" id="{1B1A02A2-DE14-4D4E-9A6B-460B01573473}"/>
              </a:ext>
            </a:extLst>
          </p:cNvPr>
          <p:cNvPicPr>
            <a:picLocks noChangeAspect="1"/>
          </p:cNvPicPr>
          <p:nvPr/>
        </p:nvPicPr>
        <p:blipFill>
          <a:blip r:embed="rId4"/>
          <a:stretch>
            <a:fillRect/>
          </a:stretch>
        </p:blipFill>
        <p:spPr>
          <a:xfrm>
            <a:off x="4785361" y="5818715"/>
            <a:ext cx="3747416" cy="669181"/>
          </a:xfrm>
          <a:prstGeom prst="rect">
            <a:avLst/>
          </a:prstGeom>
          <a:ln w="19050">
            <a:solidFill>
              <a:schemeClr val="accent1"/>
            </a:solidFill>
          </a:ln>
        </p:spPr>
      </p:pic>
      <p:grpSp>
        <p:nvGrpSpPr>
          <p:cNvPr id="14" name="dashboard">
            <a:extLst>
              <a:ext uri="{FF2B5EF4-FFF2-40B4-BE49-F238E27FC236}">
                <a16:creationId xmlns:a16="http://schemas.microsoft.com/office/drawing/2014/main" id="{B8B958A1-4155-4466-A2FC-29EAD3A1D391}"/>
              </a:ext>
            </a:extLst>
          </p:cNvPr>
          <p:cNvGrpSpPr/>
          <p:nvPr/>
        </p:nvGrpSpPr>
        <p:grpSpPr>
          <a:xfrm>
            <a:off x="99805" y="3090079"/>
            <a:ext cx="4258836" cy="3397817"/>
            <a:chOff x="1212455" y="1417562"/>
            <a:chExt cx="4798375" cy="3028185"/>
          </a:xfrm>
        </p:grpSpPr>
        <p:pic>
          <p:nvPicPr>
            <p:cNvPr id="25" name="Picture 24">
              <a:extLst>
                <a:ext uri="{FF2B5EF4-FFF2-40B4-BE49-F238E27FC236}">
                  <a16:creationId xmlns:a16="http://schemas.microsoft.com/office/drawing/2014/main" id="{56B46FA4-D6F8-4C58-9F7B-E79EF3D0BE63}"/>
                </a:ext>
              </a:extLst>
            </p:cNvPr>
            <p:cNvPicPr>
              <a:picLocks noChangeAspect="1"/>
            </p:cNvPicPr>
            <p:nvPr/>
          </p:nvPicPr>
          <p:blipFill>
            <a:blip r:embed="rId5"/>
            <a:stretch>
              <a:fillRect/>
            </a:stretch>
          </p:blipFill>
          <p:spPr>
            <a:xfrm>
              <a:off x="1212456" y="1891612"/>
              <a:ext cx="4798374" cy="2554135"/>
            </a:xfrm>
            <a:prstGeom prst="rect">
              <a:avLst/>
            </a:prstGeom>
          </p:spPr>
        </p:pic>
        <p:sp>
          <p:nvSpPr>
            <p:cNvPr id="26" name="Text Placeholder 9">
              <a:extLst>
                <a:ext uri="{FF2B5EF4-FFF2-40B4-BE49-F238E27FC236}">
                  <a16:creationId xmlns:a16="http://schemas.microsoft.com/office/drawing/2014/main" id="{4E6F6162-7357-4416-845E-14A0868D68E4}"/>
                </a:ext>
              </a:extLst>
            </p:cNvPr>
            <p:cNvSpPr txBox="1">
              <a:spLocks/>
            </p:cNvSpPr>
            <p:nvPr/>
          </p:nvSpPr>
          <p:spPr>
            <a:xfrm>
              <a:off x="1212455" y="1417562"/>
              <a:ext cx="4798374" cy="479822"/>
            </a:xfrm>
            <a:prstGeom prst="rect">
              <a:avLst/>
            </a:prstGeom>
          </p:spPr>
          <p:txBody>
            <a:bodyPr vert="horz" lIns="121920" tIns="60960" rIns="121920" bIns="6096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933" b="0" dirty="0">
                  <a:latin typeface="Cambria" panose="02040503050406030204" pitchFamily="18" charset="0"/>
                  <a:ea typeface="Cambria" panose="02040503050406030204" pitchFamily="18" charset="0"/>
                </a:rPr>
                <a:t>Progress Dashboard</a:t>
              </a:r>
            </a:p>
          </p:txBody>
        </p:sp>
      </p:grpSp>
      <p:sp>
        <p:nvSpPr>
          <p:cNvPr id="2" name="TextBox 1">
            <a:extLst>
              <a:ext uri="{FF2B5EF4-FFF2-40B4-BE49-F238E27FC236}">
                <a16:creationId xmlns:a16="http://schemas.microsoft.com/office/drawing/2014/main" id="{0AF82286-E1BE-4D4E-BE84-1DC542548A4C}"/>
              </a:ext>
            </a:extLst>
          </p:cNvPr>
          <p:cNvSpPr txBox="1"/>
          <p:nvPr/>
        </p:nvSpPr>
        <p:spPr>
          <a:xfrm>
            <a:off x="1" y="1005191"/>
            <a:ext cx="9144000" cy="663391"/>
          </a:xfrm>
          <a:prstGeom prst="rect">
            <a:avLst/>
          </a:prstGeom>
          <a:noFill/>
        </p:spPr>
        <p:txBody>
          <a:bodyPr wrap="square" rtlCol="0">
            <a:noAutofit/>
          </a:bodyPr>
          <a:lstStyle/>
          <a:p>
            <a:pPr algn="ctr"/>
            <a:r>
              <a:rPr lang="en-US" sz="3600" b="1" dirty="0">
                <a:latin typeface="Cambria" panose="02040503050406030204" pitchFamily="18" charset="0"/>
                <a:ea typeface="Cambria" panose="02040503050406030204" pitchFamily="18" charset="0"/>
              </a:rPr>
              <a:t>GPS on Bench Marks (GPSonBM)</a:t>
            </a:r>
          </a:p>
          <a:p>
            <a:endParaRPr lang="en-US" dirty="0"/>
          </a:p>
        </p:txBody>
      </p:sp>
    </p:spTree>
    <p:extLst>
      <p:ext uri="{BB962C8B-B14F-4D97-AF65-F5344CB8AC3E}">
        <p14:creationId xmlns:p14="http://schemas.microsoft.com/office/powerpoint/2010/main" val="202130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 calcmode="lin" valueType="num">
                                      <p:cBhvr>
                                        <p:cTn id="8" dur="1000"/>
                                        <p:tgtEl>
                                          <p:spTgt spid="14"/>
                                        </p:tgtEl>
                                        <p:attrNameLst>
                                          <p:attrName>style.rotation</p:attrName>
                                        </p:attrNameLst>
                                      </p:cBhvr>
                                      <p:tavLst>
                                        <p:tav tm="0">
                                          <p:val>
                                            <p:fltVal val="0"/>
                                          </p:val>
                                        </p:tav>
                                        <p:tav tm="100000">
                                          <p:val>
                                            <p:fltVal val="90"/>
                                          </p:val>
                                        </p:tav>
                                      </p:tavLst>
                                    </p:anim>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solidFill>
                  <a:schemeClr val="tx2">
                    <a:lumMod val="75000"/>
                  </a:schemeClr>
                </a:solidFill>
                <a:latin typeface="Cambria" panose="02040503050406030204" pitchFamily="18" charset="0"/>
              </a:rPr>
              <a:t>Estimated change in orthometric heights from NAVD88 to </a:t>
            </a:r>
            <a:r>
              <a:rPr lang="en-US" sz="2300" b="1" dirty="0">
                <a:solidFill>
                  <a:schemeClr val="tx2">
                    <a:lumMod val="75000"/>
                  </a:schemeClr>
                </a:solidFill>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Tree>
    <p:extLst>
      <p:ext uri="{BB962C8B-B14F-4D97-AF65-F5344CB8AC3E}">
        <p14:creationId xmlns:p14="http://schemas.microsoft.com/office/powerpoint/2010/main" val="8033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NAPGD2022</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Inventory heights in your data/datasets</a:t>
            </a:r>
          </a:p>
          <a:p>
            <a:pPr lvl="2">
              <a:spcAft>
                <a:spcPts val="1200"/>
              </a:spcAft>
            </a:pPr>
            <a:r>
              <a:rPr lang="en-US" sz="2800" dirty="0">
                <a:latin typeface="Cambria" panose="02040503050406030204" pitchFamily="18" charset="0"/>
                <a:ea typeface="Cambria" panose="02040503050406030204" pitchFamily="18" charset="0"/>
              </a:rPr>
              <a:t>Have you mix &amp; matched geoid models?</a:t>
            </a:r>
          </a:p>
          <a:p>
            <a:pPr lvl="3">
              <a:spcAft>
                <a:spcPts val="1200"/>
              </a:spcAft>
            </a:pPr>
            <a:r>
              <a:rPr lang="en-US" sz="2400" dirty="0">
                <a:latin typeface="Cambria" panose="02040503050406030204" pitchFamily="18" charset="0"/>
                <a:ea typeface="Cambria" panose="02040503050406030204" pitchFamily="18" charset="0"/>
              </a:rPr>
              <a:t>Are you tracking levees or other flood control?</a:t>
            </a:r>
          </a:p>
          <a:p>
            <a:pPr lvl="3">
              <a:spcAft>
                <a:spcPts val="1200"/>
              </a:spcAft>
            </a:pPr>
            <a:r>
              <a:rPr lang="en-US" sz="2400" dirty="0">
                <a:latin typeface="Cambria" panose="02040503050406030204" pitchFamily="18" charset="0"/>
                <a:ea typeface="Cambria" panose="02040503050406030204" pitchFamily="18" charset="0"/>
              </a:rPr>
              <a:t>Are you managing subsurface utilities?</a:t>
            </a:r>
          </a:p>
          <a:p>
            <a:pPr lvl="4">
              <a:spcAft>
                <a:spcPts val="1200"/>
              </a:spcAft>
            </a:pPr>
            <a:r>
              <a:rPr lang="en-US" sz="2400" dirty="0">
                <a:latin typeface="Cambria" panose="02040503050406030204" pitchFamily="18" charset="0"/>
                <a:ea typeface="Cambria" panose="02040503050406030204" pitchFamily="18" charset="0"/>
              </a:rPr>
              <a:t>Access covers, junction boxes, cleanouts, etc.</a:t>
            </a:r>
          </a:p>
          <a:p>
            <a:pPr lvl="3">
              <a:spcAft>
                <a:spcPts val="1200"/>
              </a:spcAft>
            </a:pPr>
            <a:r>
              <a:rPr lang="en-US" sz="2400" dirty="0">
                <a:latin typeface="Cambria" panose="02040503050406030204" pitchFamily="18" charset="0"/>
                <a:ea typeface="Cambria" panose="02040503050406030204" pitchFamily="18" charset="0"/>
              </a:rPr>
              <a:t>Maybe geoid differences aren’t even significant.</a:t>
            </a:r>
          </a:p>
          <a:p>
            <a:pPr lvl="2">
              <a:spcAft>
                <a:spcPts val="1200"/>
              </a:spcAft>
            </a:pPr>
            <a:r>
              <a:rPr lang="en-US" sz="2800" b="1" i="1" dirty="0">
                <a:latin typeface="Cambria" panose="02040503050406030204" pitchFamily="18" charset="0"/>
                <a:ea typeface="Cambria" panose="02040503050406030204" pitchFamily="18" charset="0"/>
              </a:rPr>
              <a:t>Know your goals, know your data.</a:t>
            </a:r>
          </a:p>
          <a:p>
            <a:pPr lvl="3">
              <a:spcAft>
                <a:spcPts val="1200"/>
              </a:spcAft>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19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NAPGD2022</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Know the epoch of your data/datasets</a:t>
            </a:r>
          </a:p>
          <a:p>
            <a:pPr lvl="2">
              <a:spcAft>
                <a:spcPts val="1200"/>
              </a:spcAft>
            </a:pPr>
            <a:r>
              <a:rPr lang="en-US" sz="2800" dirty="0">
                <a:latin typeface="Cambria" panose="02040503050406030204" pitchFamily="18" charset="0"/>
                <a:ea typeface="Cambria" panose="02040503050406030204" pitchFamily="18" charset="0"/>
              </a:rPr>
              <a:t>consider how you will track this</a:t>
            </a:r>
          </a:p>
          <a:p>
            <a:pPr lvl="3">
              <a:spcAft>
                <a:spcPts val="1200"/>
              </a:spcAft>
            </a:pPr>
            <a:r>
              <a:rPr lang="en-US" sz="2400" dirty="0">
                <a:latin typeface="Cambria" panose="02040503050406030204" pitchFamily="18" charset="0"/>
                <a:ea typeface="Cambria" panose="02040503050406030204" pitchFamily="18" charset="0"/>
              </a:rPr>
              <a:t>full to-the-second timestamp on every feature?</a:t>
            </a:r>
          </a:p>
          <a:p>
            <a:pPr lvl="3">
              <a:spcAft>
                <a:spcPts val="1200"/>
              </a:spcAft>
            </a:pPr>
            <a:r>
              <a:rPr lang="en-US" sz="2400" dirty="0">
                <a:latin typeface="Cambria" panose="02040503050406030204" pitchFamily="18" charset="0"/>
                <a:ea typeface="Cambria" panose="02040503050406030204" pitchFamily="18" charset="0"/>
              </a:rPr>
              <a:t>labeling a year for each dataset?</a:t>
            </a:r>
          </a:p>
          <a:p>
            <a:pPr lvl="3">
              <a:spcAft>
                <a:spcPts val="1200"/>
              </a:spcAft>
            </a:pPr>
            <a:r>
              <a:rPr lang="en-US" sz="2400" dirty="0">
                <a:latin typeface="Cambria" panose="02040503050406030204" pitchFamily="18" charset="0"/>
                <a:ea typeface="Cambria" panose="02040503050406030204" pitchFamily="18" charset="0"/>
              </a:rPr>
              <a:t>something in-between that works for your needs</a:t>
            </a:r>
          </a:p>
          <a:p>
            <a:pPr lvl="3">
              <a:spcAft>
                <a:spcPts val="1200"/>
              </a:spcAft>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73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dirty="0" lang="en-US">
                <a:latin charset="0" panose="02040503050406030204" pitchFamily="18" typeface="Cambria"/>
                <a:ea charset="0" panose="02040503050406030204" pitchFamily="18" typeface="Cambria"/>
              </a:rPr>
              <a:t>Preparing for NAPGD2022</a:t>
            </a:r>
            <a:endParaRPr dirty="0" lang="en-US"/>
          </a:p>
        </p:txBody>
      </p:sp>
      <p:sp>
        <p:nvSpPr>
          <p:cNvPr id="3" name="Content Placeholder 2"/>
          <p:cNvSpPr>
            <a:spLocks noGrp="1"/>
          </p:cNvSpPr>
          <p:nvPr>
            <p:ph idx="1"/>
          </p:nvPr>
        </p:nvSpPr>
        <p:spPr>
          <a:xfrm>
            <a:off x="0" y="1409704"/>
            <a:ext cx="8934450" cy="5448296"/>
          </a:xfrm>
        </p:spPr>
        <p:txBody>
          <a:bodyPr/>
          <a:lstStyle/>
          <a:p>
            <a:pPr lvl="1" marL="457200">
              <a:spcAft>
                <a:spcPts val="1200"/>
              </a:spcAft>
            </a:pPr>
            <a:r>
              <a:rPr dirty="0" lang="en-US" sz="3200">
                <a:latin charset="0" panose="02040503050406030204" pitchFamily="18" typeface="Cambria"/>
                <a:ea charset="0" panose="02040503050406030204" pitchFamily="18" typeface="Cambria"/>
              </a:rPr>
              <a:t>Transforming your data</a:t>
            </a:r>
          </a:p>
          <a:p>
            <a:pPr lvl="2" marL="862013">
              <a:spcAft>
                <a:spcPts val="1200"/>
              </a:spcAft>
            </a:pPr>
            <a:r>
              <a:rPr dirty="0" lang="en-US" sz="2800">
                <a:latin charset="0" panose="02040503050406030204" pitchFamily="18" typeface="Cambria"/>
                <a:ea charset="0" panose="02040503050406030204" pitchFamily="18" typeface="Cambria"/>
              </a:rPr>
              <a:t>NCAT </a:t>
            </a:r>
            <a:r>
              <a:rPr dirty="0" lang="en-US" sz="2300">
                <a:latin charset="0" panose="02040503050406030204" pitchFamily="18" typeface="Cambria"/>
                <a:ea charset="0" panose="02040503050406030204" pitchFamily="18" typeface="Cambria"/>
              </a:rPr>
              <a:t>- NGS Coordinate Conversion and Transformation Tool</a:t>
            </a:r>
          </a:p>
          <a:p>
            <a:pPr lvl="3" marL="1319213">
              <a:spcAft>
                <a:spcPts val="1200"/>
              </a:spcAft>
            </a:pPr>
            <a:r>
              <a:rPr dirty="0" lang="en-US" sz="2400">
                <a:latin charset="0" panose="02040503050406030204" pitchFamily="18" typeface="Cambria"/>
                <a:ea charset="0" panose="02040503050406030204" pitchFamily="18" typeface="Cambria"/>
              </a:rPr>
              <a:t>available now: ASCII upload, Web Services, GitHub</a:t>
            </a:r>
          </a:p>
          <a:p>
            <a:pPr lvl="3" marL="1319213">
              <a:spcAft>
                <a:spcPts val="1200"/>
              </a:spcAft>
            </a:pPr>
            <a:r>
              <a:rPr dirty="0" lang="en-US" sz="2400">
                <a:latin charset="0" panose="02040503050406030204" pitchFamily="18" typeface="Cambria"/>
                <a:ea charset="0" panose="02040503050406030204" pitchFamily="18" typeface="Cambria"/>
              </a:rPr>
              <a:t>ask your software provider(s) about integration</a:t>
            </a:r>
          </a:p>
          <a:p>
            <a:pPr lvl="4" marL="1776413">
              <a:spcAft>
                <a:spcPts val="1200"/>
              </a:spcAft>
            </a:pPr>
            <a:r>
              <a:rPr dirty="0" lang="en-US" sz="2400">
                <a:latin charset="0" panose="02040503050406030204" pitchFamily="18" typeface="Cambria"/>
                <a:ea charset="0" panose="02040503050406030204" pitchFamily="18" typeface="Cambria"/>
              </a:rPr>
              <a:t>we envision COTS integration most popular method of access</a:t>
            </a:r>
          </a:p>
          <a:p>
            <a:pPr lvl="4" marL="1776413">
              <a:spcAft>
                <a:spcPts val="1200"/>
              </a:spcAft>
            </a:pPr>
            <a:r>
              <a:rPr dirty="0" lang="en-US" sz="2400">
                <a:latin charset="0" panose="02040503050406030204" pitchFamily="18" typeface="Cambria"/>
                <a:ea charset="0" panose="02040503050406030204" pitchFamily="18" typeface="Cambria"/>
              </a:rPr>
              <a:t>Industry Workshops held May 2021 and August 2022</a:t>
            </a:r>
          </a:p>
          <a:p>
            <a:pPr lvl="5" marL="2233613">
              <a:spcAft>
                <a:spcPts val="1200"/>
              </a:spcAft>
            </a:pPr>
            <a:r>
              <a:rPr dirty="0" err="1" lang="en-US" sz="1600"/>
              <a:t>Esri</a:t>
            </a:r>
            <a:r>
              <a:rPr dirty="0" lang="en-US" sz="1600"/>
              <a:t>, Trimble, Blue Marble, </a:t>
            </a:r>
            <a:r>
              <a:rPr dirty="0" err="1" lang="en-US" sz="1600"/>
              <a:t>etc</a:t>
            </a:r>
            <a:r>
              <a:rPr dirty="0" lang="en-US" sz="1600"/>
              <a:t>… all the well known names attended</a:t>
            </a:r>
            <a:endParaRPr dirty="0" lang="en-US" sz="1600">
              <a:latin charset="0" panose="02040503050406030204" pitchFamily="18" typeface="Cambria"/>
              <a:ea charset="0" panose="02040503050406030204" pitchFamily="18" typeface="Cambria"/>
            </a:endParaRPr>
          </a:p>
        </p:txBody>
      </p:sp>
      <p:pic>
        <p:nvPicPr>
          <p:cNvPr id="4" name="Picture 3">
            <a:extLst>
              <a:ext uri="{FF2B5EF4-FFF2-40B4-BE49-F238E27FC236}">
                <a16:creationId xmlns:a16="http://schemas.microsoft.com/office/drawing/2014/main" id="{7FB7C569-C4A8-48A0-9DB3-2E2020CE87FE}"/>
              </a:ext>
            </a:extLst>
          </p:cNvPr>
          <p:cNvPicPr>
            <a:picLocks noChangeAspect="1"/>
          </p:cNvPicPr>
          <p:nvPr/>
        </p:nvPicPr>
        <p:blipFill rotWithShape="1">
          <a:blip r:embed="rId3"/>
          <a:srcRect b="316" r="205"/>
          <a:stretch/>
        </p:blipFill>
        <p:spPr>
          <a:xfrm>
            <a:off x="6961943" y="1200149"/>
            <a:ext cx="2077282" cy="914401"/>
          </a:xfrm>
          <a:prstGeom prst="rect">
            <a:avLst/>
          </a:prstGeom>
          <a:ln w="25400">
            <a:solidFill>
              <a:schemeClr val="tx1">
                <a:lumMod val="50000"/>
                <a:lumOff val="50000"/>
              </a:schemeClr>
            </a:solidFill>
          </a:ln>
        </p:spPr>
      </p:pic>
      <p:pic>
        <p:nvPicPr>
          <p:cNvPr id="5" name="Picture 4">
            <a:extLst>
              <a:ext uri="{FF2B5EF4-FFF2-40B4-BE49-F238E27FC236}">
                <a16:creationId xmlns:a16="http://schemas.microsoft.com/office/drawing/2014/main" id="{F5E4EC92-3215-4C69-8CCA-EA5CAE2E6F98}"/>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57" l="30" r="356" t="17"/>
          <a:stretch/>
        </p:blipFill>
        <p:spPr>
          <a:xfrm>
            <a:off x="131249" y="4562475"/>
            <a:ext cx="1463312" cy="2183964"/>
          </a:xfrm>
          <a:prstGeom prst="rect">
            <a:avLst/>
          </a:prstGeom>
          <a:ln w="25400">
            <a:solidFill>
              <a:schemeClr val="tx1">
                <a:lumMod val="50000"/>
                <a:lumOff val="50000"/>
              </a:schemeClr>
            </a:solidFill>
          </a:ln>
        </p:spPr>
      </p:pic>
    </p:spTree>
    <p:extLst>
      <p:ext uri="{BB962C8B-B14F-4D97-AF65-F5344CB8AC3E}">
        <p14:creationId xmlns:p14="http://schemas.microsoft.com/office/powerpoint/2010/main" val="428836709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4896" y="410693"/>
            <a:ext cx="7465332" cy="914400"/>
          </a:xfrm>
        </p:spPr>
        <p:txBody>
          <a:bodyPr/>
          <a:lstStyle/>
          <a:p>
            <a:pPr eaLnBrk="1" hangingPunct="1"/>
            <a:r>
              <a:rPr lang="en-US" altLang="en-US" b="1" dirty="0">
                <a:latin typeface="Cambria" panose="02040503050406030204" pitchFamily="18" charset="0"/>
                <a:ea typeface="Tahoma" panose="020B0604030504040204" pitchFamily="34" charset="0"/>
                <a:cs typeface="Tahoma" panose="020B0604030504040204" pitchFamily="34" charset="0"/>
              </a:rPr>
              <a:t>NGS Mission</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solidFill>
                  <a:schemeClr val="bg1">
                    <a:lumMod val="65000"/>
                  </a:schemeClr>
                </a:solidFill>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 </a:t>
            </a:r>
          </a:p>
        </p:txBody>
      </p:sp>
      <p:pic>
        <p:nvPicPr>
          <p:cNvPr id="4" name="Picture 2" descr="12-layers">
            <a:extLst>
              <a:ext uri="{FF2B5EF4-FFF2-40B4-BE49-F238E27FC236}">
                <a16:creationId xmlns:a16="http://schemas.microsoft.com/office/drawing/2014/main" id="{2A3367CF-4BCA-46BC-82FC-BF947D35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96" y="1959303"/>
            <a:ext cx="2857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D3946BA-581C-47A7-AAF1-5FD08586017F}"/>
              </a:ext>
            </a:extLst>
          </p:cNvPr>
          <p:cNvSpPr/>
          <p:nvPr/>
        </p:nvSpPr>
        <p:spPr>
          <a:xfrm>
            <a:off x="1526505" y="5330535"/>
            <a:ext cx="1470991" cy="904461"/>
          </a:xfrm>
          <a:prstGeom prst="rightArrow">
            <a:avLst/>
          </a:prstGeom>
          <a:ln w="15875">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C00000"/>
                </a:solidFill>
                <a:latin typeface="Cambria" panose="02040503050406030204" pitchFamily="18" charset="0"/>
                <a:ea typeface="Cambria" panose="02040503050406030204" pitchFamily="18" charset="0"/>
              </a:rPr>
              <a:t>NSRS</a:t>
            </a:r>
          </a:p>
        </p:txBody>
      </p:sp>
    </p:spTree>
    <p:extLst>
      <p:ext uri="{BB962C8B-B14F-4D97-AF65-F5344CB8AC3E}">
        <p14:creationId xmlns:p14="http://schemas.microsoft.com/office/powerpoint/2010/main" val="2885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387">
                                            <p:txEl>
                                              <p:pRg st="0" end="0"/>
                                            </p:txEl>
                                          </p:spTgt>
                                        </p:tgtEl>
                                      </p:cBhvr>
                                    </p:animEffect>
                                    <p:set>
                                      <p:cBhvr>
                                        <p:cTn id="7" dur="1" fill="hold">
                                          <p:stCondLst>
                                            <p:cond delay="499"/>
                                          </p:stCondLst>
                                        </p:cTn>
                                        <p:tgtEl>
                                          <p:spTgt spid="16387">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par>
                          <p:cTn id="19" fill="hold">
                            <p:stCondLst>
                              <p:cond delay="2500"/>
                            </p:stCondLst>
                            <p:childTnLst>
                              <p:par>
                                <p:cTn id="20" presetID="26" presetClass="emph" presetSubtype="0" repeatCount="2000" fill="hold" grpId="2" nodeType="afterEffect">
                                  <p:stCondLst>
                                    <p:cond delay="2500"/>
                                  </p:stCondLst>
                                  <p:childTnLst>
                                    <p:animEffect transition="out" filter="fade">
                                      <p:cBhvr>
                                        <p:cTn id="21" dur="1000" tmFilter="0, 0; .2, .5; .8, .5; 1, 0"/>
                                        <p:tgtEl>
                                          <p:spTgt spid="2"/>
                                        </p:tgtEl>
                                      </p:cBhvr>
                                    </p:animEffect>
                                    <p:animScale>
                                      <p:cBhvr>
                                        <p:cTn id="22"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animBg="1"/>
      <p:bldP spid="2" grpId="1" animBg="1"/>
      <p:bldP spid="2"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35713-7A71-4591-9AFB-C550C743D6F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78" y="0"/>
            <a:ext cx="9083444" cy="6858000"/>
          </a:xfrm>
          <a:prstGeom prst="rect">
            <a:avLst/>
          </a:prstGeom>
        </p:spPr>
      </p:pic>
      <p:sp>
        <p:nvSpPr>
          <p:cNvPr id="11" name="TextBox 10"/>
          <p:cNvSpPr txBox="1"/>
          <p:nvPr/>
        </p:nvSpPr>
        <p:spPr>
          <a:xfrm>
            <a:off x="2615380" y="28800"/>
            <a:ext cx="5928851" cy="523220"/>
          </a:xfrm>
          <a:prstGeom prst="rect">
            <a:avLst/>
          </a:prstGeom>
          <a:solidFill>
            <a:srgbClr val="F2F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MS PGothic" pitchFamily="34" charset="-128"/>
                <a:cs typeface="Calibri"/>
              </a:rPr>
              <a:t>geodesy.noaa.gov/ADVISORS/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314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69807D-1244-4F28-9C91-DFC8F7ECB90E}"/>
              </a:ext>
            </a:extLst>
          </p:cNvPr>
          <p:cNvSpPr>
            <a:spLocks noGrp="1"/>
          </p:cNvSpPr>
          <p:nvPr>
            <p:ph type="title"/>
          </p:nvPr>
        </p:nvSpPr>
        <p:spPr>
          <a:xfrm>
            <a:off x="0" y="274638"/>
            <a:ext cx="9144000" cy="1143000"/>
          </a:xfrm>
        </p:spPr>
        <p:txBody>
          <a:bodyPr/>
          <a:lstStyle/>
          <a:p>
            <a:r>
              <a:rPr lang="en-US" dirty="0"/>
              <a:t>Regional Geodetic Advisor Program</a:t>
            </a:r>
          </a:p>
        </p:txBody>
      </p:sp>
      <p:sp>
        <p:nvSpPr>
          <p:cNvPr id="5" name="Content Placeholder 4">
            <a:extLst>
              <a:ext uri="{FF2B5EF4-FFF2-40B4-BE49-F238E27FC236}">
                <a16:creationId xmlns:a16="http://schemas.microsoft.com/office/drawing/2014/main" id="{5D38AAF8-16AD-4748-AC18-5A3A1D410A67}"/>
              </a:ext>
            </a:extLst>
          </p:cNvPr>
          <p:cNvSpPr>
            <a:spLocks noGrp="1"/>
          </p:cNvSpPr>
          <p:nvPr>
            <p:ph idx="1"/>
          </p:nvPr>
        </p:nvSpPr>
        <p:spPr>
          <a:xfrm>
            <a:off x="457200" y="1419576"/>
            <a:ext cx="8562622" cy="4525963"/>
          </a:xfrm>
        </p:spPr>
        <p:txBody>
          <a:bodyPr/>
          <a:lstStyle/>
          <a:p>
            <a:r>
              <a:rPr lang="en-US" dirty="0"/>
              <a:t>We are here to support:</a:t>
            </a:r>
          </a:p>
          <a:p>
            <a:pPr lvl="1"/>
            <a:r>
              <a:rPr lang="en-US" dirty="0"/>
              <a:t>You</a:t>
            </a:r>
          </a:p>
          <a:p>
            <a:pPr lvl="1"/>
            <a:r>
              <a:rPr lang="en-US" dirty="0"/>
              <a:t>Your constituents or customers</a:t>
            </a:r>
          </a:p>
          <a:p>
            <a:pPr lvl="1"/>
            <a:r>
              <a:rPr lang="en-US" dirty="0"/>
              <a:t>Our Federal Partners/Agencies</a:t>
            </a:r>
          </a:p>
          <a:p>
            <a:r>
              <a:rPr lang="en-US" dirty="0"/>
              <a:t>Questions about NSRS Modernization?</a:t>
            </a:r>
          </a:p>
          <a:p>
            <a:pPr lvl="1"/>
            <a:r>
              <a:rPr lang="en-US" dirty="0"/>
              <a:t>Reach out now</a:t>
            </a:r>
          </a:p>
          <a:p>
            <a:pPr lvl="1"/>
            <a:r>
              <a:rPr lang="en-US" dirty="0"/>
              <a:t>Be prepared</a:t>
            </a:r>
          </a:p>
          <a:p>
            <a:pPr lvl="1"/>
            <a:r>
              <a:rPr lang="en-US" dirty="0"/>
              <a:t>Questions you can’t (or don’t want to) handle…</a:t>
            </a:r>
          </a:p>
          <a:p>
            <a:pPr lvl="2"/>
            <a:r>
              <a:rPr lang="en-US" i="1" dirty="0"/>
              <a:t>Send them to us!</a:t>
            </a:r>
          </a:p>
          <a:p>
            <a:endParaRPr lang="en-US" dirty="0"/>
          </a:p>
        </p:txBody>
      </p:sp>
    </p:spTree>
    <p:extLst>
      <p:ext uri="{BB962C8B-B14F-4D97-AF65-F5344CB8AC3E}">
        <p14:creationId xmlns:p14="http://schemas.microsoft.com/office/powerpoint/2010/main" val="4007710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4382101"/>
            <a:ext cx="8707271" cy="172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hlinkClick r:id="rId3"/>
              </a:rPr>
              <a:t>https://www.ngs.noaa.gov/ADVISORS/</a:t>
            </a:r>
            <a:endPar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endParaRPr lang="en-GB" sz="3200" dirty="0">
              <a:solidFill>
                <a:prstClr val="black"/>
              </a:solidFill>
              <a:latin typeface="Cambria" panose="02040503050406030204" pitchFamily="18" charset="0"/>
              <a:ea typeface="Cambria" panose="02040503050406030204" pitchFamily="18" charset="0"/>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use any major search engine: “NGS advisors”</a:t>
            </a:r>
          </a:p>
        </p:txBody>
      </p:sp>
      <p:sp>
        <p:nvSpPr>
          <p:cNvPr id="6" name="TextBox 1"/>
          <p:cNvSpPr txBox="1">
            <a:spLocks noChangeArrowheads="1"/>
          </p:cNvSpPr>
          <p:nvPr/>
        </p:nvSpPr>
        <p:spPr bwMode="auto">
          <a:xfrm>
            <a:off x="218365" y="646504"/>
            <a:ext cx="870727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Tree>
    <p:extLst>
      <p:ext uri="{BB962C8B-B14F-4D97-AF65-F5344CB8AC3E}">
        <p14:creationId xmlns:p14="http://schemas.microsoft.com/office/powerpoint/2010/main" val="34574437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184F-47C7-4DF0-BA2C-52F08F9869CC}"/>
              </a:ext>
            </a:extLst>
          </p:cNvPr>
          <p:cNvSpPr>
            <a:spLocks noGrp="1"/>
          </p:cNvSpPr>
          <p:nvPr>
            <p:ph type="title"/>
          </p:nvPr>
        </p:nvSpPr>
        <p:spPr>
          <a:xfrm>
            <a:off x="0" y="274638"/>
            <a:ext cx="9144000" cy="1143000"/>
          </a:xfrm>
        </p:spPr>
        <p:txBody>
          <a:bodyPr/>
          <a:lstStyle/>
          <a:p>
            <a:r>
              <a:rPr lang="en-US" dirty="0"/>
              <a:t>Modernizing the NSRS</a:t>
            </a:r>
          </a:p>
        </p:txBody>
      </p:sp>
      <p:sp>
        <p:nvSpPr>
          <p:cNvPr id="3" name="Content Placeholder 2">
            <a:extLst>
              <a:ext uri="{FF2B5EF4-FFF2-40B4-BE49-F238E27FC236}">
                <a16:creationId xmlns:a16="http://schemas.microsoft.com/office/drawing/2014/main" id="{B8ECB94E-1EFB-4F90-B437-49166959552D}"/>
              </a:ext>
            </a:extLst>
          </p:cNvPr>
          <p:cNvSpPr>
            <a:spLocks noGrp="1"/>
          </p:cNvSpPr>
          <p:nvPr>
            <p:ph idx="1"/>
          </p:nvPr>
        </p:nvSpPr>
        <p:spPr>
          <a:xfrm>
            <a:off x="457200" y="1340553"/>
            <a:ext cx="8229600" cy="4525963"/>
          </a:xfrm>
        </p:spPr>
        <p:txBody>
          <a:bodyPr/>
          <a:lstStyle/>
          <a:p>
            <a:pPr>
              <a:defRPr/>
            </a:pPr>
            <a:r>
              <a:rPr lang="en-US" sz="2800" dirty="0">
                <a:ea typeface="Cambria" panose="02040503050406030204" pitchFamily="18" charset="0"/>
              </a:rPr>
              <a:t>Updating </a:t>
            </a:r>
            <a:r>
              <a:rPr lang="en-US" sz="2800" b="1" i="1" dirty="0">
                <a:ea typeface="Cambria" panose="02040503050406030204" pitchFamily="18" charset="0"/>
              </a:rPr>
              <a:t>all</a:t>
            </a:r>
            <a:r>
              <a:rPr lang="en-US" sz="2800" dirty="0">
                <a:ea typeface="Cambria" panose="02040503050406030204" pitchFamily="18" charset="0"/>
              </a:rPr>
              <a:t> NSRS coordinates</a:t>
            </a:r>
          </a:p>
          <a:p>
            <a:pPr lvl="1">
              <a:defRPr/>
            </a:pPr>
            <a:r>
              <a:rPr lang="en-US" sz="2400" dirty="0">
                <a:ea typeface="Cambria" panose="02040503050406030204" pitchFamily="18" charset="0"/>
              </a:rPr>
              <a:t>Replace existing datums with new datums</a:t>
            </a:r>
          </a:p>
          <a:p>
            <a:pPr lvl="1">
              <a:defRPr/>
            </a:pPr>
            <a:r>
              <a:rPr lang="en-US" sz="2400" dirty="0">
                <a:ea typeface="Cambria" panose="02040503050406030204" pitchFamily="18" charset="0"/>
              </a:rPr>
              <a:t>Replacing existing SPCS83 with new SPCS2022</a:t>
            </a:r>
          </a:p>
          <a:p>
            <a:pPr lvl="1">
              <a:defRPr/>
            </a:pPr>
            <a:r>
              <a:rPr lang="en-US" sz="2400" dirty="0">
                <a:ea typeface="Cambria" panose="02040503050406030204" pitchFamily="18" charset="0"/>
              </a:rPr>
              <a:t>Accounting for coordinates changing with time</a:t>
            </a:r>
          </a:p>
          <a:p>
            <a:pPr>
              <a:defRPr/>
            </a:pPr>
            <a:r>
              <a:rPr lang="en-US" sz="2800" dirty="0">
                <a:ea typeface="Cambria" panose="02040503050406030204" pitchFamily="18" charset="0"/>
              </a:rPr>
              <a:t>Improving NGS products and services</a:t>
            </a:r>
          </a:p>
          <a:p>
            <a:pPr>
              <a:defRPr/>
            </a:pPr>
            <a:r>
              <a:rPr lang="en-US" sz="2800" dirty="0">
                <a:ea typeface="Cambria" panose="02040503050406030204" pitchFamily="18" charset="0"/>
              </a:rPr>
              <a:t>Simplifying customer contributions</a:t>
            </a:r>
          </a:p>
          <a:p>
            <a:pPr>
              <a:defRPr/>
            </a:pPr>
            <a:r>
              <a:rPr lang="en-US" sz="2800" dirty="0">
                <a:ea typeface="Cambria" panose="02040503050406030204" pitchFamily="18" charset="0"/>
              </a:rPr>
              <a:t>Making the NSRS:</a:t>
            </a:r>
          </a:p>
          <a:p>
            <a:pPr lvl="1">
              <a:defRPr/>
            </a:pPr>
            <a:r>
              <a:rPr lang="en-US" sz="2400" b="1" i="1" dirty="0">
                <a:ea typeface="Cambria" panose="02040503050406030204" pitchFamily="18" charset="0"/>
              </a:rPr>
              <a:t>More</a:t>
            </a:r>
            <a:r>
              <a:rPr lang="en-US" sz="2400" dirty="0">
                <a:ea typeface="Cambria" panose="02040503050406030204" pitchFamily="18" charset="0"/>
              </a:rPr>
              <a:t> accurate</a:t>
            </a:r>
          </a:p>
          <a:p>
            <a:pPr lvl="1">
              <a:defRPr/>
            </a:pPr>
            <a:r>
              <a:rPr lang="en-US" sz="2400" b="1" i="1" dirty="0">
                <a:ea typeface="Cambria" panose="02040503050406030204" pitchFamily="18" charset="0"/>
              </a:rPr>
              <a:t>More</a:t>
            </a:r>
            <a:r>
              <a:rPr lang="en-US" sz="2400" dirty="0">
                <a:ea typeface="Cambria" panose="02040503050406030204" pitchFamily="18" charset="0"/>
              </a:rPr>
              <a:t> accessible</a:t>
            </a:r>
          </a:p>
          <a:p>
            <a:pPr lvl="1">
              <a:defRPr/>
            </a:pPr>
            <a:r>
              <a:rPr lang="en-US" sz="2400" b="1" i="1" dirty="0">
                <a:ea typeface="Cambria" panose="02040503050406030204" pitchFamily="18" charset="0"/>
              </a:rPr>
              <a:t>More</a:t>
            </a:r>
            <a:r>
              <a:rPr lang="en-US" sz="2400" dirty="0">
                <a:ea typeface="Cambria" panose="02040503050406030204" pitchFamily="18" charset="0"/>
              </a:rPr>
              <a:t> efficient</a:t>
            </a:r>
            <a:endParaRPr lang="en-US" sz="2400" dirty="0"/>
          </a:p>
        </p:txBody>
      </p:sp>
      <p:sp>
        <p:nvSpPr>
          <p:cNvPr id="4" name="Rectangle 3">
            <a:extLst>
              <a:ext uri="{FF2B5EF4-FFF2-40B4-BE49-F238E27FC236}">
                <a16:creationId xmlns:a16="http://schemas.microsoft.com/office/drawing/2014/main" id="{AD5672F8-2E11-420E-932D-1C02A556BF66}"/>
              </a:ext>
            </a:extLst>
          </p:cNvPr>
          <p:cNvSpPr/>
          <p:nvPr/>
        </p:nvSpPr>
        <p:spPr>
          <a:xfrm rot="20193485">
            <a:off x="5895111" y="4092145"/>
            <a:ext cx="2922595" cy="2246769"/>
          </a:xfrm>
          <a:prstGeom prst="rect">
            <a:avLst/>
          </a:prstGeom>
          <a:noFill/>
        </p:spPr>
        <p:txBody>
          <a:bodyPr wrap="none" lIns="91440" tIns="45720" rIns="91440" bIns="45720">
            <a:spAutoFit/>
          </a:bodyPr>
          <a:lstStyle/>
          <a:p>
            <a:pPr algn="ctr" defTabSz="914400"/>
            <a:r>
              <a:rPr lang="en-US" sz="44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Rollout in</a:t>
            </a:r>
          </a:p>
          <a:p>
            <a:pPr algn="ctr" defTabSz="914400"/>
            <a:r>
              <a:rPr lang="en-US" sz="96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2025</a:t>
            </a:r>
          </a:p>
        </p:txBody>
      </p:sp>
    </p:spTree>
    <p:extLst>
      <p:ext uri="{BB962C8B-B14F-4D97-AF65-F5344CB8AC3E}">
        <p14:creationId xmlns:p14="http://schemas.microsoft.com/office/powerpoint/2010/main" val="98347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79023" y="3123972"/>
            <a:ext cx="893103" cy="878300"/>
          </a:xfrm>
          <a:prstGeom prst="rect">
            <a:avLst/>
          </a:prstGeom>
          <a:ln>
            <a:noFill/>
          </a:ln>
          <a:effectLst>
            <a:outerShdw algn="tl" blurRad="292100" dir="2700000" dist="139700" rotWithShape="0">
              <a:srgbClr val="333333">
                <a:alpha val="65000"/>
              </a:srgbClr>
            </a:outerShdw>
          </a:effectLst>
        </p:spPr>
      </p:pic>
      <p:sp>
        <p:nvSpPr>
          <p:cNvPr id="16" name="Title 1"/>
          <p:cNvSpPr txBox="1">
            <a:spLocks/>
          </p:cNvSpPr>
          <p:nvPr/>
        </p:nvSpPr>
        <p:spPr>
          <a:xfrm>
            <a:off x="0" y="173736"/>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Why does the NSRS</a:t>
            </a:r>
            <a:r>
              <a:rPr b="1"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 matter to me?</a:t>
            </a:r>
            <a:endPar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endParaRPr>
          </a:p>
        </p:txBody>
      </p:sp>
      <p:sp>
        <p:nvSpPr>
          <p:cNvPr id="23" name="TextBox 22"/>
          <p:cNvSpPr txBox="1"/>
          <p:nvPr/>
        </p:nvSpPr>
        <p:spPr>
          <a:xfrm>
            <a:off x="2030730" y="2376707"/>
            <a:ext cx="873197"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4" name="TextBox 23"/>
          <p:cNvSpPr txBox="1"/>
          <p:nvPr/>
        </p:nvSpPr>
        <p:spPr>
          <a:xfrm>
            <a:off x="5288508" y="2374242"/>
            <a:ext cx="253916"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6" name="TextBox 25"/>
          <p:cNvSpPr txBox="1"/>
          <p:nvPr/>
        </p:nvSpPr>
        <p:spPr>
          <a:xfrm>
            <a:off x="0" y="5048304"/>
            <a:ext cx="9144000" cy="1308050"/>
          </a:xfrm>
          <a:prstGeom prst="rect">
            <a:avLst/>
          </a:prstGeom>
          <a:noFill/>
        </p:spPr>
        <p:txBody>
          <a:bodyPr rtlCol="0" wrap="square">
            <a:spAutoFit/>
          </a:bodyPr>
          <a:lstStyle/>
          <a:p>
            <a:pPr algn="ctr" eaLnBrk="1" fontAlgn="auto" hangingPunct="1">
              <a:spcBef>
                <a:spcPts val="0"/>
              </a:spcBef>
              <a:spcAft>
                <a:spcPts val="0"/>
              </a:spcAft>
            </a:pPr>
            <a:r>
              <a:rPr dirty="0" lang="en-US" sz="3200">
                <a:solidFill>
                  <a:prstClr val="black"/>
                </a:solidFill>
                <a:latin charset="0" panose="02040503050406030204" pitchFamily="18" typeface="Cambria"/>
                <a:ea charset="0" panose="02040503050406030204" pitchFamily="18" typeface="Cambria"/>
              </a:rPr>
              <a:t>FIRMs require data from disconnected sources.</a:t>
            </a:r>
          </a:p>
          <a:p>
            <a:pPr algn="ctr" eaLnBrk="1" fontAlgn="auto" hangingPunct="1">
              <a:spcBef>
                <a:spcPts val="1800"/>
              </a:spcBef>
              <a:spcAft>
                <a:spcPts val="0"/>
              </a:spcAft>
            </a:pPr>
            <a:r>
              <a:rPr dirty="0" lang="en-US" sz="3200">
                <a:solidFill>
                  <a:prstClr val="black"/>
                </a:solidFill>
                <a:latin charset="0" panose="02040503050406030204" pitchFamily="18" typeface="Cambria"/>
                <a:ea charset="0" panose="02040503050406030204" pitchFamily="18" typeface="Cambria"/>
              </a:rPr>
              <a:t>Dates and </a:t>
            </a:r>
            <a:r>
              <a:rPr dirty="0" err="1" lang="en-US" sz="3200">
                <a:solidFill>
                  <a:prstClr val="black"/>
                </a:solidFill>
                <a:latin charset="0" panose="02040503050406030204" pitchFamily="18" typeface="Cambria"/>
                <a:ea charset="0" panose="02040503050406030204" pitchFamily="18" typeface="Cambria"/>
              </a:rPr>
              <a:t>datums</a:t>
            </a:r>
            <a:r>
              <a:rPr dirty="0" lang="en-US" sz="3200">
                <a:solidFill>
                  <a:prstClr val="black"/>
                </a:solidFill>
                <a:latin charset="0" panose="02040503050406030204" pitchFamily="18" typeface="Cambria"/>
                <a:ea charset="0" panose="02040503050406030204" pitchFamily="18" typeface="Cambria"/>
              </a:rPr>
              <a:t> must be consistently aligned.</a:t>
            </a:r>
          </a:p>
        </p:txBody>
      </p:sp>
      <p:pic>
        <p:nvPicPr>
          <p:cNvPr id="2" name="Picture 1"/>
          <p:cNvPicPr>
            <a:picLocks noChangeAspect="1"/>
          </p:cNvPicPr>
          <p:nvPr/>
        </p:nvPicPr>
        <p:blipFill rotWithShape="1">
          <a:blip r:embed="rId4"/>
          <a:srcRect l="182" r="138"/>
          <a:stretch/>
        </p:blipFill>
        <p:spPr>
          <a:xfrm>
            <a:off x="492317" y="2336548"/>
            <a:ext cx="1470877" cy="1456004"/>
          </a:xfrm>
          <a:prstGeom prst="rect">
            <a:avLst/>
          </a:prstGeom>
          <a:ln>
            <a:noFill/>
          </a:ln>
          <a:effectLst>
            <a:outerShdw algn="tl" blurRad="292100" dir="2700000" dist="139700" rotWithShape="0">
              <a:srgbClr val="333333">
                <a:alpha val="65000"/>
              </a:srgbClr>
            </a:outerShdw>
          </a:effectLst>
        </p:spPr>
      </p:pic>
      <p:pic>
        <p:nvPicPr>
          <p:cNvPr id="6" name="Picture 5"/>
          <p:cNvPicPr>
            <a:picLocks noChangeAspect="1"/>
          </p:cNvPicPr>
          <p:nvPr/>
        </p:nvPicPr>
        <p:blipFill rotWithShape="1">
          <a:blip r:embed="rId5"/>
          <a:srcRect b="748" r="152" t="164"/>
          <a:stretch/>
        </p:blipFill>
        <p:spPr>
          <a:xfrm>
            <a:off x="191628" y="1988842"/>
            <a:ext cx="1152500" cy="460800"/>
          </a:xfrm>
          <a:prstGeom prst="rect">
            <a:avLst/>
          </a:prstGeom>
          <a:ln>
            <a:noFill/>
          </a:ln>
          <a:effectLst>
            <a:outerShdw algn="tl" blurRad="292100" dir="2700000" dist="139700"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3129" y="1712038"/>
            <a:ext cx="3119770" cy="2228406"/>
          </a:xfrm>
          <a:prstGeom prst="rect">
            <a:avLst/>
          </a:prstGeom>
          <a:ln>
            <a:noFill/>
          </a:ln>
          <a:effectLst>
            <a:outerShdw algn="tl" blurRad="292100" dir="2700000" dist="139700" rotWithShape="0">
              <a:srgbClr val="333333">
                <a:alpha val="65000"/>
              </a:srgbClr>
            </a:outerShdw>
          </a:effectLst>
        </p:spPr>
      </p:pic>
      <p:pic>
        <p:nvPicPr>
          <p:cNvPr id="3" name="Picture 2"/>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2730254" y="1580044"/>
            <a:ext cx="2437854" cy="1477727"/>
          </a:xfrm>
          <a:prstGeom prst="rect">
            <a:avLst/>
          </a:prstGeom>
          <a:ln>
            <a:noFill/>
          </a:ln>
          <a:effectLst>
            <a:outerShdw algn="tl" blurRad="292100" dir="2700000" dist="139700" rotWithShape="0">
              <a:srgbClr val="333333">
                <a:alpha val="65000"/>
              </a:srgbClr>
            </a:outerShdw>
          </a:effectLst>
        </p:spPr>
      </p:pic>
      <p:pic>
        <p:nvPicPr>
          <p:cNvPr id="5" name="Picture 4"/>
          <p:cNvPicPr>
            <a:picLocks noChangeAspect="1"/>
          </p:cNvPicPr>
          <p:nvPr/>
        </p:nvPicPr>
        <p:blipFill rotWithShape="1">
          <a:blip cstate="print" r:embed="rId8">
            <a:extLst>
              <a:ext uri="{28A0092B-C50C-407E-A947-70E740481C1C}">
                <a14:useLocalDpi xmlns:a14="http://schemas.microsoft.com/office/drawing/2010/main" val="0"/>
              </a:ext>
            </a:extLst>
          </a:blip>
          <a:srcRect l="130" r="3"/>
          <a:stretch/>
        </p:blipFill>
        <p:spPr>
          <a:xfrm rot="5400000">
            <a:off x="2408230" y="2993065"/>
            <a:ext cx="1648800" cy="1221069"/>
          </a:xfrm>
          <a:prstGeom prst="rect">
            <a:avLst/>
          </a:prstGeom>
          <a:ln>
            <a:noFill/>
          </a:ln>
          <a:effectLst>
            <a:outerShdw algn="tl" blurRad="292100" dir="2700000" dist="139700" rotWithShape="0">
              <a:srgbClr val="333333">
                <a:alpha val="65000"/>
              </a:srgbClr>
            </a:outerShdw>
          </a:effectLst>
        </p:spPr>
      </p:pic>
      <p:sp>
        <p:nvSpPr>
          <p:cNvPr id="12" name="Text Placeholder 4"/>
          <p:cNvSpPr txBox="1">
            <a:spLocks/>
          </p:cNvSpPr>
          <p:nvPr/>
        </p:nvSpPr>
        <p:spPr>
          <a:xfrm>
            <a:off x="477916" y="1712038"/>
            <a:ext cx="1470877"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Ellipsoidal Datum</a:t>
            </a:r>
          </a:p>
        </p:txBody>
      </p:sp>
      <p:sp>
        <p:nvSpPr>
          <p:cNvPr id="13" name="Text Placeholder 4"/>
          <p:cNvSpPr txBox="1">
            <a:spLocks/>
          </p:cNvSpPr>
          <p:nvPr/>
        </p:nvSpPr>
        <p:spPr>
          <a:xfrm>
            <a:off x="5763129" y="1432360"/>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Water Level Datum</a:t>
            </a:r>
            <a:r>
              <a:rPr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 (and Flow Rates)</a:t>
            </a:r>
            <a:endPar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endParaRPr>
          </a:p>
        </p:txBody>
      </p:sp>
      <p:sp>
        <p:nvSpPr>
          <p:cNvPr id="14" name="Text Placeholder 4"/>
          <p:cNvSpPr txBox="1">
            <a:spLocks/>
          </p:cNvSpPr>
          <p:nvPr/>
        </p:nvSpPr>
        <p:spPr>
          <a:xfrm>
            <a:off x="3078111" y="1303101"/>
            <a:ext cx="16741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Orthometric Datum</a:t>
            </a:r>
          </a:p>
        </p:txBody>
      </p:sp>
      <p:sp>
        <p:nvSpPr>
          <p:cNvPr id="15" name="Text Placeholder 4"/>
          <p:cNvSpPr txBox="1">
            <a:spLocks/>
          </p:cNvSpPr>
          <p:nvPr/>
        </p:nvSpPr>
        <p:spPr>
          <a:xfrm>
            <a:off x="2622096" y="4484651"/>
            <a:ext cx="25460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Terrestrial Survey/Cross-Sections</a:t>
            </a:r>
          </a:p>
        </p:txBody>
      </p:sp>
      <p:sp>
        <p:nvSpPr>
          <p:cNvPr id="17" name="Text Placeholder 4"/>
          <p:cNvSpPr txBox="1">
            <a:spLocks/>
          </p:cNvSpPr>
          <p:nvPr/>
        </p:nvSpPr>
        <p:spPr>
          <a:xfrm>
            <a:off x="191628" y="3895465"/>
            <a:ext cx="183910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Aerial LiDAR/Mapping</a:t>
            </a:r>
          </a:p>
        </p:txBody>
      </p:sp>
      <p:sp>
        <p:nvSpPr>
          <p:cNvPr id="18" name="Text Placeholder 4"/>
          <p:cNvSpPr txBox="1">
            <a:spLocks/>
          </p:cNvSpPr>
          <p:nvPr/>
        </p:nvSpPr>
        <p:spPr>
          <a:xfrm>
            <a:off x="5763129" y="4088116"/>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Historic Water Levels and Flow Rates</a:t>
            </a:r>
          </a:p>
        </p:txBody>
      </p:sp>
    </p:spTree>
    <p:extLst>
      <p:ext uri="{BB962C8B-B14F-4D97-AF65-F5344CB8AC3E}">
        <p14:creationId xmlns:p14="http://schemas.microsoft.com/office/powerpoint/2010/main" val="1000371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413984"/>
            <a:ext cx="9144000" cy="5957186"/>
          </a:xfrm>
          <a:prstGeom prst="rect">
            <a:avLst/>
          </a:prstGeom>
        </p:spPr>
        <p:txBody>
          <a:bodyPr vert="horz" wrap="square" lIns="0" tIns="16933" rIns="0" bIns="0" rtlCol="0">
            <a:spAutoFit/>
          </a:bodyPr>
          <a:lstStyle/>
          <a:p>
            <a:pPr algn="ctr">
              <a:buSzPct val="159375"/>
            </a:pPr>
            <a:r>
              <a:rPr lang="en-US" sz="5000" b="1" dirty="0">
                <a:uFill>
                  <a:solidFill>
                    <a:srgbClr val="1F497D"/>
                  </a:solidFill>
                </a:uFill>
                <a:latin typeface="Cambria" panose="02040503050406030204" pitchFamily="18" charset="0"/>
                <a:cs typeface="Arial"/>
              </a:rPr>
              <a:t>Positional Components of </a:t>
            </a:r>
          </a:p>
          <a:p>
            <a:pPr algn="ctr">
              <a:buSzPct val="159375"/>
            </a:pPr>
            <a:r>
              <a:rPr lang="en-US" sz="5000" b="1" dirty="0">
                <a:uFill>
                  <a:solidFill>
                    <a:srgbClr val="1F497D"/>
                  </a:solidFill>
                </a:uFill>
                <a:latin typeface="Cambria" panose="02040503050406030204" pitchFamily="18" charset="0"/>
                <a:cs typeface="Arial"/>
              </a:rPr>
              <a:t>the NSRS</a:t>
            </a:r>
            <a:endParaRPr lang="en-US" sz="5000" b="1" spc="-7" dirty="0">
              <a:uFill>
                <a:solidFill>
                  <a:srgbClr val="1F497D"/>
                </a:solidFill>
              </a:uFill>
              <a:latin typeface="Cambria" panose="02040503050406030204" pitchFamily="18" charset="0"/>
              <a:cs typeface="Arial"/>
            </a:endParaRP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Geometric</a:t>
            </a:r>
          </a:p>
          <a:p>
            <a:pPr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“Horizontal”</a:t>
            </a:r>
          </a:p>
          <a:p>
            <a:pPr algn="ctr">
              <a:buSzPct val="159375"/>
            </a:pPr>
            <a:r>
              <a:rPr lang="en-US" sz="3200" b="1" spc="-20" dirty="0">
                <a:solidFill>
                  <a:schemeClr val="tx1">
                    <a:lumMod val="65000"/>
                    <a:lumOff val="35000"/>
                  </a:schemeClr>
                </a:solidFill>
                <a:uFill>
                  <a:solidFill>
                    <a:srgbClr val="C00000"/>
                  </a:solidFill>
                </a:uFill>
                <a:latin typeface="Cambria" panose="02040503050406030204" pitchFamily="18" charset="0"/>
                <a:cs typeface="Arial Black"/>
              </a:rPr>
              <a:t>Latitude, Longitude, </a:t>
            </a:r>
            <a:r>
              <a:rPr lang="en-US" sz="3200" b="1" i="1" spc="-20" dirty="0">
                <a:solidFill>
                  <a:schemeClr val="tx1">
                    <a:lumMod val="65000"/>
                    <a:lumOff val="35000"/>
                  </a:schemeClr>
                </a:solidFill>
                <a:uFill>
                  <a:solidFill>
                    <a:srgbClr val="C00000"/>
                  </a:solidFill>
                </a:uFill>
                <a:latin typeface="Cambria" panose="02040503050406030204" pitchFamily="18" charset="0"/>
                <a:cs typeface="Arial Black"/>
              </a:rPr>
              <a:t>Ellipsoid Height</a:t>
            </a: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Geopotential</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Orthometric Height</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“Elevation”</a:t>
            </a:r>
            <a:endParaRPr lang="en-US" sz="4800" b="1" spc="-20" dirty="0">
              <a:solidFill>
                <a:schemeClr val="tx1">
                  <a:lumMod val="65000"/>
                  <a:lumOff val="35000"/>
                </a:schemeClr>
              </a:solidFill>
              <a:uFill>
                <a:solidFill>
                  <a:srgbClr val="C00000"/>
                </a:solidFill>
              </a:uFill>
              <a:latin typeface="Cambria" panose="02040503050406030204" pitchFamily="18" charset="0"/>
              <a:cs typeface="Arial Black"/>
            </a:endParaRPr>
          </a:p>
        </p:txBody>
      </p:sp>
      <p:sp>
        <p:nvSpPr>
          <p:cNvPr id="3" name="TextBox 2"/>
          <p:cNvSpPr txBox="1"/>
          <p:nvPr/>
        </p:nvSpPr>
        <p:spPr bwMode="auto">
          <a:xfrm>
            <a:off x="7287208" y="2550956"/>
            <a:ext cx="1315616"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NAD83</a:t>
            </a:r>
            <a:endParaRPr lang="en-US" sz="2400" dirty="0"/>
          </a:p>
        </p:txBody>
      </p:sp>
      <p:sp>
        <p:nvSpPr>
          <p:cNvPr id="5" name="TextBox 4"/>
          <p:cNvSpPr txBox="1"/>
          <p:nvPr/>
        </p:nvSpPr>
        <p:spPr bwMode="auto">
          <a:xfrm>
            <a:off x="7287208" y="4665697"/>
            <a:ext cx="1558212"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NAVD88</a:t>
            </a:r>
            <a:endParaRPr lang="en-US" sz="2400" dirty="0"/>
          </a:p>
        </p:txBody>
      </p:sp>
      <p:cxnSp>
        <p:nvCxnSpPr>
          <p:cNvPr id="7" name="Straight Arrow Connector 6"/>
          <p:cNvCxnSpPr/>
          <p:nvPr/>
        </p:nvCxnSpPr>
        <p:spPr>
          <a:xfrm>
            <a:off x="6186196" y="2774886"/>
            <a:ext cx="1063690" cy="9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5" idx="1"/>
          </p:cNvCxnSpPr>
          <p:nvPr/>
        </p:nvCxnSpPr>
        <p:spPr>
          <a:xfrm>
            <a:off x="6438900" y="4895850"/>
            <a:ext cx="848308" cy="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9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1"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2" end="2"/>
                                            </p:txEl>
                                          </p:spTgt>
                                        </p:tgtEl>
                                      </p:cBhvr>
                                    </p:animEffect>
                                    <p:set>
                                      <p:cBhvr>
                                        <p:cTn id="25" dur="1" fill="hold">
                                          <p:stCondLst>
                                            <p:cond delay="499"/>
                                          </p:stCondLst>
                                        </p:cTn>
                                        <p:tgtEl>
                                          <p:spTgt spid="4">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xEl>
                                              <p:pRg st="3" end="3"/>
                                            </p:txEl>
                                          </p:spTgt>
                                        </p:tgtEl>
                                      </p:cBhvr>
                                    </p:animEffect>
                                    <p:set>
                                      <p:cBhvr>
                                        <p:cTn id="28" dur="1" fill="hold">
                                          <p:stCondLst>
                                            <p:cond delay="499"/>
                                          </p:stCondLst>
                                        </p:cTn>
                                        <p:tgtEl>
                                          <p:spTgt spid="4">
                                            <p:txEl>
                                              <p:pRg st="3" end="3"/>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xEl>
                                              <p:pRg st="4" end="4"/>
                                            </p:txEl>
                                          </p:spTgt>
                                        </p:tgtEl>
                                      </p:cBhvr>
                                    </p:animEffect>
                                    <p:set>
                                      <p:cBhvr>
                                        <p:cTn id="31" dur="1" fill="hold">
                                          <p:stCondLst>
                                            <p:cond delay="499"/>
                                          </p:stCondLst>
                                        </p:cTn>
                                        <p:tgtEl>
                                          <p:spTgt spid="4">
                                            <p:txEl>
                                              <p:pRg st="4" end="4"/>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1" end="1"/>
                                            </p:txEl>
                                          </p:spTgt>
                                        </p:tgtEl>
                                      </p:cBhvr>
                                    </p:animEffect>
                                    <p:set>
                                      <p:cBhvr>
                                        <p:cTn id="34" dur="1" fill="hold">
                                          <p:stCondLst>
                                            <p:cond delay="499"/>
                                          </p:stCondLst>
                                        </p:cTn>
                                        <p:tgtEl>
                                          <p:spTgt spid="4">
                                            <p:txEl>
                                              <p:pRg st="1" end="1"/>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 name="Title 1"/>
          <p:cNvSpPr txBox="1">
            <a:spLocks/>
          </p:cNvSpPr>
          <p:nvPr/>
        </p:nvSpPr>
        <p:spPr>
          <a:xfrm>
            <a:off x="0" y="-19549"/>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sz="3600" u="none">
                <a:ln>
                  <a:noFill/>
                </a:ln>
                <a:solidFill>
                  <a:sysClr lastClr="000000" val="windowText"/>
                </a:solidFill>
                <a:effectLst/>
                <a:uLnTx/>
                <a:uFillTx/>
                <a:latin charset="0" panose="02040503050406030204" pitchFamily="18" typeface="Cambria"/>
                <a:ea charset="0" panose="02040503050406030204" pitchFamily="18" typeface="Cambria"/>
                <a:cs typeface="+mj-cs"/>
              </a:rPr>
              <a:t>Three types of heights in NSRS</a:t>
            </a:r>
          </a:p>
        </p:txBody>
      </p:sp>
      <p:grpSp>
        <p:nvGrpSpPr>
          <p:cNvPr id="7" name="Water Level">
            <a:extLst>
              <a:ext uri="{FF2B5EF4-FFF2-40B4-BE49-F238E27FC236}">
                <a16:creationId xmlns:a16="http://schemas.microsoft.com/office/drawing/2014/main" id="{CDD68D0F-CC2D-446D-9107-60BF596197EE}"/>
              </a:ext>
            </a:extLst>
          </p:cNvPr>
          <p:cNvGrpSpPr/>
          <p:nvPr/>
        </p:nvGrpSpPr>
        <p:grpSpPr>
          <a:xfrm>
            <a:off x="88744" y="4728287"/>
            <a:ext cx="8752075" cy="2017964"/>
            <a:chOff x="227917" y="4733176"/>
            <a:chExt cx="8752075" cy="2017964"/>
          </a:xfrm>
        </p:grpSpPr>
        <p:sp>
          <p:nvSpPr>
            <p:cNvPr id="55" name="Text Placeholder 4"/>
            <p:cNvSpPr txBox="1">
              <a:spLocks/>
            </p:cNvSpPr>
            <p:nvPr/>
          </p:nvSpPr>
          <p:spPr>
            <a:xfrm>
              <a:off x="2874452" y="4733176"/>
              <a:ext cx="3639559" cy="473412"/>
            </a:xfrm>
            <a:prstGeom prst="rect">
              <a:avLst/>
            </a:prstGeom>
          </p:spPr>
          <p:txBody>
            <a:bodyPr anchor="b"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Water Level or Tidal</a:t>
              </a:r>
            </a:p>
          </p:txBody>
        </p:sp>
        <p:pic>
          <p:nvPicPr>
            <p:cNvPr descr="bathgrid" id="60" name="Shape 109"/>
            <p:cNvPicPr preferRelativeResize="0">
              <a:picLocks noChangeAspect="1"/>
            </p:cNvPicPr>
            <p:nvPr/>
          </p:nvPicPr>
          <p:blipFill rotWithShape="1">
            <a:blip r:embed="rId3"/>
            <a:srcRect b="233" l="347" t="314"/>
            <a:stretch/>
          </p:blipFill>
          <p:spPr>
            <a:xfrm>
              <a:off x="3487211" y="5253498"/>
              <a:ext cx="1222605" cy="1433831"/>
            </a:xfrm>
            <a:prstGeom prst="rect">
              <a:avLst/>
            </a:prstGeom>
            <a:noFill/>
            <a:ln cap="flat" cmpd="sng" w="19050">
              <a:solidFill>
                <a:schemeClr val="bg1">
                  <a:lumMod val="65000"/>
                </a:schemeClr>
              </a:solidFill>
              <a:prstDash val="solid"/>
              <a:miter lim="800000"/>
              <a:headEnd len="med" type="none" w="med"/>
              <a:tailEnd len="med" type="none" w="med"/>
            </a:ln>
          </p:spPr>
        </p:pic>
        <p:sp>
          <p:nvSpPr>
            <p:cNvPr id="61" name="Shape 110"/>
            <p:cNvSpPr/>
            <p:nvPr/>
          </p:nvSpPr>
          <p:spPr>
            <a:xfrm>
              <a:off x="4709625" y="5290914"/>
              <a:ext cx="1463675" cy="228600"/>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NOAA and USACE Hydrography</a:t>
              </a:r>
            </a:p>
          </p:txBody>
        </p:sp>
        <p:pic>
          <p:nvPicPr>
            <p:cNvPr id="65" name="Shape 119"/>
            <p:cNvPicPr preferRelativeResize="0"/>
            <p:nvPr/>
          </p:nvPicPr>
          <p:blipFill rotWithShape="1">
            <a:blip r:embed="rId4">
              <a:extLst>
                <a:ext uri="{28A0092B-C50C-407E-A947-70E740481C1C}">
                  <a14:useLocalDpi xmlns:a14="http://schemas.microsoft.com/office/drawing/2010/main" val="0"/>
                </a:ext>
              </a:extLst>
            </a:blip>
            <a:srcRect b="50" l="66" r="200" t="204"/>
            <a:stretch/>
          </p:blipFill>
          <p:spPr>
            <a:xfrm>
              <a:off x="1665123" y="5265240"/>
              <a:ext cx="1555750" cy="1485900"/>
            </a:xfrm>
            <a:prstGeom prst="rect">
              <a:avLst/>
            </a:prstGeom>
            <a:noFill/>
            <a:ln cap="flat" cmpd="sng" w="19050">
              <a:solidFill>
                <a:schemeClr val="bg1">
                  <a:lumMod val="65000"/>
                </a:schemeClr>
              </a:solidFill>
              <a:prstDash val="solid"/>
              <a:miter lim="800000"/>
              <a:headEnd len="med" type="none" w="med"/>
              <a:tailEnd len="med" type="none" w="med"/>
            </a:ln>
          </p:spPr>
        </p:pic>
        <p:pic>
          <p:nvPicPr>
            <p:cNvPr id="73" name="Picture 72"/>
            <p:cNvPicPr>
              <a:picLocks noChangeAspect="1"/>
            </p:cNvPicPr>
            <p:nvPr/>
          </p:nvPicPr>
          <p:blipFill rotWithShape="1">
            <a:blip cstate="print" r:embed="rId5">
              <a:extLst>
                <a:ext uri="{28A0092B-C50C-407E-A947-70E740481C1C}">
                  <a14:useLocalDpi xmlns:a14="http://schemas.microsoft.com/office/drawing/2010/main" val="0"/>
                </a:ext>
              </a:extLst>
            </a:blip>
            <a:srcRect b="269" l="142" r="101" t="219"/>
            <a:stretch/>
          </p:blipFill>
          <p:spPr>
            <a:xfrm>
              <a:off x="6544577" y="4911184"/>
              <a:ext cx="2435415" cy="1751169"/>
            </a:xfrm>
            <a:prstGeom prst="rect">
              <a:avLst/>
            </a:prstGeom>
            <a:ln w="19050">
              <a:solidFill>
                <a:schemeClr val="bg1">
                  <a:lumMod val="65000"/>
                </a:schemeClr>
              </a:solidFill>
            </a:ln>
          </p:spPr>
        </p:pic>
        <p:sp>
          <p:nvSpPr>
            <p:cNvPr id="74" name="Shape 110"/>
            <p:cNvSpPr/>
            <p:nvPr/>
          </p:nvSpPr>
          <p:spPr>
            <a:xfrm>
              <a:off x="227917" y="6475880"/>
              <a:ext cx="1463675"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Daily and Extreme Water Levels (Gage)</a:t>
              </a:r>
            </a:p>
          </p:txBody>
        </p:sp>
        <p:sp>
          <p:nvSpPr>
            <p:cNvPr id="75" name="Shape 110"/>
            <p:cNvSpPr/>
            <p:nvPr/>
          </p:nvSpPr>
          <p:spPr>
            <a:xfrm>
              <a:off x="4937311" y="6162422"/>
              <a:ext cx="1638188" cy="386752"/>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Shoreline Mapping and Regulatory Boundaries at the Coast</a:t>
              </a:r>
            </a:p>
          </p:txBody>
        </p:sp>
      </p:grpSp>
      <p:grpSp>
        <p:nvGrpSpPr>
          <p:cNvPr id="10" name="Bridge"/>
          <p:cNvGrpSpPr/>
          <p:nvPr/>
        </p:nvGrpSpPr>
        <p:grpSpPr>
          <a:xfrm>
            <a:off x="2858309" y="694203"/>
            <a:ext cx="2624036" cy="706654"/>
            <a:chOff x="2858309" y="694203"/>
            <a:chExt cx="2624036" cy="706654"/>
          </a:xfrm>
        </p:grpSpPr>
        <p:pic>
          <p:nvPicPr>
            <p:cNvPr id="3" name="bridge cartoon"/>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2858309" y="694203"/>
              <a:ext cx="2624036" cy="706654"/>
            </a:xfrm>
            <a:prstGeom prst="rect">
              <a:avLst/>
            </a:prstGeom>
            <a:effectLst>
              <a:outerShdw algn="tl" blurRad="50800" dir="2700000" dist="38100" rotWithShape="0">
                <a:prstClr val="black">
                  <a:alpha val="40000"/>
                </a:prstClr>
              </a:outerShdw>
            </a:effectLst>
          </p:spPr>
        </p:pic>
        <p:sp>
          <p:nvSpPr>
            <p:cNvPr id="4" name="Left Arrow 3"/>
            <p:cNvSpPr/>
            <p:nvPr/>
          </p:nvSpPr>
          <p:spPr>
            <a:xfrm flipH="1">
              <a:off x="3952874" y="1094231"/>
              <a:ext cx="492919" cy="294849"/>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 name="geoid"/>
            <p:cNvSpPr txBox="1"/>
            <p:nvPr/>
          </p:nvSpPr>
          <p:spPr bwMode="auto">
            <a:xfrm>
              <a:off x="3931898" y="1116552"/>
              <a:ext cx="506058" cy="230832"/>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900" u="none">
                  <a:ln>
                    <a:noFill/>
                  </a:ln>
                  <a:solidFill>
                    <a:prstClr val="white"/>
                  </a:solidFill>
                  <a:effectLst/>
                  <a:uLnTx/>
                  <a:uFillTx/>
                  <a:latin charset="0" pitchFamily="34" typeface="Calibri"/>
                  <a:ea charset="-128" pitchFamily="34" typeface="ＭＳ Ｐゴシック"/>
                  <a:cs typeface="+mn-cs"/>
                </a:rPr>
                <a:t>geoid</a:t>
              </a:r>
            </a:p>
          </p:txBody>
        </p:sp>
      </p:grpSp>
      <p:grpSp>
        <p:nvGrpSpPr>
          <p:cNvPr id="14" name="Ellipsoid"/>
          <p:cNvGrpSpPr/>
          <p:nvPr/>
        </p:nvGrpSpPr>
        <p:grpSpPr>
          <a:xfrm>
            <a:off x="139054" y="1136236"/>
            <a:ext cx="3470548" cy="3482643"/>
            <a:chOff x="139054" y="1136236"/>
            <a:chExt cx="3470548" cy="3482643"/>
          </a:xfrm>
        </p:grpSpPr>
        <p:sp>
          <p:nvSpPr>
            <p:cNvPr id="54" name="Text Placeholder 4"/>
            <p:cNvSpPr txBox="1">
              <a:spLocks/>
            </p:cNvSpPr>
            <p:nvPr/>
          </p:nvSpPr>
          <p:spPr>
            <a:xfrm>
              <a:off x="939154" y="1136236"/>
              <a:ext cx="2158985" cy="414460"/>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Ellipsoidal</a:t>
              </a:r>
              <a:endParaRPr b="1" baseline="0" cap="none" dirty="0" i="0" kern="1200" kumimoji="0" lang="en-US" noProof="0" normalizeH="0" spc="0" strike="noStrike" sz="26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pic>
          <p:nvPicPr>
            <p:cNvPr descr="C:\Vicki\Work\Presentations\GRAV-D images\MN12\BaseStation.JPG" id="56" name="Shape 104"/>
            <p:cNvPicPr preferRelativeResize="0"/>
            <p:nvPr/>
          </p:nvPicPr>
          <p:blipFill rotWithShape="1">
            <a:blip r:embed="rId7">
              <a:alphaModFix/>
            </a:blip>
            <a:srcRect l="337" r="8"/>
            <a:stretch/>
          </p:blipFill>
          <p:spPr>
            <a:xfrm>
              <a:off x="218883" y="2915320"/>
              <a:ext cx="1200002" cy="1472351"/>
            </a:xfrm>
            <a:prstGeom prst="rect">
              <a:avLst/>
            </a:prstGeom>
            <a:noFill/>
            <a:ln cap="flat" cmpd="sng" w="19050">
              <a:solidFill>
                <a:schemeClr val="bg1">
                  <a:lumMod val="65000"/>
                </a:schemeClr>
              </a:solidFill>
              <a:prstDash val="solid"/>
              <a:miter lim="800000"/>
              <a:headEnd len="med" type="none" w="med"/>
              <a:tailEnd len="med" type="none" w="med"/>
            </a:ln>
          </p:spPr>
        </p:pic>
        <p:sp>
          <p:nvSpPr>
            <p:cNvPr id="57" name="Shape 105"/>
            <p:cNvSpPr txBox="1"/>
            <p:nvPr/>
          </p:nvSpPr>
          <p:spPr>
            <a:xfrm>
              <a:off x="139054" y="4351807"/>
              <a:ext cx="1600200" cy="267072"/>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GPS Observations</a:t>
              </a:r>
            </a:p>
          </p:txBody>
        </p:sp>
        <p:pic>
          <p:nvPicPr>
            <p:cNvPr descr="GPShydro" id="58" name="Shape 106"/>
            <p:cNvPicPr preferRelativeResize="0"/>
            <p:nvPr/>
          </p:nvPicPr>
          <p:blipFill rotWithShape="1">
            <a:blip r:embed="rId8">
              <a:alphaModFix/>
            </a:blip>
            <a:srcRect/>
            <a:stretch/>
          </p:blipFill>
          <p:spPr>
            <a:xfrm>
              <a:off x="218883" y="1565632"/>
              <a:ext cx="1612429" cy="1232226"/>
            </a:xfrm>
            <a:prstGeom prst="rect">
              <a:avLst/>
            </a:prstGeom>
            <a:noFill/>
            <a:ln cap="flat" cmpd="sng" w="19050">
              <a:solidFill>
                <a:schemeClr val="bg1">
                  <a:lumMod val="65000"/>
                </a:schemeClr>
              </a:solidFill>
              <a:prstDash val="solid"/>
              <a:miter lim="800000"/>
              <a:headEnd len="med" type="none" w="med"/>
              <a:tailEnd len="med" type="none" w="med"/>
            </a:ln>
          </p:spPr>
        </p:pic>
        <p:sp>
          <p:nvSpPr>
            <p:cNvPr id="59" name="Shape 107"/>
            <p:cNvSpPr txBox="1"/>
            <p:nvPr/>
          </p:nvSpPr>
          <p:spPr>
            <a:xfrm>
              <a:off x="1816798" y="1479455"/>
              <a:ext cx="1380526" cy="646331"/>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Hydrographic Surveys </a:t>
              </a:r>
            </a:p>
          </p:txBody>
        </p:sp>
        <p:pic>
          <p:nvPicPr>
            <p:cNvPr descr="plane fig reduced1" id="64" name="Shape 118"/>
            <p:cNvPicPr preferRelativeResize="0"/>
            <p:nvPr/>
          </p:nvPicPr>
          <p:blipFill rotWithShape="1">
            <a:blip r:embed="rId9">
              <a:alphaModFix/>
            </a:blip>
            <a:srcRect/>
            <a:stretch/>
          </p:blipFill>
          <p:spPr>
            <a:xfrm>
              <a:off x="1966232" y="2428000"/>
              <a:ext cx="1563621" cy="1932864"/>
            </a:xfrm>
            <a:prstGeom prst="rect">
              <a:avLst/>
            </a:prstGeom>
            <a:noFill/>
            <a:ln cap="flat" cmpd="sng" w="19050">
              <a:solidFill>
                <a:schemeClr val="bg1">
                  <a:lumMod val="65000"/>
                </a:schemeClr>
              </a:solidFill>
              <a:prstDash val="solid"/>
              <a:round/>
              <a:headEnd len="med" type="none" w="med"/>
              <a:tailEnd len="med" type="none" w="med"/>
            </a:ln>
          </p:spPr>
        </p:pic>
        <p:sp>
          <p:nvSpPr>
            <p:cNvPr id="66" name="Shape 121"/>
            <p:cNvSpPr/>
            <p:nvPr/>
          </p:nvSpPr>
          <p:spPr>
            <a:xfrm>
              <a:off x="1716836" y="4338895"/>
              <a:ext cx="1892766"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Lidar Data</a:t>
              </a:r>
            </a:p>
          </p:txBody>
        </p:sp>
        <p:sp>
          <p:nvSpPr>
            <p:cNvPr id="31" name="NAD83"/>
            <p:cNvSpPr txBox="1">
              <a:spLocks/>
            </p:cNvSpPr>
            <p:nvPr/>
          </p:nvSpPr>
          <p:spPr>
            <a:xfrm>
              <a:off x="2240578" y="1984730"/>
              <a:ext cx="857561"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NAD83</a:t>
              </a:r>
            </a:p>
          </p:txBody>
        </p:sp>
      </p:grpSp>
      <p:grpSp>
        <p:nvGrpSpPr>
          <p:cNvPr id="11" name="Orthometric"/>
          <p:cNvGrpSpPr/>
          <p:nvPr/>
        </p:nvGrpSpPr>
        <p:grpSpPr>
          <a:xfrm>
            <a:off x="4176190" y="1068867"/>
            <a:ext cx="4823030" cy="3280115"/>
            <a:chOff x="4176190" y="1068867"/>
            <a:chExt cx="4823030" cy="3280115"/>
          </a:xfrm>
        </p:grpSpPr>
        <p:sp>
          <p:nvSpPr>
            <p:cNvPr id="52" name="Text Placeholder 4"/>
            <p:cNvSpPr txBox="1">
              <a:spLocks/>
            </p:cNvSpPr>
            <p:nvPr/>
          </p:nvSpPr>
          <p:spPr>
            <a:xfrm>
              <a:off x="5443017" y="1068867"/>
              <a:ext cx="2295391" cy="414459"/>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err="1"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Orthometric</a:t>
              </a:r>
              <a:endPar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sp>
          <p:nvSpPr>
            <p:cNvPr id="62" name="Shape 111"/>
            <p:cNvSpPr/>
            <p:nvPr/>
          </p:nvSpPr>
          <p:spPr>
            <a:xfrm>
              <a:off x="6256999" y="1482268"/>
              <a:ext cx="929639" cy="396454"/>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USGS </a:t>
              </a:r>
            </a:p>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Topography</a:t>
              </a:r>
            </a:p>
          </p:txBody>
        </p:sp>
        <p:pic>
          <p:nvPicPr>
            <p:cNvPr id="63" name="Shape 117"/>
            <p:cNvPicPr preferRelativeResize="0"/>
            <p:nvPr/>
          </p:nvPicPr>
          <p:blipFill rotWithShape="1">
            <a:blip r:embed="rId10">
              <a:alphaModFix/>
            </a:blip>
            <a:srcRect b="32" l="204" r="207" t="113"/>
            <a:stretch/>
          </p:blipFill>
          <p:spPr>
            <a:xfrm>
              <a:off x="7666391" y="1425744"/>
              <a:ext cx="1259663" cy="1886673"/>
            </a:xfrm>
            <a:prstGeom prst="rect">
              <a:avLst/>
            </a:prstGeom>
            <a:noFill/>
            <a:ln cap="flat" cmpd="sng" w="19304">
              <a:solidFill>
                <a:schemeClr val="bg1">
                  <a:lumMod val="65000"/>
                </a:schemeClr>
              </a:solidFill>
              <a:prstDash val="solid"/>
              <a:miter lim="800000"/>
              <a:headEnd len="med" type="none" w="med"/>
              <a:tailEnd len="med" type="none" w="med"/>
            </a:ln>
          </p:spPr>
        </p:pic>
        <p:pic>
          <p:nvPicPr>
            <p:cNvPr descr="using digital level" id="67" name="Shape 123"/>
            <p:cNvPicPr preferRelativeResize="0"/>
            <p:nvPr/>
          </p:nvPicPr>
          <p:blipFill rotWithShape="1">
            <a:blip r:embed="rId11">
              <a:alphaModFix/>
            </a:blip>
            <a:srcRect/>
            <a:stretch/>
          </p:blipFill>
          <p:spPr>
            <a:xfrm>
              <a:off x="6463326" y="2721372"/>
              <a:ext cx="1059174" cy="1596744"/>
            </a:xfrm>
            <a:prstGeom prst="rect">
              <a:avLst/>
            </a:prstGeom>
            <a:noFill/>
            <a:ln cap="flat" cmpd="sng" w="19050">
              <a:solidFill>
                <a:schemeClr val="bg1">
                  <a:lumMod val="65000"/>
                </a:schemeClr>
              </a:solidFill>
              <a:prstDash val="solid"/>
              <a:round/>
              <a:headEnd len="med" type="none" w="med"/>
              <a:tailEnd len="med" type="none" w="med"/>
            </a:ln>
          </p:spPr>
        </p:pic>
        <p:pic>
          <p:nvPicPr>
            <p:cNvPr id="68" name="Picture 67"/>
            <p:cNvPicPr>
              <a:picLocks noChangeAspect="1"/>
            </p:cNvPicPr>
            <p:nvPr/>
          </p:nvPicPr>
          <p:blipFill>
            <a:blip cstate="print" r:embed="rId12">
              <a:extLst>
                <a:ext uri="{28A0092B-C50C-407E-A947-70E740481C1C}">
                  <a14:useLocalDpi xmlns:a14="http://schemas.microsoft.com/office/drawing/2010/main" val="0"/>
                </a:ext>
              </a:extLst>
            </a:blip>
            <a:stretch>
              <a:fillRect/>
            </a:stretch>
          </p:blipFill>
          <p:spPr>
            <a:xfrm>
              <a:off x="4176190" y="1473407"/>
              <a:ext cx="2124189" cy="2124189"/>
            </a:xfrm>
            <a:prstGeom prst="rect">
              <a:avLst/>
            </a:prstGeom>
            <a:ln w="19050">
              <a:solidFill>
                <a:schemeClr val="bg1">
                  <a:lumMod val="65000"/>
                </a:schemeClr>
              </a:solidFill>
            </a:ln>
          </p:spPr>
        </p:pic>
        <p:sp>
          <p:nvSpPr>
            <p:cNvPr id="70" name="Shape 111"/>
            <p:cNvSpPr/>
            <p:nvPr/>
          </p:nvSpPr>
          <p:spPr>
            <a:xfrm>
              <a:off x="7915006" y="3321517"/>
              <a:ext cx="1084214"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FEMA NFIP Data &amp; Maps</a:t>
              </a:r>
            </a:p>
          </p:txBody>
        </p:sp>
        <p:sp>
          <p:nvSpPr>
            <p:cNvPr id="71" name="Shape 111"/>
            <p:cNvSpPr/>
            <p:nvPr/>
          </p:nvSpPr>
          <p:spPr>
            <a:xfrm>
              <a:off x="4678949" y="3952528"/>
              <a:ext cx="1828827"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Engineering and Construction Surveys</a:t>
              </a:r>
            </a:p>
          </p:txBody>
        </p:sp>
        <p:sp>
          <p:nvSpPr>
            <p:cNvPr id="33" name="NAVD88"/>
            <p:cNvSpPr txBox="1">
              <a:spLocks/>
            </p:cNvSpPr>
            <p:nvPr/>
          </p:nvSpPr>
          <p:spPr>
            <a:xfrm>
              <a:off x="6524400" y="1983125"/>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NAVD88</a:t>
              </a:r>
            </a:p>
          </p:txBody>
        </p:sp>
        <p:sp>
          <p:nvSpPr>
            <p:cNvPr id="34" name="NGVD29"/>
            <p:cNvSpPr txBox="1">
              <a:spLocks/>
            </p:cNvSpPr>
            <p:nvPr/>
          </p:nvSpPr>
          <p:spPr>
            <a:xfrm>
              <a:off x="6524400" y="2270280"/>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NGVD29</a:t>
              </a:r>
            </a:p>
          </p:txBody>
        </p:sp>
      </p:grpSp>
    </p:spTree>
    <p:extLst>
      <p:ext uri="{BB962C8B-B14F-4D97-AF65-F5344CB8AC3E}">
        <p14:creationId xmlns:p14="http://schemas.microsoft.com/office/powerpoint/2010/main" val="46771138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2">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1+#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2" presetSubtype="8">
                                  <p:stCondLst>
                                    <p:cond delay="0"/>
                                  </p:stCondLst>
                                  <p:childTnLst>
                                    <p:set>
                                      <p:cBhvr>
                                        <p:cTn dur="1" fill="hold" id="24">
                                          <p:stCondLst>
                                            <p:cond delay="0"/>
                                          </p:stCondLst>
                                        </p:cTn>
                                        <p:tgtEl>
                                          <p:spTgt spid="10"/>
                                        </p:tgtEl>
                                        <p:attrNameLst>
                                          <p:attrName>style.visibility</p:attrName>
                                        </p:attrNameLst>
                                      </p:cBhvr>
                                      <p:to>
                                        <p:strVal val="visible"/>
                                      </p:to>
                                    </p:set>
                                    <p:animEffect filter="wipe(left)" transition="in">
                                      <p:cBhvr>
                                        <p:cTn dur="10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p:cNvSpPr txBox="1">
            <a:spLocks/>
          </p:cNvSpPr>
          <p:nvPr/>
        </p:nvSpPr>
        <p:spPr>
          <a:xfrm>
            <a:off x="5443017" y="1068867"/>
            <a:ext cx="2295391" cy="414459"/>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Orthometric</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65141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J_NGS_background_4by3.potx" id="{5AAB0E61-1127-48B6-8511-D4DA99B8B270}" vid="{DDBA5611-CF83-47A2-988B-D9C43332CB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2530</TotalTime>
  <Words>3354</Words>
  <Application>Microsoft Office PowerPoint</Application>
  <PresentationFormat>On-screen Show (4:3)</PresentationFormat>
  <Paragraphs>462</Paragraphs>
  <Slides>42</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Cambria</vt:lpstr>
      <vt:lpstr>Times New Roman</vt:lpstr>
      <vt:lpstr>Wingdings</vt:lpstr>
      <vt:lpstr>Office Theme</vt:lpstr>
      <vt:lpstr>Geodesy for the Geographer Vertical Datums for the Floodplain Manager</vt:lpstr>
      <vt:lpstr>Organizational Structure</vt:lpstr>
      <vt:lpstr>Organizational Structure</vt:lpstr>
      <vt:lpstr>NGS Mission</vt:lpstr>
      <vt:lpstr>Modernizing the NSRS</vt:lpstr>
      <vt:lpstr>PowerPoint Presentation</vt:lpstr>
      <vt:lpstr>PowerPoint Presentation</vt:lpstr>
      <vt:lpstr>PowerPoint Presentation</vt:lpstr>
      <vt:lpstr>PowerPoint Presentation</vt:lpstr>
      <vt:lpstr>Comparing Orthometric (aka Ortho) Heights</vt:lpstr>
      <vt:lpstr>PowerPoint Presentation</vt:lpstr>
      <vt:lpstr>PowerPoint Presentation</vt:lpstr>
      <vt:lpstr>Ok Jeff, how do I do that?</vt:lpstr>
      <vt:lpstr>PowerPoint Presentation</vt:lpstr>
      <vt:lpstr>PowerPoint Presentation</vt:lpstr>
      <vt:lpstr>PowerPoint Presentation</vt:lpstr>
      <vt:lpstr>NGVD29 – based on 26 tide gauges</vt:lpstr>
      <vt:lpstr>PowerPoint Presentation</vt:lpstr>
      <vt:lpstr>NAVD88 – based on single benchmark</vt:lpstr>
      <vt:lpstr>PowerPoint Presentation</vt:lpstr>
      <vt:lpstr>NAVD88 – based on single benchmark</vt:lpstr>
      <vt:lpstr>PowerPoint Presentation</vt:lpstr>
      <vt:lpstr>PowerPoint Presentation</vt:lpstr>
      <vt:lpstr>PowerPoint Presentation</vt:lpstr>
      <vt:lpstr>NAPGD2022</vt:lpstr>
      <vt:lpstr>PowerPoint Presentation</vt:lpstr>
      <vt:lpstr>PowerPoint Presentation</vt:lpstr>
      <vt:lpstr>PowerPoint Presentation</vt:lpstr>
      <vt:lpstr>PowerPoint Presentation</vt:lpstr>
      <vt:lpstr>PowerPoint Presentation</vt:lpstr>
      <vt:lpstr>PowerPoint Presentation</vt:lpstr>
      <vt:lpstr>Gravimetric vs. Hybrid Geoid</vt:lpstr>
      <vt:lpstr>NAVD88 uses a Hybrid Geoid</vt:lpstr>
      <vt:lpstr>NAPGD2022 uses a Gravimetric Geoid</vt:lpstr>
      <vt:lpstr>How do we fit the geoid to the datum?</vt:lpstr>
      <vt:lpstr>PowerPoint Presentation</vt:lpstr>
      <vt:lpstr>Preparing for NAPGD2022</vt:lpstr>
      <vt:lpstr>Preparing for NAPGD2022</vt:lpstr>
      <vt:lpstr>Preparing for NAPGD2022</vt:lpstr>
      <vt:lpstr>PowerPoint Presentation</vt:lpstr>
      <vt:lpstr>Regional Geodetic Advisor Program</vt:lpstr>
      <vt:lpstr>PowerPoint Presentation</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 Dive into Geodetic Surveying Vertical Datums, Geoids, OPUS, NCAT, and more</dc:title>
  <dc:creator>Jeff Jalbrzikowski</dc:creator>
  <cp:lastModifiedBy>Jeff Jalbrzikowski</cp:lastModifiedBy>
  <cp:revision>50</cp:revision>
  <dcterms:created xsi:type="dcterms:W3CDTF">2023-02-26T19:04:01Z</dcterms:created>
  <dcterms:modified xsi:type="dcterms:W3CDTF">2024-01-12T15:28:12Z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2858286</vt:lpwstr>
  </property>
  <property fmtid="{D5CDD505-2E9C-101B-9397-08002B2CF9AE}" name="NXPowerLiteSettings" pid="3">
    <vt:lpwstr>F70005D002A000</vt:lpwstr>
  </property>
  <property fmtid="{D5CDD505-2E9C-101B-9397-08002B2CF9AE}" name="NXPowerLiteVersion" pid="4">
    <vt:lpwstr>D10.2.0</vt:lpwstr>
  </property>
</Properties>
</file>