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theme+xml" PartName="/ppt/theme/theme2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theme+xml" PartName="/ppt/theme/theme3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image/jpg" PartName="/ppt/media/image10.jpg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  <p:sldMasterId id="2147483687" r:id="rId4"/>
  </p:sldMasterIdLst>
  <p:notesMasterIdLst>
    <p:notesMasterId r:id="rId47"/>
  </p:notesMasterIdLst>
  <p:sldIdLst>
    <p:sldId id="257" r:id="rId5"/>
    <p:sldId id="2446" r:id="rId6"/>
    <p:sldId id="2443" r:id="rId7"/>
    <p:sldId id="2440" r:id="rId8"/>
    <p:sldId id="1564" r:id="rId9"/>
    <p:sldId id="260" r:id="rId10"/>
    <p:sldId id="2431" r:id="rId11"/>
    <p:sldId id="2110" r:id="rId12"/>
    <p:sldId id="2111" r:id="rId13"/>
    <p:sldId id="2064" r:id="rId14"/>
    <p:sldId id="2112" r:id="rId15"/>
    <p:sldId id="2113" r:id="rId16"/>
    <p:sldId id="2114" r:id="rId17"/>
    <p:sldId id="273" r:id="rId18"/>
    <p:sldId id="2439" r:id="rId19"/>
    <p:sldId id="275" r:id="rId20"/>
    <p:sldId id="2425" r:id="rId21"/>
    <p:sldId id="2427" r:id="rId22"/>
    <p:sldId id="271" r:id="rId23"/>
    <p:sldId id="2426" r:id="rId24"/>
    <p:sldId id="2441" r:id="rId25"/>
    <p:sldId id="2006" r:id="rId26"/>
    <p:sldId id="279" r:id="rId27"/>
    <p:sldId id="2438" r:id="rId28"/>
    <p:sldId id="2048" r:id="rId29"/>
    <p:sldId id="2141" r:id="rId30"/>
    <p:sldId id="2046" r:id="rId31"/>
    <p:sldId id="2045" r:id="rId32"/>
    <p:sldId id="2076" r:id="rId33"/>
    <p:sldId id="2077" r:id="rId34"/>
    <p:sldId id="2078" r:id="rId35"/>
    <p:sldId id="2079" r:id="rId36"/>
    <p:sldId id="2044" r:id="rId37"/>
    <p:sldId id="2116" r:id="rId38"/>
    <p:sldId id="2134" r:id="rId39"/>
    <p:sldId id="2135" r:id="rId40"/>
    <p:sldId id="2136" r:id="rId41"/>
    <p:sldId id="2137" r:id="rId42"/>
    <p:sldId id="2139" r:id="rId43"/>
    <p:sldId id="1402" r:id="rId44"/>
    <p:sldId id="2386" r:id="rId45"/>
    <p:sldId id="2437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3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Jalbrzikowski" initials="JJ" lastIdx="1" clrIdx="0">
    <p:extLst>
      <p:ext uri="{19B8F6BF-5375-455C-9EA6-DF929625EA0E}">
        <p15:presenceInfo xmlns:p15="http://schemas.microsoft.com/office/powerpoint/2012/main" userId="1db5a2018b1ac9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69603" autoAdjust="0"/>
  </p:normalViewPr>
  <p:slideViewPr>
    <p:cSldViewPr snapToGrid="0" snapToObjects="1">
      <p:cViewPr varScale="1">
        <p:scale>
          <a:sx n="70" d="100"/>
          <a:sy n="70" d="100"/>
        </p:scale>
        <p:origin x="1762" y="53"/>
      </p:cViewPr>
      <p:guideLst>
        <p:guide orient="horz" pos="1620"/>
        <p:guide pos="2880"/>
        <p:guide pos="5328"/>
        <p:guide pos="432"/>
        <p:guide orient="horz" pos="492"/>
        <p:guide orient="horz" pos="2772"/>
      </p:guideLst>
    </p:cSldViewPr>
  </p:slideViewPr>
  <p:outlineViewPr>
    <p:cViewPr>
      <p:scale>
        <a:sx n="33" d="100"/>
        <a:sy n="33" d="100"/>
      </p:scale>
      <p:origin x="0" y="-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12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5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60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66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2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64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34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53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0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7191B-5443-0B49-80DC-518BB88BF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3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6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76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01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-14 Regional Advisors, we’ve transitioned from a State-based to a Regional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-our advisors homepage up there at the top, also easy to find us by querying any major search engine for “</a:t>
            </a:r>
            <a:r>
              <a:rPr lang="en-US" baseline="0" dirty="0" err="1"/>
              <a:t>ngs</a:t>
            </a:r>
            <a:r>
              <a:rPr lang="en-US" baseline="0" dirty="0"/>
              <a:t> advisors”</a:t>
            </a:r>
          </a:p>
          <a:p>
            <a:r>
              <a:rPr lang="en-US" baseline="0" dirty="0"/>
              <a:t>-if you know Ross Mackay, he is our Chief Advisor, I report to him… </a:t>
            </a:r>
          </a:p>
          <a:p>
            <a:r>
              <a:rPr lang="en-US" baseline="0" dirty="0"/>
              <a:t>**</a:t>
            </a:r>
            <a:r>
              <a:rPr lang="en-US" baseline="0" dirty="0" err="1"/>
              <a:t>ya</a:t>
            </a:r>
            <a:r>
              <a:rPr lang="en-US" baseline="0" dirty="0"/>
              <a:t> know, I don’t know why they don’t make him put his photo up here</a:t>
            </a:r>
          </a:p>
          <a:p>
            <a:r>
              <a:rPr lang="en-US" baseline="0" dirty="0"/>
              <a:t>-we do have one vacant advisor position, that was recently advertised and John up there in Wisconsin is officially retired in oh… 18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4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9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5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section illustrates</a:t>
            </a:r>
            <a:r>
              <a:rPr lang="en-US" baseline="0" dirty="0"/>
              <a:t> the preliminary SPCS2022 zones</a:t>
            </a:r>
          </a:p>
          <a:p>
            <a:endParaRPr lang="en-US" baseline="0" dirty="0"/>
          </a:p>
          <a:p>
            <a:r>
              <a:rPr lang="en-US" sz="1400" baseline="0" dirty="0"/>
              <a:t>There are 4 zones in the NGS design, per request that we design “4-5 zones required to meet the minimum distortion acceptable” set by our design criteria of 50ppm</a:t>
            </a:r>
          </a:p>
          <a:p>
            <a:endParaRPr lang="en-US" baseline="0" dirty="0"/>
          </a:p>
          <a:p>
            <a:r>
              <a:rPr lang="en-US" baseline="0" dirty="0"/>
              <a:t>NOTE the request also included wording: “It is also requested that PennDOT districts be </a:t>
            </a:r>
            <a:r>
              <a:rPr lang="en-US" baseline="0" dirty="0" err="1"/>
              <a:t>divded</a:t>
            </a:r>
            <a:r>
              <a:rPr lang="en-US" baseline="0" dirty="0"/>
              <a:t> into no more than two zones”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0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6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section illustrates</a:t>
            </a:r>
            <a:r>
              <a:rPr lang="en-US" baseline="0" dirty="0"/>
              <a:t> the preliminary SPCS2022 zones</a:t>
            </a:r>
          </a:p>
          <a:p>
            <a:endParaRPr lang="en-US" baseline="0" dirty="0"/>
          </a:p>
          <a:p>
            <a:r>
              <a:rPr lang="en-US" sz="1400" baseline="0" dirty="0"/>
              <a:t>There are 4 zones in the NGS design, per request that we design “4-5 zones required to meet the minimum distortion acceptable” set by our design criteria of 50ppm</a:t>
            </a:r>
          </a:p>
          <a:p>
            <a:endParaRPr lang="en-US" baseline="0" dirty="0"/>
          </a:p>
          <a:p>
            <a:r>
              <a:rPr lang="en-US" baseline="0" dirty="0"/>
              <a:t>NOTE the request also included wording: “It is also requested that PennDOT districts be </a:t>
            </a:r>
            <a:r>
              <a:rPr lang="en-US" baseline="0" dirty="0" err="1"/>
              <a:t>divded</a:t>
            </a:r>
            <a:r>
              <a:rPr lang="en-US" baseline="0" dirty="0"/>
              <a:t> into no more than two zones”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5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1941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ADVISORS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8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FA7C4F-1407-BEA3-4929-C9CF5DA6A51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8365" y="3813141"/>
            <a:ext cx="8707271" cy="1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2"/>
              </a:rPr>
              <a:t>https://www.ngs.noaa.gov/ADVISORS/</a:t>
            </a:r>
            <a:endParaRPr kumimoji="0" lang="en-US" sz="2400" b="0" i="0" u="none" strike="noStrike" kern="120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use any major search engine: “NGS advisors”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86C3B8-CCCD-8B89-A31C-A2EA0DF697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365" y="646504"/>
            <a:ext cx="87072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1724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2"/>
              </a:buClr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>
              <a:defRPr sz="12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05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05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05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Text = 28 </a:t>
            </a:r>
            <a:r>
              <a:rPr lang="en-US" dirty="0" err="1"/>
              <a:t>pt</a:t>
            </a:r>
            <a:r>
              <a:rPr lang="en-US" dirty="0"/>
              <a:t> Calibri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6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= 32 </a:t>
            </a:r>
            <a:r>
              <a:rPr lang="en-US" dirty="0" err="1"/>
              <a:t>pt</a:t>
            </a:r>
            <a:r>
              <a:rPr lang="en-US" dirty="0"/>
              <a:t> Calibri</a:t>
            </a:r>
          </a:p>
        </p:txBody>
      </p:sp>
    </p:spTree>
    <p:extLst>
      <p:ext uri="{BB962C8B-B14F-4D97-AF65-F5344CB8AC3E}">
        <p14:creationId xmlns:p14="http://schemas.microsoft.com/office/powerpoint/2010/main" val="29684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28700"/>
            <a:ext cx="8435340" cy="36347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5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405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726B4B-11E2-4B4D-822E-155936961C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25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3E33-EEDC-41E5-A023-3E855728F7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00462-26BA-4C05-87AA-CD844216AF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9480-FF3E-4DE2-BEDF-D4E23290F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2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9CA5-F1FB-4478-9541-6978564C05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6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90-2D2A-4AF6-BE27-44CC425F2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06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AE748-1630-45D0-84BC-E7F60F3BBB9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0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B216-3958-4271-BF98-D15D17E265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3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4A3C-16DC-4B58-9DC7-9BE99AF181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2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515C7FDF-2754-402A-8118-303349C7D8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2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11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C8179-00F4-C5CF-A2B2-611C5D4C8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76"/>
            <a:ext cx="914552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28700"/>
            <a:ext cx="8435340" cy="36347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39DFDDC-F7B4-9175-004F-D526BCFF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342900"/>
            <a:ext cx="2606040" cy="754380"/>
          </a:xfrm>
        </p:spPr>
        <p:txBody>
          <a:bodyPr tIns="45720" bIns="45720" anchor="t" anchorCtr="0">
            <a:normAutofit/>
          </a:bodyPr>
          <a:lstStyle>
            <a:lvl1pPr>
              <a:defRPr sz="2400"/>
            </a:lvl1pPr>
          </a:lstStyle>
          <a:p>
            <a:endParaRPr lang="en-US" b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0B5D0D-0383-0684-3296-25438009F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" y="1097280"/>
            <a:ext cx="2606040" cy="3634740"/>
          </a:xfrm>
        </p:spPr>
        <p:txBody>
          <a:bodyPr tIns="45720" bIns="45720" numCol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6C185-3C5A-B14E-7AA3-6D4AA1D11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405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726B4B-11E2-4B4D-822E-155936961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4C3E33-EEDC-41E5-A023-3E855728F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800462-26BA-4C05-87AA-CD844216A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29480-FF3E-4DE2-BEDF-D4E23290F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3F9CA5-F1FB-4478-9541-6978564C0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16BA90-2D2A-4AF6-BE27-44CC425F2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6AE748-1630-45D0-84BC-E7F60F3BB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0B216-3958-4271-BF98-D15D17E26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E94A3C-16DC-4B58-9DC7-9BE99AF1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5C7FDF-2754-402A-8118-303349C7D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4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slideLayouts/slideLayout17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slideLayouts/slideLayout16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10" Target="../slideLayouts/slideLayout10.xml" Type="http://schemas.openxmlformats.org/officeDocument/2006/relationships/slideLayout"/><Relationship Id="rId19" Target="../media/image1.jpeg" Type="http://schemas.openxmlformats.org/officeDocument/2006/relationships/image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85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5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85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fld id="{2EA58377-3A98-4B75-8299-378BE47483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76633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CE26D-6A7E-3D87-F313-08A969695B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552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8700"/>
            <a:ext cx="8435340" cy="363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B2F7E2-D04B-3EA5-05CF-99C2B88B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6727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586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8499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34.xml" Type="http://schemas.openxmlformats.org/officeDocument/2006/relationships/slideLayout"/><Relationship Id="rId5" Target="../media/image32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34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066" y="966583"/>
            <a:ext cx="7893934" cy="1367301"/>
          </a:xfrm>
        </p:spPr>
        <p:txBody>
          <a:bodyPr anchor="t">
            <a:normAutofit/>
          </a:bodyPr>
          <a:lstStyle/>
          <a:p>
            <a:r>
              <a:rPr lang="en-US" dirty="0"/>
              <a:t>SPCS2022</a:t>
            </a:r>
            <a:br>
              <a:rPr lang="en-US" dirty="0"/>
            </a:br>
            <a:r>
              <a:rPr lang="en-US" sz="2800" dirty="0"/>
              <a:t>Making Earth Flat... One Zone at a Time!</a:t>
            </a:r>
            <a:endParaRPr lang="en-US" dirty="0"/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333884"/>
            <a:ext cx="9144000" cy="81317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URISA GIS-Pro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October 2023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7060"/>
            <a:ext cx="9143999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1800"/>
              </a:spcBef>
            </a:pP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D1DE1-367A-C30C-55BD-9087A612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6C3D7B-3A7A-0AF7-9C22-90B9B11F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linear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958DE5-B67D-9639-8F1F-8C6C4572D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594" y="1028700"/>
                <a:ext cx="4644866" cy="326804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Distortion function of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sz="1800" dirty="0"/>
              </a:p>
              <a:p>
                <a:pPr lvl="1">
                  <a:lnSpc>
                    <a:spcPct val="110000"/>
                  </a:lnSpc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= distance from projection axis (kilometers)</a:t>
                </a:r>
              </a:p>
              <a:p>
                <a:pPr lvl="1">
                  <a:lnSpc>
                    <a:spcPct val="110000"/>
                  </a:lnSpc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= change in ellipsoid height (meters)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Minimize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simultaneously</a:t>
                </a:r>
              </a:p>
              <a:p>
                <a:pPr lvl="1">
                  <a:lnSpc>
                    <a:spcPct val="110000"/>
                  </a:lnSpc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increases with </a:t>
                </a:r>
                <a:r>
                  <a:rPr lang="en-US" b="1" i="1" dirty="0"/>
                  <a:t>square</a:t>
                </a:r>
                <a:r>
                  <a:rPr lang="en-US" dirty="0"/>
                  <a:t> of distance</a:t>
                </a:r>
              </a:p>
              <a:p>
                <a:pPr lvl="1">
                  <a:lnSpc>
                    <a:spcPct val="110000"/>
                  </a:lnSpc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b="1" i="1" dirty="0"/>
                  <a:t>linearly</a:t>
                </a:r>
                <a:r>
                  <a:rPr lang="en-US" dirty="0"/>
                  <a:t> with change in height</a:t>
                </a:r>
              </a:p>
              <a:p>
                <a:pPr lvl="1">
                  <a:lnSpc>
                    <a:spcPct val="110000"/>
                  </a:lnSpc>
                  <a:spcBef>
                    <a:spcPts val="750"/>
                  </a:spcBef>
                </a:pPr>
                <a:r>
                  <a:rPr lang="en-US" dirty="0"/>
                  <a:t>Treating separately can lead to poor results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 lvl="1"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958DE5-B67D-9639-8F1F-8C6C4572D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594" y="1028700"/>
                <a:ext cx="4644866" cy="3268048"/>
              </a:xfrm>
              <a:blipFill>
                <a:blip r:embed="rId2"/>
                <a:stretch>
                  <a:fillRect l="-787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CC5D670B-E386-7DB8-71F7-F618C88EA1CA}"/>
                  </a:ext>
                </a:extLst>
              </p:cNvPr>
              <p:cNvSpPr txBox="1"/>
              <p:nvPr/>
            </p:nvSpPr>
            <p:spPr bwMode="auto">
              <a:xfrm>
                <a:off x="607218" y="1383143"/>
                <a:ext cx="4321970" cy="811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342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0.0123 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ppm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latin typeface="Calibri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0.157 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ppm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latin typeface="Calibri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CC5D670B-E386-7DB8-71F7-F618C88EA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218" y="1383143"/>
                <a:ext cx="4321970" cy="811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CF815FD-8EF9-3A96-DDAE-C9EF37174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204"/>
          <a:stretch/>
        </p:blipFill>
        <p:spPr>
          <a:xfrm>
            <a:off x="4754880" y="477518"/>
            <a:ext cx="4389120" cy="44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3">
            <a:extLst>
              <a:ext uri="{FF2B5EF4-FFF2-40B4-BE49-F238E27FC236}">
                <a16:creationId xmlns:a16="http://schemas.microsoft.com/office/drawing/2014/main" id="{13F5BD6C-D5C2-4E7C-8D6A-7BC2621A35E4}"/>
              </a:ext>
            </a:extLst>
          </p:cNvPr>
          <p:cNvSpPr/>
          <p:nvPr/>
        </p:nvSpPr>
        <p:spPr>
          <a:xfrm>
            <a:off x="2103393" y="1637838"/>
            <a:ext cx="4988524" cy="1333947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2514600" y="483742"/>
            <a:ext cx="4114800" cy="82296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2513411" y="487219"/>
            <a:ext cx="4114800" cy="822722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>
            <a:off x="3973061" y="2018683"/>
            <a:ext cx="597751" cy="4621717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>
            <a:off x="3178293" y="2024972"/>
            <a:ext cx="1392518" cy="4615427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973060" y="1246726"/>
            <a:ext cx="12001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457202" y="6658229"/>
            <a:ext cx="82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4572000" y="1667608"/>
            <a:ext cx="0" cy="157734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43000" y="11447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“Non-intersecting” conformal map projection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7634" y="2018682"/>
            <a:ext cx="658368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009" y="1755288"/>
                <a:ext cx="2330721" cy="581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6009" y="1755288"/>
                <a:ext cx="2330721" cy="581441"/>
              </a:xfrm>
              <a:prstGeom prst="rect">
                <a:avLst/>
              </a:prstGeom>
              <a:blipFill>
                <a:blip r:embed="rId2"/>
                <a:stretch>
                  <a:fillRect t="-1053" b="-63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D15EC1-E13B-4097-90E7-A198D0CED325}"/>
              </a:ext>
            </a:extLst>
          </p:cNvPr>
          <p:cNvCxnSpPr/>
          <p:nvPr/>
        </p:nvCxnSpPr>
        <p:spPr>
          <a:xfrm flipV="1">
            <a:off x="3154951" y="2012391"/>
            <a:ext cx="822960" cy="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2">
            <a:extLst>
              <a:ext uri="{FF2B5EF4-FFF2-40B4-BE49-F238E27FC236}">
                <a16:creationId xmlns:a16="http://schemas.microsoft.com/office/drawing/2014/main" id="{5DEE4A0F-65E7-4EA9-827D-E6723857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474" y="3466645"/>
            <a:ext cx="4054653" cy="106952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858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Purpose is to reduce linear distortion at “ground” (topographic surface).</a:t>
            </a:r>
          </a:p>
          <a:p>
            <a:pPr defTabSz="6858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But distortion can vary considerably across area of interest.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3B195B-CD59-449E-B2E3-1A787A3ED233}"/>
              </a:ext>
            </a:extLst>
          </p:cNvPr>
          <p:cNvSpPr>
            <a:spLocks noChangeAspect="1"/>
          </p:cNvSpPr>
          <p:nvPr/>
        </p:nvSpPr>
        <p:spPr>
          <a:xfrm>
            <a:off x="3504613" y="1967249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CFEA59-2A30-4A38-8A59-95C9CA349EA9}"/>
              </a:ext>
            </a:extLst>
          </p:cNvPr>
          <p:cNvSpPr>
            <a:spLocks noChangeAspect="1"/>
          </p:cNvSpPr>
          <p:nvPr/>
        </p:nvSpPr>
        <p:spPr>
          <a:xfrm>
            <a:off x="5848235" y="1967249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Line 17">
            <a:extLst>
              <a:ext uri="{FF2B5EF4-FFF2-40B4-BE49-F238E27FC236}">
                <a16:creationId xmlns:a16="http://schemas.microsoft.com/office/drawing/2014/main" id="{D1014232-9A76-463E-94B2-2F9D5AB4D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453" y="1662226"/>
            <a:ext cx="173666" cy="29105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3163EE1E-7031-4B84-A02B-17E78D59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209" y="1086287"/>
            <a:ext cx="1553234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a point</a:t>
            </a: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id="{D9D37FF7-21B6-44F7-B01F-932B345C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672" y="1306075"/>
            <a:ext cx="1553234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a point</a:t>
            </a:r>
          </a:p>
        </p:txBody>
      </p:sp>
      <p:sp>
        <p:nvSpPr>
          <p:cNvPr id="52" name="Line 17">
            <a:extLst>
              <a:ext uri="{FF2B5EF4-FFF2-40B4-BE49-F238E27FC236}">
                <a16:creationId xmlns:a16="http://schemas.microsoft.com/office/drawing/2014/main" id="{5536002B-9CE5-4D54-B7ED-5F4042EBAC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5383" y="1687048"/>
            <a:ext cx="271291" cy="273776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77DB72C0-9698-4659-B6BF-771E212C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844" y="2066397"/>
            <a:ext cx="1795586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≈ ground distance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over finite distance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AF35440C-7D82-40F3-8A30-C4299A8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730" y="878538"/>
            <a:ext cx="119300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0187B958-C445-42A0-9A45-127AE2448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5972" y="1300327"/>
            <a:ext cx="206377" cy="48098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A254D87-DACF-380E-B6D5-32AD62388A7A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CA8DAF9-CFC1-344C-89B7-DCB2EBBDC673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342900">
                <a:defRPr/>
              </a:pPr>
              <a:t>11</a:t>
            </a:fld>
            <a:endParaRPr lang="en-US" sz="12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9364D146-EFCD-E308-BD0E-FE07658C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8" y="3332146"/>
            <a:ext cx="9467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C2FF7C53-F142-8CD4-3D7C-AF68355F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364" y="3563723"/>
            <a:ext cx="326539" cy="19207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3">
            <a:extLst>
              <a:ext uri="{FF2B5EF4-FFF2-40B4-BE49-F238E27FC236}">
                <a16:creationId xmlns:a16="http://schemas.microsoft.com/office/drawing/2014/main" id="{13F5BD6C-D5C2-4E7C-8D6A-7BC2621A35E4}"/>
              </a:ext>
            </a:extLst>
          </p:cNvPr>
          <p:cNvSpPr/>
          <p:nvPr/>
        </p:nvSpPr>
        <p:spPr>
          <a:xfrm>
            <a:off x="2103393" y="1637838"/>
            <a:ext cx="4988524" cy="1333947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2514600" y="483742"/>
            <a:ext cx="4114800" cy="82296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2513411" y="487219"/>
            <a:ext cx="4114800" cy="822722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973060" y="1246726"/>
            <a:ext cx="12001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457202" y="6658229"/>
            <a:ext cx="82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4572000" y="1667608"/>
            <a:ext cx="0" cy="157734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43000" y="11447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“Non-intersecting” conformal map projection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7634" y="2018682"/>
            <a:ext cx="658368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009" y="1755288"/>
                <a:ext cx="2330721" cy="581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6009" y="1755288"/>
                <a:ext cx="2330721" cy="581441"/>
              </a:xfrm>
              <a:prstGeom prst="rect">
                <a:avLst/>
              </a:prstGeom>
              <a:blipFill>
                <a:blip r:embed="rId2"/>
                <a:stretch>
                  <a:fillRect t="-1053" b="-63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2">
            <a:extLst>
              <a:ext uri="{FF2B5EF4-FFF2-40B4-BE49-F238E27FC236}">
                <a16:creationId xmlns:a16="http://schemas.microsoft.com/office/drawing/2014/main" id="{AF35440C-7D82-40F3-8A30-C4299A8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730" y="878538"/>
            <a:ext cx="119300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0187B958-C445-42A0-9A45-127AE2448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5972" y="1300327"/>
            <a:ext cx="206377" cy="48098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1BF4F3-37CA-C198-7459-72A59A540747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CA8DAF9-CFC1-344C-89B7-DCB2EBBDC673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342900">
                <a:defRPr/>
              </a:pPr>
              <a:t>12</a:t>
            </a:fld>
            <a:endParaRPr lang="en-US" sz="12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0B9406E-9DCE-1824-7CAA-BB2EFD8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8" y="3332146"/>
            <a:ext cx="9467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399E0C9A-0275-847B-BAA9-FFC7DFE1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364" y="3563723"/>
            <a:ext cx="326539" cy="19207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53">
            <a:extLst>
              <a:ext uri="{FF2B5EF4-FFF2-40B4-BE49-F238E27FC236}">
                <a16:creationId xmlns:a16="http://schemas.microsoft.com/office/drawing/2014/main" id="{183A3D10-32F0-4E11-BC6B-B0F4FF288611}"/>
              </a:ext>
            </a:extLst>
          </p:cNvPr>
          <p:cNvSpPr/>
          <p:nvPr/>
        </p:nvSpPr>
        <p:spPr>
          <a:xfrm>
            <a:off x="2103393" y="1637838"/>
            <a:ext cx="4988524" cy="1333947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2514600" y="483742"/>
            <a:ext cx="4114800" cy="82296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2513411" y="487219"/>
            <a:ext cx="4114800" cy="822722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2590808" y="1149538"/>
            <a:ext cx="12001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457202" y="6658229"/>
            <a:ext cx="82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144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Changing projection axis to reduce distortion variation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7636" y="1220998"/>
            <a:ext cx="5396983" cy="1415595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19392">
                <a:off x="1226009" y="2055246"/>
                <a:ext cx="2330721" cy="581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35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719392">
                <a:off x="1226009" y="2055246"/>
                <a:ext cx="2330721" cy="581441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 Box 12">
            <a:extLst>
              <a:ext uri="{FF2B5EF4-FFF2-40B4-BE49-F238E27FC236}">
                <a16:creationId xmlns:a16="http://schemas.microsoft.com/office/drawing/2014/main" id="{F77E6031-FCFE-48B8-98F8-938FD327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8" y="3332146"/>
            <a:ext cx="9467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107" name="Line 17">
            <a:extLst>
              <a:ext uri="{FF2B5EF4-FFF2-40B4-BE49-F238E27FC236}">
                <a16:creationId xmlns:a16="http://schemas.microsoft.com/office/drawing/2014/main" id="{7853DC7C-E9BE-4AFA-A6A1-9DDFDB127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364" y="3563723"/>
            <a:ext cx="326539" cy="19207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CFEA59-2A30-4A38-8A59-95C9CA349EA9}"/>
              </a:ext>
            </a:extLst>
          </p:cNvPr>
          <p:cNvSpPr>
            <a:spLocks noChangeAspect="1"/>
          </p:cNvSpPr>
          <p:nvPr/>
        </p:nvSpPr>
        <p:spPr>
          <a:xfrm>
            <a:off x="5034846" y="1586403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E9FC12D-841F-42EB-AB85-0F3B4C2F4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055" y="1556799"/>
            <a:ext cx="1338945" cy="510143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A6513C-2BA3-4312-B246-73653F71A496}"/>
              </a:ext>
            </a:extLst>
          </p:cNvPr>
          <p:cNvSpPr>
            <a:spLocks noChangeAspect="1"/>
          </p:cNvSpPr>
          <p:nvPr/>
        </p:nvSpPr>
        <p:spPr>
          <a:xfrm>
            <a:off x="4580042" y="1708239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693D70-DDFA-4481-A5E3-53FAA0A247EE}"/>
              </a:ext>
            </a:extLst>
          </p:cNvPr>
          <p:cNvSpPr>
            <a:spLocks noChangeAspect="1"/>
          </p:cNvSpPr>
          <p:nvPr/>
        </p:nvSpPr>
        <p:spPr>
          <a:xfrm>
            <a:off x="4285441" y="1781465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2D9EE1-EA78-403D-8431-0037ED43972E}"/>
              </a:ext>
            </a:extLst>
          </p:cNvPr>
          <p:cNvSpPr>
            <a:spLocks noChangeAspect="1"/>
          </p:cNvSpPr>
          <p:nvPr/>
        </p:nvSpPr>
        <p:spPr>
          <a:xfrm>
            <a:off x="3889750" y="1884353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538F02-1642-4367-8EFF-CF76FCAE92F7}"/>
              </a:ext>
            </a:extLst>
          </p:cNvPr>
          <p:cNvSpPr>
            <a:spLocks noChangeAspect="1"/>
          </p:cNvSpPr>
          <p:nvPr/>
        </p:nvSpPr>
        <p:spPr>
          <a:xfrm>
            <a:off x="3448996" y="2004788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78E772-CC26-4349-A45C-7523FC9800F9}"/>
              </a:ext>
            </a:extLst>
          </p:cNvPr>
          <p:cNvSpPr>
            <a:spLocks noChangeAspect="1"/>
          </p:cNvSpPr>
          <p:nvPr/>
        </p:nvSpPr>
        <p:spPr>
          <a:xfrm>
            <a:off x="2888076" y="2147699"/>
            <a:ext cx="102870" cy="10287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389B2D5D-D597-4800-ACFF-D9DA48FA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926" y="1935787"/>
            <a:ext cx="39040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1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E7B05B9B-AA7D-44B2-937D-3254F7506B26}"/>
              </a:ext>
            </a:extLst>
          </p:cNvPr>
          <p:cNvSpPr/>
          <p:nvPr/>
        </p:nvSpPr>
        <p:spPr>
          <a:xfrm rot="11228406">
            <a:off x="5195222" y="1620333"/>
            <a:ext cx="137160" cy="976539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C61DD79-0504-4C45-9594-FD65A541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02" y="2457508"/>
            <a:ext cx="39040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1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BCC915FF-F100-4FF7-9164-FC473E710C7D}"/>
              </a:ext>
            </a:extLst>
          </p:cNvPr>
          <p:cNvSpPr/>
          <p:nvPr/>
        </p:nvSpPr>
        <p:spPr>
          <a:xfrm rot="20315972">
            <a:off x="2787165" y="2259618"/>
            <a:ext cx="137160" cy="630008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DE38CFA6-3C86-446F-94AA-C61327E53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5971" y="1306076"/>
            <a:ext cx="233988" cy="47523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3A299BA2-74FD-4C18-A1DE-F28481C6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588" y="1000276"/>
            <a:ext cx="1553234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many points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:a16="http://schemas.microsoft.com/office/drawing/2014/main" id="{121B9F3B-F585-469D-91CA-FCE612F3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274" y="1527766"/>
            <a:ext cx="163969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Ellipsoid height of surface not constant:  </a:t>
            </a:r>
          </a:p>
          <a:p>
            <a:pPr algn="ctr" defTabSz="685800" fontAlgn="base">
              <a:spcAft>
                <a:spcPct val="0"/>
              </a:spcAft>
              <a:defRPr/>
            </a:pP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1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1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≠ h</a:t>
            </a:r>
            <a:r>
              <a:rPr lang="en-US" sz="21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DDDB9465-3FE0-4A78-8BB7-EB21BEE5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730" y="878538"/>
            <a:ext cx="119300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7526012-B846-C084-38F7-7A032E6AAA99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CA8DAF9-CFC1-344C-89B7-DCB2EBBDC673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342900">
                <a:defRPr/>
              </a:pPr>
              <a:t>13</a:t>
            </a:fld>
            <a:endParaRPr lang="en-US" sz="12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F9B585E-62E4-7F6D-C292-68A6179B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202" y="3698276"/>
            <a:ext cx="4160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</a:t>
            </a:r>
            <a:b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used for SPCS2022 (minimizes distortion with respect to topography)</a:t>
            </a:r>
          </a:p>
        </p:txBody>
      </p:sp>
    </p:spTree>
    <p:extLst>
      <p:ext uri="{BB962C8B-B14F-4D97-AF65-F5344CB8AC3E}">
        <p14:creationId xmlns:p14="http://schemas.microsoft.com/office/powerpoint/2010/main" val="317820359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2" grpId="0"/>
      <p:bldP spid="48" grpId="0" animBg="1"/>
      <p:bldP spid="49" grpId="0"/>
      <p:bldP spid="57" grpId="0" animBg="1"/>
      <p:bldP spid="60" grpId="0"/>
      <p:bldP spid="6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1983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SPCS83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North and South Zones as they exist now</a:t>
            </a:r>
          </a:p>
        </p:txBody>
      </p:sp>
    </p:spTree>
    <p:extLst>
      <p:ext uri="{BB962C8B-B14F-4D97-AF65-F5344CB8AC3E}">
        <p14:creationId xmlns:p14="http://schemas.microsoft.com/office/powerpoint/2010/main" val="943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EF6F9-4167-A52B-B7D9-E67EEE7B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NGS designed a </a:t>
            </a:r>
            <a:r>
              <a:rPr lang="en-US" sz="2700" b="1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Single Statewide Zone </a:t>
            </a: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for every State </a:t>
            </a:r>
          </a:p>
        </p:txBody>
      </p:sp>
    </p:spTree>
    <p:extLst>
      <p:ext uri="{BB962C8B-B14F-4D97-AF65-F5344CB8AC3E}">
        <p14:creationId xmlns:p14="http://schemas.microsoft.com/office/powerpoint/2010/main" val="20617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FB642-262A-BCEA-B92F-0DCAE3A7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D2C63-1443-223F-4A12-30DE83CE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100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Ohio stakeholders designed 88 zones</a:t>
            </a:r>
          </a:p>
        </p:txBody>
      </p:sp>
    </p:spTree>
    <p:extLst>
      <p:ext uri="{BB962C8B-B14F-4D97-AF65-F5344CB8AC3E}">
        <p14:creationId xmlns:p14="http://schemas.microsoft.com/office/powerpoint/2010/main" val="21313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2DB380-D10E-4AB4-5F30-71828BF9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78552C-A6FE-C01E-04DE-B36B4198061A}"/>
              </a:ext>
            </a:extLst>
          </p:cNvPr>
          <p:cNvSpPr txBox="1">
            <a:spLocks/>
          </p:cNvSpPr>
          <p:nvPr/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surveyors and engineers see the Earth…</a:t>
            </a:r>
          </a:p>
        </p:txBody>
      </p:sp>
    </p:spTree>
    <p:extLst>
      <p:ext uri="{BB962C8B-B14F-4D97-AF65-F5344CB8AC3E}">
        <p14:creationId xmlns:p14="http://schemas.microsoft.com/office/powerpoint/2010/main" val="2844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75946A-FEF2-A613-30E8-74046FAA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7306E-DAC0-462A-CDDE-7EF58135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443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4619"/>
            <a:ext cx="9143999" cy="686246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-15" dirty="0"/>
              <a:t>SPCS2022 </a:t>
            </a:r>
            <a:r>
              <a:rPr spc="-15" dirty="0"/>
              <a:t>Zone </a:t>
            </a:r>
            <a:r>
              <a:rPr lang="en-US" spc="-23" dirty="0"/>
              <a:t>L</a:t>
            </a:r>
            <a:r>
              <a:rPr spc="-23" dirty="0"/>
              <a:t>ayers </a:t>
            </a:r>
            <a:r>
              <a:rPr spc="-4" dirty="0"/>
              <a:t>and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9" dirty="0"/>
              <a:t>LDPs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300" y="1111793"/>
            <a:ext cx="7754270" cy="2758608"/>
          </a:xfrm>
          <a:prstGeom prst="rect">
            <a:avLst/>
          </a:prstGeom>
        </p:spPr>
        <p:txBody>
          <a:bodyPr vert="horz" wrap="square" lIns="0" tIns="47149" rIns="0" bIns="0" rtlCol="0">
            <a:spAutoFit/>
          </a:bodyPr>
          <a:lstStyle/>
          <a:p>
            <a:pPr marL="266700" indent="-257175" defTabSz="342900" fontAlgn="base">
              <a:spcBef>
                <a:spcPts val="371"/>
              </a:spcBef>
              <a:spcAft>
                <a:spcPts val="600"/>
              </a:spcAft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sz="22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Each </a:t>
            </a:r>
            <a:r>
              <a:rPr sz="2250" spc="-2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 </a:t>
            </a:r>
            <a:r>
              <a:rPr sz="22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 have </a:t>
            </a:r>
            <a:r>
              <a:rPr sz="22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max </a:t>
            </a:r>
            <a:r>
              <a:rPr sz="22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 </a:t>
            </a:r>
            <a:r>
              <a:rPr lang="en-US" sz="22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</a:t>
            </a:r>
            <a:r>
              <a:rPr sz="22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2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 “layers”</a:t>
            </a:r>
            <a:endParaRPr sz="22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55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One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 </a:t>
            </a:r>
            <a:r>
              <a:rPr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must </a:t>
            </a: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be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statewide zone</a:t>
            </a:r>
            <a:endParaRPr lang="en-US" sz="1950" spc="-4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55"/>
              </a:spcBef>
              <a:spcAft>
                <a:spcPts val="120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b="1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Ohio Single Statewide</a:t>
            </a:r>
            <a:endParaRPr sz="195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33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 </a:t>
            </a:r>
            <a:r>
              <a:rPr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layers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have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two </a:t>
            </a: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more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zones</a:t>
            </a:r>
            <a:endParaRPr lang="en-US" sz="1950" spc="-8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33"/>
              </a:spcBef>
              <a:spcAft>
                <a:spcPts val="120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b="1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Ohio County Coordinate System</a:t>
            </a:r>
            <a:r>
              <a:rPr lang="en-US"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(designed by ODOT)</a:t>
            </a:r>
            <a:endParaRPr sz="19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33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lang="en-US"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 third </a:t>
            </a:r>
            <a:r>
              <a:rPr lang="en-US"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can</a:t>
            </a:r>
            <a:r>
              <a:rPr lang="en-US"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exist… but must be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discontinuous</a:t>
            </a:r>
            <a:r>
              <a:rPr sz="1950" spc="4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coverage</a:t>
            </a:r>
            <a:endParaRPr lang="en-US" sz="1950" spc="-1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33"/>
              </a:spcBef>
              <a:spcAft>
                <a:spcPct val="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 few states with </a:t>
            </a:r>
            <a:r>
              <a:rPr lang="en-US" sz="1950" b="1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Low Distortion Projection (LDP) </a:t>
            </a:r>
            <a:r>
              <a:rPr lang="en-US"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zones</a:t>
            </a:r>
          </a:p>
        </p:txBody>
      </p:sp>
    </p:spTree>
    <p:extLst>
      <p:ext uri="{BB962C8B-B14F-4D97-AF65-F5344CB8AC3E}">
        <p14:creationId xmlns:p14="http://schemas.microsoft.com/office/powerpoint/2010/main" val="266498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>
            <a:extLst>
              <a:ext uri="{FF2B5EF4-FFF2-40B4-BE49-F238E27FC236}">
                <a16:creationId xmlns:a16="http://schemas.microsoft.com/office/drawing/2014/main" id="{D7754892-0785-439B-48E8-25B39919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43"/>
          <a:stretch/>
        </p:blipFill>
        <p:spPr>
          <a:xfrm>
            <a:off x="2816352" y="81154"/>
            <a:ext cx="3384317" cy="3968660"/>
          </a:xfrm>
          <a:prstGeom prst="rect">
            <a:avLst/>
          </a:prstGeom>
        </p:spPr>
      </p:pic>
      <p:grpSp>
        <p:nvGrpSpPr>
          <p:cNvPr id="99" name="yellow grid">
            <a:extLst>
              <a:ext uri="{FF2B5EF4-FFF2-40B4-BE49-F238E27FC236}">
                <a16:creationId xmlns:a16="http://schemas.microsoft.com/office/drawing/2014/main" id="{DE7DCBB7-23CB-4310-B5D0-5EE72DEEA095}"/>
              </a:ext>
            </a:extLst>
          </p:cNvPr>
          <p:cNvGrpSpPr/>
          <p:nvPr/>
        </p:nvGrpSpPr>
        <p:grpSpPr>
          <a:xfrm>
            <a:off x="2845972" y="705067"/>
            <a:ext cx="3325092" cy="2909456"/>
            <a:chOff x="858982" y="789708"/>
            <a:chExt cx="4433456" cy="387927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8DF2809-B95F-4A6B-A51F-A99C9D24424F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B1EF5B7-2CDE-4AF4-A503-4614ACC05409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56A1581-577D-49A0-85BA-E45EED0A0120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251664-EAFE-4B78-B105-D9DEFEE3D3EF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DC7CE29-699A-4D59-8E41-8B15BDFA2F11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5CA4DBC-087F-4DEF-AE4D-5EB125D3B4C0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64B248D-6195-4E98-91BE-26B56335141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234AE3D-173F-4901-A3FF-2CD92DD5D604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9EBE3FA-6348-4506-ACB1-50632245BB01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D11EF-571E-494D-BCD1-5AF92A3B2FA1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F72FB49-BBEE-48EC-8513-C63830AF0F9C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1081A22-A192-4FBA-8F0D-6C2A241C944F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661049A-8093-4AF8-ABD5-508E9ECDE18F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E032DCC-1372-4ED5-AC65-8701F9E66F3E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927DDC6-D594-478D-8990-087D6A4FD909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AD8062-C397-4688-827F-2CC8699FD200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A6E802A-04BF-4650-8DD3-6E534A1C3552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BC5391-D670-4C84-B6D7-97E5578015B4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DA0E82C-EAF9-4779-8237-C341AC957BE4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EFAD94-0827-4B1E-BE4B-8865C7F38F7E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12F2588-77ED-4842-9364-B87600182426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97D3951-0C88-4ACA-B7C6-92280D3C11C7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723C5E0-D3A4-4957-B83A-22FB590BA2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8FA30A7-8C35-4DD7-9D3F-812F1892DE7A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CDBAD7-FEF8-4052-A937-21C4950B3F35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F6733D3-6C79-42D0-99B7-6221F80B87AC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D409961-9886-4028-B655-436FF8FD745E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209FD94-D4DF-45D8-AA49-57A7C9877374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7EB4DF6-5396-48ED-930B-BC790B5790AE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F50D466-9F09-4E99-BD6E-29093E095614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6BD876F-DED8-4853-85AF-0DACB74D67BD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73AC39-5BC8-42A8-A053-FA69A3F93C63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3A8EB56-2899-40DE-863E-BFC3D612B9C8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F09B417-7F4A-4D73-AC14-050A86852D62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9421447-CE63-41B5-8C66-03F3506B88F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811FAA-9A01-46B1-A7F5-3EC0AD4E6B2E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13154E-CB89-44E3-A122-63A40D62FC65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D7C624-8BAA-403B-BEF6-CB700E1D20E6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9464ACA-8591-419F-8677-995A65EAF972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BB58667-E8D2-4DBA-9A75-9D40EAA8527A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EAE8F92-0650-4858-AFDA-DCC229A29676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C32842A-9A66-44E4-8874-546DF90BD0BA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10F6CD0-B2E8-409A-A841-8E4569E8F284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576591-0E4E-4741-A55D-18F76F38F002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D0B879-EBEC-4963-A514-5CD676BC6C31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F9C4DB-5698-4BFE-B273-CEFBC60AD833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3DEAF93-1BAC-4DBC-81B8-993A5542944E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66D4F0E-73F4-43FE-9664-7D59553945F3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BF9380-84E2-4CF0-B119-4140835AAE25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B658DD-ACFA-481D-AA60-ADB56769FD5F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7A014D0-F06D-417C-B43C-8E93BBD8D6DD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15FE6B-3723-4D97-A27C-FCF5409F9CED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BA58A3D-B4D9-4772-8A40-5A0FCFF47DD4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CB59BC1-6CC0-433D-9B27-6A5AD73A1C08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7D1CC0B-603C-4FA6-B1EC-ADD434B49119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222D1E6-92A3-40FE-8E60-A4690043F86E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black grid">
            <a:extLst>
              <a:ext uri="{FF2B5EF4-FFF2-40B4-BE49-F238E27FC236}">
                <a16:creationId xmlns:a16="http://schemas.microsoft.com/office/drawing/2014/main" id="{7446B036-01A6-4967-97AD-F49E15E0AEE5}"/>
              </a:ext>
            </a:extLst>
          </p:cNvPr>
          <p:cNvGrpSpPr/>
          <p:nvPr/>
        </p:nvGrpSpPr>
        <p:grpSpPr>
          <a:xfrm>
            <a:off x="2845972" y="707416"/>
            <a:ext cx="3325092" cy="2909456"/>
            <a:chOff x="858982" y="789708"/>
            <a:chExt cx="4433456" cy="38792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35F2EC-FEC6-4EE1-8113-46E9B5C80AD3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0ABE02-F3E7-4CE1-96E3-E826E42B7E80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4CE6DB-4F5B-4A83-86A0-BE504BA7EAB2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69787A-E05A-45C5-97C7-B6AEFB04DCD7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2C4F46-C5F6-4D17-A801-99E61705323A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FEFE3F-C670-4A6D-A74F-C3AE58E2C095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EA2995-4B56-4294-8997-D1338463EB4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DB37D-6F6A-4CC8-B925-FA2D79D3FAFB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3C59A-964D-4FAC-B67E-F4D41547DBA0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6F5DA1-C98F-4C17-8810-E5D8000B5BB0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6DCDB-27EB-48F0-8289-B18A065AD12B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66E69E-21CC-4F74-B5BF-8947964548D9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B26545-D262-4041-846E-D1D99F0921F8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33D4A6-96F0-4FC1-BF37-36CD32AB4950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F523B-90E2-4E8C-A488-DAC75CCAB4FD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2386F4-1380-44AA-9945-442D9DED81EC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4B38A-4443-47CB-B5B2-ABC571B1C057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805B20-42EE-4D3E-9A85-36638FC7C759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37DADC-7811-42F3-B0E1-C477C7263032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207205-469C-4749-82A0-248740A63A49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AAD9B0-3651-42F3-937E-407A91D321F5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63E4D0-4152-4739-8BE8-82AFD0AE1658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604FFA-CA64-49C8-B1C4-04384475AF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B3E625-A1B1-4C25-9949-B8EAFE459AFB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19622-7EB8-4258-80D3-033804A18C7C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DCAD24-09EE-4C4B-8831-A6E9CD0AD391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D0A561-0A8F-4DC6-9711-E234193D6489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77B9D1-3105-45F9-A79C-26E3C7C21A28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03C34F-C3BF-4C27-BC8D-FC06396B5CF0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4CF95-1489-48E6-A78A-892030D30FD6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68BB95-1225-46CA-B271-4710340A9233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CF2E73-0F7B-4336-BCD8-5B1DC4298F47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0C0E32-AE46-49E7-AC7D-524DEEC8B093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C29782-0DB9-4AB3-81D4-5E4752ED6447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0D8EB0-BC08-4CB8-9B0A-598323CA6AB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AF7C61-BC37-4305-AF3C-17AA84E5E632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1385C6-18C2-40EB-AB8D-53CD62CD111A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8AD26F-02A6-42E8-84EB-00DB5ACEFF21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31C01F-54B8-45DA-AA95-A350D4C372B7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54AA7-D4EA-42BF-BF11-E0BF5AA1FA67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D4D04E-659E-45B4-AEB9-1F47F67376B5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2DF6FF-63B4-41C1-8605-43F874E451FB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D639F7-F037-4DBE-A775-C8B4BDDAD2A0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6490E6-7EC7-4686-83AD-B29C4D7E47BC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E0AF35-11CA-427C-B727-57590931DCD3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E1D3981-126D-4853-9653-B7F113B52534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3B17FEB-EFF8-4124-BF48-B7B905935F31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4FBBF8-AD23-4FE4-A7C5-B9010DCC5622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CF71AB-276E-4B9A-A7F9-3AE0BFFC1630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83E500-1963-46ED-AF38-E2C0C8FBA340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0C08C5-4618-4F50-A9FA-C66D818643E9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E868EB-C580-47DE-96D2-62C693C3B543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E09698-4304-4E2E-9C63-B2759FA8178A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C4554C-EA91-4624-A909-742253C5703B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6CAED5-2457-40F6-9F2B-82A3372A064C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AB95D37-A6A6-4F8A-A524-E55C6E603AA4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A3364FD3-0AB3-4776-B3F2-25CEDBDA82BF}"/>
              </a:ext>
            </a:extLst>
          </p:cNvPr>
          <p:cNvSpPr txBox="1"/>
          <p:nvPr/>
        </p:nvSpPr>
        <p:spPr>
          <a:xfrm>
            <a:off x="1275736" y="4074488"/>
            <a:ext cx="6592529" cy="105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i="1" dirty="0">
                <a:latin typeface="Cambria" panose="02040503050406030204" pitchFamily="18" charset="0"/>
                <a:ea typeface="Cambria" panose="02040503050406030204" pitchFamily="18" charset="0"/>
              </a:rPr>
              <a:t>What to do with the existing tiling scheme in NATRF2022?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Maintain same footprints, so uneven coordinates at corners?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New footprints, but cleaner coordinates?           Both options?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DF82309-3592-7CBB-C2C6-223F6C0664F8}"/>
              </a:ext>
            </a:extLst>
          </p:cNvPr>
          <p:cNvSpPr txBox="1"/>
          <p:nvPr/>
        </p:nvSpPr>
        <p:spPr>
          <a:xfrm>
            <a:off x="121060" y="446594"/>
            <a:ext cx="252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Points to ponder…</a:t>
            </a:r>
          </a:p>
        </p:txBody>
      </p:sp>
    </p:spTree>
    <p:extLst>
      <p:ext uri="{BB962C8B-B14F-4D97-AF65-F5344CB8AC3E}">
        <p14:creationId xmlns:p14="http://schemas.microsoft.com/office/powerpoint/2010/main" val="23905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-0.0165 -0.024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Not just Ohio!</a:t>
            </a:r>
          </a:p>
        </p:txBody>
      </p:sp>
    </p:spTree>
    <p:extLst>
      <p:ext uri="{BB962C8B-B14F-4D97-AF65-F5344CB8AC3E}">
        <p14:creationId xmlns:p14="http://schemas.microsoft.com/office/powerpoint/2010/main" val="36969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7B54D-88D8-3B9A-4217-9F3A9B74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342900"/>
              <a:t>25</a:t>
            </a:fld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5F770-6451-71A0-185E-AED5972A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Status of zone layout and designs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1AEA0-2269-7468-48A7-D10901F2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Designs by NGS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159 zones (including 54 statewide)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Plus 3 “special use zones” (in more than one state)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Designs by state stakeholders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806 zones in 28 states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Most are “low-distortion projections” (LDPs)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Total = 968 zones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 56 states and territories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Number will likely decrease slightly</a:t>
            </a:r>
          </a:p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Compare to 125 zones in existing SPCS83!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BB9BB-7C8D-FDAC-21BA-2BECC7557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"/>
            <a:ext cx="6858000" cy="48692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A801D-9F18-BC94-16AB-5658BEC34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26</a:t>
            </a:fld>
            <a:endParaRPr lang="en-US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zone layers</a:t>
            </a:r>
            <a:endParaRPr lang="en-US" sz="2400" i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960120"/>
            <a:ext cx="253746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 layer:  </a:t>
            </a:r>
            <a:r>
              <a:rPr lang="en-US" dirty="0"/>
              <a:t>12 states plus 6 territories</a:t>
            </a:r>
          </a:p>
          <a:p>
            <a:pPr marL="685800" indent="-1028700">
              <a:lnSpc>
                <a:spcPct val="80000"/>
              </a:lnSpc>
              <a:spcBef>
                <a:spcPts val="450"/>
              </a:spcBef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2 layers:  </a:t>
            </a:r>
            <a:r>
              <a:rPr lang="en-US" dirty="0"/>
              <a:t>28 states</a:t>
            </a:r>
          </a:p>
          <a:p>
            <a:pPr marL="685800" indent="-1028700">
              <a:lnSpc>
                <a:spcPct val="80000"/>
              </a:lnSpc>
              <a:spcBef>
                <a:spcPts val="450"/>
              </a:spcBef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3 layers:  </a:t>
            </a:r>
            <a:r>
              <a:rPr lang="en-US" dirty="0"/>
              <a:t>10 states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41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96B6A8-E026-AA36-1D52-4C6140898AB5}"/>
              </a:ext>
            </a:extLst>
          </p:cNvPr>
          <p:cNvGrpSpPr/>
          <p:nvPr/>
        </p:nvGrpSpPr>
        <p:grpSpPr>
          <a:xfrm>
            <a:off x="2651760" y="68580"/>
            <a:ext cx="6492240" cy="4869180"/>
            <a:chOff x="3535680" y="91440"/>
            <a:chExt cx="8656320" cy="64922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CBED3F8-30D9-6A63-6B23-C0036F942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80" y="91440"/>
              <a:ext cx="8656320" cy="649224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6779B6-5DEC-41AA-7479-039D86E9A709}"/>
                </a:ext>
              </a:extLst>
            </p:cNvPr>
            <p:cNvSpPr/>
            <p:nvPr/>
          </p:nvSpPr>
          <p:spPr>
            <a:xfrm>
              <a:off x="11181144" y="636608"/>
              <a:ext cx="987706" cy="254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A801D-9F18-BC94-16AB-5658BEC34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27</a:t>
            </a:fld>
            <a:endParaRPr lang="en-US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zone layers</a:t>
            </a:r>
            <a:endParaRPr lang="en-US" sz="2400" i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960120"/>
            <a:ext cx="253746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 layer:  </a:t>
            </a:r>
            <a:r>
              <a:rPr lang="en-US" dirty="0"/>
              <a:t>12 states plus 6 territories</a:t>
            </a:r>
          </a:p>
          <a:p>
            <a:pPr marL="685800" indent="-1028700">
              <a:lnSpc>
                <a:spcPct val="80000"/>
              </a:lnSpc>
              <a:spcBef>
                <a:spcPts val="450"/>
              </a:spcBef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2 layers:  </a:t>
            </a:r>
            <a:r>
              <a:rPr lang="en-US" dirty="0"/>
              <a:t>28 states</a:t>
            </a:r>
          </a:p>
          <a:p>
            <a:pPr marL="685800" indent="-1028700">
              <a:lnSpc>
                <a:spcPct val="80000"/>
              </a:lnSpc>
              <a:spcBef>
                <a:spcPts val="450"/>
              </a:spcBef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3 layers:  </a:t>
            </a:r>
            <a:r>
              <a:rPr lang="en-US" dirty="0"/>
              <a:t>10 states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8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05539A-5FAD-408D-4C9C-7F38A0CCFF96}"/>
              </a:ext>
            </a:extLst>
          </p:cNvPr>
          <p:cNvGrpSpPr/>
          <p:nvPr/>
        </p:nvGrpSpPr>
        <p:grpSpPr>
          <a:xfrm>
            <a:off x="2651760" y="68580"/>
            <a:ext cx="6492240" cy="4869180"/>
            <a:chOff x="3535680" y="91440"/>
            <a:chExt cx="8656320" cy="64922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7C6FC5-BAD6-7526-1627-8B6C5B8B8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80" y="91440"/>
              <a:ext cx="8656320" cy="649224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8567B7-BC26-5F2F-9583-4435D1552563}"/>
                </a:ext>
              </a:extLst>
            </p:cNvPr>
            <p:cNvSpPr/>
            <p:nvPr/>
          </p:nvSpPr>
          <p:spPr>
            <a:xfrm>
              <a:off x="10961225" y="4919241"/>
              <a:ext cx="1064871" cy="231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8BE11-FA62-4600-F2E8-8781BB25A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28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69057"/>
            <a:ext cx="3511296" cy="822722"/>
          </a:xfrm>
          <a:solidFill>
            <a:schemeClr val="bg1"/>
          </a:solidFill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Number of SPCS2022 zones </a:t>
            </a:r>
            <a:r>
              <a:rPr lang="en-US" sz="2400" i="1" dirty="0">
                <a:latin typeface="+mn-lt"/>
              </a:rPr>
              <a:t>(preliminary)</a:t>
            </a:r>
            <a:endParaRPr lang="en-US" sz="2400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779"/>
            <a:ext cx="3511296" cy="2006964"/>
          </a:xfrm>
          <a:solidFill>
            <a:schemeClr val="bg1"/>
          </a:solidFill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b="1" dirty="0"/>
              <a:t>CONUS, Alaska, and Hawaii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1800" i="1" dirty="0"/>
              <a:t>Three island zones not shown: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Puerto Rico and U.S. Virgins Islands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American Samoa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Guam and the Commonwealth of the Northern Mariana Islands</a:t>
            </a:r>
          </a:p>
        </p:txBody>
      </p:sp>
    </p:spTree>
    <p:extLst>
      <p:ext uri="{BB962C8B-B14F-4D97-AF65-F5344CB8AC3E}">
        <p14:creationId xmlns:p14="http://schemas.microsoft.com/office/powerpoint/2010/main" val="37797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A6067-6447-4346-0BBE-67E4DC00F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8C52-0CE5-AA07-5B7A-0678247A8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29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Existing SPCS 83 linear distortion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6755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106 zones (CONUS)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-1038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1261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-75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81B5420-724B-6D0B-AD22-35D3877B2C9D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29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9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cstate="print" r:embed="rId3"/>
          <a:srcRect b="4" l="14" r="-1" t="60"/>
          <a:stretch/>
        </p:blipFill>
        <p:spPr>
          <a:xfrm>
            <a:off x="889182" y="0"/>
            <a:ext cx="736909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143000" y="1"/>
            <a:ext cx="6858000" cy="4501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325">
                <a:latin charset="0" panose="02040503050406030204" pitchFamily="18" typeface="Cambria"/>
                <a:ea charset="0" panose="02040503050406030204" pitchFamily="18" typeface="Cambria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203848" y="425456"/>
            <a:ext cx="47363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</a:rPr>
              <a:t>NAD83 (2011) </a:t>
            </a: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NATRF2022</a:t>
            </a:r>
            <a:endParaRPr dirty="0" lang="en-US" sz="24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5290365" y="307915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4914909" y="1210845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4.3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5296815" y="204634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3.9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3174325" y="1301872"/>
            <a:ext cx="592931" cy="253975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r>
              <a:rPr dirty="0" lang="en-US" sz="21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3242333" y="96142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6049082" y="435813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3.0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34964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30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49 zones (CONUS)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-1512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-1627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+2888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+2987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4400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4614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-100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76AB4E9-B9EE-9C0C-CEF4-6A9B37AF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A8732-9CB1-A397-AF2B-7EC135CF1F98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30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1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ECE20-79AA-659A-8831-9A5A28B4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31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646 zones (35 states)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54%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-400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-684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-4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00016-5946-4455-06FB-6C512A6F4226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31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0E3DC5-8C0E-8D4E-1FE3-B73D9787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32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187 zones (10 states)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10</a:t>
                      </a:r>
                      <a:r>
                        <a:rPr lang="en-US" sz="1500" dirty="0"/>
                        <a:t>0</a:t>
                      </a:r>
                      <a:r>
                        <a:rPr lang="en-US" sz="1500"/>
                        <a:t>%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-261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-465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FD4D0-FC46-BB03-5655-CE606B11648A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32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7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AB586-A876-BB4F-C76B-7574AD18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B48746-EC41-294E-D649-86D940BB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EF6DC-C9CE-4236-16CE-8B2E2B7C6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33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846 zones (CONUS)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58%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-407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-1438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+486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+2624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4062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-4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A6067-6447-4346-0BBE-67E4DC00F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8C52-0CE5-AA07-5B7A-0678247A8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34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Existing SPCS 83 linear distortion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6755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106 zones (CONUS)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-1038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+223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1261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-75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61FAC2B-B796-D675-75B2-3C20084F04A9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34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5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4C6BBC-948C-9A17-9E7E-3D59F7E86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8C52-0CE5-AA07-5B7A-0678247A8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35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Existing SPCS 83 linear distortion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6755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10 zones (Alaska)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-263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1308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-92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61FAC2B-B796-D675-75B2-3C20084F04A9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35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640CB-D05F-08CC-A551-F1B5C1C715DB}"/>
              </a:ext>
            </a:extLst>
          </p:cNvPr>
          <p:cNvSpPr txBox="1"/>
          <p:nvPr/>
        </p:nvSpPr>
        <p:spPr>
          <a:xfrm>
            <a:off x="0" y="4869180"/>
            <a:ext cx="2674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i="1" dirty="0">
                <a:solidFill>
                  <a:prstClr val="black"/>
                </a:solidFill>
                <a:latin typeface="Calibri"/>
              </a:rPr>
              <a:t>Statistics are for land areas only</a:t>
            </a:r>
          </a:p>
        </p:txBody>
      </p:sp>
    </p:spTree>
    <p:extLst>
      <p:ext uri="{BB962C8B-B14F-4D97-AF65-F5344CB8AC3E}">
        <p14:creationId xmlns:p14="http://schemas.microsoft.com/office/powerpoint/2010/main" val="29134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C5000-08B5-7DE6-158F-9AA21C34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36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21 zones (Alaska)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-794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-4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628180-D443-9014-DA1A-DBA837E1C215}"/>
              </a:ext>
            </a:extLst>
          </p:cNvPr>
          <p:cNvSpPr txBox="1"/>
          <p:nvPr/>
        </p:nvSpPr>
        <p:spPr>
          <a:xfrm>
            <a:off x="0" y="4869180"/>
            <a:ext cx="2674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i="1" dirty="0">
                <a:solidFill>
                  <a:prstClr val="black"/>
                </a:solidFill>
                <a:latin typeface="Calibri"/>
              </a:rPr>
              <a:t>Statistics are for land areas only</a:t>
            </a:r>
          </a:p>
        </p:txBody>
      </p:sp>
    </p:spTree>
    <p:extLst>
      <p:ext uri="{BB962C8B-B14F-4D97-AF65-F5344CB8AC3E}">
        <p14:creationId xmlns:p14="http://schemas.microsoft.com/office/powerpoint/2010/main" val="13447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A077FB-6746-D4B4-F19F-FC71F9A4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37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38 zones (Alaska)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+190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-34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-8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CB26A6-00D4-7C8B-9BC7-B642E1FD34C4}"/>
              </a:ext>
            </a:extLst>
          </p:cNvPr>
          <p:cNvSpPr txBox="1"/>
          <p:nvPr/>
        </p:nvSpPr>
        <p:spPr>
          <a:xfrm>
            <a:off x="0" y="4869180"/>
            <a:ext cx="2674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i="1" dirty="0">
                <a:solidFill>
                  <a:prstClr val="black"/>
                </a:solidFill>
                <a:latin typeface="Calibri"/>
              </a:rPr>
              <a:t>Statistics are for land areas only</a:t>
            </a:r>
          </a:p>
        </p:txBody>
      </p:sp>
    </p:spTree>
    <p:extLst>
      <p:ext uri="{BB962C8B-B14F-4D97-AF65-F5344CB8AC3E}">
        <p14:creationId xmlns:p14="http://schemas.microsoft.com/office/powerpoint/2010/main" val="23515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A04A8-E482-AE98-1978-496C6E98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4EC7-08CC-B0F4-EFF9-B98CB0F83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342900"/>
              <a:t>38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45 zones (Alaska)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88%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1272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-10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5FA1E-A470-021D-C8DC-C60B972C8C96}"/>
              </a:ext>
            </a:extLst>
          </p:cNvPr>
          <p:cNvSpPr txBox="1"/>
          <p:nvPr/>
        </p:nvSpPr>
        <p:spPr>
          <a:xfrm>
            <a:off x="0" y="4869180"/>
            <a:ext cx="2674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i="1" dirty="0">
                <a:solidFill>
                  <a:prstClr val="black"/>
                </a:solidFill>
                <a:latin typeface="Calibri"/>
              </a:rPr>
              <a:t>Statistics are for land areas only</a:t>
            </a:r>
          </a:p>
        </p:txBody>
      </p:sp>
    </p:spTree>
    <p:extLst>
      <p:ext uri="{BB962C8B-B14F-4D97-AF65-F5344CB8AC3E}">
        <p14:creationId xmlns:p14="http://schemas.microsoft.com/office/powerpoint/2010/main" val="42267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4C6BBC-948C-9A17-9E7E-3D59F7E86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8C52-0CE5-AA07-5B7A-0678247A8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FCA8DAF9-CFC1-344C-89B7-DCB2EBBDC673}" type="slidenum">
              <a:rPr lang="en-US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39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74620" cy="754856"/>
          </a:xfrm>
        </p:spPr>
        <p:txBody>
          <a:bodyPr vert="horz" lIns="91440" tIns="34290" rIns="91440" bIns="34290" rtlCol="0" anchor="t" anchorCtr="0">
            <a:normAutofit/>
          </a:bodyPr>
          <a:lstStyle/>
          <a:p>
            <a:r>
              <a:rPr lang="en-US" sz="2400" dirty="0">
                <a:latin typeface="+mn-lt"/>
              </a:rPr>
              <a:t>Existing SPCS 83 linear distortion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6755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b="1" dirty="0"/>
              <a:t>10 zones (Alaska)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68580" y="1440180"/>
          <a:ext cx="260604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Distor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±100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62%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±400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99.1%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-263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-967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+342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1308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-135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Mean weighted by pop = -92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61FAC2B-B796-D675-75B2-3C20084F04A9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fld id="{FCA8DAF9-CFC1-344C-89B7-DCB2EBBDC673}" type="slidenum">
              <a:rPr lang="en-US" sz="120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defTabSz="342900"/>
              <a:t>39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6E348-0976-E7B1-EBE1-295C409BF20B}"/>
              </a:ext>
            </a:extLst>
          </p:cNvPr>
          <p:cNvSpPr txBox="1"/>
          <p:nvPr/>
        </p:nvSpPr>
        <p:spPr>
          <a:xfrm>
            <a:off x="0" y="4869180"/>
            <a:ext cx="2674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i="1" dirty="0">
                <a:solidFill>
                  <a:prstClr val="black"/>
                </a:solidFill>
                <a:latin typeface="Calibri"/>
              </a:rPr>
              <a:t>Statistics are for land areas only</a:t>
            </a:r>
          </a:p>
        </p:txBody>
      </p:sp>
    </p:spTree>
    <p:extLst>
      <p:ext uri="{BB962C8B-B14F-4D97-AF65-F5344CB8AC3E}">
        <p14:creationId xmlns:p14="http://schemas.microsoft.com/office/powerpoint/2010/main" val="37493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1FB6-D118-1FBC-6F8C-98A5677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Lat/Long = New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6A6-E276-C09B-BDF4-7B3F1745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 a new horizontal datum…</a:t>
            </a:r>
          </a:p>
          <a:p>
            <a:pPr lvl="1"/>
            <a:r>
              <a:rPr lang="en-US" sz="2400" dirty="0"/>
              <a:t>NAD 83 </a:t>
            </a:r>
            <a:r>
              <a:rPr lang="en-US" sz="2400" dirty="0">
                <a:sym typeface="Wingdings" panose="05000000000000000000" pitchFamily="2" charset="2"/>
              </a:rPr>
              <a:t>to be replaced by </a:t>
            </a:r>
            <a:r>
              <a:rPr lang="en-US" sz="2400" b="1" dirty="0">
                <a:sym typeface="Wingdings" panose="05000000000000000000" pitchFamily="2" charset="2"/>
              </a:rPr>
              <a:t>NATRF2022</a:t>
            </a:r>
            <a:endParaRPr lang="en-US" sz="2400" b="1" dirty="0"/>
          </a:p>
          <a:p>
            <a:r>
              <a:rPr lang="en-US" sz="2800" dirty="0"/>
              <a:t>There comes a new set of State Plane Coordinate System zones</a:t>
            </a:r>
          </a:p>
          <a:p>
            <a:pPr lvl="1"/>
            <a:r>
              <a:rPr lang="en-US" sz="2400" dirty="0"/>
              <a:t>SPCS 83 to be replaced by </a:t>
            </a:r>
            <a:r>
              <a:rPr lang="en-US" sz="2400" b="1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390079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2D32-5F7D-4F87-B057-3BDF81F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timing of it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523A-6ED6-430C-9AC8-11BAF88B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Complete review of stakeholder submittals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Late 2022-Early 2023:  Preliminary designs for stakeholder review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Mid-2023:  Finalize all zone designs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Other things in 2023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 machine-readable definitions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Modify NGS algorithms (e.g., 1-parallel Lambert)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Document new projection algorithms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Release with rollout of modernized NSRS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Final definitions available by late 2023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Release with new “datums” in 2025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EA3F119-C038-6A65-7E9F-E7F8B7C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7275"/>
            <a:ext cx="2057400" cy="273844"/>
          </a:xfrm>
        </p:spPr>
        <p:txBody>
          <a:bodyPr/>
          <a:lstStyle/>
          <a:p>
            <a:pPr defTabSz="685800">
              <a:defRPr/>
            </a:pPr>
            <a:fld id="{18F78EF0-46D9-49D1-A73D-CC3C5E0924CA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685800">
                <a:defRPr/>
              </a:pPr>
              <a:t>40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D5C880-2B66-F9E7-2780-4DB9B7D1EBF6}"/>
              </a:ext>
            </a:extLst>
          </p:cNvPr>
          <p:cNvSpPr/>
          <p:nvPr/>
        </p:nvSpPr>
        <p:spPr>
          <a:xfrm rot="20193485">
            <a:off x="6106981" y="2331842"/>
            <a:ext cx="2190344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685800"/>
            <a:r>
              <a:rPr lang="en-US" sz="7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660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35713-7A71-4591-9AFB-C550C743D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260" y="0"/>
            <a:ext cx="6080912" cy="4591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3796" y="13980"/>
            <a:ext cx="3692504" cy="4154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spc="-5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  <a:cs typeface="Calibri"/>
              </a:rPr>
              <a:t>geodesy.noaa.gov/ADVISORS/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3A0862-A82C-A1D9-5874-1D1269A91430}"/>
              </a:ext>
            </a:extLst>
          </p:cNvPr>
          <p:cNvSpPr txBox="1">
            <a:spLocks/>
          </p:cNvSpPr>
          <p:nvPr/>
        </p:nvSpPr>
        <p:spPr>
          <a:xfrm>
            <a:off x="-38100" y="30073"/>
            <a:ext cx="2521974" cy="1013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2400" dirty="0"/>
              <a:t>Regional Geodetic Advisor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7C2C58C-0D1A-3E8B-DA1C-AF083C9BACBD}"/>
              </a:ext>
            </a:extLst>
          </p:cNvPr>
          <p:cNvSpPr txBox="1">
            <a:spLocks/>
          </p:cNvSpPr>
          <p:nvPr/>
        </p:nvSpPr>
        <p:spPr>
          <a:xfrm>
            <a:off x="0" y="1013460"/>
            <a:ext cx="5036820" cy="33756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14 RGAs across country</a:t>
            </a:r>
          </a:p>
          <a:p>
            <a:pPr marL="0" indent="0">
              <a:buNone/>
            </a:pPr>
            <a:r>
              <a:rPr lang="en-US" sz="2000" dirty="0"/>
              <a:t>We are here to support:</a:t>
            </a:r>
          </a:p>
          <a:p>
            <a:pPr lvl="1"/>
            <a:r>
              <a:rPr lang="en-US" sz="2000" dirty="0"/>
              <a:t>You</a:t>
            </a:r>
          </a:p>
          <a:p>
            <a:pPr lvl="1"/>
            <a:r>
              <a:rPr lang="en-US" sz="2000" dirty="0"/>
              <a:t>Your constituents</a:t>
            </a:r>
          </a:p>
          <a:p>
            <a:pPr lvl="1"/>
            <a:r>
              <a:rPr lang="en-US" sz="2000" dirty="0"/>
              <a:t>Our Federal Partners</a:t>
            </a:r>
          </a:p>
          <a:p>
            <a:pPr marL="0" indent="0">
              <a:buNone/>
            </a:pPr>
            <a:r>
              <a:rPr lang="en-US" sz="2000" i="1" dirty="0"/>
              <a:t>Questions about </a:t>
            </a:r>
          </a:p>
          <a:p>
            <a:pPr marL="0" indent="0">
              <a:buNone/>
            </a:pPr>
            <a:r>
              <a:rPr lang="en-US" sz="2000" i="1" dirty="0"/>
              <a:t>NSRS Modernization?</a:t>
            </a:r>
          </a:p>
          <a:p>
            <a:pPr lvl="1"/>
            <a:r>
              <a:rPr lang="en-US" sz="2000" dirty="0"/>
              <a:t>Reach out now</a:t>
            </a:r>
          </a:p>
          <a:p>
            <a:pPr lvl="1"/>
            <a:r>
              <a:rPr lang="en-US" sz="2000" dirty="0"/>
              <a:t>Be prepared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831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9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24504E-CDF2-45B7-9663-09529E8813CC}"/>
              </a:ext>
            </a:extLst>
          </p:cNvPr>
          <p:cNvSpPr/>
          <p:nvPr/>
        </p:nvSpPr>
        <p:spPr>
          <a:xfrm>
            <a:off x="1143000" y="1290469"/>
            <a:ext cx="6858000" cy="1930348"/>
          </a:xfrm>
          <a:prstGeom prst="rect">
            <a:avLst/>
          </a:prstGeom>
          <a:gradFill>
            <a:gsLst>
              <a:gs pos="50600">
                <a:schemeClr val="bg1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SPCS2022</a:t>
            </a:r>
          </a:p>
          <a:p>
            <a:pPr algn="ctr" defTabSz="685800">
              <a:defRPr/>
            </a:pPr>
            <a:r>
              <a:rPr lang="en-US" sz="4050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MAKING EARTH FLAT AGAIN</a:t>
            </a:r>
          </a:p>
          <a:p>
            <a:pPr algn="ctr" defTabSz="685800">
              <a:defRPr/>
            </a:pPr>
            <a:r>
              <a:rPr lang="en-US" sz="3375" i="1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…ONE ZONE AT A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8D8AB-3388-4883-B7B0-A4F74B5268D4}"/>
              </a:ext>
            </a:extLst>
          </p:cNvPr>
          <p:cNvSpPr/>
          <p:nvPr/>
        </p:nvSpPr>
        <p:spPr>
          <a:xfrm>
            <a:off x="0" y="169608"/>
            <a:ext cx="9144000" cy="83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I’ll be selling these bumper stickers on LinkedIn…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7C9A3-4CD3-4F3F-9B85-A05E58DA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3468175"/>
            <a:ext cx="2676832" cy="1505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AD640-7D4A-497E-852D-9C64456C41FA}"/>
              </a:ext>
            </a:extLst>
          </p:cNvPr>
          <p:cNvSpPr/>
          <p:nvPr/>
        </p:nvSpPr>
        <p:spPr>
          <a:xfrm>
            <a:off x="4033683" y="3742405"/>
            <a:ext cx="3967317" cy="83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Really?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No… not really!</a:t>
            </a:r>
          </a:p>
        </p:txBody>
      </p:sp>
    </p:spTree>
    <p:extLst>
      <p:ext uri="{BB962C8B-B14F-4D97-AF65-F5344CB8AC3E}">
        <p14:creationId xmlns:p14="http://schemas.microsoft.com/office/powerpoint/2010/main" val="26846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122-6FE0-8E4C-BB65-C03A87AD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en-US"/>
              <a:t>A “flat” Earth for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0298C-31DE-5371-171D-941A885C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2" y="913515"/>
            <a:ext cx="8435340" cy="3634740"/>
          </a:xfrm>
        </p:spPr>
        <p:txBody>
          <a:bodyPr>
            <a:normAutofit fontScale="92500" lnSpcReduction="10000"/>
          </a:bodyPr>
          <a:lstStyle/>
          <a:p>
            <a:pPr indent="0" marL="0">
              <a:lnSpc>
                <a:spcPct val="110000"/>
              </a:lnSpc>
              <a:buNone/>
            </a:pPr>
            <a:r>
              <a:rPr b="1" dirty="0" lang="en-US" sz="2625"/>
              <a:t>State Plane Coordinate System of 2022 (SPCS2022)</a:t>
            </a:r>
          </a:p>
          <a:p>
            <a:pPr>
              <a:lnSpc>
                <a:spcPct val="110000"/>
              </a:lnSpc>
            </a:pPr>
            <a:r>
              <a:rPr b="1" dirty="0" i="1" lang="en-US" sz="2600"/>
              <a:t>Similar to existing State Plane…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Same 3 map projection types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Same ellipsoid (GRS 80)</a:t>
            </a:r>
          </a:p>
          <a:p>
            <a:pPr>
              <a:lnSpc>
                <a:spcPct val="110000"/>
              </a:lnSpc>
            </a:pPr>
            <a:r>
              <a:rPr b="1" dirty="0" i="1" lang="en-US" sz="2600"/>
              <a:t>But different…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Based on new datums instead of NAD 83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Designed to reduce difference between “grid” and “ground”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Many more “zones”</a:t>
            </a:r>
          </a:p>
          <a:p>
            <a:pPr lvl="1" marL="514350">
              <a:lnSpc>
                <a:spcPct val="110000"/>
              </a:lnSpc>
            </a:pPr>
            <a:r>
              <a:rPr dirty="0" lang="en-US" sz="2200"/>
              <a:t>Zones “layers” will exist in most states</a:t>
            </a:r>
            <a:endParaRPr dirty="0"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517E5-2247-5B93-95CD-6F50164DE5D5}"/>
              </a:ext>
            </a:extLst>
          </p:cNvPr>
          <p:cNvGrpSpPr>
            <a:grpSpLocks noChangeAspect="1"/>
          </p:cNvGrpSpPr>
          <p:nvPr/>
        </p:nvGrpSpPr>
        <p:grpSpPr>
          <a:xfrm>
            <a:off x="5677426" y="1722267"/>
            <a:ext cx="1152514" cy="1303020"/>
            <a:chOff x="7325342" y="2752292"/>
            <a:chExt cx="2970729" cy="33586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D5147B-85EA-A108-0DA7-FB912EC623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46407" y="3824968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1928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6" name="Picture 2">
              <a:extLst>
                <a:ext uri="{FF2B5EF4-FFF2-40B4-BE49-F238E27FC236}">
                  <a16:creationId xmlns:a16="http://schemas.microsoft.com/office/drawing/2014/main" id="{80863E1D-3724-07F4-A96E-6B542FCAE6C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7646447" y="3824968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1B0EE43-98FC-F0F1-50CF-283A1CC6A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342" y="2752292"/>
              <a:ext cx="2970729" cy="3096344"/>
            </a:xfrm>
            <a:custGeom>
              <a:avLst/>
              <a:gdLst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557460" name="connsiteY0"/>
                <a:gd fmla="*/ 1602178 w 3204356" name="connsiteX1"/>
                <a:gd fmla="*/ 0 h 2557460" name="connsiteY1"/>
                <a:gd fmla="*/ 3204356 w 3204356" name="connsiteX2"/>
                <a:gd fmla="*/ 2557460 h 2557460" name="connsiteY2"/>
                <a:gd fmla="*/ 0 w 3204356" name="connsiteX3"/>
                <a:gd fmla="*/ 2557460 h 2557460" name="connsiteY3"/>
                <a:gd fmla="*/ 0 w 3204356" name="connsiteX0"/>
                <a:gd fmla="*/ 2557460 h 2842618" name="connsiteY0"/>
                <a:gd fmla="*/ 1602178 w 3204356" name="connsiteX1"/>
                <a:gd fmla="*/ 0 h 2842618" name="connsiteY1"/>
                <a:gd fmla="*/ 3204356 w 3204356" name="connsiteX2"/>
                <a:gd fmla="*/ 2557460 h 2842618" name="connsiteY2"/>
                <a:gd fmla="*/ 0 w 3204356" name="connsiteX3"/>
                <a:gd fmla="*/ 2557460 h 2842618" name="connsiteY3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692188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3133524" name="connsiteY0"/>
                <a:gd fmla="*/ 1602178 w 3303164" name="connsiteX1"/>
                <a:gd fmla="*/ 0 h 3133524" name="connsiteY1"/>
                <a:gd fmla="*/ 3204356 w 3303164" name="connsiteX2"/>
                <a:gd fmla="*/ 2557460 h 3133524" name="connsiteY2"/>
                <a:gd fmla="*/ 1836204 w 3303164" name="connsiteX3"/>
                <a:gd fmla="*/ 3133524 h 3133524" name="connsiteY3"/>
                <a:gd fmla="*/ 0 w 3303164" name="connsiteX4"/>
                <a:gd fmla="*/ 2557460 h 3133524" name="connsiteY4"/>
                <a:gd fmla="*/ 0 w 3303164" name="connsiteX0"/>
                <a:gd fmla="*/ 2557460 h 2993130" name="connsiteY0"/>
                <a:gd fmla="*/ 1602178 w 3303164" name="connsiteX1"/>
                <a:gd fmla="*/ 0 h 2993130" name="connsiteY1"/>
                <a:gd fmla="*/ 3204356 w 3303164" name="connsiteX2"/>
                <a:gd fmla="*/ 2557460 h 2993130" name="connsiteY2"/>
                <a:gd fmla="*/ 1764196 w 3303164" name="connsiteX3"/>
                <a:gd fmla="*/ 2773484 h 2993130" name="connsiteY3"/>
                <a:gd fmla="*/ 0 w 3303164" name="connsiteX4"/>
                <a:gd fmla="*/ 2557460 h 2993130" name="connsiteY4"/>
                <a:gd fmla="*/ 0 w 3303164" name="connsiteX0"/>
                <a:gd fmla="*/ 2557460 h 3169528" name="connsiteY0"/>
                <a:gd fmla="*/ 1602178 w 3303164" name="connsiteX1"/>
                <a:gd fmla="*/ 0 h 3169528" name="connsiteY1"/>
                <a:gd fmla="*/ 3204356 w 3303164" name="connsiteX2"/>
                <a:gd fmla="*/ 2557460 h 3169528" name="connsiteY2"/>
                <a:gd fmla="*/ 1584176 w 3303164" name="connsiteX3"/>
                <a:gd fmla="*/ 3169528 h 3169528" name="connsiteY3"/>
                <a:gd fmla="*/ 0 w 3303164" name="connsiteX4"/>
                <a:gd fmla="*/ 2557460 h 3169528" name="connsiteY4"/>
                <a:gd fmla="*/ 0 w 3159148" name="connsiteX0"/>
                <a:gd fmla="*/ 2557460 h 3199531" name="connsiteY0"/>
                <a:gd fmla="*/ 1602178 w 3159148" name="connsiteX1"/>
                <a:gd fmla="*/ 0 h 3199531" name="connsiteY1"/>
                <a:gd fmla="*/ 3060340 w 3159148" name="connsiteX2"/>
                <a:gd fmla="*/ 2377440 h 3199531" name="connsiteY2"/>
                <a:gd fmla="*/ 1584176 w 3159148" name="connsiteX3"/>
                <a:gd fmla="*/ 3169528 h 3199531" name="connsiteY3"/>
                <a:gd fmla="*/ 0 w 3159148" name="connsiteX4"/>
                <a:gd fmla="*/ 2557460 h 3199531" name="connsiteY4"/>
                <a:gd fmla="*/ 0 w 3015132" name="connsiteX0"/>
                <a:gd fmla="*/ 2449448 h 3181529" name="connsiteY0"/>
                <a:gd fmla="*/ 1458162 w 3015132" name="connsiteX1"/>
                <a:gd fmla="*/ 0 h 3181529" name="connsiteY1"/>
                <a:gd fmla="*/ 2916324 w 3015132" name="connsiteX2"/>
                <a:gd fmla="*/ 2377440 h 3181529" name="connsiteY2"/>
                <a:gd fmla="*/ 1440160 w 3015132" name="connsiteX3"/>
                <a:gd fmla="*/ 3169528 h 3181529" name="connsiteY3"/>
                <a:gd fmla="*/ 0 w 3015132" name="connsiteX4"/>
                <a:gd fmla="*/ 2449448 h 3181529" name="connsiteY4"/>
                <a:gd fmla="*/ 0 w 3015132" name="connsiteX0"/>
                <a:gd fmla="*/ 2449448 h 3037513" name="connsiteY0"/>
                <a:gd fmla="*/ 1458162 w 3015132" name="connsiteX1"/>
                <a:gd fmla="*/ 0 h 3037513" name="connsiteY1"/>
                <a:gd fmla="*/ 2916324 w 3015132" name="connsiteX2"/>
                <a:gd fmla="*/ 2377440 h 3037513" name="connsiteY2"/>
                <a:gd fmla="*/ 1548172 w 3015132" name="connsiteX3"/>
                <a:gd fmla="*/ 3025512 h 3037513" name="connsiteY3"/>
                <a:gd fmla="*/ 0 w 3015132" name="connsiteX4"/>
                <a:gd fmla="*/ 2449448 h 3037513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3374" name="connsiteY0"/>
                <a:gd fmla="*/ 1458162 w 3015132" name="connsiteX1"/>
                <a:gd fmla="*/ 0 h 3163374" name="connsiteY1"/>
                <a:gd fmla="*/ 2916324 w 3015132" name="connsiteX2"/>
                <a:gd fmla="*/ 2377440 h 3163374" name="connsiteY2"/>
                <a:gd fmla="*/ 1489403 w 3015132" name="connsiteX3"/>
                <a:gd fmla="*/ 3151373 h 3163374" name="connsiteY3"/>
                <a:gd fmla="*/ 0 w 3015132" name="connsiteX4"/>
                <a:gd fmla="*/ 2449448 h 3163374" name="connsiteY4"/>
                <a:gd fmla="*/ 0 w 3015132" name="connsiteX0"/>
                <a:gd fmla="*/ 2449448 h 3168657" name="connsiteY0"/>
                <a:gd fmla="*/ 1458162 w 3015132" name="connsiteX1"/>
                <a:gd fmla="*/ 0 h 3168657" name="connsiteY1"/>
                <a:gd fmla="*/ 2916324 w 3015132" name="connsiteX2"/>
                <a:gd fmla="*/ 2377440 h 3168657" name="connsiteY2"/>
                <a:gd fmla="*/ 1489403 w 3015132" name="connsiteX3"/>
                <a:gd fmla="*/ 3151373 h 3168657" name="connsiteY3"/>
                <a:gd fmla="*/ 0 w 3015132" name="connsiteX4"/>
                <a:gd fmla="*/ 2449448 h 3168657" name="connsiteY4"/>
                <a:gd fmla="*/ 0 w 2942478" name="connsiteX0"/>
                <a:gd fmla="*/ 2430258 h 3168657" name="connsiteY0"/>
                <a:gd fmla="*/ 1385508 w 2942478" name="connsiteX1"/>
                <a:gd fmla="*/ 0 h 3168657" name="connsiteY1"/>
                <a:gd fmla="*/ 2843670 w 2942478" name="connsiteX2"/>
                <a:gd fmla="*/ 2377440 h 3168657" name="connsiteY2"/>
                <a:gd fmla="*/ 1416749 w 2942478" name="connsiteX3"/>
                <a:gd fmla="*/ 3151373 h 3168657" name="connsiteY3"/>
                <a:gd fmla="*/ 0 w 2942478" name="connsiteX4"/>
                <a:gd fmla="*/ 2430258 h 3168657" name="connsiteY4"/>
                <a:gd fmla="*/ 0 w 2859652" name="connsiteX0"/>
                <a:gd fmla="*/ 2430258 h 3168657" name="connsiteY0"/>
                <a:gd fmla="*/ 1385508 w 2859652" name="connsiteX1"/>
                <a:gd fmla="*/ 0 h 3168657" name="connsiteY1"/>
                <a:gd fmla="*/ 2760844 w 2859652" name="connsiteX2"/>
                <a:gd fmla="*/ 2354352 h 3168657" name="connsiteY2"/>
                <a:gd fmla="*/ 1416749 w 2859652" name="connsiteX3"/>
                <a:gd fmla="*/ 3151373 h 3168657" name="connsiteY3"/>
                <a:gd fmla="*/ 0 w 2859652" name="connsiteX4"/>
                <a:gd fmla="*/ 2430258 h 3168657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59652" name="connsiteX0"/>
                <a:gd fmla="*/ 2430258 h 3130705" name="connsiteY0"/>
                <a:gd fmla="*/ 1385508 w 2859652" name="connsiteX1"/>
                <a:gd fmla="*/ 0 h 3130705" name="connsiteY1"/>
                <a:gd fmla="*/ 2760844 w 2859652" name="connsiteX2"/>
                <a:gd fmla="*/ 2354352 h 3130705" name="connsiteY2"/>
                <a:gd fmla="*/ 1453076 w 2859652" name="connsiteX3"/>
                <a:gd fmla="*/ 3113421 h 3130705" name="connsiteY3"/>
                <a:gd fmla="*/ 0 w 2859652" name="connsiteX4"/>
                <a:gd fmla="*/ 2430258 h 3130705" name="connsiteY4"/>
                <a:gd fmla="*/ 0 w 2813425" name="connsiteX0"/>
                <a:gd fmla="*/ 2430258 h 3130705" name="connsiteY0"/>
                <a:gd fmla="*/ 1385508 w 2813425" name="connsiteX1"/>
                <a:gd fmla="*/ 0 h 3130705" name="connsiteY1"/>
                <a:gd fmla="*/ 2714617 w 2813425" name="connsiteX2"/>
                <a:gd fmla="*/ 2354353 h 3130705" name="connsiteY2"/>
                <a:gd fmla="*/ 1453076 w 2813425" name="connsiteX3"/>
                <a:gd fmla="*/ 3113421 h 3130705" name="connsiteY3"/>
                <a:gd fmla="*/ 0 w 2813425" name="connsiteX4"/>
                <a:gd fmla="*/ 2430258 h 3130705" name="connsiteY4"/>
                <a:gd fmla="*/ 0 w 2740771" name="connsiteX0"/>
                <a:gd fmla="*/ 2468213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68213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40771" name="connsiteX0"/>
                <a:gd fmla="*/ 2430260 h 3130705" name="connsiteY0"/>
                <a:gd fmla="*/ 1312854 w 2740771" name="connsiteX1"/>
                <a:gd fmla="*/ 0 h 3130705" name="connsiteY1"/>
                <a:gd fmla="*/ 2641963 w 2740771" name="connsiteX2"/>
                <a:gd fmla="*/ 2354353 h 3130705" name="connsiteY2"/>
                <a:gd fmla="*/ 1380422 w 2740771" name="connsiteX3"/>
                <a:gd fmla="*/ 3113421 h 3130705" name="connsiteY3"/>
                <a:gd fmla="*/ 0 w 2740771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354353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714345" name="connsiteX0"/>
                <a:gd fmla="*/ 2430260 h 3130705" name="connsiteY0"/>
                <a:gd fmla="*/ 1286428 w 2714345" name="connsiteX1"/>
                <a:gd fmla="*/ 0 h 3130705" name="connsiteY1"/>
                <a:gd fmla="*/ 2615537 w 2714345" name="connsiteX2"/>
                <a:gd fmla="*/ 2430260 h 3130705" name="connsiteY2"/>
                <a:gd fmla="*/ 1353996 w 2714345" name="connsiteX3"/>
                <a:gd fmla="*/ 3113421 h 3130705" name="connsiteY3"/>
                <a:gd fmla="*/ 0 w 2714345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286428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0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56207" name="connsiteX0"/>
                <a:gd fmla="*/ 2430260 h 3130705" name="connsiteY0"/>
                <a:gd fmla="*/ 1328104 w 2656207" name="connsiteX1"/>
                <a:gd fmla="*/ 0 h 3130705" name="connsiteY1"/>
                <a:gd fmla="*/ 2615536 w 2656207" name="connsiteX2"/>
                <a:gd fmla="*/ 2430261 h 3130705" name="connsiteY2"/>
                <a:gd fmla="*/ 1353996 w 2656207" name="connsiteX3"/>
                <a:gd fmla="*/ 3113421 h 3130705" name="connsiteY3"/>
                <a:gd fmla="*/ 0 w 2656207" name="connsiteX4"/>
                <a:gd fmla="*/ 2430260 h 3130705" name="connsiteY4"/>
                <a:gd fmla="*/ 0 w 2656208" name="connsiteX0"/>
                <a:gd fmla="*/ 2430260 h 3130705" name="connsiteY0"/>
                <a:gd fmla="*/ 1328104 w 2656208" name="connsiteX1"/>
                <a:gd fmla="*/ 0 h 3130705" name="connsiteY1"/>
                <a:gd fmla="*/ 2615537 w 2656208" name="connsiteX2"/>
                <a:gd fmla="*/ 2430261 h 3130705" name="connsiteY2"/>
                <a:gd fmla="*/ 1353996 w 2656208" name="connsiteX3"/>
                <a:gd fmla="*/ 3113421 h 3130705" name="connsiteY3"/>
                <a:gd fmla="*/ 0 w 2656208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53996 w 2632093" name="connsiteX3"/>
                <a:gd fmla="*/ 3113421 h 3130705" name="connsiteY3"/>
                <a:gd fmla="*/ 0 w 2632093" name="connsiteX4"/>
                <a:gd fmla="*/ 2430260 h 3130705" name="connsiteY4"/>
                <a:gd fmla="*/ 0 w 2632093" name="connsiteX0"/>
                <a:gd fmla="*/ 2430260 h 3130705" name="connsiteY0"/>
                <a:gd fmla="*/ 1328104 w 2632093" name="connsiteX1"/>
                <a:gd fmla="*/ 0 h 3130705" name="connsiteY1"/>
                <a:gd fmla="*/ 2591422 w 2632093" name="connsiteX2"/>
                <a:gd fmla="*/ 2430261 h 3130705" name="connsiteY2"/>
                <a:gd fmla="*/ 1328104 w 2632093" name="connsiteX3"/>
                <a:gd fmla="*/ 3113421 h 3130705" name="connsiteY3"/>
                <a:gd fmla="*/ 0 w 2632093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90746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293568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28104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28104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  <a:gd fmla="*/ 0 w 2672764" name="connsiteX0"/>
                <a:gd fmla="*/ 2430260 h 3130705" name="connsiteY0"/>
                <a:gd fmla="*/ 1317132 w 2672764" name="connsiteX1"/>
                <a:gd fmla="*/ 0 h 3130705" name="connsiteY1"/>
                <a:gd fmla="*/ 2632093 w 2672764" name="connsiteX2"/>
                <a:gd fmla="*/ 2430261 h 3130705" name="connsiteY2"/>
                <a:gd fmla="*/ 1317132 w 2672764" name="connsiteX3"/>
                <a:gd fmla="*/ 3113421 h 3130705" name="connsiteY3"/>
                <a:gd fmla="*/ 0 w 2672764" name="connsiteX4"/>
                <a:gd fmla="*/ 2430260 h 3130705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30705" w="2672764">
                  <a:moveTo>
                    <a:pt x="0" y="2430260"/>
                  </a:moveTo>
                  <a:lnTo>
                    <a:pt x="1317132" y="0"/>
                  </a:lnTo>
                  <a:lnTo>
                    <a:pt x="2632093" y="2430261"/>
                  </a:lnTo>
                  <a:cubicBezTo>
                    <a:pt x="2672764" y="2797764"/>
                    <a:pt x="1915546" y="3116757"/>
                    <a:pt x="1317132" y="3113421"/>
                  </a:cubicBezTo>
                  <a:cubicBezTo>
                    <a:pt x="731796" y="3130705"/>
                    <a:pt x="69252" y="2906827"/>
                    <a:pt x="0" y="24302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20000"/>
                  </a:srgbClr>
                </a:gs>
              </a:gsLst>
              <a:lin ang="0" scaled="0"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1928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701117D-61F6-6FA7-17E0-C90318F9E60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792074" y="4042433"/>
              <a:ext cx="1993392" cy="731520"/>
            </a:xfrm>
            <a:prstGeom prst="arc">
              <a:avLst>
                <a:gd fmla="val 10795725" name="adj1"/>
                <a:gd fmla="val 8838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257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013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D273E-412A-7107-214B-30CF6A623850}"/>
              </a:ext>
            </a:extLst>
          </p:cNvPr>
          <p:cNvGrpSpPr>
            <a:grpSpLocks noChangeAspect="1"/>
          </p:cNvGrpSpPr>
          <p:nvPr/>
        </p:nvGrpSpPr>
        <p:grpSpPr>
          <a:xfrm>
            <a:off x="7841625" y="1885012"/>
            <a:ext cx="1120628" cy="1303020"/>
            <a:chOff x="3146775" y="2376862"/>
            <a:chExt cx="2566588" cy="29843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D859E0-1FC5-BD44-8A23-583950F005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7030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1928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1" name="Picture 2">
              <a:extLst>
                <a:ext uri="{FF2B5EF4-FFF2-40B4-BE49-F238E27FC236}">
                  <a16:creationId xmlns:a16="http://schemas.microsoft.com/office/drawing/2014/main" id="{A0FCBACE-D476-F7C1-CB54-15AE0C810155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3287070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2" name="Can 193">
              <a:extLst>
                <a:ext uri="{FF2B5EF4-FFF2-40B4-BE49-F238E27FC236}">
                  <a16:creationId xmlns:a16="http://schemas.microsoft.com/office/drawing/2014/main" id="{032C861F-9034-B6B5-A901-F037AAD0EA53}"/>
                </a:ext>
              </a:extLst>
            </p:cNvPr>
            <p:cNvSpPr/>
            <p:nvPr/>
          </p:nvSpPr>
          <p:spPr bwMode="auto">
            <a:xfrm rot="5400000">
              <a:off x="3287070" y="2236567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14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3857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3" name="Group 197">
              <a:extLst>
                <a:ext uri="{FF2B5EF4-FFF2-40B4-BE49-F238E27FC236}">
                  <a16:creationId xmlns:a16="http://schemas.microsoft.com/office/drawing/2014/main" id="{C75D2162-8034-B0B1-5296-BDD07DA6497F}"/>
                </a:ext>
              </a:extLst>
            </p:cNvPr>
            <p:cNvGrpSpPr/>
            <p:nvPr/>
          </p:nvGrpSpPr>
          <p:grpSpPr>
            <a:xfrm>
              <a:off x="4043701" y="2376866"/>
              <a:ext cx="1117848" cy="2984321"/>
              <a:chOff x="4139951" y="2376866"/>
              <a:chExt cx="1117848" cy="2984321"/>
            </a:xfrm>
          </p:grpSpPr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12ED5F8-3CF5-A568-A4B8-0D7BA7F052CE}"/>
                  </a:ext>
                </a:extLst>
              </p:cNvPr>
              <p:cNvSpPr/>
              <p:nvPr/>
            </p:nvSpPr>
            <p:spPr bwMode="auto">
              <a:xfrm rot="16200000">
                <a:off x="3613032" y="3631884"/>
                <a:ext cx="1557896" cy="504056"/>
              </a:xfrm>
              <a:prstGeom prst="arc">
                <a:avLst>
                  <a:gd fmla="val 10795725" name="adj1"/>
                  <a:gd fmla="val 1635553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257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013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E398FAE-AAE3-F1CD-8289-BC43066052E2}"/>
                  </a:ext>
                </a:extLst>
              </p:cNvPr>
              <p:cNvSpPr/>
              <p:nvPr/>
            </p:nvSpPr>
            <p:spPr bwMode="auto">
              <a:xfrm rot="5400000">
                <a:off x="3206714" y="3310103"/>
                <a:ext cx="2984321" cy="1117848"/>
              </a:xfrm>
              <a:prstGeom prst="arc">
                <a:avLst>
                  <a:gd fmla="val 5386055" name="adj1"/>
                  <a:gd fmla="val 10701229" name="adj2"/>
                </a:avLst>
              </a:prstGeom>
              <a:noFill/>
              <a:ln algn="ctr" cap="flat" cmpd="sng" w="19050">
                <a:solidFill>
                  <a:srgbClr val="FF00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rtlCol="0"/>
              <a:lstStyle/>
              <a:p>
                <a:pPr algn="ctr" defTabSz="257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dirty="0" lang="en-US" sz="1013">
                  <a:solidFill>
                    <a:prstClr val="white"/>
                  </a:solidFill>
                  <a:latin typeface="Arial"/>
                  <a:ea typeface="ＭＳ Ｐゴシック"/>
                  <a:cs charset="0"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A76F3-11E9-7D29-A6C9-5DB6B42120B1}"/>
              </a:ext>
            </a:extLst>
          </p:cNvPr>
          <p:cNvGrpSpPr>
            <a:grpSpLocks noChangeAspect="1"/>
          </p:cNvGrpSpPr>
          <p:nvPr/>
        </p:nvGrpSpPr>
        <p:grpSpPr>
          <a:xfrm>
            <a:off x="7902863" y="3348895"/>
            <a:ext cx="986397" cy="1097280"/>
            <a:chOff x="6278958" y="2234374"/>
            <a:chExt cx="2307227" cy="25665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00405B-02AD-305D-B016-2F2A738DC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147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algn="ctr" cap="flat" cmpd="sng" w="6350">
              <a:solidFill>
                <a:srgbClr val="007AC2"/>
              </a:solidFill>
              <a:prstDash val="solid"/>
              <a:headEnd len="med" type="none" w="med"/>
              <a:tailEnd len="med" type="none" w="med"/>
            </a:ln>
            <a:effectLst/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1928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descr="D:\GIS\General\Generic grids\Export\Globe_orthographic_oblique.png" id="18" name="Picture 2">
              <a:extLst>
                <a:ext uri="{FF2B5EF4-FFF2-40B4-BE49-F238E27FC236}">
                  <a16:creationId xmlns:a16="http://schemas.microsoft.com/office/drawing/2014/main" id="{1450EFAF-D88D-E540-FC09-71285BF3EFA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 bwMode="auto">
            <a:xfrm>
              <a:off x="6300187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9" name="Can 195">
              <a:extLst>
                <a:ext uri="{FF2B5EF4-FFF2-40B4-BE49-F238E27FC236}">
                  <a16:creationId xmlns:a16="http://schemas.microsoft.com/office/drawing/2014/main" id="{28884495-8583-7A58-1383-B9FC7AD34419}"/>
                </a:ext>
              </a:extLst>
            </p:cNvPr>
            <p:cNvSpPr/>
            <p:nvPr/>
          </p:nvSpPr>
          <p:spPr bwMode="auto">
            <a:xfrm rot="2400000">
              <a:off x="6295308" y="2234374"/>
              <a:ext cx="2285998" cy="2566588"/>
            </a:xfrm>
            <a:prstGeom prst="can">
              <a:avLst>
                <a:gd fmla="val 32842" name="adj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9800000" scaled="0"/>
              <a:tileRect/>
            </a:gradFill>
            <a:ln algn="ctr" cap="flat" cmpd="sng" w="9525">
              <a:solidFill>
                <a:srgbClr val="35AC46">
                  <a:lumMod val="50000"/>
                </a:srgbClr>
              </a:solidFill>
              <a:prstDash val="solid"/>
              <a:headEnd len="med" type="none" w="med"/>
              <a:tailEnd len="med" type="none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19289" compatLnSpc="1" lIns="38576" numCol="1" rIns="38576" rtlCol="0" tIns="19289" vert="horz" wrap="none">
              <a:prstTxWarp prst="textNoShape">
                <a:avLst/>
              </a:prstTxWarp>
            </a:bodyPr>
            <a:lstStyle/>
            <a:p>
              <a:pPr algn="ctr" defTabSz="3857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b="1" dirty="0" kern="0" lang="en-US" sz="59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FDD4AF1-2F70-0B09-63E8-BCDF7CBE7833}"/>
                </a:ext>
              </a:extLst>
            </p:cNvPr>
            <p:cNvSpPr/>
            <p:nvPr/>
          </p:nvSpPr>
          <p:spPr bwMode="auto">
            <a:xfrm rot="13200000">
              <a:off x="6278958" y="3178467"/>
              <a:ext cx="2277886" cy="739825"/>
            </a:xfrm>
            <a:prstGeom prst="arc">
              <a:avLst>
                <a:gd fmla="val 10795725" name="adj1"/>
                <a:gd fmla="val 21534505" name="adj2"/>
              </a:avLst>
            </a:prstGeom>
            <a:noFill/>
            <a:ln algn="ctr" cap="flat" cmpd="sng" w="19050">
              <a:solidFill>
                <a:srgbClr val="FF00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rtlCol="0"/>
            <a:lstStyle/>
            <a:p>
              <a:pPr algn="ctr" defTabSz="257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dirty="0" lang="en-US" sz="1013">
                <a:solidFill>
                  <a:prstClr val="white"/>
                </a:solidFill>
                <a:latin typeface="Arial"/>
                <a:ea typeface="ＭＳ Ｐゴシック"/>
                <a:cs charset="0"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CA51CD-727B-9E85-0306-15513A3E9287}"/>
              </a:ext>
            </a:extLst>
          </p:cNvPr>
          <p:cNvSpPr txBox="1"/>
          <p:nvPr/>
        </p:nvSpPr>
        <p:spPr>
          <a:xfrm>
            <a:off x="6898713" y="1819779"/>
            <a:ext cx="846099" cy="553998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algn="r" defTabSz="1928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2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Transverse Mercator (TM)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15D1-404B-4100-F85D-27DD43C7C61F}"/>
              </a:ext>
            </a:extLst>
          </p:cNvPr>
          <p:cNvSpPr txBox="1"/>
          <p:nvPr/>
        </p:nvSpPr>
        <p:spPr>
          <a:xfrm>
            <a:off x="7337512" y="3229887"/>
            <a:ext cx="711653" cy="553998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1928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en-US" sz="12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Oblique Mercator (OM)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EE93B9-CD96-87BD-3169-8EAB914EDEB7}"/>
              </a:ext>
            </a:extLst>
          </p:cNvPr>
          <p:cNvSpPr txBox="1"/>
          <p:nvPr/>
        </p:nvSpPr>
        <p:spPr>
          <a:xfrm>
            <a:off x="5146610" y="1765597"/>
            <a:ext cx="852273" cy="738664"/>
          </a:xfrm>
          <a:prstGeom prst="rect">
            <a:avLst/>
          </a:prstGeom>
          <a:noFill/>
          <a:effectLst/>
        </p:spPr>
        <p:txBody>
          <a:bodyPr bIns="0" lIns="0" rIns="0" rtlCol="0" tIns="0" wrap="square">
            <a:spAutoFit/>
          </a:bodyPr>
          <a:lstStyle/>
          <a:p>
            <a:pPr defTabSz="192881" eaLnBrk="0" hangingPunct="0">
              <a:defRPr/>
            </a:pPr>
            <a:r>
              <a:rPr b="1" dirty="0" lang="en-US" sz="1200">
                <a:solidFill>
                  <a:prstClr val="black"/>
                </a:solidFill>
                <a:latin typeface="Arial"/>
                <a:ea typeface="ＭＳ Ｐゴシック"/>
                <a:cs charset="0" typeface="Arial"/>
              </a:rPr>
              <a:t>Lambert Conformal Conic (LCC)</a:t>
            </a:r>
          </a:p>
        </p:txBody>
      </p:sp>
    </p:spTree>
    <p:extLst>
      <p:ext uri="{BB962C8B-B14F-4D97-AF65-F5344CB8AC3E}">
        <p14:creationId xmlns:p14="http://schemas.microsoft.com/office/powerpoint/2010/main" val="10383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EFD124C-2469-5A26-99B7-0D2F9087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7" l="3012" r="39334" t="8715"/>
          <a:stretch/>
        </p:blipFill>
        <p:spPr>
          <a:xfrm>
            <a:off x="2483835" y="652710"/>
            <a:ext cx="3953992" cy="4238157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2633"/>
            <a:ext cx="6858000" cy="616982"/>
          </a:xfrm>
        </p:spPr>
        <p:txBody>
          <a:bodyPr>
            <a:normAutofit fontScale="90000"/>
          </a:bodyPr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SPCS2022 Zone Layers in Ohio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0ED84-C190-41C3-A4DF-1F53643A2E1D}"/>
              </a:ext>
            </a:extLst>
          </p:cNvPr>
          <p:cNvSpPr txBox="1"/>
          <p:nvPr/>
        </p:nvSpPr>
        <p:spPr bwMode="auto">
          <a:xfrm>
            <a:off x="1356360" y="3715398"/>
            <a:ext cx="778764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noAutofit/>
          </a:bodyPr>
          <a:lstStyle/>
          <a:p>
            <a:pPr defTabSz="342900" fontAlgn="base" indent="-257175" marL="2571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Both Single Statewide and Multi-Zone Layers will coexist</a:t>
            </a:r>
          </a:p>
          <a:p>
            <a:pPr defTabSz="342900" fontAlgn="base" indent="-257175" marL="25717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Think about your data, your goals, your customers</a:t>
            </a:r>
          </a:p>
          <a:p>
            <a:pPr defTabSz="342900" fontAlgn="base" indent="-257175" lvl="1" marL="6000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15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Remember that geographic coordinates are your friend!</a:t>
            </a:r>
          </a:p>
          <a:p>
            <a:pPr defTabSz="342900" fontAlgn="base" indent="-257175" marL="25717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Smaller zones not “the best” … it all depends on usage &amp; goals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AA4254-3C95-4A5B-89BB-7C4C79C4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l="6" r="19" t="42"/>
          <a:stretch/>
        </p:blipFill>
        <p:spPr>
          <a:xfrm>
            <a:off x="2415362" y="-452890"/>
            <a:ext cx="4090939" cy="4452182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34730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825215" y="1316737"/>
            <a:ext cx="3961031" cy="110908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281374" h="1478781">
                <a:moveTo>
                  <a:pt x="492842" y="1478781"/>
                </a:moveTo>
                <a:lnTo>
                  <a:pt x="0" y="1088595"/>
                </a:lnTo>
                <a:cubicBezTo>
                  <a:pt x="15078" y="1028283"/>
                  <a:pt x="35453" y="972360"/>
                  <a:pt x="103495" y="926998"/>
                </a:cubicBezTo>
                <a:cubicBezTo>
                  <a:pt x="127551" y="889412"/>
                  <a:pt x="145920" y="861185"/>
                  <a:pt x="168806" y="827135"/>
                </a:cubicBezTo>
                <a:cubicBezTo>
                  <a:pt x="191692" y="793085"/>
                  <a:pt x="231289" y="729047"/>
                  <a:pt x="240814" y="722697"/>
                </a:cubicBezTo>
                <a:cubicBezTo>
                  <a:pt x="259864" y="694122"/>
                  <a:pt x="249420" y="663575"/>
                  <a:pt x="281170" y="647700"/>
                </a:cubicBezTo>
                <a:cubicBezTo>
                  <a:pt x="290150" y="643210"/>
                  <a:pt x="300968" y="643051"/>
                  <a:pt x="309745" y="638175"/>
                </a:cubicBezTo>
                <a:cubicBezTo>
                  <a:pt x="329759" y="627056"/>
                  <a:pt x="345175" y="607315"/>
                  <a:pt x="366895" y="600075"/>
                </a:cubicBezTo>
                <a:cubicBezTo>
                  <a:pt x="438719" y="576134"/>
                  <a:pt x="350187" y="608429"/>
                  <a:pt x="424045" y="571500"/>
                </a:cubicBezTo>
                <a:cubicBezTo>
                  <a:pt x="433025" y="567010"/>
                  <a:pt x="443843" y="566851"/>
                  <a:pt x="452620" y="561975"/>
                </a:cubicBezTo>
                <a:cubicBezTo>
                  <a:pt x="472634" y="550856"/>
                  <a:pt x="490720" y="536575"/>
                  <a:pt x="509770" y="523875"/>
                </a:cubicBezTo>
                <a:cubicBezTo>
                  <a:pt x="519295" y="517525"/>
                  <a:pt x="527485" y="508445"/>
                  <a:pt x="538345" y="504825"/>
                </a:cubicBezTo>
                <a:cubicBezTo>
                  <a:pt x="547870" y="501650"/>
                  <a:pt x="557940" y="499790"/>
                  <a:pt x="566920" y="495300"/>
                </a:cubicBezTo>
                <a:cubicBezTo>
                  <a:pt x="577159" y="490180"/>
                  <a:pt x="585034" y="480899"/>
                  <a:pt x="595495" y="476250"/>
                </a:cubicBezTo>
                <a:cubicBezTo>
                  <a:pt x="613845" y="468095"/>
                  <a:pt x="633595" y="463550"/>
                  <a:pt x="652645" y="457200"/>
                </a:cubicBezTo>
                <a:cubicBezTo>
                  <a:pt x="684087" y="446719"/>
                  <a:pt x="728773" y="431012"/>
                  <a:pt x="757420" y="428625"/>
                </a:cubicBezTo>
                <a:cubicBezTo>
                  <a:pt x="823677" y="423104"/>
                  <a:pt x="875222" y="421061"/>
                  <a:pt x="938395" y="409575"/>
                </a:cubicBezTo>
                <a:cubicBezTo>
                  <a:pt x="956698" y="406247"/>
                  <a:pt x="1024325" y="387213"/>
                  <a:pt x="1033645" y="381000"/>
                </a:cubicBezTo>
                <a:cubicBezTo>
                  <a:pt x="1043170" y="374650"/>
                  <a:pt x="1051759" y="366599"/>
                  <a:pt x="1062220" y="361950"/>
                </a:cubicBezTo>
                <a:cubicBezTo>
                  <a:pt x="1080570" y="353795"/>
                  <a:pt x="1102662" y="354039"/>
                  <a:pt x="1119370" y="342900"/>
                </a:cubicBezTo>
                <a:cubicBezTo>
                  <a:pt x="1156899" y="317881"/>
                  <a:pt x="1150687" y="318402"/>
                  <a:pt x="1205095" y="304800"/>
                </a:cubicBezTo>
                <a:cubicBezTo>
                  <a:pt x="1298013" y="281571"/>
                  <a:pt x="1181989" y="309935"/>
                  <a:pt x="1290820" y="285750"/>
                </a:cubicBezTo>
                <a:cubicBezTo>
                  <a:pt x="1303599" y="282910"/>
                  <a:pt x="1315874" y="277312"/>
                  <a:pt x="1328920" y="276225"/>
                </a:cubicBezTo>
                <a:cubicBezTo>
                  <a:pt x="1392280" y="270945"/>
                  <a:pt x="1455920" y="269875"/>
                  <a:pt x="1519420" y="266700"/>
                </a:cubicBezTo>
                <a:cubicBezTo>
                  <a:pt x="1535295" y="263525"/>
                  <a:pt x="1551339" y="261102"/>
                  <a:pt x="1567045" y="257175"/>
                </a:cubicBezTo>
                <a:cubicBezTo>
                  <a:pt x="1576785" y="254740"/>
                  <a:pt x="1585819" y="249828"/>
                  <a:pt x="1595620" y="247650"/>
                </a:cubicBezTo>
                <a:cubicBezTo>
                  <a:pt x="1614473" y="243460"/>
                  <a:pt x="1633720" y="241300"/>
                  <a:pt x="1652770" y="238125"/>
                </a:cubicBezTo>
                <a:cubicBezTo>
                  <a:pt x="1690870" y="241300"/>
                  <a:pt x="1728838" y="247650"/>
                  <a:pt x="1767070" y="247650"/>
                </a:cubicBezTo>
                <a:cubicBezTo>
                  <a:pt x="1849190" y="247650"/>
                  <a:pt x="1906411" y="249663"/>
                  <a:pt x="1976620" y="228600"/>
                </a:cubicBezTo>
                <a:lnTo>
                  <a:pt x="2062345" y="200025"/>
                </a:lnTo>
                <a:cubicBezTo>
                  <a:pt x="2071870" y="196850"/>
                  <a:pt x="2082566" y="196069"/>
                  <a:pt x="2090920" y="190500"/>
                </a:cubicBezTo>
                <a:cubicBezTo>
                  <a:pt x="2100445" y="184150"/>
                  <a:pt x="2109034" y="176099"/>
                  <a:pt x="2119495" y="171450"/>
                </a:cubicBezTo>
                <a:cubicBezTo>
                  <a:pt x="2137845" y="163295"/>
                  <a:pt x="2159937" y="163539"/>
                  <a:pt x="2176645" y="152400"/>
                </a:cubicBezTo>
                <a:cubicBezTo>
                  <a:pt x="2206419" y="132550"/>
                  <a:pt x="2221564" y="118834"/>
                  <a:pt x="2262370" y="114300"/>
                </a:cubicBezTo>
                <a:cubicBezTo>
                  <a:pt x="2433354" y="95302"/>
                  <a:pt x="2319364" y="105839"/>
                  <a:pt x="2605270" y="95250"/>
                </a:cubicBezTo>
                <a:lnTo>
                  <a:pt x="2690995" y="66675"/>
                </a:lnTo>
                <a:cubicBezTo>
                  <a:pt x="2700520" y="63500"/>
                  <a:pt x="2711216" y="62719"/>
                  <a:pt x="2719570" y="57150"/>
                </a:cubicBezTo>
                <a:cubicBezTo>
                  <a:pt x="2729095" y="50800"/>
                  <a:pt x="2737684" y="42749"/>
                  <a:pt x="2748145" y="38100"/>
                </a:cubicBezTo>
                <a:cubicBezTo>
                  <a:pt x="2766495" y="29945"/>
                  <a:pt x="2786245" y="25400"/>
                  <a:pt x="2805295" y="19050"/>
                </a:cubicBezTo>
                <a:cubicBezTo>
                  <a:pt x="2846289" y="5385"/>
                  <a:pt x="2824130" y="11960"/>
                  <a:pt x="2871970" y="0"/>
                </a:cubicBezTo>
                <a:cubicBezTo>
                  <a:pt x="2944995" y="3175"/>
                  <a:pt x="3018339" y="2004"/>
                  <a:pt x="3091045" y="9525"/>
                </a:cubicBezTo>
                <a:cubicBezTo>
                  <a:pt x="3111019" y="11591"/>
                  <a:pt x="3128714" y="23705"/>
                  <a:pt x="3148195" y="28575"/>
                </a:cubicBezTo>
                <a:cubicBezTo>
                  <a:pt x="3160895" y="31750"/>
                  <a:pt x="3173756" y="34338"/>
                  <a:pt x="3186295" y="38100"/>
                </a:cubicBezTo>
                <a:cubicBezTo>
                  <a:pt x="3205529" y="43870"/>
                  <a:pt x="3224395" y="50800"/>
                  <a:pt x="3243445" y="57150"/>
                </a:cubicBezTo>
                <a:lnTo>
                  <a:pt x="3300595" y="76200"/>
                </a:lnTo>
                <a:lnTo>
                  <a:pt x="3329170" y="85725"/>
                </a:lnTo>
                <a:cubicBezTo>
                  <a:pt x="3338695" y="88900"/>
                  <a:pt x="3347739" y="94416"/>
                  <a:pt x="3357745" y="95250"/>
                </a:cubicBezTo>
                <a:lnTo>
                  <a:pt x="3472045" y="104775"/>
                </a:lnTo>
                <a:cubicBezTo>
                  <a:pt x="3500684" y="114321"/>
                  <a:pt x="3504576" y="112834"/>
                  <a:pt x="3529195" y="133350"/>
                </a:cubicBezTo>
                <a:cubicBezTo>
                  <a:pt x="3539543" y="141974"/>
                  <a:pt x="3547137" y="153655"/>
                  <a:pt x="3557770" y="161925"/>
                </a:cubicBezTo>
                <a:cubicBezTo>
                  <a:pt x="3575842" y="175981"/>
                  <a:pt x="3595870" y="187325"/>
                  <a:pt x="3614920" y="200025"/>
                </a:cubicBezTo>
                <a:cubicBezTo>
                  <a:pt x="3624445" y="206375"/>
                  <a:pt x="3635400" y="210980"/>
                  <a:pt x="3643495" y="219075"/>
                </a:cubicBezTo>
                <a:cubicBezTo>
                  <a:pt x="3653020" y="228600"/>
                  <a:pt x="3660295" y="241108"/>
                  <a:pt x="3672070" y="247650"/>
                </a:cubicBezTo>
                <a:cubicBezTo>
                  <a:pt x="3689623" y="257402"/>
                  <a:pt x="3712512" y="255561"/>
                  <a:pt x="3729220" y="266700"/>
                </a:cubicBezTo>
                <a:cubicBezTo>
                  <a:pt x="3811112" y="321295"/>
                  <a:pt x="3707500" y="255840"/>
                  <a:pt x="3786370" y="295275"/>
                </a:cubicBezTo>
                <a:cubicBezTo>
                  <a:pt x="3796609" y="300395"/>
                  <a:pt x="3804423" y="309816"/>
                  <a:pt x="3814945" y="314325"/>
                </a:cubicBezTo>
                <a:cubicBezTo>
                  <a:pt x="3826977" y="319482"/>
                  <a:pt x="3840165" y="321508"/>
                  <a:pt x="3853045" y="323850"/>
                </a:cubicBezTo>
                <a:cubicBezTo>
                  <a:pt x="3881964" y="329108"/>
                  <a:pt x="3969384" y="339583"/>
                  <a:pt x="3995920" y="342900"/>
                </a:cubicBezTo>
                <a:lnTo>
                  <a:pt x="4053070" y="361950"/>
                </a:lnTo>
                <a:cubicBezTo>
                  <a:pt x="4062595" y="365125"/>
                  <a:pt x="4073291" y="365906"/>
                  <a:pt x="4081645" y="371475"/>
                </a:cubicBezTo>
                <a:cubicBezTo>
                  <a:pt x="4183755" y="439548"/>
                  <a:pt x="4028786" y="333537"/>
                  <a:pt x="4138795" y="419100"/>
                </a:cubicBezTo>
                <a:cubicBezTo>
                  <a:pt x="4156867" y="433156"/>
                  <a:pt x="4176895" y="444500"/>
                  <a:pt x="4195945" y="457200"/>
                </a:cubicBezTo>
                <a:lnTo>
                  <a:pt x="4224520" y="476250"/>
                </a:lnTo>
                <a:lnTo>
                  <a:pt x="4281670" y="514350"/>
                </a:lnTo>
                <a:cubicBezTo>
                  <a:pt x="4291195" y="520700"/>
                  <a:pt x="4299385" y="529780"/>
                  <a:pt x="4310245" y="533400"/>
                </a:cubicBezTo>
                <a:lnTo>
                  <a:pt x="4338820" y="542925"/>
                </a:lnTo>
                <a:cubicBezTo>
                  <a:pt x="4357870" y="554037"/>
                  <a:pt x="4405495" y="585788"/>
                  <a:pt x="4424545" y="600075"/>
                </a:cubicBezTo>
                <a:cubicBezTo>
                  <a:pt x="4434893" y="608699"/>
                  <a:pt x="4441912" y="621178"/>
                  <a:pt x="4453120" y="628650"/>
                </a:cubicBezTo>
                <a:cubicBezTo>
                  <a:pt x="4461474" y="634219"/>
                  <a:pt x="4472918" y="633299"/>
                  <a:pt x="4481695" y="638175"/>
                </a:cubicBezTo>
                <a:lnTo>
                  <a:pt x="4567420" y="695325"/>
                </a:lnTo>
                <a:lnTo>
                  <a:pt x="4595995" y="714375"/>
                </a:lnTo>
                <a:cubicBezTo>
                  <a:pt x="4605520" y="720725"/>
                  <a:pt x="4616475" y="725330"/>
                  <a:pt x="4624570" y="733425"/>
                </a:cubicBezTo>
                <a:cubicBezTo>
                  <a:pt x="4649814" y="758669"/>
                  <a:pt x="4676301" y="792628"/>
                  <a:pt x="4710295" y="809625"/>
                </a:cubicBezTo>
                <a:cubicBezTo>
                  <a:pt x="4719275" y="814115"/>
                  <a:pt x="4730093" y="814274"/>
                  <a:pt x="4738870" y="819150"/>
                </a:cubicBezTo>
                <a:cubicBezTo>
                  <a:pt x="4758884" y="830269"/>
                  <a:pt x="4774300" y="850010"/>
                  <a:pt x="4796020" y="857250"/>
                </a:cubicBezTo>
                <a:cubicBezTo>
                  <a:pt x="4864533" y="880088"/>
                  <a:pt x="4778974" y="852380"/>
                  <a:pt x="4862695" y="876300"/>
                </a:cubicBezTo>
                <a:cubicBezTo>
                  <a:pt x="4872349" y="879058"/>
                  <a:pt x="4881616" y="883067"/>
                  <a:pt x="4891270" y="885825"/>
                </a:cubicBezTo>
                <a:cubicBezTo>
                  <a:pt x="4905512" y="889894"/>
                  <a:pt x="4942720" y="897262"/>
                  <a:pt x="4957945" y="904875"/>
                </a:cubicBezTo>
                <a:cubicBezTo>
                  <a:pt x="4968184" y="909995"/>
                  <a:pt x="5005589" y="971559"/>
                  <a:pt x="5015828" y="976679"/>
                </a:cubicBezTo>
                <a:cubicBezTo>
                  <a:pt x="5024808" y="981169"/>
                  <a:pt x="5117686" y="1039943"/>
                  <a:pt x="5126463" y="1044819"/>
                </a:cubicBezTo>
                <a:cubicBezTo>
                  <a:pt x="5146477" y="1055938"/>
                  <a:pt x="5224651" y="1140372"/>
                  <a:pt x="5243701" y="1153072"/>
                </a:cubicBezTo>
                <a:cubicBezTo>
                  <a:pt x="5253226" y="1159422"/>
                  <a:pt x="5270514" y="1259137"/>
                  <a:pt x="5281374" y="1262757"/>
                </a:cubicBezTo>
                <a:lnTo>
                  <a:pt x="4741314" y="1478781"/>
                </a:lnTo>
                <a:lnTo>
                  <a:pt x="492842" y="1478781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1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2514600" y="5933"/>
            <a:ext cx="4114800" cy="82296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2513411" y="9409"/>
            <a:ext cx="4114800" cy="822722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 flipH="1">
            <a:off x="4570810" y="1687978"/>
            <a:ext cx="1571228" cy="447461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 flipH="1">
            <a:off x="4570811" y="1496036"/>
            <a:ext cx="811281" cy="4666555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endCxn id="413701" idx="2"/>
          </p:cNvCxnSpPr>
          <p:nvPr/>
        </p:nvCxnSpPr>
        <p:spPr>
          <a:xfrm flipH="1">
            <a:off x="4570811" y="2581160"/>
            <a:ext cx="2287191" cy="358143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  <a:stCxn id="413701" idx="2"/>
          </p:cNvCxnSpPr>
          <p:nvPr/>
        </p:nvCxnSpPr>
        <p:spPr>
          <a:xfrm flipV="1">
            <a:off x="4570810" y="2591399"/>
            <a:ext cx="2858690" cy="357119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6271879" y="3986744"/>
            <a:ext cx="1711616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ellipsoid distance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ground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1 and </a:t>
            </a:r>
            <a:r>
              <a:rPr lang="el-GR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0)</a:t>
            </a:r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6299534" y="1743212"/>
            <a:ext cx="1957793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ground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&gt; 1 and </a:t>
            </a:r>
            <a:r>
              <a:rPr lang="el-GR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0)</a:t>
            </a: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973060" y="609593"/>
            <a:ext cx="120015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2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200" b="1" baseline="-25000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0</a:t>
            </a:r>
            <a:r>
              <a:rPr lang="en-US" sz="12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1)</a:t>
            </a:r>
            <a:endParaRPr lang="en-US" sz="1125" b="1" dirty="0">
              <a:solidFill>
                <a:srgbClr val="000000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457202" y="6180419"/>
            <a:ext cx="82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2" name="Line 6"/>
          <p:cNvSpPr>
            <a:spLocks noChangeShapeType="1"/>
          </p:cNvSpPr>
          <p:nvPr/>
        </p:nvSpPr>
        <p:spPr bwMode="auto">
          <a:xfrm flipV="1">
            <a:off x="1097280" y="2591399"/>
            <a:ext cx="692658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28070" y="2591399"/>
            <a:ext cx="61036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180953" y="2591400"/>
            <a:ext cx="654793" cy="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540000">
            <a:off x="517061" y="2077049"/>
            <a:ext cx="8229600" cy="8229600"/>
          </a:xfrm>
          <a:prstGeom prst="arc">
            <a:avLst>
              <a:gd name="adj1" fmla="val 16200000"/>
              <a:gd name="adj2" fmla="val 16776845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Arc 113"/>
          <p:cNvSpPr/>
          <p:nvPr/>
        </p:nvSpPr>
        <p:spPr>
          <a:xfrm rot="1980000">
            <a:off x="431799" y="2042759"/>
            <a:ext cx="8229600" cy="8229600"/>
          </a:xfrm>
          <a:prstGeom prst="arc">
            <a:avLst>
              <a:gd name="adj1" fmla="val 16200000"/>
              <a:gd name="adj2" fmla="val 16572007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2"/>
          <p:cNvSpPr txBox="1">
            <a:spLocks noChangeArrowheads="1"/>
          </p:cNvSpPr>
          <p:nvPr/>
        </p:nvSpPr>
        <p:spPr bwMode="auto">
          <a:xfrm>
            <a:off x="32158" y="3134101"/>
            <a:ext cx="89370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5263972" y="1745959"/>
            <a:ext cx="100508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>
            <a:off x="925867" y="3359695"/>
            <a:ext cx="425042" cy="24250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8" name="Line 17"/>
          <p:cNvSpPr>
            <a:spLocks noChangeShapeType="1"/>
          </p:cNvSpPr>
          <p:nvPr/>
        </p:nvSpPr>
        <p:spPr bwMode="auto">
          <a:xfrm flipH="1" flipV="1">
            <a:off x="5497829" y="2634084"/>
            <a:ext cx="953730" cy="145993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4572000" y="1189799"/>
            <a:ext cx="0" cy="157734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" name="Arc 56"/>
          <p:cNvSpPr/>
          <p:nvPr/>
        </p:nvSpPr>
        <p:spPr>
          <a:xfrm rot="540000">
            <a:off x="625195" y="1436595"/>
            <a:ext cx="8229600" cy="8229600"/>
          </a:xfrm>
          <a:prstGeom prst="arc">
            <a:avLst>
              <a:gd name="adj1" fmla="val 16200000"/>
              <a:gd name="adj2" fmla="val 16867861"/>
            </a:avLst>
          </a:prstGeom>
          <a:ln w="8890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2680931" y="857797"/>
            <a:ext cx="12724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3953336" y="1109771"/>
            <a:ext cx="385196" cy="36912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5281345" y="929734"/>
            <a:ext cx="1052798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Horizontal ground distance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7160427" y="2765827"/>
            <a:ext cx="100508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6465340" y="890492"/>
            <a:ext cx="1991366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  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and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grid distance</a:t>
            </a:r>
          </a:p>
        </p:txBody>
      </p:sp>
      <p:sp>
        <p:nvSpPr>
          <p:cNvPr id="83" name="Left Brace 82"/>
          <p:cNvSpPr/>
          <p:nvPr/>
        </p:nvSpPr>
        <p:spPr>
          <a:xfrm>
            <a:off x="6334779" y="890492"/>
            <a:ext cx="137160" cy="61722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2640" y="114477"/>
            <a:ext cx="670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Linear distortion </a:t>
            </a:r>
            <a:r>
              <a:rPr lang="en-US" b="1" i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with respect to ellipsoid surface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8BE307AD-6D50-49C8-95B9-D62D4372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280301"/>
            <a:ext cx="1819377" cy="57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 surface (secant)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24A87447-AE51-4447-955F-373235CC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3541679"/>
            <a:ext cx="38201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</a:t>
            </a:r>
            <a:b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used for SPCS 27 and 83 (minimizes distortion with respect to ellipsoid)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6A7D68F-6F60-FFB1-CE07-64B32A55A9B0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CA8DAF9-CFC1-344C-89B7-DCB2EBBDC673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342900">
                <a:defRPr/>
              </a:pPr>
              <a:t>8</a:t>
            </a:fld>
            <a:endParaRPr lang="en-US" sz="12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BD413B2-2BAB-F931-71EB-99F713A2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6" y="1171232"/>
            <a:ext cx="2967064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k</a:t>
            </a:r>
            <a:r>
              <a:rPr lang="en-US" sz="1200" b="1" baseline="-250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0</a:t>
            </a:r>
            <a:r>
              <a:rPr lang="en-US" sz="12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= scale on </a:t>
            </a:r>
            <a:r>
              <a:rPr lang="en-US" sz="12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projection axis</a:t>
            </a:r>
          </a:p>
          <a:p>
            <a:pPr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LCC:  central parallel</a:t>
            </a:r>
          </a:p>
          <a:p>
            <a:pPr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TM:  central meridian</a:t>
            </a:r>
          </a:p>
          <a:p>
            <a:pPr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OM:  skew axis</a:t>
            </a:r>
          </a:p>
        </p:txBody>
      </p:sp>
    </p:spTree>
    <p:extLst>
      <p:ext uri="{BB962C8B-B14F-4D97-AF65-F5344CB8AC3E}">
        <p14:creationId xmlns:p14="http://schemas.microsoft.com/office/powerpoint/2010/main" val="32734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825215" y="1316737"/>
            <a:ext cx="3961031" cy="110908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281374" h="1478781">
                <a:moveTo>
                  <a:pt x="492842" y="1478781"/>
                </a:moveTo>
                <a:lnTo>
                  <a:pt x="0" y="1088595"/>
                </a:lnTo>
                <a:cubicBezTo>
                  <a:pt x="15078" y="1028283"/>
                  <a:pt x="35453" y="972360"/>
                  <a:pt x="103495" y="926998"/>
                </a:cubicBezTo>
                <a:cubicBezTo>
                  <a:pt x="127551" y="889412"/>
                  <a:pt x="145920" y="861185"/>
                  <a:pt x="168806" y="827135"/>
                </a:cubicBezTo>
                <a:cubicBezTo>
                  <a:pt x="191692" y="793085"/>
                  <a:pt x="231289" y="729047"/>
                  <a:pt x="240814" y="722697"/>
                </a:cubicBezTo>
                <a:cubicBezTo>
                  <a:pt x="259864" y="694122"/>
                  <a:pt x="249420" y="663575"/>
                  <a:pt x="281170" y="647700"/>
                </a:cubicBezTo>
                <a:cubicBezTo>
                  <a:pt x="290150" y="643210"/>
                  <a:pt x="300968" y="643051"/>
                  <a:pt x="309745" y="638175"/>
                </a:cubicBezTo>
                <a:cubicBezTo>
                  <a:pt x="329759" y="627056"/>
                  <a:pt x="345175" y="607315"/>
                  <a:pt x="366895" y="600075"/>
                </a:cubicBezTo>
                <a:cubicBezTo>
                  <a:pt x="438719" y="576134"/>
                  <a:pt x="350187" y="608429"/>
                  <a:pt x="424045" y="571500"/>
                </a:cubicBezTo>
                <a:cubicBezTo>
                  <a:pt x="433025" y="567010"/>
                  <a:pt x="443843" y="566851"/>
                  <a:pt x="452620" y="561975"/>
                </a:cubicBezTo>
                <a:cubicBezTo>
                  <a:pt x="472634" y="550856"/>
                  <a:pt x="490720" y="536575"/>
                  <a:pt x="509770" y="523875"/>
                </a:cubicBezTo>
                <a:cubicBezTo>
                  <a:pt x="519295" y="517525"/>
                  <a:pt x="527485" y="508445"/>
                  <a:pt x="538345" y="504825"/>
                </a:cubicBezTo>
                <a:cubicBezTo>
                  <a:pt x="547870" y="501650"/>
                  <a:pt x="557940" y="499790"/>
                  <a:pt x="566920" y="495300"/>
                </a:cubicBezTo>
                <a:cubicBezTo>
                  <a:pt x="577159" y="490180"/>
                  <a:pt x="585034" y="480899"/>
                  <a:pt x="595495" y="476250"/>
                </a:cubicBezTo>
                <a:cubicBezTo>
                  <a:pt x="613845" y="468095"/>
                  <a:pt x="633595" y="463550"/>
                  <a:pt x="652645" y="457200"/>
                </a:cubicBezTo>
                <a:cubicBezTo>
                  <a:pt x="684087" y="446719"/>
                  <a:pt x="728773" y="431012"/>
                  <a:pt x="757420" y="428625"/>
                </a:cubicBezTo>
                <a:cubicBezTo>
                  <a:pt x="823677" y="423104"/>
                  <a:pt x="875222" y="421061"/>
                  <a:pt x="938395" y="409575"/>
                </a:cubicBezTo>
                <a:cubicBezTo>
                  <a:pt x="956698" y="406247"/>
                  <a:pt x="1024325" y="387213"/>
                  <a:pt x="1033645" y="381000"/>
                </a:cubicBezTo>
                <a:cubicBezTo>
                  <a:pt x="1043170" y="374650"/>
                  <a:pt x="1051759" y="366599"/>
                  <a:pt x="1062220" y="361950"/>
                </a:cubicBezTo>
                <a:cubicBezTo>
                  <a:pt x="1080570" y="353795"/>
                  <a:pt x="1102662" y="354039"/>
                  <a:pt x="1119370" y="342900"/>
                </a:cubicBezTo>
                <a:cubicBezTo>
                  <a:pt x="1156899" y="317881"/>
                  <a:pt x="1150687" y="318402"/>
                  <a:pt x="1205095" y="304800"/>
                </a:cubicBezTo>
                <a:cubicBezTo>
                  <a:pt x="1298013" y="281571"/>
                  <a:pt x="1181989" y="309935"/>
                  <a:pt x="1290820" y="285750"/>
                </a:cubicBezTo>
                <a:cubicBezTo>
                  <a:pt x="1303599" y="282910"/>
                  <a:pt x="1315874" y="277312"/>
                  <a:pt x="1328920" y="276225"/>
                </a:cubicBezTo>
                <a:cubicBezTo>
                  <a:pt x="1392280" y="270945"/>
                  <a:pt x="1455920" y="269875"/>
                  <a:pt x="1519420" y="266700"/>
                </a:cubicBezTo>
                <a:cubicBezTo>
                  <a:pt x="1535295" y="263525"/>
                  <a:pt x="1551339" y="261102"/>
                  <a:pt x="1567045" y="257175"/>
                </a:cubicBezTo>
                <a:cubicBezTo>
                  <a:pt x="1576785" y="254740"/>
                  <a:pt x="1585819" y="249828"/>
                  <a:pt x="1595620" y="247650"/>
                </a:cubicBezTo>
                <a:cubicBezTo>
                  <a:pt x="1614473" y="243460"/>
                  <a:pt x="1633720" y="241300"/>
                  <a:pt x="1652770" y="238125"/>
                </a:cubicBezTo>
                <a:cubicBezTo>
                  <a:pt x="1690870" y="241300"/>
                  <a:pt x="1728838" y="247650"/>
                  <a:pt x="1767070" y="247650"/>
                </a:cubicBezTo>
                <a:cubicBezTo>
                  <a:pt x="1849190" y="247650"/>
                  <a:pt x="1906411" y="249663"/>
                  <a:pt x="1976620" y="228600"/>
                </a:cubicBezTo>
                <a:lnTo>
                  <a:pt x="2062345" y="200025"/>
                </a:lnTo>
                <a:cubicBezTo>
                  <a:pt x="2071870" y="196850"/>
                  <a:pt x="2082566" y="196069"/>
                  <a:pt x="2090920" y="190500"/>
                </a:cubicBezTo>
                <a:cubicBezTo>
                  <a:pt x="2100445" y="184150"/>
                  <a:pt x="2109034" y="176099"/>
                  <a:pt x="2119495" y="171450"/>
                </a:cubicBezTo>
                <a:cubicBezTo>
                  <a:pt x="2137845" y="163295"/>
                  <a:pt x="2159937" y="163539"/>
                  <a:pt x="2176645" y="152400"/>
                </a:cubicBezTo>
                <a:cubicBezTo>
                  <a:pt x="2206419" y="132550"/>
                  <a:pt x="2221564" y="118834"/>
                  <a:pt x="2262370" y="114300"/>
                </a:cubicBezTo>
                <a:cubicBezTo>
                  <a:pt x="2433354" y="95302"/>
                  <a:pt x="2319364" y="105839"/>
                  <a:pt x="2605270" y="95250"/>
                </a:cubicBezTo>
                <a:lnTo>
                  <a:pt x="2690995" y="66675"/>
                </a:lnTo>
                <a:cubicBezTo>
                  <a:pt x="2700520" y="63500"/>
                  <a:pt x="2711216" y="62719"/>
                  <a:pt x="2719570" y="57150"/>
                </a:cubicBezTo>
                <a:cubicBezTo>
                  <a:pt x="2729095" y="50800"/>
                  <a:pt x="2737684" y="42749"/>
                  <a:pt x="2748145" y="38100"/>
                </a:cubicBezTo>
                <a:cubicBezTo>
                  <a:pt x="2766495" y="29945"/>
                  <a:pt x="2786245" y="25400"/>
                  <a:pt x="2805295" y="19050"/>
                </a:cubicBezTo>
                <a:cubicBezTo>
                  <a:pt x="2846289" y="5385"/>
                  <a:pt x="2824130" y="11960"/>
                  <a:pt x="2871970" y="0"/>
                </a:cubicBezTo>
                <a:cubicBezTo>
                  <a:pt x="2944995" y="3175"/>
                  <a:pt x="3018339" y="2004"/>
                  <a:pt x="3091045" y="9525"/>
                </a:cubicBezTo>
                <a:cubicBezTo>
                  <a:pt x="3111019" y="11591"/>
                  <a:pt x="3128714" y="23705"/>
                  <a:pt x="3148195" y="28575"/>
                </a:cubicBezTo>
                <a:cubicBezTo>
                  <a:pt x="3160895" y="31750"/>
                  <a:pt x="3173756" y="34338"/>
                  <a:pt x="3186295" y="38100"/>
                </a:cubicBezTo>
                <a:cubicBezTo>
                  <a:pt x="3205529" y="43870"/>
                  <a:pt x="3224395" y="50800"/>
                  <a:pt x="3243445" y="57150"/>
                </a:cubicBezTo>
                <a:lnTo>
                  <a:pt x="3300595" y="76200"/>
                </a:lnTo>
                <a:lnTo>
                  <a:pt x="3329170" y="85725"/>
                </a:lnTo>
                <a:cubicBezTo>
                  <a:pt x="3338695" y="88900"/>
                  <a:pt x="3347739" y="94416"/>
                  <a:pt x="3357745" y="95250"/>
                </a:cubicBezTo>
                <a:lnTo>
                  <a:pt x="3472045" y="104775"/>
                </a:lnTo>
                <a:cubicBezTo>
                  <a:pt x="3500684" y="114321"/>
                  <a:pt x="3504576" y="112834"/>
                  <a:pt x="3529195" y="133350"/>
                </a:cubicBezTo>
                <a:cubicBezTo>
                  <a:pt x="3539543" y="141974"/>
                  <a:pt x="3547137" y="153655"/>
                  <a:pt x="3557770" y="161925"/>
                </a:cubicBezTo>
                <a:cubicBezTo>
                  <a:pt x="3575842" y="175981"/>
                  <a:pt x="3595870" y="187325"/>
                  <a:pt x="3614920" y="200025"/>
                </a:cubicBezTo>
                <a:cubicBezTo>
                  <a:pt x="3624445" y="206375"/>
                  <a:pt x="3635400" y="210980"/>
                  <a:pt x="3643495" y="219075"/>
                </a:cubicBezTo>
                <a:cubicBezTo>
                  <a:pt x="3653020" y="228600"/>
                  <a:pt x="3660295" y="241108"/>
                  <a:pt x="3672070" y="247650"/>
                </a:cubicBezTo>
                <a:cubicBezTo>
                  <a:pt x="3689623" y="257402"/>
                  <a:pt x="3712512" y="255561"/>
                  <a:pt x="3729220" y="266700"/>
                </a:cubicBezTo>
                <a:cubicBezTo>
                  <a:pt x="3811112" y="321295"/>
                  <a:pt x="3707500" y="255840"/>
                  <a:pt x="3786370" y="295275"/>
                </a:cubicBezTo>
                <a:cubicBezTo>
                  <a:pt x="3796609" y="300395"/>
                  <a:pt x="3804423" y="309816"/>
                  <a:pt x="3814945" y="314325"/>
                </a:cubicBezTo>
                <a:cubicBezTo>
                  <a:pt x="3826977" y="319482"/>
                  <a:pt x="3840165" y="321508"/>
                  <a:pt x="3853045" y="323850"/>
                </a:cubicBezTo>
                <a:cubicBezTo>
                  <a:pt x="3881964" y="329108"/>
                  <a:pt x="3969384" y="339583"/>
                  <a:pt x="3995920" y="342900"/>
                </a:cubicBezTo>
                <a:lnTo>
                  <a:pt x="4053070" y="361950"/>
                </a:lnTo>
                <a:cubicBezTo>
                  <a:pt x="4062595" y="365125"/>
                  <a:pt x="4073291" y="365906"/>
                  <a:pt x="4081645" y="371475"/>
                </a:cubicBezTo>
                <a:cubicBezTo>
                  <a:pt x="4183755" y="439548"/>
                  <a:pt x="4028786" y="333537"/>
                  <a:pt x="4138795" y="419100"/>
                </a:cubicBezTo>
                <a:cubicBezTo>
                  <a:pt x="4156867" y="433156"/>
                  <a:pt x="4176895" y="444500"/>
                  <a:pt x="4195945" y="457200"/>
                </a:cubicBezTo>
                <a:lnTo>
                  <a:pt x="4224520" y="476250"/>
                </a:lnTo>
                <a:lnTo>
                  <a:pt x="4281670" y="514350"/>
                </a:lnTo>
                <a:cubicBezTo>
                  <a:pt x="4291195" y="520700"/>
                  <a:pt x="4299385" y="529780"/>
                  <a:pt x="4310245" y="533400"/>
                </a:cubicBezTo>
                <a:lnTo>
                  <a:pt x="4338820" y="542925"/>
                </a:lnTo>
                <a:cubicBezTo>
                  <a:pt x="4357870" y="554037"/>
                  <a:pt x="4405495" y="585788"/>
                  <a:pt x="4424545" y="600075"/>
                </a:cubicBezTo>
                <a:cubicBezTo>
                  <a:pt x="4434893" y="608699"/>
                  <a:pt x="4441912" y="621178"/>
                  <a:pt x="4453120" y="628650"/>
                </a:cubicBezTo>
                <a:cubicBezTo>
                  <a:pt x="4461474" y="634219"/>
                  <a:pt x="4472918" y="633299"/>
                  <a:pt x="4481695" y="638175"/>
                </a:cubicBezTo>
                <a:lnTo>
                  <a:pt x="4567420" y="695325"/>
                </a:lnTo>
                <a:lnTo>
                  <a:pt x="4595995" y="714375"/>
                </a:lnTo>
                <a:cubicBezTo>
                  <a:pt x="4605520" y="720725"/>
                  <a:pt x="4616475" y="725330"/>
                  <a:pt x="4624570" y="733425"/>
                </a:cubicBezTo>
                <a:cubicBezTo>
                  <a:pt x="4649814" y="758669"/>
                  <a:pt x="4676301" y="792628"/>
                  <a:pt x="4710295" y="809625"/>
                </a:cubicBezTo>
                <a:cubicBezTo>
                  <a:pt x="4719275" y="814115"/>
                  <a:pt x="4730093" y="814274"/>
                  <a:pt x="4738870" y="819150"/>
                </a:cubicBezTo>
                <a:cubicBezTo>
                  <a:pt x="4758884" y="830269"/>
                  <a:pt x="4774300" y="850010"/>
                  <a:pt x="4796020" y="857250"/>
                </a:cubicBezTo>
                <a:cubicBezTo>
                  <a:pt x="4864533" y="880088"/>
                  <a:pt x="4778974" y="852380"/>
                  <a:pt x="4862695" y="876300"/>
                </a:cubicBezTo>
                <a:cubicBezTo>
                  <a:pt x="4872349" y="879058"/>
                  <a:pt x="4881616" y="883067"/>
                  <a:pt x="4891270" y="885825"/>
                </a:cubicBezTo>
                <a:cubicBezTo>
                  <a:pt x="4905512" y="889894"/>
                  <a:pt x="4942720" y="897262"/>
                  <a:pt x="4957945" y="904875"/>
                </a:cubicBezTo>
                <a:cubicBezTo>
                  <a:pt x="4968184" y="909995"/>
                  <a:pt x="5005589" y="971559"/>
                  <a:pt x="5015828" y="976679"/>
                </a:cubicBezTo>
                <a:cubicBezTo>
                  <a:pt x="5024808" y="981169"/>
                  <a:pt x="5117686" y="1039943"/>
                  <a:pt x="5126463" y="1044819"/>
                </a:cubicBezTo>
                <a:cubicBezTo>
                  <a:pt x="5146477" y="1055938"/>
                  <a:pt x="5224651" y="1140372"/>
                  <a:pt x="5243701" y="1153072"/>
                </a:cubicBezTo>
                <a:cubicBezTo>
                  <a:pt x="5253226" y="1159422"/>
                  <a:pt x="5270514" y="1259137"/>
                  <a:pt x="5281374" y="1262757"/>
                </a:cubicBezTo>
                <a:lnTo>
                  <a:pt x="4741314" y="1478781"/>
                </a:lnTo>
                <a:lnTo>
                  <a:pt x="492842" y="1478781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1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2514600" y="5933"/>
            <a:ext cx="4114800" cy="82296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2513411" y="9409"/>
            <a:ext cx="4114800" cy="822722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 flipH="1">
            <a:off x="4570812" y="1576988"/>
            <a:ext cx="1618838" cy="458560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 flipH="1">
            <a:off x="4570811" y="1496036"/>
            <a:ext cx="811281" cy="4666555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973060" y="609593"/>
            <a:ext cx="120015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2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200" b="1" baseline="-25000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0</a:t>
            </a:r>
            <a:r>
              <a:rPr lang="en-US" sz="12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1)</a:t>
            </a:r>
            <a:endParaRPr lang="en-US" sz="1125" b="1" dirty="0">
              <a:solidFill>
                <a:srgbClr val="000000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457202" y="6180419"/>
            <a:ext cx="82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2" name="Line 6"/>
          <p:cNvSpPr>
            <a:spLocks noChangeShapeType="1"/>
          </p:cNvSpPr>
          <p:nvPr/>
        </p:nvSpPr>
        <p:spPr bwMode="auto">
          <a:xfrm flipV="1">
            <a:off x="1097280" y="1576986"/>
            <a:ext cx="692658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3" name="Arc 112"/>
          <p:cNvSpPr/>
          <p:nvPr/>
        </p:nvSpPr>
        <p:spPr>
          <a:xfrm rot="540000">
            <a:off x="517061" y="2077049"/>
            <a:ext cx="8229600" cy="8229600"/>
          </a:xfrm>
          <a:prstGeom prst="arc">
            <a:avLst>
              <a:gd name="adj1" fmla="val 16200000"/>
              <a:gd name="adj2" fmla="val 16776845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1031012" y="1271757"/>
            <a:ext cx="1636962" cy="83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 surface (non-intersecting)</a:t>
            </a: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5263972" y="1745959"/>
            <a:ext cx="100508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4572000" y="1189799"/>
            <a:ext cx="0" cy="157734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" name="Arc 56"/>
          <p:cNvSpPr/>
          <p:nvPr/>
        </p:nvSpPr>
        <p:spPr>
          <a:xfrm rot="540000">
            <a:off x="625195" y="1436595"/>
            <a:ext cx="8229600" cy="8229600"/>
          </a:xfrm>
          <a:prstGeom prst="arc">
            <a:avLst>
              <a:gd name="adj1" fmla="val 16200000"/>
              <a:gd name="adj2" fmla="val 16867861"/>
            </a:avLst>
          </a:prstGeom>
          <a:ln w="8890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2734665" y="857797"/>
            <a:ext cx="121867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3953336" y="1109771"/>
            <a:ext cx="385196" cy="36912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5085058" y="693779"/>
            <a:ext cx="1052798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Horizontal ground distance</a:t>
            </a: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 flipH="1">
            <a:off x="5722732" y="1267677"/>
            <a:ext cx="56451" cy="25343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6269053" y="654537"/>
            <a:ext cx="1843935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   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and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grid distance</a:t>
            </a:r>
          </a:p>
        </p:txBody>
      </p:sp>
      <p:sp>
        <p:nvSpPr>
          <p:cNvPr id="83" name="Left Brace 82"/>
          <p:cNvSpPr/>
          <p:nvPr/>
        </p:nvSpPr>
        <p:spPr>
          <a:xfrm>
            <a:off x="6138493" y="654537"/>
            <a:ext cx="137160" cy="61722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144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Linear distortion </a:t>
            </a:r>
            <a:r>
              <a:rPr lang="en-US" b="1" i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with respect to topographic surface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2E60A4C4-80B2-47C0-AF02-01A65B4DAC0F}"/>
              </a:ext>
            </a:extLst>
          </p:cNvPr>
          <p:cNvSpPr/>
          <p:nvPr/>
        </p:nvSpPr>
        <p:spPr>
          <a:xfrm rot="600000">
            <a:off x="5150217" y="1476011"/>
            <a:ext cx="137160" cy="61722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181F79B5-BBC3-4CA7-BEAF-CB0E95E37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943" y="1566101"/>
            <a:ext cx="3637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1424CA07-B47F-4715-B49C-F478B025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899" y="3902028"/>
            <a:ext cx="3637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7F595B1E-3C58-459B-BDD0-C7BE34C11AF7}"/>
              </a:ext>
            </a:extLst>
          </p:cNvPr>
          <p:cNvSpPr/>
          <p:nvPr/>
        </p:nvSpPr>
        <p:spPr>
          <a:xfrm rot="600000">
            <a:off x="4737417" y="2101327"/>
            <a:ext cx="137160" cy="404622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1D83F6E-4DEB-4FC0-9A0D-C5EA5372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072" y="1666589"/>
            <a:ext cx="1905915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≈ ground distance </a:t>
            </a:r>
            <a:b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125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&gt; 1 and </a:t>
            </a:r>
            <a:r>
              <a:rPr lang="el-GR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≈ 0)</a:t>
            </a:r>
          </a:p>
        </p:txBody>
      </p:sp>
      <p:sp>
        <p:nvSpPr>
          <p:cNvPr id="42" name="Line 17">
            <a:extLst>
              <a:ext uri="{FF2B5EF4-FFF2-40B4-BE49-F238E27FC236}">
                <a16:creationId xmlns:a16="http://schemas.microsoft.com/office/drawing/2014/main" id="{8D62FF49-5629-4B8B-9EA0-7D83D31853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8216" y="1610725"/>
            <a:ext cx="300159" cy="25463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366689" y="1576987"/>
            <a:ext cx="822960" cy="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4174BEB-7138-C8F0-5A09-70C35C7E0B8A}"/>
              </a:ext>
            </a:extLst>
          </p:cNvPr>
          <p:cNvSpPr txBox="1">
            <a:spLocks/>
          </p:cNvSpPr>
          <p:nvPr/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CA8DAF9-CFC1-344C-89B7-DCB2EBBDC673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342900">
                <a:defRPr/>
              </a:pPr>
              <a:t>9</a:t>
            </a:fld>
            <a:endParaRPr lang="en-US" sz="12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A0C2C44-3FBC-2278-950F-9D982019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4101"/>
            <a:ext cx="92586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25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4E5802DC-A01A-1173-4759-189D477CD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867" y="3359695"/>
            <a:ext cx="425042" cy="24250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25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25301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DAEBF894-B51F-425B-9492-0BF76FB518CC}" vid="{08C939DD-2156-4032-B91F-746944264C94}"/>
    </a:ext>
  </a:extLst>
</a:theme>
</file>

<file path=ppt/theme/theme2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803</TotalTime>
  <Words>2382</Words>
  <Application>Microsoft Office PowerPoint</Application>
  <PresentationFormat>On-screen Show (16:9)</PresentationFormat>
  <Paragraphs>685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Arial Black</vt:lpstr>
      <vt:lpstr>Calibri</vt:lpstr>
      <vt:lpstr>Cambria</vt:lpstr>
      <vt:lpstr>Cambria Math</vt:lpstr>
      <vt:lpstr>Franklin Gothic Demi</vt:lpstr>
      <vt:lpstr>Times New Roman</vt:lpstr>
      <vt:lpstr>Verdana</vt:lpstr>
      <vt:lpstr>Wingdings</vt:lpstr>
      <vt:lpstr>Office Theme</vt:lpstr>
      <vt:lpstr>5_Globe</vt:lpstr>
      <vt:lpstr>1_Office Theme</vt:lpstr>
      <vt:lpstr>1_Globe</vt:lpstr>
      <vt:lpstr>SPCS2022 Making Earth Flat... One Zone at a Time!</vt:lpstr>
      <vt:lpstr>PowerPoint Presentation</vt:lpstr>
      <vt:lpstr>PowerPoint Presentation</vt:lpstr>
      <vt:lpstr>New Lat/Long = New XY</vt:lpstr>
      <vt:lpstr>PowerPoint Presentation</vt:lpstr>
      <vt:lpstr>A “flat” Earth for the future</vt:lpstr>
      <vt:lpstr>SPCS2022 Zone Layers in Ohio</vt:lpstr>
      <vt:lpstr>PowerPoint Presentation</vt:lpstr>
      <vt:lpstr>PowerPoint Presentation</vt:lpstr>
      <vt:lpstr>Minimizing linear distortion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SPCS2022 Zone Layers and LDPs</vt:lpstr>
      <vt:lpstr>PowerPoint Presentation</vt:lpstr>
      <vt:lpstr>PowerPoint Presentation</vt:lpstr>
      <vt:lpstr>Status of zone layout and designs</vt:lpstr>
      <vt:lpstr>SPCS2022 zone layers</vt:lpstr>
      <vt:lpstr>SPCS2022 zone layers</vt:lpstr>
      <vt:lpstr>Number of SPCS2022 zones (preliminary)</vt:lpstr>
      <vt:lpstr>Existing SPCS 83 linear distortion</vt:lpstr>
      <vt:lpstr>SPCS2022 linear distortion (prelim)</vt:lpstr>
      <vt:lpstr>SPCS2022 linear distortion (prelim)</vt:lpstr>
      <vt:lpstr>SPCS2022 linear distortion (prelim)</vt:lpstr>
      <vt:lpstr>SPCS2022 linear distortion (prelim)</vt:lpstr>
      <vt:lpstr>Existing SPCS 83 linear distortion</vt:lpstr>
      <vt:lpstr>Existing SPCS 83 linear distortion</vt:lpstr>
      <vt:lpstr>SPCS2022 linear distortion (prelim)</vt:lpstr>
      <vt:lpstr>SPCS2022 linear distortion (prelim)</vt:lpstr>
      <vt:lpstr>SPCS2022 linear distortion (prelim)</vt:lpstr>
      <vt:lpstr>Existing SPCS 83 linear distortion</vt:lpstr>
      <vt:lpstr>About the timing of it all…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SPCS2022 Making Earth Flat Again... One Zone at a Time!</dc:title>
  <dc:creator>Jeff Jalbrzikowski</dc:creator>
  <cp:lastModifiedBy>Jeff Jalbrzikowski</cp:lastModifiedBy>
  <cp:revision>48</cp:revision>
  <dcterms:created xsi:type="dcterms:W3CDTF">2023-05-25T12:26:39Z</dcterms:created>
  <dcterms:modified xsi:type="dcterms:W3CDTF">2024-01-12T15:25:27Z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5404337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