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image/jpg" PartName="/ppt/media/image6.jpg"/>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themeOverride+xml" PartName="/ppt/theme/themeOverride1.xml"/>
  <Override ContentType="application/vnd.openxmlformats-officedocument.presentationml.notesSlide+xml" PartName="/ppt/notesSlides/notesSlide7.xml"/>
  <Override ContentType="application/vnd.openxmlformats-officedocument.themeOverride+xml" PartName="/ppt/theme/themeOverride2.xml"/>
  <Override ContentType="application/vnd.openxmlformats-officedocument.presentationml.notesSlide+xml" PartName="/ppt/notesSlides/notesSlide8.xml"/>
  <Override ContentType="application/vnd.openxmlformats-officedocument.themeOverride+xml" PartName="/ppt/theme/themeOverride3.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408" r:id="rId3"/>
    <p:sldId id="276" r:id="rId4"/>
    <p:sldId id="277" r:id="rId5"/>
    <p:sldId id="274" r:id="rId6"/>
    <p:sldId id="275" r:id="rId7"/>
    <p:sldId id="258" r:id="rId8"/>
    <p:sldId id="259" r:id="rId9"/>
    <p:sldId id="2409" r:id="rId10"/>
    <p:sldId id="2410" r:id="rId11"/>
    <p:sldId id="278" r:id="rId12"/>
    <p:sldId id="279" r:id="rId13"/>
    <p:sldId id="2402" r:id="rId14"/>
    <p:sldId id="2404" r:id="rId15"/>
    <p:sldId id="2411" r:id="rId16"/>
    <p:sldId id="2427" r:id="rId17"/>
    <p:sldId id="2407" r:id="rId18"/>
    <p:sldId id="2412" r:id="rId19"/>
    <p:sldId id="2413" r:id="rId20"/>
    <p:sldId id="260" r:id="rId21"/>
    <p:sldId id="261" r:id="rId22"/>
    <p:sldId id="2414" r:id="rId23"/>
    <p:sldId id="2415" r:id="rId24"/>
    <p:sldId id="2416" r:id="rId25"/>
    <p:sldId id="2417" r:id="rId26"/>
    <p:sldId id="269" r:id="rId27"/>
    <p:sldId id="2418" r:id="rId28"/>
    <p:sldId id="262" r:id="rId29"/>
    <p:sldId id="2419" r:id="rId30"/>
    <p:sldId id="263" r:id="rId31"/>
    <p:sldId id="266" r:id="rId32"/>
    <p:sldId id="267" r:id="rId33"/>
    <p:sldId id="2421" r:id="rId34"/>
    <p:sldId id="2420" r:id="rId35"/>
    <p:sldId id="2425" r:id="rId36"/>
    <p:sldId id="2426" r:id="rId37"/>
    <p:sldId id="2428" r:id="rId38"/>
    <p:sldId id="2424" r:id="rId39"/>
    <p:sldId id="2423"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Jalbrzikowski" initials="JJ" lastIdx="1" clrIdx="0">
    <p:extLst>
      <p:ext uri="{19B8F6BF-5375-455C-9EA6-DF929625EA0E}">
        <p15:presenceInfo xmlns:p15="http://schemas.microsoft.com/office/powerpoint/2012/main" userId="S-1-5-21-3026233045-20759957-1393672501-130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EDEEE"/>
    <a:srgbClr val="E2ECCD"/>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2766" autoAdjust="0"/>
  </p:normalViewPr>
  <p:slideViewPr>
    <p:cSldViewPr snapToGrid="0" snapToObjects="1">
      <p:cViewPr>
        <p:scale>
          <a:sx n="75" d="100"/>
          <a:sy n="75" d="100"/>
        </p:scale>
        <p:origin x="43" y="43"/>
      </p:cViewPr>
      <p:guideLst>
        <p:guide orient="horz" pos="1620"/>
        <p:guide pos="2880"/>
        <p:guide pos="5328"/>
        <p:guide pos="432"/>
        <p:guide orient="horz" pos="492"/>
        <p:guide orient="horz" pos="2772"/>
      </p:guideLst>
    </p:cSldViewPr>
  </p:slideViewPr>
  <p:notesTextViewPr>
    <p:cViewPr>
      <p:scale>
        <a:sx n="150" d="100"/>
        <a:sy n="150" d="100"/>
      </p:scale>
      <p:origin x="0" y="0"/>
    </p:cViewPr>
  </p:notesTextViewPr>
  <p:sorterViewPr>
    <p:cViewPr varScale="1">
      <p:scale>
        <a:sx n="100" d="100"/>
        <a:sy n="100" d="100"/>
      </p:scale>
      <p:origin x="0" y="-68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87304-64A0-436E-B168-4C4B4703F4F2}"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C7C2-2797-4141-BEE3-A4E0AD397BA7}" type="slidenum">
              <a:rPr lang="en-US" smtClean="0"/>
              <a:t>‹#›</a:t>
            </a:fld>
            <a:endParaRPr lang="en-US"/>
          </a:p>
        </p:txBody>
      </p:sp>
    </p:spTree>
    <p:extLst>
      <p:ext uri="{BB962C8B-B14F-4D97-AF65-F5344CB8AC3E}">
        <p14:creationId xmlns:p14="http://schemas.microsoft.com/office/powerpoint/2010/main" val="115202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cap="none" dirty="0"/>
              <a:t>Let’s start off today with e hefty serving of Government issued alphabet soup </a:t>
            </a:r>
            <a:r>
              <a:rPr lang="en-US" sz="1200" b="0" cap="none"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3</a:t>
            </a:fld>
            <a:endParaRPr lang="en-US"/>
          </a:p>
        </p:txBody>
      </p:sp>
    </p:spTree>
    <p:extLst>
      <p:ext uri="{BB962C8B-B14F-4D97-AF65-F5344CB8AC3E}">
        <p14:creationId xmlns:p14="http://schemas.microsoft.com/office/powerpoint/2010/main" val="136158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here that the Dashboard map is separate from the Web Map Application. </a:t>
            </a:r>
          </a:p>
          <a:p>
            <a:r>
              <a:rPr lang="en-US" b="1" dirty="0"/>
              <a:t>CLICK</a:t>
            </a:r>
            <a:r>
              <a:rPr lang="en-US" dirty="0"/>
              <a:t> They are linked, but different tools.</a:t>
            </a:r>
          </a:p>
          <a:p>
            <a:r>
              <a:rPr lang="en-US" dirty="0"/>
              <a:t>If you got mixed up about this at some point, no worries, you were not the only one.</a:t>
            </a:r>
          </a:p>
          <a:p>
            <a:r>
              <a:rPr lang="en-US" b="0" dirty="0"/>
              <a:t>If we have had this process to submit GPSonBM for years now… why are we now putting out this </a:t>
            </a:r>
            <a:r>
              <a:rPr lang="en-US" b="1" i="1" dirty="0"/>
              <a:t>option</a:t>
            </a:r>
            <a:r>
              <a:rPr lang="en-US" b="0" dirty="0"/>
              <a:t> for OPUS Projects via GVX?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15</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u="sng" dirty="0"/>
              <a:t>Please</a:t>
            </a:r>
            <a:r>
              <a:rPr lang="en-US" sz="2800" dirty="0"/>
              <a:t> don’t wing it and hope for the best.</a:t>
            </a:r>
          </a:p>
          <a:p>
            <a:r>
              <a:rPr lang="en-US" sz="2800" dirty="0"/>
              <a:t>Choose Marks </a:t>
            </a:r>
            <a:r>
              <a:rPr lang="en-US" sz="2800" i="1" dirty="0"/>
              <a:t>from the </a:t>
            </a:r>
            <a:r>
              <a:rPr lang="en-US" sz="2800" i="1" dirty="0">
                <a:sym typeface="Wingdings" panose="05000000000000000000" pitchFamily="2" charset="2"/>
              </a:rPr>
              <a:t>Web Map</a:t>
            </a:r>
            <a:r>
              <a:rPr lang="en-US" sz="2800" dirty="0">
                <a:sym typeface="Wingdings" panose="05000000000000000000" pitchFamily="2" charset="2"/>
              </a:rPr>
              <a:t> </a:t>
            </a:r>
            <a:r>
              <a:rPr lang="en-US" sz="2000" dirty="0">
                <a:sym typeface="Wingdings" panose="05000000000000000000" pitchFamily="2" charset="2"/>
              </a:rPr>
              <a:t>(</a:t>
            </a:r>
            <a:r>
              <a:rPr lang="en-US" sz="2000" b="1" i="1" dirty="0">
                <a:sym typeface="Wingdings" panose="05000000000000000000" pitchFamily="2" charset="2"/>
              </a:rPr>
              <a:t>not</a:t>
            </a:r>
            <a:r>
              <a:rPr lang="en-US" sz="2000" dirty="0">
                <a:sym typeface="Wingdings" panose="05000000000000000000" pitchFamily="2" charset="2"/>
              </a:rPr>
              <a:t> every mark is a BM)</a:t>
            </a:r>
          </a:p>
          <a:p>
            <a:r>
              <a:rPr lang="en-US" sz="2800" dirty="0">
                <a:sym typeface="Wingdings" panose="05000000000000000000" pitchFamily="2" charset="2"/>
              </a:rPr>
              <a:t>Plan Initial and Repeat/Redundant Occupations </a:t>
            </a:r>
          </a:p>
          <a:p>
            <a:pPr lvl="1">
              <a:spcBef>
                <a:spcPts val="0"/>
              </a:spcBef>
            </a:pPr>
            <a:r>
              <a:rPr lang="en-US" sz="2400" dirty="0">
                <a:sym typeface="Wingdings" panose="05000000000000000000" pitchFamily="2" charset="2"/>
              </a:rPr>
              <a:t>Repeat start times must differ by &gt;3 hours </a:t>
            </a:r>
            <a:r>
              <a:rPr lang="en-US" sz="1900" dirty="0">
                <a:sym typeface="Wingdings" panose="05000000000000000000" pitchFamily="2" charset="2"/>
              </a:rPr>
              <a:t>(</a:t>
            </a:r>
            <a:r>
              <a:rPr lang="en-US" sz="1900" i="1" dirty="0">
                <a:sym typeface="Wingdings" panose="05000000000000000000" pitchFamily="2" charset="2"/>
              </a:rPr>
              <a:t>even on separate days</a:t>
            </a:r>
            <a:r>
              <a:rPr lang="en-US" sz="1900" dirty="0">
                <a:sym typeface="Wingdings" panose="05000000000000000000" pitchFamily="2" charset="2"/>
              </a:rPr>
              <a:t>)</a:t>
            </a:r>
          </a:p>
          <a:p>
            <a:r>
              <a:rPr lang="en-US" sz="2800" dirty="0">
                <a:sym typeface="Wingdings" panose="05000000000000000000" pitchFamily="2" charset="2"/>
              </a:rPr>
              <a:t>Determine CORS you might end up using in the field</a:t>
            </a:r>
          </a:p>
          <a:p>
            <a:pPr lvl="1">
              <a:spcBef>
                <a:spcPts val="0"/>
              </a:spcBef>
            </a:pPr>
            <a:r>
              <a:rPr lang="en-US" sz="2400" dirty="0">
                <a:sym typeface="Wingdings" panose="05000000000000000000" pitchFamily="2" charset="2"/>
              </a:rPr>
              <a:t>For the most part you will </a:t>
            </a:r>
            <a:r>
              <a:rPr lang="en-US" sz="2400" b="1" i="1" dirty="0">
                <a:sym typeface="Wingdings" panose="05000000000000000000" pitchFamily="2" charset="2"/>
              </a:rPr>
              <a:t>not</a:t>
            </a:r>
            <a:r>
              <a:rPr lang="en-US" sz="2400" dirty="0">
                <a:sym typeface="Wingdings" panose="05000000000000000000" pitchFamily="2" charset="2"/>
              </a:rPr>
              <a:t> get to control that</a:t>
            </a:r>
            <a:endParaRPr lang="en-US" sz="2400" dirty="0"/>
          </a:p>
          <a:p>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19</a:t>
            </a:fld>
            <a:endParaRPr lang="en-US"/>
          </a:p>
        </p:txBody>
      </p:sp>
    </p:spTree>
    <p:extLst>
      <p:ext uri="{BB962C8B-B14F-4D97-AF65-F5344CB8AC3E}">
        <p14:creationId xmlns:p14="http://schemas.microsoft.com/office/powerpoint/2010/main" val="217109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Sooo</a:t>
            </a:r>
            <a:r>
              <a:rPr lang="en-US" dirty="0"/>
              <a:t>… because today’s topic is RTN, we’re going to chop those last 2 items from the slide</a:t>
            </a:r>
          </a:p>
          <a:p>
            <a:r>
              <a:rPr lang="en-US" b="1" dirty="0"/>
              <a:t>CLICK</a:t>
            </a:r>
          </a:p>
          <a:p>
            <a:r>
              <a:rPr lang="en-US" b="0" dirty="0"/>
              <a:t>-Now we’re left with 3 main scenarios of using RTN-GNSS data in OP via GVX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makes the difference is that d</a:t>
            </a:r>
            <a:r>
              <a:rPr lang="en-US" dirty="0"/>
              <a:t>epending on which network station(s) were used in your survey, you will encounter one </a:t>
            </a:r>
            <a:r>
              <a:rPr lang="en-US" b="1" i="1" dirty="0"/>
              <a:t>or more </a:t>
            </a:r>
            <a:r>
              <a:rPr lang="en-US" dirty="0"/>
              <a:t>of these scenarios.</a:t>
            </a:r>
          </a:p>
          <a:p>
            <a:endParaRPr lang="en-US" b="0" dirty="0"/>
          </a:p>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20</a:t>
            </a:fld>
            <a:endParaRPr lang="en-US"/>
          </a:p>
        </p:txBody>
      </p:sp>
    </p:spTree>
    <p:extLst>
      <p:ext uri="{BB962C8B-B14F-4D97-AF65-F5344CB8AC3E}">
        <p14:creationId xmlns:p14="http://schemas.microsoft.com/office/powerpoint/2010/main" val="209070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be thinking though… what does this even mean that the CORS are not in the NCN?</a:t>
            </a:r>
          </a:p>
          <a:p>
            <a:r>
              <a:rPr lang="en-US" dirty="0"/>
              <a:t>Let’s look at the example of the WVDOT’s Real Time Network</a:t>
            </a:r>
          </a:p>
        </p:txBody>
      </p:sp>
      <p:sp>
        <p:nvSpPr>
          <p:cNvPr id="4" name="Slide Number Placeholder 3"/>
          <p:cNvSpPr>
            <a:spLocks noGrp="1"/>
          </p:cNvSpPr>
          <p:nvPr>
            <p:ph type="sldNum" sz="quarter" idx="5"/>
          </p:nvPr>
        </p:nvSpPr>
        <p:spPr/>
        <p:txBody>
          <a:bodyPr/>
          <a:lstStyle/>
          <a:p>
            <a:fld id="{123EC7C2-2797-4141-BEE3-A4E0AD397BA7}" type="slidenum">
              <a:rPr lang="en-US" smtClean="0"/>
              <a:t>21</a:t>
            </a:fld>
            <a:endParaRPr lang="en-US"/>
          </a:p>
        </p:txBody>
      </p:sp>
    </p:spTree>
    <p:extLst>
      <p:ext uri="{BB962C8B-B14F-4D97-AF65-F5344CB8AC3E}">
        <p14:creationId xmlns:p14="http://schemas.microsoft.com/office/powerpoint/2010/main" val="42343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for the sake of discussion, I will point out that the WVDOT’s real time network is based on VRS method</a:t>
            </a:r>
          </a:p>
        </p:txBody>
      </p:sp>
      <p:sp>
        <p:nvSpPr>
          <p:cNvPr id="4" name="Slide Number Placeholder 3"/>
          <p:cNvSpPr>
            <a:spLocks noGrp="1"/>
          </p:cNvSpPr>
          <p:nvPr>
            <p:ph type="sldNum" sz="quarter" idx="5"/>
          </p:nvPr>
        </p:nvSpPr>
        <p:spPr/>
        <p:txBody>
          <a:bodyPr/>
          <a:lstStyle/>
          <a:p>
            <a:fld id="{123EC7C2-2797-4141-BEE3-A4E0AD397BA7}" type="slidenum">
              <a:rPr lang="en-US" smtClean="0"/>
              <a:t>23</a:t>
            </a:fld>
            <a:endParaRPr lang="en-US"/>
          </a:p>
        </p:txBody>
      </p:sp>
    </p:spTree>
    <p:extLst>
      <p:ext uri="{BB962C8B-B14F-4D97-AF65-F5344CB8AC3E}">
        <p14:creationId xmlns:p14="http://schemas.microsoft.com/office/powerpoint/2010/main" val="397392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for the sake of discussion, I will point out that the WVDOT’s real time network is based on VRS method</a:t>
            </a:r>
          </a:p>
        </p:txBody>
      </p:sp>
      <p:sp>
        <p:nvSpPr>
          <p:cNvPr id="4" name="Slide Number Placeholder 3"/>
          <p:cNvSpPr>
            <a:spLocks noGrp="1"/>
          </p:cNvSpPr>
          <p:nvPr>
            <p:ph type="sldNum" sz="quarter" idx="5"/>
          </p:nvPr>
        </p:nvSpPr>
        <p:spPr/>
        <p:txBody>
          <a:bodyPr/>
          <a:lstStyle/>
          <a:p>
            <a:fld id="{123EC7C2-2797-4141-BEE3-A4E0AD397BA7}" type="slidenum">
              <a:rPr lang="en-US" smtClean="0"/>
              <a:t>25</a:t>
            </a:fld>
            <a:endParaRPr lang="en-US"/>
          </a:p>
        </p:txBody>
      </p:sp>
    </p:spTree>
    <p:extLst>
      <p:ext uri="{BB962C8B-B14F-4D97-AF65-F5344CB8AC3E}">
        <p14:creationId xmlns:p14="http://schemas.microsoft.com/office/powerpoint/2010/main" val="172951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looking here not at the WVDOT but the Kentucky Transportation Cabinet network.</a:t>
            </a:r>
          </a:p>
          <a:p>
            <a:r>
              <a:rPr lang="en-US" dirty="0"/>
              <a:t>This is their web interface, and if I wanted to download some non-NCN CORS data from their network, I’d go into the Reference Data Shop.</a:t>
            </a:r>
          </a:p>
          <a:p>
            <a:r>
              <a:rPr lang="en-US" dirty="0"/>
              <a:t>For many of the networks, you’ll see both a CORS and a VRS option.  </a:t>
            </a:r>
          </a:p>
          <a:p>
            <a:r>
              <a:rPr lang="en-US" dirty="0"/>
              <a:t>What you want is the CORS data, and the interface will walk thru the rest of the options, just like buying a toaster on Amazon.</a:t>
            </a:r>
          </a:p>
        </p:txBody>
      </p:sp>
      <p:sp>
        <p:nvSpPr>
          <p:cNvPr id="4" name="Slide Number Placeholder 3"/>
          <p:cNvSpPr>
            <a:spLocks noGrp="1"/>
          </p:cNvSpPr>
          <p:nvPr>
            <p:ph type="sldNum" sz="quarter" idx="5"/>
          </p:nvPr>
        </p:nvSpPr>
        <p:spPr/>
        <p:txBody>
          <a:bodyPr/>
          <a:lstStyle/>
          <a:p>
            <a:fld id="{123EC7C2-2797-4141-BEE3-A4E0AD397BA7}" type="slidenum">
              <a:rPr lang="en-US" smtClean="0"/>
              <a:t>27</a:t>
            </a:fld>
            <a:endParaRPr lang="en-US"/>
          </a:p>
        </p:txBody>
      </p:sp>
    </p:spTree>
    <p:extLst>
      <p:ext uri="{BB962C8B-B14F-4D97-AF65-F5344CB8AC3E}">
        <p14:creationId xmlns:p14="http://schemas.microsoft.com/office/powerpoint/2010/main" val="358264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Sooo</a:t>
            </a:r>
            <a:r>
              <a:rPr lang="en-US" dirty="0"/>
              <a:t>… because today’s topic is RTN, we’re going to chop those last 2 items from the slide</a:t>
            </a:r>
          </a:p>
          <a:p>
            <a:r>
              <a:rPr lang="en-US" b="1" dirty="0"/>
              <a:t>CLICK</a:t>
            </a:r>
          </a:p>
          <a:p>
            <a:r>
              <a:rPr lang="en-US" b="0" dirty="0"/>
              <a:t>-Now we’re left with 3 main scenarios of using RTN-GNSS data in OP via GVX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makes the difference is that d</a:t>
            </a:r>
            <a:r>
              <a:rPr lang="en-US" dirty="0"/>
              <a:t>epending on which network station(s) were used in your survey, you will encounter one </a:t>
            </a:r>
            <a:r>
              <a:rPr lang="en-US" b="1" i="1" dirty="0"/>
              <a:t>or more </a:t>
            </a:r>
            <a:r>
              <a:rPr lang="en-US" dirty="0"/>
              <a:t>of these scenarios.</a:t>
            </a:r>
          </a:p>
          <a:p>
            <a:endParaRPr lang="en-US" b="0" dirty="0"/>
          </a:p>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35</a:t>
            </a:fld>
            <a:endParaRPr lang="en-US"/>
          </a:p>
        </p:txBody>
      </p:sp>
    </p:spTree>
    <p:extLst>
      <p:ext uri="{BB962C8B-B14F-4D97-AF65-F5344CB8AC3E}">
        <p14:creationId xmlns:p14="http://schemas.microsoft.com/office/powerpoint/2010/main" val="2781845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Sooo</a:t>
            </a:r>
            <a:r>
              <a:rPr lang="en-US" dirty="0"/>
              <a:t>… because today’s topic is RTN, we’re going to chop those last 2 items from the slide</a:t>
            </a:r>
          </a:p>
          <a:p>
            <a:r>
              <a:rPr lang="en-US" b="1" dirty="0"/>
              <a:t>CLICK</a:t>
            </a:r>
          </a:p>
          <a:p>
            <a:r>
              <a:rPr lang="en-US" b="0" dirty="0"/>
              <a:t>-Now we’re left with 3 main scenarios of using RTN-GNSS data in OP via GVX</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makes the difference is that d</a:t>
            </a:r>
            <a:r>
              <a:rPr lang="en-US" dirty="0"/>
              <a:t>epending on which network station(s) were used in your survey, you will encounter one </a:t>
            </a:r>
            <a:r>
              <a:rPr lang="en-US" b="1" i="1" dirty="0"/>
              <a:t>or more </a:t>
            </a:r>
            <a:r>
              <a:rPr lang="en-US" dirty="0"/>
              <a:t>of these scenarios.</a:t>
            </a:r>
          </a:p>
          <a:p>
            <a:endParaRPr lang="en-US" b="0" dirty="0"/>
          </a:p>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36</a:t>
            </a:fld>
            <a:endParaRPr lang="en-US"/>
          </a:p>
        </p:txBody>
      </p:sp>
    </p:spTree>
    <p:extLst>
      <p:ext uri="{BB962C8B-B14F-4D97-AF65-F5344CB8AC3E}">
        <p14:creationId xmlns:p14="http://schemas.microsoft.com/office/powerpoint/2010/main" val="34371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Follow up thought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it or not, we know that the vast majority of our users are obtaining NSRS coordinates via OPUS</a:t>
            </a:r>
          </a:p>
          <a:p>
            <a:r>
              <a:rPr lang="en-US" dirty="0"/>
              <a:t>-while that is our plan for the future </a:t>
            </a:r>
            <a:r>
              <a:rPr lang="en-US"/>
              <a:t>of primary access, </a:t>
            </a:r>
            <a:r>
              <a:rPr lang="en-US" dirty="0"/>
              <a:t>modernized NSRS, as of now the official form of access (specifically to NAVD88) truly is to “touch brass” as they say </a:t>
            </a:r>
            <a:r>
              <a:rPr lang="en-US" dirty="0">
                <a:sym typeface="Wingdings" panose="05000000000000000000" pitchFamily="2" charset="2"/>
              </a:rPr>
              <a:t> meaning occupy a benchmark</a:t>
            </a:r>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4</a:t>
            </a:fld>
            <a:endParaRPr lang="en-US"/>
          </a:p>
        </p:txBody>
      </p:sp>
    </p:spTree>
    <p:extLst>
      <p:ext uri="{BB962C8B-B14F-4D97-AF65-F5344CB8AC3E}">
        <p14:creationId xmlns:p14="http://schemas.microsoft.com/office/powerpoint/2010/main" val="258365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that mean? </a:t>
            </a:r>
          </a:p>
          <a:p>
            <a:endParaRPr lang="en-US" dirty="0"/>
          </a:p>
          <a:p>
            <a:r>
              <a:rPr lang="en-US" b="1" i="1" dirty="0"/>
              <a:t>Please</a:t>
            </a:r>
            <a:r>
              <a:rPr lang="en-US" dirty="0"/>
              <a:t> don’t think of this as us here at NGS being some pointy-haired semantics.  We need to make distinctions about CORS when talking about all this.  If you haven’t already realized this, you’ll start to catch on today.</a:t>
            </a:r>
          </a:p>
        </p:txBody>
      </p:sp>
      <p:sp>
        <p:nvSpPr>
          <p:cNvPr id="4" name="Slide Number Placeholder 3"/>
          <p:cNvSpPr>
            <a:spLocks noGrp="1"/>
          </p:cNvSpPr>
          <p:nvPr>
            <p:ph type="sldNum" sz="quarter" idx="5"/>
          </p:nvPr>
        </p:nvSpPr>
        <p:spPr/>
        <p:txBody>
          <a:bodyPr/>
          <a:lstStyle/>
          <a:p>
            <a:fld id="{123EC7C2-2797-4141-BEE3-A4E0AD397BA7}" type="slidenum">
              <a:rPr lang="en-US" smtClean="0"/>
              <a:t>5</a:t>
            </a:fld>
            <a:endParaRPr lang="en-US"/>
          </a:p>
        </p:txBody>
      </p:sp>
    </p:spTree>
    <p:extLst>
      <p:ext uri="{BB962C8B-B14F-4D97-AF65-F5344CB8AC3E}">
        <p14:creationId xmlns:p14="http://schemas.microsoft.com/office/powerpoint/2010/main" val="61612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8</a:t>
            </a:fld>
            <a:endParaRPr lang="en-US"/>
          </a:p>
        </p:txBody>
      </p:sp>
    </p:spTree>
    <p:extLst>
      <p:ext uri="{BB962C8B-B14F-4D97-AF65-F5344CB8AC3E}">
        <p14:creationId xmlns:p14="http://schemas.microsoft.com/office/powerpoint/2010/main" val="60379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this information here can only reflect what we know.  If you are a developer working on incorporating GVX into your software… reach out to us!  We would be happy to assist you, just as we have assisted some of our other commercial partners named here.</a:t>
            </a:r>
          </a:p>
          <a:p>
            <a:endParaRPr lang="en-US" dirty="0"/>
          </a:p>
          <a:p>
            <a:r>
              <a:rPr lang="en-US" dirty="0"/>
              <a:t>-What would make us happiest is if the list got so long we couldn’t fit in on this slide.</a:t>
            </a:r>
          </a:p>
          <a:p>
            <a:endParaRPr lang="en-US" dirty="0"/>
          </a:p>
          <a:p>
            <a:r>
              <a:rPr lang="en-US" dirty="0"/>
              <a:t>-Oh, and hey, you customers out there… express your desire for GVX to your suppliers/dealers or Support team</a:t>
            </a:r>
          </a:p>
        </p:txBody>
      </p:sp>
      <p:sp>
        <p:nvSpPr>
          <p:cNvPr id="4" name="Slide Number Placeholder 3"/>
          <p:cNvSpPr>
            <a:spLocks noGrp="1"/>
          </p:cNvSpPr>
          <p:nvPr>
            <p:ph type="sldNum" sz="quarter" idx="5"/>
          </p:nvPr>
        </p:nvSpPr>
        <p:spPr/>
        <p:txBody>
          <a:bodyPr/>
          <a:lstStyle/>
          <a:p>
            <a:fld id="{123EC7C2-2797-4141-BEE3-A4E0AD397BA7}" type="slidenum">
              <a:rPr lang="en-US" smtClean="0"/>
              <a:t>9</a:t>
            </a:fld>
            <a:endParaRPr lang="en-US"/>
          </a:p>
        </p:txBody>
      </p:sp>
    </p:spTree>
    <p:extLst>
      <p:ext uri="{BB962C8B-B14F-4D97-AF65-F5344CB8AC3E}">
        <p14:creationId xmlns:p14="http://schemas.microsoft.com/office/powerpoint/2010/main" val="164433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indent="-171450" eaLnBrk="1" hangingPunct="1">
              <a:spcBef>
                <a:spcPct val="0"/>
              </a:spcBef>
              <a:buFont typeface="Arial" panose="020B0604020202020204" pitchFamily="34" charset="0"/>
              <a:buChar char="•"/>
            </a:pPr>
            <a:r>
              <a:rPr lang="en-US" altLang="en-US" dirty="0">
                <a:latin typeface="Arial" charset="0"/>
              </a:rPr>
              <a:t>OPUS-RS or Rapid Static performs two calculations.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latin typeface="Arial" charset="0"/>
              </a:rPr>
              <a:t>1</a:t>
            </a:r>
            <a:r>
              <a:rPr lang="en-US" altLang="en-US" baseline="30000" dirty="0">
                <a:latin typeface="Arial" charset="0"/>
              </a:rPr>
              <a:t>st</a:t>
            </a:r>
            <a:r>
              <a:rPr lang="en-US" altLang="en-US" baseline="0" dirty="0">
                <a:latin typeface="Arial" charset="0"/>
              </a:rPr>
              <a:t> </a:t>
            </a:r>
            <a:r>
              <a:rPr lang="en-US" altLang="en-US" dirty="0">
                <a:latin typeface="Arial" charset="0"/>
              </a:rPr>
              <a:t>-</a:t>
            </a:r>
            <a:r>
              <a:rPr lang="en-US" altLang="en-US" baseline="0" dirty="0">
                <a:latin typeface="Arial" charset="0"/>
              </a:rPr>
              <a:t> </a:t>
            </a:r>
            <a:r>
              <a:rPr lang="en-US" altLang="en-US" sz="1100" dirty="0">
                <a:latin typeface="Arial" charset="0"/>
              </a:rPr>
              <a:t>creates an atmospheric delay model from surrounding CORS data (white circle)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0" dirty="0">
                <a:latin typeface="Arial" charset="0"/>
              </a:rPr>
              <a:t>2</a:t>
            </a:r>
            <a:r>
              <a:rPr lang="en-US" altLang="en-US" b="0" baseline="30000" dirty="0">
                <a:latin typeface="Arial" charset="0"/>
              </a:rPr>
              <a:t>nd</a:t>
            </a:r>
            <a:r>
              <a:rPr lang="en-US" altLang="en-US" b="0" dirty="0">
                <a:latin typeface="Arial" charset="0"/>
              </a:rPr>
              <a:t> - </a:t>
            </a:r>
            <a:r>
              <a:rPr lang="en-US" altLang="en-US" sz="1100" dirty="0">
                <a:latin typeface="Arial" charset="0"/>
              </a:rPr>
              <a:t>Your position is determined via a differential GPS static solution</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4438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l" eaLnBrk="1" hangingPunct="1">
              <a:buNone/>
            </a:pPr>
            <a:r>
              <a:rPr lang="en-US" dirty="0">
                <a:solidFill>
                  <a:prstClr val="black"/>
                </a:solidFill>
                <a:latin typeface="Cambria" panose="02040503050406030204" pitchFamily="18" charset="0"/>
                <a:ea typeface="Cambria" panose="02040503050406030204" pitchFamily="18" charset="0"/>
              </a:rPr>
              <a:t>-OPUS Static takes the best 3 of 5 baselines, sequentially processed, and provides you their peak-to-peak average </a:t>
            </a:r>
          </a:p>
          <a:p>
            <a:pPr marL="158750" indent="0" eaLnBrk="1" hangingPunct="1">
              <a:buNone/>
            </a:pPr>
            <a:endParaRPr lang="en-US" dirty="0">
              <a:solidFill>
                <a:prstClr val="black"/>
              </a:solidFill>
              <a:latin typeface="Cambria" panose="02040503050406030204" pitchFamily="18" charset="0"/>
              <a:ea typeface="Cambria" panose="02040503050406030204" pitchFamily="18" charset="0"/>
            </a:endParaRPr>
          </a:p>
          <a:p>
            <a:pPr marL="0" lvl="1" indent="0" defTabSz="457189">
              <a:spcBef>
                <a:spcPts val="0"/>
              </a:spcBef>
              <a:spcAft>
                <a:spcPts val="300"/>
              </a:spcAft>
              <a:buNone/>
            </a:pPr>
            <a:r>
              <a:rPr lang="en-US" dirty="0">
                <a:solidFill>
                  <a:prstClr val="black"/>
                </a:solidFill>
                <a:latin typeface="Cambria" panose="02040503050406030204" pitchFamily="18" charset="0"/>
                <a:ea typeface="Cambria" panose="02040503050406030204" pitchFamily="18" charset="0"/>
              </a:rPr>
              <a:t>-we delivered over 1.2 million solutions in 2021, compared to in 2011 when we first broke the 200,000 solutions milestone</a:t>
            </a:r>
          </a:p>
          <a:p>
            <a:pPr marL="0" lvl="1" indent="0" defTabSz="457189">
              <a:spcBef>
                <a:spcPts val="0"/>
              </a:spcBef>
              <a:spcAft>
                <a:spcPts val="300"/>
              </a:spcAft>
              <a:buNone/>
            </a:pPr>
            <a:r>
              <a:rPr lang="en-US" dirty="0">
                <a:solidFill>
                  <a:prstClr val="black"/>
                </a:solidFill>
                <a:latin typeface="Cambria" panose="02040503050406030204" pitchFamily="18" charset="0"/>
                <a:ea typeface="Cambria" panose="02040503050406030204" pitchFamily="18" charset="0"/>
              </a:rPr>
              <a:t>-</a:t>
            </a:r>
            <a:r>
              <a:rPr lang="en-US" dirty="0" err="1">
                <a:solidFill>
                  <a:prstClr val="black"/>
                </a:solidFill>
                <a:latin typeface="Cambria" panose="02040503050406030204" pitchFamily="18" charset="0"/>
                <a:ea typeface="Cambria" panose="02040503050406030204" pitchFamily="18" charset="0"/>
              </a:rPr>
              <a:t>sidenote</a:t>
            </a:r>
            <a:r>
              <a:rPr lang="en-US" dirty="0">
                <a:solidFill>
                  <a:prstClr val="black"/>
                </a:solidFill>
                <a:latin typeface="Cambria" panose="02040503050406030204" pitchFamily="18" charset="0"/>
                <a:ea typeface="Cambria" panose="02040503050406030204" pitchFamily="18" charset="0"/>
              </a:rPr>
              <a:t> that we’ve already b</a:t>
            </a:r>
            <a:r>
              <a:rPr lang="en-US" dirty="0"/>
              <a:t>roken the 1.5 million mark for 2022</a:t>
            </a:r>
            <a:endParaRPr dirty="0"/>
          </a:p>
        </p:txBody>
      </p:sp>
    </p:spTree>
    <p:extLst>
      <p:ext uri="{BB962C8B-B14F-4D97-AF65-F5344CB8AC3E}">
        <p14:creationId xmlns:p14="http://schemas.microsoft.com/office/powerpoint/2010/main" val="302358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3337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492784011"/>
      </p:ext>
    </p:extLst>
  </p:cSld>
  <p:clrMapOvr>
    <a:masterClrMapping/>
  </p:clrMapOvr>
</p:notes>
</file>

<file path=ppt/slideLayouts/_rels/slideLayout1.xml.rels><?xml version="1.0" encoding="UTF-8" standalone="yes" ?><Relationships xmlns="http://schemas.openxmlformats.org/package/2006/relationships"><Relationship Id="rId2" Target="../media/image2.jpe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12-Jan-23</a:t>
            </a:r>
            <a:endParaRPr lang="en-US" dirty="0"/>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Slide 1 image" userDrawn="1">
  <p:cSld name="Image Slide 1 image">
    <p:bg>
      <p:bgPr>
        <a:solidFill>
          <a:schemeClr val="lt2"/>
        </a:solidFill>
        <a:effectLst/>
      </p:bgPr>
    </p:bg>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733572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23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75282"/>
            <a:ext cx="8229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12-Jan-23</a:t>
            </a:r>
          </a:p>
        </p:txBody>
      </p:sp>
      <p:sp>
        <p:nvSpPr>
          <p:cNvPr id="5" name="Footer Placeholder 4"/>
          <p:cNvSpPr>
            <a:spLocks noGrp="1"/>
          </p:cNvSpPr>
          <p:nvPr>
            <p:ph type="ftr" sz="quarter" idx="11"/>
          </p:nvPr>
        </p:nvSpPr>
        <p:spPr/>
        <p:txBody>
          <a:bodyPr/>
          <a:lstStyle/>
          <a:p>
            <a:r>
              <a:rPr lang="en-US"/>
              <a:t>Using GVX</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12-Jan-23</a:t>
            </a:r>
          </a:p>
        </p:txBody>
      </p:sp>
      <p:sp>
        <p:nvSpPr>
          <p:cNvPr id="6" name="Footer Placeholder 5"/>
          <p:cNvSpPr>
            <a:spLocks noGrp="1"/>
          </p:cNvSpPr>
          <p:nvPr>
            <p:ph type="ftr" sz="quarter" idx="11"/>
          </p:nvPr>
        </p:nvSpPr>
        <p:spPr/>
        <p:txBody>
          <a:bodyPr/>
          <a:lstStyle/>
          <a:p>
            <a:r>
              <a:rPr lang="en-US"/>
              <a:t>Using GVX</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12-Jan-23</a:t>
            </a:r>
          </a:p>
        </p:txBody>
      </p:sp>
      <p:sp>
        <p:nvSpPr>
          <p:cNvPr id="8" name="Footer Placeholder 7"/>
          <p:cNvSpPr>
            <a:spLocks noGrp="1"/>
          </p:cNvSpPr>
          <p:nvPr>
            <p:ph type="ftr" sz="quarter" idx="11"/>
          </p:nvPr>
        </p:nvSpPr>
        <p:spPr/>
        <p:txBody>
          <a:bodyPr/>
          <a:lstStyle/>
          <a:p>
            <a:r>
              <a:rPr lang="en-US"/>
              <a:t>Using GVX</a:t>
            </a:r>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12-Jan-23</a:t>
            </a:r>
          </a:p>
        </p:txBody>
      </p:sp>
      <p:sp>
        <p:nvSpPr>
          <p:cNvPr id="4" name="Footer Placeholder 3"/>
          <p:cNvSpPr>
            <a:spLocks noGrp="1"/>
          </p:cNvSpPr>
          <p:nvPr>
            <p:ph type="ftr" sz="quarter" idx="11"/>
          </p:nvPr>
        </p:nvSpPr>
        <p:spPr/>
        <p:txBody>
          <a:bodyPr/>
          <a:lstStyle/>
          <a:p>
            <a:r>
              <a:rPr lang="en-US"/>
              <a:t>Using GVX</a:t>
            </a:r>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12-Jan-23</a:t>
            </a:r>
          </a:p>
        </p:txBody>
      </p:sp>
      <p:sp>
        <p:nvSpPr>
          <p:cNvPr id="3" name="Footer Placeholder 2"/>
          <p:cNvSpPr>
            <a:spLocks noGrp="1"/>
          </p:cNvSpPr>
          <p:nvPr>
            <p:ph type="ftr" sz="quarter" idx="11"/>
          </p:nvPr>
        </p:nvSpPr>
        <p:spPr/>
        <p:txBody>
          <a:bodyPr/>
          <a:lstStyle/>
          <a:p>
            <a:r>
              <a:rPr lang="en-US"/>
              <a:t>Using GVX</a:t>
            </a:r>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12-Jan-23</a:t>
            </a:r>
          </a:p>
        </p:txBody>
      </p:sp>
      <p:sp>
        <p:nvSpPr>
          <p:cNvPr id="6" name="Footer Placeholder 5"/>
          <p:cNvSpPr>
            <a:spLocks noGrp="1"/>
          </p:cNvSpPr>
          <p:nvPr>
            <p:ph type="ftr" sz="quarter" idx="11"/>
          </p:nvPr>
        </p:nvSpPr>
        <p:spPr/>
        <p:txBody>
          <a:bodyPr/>
          <a:lstStyle/>
          <a:p>
            <a:r>
              <a:rPr lang="en-US"/>
              <a:t>Using GVX</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12-Jan-23</a:t>
            </a:r>
          </a:p>
        </p:txBody>
      </p:sp>
      <p:sp>
        <p:nvSpPr>
          <p:cNvPr id="6" name="Footer Placeholder 5"/>
          <p:cNvSpPr>
            <a:spLocks noGrp="1"/>
          </p:cNvSpPr>
          <p:nvPr>
            <p:ph type="ftr" sz="quarter" idx="11"/>
          </p:nvPr>
        </p:nvSpPr>
        <p:spPr/>
        <p:txBody>
          <a:bodyPr/>
          <a:lstStyle/>
          <a:p>
            <a:r>
              <a:rPr lang="en-US"/>
              <a:t>Using GVX</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slideLayouts/slideLayout13.xml" Type="http://schemas.openxmlformats.org/officeDocument/2006/relationships/slideLayout"/><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slideLayouts/slideLayout12.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media/image1.jpeg" Type="http://schemas.openxmlformats.org/officeDocument/2006/relationships/image"/><Relationship Id="rId10" Target="../slideLayouts/slideLayout10.xml" Type="http://schemas.openxmlformats.org/officeDocument/2006/relationships/slideLayout"/><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869656"/>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12-Jan-23</a:t>
            </a:r>
            <a:endParaRPr lang="en-US" dirty="0"/>
          </a:p>
        </p:txBody>
      </p:sp>
      <p:sp>
        <p:nvSpPr>
          <p:cNvPr id="5" name="Footer Placeholder 4"/>
          <p:cNvSpPr>
            <a:spLocks noGrp="1"/>
          </p:cNvSpPr>
          <p:nvPr>
            <p:ph type="ftr" sz="quarter" idx="3"/>
          </p:nvPr>
        </p:nvSpPr>
        <p:spPr>
          <a:xfrm>
            <a:off x="3124200" y="4869656"/>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a:t>Using GVX</a:t>
            </a:r>
            <a:endParaRPr lang="en-US" dirty="0"/>
          </a:p>
        </p:txBody>
      </p:sp>
      <p:sp>
        <p:nvSpPr>
          <p:cNvPr id="6" name="Slide Number Placeholder 5"/>
          <p:cNvSpPr>
            <a:spLocks noGrp="1"/>
          </p:cNvSpPr>
          <p:nvPr>
            <p:ph type="sldNum" sz="quarter" idx="4"/>
          </p:nvPr>
        </p:nvSpPr>
        <p:spPr>
          <a:xfrm>
            <a:off x="6553200" y="486965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www.federalregister.gov/d/2020-16084"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www.govinfo.gov/content/pkg/FR-2020-07-24/pdf/2020-16084.pdf" TargetMode="External"/></Relationships>
</file>

<file path=ppt/slides/_rels/slide17.xml.rels><?xml version="1.0" encoding="UTF-8" standalone="yes" ?><Relationships xmlns="http://schemas.openxmlformats.org/package/2006/relationships"><Relationship Id="rId3" Target="../media/image32.png" Type="http://schemas.openxmlformats.org/officeDocument/2006/relationships/image"/><Relationship Id="rId2" Target="../media/image31.jpeg" Type="http://schemas.openxmlformats.org/officeDocument/2006/relationships/image"/><Relationship Id="rId1" Target="../slideLayouts/slideLayout2.xml" Type="http://schemas.openxmlformats.org/officeDocument/2006/relationships/slideLayout"/><Relationship Id="rId5" Target="../media/image34.png" Type="http://schemas.openxmlformats.org/officeDocument/2006/relationships/image"/><Relationship Id="rId4" Target="../media/image33.png" Type="http://schemas.openxmlformats.org/officeDocument/2006/relationships/image"/></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arget="../media/image35.jpeg" Type="http://schemas.openxmlformats.org/officeDocument/2006/relationships/image"/><Relationship Id="rId1" Target="../slideLayouts/slideLayout1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36.jpe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35.jpeg" Type="http://schemas.openxmlformats.org/officeDocument/2006/relationships/imag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36.jpeg" Type="http://schemas.openxmlformats.org/officeDocument/2006/relationships/image"/><Relationship Id="rId2" Target="../notesSlides/notesSlide15.xml" Type="http://schemas.openxmlformats.org/officeDocument/2006/relationships/notesSlide"/><Relationship Id="rId1" Target="../slideLayouts/slideLayout12.xml" Type="http://schemas.openxmlformats.org/officeDocument/2006/relationships/slideLayout"/></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eodesy.noaa.gov/corbin/class_description/WinDesc/" TargetMode="External"/><Relationship Id="rId2" Type="http://schemas.openxmlformats.org/officeDocument/2006/relationships/hyperlink" Target="https://geodesy.noaa.gov/SurveyProposal/" TargetMode="External"/><Relationship Id="rId1" Type="http://schemas.openxmlformats.org/officeDocument/2006/relationships/slideLayout" Target="../slideLayouts/slideLayout2.xml"/><Relationship Id="rId6" Type="http://schemas.openxmlformats.org/officeDocument/2006/relationships/hyperlink" Target="https://beta.ngs.noaa.gov/OPUS-Projects/OP5_for_GPSonBM2023/OP5_for_GPSonBM2023.shtml" TargetMode="External"/><Relationship Id="rId5" Type="http://schemas.openxmlformats.org/officeDocument/2006/relationships/hyperlink" Target="https://www.ngs.noaa.gov/OPUS-Projects/docs/Documentation.pdf" TargetMode="External"/><Relationship Id="rId4" Type="http://schemas.openxmlformats.org/officeDocument/2006/relationships/hyperlink" Target="https://beta.ngs.noaa.gov/OPUS-Projects/user_guide/user_guide.html" TargetMode="External"/></Relationships>
</file>

<file path=ppt/slides/_rels/slide4.xml.rels><?xml version="1.0" encoding="UTF-8" standalone="yes" ?><Relationships xmlns="http://schemas.openxmlformats.org/package/2006/relationships"><Relationship Id="rId3" Target="../media/image5.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arget="../media/image18.jpeg" Type="http://schemas.openxmlformats.org/officeDocument/2006/relationships/image"/><Relationship Id="rId3" Target="../media/image13.jpeg" Type="http://schemas.openxmlformats.org/officeDocument/2006/relationships/image"/><Relationship Id="rId7" Target="../media/image17.jpeg" Type="http://schemas.openxmlformats.org/officeDocument/2006/relationships/image"/><Relationship Id="rId2" Target="../notesSlides/notesSlide5.xml" Type="http://schemas.openxmlformats.org/officeDocument/2006/relationships/notesSlide"/><Relationship Id="rId1" Target="../slideLayouts/slideLayout6.xml" Type="http://schemas.openxmlformats.org/officeDocument/2006/relationships/slideLayout"/><Relationship Id="rId6" Target="../media/image16.jpeg" Type="http://schemas.openxmlformats.org/officeDocument/2006/relationships/image"/><Relationship Id="rId5" Target="../media/image15.png" Type="http://schemas.openxmlformats.org/officeDocument/2006/relationships/image"/><Relationship Id="rId4" Target="../media/image14.png" Type="http://schemas.openxmlformats.org/officeDocument/2006/relationships/image"/><Relationship Id="rId9" Target="../media/image1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456B-61BC-4C56-A460-827C4C5CB5C9}"/>
              </a:ext>
            </a:extLst>
          </p:cNvPr>
          <p:cNvSpPr>
            <a:spLocks noGrp="1"/>
          </p:cNvSpPr>
          <p:nvPr>
            <p:ph type="ctrTitle"/>
          </p:nvPr>
        </p:nvSpPr>
        <p:spPr>
          <a:xfrm>
            <a:off x="457199" y="1394459"/>
            <a:ext cx="8229601" cy="1798321"/>
          </a:xfrm>
        </p:spPr>
        <p:txBody>
          <a:bodyPr anchor="t">
            <a:normAutofit fontScale="90000"/>
          </a:bodyPr>
          <a:lstStyle/>
          <a:p>
            <a:r>
              <a:rPr lang="en-US" dirty="0"/>
              <a:t>OPUS Projects Developments</a:t>
            </a:r>
            <a:br>
              <a:rPr lang="en-US" dirty="0"/>
            </a:br>
            <a:br>
              <a:rPr lang="en-US" sz="2700" dirty="0"/>
            </a:br>
            <a:r>
              <a:rPr lang="en-US" sz="2700" dirty="0"/>
              <a:t>UF Annual Workshop</a:t>
            </a:r>
            <a:br>
              <a:rPr lang="en-US" sz="2700" dirty="0"/>
            </a:br>
            <a:r>
              <a:rPr lang="en-US" sz="2700" dirty="0"/>
              <a:t>October 2023</a:t>
            </a:r>
            <a:endParaRPr lang="en-US" dirty="0"/>
          </a:p>
        </p:txBody>
      </p:sp>
      <p:sp>
        <p:nvSpPr>
          <p:cNvPr id="3" name="Subtitle 2">
            <a:extLst>
              <a:ext uri="{FF2B5EF4-FFF2-40B4-BE49-F238E27FC236}">
                <a16:creationId xmlns:a16="http://schemas.microsoft.com/office/drawing/2014/main" id="{4B4D2282-DFCF-4B5C-B349-E8BB1B7F00C9}"/>
              </a:ext>
            </a:extLst>
          </p:cNvPr>
          <p:cNvSpPr>
            <a:spLocks noGrp="1"/>
          </p:cNvSpPr>
          <p:nvPr>
            <p:ph type="subTitle" idx="1"/>
          </p:nvPr>
        </p:nvSpPr>
        <p:spPr>
          <a:xfrm>
            <a:off x="242597" y="3543300"/>
            <a:ext cx="8677468" cy="998695"/>
          </a:xfrm>
        </p:spPr>
        <p:txBody>
          <a:bodyPr>
            <a:normAutofit/>
          </a:bodyPr>
          <a:lstStyle/>
          <a:p>
            <a:r>
              <a:rPr lang="en-US" sz="2800" dirty="0">
                <a:solidFill>
                  <a:schemeClr val="tx1"/>
                </a:solidFill>
              </a:rPr>
              <a:t>Jeff Jalbrzikowski, P.S., GISP, CFS</a:t>
            </a:r>
          </a:p>
          <a:p>
            <a:pPr>
              <a:spcBef>
                <a:spcPts val="0"/>
              </a:spcBef>
            </a:pPr>
            <a:r>
              <a:rPr lang="en-US" sz="2000" dirty="0">
                <a:solidFill>
                  <a:schemeClr val="tx1"/>
                </a:solidFill>
              </a:rPr>
              <a:t>Appalachian Regional Geodetic Advisor</a:t>
            </a:r>
          </a:p>
        </p:txBody>
      </p:sp>
      <p:sp>
        <p:nvSpPr>
          <p:cNvPr id="9" name="Slide Number Placeholder 8">
            <a:extLst>
              <a:ext uri="{FF2B5EF4-FFF2-40B4-BE49-F238E27FC236}">
                <a16:creationId xmlns:a16="http://schemas.microsoft.com/office/drawing/2014/main" id="{D6C171D5-9B3C-46C7-A4C0-441DCEEB6826}"/>
              </a:ext>
            </a:extLst>
          </p:cNvPr>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341318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5.googleusercontent.com/DLH56RhqKyBc4ANulIckifGbZ6M398ESfBg9G2iag5afqxIeiMl13EOSdAMaz9JKz5uA_TbZgQZ29Jedb8idRviLLQhLUlpOXAWehXpp7wduRyZrCdt7kq1Ysr3MLe38csg-HqkvumvdoYh9b39Ptb2Q06mvD_vgABDmDJ8v1tyyUiVLfD55cKPXyYEI">
            <a:extLst>
              <a:ext uri="{FF2B5EF4-FFF2-40B4-BE49-F238E27FC236}">
                <a16:creationId xmlns:a16="http://schemas.microsoft.com/office/drawing/2014/main" id="{E7C934F3-6123-417D-890E-1F34B8FA44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4535" y="7139"/>
            <a:ext cx="5774938" cy="513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57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Shape 383"/>
        <p:cNvGrpSpPr/>
        <p:nvPr/>
      </p:nvGrpSpPr>
      <p:grpSpPr>
        <a:xfrm>
          <a:off x="0" y="0"/>
          <a:ext cx="0" cy="0"/>
          <a:chOff x="0" y="0"/>
          <a:chExt cx="0" cy="0"/>
        </a:xfrm>
      </p:grpSpPr>
      <p:pic>
        <p:nvPicPr>
          <p:cNvPr descr="MCj04347380000[1]" id="116" name="Picture 2">
            <a:extLst>
              <a:ext uri="{FF2B5EF4-FFF2-40B4-BE49-F238E27FC236}">
                <a16:creationId xmlns:a16="http://schemas.microsoft.com/office/drawing/2014/main" id="{E8A97ABC-3ACC-4755-AA12-D583122B20FB}"/>
              </a:ext>
            </a:extLst>
          </p:cNvPr>
          <p:cNvPicPr>
            <a:picLocks noChangeArrowheads="1" noChangeAspect="1"/>
          </p:cNvPicPr>
          <p:nvPr/>
        </p:nvPicPr>
        <p:blipFill>
          <a:blip r:embed="rId3">
            <a:extLst>
              <a:ext uri="{28A0092B-C50C-407E-A947-70E740481C1C}">
                <a14:useLocalDpi xmlns:a14="http://schemas.microsoft.com/office/drawing/2010/main" val="0"/>
              </a:ext>
            </a:extLst>
          </a:blip>
          <a:srcRect b="951" l="147" r="814"/>
          <a:stretch>
            <a:fillRect/>
          </a:stretch>
        </p:blipFill>
        <p:spPr bwMode="auto">
          <a:xfrm>
            <a:off x="0" y="2378556"/>
            <a:ext cx="9144000" cy="27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AutoShape 3">
            <a:extLst>
              <a:ext uri="{FF2B5EF4-FFF2-40B4-BE49-F238E27FC236}">
                <a16:creationId xmlns:a16="http://schemas.microsoft.com/office/drawing/2014/main" id="{EB899BCA-8F57-4493-BDE5-C92F2ADE031B}"/>
              </a:ext>
            </a:extLst>
          </p:cNvPr>
          <p:cNvSpPr>
            <a:spLocks noChangeArrowheads="1"/>
          </p:cNvSpPr>
          <p:nvPr/>
        </p:nvSpPr>
        <p:spPr bwMode="auto">
          <a:xfrm rot="1035962">
            <a:off x="4767263" y="3208345"/>
            <a:ext cx="261144" cy="97631"/>
          </a:xfrm>
          <a:prstGeom prst="triangle">
            <a:avLst>
              <a:gd fmla="val 76056" name="adj"/>
            </a:avLst>
          </a:prstGeom>
          <a:solidFill>
            <a:srgbClr val="FFFF00"/>
          </a:solidFill>
          <a:ln w="9525">
            <a:solidFill>
              <a:srgbClr val="339966"/>
            </a:solidFill>
            <a:miter lim="800000"/>
            <a:headEnd/>
            <a:tailEnd/>
          </a:ln>
        </p:spPr>
        <p:txBody>
          <a:bodyPr anchor="ctr" wrap="none"/>
          <a:lstStyle>
            <a:lvl1pPr eaLnBrk="0" hangingPunct="0">
              <a:spcBef>
                <a:spcPct val="20000"/>
              </a:spcBef>
              <a:buFont charset="0" typeface="Arial"/>
              <a:buChar char="•"/>
              <a:defRPr sz="3200">
                <a:solidFill>
                  <a:schemeClr val="tx1"/>
                </a:solidFill>
                <a:latin charset="0" pitchFamily="34" typeface="Calibri"/>
              </a:defRPr>
            </a:lvl1pPr>
            <a:lvl2pPr eaLnBrk="0" hangingPunct="0" indent="-285750" marL="742950">
              <a:spcBef>
                <a:spcPct val="20000"/>
              </a:spcBef>
              <a:buFont charset="0" typeface="Arial"/>
              <a:buChar char="–"/>
              <a:defRPr sz="2800">
                <a:solidFill>
                  <a:schemeClr val="tx1"/>
                </a:solidFill>
                <a:latin charset="0" pitchFamily="34" typeface="Calibri"/>
              </a:defRPr>
            </a:lvl2pPr>
            <a:lvl3pPr eaLnBrk="0" hangingPunct="0" indent="-228600" marL="1143000">
              <a:spcBef>
                <a:spcPct val="20000"/>
              </a:spcBef>
              <a:buFont charset="0" typeface="Arial"/>
              <a:buChar char="•"/>
              <a:defRPr sz="2400">
                <a:solidFill>
                  <a:schemeClr val="tx1"/>
                </a:solidFill>
                <a:latin charset="0" pitchFamily="34" typeface="Calibri"/>
              </a:defRPr>
            </a:lvl3pPr>
            <a:lvl4pPr eaLnBrk="0" hangingPunct="0" indent="-228600" marL="1600200">
              <a:spcBef>
                <a:spcPct val="20000"/>
              </a:spcBef>
              <a:buFont charset="0" typeface="Arial"/>
              <a:buChar char="–"/>
              <a:defRPr sz="2000">
                <a:solidFill>
                  <a:schemeClr val="tx1"/>
                </a:solidFill>
                <a:latin charset="0" pitchFamily="34" typeface="Calibri"/>
              </a:defRPr>
            </a:lvl4pPr>
            <a:lvl5pPr eaLnBrk="0" hangingPunct="0" indent="-228600" marL="2057400">
              <a:spcBef>
                <a:spcPct val="20000"/>
              </a:spcBef>
              <a:buFont charset="0" typeface="Arial"/>
              <a:buChar char="»"/>
              <a:defRPr sz="2000">
                <a:solidFill>
                  <a:schemeClr val="tx1"/>
                </a:solidFill>
                <a:latin charset="0" pitchFamily="34" typeface="Calibri"/>
              </a:defRPr>
            </a:lvl5pPr>
            <a:lvl6pPr defTabSz="457200" eaLnBrk="0" fontAlgn="base" hangingPunct="0" indent="-228600" marL="2514600">
              <a:spcBef>
                <a:spcPct val="20000"/>
              </a:spcBef>
              <a:spcAft>
                <a:spcPct val="0"/>
              </a:spcAft>
              <a:buFont charset="0" typeface="Arial"/>
              <a:buChar char="»"/>
              <a:defRPr sz="2000">
                <a:solidFill>
                  <a:schemeClr val="tx1"/>
                </a:solidFill>
                <a:latin charset="0" pitchFamily="34" typeface="Calibri"/>
              </a:defRPr>
            </a:lvl6pPr>
            <a:lvl7pPr defTabSz="457200" eaLnBrk="0" fontAlgn="base" hangingPunct="0" indent="-228600" marL="2971800">
              <a:spcBef>
                <a:spcPct val="20000"/>
              </a:spcBef>
              <a:spcAft>
                <a:spcPct val="0"/>
              </a:spcAft>
              <a:buFont charset="0" typeface="Arial"/>
              <a:buChar char="»"/>
              <a:defRPr sz="2000">
                <a:solidFill>
                  <a:schemeClr val="tx1"/>
                </a:solidFill>
                <a:latin charset="0" pitchFamily="34" typeface="Calibri"/>
              </a:defRPr>
            </a:lvl7pPr>
            <a:lvl8pPr defTabSz="457200" eaLnBrk="0" fontAlgn="base" hangingPunct="0" indent="-228600" marL="3429000">
              <a:spcBef>
                <a:spcPct val="20000"/>
              </a:spcBef>
              <a:spcAft>
                <a:spcPct val="0"/>
              </a:spcAft>
              <a:buFont charset="0" typeface="Arial"/>
              <a:buChar char="»"/>
              <a:defRPr sz="2000">
                <a:solidFill>
                  <a:schemeClr val="tx1"/>
                </a:solidFill>
                <a:latin charset="0" pitchFamily="34" typeface="Calibri"/>
              </a:defRPr>
            </a:lvl8pPr>
            <a:lvl9pPr defTabSz="457200" eaLnBrk="0" fontAlgn="base" hangingPunct="0" indent="-228600" marL="3886200">
              <a:spcBef>
                <a:spcPct val="20000"/>
              </a:spcBef>
              <a:spcAft>
                <a:spcPct val="0"/>
              </a:spcAft>
              <a:buFont charset="0" typeface="Arial"/>
              <a:buChar char="»"/>
              <a:defRPr sz="2000">
                <a:solidFill>
                  <a:schemeClr val="tx1"/>
                </a:solidFill>
                <a:latin charset="0" pitchFamily="34" typeface="Calibri"/>
              </a:defRPr>
            </a:lvl9pPr>
          </a:lstStyle>
          <a:p>
            <a:pPr defTabSz="228617" eaLnBrk="1" fontAlgn="base" hangingPunct="1">
              <a:spcBef>
                <a:spcPct val="0"/>
              </a:spcBef>
              <a:spcAft>
                <a:spcPct val="0"/>
              </a:spcAft>
              <a:buClrTx/>
              <a:buNone/>
              <a:defRPr/>
            </a:pPr>
            <a:endParaRPr altLang="en-US" kern="1200" lang="en-US" sz="900">
              <a:solidFill>
                <a:srgbClr val="000000"/>
              </a:solidFill>
              <a:latin charset="0" typeface="Arial"/>
              <a:ea charset="-128" pitchFamily="34" typeface="ＭＳ Ｐゴシック"/>
              <a:cs typeface="+mn-cs"/>
            </a:endParaRPr>
          </a:p>
        </p:txBody>
      </p:sp>
      <p:sp>
        <p:nvSpPr>
          <p:cNvPr id="118" name="Line 4">
            <a:extLst>
              <a:ext uri="{FF2B5EF4-FFF2-40B4-BE49-F238E27FC236}">
                <a16:creationId xmlns:a16="http://schemas.microsoft.com/office/drawing/2014/main" id="{D0B2FEDC-5F85-483A-A961-565CE34819AE}"/>
              </a:ext>
            </a:extLst>
          </p:cNvPr>
          <p:cNvSpPr>
            <a:spLocks noChangeShapeType="1"/>
          </p:cNvSpPr>
          <p:nvPr/>
        </p:nvSpPr>
        <p:spPr bwMode="auto">
          <a:xfrm flipH="1" flipV="1">
            <a:off x="4919664" y="3278985"/>
            <a:ext cx="631826" cy="480218"/>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19" name="Line 9">
            <a:extLst>
              <a:ext uri="{FF2B5EF4-FFF2-40B4-BE49-F238E27FC236}">
                <a16:creationId xmlns:a16="http://schemas.microsoft.com/office/drawing/2014/main" id="{EC6CBA9A-BFD3-4F05-94B2-2C680D8A2585}"/>
              </a:ext>
            </a:extLst>
          </p:cNvPr>
          <p:cNvSpPr>
            <a:spLocks noChangeShapeType="1"/>
          </p:cNvSpPr>
          <p:nvPr/>
        </p:nvSpPr>
        <p:spPr bwMode="auto">
          <a:xfrm>
            <a:off x="4521998" y="2472534"/>
            <a:ext cx="401638" cy="784226"/>
          </a:xfrm>
          <a:prstGeom prst="line">
            <a:avLst/>
          </a:prstGeom>
          <a:noFill/>
          <a:ln cap="rnd" w="31750">
            <a:solidFill>
              <a:srgbClr val="CCFFCC"/>
            </a:solidFill>
            <a:prstDash val="sysDot"/>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1" name="Oval 28">
            <a:extLst>
              <a:ext uri="{FF2B5EF4-FFF2-40B4-BE49-F238E27FC236}">
                <a16:creationId xmlns:a16="http://schemas.microsoft.com/office/drawing/2014/main" id="{7D3F3308-7533-4E97-9E62-6A3C53C53E0F}"/>
              </a:ext>
            </a:extLst>
          </p:cNvPr>
          <p:cNvSpPr>
            <a:spLocks noChangeArrowheads="1"/>
          </p:cNvSpPr>
          <p:nvPr/>
        </p:nvSpPr>
        <p:spPr bwMode="auto">
          <a:xfrm>
            <a:off x="3064340" y="2940671"/>
            <a:ext cx="3306763" cy="1256506"/>
          </a:xfrm>
          <a:prstGeom prst="ellipse">
            <a:avLst/>
          </a:prstGeom>
          <a:noFill/>
          <a:ln w="47625">
            <a:solidFill>
              <a:srgbClr val="CCFFCC"/>
            </a:solidFill>
            <a:round/>
            <a:headEnd/>
            <a:tailEnd/>
          </a:ln>
          <a:extLst>
            <a:ext uri="{909E8E84-426E-40DD-AFC4-6F175D3DCCD1}">
              <a14:hiddenFill xmlns:a14="http://schemas.microsoft.com/office/drawing/2010/main">
                <a:solidFill>
                  <a:srgbClr val="FFFFFF"/>
                </a:solidFill>
              </a14:hiddenFill>
            </a:ext>
          </a:extLst>
        </p:spPr>
        <p:txBody>
          <a:bodyPr anchor="ctr" wrap="none"/>
          <a:lstStyle>
            <a:lvl1pPr eaLnBrk="0" hangingPunct="0">
              <a:spcBef>
                <a:spcPct val="20000"/>
              </a:spcBef>
              <a:buFont charset="0" typeface="Arial"/>
              <a:buChar char="•"/>
              <a:defRPr sz="3200">
                <a:solidFill>
                  <a:schemeClr val="tx1"/>
                </a:solidFill>
                <a:latin charset="0" pitchFamily="34" typeface="Calibri"/>
              </a:defRPr>
            </a:lvl1pPr>
            <a:lvl2pPr eaLnBrk="0" hangingPunct="0" indent="-285750" marL="742950">
              <a:spcBef>
                <a:spcPct val="20000"/>
              </a:spcBef>
              <a:buFont charset="0" typeface="Arial"/>
              <a:buChar char="–"/>
              <a:defRPr sz="2800">
                <a:solidFill>
                  <a:schemeClr val="tx1"/>
                </a:solidFill>
                <a:latin charset="0" pitchFamily="34" typeface="Calibri"/>
              </a:defRPr>
            </a:lvl2pPr>
            <a:lvl3pPr eaLnBrk="0" hangingPunct="0" indent="-228600" marL="1143000">
              <a:spcBef>
                <a:spcPct val="20000"/>
              </a:spcBef>
              <a:buFont charset="0" typeface="Arial"/>
              <a:buChar char="•"/>
              <a:defRPr sz="2400">
                <a:solidFill>
                  <a:schemeClr val="tx1"/>
                </a:solidFill>
                <a:latin charset="0" pitchFamily="34" typeface="Calibri"/>
              </a:defRPr>
            </a:lvl3pPr>
            <a:lvl4pPr eaLnBrk="0" hangingPunct="0" indent="-228600" marL="1600200">
              <a:spcBef>
                <a:spcPct val="20000"/>
              </a:spcBef>
              <a:buFont charset="0" typeface="Arial"/>
              <a:buChar char="–"/>
              <a:defRPr sz="2000">
                <a:solidFill>
                  <a:schemeClr val="tx1"/>
                </a:solidFill>
                <a:latin charset="0" pitchFamily="34" typeface="Calibri"/>
              </a:defRPr>
            </a:lvl4pPr>
            <a:lvl5pPr eaLnBrk="0" hangingPunct="0" indent="-228600" marL="2057400">
              <a:spcBef>
                <a:spcPct val="20000"/>
              </a:spcBef>
              <a:buFont charset="0" typeface="Arial"/>
              <a:buChar char="»"/>
              <a:defRPr sz="2000">
                <a:solidFill>
                  <a:schemeClr val="tx1"/>
                </a:solidFill>
                <a:latin charset="0" pitchFamily="34" typeface="Calibri"/>
              </a:defRPr>
            </a:lvl5pPr>
            <a:lvl6pPr defTabSz="457200" eaLnBrk="0" fontAlgn="base" hangingPunct="0" indent="-228600" marL="2514600">
              <a:spcBef>
                <a:spcPct val="20000"/>
              </a:spcBef>
              <a:spcAft>
                <a:spcPct val="0"/>
              </a:spcAft>
              <a:buFont charset="0" typeface="Arial"/>
              <a:buChar char="»"/>
              <a:defRPr sz="2000">
                <a:solidFill>
                  <a:schemeClr val="tx1"/>
                </a:solidFill>
                <a:latin charset="0" pitchFamily="34" typeface="Calibri"/>
              </a:defRPr>
            </a:lvl6pPr>
            <a:lvl7pPr defTabSz="457200" eaLnBrk="0" fontAlgn="base" hangingPunct="0" indent="-228600" marL="2971800">
              <a:spcBef>
                <a:spcPct val="20000"/>
              </a:spcBef>
              <a:spcAft>
                <a:spcPct val="0"/>
              </a:spcAft>
              <a:buFont charset="0" typeface="Arial"/>
              <a:buChar char="»"/>
              <a:defRPr sz="2000">
                <a:solidFill>
                  <a:schemeClr val="tx1"/>
                </a:solidFill>
                <a:latin charset="0" pitchFamily="34" typeface="Calibri"/>
              </a:defRPr>
            </a:lvl7pPr>
            <a:lvl8pPr defTabSz="457200" eaLnBrk="0" fontAlgn="base" hangingPunct="0" indent="-228600" marL="3429000">
              <a:spcBef>
                <a:spcPct val="20000"/>
              </a:spcBef>
              <a:spcAft>
                <a:spcPct val="0"/>
              </a:spcAft>
              <a:buFont charset="0" typeface="Arial"/>
              <a:buChar char="»"/>
              <a:defRPr sz="2000">
                <a:solidFill>
                  <a:schemeClr val="tx1"/>
                </a:solidFill>
                <a:latin charset="0" pitchFamily="34" typeface="Calibri"/>
              </a:defRPr>
            </a:lvl8pPr>
            <a:lvl9pPr defTabSz="457200" eaLnBrk="0" fontAlgn="base" hangingPunct="0" indent="-228600" marL="3886200">
              <a:spcBef>
                <a:spcPct val="20000"/>
              </a:spcBef>
              <a:spcAft>
                <a:spcPct val="0"/>
              </a:spcAft>
              <a:buFont charset="0" typeface="Arial"/>
              <a:buChar char="»"/>
              <a:defRPr sz="2000">
                <a:solidFill>
                  <a:schemeClr val="tx1"/>
                </a:solidFill>
                <a:latin charset="0" pitchFamily="34" typeface="Calibri"/>
              </a:defRPr>
            </a:lvl9pPr>
          </a:lstStyle>
          <a:p>
            <a:pPr defTabSz="228617" eaLnBrk="1" fontAlgn="base" hangingPunct="1">
              <a:spcBef>
                <a:spcPct val="0"/>
              </a:spcBef>
              <a:spcAft>
                <a:spcPct val="0"/>
              </a:spcAft>
              <a:buClrTx/>
              <a:buNone/>
              <a:defRPr/>
            </a:pPr>
            <a:endParaRPr altLang="en-US" kern="1200" lang="en-US" sz="900">
              <a:solidFill>
                <a:srgbClr val="000000"/>
              </a:solidFill>
              <a:latin charset="0" typeface="Arial"/>
              <a:ea charset="-128" pitchFamily="34" typeface="ＭＳ Ｐゴシック"/>
              <a:cs typeface="+mn-cs"/>
            </a:endParaRPr>
          </a:p>
        </p:txBody>
      </p:sp>
      <p:pic>
        <p:nvPicPr>
          <p:cNvPr id="122" name="Picture 29">
            <a:extLst>
              <a:ext uri="{FF2B5EF4-FFF2-40B4-BE49-F238E27FC236}">
                <a16:creationId xmlns:a16="http://schemas.microsoft.com/office/drawing/2014/main" id="{F6BD700E-1033-4CCA-A423-E9531A98E5AD}"/>
              </a:ext>
            </a:extLst>
          </p:cNvPr>
          <p:cNvPicPr>
            <a:picLocks noChangeArrowheads="1"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40322" y="998654"/>
            <a:ext cx="1987424" cy="1284555"/>
          </a:xfrm>
          <a:prstGeom prst="rect">
            <a:avLst/>
          </a:prstGeom>
          <a:solidFill>
            <a:sysClr lastClr="FFFFFF" val="window"/>
          </a:solidFill>
          <a:ln>
            <a:noFill/>
          </a:ln>
        </p:spPr>
      </p:pic>
      <p:sp>
        <p:nvSpPr>
          <p:cNvPr id="123" name="Line 30">
            <a:extLst>
              <a:ext uri="{FF2B5EF4-FFF2-40B4-BE49-F238E27FC236}">
                <a16:creationId xmlns:a16="http://schemas.microsoft.com/office/drawing/2014/main" id="{6E4A94F9-80F1-4121-BB5C-65DEB2E75AB5}"/>
              </a:ext>
            </a:extLst>
          </p:cNvPr>
          <p:cNvSpPr>
            <a:spLocks noChangeShapeType="1"/>
          </p:cNvSpPr>
          <p:nvPr/>
        </p:nvSpPr>
        <p:spPr bwMode="auto">
          <a:xfrm flipH="1" flipV="1">
            <a:off x="4918080" y="3277398"/>
            <a:ext cx="615950" cy="292100"/>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4" name="Line 31">
            <a:extLst>
              <a:ext uri="{FF2B5EF4-FFF2-40B4-BE49-F238E27FC236}">
                <a16:creationId xmlns:a16="http://schemas.microsoft.com/office/drawing/2014/main" id="{0B7C1AAC-78B7-48BF-B969-11DFD00815BF}"/>
              </a:ext>
            </a:extLst>
          </p:cNvPr>
          <p:cNvSpPr>
            <a:spLocks noChangeShapeType="1"/>
          </p:cNvSpPr>
          <p:nvPr/>
        </p:nvSpPr>
        <p:spPr bwMode="auto">
          <a:xfrm flipH="1">
            <a:off x="4945858" y="3197230"/>
            <a:ext cx="819150" cy="75407"/>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5" name="Line 32">
            <a:extLst>
              <a:ext uri="{FF2B5EF4-FFF2-40B4-BE49-F238E27FC236}">
                <a16:creationId xmlns:a16="http://schemas.microsoft.com/office/drawing/2014/main" id="{4BE3B20B-C252-4C46-BAEA-1B8264A01001}"/>
              </a:ext>
            </a:extLst>
          </p:cNvPr>
          <p:cNvSpPr>
            <a:spLocks noChangeShapeType="1"/>
          </p:cNvSpPr>
          <p:nvPr/>
        </p:nvSpPr>
        <p:spPr bwMode="auto">
          <a:xfrm flipH="1">
            <a:off x="4931574" y="3073400"/>
            <a:ext cx="477044" cy="184944"/>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6" name="Line 33">
            <a:extLst>
              <a:ext uri="{FF2B5EF4-FFF2-40B4-BE49-F238E27FC236}">
                <a16:creationId xmlns:a16="http://schemas.microsoft.com/office/drawing/2014/main" id="{37E2747D-10B3-4F20-8207-E712F15600C0}"/>
              </a:ext>
            </a:extLst>
          </p:cNvPr>
          <p:cNvSpPr>
            <a:spLocks noChangeShapeType="1"/>
          </p:cNvSpPr>
          <p:nvPr/>
        </p:nvSpPr>
        <p:spPr bwMode="auto">
          <a:xfrm>
            <a:off x="4252124" y="3055942"/>
            <a:ext cx="654050" cy="205582"/>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7" name="Line 34">
            <a:extLst>
              <a:ext uri="{FF2B5EF4-FFF2-40B4-BE49-F238E27FC236}">
                <a16:creationId xmlns:a16="http://schemas.microsoft.com/office/drawing/2014/main" id="{A76FEA72-DEF9-4E63-A90F-2D3644246FD5}"/>
              </a:ext>
            </a:extLst>
          </p:cNvPr>
          <p:cNvSpPr>
            <a:spLocks noChangeShapeType="1"/>
          </p:cNvSpPr>
          <p:nvPr/>
        </p:nvSpPr>
        <p:spPr bwMode="auto">
          <a:xfrm flipV="1">
            <a:off x="3270256" y="3275812"/>
            <a:ext cx="1654175" cy="385763"/>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8" name="Line 35">
            <a:extLst>
              <a:ext uri="{FF2B5EF4-FFF2-40B4-BE49-F238E27FC236}">
                <a16:creationId xmlns:a16="http://schemas.microsoft.com/office/drawing/2014/main" id="{EF0D10D6-ADB0-47D0-B9D8-565DF7AC32AB}"/>
              </a:ext>
            </a:extLst>
          </p:cNvPr>
          <p:cNvSpPr>
            <a:spLocks noChangeShapeType="1"/>
          </p:cNvSpPr>
          <p:nvPr/>
        </p:nvSpPr>
        <p:spPr bwMode="auto">
          <a:xfrm flipV="1">
            <a:off x="4453734" y="3271051"/>
            <a:ext cx="450056" cy="181769"/>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29" name="Line 36">
            <a:extLst>
              <a:ext uri="{FF2B5EF4-FFF2-40B4-BE49-F238E27FC236}">
                <a16:creationId xmlns:a16="http://schemas.microsoft.com/office/drawing/2014/main" id="{2CAB78B7-C2ED-4F03-934F-9AA08CAE5878}"/>
              </a:ext>
            </a:extLst>
          </p:cNvPr>
          <p:cNvSpPr>
            <a:spLocks noChangeShapeType="1"/>
          </p:cNvSpPr>
          <p:nvPr/>
        </p:nvSpPr>
        <p:spPr bwMode="auto">
          <a:xfrm flipV="1">
            <a:off x="4231488" y="3277399"/>
            <a:ext cx="670718" cy="538163"/>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0" name="Line 37">
            <a:extLst>
              <a:ext uri="{FF2B5EF4-FFF2-40B4-BE49-F238E27FC236}">
                <a16:creationId xmlns:a16="http://schemas.microsoft.com/office/drawing/2014/main" id="{CEBD1EE4-0AED-4D32-B11F-CEB39DE2F448}"/>
              </a:ext>
            </a:extLst>
          </p:cNvPr>
          <p:cNvSpPr>
            <a:spLocks noChangeShapeType="1"/>
          </p:cNvSpPr>
          <p:nvPr/>
        </p:nvSpPr>
        <p:spPr bwMode="auto">
          <a:xfrm flipH="1" flipV="1">
            <a:off x="4908556" y="3271841"/>
            <a:ext cx="23813" cy="782638"/>
          </a:xfrm>
          <a:prstGeom prst="line">
            <a:avLst/>
          </a:prstGeom>
          <a:noFill/>
          <a:ln w="19050">
            <a:solidFill>
              <a:sysClr lastClr="000000" val="windowText"/>
            </a:solidFill>
            <a:round/>
            <a:headEnd/>
            <a:tailEnd len="med" type="triangle" w="me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1" name="Line 39">
            <a:extLst>
              <a:ext uri="{FF2B5EF4-FFF2-40B4-BE49-F238E27FC236}">
                <a16:creationId xmlns:a16="http://schemas.microsoft.com/office/drawing/2014/main" id="{FA029639-F138-4E9E-90A6-53487A2340EE}"/>
              </a:ext>
            </a:extLst>
          </p:cNvPr>
          <p:cNvSpPr>
            <a:spLocks noChangeShapeType="1"/>
          </p:cNvSpPr>
          <p:nvPr/>
        </p:nvSpPr>
        <p:spPr bwMode="auto">
          <a:xfrm flipV="1">
            <a:off x="3277397" y="3062293"/>
            <a:ext cx="980282" cy="58181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2" name="Line 40">
            <a:extLst>
              <a:ext uri="{FF2B5EF4-FFF2-40B4-BE49-F238E27FC236}">
                <a16:creationId xmlns:a16="http://schemas.microsoft.com/office/drawing/2014/main" id="{C1A16AAD-CCAF-43D8-A666-FE2FE8BDFE3A}"/>
              </a:ext>
            </a:extLst>
          </p:cNvPr>
          <p:cNvSpPr>
            <a:spLocks noChangeShapeType="1"/>
          </p:cNvSpPr>
          <p:nvPr/>
        </p:nvSpPr>
        <p:spPr bwMode="auto">
          <a:xfrm>
            <a:off x="3263906" y="3655224"/>
            <a:ext cx="967582" cy="1571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3" name="Line 41">
            <a:extLst>
              <a:ext uri="{FF2B5EF4-FFF2-40B4-BE49-F238E27FC236}">
                <a16:creationId xmlns:a16="http://schemas.microsoft.com/office/drawing/2014/main" id="{EF5A6C31-F8B5-4A17-BC20-D489ED1048C0}"/>
              </a:ext>
            </a:extLst>
          </p:cNvPr>
          <p:cNvSpPr>
            <a:spLocks noChangeShapeType="1"/>
          </p:cNvSpPr>
          <p:nvPr/>
        </p:nvSpPr>
        <p:spPr bwMode="auto">
          <a:xfrm>
            <a:off x="4219578" y="3822708"/>
            <a:ext cx="719138" cy="2341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4" name="Line 42">
            <a:extLst>
              <a:ext uri="{FF2B5EF4-FFF2-40B4-BE49-F238E27FC236}">
                <a16:creationId xmlns:a16="http://schemas.microsoft.com/office/drawing/2014/main" id="{25BDB8BE-7C1D-4399-84D7-53839AC02CCA}"/>
              </a:ext>
            </a:extLst>
          </p:cNvPr>
          <p:cNvSpPr>
            <a:spLocks noChangeShapeType="1"/>
          </p:cNvSpPr>
          <p:nvPr/>
        </p:nvSpPr>
        <p:spPr bwMode="auto">
          <a:xfrm flipV="1">
            <a:off x="4231486" y="3456790"/>
            <a:ext cx="224632" cy="3698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5" name="Line 43">
            <a:extLst>
              <a:ext uri="{FF2B5EF4-FFF2-40B4-BE49-F238E27FC236}">
                <a16:creationId xmlns:a16="http://schemas.microsoft.com/office/drawing/2014/main" id="{FB1A9031-08D6-4F86-AAB0-8FE702BDF23F}"/>
              </a:ext>
            </a:extLst>
          </p:cNvPr>
          <p:cNvSpPr>
            <a:spLocks noChangeShapeType="1"/>
          </p:cNvSpPr>
          <p:nvPr/>
        </p:nvSpPr>
        <p:spPr bwMode="auto">
          <a:xfrm flipH="1" flipV="1">
            <a:off x="4272760" y="3056735"/>
            <a:ext cx="170656" cy="406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6" name="Line 44">
            <a:extLst>
              <a:ext uri="{FF2B5EF4-FFF2-40B4-BE49-F238E27FC236}">
                <a16:creationId xmlns:a16="http://schemas.microsoft.com/office/drawing/2014/main" id="{58019620-6680-42A8-8692-71C271913868}"/>
              </a:ext>
            </a:extLst>
          </p:cNvPr>
          <p:cNvSpPr>
            <a:spLocks noChangeShapeType="1"/>
          </p:cNvSpPr>
          <p:nvPr/>
        </p:nvSpPr>
        <p:spPr bwMode="auto">
          <a:xfrm flipH="1" flipV="1">
            <a:off x="4264029" y="3060704"/>
            <a:ext cx="1138238" cy="1508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7" name="Line 45">
            <a:extLst>
              <a:ext uri="{FF2B5EF4-FFF2-40B4-BE49-F238E27FC236}">
                <a16:creationId xmlns:a16="http://schemas.microsoft.com/office/drawing/2014/main" id="{56F719CD-01E5-4A89-A2F5-0024A8A4AE52}"/>
              </a:ext>
            </a:extLst>
          </p:cNvPr>
          <p:cNvSpPr>
            <a:spLocks noChangeShapeType="1"/>
          </p:cNvSpPr>
          <p:nvPr/>
        </p:nvSpPr>
        <p:spPr bwMode="auto">
          <a:xfrm flipV="1">
            <a:off x="5525299" y="3203578"/>
            <a:ext cx="233363" cy="39052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8" name="Line 46">
            <a:extLst>
              <a:ext uri="{FF2B5EF4-FFF2-40B4-BE49-F238E27FC236}">
                <a16:creationId xmlns:a16="http://schemas.microsoft.com/office/drawing/2014/main" id="{729C9922-1930-4F76-A8F3-5AB6D1C6E2CC}"/>
              </a:ext>
            </a:extLst>
          </p:cNvPr>
          <p:cNvSpPr>
            <a:spLocks noChangeShapeType="1"/>
          </p:cNvSpPr>
          <p:nvPr/>
        </p:nvSpPr>
        <p:spPr bwMode="auto">
          <a:xfrm flipV="1">
            <a:off x="4929192" y="3746504"/>
            <a:ext cx="620713" cy="30877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39" name="Line 47">
            <a:extLst>
              <a:ext uri="{FF2B5EF4-FFF2-40B4-BE49-F238E27FC236}">
                <a16:creationId xmlns:a16="http://schemas.microsoft.com/office/drawing/2014/main" id="{74FADF39-4CC5-4743-9123-CB14B013A108}"/>
              </a:ext>
            </a:extLst>
          </p:cNvPr>
          <p:cNvSpPr>
            <a:spLocks noChangeShapeType="1"/>
          </p:cNvSpPr>
          <p:nvPr/>
        </p:nvSpPr>
        <p:spPr bwMode="auto">
          <a:xfrm flipH="1" flipV="1">
            <a:off x="5538001" y="3582989"/>
            <a:ext cx="7937" cy="16589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0" name="Line 48">
            <a:extLst>
              <a:ext uri="{FF2B5EF4-FFF2-40B4-BE49-F238E27FC236}">
                <a16:creationId xmlns:a16="http://schemas.microsoft.com/office/drawing/2014/main" id="{1BD7F0FF-EEDB-4CC5-8D8D-97CDFC290534}"/>
              </a:ext>
            </a:extLst>
          </p:cNvPr>
          <p:cNvSpPr>
            <a:spLocks noChangeShapeType="1"/>
          </p:cNvSpPr>
          <p:nvPr/>
        </p:nvSpPr>
        <p:spPr bwMode="auto">
          <a:xfrm flipV="1">
            <a:off x="4920463" y="3073404"/>
            <a:ext cx="486569" cy="9779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1" name="Line 49">
            <a:extLst>
              <a:ext uri="{FF2B5EF4-FFF2-40B4-BE49-F238E27FC236}">
                <a16:creationId xmlns:a16="http://schemas.microsoft.com/office/drawing/2014/main" id="{762E2221-FFA3-49FD-A244-64A726469BA3}"/>
              </a:ext>
            </a:extLst>
          </p:cNvPr>
          <p:cNvSpPr>
            <a:spLocks noChangeShapeType="1"/>
          </p:cNvSpPr>
          <p:nvPr/>
        </p:nvSpPr>
        <p:spPr bwMode="auto">
          <a:xfrm flipH="1" flipV="1">
            <a:off x="4452150" y="3452821"/>
            <a:ext cx="473075" cy="5984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2" name="Line 50">
            <a:extLst>
              <a:ext uri="{FF2B5EF4-FFF2-40B4-BE49-F238E27FC236}">
                <a16:creationId xmlns:a16="http://schemas.microsoft.com/office/drawing/2014/main" id="{D692E4D3-83EC-48E1-8D0A-04CD41FBDFBC}"/>
              </a:ext>
            </a:extLst>
          </p:cNvPr>
          <p:cNvSpPr>
            <a:spLocks noChangeShapeType="1"/>
          </p:cNvSpPr>
          <p:nvPr/>
        </p:nvSpPr>
        <p:spPr bwMode="auto">
          <a:xfrm flipH="1">
            <a:off x="4456911" y="3198023"/>
            <a:ext cx="1293019" cy="25479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3" name="Line 51">
            <a:extLst>
              <a:ext uri="{FF2B5EF4-FFF2-40B4-BE49-F238E27FC236}">
                <a16:creationId xmlns:a16="http://schemas.microsoft.com/office/drawing/2014/main" id="{44D65BEE-1A2C-40F2-9095-D154DEF0A009}"/>
              </a:ext>
            </a:extLst>
          </p:cNvPr>
          <p:cNvSpPr>
            <a:spLocks noChangeShapeType="1"/>
          </p:cNvSpPr>
          <p:nvPr/>
        </p:nvSpPr>
        <p:spPr bwMode="auto">
          <a:xfrm>
            <a:off x="4456117" y="3450437"/>
            <a:ext cx="1089820" cy="30083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4" name="Line 52">
            <a:extLst>
              <a:ext uri="{FF2B5EF4-FFF2-40B4-BE49-F238E27FC236}">
                <a16:creationId xmlns:a16="http://schemas.microsoft.com/office/drawing/2014/main" id="{9C8FB58D-979A-4F7C-B8B0-91F2729A7523}"/>
              </a:ext>
            </a:extLst>
          </p:cNvPr>
          <p:cNvSpPr>
            <a:spLocks noChangeShapeType="1"/>
          </p:cNvSpPr>
          <p:nvPr/>
        </p:nvSpPr>
        <p:spPr bwMode="auto">
          <a:xfrm flipH="1" flipV="1">
            <a:off x="5399091" y="3077374"/>
            <a:ext cx="346076" cy="12461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5" name="Line 53">
            <a:extLst>
              <a:ext uri="{FF2B5EF4-FFF2-40B4-BE49-F238E27FC236}">
                <a16:creationId xmlns:a16="http://schemas.microsoft.com/office/drawing/2014/main" id="{F737C833-5A03-4CC1-BEDF-BEDF5A17D249}"/>
              </a:ext>
            </a:extLst>
          </p:cNvPr>
          <p:cNvSpPr>
            <a:spLocks noChangeShapeType="1"/>
          </p:cNvSpPr>
          <p:nvPr/>
        </p:nvSpPr>
        <p:spPr bwMode="auto">
          <a:xfrm>
            <a:off x="5414968" y="3074992"/>
            <a:ext cx="119063" cy="5000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46" name="AutoShape 5">
            <a:extLst>
              <a:ext uri="{FF2B5EF4-FFF2-40B4-BE49-F238E27FC236}">
                <a16:creationId xmlns:a16="http://schemas.microsoft.com/office/drawing/2014/main" id="{DA020533-5C83-46AD-8EBC-8BE670E77770}"/>
              </a:ext>
            </a:extLst>
          </p:cNvPr>
          <p:cNvSpPr>
            <a:spLocks noChangeArrowheads="1"/>
          </p:cNvSpPr>
          <p:nvPr/>
        </p:nvSpPr>
        <p:spPr bwMode="auto">
          <a:xfrm rot="19908062">
            <a:off x="3108329" y="3583788"/>
            <a:ext cx="311944" cy="137318"/>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47" name="AutoShape 6">
            <a:extLst>
              <a:ext uri="{FF2B5EF4-FFF2-40B4-BE49-F238E27FC236}">
                <a16:creationId xmlns:a16="http://schemas.microsoft.com/office/drawing/2014/main" id="{74FB4068-B2AF-42C1-AFAA-2BE50CCBF2B8}"/>
              </a:ext>
            </a:extLst>
          </p:cNvPr>
          <p:cNvSpPr>
            <a:spLocks noChangeArrowheads="1"/>
          </p:cNvSpPr>
          <p:nvPr/>
        </p:nvSpPr>
        <p:spPr bwMode="auto">
          <a:xfrm rot="1342443">
            <a:off x="5391950" y="3659192"/>
            <a:ext cx="311944" cy="188120"/>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48" name="AutoShape 7">
            <a:extLst>
              <a:ext uri="{FF2B5EF4-FFF2-40B4-BE49-F238E27FC236}">
                <a16:creationId xmlns:a16="http://schemas.microsoft.com/office/drawing/2014/main" id="{800C0EA5-EF68-4DEE-B01F-3C8411EFE6A5}"/>
              </a:ext>
            </a:extLst>
          </p:cNvPr>
          <p:cNvSpPr>
            <a:spLocks noChangeArrowheads="1"/>
          </p:cNvSpPr>
          <p:nvPr/>
        </p:nvSpPr>
        <p:spPr bwMode="auto">
          <a:xfrm rot="1097357">
            <a:off x="5598325" y="3163101"/>
            <a:ext cx="311944" cy="87313"/>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49" name="AutoShape 14">
            <a:extLst>
              <a:ext uri="{FF2B5EF4-FFF2-40B4-BE49-F238E27FC236}">
                <a16:creationId xmlns:a16="http://schemas.microsoft.com/office/drawing/2014/main" id="{EACC27AD-C132-4C17-A34E-26B96016883B}"/>
              </a:ext>
            </a:extLst>
          </p:cNvPr>
          <p:cNvSpPr>
            <a:spLocks noChangeArrowheads="1"/>
          </p:cNvSpPr>
          <p:nvPr/>
        </p:nvSpPr>
        <p:spPr bwMode="auto">
          <a:xfrm rot="825589">
            <a:off x="5380838" y="3513141"/>
            <a:ext cx="311944" cy="139700"/>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50" name="AutoShape 15">
            <a:extLst>
              <a:ext uri="{FF2B5EF4-FFF2-40B4-BE49-F238E27FC236}">
                <a16:creationId xmlns:a16="http://schemas.microsoft.com/office/drawing/2014/main" id="{FFBE2881-CFD8-47D8-BB81-D186F37448A7}"/>
              </a:ext>
            </a:extLst>
          </p:cNvPr>
          <p:cNvSpPr>
            <a:spLocks noChangeArrowheads="1"/>
          </p:cNvSpPr>
          <p:nvPr/>
        </p:nvSpPr>
        <p:spPr bwMode="auto">
          <a:xfrm rot="354089">
            <a:off x="5253041" y="3044036"/>
            <a:ext cx="311944" cy="72232"/>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51" name="AutoShape 16">
            <a:extLst>
              <a:ext uri="{FF2B5EF4-FFF2-40B4-BE49-F238E27FC236}">
                <a16:creationId xmlns:a16="http://schemas.microsoft.com/office/drawing/2014/main" id="{C18E8D1C-E9EF-4F2B-90AD-91BCE51AB3D3}"/>
              </a:ext>
            </a:extLst>
          </p:cNvPr>
          <p:cNvSpPr>
            <a:spLocks noChangeArrowheads="1"/>
          </p:cNvSpPr>
          <p:nvPr/>
        </p:nvSpPr>
        <p:spPr bwMode="auto">
          <a:xfrm rot="21398126">
            <a:off x="4296575" y="3371061"/>
            <a:ext cx="311944" cy="169862"/>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52" name="AutoShape 17">
            <a:extLst>
              <a:ext uri="{FF2B5EF4-FFF2-40B4-BE49-F238E27FC236}">
                <a16:creationId xmlns:a16="http://schemas.microsoft.com/office/drawing/2014/main" id="{68296335-7F97-404F-9E5A-333E531AF607}"/>
              </a:ext>
            </a:extLst>
          </p:cNvPr>
          <p:cNvSpPr>
            <a:spLocks noChangeArrowheads="1"/>
          </p:cNvSpPr>
          <p:nvPr/>
        </p:nvSpPr>
        <p:spPr bwMode="auto">
          <a:xfrm rot="21466737">
            <a:off x="4105279" y="3025781"/>
            <a:ext cx="311944" cy="77788"/>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53" name="AutoShape 18">
            <a:extLst>
              <a:ext uri="{FF2B5EF4-FFF2-40B4-BE49-F238E27FC236}">
                <a16:creationId xmlns:a16="http://schemas.microsoft.com/office/drawing/2014/main" id="{3D7F4D62-4409-4BCD-B954-23F1ABEF3010}"/>
              </a:ext>
            </a:extLst>
          </p:cNvPr>
          <p:cNvSpPr>
            <a:spLocks noChangeArrowheads="1"/>
          </p:cNvSpPr>
          <p:nvPr/>
        </p:nvSpPr>
        <p:spPr bwMode="auto">
          <a:xfrm rot="278583">
            <a:off x="4771238" y="3945736"/>
            <a:ext cx="311944" cy="216694"/>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54" name="AutoShape 19">
            <a:extLst>
              <a:ext uri="{FF2B5EF4-FFF2-40B4-BE49-F238E27FC236}">
                <a16:creationId xmlns:a16="http://schemas.microsoft.com/office/drawing/2014/main" id="{F4102225-D7EC-4D8C-A7EB-7E9916ACEB12}"/>
              </a:ext>
            </a:extLst>
          </p:cNvPr>
          <p:cNvSpPr>
            <a:spLocks noChangeArrowheads="1"/>
          </p:cNvSpPr>
          <p:nvPr/>
        </p:nvSpPr>
        <p:spPr bwMode="auto">
          <a:xfrm rot="21039266">
            <a:off x="4066388" y="3710787"/>
            <a:ext cx="311944" cy="207962"/>
          </a:xfrm>
          <a:prstGeom prst="star5">
            <a:avLst/>
          </a:prstGeom>
          <a:solidFill>
            <a:sysClr lastClr="000000" val="windowText"/>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55" name="Line 8">
            <a:extLst>
              <a:ext uri="{FF2B5EF4-FFF2-40B4-BE49-F238E27FC236}">
                <a16:creationId xmlns:a16="http://schemas.microsoft.com/office/drawing/2014/main" id="{A4AA82E4-FEC2-4F03-9559-EC47850F808F}"/>
              </a:ext>
            </a:extLst>
          </p:cNvPr>
          <p:cNvSpPr>
            <a:spLocks noChangeShapeType="1"/>
          </p:cNvSpPr>
          <p:nvPr/>
        </p:nvSpPr>
        <p:spPr bwMode="auto">
          <a:xfrm flipH="1">
            <a:off x="3267874" y="2474123"/>
            <a:ext cx="1254125" cy="1177132"/>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56" name="Line 10">
            <a:extLst>
              <a:ext uri="{FF2B5EF4-FFF2-40B4-BE49-F238E27FC236}">
                <a16:creationId xmlns:a16="http://schemas.microsoft.com/office/drawing/2014/main" id="{E5DACAA3-9778-47D9-8BA5-A304D31D577B}"/>
              </a:ext>
            </a:extLst>
          </p:cNvPr>
          <p:cNvSpPr>
            <a:spLocks noChangeShapeType="1"/>
          </p:cNvSpPr>
          <p:nvPr/>
        </p:nvSpPr>
        <p:spPr bwMode="auto">
          <a:xfrm>
            <a:off x="4518825" y="2474124"/>
            <a:ext cx="1230313" cy="730250"/>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57" name="Line 20">
            <a:extLst>
              <a:ext uri="{FF2B5EF4-FFF2-40B4-BE49-F238E27FC236}">
                <a16:creationId xmlns:a16="http://schemas.microsoft.com/office/drawing/2014/main" id="{43A5E0B1-1DFF-4FA9-9843-FDFBDE2B8987}"/>
              </a:ext>
            </a:extLst>
          </p:cNvPr>
          <p:cNvSpPr>
            <a:spLocks noChangeShapeType="1"/>
          </p:cNvSpPr>
          <p:nvPr/>
        </p:nvSpPr>
        <p:spPr bwMode="auto">
          <a:xfrm flipH="1">
            <a:off x="4454528" y="2473329"/>
            <a:ext cx="66676" cy="972344"/>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58" name="Line 21">
            <a:extLst>
              <a:ext uri="{FF2B5EF4-FFF2-40B4-BE49-F238E27FC236}">
                <a16:creationId xmlns:a16="http://schemas.microsoft.com/office/drawing/2014/main" id="{05D56B4B-8D6D-4663-B902-317AE1AA3376}"/>
              </a:ext>
            </a:extLst>
          </p:cNvPr>
          <p:cNvSpPr>
            <a:spLocks noChangeShapeType="1"/>
          </p:cNvSpPr>
          <p:nvPr/>
        </p:nvSpPr>
        <p:spPr bwMode="auto">
          <a:xfrm flipH="1">
            <a:off x="4248947" y="2472536"/>
            <a:ext cx="265906" cy="592138"/>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59" name="Line 22">
            <a:extLst>
              <a:ext uri="{FF2B5EF4-FFF2-40B4-BE49-F238E27FC236}">
                <a16:creationId xmlns:a16="http://schemas.microsoft.com/office/drawing/2014/main" id="{EDABD08C-B817-4F85-B705-A4442B0E0455}"/>
              </a:ext>
            </a:extLst>
          </p:cNvPr>
          <p:cNvSpPr>
            <a:spLocks noChangeShapeType="1"/>
          </p:cNvSpPr>
          <p:nvPr/>
        </p:nvSpPr>
        <p:spPr bwMode="auto">
          <a:xfrm>
            <a:off x="4519617" y="2470951"/>
            <a:ext cx="879476" cy="600869"/>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60" name="Line 23">
            <a:extLst>
              <a:ext uri="{FF2B5EF4-FFF2-40B4-BE49-F238E27FC236}">
                <a16:creationId xmlns:a16="http://schemas.microsoft.com/office/drawing/2014/main" id="{9309CB87-754A-40A7-A72E-B83DA229D2BB}"/>
              </a:ext>
            </a:extLst>
          </p:cNvPr>
          <p:cNvSpPr>
            <a:spLocks noChangeShapeType="1"/>
          </p:cNvSpPr>
          <p:nvPr/>
        </p:nvSpPr>
        <p:spPr bwMode="auto">
          <a:xfrm>
            <a:off x="4519617" y="2472537"/>
            <a:ext cx="1020763" cy="1103312"/>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61" name="Line 24">
            <a:extLst>
              <a:ext uri="{FF2B5EF4-FFF2-40B4-BE49-F238E27FC236}">
                <a16:creationId xmlns:a16="http://schemas.microsoft.com/office/drawing/2014/main" id="{D3401F9A-0E75-4DAC-A7AA-A6EF720194EA}"/>
              </a:ext>
            </a:extLst>
          </p:cNvPr>
          <p:cNvSpPr>
            <a:spLocks noChangeShapeType="1"/>
          </p:cNvSpPr>
          <p:nvPr/>
        </p:nvSpPr>
        <p:spPr bwMode="auto">
          <a:xfrm>
            <a:off x="4521206" y="2473329"/>
            <a:ext cx="405607" cy="1579562"/>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62" name="Line 25">
            <a:extLst>
              <a:ext uri="{FF2B5EF4-FFF2-40B4-BE49-F238E27FC236}">
                <a16:creationId xmlns:a16="http://schemas.microsoft.com/office/drawing/2014/main" id="{B273D947-5780-4813-AB5C-4571F23AF407}"/>
              </a:ext>
            </a:extLst>
          </p:cNvPr>
          <p:cNvSpPr>
            <a:spLocks noChangeShapeType="1"/>
          </p:cNvSpPr>
          <p:nvPr/>
        </p:nvSpPr>
        <p:spPr bwMode="auto">
          <a:xfrm flipH="1">
            <a:off x="4231485" y="2472532"/>
            <a:ext cx="286544" cy="1333500"/>
          </a:xfrm>
          <a:prstGeom prst="line">
            <a:avLst/>
          </a:prstGeom>
          <a:noFill/>
          <a:ln cap="rnd" w="34925">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sp>
        <p:nvSpPr>
          <p:cNvPr id="163" name="Line 26">
            <a:extLst>
              <a:ext uri="{FF2B5EF4-FFF2-40B4-BE49-F238E27FC236}">
                <a16:creationId xmlns:a16="http://schemas.microsoft.com/office/drawing/2014/main" id="{7CF28C33-44CB-4FC9-909F-EE12665263AD}"/>
              </a:ext>
            </a:extLst>
          </p:cNvPr>
          <p:cNvSpPr>
            <a:spLocks noChangeShapeType="1"/>
          </p:cNvSpPr>
          <p:nvPr/>
        </p:nvSpPr>
        <p:spPr bwMode="auto">
          <a:xfrm>
            <a:off x="4518824" y="2472537"/>
            <a:ext cx="1035844" cy="1280318"/>
          </a:xfrm>
          <a:prstGeom prst="line">
            <a:avLst/>
          </a:prstGeom>
          <a:noFill/>
          <a:ln cap="rnd"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defTabSz="228617" fontAlgn="base">
              <a:spcBef>
                <a:spcPct val="0"/>
              </a:spcBef>
              <a:spcAft>
                <a:spcPct val="0"/>
              </a:spcAft>
              <a:buClrTx/>
              <a:defRPr/>
            </a:pPr>
            <a:endParaRPr kern="1200" lang="en-US" sz="900">
              <a:solidFill>
                <a:prstClr val="black"/>
              </a:solidFill>
              <a:latin charset="0" pitchFamily="34" typeface="Calibri"/>
              <a:ea charset="-128" pitchFamily="34" typeface="ＭＳ Ｐゴシック"/>
              <a:cs typeface="+mn-cs"/>
            </a:endParaRPr>
          </a:p>
        </p:txBody>
      </p:sp>
      <p:pic>
        <p:nvPicPr>
          <p:cNvPr descr="MCj04348570000[1]" id="164" name="Picture 38">
            <a:extLst>
              <a:ext uri="{FF2B5EF4-FFF2-40B4-BE49-F238E27FC236}">
                <a16:creationId xmlns:a16="http://schemas.microsoft.com/office/drawing/2014/main" id="{2FE44592-1497-490C-870E-CB570A4BE02B}"/>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42227">
            <a:off x="4251811" y="2097458"/>
            <a:ext cx="413544" cy="41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AutoShape 5">
            <a:extLst>
              <a:ext uri="{FF2B5EF4-FFF2-40B4-BE49-F238E27FC236}">
                <a16:creationId xmlns:a16="http://schemas.microsoft.com/office/drawing/2014/main" id="{93CE2BFE-7929-4056-AC6F-933F451E9491}"/>
              </a:ext>
            </a:extLst>
          </p:cNvPr>
          <p:cNvSpPr>
            <a:spLocks noChangeArrowheads="1"/>
          </p:cNvSpPr>
          <p:nvPr/>
        </p:nvSpPr>
        <p:spPr bwMode="auto">
          <a:xfrm rot="19324793">
            <a:off x="3184529" y="4014791"/>
            <a:ext cx="311944" cy="137320"/>
          </a:xfrm>
          <a:prstGeom prst="star5">
            <a:avLst/>
          </a:prstGeom>
          <a:solidFill>
            <a:srgbClr val="4BACC6"/>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66" name="AutoShape 5">
            <a:extLst>
              <a:ext uri="{FF2B5EF4-FFF2-40B4-BE49-F238E27FC236}">
                <a16:creationId xmlns:a16="http://schemas.microsoft.com/office/drawing/2014/main" id="{D2B8F0C0-F04C-443D-8EE5-B6591D514E83}"/>
              </a:ext>
            </a:extLst>
          </p:cNvPr>
          <p:cNvSpPr>
            <a:spLocks noChangeArrowheads="1"/>
          </p:cNvSpPr>
          <p:nvPr/>
        </p:nvSpPr>
        <p:spPr bwMode="auto">
          <a:xfrm rot="767916">
            <a:off x="5582449" y="4253714"/>
            <a:ext cx="311944" cy="227012"/>
          </a:xfrm>
          <a:prstGeom prst="star5">
            <a:avLst/>
          </a:prstGeom>
          <a:solidFill>
            <a:srgbClr val="4BACC6"/>
          </a:solidFill>
          <a:ln w="9525">
            <a:solidFill>
              <a:srgbClr val="FF0000"/>
            </a:solidFill>
            <a:miter lim="800000"/>
            <a:headEnd/>
            <a:tailEnd/>
          </a:ln>
          <a:effectLst/>
        </p:spPr>
        <p:txBody>
          <a:bodyPr anchor="ctr" wrap="none"/>
          <a:lstStyle/>
          <a:p>
            <a:pPr defTabSz="228617" fontAlgn="base">
              <a:spcBef>
                <a:spcPct val="0"/>
              </a:spcBef>
              <a:spcAft>
                <a:spcPct val="0"/>
              </a:spcAft>
              <a:buClrTx/>
              <a:defRPr/>
            </a:pPr>
            <a:endParaRPr kern="1200" lang="en-US" sz="900">
              <a:solidFill>
                <a:sysClr lastClr="000000" val="windowText"/>
              </a:solidFill>
              <a:latin charset="0" typeface="Arial"/>
              <a:ea charset="0" typeface="ＭＳ Ｐゴシック"/>
              <a:cs charset="0" pitchFamily="34" typeface="Arial"/>
            </a:endParaRPr>
          </a:p>
        </p:txBody>
      </p:sp>
      <p:sp>
        <p:nvSpPr>
          <p:cNvPr id="167" name="Title 2">
            <a:extLst>
              <a:ext uri="{FF2B5EF4-FFF2-40B4-BE49-F238E27FC236}">
                <a16:creationId xmlns:a16="http://schemas.microsoft.com/office/drawing/2014/main" id="{DFEA5812-BC57-4B1D-9793-3BE34F984541}"/>
              </a:ext>
            </a:extLst>
          </p:cNvPr>
          <p:cNvSpPr txBox="1">
            <a:spLocks/>
          </p:cNvSpPr>
          <p:nvPr/>
        </p:nvSpPr>
        <p:spPr bwMode="auto">
          <a:xfrm>
            <a:off x="472440" y="206135"/>
            <a:ext cx="8206740" cy="160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22860" compatLnSpc="1" lIns="45720" numCol="1" rIns="45720" tIns="2286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a:buClrTx/>
              <a:buFontTx/>
            </a:pPr>
            <a:r>
              <a:rPr b="1" dirty="0" lang="en-US" sz="3600">
                <a:latin typeface="+mj-lt"/>
                <a:ea charset="0" panose="02040503050406030204" pitchFamily="18" typeface="Cambria"/>
                <a:cs charset="0" panose="020B0606030504020204" pitchFamily="34" typeface="Open Sans"/>
              </a:rPr>
              <a:t>OPUS Rapid Static (OPUS-RS)</a:t>
            </a:r>
          </a:p>
          <a:p>
            <a:pPr algn="l" indent="-233363" marL="233363">
              <a:buClrTx/>
              <a:buFont charset="0" panose="02040503050406030204" pitchFamily="18" typeface="Cambria"/>
              <a:buChar char="‒"/>
            </a:pPr>
            <a:r>
              <a:rPr dirty="0" lang="en-US" sz="2000">
                <a:latin typeface="+mj-lt"/>
                <a:ea charset="0" panose="02040503050406030204" pitchFamily="18" typeface="Cambria"/>
                <a:cs charset="0" panose="020B0606030504020204" pitchFamily="34" typeface="Open Sans"/>
              </a:rPr>
              <a:t>15 min to 2 hours</a:t>
            </a:r>
          </a:p>
          <a:p>
            <a:pPr algn="l" indent="-233363" marL="233363">
              <a:buClrTx/>
              <a:buFont charset="0" panose="02040503050406030204" pitchFamily="18" typeface="Cambria"/>
              <a:buChar char="‒"/>
            </a:pPr>
            <a:r>
              <a:rPr dirty="0" lang="en-US" sz="2000">
                <a:latin typeface="+mj-lt"/>
                <a:ea charset="0" panose="02040503050406030204" pitchFamily="18" typeface="Cambria"/>
                <a:cs charset="0" panose="020B0606030504020204" pitchFamily="34" typeface="Open Sans"/>
              </a:rPr>
              <a:t>1</a:t>
            </a:r>
            <a:r>
              <a:rPr baseline="30000" dirty="0" lang="en-US" sz="2000">
                <a:latin typeface="+mj-lt"/>
                <a:ea charset="0" panose="02040503050406030204" pitchFamily="18" typeface="Cambria"/>
                <a:cs charset="0" panose="020B0606030504020204" pitchFamily="34" typeface="Open Sans"/>
              </a:rPr>
              <a:t>st</a:t>
            </a:r>
            <a:r>
              <a:rPr dirty="0" lang="en-US" sz="2000">
                <a:latin typeface="+mj-lt"/>
                <a:ea charset="0" panose="02040503050406030204" pitchFamily="18" typeface="Cambria"/>
                <a:cs charset="0" panose="020B0606030504020204" pitchFamily="34" typeface="Open Sans"/>
              </a:rPr>
              <a:t> creates an atmospheric delay model</a:t>
            </a:r>
          </a:p>
          <a:p>
            <a:pPr algn="l" indent="-233363" marL="233363">
              <a:buClrTx/>
              <a:buFont charset="0" panose="02040503050406030204" pitchFamily="18" typeface="Cambria"/>
              <a:buChar char="‒"/>
            </a:pPr>
            <a:r>
              <a:rPr dirty="0" lang="en-US" sz="2000">
                <a:latin typeface="+mj-lt"/>
                <a:ea charset="0" panose="02040503050406030204" pitchFamily="18" typeface="Cambria"/>
                <a:cs charset="0" panose="020B0606030504020204" pitchFamily="34" typeface="Open Sans"/>
              </a:rPr>
              <a:t>2</a:t>
            </a:r>
            <a:r>
              <a:rPr baseline="30000" dirty="0" lang="en-US" sz="2000">
                <a:latin typeface="+mj-lt"/>
                <a:ea charset="0" panose="02040503050406030204" pitchFamily="18" typeface="Cambria"/>
                <a:cs charset="0" panose="020B0606030504020204" pitchFamily="34" typeface="Open Sans"/>
              </a:rPr>
              <a:t>nd</a:t>
            </a:r>
            <a:r>
              <a:rPr dirty="0" lang="en-US" sz="2000">
                <a:latin typeface="+mj-lt"/>
                <a:ea charset="0" panose="02040503050406030204" pitchFamily="18" typeface="Cambria"/>
                <a:cs charset="0" panose="020B0606030504020204" pitchFamily="34" typeface="Open Sans"/>
              </a:rPr>
              <a:t> position calculated via a DGPS static solution</a:t>
            </a:r>
          </a:p>
        </p:txBody>
      </p:sp>
      <p:sp>
        <p:nvSpPr>
          <p:cNvPr id="169" name="TextBox 168">
            <a:extLst>
              <a:ext uri="{FF2B5EF4-FFF2-40B4-BE49-F238E27FC236}">
                <a16:creationId xmlns:a16="http://schemas.microsoft.com/office/drawing/2014/main" id="{39171C22-0538-4F75-998F-0DCEAECCA2A4}"/>
              </a:ext>
            </a:extLst>
          </p:cNvPr>
          <p:cNvSpPr txBox="1"/>
          <p:nvPr/>
        </p:nvSpPr>
        <p:spPr bwMode="auto">
          <a:xfrm>
            <a:off x="1381760" y="1341120"/>
            <a:ext cx="6400800" cy="2478144"/>
          </a:xfrm>
          <a:prstGeom prst="rect">
            <a:avLst/>
          </a:prstGeom>
          <a:solidFill>
            <a:srgbClr val="F79646">
              <a:lumMod val="60000"/>
              <a:lumOff val="40000"/>
            </a:srgbClr>
          </a:solidFill>
          <a:ln w="9525">
            <a:noFill/>
            <a:miter lim="800000"/>
            <a:headEnd/>
            <a:tailEnd/>
          </a:ln>
          <a:effectLst>
            <a:glow rad="228600">
              <a:srgbClr val="FAC090"/>
            </a:glow>
          </a:effectLst>
        </p:spPr>
        <p:txBody>
          <a:bodyPr anchor="ctr" rtlCol="0" wrap="square">
            <a:noAutofit/>
          </a:bodyPr>
          <a:lstStyle/>
          <a:p>
            <a:pPr algn="ctr" defTabSz="457245">
              <a:buClrTx/>
              <a:defRPr/>
            </a:pPr>
            <a:r>
              <a:rPr b="1" dirty="0" i="1" kern="1200" lang="en-US" sz="3600" u="sng">
                <a:solidFill>
                  <a:prstClr val="black"/>
                </a:solidFill>
                <a:latin typeface="Calibri"/>
                <a:ea charset="-128" pitchFamily="34" typeface="ＭＳ Ｐゴシック"/>
                <a:cs typeface="+mn-cs"/>
              </a:rPr>
              <a:t>Not</a:t>
            </a:r>
            <a:r>
              <a:rPr dirty="0" kern="1200" lang="en-US" sz="3600">
                <a:solidFill>
                  <a:prstClr val="black"/>
                </a:solidFill>
                <a:latin typeface="Calibri"/>
                <a:ea charset="-128" pitchFamily="34" typeface="ＭＳ Ｐゴシック"/>
                <a:cs typeface="+mn-cs"/>
              </a:rPr>
              <a:t> integrated with</a:t>
            </a:r>
          </a:p>
          <a:p>
            <a:pPr algn="ctr" defTabSz="457245">
              <a:buClrTx/>
              <a:defRPr/>
            </a:pPr>
            <a:r>
              <a:rPr dirty="0" kern="1200" lang="en-US" sz="3600">
                <a:solidFill>
                  <a:prstClr val="black"/>
                </a:solidFill>
                <a:latin typeface="Calibri"/>
                <a:ea charset="-128" pitchFamily="34" typeface="ＭＳ Ｐゴシック"/>
                <a:cs typeface="+mn-cs"/>
              </a:rPr>
              <a:t>OPUS Projects</a:t>
            </a:r>
            <a:endParaRPr dirty="0" kern="1200" lang="en-US" sz="3200">
              <a:solidFill>
                <a:prstClr val="black"/>
              </a:solidFill>
              <a:latin typeface="Calibri"/>
              <a:ea charset="-128" pitchFamily="34" typeface="ＭＳ Ｐゴシック"/>
              <a:cs typeface="+mn-cs"/>
            </a:endParaRPr>
          </a:p>
        </p:txBody>
      </p:sp>
    </p:spTree>
    <p:extLst>
      <p:ext uri="{BB962C8B-B14F-4D97-AF65-F5344CB8AC3E}">
        <p14:creationId xmlns:p14="http://schemas.microsoft.com/office/powerpoint/2010/main" val="798436034"/>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69"/>
                                        </p:tgtEl>
                                        <p:attrNameLst>
                                          <p:attrName>style.visibility</p:attrName>
                                        </p:attrNameLst>
                                      </p:cBhvr>
                                      <p:to>
                                        <p:strVal val="visible"/>
                                      </p:to>
                                    </p:set>
                                    <p:animEffect filter="fade" transition="in">
                                      <p:cBhvr>
                                        <p:cTn dur="2000" id="7"/>
                                        <p:tgtEl>
                                          <p:spTgt spid="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69"/>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3"/>
        <p:cNvGrpSpPr/>
        <p:nvPr/>
      </p:nvGrpSpPr>
      <p:grpSpPr>
        <a:xfrm>
          <a:off x="0" y="0"/>
          <a:ext cx="0" cy="0"/>
          <a:chOff x="0" y="0"/>
          <a:chExt cx="0" cy="0"/>
        </a:xfrm>
      </p:grpSpPr>
      <p:sp>
        <p:nvSpPr>
          <p:cNvPr id="88" name="Title 2">
            <a:extLst>
              <a:ext uri="{FF2B5EF4-FFF2-40B4-BE49-F238E27FC236}">
                <a16:creationId xmlns:a16="http://schemas.microsoft.com/office/drawing/2014/main" id="{9C1EE1EA-605A-468D-82D8-0CC902B703B9}"/>
              </a:ext>
            </a:extLst>
          </p:cNvPr>
          <p:cNvSpPr txBox="1">
            <a:spLocks/>
          </p:cNvSpPr>
          <p:nvPr/>
        </p:nvSpPr>
        <p:spPr bwMode="auto">
          <a:xfrm>
            <a:off x="961434" y="240613"/>
            <a:ext cx="7321550" cy="4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OPUS Static (OPUS-S</a:t>
            </a:r>
            <a:r>
              <a:rPr lang="en-US" sz="3600" b="1" dirty="0">
                <a:solidFill>
                  <a:srgbClr val="003054"/>
                </a:solidFill>
                <a:latin typeface="Cambria" panose="02040503050406030204" pitchFamily="18" charset="0"/>
                <a:ea typeface="Cambria" panose="02040503050406030204" pitchFamily="18" charset="0"/>
                <a:cs typeface="Open Sans" panose="020B0606030504020204" pitchFamily="34" charset="0"/>
                <a:sym typeface="Arial"/>
              </a:rPr>
              <a:t>)</a:t>
            </a:r>
            <a:endParaRPr kumimoji="0" lang="en-US" sz="3600" b="1"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Open Sans" panose="020B0606030504020204" pitchFamily="34" charset="0"/>
              <a:sym typeface="Arial"/>
            </a:endParaRPr>
          </a:p>
        </p:txBody>
      </p:sp>
      <p:sp>
        <p:nvSpPr>
          <p:cNvPr id="89" name="text">
            <a:extLst>
              <a:ext uri="{FF2B5EF4-FFF2-40B4-BE49-F238E27FC236}">
                <a16:creationId xmlns:a16="http://schemas.microsoft.com/office/drawing/2014/main" id="{35D5A22D-65BF-4022-A3CA-E77E88C54CFC}"/>
              </a:ext>
            </a:extLst>
          </p:cNvPr>
          <p:cNvSpPr txBox="1">
            <a:spLocks/>
          </p:cNvSpPr>
          <p:nvPr/>
        </p:nvSpPr>
        <p:spPr bwMode="auto">
          <a:xfrm>
            <a:off x="110520" y="725286"/>
            <a:ext cx="5434992" cy="128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defTabSz="228617">
              <a:spcBef>
                <a:spcPts val="0"/>
              </a:spcBef>
              <a:spcAft>
                <a:spcPts val="150"/>
              </a:spcAft>
              <a:defRPr/>
            </a:pPr>
            <a:r>
              <a:rPr lang="en-US" sz="2000" dirty="0">
                <a:solidFill>
                  <a:prstClr val="black"/>
                </a:solidFill>
                <a:latin typeface="Cambria" panose="02040503050406030204" pitchFamily="18" charset="0"/>
                <a:ea typeface="Cambria" panose="02040503050406030204" pitchFamily="18" charset="0"/>
                <a:cs typeface="Open Sans" panose="020B0606030504020204" pitchFamily="34" charset="0"/>
                <a:sym typeface="Arial"/>
              </a:rPr>
              <a:t>2 to 48 hours</a:t>
            </a:r>
          </a:p>
          <a:p>
            <a:pPr marL="285750" lvl="1" defTabSz="228617">
              <a:spcBef>
                <a:spcPts val="0"/>
              </a:spcBef>
              <a:spcAft>
                <a:spcPts val="150"/>
              </a:spcAf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Best 3 of 5 baselines</a:t>
            </a:r>
          </a:p>
          <a:p>
            <a:pPr marL="285750" lvl="1" defTabSz="228617">
              <a:spcBef>
                <a:spcPts val="0"/>
              </a:spcBef>
              <a:spcAft>
                <a:spcPts val="150"/>
              </a:spcAf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Sequentially processed</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Reports your peak-to-peak (P2P) average position</a:t>
            </a:r>
          </a:p>
        </p:txBody>
      </p:sp>
      <p:cxnSp>
        <p:nvCxnSpPr>
          <p:cNvPr id="112" name="baseline1">
            <a:extLst>
              <a:ext uri="{FF2B5EF4-FFF2-40B4-BE49-F238E27FC236}">
                <a16:creationId xmlns:a16="http://schemas.microsoft.com/office/drawing/2014/main" id="{73609D0E-F41A-46C1-9671-18FDEA6B419B}"/>
              </a:ext>
            </a:extLst>
          </p:cNvPr>
          <p:cNvCxnSpPr>
            <a:cxnSpLocks/>
            <a:stCxn id="129" idx="6"/>
            <a:endCxn id="118" idx="2"/>
          </p:cNvCxnSpPr>
          <p:nvPr/>
        </p:nvCxnSpPr>
        <p:spPr>
          <a:xfrm>
            <a:off x="4820522" y="2202073"/>
            <a:ext cx="1246834" cy="526985"/>
          </a:xfrm>
          <a:prstGeom prst="line">
            <a:avLst/>
          </a:prstGeom>
          <a:noFill/>
          <a:ln w="76200" cap="sq">
            <a:solidFill>
              <a:srgbClr val="0000FF"/>
            </a:solidFill>
            <a:round/>
            <a:headEnd/>
            <a:tailEnd/>
          </a:ln>
          <a:extLst>
            <a:ext uri="{909E8E84-426E-40DD-AFC4-6F175D3DCCD1}">
              <a14:hiddenFill xmlns:a14="http://schemas.microsoft.com/office/drawing/2010/main">
                <a:noFill/>
              </a14:hiddenFill>
            </a:ext>
          </a:extLst>
        </p:spPr>
      </p:cxnSp>
      <p:cxnSp>
        <p:nvCxnSpPr>
          <p:cNvPr id="113" name="baseline2">
            <a:extLst>
              <a:ext uri="{FF2B5EF4-FFF2-40B4-BE49-F238E27FC236}">
                <a16:creationId xmlns:a16="http://schemas.microsoft.com/office/drawing/2014/main" id="{E819B6E3-F386-453A-83C8-6098A1D8246A}"/>
              </a:ext>
            </a:extLst>
          </p:cNvPr>
          <p:cNvCxnSpPr>
            <a:cxnSpLocks/>
            <a:stCxn id="120" idx="4"/>
            <a:endCxn id="118" idx="0"/>
          </p:cNvCxnSpPr>
          <p:nvPr/>
        </p:nvCxnSpPr>
        <p:spPr>
          <a:xfrm>
            <a:off x="5991041" y="1671536"/>
            <a:ext cx="148428" cy="985406"/>
          </a:xfrm>
          <a:prstGeom prst="line">
            <a:avLst/>
          </a:prstGeom>
          <a:noFill/>
          <a:ln w="76200" cap="sq">
            <a:solidFill>
              <a:srgbClr val="FFC000"/>
            </a:solidFill>
            <a:round/>
            <a:headEnd/>
            <a:tailEnd/>
          </a:ln>
          <a:extLst>
            <a:ext uri="{909E8E84-426E-40DD-AFC4-6F175D3DCCD1}">
              <a14:hiddenFill xmlns:a14="http://schemas.microsoft.com/office/drawing/2010/main">
                <a:noFill/>
              </a14:hiddenFill>
            </a:ext>
          </a:extLst>
        </p:spPr>
      </p:cxnSp>
      <p:cxnSp>
        <p:nvCxnSpPr>
          <p:cNvPr id="114" name="baseline3">
            <a:extLst>
              <a:ext uri="{FF2B5EF4-FFF2-40B4-BE49-F238E27FC236}">
                <a16:creationId xmlns:a16="http://schemas.microsoft.com/office/drawing/2014/main" id="{4D526FF3-7D4B-4987-8E83-E10AF7AC28E2}"/>
              </a:ext>
            </a:extLst>
          </p:cNvPr>
          <p:cNvCxnSpPr>
            <a:cxnSpLocks/>
            <a:stCxn id="132" idx="3"/>
            <a:endCxn id="118" idx="7"/>
          </p:cNvCxnSpPr>
          <p:nvPr/>
        </p:nvCxnSpPr>
        <p:spPr>
          <a:xfrm flipH="1">
            <a:off x="6190463" y="2173029"/>
            <a:ext cx="1247728" cy="505034"/>
          </a:xfrm>
          <a:prstGeom prst="line">
            <a:avLst/>
          </a:prstGeom>
          <a:noFill/>
          <a:ln w="76200" cap="sq">
            <a:solidFill>
              <a:srgbClr val="92D050"/>
            </a:solidFill>
            <a:round/>
            <a:headEnd/>
            <a:tailEnd/>
          </a:ln>
          <a:extLst>
            <a:ext uri="{909E8E84-426E-40DD-AFC4-6F175D3DCCD1}">
              <a14:hiddenFill xmlns:a14="http://schemas.microsoft.com/office/drawing/2010/main">
                <a:noFill/>
              </a14:hiddenFill>
            </a:ext>
          </a:extLst>
        </p:spPr>
      </p:cxnSp>
      <p:cxnSp>
        <p:nvCxnSpPr>
          <p:cNvPr id="116" name="baseline4">
            <a:extLst>
              <a:ext uri="{FF2B5EF4-FFF2-40B4-BE49-F238E27FC236}">
                <a16:creationId xmlns:a16="http://schemas.microsoft.com/office/drawing/2014/main" id="{B6E5E662-9A89-4757-AA19-B96FCDF7F03B}"/>
              </a:ext>
            </a:extLst>
          </p:cNvPr>
          <p:cNvCxnSpPr>
            <a:cxnSpLocks/>
            <a:stCxn id="123" idx="1"/>
            <a:endCxn id="118" idx="5"/>
          </p:cNvCxnSpPr>
          <p:nvPr/>
        </p:nvCxnSpPr>
        <p:spPr>
          <a:xfrm flipH="1" flipV="1">
            <a:off x="6190464" y="2780048"/>
            <a:ext cx="1170386" cy="1299136"/>
          </a:xfrm>
          <a:prstGeom prst="line">
            <a:avLst/>
          </a:prstGeom>
          <a:noFill/>
          <a:ln w="76200" cap="sq">
            <a:solidFill>
              <a:schemeClr val="tx1"/>
            </a:solidFill>
            <a:round/>
            <a:headEnd/>
            <a:tailEnd/>
          </a:ln>
          <a:extLst>
            <a:ext uri="{909E8E84-426E-40DD-AFC4-6F175D3DCCD1}">
              <a14:hiddenFill xmlns:a14="http://schemas.microsoft.com/office/drawing/2010/main">
                <a:noFill/>
              </a14:hiddenFill>
            </a:ext>
          </a:extLst>
        </p:spPr>
      </p:cxnSp>
      <p:cxnSp>
        <p:nvCxnSpPr>
          <p:cNvPr id="117" name="baseline5">
            <a:extLst>
              <a:ext uri="{FF2B5EF4-FFF2-40B4-BE49-F238E27FC236}">
                <a16:creationId xmlns:a16="http://schemas.microsoft.com/office/drawing/2014/main" id="{404E200F-2835-4DE0-85F1-8D59B6ECE9FE}"/>
              </a:ext>
            </a:extLst>
          </p:cNvPr>
          <p:cNvCxnSpPr>
            <a:cxnSpLocks/>
            <a:stCxn id="126" idx="7"/>
            <a:endCxn id="118" idx="3"/>
          </p:cNvCxnSpPr>
          <p:nvPr/>
        </p:nvCxnSpPr>
        <p:spPr>
          <a:xfrm flipV="1">
            <a:off x="5578671" y="2780049"/>
            <a:ext cx="509809" cy="136925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19" name="Group 118">
            <a:extLst>
              <a:ext uri="{FF2B5EF4-FFF2-40B4-BE49-F238E27FC236}">
                <a16:creationId xmlns:a16="http://schemas.microsoft.com/office/drawing/2014/main" id="{244CF431-8207-4AA2-A2D9-B57766B2614D}"/>
              </a:ext>
            </a:extLst>
          </p:cNvPr>
          <p:cNvGrpSpPr>
            <a:grpSpLocks noChangeAspect="1"/>
          </p:cNvGrpSpPr>
          <p:nvPr/>
        </p:nvGrpSpPr>
        <p:grpSpPr>
          <a:xfrm>
            <a:off x="5891886" y="1473222"/>
            <a:ext cx="198314" cy="198314"/>
            <a:chOff x="8189735" y="2209800"/>
            <a:chExt cx="762000" cy="762000"/>
          </a:xfrm>
        </p:grpSpPr>
        <p:sp>
          <p:nvSpPr>
            <p:cNvPr id="120" name="Oval 119">
              <a:extLst>
                <a:ext uri="{FF2B5EF4-FFF2-40B4-BE49-F238E27FC236}">
                  <a16:creationId xmlns:a16="http://schemas.microsoft.com/office/drawing/2014/main" id="{A28737D3-4139-4219-AA4F-AEACF575D7EE}"/>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1" name="Isosceles Triangle 120">
              <a:extLst>
                <a:ext uri="{FF2B5EF4-FFF2-40B4-BE49-F238E27FC236}">
                  <a16:creationId xmlns:a16="http://schemas.microsoft.com/office/drawing/2014/main" id="{4BAC38E3-9D36-4053-B553-5CEA52F59EC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2" name="Group 121">
            <a:extLst>
              <a:ext uri="{FF2B5EF4-FFF2-40B4-BE49-F238E27FC236}">
                <a16:creationId xmlns:a16="http://schemas.microsoft.com/office/drawing/2014/main" id="{8DB0B720-CB73-4AB4-88F4-C5A2A23D3CC3}"/>
              </a:ext>
            </a:extLst>
          </p:cNvPr>
          <p:cNvGrpSpPr>
            <a:grpSpLocks noChangeAspect="1"/>
          </p:cNvGrpSpPr>
          <p:nvPr/>
        </p:nvGrpSpPr>
        <p:grpSpPr>
          <a:xfrm>
            <a:off x="7331807" y="4050141"/>
            <a:ext cx="198314" cy="198314"/>
            <a:chOff x="8189735" y="2209800"/>
            <a:chExt cx="762000" cy="762000"/>
          </a:xfrm>
        </p:grpSpPr>
        <p:sp>
          <p:nvSpPr>
            <p:cNvPr id="123" name="Oval 122">
              <a:extLst>
                <a:ext uri="{FF2B5EF4-FFF2-40B4-BE49-F238E27FC236}">
                  <a16:creationId xmlns:a16="http://schemas.microsoft.com/office/drawing/2014/main" id="{95CC8ED7-40A5-4F0C-A1B7-205B976F422B}"/>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4" name="Isosceles Triangle 123">
              <a:extLst>
                <a:ext uri="{FF2B5EF4-FFF2-40B4-BE49-F238E27FC236}">
                  <a16:creationId xmlns:a16="http://schemas.microsoft.com/office/drawing/2014/main" id="{E58A895C-9F57-43A6-9331-C3796776BAD2}"/>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5" name="Group 124">
            <a:extLst>
              <a:ext uri="{FF2B5EF4-FFF2-40B4-BE49-F238E27FC236}">
                <a16:creationId xmlns:a16="http://schemas.microsoft.com/office/drawing/2014/main" id="{3C81BB80-4069-4339-9341-105171526DDA}"/>
              </a:ext>
            </a:extLst>
          </p:cNvPr>
          <p:cNvGrpSpPr>
            <a:grpSpLocks noChangeAspect="1"/>
          </p:cNvGrpSpPr>
          <p:nvPr/>
        </p:nvGrpSpPr>
        <p:grpSpPr>
          <a:xfrm>
            <a:off x="5409399" y="4120256"/>
            <a:ext cx="198314" cy="198314"/>
            <a:chOff x="8189735" y="2209800"/>
            <a:chExt cx="762000" cy="762000"/>
          </a:xfrm>
        </p:grpSpPr>
        <p:sp>
          <p:nvSpPr>
            <p:cNvPr id="126" name="Oval 125">
              <a:extLst>
                <a:ext uri="{FF2B5EF4-FFF2-40B4-BE49-F238E27FC236}">
                  <a16:creationId xmlns:a16="http://schemas.microsoft.com/office/drawing/2014/main" id="{32125782-8895-4AA5-BF94-C9D3F301A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27" name="Isosceles Triangle 126">
              <a:extLst>
                <a:ext uri="{FF2B5EF4-FFF2-40B4-BE49-F238E27FC236}">
                  <a16:creationId xmlns:a16="http://schemas.microsoft.com/office/drawing/2014/main" id="{E1407A39-945B-4EF5-9E11-F8B8B6E44AE4}"/>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grpSp>
        <p:nvGrpSpPr>
          <p:cNvPr id="128" name="Group 127">
            <a:extLst>
              <a:ext uri="{FF2B5EF4-FFF2-40B4-BE49-F238E27FC236}">
                <a16:creationId xmlns:a16="http://schemas.microsoft.com/office/drawing/2014/main" id="{4E84A47A-5DE7-416D-A0F1-16FDD987431A}"/>
              </a:ext>
            </a:extLst>
          </p:cNvPr>
          <p:cNvGrpSpPr>
            <a:grpSpLocks noChangeAspect="1"/>
          </p:cNvGrpSpPr>
          <p:nvPr/>
        </p:nvGrpSpPr>
        <p:grpSpPr>
          <a:xfrm>
            <a:off x="4622208" y="2102915"/>
            <a:ext cx="198314" cy="198314"/>
            <a:chOff x="8189735" y="2209800"/>
            <a:chExt cx="762000" cy="762000"/>
          </a:xfrm>
        </p:grpSpPr>
        <p:sp>
          <p:nvSpPr>
            <p:cNvPr id="129" name="Oval 128">
              <a:extLst>
                <a:ext uri="{FF2B5EF4-FFF2-40B4-BE49-F238E27FC236}">
                  <a16:creationId xmlns:a16="http://schemas.microsoft.com/office/drawing/2014/main" id="{A36B4BD8-32A9-412F-8C95-E39182E14E8F}"/>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30" name="Isosceles Triangle 129">
              <a:extLst>
                <a:ext uri="{FF2B5EF4-FFF2-40B4-BE49-F238E27FC236}">
                  <a16:creationId xmlns:a16="http://schemas.microsoft.com/office/drawing/2014/main" id="{2FE7CA19-7ECD-46B0-ABF3-8D1B40674CA1}"/>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31" name="Group 130">
            <a:extLst>
              <a:ext uri="{FF2B5EF4-FFF2-40B4-BE49-F238E27FC236}">
                <a16:creationId xmlns:a16="http://schemas.microsoft.com/office/drawing/2014/main" id="{20F4D852-EBE5-4539-AD75-A6C5129B3DEF}"/>
              </a:ext>
            </a:extLst>
          </p:cNvPr>
          <p:cNvGrpSpPr>
            <a:grpSpLocks noChangeAspect="1"/>
          </p:cNvGrpSpPr>
          <p:nvPr/>
        </p:nvGrpSpPr>
        <p:grpSpPr>
          <a:xfrm>
            <a:off x="7409148" y="2003757"/>
            <a:ext cx="198314" cy="198314"/>
            <a:chOff x="8189735" y="2209800"/>
            <a:chExt cx="762000" cy="762000"/>
          </a:xfrm>
        </p:grpSpPr>
        <p:sp>
          <p:nvSpPr>
            <p:cNvPr id="132" name="Oval 131">
              <a:extLst>
                <a:ext uri="{FF2B5EF4-FFF2-40B4-BE49-F238E27FC236}">
                  <a16:creationId xmlns:a16="http://schemas.microsoft.com/office/drawing/2014/main" id="{240C0EB1-DC94-4CF7-AD98-E18C9D8CC516}"/>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33" name="Isosceles Triangle 132">
              <a:extLst>
                <a:ext uri="{FF2B5EF4-FFF2-40B4-BE49-F238E27FC236}">
                  <a16:creationId xmlns:a16="http://schemas.microsoft.com/office/drawing/2014/main" id="{C07BC056-1EB8-4FE7-81CD-399B8E9232FE}"/>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15" name="OPUS name">
            <a:extLst>
              <a:ext uri="{FF2B5EF4-FFF2-40B4-BE49-F238E27FC236}">
                <a16:creationId xmlns:a16="http://schemas.microsoft.com/office/drawing/2014/main" id="{98419B32-5F03-4D49-95DD-B9AF3A725BAC}"/>
              </a:ext>
            </a:extLst>
          </p:cNvPr>
          <p:cNvSpPr txBox="1"/>
          <p:nvPr/>
        </p:nvSpPr>
        <p:spPr>
          <a:xfrm>
            <a:off x="6235792" y="2628798"/>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5001</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sp>
        <p:nvSpPr>
          <p:cNvPr id="134" name="legend text">
            <a:extLst>
              <a:ext uri="{FF2B5EF4-FFF2-40B4-BE49-F238E27FC236}">
                <a16:creationId xmlns:a16="http://schemas.microsoft.com/office/drawing/2014/main" id="{D2C1CA97-1528-494F-8038-E09D7C7B6312}"/>
              </a:ext>
            </a:extLst>
          </p:cNvPr>
          <p:cNvSpPr txBox="1"/>
          <p:nvPr/>
        </p:nvSpPr>
        <p:spPr>
          <a:xfrm>
            <a:off x="3433610" y="4791785"/>
            <a:ext cx="1329909" cy="307777"/>
          </a:xfrm>
          <a:prstGeom prst="rect">
            <a:avLst/>
          </a:prstGeom>
          <a:noFill/>
        </p:spPr>
        <p:txBody>
          <a:bodyPr wrap="squar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OPUS Solution</a:t>
            </a:r>
            <a:endPar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9" name="legend text">
            <a:extLst>
              <a:ext uri="{FF2B5EF4-FFF2-40B4-BE49-F238E27FC236}">
                <a16:creationId xmlns:a16="http://schemas.microsoft.com/office/drawing/2014/main" id="{A3FC9927-AC0D-4062-8A65-44B5D6329F72}"/>
              </a:ext>
            </a:extLst>
          </p:cNvPr>
          <p:cNvSpPr txBox="1"/>
          <p:nvPr/>
        </p:nvSpPr>
        <p:spPr>
          <a:xfrm>
            <a:off x="3434326" y="4550766"/>
            <a:ext cx="600998" cy="307777"/>
          </a:xfrm>
          <a:prstGeom prst="rect">
            <a:avLst/>
          </a:prstGeom>
          <a:noFill/>
        </p:spPr>
        <p:txBody>
          <a:bodyPr wrap="non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CORS</a:t>
            </a:r>
          </a:p>
        </p:txBody>
      </p:sp>
      <p:cxnSp>
        <p:nvCxnSpPr>
          <p:cNvPr id="140" name="baseline1">
            <a:extLst>
              <a:ext uri="{FF2B5EF4-FFF2-40B4-BE49-F238E27FC236}">
                <a16:creationId xmlns:a16="http://schemas.microsoft.com/office/drawing/2014/main" id="{60BCD041-6E0C-434B-B90E-1C6BE255D73E}"/>
              </a:ext>
            </a:extLst>
          </p:cNvPr>
          <p:cNvCxnSpPr>
            <a:cxnSpLocks/>
            <a:stCxn id="55" idx="5"/>
            <a:endCxn id="161" idx="2"/>
          </p:cNvCxnSpPr>
          <p:nvPr/>
        </p:nvCxnSpPr>
        <p:spPr>
          <a:xfrm>
            <a:off x="2046505" y="2414807"/>
            <a:ext cx="488687" cy="573331"/>
          </a:xfrm>
          <a:prstGeom prst="line">
            <a:avLst/>
          </a:prstGeom>
          <a:noFill/>
          <a:ln w="76200" cap="sq">
            <a:solidFill>
              <a:srgbClr val="00B0F0"/>
            </a:solidFill>
            <a:round/>
            <a:headEnd/>
            <a:tailEnd/>
          </a:ln>
          <a:extLst>
            <a:ext uri="{909E8E84-426E-40DD-AFC4-6F175D3DCCD1}">
              <a14:hiddenFill xmlns:a14="http://schemas.microsoft.com/office/drawing/2010/main">
                <a:noFill/>
              </a14:hiddenFill>
            </a:ext>
          </a:extLst>
        </p:spPr>
      </p:cxnSp>
      <p:cxnSp>
        <p:nvCxnSpPr>
          <p:cNvPr id="142" name="baseline3">
            <a:extLst>
              <a:ext uri="{FF2B5EF4-FFF2-40B4-BE49-F238E27FC236}">
                <a16:creationId xmlns:a16="http://schemas.microsoft.com/office/drawing/2014/main" id="{CF90FC83-F342-4024-84EE-20FC5AAA6360}"/>
              </a:ext>
            </a:extLst>
          </p:cNvPr>
          <p:cNvCxnSpPr>
            <a:cxnSpLocks/>
            <a:stCxn id="158" idx="1"/>
            <a:endCxn id="161" idx="5"/>
          </p:cNvCxnSpPr>
          <p:nvPr/>
        </p:nvCxnSpPr>
        <p:spPr>
          <a:xfrm flipH="1" flipV="1">
            <a:off x="2658297" y="3039125"/>
            <a:ext cx="2780144" cy="1110672"/>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4" name="baseline5">
            <a:extLst>
              <a:ext uri="{FF2B5EF4-FFF2-40B4-BE49-F238E27FC236}">
                <a16:creationId xmlns:a16="http://schemas.microsoft.com/office/drawing/2014/main" id="{0C731F3B-824D-4F0B-BF26-A855AC07F11E}"/>
              </a:ext>
            </a:extLst>
          </p:cNvPr>
          <p:cNvCxnSpPr>
            <a:cxnSpLocks/>
            <a:stCxn id="152" idx="7"/>
            <a:endCxn id="161" idx="3"/>
          </p:cNvCxnSpPr>
          <p:nvPr/>
        </p:nvCxnSpPr>
        <p:spPr>
          <a:xfrm flipV="1">
            <a:off x="2046507" y="3039129"/>
            <a:ext cx="509809" cy="1369250"/>
          </a:xfrm>
          <a:prstGeom prst="line">
            <a:avLst/>
          </a:prstGeom>
          <a:noFill/>
          <a:ln w="76200" cap="sq">
            <a:solidFill>
              <a:srgbClr val="7030A0"/>
            </a:solidFill>
            <a:round/>
            <a:headEnd/>
            <a:tailEnd/>
          </a:ln>
          <a:extLst>
            <a:ext uri="{909E8E84-426E-40DD-AFC4-6F175D3DCCD1}">
              <a14:hiddenFill xmlns:a14="http://schemas.microsoft.com/office/drawing/2010/main">
                <a:noFill/>
              </a14:hiddenFill>
            </a:ext>
          </a:extLst>
        </p:spPr>
      </p:cxnSp>
      <p:grpSp>
        <p:nvGrpSpPr>
          <p:cNvPr id="151" name="Group 150">
            <a:extLst>
              <a:ext uri="{FF2B5EF4-FFF2-40B4-BE49-F238E27FC236}">
                <a16:creationId xmlns:a16="http://schemas.microsoft.com/office/drawing/2014/main" id="{CBA01078-62B0-4EB3-BDE3-C0FB265893CE}"/>
              </a:ext>
            </a:extLst>
          </p:cNvPr>
          <p:cNvGrpSpPr>
            <a:grpSpLocks noChangeAspect="1"/>
          </p:cNvGrpSpPr>
          <p:nvPr/>
        </p:nvGrpSpPr>
        <p:grpSpPr>
          <a:xfrm>
            <a:off x="1877234" y="4379337"/>
            <a:ext cx="198314" cy="198314"/>
            <a:chOff x="8189735" y="2209800"/>
            <a:chExt cx="762000" cy="762000"/>
          </a:xfrm>
        </p:grpSpPr>
        <p:sp>
          <p:nvSpPr>
            <p:cNvPr id="152" name="Oval 151">
              <a:extLst>
                <a:ext uri="{FF2B5EF4-FFF2-40B4-BE49-F238E27FC236}">
                  <a16:creationId xmlns:a16="http://schemas.microsoft.com/office/drawing/2014/main" id="{F06005A0-9A7F-499C-852A-B2F14F0EE7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3" name="Isosceles Triangle 152">
              <a:extLst>
                <a:ext uri="{FF2B5EF4-FFF2-40B4-BE49-F238E27FC236}">
                  <a16:creationId xmlns:a16="http://schemas.microsoft.com/office/drawing/2014/main" id="{ADB1C4B4-F230-4B57-8AED-09F3D7677309}"/>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57" name="Group 156">
            <a:extLst>
              <a:ext uri="{FF2B5EF4-FFF2-40B4-BE49-F238E27FC236}">
                <a16:creationId xmlns:a16="http://schemas.microsoft.com/office/drawing/2014/main" id="{FB900C21-6951-4262-B85A-C654149A69B5}"/>
              </a:ext>
            </a:extLst>
          </p:cNvPr>
          <p:cNvGrpSpPr>
            <a:grpSpLocks noChangeAspect="1"/>
          </p:cNvGrpSpPr>
          <p:nvPr/>
        </p:nvGrpSpPr>
        <p:grpSpPr>
          <a:xfrm>
            <a:off x="5409399" y="4120758"/>
            <a:ext cx="198314" cy="198314"/>
            <a:chOff x="8189735" y="2209800"/>
            <a:chExt cx="762000" cy="762000"/>
          </a:xfrm>
        </p:grpSpPr>
        <p:sp>
          <p:nvSpPr>
            <p:cNvPr id="158" name="Oval 157">
              <a:extLst>
                <a:ext uri="{FF2B5EF4-FFF2-40B4-BE49-F238E27FC236}">
                  <a16:creationId xmlns:a16="http://schemas.microsoft.com/office/drawing/2014/main" id="{078740E6-4580-4B4B-98C7-876AF30C46B1}"/>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9" name="Isosceles Triangle 158">
              <a:extLst>
                <a:ext uri="{FF2B5EF4-FFF2-40B4-BE49-F238E27FC236}">
                  <a16:creationId xmlns:a16="http://schemas.microsoft.com/office/drawing/2014/main" id="{D5956D56-C075-4587-A138-F5FD48E5941D}"/>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60" name="OPUS name">
            <a:extLst>
              <a:ext uri="{FF2B5EF4-FFF2-40B4-BE49-F238E27FC236}">
                <a16:creationId xmlns:a16="http://schemas.microsoft.com/office/drawing/2014/main" id="{9BA9F6D4-5F25-4010-B75C-A4115DCB933C}"/>
              </a:ext>
            </a:extLst>
          </p:cNvPr>
          <p:cNvSpPr txBox="1"/>
          <p:nvPr/>
        </p:nvSpPr>
        <p:spPr>
          <a:xfrm>
            <a:off x="1999151" y="2937612"/>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5002</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cxnSp>
        <p:nvCxnSpPr>
          <p:cNvPr id="162" name="baseline3">
            <a:extLst>
              <a:ext uri="{FF2B5EF4-FFF2-40B4-BE49-F238E27FC236}">
                <a16:creationId xmlns:a16="http://schemas.microsoft.com/office/drawing/2014/main" id="{02FB685A-2F90-45E2-8A8B-A646135021E7}"/>
              </a:ext>
            </a:extLst>
          </p:cNvPr>
          <p:cNvCxnSpPr>
            <a:cxnSpLocks/>
            <a:stCxn id="118" idx="2"/>
            <a:endCxn id="161" idx="6"/>
          </p:cNvCxnSpPr>
          <p:nvPr/>
        </p:nvCxnSpPr>
        <p:spPr>
          <a:xfrm flipH="1">
            <a:off x="2679420" y="2729058"/>
            <a:ext cx="3387937" cy="259081"/>
          </a:xfrm>
          <a:prstGeom prst="line">
            <a:avLst/>
          </a:prstGeom>
          <a:noFill/>
          <a:ln w="76200" cap="sq">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sp>
        <p:nvSpPr>
          <p:cNvPr id="161" name="OPUS solution">
            <a:extLst>
              <a:ext uri="{FF2B5EF4-FFF2-40B4-BE49-F238E27FC236}">
                <a16:creationId xmlns:a16="http://schemas.microsoft.com/office/drawing/2014/main" id="{E339044F-9A9A-40D6-8093-8EA059886984}"/>
              </a:ext>
            </a:extLst>
          </p:cNvPr>
          <p:cNvSpPr>
            <a:spLocks noChangeAspect="1"/>
          </p:cNvSpPr>
          <p:nvPr/>
        </p:nvSpPr>
        <p:spPr bwMode="auto">
          <a:xfrm>
            <a:off x="2535192" y="291602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18" name="OPUS solution">
            <a:extLst>
              <a:ext uri="{FF2B5EF4-FFF2-40B4-BE49-F238E27FC236}">
                <a16:creationId xmlns:a16="http://schemas.microsoft.com/office/drawing/2014/main" id="{92CBF154-DD75-49DD-BB1B-FF1A34A7667D}"/>
              </a:ext>
            </a:extLst>
          </p:cNvPr>
          <p:cNvSpPr>
            <a:spLocks noChangeAspect="1"/>
          </p:cNvSpPr>
          <p:nvPr/>
        </p:nvSpPr>
        <p:spPr bwMode="auto">
          <a:xfrm>
            <a:off x="6067359" y="2656943"/>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nvGrpSpPr>
          <p:cNvPr id="54" name="Group 53">
            <a:extLst>
              <a:ext uri="{FF2B5EF4-FFF2-40B4-BE49-F238E27FC236}">
                <a16:creationId xmlns:a16="http://schemas.microsoft.com/office/drawing/2014/main" id="{E52F2F44-DA69-4800-B9A2-09A21A7BC0DA}"/>
              </a:ext>
            </a:extLst>
          </p:cNvPr>
          <p:cNvGrpSpPr>
            <a:grpSpLocks noChangeAspect="1"/>
          </p:cNvGrpSpPr>
          <p:nvPr/>
        </p:nvGrpSpPr>
        <p:grpSpPr>
          <a:xfrm>
            <a:off x="1877234" y="2245533"/>
            <a:ext cx="198314" cy="198314"/>
            <a:chOff x="8189735" y="2209800"/>
            <a:chExt cx="762000" cy="762000"/>
          </a:xfrm>
        </p:grpSpPr>
        <p:sp>
          <p:nvSpPr>
            <p:cNvPr id="55" name="Oval 54">
              <a:extLst>
                <a:ext uri="{FF2B5EF4-FFF2-40B4-BE49-F238E27FC236}">
                  <a16:creationId xmlns:a16="http://schemas.microsoft.com/office/drawing/2014/main" id="{7337D9D1-60F6-415C-AAD8-07F90D230E25}"/>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56" name="Isosceles Triangle 55">
              <a:extLst>
                <a:ext uri="{FF2B5EF4-FFF2-40B4-BE49-F238E27FC236}">
                  <a16:creationId xmlns:a16="http://schemas.microsoft.com/office/drawing/2014/main" id="{EE44A955-65E8-4E1D-ABB1-70BFA35714F8}"/>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a:ln>
                  <a:noFill/>
                </a:ln>
                <a:solidFill>
                  <a:srgbClr val="003054"/>
                </a:solidFill>
                <a:effectLst/>
                <a:uLnTx/>
                <a:uFillTx/>
                <a:latin typeface="Calibri"/>
                <a:ea typeface="+mn-ea"/>
                <a:cs typeface="+mn-cs"/>
                <a:sym typeface="Arial"/>
              </a:endParaRPr>
            </a:p>
          </p:txBody>
        </p:sp>
      </p:grpSp>
      <p:grpSp>
        <p:nvGrpSpPr>
          <p:cNvPr id="50" name="Group 49">
            <a:extLst>
              <a:ext uri="{FF2B5EF4-FFF2-40B4-BE49-F238E27FC236}">
                <a16:creationId xmlns:a16="http://schemas.microsoft.com/office/drawing/2014/main" id="{6FCE97C9-AFE2-48A2-8984-B6459B208107}"/>
              </a:ext>
            </a:extLst>
          </p:cNvPr>
          <p:cNvGrpSpPr>
            <a:grpSpLocks noChangeAspect="1"/>
          </p:cNvGrpSpPr>
          <p:nvPr/>
        </p:nvGrpSpPr>
        <p:grpSpPr>
          <a:xfrm>
            <a:off x="3265656" y="4606885"/>
            <a:ext cx="198314" cy="198314"/>
            <a:chOff x="8189735" y="2209800"/>
            <a:chExt cx="762000" cy="762000"/>
          </a:xfrm>
        </p:grpSpPr>
        <p:sp>
          <p:nvSpPr>
            <p:cNvPr id="51" name="Oval 50">
              <a:extLst>
                <a:ext uri="{FF2B5EF4-FFF2-40B4-BE49-F238E27FC236}">
                  <a16:creationId xmlns:a16="http://schemas.microsoft.com/office/drawing/2014/main" id="{02EE42FF-E04A-41D9-B01F-501CC8E5BF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2" name="Isosceles Triangle 51">
              <a:extLst>
                <a:ext uri="{FF2B5EF4-FFF2-40B4-BE49-F238E27FC236}">
                  <a16:creationId xmlns:a16="http://schemas.microsoft.com/office/drawing/2014/main" id="{286EAD36-1E6F-481C-899D-F6F10B01684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53" name="OPUS solution">
            <a:extLst>
              <a:ext uri="{FF2B5EF4-FFF2-40B4-BE49-F238E27FC236}">
                <a16:creationId xmlns:a16="http://schemas.microsoft.com/office/drawing/2014/main" id="{391CA1F5-AC38-484C-BFFA-D93503A31F1D}"/>
              </a:ext>
            </a:extLst>
          </p:cNvPr>
          <p:cNvSpPr>
            <a:spLocks noChangeAspect="1"/>
          </p:cNvSpPr>
          <p:nvPr/>
        </p:nvSpPr>
        <p:spPr bwMode="auto">
          <a:xfrm>
            <a:off x="3290097" y="4873412"/>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Tree>
    <p:extLst>
      <p:ext uri="{BB962C8B-B14F-4D97-AF65-F5344CB8AC3E}">
        <p14:creationId xmlns:p14="http://schemas.microsoft.com/office/powerpoint/2010/main" val="1477421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9">
                                            <p:txEl>
                                              <p:pRg st="1" end="1"/>
                                            </p:txEl>
                                          </p:spTgt>
                                        </p:tgtEl>
                                        <p:attrNameLst>
                                          <p:attrName>style.fontWeight</p:attrName>
                                        </p:attrNameLst>
                                      </p:cBhvr>
                                      <p:to>
                                        <p:strVal val="bold"/>
                                      </p:to>
                                    </p:set>
                                  </p:childTnLst>
                                </p:cTn>
                              </p:par>
                              <p:par>
                                <p:cTn id="7" presetID="10"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animEffect transition="in" filter="fade">
                                      <p:cBhvr>
                                        <p:cTn id="9" dur="500"/>
                                        <p:tgtEl>
                                          <p:spTgt spid="12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left)">
                                      <p:cBhvr>
                                        <p:cTn id="13" dur="1000"/>
                                        <p:tgtEl>
                                          <p:spTgt spid="11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up)">
                                      <p:cBhvr>
                                        <p:cTn id="17" dur="1000"/>
                                        <p:tgtEl>
                                          <p:spTgt spid="113"/>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right)">
                                      <p:cBhvr>
                                        <p:cTn id="21" dur="1000"/>
                                        <p:tgtEl>
                                          <p:spTgt spid="114"/>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1000"/>
                                        <p:tgtEl>
                                          <p:spTgt spid="116"/>
                                        </p:tgtEl>
                                      </p:cBhvr>
                                    </p:animEffect>
                                  </p:childTnLst>
                                </p:cTn>
                              </p:par>
                            </p:childTnLst>
                          </p:cTn>
                        </p:par>
                        <p:par>
                          <p:cTn id="26" fill="hold">
                            <p:stCondLst>
                              <p:cond delay="4500"/>
                            </p:stCondLst>
                            <p:childTnLst>
                              <p:par>
                                <p:cTn id="27" presetID="22" presetClass="entr" presetSubtype="4" fill="hold" nodeType="after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wipe(down)">
                                      <p:cBhvr>
                                        <p:cTn id="29" dur="1000"/>
                                        <p:tgtEl>
                                          <p:spTgt spid="117"/>
                                        </p:tgtEl>
                                      </p:cBhvr>
                                    </p:animEffect>
                                  </p:childTnLst>
                                </p:cTn>
                              </p:par>
                            </p:childTnLst>
                          </p:cTn>
                        </p:par>
                        <p:par>
                          <p:cTn id="30" fill="hold">
                            <p:stCondLst>
                              <p:cond delay="5500"/>
                            </p:stCondLst>
                            <p:childTnLst>
                              <p:par>
                                <p:cTn id="31" presetID="14" presetClass="exit" presetSubtype="10" fill="hold" nodeType="afterEffect">
                                  <p:stCondLst>
                                    <p:cond delay="0"/>
                                  </p:stCondLst>
                                  <p:childTnLst>
                                    <p:animEffect transition="out" filter="randombar(horizontal)">
                                      <p:cBhvr>
                                        <p:cTn id="32" dur="500"/>
                                        <p:tgtEl>
                                          <p:spTgt spid="112"/>
                                        </p:tgtEl>
                                      </p:cBhvr>
                                    </p:animEffect>
                                    <p:set>
                                      <p:cBhvr>
                                        <p:cTn id="33" dur="1" fill="hold">
                                          <p:stCondLst>
                                            <p:cond delay="499"/>
                                          </p:stCondLst>
                                        </p:cTn>
                                        <p:tgtEl>
                                          <p:spTgt spid="112"/>
                                        </p:tgtEl>
                                        <p:attrNameLst>
                                          <p:attrName>style.visibility</p:attrName>
                                        </p:attrNameLst>
                                      </p:cBhvr>
                                      <p:to>
                                        <p:strVal val="hidden"/>
                                      </p:to>
                                    </p:set>
                                  </p:childTnLst>
                                </p:cTn>
                              </p:par>
                              <p:par>
                                <p:cTn id="34" presetID="14" presetClass="exit" presetSubtype="10" fill="hold" nodeType="withEffect">
                                  <p:stCondLst>
                                    <p:cond delay="0"/>
                                  </p:stCondLst>
                                  <p:childTnLst>
                                    <p:animEffect transition="out" filter="randombar(horizontal)">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1000" fill="hold"/>
                                        <p:tgtEl>
                                          <p:spTgt spid="118"/>
                                        </p:tgtEl>
                                        <p:attrNameLst>
                                          <p:attrName>ppt_w</p:attrName>
                                        </p:attrNameLst>
                                      </p:cBhvr>
                                      <p:tavLst>
                                        <p:tav tm="0">
                                          <p:val>
                                            <p:fltVal val="0"/>
                                          </p:val>
                                        </p:tav>
                                        <p:tav tm="100000">
                                          <p:val>
                                            <p:strVal val="#ppt_w"/>
                                          </p:val>
                                        </p:tav>
                                      </p:tavLst>
                                    </p:anim>
                                    <p:anim calcmode="lin" valueType="num">
                                      <p:cBhvr>
                                        <p:cTn id="42" dur="1000" fill="hold"/>
                                        <p:tgtEl>
                                          <p:spTgt spid="118"/>
                                        </p:tgtEl>
                                        <p:attrNameLst>
                                          <p:attrName>ppt_h</p:attrName>
                                        </p:attrNameLst>
                                      </p:cBhvr>
                                      <p:tavLst>
                                        <p:tav tm="0">
                                          <p:val>
                                            <p:fltVal val="0"/>
                                          </p:val>
                                        </p:tav>
                                        <p:tav tm="100000">
                                          <p:val>
                                            <p:strVal val="#ppt_h"/>
                                          </p:val>
                                        </p:tav>
                                      </p:tavLst>
                                    </p:anim>
                                    <p:anim calcmode="lin" valueType="num">
                                      <p:cBhvr>
                                        <p:cTn id="43" dur="1000" fill="hold"/>
                                        <p:tgtEl>
                                          <p:spTgt spid="118"/>
                                        </p:tgtEl>
                                        <p:attrNameLst>
                                          <p:attrName>style.rotation</p:attrName>
                                        </p:attrNameLst>
                                      </p:cBhvr>
                                      <p:tavLst>
                                        <p:tav tm="0">
                                          <p:val>
                                            <p:fltVal val="90"/>
                                          </p:val>
                                        </p:tav>
                                        <p:tav tm="100000">
                                          <p:val>
                                            <p:fltVal val="0"/>
                                          </p:val>
                                        </p:tav>
                                      </p:tavLst>
                                    </p:anim>
                                    <p:animEffect transition="in" filter="fade">
                                      <p:cBhvr>
                                        <p:cTn id="44" dur="1000"/>
                                        <p:tgtEl>
                                          <p:spTgt spid="1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nodeType="with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10" presetClass="entr" presetSubtype="0"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500"/>
                                        <p:tgtEl>
                                          <p:spTgt spid="142"/>
                                        </p:tgtEl>
                                      </p:cBhvr>
                                    </p:animEffect>
                                  </p:childTnLst>
                                </p:cTn>
                              </p:par>
                              <p:par>
                                <p:cTn id="56" presetID="10" presetClass="entr" presetSubtype="0" fill="hold" nodeType="with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500"/>
                                        <p:tgtEl>
                                          <p:spTgt spid="1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fade">
                                      <p:cBhvr>
                                        <p:cTn id="64" dur="500"/>
                                        <p:tgtEl>
                                          <p:spTgt spid="160"/>
                                        </p:tgtEl>
                                      </p:cBhvr>
                                    </p:animEffect>
                                  </p:childTnLst>
                                </p:cTn>
                              </p:par>
                              <p:par>
                                <p:cTn id="65" presetID="10" presetClass="entr" presetSubtype="0" fill="hold" nodeType="with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fade">
                                      <p:cBhvr>
                                        <p:cTn id="67" dur="500"/>
                                        <p:tgtEl>
                                          <p:spTgt spid="1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60" grpId="0"/>
      <p:bldP spid="161" grpId="0" animBg="1"/>
      <p:bldP spid="118"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3"/>
        <p:cNvGrpSpPr/>
        <p:nvPr/>
      </p:nvGrpSpPr>
      <p:grpSpPr>
        <a:xfrm>
          <a:off x="0" y="0"/>
          <a:ext cx="0" cy="0"/>
          <a:chOff x="0" y="0"/>
          <a:chExt cx="0" cy="0"/>
        </a:xfrm>
      </p:grpSpPr>
      <p:sp>
        <p:nvSpPr>
          <p:cNvPr id="88" name="Title 2">
            <a:extLst>
              <a:ext uri="{FF2B5EF4-FFF2-40B4-BE49-F238E27FC236}">
                <a16:creationId xmlns:a16="http://schemas.microsoft.com/office/drawing/2014/main" id="{9C1EE1EA-605A-468D-82D8-0CC902B703B9}"/>
              </a:ext>
            </a:extLst>
          </p:cNvPr>
          <p:cNvSpPr txBox="1">
            <a:spLocks/>
          </p:cNvSpPr>
          <p:nvPr/>
        </p:nvSpPr>
        <p:spPr bwMode="auto">
          <a:xfrm>
            <a:off x="961434" y="240613"/>
            <a:ext cx="7321550" cy="4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lvl="0">
              <a:defRPr/>
            </a:pPr>
            <a:r>
              <a:rPr lang="en-US" sz="3600" b="1" dirty="0">
                <a:solidFill>
                  <a:srgbClr val="003054"/>
                </a:solidFill>
                <a:latin typeface="Cambria" panose="02040503050406030204" pitchFamily="18" charset="0"/>
                <a:ea typeface="Cambria" panose="02040503050406030204" pitchFamily="18" charset="0"/>
                <a:cs typeface="Open Sans" panose="020B0606030504020204" pitchFamily="34" charset="0"/>
                <a:sym typeface="Arial"/>
              </a:rPr>
              <a:t>OPUS Static (OPUS-S)</a:t>
            </a:r>
          </a:p>
        </p:txBody>
      </p:sp>
      <p:sp>
        <p:nvSpPr>
          <p:cNvPr id="89" name="text">
            <a:extLst>
              <a:ext uri="{FF2B5EF4-FFF2-40B4-BE49-F238E27FC236}">
                <a16:creationId xmlns:a16="http://schemas.microsoft.com/office/drawing/2014/main" id="{35D5A22D-65BF-4022-A3CA-E77E88C54CFC}"/>
              </a:ext>
            </a:extLst>
          </p:cNvPr>
          <p:cNvSpPr txBox="1">
            <a:spLocks/>
          </p:cNvSpPr>
          <p:nvPr/>
        </p:nvSpPr>
        <p:spPr bwMode="auto">
          <a:xfrm>
            <a:off x="69761" y="756189"/>
            <a:ext cx="5725802" cy="15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lvl="1" indent="-230188"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No correlation between your observed marks</a:t>
            </a:r>
          </a:p>
          <a:p>
            <a:pPr marL="285750" lvl="1" indent="112713"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Wingdings" panose="05000000000000000000" pitchFamily="2" charset="2"/>
              </a:rPr>
              <a:t>Low Relative Accuracy</a:t>
            </a:r>
          </a:p>
          <a:p>
            <a:pPr marL="230188" lvl="1" indent="-230188"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Even if … collected simultaneously</a:t>
            </a:r>
          </a:p>
          <a:p>
            <a:pPr marL="0" lvl="1" indent="0" defTabSz="228617">
              <a:spcBef>
                <a:spcPts val="0"/>
              </a:spcBef>
              <a:spcAft>
                <a:spcPts val="150"/>
              </a:spcAft>
              <a:buNone/>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a:t>
            </a:r>
            <a:r>
              <a:rPr lang="en-US" sz="1800" dirty="0">
                <a:solidFill>
                  <a:prstClr val="black"/>
                </a:solidFill>
                <a:latin typeface="Cambria" panose="02040503050406030204" pitchFamily="18" charset="0"/>
                <a:ea typeface="Cambria" panose="02040503050406030204" pitchFamily="18" charset="0"/>
                <a:cs typeface="Open Sans" panose="020B0606030504020204" pitchFamily="34" charset="0"/>
                <a:sym typeface="Arial"/>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and submitted to OPUS simultaneously</a:t>
            </a:r>
          </a:p>
          <a:p>
            <a:pPr marL="230188" lvl="1" indent="-230188"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OPUS-S = independent solutions</a:t>
            </a:r>
          </a:p>
          <a:p>
            <a:pPr marL="0" marR="0" lvl="1" indent="0" algn="l" defTabSz="228617" rtl="0" eaLnBrk="0" fontAlgn="base" latinLnBrk="0" hangingPunct="0">
              <a:lnSpc>
                <a:spcPct val="100000"/>
              </a:lnSpc>
              <a:spcBef>
                <a:spcPts val="0"/>
              </a:spcBef>
              <a:spcAft>
                <a:spcPts val="15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endParaRPr>
          </a:p>
        </p:txBody>
      </p:sp>
      <p:cxnSp>
        <p:nvCxnSpPr>
          <p:cNvPr id="113" name="baseline2">
            <a:extLst>
              <a:ext uri="{FF2B5EF4-FFF2-40B4-BE49-F238E27FC236}">
                <a16:creationId xmlns:a16="http://schemas.microsoft.com/office/drawing/2014/main" id="{E819B6E3-F386-453A-83C8-6098A1D8246A}"/>
              </a:ext>
            </a:extLst>
          </p:cNvPr>
          <p:cNvCxnSpPr>
            <a:cxnSpLocks/>
            <a:stCxn id="120" idx="4"/>
            <a:endCxn id="118" idx="0"/>
          </p:cNvCxnSpPr>
          <p:nvPr/>
        </p:nvCxnSpPr>
        <p:spPr>
          <a:xfrm>
            <a:off x="5991041" y="1671536"/>
            <a:ext cx="148428" cy="985406"/>
          </a:xfrm>
          <a:prstGeom prst="line">
            <a:avLst/>
          </a:prstGeom>
          <a:noFill/>
          <a:ln w="76200" cap="sq">
            <a:solidFill>
              <a:srgbClr val="FFC000"/>
            </a:solidFill>
            <a:round/>
            <a:headEnd/>
            <a:tailEnd/>
          </a:ln>
          <a:extLst>
            <a:ext uri="{909E8E84-426E-40DD-AFC4-6F175D3DCCD1}">
              <a14:hiddenFill xmlns:a14="http://schemas.microsoft.com/office/drawing/2010/main">
                <a:noFill/>
              </a14:hiddenFill>
            </a:ext>
          </a:extLst>
        </p:spPr>
      </p:cxnSp>
      <p:cxnSp>
        <p:nvCxnSpPr>
          <p:cNvPr id="116" name="baseline4">
            <a:extLst>
              <a:ext uri="{FF2B5EF4-FFF2-40B4-BE49-F238E27FC236}">
                <a16:creationId xmlns:a16="http://schemas.microsoft.com/office/drawing/2014/main" id="{B6E5E662-9A89-4757-AA19-B96FCDF7F03B}"/>
              </a:ext>
            </a:extLst>
          </p:cNvPr>
          <p:cNvCxnSpPr>
            <a:cxnSpLocks/>
            <a:stCxn id="123" idx="1"/>
            <a:endCxn id="118" idx="5"/>
          </p:cNvCxnSpPr>
          <p:nvPr/>
        </p:nvCxnSpPr>
        <p:spPr>
          <a:xfrm flipH="1" flipV="1">
            <a:off x="6190464" y="2780048"/>
            <a:ext cx="1170386" cy="1299136"/>
          </a:xfrm>
          <a:prstGeom prst="line">
            <a:avLst/>
          </a:prstGeom>
          <a:noFill/>
          <a:ln w="76200" cap="sq">
            <a:solidFill>
              <a:schemeClr val="tx1"/>
            </a:solidFill>
            <a:round/>
            <a:headEnd/>
            <a:tailEnd/>
          </a:ln>
          <a:extLst>
            <a:ext uri="{909E8E84-426E-40DD-AFC4-6F175D3DCCD1}">
              <a14:hiddenFill xmlns:a14="http://schemas.microsoft.com/office/drawing/2010/main">
                <a:noFill/>
              </a14:hiddenFill>
            </a:ext>
          </a:extLst>
        </p:spPr>
      </p:cxnSp>
      <p:cxnSp>
        <p:nvCxnSpPr>
          <p:cNvPr id="117" name="baseline5">
            <a:extLst>
              <a:ext uri="{FF2B5EF4-FFF2-40B4-BE49-F238E27FC236}">
                <a16:creationId xmlns:a16="http://schemas.microsoft.com/office/drawing/2014/main" id="{404E200F-2835-4DE0-85F1-8D59B6ECE9FE}"/>
              </a:ext>
            </a:extLst>
          </p:cNvPr>
          <p:cNvCxnSpPr>
            <a:cxnSpLocks/>
            <a:stCxn id="126" idx="7"/>
            <a:endCxn id="118" idx="3"/>
          </p:cNvCxnSpPr>
          <p:nvPr/>
        </p:nvCxnSpPr>
        <p:spPr>
          <a:xfrm flipV="1">
            <a:off x="5578671" y="2780049"/>
            <a:ext cx="509809" cy="136925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19" name="Group 118">
            <a:extLst>
              <a:ext uri="{FF2B5EF4-FFF2-40B4-BE49-F238E27FC236}">
                <a16:creationId xmlns:a16="http://schemas.microsoft.com/office/drawing/2014/main" id="{244CF431-8207-4AA2-A2D9-B57766B2614D}"/>
              </a:ext>
            </a:extLst>
          </p:cNvPr>
          <p:cNvGrpSpPr>
            <a:grpSpLocks noChangeAspect="1"/>
          </p:cNvGrpSpPr>
          <p:nvPr/>
        </p:nvGrpSpPr>
        <p:grpSpPr>
          <a:xfrm>
            <a:off x="5891886" y="1473222"/>
            <a:ext cx="198314" cy="198314"/>
            <a:chOff x="8189735" y="2209800"/>
            <a:chExt cx="762000" cy="762000"/>
          </a:xfrm>
        </p:grpSpPr>
        <p:sp>
          <p:nvSpPr>
            <p:cNvPr id="120" name="Oval 119">
              <a:extLst>
                <a:ext uri="{FF2B5EF4-FFF2-40B4-BE49-F238E27FC236}">
                  <a16:creationId xmlns:a16="http://schemas.microsoft.com/office/drawing/2014/main" id="{A28737D3-4139-4219-AA4F-AEACF575D7EE}"/>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1" name="Isosceles Triangle 120">
              <a:extLst>
                <a:ext uri="{FF2B5EF4-FFF2-40B4-BE49-F238E27FC236}">
                  <a16:creationId xmlns:a16="http://schemas.microsoft.com/office/drawing/2014/main" id="{4BAC38E3-9D36-4053-B553-5CEA52F59EC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2" name="Group 121">
            <a:extLst>
              <a:ext uri="{FF2B5EF4-FFF2-40B4-BE49-F238E27FC236}">
                <a16:creationId xmlns:a16="http://schemas.microsoft.com/office/drawing/2014/main" id="{8DB0B720-CB73-4AB4-88F4-C5A2A23D3CC3}"/>
              </a:ext>
            </a:extLst>
          </p:cNvPr>
          <p:cNvGrpSpPr>
            <a:grpSpLocks noChangeAspect="1"/>
          </p:cNvGrpSpPr>
          <p:nvPr/>
        </p:nvGrpSpPr>
        <p:grpSpPr>
          <a:xfrm>
            <a:off x="7331807" y="4050141"/>
            <a:ext cx="198314" cy="198314"/>
            <a:chOff x="8189735" y="2209800"/>
            <a:chExt cx="762000" cy="762000"/>
          </a:xfrm>
        </p:grpSpPr>
        <p:sp>
          <p:nvSpPr>
            <p:cNvPr id="123" name="Oval 122">
              <a:extLst>
                <a:ext uri="{FF2B5EF4-FFF2-40B4-BE49-F238E27FC236}">
                  <a16:creationId xmlns:a16="http://schemas.microsoft.com/office/drawing/2014/main" id="{95CC8ED7-40A5-4F0C-A1B7-205B976F422B}"/>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4" name="Isosceles Triangle 123">
              <a:extLst>
                <a:ext uri="{FF2B5EF4-FFF2-40B4-BE49-F238E27FC236}">
                  <a16:creationId xmlns:a16="http://schemas.microsoft.com/office/drawing/2014/main" id="{E58A895C-9F57-43A6-9331-C3796776BAD2}"/>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5" name="Group 124">
            <a:extLst>
              <a:ext uri="{FF2B5EF4-FFF2-40B4-BE49-F238E27FC236}">
                <a16:creationId xmlns:a16="http://schemas.microsoft.com/office/drawing/2014/main" id="{3C81BB80-4069-4339-9341-105171526DDA}"/>
              </a:ext>
            </a:extLst>
          </p:cNvPr>
          <p:cNvGrpSpPr>
            <a:grpSpLocks noChangeAspect="1"/>
          </p:cNvGrpSpPr>
          <p:nvPr/>
        </p:nvGrpSpPr>
        <p:grpSpPr>
          <a:xfrm>
            <a:off x="5409399" y="4120256"/>
            <a:ext cx="198314" cy="198314"/>
            <a:chOff x="8189735" y="2209800"/>
            <a:chExt cx="762000" cy="762000"/>
          </a:xfrm>
        </p:grpSpPr>
        <p:sp>
          <p:nvSpPr>
            <p:cNvPr id="126" name="Oval 125">
              <a:extLst>
                <a:ext uri="{FF2B5EF4-FFF2-40B4-BE49-F238E27FC236}">
                  <a16:creationId xmlns:a16="http://schemas.microsoft.com/office/drawing/2014/main" id="{32125782-8895-4AA5-BF94-C9D3F301A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27" name="Isosceles Triangle 126">
              <a:extLst>
                <a:ext uri="{FF2B5EF4-FFF2-40B4-BE49-F238E27FC236}">
                  <a16:creationId xmlns:a16="http://schemas.microsoft.com/office/drawing/2014/main" id="{E1407A39-945B-4EF5-9E11-F8B8B6E44AE4}"/>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sp>
        <p:nvSpPr>
          <p:cNvPr id="115" name="OPUS name">
            <a:extLst>
              <a:ext uri="{FF2B5EF4-FFF2-40B4-BE49-F238E27FC236}">
                <a16:creationId xmlns:a16="http://schemas.microsoft.com/office/drawing/2014/main" id="{98419B32-5F03-4D49-95DD-B9AF3A725BAC}"/>
              </a:ext>
            </a:extLst>
          </p:cNvPr>
          <p:cNvSpPr txBox="1"/>
          <p:nvPr/>
        </p:nvSpPr>
        <p:spPr>
          <a:xfrm>
            <a:off x="6235792" y="2628798"/>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5001</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sp>
        <p:nvSpPr>
          <p:cNvPr id="134" name="legend text">
            <a:extLst>
              <a:ext uri="{FF2B5EF4-FFF2-40B4-BE49-F238E27FC236}">
                <a16:creationId xmlns:a16="http://schemas.microsoft.com/office/drawing/2014/main" id="{D2C1CA97-1528-494F-8038-E09D7C7B6312}"/>
              </a:ext>
            </a:extLst>
          </p:cNvPr>
          <p:cNvSpPr txBox="1"/>
          <p:nvPr/>
        </p:nvSpPr>
        <p:spPr>
          <a:xfrm>
            <a:off x="3433610" y="4791785"/>
            <a:ext cx="1329909" cy="307777"/>
          </a:xfrm>
          <a:prstGeom prst="rect">
            <a:avLst/>
          </a:prstGeom>
          <a:noFill/>
        </p:spPr>
        <p:txBody>
          <a:bodyPr wrap="squar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OPUS Solution</a:t>
            </a:r>
            <a:endPar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9" name="legend text">
            <a:extLst>
              <a:ext uri="{FF2B5EF4-FFF2-40B4-BE49-F238E27FC236}">
                <a16:creationId xmlns:a16="http://schemas.microsoft.com/office/drawing/2014/main" id="{A3FC9927-AC0D-4062-8A65-44B5D6329F72}"/>
              </a:ext>
            </a:extLst>
          </p:cNvPr>
          <p:cNvSpPr txBox="1"/>
          <p:nvPr/>
        </p:nvSpPr>
        <p:spPr>
          <a:xfrm>
            <a:off x="3434326" y="4550766"/>
            <a:ext cx="600998" cy="307777"/>
          </a:xfrm>
          <a:prstGeom prst="rect">
            <a:avLst/>
          </a:prstGeom>
          <a:noFill/>
        </p:spPr>
        <p:txBody>
          <a:bodyPr wrap="non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CORS</a:t>
            </a:r>
          </a:p>
        </p:txBody>
      </p:sp>
      <p:cxnSp>
        <p:nvCxnSpPr>
          <p:cNvPr id="140" name="baseline1">
            <a:extLst>
              <a:ext uri="{FF2B5EF4-FFF2-40B4-BE49-F238E27FC236}">
                <a16:creationId xmlns:a16="http://schemas.microsoft.com/office/drawing/2014/main" id="{60BCD041-6E0C-434B-B90E-1C6BE255D73E}"/>
              </a:ext>
            </a:extLst>
          </p:cNvPr>
          <p:cNvCxnSpPr>
            <a:cxnSpLocks/>
            <a:stCxn id="42" idx="5"/>
            <a:endCxn id="161" idx="2"/>
          </p:cNvCxnSpPr>
          <p:nvPr/>
        </p:nvCxnSpPr>
        <p:spPr>
          <a:xfrm>
            <a:off x="2046505" y="2414807"/>
            <a:ext cx="488687" cy="573331"/>
          </a:xfrm>
          <a:prstGeom prst="line">
            <a:avLst/>
          </a:prstGeom>
          <a:noFill/>
          <a:ln w="76200" cap="sq">
            <a:solidFill>
              <a:srgbClr val="00B0F0"/>
            </a:solidFill>
            <a:round/>
            <a:headEnd/>
            <a:tailEnd/>
          </a:ln>
          <a:extLst>
            <a:ext uri="{909E8E84-426E-40DD-AFC4-6F175D3DCCD1}">
              <a14:hiddenFill xmlns:a14="http://schemas.microsoft.com/office/drawing/2010/main">
                <a:noFill/>
              </a14:hiddenFill>
            </a:ext>
          </a:extLst>
        </p:spPr>
      </p:cxnSp>
      <p:cxnSp>
        <p:nvCxnSpPr>
          <p:cNvPr id="142" name="baseline3">
            <a:extLst>
              <a:ext uri="{FF2B5EF4-FFF2-40B4-BE49-F238E27FC236}">
                <a16:creationId xmlns:a16="http://schemas.microsoft.com/office/drawing/2014/main" id="{CF90FC83-F342-4024-84EE-20FC5AAA6360}"/>
              </a:ext>
            </a:extLst>
          </p:cNvPr>
          <p:cNvCxnSpPr>
            <a:cxnSpLocks/>
            <a:stCxn id="158" idx="1"/>
            <a:endCxn id="161" idx="5"/>
          </p:cNvCxnSpPr>
          <p:nvPr/>
        </p:nvCxnSpPr>
        <p:spPr>
          <a:xfrm flipH="1" flipV="1">
            <a:off x="2658297" y="3039125"/>
            <a:ext cx="2780144" cy="1110672"/>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4" name="baseline5">
            <a:extLst>
              <a:ext uri="{FF2B5EF4-FFF2-40B4-BE49-F238E27FC236}">
                <a16:creationId xmlns:a16="http://schemas.microsoft.com/office/drawing/2014/main" id="{0C731F3B-824D-4F0B-BF26-A855AC07F11E}"/>
              </a:ext>
            </a:extLst>
          </p:cNvPr>
          <p:cNvCxnSpPr>
            <a:cxnSpLocks/>
            <a:stCxn id="152" idx="7"/>
            <a:endCxn id="161" idx="3"/>
          </p:cNvCxnSpPr>
          <p:nvPr/>
        </p:nvCxnSpPr>
        <p:spPr>
          <a:xfrm flipV="1">
            <a:off x="2046507" y="3039129"/>
            <a:ext cx="509809" cy="1369250"/>
          </a:xfrm>
          <a:prstGeom prst="line">
            <a:avLst/>
          </a:prstGeom>
          <a:noFill/>
          <a:ln w="76200" cap="sq">
            <a:solidFill>
              <a:srgbClr val="7030A0"/>
            </a:solidFill>
            <a:round/>
            <a:headEnd/>
            <a:tailEnd/>
          </a:ln>
          <a:extLst>
            <a:ext uri="{909E8E84-426E-40DD-AFC4-6F175D3DCCD1}">
              <a14:hiddenFill xmlns:a14="http://schemas.microsoft.com/office/drawing/2010/main">
                <a:noFill/>
              </a14:hiddenFill>
            </a:ext>
          </a:extLst>
        </p:spPr>
      </p:cxnSp>
      <p:grpSp>
        <p:nvGrpSpPr>
          <p:cNvPr id="151" name="Group 150">
            <a:extLst>
              <a:ext uri="{FF2B5EF4-FFF2-40B4-BE49-F238E27FC236}">
                <a16:creationId xmlns:a16="http://schemas.microsoft.com/office/drawing/2014/main" id="{CBA01078-62B0-4EB3-BDE3-C0FB265893CE}"/>
              </a:ext>
            </a:extLst>
          </p:cNvPr>
          <p:cNvGrpSpPr>
            <a:grpSpLocks noChangeAspect="1"/>
          </p:cNvGrpSpPr>
          <p:nvPr/>
        </p:nvGrpSpPr>
        <p:grpSpPr>
          <a:xfrm>
            <a:off x="1877234" y="4379337"/>
            <a:ext cx="198314" cy="198314"/>
            <a:chOff x="8189735" y="2209800"/>
            <a:chExt cx="762000" cy="762000"/>
          </a:xfrm>
        </p:grpSpPr>
        <p:sp>
          <p:nvSpPr>
            <p:cNvPr id="152" name="Oval 151">
              <a:extLst>
                <a:ext uri="{FF2B5EF4-FFF2-40B4-BE49-F238E27FC236}">
                  <a16:creationId xmlns:a16="http://schemas.microsoft.com/office/drawing/2014/main" id="{F06005A0-9A7F-499C-852A-B2F14F0EE7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3" name="Isosceles Triangle 152">
              <a:extLst>
                <a:ext uri="{FF2B5EF4-FFF2-40B4-BE49-F238E27FC236}">
                  <a16:creationId xmlns:a16="http://schemas.microsoft.com/office/drawing/2014/main" id="{ADB1C4B4-F230-4B57-8AED-09F3D7677309}"/>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57" name="Group 156">
            <a:extLst>
              <a:ext uri="{FF2B5EF4-FFF2-40B4-BE49-F238E27FC236}">
                <a16:creationId xmlns:a16="http://schemas.microsoft.com/office/drawing/2014/main" id="{FB900C21-6951-4262-B85A-C654149A69B5}"/>
              </a:ext>
            </a:extLst>
          </p:cNvPr>
          <p:cNvGrpSpPr>
            <a:grpSpLocks noChangeAspect="1"/>
          </p:cNvGrpSpPr>
          <p:nvPr/>
        </p:nvGrpSpPr>
        <p:grpSpPr>
          <a:xfrm>
            <a:off x="5409399" y="4120758"/>
            <a:ext cx="198314" cy="198314"/>
            <a:chOff x="8189735" y="2209800"/>
            <a:chExt cx="762000" cy="762000"/>
          </a:xfrm>
        </p:grpSpPr>
        <p:sp>
          <p:nvSpPr>
            <p:cNvPr id="158" name="Oval 157">
              <a:extLst>
                <a:ext uri="{FF2B5EF4-FFF2-40B4-BE49-F238E27FC236}">
                  <a16:creationId xmlns:a16="http://schemas.microsoft.com/office/drawing/2014/main" id="{078740E6-4580-4B4B-98C7-876AF30C46B1}"/>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9" name="Isosceles Triangle 158">
              <a:extLst>
                <a:ext uri="{FF2B5EF4-FFF2-40B4-BE49-F238E27FC236}">
                  <a16:creationId xmlns:a16="http://schemas.microsoft.com/office/drawing/2014/main" id="{D5956D56-C075-4587-A138-F5FD48E5941D}"/>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60" name="OPUS name">
            <a:extLst>
              <a:ext uri="{FF2B5EF4-FFF2-40B4-BE49-F238E27FC236}">
                <a16:creationId xmlns:a16="http://schemas.microsoft.com/office/drawing/2014/main" id="{9BA9F6D4-5F25-4010-B75C-A4115DCB933C}"/>
              </a:ext>
            </a:extLst>
          </p:cNvPr>
          <p:cNvSpPr txBox="1"/>
          <p:nvPr/>
        </p:nvSpPr>
        <p:spPr>
          <a:xfrm>
            <a:off x="1999151" y="2937612"/>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5002</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cxnSp>
        <p:nvCxnSpPr>
          <p:cNvPr id="162" name="baseline3">
            <a:extLst>
              <a:ext uri="{FF2B5EF4-FFF2-40B4-BE49-F238E27FC236}">
                <a16:creationId xmlns:a16="http://schemas.microsoft.com/office/drawing/2014/main" id="{02FB685A-2F90-45E2-8A8B-A646135021E7}"/>
              </a:ext>
            </a:extLst>
          </p:cNvPr>
          <p:cNvCxnSpPr>
            <a:cxnSpLocks/>
            <a:stCxn id="118" idx="2"/>
            <a:endCxn id="161" idx="6"/>
          </p:cNvCxnSpPr>
          <p:nvPr/>
        </p:nvCxnSpPr>
        <p:spPr>
          <a:xfrm flipH="1">
            <a:off x="2679420" y="2729058"/>
            <a:ext cx="3387937" cy="259081"/>
          </a:xfrm>
          <a:prstGeom prst="line">
            <a:avLst/>
          </a:prstGeom>
          <a:noFill/>
          <a:ln w="76200" cap="sq">
            <a:solidFill>
              <a:schemeClr val="bg1">
                <a:lumMod val="50000"/>
              </a:schemeClr>
            </a:solidFill>
            <a:prstDash val="sysDot"/>
            <a:round/>
            <a:headEnd/>
            <a:tailEnd/>
          </a:ln>
          <a:extLst>
            <a:ext uri="{909E8E84-426E-40DD-AFC4-6F175D3DCCD1}">
              <a14:hiddenFill xmlns:a14="http://schemas.microsoft.com/office/drawing/2010/main">
                <a:noFill/>
              </a14:hiddenFill>
            </a:ext>
          </a:extLst>
        </p:spPr>
      </p:cxnSp>
      <p:sp>
        <p:nvSpPr>
          <p:cNvPr id="161" name="OPUS solution">
            <a:extLst>
              <a:ext uri="{FF2B5EF4-FFF2-40B4-BE49-F238E27FC236}">
                <a16:creationId xmlns:a16="http://schemas.microsoft.com/office/drawing/2014/main" id="{E339044F-9A9A-40D6-8093-8EA059886984}"/>
              </a:ext>
            </a:extLst>
          </p:cNvPr>
          <p:cNvSpPr>
            <a:spLocks noChangeAspect="1"/>
          </p:cNvSpPr>
          <p:nvPr/>
        </p:nvSpPr>
        <p:spPr bwMode="auto">
          <a:xfrm>
            <a:off x="2535192" y="291602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118" name="OPUS solution">
            <a:extLst>
              <a:ext uri="{FF2B5EF4-FFF2-40B4-BE49-F238E27FC236}">
                <a16:creationId xmlns:a16="http://schemas.microsoft.com/office/drawing/2014/main" id="{92CBF154-DD75-49DD-BB1B-FF1A34A7667D}"/>
              </a:ext>
            </a:extLst>
          </p:cNvPr>
          <p:cNvSpPr>
            <a:spLocks noChangeAspect="1"/>
          </p:cNvSpPr>
          <p:nvPr/>
        </p:nvSpPr>
        <p:spPr bwMode="auto">
          <a:xfrm>
            <a:off x="6067359" y="2656943"/>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pic>
        <p:nvPicPr>
          <p:cNvPr id="3" name="Graphic 2" descr="Question mark">
            <a:extLst>
              <a:ext uri="{FF2B5EF4-FFF2-40B4-BE49-F238E27FC236}">
                <a16:creationId xmlns:a16="http://schemas.microsoft.com/office/drawing/2014/main" id="{AB5BC241-5116-4A29-82E1-E6A28BE0D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6040" y="2083413"/>
            <a:ext cx="799452" cy="799452"/>
          </a:xfrm>
          <a:prstGeom prst="rect">
            <a:avLst/>
          </a:prstGeom>
        </p:spPr>
      </p:pic>
      <p:grpSp>
        <p:nvGrpSpPr>
          <p:cNvPr id="41" name="Group 40">
            <a:extLst>
              <a:ext uri="{FF2B5EF4-FFF2-40B4-BE49-F238E27FC236}">
                <a16:creationId xmlns:a16="http://schemas.microsoft.com/office/drawing/2014/main" id="{526AE383-585B-4729-B5BE-579E8A7A9507}"/>
              </a:ext>
            </a:extLst>
          </p:cNvPr>
          <p:cNvGrpSpPr>
            <a:grpSpLocks noChangeAspect="1"/>
          </p:cNvGrpSpPr>
          <p:nvPr/>
        </p:nvGrpSpPr>
        <p:grpSpPr>
          <a:xfrm>
            <a:off x="1877234" y="2245533"/>
            <a:ext cx="198314" cy="198314"/>
            <a:chOff x="8189735" y="2209800"/>
            <a:chExt cx="762000" cy="762000"/>
          </a:xfrm>
        </p:grpSpPr>
        <p:sp>
          <p:nvSpPr>
            <p:cNvPr id="42" name="Oval 41">
              <a:extLst>
                <a:ext uri="{FF2B5EF4-FFF2-40B4-BE49-F238E27FC236}">
                  <a16:creationId xmlns:a16="http://schemas.microsoft.com/office/drawing/2014/main" id="{92AFE5D4-52EC-46B6-9118-EA01FD4E490F}"/>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43" name="Isosceles Triangle 42">
              <a:extLst>
                <a:ext uri="{FF2B5EF4-FFF2-40B4-BE49-F238E27FC236}">
                  <a16:creationId xmlns:a16="http://schemas.microsoft.com/office/drawing/2014/main" id="{3F114231-6EFB-4DB4-86E0-8E248890BCE6}"/>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45" name="Group 44">
            <a:extLst>
              <a:ext uri="{FF2B5EF4-FFF2-40B4-BE49-F238E27FC236}">
                <a16:creationId xmlns:a16="http://schemas.microsoft.com/office/drawing/2014/main" id="{5002002C-6468-4D5F-99A1-58ACB745A700}"/>
              </a:ext>
            </a:extLst>
          </p:cNvPr>
          <p:cNvGrpSpPr>
            <a:grpSpLocks noChangeAspect="1"/>
          </p:cNvGrpSpPr>
          <p:nvPr/>
        </p:nvGrpSpPr>
        <p:grpSpPr>
          <a:xfrm>
            <a:off x="4622208" y="2102915"/>
            <a:ext cx="198314" cy="198314"/>
            <a:chOff x="8189735" y="2209800"/>
            <a:chExt cx="762000" cy="762000"/>
          </a:xfrm>
        </p:grpSpPr>
        <p:sp>
          <p:nvSpPr>
            <p:cNvPr id="46" name="Oval 45">
              <a:extLst>
                <a:ext uri="{FF2B5EF4-FFF2-40B4-BE49-F238E27FC236}">
                  <a16:creationId xmlns:a16="http://schemas.microsoft.com/office/drawing/2014/main" id="{AC783D32-C99F-448C-894F-B2684A06B0A5}"/>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47" name="Isosceles Triangle 46">
              <a:extLst>
                <a:ext uri="{FF2B5EF4-FFF2-40B4-BE49-F238E27FC236}">
                  <a16:creationId xmlns:a16="http://schemas.microsoft.com/office/drawing/2014/main" id="{E34F0A92-6B7C-413A-93ED-8D38B5AC0445}"/>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48" name="Group 47">
            <a:extLst>
              <a:ext uri="{FF2B5EF4-FFF2-40B4-BE49-F238E27FC236}">
                <a16:creationId xmlns:a16="http://schemas.microsoft.com/office/drawing/2014/main" id="{8D3CABC5-94F1-4BAE-8DBE-593AAE104BAD}"/>
              </a:ext>
            </a:extLst>
          </p:cNvPr>
          <p:cNvGrpSpPr>
            <a:grpSpLocks noChangeAspect="1"/>
          </p:cNvGrpSpPr>
          <p:nvPr/>
        </p:nvGrpSpPr>
        <p:grpSpPr>
          <a:xfrm>
            <a:off x="7409148" y="2003757"/>
            <a:ext cx="198314" cy="198314"/>
            <a:chOff x="8189735" y="2209800"/>
            <a:chExt cx="762000" cy="762000"/>
          </a:xfrm>
        </p:grpSpPr>
        <p:sp>
          <p:nvSpPr>
            <p:cNvPr id="49" name="Oval 48">
              <a:extLst>
                <a:ext uri="{FF2B5EF4-FFF2-40B4-BE49-F238E27FC236}">
                  <a16:creationId xmlns:a16="http://schemas.microsoft.com/office/drawing/2014/main" id="{61626D04-04F8-4E3B-B53E-C69B762AC1AD}"/>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0" name="Isosceles Triangle 49">
              <a:extLst>
                <a:ext uri="{FF2B5EF4-FFF2-40B4-BE49-F238E27FC236}">
                  <a16:creationId xmlns:a16="http://schemas.microsoft.com/office/drawing/2014/main" id="{AE3673EC-F5E4-485F-B45E-C7B1C6A42EBB}"/>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51" name="Group 50">
            <a:extLst>
              <a:ext uri="{FF2B5EF4-FFF2-40B4-BE49-F238E27FC236}">
                <a16:creationId xmlns:a16="http://schemas.microsoft.com/office/drawing/2014/main" id="{36BFE2B2-A6A8-4AAB-8CB2-3C029A8D1A2C}"/>
              </a:ext>
            </a:extLst>
          </p:cNvPr>
          <p:cNvGrpSpPr>
            <a:grpSpLocks noChangeAspect="1"/>
          </p:cNvGrpSpPr>
          <p:nvPr/>
        </p:nvGrpSpPr>
        <p:grpSpPr>
          <a:xfrm>
            <a:off x="3265656" y="4606885"/>
            <a:ext cx="198314" cy="198314"/>
            <a:chOff x="8189735" y="2209800"/>
            <a:chExt cx="762000" cy="762000"/>
          </a:xfrm>
        </p:grpSpPr>
        <p:sp>
          <p:nvSpPr>
            <p:cNvPr id="52" name="Oval 51">
              <a:extLst>
                <a:ext uri="{FF2B5EF4-FFF2-40B4-BE49-F238E27FC236}">
                  <a16:creationId xmlns:a16="http://schemas.microsoft.com/office/drawing/2014/main" id="{4274D3C1-B32F-49ED-8EC1-25D0F59B45A7}"/>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3" name="Isosceles Triangle 52">
              <a:extLst>
                <a:ext uri="{FF2B5EF4-FFF2-40B4-BE49-F238E27FC236}">
                  <a16:creationId xmlns:a16="http://schemas.microsoft.com/office/drawing/2014/main" id="{296D4CCF-5505-4341-A8B1-A8B5198E6937}"/>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54" name="OPUS solution">
            <a:extLst>
              <a:ext uri="{FF2B5EF4-FFF2-40B4-BE49-F238E27FC236}">
                <a16:creationId xmlns:a16="http://schemas.microsoft.com/office/drawing/2014/main" id="{805E1924-36F1-4ACC-92AE-CDF69DE7113C}"/>
              </a:ext>
            </a:extLst>
          </p:cNvPr>
          <p:cNvSpPr>
            <a:spLocks noChangeAspect="1"/>
          </p:cNvSpPr>
          <p:nvPr/>
        </p:nvSpPr>
        <p:spPr bwMode="auto">
          <a:xfrm>
            <a:off x="3290097" y="4873412"/>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Tree>
    <p:extLst>
      <p:ext uri="{BB962C8B-B14F-4D97-AF65-F5344CB8AC3E}">
        <p14:creationId xmlns:p14="http://schemas.microsoft.com/office/powerpoint/2010/main" val="1529786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750"/>
                                        <p:tgtEl>
                                          <p:spTgt spid="162"/>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750"/>
                            </p:stCondLst>
                            <p:childTnLst>
                              <p:par>
                                <p:cTn id="16" presetID="35" presetClass="emph" presetSubtype="0" repeatCount="indefinite" fill="hold" nodeType="afterEffect">
                                  <p:stCondLst>
                                    <p:cond delay="0"/>
                                  </p:stCondLst>
                                  <p:endCondLst>
                                    <p:cond evt="onNext" delay="0">
                                      <p:tgtEl>
                                        <p:sldTgt/>
                                      </p:tgtEl>
                                    </p:cond>
                                  </p:endCondLst>
                                  <p:childTnLst>
                                    <p:anim calcmode="discrete" valueType="str">
                                      <p:cBhvr>
                                        <p:cTn id="17" dur="1000" fill="hold"/>
                                        <p:tgtEl>
                                          <p:spTgt spid="162"/>
                                        </p:tgtEl>
                                        <p:attrNameLst>
                                          <p:attrName>style.visibility</p:attrName>
                                        </p:attrNameLst>
                                      </p:cBhvr>
                                      <p:tavLst>
                                        <p:tav tm="0">
                                          <p:val>
                                            <p:strVal val="hidden"/>
                                          </p:val>
                                        </p:tav>
                                        <p:tav tm="50000">
                                          <p:val>
                                            <p:strVal val="visible"/>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3"/>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7AA517C-A4DC-481D-B496-AF01E31937EF}"/>
              </a:ext>
            </a:extLst>
          </p:cNvPr>
          <p:cNvCxnSpPr>
            <a:cxnSpLocks/>
            <a:stCxn id="71" idx="7"/>
            <a:endCxn id="161" idx="2"/>
          </p:cNvCxnSpPr>
          <p:nvPr/>
        </p:nvCxnSpPr>
        <p:spPr>
          <a:xfrm flipV="1">
            <a:off x="1158789" y="2988136"/>
            <a:ext cx="1376402" cy="523229"/>
          </a:xfrm>
          <a:prstGeom prst="line">
            <a:avLst/>
          </a:prstGeom>
          <a:ln w="66675" cap="rnd">
            <a:solidFill>
              <a:srgbClr val="00CE00"/>
            </a:solidFill>
            <a:prstDash val="solid"/>
            <a:round/>
            <a:tailEnd type="none" w="sm"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88" name="Title 2">
            <a:extLst>
              <a:ext uri="{FF2B5EF4-FFF2-40B4-BE49-F238E27FC236}">
                <a16:creationId xmlns:a16="http://schemas.microsoft.com/office/drawing/2014/main" id="{9C1EE1EA-605A-468D-82D8-0CC902B703B9}"/>
              </a:ext>
            </a:extLst>
          </p:cNvPr>
          <p:cNvSpPr txBox="1">
            <a:spLocks/>
          </p:cNvSpPr>
          <p:nvPr/>
        </p:nvSpPr>
        <p:spPr bwMode="auto">
          <a:xfrm>
            <a:off x="961434" y="240613"/>
            <a:ext cx="7321550" cy="40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OPUS Projects (OP)</a:t>
            </a:r>
          </a:p>
        </p:txBody>
      </p:sp>
      <p:sp>
        <p:nvSpPr>
          <p:cNvPr id="89" name="text">
            <a:extLst>
              <a:ext uri="{FF2B5EF4-FFF2-40B4-BE49-F238E27FC236}">
                <a16:creationId xmlns:a16="http://schemas.microsoft.com/office/drawing/2014/main" id="{35D5A22D-65BF-4022-A3CA-E77E88C54CFC}"/>
              </a:ext>
            </a:extLst>
          </p:cNvPr>
          <p:cNvSpPr txBox="1">
            <a:spLocks/>
          </p:cNvSpPr>
          <p:nvPr/>
        </p:nvSpPr>
        <p:spPr bwMode="auto">
          <a:xfrm>
            <a:off x="69761" y="756189"/>
            <a:ext cx="5687756" cy="15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Simultaneous processing of your observed marks</a:t>
            </a:r>
          </a:p>
          <a:p>
            <a:pPr marL="230188" lvl="1" indent="168275" defTabSz="228617">
              <a:spcBef>
                <a:spcPts val="0"/>
              </a:spcBef>
              <a:spcAft>
                <a:spcPts val="150"/>
              </a:spcAf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Wingdings" panose="05000000000000000000" pitchFamily="2" charset="2"/>
              </a:rPr>
              <a:t>Improved Relative Accuracy</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Requires more field prep and </a:t>
            </a:r>
            <a:r>
              <a:rPr lang="en-US" sz="1800" dirty="0">
                <a:solidFill>
                  <a:prstClr val="black"/>
                </a:solidFill>
                <a:latin typeface="Cambria" panose="02040503050406030204" pitchFamily="18" charset="0"/>
                <a:ea typeface="Cambria" panose="02040503050406030204" pitchFamily="18" charset="0"/>
                <a:cs typeface="Open Sans" panose="020B0606030504020204" pitchFamily="34" charset="0"/>
                <a:sym typeface="Arial"/>
              </a:rPr>
              <a:t>office processing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 effort</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OP = true network solutions</a:t>
            </a:r>
          </a:p>
          <a:p>
            <a:pPr marL="285750" lvl="1" defTabSz="228617">
              <a:spcBef>
                <a:spcPts val="0"/>
              </a:spcBef>
              <a:spcAft>
                <a:spcPts val="150"/>
              </a:spcAf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And of course, </a:t>
            </a:r>
            <a:r>
              <a:rPr kumimoji="0" lang="en-US" sz="1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rPr>
              <a:t>least squares adjustment</a:t>
            </a:r>
          </a:p>
          <a:p>
            <a:pPr marL="0" marR="0" lvl="1" indent="0" algn="l" defTabSz="228617" rtl="0" eaLnBrk="0" fontAlgn="base" latinLnBrk="0" hangingPunct="0">
              <a:lnSpc>
                <a:spcPct val="100000"/>
              </a:lnSpc>
              <a:spcBef>
                <a:spcPts val="0"/>
              </a:spcBef>
              <a:spcAft>
                <a:spcPts val="15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Open Sans" panose="020B0606030504020204" pitchFamily="34" charset="0"/>
              <a:sym typeface="Arial"/>
            </a:endParaRPr>
          </a:p>
        </p:txBody>
      </p:sp>
      <p:cxnSp>
        <p:nvCxnSpPr>
          <p:cNvPr id="113" name="baseline2">
            <a:extLst>
              <a:ext uri="{FF2B5EF4-FFF2-40B4-BE49-F238E27FC236}">
                <a16:creationId xmlns:a16="http://schemas.microsoft.com/office/drawing/2014/main" id="{E819B6E3-F386-453A-83C8-6098A1D8246A}"/>
              </a:ext>
            </a:extLst>
          </p:cNvPr>
          <p:cNvCxnSpPr>
            <a:cxnSpLocks/>
            <a:stCxn id="120" idx="4"/>
            <a:endCxn id="159" idx="0"/>
          </p:cNvCxnSpPr>
          <p:nvPr/>
        </p:nvCxnSpPr>
        <p:spPr>
          <a:xfrm flipH="1">
            <a:off x="5508557" y="1671532"/>
            <a:ext cx="482488" cy="2457486"/>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17" name="baseline5">
            <a:extLst>
              <a:ext uri="{FF2B5EF4-FFF2-40B4-BE49-F238E27FC236}">
                <a16:creationId xmlns:a16="http://schemas.microsoft.com/office/drawing/2014/main" id="{404E200F-2835-4DE0-85F1-8D59B6ECE9FE}"/>
              </a:ext>
            </a:extLst>
          </p:cNvPr>
          <p:cNvCxnSpPr>
            <a:cxnSpLocks/>
            <a:stCxn id="126" idx="7"/>
            <a:endCxn id="118" idx="3"/>
          </p:cNvCxnSpPr>
          <p:nvPr/>
        </p:nvCxnSpPr>
        <p:spPr>
          <a:xfrm flipV="1">
            <a:off x="5578671" y="2780049"/>
            <a:ext cx="509809" cy="136925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19" name="Group 118">
            <a:extLst>
              <a:ext uri="{FF2B5EF4-FFF2-40B4-BE49-F238E27FC236}">
                <a16:creationId xmlns:a16="http://schemas.microsoft.com/office/drawing/2014/main" id="{244CF431-8207-4AA2-A2D9-B57766B2614D}"/>
              </a:ext>
            </a:extLst>
          </p:cNvPr>
          <p:cNvGrpSpPr>
            <a:grpSpLocks noChangeAspect="1"/>
          </p:cNvGrpSpPr>
          <p:nvPr/>
        </p:nvGrpSpPr>
        <p:grpSpPr>
          <a:xfrm>
            <a:off x="5891886" y="1473222"/>
            <a:ext cx="198314" cy="198314"/>
            <a:chOff x="8189735" y="2209800"/>
            <a:chExt cx="762000" cy="762000"/>
          </a:xfrm>
        </p:grpSpPr>
        <p:sp>
          <p:nvSpPr>
            <p:cNvPr id="120" name="Oval 119">
              <a:extLst>
                <a:ext uri="{FF2B5EF4-FFF2-40B4-BE49-F238E27FC236}">
                  <a16:creationId xmlns:a16="http://schemas.microsoft.com/office/drawing/2014/main" id="{A28737D3-4139-4219-AA4F-AEACF575D7EE}"/>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1" name="Isosceles Triangle 120">
              <a:extLst>
                <a:ext uri="{FF2B5EF4-FFF2-40B4-BE49-F238E27FC236}">
                  <a16:creationId xmlns:a16="http://schemas.microsoft.com/office/drawing/2014/main" id="{4BAC38E3-9D36-4053-B553-5CEA52F59EC0}"/>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2" name="Group 121">
            <a:extLst>
              <a:ext uri="{FF2B5EF4-FFF2-40B4-BE49-F238E27FC236}">
                <a16:creationId xmlns:a16="http://schemas.microsoft.com/office/drawing/2014/main" id="{8DB0B720-CB73-4AB4-88F4-C5A2A23D3CC3}"/>
              </a:ext>
            </a:extLst>
          </p:cNvPr>
          <p:cNvGrpSpPr>
            <a:grpSpLocks noChangeAspect="1"/>
          </p:cNvGrpSpPr>
          <p:nvPr/>
        </p:nvGrpSpPr>
        <p:grpSpPr>
          <a:xfrm>
            <a:off x="7331807" y="4050141"/>
            <a:ext cx="198314" cy="198314"/>
            <a:chOff x="8189735" y="2209800"/>
            <a:chExt cx="762000" cy="762000"/>
          </a:xfrm>
        </p:grpSpPr>
        <p:sp>
          <p:nvSpPr>
            <p:cNvPr id="123" name="Oval 122">
              <a:extLst>
                <a:ext uri="{FF2B5EF4-FFF2-40B4-BE49-F238E27FC236}">
                  <a16:creationId xmlns:a16="http://schemas.microsoft.com/office/drawing/2014/main" id="{95CC8ED7-40A5-4F0C-A1B7-205B976F422B}"/>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24" name="Isosceles Triangle 123">
              <a:extLst>
                <a:ext uri="{FF2B5EF4-FFF2-40B4-BE49-F238E27FC236}">
                  <a16:creationId xmlns:a16="http://schemas.microsoft.com/office/drawing/2014/main" id="{E58A895C-9F57-43A6-9331-C3796776BAD2}"/>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25" name="Group 124">
            <a:extLst>
              <a:ext uri="{FF2B5EF4-FFF2-40B4-BE49-F238E27FC236}">
                <a16:creationId xmlns:a16="http://schemas.microsoft.com/office/drawing/2014/main" id="{3C81BB80-4069-4339-9341-105171526DDA}"/>
              </a:ext>
            </a:extLst>
          </p:cNvPr>
          <p:cNvGrpSpPr>
            <a:grpSpLocks noChangeAspect="1"/>
          </p:cNvGrpSpPr>
          <p:nvPr/>
        </p:nvGrpSpPr>
        <p:grpSpPr>
          <a:xfrm>
            <a:off x="5409399" y="4120256"/>
            <a:ext cx="198314" cy="198314"/>
            <a:chOff x="8189735" y="2209800"/>
            <a:chExt cx="762000" cy="762000"/>
          </a:xfrm>
        </p:grpSpPr>
        <p:sp>
          <p:nvSpPr>
            <p:cNvPr id="126" name="Oval 125">
              <a:extLst>
                <a:ext uri="{FF2B5EF4-FFF2-40B4-BE49-F238E27FC236}">
                  <a16:creationId xmlns:a16="http://schemas.microsoft.com/office/drawing/2014/main" id="{32125782-8895-4AA5-BF94-C9D3F301A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
          <p:nvSpPr>
            <p:cNvPr id="127" name="Isosceles Triangle 126">
              <a:extLst>
                <a:ext uri="{FF2B5EF4-FFF2-40B4-BE49-F238E27FC236}">
                  <a16:creationId xmlns:a16="http://schemas.microsoft.com/office/drawing/2014/main" id="{E1407A39-945B-4EF5-9E11-F8B8B6E44AE4}"/>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grpSp>
      <p:sp>
        <p:nvSpPr>
          <p:cNvPr id="115" name="OPUS name">
            <a:extLst>
              <a:ext uri="{FF2B5EF4-FFF2-40B4-BE49-F238E27FC236}">
                <a16:creationId xmlns:a16="http://schemas.microsoft.com/office/drawing/2014/main" id="{98419B32-5F03-4D49-95DD-B9AF3A725BAC}"/>
              </a:ext>
            </a:extLst>
          </p:cNvPr>
          <p:cNvSpPr txBox="1"/>
          <p:nvPr/>
        </p:nvSpPr>
        <p:spPr>
          <a:xfrm>
            <a:off x="6235792" y="2628798"/>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5001</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sp>
        <p:nvSpPr>
          <p:cNvPr id="134" name="legend text">
            <a:extLst>
              <a:ext uri="{FF2B5EF4-FFF2-40B4-BE49-F238E27FC236}">
                <a16:creationId xmlns:a16="http://schemas.microsoft.com/office/drawing/2014/main" id="{D2C1CA97-1528-494F-8038-E09D7C7B6312}"/>
              </a:ext>
            </a:extLst>
          </p:cNvPr>
          <p:cNvSpPr txBox="1"/>
          <p:nvPr/>
        </p:nvSpPr>
        <p:spPr>
          <a:xfrm>
            <a:off x="3433610" y="4791785"/>
            <a:ext cx="1329909" cy="307777"/>
          </a:xfrm>
          <a:prstGeom prst="rect">
            <a:avLst/>
          </a:prstGeom>
          <a:noFill/>
        </p:spPr>
        <p:txBody>
          <a:bodyPr wrap="squar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OPUS Solution</a:t>
            </a:r>
            <a:endPar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9" name="legend text">
            <a:extLst>
              <a:ext uri="{FF2B5EF4-FFF2-40B4-BE49-F238E27FC236}">
                <a16:creationId xmlns:a16="http://schemas.microsoft.com/office/drawing/2014/main" id="{A3FC9927-AC0D-4062-8A65-44B5D6329F72}"/>
              </a:ext>
            </a:extLst>
          </p:cNvPr>
          <p:cNvSpPr txBox="1"/>
          <p:nvPr/>
        </p:nvSpPr>
        <p:spPr>
          <a:xfrm>
            <a:off x="3434326" y="4550766"/>
            <a:ext cx="600998" cy="307777"/>
          </a:xfrm>
          <a:prstGeom prst="rect">
            <a:avLst/>
          </a:prstGeom>
          <a:noFill/>
        </p:spPr>
        <p:txBody>
          <a:bodyPr wrap="none" rtlCol="0">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CORS</a:t>
            </a:r>
          </a:p>
        </p:txBody>
      </p:sp>
      <p:cxnSp>
        <p:nvCxnSpPr>
          <p:cNvPr id="140" name="baseline1">
            <a:extLst>
              <a:ext uri="{FF2B5EF4-FFF2-40B4-BE49-F238E27FC236}">
                <a16:creationId xmlns:a16="http://schemas.microsoft.com/office/drawing/2014/main" id="{60BCD041-6E0C-434B-B90E-1C6BE255D73E}"/>
              </a:ext>
            </a:extLst>
          </p:cNvPr>
          <p:cNvCxnSpPr>
            <a:cxnSpLocks/>
            <a:stCxn id="155" idx="6"/>
            <a:endCxn id="158" idx="1"/>
          </p:cNvCxnSpPr>
          <p:nvPr/>
        </p:nvCxnSpPr>
        <p:spPr>
          <a:xfrm>
            <a:off x="2075547" y="2344691"/>
            <a:ext cx="3362894" cy="1805110"/>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2" name="baseline3">
            <a:extLst>
              <a:ext uri="{FF2B5EF4-FFF2-40B4-BE49-F238E27FC236}">
                <a16:creationId xmlns:a16="http://schemas.microsoft.com/office/drawing/2014/main" id="{CF90FC83-F342-4024-84EE-20FC5AAA6360}"/>
              </a:ext>
            </a:extLst>
          </p:cNvPr>
          <p:cNvCxnSpPr>
            <a:cxnSpLocks/>
            <a:stCxn id="158" idx="1"/>
            <a:endCxn id="161" idx="5"/>
          </p:cNvCxnSpPr>
          <p:nvPr/>
        </p:nvCxnSpPr>
        <p:spPr>
          <a:xfrm flipH="1" flipV="1">
            <a:off x="2658297" y="3039125"/>
            <a:ext cx="2780144" cy="1110672"/>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cxnSp>
        <p:nvCxnSpPr>
          <p:cNvPr id="144" name="baseline5">
            <a:extLst>
              <a:ext uri="{FF2B5EF4-FFF2-40B4-BE49-F238E27FC236}">
                <a16:creationId xmlns:a16="http://schemas.microsoft.com/office/drawing/2014/main" id="{0C731F3B-824D-4F0B-BF26-A855AC07F11E}"/>
              </a:ext>
            </a:extLst>
          </p:cNvPr>
          <p:cNvCxnSpPr>
            <a:cxnSpLocks/>
            <a:stCxn id="152" idx="7"/>
            <a:endCxn id="158" idx="2"/>
          </p:cNvCxnSpPr>
          <p:nvPr/>
        </p:nvCxnSpPr>
        <p:spPr>
          <a:xfrm flipV="1">
            <a:off x="2046504" y="4219916"/>
            <a:ext cx="3362894" cy="188464"/>
          </a:xfrm>
          <a:prstGeom prst="line">
            <a:avLst/>
          </a:prstGeom>
          <a:noFill/>
          <a:ln w="76200" cap="sq">
            <a:solidFill>
              <a:srgbClr val="FF0000"/>
            </a:solidFill>
            <a:round/>
            <a:headEnd/>
            <a:tailEnd/>
          </a:ln>
          <a:extLst>
            <a:ext uri="{909E8E84-426E-40DD-AFC4-6F175D3DCCD1}">
              <a14:hiddenFill xmlns:a14="http://schemas.microsoft.com/office/drawing/2010/main">
                <a:noFill/>
              </a14:hiddenFill>
            </a:ext>
          </a:extLst>
        </p:spPr>
      </p:cxnSp>
      <p:grpSp>
        <p:nvGrpSpPr>
          <p:cNvPr id="151" name="Group 150">
            <a:extLst>
              <a:ext uri="{FF2B5EF4-FFF2-40B4-BE49-F238E27FC236}">
                <a16:creationId xmlns:a16="http://schemas.microsoft.com/office/drawing/2014/main" id="{CBA01078-62B0-4EB3-BDE3-C0FB265893CE}"/>
              </a:ext>
            </a:extLst>
          </p:cNvPr>
          <p:cNvGrpSpPr>
            <a:grpSpLocks noChangeAspect="1"/>
          </p:cNvGrpSpPr>
          <p:nvPr/>
        </p:nvGrpSpPr>
        <p:grpSpPr>
          <a:xfrm>
            <a:off x="1877234" y="4379337"/>
            <a:ext cx="198314" cy="198314"/>
            <a:chOff x="8189735" y="2209800"/>
            <a:chExt cx="762000" cy="762000"/>
          </a:xfrm>
        </p:grpSpPr>
        <p:sp>
          <p:nvSpPr>
            <p:cNvPr id="152" name="Oval 151">
              <a:extLst>
                <a:ext uri="{FF2B5EF4-FFF2-40B4-BE49-F238E27FC236}">
                  <a16:creationId xmlns:a16="http://schemas.microsoft.com/office/drawing/2014/main" id="{F06005A0-9A7F-499C-852A-B2F14F0EE792}"/>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3" name="Isosceles Triangle 152">
              <a:extLst>
                <a:ext uri="{FF2B5EF4-FFF2-40B4-BE49-F238E27FC236}">
                  <a16:creationId xmlns:a16="http://schemas.microsoft.com/office/drawing/2014/main" id="{ADB1C4B4-F230-4B57-8AED-09F3D7677309}"/>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54" name="Group 153">
            <a:extLst>
              <a:ext uri="{FF2B5EF4-FFF2-40B4-BE49-F238E27FC236}">
                <a16:creationId xmlns:a16="http://schemas.microsoft.com/office/drawing/2014/main" id="{E5A8EF83-B35C-459A-9017-04C7A71F488C}"/>
              </a:ext>
            </a:extLst>
          </p:cNvPr>
          <p:cNvGrpSpPr>
            <a:grpSpLocks noChangeAspect="1"/>
          </p:cNvGrpSpPr>
          <p:nvPr/>
        </p:nvGrpSpPr>
        <p:grpSpPr>
          <a:xfrm>
            <a:off x="1877234" y="2245533"/>
            <a:ext cx="198314" cy="198314"/>
            <a:chOff x="8189735" y="2209800"/>
            <a:chExt cx="762000" cy="762000"/>
          </a:xfrm>
        </p:grpSpPr>
        <p:sp>
          <p:nvSpPr>
            <p:cNvPr id="155" name="Oval 154">
              <a:extLst>
                <a:ext uri="{FF2B5EF4-FFF2-40B4-BE49-F238E27FC236}">
                  <a16:creationId xmlns:a16="http://schemas.microsoft.com/office/drawing/2014/main" id="{0B2968B6-7CC8-48CA-AF17-CAACC1C6D0BA}"/>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6" name="Isosceles Triangle 155">
              <a:extLst>
                <a:ext uri="{FF2B5EF4-FFF2-40B4-BE49-F238E27FC236}">
                  <a16:creationId xmlns:a16="http://schemas.microsoft.com/office/drawing/2014/main" id="{6CCA7A4E-1971-43F6-80B2-30FE7DD94CBE}"/>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160" name="OPUS name">
            <a:extLst>
              <a:ext uri="{FF2B5EF4-FFF2-40B4-BE49-F238E27FC236}">
                <a16:creationId xmlns:a16="http://schemas.microsoft.com/office/drawing/2014/main" id="{9BA9F6D4-5F25-4010-B75C-A4115DCB933C}"/>
              </a:ext>
            </a:extLst>
          </p:cNvPr>
          <p:cNvSpPr txBox="1"/>
          <p:nvPr/>
        </p:nvSpPr>
        <p:spPr>
          <a:xfrm>
            <a:off x="1999151" y="2937612"/>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5002</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grpSp>
        <p:nvGrpSpPr>
          <p:cNvPr id="49" name="Group 48">
            <a:extLst>
              <a:ext uri="{FF2B5EF4-FFF2-40B4-BE49-F238E27FC236}">
                <a16:creationId xmlns:a16="http://schemas.microsoft.com/office/drawing/2014/main" id="{E026A491-D37F-4445-9CCA-6C61EE69F792}"/>
              </a:ext>
            </a:extLst>
          </p:cNvPr>
          <p:cNvGrpSpPr>
            <a:grpSpLocks noChangeAspect="1"/>
          </p:cNvGrpSpPr>
          <p:nvPr/>
        </p:nvGrpSpPr>
        <p:grpSpPr>
          <a:xfrm>
            <a:off x="4622208" y="2102915"/>
            <a:ext cx="198314" cy="198314"/>
            <a:chOff x="8189735" y="2209800"/>
            <a:chExt cx="762000" cy="762000"/>
          </a:xfrm>
        </p:grpSpPr>
        <p:sp>
          <p:nvSpPr>
            <p:cNvPr id="50" name="Oval 49">
              <a:extLst>
                <a:ext uri="{FF2B5EF4-FFF2-40B4-BE49-F238E27FC236}">
                  <a16:creationId xmlns:a16="http://schemas.microsoft.com/office/drawing/2014/main" id="{BE5CE2A1-6BAD-4EBF-8B2D-C652D1AA4420}"/>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1" name="Isosceles Triangle 50">
              <a:extLst>
                <a:ext uri="{FF2B5EF4-FFF2-40B4-BE49-F238E27FC236}">
                  <a16:creationId xmlns:a16="http://schemas.microsoft.com/office/drawing/2014/main" id="{653009C6-1893-4593-9495-3B10E2712BB3}"/>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52" name="Group 51">
            <a:extLst>
              <a:ext uri="{FF2B5EF4-FFF2-40B4-BE49-F238E27FC236}">
                <a16:creationId xmlns:a16="http://schemas.microsoft.com/office/drawing/2014/main" id="{93F397E7-7002-4161-8B26-AA8CF2EE0F65}"/>
              </a:ext>
            </a:extLst>
          </p:cNvPr>
          <p:cNvGrpSpPr>
            <a:grpSpLocks noChangeAspect="1"/>
          </p:cNvGrpSpPr>
          <p:nvPr/>
        </p:nvGrpSpPr>
        <p:grpSpPr>
          <a:xfrm>
            <a:off x="7409148" y="2003757"/>
            <a:ext cx="198314" cy="198314"/>
            <a:chOff x="8189735" y="2209800"/>
            <a:chExt cx="762000" cy="762000"/>
          </a:xfrm>
        </p:grpSpPr>
        <p:sp>
          <p:nvSpPr>
            <p:cNvPr id="53" name="Oval 52">
              <a:extLst>
                <a:ext uri="{FF2B5EF4-FFF2-40B4-BE49-F238E27FC236}">
                  <a16:creationId xmlns:a16="http://schemas.microsoft.com/office/drawing/2014/main" id="{2B66CC30-424F-4DDA-8299-0D1CA36AB7C0}"/>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4" name="Isosceles Triangle 53">
              <a:extLst>
                <a:ext uri="{FF2B5EF4-FFF2-40B4-BE49-F238E27FC236}">
                  <a16:creationId xmlns:a16="http://schemas.microsoft.com/office/drawing/2014/main" id="{94BF744A-BBC1-4045-B602-0B2C7D638BDB}"/>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grpSp>
        <p:nvGrpSpPr>
          <p:cNvPr id="16" name="Group 15">
            <a:extLst>
              <a:ext uri="{FF2B5EF4-FFF2-40B4-BE49-F238E27FC236}">
                <a16:creationId xmlns:a16="http://schemas.microsoft.com/office/drawing/2014/main" id="{D8404A24-AF0D-4873-8859-6ACF4E223A04}"/>
              </a:ext>
            </a:extLst>
          </p:cNvPr>
          <p:cNvGrpSpPr/>
          <p:nvPr/>
        </p:nvGrpSpPr>
        <p:grpSpPr>
          <a:xfrm>
            <a:off x="5607715" y="966020"/>
            <a:ext cx="3290033" cy="3253894"/>
            <a:chOff x="11215420" y="1932036"/>
            <a:chExt cx="6580066" cy="6507788"/>
          </a:xfrm>
        </p:grpSpPr>
        <p:cxnSp>
          <p:nvCxnSpPr>
            <p:cNvPr id="116" name="baseline4">
              <a:extLst>
                <a:ext uri="{FF2B5EF4-FFF2-40B4-BE49-F238E27FC236}">
                  <a16:creationId xmlns:a16="http://schemas.microsoft.com/office/drawing/2014/main" id="{B6E5E662-9A89-4757-AA19-B96FCDF7F03B}"/>
                </a:ext>
              </a:extLst>
            </p:cNvPr>
            <p:cNvCxnSpPr>
              <a:cxnSpLocks/>
              <a:stCxn id="57" idx="2"/>
              <a:endCxn id="158" idx="6"/>
            </p:cNvCxnSpPr>
            <p:nvPr/>
          </p:nvCxnSpPr>
          <p:spPr>
            <a:xfrm flipH="1">
              <a:off x="11215420" y="1932036"/>
              <a:ext cx="6580066" cy="6507788"/>
            </a:xfrm>
            <a:prstGeom prst="line">
              <a:avLst/>
            </a:prstGeom>
            <a:noFill/>
            <a:ln w="76200" cap="rnd">
              <a:solidFill>
                <a:srgbClr val="FF0000"/>
              </a:solidFill>
              <a:prstDash val="solid"/>
              <a:round/>
              <a:headEnd/>
              <a:tailEnd/>
            </a:ln>
            <a:extLst>
              <a:ext uri="{909E8E84-426E-40DD-AFC4-6F175D3DCCD1}">
                <a14:hiddenFill xmlns:a14="http://schemas.microsoft.com/office/drawing/2010/main">
                  <a:noFill/>
                </a14:hiddenFill>
              </a:ext>
            </a:extLst>
          </p:spPr>
        </p:cxnSp>
        <p:cxnSp>
          <p:nvCxnSpPr>
            <p:cNvPr id="64" name="Connector: Curved 63">
              <a:extLst>
                <a:ext uri="{FF2B5EF4-FFF2-40B4-BE49-F238E27FC236}">
                  <a16:creationId xmlns:a16="http://schemas.microsoft.com/office/drawing/2014/main" id="{10DCF17F-25D3-473D-AB9E-CD18E9C6D0D6}"/>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CEC60F52-78BF-4AFB-8A8B-BD2C1BA5335A}"/>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sp>
        <p:nvSpPr>
          <p:cNvPr id="65" name="OPUS name">
            <a:extLst>
              <a:ext uri="{FF2B5EF4-FFF2-40B4-BE49-F238E27FC236}">
                <a16:creationId xmlns:a16="http://schemas.microsoft.com/office/drawing/2014/main" id="{6675E0D9-98F1-431A-92A5-879EA14ED625}"/>
              </a:ext>
            </a:extLst>
          </p:cNvPr>
          <p:cNvSpPr txBox="1"/>
          <p:nvPr/>
        </p:nvSpPr>
        <p:spPr>
          <a:xfrm>
            <a:off x="7742562" y="717438"/>
            <a:ext cx="1197315" cy="461665"/>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Distant CORS</a:t>
            </a:r>
          </a:p>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0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~400-800 km</a:t>
            </a:r>
            <a:endParaRPr kumimoji="0" lang="en-US" sz="9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grpSp>
        <p:nvGrpSpPr>
          <p:cNvPr id="55" name="Group 54">
            <a:extLst>
              <a:ext uri="{FF2B5EF4-FFF2-40B4-BE49-F238E27FC236}">
                <a16:creationId xmlns:a16="http://schemas.microsoft.com/office/drawing/2014/main" id="{A6D57122-EAD8-458F-93DC-EE3ADABBDD02}"/>
              </a:ext>
            </a:extLst>
          </p:cNvPr>
          <p:cNvGrpSpPr>
            <a:grpSpLocks noChangeAspect="1"/>
          </p:cNvGrpSpPr>
          <p:nvPr/>
        </p:nvGrpSpPr>
        <p:grpSpPr>
          <a:xfrm>
            <a:off x="8875932" y="814971"/>
            <a:ext cx="198314" cy="198314"/>
            <a:chOff x="8189735" y="2209800"/>
            <a:chExt cx="762000" cy="762000"/>
          </a:xfrm>
        </p:grpSpPr>
        <p:sp>
          <p:nvSpPr>
            <p:cNvPr id="56" name="Oval 55">
              <a:extLst>
                <a:ext uri="{FF2B5EF4-FFF2-40B4-BE49-F238E27FC236}">
                  <a16:creationId xmlns:a16="http://schemas.microsoft.com/office/drawing/2014/main" id="{714BEB97-3ACD-4BA7-8A6F-B3E00078906F}"/>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57" name="Isosceles Triangle 56">
              <a:extLst>
                <a:ext uri="{FF2B5EF4-FFF2-40B4-BE49-F238E27FC236}">
                  <a16:creationId xmlns:a16="http://schemas.microsoft.com/office/drawing/2014/main" id="{5A2A667A-9024-44F2-B46B-196C2E773375}"/>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70" name="OPUS name">
            <a:extLst>
              <a:ext uri="{FF2B5EF4-FFF2-40B4-BE49-F238E27FC236}">
                <a16:creationId xmlns:a16="http://schemas.microsoft.com/office/drawing/2014/main" id="{20CD91C9-4D27-430C-ABE6-C721EFC7E874}"/>
              </a:ext>
            </a:extLst>
          </p:cNvPr>
          <p:cNvSpPr txBox="1"/>
          <p:nvPr/>
        </p:nvSpPr>
        <p:spPr>
          <a:xfrm>
            <a:off x="546001" y="3545991"/>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5004</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cxnSp>
        <p:nvCxnSpPr>
          <p:cNvPr id="73" name="baseline3">
            <a:extLst>
              <a:ext uri="{FF2B5EF4-FFF2-40B4-BE49-F238E27FC236}">
                <a16:creationId xmlns:a16="http://schemas.microsoft.com/office/drawing/2014/main" id="{31859321-1109-4545-8B5D-7B41DC18A808}"/>
              </a:ext>
            </a:extLst>
          </p:cNvPr>
          <p:cNvCxnSpPr>
            <a:cxnSpLocks/>
            <a:stCxn id="158" idx="2"/>
            <a:endCxn id="71" idx="6"/>
          </p:cNvCxnSpPr>
          <p:nvPr/>
        </p:nvCxnSpPr>
        <p:spPr>
          <a:xfrm flipH="1" flipV="1">
            <a:off x="1179911" y="3562360"/>
            <a:ext cx="4229488" cy="657557"/>
          </a:xfrm>
          <a:prstGeom prst="line">
            <a:avLst/>
          </a:prstGeom>
          <a:noFill/>
          <a:ln w="76200" cap="sq">
            <a:solidFill>
              <a:srgbClr val="0070C0"/>
            </a:solidFill>
            <a:round/>
            <a:headEnd/>
            <a:tailEnd/>
          </a:ln>
          <a:extLst>
            <a:ext uri="{909E8E84-426E-40DD-AFC4-6F175D3DCCD1}">
              <a14:hiddenFill xmlns:a14="http://schemas.microsoft.com/office/drawing/2010/main">
                <a:noFill/>
              </a14:hiddenFill>
            </a:ext>
          </a:extLst>
        </p:spPr>
      </p:cxnSp>
      <p:cxnSp>
        <p:nvCxnSpPr>
          <p:cNvPr id="78" name="baseline3">
            <a:extLst>
              <a:ext uri="{FF2B5EF4-FFF2-40B4-BE49-F238E27FC236}">
                <a16:creationId xmlns:a16="http://schemas.microsoft.com/office/drawing/2014/main" id="{1BBB6976-656E-42AF-9047-1149BF968BE9}"/>
              </a:ext>
            </a:extLst>
          </p:cNvPr>
          <p:cNvCxnSpPr>
            <a:cxnSpLocks/>
            <a:stCxn id="158" idx="1"/>
            <a:endCxn id="72" idx="5"/>
          </p:cNvCxnSpPr>
          <p:nvPr/>
        </p:nvCxnSpPr>
        <p:spPr>
          <a:xfrm flipH="1" flipV="1">
            <a:off x="4690956" y="3354269"/>
            <a:ext cx="747487" cy="795532"/>
          </a:xfrm>
          <a:prstGeom prst="line">
            <a:avLst/>
          </a:prstGeom>
          <a:noFill/>
          <a:ln w="76200" cap="sq">
            <a:solidFill>
              <a:srgbClr val="0070C0"/>
            </a:solidFill>
            <a:round/>
            <a:headEnd/>
            <a:tailEnd/>
          </a:ln>
          <a:extLst>
            <a:ext uri="{909E8E84-426E-40DD-AFC4-6F175D3DCCD1}">
              <a14:hiddenFill xmlns:a14="http://schemas.microsoft.com/office/drawing/2010/main">
                <a:noFill/>
              </a14:hiddenFill>
            </a:ext>
          </a:extLst>
        </p:spPr>
      </p:cxnSp>
      <p:grpSp>
        <p:nvGrpSpPr>
          <p:cNvPr id="157" name="Group 156">
            <a:extLst>
              <a:ext uri="{FF2B5EF4-FFF2-40B4-BE49-F238E27FC236}">
                <a16:creationId xmlns:a16="http://schemas.microsoft.com/office/drawing/2014/main" id="{FB900C21-6951-4262-B85A-C654149A69B5}"/>
              </a:ext>
            </a:extLst>
          </p:cNvPr>
          <p:cNvGrpSpPr>
            <a:grpSpLocks noChangeAspect="1"/>
          </p:cNvGrpSpPr>
          <p:nvPr/>
        </p:nvGrpSpPr>
        <p:grpSpPr>
          <a:xfrm>
            <a:off x="5409399" y="4120758"/>
            <a:ext cx="198314" cy="198314"/>
            <a:chOff x="8189735" y="2209800"/>
            <a:chExt cx="762000" cy="762000"/>
          </a:xfrm>
        </p:grpSpPr>
        <p:sp>
          <p:nvSpPr>
            <p:cNvPr id="158" name="Oval 157">
              <a:extLst>
                <a:ext uri="{FF2B5EF4-FFF2-40B4-BE49-F238E27FC236}">
                  <a16:creationId xmlns:a16="http://schemas.microsoft.com/office/drawing/2014/main" id="{078740E6-4580-4B4B-98C7-876AF30C46B1}"/>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159" name="Isosceles Triangle 158">
              <a:extLst>
                <a:ext uri="{FF2B5EF4-FFF2-40B4-BE49-F238E27FC236}">
                  <a16:creationId xmlns:a16="http://schemas.microsoft.com/office/drawing/2014/main" id="{D5956D56-C075-4587-A138-F5FD48E5941D}"/>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cxnSp>
        <p:nvCxnSpPr>
          <p:cNvPr id="85" name="Straight Connector 84">
            <a:extLst>
              <a:ext uri="{FF2B5EF4-FFF2-40B4-BE49-F238E27FC236}">
                <a16:creationId xmlns:a16="http://schemas.microsoft.com/office/drawing/2014/main" id="{6905B9F0-262D-49F9-8A8B-EA80739C680C}"/>
              </a:ext>
            </a:extLst>
          </p:cNvPr>
          <p:cNvCxnSpPr>
            <a:cxnSpLocks/>
            <a:stCxn id="72" idx="2"/>
            <a:endCxn id="161" idx="6"/>
          </p:cNvCxnSpPr>
          <p:nvPr/>
        </p:nvCxnSpPr>
        <p:spPr>
          <a:xfrm flipH="1" flipV="1">
            <a:off x="2679417" y="2988138"/>
            <a:ext cx="1888428" cy="315140"/>
          </a:xfrm>
          <a:prstGeom prst="line">
            <a:avLst/>
          </a:prstGeom>
          <a:ln w="66675" cap="rnd">
            <a:solidFill>
              <a:srgbClr val="00CE00"/>
            </a:solidFill>
            <a:prstDash val="solid"/>
            <a:round/>
            <a:tailEnd type="none" w="sm"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69E1444-4C60-4900-87B1-3BFF0A48C3E5}"/>
              </a:ext>
            </a:extLst>
          </p:cNvPr>
          <p:cNvCxnSpPr>
            <a:cxnSpLocks/>
            <a:stCxn id="72" idx="6"/>
            <a:endCxn id="118" idx="2"/>
          </p:cNvCxnSpPr>
          <p:nvPr/>
        </p:nvCxnSpPr>
        <p:spPr>
          <a:xfrm flipV="1">
            <a:off x="4712078" y="2729054"/>
            <a:ext cx="1355281" cy="574221"/>
          </a:xfrm>
          <a:prstGeom prst="line">
            <a:avLst/>
          </a:prstGeom>
          <a:ln w="66675" cap="rnd">
            <a:solidFill>
              <a:srgbClr val="00CE00"/>
            </a:solidFill>
            <a:prstDash val="solid"/>
            <a:round/>
            <a:tailEnd type="none" w="sm"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161" name="OPUS solution">
            <a:extLst>
              <a:ext uri="{FF2B5EF4-FFF2-40B4-BE49-F238E27FC236}">
                <a16:creationId xmlns:a16="http://schemas.microsoft.com/office/drawing/2014/main" id="{E339044F-9A9A-40D6-8093-8EA059886984}"/>
              </a:ext>
            </a:extLst>
          </p:cNvPr>
          <p:cNvSpPr>
            <a:spLocks noChangeAspect="1"/>
          </p:cNvSpPr>
          <p:nvPr/>
        </p:nvSpPr>
        <p:spPr bwMode="auto">
          <a:xfrm>
            <a:off x="2535192" y="291602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118" name="OPUS solution">
            <a:extLst>
              <a:ext uri="{FF2B5EF4-FFF2-40B4-BE49-F238E27FC236}">
                <a16:creationId xmlns:a16="http://schemas.microsoft.com/office/drawing/2014/main" id="{92CBF154-DD75-49DD-BB1B-FF1A34A7667D}"/>
              </a:ext>
            </a:extLst>
          </p:cNvPr>
          <p:cNvSpPr>
            <a:spLocks noChangeAspect="1"/>
          </p:cNvSpPr>
          <p:nvPr/>
        </p:nvSpPr>
        <p:spPr bwMode="auto">
          <a:xfrm>
            <a:off x="6067359" y="2656943"/>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71" name="OPUS solution">
            <a:extLst>
              <a:ext uri="{FF2B5EF4-FFF2-40B4-BE49-F238E27FC236}">
                <a16:creationId xmlns:a16="http://schemas.microsoft.com/office/drawing/2014/main" id="{D54B42E5-A192-45C1-A4E0-B1901A67B70F}"/>
              </a:ext>
            </a:extLst>
          </p:cNvPr>
          <p:cNvSpPr>
            <a:spLocks noChangeAspect="1"/>
          </p:cNvSpPr>
          <p:nvPr/>
        </p:nvSpPr>
        <p:spPr bwMode="auto">
          <a:xfrm>
            <a:off x="1035684" y="3490245"/>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72" name="OPUS solution">
            <a:extLst>
              <a:ext uri="{FF2B5EF4-FFF2-40B4-BE49-F238E27FC236}">
                <a16:creationId xmlns:a16="http://schemas.microsoft.com/office/drawing/2014/main" id="{4EB68FDB-1038-4DB6-B4CD-DDB5CBC5B4AB}"/>
              </a:ext>
            </a:extLst>
          </p:cNvPr>
          <p:cNvSpPr>
            <a:spLocks noChangeAspect="1"/>
          </p:cNvSpPr>
          <p:nvPr/>
        </p:nvSpPr>
        <p:spPr bwMode="auto">
          <a:xfrm>
            <a:off x="4567848" y="3231164"/>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824"/>
            <a:endParaRPr lang="en-US" sz="1600">
              <a:solidFill>
                <a:srgbClr val="003054"/>
              </a:solidFill>
              <a:latin typeface="Calibri"/>
              <a:sym typeface="Arial"/>
            </a:endParaRPr>
          </a:p>
        </p:txBody>
      </p:sp>
      <p:sp>
        <p:nvSpPr>
          <p:cNvPr id="69" name="OPUS name">
            <a:extLst>
              <a:ext uri="{FF2B5EF4-FFF2-40B4-BE49-F238E27FC236}">
                <a16:creationId xmlns:a16="http://schemas.microsoft.com/office/drawing/2014/main" id="{963785F8-F44C-43FD-AD5B-2EC12DC65AB5}"/>
              </a:ext>
            </a:extLst>
          </p:cNvPr>
          <p:cNvSpPr txBox="1"/>
          <p:nvPr/>
        </p:nvSpPr>
        <p:spPr>
          <a:xfrm>
            <a:off x="4082128" y="3090039"/>
            <a:ext cx="582211" cy="307777"/>
          </a:xfrm>
          <a:prstGeom prst="rect">
            <a:avLst/>
          </a:prstGeom>
          <a:noFill/>
          <a:ln>
            <a:noFill/>
          </a:ln>
        </p:spPr>
        <p:txBody>
          <a:bodyPr wrap="none">
            <a:spAutoFit/>
          </a:bodyPr>
          <a:lstStyle/>
          <a:p>
            <a:pPr marL="0" marR="0" lvl="0" indent="0" algn="l" defTabSz="228617" rtl="0" eaLnBrk="1" fontAlgn="base" latinLnBrk="0" hangingPunct="1">
              <a:lnSpc>
                <a:spcPct val="100000"/>
              </a:lnSpc>
              <a:spcBef>
                <a:spcPct val="0"/>
              </a:spcBef>
              <a:spcAft>
                <a:spcPct val="0"/>
              </a:spcAft>
              <a:buClrTx/>
              <a:buSzTx/>
              <a:buFont typeface="Arial"/>
              <a:buNone/>
              <a:tabLst/>
              <a:defRPr/>
            </a:pPr>
            <a:r>
              <a:rPr kumimoji="0" lang="en-US" sz="14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rPr>
              <a:t>5003</a:t>
            </a:r>
            <a:endParaRPr kumimoji="0" lang="en-US" sz="1200" b="0" i="0" u="none" strike="noStrike" kern="1200" cap="none" spc="0" normalizeH="0" baseline="0" noProof="0" dirty="0">
              <a:ln>
                <a:noFill/>
              </a:ln>
              <a:solidFill>
                <a:srgbClr val="003054"/>
              </a:solidFill>
              <a:effectLst/>
              <a:uLnTx/>
              <a:uFillTx/>
              <a:latin typeface="Cambria" panose="02040503050406030204" pitchFamily="18" charset="0"/>
              <a:ea typeface="Cambria" panose="02040503050406030204" pitchFamily="18" charset="0"/>
              <a:cs typeface="Arial"/>
              <a:sym typeface="Arial"/>
            </a:endParaRPr>
          </a:p>
        </p:txBody>
      </p:sp>
      <p:grpSp>
        <p:nvGrpSpPr>
          <p:cNvPr id="60" name="Group 59">
            <a:extLst>
              <a:ext uri="{FF2B5EF4-FFF2-40B4-BE49-F238E27FC236}">
                <a16:creationId xmlns:a16="http://schemas.microsoft.com/office/drawing/2014/main" id="{A2C209E1-C6AD-40E6-8192-1FDDC54B134A}"/>
              </a:ext>
            </a:extLst>
          </p:cNvPr>
          <p:cNvGrpSpPr>
            <a:grpSpLocks noChangeAspect="1"/>
          </p:cNvGrpSpPr>
          <p:nvPr/>
        </p:nvGrpSpPr>
        <p:grpSpPr>
          <a:xfrm>
            <a:off x="3265656" y="4606885"/>
            <a:ext cx="198314" cy="198314"/>
            <a:chOff x="8189735" y="2209800"/>
            <a:chExt cx="762000" cy="762000"/>
          </a:xfrm>
        </p:grpSpPr>
        <p:sp>
          <p:nvSpPr>
            <p:cNvPr id="61" name="Oval 60">
              <a:extLst>
                <a:ext uri="{FF2B5EF4-FFF2-40B4-BE49-F238E27FC236}">
                  <a16:creationId xmlns:a16="http://schemas.microsoft.com/office/drawing/2014/main" id="{9ACF5EA5-8E72-4740-AC02-4E2ACF16E500}"/>
                </a:ext>
              </a:extLst>
            </p:cNvPr>
            <p:cNvSpPr/>
            <p:nvPr/>
          </p:nvSpPr>
          <p:spPr>
            <a:xfrm>
              <a:off x="8189735" y="2209800"/>
              <a:ext cx="762000" cy="762000"/>
            </a:xfrm>
            <a:prstGeom prst="ellips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sp>
          <p:nvSpPr>
            <p:cNvPr id="62" name="Isosceles Triangle 61">
              <a:extLst>
                <a:ext uri="{FF2B5EF4-FFF2-40B4-BE49-F238E27FC236}">
                  <a16:creationId xmlns:a16="http://schemas.microsoft.com/office/drawing/2014/main" id="{168BBD57-17F0-479B-88A6-C8E852AD47F4}"/>
                </a:ext>
              </a:extLst>
            </p:cNvPr>
            <p:cNvSpPr/>
            <p:nvPr/>
          </p:nvSpPr>
          <p:spPr>
            <a:xfrm>
              <a:off x="8273555" y="2241550"/>
              <a:ext cx="594360" cy="548640"/>
            </a:xfrm>
            <a:prstGeom prst="triangle">
              <a:avLst/>
            </a:prstGeom>
            <a:solidFill>
              <a:srgbClr val="433478"/>
            </a:solidFill>
            <a:ln w="190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24"/>
              <a:endParaRPr lang="en-US" sz="1600">
                <a:solidFill>
                  <a:srgbClr val="003054"/>
                </a:solidFill>
                <a:latin typeface="Calibri"/>
                <a:sym typeface="Arial"/>
              </a:endParaRPr>
            </a:p>
          </p:txBody>
        </p:sp>
      </p:grpSp>
      <p:sp>
        <p:nvSpPr>
          <p:cNvPr id="63" name="OPUS solution">
            <a:extLst>
              <a:ext uri="{FF2B5EF4-FFF2-40B4-BE49-F238E27FC236}">
                <a16:creationId xmlns:a16="http://schemas.microsoft.com/office/drawing/2014/main" id="{73441BE9-4820-430D-8CA1-FACE2433877C}"/>
              </a:ext>
            </a:extLst>
          </p:cNvPr>
          <p:cNvSpPr>
            <a:spLocks noChangeAspect="1"/>
          </p:cNvSpPr>
          <p:nvPr/>
        </p:nvSpPr>
        <p:spPr bwMode="auto">
          <a:xfrm>
            <a:off x="3290097" y="4873412"/>
            <a:ext cx="144229" cy="144229"/>
          </a:xfrm>
          <a:prstGeom prst="ellipse">
            <a:avLst/>
          </a:prstGeom>
          <a:solidFill>
            <a:srgbClr val="42E7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04824"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a:ln>
                <a:noFill/>
              </a:ln>
              <a:solidFill>
                <a:srgbClr val="003054"/>
              </a:solidFill>
              <a:effectLst/>
              <a:uLnTx/>
              <a:uFillTx/>
              <a:latin typeface="Calibri"/>
              <a:ea typeface="+mn-ea"/>
              <a:cs typeface="+mn-cs"/>
              <a:sym typeface="Arial"/>
            </a:endParaRPr>
          </a:p>
        </p:txBody>
      </p:sp>
    </p:spTree>
    <p:extLst>
      <p:ext uri="{BB962C8B-B14F-4D97-AF65-F5344CB8AC3E}">
        <p14:creationId xmlns:p14="http://schemas.microsoft.com/office/powerpoint/2010/main" val="3896017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par>
                                <p:cTn id="32" presetID="22" presetClass="entr" presetSubtype="2"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9">
                                            <p:txEl>
                                              <p:pRg st="4" end="4"/>
                                            </p:txEl>
                                          </p:spTgt>
                                        </p:tgtEl>
                                        <p:attrNameLst>
                                          <p:attrName>style.visibility</p:attrName>
                                        </p:attrNameLst>
                                      </p:cBhvr>
                                      <p:to>
                                        <p:strVal val="visible"/>
                                      </p:to>
                                    </p:set>
                                    <p:animEffect transition="in" filter="wipe(left)">
                                      <p:cBhvr>
                                        <p:cTn id="39" dur="500"/>
                                        <p:tgtEl>
                                          <p:spTgt spid="89">
                                            <p:txEl>
                                              <p:pRg st="4" end="4"/>
                                            </p:txEl>
                                          </p:spTgt>
                                        </p:tgtEl>
                                      </p:cBhvr>
                                    </p:animEffect>
                                  </p:childTnLst>
                                </p:cTn>
                              </p:par>
                            </p:childTnLst>
                          </p:cTn>
                        </p:par>
                        <p:par>
                          <p:cTn id="40" fill="hold">
                            <p:stCondLst>
                              <p:cond delay="5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barn(inVertical)">
                                      <p:cBhvr>
                                        <p:cTn id="46" dur="500"/>
                                        <p:tgtEl>
                                          <p:spTgt spid="85"/>
                                        </p:tgtEl>
                                      </p:cBhvr>
                                    </p:animEffect>
                                  </p:childTnLst>
                                </p:cTn>
                              </p:par>
                              <p:par>
                                <p:cTn id="47" presetID="16" presetClass="entr" presetSubtype="21"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barn(inVertical)">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0" grpId="0"/>
      <p:bldP spid="71" grpId="0" animBg="1"/>
      <p:bldP spid="72" grpId="0" animBg="1"/>
      <p:bldP spid="69" grpId="0"/>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p:nvPr>
        </p:nvSpPr>
        <p:spPr>
          <a:xfrm>
            <a:off x="0" y="205979"/>
            <a:ext cx="9144000" cy="857250"/>
          </a:xfrm>
        </p:spPr>
        <p:txBody>
          <a:bodyPr>
            <a:normAutofit/>
          </a:bodyPr>
          <a:lstStyle/>
          <a:p>
            <a:r>
              <a:rPr lang="en-US" sz="3600" b="1" dirty="0"/>
              <a:t>What’s the deal with GPSonBM?</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
          </p:nvPr>
        </p:nvSpPr>
        <p:spPr>
          <a:xfrm>
            <a:off x="4972155" y="1110641"/>
            <a:ext cx="3969680" cy="1926848"/>
          </a:xfrm>
        </p:spPr>
        <p:txBody>
          <a:bodyPr>
            <a:normAutofit/>
          </a:bodyPr>
          <a:lstStyle/>
          <a:p>
            <a:pPr marL="0" indent="0">
              <a:buNone/>
            </a:pPr>
            <a:r>
              <a:rPr lang="en-US" sz="2100" b="1" dirty="0"/>
              <a:t>Deadline = 30 </a:t>
            </a:r>
            <a:r>
              <a:rPr lang="en-US" sz="2100" b="1"/>
              <a:t>September 2023</a:t>
            </a:r>
            <a:endParaRPr lang="en-US" sz="2100" b="1" dirty="0"/>
          </a:p>
          <a:p>
            <a:pPr marL="174625" indent="-174625">
              <a:buFont typeface="Cambria" panose="02040503050406030204" pitchFamily="18" charset="0"/>
              <a:buChar char="‒"/>
            </a:pPr>
            <a:r>
              <a:rPr lang="en-US" sz="2000" dirty="0"/>
              <a:t>OPUS Shared Solutions</a:t>
            </a:r>
          </a:p>
          <a:p>
            <a:pPr marL="574675" lvl="1" indent="-174625">
              <a:buFont typeface="Cambria" panose="02040503050406030204" pitchFamily="18" charset="0"/>
              <a:buChar char="‒"/>
            </a:pPr>
            <a:r>
              <a:rPr lang="en-US" dirty="0"/>
              <a:t>2 OPUS-Static, ≥4 hours each</a:t>
            </a:r>
          </a:p>
          <a:p>
            <a:pPr marL="574675" lvl="1" indent="-174625">
              <a:buFont typeface="Cambria" panose="02040503050406030204" pitchFamily="18" charset="0"/>
              <a:buChar char="‒"/>
            </a:pPr>
            <a:r>
              <a:rPr lang="en-US" dirty="0"/>
              <a:t>2 photos of each setup</a:t>
            </a:r>
          </a:p>
          <a:p>
            <a:pPr marL="574675" lvl="1" indent="-174625">
              <a:buFont typeface="Cambria" panose="02040503050406030204" pitchFamily="18" charset="0"/>
              <a:buChar char="‒"/>
            </a:pPr>
            <a:r>
              <a:rPr lang="en-US" dirty="0"/>
              <a:t>Brief Description w/Ties</a:t>
            </a:r>
          </a:p>
        </p:txBody>
      </p:sp>
      <p:sp>
        <p:nvSpPr>
          <p:cNvPr id="6" name="Slide Number Placeholder 5">
            <a:extLst>
              <a:ext uri="{FF2B5EF4-FFF2-40B4-BE49-F238E27FC236}">
                <a16:creationId xmlns:a16="http://schemas.microsoft.com/office/drawing/2014/main" id="{C28F3BED-9209-4D86-9263-D66655B8E8DA}"/>
              </a:ext>
            </a:extLst>
          </p:cNvPr>
          <p:cNvSpPr>
            <a:spLocks noGrp="1"/>
          </p:cNvSpPr>
          <p:nvPr>
            <p:ph type="sldNum" sz="quarter" idx="12"/>
          </p:nvPr>
        </p:nvSpPr>
        <p:spPr/>
        <p:txBody>
          <a:bodyPr/>
          <a:lstStyle/>
          <a:p>
            <a:fld id="{D3D538F9-49A3-B84F-B36B-A7030CDE5D5B}" type="slidenum">
              <a:rPr lang="en-US" smtClean="0"/>
              <a:pPr/>
              <a:t>15</a:t>
            </a:fld>
            <a:endParaRPr lang="en-US"/>
          </a:p>
        </p:txBody>
      </p:sp>
      <p:grpSp>
        <p:nvGrpSpPr>
          <p:cNvPr id="14" name="dashboard">
            <a:extLst>
              <a:ext uri="{FF2B5EF4-FFF2-40B4-BE49-F238E27FC236}">
                <a16:creationId xmlns:a16="http://schemas.microsoft.com/office/drawing/2014/main" id="{B8B958A1-4155-4466-A2FC-29EAD3A1D391}"/>
              </a:ext>
            </a:extLst>
          </p:cNvPr>
          <p:cNvGrpSpPr/>
          <p:nvPr/>
        </p:nvGrpSpPr>
        <p:grpSpPr>
          <a:xfrm>
            <a:off x="101685" y="1193361"/>
            <a:ext cx="4798375" cy="3028185"/>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3"/>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200" b="0" dirty="0"/>
                <a:t>Progress Dashboard</a:t>
              </a:r>
            </a:p>
          </p:txBody>
        </p:sp>
      </p:grpSp>
      <p:grpSp>
        <p:nvGrpSpPr>
          <p:cNvPr id="11" name="web app">
            <a:extLst>
              <a:ext uri="{FF2B5EF4-FFF2-40B4-BE49-F238E27FC236}">
                <a16:creationId xmlns:a16="http://schemas.microsoft.com/office/drawing/2014/main" id="{44F3BAA1-E4F9-478A-8897-952C22761E5D}"/>
              </a:ext>
            </a:extLst>
          </p:cNvPr>
          <p:cNvGrpSpPr/>
          <p:nvPr/>
        </p:nvGrpSpPr>
        <p:grpSpPr>
          <a:xfrm>
            <a:off x="173782" y="1150678"/>
            <a:ext cx="4654179" cy="3443010"/>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4"/>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200" b="0" dirty="0"/>
                <a:t>Web Map Application</a:t>
              </a:r>
            </a:p>
          </p:txBody>
        </p:sp>
      </p:grpSp>
      <p:sp>
        <p:nvSpPr>
          <p:cNvPr id="15" name="TextBox 14">
            <a:extLst>
              <a:ext uri="{FF2B5EF4-FFF2-40B4-BE49-F238E27FC236}">
                <a16:creationId xmlns:a16="http://schemas.microsoft.com/office/drawing/2014/main" id="{9F862A53-2A57-428F-8986-C3D276159D45}"/>
              </a:ext>
            </a:extLst>
          </p:cNvPr>
          <p:cNvSpPr txBox="1"/>
          <p:nvPr/>
        </p:nvSpPr>
        <p:spPr>
          <a:xfrm>
            <a:off x="675699" y="882395"/>
            <a:ext cx="3650343" cy="461665"/>
          </a:xfrm>
          <a:prstGeom prst="rect">
            <a:avLst/>
          </a:prstGeom>
          <a:noFill/>
        </p:spPr>
        <p:txBody>
          <a:bodyPr wrap="square" rtlCol="0">
            <a:spAutoFit/>
          </a:bodyPr>
          <a:lstStyle/>
          <a:p>
            <a:pPr algn="ctr"/>
            <a:r>
              <a:rPr lang="en-US" sz="2400" dirty="0">
                <a:latin typeface="+mj-lt"/>
              </a:rPr>
              <a:t>GPS on Bench Marks</a:t>
            </a:r>
          </a:p>
        </p:txBody>
      </p:sp>
      <p:pic>
        <p:nvPicPr>
          <p:cNvPr id="27" name="Picture 26">
            <a:extLst>
              <a:ext uri="{FF2B5EF4-FFF2-40B4-BE49-F238E27FC236}">
                <a16:creationId xmlns:a16="http://schemas.microsoft.com/office/drawing/2014/main" id="{1B1A02A2-DE14-4D4E-9A6B-460B01573473}"/>
              </a:ext>
            </a:extLst>
          </p:cNvPr>
          <p:cNvPicPr>
            <a:picLocks noChangeAspect="1"/>
          </p:cNvPicPr>
          <p:nvPr/>
        </p:nvPicPr>
        <p:blipFill>
          <a:blip r:embed="rId5"/>
          <a:stretch>
            <a:fillRect/>
          </a:stretch>
        </p:blipFill>
        <p:spPr>
          <a:xfrm>
            <a:off x="5546173" y="3037488"/>
            <a:ext cx="2810562" cy="501886"/>
          </a:xfrm>
          <a:prstGeom prst="rect">
            <a:avLst/>
          </a:prstGeom>
          <a:ln w="19050">
            <a:solidFill>
              <a:schemeClr val="accent1"/>
            </a:solidFill>
          </a:ln>
        </p:spPr>
      </p:pic>
      <p:sp>
        <p:nvSpPr>
          <p:cNvPr id="28" name="TextBox 27">
            <a:extLst>
              <a:ext uri="{FF2B5EF4-FFF2-40B4-BE49-F238E27FC236}">
                <a16:creationId xmlns:a16="http://schemas.microsoft.com/office/drawing/2014/main" id="{32F5FA0C-A9D5-462F-A24C-AAC15DB0AD81}"/>
              </a:ext>
            </a:extLst>
          </p:cNvPr>
          <p:cNvSpPr txBox="1"/>
          <p:nvPr/>
        </p:nvSpPr>
        <p:spPr>
          <a:xfrm>
            <a:off x="5058229" y="3664776"/>
            <a:ext cx="3911989" cy="1204880"/>
          </a:xfrm>
          <a:prstGeom prst="rect">
            <a:avLst/>
          </a:prstGeom>
          <a:solidFill>
            <a:srgbClr val="CEDEEE"/>
          </a:solidFill>
        </p:spPr>
        <p:txBody>
          <a:bodyPr wrap="square" rtlCol="0">
            <a:noAutofit/>
          </a:bodyPr>
          <a:lstStyle/>
          <a:p>
            <a:pPr algn="ctr">
              <a:spcAft>
                <a:spcPts val="600"/>
              </a:spcAft>
            </a:pPr>
            <a:r>
              <a:rPr lang="en-US" u="sng" dirty="0">
                <a:latin typeface="+mj-lt"/>
              </a:rPr>
              <a:t>The struggle is real.</a:t>
            </a:r>
          </a:p>
          <a:p>
            <a:pPr algn="r"/>
            <a:r>
              <a:rPr lang="en-US" i="1" dirty="0"/>
              <a:t>“too much field time”</a:t>
            </a:r>
          </a:p>
          <a:p>
            <a:pPr algn="ctr"/>
            <a:r>
              <a:rPr lang="en-US" i="1" dirty="0"/>
              <a:t>“we don’t do static”</a:t>
            </a:r>
          </a:p>
          <a:p>
            <a:r>
              <a:rPr lang="en-US" i="1" dirty="0"/>
              <a:t>“poor site, if only we had multi-GNSS”</a:t>
            </a:r>
          </a:p>
        </p:txBody>
      </p:sp>
      <p:sp>
        <p:nvSpPr>
          <p:cNvPr id="2" name="Scroll: Horizontal 1">
            <a:extLst>
              <a:ext uri="{FF2B5EF4-FFF2-40B4-BE49-F238E27FC236}">
                <a16:creationId xmlns:a16="http://schemas.microsoft.com/office/drawing/2014/main" id="{D2FBF872-3BE3-4260-A26D-89544D0684E4}"/>
              </a:ext>
            </a:extLst>
          </p:cNvPr>
          <p:cNvSpPr/>
          <p:nvPr/>
        </p:nvSpPr>
        <p:spPr>
          <a:xfrm rot="21161673">
            <a:off x="845820" y="990600"/>
            <a:ext cx="7223760" cy="3603088"/>
          </a:xfrm>
          <a:prstGeom prst="horizontalScroll">
            <a:avLst>
              <a:gd name="adj" fmla="val 18578"/>
            </a:avLst>
          </a:prstGeom>
          <a:blipFill>
            <a:blip r:embed="rId6"/>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latin typeface="Gabriola" panose="04040605051002020D02" pitchFamily="82" charset="0"/>
              </a:rPr>
              <a:t>Kevin </a:t>
            </a:r>
            <a:r>
              <a:rPr lang="en-US" sz="4800" dirty="0" err="1">
                <a:solidFill>
                  <a:schemeClr val="tx1"/>
                </a:solidFill>
                <a:latin typeface="Gabriola" panose="04040605051002020D02" pitchFamily="82" charset="0"/>
              </a:rPr>
              <a:t>Ahlgren</a:t>
            </a:r>
            <a:r>
              <a:rPr lang="en-US" sz="4800" dirty="0">
                <a:solidFill>
                  <a:schemeClr val="tx1"/>
                </a:solidFill>
                <a:latin typeface="Gabriola" panose="04040605051002020D02" pitchFamily="82" charset="0"/>
              </a:rPr>
              <a:t> will cover in detail at 11:35</a:t>
            </a:r>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30E5AD-1A2B-4485-B2D6-CC10EB0E4F60}"/>
              </a:ext>
            </a:extLst>
          </p:cNvPr>
          <p:cNvSpPr>
            <a:spLocks noGrp="1"/>
          </p:cNvSpPr>
          <p:nvPr>
            <p:ph type="title"/>
          </p:nvPr>
        </p:nvSpPr>
        <p:spPr/>
        <p:txBody>
          <a:bodyPr/>
          <a:lstStyle/>
          <a:p>
            <a:r>
              <a:rPr lang="en-US" dirty="0"/>
              <a:t>Why OPUS Projects?</a:t>
            </a:r>
          </a:p>
        </p:txBody>
      </p:sp>
      <p:sp>
        <p:nvSpPr>
          <p:cNvPr id="9" name="Content Placeholder 8">
            <a:extLst>
              <a:ext uri="{FF2B5EF4-FFF2-40B4-BE49-F238E27FC236}">
                <a16:creationId xmlns:a16="http://schemas.microsoft.com/office/drawing/2014/main" id="{5A576364-F6D8-4D9E-9281-D96056D1C1F0}"/>
              </a:ext>
            </a:extLst>
          </p:cNvPr>
          <p:cNvSpPr>
            <a:spLocks noGrp="1"/>
          </p:cNvSpPr>
          <p:nvPr>
            <p:ph idx="1"/>
          </p:nvPr>
        </p:nvSpPr>
        <p:spPr/>
        <p:txBody>
          <a:bodyPr>
            <a:normAutofit fontScale="85000" lnSpcReduction="10000"/>
          </a:bodyPr>
          <a:lstStyle/>
          <a:p>
            <a:pPr>
              <a:buClrTx/>
              <a:buFont typeface="+mj-lt"/>
              <a:buAutoNum type="arabicPeriod"/>
              <a:defRPr/>
            </a:pPr>
            <a:r>
              <a:rPr lang="en-US" sz="2800" dirty="0">
                <a:ea typeface="Open Sans" panose="020B0606030504020204" pitchFamily="34" charset="0"/>
                <a:cs typeface="Open Sans" panose="020B0606030504020204" pitchFamily="34" charset="0"/>
              </a:rPr>
              <a:t>Reference Epoch Coordinates  (RECs)</a:t>
            </a:r>
          </a:p>
          <a:p>
            <a:pPr lvl="1">
              <a:spcBef>
                <a:spcPts val="1200"/>
              </a:spcBef>
              <a:buClrTx/>
              <a:defRPr/>
            </a:pPr>
            <a:r>
              <a:rPr lang="en-US" sz="2400" dirty="0">
                <a:ea typeface="Open Sans" panose="020B0606030504020204" pitchFamily="34" charset="0"/>
                <a:cs typeface="Open Sans" panose="020B0606030504020204" pitchFamily="34" charset="0"/>
              </a:rPr>
              <a:t>You’ll get coordinates in NATRF2022 and NAPGD2022 on “day one”</a:t>
            </a:r>
          </a:p>
          <a:p>
            <a:pPr lvl="1">
              <a:spcBef>
                <a:spcPts val="1200"/>
              </a:spcBef>
              <a:buClrTx/>
              <a:defRPr/>
            </a:pPr>
            <a:r>
              <a:rPr lang="en-US" sz="2400" dirty="0">
                <a:ea typeface="Open Sans" panose="020B0606030504020204" pitchFamily="34" charset="0"/>
                <a:cs typeface="Open Sans" panose="020B0606030504020204" pitchFamily="34" charset="0"/>
              </a:rPr>
              <a:t>Only “recent” GPS data in the IDB will get RECs </a:t>
            </a:r>
          </a:p>
          <a:p>
            <a:pPr lvl="2">
              <a:buClrTx/>
              <a:defRPr/>
            </a:pPr>
            <a:r>
              <a:rPr lang="en-US" sz="2000" dirty="0">
                <a:ea typeface="Open Sans" panose="020B0606030504020204" pitchFamily="34" charset="0"/>
                <a:cs typeface="Open Sans" panose="020B0606030504020204" pitchFamily="34" charset="0"/>
              </a:rPr>
              <a:t>Federal Register Notice – July 2020</a:t>
            </a:r>
          </a:p>
          <a:p>
            <a:pPr lvl="1">
              <a:buClrTx/>
              <a:defRPr/>
            </a:pPr>
            <a:endParaRPr lang="en-US" sz="2400" dirty="0">
              <a:ea typeface="Open Sans" panose="020B0606030504020204" pitchFamily="34" charset="0"/>
              <a:cs typeface="Open Sans" panose="020B0606030504020204" pitchFamily="34" charset="0"/>
            </a:endParaRPr>
          </a:p>
          <a:p>
            <a:pPr>
              <a:buClrTx/>
              <a:buFont typeface="+mj-lt"/>
              <a:buAutoNum type="arabicPeriod"/>
              <a:defRPr/>
            </a:pPr>
            <a:r>
              <a:rPr lang="en-US" sz="2800" dirty="0">
                <a:ea typeface="Open Sans" panose="020B0606030504020204" pitchFamily="34" charset="0"/>
                <a:cs typeface="Open Sans" panose="020B0606030504020204" pitchFamily="34" charset="0"/>
              </a:rPr>
              <a:t>GPS on Benchmarks (</a:t>
            </a:r>
            <a:r>
              <a:rPr lang="en-US" sz="2800" dirty="0" err="1">
                <a:ea typeface="Open Sans" panose="020B0606030504020204" pitchFamily="34" charset="0"/>
                <a:cs typeface="Open Sans" panose="020B0606030504020204" pitchFamily="34" charset="0"/>
              </a:rPr>
              <a:t>GPSonBM</a:t>
            </a:r>
            <a:r>
              <a:rPr lang="en-US" sz="2800" dirty="0">
                <a:ea typeface="Open Sans" panose="020B0606030504020204" pitchFamily="34" charset="0"/>
                <a:cs typeface="Open Sans" panose="020B0606030504020204" pitchFamily="34" charset="0"/>
              </a:rPr>
              <a:t>)</a:t>
            </a:r>
          </a:p>
          <a:p>
            <a:pPr lvl="1">
              <a:spcBef>
                <a:spcPts val="1200"/>
              </a:spcBef>
              <a:buClrTx/>
              <a:defRPr/>
            </a:pPr>
            <a:r>
              <a:rPr lang="en-US" sz="2400" dirty="0">
                <a:ea typeface="Open Sans" panose="020B0606030504020204" pitchFamily="34" charset="0"/>
                <a:cs typeface="Open Sans" panose="020B0606030504020204" pitchFamily="34" charset="0"/>
              </a:rPr>
              <a:t>3 occupations @ 5 minutes each vs. 2 occupations @ 4 hours each</a:t>
            </a:r>
          </a:p>
          <a:p>
            <a:pPr lvl="1">
              <a:spcBef>
                <a:spcPts val="1200"/>
              </a:spcBef>
              <a:buClrTx/>
              <a:defRPr/>
            </a:pPr>
            <a:r>
              <a:rPr lang="en-US" sz="2400" dirty="0">
                <a:ea typeface="Open Sans" panose="020B0606030504020204" pitchFamily="34" charset="0"/>
                <a:cs typeface="Open Sans" panose="020B0606030504020204" pitchFamily="34" charset="0"/>
              </a:rPr>
              <a:t>Multi-constellation aka “</a:t>
            </a:r>
            <a:r>
              <a:rPr lang="en-US" sz="2400" dirty="0" err="1">
                <a:ea typeface="Open Sans" panose="020B0606030504020204" pitchFamily="34" charset="0"/>
                <a:cs typeface="Open Sans" panose="020B0606030504020204" pitchFamily="34" charset="0"/>
              </a:rPr>
              <a:t>GNSSonBM</a:t>
            </a:r>
            <a:r>
              <a:rPr lang="en-US" sz="2400" dirty="0">
                <a:ea typeface="Open Sans" panose="020B0606030504020204" pitchFamily="34" charset="0"/>
                <a:cs typeface="Open Sans" panose="020B0606030504020204" pitchFamily="34" charset="0"/>
              </a:rPr>
              <a:t>”</a:t>
            </a:r>
          </a:p>
        </p:txBody>
      </p:sp>
      <p:sp>
        <p:nvSpPr>
          <p:cNvPr id="7" name="Slide Number Placeholder 6">
            <a:extLst>
              <a:ext uri="{FF2B5EF4-FFF2-40B4-BE49-F238E27FC236}">
                <a16:creationId xmlns:a16="http://schemas.microsoft.com/office/drawing/2014/main" id="{AAFA1245-AD14-40AC-AF65-C80A6AA921F3}"/>
              </a:ext>
            </a:extLst>
          </p:cNvPr>
          <p:cNvSpPr>
            <a:spLocks noGrp="1"/>
          </p:cNvSpPr>
          <p:nvPr>
            <p:ph type="sldNum" sz="quarter" idx="12"/>
          </p:nvPr>
        </p:nvSpPr>
        <p:spPr/>
        <p:txBody>
          <a:bodyPr/>
          <a:lstStyle/>
          <a:p>
            <a:fld id="{D3D538F9-49A3-B84F-B36B-A7030CDE5D5B}" type="slidenum">
              <a:rPr lang="en-US" smtClean="0"/>
              <a:t>16</a:t>
            </a:fld>
            <a:endParaRPr lang="en-US"/>
          </a:p>
        </p:txBody>
      </p:sp>
      <p:grpSp>
        <p:nvGrpSpPr>
          <p:cNvPr id="10" name="Group 9">
            <a:extLst>
              <a:ext uri="{FF2B5EF4-FFF2-40B4-BE49-F238E27FC236}">
                <a16:creationId xmlns:a16="http://schemas.microsoft.com/office/drawing/2014/main" id="{758BCCBB-D5BD-4191-92F2-248EF7332244}"/>
              </a:ext>
            </a:extLst>
          </p:cNvPr>
          <p:cNvGrpSpPr>
            <a:grpSpLocks noChangeAspect="1"/>
          </p:cNvGrpSpPr>
          <p:nvPr/>
        </p:nvGrpSpPr>
        <p:grpSpPr>
          <a:xfrm>
            <a:off x="2659286" y="2622972"/>
            <a:ext cx="6027514" cy="4493368"/>
            <a:chOff x="4572000" y="5435303"/>
            <a:chExt cx="9144000" cy="6816631"/>
          </a:xfrm>
        </p:grpSpPr>
        <p:pic>
          <p:nvPicPr>
            <p:cNvPr id="11" name="Picture 10">
              <a:extLst>
                <a:ext uri="{FF2B5EF4-FFF2-40B4-BE49-F238E27FC236}">
                  <a16:creationId xmlns:a16="http://schemas.microsoft.com/office/drawing/2014/main" id="{47A0B4AD-38EB-40EA-A96A-9F0ADEECC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435303"/>
              <a:ext cx="9144000" cy="6816631"/>
            </a:xfrm>
            <a:prstGeom prst="rect">
              <a:avLst/>
            </a:prstGeom>
          </p:spPr>
        </p:pic>
        <p:sp>
          <p:nvSpPr>
            <p:cNvPr id="12" name="Rounded Rectangle 8">
              <a:extLst>
                <a:ext uri="{FF2B5EF4-FFF2-40B4-BE49-F238E27FC236}">
                  <a16:creationId xmlns:a16="http://schemas.microsoft.com/office/drawing/2014/main" id="{55DD8473-0C20-4BE2-8269-9A5D204AC504}"/>
                </a:ext>
              </a:extLst>
            </p:cNvPr>
            <p:cNvSpPr/>
            <p:nvPr/>
          </p:nvSpPr>
          <p:spPr>
            <a:xfrm>
              <a:off x="7114233" y="7122838"/>
              <a:ext cx="5325627" cy="42203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defRPr/>
              </a:pPr>
              <a:endParaRPr lang="en-US" sz="1800">
                <a:solidFill>
                  <a:prstClr val="white"/>
                </a:solidFill>
                <a:latin typeface="Calibri"/>
              </a:endParaRPr>
            </a:p>
          </p:txBody>
        </p:sp>
        <p:sp>
          <p:nvSpPr>
            <p:cNvPr id="13" name="Rectangle 12">
              <a:hlinkClick r:id="rId3"/>
              <a:extLst>
                <a:ext uri="{FF2B5EF4-FFF2-40B4-BE49-F238E27FC236}">
                  <a16:creationId xmlns:a16="http://schemas.microsoft.com/office/drawing/2014/main" id="{043BB756-B773-4FEC-AD8E-829B6ED0D78F}"/>
                </a:ext>
              </a:extLst>
            </p:cNvPr>
            <p:cNvSpPr/>
            <p:nvPr/>
          </p:nvSpPr>
          <p:spPr>
            <a:xfrm>
              <a:off x="4572001" y="6811339"/>
              <a:ext cx="8852599" cy="15373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1800" dirty="0">
                <a:solidFill>
                  <a:prstClr val="white"/>
                </a:solidFill>
                <a:latin typeface="Calibri"/>
              </a:endParaRPr>
            </a:p>
          </p:txBody>
        </p:sp>
        <p:sp>
          <p:nvSpPr>
            <p:cNvPr id="14" name="Rectangle 13">
              <a:hlinkClick r:id="rId4"/>
              <a:extLst>
                <a:ext uri="{FF2B5EF4-FFF2-40B4-BE49-F238E27FC236}">
                  <a16:creationId xmlns:a16="http://schemas.microsoft.com/office/drawing/2014/main" id="{27ABF6A2-A946-4902-8CEC-1C98747D9A8E}"/>
                </a:ext>
              </a:extLst>
            </p:cNvPr>
            <p:cNvSpPr/>
            <p:nvPr/>
          </p:nvSpPr>
          <p:spPr>
            <a:xfrm>
              <a:off x="11422380" y="8998446"/>
              <a:ext cx="1158240" cy="3581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pPr>
              <a:endParaRPr lang="en-US" sz="1800">
                <a:solidFill>
                  <a:prstClr val="white"/>
                </a:solidFill>
                <a:latin typeface="Calibri"/>
              </a:endParaRPr>
            </a:p>
          </p:txBody>
        </p:sp>
      </p:grpSp>
    </p:spTree>
    <p:extLst>
      <p:ext uri="{BB962C8B-B14F-4D97-AF65-F5344CB8AC3E}">
        <p14:creationId xmlns:p14="http://schemas.microsoft.com/office/powerpoint/2010/main" val="19798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0F386D7-C9A1-4950-9AEF-A7ED7ED5AC85}"/>
              </a:ext>
            </a:extLst>
          </p:cNvPr>
          <p:cNvGraphicFramePr>
            <a:graphicFrameLocks noGrp="1"/>
          </p:cNvGraphicFramePr>
          <p:nvPr>
            <p:ph idx="1"/>
            <p:extLst>
              <p:ext uri="{D42A27DB-BD31-4B8C-83A1-F6EECF244321}">
                <p14:modId xmlns:p14="http://schemas.microsoft.com/office/powerpoint/2010/main" val="4016827828"/>
              </p:ext>
            </p:extLst>
          </p:nvPr>
        </p:nvGraphicFramePr>
        <p:xfrm>
          <a:off x="457200" y="1089852"/>
          <a:ext cx="8229600" cy="3069053"/>
        </p:xfrm>
        <a:graphic>
          <a:graphicData uri="http://schemas.openxmlformats.org/drawingml/2006/table">
            <a:tbl>
              <a:tblPr firstRow="1" bandRow="1">
                <a:tableStyleId>{21E4AEA4-8DFA-4A89-87EB-49C32662AFE0}</a:tableStyleId>
              </a:tblPr>
              <a:tblGrid>
                <a:gridCol w="1681438">
                  <a:extLst>
                    <a:ext uri="{9D8B030D-6E8A-4147-A177-3AD203B41FA5}">
                      <a16:colId xmlns:a16="http://schemas.microsoft.com/office/drawing/2014/main" val="2006460299"/>
                    </a:ext>
                  </a:extLst>
                </a:gridCol>
                <a:gridCol w="2002612">
                  <a:extLst>
                    <a:ext uri="{9D8B030D-6E8A-4147-A177-3AD203B41FA5}">
                      <a16:colId xmlns:a16="http://schemas.microsoft.com/office/drawing/2014/main" val="981147893"/>
                    </a:ext>
                  </a:extLst>
                </a:gridCol>
                <a:gridCol w="2327563">
                  <a:extLst>
                    <a:ext uri="{9D8B030D-6E8A-4147-A177-3AD203B41FA5}">
                      <a16:colId xmlns:a16="http://schemas.microsoft.com/office/drawing/2014/main" val="933821154"/>
                    </a:ext>
                  </a:extLst>
                </a:gridCol>
                <a:gridCol w="2217987">
                  <a:extLst>
                    <a:ext uri="{9D8B030D-6E8A-4147-A177-3AD203B41FA5}">
                      <a16:colId xmlns:a16="http://schemas.microsoft.com/office/drawing/2014/main" val="2234004974"/>
                    </a:ext>
                  </a:extLst>
                </a:gridCol>
              </a:tblGrid>
              <a:tr h="7210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mj-lt"/>
                      </a:endParaRPr>
                    </a:p>
                  </a:txBody>
                  <a:tcPr marL="45720" marR="45720" marT="22860" marB="228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mj-lt"/>
                        </a:rPr>
                        <a:t>OPUS Shared</a:t>
                      </a:r>
                    </a:p>
                  </a:txBody>
                  <a:tcPr marL="45720" marR="45720" marT="22860" marB="22860"/>
                </a:tc>
                <a:tc>
                  <a:txBody>
                    <a:bodyPr/>
                    <a:lstStyle/>
                    <a:p>
                      <a:pPr algn="ctr"/>
                      <a:r>
                        <a:rPr lang="en-US" sz="2000" dirty="0">
                          <a:latin typeface="+mj-lt"/>
                        </a:rPr>
                        <a:t>OPUS Projects</a:t>
                      </a:r>
                    </a:p>
                    <a:p>
                      <a:pPr algn="ctr"/>
                      <a:r>
                        <a:rPr lang="en-US" sz="2000" dirty="0">
                          <a:latin typeface="+mj-lt"/>
                        </a:rPr>
                        <a:t>(RINEX)</a:t>
                      </a:r>
                    </a:p>
                  </a:txBody>
                  <a:tcPr marL="45720" marR="45720" marT="22860" marB="2286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mj-lt"/>
                        </a:rPr>
                        <a:t>OPUS Projects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mj-lt"/>
                        </a:rPr>
                        <a:t>(GVX)</a:t>
                      </a:r>
                    </a:p>
                  </a:txBody>
                  <a:tcPr marL="45720" marR="45720" marT="22860" marB="22860"/>
                </a:tc>
                <a:extLst>
                  <a:ext uri="{0D108BD9-81ED-4DB2-BD59-A6C34878D82A}">
                    <a16:rowId xmlns:a16="http://schemas.microsoft.com/office/drawing/2014/main" val="313045139"/>
                  </a:ext>
                </a:extLst>
              </a:tr>
              <a:tr h="660789">
                <a:tc>
                  <a:txBody>
                    <a:bodyPr/>
                    <a:lstStyle/>
                    <a:p>
                      <a:pPr algn="ctr"/>
                      <a:r>
                        <a:rPr lang="en-US" sz="1800" b="1" dirty="0">
                          <a:latin typeface="+mj-lt"/>
                        </a:rPr>
                        <a:t>Minimum Occupations</a:t>
                      </a:r>
                    </a:p>
                  </a:txBody>
                  <a:tcPr marL="45720" marR="45720" marT="22860" marB="22860" anchor="ctr"/>
                </a:tc>
                <a:tc>
                  <a:txBody>
                    <a:bodyPr/>
                    <a:lstStyle/>
                    <a:p>
                      <a:pPr algn="ctr"/>
                      <a:r>
                        <a:rPr lang="en-US" sz="1600" dirty="0">
                          <a:latin typeface="+mj-lt"/>
                        </a:rPr>
                        <a:t>4 hours</a:t>
                      </a:r>
                    </a:p>
                    <a:p>
                      <a:pPr algn="ctr"/>
                      <a:r>
                        <a:rPr lang="en-US" sz="1600" dirty="0">
                          <a:latin typeface="+mj-lt"/>
                        </a:rPr>
                        <a:t>At least 1, maybe 2*</a:t>
                      </a:r>
                    </a:p>
                  </a:txBody>
                  <a:tcPr marL="45720" marR="45720" marT="22860" marB="22860" anchor="ctr"/>
                </a:tc>
                <a:tc>
                  <a:txBody>
                    <a:bodyPr/>
                    <a:lstStyle/>
                    <a:p>
                      <a:pPr algn="ctr"/>
                      <a:r>
                        <a:rPr lang="en-US" sz="1600" dirty="0">
                          <a:latin typeface="+mj-lt"/>
                        </a:rPr>
                        <a:t>2 hours</a:t>
                      </a:r>
                    </a:p>
                    <a:p>
                      <a:pPr algn="ctr"/>
                      <a:r>
                        <a:rPr lang="en-US" sz="1600" dirty="0">
                          <a:latin typeface="+mj-lt"/>
                        </a:rPr>
                        <a:t>At least 2</a:t>
                      </a:r>
                    </a:p>
                  </a:txBody>
                  <a:tcPr marL="45720" marR="45720" marT="22860" marB="22860" anchor="ctr"/>
                </a:tc>
                <a:tc>
                  <a:txBody>
                    <a:bodyPr/>
                    <a:lstStyle/>
                    <a:p>
                      <a:pPr algn="ctr"/>
                      <a:r>
                        <a:rPr lang="en-US" sz="1600" dirty="0">
                          <a:latin typeface="+mj-lt"/>
                        </a:rPr>
                        <a:t>5 minutes</a:t>
                      </a:r>
                    </a:p>
                    <a:p>
                      <a:pPr algn="ctr"/>
                      <a:r>
                        <a:rPr lang="en-US" sz="1600" dirty="0">
                          <a:latin typeface="+mj-lt"/>
                        </a:rPr>
                        <a:t>At least 3</a:t>
                      </a:r>
                    </a:p>
                  </a:txBody>
                  <a:tcPr marL="45720" marR="45720" marT="22860" marB="22860" anchor="ctr"/>
                </a:tc>
                <a:extLst>
                  <a:ext uri="{0D108BD9-81ED-4DB2-BD59-A6C34878D82A}">
                    <a16:rowId xmlns:a16="http://schemas.microsoft.com/office/drawing/2014/main" val="3060021914"/>
                  </a:ext>
                </a:extLst>
              </a:tr>
              <a:tr h="605849">
                <a:tc>
                  <a:txBody>
                    <a:bodyPr/>
                    <a:lstStyle/>
                    <a:p>
                      <a:pPr algn="ctr"/>
                      <a:r>
                        <a:rPr lang="en-US" sz="1800" b="1" dirty="0">
                          <a:latin typeface="+mj-lt"/>
                        </a:rPr>
                        <a:t>Processing</a:t>
                      </a:r>
                    </a:p>
                  </a:txBody>
                  <a:tcPr marL="45720" marR="45720" marT="22860" marB="22860" anchor="ctr"/>
                </a:tc>
                <a:tc>
                  <a:txBody>
                    <a:bodyPr/>
                    <a:lstStyle/>
                    <a:p>
                      <a:pPr algn="ctr"/>
                      <a:r>
                        <a:rPr lang="en-US" sz="1600" dirty="0">
                          <a:latin typeface="+mj-lt"/>
                        </a:rPr>
                        <a:t>OPUS-S</a:t>
                      </a:r>
                    </a:p>
                    <a:p>
                      <a:pPr algn="ctr"/>
                      <a:r>
                        <a:rPr lang="en-US" sz="1600" dirty="0">
                          <a:latin typeface="+mj-lt"/>
                        </a:rPr>
                        <a:t>(sequential)</a:t>
                      </a:r>
                    </a:p>
                  </a:txBody>
                  <a:tcPr marL="45720" marR="45720" marT="22860" marB="22860" anchor="ctr"/>
                </a:tc>
                <a:tc>
                  <a:txBody>
                    <a:bodyPr/>
                    <a:lstStyle/>
                    <a:p>
                      <a:pPr algn="ctr"/>
                      <a:r>
                        <a:rPr lang="en-US" sz="1600" dirty="0">
                          <a:latin typeface="+mj-lt"/>
                        </a:rPr>
                        <a:t>PAGES</a:t>
                      </a:r>
                    </a:p>
                    <a:p>
                      <a:pPr algn="ctr"/>
                      <a:r>
                        <a:rPr lang="en-US" sz="1600" dirty="0">
                          <a:latin typeface="+mj-lt"/>
                        </a:rPr>
                        <a:t>(simultaneous)</a:t>
                      </a:r>
                    </a:p>
                  </a:txBody>
                  <a:tcPr marL="45720" marR="45720" marT="22860" marB="22860" anchor="ctr"/>
                </a:tc>
                <a:tc>
                  <a:txBody>
                    <a:bodyPr/>
                    <a:lstStyle/>
                    <a:p>
                      <a:pPr algn="ctr"/>
                      <a:r>
                        <a:rPr lang="en-US" sz="1600" dirty="0">
                          <a:latin typeface="+mj-lt"/>
                        </a:rPr>
                        <a:t>Real Time</a:t>
                      </a:r>
                    </a:p>
                    <a:p>
                      <a:pPr algn="ctr"/>
                      <a:r>
                        <a:rPr lang="en-US" sz="1600" dirty="0">
                          <a:latin typeface="+mj-lt"/>
                        </a:rPr>
                        <a:t>(RTN/NRTK)</a:t>
                      </a:r>
                    </a:p>
                  </a:txBody>
                  <a:tcPr marL="45720" marR="45720" marT="22860" marB="22860" anchor="ctr"/>
                </a:tc>
                <a:extLst>
                  <a:ext uri="{0D108BD9-81ED-4DB2-BD59-A6C34878D82A}">
                    <a16:rowId xmlns:a16="http://schemas.microsoft.com/office/drawing/2014/main" val="650301564"/>
                  </a:ext>
                </a:extLst>
              </a:tr>
              <a:tr h="475559">
                <a:tc>
                  <a:txBody>
                    <a:bodyPr/>
                    <a:lstStyle/>
                    <a:p>
                      <a:pPr algn="ctr"/>
                      <a:r>
                        <a:rPr lang="en-US" sz="1800" b="1" dirty="0">
                          <a:latin typeface="+mj-lt"/>
                        </a:rPr>
                        <a:t>Adjustment</a:t>
                      </a:r>
                    </a:p>
                  </a:txBody>
                  <a:tcPr marL="45720" marR="45720" marT="22860" marB="22860" anchor="ctr"/>
                </a:tc>
                <a:tc>
                  <a:txBody>
                    <a:bodyPr/>
                    <a:lstStyle/>
                    <a:p>
                      <a:pPr algn="ctr"/>
                      <a:r>
                        <a:rPr lang="en-US" sz="1600" dirty="0">
                          <a:latin typeface="+mj-lt"/>
                        </a:rPr>
                        <a:t>None</a:t>
                      </a:r>
                    </a:p>
                  </a:txBody>
                  <a:tcPr marL="45720" marR="45720" marT="22860" marB="22860" anchor="ctr"/>
                </a:tc>
                <a:tc>
                  <a:txBody>
                    <a:bodyPr/>
                    <a:lstStyle/>
                    <a:p>
                      <a:pPr algn="ctr"/>
                      <a:r>
                        <a:rPr lang="en-US" sz="1600" dirty="0">
                          <a:latin typeface="+mj-lt"/>
                        </a:rPr>
                        <a:t>Least Squares Network</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mj-lt"/>
                        </a:rPr>
                        <a:t>Least Squares Network</a:t>
                      </a:r>
                    </a:p>
                  </a:txBody>
                  <a:tcPr marL="45720" marR="45720" marT="22860" marB="22860" anchor="ctr"/>
                </a:tc>
                <a:extLst>
                  <a:ext uri="{0D108BD9-81ED-4DB2-BD59-A6C34878D82A}">
                    <a16:rowId xmlns:a16="http://schemas.microsoft.com/office/drawing/2014/main" val="2445670978"/>
                  </a:ext>
                </a:extLst>
              </a:tr>
              <a:tr h="605849">
                <a:tc>
                  <a:txBody>
                    <a:bodyPr/>
                    <a:lstStyle/>
                    <a:p>
                      <a:pPr algn="ctr"/>
                      <a:r>
                        <a:rPr lang="en-US" sz="1800" b="1" dirty="0">
                          <a:latin typeface="+mj-lt"/>
                        </a:rPr>
                        <a:t>Metadata</a:t>
                      </a:r>
                    </a:p>
                  </a:txBody>
                  <a:tcPr marL="45720" marR="45720" marT="22860" marB="22860" anchor="ctr"/>
                </a:tc>
                <a:tc>
                  <a:txBody>
                    <a:bodyPr/>
                    <a:lstStyle/>
                    <a:p>
                      <a:pPr algn="ctr"/>
                      <a:r>
                        <a:rPr lang="en-US" sz="1600" dirty="0">
                          <a:latin typeface="+mj-lt"/>
                        </a:rPr>
                        <a:t>2 photos</a:t>
                      </a:r>
                    </a:p>
                    <a:p>
                      <a:pPr algn="ctr"/>
                      <a:r>
                        <a:rPr lang="en-US" sz="1600" dirty="0">
                          <a:latin typeface="+mj-lt"/>
                        </a:rPr>
                        <a:t>Brief Description</a:t>
                      </a:r>
                    </a:p>
                  </a:txBody>
                  <a:tcPr marL="45720" marR="45720" marT="22860" marB="22860" anchor="ctr"/>
                </a:tc>
                <a:tc>
                  <a:txBody>
                    <a:bodyPr/>
                    <a:lstStyle/>
                    <a:p>
                      <a:pPr algn="ctr"/>
                      <a:r>
                        <a:rPr lang="en-US" sz="1600" dirty="0">
                          <a:latin typeface="+mj-lt"/>
                        </a:rPr>
                        <a:t>3 photos, WinDesc files,</a:t>
                      </a:r>
                    </a:p>
                    <a:p>
                      <a:pPr algn="ctr"/>
                      <a:r>
                        <a:rPr lang="en-US" sz="1600" dirty="0">
                          <a:latin typeface="+mj-lt"/>
                        </a:rPr>
                        <a:t>Logs, &amp; Report</a:t>
                      </a:r>
                    </a:p>
                  </a:txBody>
                  <a:tcPr marL="45720" marR="45720" marT="22860" marB="22860" anchor="ctr"/>
                </a:tc>
                <a:tc>
                  <a:txBody>
                    <a:bodyPr/>
                    <a:lstStyle/>
                    <a:p>
                      <a:pPr algn="ctr"/>
                      <a:r>
                        <a:rPr lang="en-US" sz="1600" dirty="0">
                          <a:latin typeface="+mj-lt"/>
                        </a:rPr>
                        <a:t>3 photos, WinDesc files,</a:t>
                      </a:r>
                    </a:p>
                    <a:p>
                      <a:pPr algn="ctr"/>
                      <a:r>
                        <a:rPr lang="en-US" sz="1600" dirty="0">
                          <a:latin typeface="+mj-lt"/>
                        </a:rPr>
                        <a:t>Logs, &amp; Report</a:t>
                      </a:r>
                    </a:p>
                  </a:txBody>
                  <a:tcPr marL="45720" marR="45720" marT="22860" marB="22860" anchor="ctr"/>
                </a:tc>
                <a:extLst>
                  <a:ext uri="{0D108BD9-81ED-4DB2-BD59-A6C34878D82A}">
                    <a16:rowId xmlns:a16="http://schemas.microsoft.com/office/drawing/2014/main" val="1259129272"/>
                  </a:ext>
                </a:extLst>
              </a:tr>
            </a:tbl>
          </a:graphicData>
        </a:graphic>
      </p:graphicFrame>
      <p:sp>
        <p:nvSpPr>
          <p:cNvPr id="5" name="Slide Number Placeholder 4">
            <a:extLst>
              <a:ext uri="{FF2B5EF4-FFF2-40B4-BE49-F238E27FC236}">
                <a16:creationId xmlns:a16="http://schemas.microsoft.com/office/drawing/2014/main" id="{E1511C41-4976-4C8D-8A3C-963E0CF5C792}"/>
              </a:ext>
            </a:extLst>
          </p:cNvPr>
          <p:cNvSpPr>
            <a:spLocks noGrp="1"/>
          </p:cNvSpPr>
          <p:nvPr>
            <p:ph type="sldNum" sz="quarter" idx="12"/>
          </p:nvPr>
        </p:nvSpPr>
        <p:spPr/>
        <p:txBody>
          <a:bodyPr/>
          <a:lstStyle/>
          <a:p>
            <a:fld id="{D3D538F9-49A3-B84F-B36B-A7030CDE5D5B}" type="slidenum">
              <a:rPr lang="en-US" smtClean="0"/>
              <a:t>17</a:t>
            </a:fld>
            <a:endParaRPr lang="en-US"/>
          </a:p>
        </p:txBody>
      </p:sp>
      <p:pic>
        <p:nvPicPr>
          <p:cNvPr id="7" name="OPUS shared">
            <a:extLst>
              <a:ext uri="{FF2B5EF4-FFF2-40B4-BE49-F238E27FC236}">
                <a16:creationId xmlns:a16="http://schemas.microsoft.com/office/drawing/2014/main" id="{D22E484A-654C-4FE4-8BC5-1F2545CFF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72" y="1470407"/>
            <a:ext cx="3211483" cy="3674596"/>
          </a:xfrm>
          <a:prstGeom prst="rect">
            <a:avLst/>
          </a:prstGeom>
          <a:ln w="31750">
            <a:solidFill>
              <a:schemeClr val="bg1">
                <a:lumMod val="75000"/>
              </a:schemeClr>
            </a:solidFill>
          </a:ln>
        </p:spPr>
      </p:pic>
      <p:pic>
        <p:nvPicPr>
          <p:cNvPr id="8" name="datasheet1">
            <a:extLst>
              <a:ext uri="{FF2B5EF4-FFF2-40B4-BE49-F238E27FC236}">
                <a16:creationId xmlns:a16="http://schemas.microsoft.com/office/drawing/2014/main" id="{7ED13A3B-4371-4C04-8E29-5B5492F2BB4E}"/>
              </a:ext>
            </a:extLst>
          </p:cNvPr>
          <p:cNvPicPr>
            <a:picLocks noChangeAspect="1"/>
          </p:cNvPicPr>
          <p:nvPr/>
        </p:nvPicPr>
        <p:blipFill>
          <a:blip r:embed="rId3"/>
          <a:stretch>
            <a:fillRect/>
          </a:stretch>
        </p:blipFill>
        <p:spPr>
          <a:xfrm>
            <a:off x="4228762" y="1787571"/>
            <a:ext cx="2785504" cy="2943716"/>
          </a:xfrm>
          <a:prstGeom prst="rect">
            <a:avLst/>
          </a:prstGeom>
          <a:ln w="31750">
            <a:solidFill>
              <a:schemeClr val="bg1">
                <a:lumMod val="75000"/>
              </a:schemeClr>
            </a:solidFill>
          </a:ln>
        </p:spPr>
      </p:pic>
      <p:pic>
        <p:nvPicPr>
          <p:cNvPr id="9" name="datasheet2">
            <a:extLst>
              <a:ext uri="{FF2B5EF4-FFF2-40B4-BE49-F238E27FC236}">
                <a16:creationId xmlns:a16="http://schemas.microsoft.com/office/drawing/2014/main" id="{24DE7948-1973-42D2-B45B-31AFFB04D570}"/>
              </a:ext>
            </a:extLst>
          </p:cNvPr>
          <p:cNvPicPr>
            <a:picLocks noChangeAspect="1"/>
          </p:cNvPicPr>
          <p:nvPr/>
        </p:nvPicPr>
        <p:blipFill>
          <a:blip r:embed="rId4"/>
          <a:stretch>
            <a:fillRect/>
          </a:stretch>
        </p:blipFill>
        <p:spPr>
          <a:xfrm>
            <a:off x="4882466" y="2974766"/>
            <a:ext cx="2785504" cy="2943716"/>
          </a:xfrm>
          <a:prstGeom prst="rect">
            <a:avLst/>
          </a:prstGeom>
          <a:ln w="31750">
            <a:solidFill>
              <a:schemeClr val="bg1">
                <a:lumMod val="75000"/>
              </a:schemeClr>
            </a:solidFill>
          </a:ln>
        </p:spPr>
      </p:pic>
      <p:pic>
        <p:nvPicPr>
          <p:cNvPr id="10" name="datasheet3">
            <a:extLst>
              <a:ext uri="{FF2B5EF4-FFF2-40B4-BE49-F238E27FC236}">
                <a16:creationId xmlns:a16="http://schemas.microsoft.com/office/drawing/2014/main" id="{616F8AE2-8332-4998-8DC1-4E17DF40D4B6}"/>
              </a:ext>
            </a:extLst>
          </p:cNvPr>
          <p:cNvPicPr>
            <a:picLocks noChangeAspect="1"/>
          </p:cNvPicPr>
          <p:nvPr/>
        </p:nvPicPr>
        <p:blipFill>
          <a:blip r:embed="rId5"/>
          <a:stretch>
            <a:fillRect/>
          </a:stretch>
        </p:blipFill>
        <p:spPr>
          <a:xfrm>
            <a:off x="6279428" y="1970043"/>
            <a:ext cx="2785504" cy="2943716"/>
          </a:xfrm>
          <a:prstGeom prst="rect">
            <a:avLst/>
          </a:prstGeom>
          <a:ln w="31750">
            <a:solidFill>
              <a:schemeClr val="bg1">
                <a:lumMod val="75000"/>
              </a:schemeClr>
            </a:solidFill>
          </a:ln>
        </p:spPr>
      </p:pic>
      <p:sp>
        <p:nvSpPr>
          <p:cNvPr id="3" name="TextBox 2">
            <a:extLst>
              <a:ext uri="{FF2B5EF4-FFF2-40B4-BE49-F238E27FC236}">
                <a16:creationId xmlns:a16="http://schemas.microsoft.com/office/drawing/2014/main" id="{D588F099-C1B4-4A35-8F21-5390A7136BD0}"/>
              </a:ext>
            </a:extLst>
          </p:cNvPr>
          <p:cNvSpPr txBox="1"/>
          <p:nvPr/>
        </p:nvSpPr>
        <p:spPr>
          <a:xfrm>
            <a:off x="457200" y="4191115"/>
            <a:ext cx="6284686" cy="276999"/>
          </a:xfrm>
          <a:prstGeom prst="rect">
            <a:avLst/>
          </a:prstGeom>
          <a:noFill/>
        </p:spPr>
        <p:txBody>
          <a:bodyPr wrap="square" rtlCol="0">
            <a:spAutoFit/>
          </a:bodyPr>
          <a:lstStyle/>
          <a:p>
            <a:r>
              <a:rPr lang="en-US" sz="1200" dirty="0">
                <a:latin typeface="+mj-lt"/>
              </a:rPr>
              <a:t>*Need 2 or more GPS datasets in our database, existing data holdings count toward that.</a:t>
            </a:r>
          </a:p>
        </p:txBody>
      </p:sp>
      <p:sp>
        <p:nvSpPr>
          <p:cNvPr id="13" name="Title 15">
            <a:extLst>
              <a:ext uri="{FF2B5EF4-FFF2-40B4-BE49-F238E27FC236}">
                <a16:creationId xmlns:a16="http://schemas.microsoft.com/office/drawing/2014/main" id="{4F6F18F9-E373-420D-A78B-795AEEEC96F2}"/>
              </a:ext>
            </a:extLst>
          </p:cNvPr>
          <p:cNvSpPr txBox="1">
            <a:spLocks/>
          </p:cNvSpPr>
          <p:nvPr/>
        </p:nvSpPr>
        <p:spPr>
          <a:xfrm>
            <a:off x="0" y="205979"/>
            <a:ext cx="91440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b="1" dirty="0"/>
              <a:t>OPUS Shared vs. OPUS Projects</a:t>
            </a:r>
          </a:p>
        </p:txBody>
      </p:sp>
    </p:spTree>
    <p:extLst>
      <p:ext uri="{BB962C8B-B14F-4D97-AF65-F5344CB8AC3E}">
        <p14:creationId xmlns:p14="http://schemas.microsoft.com/office/powerpoint/2010/main" val="39064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43199B-90BD-49ED-89F4-DBA753914E3C}"/>
              </a:ext>
            </a:extLst>
          </p:cNvPr>
          <p:cNvSpPr>
            <a:spLocks noGrp="1"/>
          </p:cNvSpPr>
          <p:nvPr>
            <p:ph type="title"/>
          </p:nvPr>
        </p:nvSpPr>
        <p:spPr>
          <a:xfrm>
            <a:off x="457200" y="898071"/>
            <a:ext cx="8229600" cy="1673679"/>
          </a:xfrm>
        </p:spPr>
        <p:txBody>
          <a:bodyPr>
            <a:noAutofit/>
          </a:bodyPr>
          <a:lstStyle/>
          <a:p>
            <a:r>
              <a:rPr lang="en-US" sz="4000" dirty="0"/>
              <a:t>How do I get started with using </a:t>
            </a:r>
            <a:br>
              <a:rPr lang="en-US" sz="4000" dirty="0"/>
            </a:br>
            <a:r>
              <a:rPr lang="en-US" sz="3600" dirty="0"/>
              <a:t>RTN data in OPUS Projects for GPSonBM?</a:t>
            </a:r>
          </a:p>
        </p:txBody>
      </p:sp>
      <p:sp>
        <p:nvSpPr>
          <p:cNvPr id="5" name="Slide Number Placeholder 4">
            <a:extLst>
              <a:ext uri="{FF2B5EF4-FFF2-40B4-BE49-F238E27FC236}">
                <a16:creationId xmlns:a16="http://schemas.microsoft.com/office/drawing/2014/main" id="{D864988C-CB68-44DC-BDF6-72276119FEC7}"/>
              </a:ext>
            </a:extLst>
          </p:cNvPr>
          <p:cNvSpPr>
            <a:spLocks noGrp="1"/>
          </p:cNvSpPr>
          <p:nvPr>
            <p:ph type="sldNum" sz="quarter" idx="12"/>
          </p:nvPr>
        </p:nvSpPr>
        <p:spPr/>
        <p:txBody>
          <a:bodyPr/>
          <a:lstStyle/>
          <a:p>
            <a:fld id="{D3D538F9-49A3-B84F-B36B-A7030CDE5D5B}" type="slidenum">
              <a:rPr lang="en-US" smtClean="0"/>
              <a:t>18</a:t>
            </a:fld>
            <a:endParaRPr lang="en-US"/>
          </a:p>
        </p:txBody>
      </p:sp>
      <p:sp>
        <p:nvSpPr>
          <p:cNvPr id="9" name="Title 7">
            <a:extLst>
              <a:ext uri="{FF2B5EF4-FFF2-40B4-BE49-F238E27FC236}">
                <a16:creationId xmlns:a16="http://schemas.microsoft.com/office/drawing/2014/main" id="{0E249EE7-BA37-4F10-8119-244AB9E91AB2}"/>
              </a:ext>
            </a:extLst>
          </p:cNvPr>
          <p:cNvSpPr txBox="1">
            <a:spLocks/>
          </p:cNvSpPr>
          <p:nvPr/>
        </p:nvSpPr>
        <p:spPr>
          <a:xfrm>
            <a:off x="457200" y="2571750"/>
            <a:ext cx="8229600" cy="167367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a:t>RTNonBM</a:t>
            </a:r>
            <a:r>
              <a:rPr lang="en-US" sz="4000" dirty="0"/>
              <a:t>?</a:t>
            </a:r>
          </a:p>
          <a:p>
            <a:r>
              <a:rPr lang="en-US" sz="4000" dirty="0" err="1"/>
              <a:t>GVXonBM</a:t>
            </a:r>
            <a:r>
              <a:rPr lang="en-US" sz="4000" dirty="0"/>
              <a:t>?</a:t>
            </a:r>
          </a:p>
          <a:p>
            <a:r>
              <a:rPr lang="en-US" sz="4000" dirty="0" err="1"/>
              <a:t>GNSSonBM</a:t>
            </a:r>
            <a:r>
              <a:rPr lang="en-US" sz="4000" dirty="0"/>
              <a:t>?</a:t>
            </a:r>
          </a:p>
        </p:txBody>
      </p:sp>
    </p:spTree>
    <p:extLst>
      <p:ext uri="{BB962C8B-B14F-4D97-AF65-F5344CB8AC3E}">
        <p14:creationId xmlns:p14="http://schemas.microsoft.com/office/powerpoint/2010/main" val="422885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B1D3C-A566-4C06-9C75-FF001B1C02FB}"/>
              </a:ext>
            </a:extLst>
          </p:cNvPr>
          <p:cNvSpPr>
            <a:spLocks noGrp="1"/>
          </p:cNvSpPr>
          <p:nvPr>
            <p:ph type="title"/>
          </p:nvPr>
        </p:nvSpPr>
        <p:spPr/>
        <p:txBody>
          <a:bodyPr/>
          <a:lstStyle/>
          <a:p>
            <a:r>
              <a:rPr lang="en-US" dirty="0"/>
              <a:t>Preparations/Planning</a:t>
            </a:r>
          </a:p>
        </p:txBody>
      </p:sp>
      <p:sp>
        <p:nvSpPr>
          <p:cNvPr id="6" name="Content Placeholder 5">
            <a:extLst>
              <a:ext uri="{FF2B5EF4-FFF2-40B4-BE49-F238E27FC236}">
                <a16:creationId xmlns:a16="http://schemas.microsoft.com/office/drawing/2014/main" id="{C4EC3625-10D7-41C5-B6FE-D410F9B879DE}"/>
              </a:ext>
            </a:extLst>
          </p:cNvPr>
          <p:cNvSpPr>
            <a:spLocks noGrp="1"/>
          </p:cNvSpPr>
          <p:nvPr>
            <p:ph idx="1"/>
          </p:nvPr>
        </p:nvSpPr>
        <p:spPr>
          <a:xfrm>
            <a:off x="130629" y="1075282"/>
            <a:ext cx="8904514" cy="3654660"/>
          </a:xfrm>
        </p:spPr>
        <p:txBody>
          <a:bodyPr>
            <a:normAutofit lnSpcReduction="10000"/>
          </a:bodyPr>
          <a:lstStyle/>
          <a:p>
            <a:r>
              <a:rPr lang="en-US" sz="2800" dirty="0"/>
              <a:t>Choose Marks </a:t>
            </a:r>
            <a:r>
              <a:rPr lang="en-US" sz="2800" i="1" dirty="0"/>
              <a:t>from the </a:t>
            </a:r>
            <a:r>
              <a:rPr lang="en-US" sz="2800" i="1" dirty="0">
                <a:sym typeface="Wingdings" panose="05000000000000000000" pitchFamily="2" charset="2"/>
              </a:rPr>
              <a:t>Web Map</a:t>
            </a:r>
            <a:r>
              <a:rPr lang="en-US" sz="2800" dirty="0">
                <a:sym typeface="Wingdings" panose="05000000000000000000" pitchFamily="2" charset="2"/>
              </a:rPr>
              <a:t> </a:t>
            </a:r>
            <a:r>
              <a:rPr lang="en-US" sz="2000" dirty="0">
                <a:sym typeface="Wingdings" panose="05000000000000000000" pitchFamily="2" charset="2"/>
              </a:rPr>
              <a:t> </a:t>
            </a:r>
            <a:r>
              <a:rPr lang="en-US" sz="2000" b="1" i="1" dirty="0">
                <a:sym typeface="Wingdings" panose="05000000000000000000" pitchFamily="2" charset="2"/>
              </a:rPr>
              <a:t>not</a:t>
            </a:r>
            <a:r>
              <a:rPr lang="en-US" sz="2000" dirty="0">
                <a:sym typeface="Wingdings" panose="05000000000000000000" pitchFamily="2" charset="2"/>
              </a:rPr>
              <a:t> every mark is a BM</a:t>
            </a:r>
          </a:p>
          <a:p>
            <a:r>
              <a:rPr lang="en-US" sz="2800" dirty="0">
                <a:sym typeface="Wingdings" panose="05000000000000000000" pitchFamily="2" charset="2"/>
              </a:rPr>
              <a:t>Reconnaissance and Recovery </a:t>
            </a:r>
            <a:r>
              <a:rPr lang="en-US" sz="2000" dirty="0">
                <a:solidFill>
                  <a:prstClr val="black"/>
                </a:solidFill>
                <a:sym typeface="Wingdings" panose="05000000000000000000" pitchFamily="2" charset="2"/>
              </a:rPr>
              <a:t> is the bridge even still there?</a:t>
            </a:r>
            <a:endParaRPr lang="en-US" sz="2800" dirty="0">
              <a:sym typeface="Wingdings" panose="05000000000000000000" pitchFamily="2" charset="2"/>
            </a:endParaRPr>
          </a:p>
          <a:p>
            <a:r>
              <a:rPr lang="en-US" sz="2800" dirty="0">
                <a:sym typeface="Wingdings" panose="05000000000000000000" pitchFamily="2" charset="2"/>
              </a:rPr>
              <a:t>Plan Initial and Repeat/Redundant Occupations </a:t>
            </a:r>
          </a:p>
          <a:p>
            <a:pPr lvl="1">
              <a:spcBef>
                <a:spcPts val="0"/>
              </a:spcBef>
            </a:pPr>
            <a:r>
              <a:rPr lang="en-US" sz="2400" dirty="0">
                <a:sym typeface="Wingdings" panose="05000000000000000000" pitchFamily="2" charset="2"/>
              </a:rPr>
              <a:t>Repeat start times must differ by &gt;3 hours </a:t>
            </a:r>
            <a:r>
              <a:rPr lang="en-US" sz="1900" dirty="0">
                <a:sym typeface="Wingdings" panose="05000000000000000000" pitchFamily="2" charset="2"/>
              </a:rPr>
              <a:t>(</a:t>
            </a:r>
            <a:r>
              <a:rPr lang="en-US" sz="1900" i="1" dirty="0">
                <a:sym typeface="Wingdings" panose="05000000000000000000" pitchFamily="2" charset="2"/>
              </a:rPr>
              <a:t>even on separate days</a:t>
            </a:r>
            <a:r>
              <a:rPr lang="en-US" sz="1900" dirty="0">
                <a:sym typeface="Wingdings" panose="05000000000000000000" pitchFamily="2" charset="2"/>
              </a:rPr>
              <a:t>)</a:t>
            </a:r>
          </a:p>
          <a:p>
            <a:r>
              <a:rPr lang="en-US" sz="2800" dirty="0">
                <a:sym typeface="Wingdings" panose="05000000000000000000" pitchFamily="2" charset="2"/>
              </a:rPr>
              <a:t>Determine CORS you might end up using in the field</a:t>
            </a:r>
          </a:p>
          <a:p>
            <a:pPr lvl="1">
              <a:spcBef>
                <a:spcPts val="0"/>
              </a:spcBef>
            </a:pPr>
            <a:r>
              <a:rPr lang="en-US" sz="2400" dirty="0">
                <a:sym typeface="Wingdings" panose="05000000000000000000" pitchFamily="2" charset="2"/>
              </a:rPr>
              <a:t>For the most part you </a:t>
            </a:r>
            <a:r>
              <a:rPr lang="en-US" sz="2400" b="1" i="1" dirty="0">
                <a:sym typeface="Wingdings" panose="05000000000000000000" pitchFamily="2" charset="2"/>
              </a:rPr>
              <a:t>will not</a:t>
            </a:r>
            <a:r>
              <a:rPr lang="en-US" sz="2400" dirty="0">
                <a:sym typeface="Wingdings" panose="05000000000000000000" pitchFamily="2" charset="2"/>
              </a:rPr>
              <a:t> get to control that</a:t>
            </a:r>
          </a:p>
          <a:p>
            <a:pPr lvl="1">
              <a:spcBef>
                <a:spcPts val="0"/>
              </a:spcBef>
            </a:pPr>
            <a:r>
              <a:rPr lang="en-US" sz="2400" dirty="0">
                <a:sym typeface="Wingdings" panose="05000000000000000000" pitchFamily="2" charset="2"/>
              </a:rPr>
              <a:t>Why is this important? </a:t>
            </a:r>
            <a:r>
              <a:rPr lang="en-US" sz="2000" dirty="0">
                <a:sym typeface="Wingdings" panose="05000000000000000000" pitchFamily="2" charset="2"/>
              </a:rPr>
              <a:t> Operational Status, Data Availability, etc.</a:t>
            </a:r>
            <a:endParaRPr lang="en-US" sz="2400" dirty="0">
              <a:sym typeface="Wingdings" panose="05000000000000000000" pitchFamily="2" charset="2"/>
            </a:endParaRPr>
          </a:p>
          <a:p>
            <a:pPr lvl="1">
              <a:spcBef>
                <a:spcPts val="0"/>
              </a:spcBef>
            </a:pPr>
            <a:r>
              <a:rPr lang="en-US" sz="2400" dirty="0">
                <a:sym typeface="Wingdings" panose="05000000000000000000" pitchFamily="2" charset="2"/>
              </a:rPr>
              <a:t>Status of CORS (NCN or non-NCN) </a:t>
            </a:r>
            <a:r>
              <a:rPr lang="en-US" sz="2400" b="1" i="1" dirty="0">
                <a:sym typeface="Wingdings" panose="05000000000000000000" pitchFamily="2" charset="2"/>
              </a:rPr>
              <a:t>will</a:t>
            </a:r>
            <a:r>
              <a:rPr lang="en-US" sz="2400" dirty="0">
                <a:sym typeface="Wingdings" panose="05000000000000000000" pitchFamily="2" charset="2"/>
              </a:rPr>
              <a:t> affect your workflow</a:t>
            </a:r>
          </a:p>
          <a:p>
            <a:pPr lvl="2">
              <a:spcBef>
                <a:spcPts val="0"/>
              </a:spcBef>
            </a:pPr>
            <a:r>
              <a:rPr lang="en-US" sz="2000" dirty="0">
                <a:sym typeface="Wingdings" panose="05000000000000000000" pitchFamily="2" charset="2"/>
              </a:rPr>
              <a:t>Let’s look at those different workflows, or GVX scenarios...</a:t>
            </a:r>
            <a:endParaRPr lang="en-US" sz="2000" dirty="0"/>
          </a:p>
        </p:txBody>
      </p:sp>
      <p:sp>
        <p:nvSpPr>
          <p:cNvPr id="4" name="Slide Number Placeholder 3">
            <a:extLst>
              <a:ext uri="{FF2B5EF4-FFF2-40B4-BE49-F238E27FC236}">
                <a16:creationId xmlns:a16="http://schemas.microsoft.com/office/drawing/2014/main" id="{D520BDD9-CF23-49E4-83B6-9FAFE51C256F}"/>
              </a:ext>
            </a:extLst>
          </p:cNvPr>
          <p:cNvSpPr>
            <a:spLocks noGrp="1"/>
          </p:cNvSpPr>
          <p:nvPr>
            <p:ph type="sldNum" sz="quarter" idx="12"/>
          </p:nvPr>
        </p:nvSpPr>
        <p:spPr/>
        <p:txBody>
          <a:bodyPr/>
          <a:lstStyle/>
          <a:p>
            <a:fld id="{D3D538F9-49A3-B84F-B36B-A7030CDE5D5B}" type="slidenum">
              <a:rPr lang="en-US" smtClean="0"/>
              <a:t>19</a:t>
            </a:fld>
            <a:endParaRPr lang="en-US"/>
          </a:p>
        </p:txBody>
      </p:sp>
      <p:sp>
        <p:nvSpPr>
          <p:cNvPr id="7" name="Rectangle: Rounded Corners 6">
            <a:extLst>
              <a:ext uri="{FF2B5EF4-FFF2-40B4-BE49-F238E27FC236}">
                <a16:creationId xmlns:a16="http://schemas.microsoft.com/office/drawing/2014/main" id="{EED6AC75-C9CB-463F-9715-A39E842FD84C}"/>
              </a:ext>
            </a:extLst>
          </p:cNvPr>
          <p:cNvSpPr/>
          <p:nvPr/>
        </p:nvSpPr>
        <p:spPr>
          <a:xfrm>
            <a:off x="236220" y="2017395"/>
            <a:ext cx="8656320" cy="11087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i="1" dirty="0">
                <a:solidFill>
                  <a:schemeClr val="tx1"/>
                </a:solidFill>
                <a:sym typeface="Wingdings" panose="05000000000000000000" pitchFamily="2" charset="2"/>
              </a:rPr>
              <a:t>Please</a:t>
            </a:r>
            <a:r>
              <a:rPr lang="en-US" sz="3200" dirty="0">
                <a:solidFill>
                  <a:schemeClr val="tx1"/>
                </a:solidFill>
                <a:sym typeface="Wingdings" panose="05000000000000000000" pitchFamily="2" charset="2"/>
              </a:rPr>
              <a:t> don’t wing it and hope for the best.</a:t>
            </a:r>
          </a:p>
          <a:p>
            <a:pPr algn="ctr"/>
            <a:r>
              <a:rPr lang="en-US" sz="3200" b="1" dirty="0">
                <a:solidFill>
                  <a:schemeClr val="tx1"/>
                </a:solidFill>
                <a:sym typeface="Wingdings" panose="05000000000000000000" pitchFamily="2" charset="2"/>
              </a:rPr>
              <a:t>First</a:t>
            </a:r>
            <a:r>
              <a:rPr lang="en-US" sz="3200" dirty="0">
                <a:solidFill>
                  <a:schemeClr val="tx1"/>
                </a:solidFill>
                <a:sym typeface="Wingdings" panose="05000000000000000000" pitchFamily="2" charset="2"/>
              </a:rPr>
              <a:t> submit a Survey Project Proposal </a:t>
            </a:r>
            <a:endParaRPr lang="en-US" sz="3200" dirty="0">
              <a:solidFill>
                <a:schemeClr val="tx1"/>
              </a:solidFill>
            </a:endParaRPr>
          </a:p>
        </p:txBody>
      </p:sp>
    </p:spTree>
    <p:extLst>
      <p:ext uri="{BB962C8B-B14F-4D97-AF65-F5344CB8AC3E}">
        <p14:creationId xmlns:p14="http://schemas.microsoft.com/office/powerpoint/2010/main" val="377966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0DD82-AE8D-4152-91AC-5AD0C687FCAB}"/>
              </a:ext>
            </a:extLst>
          </p:cNvPr>
          <p:cNvSpPr>
            <a:spLocks noGrp="1"/>
          </p:cNvSpPr>
          <p:nvPr>
            <p:ph idx="1"/>
          </p:nvPr>
        </p:nvSpPr>
        <p:spPr/>
        <p:txBody>
          <a:bodyPr/>
          <a:lstStyle/>
          <a:p>
            <a:pPr marL="0" indent="0" algn="ctr">
              <a:buNone/>
            </a:pPr>
            <a:r>
              <a:rPr lang="en-US" sz="2800" dirty="0">
                <a:latin typeface="Cambria" panose="02040503050406030204" pitchFamily="18" charset="0"/>
                <a:ea typeface="Cambria" panose="02040503050406030204" pitchFamily="18" charset="0"/>
              </a:rPr>
              <a:t>Any references to any commercially available hardware or software do not constitute an endorsement or a disapproval of any manufacturers, developers, dealers, or suppliers.</a:t>
            </a:r>
          </a:p>
          <a:p>
            <a:pPr marL="0" indent="0" algn="ctr">
              <a:buNone/>
            </a:pPr>
            <a:endParaRPr lang="en-US" sz="2800" dirty="0">
              <a:latin typeface="Cambria" panose="02040503050406030204" pitchFamily="18" charset="0"/>
              <a:ea typeface="Cambria" panose="02040503050406030204" pitchFamily="18" charset="0"/>
            </a:endParaRPr>
          </a:p>
          <a:p>
            <a:pPr marL="0" indent="0" algn="ctr">
              <a:buNone/>
            </a:pPr>
            <a:r>
              <a:rPr lang="en-US" sz="2800" dirty="0">
                <a:latin typeface="Cambria" panose="02040503050406030204" pitchFamily="18" charset="0"/>
                <a:ea typeface="Cambria" panose="02040503050406030204" pitchFamily="18" charset="0"/>
              </a:rPr>
              <a:t>Thanks.</a:t>
            </a:r>
          </a:p>
          <a:p>
            <a:pPr marL="0" indent="0">
              <a:buNone/>
            </a:pPr>
            <a:endParaRPr lang="en-US" dirty="0"/>
          </a:p>
        </p:txBody>
      </p:sp>
      <p:sp>
        <p:nvSpPr>
          <p:cNvPr id="5" name="Slide Number Placeholder 4">
            <a:extLst>
              <a:ext uri="{FF2B5EF4-FFF2-40B4-BE49-F238E27FC236}">
                <a16:creationId xmlns:a16="http://schemas.microsoft.com/office/drawing/2014/main" id="{00CCFEB1-09C2-411F-904E-D61871912F0E}"/>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416458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371-A1EE-445D-957B-D332368F886D}"/>
              </a:ext>
            </a:extLst>
          </p:cNvPr>
          <p:cNvSpPr>
            <a:spLocks noGrp="1"/>
          </p:cNvSpPr>
          <p:nvPr>
            <p:ph type="title"/>
          </p:nvPr>
        </p:nvSpPr>
        <p:spPr/>
        <p:txBody>
          <a:bodyPr/>
          <a:lstStyle/>
          <a:p>
            <a:r>
              <a:rPr lang="en-US" dirty="0"/>
              <a:t>GVX Scenarios in OPUS Projects</a:t>
            </a:r>
          </a:p>
        </p:txBody>
      </p:sp>
      <p:sp>
        <p:nvSpPr>
          <p:cNvPr id="3" name="Content Placeholder 2">
            <a:extLst>
              <a:ext uri="{FF2B5EF4-FFF2-40B4-BE49-F238E27FC236}">
                <a16:creationId xmlns:a16="http://schemas.microsoft.com/office/drawing/2014/main" id="{2D6FE393-6469-4E42-A6EA-F12551C7816B}"/>
              </a:ext>
            </a:extLst>
          </p:cNvPr>
          <p:cNvSpPr>
            <a:spLocks noGrp="1"/>
          </p:cNvSpPr>
          <p:nvPr>
            <p:ph idx="1"/>
          </p:nvPr>
        </p:nvSpPr>
        <p:spPr>
          <a:xfrm>
            <a:off x="457200" y="1075281"/>
            <a:ext cx="8229600" cy="3753657"/>
          </a:xfrm>
        </p:spPr>
        <p:txBody>
          <a:bodyPr>
            <a:normAutofit/>
          </a:bodyPr>
          <a:lstStyle/>
          <a:p>
            <a:pPr marL="457200" indent="-457200">
              <a:buFont typeface="+mj-lt"/>
              <a:buAutoNum type="arabicParenR"/>
            </a:pPr>
            <a:r>
              <a:rPr lang="en-US" sz="2400" dirty="0"/>
              <a:t>CORS + RTN</a:t>
            </a:r>
          </a:p>
          <a:p>
            <a:pPr marL="914400" lvl="1" indent="-457200">
              <a:buFont typeface="+mj-lt"/>
              <a:buAutoNum type="alphaLcParenR"/>
            </a:pPr>
            <a:r>
              <a:rPr lang="en-US" sz="2000" dirty="0"/>
              <a:t>CORS are </a:t>
            </a:r>
            <a:r>
              <a:rPr lang="en-US" sz="2000" u="sng" dirty="0"/>
              <a:t>not</a:t>
            </a:r>
            <a:r>
              <a:rPr lang="en-US" sz="2000" dirty="0"/>
              <a:t> in NCN</a:t>
            </a:r>
          </a:p>
          <a:p>
            <a:pPr marL="914400" lvl="1" indent="-457200">
              <a:buFont typeface="+mj-lt"/>
              <a:buAutoNum type="alphaLcParenR"/>
            </a:pPr>
            <a:r>
              <a:rPr lang="en-US" sz="2000" dirty="0"/>
              <a:t>CORS are </a:t>
            </a:r>
            <a:r>
              <a:rPr lang="en-US" sz="2000" u="sng" dirty="0"/>
              <a:t>not</a:t>
            </a:r>
            <a:r>
              <a:rPr lang="en-US" sz="2000" dirty="0"/>
              <a:t> in NCN but are in IDB (have PID/Datasheet)</a:t>
            </a:r>
          </a:p>
          <a:p>
            <a:pPr marL="914400" lvl="1" indent="-457200">
              <a:buFont typeface="+mj-lt"/>
              <a:buAutoNum type="alphaLcParenR"/>
            </a:pPr>
            <a:r>
              <a:rPr lang="en-US" sz="2000" dirty="0"/>
              <a:t>CORS are in NCN</a:t>
            </a:r>
          </a:p>
          <a:p>
            <a:pPr marL="457200" indent="-457200">
              <a:buFont typeface="+mj-lt"/>
              <a:buAutoNum type="arabicParenR"/>
            </a:pPr>
            <a:r>
              <a:rPr lang="en-US" sz="2400" dirty="0"/>
              <a:t>Static Base + RTK</a:t>
            </a:r>
          </a:p>
          <a:p>
            <a:pPr lvl="1"/>
            <a:r>
              <a:rPr lang="en-US" sz="2000" dirty="0"/>
              <a:t>Base (positioned via OPUS) delivering RTK corrections to rover</a:t>
            </a:r>
          </a:p>
          <a:p>
            <a:pPr marL="457200" indent="-457200">
              <a:buFont typeface="+mj-lt"/>
              <a:buAutoNum type="arabicParenR"/>
            </a:pPr>
            <a:r>
              <a:rPr lang="en-US" sz="2400" dirty="0"/>
              <a:t>Static Post-Processed</a:t>
            </a:r>
          </a:p>
          <a:p>
            <a:pPr lvl="1"/>
            <a:r>
              <a:rPr lang="en-US" sz="2000" dirty="0">
                <a:sym typeface="Wingdings" panose="05000000000000000000" pitchFamily="2" charset="2"/>
              </a:rPr>
              <a:t>Corrected positions determined with your software</a:t>
            </a:r>
          </a:p>
          <a:p>
            <a:pPr lvl="1"/>
            <a:r>
              <a:rPr lang="en-US" sz="2000" dirty="0">
                <a:sym typeface="Wingdings" panose="05000000000000000000" pitchFamily="2" charset="2"/>
              </a:rPr>
              <a:t>Results (vectors and points) exported to GVX</a:t>
            </a:r>
            <a:endParaRPr lang="en-US" sz="2000" dirty="0"/>
          </a:p>
        </p:txBody>
      </p:sp>
      <p:sp>
        <p:nvSpPr>
          <p:cNvPr id="6" name="Slide Number Placeholder 5">
            <a:extLst>
              <a:ext uri="{FF2B5EF4-FFF2-40B4-BE49-F238E27FC236}">
                <a16:creationId xmlns:a16="http://schemas.microsoft.com/office/drawing/2014/main" id="{5A05624E-4789-4EF9-93C4-1672E5D7A7D4}"/>
              </a:ext>
            </a:extLst>
          </p:cNvPr>
          <p:cNvSpPr>
            <a:spLocks noGrp="1"/>
          </p:cNvSpPr>
          <p:nvPr>
            <p:ph type="sldNum" sz="quarter" idx="12"/>
          </p:nvPr>
        </p:nvSpPr>
        <p:spPr/>
        <p:txBody>
          <a:bodyPr/>
          <a:lstStyle/>
          <a:p>
            <a:fld id="{D3D538F9-49A3-B84F-B36B-A7030CDE5D5B}" type="slidenum">
              <a:rPr lang="en-US" smtClean="0"/>
              <a:t>20</a:t>
            </a:fld>
            <a:endParaRPr lang="en-US"/>
          </a:p>
        </p:txBody>
      </p:sp>
      <p:sp>
        <p:nvSpPr>
          <p:cNvPr id="13" name="TextBox 12">
            <a:extLst>
              <a:ext uri="{FF2B5EF4-FFF2-40B4-BE49-F238E27FC236}">
                <a16:creationId xmlns:a16="http://schemas.microsoft.com/office/drawing/2014/main" id="{A0B40EC2-0FF4-42C3-B391-B1D7727259DB}"/>
              </a:ext>
            </a:extLst>
          </p:cNvPr>
          <p:cNvSpPr txBox="1"/>
          <p:nvPr/>
        </p:nvSpPr>
        <p:spPr>
          <a:xfrm>
            <a:off x="2912602" y="1087746"/>
            <a:ext cx="6057585" cy="400110"/>
          </a:xfrm>
          <a:prstGeom prst="rect">
            <a:avLst/>
          </a:prstGeom>
          <a:noFill/>
        </p:spPr>
        <p:txBody>
          <a:bodyPr wrap="square" rtlCol="0">
            <a:spAutoFit/>
          </a:bodyPr>
          <a:lstStyle/>
          <a:p>
            <a:r>
              <a:rPr lang="en-US" sz="2000" i="1" dirty="0">
                <a:solidFill>
                  <a:prstClr val="black"/>
                </a:solidFill>
                <a:latin typeface="Cambria" panose="02040503050406030204"/>
              </a:rPr>
              <a:t>Any network method is compatible (e.g. VRS, MAC, FKP)</a:t>
            </a:r>
            <a:endParaRPr lang="en-US" sz="2000" i="1" dirty="0"/>
          </a:p>
        </p:txBody>
      </p:sp>
      <p:sp>
        <p:nvSpPr>
          <p:cNvPr id="5" name="Rectangle: Rounded Corners 4">
            <a:extLst>
              <a:ext uri="{FF2B5EF4-FFF2-40B4-BE49-F238E27FC236}">
                <a16:creationId xmlns:a16="http://schemas.microsoft.com/office/drawing/2014/main" id="{743B7F5A-3F9E-4ADB-B4FD-AA3EBB9E8C85}"/>
              </a:ext>
            </a:extLst>
          </p:cNvPr>
          <p:cNvSpPr/>
          <p:nvPr/>
        </p:nvSpPr>
        <p:spPr>
          <a:xfrm>
            <a:off x="457200" y="2682240"/>
            <a:ext cx="8229600" cy="21466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spcAft>
                <a:spcPts val="300"/>
              </a:spcAft>
            </a:pPr>
            <a:r>
              <a:rPr lang="en-US" sz="2800" i="1" dirty="0">
                <a:solidFill>
                  <a:schemeClr val="tx1"/>
                </a:solidFill>
              </a:rPr>
              <a:t>What’s the difference?</a:t>
            </a:r>
            <a:endParaRPr lang="en-US" sz="2800" dirty="0">
              <a:solidFill>
                <a:schemeClr val="tx1"/>
              </a:solidFill>
            </a:endParaRPr>
          </a:p>
          <a:p>
            <a:pPr>
              <a:spcAft>
                <a:spcPts val="1200"/>
              </a:spcAft>
            </a:pPr>
            <a:r>
              <a:rPr lang="en-US" sz="2400" dirty="0">
                <a:solidFill>
                  <a:schemeClr val="tx1"/>
                </a:solidFill>
              </a:rPr>
              <a:t>Your workflows in OPUS Projects.</a:t>
            </a:r>
          </a:p>
          <a:p>
            <a:pPr algn="ctr">
              <a:spcAft>
                <a:spcPts val="300"/>
              </a:spcAft>
            </a:pPr>
            <a:r>
              <a:rPr lang="en-US" sz="2800" i="1" dirty="0">
                <a:solidFill>
                  <a:schemeClr val="tx1"/>
                </a:solidFill>
              </a:rPr>
              <a:t>What’s the same?</a:t>
            </a:r>
          </a:p>
          <a:p>
            <a:pPr>
              <a:spcAft>
                <a:spcPts val="1200"/>
              </a:spcAft>
            </a:pPr>
            <a:r>
              <a:rPr lang="en-US" sz="2400" dirty="0">
                <a:solidFill>
                  <a:schemeClr val="tx1"/>
                </a:solidFill>
              </a:rPr>
              <a:t>Your workflows in the field. </a:t>
            </a:r>
          </a:p>
        </p:txBody>
      </p:sp>
    </p:spTree>
    <p:extLst>
      <p:ext uri="{BB962C8B-B14F-4D97-AF65-F5344CB8AC3E}">
        <p14:creationId xmlns:p14="http://schemas.microsoft.com/office/powerpoint/2010/main" val="6181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nodeType="clickEffect">
                                  <p:stCondLst>
                                    <p:cond delay="0"/>
                                  </p:stCondLst>
                                  <p:childTnLst>
                                    <p:animEffect transition="out" filter="wipe(right)">
                                      <p:cBhvr>
                                        <p:cTn id="39" dur="500"/>
                                        <p:tgtEl>
                                          <p:spTgt spid="3">
                                            <p:txEl>
                                              <p:pRg st="4" end="4"/>
                                            </p:txEl>
                                          </p:spTgt>
                                        </p:tgtEl>
                                      </p:cBhvr>
                                    </p:animEffect>
                                    <p:set>
                                      <p:cBhvr>
                                        <p:cTn id="40" dur="1" fill="hold">
                                          <p:stCondLst>
                                            <p:cond delay="499"/>
                                          </p:stCondLst>
                                        </p:cTn>
                                        <p:tgtEl>
                                          <p:spTgt spid="3">
                                            <p:txEl>
                                              <p:pRg st="4" end="4"/>
                                            </p:txEl>
                                          </p:spTgt>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3">
                                            <p:txEl>
                                              <p:pRg st="5" end="5"/>
                                            </p:txEl>
                                          </p:spTgt>
                                        </p:tgtEl>
                                      </p:cBhvr>
                                    </p:animEffect>
                                    <p:set>
                                      <p:cBhvr>
                                        <p:cTn id="43" dur="1" fill="hold">
                                          <p:stCondLst>
                                            <p:cond delay="499"/>
                                          </p:stCondLst>
                                        </p:cTn>
                                        <p:tgtEl>
                                          <p:spTgt spid="3">
                                            <p:txEl>
                                              <p:pRg st="5" end="5"/>
                                            </p:txEl>
                                          </p:spTgt>
                                        </p:tgtEl>
                                        <p:attrNameLst>
                                          <p:attrName>style.visibility</p:attrName>
                                        </p:attrNameLst>
                                      </p:cBhvr>
                                      <p:to>
                                        <p:strVal val="hidden"/>
                                      </p:to>
                                    </p:set>
                                  </p:childTnLst>
                                </p:cTn>
                              </p:par>
                              <p:par>
                                <p:cTn id="44" presetID="22" presetClass="exit" presetSubtype="2" fill="hold" nodeType="withEffect">
                                  <p:stCondLst>
                                    <p:cond delay="0"/>
                                  </p:stCondLst>
                                  <p:childTnLst>
                                    <p:animEffect transition="out" filter="wipe(right)">
                                      <p:cBhvr>
                                        <p:cTn id="45" dur="500"/>
                                        <p:tgtEl>
                                          <p:spTgt spid="3">
                                            <p:txEl>
                                              <p:pRg st="6" end="6"/>
                                            </p:txEl>
                                          </p:spTgt>
                                        </p:tgtEl>
                                      </p:cBhvr>
                                    </p:animEffect>
                                    <p:set>
                                      <p:cBhvr>
                                        <p:cTn id="46" dur="1" fill="hold">
                                          <p:stCondLst>
                                            <p:cond delay="499"/>
                                          </p:stCondLst>
                                        </p:cTn>
                                        <p:tgtEl>
                                          <p:spTgt spid="3">
                                            <p:txEl>
                                              <p:pRg st="6" end="6"/>
                                            </p:txEl>
                                          </p:spTgt>
                                        </p:tgtEl>
                                        <p:attrNameLst>
                                          <p:attrName>style.visibility</p:attrName>
                                        </p:attrNameLst>
                                      </p:cBhvr>
                                      <p:to>
                                        <p:strVal val="hidden"/>
                                      </p:to>
                                    </p:set>
                                  </p:childTnLst>
                                </p:cTn>
                              </p:par>
                              <p:par>
                                <p:cTn id="47" presetID="22" presetClass="exit" presetSubtype="2" fill="hold" nodeType="withEffect">
                                  <p:stCondLst>
                                    <p:cond delay="0"/>
                                  </p:stCondLst>
                                  <p:childTnLst>
                                    <p:animEffect transition="out" filter="wipe(right)">
                                      <p:cBhvr>
                                        <p:cTn id="48" dur="500"/>
                                        <p:tgtEl>
                                          <p:spTgt spid="3">
                                            <p:txEl>
                                              <p:pRg st="7" end="7"/>
                                            </p:txEl>
                                          </p:spTgt>
                                        </p:tgtEl>
                                      </p:cBhvr>
                                    </p:animEffect>
                                    <p:set>
                                      <p:cBhvr>
                                        <p:cTn id="49" dur="1" fill="hold">
                                          <p:stCondLst>
                                            <p:cond delay="499"/>
                                          </p:stCondLst>
                                        </p:cTn>
                                        <p:tgtEl>
                                          <p:spTgt spid="3">
                                            <p:txEl>
                                              <p:pRg st="7" end="7"/>
                                            </p:txEl>
                                          </p:spTgt>
                                        </p:tgtEl>
                                        <p:attrNameLst>
                                          <p:attrName>style.visibility</p:attrName>
                                        </p:attrNameLst>
                                      </p:cBhvr>
                                      <p:to>
                                        <p:strVal val="hidden"/>
                                      </p:to>
                                    </p:set>
                                  </p:childTnLst>
                                </p:cTn>
                              </p:par>
                              <p:par>
                                <p:cTn id="50" presetID="22" presetClass="exit" presetSubtype="2" fill="hold" nodeType="withEffect">
                                  <p:stCondLst>
                                    <p:cond delay="0"/>
                                  </p:stCondLst>
                                  <p:childTnLst>
                                    <p:animEffect transition="out" filter="wipe(right)">
                                      <p:cBhvr>
                                        <p:cTn id="51" dur="500"/>
                                        <p:tgtEl>
                                          <p:spTgt spid="3">
                                            <p:txEl>
                                              <p:pRg st="8" end="8"/>
                                            </p:txEl>
                                          </p:spTgt>
                                        </p:tgtEl>
                                      </p:cBhvr>
                                    </p:animEffect>
                                    <p:set>
                                      <p:cBhvr>
                                        <p:cTn id="5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457201" y="379358"/>
            <a:ext cx="3876301" cy="871538"/>
          </a:xfrm>
        </p:spPr>
        <p:txBody>
          <a:bodyPr>
            <a:noAutofit/>
          </a:bodyPr>
          <a:lstStyle/>
          <a:p>
            <a:r>
              <a:rPr lang="en-US" sz="2400" b="0" dirty="0"/>
              <a:t>1) </a:t>
            </a:r>
            <a:r>
              <a:rPr lang="en-US" sz="2800" dirty="0"/>
              <a:t>CORS + RTN</a:t>
            </a:r>
            <a:br>
              <a:rPr lang="en-US" sz="2400" b="0" dirty="0"/>
            </a:br>
            <a:r>
              <a:rPr lang="en-US" sz="2400" b="0" dirty="0"/>
              <a:t>     a) </a:t>
            </a:r>
            <a:r>
              <a:rPr lang="en-US" sz="2400" dirty="0"/>
              <a:t>CORS are </a:t>
            </a:r>
            <a:r>
              <a:rPr lang="en-US" sz="2400" u="sng" dirty="0"/>
              <a:t>not</a:t>
            </a:r>
            <a:r>
              <a:rPr lang="en-US" sz="2400" dirty="0"/>
              <a:t> in NCN</a:t>
            </a: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21</a:t>
            </a:fld>
            <a:endParaRPr lang="en-US"/>
          </a:p>
        </p:txBody>
      </p:sp>
      <p:sp>
        <p:nvSpPr>
          <p:cNvPr id="12" name="Text Placeholder 8">
            <a:extLst>
              <a:ext uri="{FF2B5EF4-FFF2-40B4-BE49-F238E27FC236}">
                <a16:creationId xmlns:a16="http://schemas.microsoft.com/office/drawing/2014/main" id="{B26A61AC-2F85-4EF1-91E6-BCA25F46D4B0}"/>
              </a:ext>
            </a:extLst>
          </p:cNvPr>
          <p:cNvSpPr>
            <a:spLocks noGrp="1"/>
          </p:cNvSpPr>
          <p:nvPr>
            <p:ph type="body" sz="half" idx="2"/>
          </p:nvPr>
        </p:nvSpPr>
        <p:spPr>
          <a:xfrm>
            <a:off x="457201" y="1382936"/>
            <a:ext cx="4846499" cy="3586784"/>
          </a:xfrm>
        </p:spPr>
        <p:txBody>
          <a:bodyPr>
            <a:noAutofit/>
          </a:bodyPr>
          <a:lstStyle/>
          <a:p>
            <a:pPr marL="227013" lvl="0" indent="-227013">
              <a:spcBef>
                <a:spcPts val="600"/>
              </a:spcBef>
              <a:buFont typeface="+mj-lt"/>
              <a:buAutoNum type="arabicPeriod"/>
            </a:pPr>
            <a:r>
              <a:rPr lang="en-US" sz="1800" dirty="0">
                <a:solidFill>
                  <a:prstClr val="black"/>
                </a:solidFill>
              </a:rPr>
              <a:t>Collect field data with Rover(s)</a:t>
            </a:r>
          </a:p>
          <a:p>
            <a:pPr marL="227013" lvl="0" indent="-227013">
              <a:spcBef>
                <a:spcPts val="600"/>
              </a:spcBef>
              <a:buFont typeface="+mj-lt"/>
              <a:buAutoNum type="arabicPeriod"/>
            </a:pPr>
            <a:r>
              <a:rPr lang="en-US" sz="1800" dirty="0">
                <a:solidFill>
                  <a:prstClr val="black"/>
                </a:solidFill>
              </a:rPr>
              <a:t>Download non-NCN CORS data</a:t>
            </a:r>
          </a:p>
          <a:p>
            <a:pPr marL="460375" lvl="1" indent="-173038">
              <a:buFont typeface="Cambria" panose="02040503050406030204" pitchFamily="18" charset="0"/>
              <a:buChar char="‒"/>
            </a:pPr>
            <a:r>
              <a:rPr lang="en-US" sz="1600" dirty="0">
                <a:solidFill>
                  <a:prstClr val="black"/>
                </a:solidFill>
              </a:rPr>
              <a:t>From your network provider</a:t>
            </a:r>
          </a:p>
          <a:p>
            <a:pPr marL="227013" indent="-227013">
              <a:spcBef>
                <a:spcPts val="600"/>
              </a:spcBef>
              <a:buFont typeface="+mj-lt"/>
              <a:buAutoNum type="arabicPeriod"/>
            </a:pPr>
            <a:r>
              <a:rPr lang="en-US" sz="1800" dirty="0">
                <a:solidFill>
                  <a:prstClr val="black"/>
                </a:solidFill>
              </a:rPr>
              <a:t>Upload WinDesc files</a:t>
            </a:r>
          </a:p>
          <a:p>
            <a:pPr marL="227013" lvl="0" indent="-227013">
              <a:spcBef>
                <a:spcPts val="600"/>
              </a:spcBef>
              <a:buFont typeface="+mj-lt"/>
              <a:buAutoNum type="arabicPeriod"/>
            </a:pPr>
            <a:r>
              <a:rPr lang="en-US" sz="1800" dirty="0">
                <a:solidFill>
                  <a:prstClr val="black"/>
                </a:solidFill>
              </a:rPr>
              <a:t>Upload non-NCN CORS data to OPUS Projects</a:t>
            </a:r>
          </a:p>
          <a:p>
            <a:pPr marL="460375" lvl="1" indent="-173038">
              <a:buFont typeface="Cambria" panose="02040503050406030204" pitchFamily="18" charset="0"/>
              <a:buChar char="‒"/>
            </a:pPr>
            <a:r>
              <a:rPr lang="en-US" sz="1600" dirty="0">
                <a:solidFill>
                  <a:prstClr val="black"/>
                </a:solidFill>
              </a:rPr>
              <a:t>Using OPUS Static and Project ID</a:t>
            </a:r>
          </a:p>
          <a:p>
            <a:pPr marL="227013" lvl="0" indent="-227013">
              <a:spcBef>
                <a:spcPts val="600"/>
              </a:spcBef>
              <a:buFont typeface="+mj-lt"/>
              <a:buAutoNum type="arabicPeriod"/>
            </a:pPr>
            <a:r>
              <a:rPr lang="en-US" sz="1800" dirty="0">
                <a:solidFill>
                  <a:prstClr val="black"/>
                </a:solidFill>
              </a:rPr>
              <a:t>Create GVX in your software and upload it</a:t>
            </a:r>
            <a:endParaRPr lang="en-US" sz="1600" dirty="0">
              <a:solidFill>
                <a:prstClr val="black"/>
              </a:solidFill>
            </a:endParaRPr>
          </a:p>
          <a:p>
            <a:pPr marL="233363" indent="-233363">
              <a:spcBef>
                <a:spcPts val="600"/>
              </a:spcBef>
              <a:buFont typeface="+mj-lt"/>
              <a:buAutoNum type="arabicPeriod"/>
            </a:pPr>
            <a:r>
              <a:rPr lang="en-US" sz="1800" dirty="0">
                <a:solidFill>
                  <a:prstClr val="black"/>
                </a:solidFill>
              </a:rPr>
              <a:t>Session Processing</a:t>
            </a:r>
          </a:p>
          <a:p>
            <a:pPr marL="631825" lvl="1" indent="-174625">
              <a:spcBef>
                <a:spcPts val="300"/>
              </a:spcBef>
              <a:buFont typeface="Cambria" panose="02040503050406030204" pitchFamily="18" charset="0"/>
              <a:buChar char="‒"/>
            </a:pPr>
            <a:r>
              <a:rPr lang="en-US" sz="1600" dirty="0">
                <a:solidFill>
                  <a:prstClr val="black"/>
                </a:solidFill>
              </a:rPr>
              <a:t>Aligns your CORS (RTN Base) to NCN</a:t>
            </a:r>
          </a:p>
          <a:p>
            <a:pPr marL="233363" indent="-233363">
              <a:spcBef>
                <a:spcPts val="600"/>
              </a:spcBef>
              <a:buFont typeface="+mj-lt"/>
              <a:buAutoNum type="arabicPeriod"/>
            </a:pPr>
            <a:r>
              <a:rPr lang="en-US" sz="1800" dirty="0">
                <a:solidFill>
                  <a:prstClr val="black"/>
                </a:solidFill>
              </a:rPr>
              <a:t>Network Adjustment</a:t>
            </a:r>
          </a:p>
          <a:p>
            <a:pPr marL="631825" lvl="1" indent="-174625">
              <a:spcBef>
                <a:spcPts val="300"/>
              </a:spcBef>
              <a:buFont typeface="Cambria" panose="02040503050406030204" pitchFamily="18" charset="0"/>
              <a:buChar char="‒"/>
            </a:pPr>
            <a:r>
              <a:rPr lang="en-US" sz="1600" dirty="0">
                <a:solidFill>
                  <a:prstClr val="black"/>
                </a:solidFill>
              </a:rPr>
              <a:t>Constrain to NCN CORS</a:t>
            </a:r>
          </a:p>
        </p:txBody>
      </p:sp>
      <p:cxnSp>
        <p:nvCxnSpPr>
          <p:cNvPr id="49" name="session">
            <a:extLst>
              <a:ext uri="{FF2B5EF4-FFF2-40B4-BE49-F238E27FC236}">
                <a16:creationId xmlns:a16="http://schemas.microsoft.com/office/drawing/2014/main" id="{C8360B37-8583-47D7-BFE8-6F41D8DF8F90}"/>
              </a:ext>
            </a:extLst>
          </p:cNvPr>
          <p:cNvCxnSpPr>
            <a:cxnSpLocks/>
            <a:stCxn id="55" idx="4"/>
            <a:endCxn id="67" idx="0"/>
          </p:cNvCxnSpPr>
          <p:nvPr/>
        </p:nvCxnSpPr>
        <p:spPr>
          <a:xfrm>
            <a:off x="4990785" y="1436896"/>
            <a:ext cx="1111036" cy="2848991"/>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54" name="CORS meet">
            <a:extLst>
              <a:ext uri="{FF2B5EF4-FFF2-40B4-BE49-F238E27FC236}">
                <a16:creationId xmlns:a16="http://schemas.microsoft.com/office/drawing/2014/main" id="{A03B2FEB-1F00-411D-A5CA-9FDC56F830FA}"/>
              </a:ext>
            </a:extLst>
          </p:cNvPr>
          <p:cNvGrpSpPr>
            <a:grpSpLocks noChangeAspect="1"/>
          </p:cNvGrpSpPr>
          <p:nvPr/>
        </p:nvGrpSpPr>
        <p:grpSpPr>
          <a:xfrm>
            <a:off x="4810499" y="1076325"/>
            <a:ext cx="360571" cy="360571"/>
            <a:chOff x="8189735" y="2209800"/>
            <a:chExt cx="762000" cy="762000"/>
          </a:xfrm>
        </p:grpSpPr>
        <p:sp>
          <p:nvSpPr>
            <p:cNvPr id="55" name="Oval 54">
              <a:extLst>
                <a:ext uri="{FF2B5EF4-FFF2-40B4-BE49-F238E27FC236}">
                  <a16:creationId xmlns:a16="http://schemas.microsoft.com/office/drawing/2014/main" id="{3C32ED1C-52BE-4B3B-B7C8-36E404BFF995}"/>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56" name="Isosceles Triangle 55">
              <a:extLst>
                <a:ext uri="{FF2B5EF4-FFF2-40B4-BE49-F238E27FC236}">
                  <a16:creationId xmlns:a16="http://schemas.microsoft.com/office/drawing/2014/main" id="{C8467BDB-A8F3-44AB-8641-4FDE9DBBB673}"/>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cxnSp>
        <p:nvCxnSpPr>
          <p:cNvPr id="57" name="session">
            <a:extLst>
              <a:ext uri="{FF2B5EF4-FFF2-40B4-BE49-F238E27FC236}">
                <a16:creationId xmlns:a16="http://schemas.microsoft.com/office/drawing/2014/main" id="{E291CD18-E129-4611-9817-E15B657C8BD7}"/>
              </a:ext>
            </a:extLst>
          </p:cNvPr>
          <p:cNvCxnSpPr>
            <a:cxnSpLocks/>
            <a:stCxn id="73" idx="4"/>
            <a:endCxn id="67" idx="7"/>
          </p:cNvCxnSpPr>
          <p:nvPr/>
        </p:nvCxnSpPr>
        <p:spPr>
          <a:xfrm flipH="1">
            <a:off x="6229302" y="2616294"/>
            <a:ext cx="142947" cy="1722397"/>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58" name="session">
            <a:extLst>
              <a:ext uri="{FF2B5EF4-FFF2-40B4-BE49-F238E27FC236}">
                <a16:creationId xmlns:a16="http://schemas.microsoft.com/office/drawing/2014/main" id="{47B865F8-AB3D-4D34-AAD1-7B4002184CFA}"/>
              </a:ext>
            </a:extLst>
          </p:cNvPr>
          <p:cNvCxnSpPr>
            <a:cxnSpLocks/>
            <a:stCxn id="70" idx="2"/>
            <a:endCxn id="67" idx="6"/>
          </p:cNvCxnSpPr>
          <p:nvPr/>
        </p:nvCxnSpPr>
        <p:spPr>
          <a:xfrm flipH="1" flipV="1">
            <a:off x="6282106" y="4466173"/>
            <a:ext cx="1576020" cy="201742"/>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59" name="session">
            <a:extLst>
              <a:ext uri="{FF2B5EF4-FFF2-40B4-BE49-F238E27FC236}">
                <a16:creationId xmlns:a16="http://schemas.microsoft.com/office/drawing/2014/main" id="{37593961-98E2-4396-95A2-8E2B31060C10}"/>
              </a:ext>
            </a:extLst>
          </p:cNvPr>
          <p:cNvCxnSpPr>
            <a:cxnSpLocks/>
            <a:stCxn id="61" idx="2"/>
            <a:endCxn id="67" idx="7"/>
          </p:cNvCxnSpPr>
          <p:nvPr/>
        </p:nvCxnSpPr>
        <p:spPr>
          <a:xfrm flipH="1">
            <a:off x="6229302" y="3883896"/>
            <a:ext cx="654084" cy="45479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EC6112E-E06F-46CA-87C9-BDD5BC62906C}"/>
              </a:ext>
            </a:extLst>
          </p:cNvPr>
          <p:cNvGrpSpPr/>
          <p:nvPr/>
        </p:nvGrpSpPr>
        <p:grpSpPr>
          <a:xfrm flipV="1">
            <a:off x="4965954" y="1657969"/>
            <a:ext cx="545434" cy="360571"/>
            <a:chOff x="16299988" y="2433852"/>
            <a:chExt cx="1011542" cy="814682"/>
          </a:xfrm>
        </p:grpSpPr>
        <p:cxnSp>
          <p:nvCxnSpPr>
            <p:cNvPr id="64" name="Connector: Curved 63">
              <a:extLst>
                <a:ext uri="{FF2B5EF4-FFF2-40B4-BE49-F238E27FC236}">
                  <a16:creationId xmlns:a16="http://schemas.microsoft.com/office/drawing/2014/main" id="{471F826C-5B28-40D9-8456-C06C4C26BA31}"/>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CDC88FB9-7AA3-496C-A212-B34BAD6C1F44}"/>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66" name="CORS meet">
            <a:extLst>
              <a:ext uri="{FF2B5EF4-FFF2-40B4-BE49-F238E27FC236}">
                <a16:creationId xmlns:a16="http://schemas.microsoft.com/office/drawing/2014/main" id="{570AF634-175F-4214-A8DD-A549D0028E49}"/>
              </a:ext>
            </a:extLst>
          </p:cNvPr>
          <p:cNvGrpSpPr>
            <a:grpSpLocks noChangeAspect="1"/>
          </p:cNvGrpSpPr>
          <p:nvPr/>
        </p:nvGrpSpPr>
        <p:grpSpPr>
          <a:xfrm>
            <a:off x="5921535" y="4285887"/>
            <a:ext cx="360571" cy="360571"/>
            <a:chOff x="8189735" y="2209800"/>
            <a:chExt cx="762000" cy="762000"/>
          </a:xfrm>
        </p:grpSpPr>
        <p:sp>
          <p:nvSpPr>
            <p:cNvPr id="67" name="Oval 66">
              <a:extLst>
                <a:ext uri="{FF2B5EF4-FFF2-40B4-BE49-F238E27FC236}">
                  <a16:creationId xmlns:a16="http://schemas.microsoft.com/office/drawing/2014/main" id="{BBB69E3E-464B-4DF4-B021-7334A5C344B5}"/>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68" name="Isosceles Triangle 67">
              <a:extLst>
                <a:ext uri="{FF2B5EF4-FFF2-40B4-BE49-F238E27FC236}">
                  <a16:creationId xmlns:a16="http://schemas.microsoft.com/office/drawing/2014/main" id="{592C0AD1-AE8C-49B9-86B6-789DC30B8313}"/>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69" name="CORS meet">
            <a:extLst>
              <a:ext uri="{FF2B5EF4-FFF2-40B4-BE49-F238E27FC236}">
                <a16:creationId xmlns:a16="http://schemas.microsoft.com/office/drawing/2014/main" id="{77059E02-F458-4F5D-8D9A-5E36A73468CA}"/>
              </a:ext>
            </a:extLst>
          </p:cNvPr>
          <p:cNvGrpSpPr>
            <a:grpSpLocks noChangeAspect="1"/>
          </p:cNvGrpSpPr>
          <p:nvPr/>
        </p:nvGrpSpPr>
        <p:grpSpPr>
          <a:xfrm>
            <a:off x="7858126" y="4487629"/>
            <a:ext cx="360571" cy="360571"/>
            <a:chOff x="8189735" y="2209800"/>
            <a:chExt cx="762000" cy="762000"/>
          </a:xfrm>
        </p:grpSpPr>
        <p:sp>
          <p:nvSpPr>
            <p:cNvPr id="70" name="Oval 69">
              <a:extLst>
                <a:ext uri="{FF2B5EF4-FFF2-40B4-BE49-F238E27FC236}">
                  <a16:creationId xmlns:a16="http://schemas.microsoft.com/office/drawing/2014/main" id="{03BDAFD5-9CF8-4D78-822D-0760CC60D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71" name="Isosceles Triangle 70">
              <a:extLst>
                <a:ext uri="{FF2B5EF4-FFF2-40B4-BE49-F238E27FC236}">
                  <a16:creationId xmlns:a16="http://schemas.microsoft.com/office/drawing/2014/main" id="{9A5FBD89-2911-4870-A5AE-E68E67D3FB6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72" name="CORS meet">
            <a:extLst>
              <a:ext uri="{FF2B5EF4-FFF2-40B4-BE49-F238E27FC236}">
                <a16:creationId xmlns:a16="http://schemas.microsoft.com/office/drawing/2014/main" id="{645875C9-6FA8-4909-8A89-1F2038567D0F}"/>
              </a:ext>
            </a:extLst>
          </p:cNvPr>
          <p:cNvGrpSpPr>
            <a:grpSpLocks noChangeAspect="1"/>
          </p:cNvGrpSpPr>
          <p:nvPr/>
        </p:nvGrpSpPr>
        <p:grpSpPr>
          <a:xfrm>
            <a:off x="6191963" y="2255723"/>
            <a:ext cx="360571" cy="360571"/>
            <a:chOff x="8189735" y="2209800"/>
            <a:chExt cx="762000" cy="762000"/>
          </a:xfrm>
        </p:grpSpPr>
        <p:sp>
          <p:nvSpPr>
            <p:cNvPr id="73" name="Oval 72">
              <a:extLst>
                <a:ext uri="{FF2B5EF4-FFF2-40B4-BE49-F238E27FC236}">
                  <a16:creationId xmlns:a16="http://schemas.microsoft.com/office/drawing/2014/main" id="{B9A7B796-34C6-43B5-B94E-BF4004D468D1}"/>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74" name="Isosceles Triangle 73">
              <a:extLst>
                <a:ext uri="{FF2B5EF4-FFF2-40B4-BE49-F238E27FC236}">
                  <a16:creationId xmlns:a16="http://schemas.microsoft.com/office/drawing/2014/main" id="{26B5A48C-5F94-43FF-AD99-13981E3CBBD5}"/>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sp>
        <p:nvSpPr>
          <p:cNvPr id="83" name="RINEX meet">
            <a:extLst>
              <a:ext uri="{FF2B5EF4-FFF2-40B4-BE49-F238E27FC236}">
                <a16:creationId xmlns:a16="http://schemas.microsoft.com/office/drawing/2014/main" id="{B3BFE284-D44C-4BA0-AB72-F7064E857AE2}"/>
              </a:ext>
            </a:extLst>
          </p:cNvPr>
          <p:cNvSpPr>
            <a:spLocks noChangeAspect="1"/>
          </p:cNvSpPr>
          <p:nvPr/>
        </p:nvSpPr>
        <p:spPr>
          <a:xfrm>
            <a:off x="6879836" y="3701499"/>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grpSp>
        <p:nvGrpSpPr>
          <p:cNvPr id="82" name="Group 81">
            <a:extLst>
              <a:ext uri="{FF2B5EF4-FFF2-40B4-BE49-F238E27FC236}">
                <a16:creationId xmlns:a16="http://schemas.microsoft.com/office/drawing/2014/main" id="{1DFE5B57-8A34-414C-8749-6F8E1D8BE5C7}"/>
              </a:ext>
            </a:extLst>
          </p:cNvPr>
          <p:cNvGrpSpPr/>
          <p:nvPr/>
        </p:nvGrpSpPr>
        <p:grpSpPr>
          <a:xfrm>
            <a:off x="6883386" y="1865503"/>
            <a:ext cx="1779238" cy="2198678"/>
            <a:chOff x="6883386" y="1865503"/>
            <a:chExt cx="1779238" cy="2198678"/>
          </a:xfrm>
        </p:grpSpPr>
        <p:cxnSp>
          <p:nvCxnSpPr>
            <p:cNvPr id="45" name="GVX - RTN/RTK">
              <a:extLst>
                <a:ext uri="{FF2B5EF4-FFF2-40B4-BE49-F238E27FC236}">
                  <a16:creationId xmlns:a16="http://schemas.microsoft.com/office/drawing/2014/main" id="{A189F495-B17D-45DC-937C-DF900C75E6BA}"/>
                </a:ext>
              </a:extLst>
            </p:cNvPr>
            <p:cNvCxnSpPr>
              <a:cxnSpLocks/>
              <a:endCxn id="52"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6" name="GVX - RTN/RTK">
              <a:extLst>
                <a:ext uri="{FF2B5EF4-FFF2-40B4-BE49-F238E27FC236}">
                  <a16:creationId xmlns:a16="http://schemas.microsoft.com/office/drawing/2014/main" id="{5A739C3E-CAC2-46D8-BCC2-AD5CCBA27C73}"/>
                </a:ext>
              </a:extLst>
            </p:cNvPr>
            <p:cNvCxnSpPr>
              <a:cxnSpLocks/>
              <a:endCxn id="53"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7" name="GVX - RTN/RTK">
              <a:extLst>
                <a:ext uri="{FF2B5EF4-FFF2-40B4-BE49-F238E27FC236}">
                  <a16:creationId xmlns:a16="http://schemas.microsoft.com/office/drawing/2014/main" id="{1F7B8061-8CC2-42C6-B06D-14BBFEA501D0}"/>
                </a:ext>
              </a:extLst>
            </p:cNvPr>
            <p:cNvCxnSpPr>
              <a:cxnSpLocks/>
              <a:endCxn id="51"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8" name="GVX - RTN/RTK">
              <a:extLst>
                <a:ext uri="{FF2B5EF4-FFF2-40B4-BE49-F238E27FC236}">
                  <a16:creationId xmlns:a16="http://schemas.microsoft.com/office/drawing/2014/main" id="{0CA527B1-E563-4C9F-A100-3F81858F60FD}"/>
                </a:ext>
              </a:extLst>
            </p:cNvPr>
            <p:cNvCxnSpPr>
              <a:cxnSpLocks/>
              <a:endCxn id="50"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50" name="GVX meet">
              <a:extLst>
                <a:ext uri="{FF2B5EF4-FFF2-40B4-BE49-F238E27FC236}">
                  <a16:creationId xmlns:a16="http://schemas.microsoft.com/office/drawing/2014/main" id="{CA1BEC7B-FBE5-4293-8714-1CC3013CDF0A}"/>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1" name="GVX meet">
              <a:extLst>
                <a:ext uri="{FF2B5EF4-FFF2-40B4-BE49-F238E27FC236}">
                  <a16:creationId xmlns:a16="http://schemas.microsoft.com/office/drawing/2014/main" id="{818D49E2-EF4D-4652-B4AC-2E83811E90D6}"/>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2" name="GVX meet">
              <a:extLst>
                <a:ext uri="{FF2B5EF4-FFF2-40B4-BE49-F238E27FC236}">
                  <a16:creationId xmlns:a16="http://schemas.microsoft.com/office/drawing/2014/main" id="{07179544-77B9-439B-A57D-6AD73CAF71A0}"/>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3" name="GVX meet">
              <a:extLst>
                <a:ext uri="{FF2B5EF4-FFF2-40B4-BE49-F238E27FC236}">
                  <a16:creationId xmlns:a16="http://schemas.microsoft.com/office/drawing/2014/main" id="{BFB28D31-C0F5-4DE1-B0A6-0056CB13EEED}"/>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grpSp>
          <p:nvGrpSpPr>
            <p:cNvPr id="60" name="RINEX+GVX meet">
              <a:extLst>
                <a:ext uri="{FF2B5EF4-FFF2-40B4-BE49-F238E27FC236}">
                  <a16:creationId xmlns:a16="http://schemas.microsoft.com/office/drawing/2014/main" id="{B5D99C3F-476F-47C0-AF7E-EE20385D86B9}"/>
                </a:ext>
              </a:extLst>
            </p:cNvPr>
            <p:cNvGrpSpPr>
              <a:grpSpLocks noChangeAspect="1"/>
            </p:cNvGrpSpPr>
            <p:nvPr/>
          </p:nvGrpSpPr>
          <p:grpSpPr>
            <a:xfrm>
              <a:off x="6883386" y="3703610"/>
              <a:ext cx="360571" cy="360571"/>
              <a:chOff x="6508495" y="3073095"/>
              <a:chExt cx="360571" cy="360571"/>
            </a:xfrm>
          </p:grpSpPr>
          <p:sp>
            <p:nvSpPr>
              <p:cNvPr id="61" name="Oval 60">
                <a:extLst>
                  <a:ext uri="{FF2B5EF4-FFF2-40B4-BE49-F238E27FC236}">
                    <a16:creationId xmlns:a16="http://schemas.microsoft.com/office/drawing/2014/main" id="{13CF79DA-E61A-4EAE-81A4-094605D43641}"/>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62" name="Diamond 61">
                <a:extLst>
                  <a:ext uri="{FF2B5EF4-FFF2-40B4-BE49-F238E27FC236}">
                    <a16:creationId xmlns:a16="http://schemas.microsoft.com/office/drawing/2014/main" id="{7EB0A9FD-0D84-49C7-9A0B-AAE9505DC2DF}"/>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a:solidFill>
                    <a:schemeClr val="tx1"/>
                  </a:solidFill>
                  <a:latin typeface="Calibri"/>
                </a:endParaRPr>
              </a:p>
            </p:txBody>
          </p:sp>
        </p:grpSp>
      </p:grpSp>
    </p:spTree>
    <p:extLst>
      <p:ext uri="{BB962C8B-B14F-4D97-AF65-F5344CB8AC3E}">
        <p14:creationId xmlns:p14="http://schemas.microsoft.com/office/powerpoint/2010/main" val="7993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351B8A-344F-44BA-BEF5-27C3C9C33C68}"/>
              </a:ext>
            </a:extLst>
          </p:cNvPr>
          <p:cNvSpPr>
            <a:spLocks noGrp="1"/>
          </p:cNvSpPr>
          <p:nvPr>
            <p:ph idx="4294967295" sz="quarter" type="sldNum"/>
          </p:nvPr>
        </p:nvSpPr>
        <p:spPr>
          <a:xfrm>
            <a:off x="7010400" y="4860550"/>
            <a:ext cx="2133600" cy="274637"/>
          </a:xfrm>
        </p:spPr>
        <p:txBody>
          <a:bodyPr/>
          <a:lstStyle/>
          <a:p>
            <a:fld id="{D3D538F9-49A3-B84F-B36B-A7030CDE5D5B}" type="slidenum">
              <a:rPr lang="en-US" smtClean="0"/>
              <a:t>22</a:t>
            </a:fld>
            <a:endParaRPr lang="en-US"/>
          </a:p>
        </p:txBody>
      </p:sp>
      <p:pic>
        <p:nvPicPr>
          <p:cNvPr id="7" name="NCN in WV">
            <a:extLst>
              <a:ext uri="{FF2B5EF4-FFF2-40B4-BE49-F238E27FC236}">
                <a16:creationId xmlns:a16="http://schemas.microsoft.com/office/drawing/2014/main" id="{11CCEF13-0851-4AB3-8471-65E3B8CE4881}"/>
              </a:ext>
            </a:extLst>
          </p:cNvPr>
          <p:cNvPicPr>
            <a:picLocks noChangeAspect="1"/>
          </p:cNvPicPr>
          <p:nvPr/>
        </p:nvPicPr>
        <p:blipFill rotWithShape="1">
          <a:blip r:embed="rId2">
            <a:extLst>
              <a:ext uri="{28A0092B-C50C-407E-A947-70E740481C1C}">
                <a14:useLocalDpi xmlns:a14="http://schemas.microsoft.com/office/drawing/2010/main" val="0"/>
              </a:ext>
            </a:extLst>
          </a:blip>
          <a:srcRect b="116"/>
          <a:stretch/>
        </p:blipFill>
        <p:spPr>
          <a:xfrm>
            <a:off x="1143000" y="-1169"/>
            <a:ext cx="6858000" cy="5129213"/>
          </a:xfrm>
          <a:prstGeom prst="rect">
            <a:avLst/>
          </a:prstGeom>
        </p:spPr>
      </p:pic>
      <p:sp>
        <p:nvSpPr>
          <p:cNvPr id="8" name="Title 1">
            <a:extLst>
              <a:ext uri="{FF2B5EF4-FFF2-40B4-BE49-F238E27FC236}">
                <a16:creationId xmlns:a16="http://schemas.microsoft.com/office/drawing/2014/main" id="{E839A9D4-FCF7-4DC3-B146-F583FE0022BD}"/>
              </a:ext>
            </a:extLst>
          </p:cNvPr>
          <p:cNvSpPr txBox="1">
            <a:spLocks/>
          </p:cNvSpPr>
          <p:nvPr/>
        </p:nvSpPr>
        <p:spPr>
          <a:xfrm>
            <a:off x="0" y="5979"/>
            <a:ext cx="9144000" cy="719359"/>
          </a:xfrm>
          <a:prstGeom prst="rect">
            <a:avLst/>
          </a:prstGeom>
        </p:spPr>
        <p:txBody>
          <a:bodyPr anchor="ctr"/>
          <a:lstStyle>
            <a:lvl1pPr algn="ctr" defTabSz="457200" eaLnBrk="1" hangingPunct="1" latinLnBrk="0" rtl="0">
              <a:spcBef>
                <a:spcPct val="0"/>
              </a:spcBef>
              <a:buNone/>
              <a:defRPr kern="1200" sz="4400">
                <a:solidFill>
                  <a:schemeClr val="tx1"/>
                </a:solidFill>
                <a:latin typeface="+mj-lt"/>
                <a:ea typeface="+mj-ea"/>
                <a:cs typeface="+mj-cs"/>
              </a:defRPr>
            </a:lvl1pPr>
          </a:lstStyle>
          <a:p>
            <a:r>
              <a:rPr b="1" dirty="0" lang="en-US" sz="3150">
                <a:ln w="12700">
                  <a:solidFill>
                    <a:schemeClr val="tx1"/>
                  </a:solidFill>
                </a:ln>
                <a:solidFill>
                  <a:srgbClr val="FFC000"/>
                </a:solidFill>
                <a:latin charset="0" panose="020B0606030504020204" pitchFamily="34" typeface="Open Sans"/>
                <a:ea charset="0" panose="020B0606030504020204" pitchFamily="34" typeface="Open Sans"/>
                <a:cs charset="0" panose="020B0606030504020204" pitchFamily="34" typeface="Open Sans"/>
              </a:rPr>
              <a:t>NOAA CORS Network (NCN) in WV</a:t>
            </a:r>
          </a:p>
        </p:txBody>
      </p:sp>
    </p:spTree>
    <p:extLst>
      <p:ext uri="{BB962C8B-B14F-4D97-AF65-F5344CB8AC3E}">
        <p14:creationId xmlns:p14="http://schemas.microsoft.com/office/powerpoint/2010/main" val="82140859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H CORS in WV">
            <a:extLst>
              <a:ext uri="{FF2B5EF4-FFF2-40B4-BE49-F238E27FC236}">
                <a16:creationId xmlns:a16="http://schemas.microsoft.com/office/drawing/2014/main" id="{06356FD7-B76A-434C-9321-C7E92F7C554F}"/>
              </a:ext>
            </a:extLst>
          </p:cNvPr>
          <p:cNvSpPr>
            <a:spLocks noChangeAspect="1"/>
          </p:cNvSpPr>
          <p:nvPr/>
        </p:nvSpPr>
        <p:spPr>
          <a:xfrm>
            <a:off x="1074290" y="10998"/>
            <a:ext cx="6926711" cy="5114579"/>
          </a:xfrm>
          <a:prstGeom prst="rect">
            <a:avLst/>
          </a:prstGeom>
          <a:blipFill dpi="0" rotWithShape="1">
            <a:blip r:embed="rId3">
              <a:alphaModFix amt="79000"/>
              <a:extLst>
                <a:ext uri="{28A0092B-C50C-407E-A947-70E740481C1C}">
                  <a14:useLocalDpi xmlns:a14="http://schemas.microsoft.com/office/drawing/2010/main" val="0"/>
                </a:ext>
              </a:extLst>
            </a:blip>
            <a:srcRect/>
            <a:stretch>
              <a:fillRect l="-1" r="-6847" b="-3582"/>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342934" fontAlgn="base">
              <a:spcBef>
                <a:spcPct val="0"/>
              </a:spcBef>
              <a:spcAft>
                <a:spcPct val="0"/>
              </a:spcAft>
              <a:buClrTx/>
              <a:defRPr/>
            </a:pPr>
            <a:endParaRPr lang="en-US" sz="1350" kern="1200">
              <a:solidFill>
                <a:prstClr val="white"/>
              </a:solidFill>
              <a:latin typeface="Calibri"/>
            </a:endParaRPr>
          </a:p>
        </p:txBody>
      </p:sp>
      <p:sp>
        <p:nvSpPr>
          <p:cNvPr id="3" name="Title 1">
            <a:extLst>
              <a:ext uri="{FF2B5EF4-FFF2-40B4-BE49-F238E27FC236}">
                <a16:creationId xmlns:a16="http://schemas.microsoft.com/office/drawing/2014/main" id="{03D5DADD-2205-4F66-9FB6-C3B565F561D4}"/>
              </a:ext>
            </a:extLst>
          </p:cNvPr>
          <p:cNvSpPr txBox="1">
            <a:spLocks/>
          </p:cNvSpPr>
          <p:nvPr/>
        </p:nvSpPr>
        <p:spPr>
          <a:xfrm>
            <a:off x="0" y="39231"/>
            <a:ext cx="9144000" cy="71935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50" b="1" dirty="0">
                <a:ln w="12700">
                  <a:solidFill>
                    <a:schemeClr val="tx1"/>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WVDOT CORS Network (and RTN)</a:t>
            </a:r>
          </a:p>
        </p:txBody>
      </p:sp>
      <p:sp>
        <p:nvSpPr>
          <p:cNvPr id="4" name="Freeform: Shape 3">
            <a:extLst>
              <a:ext uri="{FF2B5EF4-FFF2-40B4-BE49-F238E27FC236}">
                <a16:creationId xmlns:a16="http://schemas.microsoft.com/office/drawing/2014/main" id="{48D860C0-584B-4E1B-A0C7-759DEB5603FF}"/>
              </a:ext>
            </a:extLst>
          </p:cNvPr>
          <p:cNvSpPr/>
          <p:nvPr/>
        </p:nvSpPr>
        <p:spPr>
          <a:xfrm>
            <a:off x="2521978" y="2657529"/>
            <a:ext cx="2116763" cy="1601401"/>
          </a:xfrm>
          <a:custGeom>
            <a:avLst/>
            <a:gdLst>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684207 w 4233527"/>
              <a:gd name="connsiteY58" fmla="*/ 1622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93142 w 4233527"/>
              <a:gd name="connsiteY57" fmla="*/ 19369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93142 w 4233527"/>
              <a:gd name="connsiteY56" fmla="*/ 193697 h 3406879"/>
              <a:gd name="connsiteX57" fmla="*/ 2722307 w 4233527"/>
              <a:gd name="connsiteY57" fmla="*/ 276533 h 3406879"/>
              <a:gd name="connsiteX58" fmla="*/ 2403987 w 4233527"/>
              <a:gd name="connsiteY58" fmla="*/ 206479 h 3406879"/>
              <a:gd name="connsiteX59" fmla="*/ 2300749 w 4233527"/>
              <a:gd name="connsiteY59" fmla="*/ 221227 h 3406879"/>
              <a:gd name="connsiteX60" fmla="*/ 2138517 w 4233527"/>
              <a:gd name="connsiteY60" fmla="*/ 235975 h 3406879"/>
              <a:gd name="connsiteX61" fmla="*/ 1961536 w 4233527"/>
              <a:gd name="connsiteY61" fmla="*/ 265472 h 3406879"/>
              <a:gd name="connsiteX62" fmla="*/ 1917291 w 4233527"/>
              <a:gd name="connsiteY62" fmla="*/ 280221 h 3406879"/>
              <a:gd name="connsiteX63" fmla="*/ 1828800 w 4233527"/>
              <a:gd name="connsiteY63" fmla="*/ 294969 h 3406879"/>
              <a:gd name="connsiteX64" fmla="*/ 1312607 w 4233527"/>
              <a:gd name="connsiteY64" fmla="*/ 280221 h 3406879"/>
              <a:gd name="connsiteX65" fmla="*/ 929149 w 4233527"/>
              <a:gd name="connsiteY65" fmla="*/ 280221 h 3406879"/>
              <a:gd name="connsiteX66" fmla="*/ 884904 w 4233527"/>
              <a:gd name="connsiteY66" fmla="*/ 294969 h 3406879"/>
              <a:gd name="connsiteX67" fmla="*/ 796413 w 4233527"/>
              <a:gd name="connsiteY67" fmla="*/ 353962 h 3406879"/>
              <a:gd name="connsiteX68" fmla="*/ 707923 w 4233527"/>
              <a:gd name="connsiteY68" fmla="*/ 442453 h 3406879"/>
              <a:gd name="connsiteX69" fmla="*/ 648929 w 4233527"/>
              <a:gd name="connsiteY69" fmla="*/ 530943 h 3406879"/>
              <a:gd name="connsiteX70" fmla="*/ 545691 w 4233527"/>
              <a:gd name="connsiteY70" fmla="*/ 663679 h 3406879"/>
              <a:gd name="connsiteX71" fmla="*/ 501446 w 4233527"/>
              <a:gd name="connsiteY71" fmla="*/ 766917 h 3406879"/>
              <a:gd name="connsiteX72" fmla="*/ 471949 w 4233527"/>
              <a:gd name="connsiteY72" fmla="*/ 855408 h 3406879"/>
              <a:gd name="connsiteX73" fmla="*/ 457200 w 4233527"/>
              <a:gd name="connsiteY73" fmla="*/ 899653 h 3406879"/>
              <a:gd name="connsiteX74" fmla="*/ 442452 w 4233527"/>
              <a:gd name="connsiteY74" fmla="*/ 943898 h 3406879"/>
              <a:gd name="connsiteX75" fmla="*/ 412955 w 4233527"/>
              <a:gd name="connsiteY75" fmla="*/ 988143 h 3406879"/>
              <a:gd name="connsiteX76" fmla="*/ 383458 w 4233527"/>
              <a:gd name="connsiteY76" fmla="*/ 1106130 h 3406879"/>
              <a:gd name="connsiteX77" fmla="*/ 353962 w 4233527"/>
              <a:gd name="connsiteY77" fmla="*/ 1150375 h 3406879"/>
              <a:gd name="connsiteX78" fmla="*/ 324465 w 4233527"/>
              <a:gd name="connsiteY78" fmla="*/ 1268362 h 3406879"/>
              <a:gd name="connsiteX79" fmla="*/ 309717 w 4233527"/>
              <a:gd name="connsiteY79" fmla="*/ 1312608 h 3406879"/>
              <a:gd name="connsiteX80" fmla="*/ 265471 w 4233527"/>
              <a:gd name="connsiteY80" fmla="*/ 1371601 h 3406879"/>
              <a:gd name="connsiteX81" fmla="*/ 235975 w 4233527"/>
              <a:gd name="connsiteY81" fmla="*/ 1460092 h 3406879"/>
              <a:gd name="connsiteX82" fmla="*/ 221226 w 4233527"/>
              <a:gd name="connsiteY82" fmla="*/ 1504337 h 3406879"/>
              <a:gd name="connsiteX83" fmla="*/ 191729 w 4233527"/>
              <a:gd name="connsiteY83" fmla="*/ 1548582 h 3406879"/>
              <a:gd name="connsiteX84" fmla="*/ 162233 w 4233527"/>
              <a:gd name="connsiteY84" fmla="*/ 1651821 h 3406879"/>
              <a:gd name="connsiteX85" fmla="*/ 147484 w 4233527"/>
              <a:gd name="connsiteY85" fmla="*/ 1696066 h 3406879"/>
              <a:gd name="connsiteX86" fmla="*/ 132736 w 4233527"/>
              <a:gd name="connsiteY86" fmla="*/ 1755059 h 3406879"/>
              <a:gd name="connsiteX87" fmla="*/ 103239 w 4233527"/>
              <a:gd name="connsiteY87" fmla="*/ 1799304 h 3406879"/>
              <a:gd name="connsiteX88" fmla="*/ 88491 w 4233527"/>
              <a:gd name="connsiteY88" fmla="*/ 1873046 h 3406879"/>
              <a:gd name="connsiteX89" fmla="*/ 73742 w 4233527"/>
              <a:gd name="connsiteY89" fmla="*/ 1917292 h 3406879"/>
              <a:gd name="connsiteX90" fmla="*/ 58994 w 4233527"/>
              <a:gd name="connsiteY90" fmla="*/ 2005782 h 3406879"/>
              <a:gd name="connsiteX91" fmla="*/ 29497 w 4233527"/>
              <a:gd name="connsiteY91" fmla="*/ 2300750 h 3406879"/>
              <a:gd name="connsiteX92" fmla="*/ 0 w 4233527"/>
              <a:gd name="connsiteY92" fmla="*/ 2477730 h 3406879"/>
              <a:gd name="connsiteX93" fmla="*/ 14749 w 4233527"/>
              <a:gd name="connsiteY93" fmla="*/ 2684208 h 3406879"/>
              <a:gd name="connsiteX94" fmla="*/ 29497 w 4233527"/>
              <a:gd name="connsiteY94" fmla="*/ 2728453 h 3406879"/>
              <a:gd name="connsiteX95" fmla="*/ 58994 w 4233527"/>
              <a:gd name="connsiteY95" fmla="*/ 2979175 h 3406879"/>
              <a:gd name="connsiteX96" fmla="*/ 73742 w 4233527"/>
              <a:gd name="connsiteY96" fmla="*/ 3023421 h 3406879"/>
              <a:gd name="connsiteX97" fmla="*/ 132736 w 4233527"/>
              <a:gd name="connsiteY97" fmla="*/ 3111911 h 3406879"/>
              <a:gd name="connsiteX98" fmla="*/ 206478 w 4233527"/>
              <a:gd name="connsiteY98" fmla="*/ 3200401 h 3406879"/>
              <a:gd name="connsiteX99" fmla="*/ 265471 w 4233527"/>
              <a:gd name="connsiteY99" fmla="*/ 3200401 h 3406879"/>
              <a:gd name="connsiteX100" fmla="*/ 457200 w 4233527"/>
              <a:gd name="connsiteY100"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403987 w 4233527"/>
              <a:gd name="connsiteY57" fmla="*/ 206479 h 3406879"/>
              <a:gd name="connsiteX58" fmla="*/ 2300749 w 4233527"/>
              <a:gd name="connsiteY58" fmla="*/ 221227 h 3406879"/>
              <a:gd name="connsiteX59" fmla="*/ 2138517 w 4233527"/>
              <a:gd name="connsiteY59" fmla="*/ 235975 h 3406879"/>
              <a:gd name="connsiteX60" fmla="*/ 1961536 w 4233527"/>
              <a:gd name="connsiteY60" fmla="*/ 265472 h 3406879"/>
              <a:gd name="connsiteX61" fmla="*/ 1917291 w 4233527"/>
              <a:gd name="connsiteY61" fmla="*/ 280221 h 3406879"/>
              <a:gd name="connsiteX62" fmla="*/ 1828800 w 4233527"/>
              <a:gd name="connsiteY62" fmla="*/ 294969 h 3406879"/>
              <a:gd name="connsiteX63" fmla="*/ 1312607 w 4233527"/>
              <a:gd name="connsiteY63" fmla="*/ 280221 h 3406879"/>
              <a:gd name="connsiteX64" fmla="*/ 929149 w 4233527"/>
              <a:gd name="connsiteY64" fmla="*/ 280221 h 3406879"/>
              <a:gd name="connsiteX65" fmla="*/ 884904 w 4233527"/>
              <a:gd name="connsiteY65" fmla="*/ 294969 h 3406879"/>
              <a:gd name="connsiteX66" fmla="*/ 796413 w 4233527"/>
              <a:gd name="connsiteY66" fmla="*/ 353962 h 3406879"/>
              <a:gd name="connsiteX67" fmla="*/ 707923 w 4233527"/>
              <a:gd name="connsiteY67" fmla="*/ 442453 h 3406879"/>
              <a:gd name="connsiteX68" fmla="*/ 648929 w 4233527"/>
              <a:gd name="connsiteY68" fmla="*/ 530943 h 3406879"/>
              <a:gd name="connsiteX69" fmla="*/ 545691 w 4233527"/>
              <a:gd name="connsiteY69" fmla="*/ 663679 h 3406879"/>
              <a:gd name="connsiteX70" fmla="*/ 501446 w 4233527"/>
              <a:gd name="connsiteY70" fmla="*/ 766917 h 3406879"/>
              <a:gd name="connsiteX71" fmla="*/ 471949 w 4233527"/>
              <a:gd name="connsiteY71" fmla="*/ 855408 h 3406879"/>
              <a:gd name="connsiteX72" fmla="*/ 457200 w 4233527"/>
              <a:gd name="connsiteY72" fmla="*/ 899653 h 3406879"/>
              <a:gd name="connsiteX73" fmla="*/ 442452 w 4233527"/>
              <a:gd name="connsiteY73" fmla="*/ 943898 h 3406879"/>
              <a:gd name="connsiteX74" fmla="*/ 412955 w 4233527"/>
              <a:gd name="connsiteY74" fmla="*/ 988143 h 3406879"/>
              <a:gd name="connsiteX75" fmla="*/ 383458 w 4233527"/>
              <a:gd name="connsiteY75" fmla="*/ 1106130 h 3406879"/>
              <a:gd name="connsiteX76" fmla="*/ 353962 w 4233527"/>
              <a:gd name="connsiteY76" fmla="*/ 1150375 h 3406879"/>
              <a:gd name="connsiteX77" fmla="*/ 324465 w 4233527"/>
              <a:gd name="connsiteY77" fmla="*/ 1268362 h 3406879"/>
              <a:gd name="connsiteX78" fmla="*/ 309717 w 4233527"/>
              <a:gd name="connsiteY78" fmla="*/ 1312608 h 3406879"/>
              <a:gd name="connsiteX79" fmla="*/ 265471 w 4233527"/>
              <a:gd name="connsiteY79" fmla="*/ 1371601 h 3406879"/>
              <a:gd name="connsiteX80" fmla="*/ 235975 w 4233527"/>
              <a:gd name="connsiteY80" fmla="*/ 1460092 h 3406879"/>
              <a:gd name="connsiteX81" fmla="*/ 221226 w 4233527"/>
              <a:gd name="connsiteY81" fmla="*/ 1504337 h 3406879"/>
              <a:gd name="connsiteX82" fmla="*/ 191729 w 4233527"/>
              <a:gd name="connsiteY82" fmla="*/ 1548582 h 3406879"/>
              <a:gd name="connsiteX83" fmla="*/ 162233 w 4233527"/>
              <a:gd name="connsiteY83" fmla="*/ 1651821 h 3406879"/>
              <a:gd name="connsiteX84" fmla="*/ 147484 w 4233527"/>
              <a:gd name="connsiteY84" fmla="*/ 1696066 h 3406879"/>
              <a:gd name="connsiteX85" fmla="*/ 132736 w 4233527"/>
              <a:gd name="connsiteY85" fmla="*/ 1755059 h 3406879"/>
              <a:gd name="connsiteX86" fmla="*/ 103239 w 4233527"/>
              <a:gd name="connsiteY86" fmla="*/ 1799304 h 3406879"/>
              <a:gd name="connsiteX87" fmla="*/ 88491 w 4233527"/>
              <a:gd name="connsiteY87" fmla="*/ 1873046 h 3406879"/>
              <a:gd name="connsiteX88" fmla="*/ 73742 w 4233527"/>
              <a:gd name="connsiteY88" fmla="*/ 1917292 h 3406879"/>
              <a:gd name="connsiteX89" fmla="*/ 58994 w 4233527"/>
              <a:gd name="connsiteY89" fmla="*/ 2005782 h 3406879"/>
              <a:gd name="connsiteX90" fmla="*/ 29497 w 4233527"/>
              <a:gd name="connsiteY90" fmla="*/ 2300750 h 3406879"/>
              <a:gd name="connsiteX91" fmla="*/ 0 w 4233527"/>
              <a:gd name="connsiteY91" fmla="*/ 2477730 h 3406879"/>
              <a:gd name="connsiteX92" fmla="*/ 14749 w 4233527"/>
              <a:gd name="connsiteY92" fmla="*/ 2684208 h 3406879"/>
              <a:gd name="connsiteX93" fmla="*/ 29497 w 4233527"/>
              <a:gd name="connsiteY93" fmla="*/ 2728453 h 3406879"/>
              <a:gd name="connsiteX94" fmla="*/ 58994 w 4233527"/>
              <a:gd name="connsiteY94" fmla="*/ 2979175 h 3406879"/>
              <a:gd name="connsiteX95" fmla="*/ 73742 w 4233527"/>
              <a:gd name="connsiteY95" fmla="*/ 3023421 h 3406879"/>
              <a:gd name="connsiteX96" fmla="*/ 132736 w 4233527"/>
              <a:gd name="connsiteY96" fmla="*/ 3111911 h 3406879"/>
              <a:gd name="connsiteX97" fmla="*/ 206478 w 4233527"/>
              <a:gd name="connsiteY97" fmla="*/ 3200401 h 3406879"/>
              <a:gd name="connsiteX98" fmla="*/ 265471 w 4233527"/>
              <a:gd name="connsiteY98" fmla="*/ 3200401 h 3406879"/>
              <a:gd name="connsiteX99" fmla="*/ 457200 w 4233527"/>
              <a:gd name="connsiteY99"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300749 w 4233527"/>
              <a:gd name="connsiteY57" fmla="*/ 221227 h 3406879"/>
              <a:gd name="connsiteX58" fmla="*/ 2138517 w 4233527"/>
              <a:gd name="connsiteY58" fmla="*/ 235975 h 3406879"/>
              <a:gd name="connsiteX59" fmla="*/ 1961536 w 4233527"/>
              <a:gd name="connsiteY59" fmla="*/ 265472 h 3406879"/>
              <a:gd name="connsiteX60" fmla="*/ 1917291 w 4233527"/>
              <a:gd name="connsiteY60" fmla="*/ 280221 h 3406879"/>
              <a:gd name="connsiteX61" fmla="*/ 1828800 w 4233527"/>
              <a:gd name="connsiteY61" fmla="*/ 294969 h 3406879"/>
              <a:gd name="connsiteX62" fmla="*/ 1312607 w 4233527"/>
              <a:gd name="connsiteY62" fmla="*/ 280221 h 3406879"/>
              <a:gd name="connsiteX63" fmla="*/ 929149 w 4233527"/>
              <a:gd name="connsiteY63" fmla="*/ 280221 h 3406879"/>
              <a:gd name="connsiteX64" fmla="*/ 884904 w 4233527"/>
              <a:gd name="connsiteY64" fmla="*/ 294969 h 3406879"/>
              <a:gd name="connsiteX65" fmla="*/ 796413 w 4233527"/>
              <a:gd name="connsiteY65" fmla="*/ 353962 h 3406879"/>
              <a:gd name="connsiteX66" fmla="*/ 707923 w 4233527"/>
              <a:gd name="connsiteY66" fmla="*/ 442453 h 3406879"/>
              <a:gd name="connsiteX67" fmla="*/ 648929 w 4233527"/>
              <a:gd name="connsiteY67" fmla="*/ 530943 h 3406879"/>
              <a:gd name="connsiteX68" fmla="*/ 545691 w 4233527"/>
              <a:gd name="connsiteY68" fmla="*/ 663679 h 3406879"/>
              <a:gd name="connsiteX69" fmla="*/ 501446 w 4233527"/>
              <a:gd name="connsiteY69" fmla="*/ 766917 h 3406879"/>
              <a:gd name="connsiteX70" fmla="*/ 471949 w 4233527"/>
              <a:gd name="connsiteY70" fmla="*/ 855408 h 3406879"/>
              <a:gd name="connsiteX71" fmla="*/ 457200 w 4233527"/>
              <a:gd name="connsiteY71" fmla="*/ 899653 h 3406879"/>
              <a:gd name="connsiteX72" fmla="*/ 442452 w 4233527"/>
              <a:gd name="connsiteY72" fmla="*/ 943898 h 3406879"/>
              <a:gd name="connsiteX73" fmla="*/ 412955 w 4233527"/>
              <a:gd name="connsiteY73" fmla="*/ 988143 h 3406879"/>
              <a:gd name="connsiteX74" fmla="*/ 383458 w 4233527"/>
              <a:gd name="connsiteY74" fmla="*/ 1106130 h 3406879"/>
              <a:gd name="connsiteX75" fmla="*/ 353962 w 4233527"/>
              <a:gd name="connsiteY75" fmla="*/ 1150375 h 3406879"/>
              <a:gd name="connsiteX76" fmla="*/ 324465 w 4233527"/>
              <a:gd name="connsiteY76" fmla="*/ 1268362 h 3406879"/>
              <a:gd name="connsiteX77" fmla="*/ 309717 w 4233527"/>
              <a:gd name="connsiteY77" fmla="*/ 1312608 h 3406879"/>
              <a:gd name="connsiteX78" fmla="*/ 265471 w 4233527"/>
              <a:gd name="connsiteY78" fmla="*/ 1371601 h 3406879"/>
              <a:gd name="connsiteX79" fmla="*/ 235975 w 4233527"/>
              <a:gd name="connsiteY79" fmla="*/ 1460092 h 3406879"/>
              <a:gd name="connsiteX80" fmla="*/ 221226 w 4233527"/>
              <a:gd name="connsiteY80" fmla="*/ 1504337 h 3406879"/>
              <a:gd name="connsiteX81" fmla="*/ 191729 w 4233527"/>
              <a:gd name="connsiteY81" fmla="*/ 1548582 h 3406879"/>
              <a:gd name="connsiteX82" fmla="*/ 162233 w 4233527"/>
              <a:gd name="connsiteY82" fmla="*/ 1651821 h 3406879"/>
              <a:gd name="connsiteX83" fmla="*/ 147484 w 4233527"/>
              <a:gd name="connsiteY83" fmla="*/ 1696066 h 3406879"/>
              <a:gd name="connsiteX84" fmla="*/ 132736 w 4233527"/>
              <a:gd name="connsiteY84" fmla="*/ 1755059 h 3406879"/>
              <a:gd name="connsiteX85" fmla="*/ 103239 w 4233527"/>
              <a:gd name="connsiteY85" fmla="*/ 1799304 h 3406879"/>
              <a:gd name="connsiteX86" fmla="*/ 88491 w 4233527"/>
              <a:gd name="connsiteY86" fmla="*/ 1873046 h 3406879"/>
              <a:gd name="connsiteX87" fmla="*/ 73742 w 4233527"/>
              <a:gd name="connsiteY87" fmla="*/ 1917292 h 3406879"/>
              <a:gd name="connsiteX88" fmla="*/ 58994 w 4233527"/>
              <a:gd name="connsiteY88" fmla="*/ 2005782 h 3406879"/>
              <a:gd name="connsiteX89" fmla="*/ 29497 w 4233527"/>
              <a:gd name="connsiteY89" fmla="*/ 2300750 h 3406879"/>
              <a:gd name="connsiteX90" fmla="*/ 0 w 4233527"/>
              <a:gd name="connsiteY90" fmla="*/ 2477730 h 3406879"/>
              <a:gd name="connsiteX91" fmla="*/ 14749 w 4233527"/>
              <a:gd name="connsiteY91" fmla="*/ 2684208 h 3406879"/>
              <a:gd name="connsiteX92" fmla="*/ 29497 w 4233527"/>
              <a:gd name="connsiteY92" fmla="*/ 2728453 h 3406879"/>
              <a:gd name="connsiteX93" fmla="*/ 58994 w 4233527"/>
              <a:gd name="connsiteY93" fmla="*/ 2979175 h 3406879"/>
              <a:gd name="connsiteX94" fmla="*/ 73742 w 4233527"/>
              <a:gd name="connsiteY94" fmla="*/ 3023421 h 3406879"/>
              <a:gd name="connsiteX95" fmla="*/ 132736 w 4233527"/>
              <a:gd name="connsiteY95" fmla="*/ 3111911 h 3406879"/>
              <a:gd name="connsiteX96" fmla="*/ 206478 w 4233527"/>
              <a:gd name="connsiteY96" fmla="*/ 3200401 h 3406879"/>
              <a:gd name="connsiteX97" fmla="*/ 265471 w 4233527"/>
              <a:gd name="connsiteY97" fmla="*/ 3200401 h 3406879"/>
              <a:gd name="connsiteX98" fmla="*/ 457200 w 4233527"/>
              <a:gd name="connsiteY98" fmla="*/ 3406879 h 3406879"/>
              <a:gd name="connsiteX0" fmla="*/ 206478 w 4233527"/>
              <a:gd name="connsiteY0" fmla="*/ 3303640 h 3303640"/>
              <a:gd name="connsiteX1" fmla="*/ 206478 w 4233527"/>
              <a:gd name="connsiteY1" fmla="*/ 330364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06478 w 4233527"/>
              <a:gd name="connsiteY0" fmla="*/ 3303640 h 3303640"/>
              <a:gd name="connsiteX1" fmla="*/ 297918 w 4233527"/>
              <a:gd name="connsiteY1" fmla="*/ 315632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97918 w 4233527"/>
              <a:gd name="connsiteY0" fmla="*/ 3156320 h 3202801"/>
              <a:gd name="connsiteX1" fmla="*/ 1106129 w 4233527"/>
              <a:gd name="connsiteY1" fmla="*/ 2934930 h 3202801"/>
              <a:gd name="connsiteX2" fmla="*/ 1194620 w 4233527"/>
              <a:gd name="connsiteY2" fmla="*/ 2905433 h 3202801"/>
              <a:gd name="connsiteX3" fmla="*/ 1283110 w 4233527"/>
              <a:gd name="connsiteY3" fmla="*/ 2846440 h 3202801"/>
              <a:gd name="connsiteX4" fmla="*/ 1401097 w 4233527"/>
              <a:gd name="connsiteY4" fmla="*/ 2743201 h 3202801"/>
              <a:gd name="connsiteX5" fmla="*/ 1445342 w 4233527"/>
              <a:gd name="connsiteY5" fmla="*/ 2713704 h 3202801"/>
              <a:gd name="connsiteX6" fmla="*/ 1474839 w 4233527"/>
              <a:gd name="connsiteY6" fmla="*/ 2669459 h 3202801"/>
              <a:gd name="connsiteX7" fmla="*/ 1563329 w 4233527"/>
              <a:gd name="connsiteY7" fmla="*/ 2610466 h 3202801"/>
              <a:gd name="connsiteX8" fmla="*/ 1607575 w 4233527"/>
              <a:gd name="connsiteY8" fmla="*/ 2580969 h 3202801"/>
              <a:gd name="connsiteX9" fmla="*/ 1696065 w 4233527"/>
              <a:gd name="connsiteY9" fmla="*/ 2492479 h 3202801"/>
              <a:gd name="connsiteX10" fmla="*/ 1740310 w 4233527"/>
              <a:gd name="connsiteY10" fmla="*/ 2448233 h 3202801"/>
              <a:gd name="connsiteX11" fmla="*/ 1799304 w 4233527"/>
              <a:gd name="connsiteY11" fmla="*/ 2374492 h 3202801"/>
              <a:gd name="connsiteX12" fmla="*/ 1902542 w 4233527"/>
              <a:gd name="connsiteY12" fmla="*/ 2256504 h 3202801"/>
              <a:gd name="connsiteX13" fmla="*/ 1961536 w 4233527"/>
              <a:gd name="connsiteY13" fmla="*/ 2182762 h 3202801"/>
              <a:gd name="connsiteX14" fmla="*/ 1976284 w 4233527"/>
              <a:gd name="connsiteY14" fmla="*/ 2138517 h 3202801"/>
              <a:gd name="connsiteX15" fmla="*/ 2064775 w 4233527"/>
              <a:gd name="connsiteY15" fmla="*/ 2079524 h 3202801"/>
              <a:gd name="connsiteX16" fmla="*/ 2109020 w 4233527"/>
              <a:gd name="connsiteY16" fmla="*/ 1991033 h 3202801"/>
              <a:gd name="connsiteX17" fmla="*/ 2153265 w 4233527"/>
              <a:gd name="connsiteY17" fmla="*/ 1976285 h 3202801"/>
              <a:gd name="connsiteX18" fmla="*/ 2197510 w 4233527"/>
              <a:gd name="connsiteY18" fmla="*/ 1887795 h 3202801"/>
              <a:gd name="connsiteX19" fmla="*/ 2241755 w 4233527"/>
              <a:gd name="connsiteY19" fmla="*/ 1858298 h 3202801"/>
              <a:gd name="connsiteX20" fmla="*/ 2418736 w 4233527"/>
              <a:gd name="connsiteY20" fmla="*/ 1710814 h 3202801"/>
              <a:gd name="connsiteX21" fmla="*/ 2507226 w 4233527"/>
              <a:gd name="connsiteY21" fmla="*/ 1681317 h 3202801"/>
              <a:gd name="connsiteX22" fmla="*/ 2551471 w 4233527"/>
              <a:gd name="connsiteY22" fmla="*/ 1666569 h 3202801"/>
              <a:gd name="connsiteX23" fmla="*/ 2595717 w 4233527"/>
              <a:gd name="connsiteY23" fmla="*/ 1637072 h 3202801"/>
              <a:gd name="connsiteX24" fmla="*/ 2684207 w 4233527"/>
              <a:gd name="connsiteY24" fmla="*/ 1607575 h 3202801"/>
              <a:gd name="connsiteX25" fmla="*/ 2772697 w 4233527"/>
              <a:gd name="connsiteY25" fmla="*/ 1563330 h 3202801"/>
              <a:gd name="connsiteX26" fmla="*/ 2861187 w 4233527"/>
              <a:gd name="connsiteY26" fmla="*/ 1519085 h 3202801"/>
              <a:gd name="connsiteX27" fmla="*/ 2949678 w 4233527"/>
              <a:gd name="connsiteY27" fmla="*/ 1474840 h 3202801"/>
              <a:gd name="connsiteX28" fmla="*/ 3038168 w 4233527"/>
              <a:gd name="connsiteY28" fmla="*/ 1430595 h 3202801"/>
              <a:gd name="connsiteX29" fmla="*/ 3170904 w 4233527"/>
              <a:gd name="connsiteY29" fmla="*/ 1356853 h 3202801"/>
              <a:gd name="connsiteX30" fmla="*/ 3274142 w 4233527"/>
              <a:gd name="connsiteY30" fmla="*/ 1283111 h 3202801"/>
              <a:gd name="connsiteX31" fmla="*/ 3318387 w 4233527"/>
              <a:gd name="connsiteY31" fmla="*/ 1238866 h 3202801"/>
              <a:gd name="connsiteX32" fmla="*/ 3406878 w 4233527"/>
              <a:gd name="connsiteY32" fmla="*/ 1194621 h 3202801"/>
              <a:gd name="connsiteX33" fmla="*/ 3451123 w 4233527"/>
              <a:gd name="connsiteY33" fmla="*/ 1165124 h 3202801"/>
              <a:gd name="connsiteX34" fmla="*/ 3539613 w 4233527"/>
              <a:gd name="connsiteY34" fmla="*/ 1091382 h 3202801"/>
              <a:gd name="connsiteX35" fmla="*/ 3583858 w 4233527"/>
              <a:gd name="connsiteY35" fmla="*/ 1076633 h 3202801"/>
              <a:gd name="connsiteX36" fmla="*/ 3672349 w 4233527"/>
              <a:gd name="connsiteY36" fmla="*/ 1017640 h 3202801"/>
              <a:gd name="connsiteX37" fmla="*/ 3701846 w 4233527"/>
              <a:gd name="connsiteY37" fmla="*/ 973395 h 3202801"/>
              <a:gd name="connsiteX38" fmla="*/ 3790336 w 4233527"/>
              <a:gd name="connsiteY38" fmla="*/ 899653 h 3202801"/>
              <a:gd name="connsiteX39" fmla="*/ 3805084 w 4233527"/>
              <a:gd name="connsiteY39" fmla="*/ 855408 h 3202801"/>
              <a:gd name="connsiteX40" fmla="*/ 3849329 w 4233527"/>
              <a:gd name="connsiteY40" fmla="*/ 840659 h 3202801"/>
              <a:gd name="connsiteX41" fmla="*/ 3908323 w 4233527"/>
              <a:gd name="connsiteY41" fmla="*/ 766917 h 3202801"/>
              <a:gd name="connsiteX42" fmla="*/ 3982065 w 4233527"/>
              <a:gd name="connsiteY42" fmla="*/ 663679 h 3202801"/>
              <a:gd name="connsiteX43" fmla="*/ 4026310 w 4233527"/>
              <a:gd name="connsiteY43" fmla="*/ 619433 h 3202801"/>
              <a:gd name="connsiteX44" fmla="*/ 4085304 w 4233527"/>
              <a:gd name="connsiteY44" fmla="*/ 530943 h 3202801"/>
              <a:gd name="connsiteX45" fmla="*/ 4100052 w 4233527"/>
              <a:gd name="connsiteY45" fmla="*/ 486698 h 3202801"/>
              <a:gd name="connsiteX46" fmla="*/ 4159046 w 4233527"/>
              <a:gd name="connsiteY46" fmla="*/ 398208 h 3202801"/>
              <a:gd name="connsiteX47" fmla="*/ 4188542 w 4233527"/>
              <a:gd name="connsiteY47" fmla="*/ 309717 h 3202801"/>
              <a:gd name="connsiteX48" fmla="*/ 4203291 w 4233527"/>
              <a:gd name="connsiteY48" fmla="*/ 265472 h 3202801"/>
              <a:gd name="connsiteX49" fmla="*/ 4232787 w 4233527"/>
              <a:gd name="connsiteY49" fmla="*/ 147485 h 3202801"/>
              <a:gd name="connsiteX50" fmla="*/ 4218039 w 4233527"/>
              <a:gd name="connsiteY50" fmla="*/ 29498 h 3202801"/>
              <a:gd name="connsiteX51" fmla="*/ 4100052 w 4233527"/>
              <a:gd name="connsiteY51" fmla="*/ 1 h 3202801"/>
              <a:gd name="connsiteX52" fmla="*/ 3215149 w 4233527"/>
              <a:gd name="connsiteY52" fmla="*/ 14750 h 3202801"/>
              <a:gd name="connsiteX53" fmla="*/ 3097162 w 4233527"/>
              <a:gd name="connsiteY53" fmla="*/ 44246 h 3202801"/>
              <a:gd name="connsiteX54" fmla="*/ 2893142 w 4233527"/>
              <a:gd name="connsiteY54" fmla="*/ 193697 h 3202801"/>
              <a:gd name="connsiteX55" fmla="*/ 2722307 w 4233527"/>
              <a:gd name="connsiteY55" fmla="*/ 276533 h 3202801"/>
              <a:gd name="connsiteX56" fmla="*/ 2300749 w 4233527"/>
              <a:gd name="connsiteY56" fmla="*/ 221227 h 3202801"/>
              <a:gd name="connsiteX57" fmla="*/ 2138517 w 4233527"/>
              <a:gd name="connsiteY57" fmla="*/ 235975 h 3202801"/>
              <a:gd name="connsiteX58" fmla="*/ 1961536 w 4233527"/>
              <a:gd name="connsiteY58" fmla="*/ 265472 h 3202801"/>
              <a:gd name="connsiteX59" fmla="*/ 1917291 w 4233527"/>
              <a:gd name="connsiteY59" fmla="*/ 280221 h 3202801"/>
              <a:gd name="connsiteX60" fmla="*/ 1828800 w 4233527"/>
              <a:gd name="connsiteY60" fmla="*/ 294969 h 3202801"/>
              <a:gd name="connsiteX61" fmla="*/ 1312607 w 4233527"/>
              <a:gd name="connsiteY61" fmla="*/ 280221 h 3202801"/>
              <a:gd name="connsiteX62" fmla="*/ 929149 w 4233527"/>
              <a:gd name="connsiteY62" fmla="*/ 280221 h 3202801"/>
              <a:gd name="connsiteX63" fmla="*/ 884904 w 4233527"/>
              <a:gd name="connsiteY63" fmla="*/ 294969 h 3202801"/>
              <a:gd name="connsiteX64" fmla="*/ 796413 w 4233527"/>
              <a:gd name="connsiteY64" fmla="*/ 353962 h 3202801"/>
              <a:gd name="connsiteX65" fmla="*/ 707923 w 4233527"/>
              <a:gd name="connsiteY65" fmla="*/ 442453 h 3202801"/>
              <a:gd name="connsiteX66" fmla="*/ 648929 w 4233527"/>
              <a:gd name="connsiteY66" fmla="*/ 530943 h 3202801"/>
              <a:gd name="connsiteX67" fmla="*/ 545691 w 4233527"/>
              <a:gd name="connsiteY67" fmla="*/ 663679 h 3202801"/>
              <a:gd name="connsiteX68" fmla="*/ 501446 w 4233527"/>
              <a:gd name="connsiteY68" fmla="*/ 766917 h 3202801"/>
              <a:gd name="connsiteX69" fmla="*/ 471949 w 4233527"/>
              <a:gd name="connsiteY69" fmla="*/ 855408 h 3202801"/>
              <a:gd name="connsiteX70" fmla="*/ 457200 w 4233527"/>
              <a:gd name="connsiteY70" fmla="*/ 899653 h 3202801"/>
              <a:gd name="connsiteX71" fmla="*/ 442452 w 4233527"/>
              <a:gd name="connsiteY71" fmla="*/ 943898 h 3202801"/>
              <a:gd name="connsiteX72" fmla="*/ 412955 w 4233527"/>
              <a:gd name="connsiteY72" fmla="*/ 988143 h 3202801"/>
              <a:gd name="connsiteX73" fmla="*/ 383458 w 4233527"/>
              <a:gd name="connsiteY73" fmla="*/ 1106130 h 3202801"/>
              <a:gd name="connsiteX74" fmla="*/ 353962 w 4233527"/>
              <a:gd name="connsiteY74" fmla="*/ 1150375 h 3202801"/>
              <a:gd name="connsiteX75" fmla="*/ 324465 w 4233527"/>
              <a:gd name="connsiteY75" fmla="*/ 1268362 h 3202801"/>
              <a:gd name="connsiteX76" fmla="*/ 309717 w 4233527"/>
              <a:gd name="connsiteY76" fmla="*/ 1312608 h 3202801"/>
              <a:gd name="connsiteX77" fmla="*/ 265471 w 4233527"/>
              <a:gd name="connsiteY77" fmla="*/ 1371601 h 3202801"/>
              <a:gd name="connsiteX78" fmla="*/ 235975 w 4233527"/>
              <a:gd name="connsiteY78" fmla="*/ 1460092 h 3202801"/>
              <a:gd name="connsiteX79" fmla="*/ 221226 w 4233527"/>
              <a:gd name="connsiteY79" fmla="*/ 1504337 h 3202801"/>
              <a:gd name="connsiteX80" fmla="*/ 191729 w 4233527"/>
              <a:gd name="connsiteY80" fmla="*/ 1548582 h 3202801"/>
              <a:gd name="connsiteX81" fmla="*/ 162233 w 4233527"/>
              <a:gd name="connsiteY81" fmla="*/ 1651821 h 3202801"/>
              <a:gd name="connsiteX82" fmla="*/ 147484 w 4233527"/>
              <a:gd name="connsiteY82" fmla="*/ 1696066 h 3202801"/>
              <a:gd name="connsiteX83" fmla="*/ 132736 w 4233527"/>
              <a:gd name="connsiteY83" fmla="*/ 1755059 h 3202801"/>
              <a:gd name="connsiteX84" fmla="*/ 103239 w 4233527"/>
              <a:gd name="connsiteY84" fmla="*/ 1799304 h 3202801"/>
              <a:gd name="connsiteX85" fmla="*/ 88491 w 4233527"/>
              <a:gd name="connsiteY85" fmla="*/ 1873046 h 3202801"/>
              <a:gd name="connsiteX86" fmla="*/ 73742 w 4233527"/>
              <a:gd name="connsiteY86" fmla="*/ 1917292 h 3202801"/>
              <a:gd name="connsiteX87" fmla="*/ 58994 w 4233527"/>
              <a:gd name="connsiteY87" fmla="*/ 2005782 h 3202801"/>
              <a:gd name="connsiteX88" fmla="*/ 29497 w 4233527"/>
              <a:gd name="connsiteY88" fmla="*/ 2300750 h 3202801"/>
              <a:gd name="connsiteX89" fmla="*/ 0 w 4233527"/>
              <a:gd name="connsiteY89" fmla="*/ 2477730 h 3202801"/>
              <a:gd name="connsiteX90" fmla="*/ 14749 w 4233527"/>
              <a:gd name="connsiteY90" fmla="*/ 2684208 h 3202801"/>
              <a:gd name="connsiteX91" fmla="*/ 29497 w 4233527"/>
              <a:gd name="connsiteY91" fmla="*/ 2728453 h 3202801"/>
              <a:gd name="connsiteX92" fmla="*/ 58994 w 4233527"/>
              <a:gd name="connsiteY92" fmla="*/ 2979175 h 3202801"/>
              <a:gd name="connsiteX93" fmla="*/ 73742 w 4233527"/>
              <a:gd name="connsiteY93" fmla="*/ 3023421 h 3202801"/>
              <a:gd name="connsiteX94" fmla="*/ 132736 w 4233527"/>
              <a:gd name="connsiteY94" fmla="*/ 3111911 h 3202801"/>
              <a:gd name="connsiteX95" fmla="*/ 206478 w 4233527"/>
              <a:gd name="connsiteY95" fmla="*/ 3200401 h 3202801"/>
              <a:gd name="connsiteX96" fmla="*/ 265471 w 4233527"/>
              <a:gd name="connsiteY96" fmla="*/ 3200401 h 32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33527" h="3202801">
                <a:moveTo>
                  <a:pt x="297918" y="3156320"/>
                </a:moveTo>
                <a:lnTo>
                  <a:pt x="1106129" y="2934930"/>
                </a:lnTo>
                <a:cubicBezTo>
                  <a:pt x="1255579" y="2893116"/>
                  <a:pt x="1168749" y="2922680"/>
                  <a:pt x="1194620" y="2905433"/>
                </a:cubicBezTo>
                <a:lnTo>
                  <a:pt x="1283110" y="2846440"/>
                </a:lnTo>
                <a:cubicBezTo>
                  <a:pt x="1332272" y="2772698"/>
                  <a:pt x="1297859" y="2812027"/>
                  <a:pt x="1401097" y="2743201"/>
                </a:cubicBezTo>
                <a:lnTo>
                  <a:pt x="1445342" y="2713704"/>
                </a:lnTo>
                <a:cubicBezTo>
                  <a:pt x="1455174" y="2698956"/>
                  <a:pt x="1461499" y="2681131"/>
                  <a:pt x="1474839" y="2669459"/>
                </a:cubicBezTo>
                <a:cubicBezTo>
                  <a:pt x="1501518" y="2646115"/>
                  <a:pt x="1533832" y="2630130"/>
                  <a:pt x="1563329" y="2610466"/>
                </a:cubicBezTo>
                <a:cubicBezTo>
                  <a:pt x="1578078" y="2600634"/>
                  <a:pt x="1595041" y="2593503"/>
                  <a:pt x="1607575" y="2580969"/>
                </a:cubicBezTo>
                <a:lnTo>
                  <a:pt x="1696065" y="2492479"/>
                </a:lnTo>
                <a:lnTo>
                  <a:pt x="1740310" y="2448233"/>
                </a:lnTo>
                <a:cubicBezTo>
                  <a:pt x="1773523" y="2348593"/>
                  <a:pt x="1727461" y="2456598"/>
                  <a:pt x="1799304" y="2374492"/>
                </a:cubicBezTo>
                <a:cubicBezTo>
                  <a:pt x="1919754" y="2236836"/>
                  <a:pt x="1802988" y="2322874"/>
                  <a:pt x="1902542" y="2256504"/>
                </a:cubicBezTo>
                <a:cubicBezTo>
                  <a:pt x="1939615" y="2145291"/>
                  <a:pt x="1885294" y="2278065"/>
                  <a:pt x="1961536" y="2182762"/>
                </a:cubicBezTo>
                <a:cubicBezTo>
                  <a:pt x="1971247" y="2170623"/>
                  <a:pt x="1965291" y="2149510"/>
                  <a:pt x="1976284" y="2138517"/>
                </a:cubicBezTo>
                <a:cubicBezTo>
                  <a:pt x="2001352" y="2113450"/>
                  <a:pt x="2064775" y="2079524"/>
                  <a:pt x="2064775" y="2079524"/>
                </a:cubicBezTo>
                <a:cubicBezTo>
                  <a:pt x="2074491" y="2050377"/>
                  <a:pt x="2083029" y="2011826"/>
                  <a:pt x="2109020" y="1991033"/>
                </a:cubicBezTo>
                <a:cubicBezTo>
                  <a:pt x="2121159" y="1981321"/>
                  <a:pt x="2138517" y="1981201"/>
                  <a:pt x="2153265" y="1976285"/>
                </a:cubicBezTo>
                <a:cubicBezTo>
                  <a:pt x="2165260" y="1940298"/>
                  <a:pt x="2168919" y="1916386"/>
                  <a:pt x="2197510" y="1887795"/>
                </a:cubicBezTo>
                <a:cubicBezTo>
                  <a:pt x="2210044" y="1875261"/>
                  <a:pt x="2228507" y="1870074"/>
                  <a:pt x="2241755" y="1858298"/>
                </a:cubicBezTo>
                <a:cubicBezTo>
                  <a:pt x="2291041" y="1814488"/>
                  <a:pt x="2350158" y="1733674"/>
                  <a:pt x="2418736" y="1710814"/>
                </a:cubicBezTo>
                <a:lnTo>
                  <a:pt x="2507226" y="1681317"/>
                </a:lnTo>
                <a:lnTo>
                  <a:pt x="2551471" y="1666569"/>
                </a:lnTo>
                <a:cubicBezTo>
                  <a:pt x="2566220" y="1656737"/>
                  <a:pt x="2579519" y="1644271"/>
                  <a:pt x="2595717" y="1637072"/>
                </a:cubicBezTo>
                <a:cubicBezTo>
                  <a:pt x="2624129" y="1624444"/>
                  <a:pt x="2658337" y="1624822"/>
                  <a:pt x="2684207" y="1607575"/>
                </a:cubicBezTo>
                <a:cubicBezTo>
                  <a:pt x="2811016" y="1523038"/>
                  <a:pt x="2650568" y="1624396"/>
                  <a:pt x="2772697" y="1563330"/>
                </a:cubicBezTo>
                <a:cubicBezTo>
                  <a:pt x="2887049" y="1506153"/>
                  <a:pt x="2749983" y="1556152"/>
                  <a:pt x="2861187" y="1519085"/>
                </a:cubicBezTo>
                <a:cubicBezTo>
                  <a:pt x="2987996" y="1434546"/>
                  <a:pt x="2827550" y="1535904"/>
                  <a:pt x="2949678" y="1474840"/>
                </a:cubicBezTo>
                <a:cubicBezTo>
                  <a:pt x="3064038" y="1417660"/>
                  <a:pt x="2926957" y="1467664"/>
                  <a:pt x="3038168" y="1430595"/>
                </a:cubicBezTo>
                <a:cubicBezTo>
                  <a:pt x="3139593" y="1362977"/>
                  <a:pt x="3093026" y="1382811"/>
                  <a:pt x="3170904" y="1356853"/>
                </a:cubicBezTo>
                <a:cubicBezTo>
                  <a:pt x="3205920" y="1333509"/>
                  <a:pt x="3242129" y="1310551"/>
                  <a:pt x="3274142" y="1283111"/>
                </a:cubicBezTo>
                <a:cubicBezTo>
                  <a:pt x="3289978" y="1269537"/>
                  <a:pt x="3302364" y="1252218"/>
                  <a:pt x="3318387" y="1238866"/>
                </a:cubicBezTo>
                <a:cubicBezTo>
                  <a:pt x="3356508" y="1207099"/>
                  <a:pt x="3362534" y="1209402"/>
                  <a:pt x="3406878" y="1194621"/>
                </a:cubicBezTo>
                <a:cubicBezTo>
                  <a:pt x="3421626" y="1184789"/>
                  <a:pt x="3437506" y="1176472"/>
                  <a:pt x="3451123" y="1165124"/>
                </a:cubicBezTo>
                <a:cubicBezTo>
                  <a:pt x="3500049" y="1124352"/>
                  <a:pt x="3484687" y="1118846"/>
                  <a:pt x="3539613" y="1091382"/>
                </a:cubicBezTo>
                <a:cubicBezTo>
                  <a:pt x="3553518" y="1084429"/>
                  <a:pt x="3570268" y="1084183"/>
                  <a:pt x="3583858" y="1076633"/>
                </a:cubicBezTo>
                <a:cubicBezTo>
                  <a:pt x="3614848" y="1059417"/>
                  <a:pt x="3672349" y="1017640"/>
                  <a:pt x="3672349" y="1017640"/>
                </a:cubicBezTo>
                <a:cubicBezTo>
                  <a:pt x="3682181" y="1002892"/>
                  <a:pt x="3690498" y="987012"/>
                  <a:pt x="3701846" y="973395"/>
                </a:cubicBezTo>
                <a:cubicBezTo>
                  <a:pt x="3737333" y="930811"/>
                  <a:pt x="3746831" y="928656"/>
                  <a:pt x="3790336" y="899653"/>
                </a:cubicBezTo>
                <a:cubicBezTo>
                  <a:pt x="3795252" y="884905"/>
                  <a:pt x="3794091" y="866401"/>
                  <a:pt x="3805084" y="855408"/>
                </a:cubicBezTo>
                <a:cubicBezTo>
                  <a:pt x="3816077" y="844415"/>
                  <a:pt x="3839617" y="852798"/>
                  <a:pt x="3849329" y="840659"/>
                </a:cubicBezTo>
                <a:cubicBezTo>
                  <a:pt x="3923405" y="748064"/>
                  <a:pt x="3802238" y="802280"/>
                  <a:pt x="3908323" y="766917"/>
                </a:cubicBezTo>
                <a:cubicBezTo>
                  <a:pt x="3931668" y="731900"/>
                  <a:pt x="3954624" y="695693"/>
                  <a:pt x="3982065" y="663679"/>
                </a:cubicBezTo>
                <a:cubicBezTo>
                  <a:pt x="3995639" y="647843"/>
                  <a:pt x="4013505" y="635897"/>
                  <a:pt x="4026310" y="619433"/>
                </a:cubicBezTo>
                <a:cubicBezTo>
                  <a:pt x="4048075" y="591450"/>
                  <a:pt x="4085304" y="530943"/>
                  <a:pt x="4085304" y="530943"/>
                </a:cubicBezTo>
                <a:cubicBezTo>
                  <a:pt x="4090220" y="516195"/>
                  <a:pt x="4092502" y="500288"/>
                  <a:pt x="4100052" y="486698"/>
                </a:cubicBezTo>
                <a:cubicBezTo>
                  <a:pt x="4117268" y="455709"/>
                  <a:pt x="4159046" y="398208"/>
                  <a:pt x="4159046" y="398208"/>
                </a:cubicBezTo>
                <a:lnTo>
                  <a:pt x="4188542" y="309717"/>
                </a:lnTo>
                <a:cubicBezTo>
                  <a:pt x="4193458" y="294969"/>
                  <a:pt x="4199521" y="280554"/>
                  <a:pt x="4203291" y="265472"/>
                </a:cubicBezTo>
                <a:lnTo>
                  <a:pt x="4232787" y="147485"/>
                </a:lnTo>
                <a:cubicBezTo>
                  <a:pt x="4227871" y="108156"/>
                  <a:pt x="4244553" y="58959"/>
                  <a:pt x="4218039" y="29498"/>
                </a:cubicBezTo>
                <a:cubicBezTo>
                  <a:pt x="4190920" y="-635"/>
                  <a:pt x="4100052" y="1"/>
                  <a:pt x="4100052" y="1"/>
                </a:cubicBezTo>
                <a:lnTo>
                  <a:pt x="3215149" y="14750"/>
                </a:lnTo>
                <a:cubicBezTo>
                  <a:pt x="3164745" y="16301"/>
                  <a:pt x="3150830" y="14421"/>
                  <a:pt x="3097162" y="44246"/>
                </a:cubicBezTo>
                <a:cubicBezTo>
                  <a:pt x="3043494" y="74071"/>
                  <a:pt x="2955618" y="154983"/>
                  <a:pt x="2893142" y="193697"/>
                </a:cubicBezTo>
                <a:cubicBezTo>
                  <a:pt x="2830666" y="232411"/>
                  <a:pt x="2756291" y="270869"/>
                  <a:pt x="2722307" y="276533"/>
                </a:cubicBezTo>
                <a:cubicBezTo>
                  <a:pt x="2623575" y="281121"/>
                  <a:pt x="2398047" y="227987"/>
                  <a:pt x="2300749" y="221227"/>
                </a:cubicBezTo>
                <a:cubicBezTo>
                  <a:pt x="2203451" y="214467"/>
                  <a:pt x="2192594" y="231059"/>
                  <a:pt x="2138517" y="235975"/>
                </a:cubicBezTo>
                <a:cubicBezTo>
                  <a:pt x="1982217" y="275051"/>
                  <a:pt x="2214718" y="219438"/>
                  <a:pt x="1961536" y="265472"/>
                </a:cubicBezTo>
                <a:cubicBezTo>
                  <a:pt x="1946241" y="268253"/>
                  <a:pt x="1932467" y="276849"/>
                  <a:pt x="1917291" y="280221"/>
                </a:cubicBezTo>
                <a:cubicBezTo>
                  <a:pt x="1888099" y="286708"/>
                  <a:pt x="1858297" y="290053"/>
                  <a:pt x="1828800" y="294969"/>
                </a:cubicBezTo>
                <a:lnTo>
                  <a:pt x="1312607" y="280221"/>
                </a:lnTo>
                <a:cubicBezTo>
                  <a:pt x="977259" y="267323"/>
                  <a:pt x="1166459" y="253852"/>
                  <a:pt x="929149" y="280221"/>
                </a:cubicBezTo>
                <a:cubicBezTo>
                  <a:pt x="914401" y="285137"/>
                  <a:pt x="897839" y="286346"/>
                  <a:pt x="884904" y="294969"/>
                </a:cubicBezTo>
                <a:cubicBezTo>
                  <a:pt x="774428" y="368619"/>
                  <a:pt x="901616" y="318895"/>
                  <a:pt x="796413" y="353962"/>
                </a:cubicBezTo>
                <a:cubicBezTo>
                  <a:pt x="766916" y="383459"/>
                  <a:pt x="731062" y="407744"/>
                  <a:pt x="707923" y="442453"/>
                </a:cubicBezTo>
                <a:cubicBezTo>
                  <a:pt x="688258" y="471950"/>
                  <a:pt x="673996" y="505876"/>
                  <a:pt x="648929" y="530943"/>
                </a:cubicBezTo>
                <a:cubicBezTo>
                  <a:pt x="610752" y="569120"/>
                  <a:pt x="563334" y="610753"/>
                  <a:pt x="545691" y="663679"/>
                </a:cubicBezTo>
                <a:cubicBezTo>
                  <a:pt x="498208" y="806121"/>
                  <a:pt x="574354" y="584645"/>
                  <a:pt x="501446" y="766917"/>
                </a:cubicBezTo>
                <a:cubicBezTo>
                  <a:pt x="489899" y="795786"/>
                  <a:pt x="481781" y="825911"/>
                  <a:pt x="471949" y="855408"/>
                </a:cubicBezTo>
                <a:lnTo>
                  <a:pt x="457200" y="899653"/>
                </a:lnTo>
                <a:cubicBezTo>
                  <a:pt x="452284" y="914401"/>
                  <a:pt x="451075" y="930963"/>
                  <a:pt x="442452" y="943898"/>
                </a:cubicBezTo>
                <a:lnTo>
                  <a:pt x="412955" y="988143"/>
                </a:lnTo>
                <a:cubicBezTo>
                  <a:pt x="407344" y="1016198"/>
                  <a:pt x="398577" y="1075892"/>
                  <a:pt x="383458" y="1106130"/>
                </a:cubicBezTo>
                <a:cubicBezTo>
                  <a:pt x="375531" y="1121984"/>
                  <a:pt x="361889" y="1134521"/>
                  <a:pt x="353962" y="1150375"/>
                </a:cubicBezTo>
                <a:cubicBezTo>
                  <a:pt x="337104" y="1184091"/>
                  <a:pt x="332881" y="1234699"/>
                  <a:pt x="324465" y="1268362"/>
                </a:cubicBezTo>
                <a:cubicBezTo>
                  <a:pt x="320695" y="1283444"/>
                  <a:pt x="317430" y="1299110"/>
                  <a:pt x="309717" y="1312608"/>
                </a:cubicBezTo>
                <a:cubicBezTo>
                  <a:pt x="297522" y="1333950"/>
                  <a:pt x="280220" y="1351937"/>
                  <a:pt x="265471" y="1371601"/>
                </a:cubicBezTo>
                <a:lnTo>
                  <a:pt x="235975" y="1460092"/>
                </a:lnTo>
                <a:cubicBezTo>
                  <a:pt x="231059" y="1474840"/>
                  <a:pt x="229850" y="1491402"/>
                  <a:pt x="221226" y="1504337"/>
                </a:cubicBezTo>
                <a:lnTo>
                  <a:pt x="191729" y="1548582"/>
                </a:lnTo>
                <a:cubicBezTo>
                  <a:pt x="156362" y="1654686"/>
                  <a:pt x="199279" y="1522162"/>
                  <a:pt x="162233" y="1651821"/>
                </a:cubicBezTo>
                <a:cubicBezTo>
                  <a:pt x="157962" y="1666769"/>
                  <a:pt x="151755" y="1681118"/>
                  <a:pt x="147484" y="1696066"/>
                </a:cubicBezTo>
                <a:cubicBezTo>
                  <a:pt x="141915" y="1715556"/>
                  <a:pt x="140721" y="1736428"/>
                  <a:pt x="132736" y="1755059"/>
                </a:cubicBezTo>
                <a:cubicBezTo>
                  <a:pt x="125754" y="1771351"/>
                  <a:pt x="113071" y="1784556"/>
                  <a:pt x="103239" y="1799304"/>
                </a:cubicBezTo>
                <a:cubicBezTo>
                  <a:pt x="98323" y="1823885"/>
                  <a:pt x="94571" y="1848727"/>
                  <a:pt x="88491" y="1873046"/>
                </a:cubicBezTo>
                <a:cubicBezTo>
                  <a:pt x="84720" y="1888128"/>
                  <a:pt x="77115" y="1902116"/>
                  <a:pt x="73742" y="1917292"/>
                </a:cubicBezTo>
                <a:cubicBezTo>
                  <a:pt x="67255" y="1946483"/>
                  <a:pt x="63910" y="1976285"/>
                  <a:pt x="58994" y="2005782"/>
                </a:cubicBezTo>
                <a:cubicBezTo>
                  <a:pt x="33513" y="2362519"/>
                  <a:pt x="59318" y="2092003"/>
                  <a:pt x="29497" y="2300750"/>
                </a:cubicBezTo>
                <a:cubicBezTo>
                  <a:pt x="6480" y="2461869"/>
                  <a:pt x="27306" y="2368513"/>
                  <a:pt x="0" y="2477730"/>
                </a:cubicBezTo>
                <a:cubicBezTo>
                  <a:pt x="4916" y="2546556"/>
                  <a:pt x="6687" y="2615679"/>
                  <a:pt x="14749" y="2684208"/>
                </a:cubicBezTo>
                <a:cubicBezTo>
                  <a:pt x="16565" y="2699648"/>
                  <a:pt x="27442" y="2713043"/>
                  <a:pt x="29497" y="2728453"/>
                </a:cubicBezTo>
                <a:cubicBezTo>
                  <a:pt x="50182" y="2883585"/>
                  <a:pt x="31005" y="2867214"/>
                  <a:pt x="58994" y="2979175"/>
                </a:cubicBezTo>
                <a:cubicBezTo>
                  <a:pt x="62764" y="2994257"/>
                  <a:pt x="66192" y="3009831"/>
                  <a:pt x="73742" y="3023421"/>
                </a:cubicBezTo>
                <a:cubicBezTo>
                  <a:pt x="90958" y="3054411"/>
                  <a:pt x="116882" y="3080203"/>
                  <a:pt x="132736" y="3111911"/>
                </a:cubicBezTo>
                <a:cubicBezTo>
                  <a:pt x="152922" y="3152283"/>
                  <a:pt x="157838" y="3186504"/>
                  <a:pt x="206478" y="3200401"/>
                </a:cubicBezTo>
                <a:cubicBezTo>
                  <a:pt x="225386" y="3205803"/>
                  <a:pt x="245807" y="3200401"/>
                  <a:pt x="265471" y="320040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7" dirty="0"/>
          </a:p>
        </p:txBody>
      </p:sp>
    </p:spTree>
    <p:extLst>
      <p:ext uri="{BB962C8B-B14F-4D97-AF65-F5344CB8AC3E}">
        <p14:creationId xmlns:p14="http://schemas.microsoft.com/office/powerpoint/2010/main" val="31316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351B8A-344F-44BA-BEF5-27C3C9C33C68}"/>
              </a:ext>
            </a:extLst>
          </p:cNvPr>
          <p:cNvSpPr>
            <a:spLocks noGrp="1"/>
          </p:cNvSpPr>
          <p:nvPr>
            <p:ph idx="4294967295" sz="quarter" type="sldNum"/>
          </p:nvPr>
        </p:nvSpPr>
        <p:spPr>
          <a:xfrm>
            <a:off x="7010400" y="4860550"/>
            <a:ext cx="2133600" cy="274637"/>
          </a:xfrm>
        </p:spPr>
        <p:txBody>
          <a:bodyPr/>
          <a:lstStyle/>
          <a:p>
            <a:fld id="{D3D538F9-49A3-B84F-B36B-A7030CDE5D5B}" type="slidenum">
              <a:rPr lang="en-US" smtClean="0"/>
              <a:t>24</a:t>
            </a:fld>
            <a:endParaRPr lang="en-US"/>
          </a:p>
        </p:txBody>
      </p:sp>
      <p:pic>
        <p:nvPicPr>
          <p:cNvPr id="7" name="NCN in WV">
            <a:extLst>
              <a:ext uri="{FF2B5EF4-FFF2-40B4-BE49-F238E27FC236}">
                <a16:creationId xmlns:a16="http://schemas.microsoft.com/office/drawing/2014/main" id="{11CCEF13-0851-4AB3-8471-65E3B8CE4881}"/>
              </a:ext>
            </a:extLst>
          </p:cNvPr>
          <p:cNvPicPr>
            <a:picLocks noChangeAspect="1"/>
          </p:cNvPicPr>
          <p:nvPr/>
        </p:nvPicPr>
        <p:blipFill rotWithShape="1">
          <a:blip r:embed="rId2">
            <a:extLst>
              <a:ext uri="{28A0092B-C50C-407E-A947-70E740481C1C}">
                <a14:useLocalDpi xmlns:a14="http://schemas.microsoft.com/office/drawing/2010/main" val="0"/>
              </a:ext>
            </a:extLst>
          </a:blip>
          <a:srcRect b="116"/>
          <a:stretch/>
        </p:blipFill>
        <p:spPr>
          <a:xfrm>
            <a:off x="1143000" y="-1169"/>
            <a:ext cx="6858000" cy="5129213"/>
          </a:xfrm>
          <a:prstGeom prst="rect">
            <a:avLst/>
          </a:prstGeom>
        </p:spPr>
      </p:pic>
      <p:sp>
        <p:nvSpPr>
          <p:cNvPr id="8" name="Title 1">
            <a:extLst>
              <a:ext uri="{FF2B5EF4-FFF2-40B4-BE49-F238E27FC236}">
                <a16:creationId xmlns:a16="http://schemas.microsoft.com/office/drawing/2014/main" id="{E839A9D4-FCF7-4DC3-B146-F583FE0022BD}"/>
              </a:ext>
            </a:extLst>
          </p:cNvPr>
          <p:cNvSpPr txBox="1">
            <a:spLocks/>
          </p:cNvSpPr>
          <p:nvPr/>
        </p:nvSpPr>
        <p:spPr>
          <a:xfrm>
            <a:off x="0" y="5979"/>
            <a:ext cx="9144000" cy="719359"/>
          </a:xfrm>
          <a:prstGeom prst="rect">
            <a:avLst/>
          </a:prstGeom>
        </p:spPr>
        <p:txBody>
          <a:bodyPr anchor="ctr"/>
          <a:lstStyle>
            <a:lvl1pPr algn="ctr" defTabSz="457200" eaLnBrk="1" hangingPunct="1" latinLnBrk="0" rtl="0">
              <a:spcBef>
                <a:spcPct val="0"/>
              </a:spcBef>
              <a:buNone/>
              <a:defRPr kern="1200" sz="4400">
                <a:solidFill>
                  <a:schemeClr val="tx1"/>
                </a:solidFill>
                <a:latin typeface="+mj-lt"/>
                <a:ea typeface="+mj-ea"/>
                <a:cs typeface="+mj-cs"/>
              </a:defRPr>
            </a:lvl1pPr>
          </a:lstStyle>
          <a:p>
            <a:r>
              <a:rPr b="1" dirty="0" lang="en-US" sz="3150">
                <a:ln w="12700">
                  <a:solidFill>
                    <a:schemeClr val="tx1"/>
                  </a:solidFill>
                </a:ln>
                <a:solidFill>
                  <a:srgbClr val="FFC000"/>
                </a:solidFill>
                <a:latin charset="0" panose="020B0606030504020204" pitchFamily="34" typeface="Open Sans"/>
                <a:ea charset="0" panose="020B0606030504020204" pitchFamily="34" typeface="Open Sans"/>
                <a:cs charset="0" panose="020B0606030504020204" pitchFamily="34" typeface="Open Sans"/>
              </a:rPr>
              <a:t>NOAA CORS Network (NCN) in WV</a:t>
            </a:r>
          </a:p>
        </p:txBody>
      </p:sp>
    </p:spTree>
    <p:extLst>
      <p:ext uri="{BB962C8B-B14F-4D97-AF65-F5344CB8AC3E}">
        <p14:creationId xmlns:p14="http://schemas.microsoft.com/office/powerpoint/2010/main" val="298446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H CORS in WV">
            <a:extLst>
              <a:ext uri="{FF2B5EF4-FFF2-40B4-BE49-F238E27FC236}">
                <a16:creationId xmlns:a16="http://schemas.microsoft.com/office/drawing/2014/main" id="{06356FD7-B76A-434C-9321-C7E92F7C554F}"/>
              </a:ext>
            </a:extLst>
          </p:cNvPr>
          <p:cNvSpPr>
            <a:spLocks noChangeAspect="1"/>
          </p:cNvSpPr>
          <p:nvPr/>
        </p:nvSpPr>
        <p:spPr>
          <a:xfrm>
            <a:off x="1074290" y="10998"/>
            <a:ext cx="6926711" cy="5114579"/>
          </a:xfrm>
          <a:prstGeom prst="rect">
            <a:avLst/>
          </a:prstGeom>
          <a:blipFill dpi="0" rotWithShape="1">
            <a:blip r:embed="rId3">
              <a:alphaModFix amt="79000"/>
              <a:extLst>
                <a:ext uri="{28A0092B-C50C-407E-A947-70E740481C1C}">
                  <a14:useLocalDpi xmlns:a14="http://schemas.microsoft.com/office/drawing/2010/main" val="0"/>
                </a:ext>
              </a:extLst>
            </a:blip>
            <a:srcRect/>
            <a:stretch>
              <a:fillRect l="-1" r="-6847" b="-3582"/>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342934" fontAlgn="base">
              <a:spcBef>
                <a:spcPct val="0"/>
              </a:spcBef>
              <a:spcAft>
                <a:spcPct val="0"/>
              </a:spcAft>
              <a:buClrTx/>
              <a:defRPr/>
            </a:pPr>
            <a:endParaRPr lang="en-US" sz="1350" kern="1200">
              <a:solidFill>
                <a:prstClr val="white"/>
              </a:solidFill>
              <a:latin typeface="Calibri"/>
            </a:endParaRPr>
          </a:p>
        </p:txBody>
      </p:sp>
      <p:sp>
        <p:nvSpPr>
          <p:cNvPr id="3" name="Title 1">
            <a:extLst>
              <a:ext uri="{FF2B5EF4-FFF2-40B4-BE49-F238E27FC236}">
                <a16:creationId xmlns:a16="http://schemas.microsoft.com/office/drawing/2014/main" id="{03D5DADD-2205-4F66-9FB6-C3B565F561D4}"/>
              </a:ext>
            </a:extLst>
          </p:cNvPr>
          <p:cNvSpPr txBox="1">
            <a:spLocks/>
          </p:cNvSpPr>
          <p:nvPr/>
        </p:nvSpPr>
        <p:spPr>
          <a:xfrm>
            <a:off x="0" y="39231"/>
            <a:ext cx="9144000" cy="71935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50" b="1" dirty="0">
                <a:ln w="12700">
                  <a:solidFill>
                    <a:schemeClr val="tx1"/>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WVDOT CORS Network (and RTN)</a:t>
            </a:r>
          </a:p>
        </p:txBody>
      </p:sp>
      <p:sp>
        <p:nvSpPr>
          <p:cNvPr id="4" name="Freeform: Shape 3">
            <a:extLst>
              <a:ext uri="{FF2B5EF4-FFF2-40B4-BE49-F238E27FC236}">
                <a16:creationId xmlns:a16="http://schemas.microsoft.com/office/drawing/2014/main" id="{48D860C0-584B-4E1B-A0C7-759DEB5603FF}"/>
              </a:ext>
            </a:extLst>
          </p:cNvPr>
          <p:cNvSpPr/>
          <p:nvPr/>
        </p:nvSpPr>
        <p:spPr>
          <a:xfrm>
            <a:off x="2521978" y="2657529"/>
            <a:ext cx="2116763" cy="1601401"/>
          </a:xfrm>
          <a:custGeom>
            <a:avLst/>
            <a:gdLst>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684207 w 4233527"/>
              <a:gd name="connsiteY58" fmla="*/ 1622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93142 w 4233527"/>
              <a:gd name="connsiteY57" fmla="*/ 19369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93142 w 4233527"/>
              <a:gd name="connsiteY56" fmla="*/ 193697 h 3406879"/>
              <a:gd name="connsiteX57" fmla="*/ 2722307 w 4233527"/>
              <a:gd name="connsiteY57" fmla="*/ 276533 h 3406879"/>
              <a:gd name="connsiteX58" fmla="*/ 2403987 w 4233527"/>
              <a:gd name="connsiteY58" fmla="*/ 206479 h 3406879"/>
              <a:gd name="connsiteX59" fmla="*/ 2300749 w 4233527"/>
              <a:gd name="connsiteY59" fmla="*/ 221227 h 3406879"/>
              <a:gd name="connsiteX60" fmla="*/ 2138517 w 4233527"/>
              <a:gd name="connsiteY60" fmla="*/ 235975 h 3406879"/>
              <a:gd name="connsiteX61" fmla="*/ 1961536 w 4233527"/>
              <a:gd name="connsiteY61" fmla="*/ 265472 h 3406879"/>
              <a:gd name="connsiteX62" fmla="*/ 1917291 w 4233527"/>
              <a:gd name="connsiteY62" fmla="*/ 280221 h 3406879"/>
              <a:gd name="connsiteX63" fmla="*/ 1828800 w 4233527"/>
              <a:gd name="connsiteY63" fmla="*/ 294969 h 3406879"/>
              <a:gd name="connsiteX64" fmla="*/ 1312607 w 4233527"/>
              <a:gd name="connsiteY64" fmla="*/ 280221 h 3406879"/>
              <a:gd name="connsiteX65" fmla="*/ 929149 w 4233527"/>
              <a:gd name="connsiteY65" fmla="*/ 280221 h 3406879"/>
              <a:gd name="connsiteX66" fmla="*/ 884904 w 4233527"/>
              <a:gd name="connsiteY66" fmla="*/ 294969 h 3406879"/>
              <a:gd name="connsiteX67" fmla="*/ 796413 w 4233527"/>
              <a:gd name="connsiteY67" fmla="*/ 353962 h 3406879"/>
              <a:gd name="connsiteX68" fmla="*/ 707923 w 4233527"/>
              <a:gd name="connsiteY68" fmla="*/ 442453 h 3406879"/>
              <a:gd name="connsiteX69" fmla="*/ 648929 w 4233527"/>
              <a:gd name="connsiteY69" fmla="*/ 530943 h 3406879"/>
              <a:gd name="connsiteX70" fmla="*/ 545691 w 4233527"/>
              <a:gd name="connsiteY70" fmla="*/ 663679 h 3406879"/>
              <a:gd name="connsiteX71" fmla="*/ 501446 w 4233527"/>
              <a:gd name="connsiteY71" fmla="*/ 766917 h 3406879"/>
              <a:gd name="connsiteX72" fmla="*/ 471949 w 4233527"/>
              <a:gd name="connsiteY72" fmla="*/ 855408 h 3406879"/>
              <a:gd name="connsiteX73" fmla="*/ 457200 w 4233527"/>
              <a:gd name="connsiteY73" fmla="*/ 899653 h 3406879"/>
              <a:gd name="connsiteX74" fmla="*/ 442452 w 4233527"/>
              <a:gd name="connsiteY74" fmla="*/ 943898 h 3406879"/>
              <a:gd name="connsiteX75" fmla="*/ 412955 w 4233527"/>
              <a:gd name="connsiteY75" fmla="*/ 988143 h 3406879"/>
              <a:gd name="connsiteX76" fmla="*/ 383458 w 4233527"/>
              <a:gd name="connsiteY76" fmla="*/ 1106130 h 3406879"/>
              <a:gd name="connsiteX77" fmla="*/ 353962 w 4233527"/>
              <a:gd name="connsiteY77" fmla="*/ 1150375 h 3406879"/>
              <a:gd name="connsiteX78" fmla="*/ 324465 w 4233527"/>
              <a:gd name="connsiteY78" fmla="*/ 1268362 h 3406879"/>
              <a:gd name="connsiteX79" fmla="*/ 309717 w 4233527"/>
              <a:gd name="connsiteY79" fmla="*/ 1312608 h 3406879"/>
              <a:gd name="connsiteX80" fmla="*/ 265471 w 4233527"/>
              <a:gd name="connsiteY80" fmla="*/ 1371601 h 3406879"/>
              <a:gd name="connsiteX81" fmla="*/ 235975 w 4233527"/>
              <a:gd name="connsiteY81" fmla="*/ 1460092 h 3406879"/>
              <a:gd name="connsiteX82" fmla="*/ 221226 w 4233527"/>
              <a:gd name="connsiteY82" fmla="*/ 1504337 h 3406879"/>
              <a:gd name="connsiteX83" fmla="*/ 191729 w 4233527"/>
              <a:gd name="connsiteY83" fmla="*/ 1548582 h 3406879"/>
              <a:gd name="connsiteX84" fmla="*/ 162233 w 4233527"/>
              <a:gd name="connsiteY84" fmla="*/ 1651821 h 3406879"/>
              <a:gd name="connsiteX85" fmla="*/ 147484 w 4233527"/>
              <a:gd name="connsiteY85" fmla="*/ 1696066 h 3406879"/>
              <a:gd name="connsiteX86" fmla="*/ 132736 w 4233527"/>
              <a:gd name="connsiteY86" fmla="*/ 1755059 h 3406879"/>
              <a:gd name="connsiteX87" fmla="*/ 103239 w 4233527"/>
              <a:gd name="connsiteY87" fmla="*/ 1799304 h 3406879"/>
              <a:gd name="connsiteX88" fmla="*/ 88491 w 4233527"/>
              <a:gd name="connsiteY88" fmla="*/ 1873046 h 3406879"/>
              <a:gd name="connsiteX89" fmla="*/ 73742 w 4233527"/>
              <a:gd name="connsiteY89" fmla="*/ 1917292 h 3406879"/>
              <a:gd name="connsiteX90" fmla="*/ 58994 w 4233527"/>
              <a:gd name="connsiteY90" fmla="*/ 2005782 h 3406879"/>
              <a:gd name="connsiteX91" fmla="*/ 29497 w 4233527"/>
              <a:gd name="connsiteY91" fmla="*/ 2300750 h 3406879"/>
              <a:gd name="connsiteX92" fmla="*/ 0 w 4233527"/>
              <a:gd name="connsiteY92" fmla="*/ 2477730 h 3406879"/>
              <a:gd name="connsiteX93" fmla="*/ 14749 w 4233527"/>
              <a:gd name="connsiteY93" fmla="*/ 2684208 h 3406879"/>
              <a:gd name="connsiteX94" fmla="*/ 29497 w 4233527"/>
              <a:gd name="connsiteY94" fmla="*/ 2728453 h 3406879"/>
              <a:gd name="connsiteX95" fmla="*/ 58994 w 4233527"/>
              <a:gd name="connsiteY95" fmla="*/ 2979175 h 3406879"/>
              <a:gd name="connsiteX96" fmla="*/ 73742 w 4233527"/>
              <a:gd name="connsiteY96" fmla="*/ 3023421 h 3406879"/>
              <a:gd name="connsiteX97" fmla="*/ 132736 w 4233527"/>
              <a:gd name="connsiteY97" fmla="*/ 3111911 h 3406879"/>
              <a:gd name="connsiteX98" fmla="*/ 206478 w 4233527"/>
              <a:gd name="connsiteY98" fmla="*/ 3200401 h 3406879"/>
              <a:gd name="connsiteX99" fmla="*/ 265471 w 4233527"/>
              <a:gd name="connsiteY99" fmla="*/ 3200401 h 3406879"/>
              <a:gd name="connsiteX100" fmla="*/ 457200 w 4233527"/>
              <a:gd name="connsiteY100"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403987 w 4233527"/>
              <a:gd name="connsiteY57" fmla="*/ 206479 h 3406879"/>
              <a:gd name="connsiteX58" fmla="*/ 2300749 w 4233527"/>
              <a:gd name="connsiteY58" fmla="*/ 221227 h 3406879"/>
              <a:gd name="connsiteX59" fmla="*/ 2138517 w 4233527"/>
              <a:gd name="connsiteY59" fmla="*/ 235975 h 3406879"/>
              <a:gd name="connsiteX60" fmla="*/ 1961536 w 4233527"/>
              <a:gd name="connsiteY60" fmla="*/ 265472 h 3406879"/>
              <a:gd name="connsiteX61" fmla="*/ 1917291 w 4233527"/>
              <a:gd name="connsiteY61" fmla="*/ 280221 h 3406879"/>
              <a:gd name="connsiteX62" fmla="*/ 1828800 w 4233527"/>
              <a:gd name="connsiteY62" fmla="*/ 294969 h 3406879"/>
              <a:gd name="connsiteX63" fmla="*/ 1312607 w 4233527"/>
              <a:gd name="connsiteY63" fmla="*/ 280221 h 3406879"/>
              <a:gd name="connsiteX64" fmla="*/ 929149 w 4233527"/>
              <a:gd name="connsiteY64" fmla="*/ 280221 h 3406879"/>
              <a:gd name="connsiteX65" fmla="*/ 884904 w 4233527"/>
              <a:gd name="connsiteY65" fmla="*/ 294969 h 3406879"/>
              <a:gd name="connsiteX66" fmla="*/ 796413 w 4233527"/>
              <a:gd name="connsiteY66" fmla="*/ 353962 h 3406879"/>
              <a:gd name="connsiteX67" fmla="*/ 707923 w 4233527"/>
              <a:gd name="connsiteY67" fmla="*/ 442453 h 3406879"/>
              <a:gd name="connsiteX68" fmla="*/ 648929 w 4233527"/>
              <a:gd name="connsiteY68" fmla="*/ 530943 h 3406879"/>
              <a:gd name="connsiteX69" fmla="*/ 545691 w 4233527"/>
              <a:gd name="connsiteY69" fmla="*/ 663679 h 3406879"/>
              <a:gd name="connsiteX70" fmla="*/ 501446 w 4233527"/>
              <a:gd name="connsiteY70" fmla="*/ 766917 h 3406879"/>
              <a:gd name="connsiteX71" fmla="*/ 471949 w 4233527"/>
              <a:gd name="connsiteY71" fmla="*/ 855408 h 3406879"/>
              <a:gd name="connsiteX72" fmla="*/ 457200 w 4233527"/>
              <a:gd name="connsiteY72" fmla="*/ 899653 h 3406879"/>
              <a:gd name="connsiteX73" fmla="*/ 442452 w 4233527"/>
              <a:gd name="connsiteY73" fmla="*/ 943898 h 3406879"/>
              <a:gd name="connsiteX74" fmla="*/ 412955 w 4233527"/>
              <a:gd name="connsiteY74" fmla="*/ 988143 h 3406879"/>
              <a:gd name="connsiteX75" fmla="*/ 383458 w 4233527"/>
              <a:gd name="connsiteY75" fmla="*/ 1106130 h 3406879"/>
              <a:gd name="connsiteX76" fmla="*/ 353962 w 4233527"/>
              <a:gd name="connsiteY76" fmla="*/ 1150375 h 3406879"/>
              <a:gd name="connsiteX77" fmla="*/ 324465 w 4233527"/>
              <a:gd name="connsiteY77" fmla="*/ 1268362 h 3406879"/>
              <a:gd name="connsiteX78" fmla="*/ 309717 w 4233527"/>
              <a:gd name="connsiteY78" fmla="*/ 1312608 h 3406879"/>
              <a:gd name="connsiteX79" fmla="*/ 265471 w 4233527"/>
              <a:gd name="connsiteY79" fmla="*/ 1371601 h 3406879"/>
              <a:gd name="connsiteX80" fmla="*/ 235975 w 4233527"/>
              <a:gd name="connsiteY80" fmla="*/ 1460092 h 3406879"/>
              <a:gd name="connsiteX81" fmla="*/ 221226 w 4233527"/>
              <a:gd name="connsiteY81" fmla="*/ 1504337 h 3406879"/>
              <a:gd name="connsiteX82" fmla="*/ 191729 w 4233527"/>
              <a:gd name="connsiteY82" fmla="*/ 1548582 h 3406879"/>
              <a:gd name="connsiteX83" fmla="*/ 162233 w 4233527"/>
              <a:gd name="connsiteY83" fmla="*/ 1651821 h 3406879"/>
              <a:gd name="connsiteX84" fmla="*/ 147484 w 4233527"/>
              <a:gd name="connsiteY84" fmla="*/ 1696066 h 3406879"/>
              <a:gd name="connsiteX85" fmla="*/ 132736 w 4233527"/>
              <a:gd name="connsiteY85" fmla="*/ 1755059 h 3406879"/>
              <a:gd name="connsiteX86" fmla="*/ 103239 w 4233527"/>
              <a:gd name="connsiteY86" fmla="*/ 1799304 h 3406879"/>
              <a:gd name="connsiteX87" fmla="*/ 88491 w 4233527"/>
              <a:gd name="connsiteY87" fmla="*/ 1873046 h 3406879"/>
              <a:gd name="connsiteX88" fmla="*/ 73742 w 4233527"/>
              <a:gd name="connsiteY88" fmla="*/ 1917292 h 3406879"/>
              <a:gd name="connsiteX89" fmla="*/ 58994 w 4233527"/>
              <a:gd name="connsiteY89" fmla="*/ 2005782 h 3406879"/>
              <a:gd name="connsiteX90" fmla="*/ 29497 w 4233527"/>
              <a:gd name="connsiteY90" fmla="*/ 2300750 h 3406879"/>
              <a:gd name="connsiteX91" fmla="*/ 0 w 4233527"/>
              <a:gd name="connsiteY91" fmla="*/ 2477730 h 3406879"/>
              <a:gd name="connsiteX92" fmla="*/ 14749 w 4233527"/>
              <a:gd name="connsiteY92" fmla="*/ 2684208 h 3406879"/>
              <a:gd name="connsiteX93" fmla="*/ 29497 w 4233527"/>
              <a:gd name="connsiteY93" fmla="*/ 2728453 h 3406879"/>
              <a:gd name="connsiteX94" fmla="*/ 58994 w 4233527"/>
              <a:gd name="connsiteY94" fmla="*/ 2979175 h 3406879"/>
              <a:gd name="connsiteX95" fmla="*/ 73742 w 4233527"/>
              <a:gd name="connsiteY95" fmla="*/ 3023421 h 3406879"/>
              <a:gd name="connsiteX96" fmla="*/ 132736 w 4233527"/>
              <a:gd name="connsiteY96" fmla="*/ 3111911 h 3406879"/>
              <a:gd name="connsiteX97" fmla="*/ 206478 w 4233527"/>
              <a:gd name="connsiteY97" fmla="*/ 3200401 h 3406879"/>
              <a:gd name="connsiteX98" fmla="*/ 265471 w 4233527"/>
              <a:gd name="connsiteY98" fmla="*/ 3200401 h 3406879"/>
              <a:gd name="connsiteX99" fmla="*/ 457200 w 4233527"/>
              <a:gd name="connsiteY99"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300749 w 4233527"/>
              <a:gd name="connsiteY57" fmla="*/ 221227 h 3406879"/>
              <a:gd name="connsiteX58" fmla="*/ 2138517 w 4233527"/>
              <a:gd name="connsiteY58" fmla="*/ 235975 h 3406879"/>
              <a:gd name="connsiteX59" fmla="*/ 1961536 w 4233527"/>
              <a:gd name="connsiteY59" fmla="*/ 265472 h 3406879"/>
              <a:gd name="connsiteX60" fmla="*/ 1917291 w 4233527"/>
              <a:gd name="connsiteY60" fmla="*/ 280221 h 3406879"/>
              <a:gd name="connsiteX61" fmla="*/ 1828800 w 4233527"/>
              <a:gd name="connsiteY61" fmla="*/ 294969 h 3406879"/>
              <a:gd name="connsiteX62" fmla="*/ 1312607 w 4233527"/>
              <a:gd name="connsiteY62" fmla="*/ 280221 h 3406879"/>
              <a:gd name="connsiteX63" fmla="*/ 929149 w 4233527"/>
              <a:gd name="connsiteY63" fmla="*/ 280221 h 3406879"/>
              <a:gd name="connsiteX64" fmla="*/ 884904 w 4233527"/>
              <a:gd name="connsiteY64" fmla="*/ 294969 h 3406879"/>
              <a:gd name="connsiteX65" fmla="*/ 796413 w 4233527"/>
              <a:gd name="connsiteY65" fmla="*/ 353962 h 3406879"/>
              <a:gd name="connsiteX66" fmla="*/ 707923 w 4233527"/>
              <a:gd name="connsiteY66" fmla="*/ 442453 h 3406879"/>
              <a:gd name="connsiteX67" fmla="*/ 648929 w 4233527"/>
              <a:gd name="connsiteY67" fmla="*/ 530943 h 3406879"/>
              <a:gd name="connsiteX68" fmla="*/ 545691 w 4233527"/>
              <a:gd name="connsiteY68" fmla="*/ 663679 h 3406879"/>
              <a:gd name="connsiteX69" fmla="*/ 501446 w 4233527"/>
              <a:gd name="connsiteY69" fmla="*/ 766917 h 3406879"/>
              <a:gd name="connsiteX70" fmla="*/ 471949 w 4233527"/>
              <a:gd name="connsiteY70" fmla="*/ 855408 h 3406879"/>
              <a:gd name="connsiteX71" fmla="*/ 457200 w 4233527"/>
              <a:gd name="connsiteY71" fmla="*/ 899653 h 3406879"/>
              <a:gd name="connsiteX72" fmla="*/ 442452 w 4233527"/>
              <a:gd name="connsiteY72" fmla="*/ 943898 h 3406879"/>
              <a:gd name="connsiteX73" fmla="*/ 412955 w 4233527"/>
              <a:gd name="connsiteY73" fmla="*/ 988143 h 3406879"/>
              <a:gd name="connsiteX74" fmla="*/ 383458 w 4233527"/>
              <a:gd name="connsiteY74" fmla="*/ 1106130 h 3406879"/>
              <a:gd name="connsiteX75" fmla="*/ 353962 w 4233527"/>
              <a:gd name="connsiteY75" fmla="*/ 1150375 h 3406879"/>
              <a:gd name="connsiteX76" fmla="*/ 324465 w 4233527"/>
              <a:gd name="connsiteY76" fmla="*/ 1268362 h 3406879"/>
              <a:gd name="connsiteX77" fmla="*/ 309717 w 4233527"/>
              <a:gd name="connsiteY77" fmla="*/ 1312608 h 3406879"/>
              <a:gd name="connsiteX78" fmla="*/ 265471 w 4233527"/>
              <a:gd name="connsiteY78" fmla="*/ 1371601 h 3406879"/>
              <a:gd name="connsiteX79" fmla="*/ 235975 w 4233527"/>
              <a:gd name="connsiteY79" fmla="*/ 1460092 h 3406879"/>
              <a:gd name="connsiteX80" fmla="*/ 221226 w 4233527"/>
              <a:gd name="connsiteY80" fmla="*/ 1504337 h 3406879"/>
              <a:gd name="connsiteX81" fmla="*/ 191729 w 4233527"/>
              <a:gd name="connsiteY81" fmla="*/ 1548582 h 3406879"/>
              <a:gd name="connsiteX82" fmla="*/ 162233 w 4233527"/>
              <a:gd name="connsiteY82" fmla="*/ 1651821 h 3406879"/>
              <a:gd name="connsiteX83" fmla="*/ 147484 w 4233527"/>
              <a:gd name="connsiteY83" fmla="*/ 1696066 h 3406879"/>
              <a:gd name="connsiteX84" fmla="*/ 132736 w 4233527"/>
              <a:gd name="connsiteY84" fmla="*/ 1755059 h 3406879"/>
              <a:gd name="connsiteX85" fmla="*/ 103239 w 4233527"/>
              <a:gd name="connsiteY85" fmla="*/ 1799304 h 3406879"/>
              <a:gd name="connsiteX86" fmla="*/ 88491 w 4233527"/>
              <a:gd name="connsiteY86" fmla="*/ 1873046 h 3406879"/>
              <a:gd name="connsiteX87" fmla="*/ 73742 w 4233527"/>
              <a:gd name="connsiteY87" fmla="*/ 1917292 h 3406879"/>
              <a:gd name="connsiteX88" fmla="*/ 58994 w 4233527"/>
              <a:gd name="connsiteY88" fmla="*/ 2005782 h 3406879"/>
              <a:gd name="connsiteX89" fmla="*/ 29497 w 4233527"/>
              <a:gd name="connsiteY89" fmla="*/ 2300750 h 3406879"/>
              <a:gd name="connsiteX90" fmla="*/ 0 w 4233527"/>
              <a:gd name="connsiteY90" fmla="*/ 2477730 h 3406879"/>
              <a:gd name="connsiteX91" fmla="*/ 14749 w 4233527"/>
              <a:gd name="connsiteY91" fmla="*/ 2684208 h 3406879"/>
              <a:gd name="connsiteX92" fmla="*/ 29497 w 4233527"/>
              <a:gd name="connsiteY92" fmla="*/ 2728453 h 3406879"/>
              <a:gd name="connsiteX93" fmla="*/ 58994 w 4233527"/>
              <a:gd name="connsiteY93" fmla="*/ 2979175 h 3406879"/>
              <a:gd name="connsiteX94" fmla="*/ 73742 w 4233527"/>
              <a:gd name="connsiteY94" fmla="*/ 3023421 h 3406879"/>
              <a:gd name="connsiteX95" fmla="*/ 132736 w 4233527"/>
              <a:gd name="connsiteY95" fmla="*/ 3111911 h 3406879"/>
              <a:gd name="connsiteX96" fmla="*/ 206478 w 4233527"/>
              <a:gd name="connsiteY96" fmla="*/ 3200401 h 3406879"/>
              <a:gd name="connsiteX97" fmla="*/ 265471 w 4233527"/>
              <a:gd name="connsiteY97" fmla="*/ 3200401 h 3406879"/>
              <a:gd name="connsiteX98" fmla="*/ 457200 w 4233527"/>
              <a:gd name="connsiteY98" fmla="*/ 3406879 h 3406879"/>
              <a:gd name="connsiteX0" fmla="*/ 206478 w 4233527"/>
              <a:gd name="connsiteY0" fmla="*/ 3303640 h 3303640"/>
              <a:gd name="connsiteX1" fmla="*/ 206478 w 4233527"/>
              <a:gd name="connsiteY1" fmla="*/ 330364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06478 w 4233527"/>
              <a:gd name="connsiteY0" fmla="*/ 3303640 h 3303640"/>
              <a:gd name="connsiteX1" fmla="*/ 297918 w 4233527"/>
              <a:gd name="connsiteY1" fmla="*/ 315632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97918 w 4233527"/>
              <a:gd name="connsiteY0" fmla="*/ 3156320 h 3202801"/>
              <a:gd name="connsiteX1" fmla="*/ 1106129 w 4233527"/>
              <a:gd name="connsiteY1" fmla="*/ 2934930 h 3202801"/>
              <a:gd name="connsiteX2" fmla="*/ 1194620 w 4233527"/>
              <a:gd name="connsiteY2" fmla="*/ 2905433 h 3202801"/>
              <a:gd name="connsiteX3" fmla="*/ 1283110 w 4233527"/>
              <a:gd name="connsiteY3" fmla="*/ 2846440 h 3202801"/>
              <a:gd name="connsiteX4" fmla="*/ 1401097 w 4233527"/>
              <a:gd name="connsiteY4" fmla="*/ 2743201 h 3202801"/>
              <a:gd name="connsiteX5" fmla="*/ 1445342 w 4233527"/>
              <a:gd name="connsiteY5" fmla="*/ 2713704 h 3202801"/>
              <a:gd name="connsiteX6" fmla="*/ 1474839 w 4233527"/>
              <a:gd name="connsiteY6" fmla="*/ 2669459 h 3202801"/>
              <a:gd name="connsiteX7" fmla="*/ 1563329 w 4233527"/>
              <a:gd name="connsiteY7" fmla="*/ 2610466 h 3202801"/>
              <a:gd name="connsiteX8" fmla="*/ 1607575 w 4233527"/>
              <a:gd name="connsiteY8" fmla="*/ 2580969 h 3202801"/>
              <a:gd name="connsiteX9" fmla="*/ 1696065 w 4233527"/>
              <a:gd name="connsiteY9" fmla="*/ 2492479 h 3202801"/>
              <a:gd name="connsiteX10" fmla="*/ 1740310 w 4233527"/>
              <a:gd name="connsiteY10" fmla="*/ 2448233 h 3202801"/>
              <a:gd name="connsiteX11" fmla="*/ 1799304 w 4233527"/>
              <a:gd name="connsiteY11" fmla="*/ 2374492 h 3202801"/>
              <a:gd name="connsiteX12" fmla="*/ 1902542 w 4233527"/>
              <a:gd name="connsiteY12" fmla="*/ 2256504 h 3202801"/>
              <a:gd name="connsiteX13" fmla="*/ 1961536 w 4233527"/>
              <a:gd name="connsiteY13" fmla="*/ 2182762 h 3202801"/>
              <a:gd name="connsiteX14" fmla="*/ 1976284 w 4233527"/>
              <a:gd name="connsiteY14" fmla="*/ 2138517 h 3202801"/>
              <a:gd name="connsiteX15" fmla="*/ 2064775 w 4233527"/>
              <a:gd name="connsiteY15" fmla="*/ 2079524 h 3202801"/>
              <a:gd name="connsiteX16" fmla="*/ 2109020 w 4233527"/>
              <a:gd name="connsiteY16" fmla="*/ 1991033 h 3202801"/>
              <a:gd name="connsiteX17" fmla="*/ 2153265 w 4233527"/>
              <a:gd name="connsiteY17" fmla="*/ 1976285 h 3202801"/>
              <a:gd name="connsiteX18" fmla="*/ 2197510 w 4233527"/>
              <a:gd name="connsiteY18" fmla="*/ 1887795 h 3202801"/>
              <a:gd name="connsiteX19" fmla="*/ 2241755 w 4233527"/>
              <a:gd name="connsiteY19" fmla="*/ 1858298 h 3202801"/>
              <a:gd name="connsiteX20" fmla="*/ 2418736 w 4233527"/>
              <a:gd name="connsiteY20" fmla="*/ 1710814 h 3202801"/>
              <a:gd name="connsiteX21" fmla="*/ 2507226 w 4233527"/>
              <a:gd name="connsiteY21" fmla="*/ 1681317 h 3202801"/>
              <a:gd name="connsiteX22" fmla="*/ 2551471 w 4233527"/>
              <a:gd name="connsiteY22" fmla="*/ 1666569 h 3202801"/>
              <a:gd name="connsiteX23" fmla="*/ 2595717 w 4233527"/>
              <a:gd name="connsiteY23" fmla="*/ 1637072 h 3202801"/>
              <a:gd name="connsiteX24" fmla="*/ 2684207 w 4233527"/>
              <a:gd name="connsiteY24" fmla="*/ 1607575 h 3202801"/>
              <a:gd name="connsiteX25" fmla="*/ 2772697 w 4233527"/>
              <a:gd name="connsiteY25" fmla="*/ 1563330 h 3202801"/>
              <a:gd name="connsiteX26" fmla="*/ 2861187 w 4233527"/>
              <a:gd name="connsiteY26" fmla="*/ 1519085 h 3202801"/>
              <a:gd name="connsiteX27" fmla="*/ 2949678 w 4233527"/>
              <a:gd name="connsiteY27" fmla="*/ 1474840 h 3202801"/>
              <a:gd name="connsiteX28" fmla="*/ 3038168 w 4233527"/>
              <a:gd name="connsiteY28" fmla="*/ 1430595 h 3202801"/>
              <a:gd name="connsiteX29" fmla="*/ 3170904 w 4233527"/>
              <a:gd name="connsiteY29" fmla="*/ 1356853 h 3202801"/>
              <a:gd name="connsiteX30" fmla="*/ 3274142 w 4233527"/>
              <a:gd name="connsiteY30" fmla="*/ 1283111 h 3202801"/>
              <a:gd name="connsiteX31" fmla="*/ 3318387 w 4233527"/>
              <a:gd name="connsiteY31" fmla="*/ 1238866 h 3202801"/>
              <a:gd name="connsiteX32" fmla="*/ 3406878 w 4233527"/>
              <a:gd name="connsiteY32" fmla="*/ 1194621 h 3202801"/>
              <a:gd name="connsiteX33" fmla="*/ 3451123 w 4233527"/>
              <a:gd name="connsiteY33" fmla="*/ 1165124 h 3202801"/>
              <a:gd name="connsiteX34" fmla="*/ 3539613 w 4233527"/>
              <a:gd name="connsiteY34" fmla="*/ 1091382 h 3202801"/>
              <a:gd name="connsiteX35" fmla="*/ 3583858 w 4233527"/>
              <a:gd name="connsiteY35" fmla="*/ 1076633 h 3202801"/>
              <a:gd name="connsiteX36" fmla="*/ 3672349 w 4233527"/>
              <a:gd name="connsiteY36" fmla="*/ 1017640 h 3202801"/>
              <a:gd name="connsiteX37" fmla="*/ 3701846 w 4233527"/>
              <a:gd name="connsiteY37" fmla="*/ 973395 h 3202801"/>
              <a:gd name="connsiteX38" fmla="*/ 3790336 w 4233527"/>
              <a:gd name="connsiteY38" fmla="*/ 899653 h 3202801"/>
              <a:gd name="connsiteX39" fmla="*/ 3805084 w 4233527"/>
              <a:gd name="connsiteY39" fmla="*/ 855408 h 3202801"/>
              <a:gd name="connsiteX40" fmla="*/ 3849329 w 4233527"/>
              <a:gd name="connsiteY40" fmla="*/ 840659 h 3202801"/>
              <a:gd name="connsiteX41" fmla="*/ 3908323 w 4233527"/>
              <a:gd name="connsiteY41" fmla="*/ 766917 h 3202801"/>
              <a:gd name="connsiteX42" fmla="*/ 3982065 w 4233527"/>
              <a:gd name="connsiteY42" fmla="*/ 663679 h 3202801"/>
              <a:gd name="connsiteX43" fmla="*/ 4026310 w 4233527"/>
              <a:gd name="connsiteY43" fmla="*/ 619433 h 3202801"/>
              <a:gd name="connsiteX44" fmla="*/ 4085304 w 4233527"/>
              <a:gd name="connsiteY44" fmla="*/ 530943 h 3202801"/>
              <a:gd name="connsiteX45" fmla="*/ 4100052 w 4233527"/>
              <a:gd name="connsiteY45" fmla="*/ 486698 h 3202801"/>
              <a:gd name="connsiteX46" fmla="*/ 4159046 w 4233527"/>
              <a:gd name="connsiteY46" fmla="*/ 398208 h 3202801"/>
              <a:gd name="connsiteX47" fmla="*/ 4188542 w 4233527"/>
              <a:gd name="connsiteY47" fmla="*/ 309717 h 3202801"/>
              <a:gd name="connsiteX48" fmla="*/ 4203291 w 4233527"/>
              <a:gd name="connsiteY48" fmla="*/ 265472 h 3202801"/>
              <a:gd name="connsiteX49" fmla="*/ 4232787 w 4233527"/>
              <a:gd name="connsiteY49" fmla="*/ 147485 h 3202801"/>
              <a:gd name="connsiteX50" fmla="*/ 4218039 w 4233527"/>
              <a:gd name="connsiteY50" fmla="*/ 29498 h 3202801"/>
              <a:gd name="connsiteX51" fmla="*/ 4100052 w 4233527"/>
              <a:gd name="connsiteY51" fmla="*/ 1 h 3202801"/>
              <a:gd name="connsiteX52" fmla="*/ 3215149 w 4233527"/>
              <a:gd name="connsiteY52" fmla="*/ 14750 h 3202801"/>
              <a:gd name="connsiteX53" fmla="*/ 3097162 w 4233527"/>
              <a:gd name="connsiteY53" fmla="*/ 44246 h 3202801"/>
              <a:gd name="connsiteX54" fmla="*/ 2893142 w 4233527"/>
              <a:gd name="connsiteY54" fmla="*/ 193697 h 3202801"/>
              <a:gd name="connsiteX55" fmla="*/ 2722307 w 4233527"/>
              <a:gd name="connsiteY55" fmla="*/ 276533 h 3202801"/>
              <a:gd name="connsiteX56" fmla="*/ 2300749 w 4233527"/>
              <a:gd name="connsiteY56" fmla="*/ 221227 h 3202801"/>
              <a:gd name="connsiteX57" fmla="*/ 2138517 w 4233527"/>
              <a:gd name="connsiteY57" fmla="*/ 235975 h 3202801"/>
              <a:gd name="connsiteX58" fmla="*/ 1961536 w 4233527"/>
              <a:gd name="connsiteY58" fmla="*/ 265472 h 3202801"/>
              <a:gd name="connsiteX59" fmla="*/ 1917291 w 4233527"/>
              <a:gd name="connsiteY59" fmla="*/ 280221 h 3202801"/>
              <a:gd name="connsiteX60" fmla="*/ 1828800 w 4233527"/>
              <a:gd name="connsiteY60" fmla="*/ 294969 h 3202801"/>
              <a:gd name="connsiteX61" fmla="*/ 1312607 w 4233527"/>
              <a:gd name="connsiteY61" fmla="*/ 280221 h 3202801"/>
              <a:gd name="connsiteX62" fmla="*/ 929149 w 4233527"/>
              <a:gd name="connsiteY62" fmla="*/ 280221 h 3202801"/>
              <a:gd name="connsiteX63" fmla="*/ 884904 w 4233527"/>
              <a:gd name="connsiteY63" fmla="*/ 294969 h 3202801"/>
              <a:gd name="connsiteX64" fmla="*/ 796413 w 4233527"/>
              <a:gd name="connsiteY64" fmla="*/ 353962 h 3202801"/>
              <a:gd name="connsiteX65" fmla="*/ 707923 w 4233527"/>
              <a:gd name="connsiteY65" fmla="*/ 442453 h 3202801"/>
              <a:gd name="connsiteX66" fmla="*/ 648929 w 4233527"/>
              <a:gd name="connsiteY66" fmla="*/ 530943 h 3202801"/>
              <a:gd name="connsiteX67" fmla="*/ 545691 w 4233527"/>
              <a:gd name="connsiteY67" fmla="*/ 663679 h 3202801"/>
              <a:gd name="connsiteX68" fmla="*/ 501446 w 4233527"/>
              <a:gd name="connsiteY68" fmla="*/ 766917 h 3202801"/>
              <a:gd name="connsiteX69" fmla="*/ 471949 w 4233527"/>
              <a:gd name="connsiteY69" fmla="*/ 855408 h 3202801"/>
              <a:gd name="connsiteX70" fmla="*/ 457200 w 4233527"/>
              <a:gd name="connsiteY70" fmla="*/ 899653 h 3202801"/>
              <a:gd name="connsiteX71" fmla="*/ 442452 w 4233527"/>
              <a:gd name="connsiteY71" fmla="*/ 943898 h 3202801"/>
              <a:gd name="connsiteX72" fmla="*/ 412955 w 4233527"/>
              <a:gd name="connsiteY72" fmla="*/ 988143 h 3202801"/>
              <a:gd name="connsiteX73" fmla="*/ 383458 w 4233527"/>
              <a:gd name="connsiteY73" fmla="*/ 1106130 h 3202801"/>
              <a:gd name="connsiteX74" fmla="*/ 353962 w 4233527"/>
              <a:gd name="connsiteY74" fmla="*/ 1150375 h 3202801"/>
              <a:gd name="connsiteX75" fmla="*/ 324465 w 4233527"/>
              <a:gd name="connsiteY75" fmla="*/ 1268362 h 3202801"/>
              <a:gd name="connsiteX76" fmla="*/ 309717 w 4233527"/>
              <a:gd name="connsiteY76" fmla="*/ 1312608 h 3202801"/>
              <a:gd name="connsiteX77" fmla="*/ 265471 w 4233527"/>
              <a:gd name="connsiteY77" fmla="*/ 1371601 h 3202801"/>
              <a:gd name="connsiteX78" fmla="*/ 235975 w 4233527"/>
              <a:gd name="connsiteY78" fmla="*/ 1460092 h 3202801"/>
              <a:gd name="connsiteX79" fmla="*/ 221226 w 4233527"/>
              <a:gd name="connsiteY79" fmla="*/ 1504337 h 3202801"/>
              <a:gd name="connsiteX80" fmla="*/ 191729 w 4233527"/>
              <a:gd name="connsiteY80" fmla="*/ 1548582 h 3202801"/>
              <a:gd name="connsiteX81" fmla="*/ 162233 w 4233527"/>
              <a:gd name="connsiteY81" fmla="*/ 1651821 h 3202801"/>
              <a:gd name="connsiteX82" fmla="*/ 147484 w 4233527"/>
              <a:gd name="connsiteY82" fmla="*/ 1696066 h 3202801"/>
              <a:gd name="connsiteX83" fmla="*/ 132736 w 4233527"/>
              <a:gd name="connsiteY83" fmla="*/ 1755059 h 3202801"/>
              <a:gd name="connsiteX84" fmla="*/ 103239 w 4233527"/>
              <a:gd name="connsiteY84" fmla="*/ 1799304 h 3202801"/>
              <a:gd name="connsiteX85" fmla="*/ 88491 w 4233527"/>
              <a:gd name="connsiteY85" fmla="*/ 1873046 h 3202801"/>
              <a:gd name="connsiteX86" fmla="*/ 73742 w 4233527"/>
              <a:gd name="connsiteY86" fmla="*/ 1917292 h 3202801"/>
              <a:gd name="connsiteX87" fmla="*/ 58994 w 4233527"/>
              <a:gd name="connsiteY87" fmla="*/ 2005782 h 3202801"/>
              <a:gd name="connsiteX88" fmla="*/ 29497 w 4233527"/>
              <a:gd name="connsiteY88" fmla="*/ 2300750 h 3202801"/>
              <a:gd name="connsiteX89" fmla="*/ 0 w 4233527"/>
              <a:gd name="connsiteY89" fmla="*/ 2477730 h 3202801"/>
              <a:gd name="connsiteX90" fmla="*/ 14749 w 4233527"/>
              <a:gd name="connsiteY90" fmla="*/ 2684208 h 3202801"/>
              <a:gd name="connsiteX91" fmla="*/ 29497 w 4233527"/>
              <a:gd name="connsiteY91" fmla="*/ 2728453 h 3202801"/>
              <a:gd name="connsiteX92" fmla="*/ 58994 w 4233527"/>
              <a:gd name="connsiteY92" fmla="*/ 2979175 h 3202801"/>
              <a:gd name="connsiteX93" fmla="*/ 73742 w 4233527"/>
              <a:gd name="connsiteY93" fmla="*/ 3023421 h 3202801"/>
              <a:gd name="connsiteX94" fmla="*/ 132736 w 4233527"/>
              <a:gd name="connsiteY94" fmla="*/ 3111911 h 3202801"/>
              <a:gd name="connsiteX95" fmla="*/ 206478 w 4233527"/>
              <a:gd name="connsiteY95" fmla="*/ 3200401 h 3202801"/>
              <a:gd name="connsiteX96" fmla="*/ 265471 w 4233527"/>
              <a:gd name="connsiteY96" fmla="*/ 3200401 h 32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33527" h="3202801">
                <a:moveTo>
                  <a:pt x="297918" y="3156320"/>
                </a:moveTo>
                <a:lnTo>
                  <a:pt x="1106129" y="2934930"/>
                </a:lnTo>
                <a:cubicBezTo>
                  <a:pt x="1255579" y="2893116"/>
                  <a:pt x="1168749" y="2922680"/>
                  <a:pt x="1194620" y="2905433"/>
                </a:cubicBezTo>
                <a:lnTo>
                  <a:pt x="1283110" y="2846440"/>
                </a:lnTo>
                <a:cubicBezTo>
                  <a:pt x="1332272" y="2772698"/>
                  <a:pt x="1297859" y="2812027"/>
                  <a:pt x="1401097" y="2743201"/>
                </a:cubicBezTo>
                <a:lnTo>
                  <a:pt x="1445342" y="2713704"/>
                </a:lnTo>
                <a:cubicBezTo>
                  <a:pt x="1455174" y="2698956"/>
                  <a:pt x="1461499" y="2681131"/>
                  <a:pt x="1474839" y="2669459"/>
                </a:cubicBezTo>
                <a:cubicBezTo>
                  <a:pt x="1501518" y="2646115"/>
                  <a:pt x="1533832" y="2630130"/>
                  <a:pt x="1563329" y="2610466"/>
                </a:cubicBezTo>
                <a:cubicBezTo>
                  <a:pt x="1578078" y="2600634"/>
                  <a:pt x="1595041" y="2593503"/>
                  <a:pt x="1607575" y="2580969"/>
                </a:cubicBezTo>
                <a:lnTo>
                  <a:pt x="1696065" y="2492479"/>
                </a:lnTo>
                <a:lnTo>
                  <a:pt x="1740310" y="2448233"/>
                </a:lnTo>
                <a:cubicBezTo>
                  <a:pt x="1773523" y="2348593"/>
                  <a:pt x="1727461" y="2456598"/>
                  <a:pt x="1799304" y="2374492"/>
                </a:cubicBezTo>
                <a:cubicBezTo>
                  <a:pt x="1919754" y="2236836"/>
                  <a:pt x="1802988" y="2322874"/>
                  <a:pt x="1902542" y="2256504"/>
                </a:cubicBezTo>
                <a:cubicBezTo>
                  <a:pt x="1939615" y="2145291"/>
                  <a:pt x="1885294" y="2278065"/>
                  <a:pt x="1961536" y="2182762"/>
                </a:cubicBezTo>
                <a:cubicBezTo>
                  <a:pt x="1971247" y="2170623"/>
                  <a:pt x="1965291" y="2149510"/>
                  <a:pt x="1976284" y="2138517"/>
                </a:cubicBezTo>
                <a:cubicBezTo>
                  <a:pt x="2001352" y="2113450"/>
                  <a:pt x="2064775" y="2079524"/>
                  <a:pt x="2064775" y="2079524"/>
                </a:cubicBezTo>
                <a:cubicBezTo>
                  <a:pt x="2074491" y="2050377"/>
                  <a:pt x="2083029" y="2011826"/>
                  <a:pt x="2109020" y="1991033"/>
                </a:cubicBezTo>
                <a:cubicBezTo>
                  <a:pt x="2121159" y="1981321"/>
                  <a:pt x="2138517" y="1981201"/>
                  <a:pt x="2153265" y="1976285"/>
                </a:cubicBezTo>
                <a:cubicBezTo>
                  <a:pt x="2165260" y="1940298"/>
                  <a:pt x="2168919" y="1916386"/>
                  <a:pt x="2197510" y="1887795"/>
                </a:cubicBezTo>
                <a:cubicBezTo>
                  <a:pt x="2210044" y="1875261"/>
                  <a:pt x="2228507" y="1870074"/>
                  <a:pt x="2241755" y="1858298"/>
                </a:cubicBezTo>
                <a:cubicBezTo>
                  <a:pt x="2291041" y="1814488"/>
                  <a:pt x="2350158" y="1733674"/>
                  <a:pt x="2418736" y="1710814"/>
                </a:cubicBezTo>
                <a:lnTo>
                  <a:pt x="2507226" y="1681317"/>
                </a:lnTo>
                <a:lnTo>
                  <a:pt x="2551471" y="1666569"/>
                </a:lnTo>
                <a:cubicBezTo>
                  <a:pt x="2566220" y="1656737"/>
                  <a:pt x="2579519" y="1644271"/>
                  <a:pt x="2595717" y="1637072"/>
                </a:cubicBezTo>
                <a:cubicBezTo>
                  <a:pt x="2624129" y="1624444"/>
                  <a:pt x="2658337" y="1624822"/>
                  <a:pt x="2684207" y="1607575"/>
                </a:cubicBezTo>
                <a:cubicBezTo>
                  <a:pt x="2811016" y="1523038"/>
                  <a:pt x="2650568" y="1624396"/>
                  <a:pt x="2772697" y="1563330"/>
                </a:cubicBezTo>
                <a:cubicBezTo>
                  <a:pt x="2887049" y="1506153"/>
                  <a:pt x="2749983" y="1556152"/>
                  <a:pt x="2861187" y="1519085"/>
                </a:cubicBezTo>
                <a:cubicBezTo>
                  <a:pt x="2987996" y="1434546"/>
                  <a:pt x="2827550" y="1535904"/>
                  <a:pt x="2949678" y="1474840"/>
                </a:cubicBezTo>
                <a:cubicBezTo>
                  <a:pt x="3064038" y="1417660"/>
                  <a:pt x="2926957" y="1467664"/>
                  <a:pt x="3038168" y="1430595"/>
                </a:cubicBezTo>
                <a:cubicBezTo>
                  <a:pt x="3139593" y="1362977"/>
                  <a:pt x="3093026" y="1382811"/>
                  <a:pt x="3170904" y="1356853"/>
                </a:cubicBezTo>
                <a:cubicBezTo>
                  <a:pt x="3205920" y="1333509"/>
                  <a:pt x="3242129" y="1310551"/>
                  <a:pt x="3274142" y="1283111"/>
                </a:cubicBezTo>
                <a:cubicBezTo>
                  <a:pt x="3289978" y="1269537"/>
                  <a:pt x="3302364" y="1252218"/>
                  <a:pt x="3318387" y="1238866"/>
                </a:cubicBezTo>
                <a:cubicBezTo>
                  <a:pt x="3356508" y="1207099"/>
                  <a:pt x="3362534" y="1209402"/>
                  <a:pt x="3406878" y="1194621"/>
                </a:cubicBezTo>
                <a:cubicBezTo>
                  <a:pt x="3421626" y="1184789"/>
                  <a:pt x="3437506" y="1176472"/>
                  <a:pt x="3451123" y="1165124"/>
                </a:cubicBezTo>
                <a:cubicBezTo>
                  <a:pt x="3500049" y="1124352"/>
                  <a:pt x="3484687" y="1118846"/>
                  <a:pt x="3539613" y="1091382"/>
                </a:cubicBezTo>
                <a:cubicBezTo>
                  <a:pt x="3553518" y="1084429"/>
                  <a:pt x="3570268" y="1084183"/>
                  <a:pt x="3583858" y="1076633"/>
                </a:cubicBezTo>
                <a:cubicBezTo>
                  <a:pt x="3614848" y="1059417"/>
                  <a:pt x="3672349" y="1017640"/>
                  <a:pt x="3672349" y="1017640"/>
                </a:cubicBezTo>
                <a:cubicBezTo>
                  <a:pt x="3682181" y="1002892"/>
                  <a:pt x="3690498" y="987012"/>
                  <a:pt x="3701846" y="973395"/>
                </a:cubicBezTo>
                <a:cubicBezTo>
                  <a:pt x="3737333" y="930811"/>
                  <a:pt x="3746831" y="928656"/>
                  <a:pt x="3790336" y="899653"/>
                </a:cubicBezTo>
                <a:cubicBezTo>
                  <a:pt x="3795252" y="884905"/>
                  <a:pt x="3794091" y="866401"/>
                  <a:pt x="3805084" y="855408"/>
                </a:cubicBezTo>
                <a:cubicBezTo>
                  <a:pt x="3816077" y="844415"/>
                  <a:pt x="3839617" y="852798"/>
                  <a:pt x="3849329" y="840659"/>
                </a:cubicBezTo>
                <a:cubicBezTo>
                  <a:pt x="3923405" y="748064"/>
                  <a:pt x="3802238" y="802280"/>
                  <a:pt x="3908323" y="766917"/>
                </a:cubicBezTo>
                <a:cubicBezTo>
                  <a:pt x="3931668" y="731900"/>
                  <a:pt x="3954624" y="695693"/>
                  <a:pt x="3982065" y="663679"/>
                </a:cubicBezTo>
                <a:cubicBezTo>
                  <a:pt x="3995639" y="647843"/>
                  <a:pt x="4013505" y="635897"/>
                  <a:pt x="4026310" y="619433"/>
                </a:cubicBezTo>
                <a:cubicBezTo>
                  <a:pt x="4048075" y="591450"/>
                  <a:pt x="4085304" y="530943"/>
                  <a:pt x="4085304" y="530943"/>
                </a:cubicBezTo>
                <a:cubicBezTo>
                  <a:pt x="4090220" y="516195"/>
                  <a:pt x="4092502" y="500288"/>
                  <a:pt x="4100052" y="486698"/>
                </a:cubicBezTo>
                <a:cubicBezTo>
                  <a:pt x="4117268" y="455709"/>
                  <a:pt x="4159046" y="398208"/>
                  <a:pt x="4159046" y="398208"/>
                </a:cubicBezTo>
                <a:lnTo>
                  <a:pt x="4188542" y="309717"/>
                </a:lnTo>
                <a:cubicBezTo>
                  <a:pt x="4193458" y="294969"/>
                  <a:pt x="4199521" y="280554"/>
                  <a:pt x="4203291" y="265472"/>
                </a:cubicBezTo>
                <a:lnTo>
                  <a:pt x="4232787" y="147485"/>
                </a:lnTo>
                <a:cubicBezTo>
                  <a:pt x="4227871" y="108156"/>
                  <a:pt x="4244553" y="58959"/>
                  <a:pt x="4218039" y="29498"/>
                </a:cubicBezTo>
                <a:cubicBezTo>
                  <a:pt x="4190920" y="-635"/>
                  <a:pt x="4100052" y="1"/>
                  <a:pt x="4100052" y="1"/>
                </a:cubicBezTo>
                <a:lnTo>
                  <a:pt x="3215149" y="14750"/>
                </a:lnTo>
                <a:cubicBezTo>
                  <a:pt x="3164745" y="16301"/>
                  <a:pt x="3150830" y="14421"/>
                  <a:pt x="3097162" y="44246"/>
                </a:cubicBezTo>
                <a:cubicBezTo>
                  <a:pt x="3043494" y="74071"/>
                  <a:pt x="2955618" y="154983"/>
                  <a:pt x="2893142" y="193697"/>
                </a:cubicBezTo>
                <a:cubicBezTo>
                  <a:pt x="2830666" y="232411"/>
                  <a:pt x="2756291" y="270869"/>
                  <a:pt x="2722307" y="276533"/>
                </a:cubicBezTo>
                <a:cubicBezTo>
                  <a:pt x="2623575" y="281121"/>
                  <a:pt x="2398047" y="227987"/>
                  <a:pt x="2300749" y="221227"/>
                </a:cubicBezTo>
                <a:cubicBezTo>
                  <a:pt x="2203451" y="214467"/>
                  <a:pt x="2192594" y="231059"/>
                  <a:pt x="2138517" y="235975"/>
                </a:cubicBezTo>
                <a:cubicBezTo>
                  <a:pt x="1982217" y="275051"/>
                  <a:pt x="2214718" y="219438"/>
                  <a:pt x="1961536" y="265472"/>
                </a:cubicBezTo>
                <a:cubicBezTo>
                  <a:pt x="1946241" y="268253"/>
                  <a:pt x="1932467" y="276849"/>
                  <a:pt x="1917291" y="280221"/>
                </a:cubicBezTo>
                <a:cubicBezTo>
                  <a:pt x="1888099" y="286708"/>
                  <a:pt x="1858297" y="290053"/>
                  <a:pt x="1828800" y="294969"/>
                </a:cubicBezTo>
                <a:lnTo>
                  <a:pt x="1312607" y="280221"/>
                </a:lnTo>
                <a:cubicBezTo>
                  <a:pt x="977259" y="267323"/>
                  <a:pt x="1166459" y="253852"/>
                  <a:pt x="929149" y="280221"/>
                </a:cubicBezTo>
                <a:cubicBezTo>
                  <a:pt x="914401" y="285137"/>
                  <a:pt x="897839" y="286346"/>
                  <a:pt x="884904" y="294969"/>
                </a:cubicBezTo>
                <a:cubicBezTo>
                  <a:pt x="774428" y="368619"/>
                  <a:pt x="901616" y="318895"/>
                  <a:pt x="796413" y="353962"/>
                </a:cubicBezTo>
                <a:cubicBezTo>
                  <a:pt x="766916" y="383459"/>
                  <a:pt x="731062" y="407744"/>
                  <a:pt x="707923" y="442453"/>
                </a:cubicBezTo>
                <a:cubicBezTo>
                  <a:pt x="688258" y="471950"/>
                  <a:pt x="673996" y="505876"/>
                  <a:pt x="648929" y="530943"/>
                </a:cubicBezTo>
                <a:cubicBezTo>
                  <a:pt x="610752" y="569120"/>
                  <a:pt x="563334" y="610753"/>
                  <a:pt x="545691" y="663679"/>
                </a:cubicBezTo>
                <a:cubicBezTo>
                  <a:pt x="498208" y="806121"/>
                  <a:pt x="574354" y="584645"/>
                  <a:pt x="501446" y="766917"/>
                </a:cubicBezTo>
                <a:cubicBezTo>
                  <a:pt x="489899" y="795786"/>
                  <a:pt x="481781" y="825911"/>
                  <a:pt x="471949" y="855408"/>
                </a:cubicBezTo>
                <a:lnTo>
                  <a:pt x="457200" y="899653"/>
                </a:lnTo>
                <a:cubicBezTo>
                  <a:pt x="452284" y="914401"/>
                  <a:pt x="451075" y="930963"/>
                  <a:pt x="442452" y="943898"/>
                </a:cubicBezTo>
                <a:lnTo>
                  <a:pt x="412955" y="988143"/>
                </a:lnTo>
                <a:cubicBezTo>
                  <a:pt x="407344" y="1016198"/>
                  <a:pt x="398577" y="1075892"/>
                  <a:pt x="383458" y="1106130"/>
                </a:cubicBezTo>
                <a:cubicBezTo>
                  <a:pt x="375531" y="1121984"/>
                  <a:pt x="361889" y="1134521"/>
                  <a:pt x="353962" y="1150375"/>
                </a:cubicBezTo>
                <a:cubicBezTo>
                  <a:pt x="337104" y="1184091"/>
                  <a:pt x="332881" y="1234699"/>
                  <a:pt x="324465" y="1268362"/>
                </a:cubicBezTo>
                <a:cubicBezTo>
                  <a:pt x="320695" y="1283444"/>
                  <a:pt x="317430" y="1299110"/>
                  <a:pt x="309717" y="1312608"/>
                </a:cubicBezTo>
                <a:cubicBezTo>
                  <a:pt x="297522" y="1333950"/>
                  <a:pt x="280220" y="1351937"/>
                  <a:pt x="265471" y="1371601"/>
                </a:cubicBezTo>
                <a:lnTo>
                  <a:pt x="235975" y="1460092"/>
                </a:lnTo>
                <a:cubicBezTo>
                  <a:pt x="231059" y="1474840"/>
                  <a:pt x="229850" y="1491402"/>
                  <a:pt x="221226" y="1504337"/>
                </a:cubicBezTo>
                <a:lnTo>
                  <a:pt x="191729" y="1548582"/>
                </a:lnTo>
                <a:cubicBezTo>
                  <a:pt x="156362" y="1654686"/>
                  <a:pt x="199279" y="1522162"/>
                  <a:pt x="162233" y="1651821"/>
                </a:cubicBezTo>
                <a:cubicBezTo>
                  <a:pt x="157962" y="1666769"/>
                  <a:pt x="151755" y="1681118"/>
                  <a:pt x="147484" y="1696066"/>
                </a:cubicBezTo>
                <a:cubicBezTo>
                  <a:pt x="141915" y="1715556"/>
                  <a:pt x="140721" y="1736428"/>
                  <a:pt x="132736" y="1755059"/>
                </a:cubicBezTo>
                <a:cubicBezTo>
                  <a:pt x="125754" y="1771351"/>
                  <a:pt x="113071" y="1784556"/>
                  <a:pt x="103239" y="1799304"/>
                </a:cubicBezTo>
                <a:cubicBezTo>
                  <a:pt x="98323" y="1823885"/>
                  <a:pt x="94571" y="1848727"/>
                  <a:pt x="88491" y="1873046"/>
                </a:cubicBezTo>
                <a:cubicBezTo>
                  <a:pt x="84720" y="1888128"/>
                  <a:pt x="77115" y="1902116"/>
                  <a:pt x="73742" y="1917292"/>
                </a:cubicBezTo>
                <a:cubicBezTo>
                  <a:pt x="67255" y="1946483"/>
                  <a:pt x="63910" y="1976285"/>
                  <a:pt x="58994" y="2005782"/>
                </a:cubicBezTo>
                <a:cubicBezTo>
                  <a:pt x="33513" y="2362519"/>
                  <a:pt x="59318" y="2092003"/>
                  <a:pt x="29497" y="2300750"/>
                </a:cubicBezTo>
                <a:cubicBezTo>
                  <a:pt x="6480" y="2461869"/>
                  <a:pt x="27306" y="2368513"/>
                  <a:pt x="0" y="2477730"/>
                </a:cubicBezTo>
                <a:cubicBezTo>
                  <a:pt x="4916" y="2546556"/>
                  <a:pt x="6687" y="2615679"/>
                  <a:pt x="14749" y="2684208"/>
                </a:cubicBezTo>
                <a:cubicBezTo>
                  <a:pt x="16565" y="2699648"/>
                  <a:pt x="27442" y="2713043"/>
                  <a:pt x="29497" y="2728453"/>
                </a:cubicBezTo>
                <a:cubicBezTo>
                  <a:pt x="50182" y="2883585"/>
                  <a:pt x="31005" y="2867214"/>
                  <a:pt x="58994" y="2979175"/>
                </a:cubicBezTo>
                <a:cubicBezTo>
                  <a:pt x="62764" y="2994257"/>
                  <a:pt x="66192" y="3009831"/>
                  <a:pt x="73742" y="3023421"/>
                </a:cubicBezTo>
                <a:cubicBezTo>
                  <a:pt x="90958" y="3054411"/>
                  <a:pt x="116882" y="3080203"/>
                  <a:pt x="132736" y="3111911"/>
                </a:cubicBezTo>
                <a:cubicBezTo>
                  <a:pt x="152922" y="3152283"/>
                  <a:pt x="157838" y="3186504"/>
                  <a:pt x="206478" y="3200401"/>
                </a:cubicBezTo>
                <a:cubicBezTo>
                  <a:pt x="225386" y="3205803"/>
                  <a:pt x="245807" y="3200401"/>
                  <a:pt x="265471" y="320040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7" dirty="0"/>
          </a:p>
        </p:txBody>
      </p:sp>
      <p:sp>
        <p:nvSpPr>
          <p:cNvPr id="6" name="Speech Bubble: Rectangle with Corners Rounded 5">
            <a:extLst>
              <a:ext uri="{FF2B5EF4-FFF2-40B4-BE49-F238E27FC236}">
                <a16:creationId xmlns:a16="http://schemas.microsoft.com/office/drawing/2014/main" id="{88A0FBD4-C954-40DF-864A-A1EA5D49D9AF}"/>
              </a:ext>
            </a:extLst>
          </p:cNvPr>
          <p:cNvSpPr/>
          <p:nvPr/>
        </p:nvSpPr>
        <p:spPr>
          <a:xfrm>
            <a:off x="85074" y="1562794"/>
            <a:ext cx="2436903" cy="640080"/>
          </a:xfrm>
          <a:prstGeom prst="wedgeRoundRectCallout">
            <a:avLst>
              <a:gd name="adj1" fmla="val 59635"/>
              <a:gd name="adj2" fmla="val 174117"/>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solidFill>
                  <a:srgbClr val="1C1C1C"/>
                </a:solidFill>
                <a:latin typeface="+mj-lt"/>
              </a:rPr>
              <a:t>non-NCN CORS</a:t>
            </a:r>
          </a:p>
        </p:txBody>
      </p:sp>
    </p:spTree>
    <p:extLst>
      <p:ext uri="{BB962C8B-B14F-4D97-AF65-F5344CB8AC3E}">
        <p14:creationId xmlns:p14="http://schemas.microsoft.com/office/powerpoint/2010/main" val="41077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repeatCount="3000" fill="hold" nodeType="clickEffect">
                                  <p:stCondLst>
                                    <p:cond delay="0"/>
                                  </p:stCondLst>
                                  <p:childTnLst>
                                    <p:animEffect transition="out" filter="fade">
                                      <p:cBhvr>
                                        <p:cTn id="15" dur="750" tmFilter="0, 0; .2, .5; .8, .5; 1, 0"/>
                                        <p:tgtEl>
                                          <p:spTgt spid="6">
                                            <p:txEl>
                                              <p:pRg st="0" end="0"/>
                                            </p:txEl>
                                          </p:spTgt>
                                        </p:tgtEl>
                                      </p:cBhvr>
                                    </p:animEffect>
                                    <p:animScale>
                                      <p:cBhvr>
                                        <p:cTn id="16" dur="375"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26</a:t>
            </a:fld>
            <a:endParaRPr lang="en-US"/>
          </a:p>
        </p:txBody>
      </p:sp>
      <p:sp>
        <p:nvSpPr>
          <p:cNvPr id="12" name="Text Placeholder 8">
            <a:extLst>
              <a:ext uri="{FF2B5EF4-FFF2-40B4-BE49-F238E27FC236}">
                <a16:creationId xmlns:a16="http://schemas.microsoft.com/office/drawing/2014/main" id="{B26A61AC-2F85-4EF1-91E6-BCA25F46D4B0}"/>
              </a:ext>
            </a:extLst>
          </p:cNvPr>
          <p:cNvSpPr>
            <a:spLocks noGrp="1"/>
          </p:cNvSpPr>
          <p:nvPr>
            <p:ph type="body" sz="half" idx="2"/>
          </p:nvPr>
        </p:nvSpPr>
        <p:spPr>
          <a:xfrm>
            <a:off x="457201" y="1805940"/>
            <a:ext cx="8229599" cy="2788683"/>
          </a:xfrm>
        </p:spPr>
        <p:txBody>
          <a:bodyPr>
            <a:noAutofit/>
          </a:bodyPr>
          <a:lstStyle/>
          <a:p>
            <a:pPr marL="228600" indent="-228600">
              <a:buFont typeface="Arial" panose="020B0604020202020204" pitchFamily="34" charset="0"/>
              <a:buChar char="•"/>
            </a:pPr>
            <a:r>
              <a:rPr lang="en-US" sz="2000" dirty="0">
                <a:latin typeface="Cambria" panose="02040503050406030204" pitchFamily="18" charset="0"/>
                <a:ea typeface="Cambria" panose="02040503050406030204" pitchFamily="18" charset="0"/>
              </a:rPr>
              <a:t>Network users typically have access to non-NCN CORS data</a:t>
            </a:r>
          </a:p>
          <a:p>
            <a:pPr marL="800100" lvl="1" indent="-192088">
              <a:buFont typeface="Arial" panose="020B0604020202020204" pitchFamily="34" charset="0"/>
              <a:buChar char="•"/>
            </a:pPr>
            <a:r>
              <a:rPr lang="en-US" sz="1800" dirty="0">
                <a:latin typeface="Cambria" panose="02040503050406030204" pitchFamily="18" charset="0"/>
                <a:ea typeface="Cambria" panose="02040503050406030204" pitchFamily="18" charset="0"/>
              </a:rPr>
              <a:t>Sometimes called the “Reference Data Shop”</a:t>
            </a:r>
          </a:p>
          <a:p>
            <a:pPr marL="228600" indent="-228600">
              <a:spcBef>
                <a:spcPts val="1200"/>
              </a:spcBef>
              <a:buFont typeface="Arial" panose="020B0604020202020204" pitchFamily="34" charset="0"/>
              <a:buChar char="•"/>
            </a:pPr>
            <a:r>
              <a:rPr lang="en-US" sz="2000" dirty="0">
                <a:latin typeface="Cambria" panose="02040503050406030204" pitchFamily="18" charset="0"/>
                <a:ea typeface="Cambria" panose="02040503050406030204" pitchFamily="18" charset="0"/>
              </a:rPr>
              <a:t>Some network providers do not provide long-term user access</a:t>
            </a:r>
          </a:p>
          <a:p>
            <a:pPr marL="800100" lvl="1" indent="-192088">
              <a:buFont typeface="Arial" panose="020B0604020202020204" pitchFamily="34" charset="0"/>
              <a:buChar char="•"/>
            </a:pPr>
            <a:r>
              <a:rPr lang="en-US" sz="1800" dirty="0">
                <a:latin typeface="Cambria" panose="02040503050406030204" pitchFamily="18" charset="0"/>
                <a:ea typeface="Cambria" panose="02040503050406030204" pitchFamily="18" charset="0"/>
                <a:sym typeface="Wingdings" panose="05000000000000000000" pitchFamily="2" charset="2"/>
              </a:rPr>
              <a:t>Anywhere from just </a:t>
            </a:r>
            <a:r>
              <a:rPr lang="en-US" sz="1800" dirty="0">
                <a:latin typeface="Cambria" panose="02040503050406030204" pitchFamily="18" charset="0"/>
                <a:ea typeface="Cambria" panose="02040503050406030204" pitchFamily="18" charset="0"/>
              </a:rPr>
              <a:t>45 days to 365 days</a:t>
            </a:r>
          </a:p>
          <a:p>
            <a:pPr marL="228600" indent="-228600">
              <a:spcBef>
                <a:spcPts val="1200"/>
              </a:spcBef>
              <a:buFont typeface="Arial" panose="020B0604020202020204" pitchFamily="34" charset="0"/>
              <a:buChar char="•"/>
            </a:pPr>
            <a:r>
              <a:rPr lang="en-US" sz="2000" dirty="0">
                <a:latin typeface="Cambria" panose="02040503050406030204" pitchFamily="18" charset="0"/>
                <a:ea typeface="Cambria" panose="02040503050406030204" pitchFamily="18" charset="0"/>
              </a:rPr>
              <a:t>Investigate this during Project Planning</a:t>
            </a:r>
          </a:p>
          <a:p>
            <a:pPr marL="800100" lvl="1" indent="-192088">
              <a:buFont typeface="Arial" panose="020B0604020202020204" pitchFamily="34" charset="0"/>
              <a:buChar char="•"/>
            </a:pPr>
            <a:r>
              <a:rPr lang="en-US" sz="1800" dirty="0">
                <a:latin typeface="Cambria" panose="02040503050406030204" pitchFamily="18" charset="0"/>
                <a:ea typeface="Cambria" panose="02040503050406030204" pitchFamily="18" charset="0"/>
              </a:rPr>
              <a:t>If non-NCN CORS data is not available…</a:t>
            </a:r>
          </a:p>
          <a:p>
            <a:pPr marL="1350962" lvl="2" indent="-285750">
              <a:buFont typeface="Cambria" panose="02040503050406030204" pitchFamily="18" charset="0"/>
              <a:buChar char="‒"/>
            </a:pPr>
            <a:r>
              <a:rPr lang="en-US" sz="1600" dirty="0">
                <a:latin typeface="Cambria" panose="02040503050406030204" pitchFamily="18" charset="0"/>
                <a:ea typeface="Cambria" panose="02040503050406030204" pitchFamily="18" charset="0"/>
              </a:rPr>
              <a:t>NGS </a:t>
            </a:r>
            <a:r>
              <a:rPr lang="en-US" sz="1600" b="1" dirty="0">
                <a:latin typeface="Cambria" panose="02040503050406030204" pitchFamily="18" charset="0"/>
                <a:ea typeface="Cambria" panose="02040503050406030204" pitchFamily="18" charset="0"/>
              </a:rPr>
              <a:t>cannot</a:t>
            </a:r>
            <a:r>
              <a:rPr lang="en-US" sz="1600" dirty="0">
                <a:latin typeface="Cambria" panose="02040503050406030204" pitchFamily="18" charset="0"/>
                <a:ea typeface="Cambria" panose="02040503050406030204" pitchFamily="18" charset="0"/>
              </a:rPr>
              <a:t> help with that</a:t>
            </a:r>
          </a:p>
          <a:p>
            <a:pPr marL="1350962" lvl="2" indent="-285750">
              <a:buFont typeface="Cambria" panose="02040503050406030204" pitchFamily="18" charset="0"/>
              <a:buChar char="‒"/>
            </a:pPr>
            <a:r>
              <a:rPr lang="en-US" sz="1600" dirty="0">
                <a:latin typeface="Cambria" panose="02040503050406030204" pitchFamily="18" charset="0"/>
                <a:ea typeface="Cambria" panose="02040503050406030204" pitchFamily="18" charset="0"/>
              </a:rPr>
              <a:t>Contact </a:t>
            </a:r>
            <a:r>
              <a:rPr lang="en-US" sz="1600" i="1" dirty="0">
                <a:latin typeface="Cambria" panose="02040503050406030204" pitchFamily="18" charset="0"/>
                <a:ea typeface="Cambria" panose="02040503050406030204" pitchFamily="18" charset="0"/>
              </a:rPr>
              <a:t>your n</a:t>
            </a:r>
            <a:r>
              <a:rPr lang="en-US" sz="1600" i="1" dirty="0">
                <a:latin typeface="Cambria" panose="02040503050406030204" pitchFamily="18" charset="0"/>
                <a:ea typeface="Cambria" panose="02040503050406030204" pitchFamily="18" charset="0"/>
                <a:sym typeface="Wingdings" panose="05000000000000000000" pitchFamily="2" charset="2"/>
              </a:rPr>
              <a:t>etwork provider</a:t>
            </a:r>
            <a:r>
              <a:rPr lang="en-US" sz="1600" dirty="0">
                <a:latin typeface="Cambria" panose="02040503050406030204" pitchFamily="18" charset="0"/>
                <a:ea typeface="Cambria" panose="02040503050406030204" pitchFamily="18" charset="0"/>
                <a:sym typeface="Wingdings" panose="05000000000000000000" pitchFamily="2" charset="2"/>
              </a:rPr>
              <a:t> for possible access to </a:t>
            </a:r>
            <a:r>
              <a:rPr lang="en-US" sz="1600" i="1" dirty="0">
                <a:latin typeface="Cambria" panose="02040503050406030204" pitchFamily="18" charset="0"/>
                <a:ea typeface="Cambria" panose="02040503050406030204" pitchFamily="18" charset="0"/>
                <a:sym typeface="Wingdings" panose="05000000000000000000" pitchFamily="2" charset="2"/>
              </a:rPr>
              <a:t>their archived</a:t>
            </a:r>
            <a:r>
              <a:rPr lang="en-US" sz="1600" dirty="0">
                <a:latin typeface="Cambria" panose="02040503050406030204" pitchFamily="18" charset="0"/>
                <a:ea typeface="Cambria" panose="02040503050406030204" pitchFamily="18" charset="0"/>
                <a:sym typeface="Wingdings" panose="05000000000000000000" pitchFamily="2" charset="2"/>
              </a:rPr>
              <a:t> data</a:t>
            </a:r>
            <a:endParaRPr lang="en-US" sz="1600" dirty="0">
              <a:solidFill>
                <a:prstClr val="black"/>
              </a:solidFill>
            </a:endParaRPr>
          </a:p>
        </p:txBody>
      </p:sp>
      <p:sp>
        <p:nvSpPr>
          <p:cNvPr id="8" name="Text Placeholder 8">
            <a:extLst>
              <a:ext uri="{FF2B5EF4-FFF2-40B4-BE49-F238E27FC236}">
                <a16:creationId xmlns:a16="http://schemas.microsoft.com/office/drawing/2014/main" id="{97D718E7-882D-42F7-9B04-6D9EA36E2609}"/>
              </a:ext>
            </a:extLst>
          </p:cNvPr>
          <p:cNvSpPr txBox="1">
            <a:spLocks/>
          </p:cNvSpPr>
          <p:nvPr/>
        </p:nvSpPr>
        <p:spPr>
          <a:xfrm>
            <a:off x="457712" y="2242655"/>
            <a:ext cx="3117849" cy="65922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28600" indent="-228600">
              <a:spcBef>
                <a:spcPts val="600"/>
              </a:spcBef>
              <a:buFont typeface="+mj-lt"/>
              <a:buAutoNum type="arabicPeriod" startAt="3"/>
            </a:pPr>
            <a:r>
              <a:rPr lang="en-US" sz="1600" dirty="0">
                <a:solidFill>
                  <a:prstClr val="black"/>
                </a:solidFill>
              </a:rPr>
              <a:t>Download non-NCN CORS data</a:t>
            </a:r>
          </a:p>
          <a:p>
            <a:pPr marL="460375" lvl="1" indent="-173038">
              <a:buFont typeface="Cambria" panose="02040503050406030204" pitchFamily="18" charset="0"/>
              <a:buChar char="‒"/>
            </a:pPr>
            <a:r>
              <a:rPr lang="en-US" dirty="0">
                <a:solidFill>
                  <a:prstClr val="black"/>
                </a:solidFill>
              </a:rPr>
              <a:t>From your network provider</a:t>
            </a:r>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457201" y="379358"/>
            <a:ext cx="3876301" cy="8715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b="0" dirty="0"/>
              <a:t>1) </a:t>
            </a:r>
            <a:r>
              <a:rPr lang="en-US" sz="2800" dirty="0"/>
              <a:t>CORS + RTN</a:t>
            </a:r>
            <a:br>
              <a:rPr lang="en-US" sz="2400" b="0" dirty="0"/>
            </a:br>
            <a:r>
              <a:rPr lang="en-US" sz="2400" b="0" dirty="0"/>
              <a:t>     a) </a:t>
            </a:r>
            <a:r>
              <a:rPr lang="en-US" sz="2400" dirty="0"/>
              <a:t>CORS are </a:t>
            </a:r>
            <a:r>
              <a:rPr lang="en-US" sz="2400" u="sng" dirty="0"/>
              <a:t>not</a:t>
            </a:r>
            <a:r>
              <a:rPr lang="en-US" sz="2400" dirty="0"/>
              <a:t> in NCN</a:t>
            </a:r>
          </a:p>
        </p:txBody>
      </p:sp>
    </p:spTree>
    <p:extLst>
      <p:ext uri="{BB962C8B-B14F-4D97-AF65-F5344CB8AC3E}">
        <p14:creationId xmlns:p14="http://schemas.microsoft.com/office/powerpoint/2010/main" val="28529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500"/>
                                  </p:stCondLst>
                                  <p:childTnLst>
                                    <p:animMotion origin="layout" path="M 3.88889E-6 0 L 3.88889E-6 -0.19228 " pathEditMode="fixed" rAng="0" ptsTypes="AA">
                                      <p:cBhvr>
                                        <p:cTn id="6" dur="2000" fill="hold"/>
                                        <p:tgtEl>
                                          <p:spTgt spid="8"/>
                                        </p:tgtEl>
                                        <p:attrNameLst>
                                          <p:attrName>ppt_x</p:attrName>
                                          <p:attrName>ppt_y</p:attrName>
                                        </p:attrNameLst>
                                      </p:cBhvr>
                                      <p:rCtr x="0" y="-9630"/>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P spid="8" grpId="0"/>
    </p:bld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600D95-A807-4BEF-81CF-4E19C67337D8}"/>
              </a:ext>
            </a:extLst>
          </p:cNvPr>
          <p:cNvSpPr>
            <a:spLocks noGrp="1"/>
          </p:cNvSpPr>
          <p:nvPr>
            <p:ph idx="12" sz="quarter" type="sldNum"/>
          </p:nvPr>
        </p:nvSpPr>
        <p:spPr/>
        <p:txBody>
          <a:bodyPr/>
          <a:lstStyle/>
          <a:p>
            <a:fld id="{D3D538F9-49A3-B84F-B36B-A7030CDE5D5B}" type="slidenum">
              <a:rPr lang="en-US" smtClean="0"/>
              <a:t>27</a:t>
            </a:fld>
            <a:endParaRPr lang="en-US"/>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457201" y="379358"/>
            <a:ext cx="3876301" cy="871538"/>
          </a:xfrm>
          <a:prstGeom prst="rect">
            <a:avLst/>
          </a:prstGeom>
        </p:spPr>
        <p:txBody>
          <a:bodyPr anchor="b" bIns="45720" lIns="91440" rIns="91440" rtlCol="0" tIns="45720" vert="horz">
            <a:noAutofit/>
          </a:bodyPr>
          <a:lstStyle>
            <a:lvl1pPr algn="l" defTabSz="457200" eaLnBrk="1" hangingPunct="1" latinLnBrk="0" rtl="0">
              <a:spcBef>
                <a:spcPct val="0"/>
              </a:spcBef>
              <a:buNone/>
              <a:defRPr b="1" kern="1200" sz="2000">
                <a:solidFill>
                  <a:schemeClr val="tx1"/>
                </a:solidFill>
                <a:latin typeface="+mj-lt"/>
                <a:ea typeface="+mj-ea"/>
                <a:cs typeface="+mj-cs"/>
              </a:defRPr>
            </a:lvl1pPr>
          </a:lstStyle>
          <a:p>
            <a:r>
              <a:rPr b="0" dirty="0" lang="en-US" sz="2400"/>
              <a:t>1) </a:t>
            </a:r>
            <a:r>
              <a:rPr dirty="0" lang="en-US" sz="2800"/>
              <a:t>CORS + RTN</a:t>
            </a:r>
            <a:br>
              <a:rPr b="0" dirty="0" lang="en-US" sz="2400"/>
            </a:br>
            <a:r>
              <a:rPr b="0" dirty="0" lang="en-US" sz="2400"/>
              <a:t>     a) </a:t>
            </a:r>
            <a:r>
              <a:rPr dirty="0" lang="en-US" sz="2400"/>
              <a:t>CORS are </a:t>
            </a:r>
            <a:r>
              <a:rPr dirty="0" lang="en-US" sz="2400" u="sng"/>
              <a:t>not</a:t>
            </a:r>
            <a:r>
              <a:rPr dirty="0" lang="en-US" sz="2400"/>
              <a:t> in NCN</a:t>
            </a:r>
          </a:p>
        </p:txBody>
      </p:sp>
      <p:pic>
        <p:nvPicPr>
          <p:cNvPr id="10" name="Picture 9">
            <a:extLst>
              <a:ext uri="{FF2B5EF4-FFF2-40B4-BE49-F238E27FC236}">
                <a16:creationId xmlns:a16="http://schemas.microsoft.com/office/drawing/2014/main" id="{1CFB94FB-DDA4-48A3-BBD3-4656E8DE6F5F}"/>
              </a:ext>
            </a:extLst>
          </p:cNvPr>
          <p:cNvPicPr>
            <a:picLocks noChangeAspect="1"/>
          </p:cNvPicPr>
          <p:nvPr/>
        </p:nvPicPr>
        <p:blipFill rotWithShape="1">
          <a:blip r:embed="rId3"/>
          <a:srcRect b="130" t="-34"/>
          <a:stretch/>
        </p:blipFill>
        <p:spPr>
          <a:xfrm>
            <a:off x="908532" y="1275647"/>
            <a:ext cx="7553708" cy="3594009"/>
          </a:xfrm>
          <a:prstGeom prst="rect">
            <a:avLst/>
          </a:prstGeom>
          <a:ln w="38100">
            <a:solidFill>
              <a:schemeClr val="bg1">
                <a:lumMod val="65000"/>
              </a:schemeClr>
            </a:solidFill>
          </a:ln>
        </p:spPr>
      </p:pic>
      <p:sp>
        <p:nvSpPr>
          <p:cNvPr id="11" name="Rectangle: Rounded Corners 10">
            <a:extLst>
              <a:ext uri="{FF2B5EF4-FFF2-40B4-BE49-F238E27FC236}">
                <a16:creationId xmlns:a16="http://schemas.microsoft.com/office/drawing/2014/main" id="{4104A4CF-F458-4816-A25A-DE37A92768EE}"/>
              </a:ext>
            </a:extLst>
          </p:cNvPr>
          <p:cNvSpPr/>
          <p:nvPr/>
        </p:nvSpPr>
        <p:spPr>
          <a:xfrm>
            <a:off x="1190347" y="4417328"/>
            <a:ext cx="1816460" cy="31547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050"/>
          </a:p>
        </p:txBody>
      </p:sp>
      <p:sp>
        <p:nvSpPr>
          <p:cNvPr id="13" name="Rectangle: Rounded Corners 12">
            <a:extLst>
              <a:ext uri="{FF2B5EF4-FFF2-40B4-BE49-F238E27FC236}">
                <a16:creationId xmlns:a16="http://schemas.microsoft.com/office/drawing/2014/main" id="{D6283375-D364-428C-AF67-049DCB4D4536}"/>
              </a:ext>
            </a:extLst>
          </p:cNvPr>
          <p:cNvSpPr/>
          <p:nvPr/>
        </p:nvSpPr>
        <p:spPr>
          <a:xfrm>
            <a:off x="4095774" y="3552383"/>
            <a:ext cx="3357158" cy="31547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050"/>
          </a:p>
        </p:txBody>
      </p:sp>
    </p:spTree>
    <p:extLst>
      <p:ext uri="{BB962C8B-B14F-4D97-AF65-F5344CB8AC3E}">
        <p14:creationId xmlns:p14="http://schemas.microsoft.com/office/powerpoint/2010/main" val="268758308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3">
                                  <p:stCondLst>
                                    <p:cond delay="0"/>
                                  </p:stCondLst>
                                  <p:childTnLst>
                                    <p:set>
                                      <p:cBhvr>
                                        <p:cTn dur="1" fill="hold" id="6">
                                          <p:stCondLst>
                                            <p:cond delay="0"/>
                                          </p:stCondLst>
                                        </p:cTn>
                                        <p:tgtEl>
                                          <p:spTgt spid="11"/>
                                        </p:tgtEl>
                                        <p:attrNameLst>
                                          <p:attrName>style.visibility</p:attrName>
                                        </p:attrNameLst>
                                      </p:cBhvr>
                                      <p:to>
                                        <p:strVal val="visible"/>
                                      </p:to>
                                    </p:set>
                                    <p:animEffect filter="wheel(3)" transition="in">
                                      <p:cBhvr>
                                        <p:cTn dur="2000" id="7"/>
                                        <p:tgtEl>
                                          <p:spTgt spid="1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3">
                                  <p:stCondLst>
                                    <p:cond delay="0"/>
                                  </p:stCondLst>
                                  <p:childTnLst>
                                    <p:set>
                                      <p:cBhvr>
                                        <p:cTn dur="1" fill="hold" id="11">
                                          <p:stCondLst>
                                            <p:cond delay="0"/>
                                          </p:stCondLst>
                                        </p:cTn>
                                        <p:tgtEl>
                                          <p:spTgt spid="13"/>
                                        </p:tgtEl>
                                        <p:attrNameLst>
                                          <p:attrName>style.visibility</p:attrName>
                                        </p:attrNameLst>
                                      </p:cBhvr>
                                      <p:to>
                                        <p:strVal val="visible"/>
                                      </p:to>
                                    </p:set>
                                    <p:animEffect filter="wheel(3)" transition="in">
                                      <p:cBhvr>
                                        <p:cTn dur="2000" id="1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animBg="1" grpId="0" spid="1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28</a:t>
            </a:fld>
            <a:endParaRPr lang="en-US"/>
          </a:p>
        </p:txBody>
      </p:sp>
      <p:cxnSp>
        <p:nvCxnSpPr>
          <p:cNvPr id="71" name="session">
            <a:extLst>
              <a:ext uri="{FF2B5EF4-FFF2-40B4-BE49-F238E27FC236}">
                <a16:creationId xmlns:a16="http://schemas.microsoft.com/office/drawing/2014/main" id="{C43DD99D-5218-4643-A676-14F1F7211884}"/>
              </a:ext>
            </a:extLst>
          </p:cNvPr>
          <p:cNvCxnSpPr>
            <a:cxnSpLocks/>
            <a:stCxn id="73" idx="4"/>
            <a:endCxn id="82" idx="0"/>
          </p:cNvCxnSpPr>
          <p:nvPr/>
        </p:nvCxnSpPr>
        <p:spPr>
          <a:xfrm>
            <a:off x="4990785" y="1436896"/>
            <a:ext cx="1111036" cy="2848991"/>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2" name="CORS meet">
            <a:extLst>
              <a:ext uri="{FF2B5EF4-FFF2-40B4-BE49-F238E27FC236}">
                <a16:creationId xmlns:a16="http://schemas.microsoft.com/office/drawing/2014/main" id="{B946E6D6-58F8-41B5-AC0F-BBEF5F35F487}"/>
              </a:ext>
            </a:extLst>
          </p:cNvPr>
          <p:cNvGrpSpPr>
            <a:grpSpLocks noChangeAspect="1"/>
          </p:cNvGrpSpPr>
          <p:nvPr/>
        </p:nvGrpSpPr>
        <p:grpSpPr>
          <a:xfrm>
            <a:off x="4810499" y="1076325"/>
            <a:ext cx="360571" cy="360571"/>
            <a:chOff x="8189735" y="2209800"/>
            <a:chExt cx="762000" cy="762000"/>
          </a:xfrm>
        </p:grpSpPr>
        <p:sp>
          <p:nvSpPr>
            <p:cNvPr id="73" name="Oval 72">
              <a:extLst>
                <a:ext uri="{FF2B5EF4-FFF2-40B4-BE49-F238E27FC236}">
                  <a16:creationId xmlns:a16="http://schemas.microsoft.com/office/drawing/2014/main" id="{DBCE58AD-9BCF-489A-8C61-7DD8CB4FA37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74" name="Isosceles Triangle 73">
              <a:extLst>
                <a:ext uri="{FF2B5EF4-FFF2-40B4-BE49-F238E27FC236}">
                  <a16:creationId xmlns:a16="http://schemas.microsoft.com/office/drawing/2014/main" id="{4AFC9072-8BA4-41C7-A580-AF183695A0F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cxnSp>
        <p:nvCxnSpPr>
          <p:cNvPr id="75" name="session">
            <a:extLst>
              <a:ext uri="{FF2B5EF4-FFF2-40B4-BE49-F238E27FC236}">
                <a16:creationId xmlns:a16="http://schemas.microsoft.com/office/drawing/2014/main" id="{37A08002-671B-41EE-829E-19AC905D391F}"/>
              </a:ext>
            </a:extLst>
          </p:cNvPr>
          <p:cNvCxnSpPr>
            <a:cxnSpLocks/>
            <a:stCxn id="88" idx="4"/>
            <a:endCxn id="82" idx="7"/>
          </p:cNvCxnSpPr>
          <p:nvPr/>
        </p:nvCxnSpPr>
        <p:spPr>
          <a:xfrm flipH="1">
            <a:off x="6229302" y="2616294"/>
            <a:ext cx="142947" cy="1722397"/>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6" name="session">
            <a:extLst>
              <a:ext uri="{FF2B5EF4-FFF2-40B4-BE49-F238E27FC236}">
                <a16:creationId xmlns:a16="http://schemas.microsoft.com/office/drawing/2014/main" id="{A2EB9721-FB9D-437B-8167-4B9D9E837338}"/>
              </a:ext>
            </a:extLst>
          </p:cNvPr>
          <p:cNvCxnSpPr>
            <a:cxnSpLocks/>
            <a:stCxn id="85" idx="2"/>
            <a:endCxn id="82" idx="6"/>
          </p:cNvCxnSpPr>
          <p:nvPr/>
        </p:nvCxnSpPr>
        <p:spPr>
          <a:xfrm flipH="1" flipV="1">
            <a:off x="6282106" y="4466173"/>
            <a:ext cx="1576020" cy="201742"/>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7" name="session">
            <a:extLst>
              <a:ext uri="{FF2B5EF4-FFF2-40B4-BE49-F238E27FC236}">
                <a16:creationId xmlns:a16="http://schemas.microsoft.com/office/drawing/2014/main" id="{C5E6501E-C6FF-46F2-95A1-966D67D06103}"/>
              </a:ext>
            </a:extLst>
          </p:cNvPr>
          <p:cNvCxnSpPr>
            <a:cxnSpLocks/>
            <a:stCxn id="101" idx="2"/>
            <a:endCxn id="82" idx="7"/>
          </p:cNvCxnSpPr>
          <p:nvPr/>
        </p:nvCxnSpPr>
        <p:spPr>
          <a:xfrm flipH="1">
            <a:off x="6229302" y="3883896"/>
            <a:ext cx="654084" cy="45479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B482E03-B965-4CEA-BFAE-FF201191ABBD}"/>
              </a:ext>
            </a:extLst>
          </p:cNvPr>
          <p:cNvGrpSpPr/>
          <p:nvPr/>
        </p:nvGrpSpPr>
        <p:grpSpPr>
          <a:xfrm flipV="1">
            <a:off x="4965954" y="1657969"/>
            <a:ext cx="545434" cy="360571"/>
            <a:chOff x="16299988" y="2433852"/>
            <a:chExt cx="1011542" cy="814682"/>
          </a:xfrm>
        </p:grpSpPr>
        <p:cxnSp>
          <p:nvCxnSpPr>
            <p:cNvPr id="79" name="Connector: Curved 78">
              <a:extLst>
                <a:ext uri="{FF2B5EF4-FFF2-40B4-BE49-F238E27FC236}">
                  <a16:creationId xmlns:a16="http://schemas.microsoft.com/office/drawing/2014/main" id="{C82E46F9-52E4-428B-ACAF-4107B487F276}"/>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FD9B8B6B-2C45-4599-8DC0-AC32B3D43CEB}"/>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81" name="CORS meet">
            <a:extLst>
              <a:ext uri="{FF2B5EF4-FFF2-40B4-BE49-F238E27FC236}">
                <a16:creationId xmlns:a16="http://schemas.microsoft.com/office/drawing/2014/main" id="{7B1F591C-5770-4F71-9643-D790A1A43E5D}"/>
              </a:ext>
            </a:extLst>
          </p:cNvPr>
          <p:cNvGrpSpPr>
            <a:grpSpLocks noChangeAspect="1"/>
          </p:cNvGrpSpPr>
          <p:nvPr/>
        </p:nvGrpSpPr>
        <p:grpSpPr>
          <a:xfrm>
            <a:off x="5921535" y="4285887"/>
            <a:ext cx="360571" cy="360571"/>
            <a:chOff x="8189735" y="2209800"/>
            <a:chExt cx="762000" cy="762000"/>
          </a:xfrm>
        </p:grpSpPr>
        <p:sp>
          <p:nvSpPr>
            <p:cNvPr id="82" name="Oval 81">
              <a:extLst>
                <a:ext uri="{FF2B5EF4-FFF2-40B4-BE49-F238E27FC236}">
                  <a16:creationId xmlns:a16="http://schemas.microsoft.com/office/drawing/2014/main" id="{29433F69-09FC-4B54-83CD-8C9FBF96568A}"/>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83" name="Isosceles Triangle 82">
              <a:extLst>
                <a:ext uri="{FF2B5EF4-FFF2-40B4-BE49-F238E27FC236}">
                  <a16:creationId xmlns:a16="http://schemas.microsoft.com/office/drawing/2014/main" id="{9B1434B0-01C5-4DBB-87FB-3C664AA7603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84" name="CORS meet">
            <a:extLst>
              <a:ext uri="{FF2B5EF4-FFF2-40B4-BE49-F238E27FC236}">
                <a16:creationId xmlns:a16="http://schemas.microsoft.com/office/drawing/2014/main" id="{E5A48071-05DB-4A6A-88D1-0AD4061B806F}"/>
              </a:ext>
            </a:extLst>
          </p:cNvPr>
          <p:cNvGrpSpPr>
            <a:grpSpLocks noChangeAspect="1"/>
          </p:cNvGrpSpPr>
          <p:nvPr/>
        </p:nvGrpSpPr>
        <p:grpSpPr>
          <a:xfrm>
            <a:off x="7858126" y="4487629"/>
            <a:ext cx="360571" cy="360571"/>
            <a:chOff x="8189735" y="2209800"/>
            <a:chExt cx="762000" cy="762000"/>
          </a:xfrm>
        </p:grpSpPr>
        <p:sp>
          <p:nvSpPr>
            <p:cNvPr id="85" name="Oval 84">
              <a:extLst>
                <a:ext uri="{FF2B5EF4-FFF2-40B4-BE49-F238E27FC236}">
                  <a16:creationId xmlns:a16="http://schemas.microsoft.com/office/drawing/2014/main" id="{F3674818-F4B1-4FF1-AF4C-D03EF3EB41D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86" name="Isosceles Triangle 85">
              <a:extLst>
                <a:ext uri="{FF2B5EF4-FFF2-40B4-BE49-F238E27FC236}">
                  <a16:creationId xmlns:a16="http://schemas.microsoft.com/office/drawing/2014/main" id="{6D67BBF7-5E7F-4DEC-855D-D075BFA457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grpSp>
        <p:nvGrpSpPr>
          <p:cNvPr id="87" name="CORS meet">
            <a:extLst>
              <a:ext uri="{FF2B5EF4-FFF2-40B4-BE49-F238E27FC236}">
                <a16:creationId xmlns:a16="http://schemas.microsoft.com/office/drawing/2014/main" id="{9BCE88AC-106D-4B8A-8A6C-C445E1C60D17}"/>
              </a:ext>
            </a:extLst>
          </p:cNvPr>
          <p:cNvGrpSpPr>
            <a:grpSpLocks noChangeAspect="1"/>
          </p:cNvGrpSpPr>
          <p:nvPr/>
        </p:nvGrpSpPr>
        <p:grpSpPr>
          <a:xfrm>
            <a:off x="6191963" y="2255723"/>
            <a:ext cx="360571" cy="360571"/>
            <a:chOff x="8189735" y="2209800"/>
            <a:chExt cx="762000" cy="762000"/>
          </a:xfrm>
        </p:grpSpPr>
        <p:sp>
          <p:nvSpPr>
            <p:cNvPr id="88" name="Oval 87">
              <a:extLst>
                <a:ext uri="{FF2B5EF4-FFF2-40B4-BE49-F238E27FC236}">
                  <a16:creationId xmlns:a16="http://schemas.microsoft.com/office/drawing/2014/main" id="{E68C2309-033D-4B4C-849D-B2E26B727989}"/>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89" name="Isosceles Triangle 88">
              <a:extLst>
                <a:ext uri="{FF2B5EF4-FFF2-40B4-BE49-F238E27FC236}">
                  <a16:creationId xmlns:a16="http://schemas.microsoft.com/office/drawing/2014/main" id="{883A3BDF-775E-4470-BAA2-1BF3261E71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Calibri"/>
                <a:ea typeface="+mn-ea"/>
                <a:cs typeface="+mn-cs"/>
              </a:endParaRPr>
            </a:p>
          </p:txBody>
        </p:sp>
      </p:grpSp>
      <p:sp>
        <p:nvSpPr>
          <p:cNvPr id="90" name="RINEX meet">
            <a:extLst>
              <a:ext uri="{FF2B5EF4-FFF2-40B4-BE49-F238E27FC236}">
                <a16:creationId xmlns:a16="http://schemas.microsoft.com/office/drawing/2014/main" id="{648B1090-1EF7-4654-816C-F39BFE1B19AC}"/>
              </a:ext>
            </a:extLst>
          </p:cNvPr>
          <p:cNvSpPr>
            <a:spLocks noChangeAspect="1"/>
          </p:cNvSpPr>
          <p:nvPr/>
        </p:nvSpPr>
        <p:spPr>
          <a:xfrm>
            <a:off x="6879836" y="3701499"/>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47BD0EC5-42C4-4337-8980-78C7B0A3A224}"/>
              </a:ext>
            </a:extLst>
          </p:cNvPr>
          <p:cNvGrpSpPr/>
          <p:nvPr/>
        </p:nvGrpSpPr>
        <p:grpSpPr>
          <a:xfrm>
            <a:off x="6883386" y="1865503"/>
            <a:ext cx="1779238" cy="2198678"/>
            <a:chOff x="6883386" y="1865503"/>
            <a:chExt cx="1779238" cy="2198678"/>
          </a:xfrm>
        </p:grpSpPr>
        <p:cxnSp>
          <p:nvCxnSpPr>
            <p:cNvPr id="92" name="GVX - RTN/RTK">
              <a:extLst>
                <a:ext uri="{FF2B5EF4-FFF2-40B4-BE49-F238E27FC236}">
                  <a16:creationId xmlns:a16="http://schemas.microsoft.com/office/drawing/2014/main" id="{1D753E48-16E5-4743-96EB-0B0D3327827E}"/>
                </a:ext>
              </a:extLst>
            </p:cNvPr>
            <p:cNvCxnSpPr>
              <a:cxnSpLocks/>
              <a:endCxn id="98"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3" name="GVX - RTN/RTK">
              <a:extLst>
                <a:ext uri="{FF2B5EF4-FFF2-40B4-BE49-F238E27FC236}">
                  <a16:creationId xmlns:a16="http://schemas.microsoft.com/office/drawing/2014/main" id="{D0919F5F-FF86-4158-A3F7-491E4120DCEC}"/>
                </a:ext>
              </a:extLst>
            </p:cNvPr>
            <p:cNvCxnSpPr>
              <a:cxnSpLocks/>
              <a:endCxn id="99"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4" name="GVX - RTN/RTK">
              <a:extLst>
                <a:ext uri="{FF2B5EF4-FFF2-40B4-BE49-F238E27FC236}">
                  <a16:creationId xmlns:a16="http://schemas.microsoft.com/office/drawing/2014/main" id="{4C21B657-2955-4DDF-8301-7E69405A75E0}"/>
                </a:ext>
              </a:extLst>
            </p:cNvPr>
            <p:cNvCxnSpPr>
              <a:cxnSpLocks/>
              <a:endCxn id="97"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5" name="GVX - RTN/RTK">
              <a:extLst>
                <a:ext uri="{FF2B5EF4-FFF2-40B4-BE49-F238E27FC236}">
                  <a16:creationId xmlns:a16="http://schemas.microsoft.com/office/drawing/2014/main" id="{6FB8B32F-533C-4248-A06D-84B798AC7946}"/>
                </a:ext>
              </a:extLst>
            </p:cNvPr>
            <p:cNvCxnSpPr>
              <a:cxnSpLocks/>
              <a:endCxn id="96"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96" name="GVX meet">
              <a:extLst>
                <a:ext uri="{FF2B5EF4-FFF2-40B4-BE49-F238E27FC236}">
                  <a16:creationId xmlns:a16="http://schemas.microsoft.com/office/drawing/2014/main" id="{71559676-4799-474B-91EE-325602032D17}"/>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97" name="GVX meet">
              <a:extLst>
                <a:ext uri="{FF2B5EF4-FFF2-40B4-BE49-F238E27FC236}">
                  <a16:creationId xmlns:a16="http://schemas.microsoft.com/office/drawing/2014/main" id="{B815E243-DCF7-4168-9F2C-879EBD3E675C}"/>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98" name="GVX meet">
              <a:extLst>
                <a:ext uri="{FF2B5EF4-FFF2-40B4-BE49-F238E27FC236}">
                  <a16:creationId xmlns:a16="http://schemas.microsoft.com/office/drawing/2014/main" id="{6CDAB389-0268-4A0B-848F-DC8893E14BC5}"/>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99" name="GVX meet">
              <a:extLst>
                <a:ext uri="{FF2B5EF4-FFF2-40B4-BE49-F238E27FC236}">
                  <a16:creationId xmlns:a16="http://schemas.microsoft.com/office/drawing/2014/main" id="{E182C5DF-32CB-4451-B4FE-4F4C310E2E79}"/>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grpSp>
          <p:nvGrpSpPr>
            <p:cNvPr id="100" name="RINEX+GVX meet">
              <a:extLst>
                <a:ext uri="{FF2B5EF4-FFF2-40B4-BE49-F238E27FC236}">
                  <a16:creationId xmlns:a16="http://schemas.microsoft.com/office/drawing/2014/main" id="{C2529FFC-1D43-454E-B9B8-B9C833896C6E}"/>
                </a:ext>
              </a:extLst>
            </p:cNvPr>
            <p:cNvGrpSpPr>
              <a:grpSpLocks noChangeAspect="1"/>
            </p:cNvGrpSpPr>
            <p:nvPr/>
          </p:nvGrpSpPr>
          <p:grpSpPr>
            <a:xfrm>
              <a:off x="6883386" y="3703610"/>
              <a:ext cx="360571" cy="360571"/>
              <a:chOff x="6508495" y="3073095"/>
              <a:chExt cx="360571" cy="360571"/>
            </a:xfrm>
          </p:grpSpPr>
          <p:sp>
            <p:nvSpPr>
              <p:cNvPr id="101" name="Oval 100">
                <a:extLst>
                  <a:ext uri="{FF2B5EF4-FFF2-40B4-BE49-F238E27FC236}">
                    <a16:creationId xmlns:a16="http://schemas.microsoft.com/office/drawing/2014/main" id="{100A02D8-F2F1-47B8-A3C3-12BE48E183DC}"/>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102" name="Diamond 101">
                <a:extLst>
                  <a:ext uri="{FF2B5EF4-FFF2-40B4-BE49-F238E27FC236}">
                    <a16:creationId xmlns:a16="http://schemas.microsoft.com/office/drawing/2014/main" id="{B0C39094-A3B9-4DA6-915B-130F04D5D649}"/>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a:solidFill>
                    <a:schemeClr val="tx1"/>
                  </a:solidFill>
                  <a:latin typeface="Calibri"/>
                </a:endParaRPr>
              </a:p>
            </p:txBody>
          </p:sp>
        </p:grpSp>
      </p:grpSp>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457200" y="167002"/>
            <a:ext cx="8686800" cy="953750"/>
          </a:xfrm>
        </p:spPr>
        <p:txBody>
          <a:bodyPr>
            <a:noAutofit/>
          </a:bodyPr>
          <a:lstStyle/>
          <a:p>
            <a:r>
              <a:rPr lang="en-US" b="0" dirty="0"/>
              <a:t>1) </a:t>
            </a:r>
            <a:r>
              <a:rPr lang="en-US" sz="2800" dirty="0"/>
              <a:t>CORS + RTN</a:t>
            </a:r>
            <a:br>
              <a:rPr lang="en-US" b="0" dirty="0"/>
            </a:br>
            <a:r>
              <a:rPr lang="en-US" b="0" dirty="0"/>
              <a:t>     b) </a:t>
            </a:r>
            <a:r>
              <a:rPr lang="en-US" sz="2400" dirty="0"/>
              <a:t>CORS are </a:t>
            </a:r>
            <a:r>
              <a:rPr lang="en-US" sz="2400" u="sng" dirty="0"/>
              <a:t>not</a:t>
            </a:r>
            <a:r>
              <a:rPr lang="en-US" sz="2400" dirty="0"/>
              <a:t> in NCN </a:t>
            </a:r>
            <a:r>
              <a:rPr lang="en-US" sz="2400" i="1" dirty="0"/>
              <a:t>but</a:t>
            </a:r>
            <a:r>
              <a:rPr lang="en-US" sz="2400" dirty="0"/>
              <a:t> have Datasheet/PID (are in IDB)</a:t>
            </a:r>
            <a:endParaRPr lang="en-US" dirty="0"/>
          </a:p>
        </p:txBody>
      </p:sp>
      <p:sp>
        <p:nvSpPr>
          <p:cNvPr id="43" name="Text Placeholder 8">
            <a:extLst>
              <a:ext uri="{FF2B5EF4-FFF2-40B4-BE49-F238E27FC236}">
                <a16:creationId xmlns:a16="http://schemas.microsoft.com/office/drawing/2014/main" id="{AD1AE267-25FC-4139-ACBC-FD1DB0D42EC7}"/>
              </a:ext>
            </a:extLst>
          </p:cNvPr>
          <p:cNvSpPr txBox="1">
            <a:spLocks/>
          </p:cNvSpPr>
          <p:nvPr/>
        </p:nvSpPr>
        <p:spPr>
          <a:xfrm>
            <a:off x="152502" y="1206528"/>
            <a:ext cx="6219747" cy="35867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27013" indent="-227013">
              <a:spcBef>
                <a:spcPts val="600"/>
              </a:spcBef>
              <a:buFont typeface="+mj-lt"/>
              <a:buAutoNum type="arabicPeriod"/>
            </a:pPr>
            <a:r>
              <a:rPr lang="en-US" sz="1800" dirty="0">
                <a:solidFill>
                  <a:prstClr val="black"/>
                </a:solidFill>
              </a:rPr>
              <a:t>Collect field data with Rover(s)</a:t>
            </a:r>
          </a:p>
          <a:p>
            <a:pPr marL="227013" indent="-227013">
              <a:spcBef>
                <a:spcPts val="600"/>
              </a:spcBef>
              <a:buFont typeface="+mj-lt"/>
              <a:buAutoNum type="arabicPeriod"/>
            </a:pPr>
            <a:r>
              <a:rPr lang="en-US" sz="1800" dirty="0">
                <a:solidFill>
                  <a:prstClr val="black"/>
                </a:solidFill>
              </a:rPr>
              <a:t>Download non-NCN CORS data</a:t>
            </a:r>
          </a:p>
          <a:p>
            <a:pPr marL="460375" lvl="1" indent="-173038">
              <a:buFont typeface="Cambria" panose="02040503050406030204" pitchFamily="18" charset="0"/>
              <a:buChar char="‒"/>
            </a:pPr>
            <a:r>
              <a:rPr lang="en-US" sz="1600" dirty="0">
                <a:solidFill>
                  <a:prstClr val="black"/>
                </a:solidFill>
              </a:rPr>
              <a:t>From your network provider</a:t>
            </a:r>
          </a:p>
          <a:p>
            <a:pPr marL="227013" indent="-227013">
              <a:spcBef>
                <a:spcPts val="600"/>
              </a:spcBef>
              <a:buFont typeface="+mj-lt"/>
              <a:buAutoNum type="arabicPeriod"/>
            </a:pPr>
            <a:r>
              <a:rPr lang="en-US" sz="1800" dirty="0">
                <a:solidFill>
                  <a:prstClr val="black"/>
                </a:solidFill>
              </a:rPr>
              <a:t>Upload WinDesc files</a:t>
            </a:r>
          </a:p>
          <a:p>
            <a:pPr marL="227013" indent="-227013">
              <a:spcBef>
                <a:spcPts val="600"/>
              </a:spcBef>
              <a:buFont typeface="+mj-lt"/>
              <a:buAutoNum type="arabicPeriod"/>
            </a:pPr>
            <a:r>
              <a:rPr lang="en-US" sz="1800" dirty="0">
                <a:solidFill>
                  <a:prstClr val="black"/>
                </a:solidFill>
              </a:rPr>
              <a:t>Upload non-NCN CORS data to OPUS Projects</a:t>
            </a:r>
          </a:p>
          <a:p>
            <a:pPr marL="460375" lvl="1" indent="-173038">
              <a:buFont typeface="Cambria" panose="02040503050406030204" pitchFamily="18" charset="0"/>
              <a:buChar char="‒"/>
            </a:pPr>
            <a:r>
              <a:rPr lang="en-US" sz="1600" dirty="0">
                <a:solidFill>
                  <a:prstClr val="black"/>
                </a:solidFill>
              </a:rPr>
              <a:t>Using OPUS Static and Project ID</a:t>
            </a:r>
          </a:p>
          <a:p>
            <a:pPr marL="227013" indent="-227013">
              <a:spcBef>
                <a:spcPts val="600"/>
              </a:spcBef>
              <a:buFont typeface="+mj-lt"/>
              <a:buAutoNum type="arabicPeriod"/>
            </a:pPr>
            <a:r>
              <a:rPr lang="en-US" sz="1800" dirty="0">
                <a:solidFill>
                  <a:prstClr val="black"/>
                </a:solidFill>
              </a:rPr>
              <a:t>Create GVX in your software and upload it</a:t>
            </a:r>
          </a:p>
          <a:p>
            <a:pPr marL="233363" indent="-233363">
              <a:spcBef>
                <a:spcPts val="600"/>
              </a:spcBef>
              <a:buFont typeface="+mj-lt"/>
              <a:buAutoNum type="arabicPeriod"/>
            </a:pPr>
            <a:r>
              <a:rPr lang="en-US" sz="1800" dirty="0">
                <a:solidFill>
                  <a:prstClr val="black"/>
                </a:solidFill>
              </a:rPr>
              <a:t>Session Processing</a:t>
            </a:r>
          </a:p>
          <a:p>
            <a:pPr marL="631825" lvl="1" indent="-174625">
              <a:spcBef>
                <a:spcPts val="300"/>
              </a:spcBef>
              <a:buFont typeface="Cambria" panose="02040503050406030204" pitchFamily="18" charset="0"/>
              <a:buChar char="‒"/>
            </a:pPr>
            <a:r>
              <a:rPr lang="en-US" sz="1800" dirty="0">
                <a:solidFill>
                  <a:prstClr val="black"/>
                </a:solidFill>
              </a:rPr>
              <a:t>Aligns your CORS (RTN Base) to NCN</a:t>
            </a:r>
          </a:p>
          <a:p>
            <a:pPr marL="233363" indent="-233363">
              <a:spcBef>
                <a:spcPts val="600"/>
              </a:spcBef>
              <a:buFont typeface="+mj-lt"/>
              <a:buAutoNum type="arabicPeriod"/>
            </a:pPr>
            <a:r>
              <a:rPr lang="en-US" sz="1800" dirty="0">
                <a:solidFill>
                  <a:prstClr val="black"/>
                </a:solidFill>
              </a:rPr>
              <a:t>Network Adjustment</a:t>
            </a:r>
          </a:p>
          <a:p>
            <a:pPr marL="631825" lvl="1" indent="-174625">
              <a:spcBef>
                <a:spcPts val="300"/>
              </a:spcBef>
              <a:buFont typeface="Cambria" panose="02040503050406030204" pitchFamily="18" charset="0"/>
              <a:buChar char="‒"/>
            </a:pPr>
            <a:r>
              <a:rPr lang="en-US" sz="1800" dirty="0">
                <a:solidFill>
                  <a:prstClr val="black"/>
                </a:solidFill>
              </a:rPr>
              <a:t>Select Constraints (NCN or non-NCN CORS Datasheet)</a:t>
            </a:r>
          </a:p>
        </p:txBody>
      </p:sp>
    </p:spTree>
    <p:extLst>
      <p:ext uri="{BB962C8B-B14F-4D97-AF65-F5344CB8AC3E}">
        <p14:creationId xmlns:p14="http://schemas.microsoft.com/office/powerpoint/2010/main" val="54549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BBE0C0-A62D-4F70-B2F4-0E22EB8DA1B6}"/>
              </a:ext>
            </a:extLst>
          </p:cNvPr>
          <p:cNvSpPr>
            <a:spLocks noGrp="1"/>
          </p:cNvSpPr>
          <p:nvPr>
            <p:ph idx="4294967295" sz="quarter" type="sldNum"/>
          </p:nvPr>
        </p:nvSpPr>
        <p:spPr>
          <a:xfrm>
            <a:off x="7010400" y="4868863"/>
            <a:ext cx="2133600" cy="274637"/>
          </a:xfrm>
        </p:spPr>
        <p:txBody>
          <a:bodyPr/>
          <a:lstStyle/>
          <a:p>
            <a:fld id="{D3D538F9-49A3-B84F-B36B-A7030CDE5D5B}" type="slidenum">
              <a:rPr lang="en-US" smtClean="0"/>
              <a:t>29</a:t>
            </a:fld>
            <a:endParaRPr lang="en-US"/>
          </a:p>
        </p:txBody>
      </p:sp>
      <p:sp>
        <p:nvSpPr>
          <p:cNvPr id="14" name="TextBox 13">
            <a:extLst>
              <a:ext uri="{FF2B5EF4-FFF2-40B4-BE49-F238E27FC236}">
                <a16:creationId xmlns:a16="http://schemas.microsoft.com/office/drawing/2014/main" id="{485D7298-956F-4644-99C9-1CCF8B3172DD}"/>
              </a:ext>
            </a:extLst>
          </p:cNvPr>
          <p:cNvSpPr txBox="1"/>
          <p:nvPr/>
        </p:nvSpPr>
        <p:spPr>
          <a:xfrm>
            <a:off x="457200" y="164592"/>
            <a:ext cx="8676640" cy="892552"/>
          </a:xfrm>
          <a:prstGeom prst="rect">
            <a:avLst/>
          </a:prstGeom>
          <a:noFill/>
        </p:spPr>
        <p:txBody>
          <a:bodyPr rtlCol="0" wrap="square">
            <a:spAutoFit/>
          </a:bodyPr>
          <a:lstStyle/>
          <a:p>
            <a:r>
              <a:rPr dirty="0" lang="en-US" sz="2000">
                <a:solidFill>
                  <a:prstClr val="black"/>
                </a:solidFill>
                <a:latin panose="02040503050406030204" typeface="Cambria"/>
                <a:ea typeface="+mj-ea"/>
                <a:cs typeface="+mj-cs"/>
              </a:rPr>
              <a:t>1) </a:t>
            </a:r>
            <a:r>
              <a:rPr b="1" dirty="0" lang="en-US" sz="2800">
                <a:solidFill>
                  <a:prstClr val="black"/>
                </a:solidFill>
                <a:latin panose="02040503050406030204" typeface="Cambria"/>
                <a:ea typeface="+mj-ea"/>
                <a:cs typeface="+mj-cs"/>
              </a:rPr>
              <a:t>CORS + RTN</a:t>
            </a:r>
            <a:br>
              <a:rPr dirty="0" lang="en-US" sz="2000">
                <a:solidFill>
                  <a:prstClr val="black"/>
                </a:solidFill>
                <a:latin panose="02040503050406030204" typeface="Cambria"/>
                <a:ea typeface="+mj-ea"/>
                <a:cs typeface="+mj-cs"/>
              </a:rPr>
            </a:br>
            <a:r>
              <a:rPr dirty="0" lang="en-US" sz="2000">
                <a:solidFill>
                  <a:prstClr val="black"/>
                </a:solidFill>
                <a:latin panose="02040503050406030204" typeface="Cambria"/>
                <a:ea typeface="+mj-ea"/>
                <a:cs typeface="+mj-cs"/>
              </a:rPr>
              <a:t>     b) </a:t>
            </a:r>
            <a:r>
              <a:rPr b="1" dirty="0" lang="en-US" sz="2400">
                <a:solidFill>
                  <a:prstClr val="black"/>
                </a:solidFill>
                <a:latin panose="02040503050406030204" typeface="Cambria"/>
                <a:ea typeface="+mj-ea"/>
                <a:cs typeface="+mj-cs"/>
              </a:rPr>
              <a:t>CORS are </a:t>
            </a:r>
            <a:r>
              <a:rPr b="1" dirty="0" lang="en-US" sz="2400" u="sng">
                <a:solidFill>
                  <a:prstClr val="black"/>
                </a:solidFill>
                <a:latin panose="02040503050406030204" typeface="Cambria"/>
                <a:ea typeface="+mj-ea"/>
                <a:cs typeface="+mj-cs"/>
              </a:rPr>
              <a:t>not</a:t>
            </a:r>
            <a:r>
              <a:rPr b="1" dirty="0" lang="en-US" sz="2400">
                <a:solidFill>
                  <a:prstClr val="black"/>
                </a:solidFill>
                <a:latin panose="02040503050406030204" typeface="Cambria"/>
                <a:ea typeface="+mj-ea"/>
                <a:cs typeface="+mj-cs"/>
              </a:rPr>
              <a:t> in NCN </a:t>
            </a:r>
            <a:r>
              <a:rPr b="1" dirty="0" i="1" lang="en-US" sz="2400">
                <a:solidFill>
                  <a:prstClr val="black"/>
                </a:solidFill>
                <a:latin panose="02040503050406030204" typeface="Cambria"/>
                <a:ea typeface="+mj-ea"/>
                <a:cs typeface="+mj-cs"/>
              </a:rPr>
              <a:t>but</a:t>
            </a:r>
            <a:r>
              <a:rPr b="1" dirty="0" lang="en-US" sz="2400">
                <a:solidFill>
                  <a:prstClr val="black"/>
                </a:solidFill>
                <a:latin panose="02040503050406030204" typeface="Cambria"/>
                <a:ea typeface="+mj-ea"/>
                <a:cs typeface="+mj-cs"/>
              </a:rPr>
              <a:t> have Datasheet/PID (are in IDB)</a:t>
            </a:r>
            <a:endParaRPr dirty="0" lang="en-US"/>
          </a:p>
        </p:txBody>
      </p:sp>
      <p:pic>
        <p:nvPicPr>
          <p:cNvPr id="15" name="Content Placeholder 6">
            <a:extLst>
              <a:ext uri="{FF2B5EF4-FFF2-40B4-BE49-F238E27FC236}">
                <a16:creationId xmlns:a16="http://schemas.microsoft.com/office/drawing/2014/main" id="{165F8AF9-4CF8-48DB-B87B-024AEBF39FE9}"/>
              </a:ext>
            </a:extLst>
          </p:cNvPr>
          <p:cNvPicPr>
            <a:picLocks noChangeAspect="1"/>
          </p:cNvPicPr>
          <p:nvPr/>
        </p:nvPicPr>
        <p:blipFill rotWithShape="1">
          <a:blip r:embed="rId2"/>
          <a:srcRect l="61" r="115" t="91"/>
          <a:stretch/>
        </p:blipFill>
        <p:spPr>
          <a:xfrm>
            <a:off x="156892" y="1057144"/>
            <a:ext cx="6412644" cy="2941305"/>
          </a:xfrm>
          <a:prstGeom prst="rect">
            <a:avLst/>
          </a:prstGeom>
          <a:ln>
            <a:noFill/>
          </a:ln>
        </p:spPr>
      </p:pic>
      <p:pic>
        <p:nvPicPr>
          <p:cNvPr id="16" name="Picture 15">
            <a:extLst>
              <a:ext uri="{FF2B5EF4-FFF2-40B4-BE49-F238E27FC236}">
                <a16:creationId xmlns:a16="http://schemas.microsoft.com/office/drawing/2014/main" id="{1839844B-465B-41A8-8C21-05FD7E62AD16}"/>
              </a:ext>
            </a:extLst>
          </p:cNvPr>
          <p:cNvPicPr>
            <a:picLocks noChangeAspect="1"/>
          </p:cNvPicPr>
          <p:nvPr/>
        </p:nvPicPr>
        <p:blipFill rotWithShape="1">
          <a:blip r:embed="rId3"/>
          <a:srcRect b="70" r="65"/>
          <a:stretch/>
        </p:blipFill>
        <p:spPr>
          <a:xfrm>
            <a:off x="2250656" y="3642061"/>
            <a:ext cx="6456464" cy="1389837"/>
          </a:xfrm>
          <a:prstGeom prst="rect">
            <a:avLst/>
          </a:prstGeom>
          <a:ln>
            <a:noFill/>
          </a:ln>
        </p:spPr>
      </p:pic>
      <p:sp>
        <p:nvSpPr>
          <p:cNvPr id="17" name="Rectangle: Rounded Corners 16">
            <a:extLst>
              <a:ext uri="{FF2B5EF4-FFF2-40B4-BE49-F238E27FC236}">
                <a16:creationId xmlns:a16="http://schemas.microsoft.com/office/drawing/2014/main" id="{8B10971D-1D89-467A-995C-63F7286B1827}"/>
              </a:ext>
            </a:extLst>
          </p:cNvPr>
          <p:cNvSpPr/>
          <p:nvPr/>
        </p:nvSpPr>
        <p:spPr>
          <a:xfrm>
            <a:off x="1971040" y="1317924"/>
            <a:ext cx="1178559" cy="317836"/>
          </a:xfrm>
          <a:prstGeom prst="roundRect">
            <a:avLst/>
          </a:prstGeom>
          <a:noFill/>
          <a:ln w="76200">
            <a:solidFill>
              <a:srgbClr val="42E743"/>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050"/>
          </a:p>
        </p:txBody>
      </p:sp>
      <p:sp>
        <p:nvSpPr>
          <p:cNvPr id="18" name="Rectangle: Rounded Corners 17">
            <a:extLst>
              <a:ext uri="{FF2B5EF4-FFF2-40B4-BE49-F238E27FC236}">
                <a16:creationId xmlns:a16="http://schemas.microsoft.com/office/drawing/2014/main" id="{E9369F32-4453-4821-AA82-2697E093331E}"/>
              </a:ext>
            </a:extLst>
          </p:cNvPr>
          <p:cNvSpPr/>
          <p:nvPr/>
        </p:nvSpPr>
        <p:spPr>
          <a:xfrm>
            <a:off x="2393407" y="4346005"/>
            <a:ext cx="3903082" cy="338337"/>
          </a:xfrm>
          <a:prstGeom prst="roundRect">
            <a:avLst/>
          </a:prstGeom>
          <a:noFill/>
          <a:ln w="76200">
            <a:solidFill>
              <a:srgbClr val="42E743"/>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050"/>
          </a:p>
        </p:txBody>
      </p:sp>
      <p:sp>
        <p:nvSpPr>
          <p:cNvPr id="19" name="Rectangle: Rounded Corners 18">
            <a:extLst>
              <a:ext uri="{FF2B5EF4-FFF2-40B4-BE49-F238E27FC236}">
                <a16:creationId xmlns:a16="http://schemas.microsoft.com/office/drawing/2014/main" id="{6FCD35CA-25D0-4836-A42E-28E3EE0D637E}"/>
              </a:ext>
            </a:extLst>
          </p:cNvPr>
          <p:cNvSpPr/>
          <p:nvPr/>
        </p:nvSpPr>
        <p:spPr>
          <a:xfrm>
            <a:off x="4963747" y="1095085"/>
            <a:ext cx="3889327" cy="1562007"/>
          </a:xfrm>
          <a:prstGeom prst="roundRect">
            <a:avLst/>
          </a:prstGeom>
        </p:spPr>
        <p:style>
          <a:lnRef idx="1">
            <a:schemeClr val="accent6"/>
          </a:lnRef>
          <a:fillRef idx="3">
            <a:schemeClr val="accent6"/>
          </a:fillRef>
          <a:effectRef idx="2">
            <a:schemeClr val="accent6"/>
          </a:effectRef>
          <a:fontRef idx="minor">
            <a:schemeClr val="lt1"/>
          </a:fontRef>
        </p:style>
        <p:txBody>
          <a:bodyPr anchor="ctr" rtlCol="0"/>
          <a:lstStyle/>
          <a:p>
            <a:pPr algn="ctr"/>
            <a:r>
              <a:rPr dirty="0" i="1" lang="en-US" sz="2000">
                <a:solidFill>
                  <a:srgbClr val="1C1C1C"/>
                </a:solidFill>
                <a:latin typeface="+mj-lt"/>
              </a:rPr>
              <a:t>What does that look like?</a:t>
            </a:r>
          </a:p>
          <a:p>
            <a:pPr algn="ctr"/>
            <a:r>
              <a:rPr dirty="0" i="1" lang="en-US" sz="2000">
                <a:solidFill>
                  <a:srgbClr val="1C1C1C"/>
                </a:solidFill>
                <a:latin typeface="+mj-lt"/>
              </a:rPr>
              <a:t>How do I know?</a:t>
            </a:r>
          </a:p>
          <a:p>
            <a:pPr algn="ctr">
              <a:spcBef>
                <a:spcPts val="1200"/>
              </a:spcBef>
            </a:pPr>
            <a:r>
              <a:rPr b="1" dirty="0" lang="en-US" sz="2000">
                <a:solidFill>
                  <a:srgbClr val="1C1C1C"/>
                </a:solidFill>
                <a:latin typeface="+mj-lt"/>
              </a:rPr>
              <a:t>Consult the NGS Map </a:t>
            </a:r>
          </a:p>
          <a:p>
            <a:pPr algn="ctr"/>
            <a:r>
              <a:rPr b="1" dirty="0" lang="en-US" sz="2000">
                <a:solidFill>
                  <a:srgbClr val="1C1C1C"/>
                </a:solidFill>
                <a:latin typeface="+mj-lt"/>
              </a:rPr>
              <a:t>or Data Explorer</a:t>
            </a:r>
          </a:p>
        </p:txBody>
      </p:sp>
      <p:sp>
        <p:nvSpPr>
          <p:cNvPr id="20" name="Rectangle: Rounded Corners 19">
            <a:extLst>
              <a:ext uri="{FF2B5EF4-FFF2-40B4-BE49-F238E27FC236}">
                <a16:creationId xmlns:a16="http://schemas.microsoft.com/office/drawing/2014/main" id="{7325085C-030A-48EC-AACA-A550319511F7}"/>
              </a:ext>
            </a:extLst>
          </p:cNvPr>
          <p:cNvSpPr/>
          <p:nvPr/>
        </p:nvSpPr>
        <p:spPr>
          <a:xfrm>
            <a:off x="6622876" y="3294494"/>
            <a:ext cx="2457408" cy="411256"/>
          </a:xfrm>
          <a:prstGeom prst="roundRect">
            <a:avLst/>
          </a:prstGeom>
        </p:spPr>
        <p:style>
          <a:lnRef idx="1">
            <a:schemeClr val="accent6"/>
          </a:lnRef>
          <a:fillRef idx="2">
            <a:schemeClr val="accent6"/>
          </a:fillRef>
          <a:effectRef idx="1">
            <a:schemeClr val="accent6"/>
          </a:effectRef>
          <a:fontRef idx="minor">
            <a:schemeClr val="dk1"/>
          </a:fontRef>
        </p:style>
        <p:txBody>
          <a:bodyPr anchor="ctr" rtlCol="0"/>
          <a:lstStyle/>
          <a:p>
            <a:pPr algn="ctr"/>
            <a:r>
              <a:rPr dirty="0" lang="en-US" sz="1600"/>
              <a:t>IDB = </a:t>
            </a:r>
            <a:r>
              <a:rPr dirty="0" err="1" lang="en-US" sz="1600"/>
              <a:t>Intergrated</a:t>
            </a:r>
            <a:r>
              <a:rPr dirty="0" lang="en-US" sz="1600"/>
              <a:t> </a:t>
            </a:r>
            <a:r>
              <a:rPr dirty="0" err="1" lang="en-US" sz="1600"/>
              <a:t>DataBase</a:t>
            </a:r>
            <a:endParaRPr b="1" dirty="0" lang="en-US"/>
          </a:p>
        </p:txBody>
      </p:sp>
    </p:spTree>
    <p:extLst>
      <p:ext uri="{BB962C8B-B14F-4D97-AF65-F5344CB8AC3E}">
        <p14:creationId xmlns:p14="http://schemas.microsoft.com/office/powerpoint/2010/main" val="4236516767"/>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750" id="7"/>
                                        <p:tgtEl>
                                          <p:spTgt spid="19"/>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2">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additive="base">
                                        <p:cTn dur="500" fill="hold" id="12"/>
                                        <p:tgtEl>
                                          <p:spTgt spid="20"/>
                                        </p:tgtEl>
                                        <p:attrNameLst>
                                          <p:attrName>ppt_x</p:attrName>
                                        </p:attrNameLst>
                                      </p:cBhvr>
                                      <p:tavLst>
                                        <p:tav tm="0">
                                          <p:val>
                                            <p:strVal val="1+#ppt_w/2"/>
                                          </p:val>
                                        </p:tav>
                                        <p:tav tm="100000">
                                          <p:val>
                                            <p:strVal val="#ppt_x"/>
                                          </p:val>
                                        </p:tav>
                                      </p:tavLst>
                                    </p:anim>
                                    <p:anim calcmode="lin" valueType="num">
                                      <p:cBhvr additive="base">
                                        <p:cTn dur="500" fill="hold" id="13"/>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9"/>
      <p:bldP animBg="1" grpId="0" spid="20"/>
    </p:bld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0A9-1A41-40BE-9923-5D0086AC8721}"/>
              </a:ext>
            </a:extLst>
          </p:cNvPr>
          <p:cNvSpPr>
            <a:spLocks noGrp="1"/>
          </p:cNvSpPr>
          <p:nvPr>
            <p:ph type="title"/>
          </p:nvPr>
        </p:nvSpPr>
        <p:spPr>
          <a:xfrm>
            <a:off x="457200" y="331312"/>
            <a:ext cx="8229600" cy="1021556"/>
          </a:xfrm>
        </p:spPr>
        <p:txBody>
          <a:bodyPr>
            <a:noAutofit/>
          </a:bodyPr>
          <a:lstStyle/>
          <a:p>
            <a:pPr algn="ctr"/>
            <a:r>
              <a:rPr b="0" cap="none" dirty="0" lang="en-US" sz="3800"/>
              <a:t>Let’s start with some alphabet soup</a:t>
            </a:r>
          </a:p>
        </p:txBody>
      </p:sp>
      <p:sp>
        <p:nvSpPr>
          <p:cNvPr id="5" name="Slide Number Placeholder 4">
            <a:extLst>
              <a:ext uri="{FF2B5EF4-FFF2-40B4-BE49-F238E27FC236}">
                <a16:creationId xmlns:a16="http://schemas.microsoft.com/office/drawing/2014/main" id="{0F7AA9AF-6C8B-4DE5-8DE7-36226E380EB8}"/>
              </a:ext>
            </a:extLst>
          </p:cNvPr>
          <p:cNvSpPr>
            <a:spLocks noGrp="1"/>
          </p:cNvSpPr>
          <p:nvPr>
            <p:ph idx="12" sz="quarter" type="sldNum"/>
          </p:nvPr>
        </p:nvSpPr>
        <p:spPr/>
        <p:txBody>
          <a:bodyPr/>
          <a:lstStyle/>
          <a:p>
            <a:fld id="{D3D538F9-49A3-B84F-B36B-A7030CDE5D5B}" type="slidenum">
              <a:rPr lang="en-US" smtClean="0"/>
              <a:t>3</a:t>
            </a:fld>
            <a:endParaRPr lang="en-US"/>
          </a:p>
        </p:txBody>
      </p:sp>
      <p:pic>
        <p:nvPicPr>
          <p:cNvPr id="7" name="Picture 6">
            <a:extLst>
              <a:ext uri="{FF2B5EF4-FFF2-40B4-BE49-F238E27FC236}">
                <a16:creationId xmlns:a16="http://schemas.microsoft.com/office/drawing/2014/main" id="{44BBF4EF-E57D-4F1E-9CD6-85B96CFD48EE}"/>
              </a:ext>
            </a:extLst>
          </p:cNvPr>
          <p:cNvPicPr>
            <a:picLocks noChangeAspect="1"/>
          </p:cNvPicPr>
          <p:nvPr/>
        </p:nvPicPr>
        <p:blipFill rotWithShape="1">
          <a:blip r:embed="rId3"/>
          <a:srcRect b="9" t="107"/>
          <a:stretch/>
        </p:blipFill>
        <p:spPr>
          <a:xfrm>
            <a:off x="1201889" y="963147"/>
            <a:ext cx="6740223" cy="4185302"/>
          </a:xfrm>
          <a:prstGeom prst="rect">
            <a:avLst/>
          </a:prstGeom>
          <a:effectLst>
            <a:softEdge rad="317500"/>
          </a:effectLst>
        </p:spPr>
      </p:pic>
    </p:spTree>
    <p:extLst>
      <p:ext uri="{BB962C8B-B14F-4D97-AF65-F5344CB8AC3E}">
        <p14:creationId xmlns:p14="http://schemas.microsoft.com/office/powerpoint/2010/main" val="157206092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fld id="{D3D538F9-49A3-B84F-B36B-A7030CDE5D5B}" type="slidenum">
              <a:rPr lang="en-US" smtClean="0"/>
              <a:t>30</a:t>
            </a:fld>
            <a:endParaRPr lang="en-US"/>
          </a:p>
        </p:txBody>
      </p:sp>
      <p:sp>
        <p:nvSpPr>
          <p:cNvPr id="10" name="Text Placeholder 8">
            <a:extLst>
              <a:ext uri="{FF2B5EF4-FFF2-40B4-BE49-F238E27FC236}">
                <a16:creationId xmlns:a16="http://schemas.microsoft.com/office/drawing/2014/main" id="{22667414-AD24-46D6-AFC6-591A87EE7AB5}"/>
              </a:ext>
            </a:extLst>
          </p:cNvPr>
          <p:cNvSpPr>
            <a:spLocks noGrp="1"/>
          </p:cNvSpPr>
          <p:nvPr>
            <p:ph type="body" sz="half" idx="2"/>
          </p:nvPr>
        </p:nvSpPr>
        <p:spPr>
          <a:xfrm>
            <a:off x="457201" y="1382936"/>
            <a:ext cx="4884419" cy="3211687"/>
          </a:xfrm>
        </p:spPr>
        <p:txBody>
          <a:bodyPr>
            <a:noAutofit/>
          </a:bodyPr>
          <a:lstStyle/>
          <a:p>
            <a:pPr marL="227013" lvl="0" indent="-227013">
              <a:spcBef>
                <a:spcPts val="600"/>
              </a:spcBef>
              <a:buFont typeface="+mj-lt"/>
              <a:buAutoNum type="arabicPeriod"/>
            </a:pPr>
            <a:r>
              <a:rPr lang="en-US" sz="1800" dirty="0">
                <a:solidFill>
                  <a:prstClr val="black"/>
                </a:solidFill>
              </a:rPr>
              <a:t>Collect field data with Rover(s)</a:t>
            </a:r>
          </a:p>
          <a:p>
            <a:pPr marL="227013" lvl="0" indent="-227013">
              <a:spcBef>
                <a:spcPts val="600"/>
              </a:spcBef>
              <a:buFont typeface="+mj-lt"/>
              <a:buAutoNum type="arabicPeriod"/>
            </a:pPr>
            <a:r>
              <a:rPr lang="en-US" sz="1800" dirty="0">
                <a:solidFill>
                  <a:prstClr val="black"/>
                </a:solidFill>
              </a:rPr>
              <a:t>Create GVX in your software</a:t>
            </a:r>
          </a:p>
          <a:p>
            <a:pPr marL="460375" lvl="1" indent="-173038">
              <a:buFont typeface="Cambria" panose="02040503050406030204" pitchFamily="18" charset="0"/>
              <a:buChar char="‒"/>
            </a:pPr>
            <a:r>
              <a:rPr lang="en-US" sz="1600" dirty="0">
                <a:solidFill>
                  <a:prstClr val="black"/>
                </a:solidFill>
              </a:rPr>
              <a:t>Using your field or office software</a:t>
            </a:r>
          </a:p>
          <a:p>
            <a:pPr marL="227013" indent="-227013">
              <a:spcBef>
                <a:spcPts val="600"/>
              </a:spcBef>
              <a:buFont typeface="+mj-lt"/>
              <a:buAutoNum type="arabicPeriod"/>
            </a:pPr>
            <a:r>
              <a:rPr lang="en-US" sz="1800" dirty="0">
                <a:solidFill>
                  <a:prstClr val="black"/>
                </a:solidFill>
              </a:rPr>
              <a:t>Upload WinDesc files</a:t>
            </a:r>
          </a:p>
          <a:p>
            <a:pPr marL="227013" lvl="0" indent="-227013">
              <a:spcBef>
                <a:spcPts val="600"/>
              </a:spcBef>
              <a:buFont typeface="+mj-lt"/>
              <a:buAutoNum type="arabicPeriod"/>
            </a:pPr>
            <a:r>
              <a:rPr lang="en-US" sz="1800" dirty="0">
                <a:solidFill>
                  <a:prstClr val="black"/>
                </a:solidFill>
              </a:rPr>
              <a:t>Upload GVX to OPUS Projects</a:t>
            </a:r>
          </a:p>
          <a:p>
            <a:pPr marL="460375" lvl="1" indent="-173038">
              <a:buFont typeface="Cambria" panose="02040503050406030204" pitchFamily="18" charset="0"/>
              <a:buChar char="‒"/>
            </a:pPr>
            <a:r>
              <a:rPr lang="en-US" sz="1600" dirty="0">
                <a:solidFill>
                  <a:prstClr val="black"/>
                </a:solidFill>
              </a:rPr>
              <a:t>Using OPUS Static and Project ID</a:t>
            </a:r>
          </a:p>
          <a:p>
            <a:pPr marL="460375" lvl="1" indent="-173038">
              <a:buFont typeface="Cambria" panose="02040503050406030204" pitchFamily="18" charset="0"/>
              <a:buChar char="‒"/>
            </a:pPr>
            <a:r>
              <a:rPr lang="en-US" sz="1600" dirty="0">
                <a:solidFill>
                  <a:prstClr val="black"/>
                </a:solidFill>
              </a:rPr>
              <a:t>Vectors are automatically linked to NCN CORS</a:t>
            </a:r>
          </a:p>
          <a:p>
            <a:pPr marL="227013" indent="-227013">
              <a:spcBef>
                <a:spcPts val="600"/>
              </a:spcBef>
              <a:buFont typeface="+mj-lt"/>
              <a:buAutoNum type="arabicPeriod"/>
            </a:pPr>
            <a:r>
              <a:rPr lang="en-US" sz="1800" dirty="0">
                <a:solidFill>
                  <a:prstClr val="black"/>
                </a:solidFill>
              </a:rPr>
              <a:t>Network Adjustment</a:t>
            </a:r>
          </a:p>
          <a:p>
            <a:pPr marL="457200" lvl="2" indent="-173038">
              <a:buFont typeface="Cambria" panose="02040503050406030204" pitchFamily="18" charset="0"/>
              <a:buChar char="‒"/>
            </a:pPr>
            <a:r>
              <a:rPr lang="en-US" sz="1600" dirty="0">
                <a:solidFill>
                  <a:prstClr val="black"/>
                </a:solidFill>
              </a:rPr>
              <a:t>Constrain NCN CORS</a:t>
            </a:r>
          </a:p>
        </p:txBody>
      </p:sp>
      <p:cxnSp>
        <p:nvCxnSpPr>
          <p:cNvPr id="49" name="GVX - RTN/RTK">
            <a:extLst>
              <a:ext uri="{FF2B5EF4-FFF2-40B4-BE49-F238E27FC236}">
                <a16:creationId xmlns:a16="http://schemas.microsoft.com/office/drawing/2014/main" id="{84BB379D-A468-455B-B741-F33A1600FA88}"/>
              </a:ext>
            </a:extLst>
          </p:cNvPr>
          <p:cNvCxnSpPr>
            <a:cxnSpLocks/>
            <a:endCxn id="55"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0" name="GVX - RTN/RTK">
            <a:extLst>
              <a:ext uri="{FF2B5EF4-FFF2-40B4-BE49-F238E27FC236}">
                <a16:creationId xmlns:a16="http://schemas.microsoft.com/office/drawing/2014/main" id="{262A4307-4D32-4046-8535-B4E1C0975004}"/>
              </a:ext>
            </a:extLst>
          </p:cNvPr>
          <p:cNvCxnSpPr>
            <a:cxnSpLocks/>
            <a:endCxn id="56"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1" name="GVX - RTN/RTK">
            <a:extLst>
              <a:ext uri="{FF2B5EF4-FFF2-40B4-BE49-F238E27FC236}">
                <a16:creationId xmlns:a16="http://schemas.microsoft.com/office/drawing/2014/main" id="{A98B6980-22FB-4B82-A3D0-D70A8BA3EBDE}"/>
              </a:ext>
            </a:extLst>
          </p:cNvPr>
          <p:cNvCxnSpPr>
            <a:cxnSpLocks/>
            <a:endCxn id="54"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2" name="GVX - RTN/RTK">
            <a:extLst>
              <a:ext uri="{FF2B5EF4-FFF2-40B4-BE49-F238E27FC236}">
                <a16:creationId xmlns:a16="http://schemas.microsoft.com/office/drawing/2014/main" id="{B08D462F-B348-4A78-B583-C1D18D793111}"/>
              </a:ext>
            </a:extLst>
          </p:cNvPr>
          <p:cNvCxnSpPr>
            <a:cxnSpLocks/>
            <a:endCxn id="53"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53" name="GVX meet">
            <a:extLst>
              <a:ext uri="{FF2B5EF4-FFF2-40B4-BE49-F238E27FC236}">
                <a16:creationId xmlns:a16="http://schemas.microsoft.com/office/drawing/2014/main" id="{1225A60A-7FD6-4518-A118-1E8B065A3C7A}"/>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4" name="GVX meet">
            <a:extLst>
              <a:ext uri="{FF2B5EF4-FFF2-40B4-BE49-F238E27FC236}">
                <a16:creationId xmlns:a16="http://schemas.microsoft.com/office/drawing/2014/main" id="{9B030C32-1B75-4179-AB3F-EAAA8355EA71}"/>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5" name="GVX meet">
            <a:extLst>
              <a:ext uri="{FF2B5EF4-FFF2-40B4-BE49-F238E27FC236}">
                <a16:creationId xmlns:a16="http://schemas.microsoft.com/office/drawing/2014/main" id="{A20EE5F2-6D7B-4C25-AC08-F8C58684DC1A}"/>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sp>
        <p:nvSpPr>
          <p:cNvPr id="56" name="GVX meet">
            <a:extLst>
              <a:ext uri="{FF2B5EF4-FFF2-40B4-BE49-F238E27FC236}">
                <a16:creationId xmlns:a16="http://schemas.microsoft.com/office/drawing/2014/main" id="{A4101845-E7D8-41D8-A6E3-B36D0D309D4B}"/>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sz="3200" dirty="0">
              <a:solidFill>
                <a:schemeClr val="tx1"/>
              </a:solidFill>
              <a:latin typeface="Calibri"/>
            </a:endParaRPr>
          </a:p>
        </p:txBody>
      </p:sp>
      <p:grpSp>
        <p:nvGrpSpPr>
          <p:cNvPr id="11" name="CORS meet">
            <a:extLst>
              <a:ext uri="{FF2B5EF4-FFF2-40B4-BE49-F238E27FC236}">
                <a16:creationId xmlns:a16="http://schemas.microsoft.com/office/drawing/2014/main" id="{C748F203-EE62-4C82-AA79-4FB27231A14C}"/>
              </a:ext>
            </a:extLst>
          </p:cNvPr>
          <p:cNvGrpSpPr>
            <a:grpSpLocks noChangeAspect="1"/>
          </p:cNvGrpSpPr>
          <p:nvPr/>
        </p:nvGrpSpPr>
        <p:grpSpPr>
          <a:xfrm>
            <a:off x="6884052" y="3703610"/>
            <a:ext cx="360571" cy="360571"/>
            <a:chOff x="8189735" y="2209800"/>
            <a:chExt cx="762000" cy="762000"/>
          </a:xfrm>
        </p:grpSpPr>
        <p:sp>
          <p:nvSpPr>
            <p:cNvPr id="12" name="Oval 11">
              <a:extLst>
                <a:ext uri="{FF2B5EF4-FFF2-40B4-BE49-F238E27FC236}">
                  <a16:creationId xmlns:a16="http://schemas.microsoft.com/office/drawing/2014/main" id="{E363EAE4-53A5-492A-A79A-D2A1013C54C8}"/>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sp>
          <p:nvSpPr>
            <p:cNvPr id="13" name="Isosceles Triangle 12">
              <a:extLst>
                <a:ext uri="{FF2B5EF4-FFF2-40B4-BE49-F238E27FC236}">
                  <a16:creationId xmlns:a16="http://schemas.microsoft.com/office/drawing/2014/main" id="{32B0EFC2-C485-4BF1-B41C-831139F2380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tx1"/>
                </a:solidFill>
                <a:effectLst/>
                <a:uLnTx/>
                <a:uFillTx/>
                <a:latin typeface="Calibri"/>
                <a:ea typeface="+mn-ea"/>
                <a:cs typeface="+mn-cs"/>
              </a:endParaRPr>
            </a:p>
          </p:txBody>
        </p:sp>
      </p:grpSp>
      <p:sp>
        <p:nvSpPr>
          <p:cNvPr id="17" name="Title 6">
            <a:extLst>
              <a:ext uri="{FF2B5EF4-FFF2-40B4-BE49-F238E27FC236}">
                <a16:creationId xmlns:a16="http://schemas.microsoft.com/office/drawing/2014/main" id="{B3C7AAD9-7A41-4CEB-94FD-8875A32B48B2}"/>
              </a:ext>
            </a:extLst>
          </p:cNvPr>
          <p:cNvSpPr txBox="1">
            <a:spLocks/>
          </p:cNvSpPr>
          <p:nvPr/>
        </p:nvSpPr>
        <p:spPr>
          <a:xfrm>
            <a:off x="457201" y="379358"/>
            <a:ext cx="3876301" cy="8715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400" b="0" dirty="0"/>
              <a:t>1) </a:t>
            </a:r>
            <a:r>
              <a:rPr lang="en-US" sz="2800" dirty="0"/>
              <a:t>CORS + RTN</a:t>
            </a:r>
            <a:br>
              <a:rPr lang="en-US" sz="2400" b="0" dirty="0"/>
            </a:br>
            <a:r>
              <a:rPr lang="en-US" sz="2400" b="0" dirty="0"/>
              <a:t>     c) </a:t>
            </a:r>
            <a:r>
              <a:rPr lang="en-US" sz="2400" dirty="0"/>
              <a:t>CORS are in NCN</a:t>
            </a:r>
          </a:p>
        </p:txBody>
      </p:sp>
    </p:spTree>
    <p:extLst>
      <p:ext uri="{BB962C8B-B14F-4D97-AF65-F5344CB8AC3E}">
        <p14:creationId xmlns:p14="http://schemas.microsoft.com/office/powerpoint/2010/main" val="339564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457198" y="205979"/>
            <a:ext cx="8229600" cy="857250"/>
          </a:xfrm>
        </p:spPr>
        <p:txBody>
          <a:bodyPr/>
          <a:lstStyle/>
          <a:p>
            <a:r>
              <a:rPr lang="en-US" dirty="0"/>
              <a:t>CORS + RTN</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457198" y="913546"/>
            <a:ext cx="8229600" cy="479822"/>
          </a:xfrm>
        </p:spPr>
        <p:txBody>
          <a:bodyPr>
            <a:noAutofit/>
          </a:bodyPr>
          <a:lstStyle/>
          <a:p>
            <a:pPr algn="ctr"/>
            <a:r>
              <a:rPr lang="en-US" sz="2600"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457198" y="1393368"/>
            <a:ext cx="8229601" cy="2963466"/>
          </a:xfrm>
        </p:spPr>
        <p:txBody>
          <a:bodyPr>
            <a:noAutofit/>
          </a:bodyPr>
          <a:lstStyle/>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If RTN uses </a:t>
            </a:r>
            <a:r>
              <a:rPr lang="en-US" dirty="0"/>
              <a:t>Trimble</a:t>
            </a:r>
            <a:r>
              <a:rPr lang="en-US" baseline="30000" dirty="0"/>
              <a:t>®</a:t>
            </a:r>
            <a:r>
              <a:rPr lang="en-US" dirty="0"/>
              <a:t> VRS™</a:t>
            </a:r>
            <a:r>
              <a:rPr lang="en-US" dirty="0">
                <a:latin typeface="Cambria" panose="02040503050406030204" pitchFamily="18" charset="0"/>
                <a:ea typeface="Cambria" panose="02040503050406030204" pitchFamily="18" charset="0"/>
              </a:rPr>
              <a:t> method, </a:t>
            </a:r>
            <a:r>
              <a:rPr lang="en-US" b="1" dirty="0">
                <a:latin typeface="Cambria" panose="02040503050406030204" pitchFamily="18" charset="0"/>
                <a:ea typeface="Cambria" panose="02040503050406030204" pitchFamily="18" charset="0"/>
              </a:rPr>
              <a:t>you must log vectors</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VRS = Virtual Reference Station</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For GVX to work in OP, vectors </a:t>
            </a:r>
            <a:r>
              <a:rPr lang="en-US" b="1" dirty="0">
                <a:latin typeface="Cambria" panose="02040503050406030204" pitchFamily="18" charset="0"/>
                <a:ea typeface="Cambria" panose="02040503050406030204" pitchFamily="18" charset="0"/>
              </a:rPr>
              <a:t>must</a:t>
            </a:r>
            <a:r>
              <a:rPr lang="en-US" dirty="0">
                <a:latin typeface="Cambria" panose="02040503050406030204" pitchFamily="18" charset="0"/>
                <a:ea typeface="Cambria" panose="02040503050406030204" pitchFamily="18" charset="0"/>
              </a:rPr>
              <a:t> be tied to a PRS/PBS</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PRS = Physical Reference Station</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PBS = Physical Base Station</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Should not be a concern for MAC or FKP methods</a:t>
            </a:r>
          </a:p>
          <a:p>
            <a:pPr marL="952485" lvl="1" indent="-342900">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Vectors will be tied to PRS/PBS by default</a:t>
            </a:r>
          </a:p>
          <a:p>
            <a:pPr marL="0" indent="0" algn="ctr">
              <a:spcBef>
                <a:spcPts val="1800"/>
              </a:spcBef>
              <a:buNone/>
            </a:pPr>
            <a:r>
              <a:rPr lang="en-US" i="1" dirty="0">
                <a:latin typeface="Cambria" panose="02040503050406030204" pitchFamily="18" charset="0"/>
                <a:ea typeface="Cambria" panose="02040503050406030204" pitchFamily="18" charset="0"/>
              </a:rPr>
              <a:t>No vectors = No GVX = No OPUS Projects</a:t>
            </a:r>
          </a:p>
          <a:p>
            <a:endParaRPr lang="en-US" sz="1800" dirty="0"/>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fld id="{D3D538F9-49A3-B84F-B36B-A7030CDE5D5B}" type="slidenum">
              <a:rPr lang="en-US" smtClean="0"/>
              <a:t>31</a:t>
            </a:fld>
            <a:endParaRPr lang="en-US"/>
          </a:p>
        </p:txBody>
      </p:sp>
    </p:spTree>
    <p:extLst>
      <p:ext uri="{BB962C8B-B14F-4D97-AF65-F5344CB8AC3E}">
        <p14:creationId xmlns:p14="http://schemas.microsoft.com/office/powerpoint/2010/main" val="9026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animEffect transition="in" filter="wipe(left)">
                                      <p:cBhvr>
                                        <p:cTn id="7" dur="1000"/>
                                        <p:tgtEl>
                                          <p:spTgt spid="11">
                                            <p:txEl>
                                              <p:pRg st="7" end="7"/>
                                            </p:txEl>
                                          </p:spTgt>
                                        </p:tgtEl>
                                      </p:cBhvr>
                                    </p:animEffect>
                                  </p:childTnLst>
                                </p:cTn>
                              </p:par>
                            </p:childTnLst>
                          </p:cTn>
                        </p:par>
                        <p:par>
                          <p:cTn id="8" fill="hold">
                            <p:stCondLst>
                              <p:cond delay="10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1">
                                            <p:txEl>
                                              <p:pRg st="7" end="7"/>
                                            </p:txEl>
                                          </p:spTgt>
                                        </p:tgtEl>
                                      </p:cBhvr>
                                    </p:animEffect>
                                    <p:animScale>
                                      <p:cBhvr>
                                        <p:cTn id="11" dur="500" autoRev="1" fill="hold"/>
                                        <p:tgtEl>
                                          <p:spTgt spid="11">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457198" y="205979"/>
            <a:ext cx="8229600" cy="857250"/>
          </a:xfrm>
        </p:spPr>
        <p:txBody>
          <a:bodyPr/>
          <a:lstStyle/>
          <a:p>
            <a:r>
              <a:rPr dirty="0" lang="en-US"/>
              <a:t>CORS + RTN</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idx="1" type="body"/>
          </p:nvPr>
        </p:nvSpPr>
        <p:spPr>
          <a:xfrm>
            <a:off x="457198" y="913546"/>
            <a:ext cx="8229600" cy="479822"/>
          </a:xfrm>
        </p:spPr>
        <p:txBody>
          <a:bodyPr>
            <a:noAutofit/>
          </a:bodyPr>
          <a:lstStyle/>
          <a:p>
            <a:pPr algn="ctr"/>
            <a:r>
              <a:rPr dirty="0" lang="en-US" sz="260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idx="2" sz="half"/>
          </p:nvPr>
        </p:nvSpPr>
        <p:spPr>
          <a:xfrm>
            <a:off x="457198" y="1393368"/>
            <a:ext cx="8229601" cy="2963466"/>
          </a:xfrm>
        </p:spPr>
        <p:txBody>
          <a:bodyPr>
            <a:noAutofit/>
          </a:bodyPr>
          <a:lstStyle/>
          <a:p>
            <a:pPr>
              <a:spcBef>
                <a:spcPts val="1200"/>
              </a:spcBef>
              <a:buFont charset="0" panose="020B0604020202020204" pitchFamily="34" typeface="Arial"/>
              <a:buChar char="•"/>
            </a:pPr>
            <a:r>
              <a:rPr dirty="0" lang="en-US">
                <a:latin charset="0" panose="02040503050406030204" pitchFamily="18" typeface="Cambria"/>
                <a:ea charset="0" panose="02040503050406030204" pitchFamily="18" typeface="Cambria"/>
              </a:rPr>
              <a:t>If RTN uses </a:t>
            </a:r>
            <a:r>
              <a:rPr dirty="0" lang="en-US"/>
              <a:t>Trimble</a:t>
            </a:r>
            <a:r>
              <a:rPr baseline="30000" dirty="0" lang="en-US"/>
              <a:t>®</a:t>
            </a:r>
            <a:r>
              <a:rPr dirty="0" lang="en-US"/>
              <a:t> VRS™</a:t>
            </a:r>
            <a:r>
              <a:rPr dirty="0" lang="en-US">
                <a:latin charset="0" panose="02040503050406030204" pitchFamily="18" typeface="Cambria"/>
                <a:ea charset="0" panose="02040503050406030204" pitchFamily="18" typeface="Cambria"/>
              </a:rPr>
              <a:t> method, </a:t>
            </a:r>
            <a:r>
              <a:rPr b="1" dirty="0" lang="en-US">
                <a:latin charset="0" panose="02040503050406030204" pitchFamily="18" typeface="Cambria"/>
                <a:ea charset="0" panose="02040503050406030204" pitchFamily="18" typeface="Cambria"/>
              </a:rPr>
              <a:t>you must log vectors</a:t>
            </a:r>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idx="12" sz="quarter" type="sldNum"/>
          </p:nvPr>
        </p:nvSpPr>
        <p:spPr/>
        <p:txBody>
          <a:bodyPr/>
          <a:lstStyle/>
          <a:p>
            <a:fld id="{D3D538F9-49A3-B84F-B36B-A7030CDE5D5B}" type="slidenum">
              <a:rPr lang="en-US" smtClean="0"/>
              <a:t>32</a:t>
            </a:fld>
            <a:endParaRPr lang="en-US"/>
          </a:p>
        </p:txBody>
      </p:sp>
      <p:pic>
        <p:nvPicPr>
          <p:cNvPr id="12" name="Picture 11">
            <a:extLst>
              <a:ext uri="{FF2B5EF4-FFF2-40B4-BE49-F238E27FC236}">
                <a16:creationId xmlns:a16="http://schemas.microsoft.com/office/drawing/2014/main" id="{AFCFBD5C-A494-46E7-BA21-3AB9BD819757}"/>
              </a:ext>
            </a:extLst>
          </p:cNvPr>
          <p:cNvPicPr>
            <a:picLocks noChangeAspect="1"/>
          </p:cNvPicPr>
          <p:nvPr/>
        </p:nvPicPr>
        <p:blipFill rotWithShape="1">
          <a:blip r:embed="rId2"/>
          <a:srcRect b="141" r="65" t="29"/>
          <a:stretch/>
        </p:blipFill>
        <p:spPr>
          <a:xfrm>
            <a:off x="1285874" y="1845775"/>
            <a:ext cx="6572252" cy="3031501"/>
          </a:xfrm>
          <a:prstGeom prst="rect">
            <a:avLst/>
          </a:prstGeom>
          <a:ln w="28575">
            <a:solidFill>
              <a:schemeClr val="bg1">
                <a:lumMod val="50000"/>
              </a:schemeClr>
            </a:solidFill>
          </a:ln>
        </p:spPr>
      </p:pic>
      <p:cxnSp>
        <p:nvCxnSpPr>
          <p:cNvPr id="22" name="Connector: Curved 21">
            <a:extLst>
              <a:ext uri="{FF2B5EF4-FFF2-40B4-BE49-F238E27FC236}">
                <a16:creationId xmlns:a16="http://schemas.microsoft.com/office/drawing/2014/main" id="{7B460F81-C4B9-4219-A132-1DA6990FBC90}"/>
              </a:ext>
            </a:extLst>
          </p:cNvPr>
          <p:cNvCxnSpPr>
            <a:cxnSpLocks/>
            <a:stCxn id="21" idx="1"/>
          </p:cNvCxnSpPr>
          <p:nvPr/>
        </p:nvCxnSpPr>
        <p:spPr>
          <a:xfrm flipH="1" rot="10800000">
            <a:off x="4859167" y="2455699"/>
            <a:ext cx="521736" cy="1108044"/>
          </a:xfrm>
          <a:prstGeom prst="curvedConnector4">
            <a:avLst>
              <a:gd fmla="val -108905" name="adj1"/>
              <a:gd fmla="val 99345" name="adj2"/>
            </a:avLst>
          </a:prstGeom>
          <a:solidFill>
            <a:srgbClr val="FBAD26"/>
          </a:solidFill>
          <a:ln algn="ctr" cap="flat" cmpd="sng" w="76200">
            <a:solidFill>
              <a:srgbClr val="FBAD26"/>
            </a:solidFill>
            <a:prstDash val="solid"/>
            <a:tailEnd type="stealth"/>
          </a:ln>
          <a:effectLst/>
        </p:spPr>
      </p:cxnSp>
      <p:cxnSp>
        <p:nvCxnSpPr>
          <p:cNvPr id="23" name="Connector: Curved 22">
            <a:extLst>
              <a:ext uri="{FF2B5EF4-FFF2-40B4-BE49-F238E27FC236}">
                <a16:creationId xmlns:a16="http://schemas.microsoft.com/office/drawing/2014/main" id="{0D094C28-F1AF-44D8-B38D-6C2BDC7D660A}"/>
              </a:ext>
            </a:extLst>
          </p:cNvPr>
          <p:cNvCxnSpPr>
            <a:cxnSpLocks/>
            <a:stCxn id="21" idx="2"/>
          </p:cNvCxnSpPr>
          <p:nvPr/>
        </p:nvCxnSpPr>
        <p:spPr>
          <a:xfrm rot="5400000">
            <a:off x="5158019" y="2877083"/>
            <a:ext cx="445768" cy="3053640"/>
          </a:xfrm>
          <a:prstGeom prst="curvedConnector2">
            <a:avLst/>
          </a:prstGeom>
          <a:solidFill>
            <a:srgbClr val="FBAD26"/>
          </a:solidFill>
          <a:ln algn="ctr" cap="flat" cmpd="sng" w="76200">
            <a:solidFill>
              <a:srgbClr val="FBAD26"/>
            </a:solidFill>
            <a:prstDash val="solid"/>
            <a:tailEnd type="stealth"/>
          </a:ln>
          <a:effectLst/>
        </p:spPr>
      </p:cxnSp>
      <p:sp>
        <p:nvSpPr>
          <p:cNvPr id="21" name="Rectangle: Rounded Corners 20">
            <a:extLst>
              <a:ext uri="{FF2B5EF4-FFF2-40B4-BE49-F238E27FC236}">
                <a16:creationId xmlns:a16="http://schemas.microsoft.com/office/drawing/2014/main" id="{53911CBF-51C7-4AFA-B396-9C75AE8C07B0}"/>
              </a:ext>
            </a:extLst>
          </p:cNvPr>
          <p:cNvSpPr/>
          <p:nvPr/>
        </p:nvSpPr>
        <p:spPr>
          <a:xfrm>
            <a:off x="4859167" y="2946466"/>
            <a:ext cx="4097111" cy="1234553"/>
          </a:xfrm>
          <a:prstGeom prst="roundRect">
            <a:avLst/>
          </a:prstGeom>
          <a:solidFill>
            <a:srgbClr val="FBAD26"/>
          </a:solidFill>
          <a:ln algn="ctr" cap="flat" cmpd="sng" w="25400">
            <a:solidFill>
              <a:srgbClr val="FBAD26">
                <a:shade val="50000"/>
              </a:srgbClr>
            </a:solidFill>
            <a:prstDash val="solid"/>
          </a:ln>
          <a:effectLst/>
        </p:spPr>
        <p:txBody>
          <a:bodyPr anchor="ctr" rtlCol="0"/>
          <a:lstStyle/>
          <a:p>
            <a:pPr algn="ctr" defTabSz="914400" eaLnBrk="1" fontAlgn="auto" hangingPunct="1" indent="0" latinLnBrk="0" lvl="0" marL="0" marR="0">
              <a:lnSpc>
                <a:spcPct val="100000"/>
              </a:lnSpc>
              <a:spcBef>
                <a:spcPts val="0"/>
              </a:spcBef>
              <a:spcAft>
                <a:spcPts val="0"/>
              </a:spcAft>
              <a:buClr>
                <a:srgbClr val="000000"/>
              </a:buClr>
              <a:buSzTx/>
              <a:buFont typeface="Arial"/>
              <a:buNone/>
              <a:tabLst/>
              <a:defRPr/>
            </a:pPr>
            <a:r>
              <a:rPr b="0" baseline="0" cap="none" dirty="0" i="0" kern="0" kumimoji="0" lang="en-US" noProof="0" normalizeH="0" spc="0" strike="noStrike" sz="2400" u="none">
                <a:ln>
                  <a:noFill/>
                </a:ln>
                <a:solidFill>
                  <a:srgbClr val="003054"/>
                </a:solidFill>
                <a:effectLst/>
                <a:uLnTx/>
                <a:uFillTx/>
                <a:latin typeface="Arial"/>
                <a:ea typeface="+mn-ea"/>
                <a:cs typeface="+mn-cs"/>
                <a:sym typeface="Arial"/>
              </a:rPr>
              <a:t>GNSS </a:t>
            </a:r>
            <a:r>
              <a:rPr b="1" baseline="0" cap="none" dirty="0" i="0" kern="0" kumimoji="0" lang="en-US" noProof="0" normalizeH="0" spc="0" strike="noStrike" sz="2400" u="none">
                <a:ln>
                  <a:noFill/>
                </a:ln>
                <a:solidFill>
                  <a:srgbClr val="003054"/>
                </a:solidFill>
                <a:effectLst/>
                <a:uLnTx/>
                <a:uFillTx/>
                <a:latin typeface="Arial"/>
                <a:ea typeface="+mn-ea"/>
                <a:cs typeface="+mn-cs"/>
                <a:sym typeface="Arial"/>
              </a:rPr>
              <a:t>Vector</a:t>
            </a:r>
            <a:r>
              <a:rPr b="0" baseline="0" cap="none" dirty="0" i="0" kern="0" kumimoji="0" lang="en-US" noProof="0" normalizeH="0" spc="0" strike="noStrike" sz="2400" u="none">
                <a:ln>
                  <a:noFill/>
                </a:ln>
                <a:solidFill>
                  <a:srgbClr val="003054"/>
                </a:solidFill>
                <a:effectLst/>
                <a:uLnTx/>
                <a:uFillTx/>
                <a:latin typeface="Arial"/>
                <a:ea typeface="+mn-ea"/>
                <a:cs typeface="+mn-cs"/>
                <a:sym typeface="Arial"/>
              </a:rPr>
              <a:t> </a:t>
            </a:r>
            <a:r>
              <a:rPr b="0" baseline="0" cap="none" dirty="0" err="1" i="0" kern="0" kumimoji="0" lang="en-US" noProof="0" normalizeH="0" spc="0" strike="noStrike" sz="2400" u="none">
                <a:ln>
                  <a:noFill/>
                </a:ln>
                <a:solidFill>
                  <a:srgbClr val="003054"/>
                </a:solidFill>
                <a:effectLst/>
                <a:uLnTx/>
                <a:uFillTx/>
                <a:latin typeface="Arial"/>
                <a:ea typeface="+mn-ea"/>
                <a:cs typeface="+mn-cs"/>
                <a:sym typeface="Arial"/>
              </a:rPr>
              <a:t>eXchange</a:t>
            </a:r>
            <a:r>
              <a:rPr b="0" baseline="0" cap="none" dirty="0" i="0" kern="0" kumimoji="0" lang="en-US" noProof="0" normalizeH="0" spc="0" strike="noStrike" sz="2400" u="none">
                <a:ln>
                  <a:noFill/>
                </a:ln>
                <a:solidFill>
                  <a:srgbClr val="003054"/>
                </a:solidFill>
                <a:effectLst/>
                <a:uLnTx/>
                <a:uFillTx/>
                <a:latin typeface="Arial"/>
                <a:ea typeface="+mn-ea"/>
                <a:cs typeface="+mn-cs"/>
                <a:sym typeface="Arial"/>
              </a:rPr>
              <a:t> with VRS means you </a:t>
            </a:r>
            <a:r>
              <a:rPr b="0" baseline="0" cap="none" dirty="0" i="1" kern="0" kumimoji="0" lang="en-US" noProof="0" normalizeH="0" spc="0" strike="noStrike" sz="2400" u="none">
                <a:ln>
                  <a:noFill/>
                </a:ln>
                <a:solidFill>
                  <a:srgbClr val="003054"/>
                </a:solidFill>
                <a:effectLst/>
                <a:uLnTx/>
                <a:uFillTx/>
                <a:latin typeface="Arial"/>
                <a:ea typeface="+mn-ea"/>
                <a:cs typeface="+mn-cs"/>
                <a:sym typeface="Arial"/>
              </a:rPr>
              <a:t>must:</a:t>
            </a:r>
            <a:r>
              <a:rPr b="0" baseline="0" cap="none" dirty="0" i="0" kern="0" kumimoji="0" lang="en-US" noProof="0" normalizeH="0" spc="0" strike="noStrike" sz="2400" u="none">
                <a:ln>
                  <a:noFill/>
                </a:ln>
                <a:solidFill>
                  <a:srgbClr val="003054"/>
                </a:solidFill>
                <a:effectLst/>
                <a:uLnTx/>
                <a:uFillTx/>
                <a:latin typeface="Arial"/>
                <a:ea typeface="+mn-ea"/>
                <a:cs typeface="+mn-cs"/>
                <a:sym typeface="Arial"/>
              </a:rPr>
              <a:t> </a:t>
            </a:r>
          </a:p>
          <a:p>
            <a:pPr algn="ctr" defTabSz="914400" eaLnBrk="1" fontAlgn="auto" hangingPunct="1" indent="0" latinLnBrk="0" lvl="0" marL="0" marR="0">
              <a:lnSpc>
                <a:spcPct val="100000"/>
              </a:lnSpc>
              <a:spcBef>
                <a:spcPts val="0"/>
              </a:spcBef>
              <a:spcAft>
                <a:spcPts val="0"/>
              </a:spcAft>
              <a:buClr>
                <a:srgbClr val="000000"/>
              </a:buClr>
              <a:buSzTx/>
              <a:buFont typeface="Arial"/>
              <a:buNone/>
              <a:tabLst/>
              <a:defRPr/>
            </a:pPr>
            <a:r>
              <a:rPr b="0" baseline="0" cap="none" dirty="0" i="0" kern="0" kumimoji="0" lang="en-US" noProof="0" normalizeH="0" spc="0" strike="noStrike" sz="2400" u="none">
                <a:ln>
                  <a:noFill/>
                </a:ln>
                <a:solidFill>
                  <a:srgbClr val="003054"/>
                </a:solidFill>
                <a:effectLst/>
                <a:uLnTx/>
                <a:uFillTx/>
                <a:latin typeface="Arial"/>
                <a:ea typeface="+mn-ea"/>
                <a:cs typeface="+mn-cs"/>
                <a:sym typeface="Arial"/>
              </a:rPr>
              <a:t>Store points as Vectors</a:t>
            </a:r>
          </a:p>
        </p:txBody>
      </p:sp>
    </p:spTree>
    <p:extLst>
      <p:ext uri="{BB962C8B-B14F-4D97-AF65-F5344CB8AC3E}">
        <p14:creationId xmlns:p14="http://schemas.microsoft.com/office/powerpoint/2010/main" val="202615595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repeatCount="2000">
                                  <p:stCondLst>
                                    <p:cond delay="0"/>
                                  </p:stCondLst>
                                  <p:childTnLst>
                                    <p:animEffect filter="fade" transition="out">
                                      <p:cBhvr>
                                        <p:cTn dur="500" id="6" tmFilter="0, 0; .2, .5; .8, .5; 1, 0"/>
                                        <p:tgtEl>
                                          <p:spTgt spid="21">
                                            <p:txEl>
                                              <p:pRg end="1" st="1"/>
                                            </p:txEl>
                                          </p:spTgt>
                                        </p:tgtEl>
                                      </p:cBhvr>
                                    </p:animEffect>
                                    <p:animScale>
                                      <p:cBhvr>
                                        <p:cTn autoRev="1" dur="250" fill="hold" id="7"/>
                                        <p:tgtEl>
                                          <p:spTgt spid="21">
                                            <p:txEl>
                                              <p:pRg end="1" st="1"/>
                                            </p:txEl>
                                          </p:spTgt>
                                        </p:tgtEl>
                                      </p:cBhvr>
                                      <p:by x="105000" y="105000"/>
                                    </p:animScale>
                                  </p:childTnLst>
                                </p:cTn>
                              </p:par>
                            </p:childTnLst>
                          </p:cTn>
                        </p:par>
                        <p:par>
                          <p:cTn fill="hold" id="8">
                            <p:stCondLst>
                              <p:cond delay="1000"/>
                            </p:stCondLst>
                            <p:childTnLst>
                              <p:par>
                                <p:cTn fill="hold" id="9" nodeType="afterEffect" presetClass="entr" presetID="22" presetSubtype="4">
                                  <p:stCondLst>
                                    <p:cond delay="0"/>
                                  </p:stCondLst>
                                  <p:childTnLst>
                                    <p:set>
                                      <p:cBhvr>
                                        <p:cTn dur="1" fill="hold" id="10">
                                          <p:stCondLst>
                                            <p:cond delay="0"/>
                                          </p:stCondLst>
                                        </p:cTn>
                                        <p:tgtEl>
                                          <p:spTgt spid="22"/>
                                        </p:tgtEl>
                                        <p:attrNameLst>
                                          <p:attrName>style.visibility</p:attrName>
                                        </p:attrNameLst>
                                      </p:cBhvr>
                                      <p:to>
                                        <p:strVal val="visible"/>
                                      </p:to>
                                    </p:set>
                                    <p:animEffect filter="wipe(down)" transition="in">
                                      <p:cBhvr>
                                        <p:cTn dur="500" id="11"/>
                                        <p:tgtEl>
                                          <p:spTgt spid="22"/>
                                        </p:tgtEl>
                                      </p:cBhvr>
                                    </p:animEffect>
                                  </p:childTnLst>
                                </p:cTn>
                              </p:par>
                              <p:par>
                                <p:cTn fill="hold" id="12" nodeType="withEffect" presetClass="entr" presetID="22" presetSubtype="1">
                                  <p:stCondLst>
                                    <p:cond delay="0"/>
                                  </p:stCondLst>
                                  <p:childTnLst>
                                    <p:set>
                                      <p:cBhvr>
                                        <p:cTn dur="1" fill="hold" id="13">
                                          <p:stCondLst>
                                            <p:cond delay="0"/>
                                          </p:stCondLst>
                                        </p:cTn>
                                        <p:tgtEl>
                                          <p:spTgt spid="23"/>
                                        </p:tgtEl>
                                        <p:attrNameLst>
                                          <p:attrName>style.visibility</p:attrName>
                                        </p:attrNameLst>
                                      </p:cBhvr>
                                      <p:to>
                                        <p:strVal val="visible"/>
                                      </p:to>
                                    </p:set>
                                    <p:animEffect filter="wipe(up)" transition="in">
                                      <p:cBhvr>
                                        <p:cTn dur="500" id="14"/>
                                        <p:tgtEl>
                                          <p:spTgt spid="23"/>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mph" presetID="26" presetSubtype="0">
                                  <p:stCondLst>
                                    <p:cond delay="0"/>
                                  </p:stCondLst>
                                  <p:childTnLst>
                                    <p:animEffect filter="fade" transition="out">
                                      <p:cBhvr>
                                        <p:cTn dur="500" id="18" tmFilter="0, 0; .2, .5; .8, .5; 1, 0"/>
                                        <p:tgtEl>
                                          <p:spTgt spid="21">
                                            <p:txEl>
                                              <p:pRg end="1" st="1"/>
                                            </p:txEl>
                                          </p:spTgt>
                                        </p:tgtEl>
                                      </p:cBhvr>
                                    </p:animEffect>
                                    <p:animScale>
                                      <p:cBhvr>
                                        <p:cTn autoRev="1" dur="250" fill="hold" id="19"/>
                                        <p:tgtEl>
                                          <p:spTgt spid="21">
                                            <p:txEl>
                                              <p:pRg end="1" st="1"/>
                                            </p:txEl>
                                          </p:spTgt>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457198" y="205979"/>
            <a:ext cx="8229600" cy="857250"/>
          </a:xfrm>
        </p:spPr>
        <p:txBody>
          <a:bodyPr/>
          <a:lstStyle/>
          <a:p>
            <a:r>
              <a:rPr lang="en-US" dirty="0"/>
              <a:t>CORS + RTN for GPSonBM</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457198" y="1020226"/>
            <a:ext cx="8229600" cy="479822"/>
          </a:xfrm>
        </p:spPr>
        <p:txBody>
          <a:bodyPr>
            <a:noAutofit/>
          </a:bodyPr>
          <a:lstStyle/>
          <a:p>
            <a:pPr algn="ctr"/>
            <a:r>
              <a:rPr lang="en-US" sz="2600"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457198" y="1500048"/>
            <a:ext cx="8602982" cy="3369608"/>
          </a:xfrm>
        </p:spPr>
        <p:txBody>
          <a:bodyPr>
            <a:noAutofit/>
          </a:bodyPr>
          <a:lstStyle/>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Minimum of 5 minutes mark occupation time</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Total of 3 independent occupations per mark</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Must </a:t>
            </a:r>
            <a:r>
              <a:rPr lang="en-US" dirty="0"/>
              <a:t>agree by 3 cm Horizontal and 5 cm Ellipsoid Height</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Must be separated by at least 3 hours</a:t>
            </a:r>
          </a:p>
          <a:p>
            <a:pPr lvl="1">
              <a:spcBef>
                <a:spcPts val="0"/>
              </a:spcBef>
              <a:buFont typeface="Arial" panose="020B0604020202020204" pitchFamily="34" charset="0"/>
              <a:buChar char="•"/>
            </a:pPr>
            <a:r>
              <a:rPr lang="en-US" dirty="0">
                <a:latin typeface="Cambria" panose="02040503050406030204" pitchFamily="18" charset="0"/>
                <a:ea typeface="Cambria" panose="02040503050406030204" pitchFamily="18" charset="0"/>
              </a:rPr>
              <a:t>Yes, </a:t>
            </a:r>
            <a:r>
              <a:rPr lang="en-US" i="1" dirty="0">
                <a:latin typeface="Cambria" panose="02040503050406030204" pitchFamily="18" charset="0"/>
                <a:ea typeface="Cambria" panose="02040503050406030204" pitchFamily="18" charset="0"/>
              </a:rPr>
              <a:t>even </a:t>
            </a:r>
            <a:r>
              <a:rPr lang="en-US" b="1" i="1" dirty="0">
                <a:latin typeface="Cambria" panose="02040503050406030204" pitchFamily="18" charset="0"/>
                <a:ea typeface="Cambria" panose="02040503050406030204" pitchFamily="18" charset="0"/>
              </a:rPr>
              <a:t>if</a:t>
            </a:r>
            <a:r>
              <a:rPr lang="en-US" i="1" dirty="0">
                <a:latin typeface="Cambria" panose="02040503050406030204" pitchFamily="18" charset="0"/>
                <a:ea typeface="Cambria" panose="02040503050406030204" pitchFamily="18" charset="0"/>
              </a:rPr>
              <a:t> occupied on different days</a:t>
            </a:r>
          </a:p>
          <a:p>
            <a:pPr>
              <a:spcBef>
                <a:spcPts val="1200"/>
              </a:spcBef>
              <a:buFont typeface="Arial" panose="020B0604020202020204" pitchFamily="34" charset="0"/>
              <a:buChar char="•"/>
            </a:pPr>
            <a:r>
              <a:rPr lang="en-US" dirty="0">
                <a:latin typeface="Cambria" panose="02040503050406030204" pitchFamily="18" charset="0"/>
                <a:ea typeface="Cambria" panose="02040503050406030204" pitchFamily="18" charset="0"/>
              </a:rPr>
              <a:t>Your marks will be included in the NGS IDB </a:t>
            </a:r>
            <a:r>
              <a:rPr lang="en-US" dirty="0">
                <a:latin typeface="Cambria" panose="02040503050406030204" pitchFamily="18" charset="0"/>
                <a:ea typeface="Cambria" panose="02040503050406030204" pitchFamily="18" charset="0"/>
                <a:sym typeface="Wingdings" panose="05000000000000000000" pitchFamily="2" charset="2"/>
              </a:rPr>
              <a:t> Datasheets</a:t>
            </a:r>
          </a:p>
          <a:p>
            <a:pPr lvl="1">
              <a:spcBef>
                <a:spcPts val="0"/>
              </a:spcBef>
              <a:buFont typeface="Arial" panose="020B0604020202020204" pitchFamily="34" charset="0"/>
              <a:buChar char="•"/>
            </a:pPr>
            <a:r>
              <a:rPr lang="en-US" dirty="0">
                <a:latin typeface="Cambria" panose="02040503050406030204" pitchFamily="18" charset="0"/>
                <a:ea typeface="Cambria" panose="02040503050406030204" pitchFamily="18" charset="0"/>
                <a:sym typeface="Wingdings" panose="05000000000000000000" pitchFamily="2" charset="2"/>
              </a:rPr>
              <a:t>If your results meet requirements </a:t>
            </a:r>
            <a:r>
              <a:rPr lang="en-US" b="1" i="1" dirty="0">
                <a:latin typeface="Cambria" panose="02040503050406030204" pitchFamily="18" charset="0"/>
                <a:ea typeface="Cambria" panose="02040503050406030204" pitchFamily="18" charset="0"/>
                <a:sym typeface="Wingdings" panose="05000000000000000000" pitchFamily="2" charset="2"/>
              </a:rPr>
              <a:t>and all metadata is included</a:t>
            </a:r>
            <a:endParaRPr lang="en-US" b="1" i="1" dirty="0">
              <a:latin typeface="Cambria" panose="02040503050406030204" pitchFamily="18" charset="0"/>
              <a:ea typeface="Cambria" panose="02040503050406030204" pitchFamily="18" charset="0"/>
            </a:endParaRPr>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fld id="{D3D538F9-49A3-B84F-B36B-A7030CDE5D5B}" type="slidenum">
              <a:rPr lang="en-US" smtClean="0"/>
              <a:t>33</a:t>
            </a:fld>
            <a:endParaRPr lang="en-US"/>
          </a:p>
        </p:txBody>
      </p:sp>
    </p:spTree>
    <p:extLst>
      <p:ext uri="{BB962C8B-B14F-4D97-AF65-F5344CB8AC3E}">
        <p14:creationId xmlns:p14="http://schemas.microsoft.com/office/powerpoint/2010/main" val="11483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05979"/>
            <a:ext cx="9144000" cy="857250"/>
          </a:xfrm>
        </p:spPr>
        <p:txBody>
          <a:bodyPr>
            <a:normAutofit/>
          </a:bodyPr>
          <a:lstStyle/>
          <a:p>
            <a:r>
              <a:rPr lang="en-US" dirty="0"/>
              <a:t>Required Metadata for </a:t>
            </a:r>
            <a:r>
              <a:rPr lang="en-US" dirty="0" err="1"/>
              <a:t>GVXonBM</a:t>
            </a:r>
            <a:endParaRPr lang="en-US" dirty="0"/>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457201" y="1075282"/>
            <a:ext cx="6164580" cy="3394472"/>
          </a:xfrm>
        </p:spPr>
        <p:txBody>
          <a:bodyPr>
            <a:noAutofit/>
          </a:bodyPr>
          <a:lstStyle/>
          <a:p>
            <a:pPr marL="174625" indent="-174625"/>
            <a:r>
              <a:rPr lang="en-US" sz="2000" dirty="0"/>
              <a:t>WinDesc Files </a:t>
            </a:r>
            <a:r>
              <a:rPr lang="en-US" sz="2000" dirty="0">
                <a:sym typeface="Wingdings" panose="05000000000000000000" pitchFamily="2" charset="2"/>
              </a:rPr>
              <a:t> </a:t>
            </a:r>
            <a:r>
              <a:rPr lang="en-US" sz="2000" i="1" dirty="0">
                <a:sym typeface="Wingdings" panose="05000000000000000000" pitchFamily="2" charset="2"/>
              </a:rPr>
              <a:t>1 each </a:t>
            </a:r>
            <a:r>
              <a:rPr lang="en-US" sz="2000" dirty="0">
                <a:sym typeface="Wingdings" panose="05000000000000000000" pitchFamily="2" charset="2"/>
              </a:rPr>
              <a:t>of  .</a:t>
            </a:r>
            <a:r>
              <a:rPr lang="en-US" sz="2000" dirty="0" err="1">
                <a:sym typeface="Wingdings" panose="05000000000000000000" pitchFamily="2" charset="2"/>
              </a:rPr>
              <a:t>dsc</a:t>
            </a:r>
            <a:r>
              <a:rPr lang="en-US" sz="2000" dirty="0">
                <a:sym typeface="Wingdings" panose="05000000000000000000" pitchFamily="2" charset="2"/>
              </a:rPr>
              <a:t>, .des, .err, .dis, .</a:t>
            </a:r>
            <a:r>
              <a:rPr lang="en-US" sz="2000" dirty="0" err="1">
                <a:sym typeface="Wingdings" panose="05000000000000000000" pitchFamily="2" charset="2"/>
              </a:rPr>
              <a:t>nbr</a:t>
            </a:r>
            <a:endParaRPr lang="en-US" sz="2000" dirty="0">
              <a:sym typeface="Wingdings" panose="05000000000000000000" pitchFamily="2" charset="2"/>
            </a:endParaRPr>
          </a:p>
          <a:p>
            <a:pPr marL="574675" lvl="1" indent="-174625"/>
            <a:r>
              <a:rPr lang="en-US" sz="1600" dirty="0">
                <a:sym typeface="Wingdings" panose="05000000000000000000" pitchFamily="2" charset="2"/>
              </a:rPr>
              <a:t>Yes, for the foreseeable future you will need to download, install, and learn how to use </a:t>
            </a:r>
            <a:r>
              <a:rPr lang="en-US" sz="1600" dirty="0" err="1">
                <a:sym typeface="Wingdings" panose="05000000000000000000" pitchFamily="2" charset="2"/>
              </a:rPr>
              <a:t>WinDesc</a:t>
            </a:r>
            <a:r>
              <a:rPr lang="en-US" sz="1600" dirty="0">
                <a:sym typeface="Wingdings" panose="05000000000000000000" pitchFamily="2" charset="2"/>
              </a:rPr>
              <a:t> </a:t>
            </a:r>
          </a:p>
          <a:p>
            <a:pPr marL="574675" lvl="1" indent="-174625"/>
            <a:r>
              <a:rPr lang="en-US" sz="1600" dirty="0">
                <a:sym typeface="Wingdings" panose="05000000000000000000" pitchFamily="2" charset="2"/>
              </a:rPr>
              <a:t>Must include even if just occupying existing marks</a:t>
            </a:r>
            <a:endParaRPr lang="en-US" sz="1600" dirty="0"/>
          </a:p>
          <a:p>
            <a:pPr marL="174625" indent="-174625"/>
            <a:r>
              <a:rPr lang="en-US" sz="2000" dirty="0"/>
              <a:t>3 photos per mark </a:t>
            </a:r>
            <a:r>
              <a:rPr lang="en-US" sz="2000" dirty="0">
                <a:sym typeface="Wingdings" panose="05000000000000000000" pitchFamily="2" charset="2"/>
              </a:rPr>
              <a:t> uploaded to Marks Pages</a:t>
            </a:r>
            <a:endParaRPr lang="en-US" sz="2000" dirty="0"/>
          </a:p>
          <a:p>
            <a:pPr marL="746125" lvl="1" indent="-288925">
              <a:spcBef>
                <a:spcPts val="0"/>
              </a:spcBef>
              <a:buFont typeface="+mj-lt"/>
              <a:buAutoNum type="arabicPeriod"/>
            </a:pPr>
            <a:r>
              <a:rPr lang="en-US" sz="1800" dirty="0">
                <a:cs typeface="Times New Roman" panose="02020603050405020304" pitchFamily="18" charset="0"/>
              </a:rPr>
              <a:t>close-up</a:t>
            </a:r>
          </a:p>
          <a:p>
            <a:pPr marL="746125" lvl="1" indent="-288925">
              <a:spcBef>
                <a:spcPts val="0"/>
              </a:spcBef>
              <a:buFont typeface="+mj-lt"/>
              <a:buAutoNum type="arabicPeriod"/>
            </a:pPr>
            <a:r>
              <a:rPr lang="en-US" sz="1800" dirty="0">
                <a:cs typeface="Times New Roman" panose="02020603050405020304" pitchFamily="18" charset="0"/>
              </a:rPr>
              <a:t>downward from eye-level</a:t>
            </a:r>
          </a:p>
          <a:p>
            <a:pPr marL="746125" lvl="1" indent="-288925">
              <a:spcBef>
                <a:spcPts val="0"/>
              </a:spcBef>
              <a:buFont typeface="+mj-lt"/>
              <a:buAutoNum type="arabicPeriod"/>
            </a:pPr>
            <a:r>
              <a:rPr lang="en-US" sz="1800" dirty="0">
                <a:cs typeface="Times New Roman" panose="02020603050405020304" pitchFamily="18" charset="0"/>
              </a:rPr>
              <a:t>horizon/setup</a:t>
            </a:r>
          </a:p>
          <a:p>
            <a:pPr marL="174625" indent="-174625"/>
            <a:r>
              <a:rPr lang="en-US" sz="2000" dirty="0"/>
              <a:t>Project Report (PDF)</a:t>
            </a:r>
          </a:p>
          <a:p>
            <a:pPr marL="174625" indent="-174625"/>
            <a:r>
              <a:rPr lang="en-US" sz="2000" dirty="0"/>
              <a:t>Observation Logs (single PDF)</a:t>
            </a:r>
          </a:p>
          <a:p>
            <a:pPr marL="174625" indent="-174625"/>
            <a:endParaRPr lang="en-US" sz="2000" dirty="0"/>
          </a:p>
          <a:p>
            <a:pPr marL="0" indent="0">
              <a:buNone/>
            </a:pPr>
            <a:r>
              <a:rPr lang="en-US" sz="2400" i="1" dirty="0"/>
              <a:t>All of these are uploaded within the OP GUI.</a:t>
            </a:r>
          </a:p>
          <a:p>
            <a:pPr marL="346075" indent="-288925">
              <a:spcBef>
                <a:spcPts val="0"/>
              </a:spcBef>
              <a:buFont typeface="+mj-lt"/>
              <a:buAutoNum type="arabicPeriod"/>
            </a:pPr>
            <a:endParaRPr lang="en-US" sz="2000" dirty="0"/>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fld id="{D3D538F9-49A3-B84F-B36B-A7030CDE5D5B}" type="slidenum">
              <a:rPr lang="en-US" smtClean="0"/>
              <a:t>34</a:t>
            </a:fld>
            <a:endParaRPr lang="en-US"/>
          </a:p>
        </p:txBody>
      </p:sp>
      <p:pic>
        <p:nvPicPr>
          <p:cNvPr id="11" name="Picture 10">
            <a:extLst>
              <a:ext uri="{FF2B5EF4-FFF2-40B4-BE49-F238E27FC236}">
                <a16:creationId xmlns:a16="http://schemas.microsoft.com/office/drawing/2014/main" id="{C755F0C7-4722-4E5A-A5C2-2C4A6EDB7A5D}"/>
              </a:ext>
            </a:extLst>
          </p:cNvPr>
          <p:cNvPicPr>
            <a:picLocks noChangeAspect="1"/>
          </p:cNvPicPr>
          <p:nvPr/>
        </p:nvPicPr>
        <p:blipFill>
          <a:blip r:embed="rId2"/>
          <a:stretch>
            <a:fillRect/>
          </a:stretch>
        </p:blipFill>
        <p:spPr>
          <a:xfrm>
            <a:off x="6814967" y="1029176"/>
            <a:ext cx="1610066" cy="3840480"/>
          </a:xfrm>
          <a:prstGeom prst="rect">
            <a:avLst/>
          </a:prstGeom>
        </p:spPr>
      </p:pic>
    </p:spTree>
    <p:extLst>
      <p:ext uri="{BB962C8B-B14F-4D97-AF65-F5344CB8AC3E}">
        <p14:creationId xmlns:p14="http://schemas.microsoft.com/office/powerpoint/2010/main" val="148641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371-A1EE-445D-957B-D332368F886D}"/>
              </a:ext>
            </a:extLst>
          </p:cNvPr>
          <p:cNvSpPr>
            <a:spLocks noGrp="1"/>
          </p:cNvSpPr>
          <p:nvPr>
            <p:ph type="title"/>
          </p:nvPr>
        </p:nvSpPr>
        <p:spPr/>
        <p:txBody>
          <a:bodyPr/>
          <a:lstStyle/>
          <a:p>
            <a:r>
              <a:rPr lang="en-US" dirty="0"/>
              <a:t>GVX Scenarios in OPUS Projects</a:t>
            </a:r>
          </a:p>
        </p:txBody>
      </p:sp>
      <p:sp>
        <p:nvSpPr>
          <p:cNvPr id="3" name="Content Placeholder 2">
            <a:extLst>
              <a:ext uri="{FF2B5EF4-FFF2-40B4-BE49-F238E27FC236}">
                <a16:creationId xmlns:a16="http://schemas.microsoft.com/office/drawing/2014/main" id="{2D6FE393-6469-4E42-A6EA-F12551C7816B}"/>
              </a:ext>
            </a:extLst>
          </p:cNvPr>
          <p:cNvSpPr>
            <a:spLocks noGrp="1"/>
          </p:cNvSpPr>
          <p:nvPr>
            <p:ph idx="1"/>
          </p:nvPr>
        </p:nvSpPr>
        <p:spPr>
          <a:xfrm>
            <a:off x="457200" y="1075281"/>
            <a:ext cx="8229600" cy="3753657"/>
          </a:xfrm>
        </p:spPr>
        <p:txBody>
          <a:bodyPr>
            <a:normAutofit/>
          </a:bodyPr>
          <a:lstStyle/>
          <a:p>
            <a:pPr marL="457200" indent="-457200">
              <a:buFont typeface="+mj-lt"/>
              <a:buAutoNum type="arabicParenR" startAt="2"/>
            </a:pPr>
            <a:r>
              <a:rPr lang="en-US" sz="2400" dirty="0"/>
              <a:t>Static Base + RTK</a:t>
            </a:r>
          </a:p>
          <a:p>
            <a:pPr lvl="1"/>
            <a:r>
              <a:rPr lang="en-US" sz="2000" dirty="0"/>
              <a:t>Base (positioned via OPUS) delivering RTK corrections to rover</a:t>
            </a:r>
          </a:p>
        </p:txBody>
      </p:sp>
      <p:sp>
        <p:nvSpPr>
          <p:cNvPr id="6" name="Slide Number Placeholder 5">
            <a:extLst>
              <a:ext uri="{FF2B5EF4-FFF2-40B4-BE49-F238E27FC236}">
                <a16:creationId xmlns:a16="http://schemas.microsoft.com/office/drawing/2014/main" id="{5A05624E-4789-4EF9-93C4-1672E5D7A7D4}"/>
              </a:ext>
            </a:extLst>
          </p:cNvPr>
          <p:cNvSpPr>
            <a:spLocks noGrp="1"/>
          </p:cNvSpPr>
          <p:nvPr>
            <p:ph type="sldNum" sz="quarter" idx="12"/>
          </p:nvPr>
        </p:nvSpPr>
        <p:spPr/>
        <p:txBody>
          <a:bodyPr/>
          <a:lstStyle/>
          <a:p>
            <a:fld id="{D3D538F9-49A3-B84F-B36B-A7030CDE5D5B}" type="slidenum">
              <a:rPr lang="en-US" smtClean="0"/>
              <a:t>35</a:t>
            </a:fld>
            <a:endParaRPr lang="en-US"/>
          </a:p>
        </p:txBody>
      </p:sp>
      <p:sp>
        <p:nvSpPr>
          <p:cNvPr id="7" name="Rectangle: Rounded Corners 6">
            <a:extLst>
              <a:ext uri="{FF2B5EF4-FFF2-40B4-BE49-F238E27FC236}">
                <a16:creationId xmlns:a16="http://schemas.microsoft.com/office/drawing/2014/main" id="{66A858CC-A531-4BF9-9FFD-248E8E7B7AC9}"/>
              </a:ext>
            </a:extLst>
          </p:cNvPr>
          <p:cNvSpPr/>
          <p:nvPr/>
        </p:nvSpPr>
        <p:spPr>
          <a:xfrm>
            <a:off x="457200" y="2682240"/>
            <a:ext cx="8229600" cy="21466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spcAft>
                <a:spcPts val="300"/>
              </a:spcAft>
            </a:pPr>
            <a:r>
              <a:rPr lang="en-US" sz="2800" i="1" dirty="0">
                <a:solidFill>
                  <a:schemeClr val="tx1"/>
                </a:solidFill>
              </a:rPr>
              <a:t>Where are the details on this?</a:t>
            </a:r>
            <a:endParaRPr lang="en-US" sz="2800" dirty="0">
              <a:solidFill>
                <a:schemeClr val="tx1"/>
              </a:solidFill>
            </a:endParaRPr>
          </a:p>
          <a:p>
            <a:pPr>
              <a:spcAft>
                <a:spcPts val="1200"/>
              </a:spcAft>
            </a:pPr>
            <a:r>
              <a:rPr lang="pt-BR" sz="2400" dirty="0">
                <a:solidFill>
                  <a:schemeClr val="tx1"/>
                </a:solidFill>
              </a:rPr>
              <a:t>NOAA Technical Memorandum NOS NGS 92</a:t>
            </a:r>
            <a:r>
              <a:rPr lang="en-US" sz="2400" dirty="0">
                <a:solidFill>
                  <a:schemeClr val="tx1"/>
                </a:solidFill>
              </a:rPr>
              <a:t>, </a:t>
            </a:r>
            <a:r>
              <a:rPr lang="en-US" sz="2400" b="1" dirty="0">
                <a:solidFill>
                  <a:schemeClr val="tx1"/>
                </a:solidFill>
              </a:rPr>
              <a:t>not yet finalized</a:t>
            </a:r>
            <a:r>
              <a:rPr lang="en-US" sz="2400" dirty="0">
                <a:solidFill>
                  <a:schemeClr val="tx1"/>
                </a:solidFill>
              </a:rPr>
              <a:t>.</a:t>
            </a:r>
          </a:p>
          <a:p>
            <a:pPr algn="ctr">
              <a:spcAft>
                <a:spcPts val="300"/>
              </a:spcAft>
            </a:pPr>
            <a:r>
              <a:rPr lang="en-US" sz="2800" i="1" dirty="0">
                <a:solidFill>
                  <a:schemeClr val="tx1"/>
                </a:solidFill>
              </a:rPr>
              <a:t>Why do this?</a:t>
            </a:r>
          </a:p>
          <a:p>
            <a:pPr>
              <a:spcAft>
                <a:spcPts val="1200"/>
              </a:spcAft>
            </a:pPr>
            <a:r>
              <a:rPr lang="en-US" sz="2400" dirty="0">
                <a:solidFill>
                  <a:schemeClr val="tx1"/>
                </a:solidFill>
              </a:rPr>
              <a:t>Sparse NCN, specific project needs. </a:t>
            </a:r>
          </a:p>
        </p:txBody>
      </p:sp>
    </p:spTree>
    <p:extLst>
      <p:ext uri="{BB962C8B-B14F-4D97-AF65-F5344CB8AC3E}">
        <p14:creationId xmlns:p14="http://schemas.microsoft.com/office/powerpoint/2010/main" val="16760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nodeType="clickEffect">
                                  <p:stCondLst>
                                    <p:cond delay="0"/>
                                  </p:stCondLst>
                                  <p:childTnLst>
                                    <p:animEffect transition="out" filter="wipe(right)">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22" presetClass="exit" presetSubtype="2" fill="hold" nodeType="withEffect">
                                  <p:stCondLst>
                                    <p:cond delay="0"/>
                                  </p:stCondLst>
                                  <p:childTnLst>
                                    <p:animEffect transition="out" filter="wipe(right)">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371-A1EE-445D-957B-D332368F886D}"/>
              </a:ext>
            </a:extLst>
          </p:cNvPr>
          <p:cNvSpPr>
            <a:spLocks noGrp="1"/>
          </p:cNvSpPr>
          <p:nvPr>
            <p:ph type="title"/>
          </p:nvPr>
        </p:nvSpPr>
        <p:spPr/>
        <p:txBody>
          <a:bodyPr/>
          <a:lstStyle/>
          <a:p>
            <a:r>
              <a:rPr lang="en-US" dirty="0"/>
              <a:t>GVX Scenarios in OPUS Projects</a:t>
            </a:r>
          </a:p>
        </p:txBody>
      </p:sp>
      <p:sp>
        <p:nvSpPr>
          <p:cNvPr id="3" name="Content Placeholder 2">
            <a:extLst>
              <a:ext uri="{FF2B5EF4-FFF2-40B4-BE49-F238E27FC236}">
                <a16:creationId xmlns:a16="http://schemas.microsoft.com/office/drawing/2014/main" id="{2D6FE393-6469-4E42-A6EA-F12551C7816B}"/>
              </a:ext>
            </a:extLst>
          </p:cNvPr>
          <p:cNvSpPr>
            <a:spLocks noGrp="1"/>
          </p:cNvSpPr>
          <p:nvPr>
            <p:ph idx="1"/>
          </p:nvPr>
        </p:nvSpPr>
        <p:spPr>
          <a:xfrm>
            <a:off x="457200" y="1075281"/>
            <a:ext cx="8229600" cy="3753657"/>
          </a:xfrm>
        </p:spPr>
        <p:txBody>
          <a:bodyPr>
            <a:normAutofit/>
          </a:bodyPr>
          <a:lstStyle/>
          <a:p>
            <a:pPr marL="457200" indent="-457200">
              <a:buFont typeface="+mj-lt"/>
              <a:buAutoNum type="arabicParenR" startAt="3"/>
            </a:pPr>
            <a:r>
              <a:rPr lang="en-US" sz="2400" dirty="0"/>
              <a:t>Static Post-Processed</a:t>
            </a:r>
          </a:p>
          <a:p>
            <a:pPr lvl="1"/>
            <a:r>
              <a:rPr lang="en-US" sz="2000" dirty="0">
                <a:sym typeface="Wingdings" panose="05000000000000000000" pitchFamily="2" charset="2"/>
              </a:rPr>
              <a:t>Corrected positions determined with your software</a:t>
            </a:r>
          </a:p>
          <a:p>
            <a:pPr lvl="1"/>
            <a:r>
              <a:rPr lang="en-US" sz="2000" dirty="0">
                <a:sym typeface="Wingdings" panose="05000000000000000000" pitchFamily="2" charset="2"/>
              </a:rPr>
              <a:t>Results (vectors and points) exported to GVX</a:t>
            </a:r>
            <a:endParaRPr lang="en-US" sz="2000" dirty="0"/>
          </a:p>
        </p:txBody>
      </p:sp>
      <p:sp>
        <p:nvSpPr>
          <p:cNvPr id="6" name="Slide Number Placeholder 5">
            <a:extLst>
              <a:ext uri="{FF2B5EF4-FFF2-40B4-BE49-F238E27FC236}">
                <a16:creationId xmlns:a16="http://schemas.microsoft.com/office/drawing/2014/main" id="{5A05624E-4789-4EF9-93C4-1672E5D7A7D4}"/>
              </a:ext>
            </a:extLst>
          </p:cNvPr>
          <p:cNvSpPr>
            <a:spLocks noGrp="1"/>
          </p:cNvSpPr>
          <p:nvPr>
            <p:ph type="sldNum" sz="quarter" idx="12"/>
          </p:nvPr>
        </p:nvSpPr>
        <p:spPr/>
        <p:txBody>
          <a:bodyPr/>
          <a:lstStyle/>
          <a:p>
            <a:fld id="{D3D538F9-49A3-B84F-B36B-A7030CDE5D5B}" type="slidenum">
              <a:rPr lang="en-US" smtClean="0"/>
              <a:t>36</a:t>
            </a:fld>
            <a:endParaRPr lang="en-US"/>
          </a:p>
        </p:txBody>
      </p:sp>
      <p:sp>
        <p:nvSpPr>
          <p:cNvPr id="7" name="Rectangle: Rounded Corners 6">
            <a:extLst>
              <a:ext uri="{FF2B5EF4-FFF2-40B4-BE49-F238E27FC236}">
                <a16:creationId xmlns:a16="http://schemas.microsoft.com/office/drawing/2014/main" id="{777B3CB8-781D-428B-ABC7-8BF9FAAD4448}"/>
              </a:ext>
            </a:extLst>
          </p:cNvPr>
          <p:cNvSpPr/>
          <p:nvPr/>
        </p:nvSpPr>
        <p:spPr>
          <a:xfrm>
            <a:off x="457200" y="2682240"/>
            <a:ext cx="8229600" cy="214669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spcAft>
                <a:spcPts val="300"/>
              </a:spcAft>
            </a:pPr>
            <a:r>
              <a:rPr lang="en-US" sz="2800" i="1" dirty="0">
                <a:solidFill>
                  <a:schemeClr val="tx1"/>
                </a:solidFill>
              </a:rPr>
              <a:t>Where are the details on this?</a:t>
            </a:r>
            <a:endParaRPr lang="en-US" sz="2800" dirty="0">
              <a:solidFill>
                <a:schemeClr val="tx1"/>
              </a:solidFill>
            </a:endParaRPr>
          </a:p>
          <a:p>
            <a:pPr>
              <a:spcAft>
                <a:spcPts val="1200"/>
              </a:spcAft>
            </a:pPr>
            <a:r>
              <a:rPr lang="pt-BR" sz="2400" dirty="0">
                <a:solidFill>
                  <a:schemeClr val="tx1"/>
                </a:solidFill>
              </a:rPr>
              <a:t>Technically could be done now, adhere to current standards.</a:t>
            </a:r>
            <a:endParaRPr lang="en-US" sz="2400" dirty="0">
              <a:solidFill>
                <a:schemeClr val="tx1"/>
              </a:solidFill>
            </a:endParaRPr>
          </a:p>
          <a:p>
            <a:pPr algn="ctr">
              <a:spcAft>
                <a:spcPts val="300"/>
              </a:spcAft>
            </a:pPr>
            <a:r>
              <a:rPr lang="en-US" sz="2800" i="1" dirty="0">
                <a:solidFill>
                  <a:schemeClr val="tx1"/>
                </a:solidFill>
              </a:rPr>
              <a:t>Why do this?</a:t>
            </a:r>
          </a:p>
          <a:p>
            <a:pPr>
              <a:spcAft>
                <a:spcPts val="1200"/>
              </a:spcAft>
            </a:pPr>
            <a:r>
              <a:rPr lang="en-US" sz="2400" dirty="0">
                <a:solidFill>
                  <a:schemeClr val="tx1"/>
                </a:solidFill>
              </a:rPr>
              <a:t>Desire for multi-constellation processing (OPUS = GPS only). </a:t>
            </a:r>
          </a:p>
        </p:txBody>
      </p:sp>
    </p:spTree>
    <p:extLst>
      <p:ext uri="{BB962C8B-B14F-4D97-AF65-F5344CB8AC3E}">
        <p14:creationId xmlns:p14="http://schemas.microsoft.com/office/powerpoint/2010/main" val="198037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22" presetClass="exit" presetSubtype="2" fill="hold" nodeType="withEffect">
                                  <p:stCondLst>
                                    <p:cond delay="0"/>
                                  </p:stCondLst>
                                  <p:childTnLst>
                                    <p:animEffect transition="out" filter="wipe(right)">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22" presetClass="exit" presetSubtype="2" fill="hold" nodeType="withEffect">
                                  <p:stCondLst>
                                    <p:cond delay="0"/>
                                  </p:stCondLst>
                                  <p:childTnLst>
                                    <p:animEffect transition="out" filter="wipe(right)">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par>
                                <p:cTn id="20" presetID="22" presetClass="exit" presetSubtype="2" fill="hold" nodeType="withEffect">
                                  <p:stCondLst>
                                    <p:cond delay="0"/>
                                  </p:stCondLst>
                                  <p:childTnLst>
                                    <p:animEffect transition="out" filter="wipe(right)">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05979"/>
            <a:ext cx="9144000" cy="857250"/>
          </a:xfrm>
        </p:spPr>
        <p:txBody>
          <a:bodyPr>
            <a:normAutofit/>
          </a:bodyPr>
          <a:lstStyle/>
          <a:p>
            <a:r>
              <a:rPr lang="en-US" dirty="0"/>
              <a:t>If you looked at OP years ago…</a:t>
            </a:r>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160020" y="1075282"/>
            <a:ext cx="8862059" cy="3794374"/>
          </a:xfrm>
        </p:spPr>
        <p:txBody>
          <a:bodyPr>
            <a:noAutofit/>
          </a:bodyPr>
          <a:lstStyle/>
          <a:p>
            <a:pPr marL="174625" indent="-174625">
              <a:lnSpc>
                <a:spcPct val="150000"/>
              </a:lnSpc>
            </a:pPr>
            <a:r>
              <a:rPr lang="en-US" sz="2400" dirty="0">
                <a:solidFill>
                  <a:schemeClr val="dk1"/>
                </a:solidFill>
              </a:rPr>
              <a:t>Come back and see OPUS Projects v5.1</a:t>
            </a:r>
          </a:p>
          <a:p>
            <a:pPr marL="174625" indent="-174625">
              <a:lnSpc>
                <a:spcPct val="150000"/>
              </a:lnSpc>
              <a:spcBef>
                <a:spcPts val="300"/>
              </a:spcBef>
            </a:pPr>
            <a:r>
              <a:rPr lang="en-US" sz="2400" dirty="0">
                <a:solidFill>
                  <a:schemeClr val="dk1"/>
                </a:solidFill>
              </a:rPr>
              <a:t>There’s been significant improvements</a:t>
            </a:r>
          </a:p>
          <a:p>
            <a:pPr marL="574675" lvl="1" indent="-174625">
              <a:lnSpc>
                <a:spcPct val="150000"/>
              </a:lnSpc>
              <a:spcBef>
                <a:spcPts val="0"/>
              </a:spcBef>
            </a:pPr>
            <a:r>
              <a:rPr lang="en-US" sz="2000" dirty="0">
                <a:solidFill>
                  <a:schemeClr val="dk1"/>
                </a:solidFill>
              </a:rPr>
              <a:t>Automatic re-processing if you don’t follow user guide workflow</a:t>
            </a:r>
            <a:endParaRPr lang="en-US" sz="1400" dirty="0">
              <a:solidFill>
                <a:schemeClr val="dk1"/>
              </a:solidFill>
            </a:endParaRPr>
          </a:p>
          <a:p>
            <a:pPr marL="574675" lvl="1" indent="-174625">
              <a:lnSpc>
                <a:spcPct val="150000"/>
              </a:lnSpc>
              <a:spcBef>
                <a:spcPts val="0"/>
              </a:spcBef>
            </a:pPr>
            <a:r>
              <a:rPr lang="en-US" sz="2000" dirty="0">
                <a:solidFill>
                  <a:schemeClr val="dk1"/>
                </a:solidFill>
              </a:rPr>
              <a:t>Improved recommendations by OP engine</a:t>
            </a:r>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fld id="{D3D538F9-49A3-B84F-B36B-A7030CDE5D5B}" type="slidenum">
              <a:rPr lang="en-US" smtClean="0"/>
              <a:t>37</a:t>
            </a:fld>
            <a:endParaRPr lang="en-US"/>
          </a:p>
        </p:txBody>
      </p:sp>
    </p:spTree>
    <p:extLst>
      <p:ext uri="{BB962C8B-B14F-4D97-AF65-F5344CB8AC3E}">
        <p14:creationId xmlns:p14="http://schemas.microsoft.com/office/powerpoint/2010/main" val="392646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05979"/>
            <a:ext cx="9144000" cy="857250"/>
          </a:xfrm>
        </p:spPr>
        <p:txBody>
          <a:bodyPr>
            <a:normAutofit/>
          </a:bodyPr>
          <a:lstStyle/>
          <a:p>
            <a:r>
              <a:rPr lang="en-US" dirty="0"/>
              <a:t>Closing Thoughts</a:t>
            </a:r>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160020" y="1075282"/>
            <a:ext cx="8862059" cy="3794374"/>
          </a:xfrm>
        </p:spPr>
        <p:txBody>
          <a:bodyPr>
            <a:noAutofit/>
          </a:bodyPr>
          <a:lstStyle/>
          <a:p>
            <a:pPr marL="174625" indent="-174625">
              <a:lnSpc>
                <a:spcPct val="114000"/>
              </a:lnSpc>
            </a:pPr>
            <a:r>
              <a:rPr lang="en-US" sz="2400" dirty="0">
                <a:solidFill>
                  <a:schemeClr val="dk1"/>
                </a:solidFill>
              </a:rPr>
              <a:t>Redundancy is Your Friend</a:t>
            </a:r>
          </a:p>
          <a:p>
            <a:pPr marL="369926" lvl="1" indent="-141304">
              <a:lnSpc>
                <a:spcPct val="114000"/>
              </a:lnSpc>
              <a:spcBef>
                <a:spcPts val="0"/>
              </a:spcBef>
              <a:spcAft>
                <a:spcPts val="600"/>
              </a:spcAft>
            </a:pPr>
            <a:r>
              <a:rPr lang="en-US" sz="1600" dirty="0">
                <a:solidFill>
                  <a:schemeClr val="dk1"/>
                </a:solidFill>
              </a:rPr>
              <a:t>Even with static GNSS, your “total time on mark” is the key to accuracy (not longer occupations) </a:t>
            </a:r>
          </a:p>
          <a:p>
            <a:pPr marL="174625" indent="-174625">
              <a:lnSpc>
                <a:spcPct val="114000"/>
              </a:lnSpc>
              <a:spcBef>
                <a:spcPts val="300"/>
              </a:spcBef>
            </a:pPr>
            <a:r>
              <a:rPr lang="en-US" sz="2400" dirty="0">
                <a:solidFill>
                  <a:schemeClr val="dk1"/>
                </a:solidFill>
              </a:rPr>
              <a:t>Still possible (as of today) to use OPUS Projects for </a:t>
            </a:r>
            <a:r>
              <a:rPr lang="en-US" sz="2400" dirty="0" err="1">
                <a:solidFill>
                  <a:schemeClr val="dk1"/>
                </a:solidFill>
              </a:rPr>
              <a:t>GVXonBM</a:t>
            </a:r>
            <a:endParaRPr lang="en-US" sz="2400" dirty="0">
              <a:solidFill>
                <a:schemeClr val="dk1"/>
              </a:solidFill>
            </a:endParaRPr>
          </a:p>
          <a:p>
            <a:pPr marL="369926" lvl="1" indent="-141304">
              <a:lnSpc>
                <a:spcPct val="114000"/>
              </a:lnSpc>
              <a:spcBef>
                <a:spcPts val="0"/>
              </a:spcBef>
              <a:spcAft>
                <a:spcPts val="600"/>
              </a:spcAft>
            </a:pPr>
            <a:r>
              <a:rPr lang="en-US" sz="1600" dirty="0">
                <a:solidFill>
                  <a:schemeClr val="dk1"/>
                </a:solidFill>
              </a:rPr>
              <a:t>Official announcement soon?  Enjoy while it lasts!</a:t>
            </a:r>
          </a:p>
          <a:p>
            <a:pPr marL="174625" indent="-174625">
              <a:lnSpc>
                <a:spcPct val="114000"/>
              </a:lnSpc>
              <a:spcBef>
                <a:spcPts val="300"/>
              </a:spcBef>
            </a:pPr>
            <a:r>
              <a:rPr lang="en-US" sz="2400" dirty="0">
                <a:solidFill>
                  <a:schemeClr val="dk1"/>
                </a:solidFill>
              </a:rPr>
              <a:t>In the future, GNSS will become a sub-type of </a:t>
            </a:r>
            <a:r>
              <a:rPr lang="en-US" sz="2400" b="1" dirty="0">
                <a:solidFill>
                  <a:schemeClr val="dk1"/>
                </a:solidFill>
              </a:rPr>
              <a:t>GDX</a:t>
            </a:r>
            <a:r>
              <a:rPr lang="en-US" sz="2400" dirty="0">
                <a:solidFill>
                  <a:schemeClr val="dk1"/>
                </a:solidFill>
              </a:rPr>
              <a:t> file format</a:t>
            </a:r>
          </a:p>
          <a:p>
            <a:pPr marL="369926" lvl="1" indent="-141304">
              <a:lnSpc>
                <a:spcPct val="114000"/>
              </a:lnSpc>
              <a:spcBef>
                <a:spcPts val="0"/>
              </a:spcBef>
              <a:spcAft>
                <a:spcPts val="600"/>
              </a:spcAft>
            </a:pPr>
            <a:r>
              <a:rPr lang="en-US" sz="1600" b="1" dirty="0">
                <a:solidFill>
                  <a:schemeClr val="dk1"/>
                </a:solidFill>
              </a:rPr>
              <a:t>GDX</a:t>
            </a:r>
            <a:r>
              <a:rPr lang="en-US" sz="1600" dirty="0">
                <a:solidFill>
                  <a:schemeClr val="dk1"/>
                </a:solidFill>
              </a:rPr>
              <a:t> = </a:t>
            </a:r>
            <a:r>
              <a:rPr lang="en-US" sz="1600" b="1" dirty="0">
                <a:solidFill>
                  <a:schemeClr val="dk1"/>
                </a:solidFill>
              </a:rPr>
              <a:t>G</a:t>
            </a:r>
            <a:r>
              <a:rPr lang="en-US" sz="1600" dirty="0">
                <a:solidFill>
                  <a:schemeClr val="dk1"/>
                </a:solidFill>
              </a:rPr>
              <a:t>eodetic </a:t>
            </a:r>
            <a:r>
              <a:rPr lang="en-US" sz="1600" b="1" dirty="0">
                <a:solidFill>
                  <a:schemeClr val="dk1"/>
                </a:solidFill>
              </a:rPr>
              <a:t>D</a:t>
            </a:r>
            <a:r>
              <a:rPr lang="en-US" sz="1600" dirty="0">
                <a:solidFill>
                  <a:schemeClr val="dk1"/>
                </a:solidFill>
              </a:rPr>
              <a:t>ata </a:t>
            </a:r>
            <a:r>
              <a:rPr lang="en-US" sz="1600" dirty="0" err="1">
                <a:solidFill>
                  <a:schemeClr val="dk1"/>
                </a:solidFill>
              </a:rPr>
              <a:t>e</a:t>
            </a:r>
            <a:r>
              <a:rPr lang="en-US" sz="1600" b="1" dirty="0" err="1">
                <a:solidFill>
                  <a:schemeClr val="dk1"/>
                </a:solidFill>
              </a:rPr>
              <a:t>X</a:t>
            </a:r>
            <a:r>
              <a:rPr lang="en-US" sz="1600" dirty="0" err="1">
                <a:solidFill>
                  <a:schemeClr val="dk1"/>
                </a:solidFill>
              </a:rPr>
              <a:t>change</a:t>
            </a:r>
            <a:endParaRPr lang="en-US" sz="1600" dirty="0">
              <a:solidFill>
                <a:schemeClr val="dk1"/>
              </a:solidFill>
            </a:endParaRPr>
          </a:p>
          <a:p>
            <a:pPr marL="369926" lvl="1" indent="-141304">
              <a:lnSpc>
                <a:spcPct val="114000"/>
              </a:lnSpc>
              <a:spcBef>
                <a:spcPts val="0"/>
              </a:spcBef>
              <a:spcAft>
                <a:spcPts val="600"/>
              </a:spcAft>
            </a:pPr>
            <a:r>
              <a:rPr lang="en-US" sz="1600" dirty="0">
                <a:solidFill>
                  <a:schemeClr val="dk1"/>
                </a:solidFill>
              </a:rPr>
              <a:t>Still an </a:t>
            </a:r>
            <a:r>
              <a:rPr lang="en-US" sz="1600" b="1" dirty="0">
                <a:solidFill>
                  <a:schemeClr val="dk1"/>
                </a:solidFill>
              </a:rPr>
              <a:t>XML based </a:t>
            </a:r>
            <a:r>
              <a:rPr lang="en-US" sz="1600" dirty="0">
                <a:solidFill>
                  <a:schemeClr val="dk1"/>
                </a:solidFill>
              </a:rPr>
              <a:t>file format</a:t>
            </a:r>
          </a:p>
          <a:p>
            <a:pPr marL="369926" lvl="1" indent="-141304">
              <a:lnSpc>
                <a:spcPct val="114000"/>
              </a:lnSpc>
              <a:spcBef>
                <a:spcPts val="0"/>
              </a:spcBef>
              <a:spcAft>
                <a:spcPts val="600"/>
              </a:spcAft>
            </a:pPr>
            <a:r>
              <a:rPr lang="en-US" sz="1600" dirty="0">
                <a:solidFill>
                  <a:schemeClr val="dk1"/>
                </a:solidFill>
              </a:rPr>
              <a:t>Goal = one file format for observations from: GNSS, Total Station, Digital Level, Gravimeter</a:t>
            </a:r>
          </a:p>
          <a:p>
            <a:pPr marL="369926" lvl="1" indent="-141304">
              <a:lnSpc>
                <a:spcPct val="114000"/>
              </a:lnSpc>
              <a:spcBef>
                <a:spcPts val="0"/>
              </a:spcBef>
              <a:spcAft>
                <a:spcPts val="600"/>
              </a:spcAft>
            </a:pPr>
            <a:r>
              <a:rPr lang="en-US" sz="1600" i="1" dirty="0">
                <a:solidFill>
                  <a:schemeClr val="dk1"/>
                </a:solidFill>
              </a:rPr>
              <a:t>Yes, this is in conjunction with NSRS Modernization efforts</a:t>
            </a:r>
          </a:p>
          <a:p>
            <a:pPr marL="346075" indent="-288925">
              <a:spcBef>
                <a:spcPts val="0"/>
              </a:spcBef>
              <a:buFont typeface="+mj-lt"/>
              <a:buAutoNum type="arabicPeriod"/>
            </a:pPr>
            <a:endParaRPr lang="en-US" sz="1400" dirty="0"/>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fld id="{D3D538F9-49A3-B84F-B36B-A7030CDE5D5B}" type="slidenum">
              <a:rPr lang="en-US" smtClean="0"/>
              <a:t>38</a:t>
            </a:fld>
            <a:endParaRPr lang="en-US"/>
          </a:p>
        </p:txBody>
      </p:sp>
    </p:spTree>
    <p:extLst>
      <p:ext uri="{BB962C8B-B14F-4D97-AF65-F5344CB8AC3E}">
        <p14:creationId xmlns:p14="http://schemas.microsoft.com/office/powerpoint/2010/main" val="349237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BB1-55AA-4315-A205-59B41B4B41A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3191300-0FA0-42E9-96FD-35B80FB7D439}"/>
              </a:ext>
            </a:extLst>
          </p:cNvPr>
          <p:cNvSpPr>
            <a:spLocks noGrp="1"/>
          </p:cNvSpPr>
          <p:nvPr>
            <p:ph idx="1"/>
          </p:nvPr>
        </p:nvSpPr>
        <p:spPr>
          <a:xfrm>
            <a:off x="457200" y="1075282"/>
            <a:ext cx="8473440" cy="3394472"/>
          </a:xfrm>
        </p:spPr>
        <p:txBody>
          <a:bodyPr>
            <a:noAutofit/>
          </a:bodyPr>
          <a:lstStyle/>
          <a:p>
            <a:r>
              <a:rPr lang="en-US" sz="2400" dirty="0">
                <a:hlinkClick r:id="rId2"/>
              </a:rPr>
              <a:t>Survey Project Proposal Page</a:t>
            </a:r>
            <a:endParaRPr lang="en-US" sz="2400" dirty="0"/>
          </a:p>
          <a:p>
            <a:r>
              <a:rPr lang="en-US" sz="2400" dirty="0">
                <a:hlinkClick r:id="rId3"/>
              </a:rPr>
              <a:t>WinDesc Tutorial Video</a:t>
            </a:r>
            <a:endParaRPr lang="en-US" sz="2400" dirty="0"/>
          </a:p>
          <a:p>
            <a:r>
              <a:rPr lang="en-US" sz="2400" dirty="0">
                <a:hlinkClick r:id="rId4"/>
              </a:rPr>
              <a:t>OPUS Projects User Guide (HTML version)</a:t>
            </a:r>
            <a:endParaRPr lang="en-US" sz="2400" dirty="0"/>
          </a:p>
          <a:p>
            <a:r>
              <a:rPr lang="en-US" sz="2400" dirty="0">
                <a:hlinkClick r:id="rId5"/>
              </a:rPr>
              <a:t>OPUS Projects User Guide (PDF version)</a:t>
            </a:r>
            <a:endParaRPr lang="en-US" sz="2400" dirty="0"/>
          </a:p>
          <a:p>
            <a:r>
              <a:rPr lang="en-US" sz="2000" dirty="0">
                <a:hlinkClick r:id="rId6"/>
              </a:rPr>
              <a:t>Requirements for Using OPUS-Projects 5 in the 2023 GPSonBM Campaign</a:t>
            </a:r>
            <a:endParaRPr lang="en-US" sz="2000" dirty="0"/>
          </a:p>
          <a:p>
            <a:endParaRPr lang="en-US" sz="2400" dirty="0"/>
          </a:p>
          <a:p>
            <a:endParaRPr lang="en-US" sz="2400" dirty="0"/>
          </a:p>
        </p:txBody>
      </p:sp>
      <p:sp>
        <p:nvSpPr>
          <p:cNvPr id="5" name="Slide Number Placeholder 4">
            <a:extLst>
              <a:ext uri="{FF2B5EF4-FFF2-40B4-BE49-F238E27FC236}">
                <a16:creationId xmlns:a16="http://schemas.microsoft.com/office/drawing/2014/main" id="{AA60E7A5-7EB6-4800-A23A-AD65B252F35F}"/>
              </a:ext>
            </a:extLst>
          </p:cNvPr>
          <p:cNvSpPr>
            <a:spLocks noGrp="1"/>
          </p:cNvSpPr>
          <p:nvPr>
            <p:ph type="sldNum" sz="quarter" idx="12"/>
          </p:nvPr>
        </p:nvSpPr>
        <p:spPr/>
        <p:txBody>
          <a:bodyPr/>
          <a:lstStyle/>
          <a:p>
            <a:fld id="{D3D538F9-49A3-B84F-B36B-A7030CDE5D5B}" type="slidenum">
              <a:rPr lang="en-US" smtClean="0"/>
              <a:t>39</a:t>
            </a:fld>
            <a:endParaRPr lang="en-US"/>
          </a:p>
        </p:txBody>
      </p:sp>
    </p:spTree>
    <p:extLst>
      <p:ext uri="{BB962C8B-B14F-4D97-AF65-F5344CB8AC3E}">
        <p14:creationId xmlns:p14="http://schemas.microsoft.com/office/powerpoint/2010/main" val="401176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BF4164-5E70-4122-880E-AB624C8F7D6E}"/>
              </a:ext>
            </a:extLst>
          </p:cNvPr>
          <p:cNvSpPr>
            <a:spLocks noGrp="1"/>
          </p:cNvSpPr>
          <p:nvPr>
            <p:ph idx="12" sz="quarter" type="sldNum"/>
          </p:nvPr>
        </p:nvSpPr>
        <p:spPr/>
        <p:txBody>
          <a:bodyPr/>
          <a:lstStyle/>
          <a:p>
            <a:fld id="{D3D538F9-49A3-B84F-B36B-A7030CDE5D5B}" type="slidenum">
              <a:rPr lang="en-US" smtClean="0"/>
              <a:t>4</a:t>
            </a:fld>
            <a:endParaRPr lang="en-US"/>
          </a:p>
        </p:txBody>
      </p:sp>
      <p:sp>
        <p:nvSpPr>
          <p:cNvPr id="14" name="TextBox 13">
            <a:extLst>
              <a:ext uri="{FF2B5EF4-FFF2-40B4-BE49-F238E27FC236}">
                <a16:creationId xmlns:a16="http://schemas.microsoft.com/office/drawing/2014/main" id="{7942B19B-B2AD-46F9-A2F4-6DAE829DACC9}"/>
              </a:ext>
            </a:extLst>
          </p:cNvPr>
          <p:cNvSpPr txBox="1"/>
          <p:nvPr/>
        </p:nvSpPr>
        <p:spPr>
          <a:xfrm>
            <a:off x="172996" y="2609845"/>
            <a:ext cx="8497918" cy="1886670"/>
          </a:xfrm>
          <a:prstGeom prst="rect">
            <a:avLst/>
          </a:prstGeom>
          <a:noFill/>
        </p:spPr>
        <p:txBody>
          <a:bodyPr rtlCol="0" wrap="square">
            <a:spAutoFit/>
          </a:bodyPr>
          <a:lstStyle/>
          <a:p>
            <a:pPr defTabSz="228623" eaLnBrk="0" fontAlgn="base" hangingPunct="0">
              <a:spcBef>
                <a:spcPts val="600"/>
              </a:spcBef>
              <a:spcAft>
                <a:spcPct val="0"/>
              </a:spcAft>
              <a:buClrTx/>
              <a:tabLst>
                <a:tab algn="l" pos="0"/>
              </a:tabLst>
            </a:pPr>
            <a:r>
              <a:rPr altLang="zh-CN" b="1" dirty="0" kern="1200" lang="en-US" sz="2400">
                <a:solidFill>
                  <a:prstClr val="black"/>
                </a:solidFill>
                <a:latin typeface="+mj-lt"/>
                <a:ea charset="0" panose="02040503050406030204" pitchFamily="18" typeface="Cambria"/>
                <a:cs charset="0" panose="020B0606030504020204" pitchFamily="34" typeface="Open Sans"/>
                <a:sym typeface="Open Sans"/>
              </a:rPr>
              <a:t>access</a:t>
            </a:r>
            <a:r>
              <a:rPr altLang="zh-CN" dirty="0" kern="1200" lang="en-US" sz="2400">
                <a:solidFill>
                  <a:prstClr val="black"/>
                </a:solidFill>
                <a:latin typeface="+mj-lt"/>
                <a:ea charset="0" panose="02040503050406030204" pitchFamily="18" typeface="Cambria"/>
                <a:cs charset="0" panose="020B0606030504020204" pitchFamily="34" typeface="Open Sans"/>
                <a:sym typeface="Open Sans"/>
              </a:rPr>
              <a:t>… ? </a:t>
            </a:r>
            <a:r>
              <a:rPr altLang="zh-CN" dirty="0" kern="120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rPr>
              <a:t>= traditionally  marks/disks/objects</a:t>
            </a:r>
          </a:p>
          <a:p>
            <a:pPr defTabSz="228623" eaLnBrk="0" fontAlgn="base" hangingPunct="0">
              <a:spcBef>
                <a:spcPts val="600"/>
              </a:spcBef>
              <a:spcAft>
                <a:spcPct val="0"/>
              </a:spcAft>
              <a:buClrTx/>
              <a:tabLst>
                <a:tab algn="l" pos="0"/>
                <a:tab algn="l" pos="1317625"/>
              </a:tabLst>
            </a:pPr>
            <a:r>
              <a:rPr altLang="zh-CN" dirty="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rPr>
              <a:t>		 </a:t>
            </a:r>
            <a:r>
              <a:rPr altLang="zh-CN" dirty="0" kern="120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rPr>
              <a:t>= modern and future  </a:t>
            </a:r>
            <a:r>
              <a:rPr altLang="zh-CN" b="1" dirty="0" kern="120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rPr>
              <a:t>NOAA CORS Network (NCN)</a:t>
            </a:r>
          </a:p>
          <a:p>
            <a:pPr defTabSz="228623" eaLnBrk="0" fontAlgn="base" hangingPunct="0">
              <a:spcBef>
                <a:spcPct val="20000"/>
              </a:spcBef>
              <a:spcAft>
                <a:spcPct val="0"/>
              </a:spcAft>
              <a:buClrTx/>
              <a:tabLst>
                <a:tab algn="l" pos="0"/>
              </a:tabLst>
            </a:pPr>
            <a:endParaRPr altLang="zh-CN" dirty="0" kern="120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endParaRPr>
          </a:p>
          <a:p>
            <a:pPr defTabSz="228623" eaLnBrk="0" fontAlgn="base" hangingPunct="0">
              <a:spcBef>
                <a:spcPct val="20000"/>
              </a:spcBef>
              <a:spcAft>
                <a:spcPct val="0"/>
              </a:spcAft>
              <a:buClrTx/>
              <a:tabLst>
                <a:tab algn="l" pos="0"/>
              </a:tabLst>
            </a:pPr>
            <a:r>
              <a:rPr altLang="zh-CN" dirty="0" kern="120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rPr>
              <a:t>								</a:t>
            </a:r>
            <a:r>
              <a:rPr altLang="zh-CN" dirty="0" i="1" kern="1200" lang="en-US" sz="2400">
                <a:solidFill>
                  <a:prstClr val="black"/>
                </a:solidFill>
                <a:latin typeface="+mj-lt"/>
                <a:ea charset="0" panose="02040503050406030204" pitchFamily="18" typeface="Cambria"/>
                <a:cs charset="0" panose="020B0606030504020204" pitchFamily="34" typeface="Open Sans"/>
                <a:sym charset="2" panose="05000000000000000000" pitchFamily="2" typeface="Wingdings"/>
              </a:rPr>
              <a:t>via OPUS</a:t>
            </a:r>
          </a:p>
          <a:p>
            <a:endParaRPr dirty="0" lang="en-US" sz="600">
              <a:latin typeface="+mj-lt"/>
            </a:endParaRPr>
          </a:p>
        </p:txBody>
      </p:sp>
      <p:cxnSp>
        <p:nvCxnSpPr>
          <p:cNvPr id="15" name="Connector: Curved 14">
            <a:extLst>
              <a:ext uri="{FF2B5EF4-FFF2-40B4-BE49-F238E27FC236}">
                <a16:creationId xmlns:a16="http://schemas.microsoft.com/office/drawing/2014/main" id="{B44282BC-9CDC-4D1E-8733-3CD695C19A38}"/>
              </a:ext>
            </a:extLst>
          </p:cNvPr>
          <p:cNvCxnSpPr>
            <a:cxnSpLocks/>
          </p:cNvCxnSpPr>
          <p:nvPr/>
        </p:nvCxnSpPr>
        <p:spPr>
          <a:xfrm flipV="1" rot="10800000">
            <a:off x="7600098" y="3402040"/>
            <a:ext cx="1010360" cy="981034"/>
          </a:xfrm>
          <a:prstGeom prst="curvedConnector3">
            <a:avLst>
              <a:gd fmla="val -32275" name="adj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262BD7AC-8C6A-4B9C-8AB1-C8BF72B21BDA}"/>
              </a:ext>
            </a:extLst>
          </p:cNvPr>
          <p:cNvSpPr>
            <a:spLocks noGrp="1"/>
          </p:cNvSpPr>
          <p:nvPr>
            <p:ph idx="1"/>
          </p:nvPr>
        </p:nvSpPr>
        <p:spPr>
          <a:xfrm>
            <a:off x="0" y="961628"/>
            <a:ext cx="9144000" cy="1470427"/>
          </a:xfrm>
        </p:spPr>
        <p:txBody>
          <a:bodyPr/>
          <a:lstStyle/>
          <a:p>
            <a:pPr algn="ctr" indent="0" marL="0">
              <a:buNone/>
            </a:pPr>
            <a:r>
              <a:rPr altLang="zh-CN" dirty="0" lang="en-US" sz="2400">
                <a:ea charset="0" panose="02040503050406030204" pitchFamily="18" typeface="Cambria"/>
                <a:cs charset="0" panose="020B0606030504020204" pitchFamily="34" typeface="Open Sans"/>
              </a:rPr>
              <a:t>To define, maintain and provide access to the                     </a:t>
            </a:r>
            <a:r>
              <a:rPr altLang="zh-CN" b="1" dirty="0" lang="en-US" sz="3700">
                <a:solidFill>
                  <a:srgbClr val="C00000"/>
                </a:solidFill>
                <a:ea charset="0" panose="02040503050406030204" pitchFamily="18" typeface="Cambria"/>
                <a:cs charset="0" panose="020B0606030504020204" pitchFamily="34" typeface="Open Sans"/>
              </a:rPr>
              <a:t>National Spatial Reference System (NSRS) </a:t>
            </a:r>
            <a:r>
              <a:rPr altLang="zh-CN" dirty="0" lang="en-US" sz="2400">
                <a:ea charset="0" panose="02040503050406030204" pitchFamily="18" typeface="Cambria"/>
                <a:cs charset="0" panose="020B0606030504020204" pitchFamily="34" typeface="Open Sans"/>
              </a:rPr>
              <a:t>to meet our Nation’s economic, social, and environmental needs.</a:t>
            </a:r>
            <a:endParaRPr dirty="0" lang="en-US" sz="2400"/>
          </a:p>
        </p:txBody>
      </p:sp>
      <p:pic>
        <p:nvPicPr>
          <p:cNvPr id="42" name="OPUS ss">
            <a:extLst>
              <a:ext uri="{FF2B5EF4-FFF2-40B4-BE49-F238E27FC236}">
                <a16:creationId xmlns:a16="http://schemas.microsoft.com/office/drawing/2014/main" id="{12CF080A-FEE7-43EA-9179-4DCE1EEF1DA3}"/>
              </a:ext>
            </a:extLst>
          </p:cNvPr>
          <p:cNvPicPr>
            <a:picLocks noChangeAspect="1"/>
          </p:cNvPicPr>
          <p:nvPr/>
        </p:nvPicPr>
        <p:blipFill rotWithShape="1">
          <a:blip r:embed="rId3"/>
          <a:srcRect b="16"/>
          <a:stretch/>
        </p:blipFill>
        <p:spPr>
          <a:xfrm>
            <a:off x="3148891" y="3574473"/>
            <a:ext cx="4398308" cy="1525907"/>
          </a:xfrm>
          <a:prstGeom prst="rect">
            <a:avLst/>
          </a:prstGeom>
          <a:ln w="25400">
            <a:solidFill>
              <a:schemeClr val="bg1">
                <a:lumMod val="50000"/>
              </a:schemeClr>
            </a:solidFill>
          </a:ln>
        </p:spPr>
      </p:pic>
      <p:sp>
        <p:nvSpPr>
          <p:cNvPr id="10" name="Title 9">
            <a:extLst>
              <a:ext uri="{FF2B5EF4-FFF2-40B4-BE49-F238E27FC236}">
                <a16:creationId xmlns:a16="http://schemas.microsoft.com/office/drawing/2014/main" id="{8F4C358B-9CB7-4B74-8BE3-5AA2797E2788}"/>
              </a:ext>
            </a:extLst>
          </p:cNvPr>
          <p:cNvSpPr>
            <a:spLocks noGrp="1"/>
          </p:cNvSpPr>
          <p:nvPr>
            <p:ph type="title"/>
          </p:nvPr>
        </p:nvSpPr>
        <p:spPr/>
        <p:txBody>
          <a:bodyPr/>
          <a:lstStyle/>
          <a:p>
            <a:r>
              <a:rPr b="1" dirty="0" lang="en-US"/>
              <a:t>NGS Mission</a:t>
            </a:r>
          </a:p>
        </p:txBody>
      </p:sp>
    </p:spTree>
    <p:extLst>
      <p:ext uri="{BB962C8B-B14F-4D97-AF65-F5344CB8AC3E}">
        <p14:creationId xmlns:p14="http://schemas.microsoft.com/office/powerpoint/2010/main" val="128427135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4">
                                            <p:txEl>
                                              <p:pRg end="0" st="0"/>
                                            </p:txEl>
                                          </p:spTgt>
                                        </p:tgtEl>
                                        <p:attrNameLst>
                                          <p:attrName>style.visibility</p:attrName>
                                        </p:attrNameLst>
                                      </p:cBhvr>
                                      <p:to>
                                        <p:strVal val="visible"/>
                                      </p:to>
                                    </p:set>
                                    <p:animEffect filter="wipe(left)" transition="in">
                                      <p:cBhvr>
                                        <p:cTn dur="1000" id="7"/>
                                        <p:tgtEl>
                                          <p:spTgt spid="14">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8">
                                  <p:stCondLst>
                                    <p:cond delay="0"/>
                                  </p:stCondLst>
                                  <p:childTnLst>
                                    <p:set>
                                      <p:cBhvr>
                                        <p:cTn dur="1" fill="hold" id="11">
                                          <p:stCondLst>
                                            <p:cond delay="0"/>
                                          </p:stCondLst>
                                        </p:cTn>
                                        <p:tgtEl>
                                          <p:spTgt spid="14">
                                            <p:txEl>
                                              <p:pRg end="1" st="1"/>
                                            </p:txEl>
                                          </p:spTgt>
                                        </p:tgtEl>
                                        <p:attrNameLst>
                                          <p:attrName>style.visibility</p:attrName>
                                        </p:attrNameLst>
                                      </p:cBhvr>
                                      <p:to>
                                        <p:strVal val="visible"/>
                                      </p:to>
                                    </p:set>
                                    <p:animEffect filter="wipe(left)" transition="in">
                                      <p:cBhvr>
                                        <p:cTn dur="1000" id="12"/>
                                        <p:tgtEl>
                                          <p:spTgt spid="14">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4">
                                            <p:txEl>
                                              <p:pRg end="3" st="3"/>
                                            </p:txEl>
                                          </p:spTgt>
                                        </p:tgtEl>
                                        <p:attrNameLst>
                                          <p:attrName>style.visibility</p:attrName>
                                        </p:attrNameLst>
                                      </p:cBhvr>
                                      <p:to>
                                        <p:strVal val="visible"/>
                                      </p:to>
                                    </p:set>
                                    <p:animEffect filter="fade" transition="in">
                                      <p:cBhvr>
                                        <p:cTn dur="500" id="17"/>
                                        <p:tgtEl>
                                          <p:spTgt spid="14">
                                            <p:txEl>
                                              <p:pRg end="3" st="3"/>
                                            </p:txEl>
                                          </p:spTgt>
                                        </p:tgtEl>
                                      </p:cBhvr>
                                    </p:animEffect>
                                  </p:childTnLst>
                                </p:cTn>
                              </p:par>
                              <p:par>
                                <p:cTn fill="hold" id="18" nodeType="withEffect" presetClass="entr" presetID="2" presetSubtype="4">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additive="base">
                                        <p:cTn dur="2000" fill="hold" id="20"/>
                                        <p:tgtEl>
                                          <p:spTgt spid="42"/>
                                        </p:tgtEl>
                                        <p:attrNameLst>
                                          <p:attrName>ppt_x</p:attrName>
                                        </p:attrNameLst>
                                      </p:cBhvr>
                                      <p:tavLst>
                                        <p:tav tm="0">
                                          <p:val>
                                            <p:strVal val="#ppt_x"/>
                                          </p:val>
                                        </p:tav>
                                        <p:tav tm="100000">
                                          <p:val>
                                            <p:strVal val="#ppt_x"/>
                                          </p:val>
                                        </p:tav>
                                      </p:tavLst>
                                    </p:anim>
                                    <p:anim calcmode="lin" valueType="num">
                                      <p:cBhvr additive="base">
                                        <p:cTn dur="2000" fill="hold" id="21"/>
                                        <p:tgtEl>
                                          <p:spTgt spid="42"/>
                                        </p:tgtEl>
                                        <p:attrNameLst>
                                          <p:attrName>ppt_y</p:attrName>
                                        </p:attrNameLst>
                                      </p:cBhvr>
                                      <p:tavLst>
                                        <p:tav tm="0">
                                          <p:val>
                                            <p:strVal val="1+#ppt_h/2"/>
                                          </p:val>
                                        </p:tav>
                                        <p:tav tm="100000">
                                          <p:val>
                                            <p:strVal val="#ppt_y"/>
                                          </p:val>
                                        </p:tav>
                                      </p:tavLst>
                                    </p:anim>
                                  </p:childTnLst>
                                </p:cTn>
                              </p:par>
                            </p:childTnLst>
                          </p:cTn>
                        </p:par>
                        <p:par>
                          <p:cTn fill="hold" id="22">
                            <p:stCondLst>
                              <p:cond delay="2000"/>
                            </p:stCondLst>
                            <p:childTnLst>
                              <p:par>
                                <p:cTn fill="hold" id="23" nodeType="afterEffect" presetClass="entr" presetID="21" presetSubtype="1">
                                  <p:stCondLst>
                                    <p:cond delay="0"/>
                                  </p:stCondLst>
                                  <p:childTnLst>
                                    <p:set>
                                      <p:cBhvr>
                                        <p:cTn dur="1" fill="hold" id="24">
                                          <p:stCondLst>
                                            <p:cond delay="0"/>
                                          </p:stCondLst>
                                        </p:cTn>
                                        <p:tgtEl>
                                          <p:spTgt spid="15"/>
                                        </p:tgtEl>
                                        <p:attrNameLst>
                                          <p:attrName>style.visibility</p:attrName>
                                        </p:attrNameLst>
                                      </p:cBhvr>
                                      <p:to>
                                        <p:strVal val="visible"/>
                                      </p:to>
                                    </p:set>
                                    <p:animEffect filter="wheel(1)" transition="in">
                                      <p:cBhvr>
                                        <p:cTn dur="3000" id="2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EE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1600FB-AF92-4874-A7F9-F43E9CF9007B}"/>
              </a:ext>
            </a:extLst>
          </p:cNvPr>
          <p:cNvSpPr>
            <a:spLocks noGrp="1"/>
          </p:cNvSpPr>
          <p:nvPr>
            <p:ph type="sldNum" sz="quarter" idx="12"/>
          </p:nvPr>
        </p:nvSpPr>
        <p:spPr/>
        <p:txBody>
          <a:bodyPr/>
          <a:lstStyle/>
          <a:p>
            <a:fld id="{D3D538F9-49A3-B84F-B36B-A7030CDE5D5B}" type="slidenum">
              <a:rPr lang="en-US" smtClean="0"/>
              <a:t>5</a:t>
            </a:fld>
            <a:endParaRPr lang="en-US"/>
          </a:p>
        </p:txBody>
      </p:sp>
      <p:sp>
        <p:nvSpPr>
          <p:cNvPr id="20" name="title">
            <a:extLst>
              <a:ext uri="{FF2B5EF4-FFF2-40B4-BE49-F238E27FC236}">
                <a16:creationId xmlns:a16="http://schemas.microsoft.com/office/drawing/2014/main" id="{98FEE638-F944-4EF4-BBC4-5630363529B4}"/>
              </a:ext>
            </a:extLst>
          </p:cNvPr>
          <p:cNvSpPr txBox="1">
            <a:spLocks/>
          </p:cNvSpPr>
          <p:nvPr/>
        </p:nvSpPr>
        <p:spPr>
          <a:xfrm>
            <a:off x="-1" y="-9279"/>
            <a:ext cx="9144001" cy="624231"/>
          </a:xfrm>
          <a:prstGeom prst="rect">
            <a:avLst/>
          </a:prstGeom>
        </p:spPr>
        <p:txBody>
          <a:bodyPr vert="horz" wrap="square" lIns="0" tIns="8467" rIns="0" bIns="0" numCol="1" rtlCol="0"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467" algn="ctr">
              <a:buClr>
                <a:srgbClr val="6CB7E2"/>
              </a:buClr>
              <a:buSzPts val="3000"/>
            </a:pPr>
            <a:r>
              <a:rPr lang="en-US" sz="4001" b="1" dirty="0">
                <a:solidFill>
                  <a:schemeClr val="tx1"/>
                </a:solidFill>
                <a:latin typeface="Cambria" panose="02040503050406030204" pitchFamily="18" charset="0"/>
                <a:ea typeface="Cambria" panose="02040503050406030204" pitchFamily="18" charset="0"/>
                <a:cs typeface="Open Sans" panose="020B0606030504020204" pitchFamily="34" charset="0"/>
                <a:sym typeface="Open Sans"/>
              </a:rPr>
              <a:t>NCN - NOAA CORS Network</a:t>
            </a:r>
          </a:p>
        </p:txBody>
      </p:sp>
      <p:sp>
        <p:nvSpPr>
          <p:cNvPr id="21" name="map">
            <a:extLst>
              <a:ext uri="{FF2B5EF4-FFF2-40B4-BE49-F238E27FC236}">
                <a16:creationId xmlns:a16="http://schemas.microsoft.com/office/drawing/2014/main" id="{F0672CBA-39DC-4042-81D4-BA10026F0775}"/>
              </a:ext>
            </a:extLst>
          </p:cNvPr>
          <p:cNvSpPr>
            <a:spLocks noChangeAspect="1"/>
          </p:cNvSpPr>
          <p:nvPr/>
        </p:nvSpPr>
        <p:spPr>
          <a:xfrm>
            <a:off x="434063" y="621567"/>
            <a:ext cx="8275874" cy="4521934"/>
          </a:xfrm>
          <a:prstGeom prst="rect">
            <a:avLst/>
          </a:prstGeom>
          <a:blipFill>
            <a:blip r:embed="rId3" cstate="print"/>
            <a:stretch>
              <a:fillRect/>
            </a:stretch>
          </a:blipFill>
        </p:spPr>
        <p:txBody>
          <a:bodyPr wrap="square" lIns="0" tIns="0" rIns="0" bIns="0" rtlCol="0"/>
          <a:lstStyle/>
          <a:p>
            <a:endParaRPr sz="467"/>
          </a:p>
        </p:txBody>
      </p:sp>
      <p:sp>
        <p:nvSpPr>
          <p:cNvPr id="22" name="object 4">
            <a:extLst>
              <a:ext uri="{FF2B5EF4-FFF2-40B4-BE49-F238E27FC236}">
                <a16:creationId xmlns:a16="http://schemas.microsoft.com/office/drawing/2014/main" id="{6BAE6738-0BA2-47C5-BFDB-940E4DC4EDFC}"/>
              </a:ext>
            </a:extLst>
          </p:cNvPr>
          <p:cNvSpPr/>
          <p:nvPr/>
        </p:nvSpPr>
        <p:spPr>
          <a:xfrm>
            <a:off x="32774" y="4321514"/>
            <a:ext cx="2243639" cy="786958"/>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chemeClr val="bg1">
                <a:lumMod val="65000"/>
              </a:schemeClr>
            </a:solidFill>
          </a:ln>
        </p:spPr>
        <p:txBody>
          <a:bodyPr wrap="square" lIns="0" tIns="0" rIns="0" bIns="0" rtlCol="0"/>
          <a:lstStyle/>
          <a:p>
            <a:endParaRPr sz="467"/>
          </a:p>
        </p:txBody>
      </p:sp>
      <p:sp>
        <p:nvSpPr>
          <p:cNvPr id="23" name="object 6">
            <a:extLst>
              <a:ext uri="{FF2B5EF4-FFF2-40B4-BE49-F238E27FC236}">
                <a16:creationId xmlns:a16="http://schemas.microsoft.com/office/drawing/2014/main" id="{7458DB64-A475-42C8-97C6-D6C53FE9FD30}"/>
              </a:ext>
            </a:extLst>
          </p:cNvPr>
          <p:cNvSpPr txBox="1"/>
          <p:nvPr/>
        </p:nvSpPr>
        <p:spPr>
          <a:xfrm>
            <a:off x="141633" y="4435370"/>
            <a:ext cx="2093600" cy="603157"/>
          </a:xfrm>
          <a:prstGeom prst="rect">
            <a:avLst/>
          </a:prstGeom>
        </p:spPr>
        <p:txBody>
          <a:bodyPr vert="horz" wrap="square" lIns="0" tIns="8044" rIns="0" bIns="0" rtlCol="0">
            <a:spAutoFit/>
          </a:bodyPr>
          <a:lstStyle/>
          <a:p>
            <a:pPr marL="228611" indent="-228611">
              <a:spcBef>
                <a:spcPts val="64"/>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1695</a:t>
            </a:r>
            <a:r>
              <a:rPr sz="1600" b="1" dirty="0">
                <a:latin typeface="Cambria" panose="02040503050406030204" pitchFamily="18" charset="0"/>
                <a:ea typeface="Cambria" panose="02040503050406030204" pitchFamily="18" charset="0"/>
                <a:cs typeface="Open Sans" panose="020B0606030504020204" pitchFamily="34" charset="0"/>
              </a:rPr>
              <a:t> </a:t>
            </a:r>
            <a:r>
              <a:rPr sz="1600" b="1" spc="-7" dirty="0">
                <a:latin typeface="Cambria" panose="02040503050406030204" pitchFamily="18" charset="0"/>
                <a:ea typeface="Cambria" panose="02040503050406030204" pitchFamily="18" charset="0"/>
                <a:cs typeface="Open Sans" panose="020B0606030504020204" pitchFamily="34" charset="0"/>
              </a:rPr>
              <a:t>sites</a:t>
            </a:r>
            <a:endParaRPr sz="1600" dirty="0">
              <a:latin typeface="Cambria" panose="02040503050406030204" pitchFamily="18" charset="0"/>
              <a:ea typeface="Cambria" panose="02040503050406030204" pitchFamily="18" charset="0"/>
              <a:cs typeface="Open Sans" panose="020B0606030504020204" pitchFamily="34" charset="0"/>
            </a:endParaRPr>
          </a:p>
          <a:p>
            <a:pPr marL="228611" indent="-228611">
              <a:spcBef>
                <a:spcPts val="760"/>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241 </a:t>
            </a:r>
            <a:r>
              <a:rPr sz="1600" b="1" spc="-7" dirty="0">
                <a:latin typeface="Cambria" panose="02040503050406030204" pitchFamily="18" charset="0"/>
                <a:ea typeface="Cambria" panose="02040503050406030204" pitchFamily="18" charset="0"/>
                <a:cs typeface="Open Sans" panose="020B0606030504020204" pitchFamily="34" charset="0"/>
              </a:rPr>
              <a:t>organizations</a:t>
            </a:r>
            <a:endParaRPr sz="1600" dirty="0">
              <a:latin typeface="Cambria" panose="02040503050406030204" pitchFamily="18" charset="0"/>
              <a:ea typeface="Cambria" panose="02040503050406030204" pitchFamily="18" charset="0"/>
              <a:cs typeface="Open Sans" panose="020B0606030504020204" pitchFamily="34" charset="0"/>
            </a:endParaRPr>
          </a:p>
        </p:txBody>
      </p:sp>
      <p:pic>
        <p:nvPicPr>
          <p:cNvPr id="26" name="Picture 25">
            <a:extLst>
              <a:ext uri="{FF2B5EF4-FFF2-40B4-BE49-F238E27FC236}">
                <a16:creationId xmlns:a16="http://schemas.microsoft.com/office/drawing/2014/main" id="{74F5A647-6447-4DA1-91EC-E2BF6CFDC1B8}"/>
              </a:ext>
            </a:extLst>
          </p:cNvPr>
          <p:cNvPicPr>
            <a:picLocks noChangeAspect="1"/>
          </p:cNvPicPr>
          <p:nvPr/>
        </p:nvPicPr>
        <p:blipFill>
          <a:blip r:embed="rId4"/>
          <a:stretch>
            <a:fillRect/>
          </a:stretch>
        </p:blipFill>
        <p:spPr>
          <a:xfrm>
            <a:off x="4112414" y="3252016"/>
            <a:ext cx="4990574" cy="1653539"/>
          </a:xfrm>
          <a:prstGeom prst="rect">
            <a:avLst/>
          </a:prstGeom>
          <a:solidFill>
            <a:srgbClr val="FFFFFF"/>
          </a:solidFill>
          <a:ln w="28575">
            <a:solidFill>
              <a:schemeClr val="bg1">
                <a:lumMod val="65000"/>
              </a:schemeClr>
            </a:solidFill>
          </a:ln>
        </p:spPr>
      </p:pic>
      <p:pic>
        <p:nvPicPr>
          <p:cNvPr id="1028" name="mario?" descr="https://static.wikia.nocookie.net/nintendo/images/0/02/Question_Block_NSMB.png/revision/latest/scale-to-width-down/1000?cb=20151206055532&amp;path-prefix=en">
            <a:extLst>
              <a:ext uri="{FF2B5EF4-FFF2-40B4-BE49-F238E27FC236}">
                <a16:creationId xmlns:a16="http://schemas.microsoft.com/office/drawing/2014/main" id="{82F4D1D7-3B9E-4F91-BC72-AA6F29EAD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512" y="1219515"/>
            <a:ext cx="2706973" cy="270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0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8"/>
                                        </p:tgtEl>
                                      </p:cBhvr>
                                    </p:animEffect>
                                    <p:set>
                                      <p:cBhvr>
                                        <p:cTn id="15" dur="1" fill="hold">
                                          <p:stCondLst>
                                            <p:cond delay="499"/>
                                          </p:stCondLst>
                                        </p:cTn>
                                        <p:tgtEl>
                                          <p:spTgt spid="102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D96D-AB54-40F0-BD39-25A189FC88AB}"/>
              </a:ext>
            </a:extLst>
          </p:cNvPr>
          <p:cNvSpPr>
            <a:spLocks noGrp="1"/>
          </p:cNvSpPr>
          <p:nvPr>
            <p:ph type="title"/>
          </p:nvPr>
        </p:nvSpPr>
        <p:spPr/>
        <p:txBody>
          <a:bodyPr/>
          <a:lstStyle/>
          <a:p>
            <a:r>
              <a:rPr lang="en-US" dirty="0"/>
              <a:t>RTN - Real Time Network</a:t>
            </a:r>
          </a:p>
        </p:txBody>
      </p:sp>
      <p:sp>
        <p:nvSpPr>
          <p:cNvPr id="3" name="Content Placeholder 2">
            <a:extLst>
              <a:ext uri="{FF2B5EF4-FFF2-40B4-BE49-F238E27FC236}">
                <a16:creationId xmlns:a16="http://schemas.microsoft.com/office/drawing/2014/main" id="{4AC88130-BC6E-4DD7-80DA-B263FACF7BF6}"/>
              </a:ext>
            </a:extLst>
          </p:cNvPr>
          <p:cNvSpPr>
            <a:spLocks noGrp="1"/>
          </p:cNvSpPr>
          <p:nvPr>
            <p:ph idx="1"/>
          </p:nvPr>
        </p:nvSpPr>
        <p:spPr>
          <a:xfrm>
            <a:off x="457200" y="1075282"/>
            <a:ext cx="8229600" cy="3394472"/>
          </a:xfrm>
        </p:spPr>
        <p:txBody>
          <a:bodyPr/>
          <a:lstStyle/>
          <a:p>
            <a:r>
              <a:rPr lang="en-US" sz="2400" dirty="0"/>
              <a:t>aka NRTK - Network RTK</a:t>
            </a:r>
          </a:p>
          <a:p>
            <a:r>
              <a:rPr lang="en-US" sz="2400" dirty="0"/>
              <a:t>A group of GNSS receivers that collect data and send it to server(s), which then deliver corrections to users</a:t>
            </a:r>
          </a:p>
          <a:p>
            <a:r>
              <a:rPr lang="en-US" sz="2400" dirty="0"/>
              <a:t>Different principles, but all are RTN/NRTK methods:</a:t>
            </a:r>
          </a:p>
          <a:p>
            <a:pPr lvl="1"/>
            <a:r>
              <a:rPr lang="en-US" sz="2000" b="1" dirty="0"/>
              <a:t>VRS</a:t>
            </a:r>
            <a:r>
              <a:rPr lang="en-US" sz="2000" dirty="0"/>
              <a:t> - Virtual Reference Station</a:t>
            </a:r>
          </a:p>
          <a:p>
            <a:pPr lvl="1"/>
            <a:r>
              <a:rPr lang="en-US" sz="2000" b="1" dirty="0"/>
              <a:t>MAC</a:t>
            </a:r>
            <a:r>
              <a:rPr lang="en-US" sz="2000" dirty="0"/>
              <a:t> - Master-Auxiliary Concept (2 types of corrections possible)</a:t>
            </a:r>
          </a:p>
          <a:p>
            <a:pPr lvl="2"/>
            <a:r>
              <a:rPr lang="en-US" sz="1600" dirty="0"/>
              <a:t>MAX – Master-Auxiliary Corrections</a:t>
            </a:r>
          </a:p>
          <a:p>
            <a:pPr lvl="2"/>
            <a:r>
              <a:rPr lang="en-US" sz="1600" dirty="0" err="1"/>
              <a:t>i</a:t>
            </a:r>
            <a:r>
              <a:rPr lang="en-US" sz="1600" dirty="0"/>
              <a:t>-MAX - Individualized Master-Auxiliary Corrections</a:t>
            </a:r>
          </a:p>
          <a:p>
            <a:pPr lvl="1"/>
            <a:r>
              <a:rPr lang="en-US" sz="2000" b="1" dirty="0"/>
              <a:t>FKP</a:t>
            </a:r>
            <a:r>
              <a:rPr lang="en-US" sz="2000" dirty="0"/>
              <a:t> - </a:t>
            </a:r>
            <a:r>
              <a:rPr lang="en-US" sz="2000" dirty="0" err="1"/>
              <a:t>Flächen</a:t>
            </a:r>
            <a:r>
              <a:rPr lang="en-US" sz="2000" dirty="0"/>
              <a:t> </a:t>
            </a:r>
            <a:r>
              <a:rPr lang="en-US" sz="2000" dirty="0" err="1"/>
              <a:t>Korrektur</a:t>
            </a:r>
            <a:r>
              <a:rPr lang="en-US" sz="2000" dirty="0"/>
              <a:t> Parameter</a:t>
            </a:r>
          </a:p>
          <a:p>
            <a:endParaRPr lang="en-US" dirty="0"/>
          </a:p>
        </p:txBody>
      </p:sp>
      <p:sp>
        <p:nvSpPr>
          <p:cNvPr id="5" name="Slide Number Placeholder 4">
            <a:extLst>
              <a:ext uri="{FF2B5EF4-FFF2-40B4-BE49-F238E27FC236}">
                <a16:creationId xmlns:a16="http://schemas.microsoft.com/office/drawing/2014/main" id="{929AEB65-8389-4946-95BF-215501CF5C50}"/>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24443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0654-50E8-4A2A-B33F-8329CBAB4AC4}"/>
              </a:ext>
            </a:extLst>
          </p:cNvPr>
          <p:cNvSpPr>
            <a:spLocks noGrp="1"/>
          </p:cNvSpPr>
          <p:nvPr>
            <p:ph type="title"/>
          </p:nvPr>
        </p:nvSpPr>
        <p:spPr/>
        <p:txBody>
          <a:bodyPr>
            <a:normAutofit/>
          </a:bodyPr>
          <a:lstStyle/>
          <a:p>
            <a:r>
              <a:rPr b="1" dirty="0" lang="en-US"/>
              <a:t>G</a:t>
            </a:r>
            <a:r>
              <a:rPr dirty="0" lang="en-US"/>
              <a:t>NSS </a:t>
            </a:r>
            <a:r>
              <a:rPr b="1" dirty="0" lang="en-US"/>
              <a:t>V</a:t>
            </a:r>
            <a:r>
              <a:rPr dirty="0" lang="en-US"/>
              <a:t>ector </a:t>
            </a:r>
            <a:r>
              <a:rPr dirty="0" err="1" lang="en-US"/>
              <a:t>e</a:t>
            </a:r>
            <a:r>
              <a:rPr b="1" dirty="0" err="1" lang="en-US"/>
              <a:t>X</a:t>
            </a:r>
            <a:r>
              <a:rPr dirty="0" err="1" lang="en-US"/>
              <a:t>change</a:t>
            </a:r>
            <a:r>
              <a:rPr dirty="0" lang="en-US"/>
              <a:t> (GVX)</a:t>
            </a:r>
          </a:p>
        </p:txBody>
      </p:sp>
      <p:sp>
        <p:nvSpPr>
          <p:cNvPr id="3" name="Content Placeholder 2">
            <a:extLst>
              <a:ext uri="{FF2B5EF4-FFF2-40B4-BE49-F238E27FC236}">
                <a16:creationId xmlns:a16="http://schemas.microsoft.com/office/drawing/2014/main" id="{D9A6AC89-8298-4083-A953-57CBAB242CE7}"/>
              </a:ext>
            </a:extLst>
          </p:cNvPr>
          <p:cNvSpPr>
            <a:spLocks noGrp="1"/>
          </p:cNvSpPr>
          <p:nvPr>
            <p:ph idx="1"/>
          </p:nvPr>
        </p:nvSpPr>
        <p:spPr>
          <a:xfrm>
            <a:off x="457200" y="1063229"/>
            <a:ext cx="8229600" cy="3406525"/>
          </a:xfrm>
        </p:spPr>
        <p:txBody>
          <a:bodyPr>
            <a:noAutofit/>
          </a:bodyPr>
          <a:lstStyle/>
          <a:p>
            <a:pPr algn="ctr" indent="0" marL="0">
              <a:buNone/>
            </a:pPr>
            <a:r>
              <a:rPr dirty="0" lang="en-US" sz="1800">
                <a:ea charset="0" panose="02040503050406030204" pitchFamily="18" typeface="Cambria"/>
                <a:cs charset="0" panose="020B0606030504020204" pitchFamily="34" typeface="Open Sans"/>
                <a:hlinkClick r:id="rId2"/>
              </a:rPr>
              <a:t>Hyperlink to GVX Info Page</a:t>
            </a:r>
            <a:endParaRPr dirty="0" lang="en-US" sz="1800">
              <a:ea charset="0" panose="02040503050406030204" pitchFamily="18" typeface="Cambria"/>
              <a:cs charset="0" panose="020B0606030504020204" pitchFamily="34" typeface="Open Sans"/>
            </a:endParaRPr>
          </a:p>
          <a:p>
            <a:r>
              <a:rPr dirty="0" lang="en-US" sz="2000">
                <a:ea charset="0" panose="02040503050406030204" pitchFamily="18" typeface="Cambria"/>
                <a:cs charset="0" panose="020B0606030504020204" pitchFamily="34" typeface="Open Sans"/>
              </a:rPr>
              <a:t>Detailed documentation, Schema, and Example File available</a:t>
            </a:r>
          </a:p>
          <a:p>
            <a:r>
              <a:rPr dirty="0" lang="en-US" sz="2000">
                <a:ea charset="0" panose="02040503050406030204" pitchFamily="18" typeface="Cambria"/>
                <a:cs charset="0" panose="020B0606030504020204" pitchFamily="34" typeface="Open Sans"/>
              </a:rPr>
              <a:t>Any major search engine: “</a:t>
            </a:r>
            <a:r>
              <a:rPr dirty="0" err="1" lang="en-US" sz="2000">
                <a:ea charset="0" panose="02040503050406030204" pitchFamily="18" typeface="Cambria"/>
                <a:cs charset="0" panose="020B0606030504020204" pitchFamily="34" typeface="Open Sans"/>
              </a:rPr>
              <a:t>ngs</a:t>
            </a:r>
            <a:r>
              <a:rPr dirty="0" lang="en-US" sz="2000">
                <a:ea charset="0" panose="02040503050406030204" pitchFamily="18" typeface="Cambria"/>
                <a:cs charset="0" panose="020B0606030504020204" pitchFamily="34" typeface="Open Sans"/>
              </a:rPr>
              <a:t> </a:t>
            </a:r>
            <a:r>
              <a:rPr dirty="0" err="1" lang="en-US" sz="2000">
                <a:ea charset="0" panose="02040503050406030204" pitchFamily="18" typeface="Cambria"/>
                <a:cs charset="0" panose="020B0606030504020204" pitchFamily="34" typeface="Open Sans"/>
              </a:rPr>
              <a:t>gvx</a:t>
            </a:r>
            <a:r>
              <a:rPr dirty="0" lang="en-US" sz="2000">
                <a:ea charset="0" panose="02040503050406030204" pitchFamily="18" typeface="Cambria"/>
                <a:cs charset="0" panose="020B0606030504020204" pitchFamily="34" typeface="Open Sans"/>
              </a:rPr>
              <a:t> file format”</a:t>
            </a:r>
          </a:p>
          <a:p>
            <a:r>
              <a:rPr dirty="0" lang="en-US" sz="2000">
                <a:ea charset="0" panose="02040503050406030204" pitchFamily="18" typeface="Cambria"/>
                <a:cs charset="0" panose="020B0606030504020204" pitchFamily="34" typeface="Open Sans"/>
              </a:rPr>
              <a:t>Open standard for anyone to use or integrate</a:t>
            </a:r>
          </a:p>
          <a:p>
            <a:pPr algn="ctr" indent="0" marL="0">
              <a:buNone/>
            </a:pPr>
            <a:r>
              <a:rPr b="1" dirty="0" lang="en-US" sz="3100">
                <a:ea charset="0" panose="02040503050406030204" pitchFamily="18" typeface="Cambria"/>
                <a:cs charset="0" panose="020B0606030504020204" pitchFamily="34" typeface="Open Sans"/>
              </a:rPr>
              <a:t>GVX is sort of like… RINEX for RTK/RTN data</a:t>
            </a:r>
          </a:p>
          <a:p>
            <a:endParaRPr dirty="0" lang="en-US" sz="2000">
              <a:ea charset="0" panose="02040503050406030204" pitchFamily="18" typeface="Cambria"/>
              <a:cs charset="0" panose="020B0606030504020204" pitchFamily="34" typeface="Open Sans"/>
            </a:endParaRPr>
          </a:p>
        </p:txBody>
      </p:sp>
      <p:sp>
        <p:nvSpPr>
          <p:cNvPr id="6" name="Slide Number Placeholder 5">
            <a:extLst>
              <a:ext uri="{FF2B5EF4-FFF2-40B4-BE49-F238E27FC236}">
                <a16:creationId xmlns:a16="http://schemas.microsoft.com/office/drawing/2014/main" id="{ABF2A1EE-B4A2-497E-B9D2-BA7335035219}"/>
              </a:ext>
            </a:extLst>
          </p:cNvPr>
          <p:cNvSpPr>
            <a:spLocks noGrp="1"/>
          </p:cNvSpPr>
          <p:nvPr>
            <p:ph idx="12" sz="quarter" type="sldNum"/>
          </p:nvPr>
        </p:nvSpPr>
        <p:spPr/>
        <p:txBody>
          <a:bodyPr/>
          <a:lstStyle/>
          <a:p>
            <a:fld id="{D3D538F9-49A3-B84F-B36B-A7030CDE5D5B}" type="slidenum">
              <a:rPr lang="en-US" smtClean="0"/>
              <a:t>7</a:t>
            </a:fld>
            <a:endParaRPr lang="en-US"/>
          </a:p>
        </p:txBody>
      </p:sp>
      <p:pic>
        <p:nvPicPr>
          <p:cNvPr descr="C:\Users\JEFF~1.JAL\AppData\Local\Temp\1\SNAGHTML14ca860a.PNG" id="8" name="FIG paper">
            <a:extLst>
              <a:ext uri="{FF2B5EF4-FFF2-40B4-BE49-F238E27FC236}">
                <a16:creationId xmlns:a16="http://schemas.microsoft.com/office/drawing/2014/main" id="{5A3AFEF2-73B3-4E93-9627-093A8F886E39}"/>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37" y="4039579"/>
            <a:ext cx="3049363" cy="1040203"/>
          </a:xfrm>
          <a:prstGeom prst="rect">
            <a:avLst/>
          </a:prstGeom>
          <a:solidFill>
            <a:schemeClr val="lt2"/>
          </a:solidFill>
          <a:ln w="38100">
            <a:solidFill>
              <a:schemeClr val="bg1">
                <a:lumMod val="75000"/>
              </a:schemeClr>
            </a:solidFill>
          </a:ln>
        </p:spPr>
      </p:pic>
      <p:pic>
        <p:nvPicPr>
          <p:cNvPr id="9" name="GVX homepage">
            <a:extLst>
              <a:ext uri="{FF2B5EF4-FFF2-40B4-BE49-F238E27FC236}">
                <a16:creationId xmlns:a16="http://schemas.microsoft.com/office/drawing/2014/main" id="{4DCA50BD-7DEF-4FAD-96AF-E8F5B73D99C0}"/>
              </a:ext>
            </a:extLst>
          </p:cNvPr>
          <p:cNvPicPr>
            <a:picLocks noChangeAspect="1"/>
          </p:cNvPicPr>
          <p:nvPr/>
        </p:nvPicPr>
        <p:blipFill rotWithShape="1">
          <a:blip r:embed="rId4"/>
          <a:srcRect b="53" t="132"/>
          <a:stretch/>
        </p:blipFill>
        <p:spPr>
          <a:xfrm>
            <a:off x="2138371" y="3276898"/>
            <a:ext cx="3310797" cy="1040203"/>
          </a:xfrm>
          <a:prstGeom prst="rect">
            <a:avLst/>
          </a:prstGeom>
          <a:solidFill>
            <a:schemeClr val="lt2"/>
          </a:solidFill>
          <a:ln w="38100">
            <a:solidFill>
              <a:schemeClr val="bg1">
                <a:lumMod val="75000"/>
              </a:schemeClr>
            </a:solidFill>
          </a:ln>
        </p:spPr>
      </p:pic>
      <p:pic>
        <p:nvPicPr>
          <p:cNvPr id="10" name="2020 May webinar">
            <a:extLst>
              <a:ext uri="{FF2B5EF4-FFF2-40B4-BE49-F238E27FC236}">
                <a16:creationId xmlns:a16="http://schemas.microsoft.com/office/drawing/2014/main" id="{609B9E6D-61C7-4FC5-9169-3FDA239C0EFC}"/>
              </a:ext>
            </a:extLst>
          </p:cNvPr>
          <p:cNvPicPr>
            <a:picLocks noChangeAspect="1"/>
          </p:cNvPicPr>
          <p:nvPr/>
        </p:nvPicPr>
        <p:blipFill>
          <a:blip r:embed="rId5"/>
          <a:stretch>
            <a:fillRect/>
          </a:stretch>
        </p:blipFill>
        <p:spPr>
          <a:xfrm>
            <a:off x="4324882" y="4251347"/>
            <a:ext cx="3028727" cy="828435"/>
          </a:xfrm>
          <a:prstGeom prst="rect">
            <a:avLst/>
          </a:prstGeom>
          <a:solidFill>
            <a:schemeClr val="lt2"/>
          </a:solidFill>
          <a:ln w="38100">
            <a:solidFill>
              <a:schemeClr val="bg1">
                <a:lumMod val="75000"/>
              </a:schemeClr>
            </a:solidFill>
          </a:ln>
        </p:spPr>
      </p:pic>
      <p:pic>
        <p:nvPicPr>
          <p:cNvPr id="11" name="2022 March webinar">
            <a:extLst>
              <a:ext uri="{FF2B5EF4-FFF2-40B4-BE49-F238E27FC236}">
                <a16:creationId xmlns:a16="http://schemas.microsoft.com/office/drawing/2014/main" id="{177905FB-9F1A-421A-A10F-82860867414E}"/>
              </a:ext>
            </a:extLst>
          </p:cNvPr>
          <p:cNvPicPr>
            <a:picLocks noChangeAspect="1"/>
          </p:cNvPicPr>
          <p:nvPr/>
        </p:nvPicPr>
        <p:blipFill>
          <a:blip r:embed="rId6"/>
          <a:stretch>
            <a:fillRect/>
          </a:stretch>
        </p:blipFill>
        <p:spPr>
          <a:xfrm>
            <a:off x="5808001" y="3343686"/>
            <a:ext cx="3252935" cy="912037"/>
          </a:xfrm>
          <a:prstGeom prst="rect">
            <a:avLst/>
          </a:prstGeom>
          <a:solidFill>
            <a:schemeClr val="lt2"/>
          </a:solidFill>
          <a:ln w="38100">
            <a:solidFill>
              <a:schemeClr val="bg1">
                <a:lumMod val="75000"/>
              </a:schemeClr>
            </a:solidFill>
          </a:ln>
        </p:spPr>
      </p:pic>
      <p:sp>
        <p:nvSpPr>
          <p:cNvPr id="13" name="TextBox 12">
            <a:extLst>
              <a:ext uri="{FF2B5EF4-FFF2-40B4-BE49-F238E27FC236}">
                <a16:creationId xmlns:a16="http://schemas.microsoft.com/office/drawing/2014/main" id="{14B059A2-F201-4ED4-A7EB-2B330E410270}"/>
              </a:ext>
            </a:extLst>
          </p:cNvPr>
          <p:cNvSpPr txBox="1"/>
          <p:nvPr/>
        </p:nvSpPr>
        <p:spPr>
          <a:xfrm>
            <a:off x="709127" y="3352800"/>
            <a:ext cx="1398143" cy="648105"/>
          </a:xfrm>
          <a:prstGeom prst="rect">
            <a:avLst/>
          </a:prstGeom>
          <a:noFill/>
        </p:spPr>
        <p:txBody>
          <a:bodyPr rtlCol="0" wrap="square">
            <a:noAutofit/>
          </a:bodyPr>
          <a:lstStyle/>
          <a:p>
            <a:r>
              <a:rPr dirty="0" i="1" lang="en-US">
                <a:latin typeface="+mj-lt"/>
              </a:rPr>
              <a:t>GVX details?</a:t>
            </a:r>
          </a:p>
          <a:p>
            <a:r>
              <a:rPr dirty="0" i="1" lang="en-US">
                <a:latin typeface="+mj-lt"/>
              </a:rPr>
              <a:t>Check out:</a:t>
            </a:r>
          </a:p>
        </p:txBody>
      </p:sp>
    </p:spTree>
    <p:extLst>
      <p:ext uri="{BB962C8B-B14F-4D97-AF65-F5344CB8AC3E}">
        <p14:creationId xmlns:p14="http://schemas.microsoft.com/office/powerpoint/2010/main" val="98496065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3">
                                            <p:txEl>
                                              <p:pRg end="4" st="4"/>
                                            </p:txEl>
                                          </p:spTgt>
                                        </p:tgtEl>
                                        <p:attrNameLst>
                                          <p:attrName>style.visibility</p:attrName>
                                        </p:attrNameLst>
                                      </p:cBhvr>
                                      <p:to>
                                        <p:strVal val="visible"/>
                                      </p:to>
                                    </p:set>
                                    <p:animEffect filter="fade" transition="in">
                                      <p:cBhvr>
                                        <p:cTn dur="1000" id="7"/>
                                        <p:tgtEl>
                                          <p:spTgt spid="3">
                                            <p:txEl>
                                              <p:pRg end="4" st="4"/>
                                            </p:txEl>
                                          </p:spTgt>
                                        </p:tgtEl>
                                      </p:cBhvr>
                                    </p:animEffect>
                                    <p:anim calcmode="lin" valueType="num">
                                      <p:cBhvr>
                                        <p:cTn dur="1000" fill="hold" id="8"/>
                                        <p:tgtEl>
                                          <p:spTgt spid="3">
                                            <p:txEl>
                                              <p:pRg end="4" st="4"/>
                                            </p:txEl>
                                          </p:spTgt>
                                        </p:tgtEl>
                                        <p:attrNameLst>
                                          <p:attrName>ppt_x</p:attrName>
                                        </p:attrNameLst>
                                      </p:cBhvr>
                                      <p:tavLst>
                                        <p:tav tm="0">
                                          <p:val>
                                            <p:strVal val="#ppt_x"/>
                                          </p:val>
                                        </p:tav>
                                        <p:tav tm="100000">
                                          <p:val>
                                            <p:strVal val="#ppt_x"/>
                                          </p:val>
                                        </p:tav>
                                      </p:tavLst>
                                    </p:anim>
                                    <p:anim calcmode="lin" valueType="num">
                                      <p:cBhvr>
                                        <p:cTn dur="1000" fill="hold" id="9"/>
                                        <p:tgtEl>
                                          <p:spTgt spid="3">
                                            <p:txEl>
                                              <p:pRg end="4" st="4"/>
                                            </p:txEl>
                                          </p:spTgt>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id="11" nodeType="afterEffect" presetClass="entr" presetID="22" presetSubtype="8">
                                  <p:stCondLst>
                                    <p:cond delay="1000"/>
                                  </p:stCondLst>
                                  <p:childTnLst>
                                    <p:set>
                                      <p:cBhvr>
                                        <p:cTn dur="1" fill="hold" id="12">
                                          <p:stCondLst>
                                            <p:cond delay="0"/>
                                          </p:stCondLst>
                                        </p:cTn>
                                        <p:tgtEl>
                                          <p:spTgt spid="13">
                                            <p:txEl>
                                              <p:pRg end="0" st="0"/>
                                            </p:txEl>
                                          </p:spTgt>
                                        </p:tgtEl>
                                        <p:attrNameLst>
                                          <p:attrName>style.visibility</p:attrName>
                                        </p:attrNameLst>
                                      </p:cBhvr>
                                      <p:to>
                                        <p:strVal val="visible"/>
                                      </p:to>
                                    </p:set>
                                    <p:animEffect filter="wipe(left)" transition="in">
                                      <p:cBhvr>
                                        <p:cTn dur="500" id="13"/>
                                        <p:tgtEl>
                                          <p:spTgt spid="13">
                                            <p:txEl>
                                              <p:pRg end="0" st="0"/>
                                            </p:txEl>
                                          </p:spTgt>
                                        </p:tgtEl>
                                      </p:cBhvr>
                                    </p:animEffect>
                                  </p:childTnLst>
                                </p:cTn>
                              </p:par>
                            </p:childTnLst>
                          </p:cTn>
                        </p:par>
                        <p:par>
                          <p:cTn fill="hold" id="14">
                            <p:stCondLst>
                              <p:cond delay="2500"/>
                            </p:stCondLst>
                            <p:childTnLst>
                              <p:par>
                                <p:cTn fill="hold" id="15" nodeType="afterEffect" presetClass="entr" presetID="22" presetSubtype="8">
                                  <p:stCondLst>
                                    <p:cond delay="0"/>
                                  </p:stCondLst>
                                  <p:childTnLst>
                                    <p:set>
                                      <p:cBhvr>
                                        <p:cTn dur="1" fill="hold" id="16">
                                          <p:stCondLst>
                                            <p:cond delay="0"/>
                                          </p:stCondLst>
                                        </p:cTn>
                                        <p:tgtEl>
                                          <p:spTgt spid="13">
                                            <p:txEl>
                                              <p:pRg end="1" st="1"/>
                                            </p:txEl>
                                          </p:spTgt>
                                        </p:tgtEl>
                                        <p:attrNameLst>
                                          <p:attrName>style.visibility</p:attrName>
                                        </p:attrNameLst>
                                      </p:cBhvr>
                                      <p:to>
                                        <p:strVal val="visible"/>
                                      </p:to>
                                    </p:set>
                                    <p:animEffect filter="wipe(left)" transition="in">
                                      <p:cBhvr>
                                        <p:cTn dur="500" id="17"/>
                                        <p:tgtEl>
                                          <p:spTgt spid="13">
                                            <p:txEl>
                                              <p:pRg end="1" st="1"/>
                                            </p:txEl>
                                          </p:spTgt>
                                        </p:tgtEl>
                                      </p:cBhvr>
                                    </p:animEffect>
                                  </p:childTnLst>
                                </p:cTn>
                              </p:par>
                            </p:childTnLst>
                          </p:cTn>
                        </p:par>
                        <p:par>
                          <p:cTn fill="hold" id="18">
                            <p:stCondLst>
                              <p:cond delay="3000"/>
                            </p:stCondLst>
                            <p:childTnLst>
                              <p:par>
                                <p:cTn fill="hold"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p:stCondLst>
                              <p:cond delay="3500"/>
                            </p:stCondLst>
                            <p:childTnLst>
                              <p:par>
                                <p:cTn fill="hold" id="23" nodeType="after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p:stCondLst>
                              <p:cond delay="4000"/>
                            </p:stCondLst>
                            <p:childTnLst>
                              <p:par>
                                <p:cTn fill="hold"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par>
                          <p:cTn fill="hold" id="30">
                            <p:stCondLst>
                              <p:cond delay="4500"/>
                            </p:stCondLst>
                            <p:childTnLst>
                              <p:par>
                                <p:cTn fill="hold" id="31" nodeType="afterEffect" presetClass="entr" presetID="10"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500" id="3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A0A1-FB69-49C7-9803-F885179E58B9}"/>
              </a:ext>
            </a:extLst>
          </p:cNvPr>
          <p:cNvSpPr>
            <a:spLocks noGrp="1"/>
          </p:cNvSpPr>
          <p:nvPr>
            <p:ph type="title"/>
          </p:nvPr>
        </p:nvSpPr>
        <p:spPr/>
        <p:txBody>
          <a:bodyPr/>
          <a:lstStyle/>
          <a:p>
            <a:r>
              <a:rPr lang="en-US" dirty="0"/>
              <a:t>GVX ≈ RINEX for RTK/RTN data</a:t>
            </a:r>
          </a:p>
        </p:txBody>
      </p:sp>
      <p:sp>
        <p:nvSpPr>
          <p:cNvPr id="3" name="Text Placeholder 2">
            <a:extLst>
              <a:ext uri="{FF2B5EF4-FFF2-40B4-BE49-F238E27FC236}">
                <a16:creationId xmlns:a16="http://schemas.microsoft.com/office/drawing/2014/main" id="{0CE2FA01-D215-4F4C-8ADD-EC8ED181B012}"/>
              </a:ext>
            </a:extLst>
          </p:cNvPr>
          <p:cNvSpPr>
            <a:spLocks noGrp="1"/>
          </p:cNvSpPr>
          <p:nvPr>
            <p:ph type="body" idx="1"/>
          </p:nvPr>
        </p:nvSpPr>
        <p:spPr>
          <a:xfrm>
            <a:off x="457199" y="1063229"/>
            <a:ext cx="4040188" cy="479822"/>
          </a:xfrm>
        </p:spPr>
        <p:txBody>
          <a:bodyPr>
            <a:noAutofit/>
          </a:bodyPr>
          <a:lstStyle/>
          <a:p>
            <a:pPr algn="ctr"/>
            <a:r>
              <a:rPr lang="en-US" sz="2800" dirty="0"/>
              <a:t>RINEX</a:t>
            </a:r>
          </a:p>
        </p:txBody>
      </p:sp>
      <p:sp>
        <p:nvSpPr>
          <p:cNvPr id="4" name="Content Placeholder 3">
            <a:extLst>
              <a:ext uri="{FF2B5EF4-FFF2-40B4-BE49-F238E27FC236}">
                <a16:creationId xmlns:a16="http://schemas.microsoft.com/office/drawing/2014/main" id="{825AB0B0-DEAB-481F-99B0-D8AD78C6C59C}"/>
              </a:ext>
            </a:extLst>
          </p:cNvPr>
          <p:cNvSpPr>
            <a:spLocks noGrp="1"/>
          </p:cNvSpPr>
          <p:nvPr>
            <p:ph sz="half" idx="2"/>
          </p:nvPr>
        </p:nvSpPr>
        <p:spPr>
          <a:xfrm>
            <a:off x="457199" y="1543049"/>
            <a:ext cx="4040188" cy="3224213"/>
          </a:xfrm>
        </p:spPr>
        <p:txBody>
          <a:bodyPr>
            <a:noAutofit/>
          </a:bodyPr>
          <a:lstStyle/>
          <a:p>
            <a:pPr marL="0" indent="0">
              <a:buNone/>
            </a:pPr>
            <a:r>
              <a:rPr lang="en-US" sz="1800" b="1" u="sng" dirty="0"/>
              <a:t>Un</a:t>
            </a:r>
            <a:r>
              <a:rPr lang="en-US" sz="1800" dirty="0"/>
              <a:t>corrected Observations</a:t>
            </a:r>
          </a:p>
          <a:p>
            <a:pPr marL="174625" indent="-112713">
              <a:spcBef>
                <a:spcPts val="0"/>
              </a:spcBef>
            </a:pPr>
            <a:r>
              <a:rPr lang="en-US" sz="1400" dirty="0"/>
              <a:t>That’s why we post-process them</a:t>
            </a:r>
          </a:p>
          <a:p>
            <a:pPr marL="0" indent="0">
              <a:spcBef>
                <a:spcPts val="600"/>
              </a:spcBef>
              <a:buNone/>
            </a:pPr>
            <a:r>
              <a:rPr lang="en-US" sz="1800" dirty="0"/>
              <a:t>Static Observations</a:t>
            </a:r>
          </a:p>
          <a:p>
            <a:pPr marL="174625" indent="-112713">
              <a:spcBef>
                <a:spcPts val="0"/>
              </a:spcBef>
            </a:pPr>
            <a:r>
              <a:rPr lang="en-US" sz="1400" dirty="0"/>
              <a:t>One observation per file</a:t>
            </a:r>
          </a:p>
          <a:p>
            <a:pPr marL="0" indent="0">
              <a:spcBef>
                <a:spcPts val="600"/>
              </a:spcBef>
              <a:buNone/>
            </a:pPr>
            <a:r>
              <a:rPr lang="en-US" sz="1800" dirty="0"/>
              <a:t>Proprietary Format </a:t>
            </a:r>
            <a:r>
              <a:rPr lang="en-US" sz="1800" dirty="0">
                <a:sym typeface="Wingdings" panose="05000000000000000000" pitchFamily="2" charset="2"/>
              </a:rPr>
              <a:t> Open Standard</a:t>
            </a:r>
            <a:endParaRPr lang="en-US" sz="1800" dirty="0"/>
          </a:p>
          <a:p>
            <a:pPr marL="174625" indent="-112713">
              <a:spcBef>
                <a:spcPts val="0"/>
              </a:spcBef>
            </a:pPr>
            <a:r>
              <a:rPr lang="en-US" sz="1400" dirty="0"/>
              <a:t>Export RINEX using your COTS software</a:t>
            </a:r>
          </a:p>
          <a:p>
            <a:pPr marL="0" indent="0">
              <a:spcBef>
                <a:spcPts val="600"/>
              </a:spcBef>
              <a:buNone/>
            </a:pPr>
            <a:r>
              <a:rPr lang="en-US" sz="1800" dirty="0"/>
              <a:t>Metadata</a:t>
            </a:r>
          </a:p>
          <a:p>
            <a:pPr marL="174625" indent="-112713">
              <a:spcBef>
                <a:spcPts val="0"/>
              </a:spcBef>
            </a:pPr>
            <a:r>
              <a:rPr lang="en-US" sz="1400" dirty="0"/>
              <a:t>Antenna, Rx, HI, Point Name, Start Time, SVs at each epoch</a:t>
            </a:r>
          </a:p>
          <a:p>
            <a:pPr marL="0" indent="0">
              <a:spcBef>
                <a:spcPts val="600"/>
              </a:spcBef>
              <a:buNone/>
            </a:pPr>
            <a:r>
              <a:rPr lang="en-US" sz="1800" dirty="0"/>
              <a:t>Based on ASCII Text File Format</a:t>
            </a:r>
          </a:p>
          <a:p>
            <a:pPr marL="174625" indent="-112713">
              <a:spcBef>
                <a:spcPts val="0"/>
              </a:spcBef>
            </a:pPr>
            <a:r>
              <a:rPr lang="en-US" sz="1400" dirty="0"/>
              <a:t>Longtime industry standard</a:t>
            </a:r>
          </a:p>
          <a:p>
            <a:pPr marL="574675" lvl="1" indent="-112713">
              <a:spcBef>
                <a:spcPts val="0"/>
              </a:spcBef>
            </a:pPr>
            <a:r>
              <a:rPr lang="en-US" sz="1200" dirty="0"/>
              <a:t>Way too many to list!</a:t>
            </a:r>
          </a:p>
          <a:p>
            <a:endParaRPr lang="en-US" sz="1600" dirty="0"/>
          </a:p>
        </p:txBody>
      </p:sp>
      <p:sp>
        <p:nvSpPr>
          <p:cNvPr id="5" name="Text Placeholder 4">
            <a:extLst>
              <a:ext uri="{FF2B5EF4-FFF2-40B4-BE49-F238E27FC236}">
                <a16:creationId xmlns:a16="http://schemas.microsoft.com/office/drawing/2014/main" id="{567F70D6-5357-4FDF-A2C3-530ACBEC1193}"/>
              </a:ext>
            </a:extLst>
          </p:cNvPr>
          <p:cNvSpPr>
            <a:spLocks noGrp="1"/>
          </p:cNvSpPr>
          <p:nvPr>
            <p:ph type="body" sz="quarter" idx="3"/>
          </p:nvPr>
        </p:nvSpPr>
        <p:spPr>
          <a:xfrm>
            <a:off x="4645025" y="1063229"/>
            <a:ext cx="4041775" cy="479822"/>
          </a:xfrm>
        </p:spPr>
        <p:txBody>
          <a:bodyPr>
            <a:noAutofit/>
          </a:bodyPr>
          <a:lstStyle/>
          <a:p>
            <a:pPr algn="ctr"/>
            <a:r>
              <a:rPr lang="en-US" sz="2800" dirty="0"/>
              <a:t>GVX</a:t>
            </a:r>
          </a:p>
        </p:txBody>
      </p:sp>
      <p:sp>
        <p:nvSpPr>
          <p:cNvPr id="6" name="Content Placeholder 5">
            <a:extLst>
              <a:ext uri="{FF2B5EF4-FFF2-40B4-BE49-F238E27FC236}">
                <a16:creationId xmlns:a16="http://schemas.microsoft.com/office/drawing/2014/main" id="{0026090F-A6E0-4C31-8EE0-949944482F89}"/>
              </a:ext>
            </a:extLst>
          </p:cNvPr>
          <p:cNvSpPr>
            <a:spLocks noGrp="1"/>
          </p:cNvSpPr>
          <p:nvPr>
            <p:ph sz="quarter" idx="4"/>
          </p:nvPr>
        </p:nvSpPr>
        <p:spPr>
          <a:xfrm>
            <a:off x="4645025" y="1543049"/>
            <a:ext cx="4041775" cy="3224213"/>
          </a:xfrm>
        </p:spPr>
        <p:txBody>
          <a:bodyPr>
            <a:normAutofit lnSpcReduction="10000"/>
          </a:bodyPr>
          <a:lstStyle/>
          <a:p>
            <a:pPr marL="0" lvl="0" indent="0">
              <a:spcBef>
                <a:spcPts val="600"/>
              </a:spcBef>
              <a:buNone/>
            </a:pPr>
            <a:r>
              <a:rPr lang="en-US" sz="1800" dirty="0"/>
              <a:t>Corrected/Processed Positions</a:t>
            </a:r>
          </a:p>
          <a:p>
            <a:pPr marL="174625" lvl="0" indent="-112713">
              <a:spcBef>
                <a:spcPts val="0"/>
              </a:spcBef>
            </a:pPr>
            <a:r>
              <a:rPr lang="en-US" sz="1400" i="1" dirty="0">
                <a:solidFill>
                  <a:prstClr val="black"/>
                </a:solidFill>
              </a:rPr>
              <a:t>And</a:t>
            </a:r>
            <a:r>
              <a:rPr lang="en-US" sz="1400" dirty="0">
                <a:solidFill>
                  <a:prstClr val="black"/>
                </a:solidFill>
              </a:rPr>
              <a:t> the Vectors used to create them</a:t>
            </a:r>
          </a:p>
          <a:p>
            <a:pPr marL="0" lvl="0" indent="0">
              <a:spcBef>
                <a:spcPts val="600"/>
              </a:spcBef>
              <a:buNone/>
            </a:pPr>
            <a:r>
              <a:rPr lang="nl-NL" sz="1800" dirty="0"/>
              <a:t>RTN, RTK, PP Static, even PPK</a:t>
            </a:r>
          </a:p>
          <a:p>
            <a:pPr marL="174625" lvl="0" indent="-112713">
              <a:spcBef>
                <a:spcPts val="0"/>
              </a:spcBef>
            </a:pPr>
            <a:r>
              <a:rPr lang="en-US" sz="1400" dirty="0">
                <a:solidFill>
                  <a:prstClr val="black"/>
                </a:solidFill>
              </a:rPr>
              <a:t>Many observations, any mix of above</a:t>
            </a:r>
          </a:p>
          <a:p>
            <a:pPr marL="0" lvl="0" indent="0">
              <a:spcBef>
                <a:spcPts val="600"/>
              </a:spcBef>
              <a:buNone/>
            </a:pPr>
            <a:r>
              <a:rPr lang="en-US" sz="1800" dirty="0"/>
              <a:t>Proprietary Format </a:t>
            </a:r>
            <a:r>
              <a:rPr lang="en-US" sz="1800" dirty="0">
                <a:sym typeface="Wingdings" panose="05000000000000000000" pitchFamily="2" charset="2"/>
              </a:rPr>
              <a:t> Open Standard</a:t>
            </a:r>
            <a:endParaRPr lang="en-US" sz="1800" dirty="0"/>
          </a:p>
          <a:p>
            <a:pPr marL="174625" lvl="0" indent="-112713">
              <a:spcBef>
                <a:spcPts val="0"/>
              </a:spcBef>
            </a:pPr>
            <a:r>
              <a:rPr lang="en-US" sz="1400" dirty="0">
                <a:solidFill>
                  <a:prstClr val="black"/>
                </a:solidFill>
              </a:rPr>
              <a:t>Export GVX using your COTS software</a:t>
            </a:r>
          </a:p>
          <a:p>
            <a:pPr marL="0" lvl="0" indent="0">
              <a:spcBef>
                <a:spcPts val="600"/>
              </a:spcBef>
              <a:buNone/>
            </a:pPr>
            <a:r>
              <a:rPr lang="en-US" sz="1800" dirty="0"/>
              <a:t>Metadata - same as RINEX, </a:t>
            </a:r>
            <a:r>
              <a:rPr lang="en-US" sz="1800" i="1" dirty="0"/>
              <a:t>plus…</a:t>
            </a:r>
          </a:p>
          <a:p>
            <a:pPr marL="174625" lvl="0" indent="-112713">
              <a:spcBef>
                <a:spcPts val="0"/>
              </a:spcBef>
            </a:pPr>
            <a:r>
              <a:rPr lang="en-US" sz="1400" dirty="0">
                <a:solidFill>
                  <a:prstClr val="black"/>
                </a:solidFill>
              </a:rPr>
              <a:t>Project Info, Solution Types, PDOP, Mount Points, Correlation Matrices, QC data</a:t>
            </a:r>
          </a:p>
          <a:p>
            <a:pPr marL="0" lvl="0" indent="0">
              <a:spcBef>
                <a:spcPts val="600"/>
              </a:spcBef>
              <a:buNone/>
            </a:pPr>
            <a:r>
              <a:rPr lang="en-US" sz="1800" dirty="0"/>
              <a:t>Based on XML File Format</a:t>
            </a:r>
          </a:p>
          <a:p>
            <a:pPr marL="174625" lvl="0" indent="-112713">
              <a:spcBef>
                <a:spcPts val="0"/>
              </a:spcBef>
            </a:pPr>
            <a:r>
              <a:rPr lang="en-US" sz="1400" dirty="0">
                <a:solidFill>
                  <a:prstClr val="black"/>
                </a:solidFill>
              </a:rPr>
              <a:t>Longtime industry standard</a:t>
            </a:r>
          </a:p>
          <a:p>
            <a:pPr marL="574675" lvl="1" indent="-112713">
              <a:spcBef>
                <a:spcPts val="0"/>
              </a:spcBef>
            </a:pPr>
            <a:r>
              <a:rPr lang="en-US" sz="1200" dirty="0">
                <a:solidFill>
                  <a:prstClr val="black"/>
                </a:solidFill>
              </a:rPr>
              <a:t>e.g. </a:t>
            </a:r>
            <a:r>
              <a:rPr lang="en-US" sz="1200" dirty="0" err="1">
                <a:solidFill>
                  <a:prstClr val="black"/>
                </a:solidFill>
              </a:rPr>
              <a:t>LandXML</a:t>
            </a:r>
            <a:r>
              <a:rPr lang="en-US" sz="1200" dirty="0">
                <a:solidFill>
                  <a:prstClr val="black"/>
                </a:solidFill>
              </a:rPr>
              <a:t>, JXL, MAXML, KML/KMZ</a:t>
            </a:r>
          </a:p>
          <a:p>
            <a:pPr lvl="0"/>
            <a:endParaRPr lang="en-US" sz="1600" dirty="0">
              <a:solidFill>
                <a:prstClr val="black"/>
              </a:solidFill>
            </a:endParaRPr>
          </a:p>
          <a:p>
            <a:endParaRPr lang="en-US" dirty="0"/>
          </a:p>
        </p:txBody>
      </p:sp>
      <p:sp>
        <p:nvSpPr>
          <p:cNvPr id="9" name="Slide Number Placeholder 8">
            <a:extLst>
              <a:ext uri="{FF2B5EF4-FFF2-40B4-BE49-F238E27FC236}">
                <a16:creationId xmlns:a16="http://schemas.microsoft.com/office/drawing/2014/main" id="{C500D495-9CE8-49AD-9DFF-A6F6D4571074}"/>
              </a:ext>
            </a:extLst>
          </p:cNvPr>
          <p:cNvSpPr>
            <a:spLocks noGrp="1"/>
          </p:cNvSpPr>
          <p:nvPr>
            <p:ph type="sldNum" sz="quarter" idx="12"/>
          </p:nvPr>
        </p:nvSpPr>
        <p:spPr/>
        <p:txBody>
          <a:bodyPr/>
          <a:lstStyle/>
          <a:p>
            <a:fld id="{D3D538F9-49A3-B84F-B36B-A7030CDE5D5B}" type="slidenum">
              <a:rPr lang="en-US" smtClean="0"/>
              <a:t>8</a:t>
            </a:fld>
            <a:endParaRPr lang="en-US"/>
          </a:p>
        </p:txBody>
      </p:sp>
    </p:spTree>
    <p:extLst>
      <p:ext uri="{BB962C8B-B14F-4D97-AF65-F5344CB8AC3E}">
        <p14:creationId xmlns:p14="http://schemas.microsoft.com/office/powerpoint/2010/main" val="34829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500"/>
                                        <p:tgtEl>
                                          <p:spTgt spid="4">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9" end="9"/>
                                            </p:txEl>
                                          </p:spTgt>
                                        </p:tgtEl>
                                        <p:attrNameLst>
                                          <p:attrName>style.visibility</p:attrName>
                                        </p:attrNameLst>
                                      </p:cBhvr>
                                      <p:to>
                                        <p:strVal val="visible"/>
                                      </p:to>
                                    </p:set>
                                    <p:animEffect transition="in" filter="fade">
                                      <p:cBhvr>
                                        <p:cTn id="74" dur="500"/>
                                        <p:tgtEl>
                                          <p:spTgt spid="4">
                                            <p:txEl>
                                              <p:pRg st="9" end="9"/>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500"/>
                                        <p:tgtEl>
                                          <p:spTgt spid="4">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Effect transition="in" filter="fade">
                                      <p:cBhvr>
                                        <p:cTn id="85" dur="500"/>
                                        <p:tgtEl>
                                          <p:spTgt spid="6">
                                            <p:txEl>
                                              <p:pRg st="9" end="9"/>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6">
                                            <p:txEl>
                                              <p:pRg st="10" end="10"/>
                                            </p:txEl>
                                          </p:spTgt>
                                        </p:tgtEl>
                                        <p:attrNameLst>
                                          <p:attrName>style.visibility</p:attrName>
                                        </p:attrNameLst>
                                      </p:cBhvr>
                                      <p:to>
                                        <p:strVal val="visible"/>
                                      </p:to>
                                    </p:set>
                                    <p:animEffect transition="in" filter="fade">
                                      <p:cBhvr>
                                        <p:cTn id="8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A5502B8-40E1-42FA-8C6B-92FDC171B68C}"/>
              </a:ext>
            </a:extLst>
          </p:cNvPr>
          <p:cNvSpPr>
            <a:spLocks noGrp="1"/>
          </p:cNvSpPr>
          <p:nvPr>
            <p:ph type="title"/>
          </p:nvPr>
        </p:nvSpPr>
        <p:spPr>
          <a:xfrm>
            <a:off x="457200" y="236459"/>
            <a:ext cx="8229600" cy="857250"/>
          </a:xfrm>
        </p:spPr>
        <p:txBody>
          <a:bodyPr/>
          <a:lstStyle/>
          <a:p>
            <a:r>
              <a:rPr dirty="0" lang="en-US"/>
              <a:t>Status of GVX Exporters</a:t>
            </a:r>
          </a:p>
        </p:txBody>
      </p:sp>
      <p:sp>
        <p:nvSpPr>
          <p:cNvPr id="8" name="Slide Number Placeholder 7">
            <a:extLst>
              <a:ext uri="{FF2B5EF4-FFF2-40B4-BE49-F238E27FC236}">
                <a16:creationId xmlns:a16="http://schemas.microsoft.com/office/drawing/2014/main" id="{7C0E275E-CA70-4B44-AD91-38B7B3955892}"/>
              </a:ext>
            </a:extLst>
          </p:cNvPr>
          <p:cNvSpPr>
            <a:spLocks noGrp="1"/>
          </p:cNvSpPr>
          <p:nvPr>
            <p:ph idx="12" sz="quarter" type="sldNum"/>
          </p:nvPr>
        </p:nvSpPr>
        <p:spPr/>
        <p:txBody>
          <a:bodyPr/>
          <a:lstStyle/>
          <a:p>
            <a:fld id="{D3D538F9-49A3-B84F-B36B-A7030CDE5D5B}" type="slidenum">
              <a:rPr lang="en-US" smtClean="0"/>
              <a:pPr/>
              <a:t>9</a:t>
            </a:fld>
            <a:endParaRPr lang="en-US"/>
          </a:p>
        </p:txBody>
      </p:sp>
      <p:sp>
        <p:nvSpPr>
          <p:cNvPr id="10" name="main text">
            <a:extLst>
              <a:ext uri="{FF2B5EF4-FFF2-40B4-BE49-F238E27FC236}">
                <a16:creationId xmlns:a16="http://schemas.microsoft.com/office/drawing/2014/main" id="{0740CCE9-BC68-42D7-9C80-548D5FCC8DD1}"/>
              </a:ext>
            </a:extLst>
          </p:cNvPr>
          <p:cNvSpPr txBox="1"/>
          <p:nvPr/>
        </p:nvSpPr>
        <p:spPr>
          <a:xfrm>
            <a:off x="241825" y="1093710"/>
            <a:ext cx="8690577" cy="3813332"/>
          </a:xfrm>
          <a:prstGeom prst="rect">
            <a:avLst/>
          </a:prstGeom>
          <a:noFill/>
        </p:spPr>
        <p:txBody>
          <a:bodyPr rtlCol="0" wrap="square">
            <a:noAutofit/>
          </a:bodyPr>
          <a:lstStyle/>
          <a:p>
            <a:pPr algn="ctr"/>
            <a:r>
              <a:rPr b="1" dirty="0" lang="en-US" sz="2000" u="sng">
                <a:latin charset="0" panose="02040503050406030204" pitchFamily="18" typeface="Cambria"/>
                <a:ea charset="0" panose="02040503050406030204" pitchFamily="18" typeface="Cambria"/>
                <a:cs charset="0" panose="02020603050405020304" pitchFamily="18" typeface="Times New Roman"/>
              </a:rPr>
              <a:t>Available Now</a:t>
            </a:r>
          </a:p>
          <a:p>
            <a:pPr eaLnBrk="0" hangingPunct="0" indent="-171450" lvl="0" marL="171450">
              <a:spcBef>
                <a:spcPct val="20000"/>
              </a:spcBef>
              <a:buFont typeface="Arial"/>
              <a:buChar char="•"/>
            </a:pPr>
            <a:r>
              <a:rPr dirty="0" lang="en-US">
                <a:solidFill>
                  <a:prstClr val="black"/>
                </a:solidFill>
                <a:latin charset="0" panose="02040503050406030204" pitchFamily="18" typeface="Cambria"/>
                <a:ea charset="0" panose="02040503050406030204" pitchFamily="18" typeface="Cambria"/>
                <a:cs charset="0" pitchFamily="18" typeface="Times New Roman"/>
              </a:rPr>
              <a:t>Trimble Business Center (TBC) v5.60 - released Nov 2021</a:t>
            </a:r>
          </a:p>
          <a:p>
            <a:pPr eaLnBrk="0" hangingPunct="0" indent="-171450" lvl="0" marL="171450">
              <a:spcBef>
                <a:spcPct val="20000"/>
              </a:spcBef>
              <a:buFont typeface="Arial"/>
              <a:buChar char="•"/>
            </a:pPr>
            <a:r>
              <a:rPr dirty="0" lang="en-US">
                <a:solidFill>
                  <a:prstClr val="black"/>
                </a:solidFill>
                <a:latin charset="0" panose="02040503050406030204" pitchFamily="18" typeface="Cambria"/>
                <a:ea charset="0" panose="02040503050406030204" pitchFamily="18" typeface="Cambria"/>
                <a:cs charset="0" pitchFamily="18" typeface="Times New Roman"/>
              </a:rPr>
              <a:t>Topcon MAGNET Software v7.2 - released Nov 2021</a:t>
            </a:r>
          </a:p>
          <a:p>
            <a:pPr eaLnBrk="0" hangingPunct="0" indent="-171450" marL="171450">
              <a:spcBef>
                <a:spcPct val="20000"/>
              </a:spcBef>
              <a:buFont typeface="Arial"/>
              <a:buChar char="•"/>
            </a:pPr>
            <a:r>
              <a:rPr dirty="0" lang="en-US">
                <a:solidFill>
                  <a:prstClr val="black"/>
                </a:solidFill>
                <a:latin charset="0" panose="02040503050406030204" pitchFamily="18" typeface="Cambria"/>
                <a:ea charset="0" panose="02040503050406030204" pitchFamily="18" typeface="Cambria"/>
                <a:cs charset="0" pitchFamily="18" typeface="Times New Roman"/>
              </a:rPr>
              <a:t>Leica Infinity 4.0.0 </a:t>
            </a:r>
            <a:r>
              <a:rPr dirty="0" lang="en-US">
                <a:solidFill>
                  <a:prstClr val="black"/>
                </a:solidFill>
                <a:latin charset="0" panose="02040503050406030204" pitchFamily="18" typeface="Cambria"/>
                <a:ea charset="0" panose="02040503050406030204" pitchFamily="18" typeface="Cambria"/>
                <a:cs charset="0" pitchFamily="18" typeface="Times New Roman"/>
                <a:sym charset="2" panose="05000000000000000000" pitchFamily="2" typeface="Wingdings"/>
              </a:rPr>
              <a:t>- </a:t>
            </a:r>
            <a:r>
              <a:rPr dirty="0" lang="en-US">
                <a:solidFill>
                  <a:prstClr val="black"/>
                </a:solidFill>
                <a:latin charset="0" panose="02040503050406030204" pitchFamily="18" typeface="Cambria"/>
                <a:ea charset="0" panose="02040503050406030204" pitchFamily="18" typeface="Cambria"/>
                <a:cs charset="0" pitchFamily="18" typeface="Times New Roman"/>
              </a:rPr>
              <a:t>released May 2022</a:t>
            </a:r>
          </a:p>
          <a:p>
            <a:pPr algn="ctr" eaLnBrk="0" hangingPunct="0">
              <a:spcBef>
                <a:spcPts val="1200"/>
              </a:spcBef>
            </a:pPr>
            <a:r>
              <a:rPr b="1" dirty="0" lang="en-US" sz="2000" u="sng">
                <a:latin charset="0" panose="02040503050406030204" pitchFamily="18" typeface="Cambria"/>
                <a:ea charset="0" panose="02040503050406030204" pitchFamily="18" typeface="Cambria"/>
                <a:cs charset="0" panose="02020603050405020304" pitchFamily="18" typeface="Times New Roman"/>
              </a:rPr>
              <a:t>Developers who have expressed interest to us</a:t>
            </a:r>
          </a:p>
          <a:p>
            <a:pPr eaLnBrk="0" hangingPunct="0" indent="-171450" marL="171450">
              <a:spcBef>
                <a:spcPct val="20000"/>
              </a:spcBef>
              <a:buFont typeface="Arial"/>
              <a:buChar char="•"/>
            </a:pPr>
            <a:r>
              <a:rPr dirty="0" err="1" lang="en-US">
                <a:solidFill>
                  <a:prstClr val="black"/>
                </a:solidFill>
                <a:latin charset="0" panose="02040503050406030204" pitchFamily="18" typeface="Cambria"/>
                <a:ea charset="0" panose="02040503050406030204" pitchFamily="18" typeface="Cambria"/>
                <a:cs charset="0" pitchFamily="18" typeface="Times New Roman"/>
              </a:rPr>
              <a:t>iGage</a:t>
            </a:r>
            <a:endParaRPr dirty="0" lang="en-US">
              <a:solidFill>
                <a:prstClr val="black"/>
              </a:solidFill>
              <a:latin charset="0" panose="02040503050406030204" pitchFamily="18" typeface="Cambria"/>
              <a:ea charset="0" panose="02040503050406030204" pitchFamily="18" typeface="Cambria"/>
              <a:cs charset="0" pitchFamily="18" typeface="Times New Roman"/>
            </a:endParaRPr>
          </a:p>
          <a:p>
            <a:pPr eaLnBrk="0" hangingPunct="0" indent="-171450" marL="171450">
              <a:spcBef>
                <a:spcPct val="20000"/>
              </a:spcBef>
              <a:buFont typeface="Arial"/>
              <a:buChar char="•"/>
            </a:pPr>
            <a:r>
              <a:rPr dirty="0" lang="en-US">
                <a:solidFill>
                  <a:prstClr val="black"/>
                </a:solidFill>
                <a:latin charset="0" panose="02040503050406030204" pitchFamily="18" typeface="Cambria"/>
                <a:ea charset="0" panose="02040503050406030204" pitchFamily="18" typeface="Cambria"/>
                <a:cs charset="0" pitchFamily="18" typeface="Times New Roman"/>
              </a:rPr>
              <a:t>Carlson</a:t>
            </a:r>
          </a:p>
          <a:p>
            <a:pPr eaLnBrk="0" hangingPunct="0" indent="-171450" marL="171450">
              <a:spcBef>
                <a:spcPct val="20000"/>
              </a:spcBef>
              <a:buFont typeface="Arial"/>
              <a:buChar char="•"/>
            </a:pPr>
            <a:r>
              <a:rPr dirty="0" err="1" lang="en-US">
                <a:solidFill>
                  <a:prstClr val="black"/>
                </a:solidFill>
                <a:latin charset="0" panose="02040503050406030204" pitchFamily="18" typeface="Cambria"/>
                <a:ea charset="0" panose="02040503050406030204" pitchFamily="18" typeface="Cambria"/>
                <a:cs charset="0" pitchFamily="18" typeface="Times New Roman"/>
              </a:rPr>
              <a:t>Emlid</a:t>
            </a:r>
            <a:endParaRPr dirty="0" lang="en-US">
              <a:solidFill>
                <a:prstClr val="black"/>
              </a:solidFill>
              <a:latin charset="0" panose="02040503050406030204" pitchFamily="18" typeface="Cambria"/>
              <a:ea charset="0" panose="02040503050406030204" pitchFamily="18" typeface="Cambria"/>
              <a:cs charset="0" pitchFamily="18" typeface="Times New Roman"/>
            </a:endParaRPr>
          </a:p>
          <a:p>
            <a:pPr algn="ctr" eaLnBrk="0" hangingPunct="0">
              <a:spcBef>
                <a:spcPts val="1200"/>
              </a:spcBef>
            </a:pPr>
            <a:r>
              <a:rPr b="1" dirty="0" lang="en-US" sz="2000" u="sng">
                <a:latin charset="0" panose="02040503050406030204" pitchFamily="18" typeface="Cambria"/>
                <a:ea charset="0" panose="02040503050406030204" pitchFamily="18" typeface="Cambria"/>
                <a:cs charset="0" panose="02020603050405020304" pitchFamily="18" typeface="Times New Roman"/>
              </a:rPr>
              <a:t>Available, but not fully functional</a:t>
            </a:r>
          </a:p>
          <a:p>
            <a:pPr eaLnBrk="0" hangingPunct="0" indent="-171450" marL="171450">
              <a:spcBef>
                <a:spcPct val="20000"/>
              </a:spcBef>
              <a:buFont typeface="Arial"/>
              <a:buChar char="•"/>
            </a:pPr>
            <a:r>
              <a:rPr dirty="0" lang="en-US">
                <a:solidFill>
                  <a:prstClr val="black"/>
                </a:solidFill>
                <a:latin charset="0" panose="02040503050406030204" pitchFamily="18" typeface="Cambria"/>
                <a:ea charset="0" panose="02040503050406030204" pitchFamily="18" typeface="Cambria"/>
                <a:cs charset="0" pitchFamily="18" typeface="Times New Roman"/>
              </a:rPr>
              <a:t>JAVAD J-field - onboard Triumph-LS device</a:t>
            </a:r>
          </a:p>
          <a:p>
            <a:pPr eaLnBrk="0" hangingPunct="0" indent="-171450" marL="171450">
              <a:spcBef>
                <a:spcPct val="20000"/>
              </a:spcBef>
              <a:buFont typeface="Arial"/>
              <a:buChar char="•"/>
            </a:pPr>
            <a:endParaRPr dirty="0" lang="en-US">
              <a:solidFill>
                <a:prstClr val="black"/>
              </a:solidFill>
              <a:latin charset="0" panose="02040503050406030204" pitchFamily="18" typeface="Cambria"/>
              <a:ea charset="0" panose="02040503050406030204" pitchFamily="18" typeface="Cambria"/>
              <a:cs charset="0" pitchFamily="18" typeface="Times New Roman"/>
            </a:endParaRPr>
          </a:p>
          <a:p>
            <a:pPr eaLnBrk="0" hangingPunct="0" indent="-171450" marL="171450">
              <a:spcBef>
                <a:spcPct val="20000"/>
              </a:spcBef>
              <a:buFont typeface="Arial"/>
              <a:buChar char="•"/>
            </a:pPr>
            <a:endParaRPr dirty="0" lang="en-US">
              <a:solidFill>
                <a:prstClr val="black"/>
              </a:solidFill>
              <a:latin charset="0" panose="02040503050406030204" pitchFamily="18" typeface="Cambria"/>
              <a:ea charset="0" panose="02040503050406030204" pitchFamily="18" typeface="Cambria"/>
              <a:cs charset="0" pitchFamily="18" typeface="Times New Roman"/>
            </a:endParaRPr>
          </a:p>
        </p:txBody>
      </p:sp>
      <p:pic>
        <p:nvPicPr>
          <p:cNvPr descr="Image result for trimble logo" id="11" name="trimble">
            <a:extLst>
              <a:ext uri="{FF2B5EF4-FFF2-40B4-BE49-F238E27FC236}">
                <a16:creationId xmlns:a16="http://schemas.microsoft.com/office/drawing/2014/main" id="{67DA834D-E979-4F37-BA85-AAC8D938EFE8}"/>
              </a:ext>
            </a:extLst>
          </p:cNvPr>
          <p:cNvPicPr>
            <a:picLocks noChangeArrowheads="1" noChangeAspect="1"/>
          </p:cNvPicPr>
          <p:nvPr/>
        </p:nvPicPr>
        <p:blipFill rotWithShape="1">
          <a:blip cstate="print" r:embed="rId3">
            <a:clrChange>
              <a:clrFrom>
                <a:srgbClr val="FFFFFF"/>
              </a:clrFrom>
              <a:clrTo>
                <a:srgbClr val="FFFFFF">
                  <a:alpha val="0"/>
                </a:srgbClr>
              </a:clrTo>
            </a:clrChange>
            <a:extLst>
              <a:ext uri="{28A0092B-C50C-407E-A947-70E740481C1C}">
                <a14:useLocalDpi xmlns:a14="http://schemas.microsoft.com/office/drawing/2010/main"/>
              </a:ext>
            </a:extLst>
          </a:blip>
          <a:srcRect b="31915"/>
          <a:stretch/>
        </p:blipFill>
        <p:spPr bwMode="auto">
          <a:xfrm>
            <a:off x="6324449" y="1191729"/>
            <a:ext cx="1404525" cy="496761"/>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topcon logo" id="12" name="topcon">
            <a:extLst>
              <a:ext uri="{FF2B5EF4-FFF2-40B4-BE49-F238E27FC236}">
                <a16:creationId xmlns:a16="http://schemas.microsoft.com/office/drawing/2014/main" id="{B16072DA-222B-4989-ABB3-D23BD4C382CC}"/>
              </a:ext>
            </a:extLst>
          </p:cNvPr>
          <p:cNvPicPr>
            <a:picLocks noChangeArrowheads="1" noChangeAspect="1"/>
          </p:cNvPicPr>
          <p:nvPr/>
        </p:nvPicPr>
        <p:blipFill>
          <a:blip cstate="print" r:embed="rId4">
            <a:extLst>
              <a:ext uri="{28A0092B-C50C-407E-A947-70E740481C1C}">
                <a14:useLocalDpi xmlns:a14="http://schemas.microsoft.com/office/drawing/2010/main"/>
              </a:ext>
            </a:extLst>
          </a:blip>
          <a:srcRect/>
          <a:stretch>
            <a:fillRect/>
          </a:stretch>
        </p:blipFill>
        <p:spPr bwMode="auto">
          <a:xfrm>
            <a:off x="7972421" y="1437261"/>
            <a:ext cx="902039" cy="767485"/>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leica geosystems logo" id="13" name="leica">
            <a:extLst>
              <a:ext uri="{FF2B5EF4-FFF2-40B4-BE49-F238E27FC236}">
                <a16:creationId xmlns:a16="http://schemas.microsoft.com/office/drawing/2014/main" id="{348D1474-5218-42A0-AB2E-2985E962A735}"/>
              </a:ext>
            </a:extLst>
          </p:cNvPr>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578578" y="1774568"/>
            <a:ext cx="1180746" cy="767485"/>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igage gnss logo" id="14" name="igage">
            <a:extLst>
              <a:ext uri="{FF2B5EF4-FFF2-40B4-BE49-F238E27FC236}">
                <a16:creationId xmlns:a16="http://schemas.microsoft.com/office/drawing/2014/main" id="{A474BADF-56DF-4D60-9A5B-1D95B3C96299}"/>
              </a:ext>
            </a:extLst>
          </p:cNvPr>
          <p:cNvPicPr>
            <a:picLocks noChangeArrowheads="1"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524000" y="2854284"/>
            <a:ext cx="1351280" cy="604521"/>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javad gnss logo" id="15" name="javad">
            <a:extLst>
              <a:ext uri="{FF2B5EF4-FFF2-40B4-BE49-F238E27FC236}">
                <a16:creationId xmlns:a16="http://schemas.microsoft.com/office/drawing/2014/main" id="{F8D0ABBA-5A13-424F-93A8-C80D1B6B8E79}"/>
              </a:ext>
            </a:extLst>
          </p:cNvPr>
          <p:cNvPicPr>
            <a:picLocks noChangeArrowheads="1" noChangeAspect="1"/>
          </p:cNvPicPr>
          <p:nvPr/>
        </p:nvPicPr>
        <p:blipFill rotWithShape="1">
          <a:blip cstate="print" r:embed="rId7">
            <a:extLst>
              <a:ext uri="{28A0092B-C50C-407E-A947-70E740481C1C}">
                <a14:useLocalDpi xmlns:a14="http://schemas.microsoft.com/office/drawing/2010/main"/>
              </a:ext>
            </a:extLst>
          </a:blip>
          <a:srcRect b="596" t="873"/>
          <a:stretch/>
        </p:blipFill>
        <p:spPr bwMode="auto">
          <a:xfrm>
            <a:off x="4861499" y="4451586"/>
            <a:ext cx="1691701" cy="4131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D67A032-9AC9-4B90-B704-263EBCDAC375}"/>
              </a:ext>
            </a:extLst>
          </p:cNvPr>
          <p:cNvSpPr txBox="1"/>
          <p:nvPr/>
        </p:nvSpPr>
        <p:spPr bwMode="auto">
          <a:xfrm>
            <a:off x="6991283" y="840637"/>
            <a:ext cx="2152717" cy="400110"/>
          </a:xfrm>
          <a:prstGeom prst="rect">
            <a:avLst/>
          </a:prstGeom>
          <a:noFill/>
          <a:ln w="9525">
            <a:noFill/>
            <a:miter lim="800000"/>
            <a:headEnd/>
            <a:tailEnd/>
          </a:ln>
        </p:spPr>
        <p:txBody>
          <a:bodyPr rtlCol="0" wrap="square">
            <a:spAutoFit/>
          </a:bodyPr>
          <a:lstStyle/>
          <a:p>
            <a:pPr algn="ctr"/>
            <a:r>
              <a:rPr dirty="0" i="1" lang="en-US" sz="2000">
                <a:latin charset="0" panose="02040503050406030204" pitchFamily="18" typeface="Cambria"/>
                <a:ea charset="0" panose="02040503050406030204" pitchFamily="18" typeface="Cambria"/>
              </a:rPr>
              <a:t>…that we know of.</a:t>
            </a:r>
          </a:p>
        </p:txBody>
      </p:sp>
      <p:pic>
        <p:nvPicPr>
          <p:cNvPr descr="https://static.wixstatic.com/media/b9bdd5_59f02afd99cb476dbf85ca36a9b95c29~mv2.jpg/v1/fill/w_454,h_104,al_c,lg_1,q_80,enc_auto/Logo%20EMLID.jpg" id="2050" name="Picture 2">
            <a:extLst>
              <a:ext uri="{FF2B5EF4-FFF2-40B4-BE49-F238E27FC236}">
                <a16:creationId xmlns:a16="http://schemas.microsoft.com/office/drawing/2014/main" id="{00DB9264-2CD6-4717-BB6F-A4C7AE4ED98D}"/>
              </a:ext>
            </a:extLst>
          </p:cNvPr>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82341" y="3428936"/>
            <a:ext cx="1746633" cy="400110"/>
          </a:xfrm>
          <a:prstGeom prst="rect">
            <a:avLst/>
          </a:prstGeom>
          <a:noFill/>
          <a:extLst>
            <a:ext uri="{909E8E84-426E-40DD-AFC4-6F175D3DCCD1}">
              <a14:hiddenFill xmlns:a14="http://schemas.microsoft.com/office/drawing/2010/main">
                <a:solidFill>
                  <a:srgbClr val="FFFFFF"/>
                </a:solidFill>
              </a14:hiddenFill>
            </a:ext>
          </a:extLst>
        </p:spPr>
      </p:pic>
      <p:pic>
        <p:nvPicPr>
          <p:cNvPr descr="https://static.opendesign.com/files/upload/member-showcases/logo/carlson-logo.png" id="2054" name="Picture 6">
            <a:extLst>
              <a:ext uri="{FF2B5EF4-FFF2-40B4-BE49-F238E27FC236}">
                <a16:creationId xmlns:a16="http://schemas.microsoft.com/office/drawing/2014/main" id="{EB0DB964-C2FC-4AD3-9EF0-D3CA0FB7FA3E}"/>
              </a:ext>
            </a:extLst>
          </p:cNvPr>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30573" y="3115729"/>
            <a:ext cx="2133601" cy="52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9218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2774</TotalTime>
  <Words>2935</Words>
  <Application>Microsoft Office PowerPoint</Application>
  <PresentationFormat>On-screen Show (16:9)</PresentationFormat>
  <Paragraphs>423</Paragraphs>
  <Slides>39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Gabriola</vt:lpstr>
      <vt:lpstr>Open Sans</vt:lpstr>
      <vt:lpstr>Times New Roman</vt:lpstr>
      <vt:lpstr>Office Theme</vt:lpstr>
      <vt:lpstr>OPUS Projects Developments  UF Annual Workshop October 2023</vt:lpstr>
      <vt:lpstr>PowerPoint Presentation</vt:lpstr>
      <vt:lpstr>Let’s start with some alphabet soup</vt:lpstr>
      <vt:lpstr>NGS Mission</vt:lpstr>
      <vt:lpstr>PowerPoint Presentation</vt:lpstr>
      <vt:lpstr>RTN - Real Time Network</vt:lpstr>
      <vt:lpstr>GNSS Vector eXchange (GVX)</vt:lpstr>
      <vt:lpstr>GVX ≈ RINEX for RTK/RTN data</vt:lpstr>
      <vt:lpstr>Status of GVX Exporters</vt:lpstr>
      <vt:lpstr>PowerPoint Presentation</vt:lpstr>
      <vt:lpstr>PowerPoint Presentation</vt:lpstr>
      <vt:lpstr>PowerPoint Presentation</vt:lpstr>
      <vt:lpstr>PowerPoint Presentation</vt:lpstr>
      <vt:lpstr>PowerPoint Presentation</vt:lpstr>
      <vt:lpstr>What’s the deal with GPSonBM?</vt:lpstr>
      <vt:lpstr>Why OPUS Projects?</vt:lpstr>
      <vt:lpstr>PowerPoint Presentation</vt:lpstr>
      <vt:lpstr>How do I get started with using  RTN data in OPUS Projects for GPSonBM?</vt:lpstr>
      <vt:lpstr>Preparations/Planning</vt:lpstr>
      <vt:lpstr>GVX Scenarios in OPUS Projects</vt:lpstr>
      <vt:lpstr>1) CORS + RTN      a) CORS are not in NCN</vt:lpstr>
      <vt:lpstr>PowerPoint Presentation</vt:lpstr>
      <vt:lpstr>PowerPoint Presentation</vt:lpstr>
      <vt:lpstr>PowerPoint Presentation</vt:lpstr>
      <vt:lpstr>PowerPoint Presentation</vt:lpstr>
      <vt:lpstr>PowerPoint Presentation</vt:lpstr>
      <vt:lpstr>PowerPoint Presentation</vt:lpstr>
      <vt:lpstr>1) CORS + RTN      b) CORS are not in NCN but have Datasheet/PID (are in IDB)</vt:lpstr>
      <vt:lpstr>PowerPoint Presentation</vt:lpstr>
      <vt:lpstr>PowerPoint Presentation</vt:lpstr>
      <vt:lpstr>CORS + RTN</vt:lpstr>
      <vt:lpstr>CORS + RTN</vt:lpstr>
      <vt:lpstr>CORS + RTN for GPSonBM</vt:lpstr>
      <vt:lpstr>Required Metadata for GVXonBM</vt:lpstr>
      <vt:lpstr>GVX Scenarios in OPUS Projects</vt:lpstr>
      <vt:lpstr>GVX Scenarios in OPUS Projects</vt:lpstr>
      <vt:lpstr>If you looked at OP years ago…</vt:lpstr>
      <vt:lpstr>Closing Thoughts</vt:lpstr>
      <vt:lpstr>Resources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Jalbrzikowski</dc:creator>
  <cp:lastModifiedBy>Jeff Jalbrzikowski</cp:lastModifiedBy>
  <cp:revision>188</cp:revision>
  <dcterms:created xsi:type="dcterms:W3CDTF">2022-11-28T14:51:03Z</dcterms:created>
  <dcterms:modified xsi:type="dcterms:W3CDTF">2023-10-13T01:34:22Z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2021165</vt:lpwstr>
  </property>
  <property fmtid="{D5CDD505-2E9C-101B-9397-08002B2CF9AE}" name="NXPowerLiteSettings" pid="3">
    <vt:lpwstr>F70005D002A000</vt:lpwstr>
  </property>
  <property fmtid="{D5CDD505-2E9C-101B-9397-08002B2CF9AE}" name="NXPowerLiteVersion" pid="4">
    <vt:lpwstr>D10.2.0</vt:lpwstr>
  </property>
</Properties>
</file>