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theme+xml" PartName="/ppt/theme/theme2.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theme+xml" PartName="/ppt/theme/theme3.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theme+xml" PartName="/ppt/theme/theme4.xml"/>
  <Override ContentType="application/vnd.openxmlformats-officedocument.presentationml.slideLayout+xml" PartName="/ppt/slideLayouts/slideLayout43.xml"/>
  <Override ContentType="application/vnd.openxmlformats-officedocument.theme+xml" PartName="/ppt/theme/theme5.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theme+xml" PartName="/ppt/theme/theme6.xml"/>
  <Override ContentType="application/vnd.openxmlformats-officedocument.theme+xml" PartName="/ppt/theme/theme7.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4" r:id="rId3"/>
    <p:sldMasterId id="2147483682" r:id="rId4"/>
    <p:sldMasterId id="2147483695" r:id="rId5"/>
    <p:sldMasterId id="2147483697" r:id="rId6"/>
  </p:sldMasterIdLst>
  <p:notesMasterIdLst>
    <p:notesMasterId r:id="rId82"/>
  </p:notesMasterIdLst>
  <p:sldIdLst>
    <p:sldId id="257" r:id="rId7"/>
    <p:sldId id="275" r:id="rId8"/>
    <p:sldId id="264" r:id="rId9"/>
    <p:sldId id="261" r:id="rId10"/>
    <p:sldId id="259" r:id="rId11"/>
    <p:sldId id="260" r:id="rId12"/>
    <p:sldId id="262" r:id="rId13"/>
    <p:sldId id="263" r:id="rId14"/>
    <p:sldId id="258" r:id="rId15"/>
    <p:sldId id="267" r:id="rId16"/>
    <p:sldId id="268" r:id="rId17"/>
    <p:sldId id="269" r:id="rId18"/>
    <p:sldId id="270" r:id="rId19"/>
    <p:sldId id="271" r:id="rId20"/>
    <p:sldId id="274" r:id="rId21"/>
    <p:sldId id="2111" r:id="rId22"/>
    <p:sldId id="2112" r:id="rId23"/>
    <p:sldId id="2110" r:id="rId24"/>
    <p:sldId id="2113" r:id="rId25"/>
    <p:sldId id="2114" r:id="rId26"/>
    <p:sldId id="2115" r:id="rId27"/>
    <p:sldId id="2116" r:id="rId28"/>
    <p:sldId id="1522" r:id="rId29"/>
    <p:sldId id="1521" r:id="rId30"/>
    <p:sldId id="1493" r:id="rId31"/>
    <p:sldId id="1494" r:id="rId32"/>
    <p:sldId id="2117" r:id="rId33"/>
    <p:sldId id="2142" r:id="rId34"/>
    <p:sldId id="2143" r:id="rId35"/>
    <p:sldId id="2144" r:id="rId36"/>
    <p:sldId id="473" r:id="rId37"/>
    <p:sldId id="474" r:id="rId38"/>
    <p:sldId id="2438" r:id="rId39"/>
    <p:sldId id="2007" r:id="rId40"/>
    <p:sldId id="2008" r:id="rId41"/>
    <p:sldId id="2009" r:id="rId42"/>
    <p:sldId id="2152" r:id="rId43"/>
    <p:sldId id="2153" r:id="rId44"/>
    <p:sldId id="2154" r:id="rId45"/>
    <p:sldId id="2148" r:id="rId46"/>
    <p:sldId id="2155" r:id="rId47"/>
    <p:sldId id="2426" r:id="rId48"/>
    <p:sldId id="2427" r:id="rId49"/>
    <p:sldId id="280" r:id="rId50"/>
    <p:sldId id="2428" r:id="rId51"/>
    <p:sldId id="2149" r:id="rId52"/>
    <p:sldId id="2429" r:id="rId53"/>
    <p:sldId id="2430" r:id="rId54"/>
    <p:sldId id="2439" r:id="rId55"/>
    <p:sldId id="2431" r:id="rId56"/>
    <p:sldId id="2432" r:id="rId57"/>
    <p:sldId id="276" r:id="rId58"/>
    <p:sldId id="2433" r:id="rId59"/>
    <p:sldId id="278" r:id="rId60"/>
    <p:sldId id="2434" r:id="rId61"/>
    <p:sldId id="2435" r:id="rId62"/>
    <p:sldId id="2076" r:id="rId63"/>
    <p:sldId id="2077" r:id="rId64"/>
    <p:sldId id="2078" r:id="rId65"/>
    <p:sldId id="2044" r:id="rId66"/>
    <p:sldId id="2436" r:id="rId67"/>
    <p:sldId id="2079" r:id="rId68"/>
    <p:sldId id="1402" r:id="rId69"/>
    <p:sldId id="2437" r:id="rId70"/>
    <p:sldId id="265" r:id="rId71"/>
    <p:sldId id="266" r:id="rId72"/>
    <p:sldId id="277" r:id="rId73"/>
    <p:sldId id="2145" r:id="rId74"/>
    <p:sldId id="2146" r:id="rId75"/>
    <p:sldId id="2147" r:id="rId76"/>
    <p:sldId id="2091" r:id="rId77"/>
    <p:sldId id="2089" r:id="rId78"/>
    <p:sldId id="2093" r:id="rId79"/>
    <p:sldId id="273" r:id="rId80"/>
    <p:sldId id="272" r:id="rId81"/>
  </p:sldIdLst>
  <p:sldSz cx="9144000" cy="5143500" type="screen16x9"/>
  <p:notesSz cx="6858000" cy="9144000"/>
  <p:defaultText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70252" autoAdjust="0"/>
  </p:normalViewPr>
  <p:slideViewPr>
    <p:cSldViewPr snapToGrid="0" snapToObjects="1">
      <p:cViewPr>
        <p:scale>
          <a:sx n="100" d="100"/>
          <a:sy n="100" d="100"/>
        </p:scale>
        <p:origin x="1158" y="324"/>
      </p:cViewPr>
      <p:guideLst>
        <p:guide orient="horz" pos="1620"/>
        <p:guide pos="2880"/>
        <p:guide pos="5328"/>
        <p:guide pos="432"/>
        <p:guide orient="horz" pos="492"/>
        <p:guide orient="horz" pos="2772"/>
      </p:guideLst>
    </p:cSldViewPr>
  </p:slideViewPr>
  <p:notesTextViewPr>
    <p:cViewPr>
      <p:scale>
        <a:sx n="150" d="100"/>
        <a:sy n="150" d="100"/>
      </p:scale>
      <p:origin x="0" y="0"/>
    </p:cViewPr>
  </p:notesTextViewPr>
  <p:sorterViewPr>
    <p:cViewPr>
      <p:scale>
        <a:sx n="100" d="100"/>
        <a:sy n="100" d="100"/>
      </p:scale>
      <p:origin x="0" y="-42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18CB5-095A-482C-A694-A1B7A471FED7}" type="datetimeFigureOut">
              <a:rPr lang="en-US" smtClean="0"/>
              <a:t>04/14/23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29FB0-8150-449D-AB8E-6FB22E8315DD}" type="slidenum">
              <a:rPr lang="en-US" smtClean="0"/>
              <a:t>‹#›</a:t>
            </a:fld>
            <a:endParaRPr lang="en-US"/>
          </a:p>
        </p:txBody>
      </p:sp>
    </p:spTree>
    <p:extLst>
      <p:ext uri="{BB962C8B-B14F-4D97-AF65-F5344CB8AC3E}">
        <p14:creationId xmlns:p14="http://schemas.microsoft.com/office/powerpoint/2010/main" val="3709047918"/>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D1D5DB"/>
                </a:solidFill>
                <a:effectLst/>
                <a:latin typeface="Söhne"/>
              </a:rPr>
              <a:t>A sonnet composed by </a:t>
            </a:r>
            <a:r>
              <a:rPr lang="en-US" b="1" i="0" dirty="0" err="1">
                <a:solidFill>
                  <a:srgbClr val="D1D5DB"/>
                </a:solidFill>
                <a:effectLst/>
                <a:latin typeface="Söhne"/>
              </a:rPr>
              <a:t>ChatGPT</a:t>
            </a:r>
            <a:endParaRPr lang="en-US" b="1" i="0" dirty="0">
              <a:solidFill>
                <a:srgbClr val="D1D5DB"/>
              </a:solidFill>
              <a:effectLst/>
              <a:latin typeface="Söhne"/>
            </a:endParaRPr>
          </a:p>
          <a:p>
            <a:pPr algn="l"/>
            <a:endParaRPr lang="en-US" b="0" i="0" dirty="0">
              <a:solidFill>
                <a:srgbClr val="D1D5DB"/>
              </a:solidFill>
              <a:effectLst/>
              <a:latin typeface="Söhne"/>
            </a:endParaRPr>
          </a:p>
          <a:p>
            <a:pPr algn="l"/>
            <a:r>
              <a:rPr lang="en-US" b="0" i="0" dirty="0">
                <a:solidFill>
                  <a:srgbClr val="D1D5DB"/>
                </a:solidFill>
                <a:effectLst/>
                <a:latin typeface="Söhne"/>
              </a:rPr>
              <a:t>Amidst the realm of cartography's art, </a:t>
            </a:r>
          </a:p>
          <a:p>
            <a:pPr algn="l"/>
            <a:r>
              <a:rPr lang="en-US" b="0" i="0" dirty="0">
                <a:solidFill>
                  <a:srgbClr val="D1D5DB"/>
                </a:solidFill>
                <a:effectLst/>
                <a:latin typeface="Söhne"/>
              </a:rPr>
              <a:t>Lies a curious matter to impart, </a:t>
            </a:r>
          </a:p>
          <a:p>
            <a:pPr algn="l"/>
            <a:r>
              <a:rPr lang="en-US" b="0" i="0" dirty="0">
                <a:solidFill>
                  <a:srgbClr val="D1D5DB"/>
                </a:solidFill>
                <a:effectLst/>
                <a:latin typeface="Söhne"/>
              </a:rPr>
              <a:t>The way our world is displayed on a map, </a:t>
            </a:r>
          </a:p>
          <a:p>
            <a:pPr algn="l"/>
            <a:r>
              <a:rPr lang="en-US" b="0" i="0" dirty="0">
                <a:solidFill>
                  <a:srgbClr val="D1D5DB"/>
                </a:solidFill>
                <a:effectLst/>
                <a:latin typeface="Söhne"/>
              </a:rPr>
              <a:t>Takes shape in ways both complex and abstract.</a:t>
            </a:r>
          </a:p>
          <a:p>
            <a:pPr algn="l"/>
            <a:endParaRPr lang="en-US" b="0" i="0" dirty="0">
              <a:solidFill>
                <a:srgbClr val="D1D5DB"/>
              </a:solidFill>
              <a:effectLst/>
              <a:latin typeface="Söhne"/>
            </a:endParaRPr>
          </a:p>
          <a:p>
            <a:pPr algn="l"/>
            <a:r>
              <a:rPr lang="en-US" b="0" i="0" dirty="0">
                <a:solidFill>
                  <a:srgbClr val="D1D5DB"/>
                </a:solidFill>
                <a:effectLst/>
                <a:latin typeface="Söhne"/>
              </a:rPr>
              <a:t>From Mercator to Peters, the choices abound, </a:t>
            </a:r>
          </a:p>
          <a:p>
            <a:pPr algn="l"/>
            <a:r>
              <a:rPr lang="en-US" b="0" i="0" dirty="0">
                <a:solidFill>
                  <a:srgbClr val="D1D5DB"/>
                </a:solidFill>
                <a:effectLst/>
                <a:latin typeface="Söhne"/>
              </a:rPr>
              <a:t>Each projection with its own unique sound, </a:t>
            </a:r>
          </a:p>
          <a:p>
            <a:pPr algn="l"/>
            <a:r>
              <a:rPr lang="en-US" b="0" i="0" dirty="0">
                <a:solidFill>
                  <a:srgbClr val="D1D5DB"/>
                </a:solidFill>
                <a:effectLst/>
                <a:latin typeface="Söhne"/>
              </a:rPr>
              <a:t>And yet no single one can perfectly portray, </a:t>
            </a:r>
          </a:p>
          <a:p>
            <a:pPr algn="l"/>
            <a:r>
              <a:rPr lang="en-US" b="0" i="0" dirty="0">
                <a:solidFill>
                  <a:srgbClr val="D1D5DB"/>
                </a:solidFill>
                <a:effectLst/>
                <a:latin typeface="Söhne"/>
              </a:rPr>
              <a:t>The complexities of our earth in every way.</a:t>
            </a:r>
          </a:p>
          <a:p>
            <a:pPr algn="l"/>
            <a:endParaRPr lang="en-US" b="0" i="0" dirty="0">
              <a:solidFill>
                <a:srgbClr val="D1D5DB"/>
              </a:solidFill>
              <a:effectLst/>
              <a:latin typeface="Söhne"/>
            </a:endParaRPr>
          </a:p>
          <a:p>
            <a:pPr algn="l"/>
            <a:r>
              <a:rPr lang="en-US" b="0" i="0" dirty="0">
                <a:solidFill>
                  <a:srgbClr val="D1D5DB"/>
                </a:solidFill>
                <a:effectLst/>
                <a:latin typeface="Söhne"/>
              </a:rPr>
              <a:t>For as we stretch and flatten and distort, </a:t>
            </a:r>
          </a:p>
          <a:p>
            <a:pPr algn="l"/>
            <a:r>
              <a:rPr lang="en-US" b="0" i="0" dirty="0">
                <a:solidFill>
                  <a:srgbClr val="D1D5DB"/>
                </a:solidFill>
                <a:effectLst/>
                <a:latin typeface="Söhne"/>
              </a:rPr>
              <a:t>Our round globe becomes a two-dimensional court, </a:t>
            </a:r>
          </a:p>
          <a:p>
            <a:pPr algn="l"/>
            <a:r>
              <a:rPr lang="en-US" b="0" i="0" dirty="0">
                <a:solidFill>
                  <a:srgbClr val="D1D5DB"/>
                </a:solidFill>
                <a:effectLst/>
                <a:latin typeface="Söhne"/>
              </a:rPr>
              <a:t>Where lines must bend and shapes must shrink, </a:t>
            </a:r>
          </a:p>
          <a:p>
            <a:pPr algn="l"/>
            <a:r>
              <a:rPr lang="en-US" b="0" i="0" dirty="0">
                <a:solidFill>
                  <a:srgbClr val="D1D5DB"/>
                </a:solidFill>
                <a:effectLst/>
                <a:latin typeface="Söhne"/>
              </a:rPr>
              <a:t>To fit a rectangular canvas without a blink.</a:t>
            </a:r>
          </a:p>
          <a:p>
            <a:pPr algn="l"/>
            <a:endParaRPr lang="en-US" b="0" i="0" dirty="0">
              <a:solidFill>
                <a:srgbClr val="D1D5DB"/>
              </a:solidFill>
              <a:effectLst/>
              <a:latin typeface="Söhne"/>
            </a:endParaRPr>
          </a:p>
          <a:p>
            <a:pPr algn="l"/>
            <a:r>
              <a:rPr lang="en-US" b="0" i="0" dirty="0">
                <a:solidFill>
                  <a:srgbClr val="D1D5DB"/>
                </a:solidFill>
                <a:effectLst/>
                <a:latin typeface="Söhne"/>
              </a:rPr>
              <a:t>Oh, map projections, how you challenge the mind, </a:t>
            </a:r>
          </a:p>
          <a:p>
            <a:pPr algn="l"/>
            <a:r>
              <a:rPr lang="en-US" b="0" i="0" dirty="0">
                <a:solidFill>
                  <a:srgbClr val="D1D5DB"/>
                </a:solidFill>
                <a:effectLst/>
                <a:latin typeface="Söhne"/>
              </a:rPr>
              <a:t>In your attempts to represent what we find, </a:t>
            </a:r>
          </a:p>
          <a:p>
            <a:pPr algn="l"/>
            <a:r>
              <a:rPr lang="en-US" b="0" i="0" dirty="0">
                <a:solidFill>
                  <a:srgbClr val="D1D5DB"/>
                </a:solidFill>
                <a:effectLst/>
                <a:latin typeface="Söhne"/>
              </a:rPr>
              <a:t>A globe transformed into a map, a fascinating bind.</a:t>
            </a:r>
          </a:p>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2</a:t>
            </a:fld>
            <a:endParaRPr lang="en-US"/>
          </a:p>
        </p:txBody>
      </p:sp>
    </p:spTree>
    <p:extLst>
      <p:ext uri="{BB962C8B-B14F-4D97-AF65-F5344CB8AC3E}">
        <p14:creationId xmlns:p14="http://schemas.microsoft.com/office/powerpoint/2010/main" val="2676443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NGS calculate linear distortion?</a:t>
            </a:r>
          </a:p>
          <a:p>
            <a:r>
              <a:rPr lang="en-US" dirty="0"/>
              <a:t>Let’s walk thru it</a:t>
            </a:r>
          </a:p>
          <a:p>
            <a:endParaRPr lang="en-US" dirty="0"/>
          </a:p>
          <a:p>
            <a:r>
              <a:rPr lang="en-US" i="1" dirty="0"/>
              <a:t>--k</a:t>
            </a:r>
            <a:r>
              <a:rPr lang="en-US" dirty="0"/>
              <a:t> is our grid point scale factor, distortion due to earth curvature</a:t>
            </a:r>
          </a:p>
          <a:p>
            <a:r>
              <a:rPr lang="en-US" dirty="0"/>
              <a:t>--Ratio highlighted in green is the </a:t>
            </a:r>
            <a:r>
              <a:rPr lang="en-US" i="1" dirty="0"/>
              <a:t>elevation factor</a:t>
            </a:r>
          </a:p>
          <a:p>
            <a:r>
              <a:rPr lang="en-US" b="1" i="1" dirty="0"/>
              <a:t>Together</a:t>
            </a:r>
            <a:r>
              <a:rPr lang="en-US" b="0" i="0" dirty="0"/>
              <a:t>, these two are referred to as the </a:t>
            </a:r>
            <a:r>
              <a:rPr lang="en-US" b="0" i="1" dirty="0"/>
              <a:t>combined factor</a:t>
            </a:r>
          </a:p>
          <a:p>
            <a:endParaRPr lang="en-US" b="0" i="0" dirty="0"/>
          </a:p>
          <a:p>
            <a:r>
              <a:rPr lang="en-US" b="0" i="0" dirty="0"/>
              <a:t>Items that make it up are …</a:t>
            </a:r>
          </a:p>
          <a:p>
            <a:endParaRPr lang="en-US" b="0" i="0" dirty="0"/>
          </a:p>
          <a:p>
            <a:r>
              <a:rPr lang="en-US" b="0" i="0" dirty="0"/>
              <a:t>Distortion = Combined Factor minus 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513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SPCS 27 and 83, topography was ignored</a:t>
            </a:r>
          </a:p>
          <a:p>
            <a:endParaRPr lang="en-US" dirty="0"/>
          </a:p>
          <a:p>
            <a:r>
              <a:rPr lang="en-US" dirty="0"/>
              <a:t>Distortion was only a function of the Grid Point Scale Factor, nothing about radius of Earth, height, etc.</a:t>
            </a:r>
          </a:p>
        </p:txBody>
      </p:sp>
      <p:sp>
        <p:nvSpPr>
          <p:cNvPr id="4" name="Slide Number Placeholder 3"/>
          <p:cNvSpPr>
            <a:spLocks noGrp="1"/>
          </p:cNvSpPr>
          <p:nvPr>
            <p:ph type="sldNum" sz="quarter" idx="5"/>
          </p:nvPr>
        </p:nvSpPr>
        <p:spPr/>
        <p:txBody>
          <a:bodyPr/>
          <a:lstStyle/>
          <a:p>
            <a:fld id="{B3E29FB0-8150-449D-AB8E-6FB22E8315DD}" type="slidenum">
              <a:rPr lang="en-US" smtClean="0"/>
              <a:t>18</a:t>
            </a:fld>
            <a:endParaRPr lang="en-US"/>
          </a:p>
        </p:txBody>
      </p:sp>
    </p:spTree>
    <p:extLst>
      <p:ext uri="{BB962C8B-B14F-4D97-AF65-F5344CB8AC3E}">
        <p14:creationId xmlns:p14="http://schemas.microsoft.com/office/powerpoint/2010/main" val="273577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89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71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127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the SPCS83 zones</a:t>
            </a:r>
            <a:r>
              <a:rPr lang="en-US" baseline="0" dirty="0"/>
              <a:t> as a frame of reference</a:t>
            </a:r>
          </a:p>
          <a:p>
            <a:endParaRPr lang="en-US" baseline="0" dirty="0"/>
          </a:p>
          <a:p>
            <a:r>
              <a:rPr lang="en-US" baseline="0" dirty="0"/>
              <a:t>NOTE that the color shading of these zones is matched to that of the Preliminary SPCS2022 Zones that follow</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768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section illustrates</a:t>
            </a:r>
            <a:r>
              <a:rPr lang="en-US" baseline="0" dirty="0"/>
              <a:t> the preliminary SPCS2022 zones</a:t>
            </a:r>
          </a:p>
          <a:p>
            <a:endParaRPr lang="en-US" baseline="0" dirty="0"/>
          </a:p>
          <a:p>
            <a:r>
              <a:rPr lang="en-US" sz="1400" baseline="0" dirty="0"/>
              <a:t>There are 4 zones in the NGS design, per request that we design “4-5 zones required to meet the minimum distortion acceptable” set by our design criteria of 50ppm</a:t>
            </a:r>
          </a:p>
          <a:p>
            <a:endParaRPr lang="en-US" baseline="0" dirty="0"/>
          </a:p>
          <a:p>
            <a:r>
              <a:rPr lang="en-US" baseline="0" dirty="0"/>
              <a:t>NOTE the request also included wording: “It is also requested that PennDOT districts be </a:t>
            </a:r>
            <a:r>
              <a:rPr lang="en-US" baseline="0" dirty="0" err="1"/>
              <a:t>divded</a:t>
            </a:r>
            <a:r>
              <a:rPr lang="en-US" baseline="0" dirty="0"/>
              <a:t> into no more than two zones”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92180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the West Zone far surpasses the NGS design criteria of 50ppm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4234940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a:t>
            </a:r>
            <a:r>
              <a:rPr lang="en-US" baseline="0" dirty="0"/>
              <a:t> and </a:t>
            </a:r>
            <a:r>
              <a:rPr lang="en-US" dirty="0"/>
              <a:t>likely final, draft</a:t>
            </a:r>
            <a:r>
              <a:rPr lang="en-US" baseline="0" dirty="0"/>
              <a:t> of an Oblique Mercator projection for the Preliminary Central Zone</a:t>
            </a:r>
          </a:p>
          <a:p>
            <a:endParaRPr lang="en-US" baseline="0" dirty="0"/>
          </a:p>
          <a:p>
            <a:r>
              <a:rPr lang="en-US" baseline="0" dirty="0"/>
              <a:t>NOTE that even with the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76361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-We are</a:t>
            </a:r>
            <a:r>
              <a:rPr lang="en-US" baseline="0" dirty="0"/>
              <a:t> the Federal Government’s oldest scientific agency.</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78" rtl="0" eaLnBrk="1" fontAlgn="auto" latinLnBrk="0" hangingPunct="1">
              <a:lnSpc>
                <a:spcPct val="100000"/>
              </a:lnSpc>
              <a:spcBef>
                <a:spcPts val="0"/>
              </a:spcBef>
              <a:spcAft>
                <a:spcPts val="0"/>
              </a:spcAft>
              <a:buClrTx/>
              <a:buSzTx/>
              <a:buFontTx/>
              <a:buNone/>
              <a:tabLst/>
              <a:defRPr/>
            </a:pPr>
            <a:r>
              <a:rPr lang="en-US" dirty="0"/>
              <a:t>-In keeping with our expanding mission to survey the coasts and harbors of the United States and its interior lands, the agency’s name has evolved over the years too</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dirty="0"/>
          </a:p>
          <a:p>
            <a:r>
              <a:rPr lang="en-US" i="1" baseline="0" dirty="0"/>
              <a:t>Survey of the Coast</a:t>
            </a:r>
          </a:p>
          <a:p>
            <a:r>
              <a:rPr lang="en-US" baseline="0" dirty="0"/>
              <a:t>-Managed by Department of he Navy for about 4 years, but then reassigned to Department of the Treasury</a:t>
            </a:r>
          </a:p>
          <a:p>
            <a:endParaRPr lang="en-US" baseline="0" dirty="0"/>
          </a:p>
          <a:p>
            <a:pPr marL="0" marR="0" lvl="0" indent="0" algn="l" defTabSz="914378" rtl="0" eaLnBrk="1" fontAlgn="auto" latinLnBrk="0" hangingPunct="1">
              <a:lnSpc>
                <a:spcPct val="100000"/>
              </a:lnSpc>
              <a:spcBef>
                <a:spcPts val="0"/>
              </a:spcBef>
              <a:spcAft>
                <a:spcPts val="0"/>
              </a:spcAft>
              <a:buClrTx/>
              <a:buSzTx/>
              <a:buFontTx/>
              <a:buNone/>
              <a:tabLst/>
              <a:defRPr/>
            </a:pPr>
            <a:r>
              <a:rPr lang="en-US" i="1" baseline="0" dirty="0"/>
              <a:t>US Coast Survey</a:t>
            </a:r>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-under this title is when, in 1871 the agency was tasked by Congress with responsibility to carry geodetic control inland</a:t>
            </a:r>
            <a:endParaRPr lang="en-US" dirty="0"/>
          </a:p>
          <a:p>
            <a:endParaRPr lang="en-US" baseline="0" dirty="0"/>
          </a:p>
          <a:p>
            <a:r>
              <a:rPr lang="en-US" i="1" baseline="0" dirty="0"/>
              <a:t>US Coast &amp; Geodetic Survey (USC&amp;GS)</a:t>
            </a:r>
          </a:p>
          <a:p>
            <a:pPr marL="0" marR="0" lvl="0" indent="0" algn="l" defTabSz="914378" rtl="0" eaLnBrk="1" fontAlgn="auto" latinLnBrk="0" hangingPunct="1">
              <a:lnSpc>
                <a:spcPct val="100000"/>
              </a:lnSpc>
              <a:spcBef>
                <a:spcPts val="0"/>
              </a:spcBef>
              <a:spcAft>
                <a:spcPts val="0"/>
              </a:spcAft>
              <a:buClrTx/>
              <a:buSzTx/>
              <a:buFontTx/>
              <a:buNone/>
              <a:tabLst/>
              <a:defRPr/>
            </a:pPr>
            <a:r>
              <a:rPr lang="en-US" baseline="0" dirty="0"/>
              <a:t>-the USC&amp;GS, the name we had for the longest! And this change came along with our current primary mission</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378" rtl="0" eaLnBrk="1" fontAlgn="auto" latinLnBrk="0" hangingPunct="1">
              <a:lnSpc>
                <a:spcPct val="100000"/>
              </a:lnSpc>
              <a:spcBef>
                <a:spcPts val="0"/>
              </a:spcBef>
              <a:spcAft>
                <a:spcPts val="0"/>
              </a:spcAft>
              <a:buClrTx/>
              <a:buSzTx/>
              <a:buFontTx/>
              <a:buNone/>
              <a:tabLst/>
              <a:defRPr/>
            </a:pPr>
            <a:r>
              <a:rPr lang="en-US" sz="1200" b="1" dirty="0">
                <a:latin typeface="Cambria" panose="02040503050406030204" pitchFamily="18" charset="0"/>
                <a:ea typeface="Cambria" panose="02040503050406030204" pitchFamily="18" charset="0"/>
              </a:rPr>
              <a:t>National Geodetic Survey </a:t>
            </a:r>
            <a:endParaRPr lang="en-US" sz="1200" b="1" baseline="0" dirty="0">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celebrated 50 years as NGS in 2020, as did our parent agency NOAA</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4</a:t>
            </a:fld>
            <a:endParaRPr lang="en-US"/>
          </a:p>
        </p:txBody>
      </p:sp>
    </p:spTree>
    <p:extLst>
      <p:ext uri="{BB962C8B-B14F-4D97-AF65-F5344CB8AC3E}">
        <p14:creationId xmlns:p14="http://schemas.microsoft.com/office/powerpoint/2010/main" val="165905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a:t>
            </a:r>
            <a:r>
              <a:rPr lang="en-US" i="1" baseline="0" dirty="0"/>
              <a:t>second</a:t>
            </a:r>
            <a:r>
              <a:rPr lang="en-US" baseline="0" dirty="0"/>
              <a:t> draft of a </a:t>
            </a:r>
            <a:r>
              <a:rPr lang="en-US" dirty="0"/>
              <a:t>Preliminary North East Zone</a:t>
            </a:r>
          </a:p>
          <a:p>
            <a:endParaRPr lang="en-US" dirty="0"/>
          </a:p>
          <a:p>
            <a:r>
              <a:rPr lang="en-US" dirty="0"/>
              <a:t>NOTE</a:t>
            </a:r>
            <a:r>
              <a:rPr lang="en-US" baseline="0" dirty="0"/>
              <a:t> this </a:t>
            </a:r>
            <a:r>
              <a:rPr lang="en-US" b="1" baseline="0" dirty="0"/>
              <a:t>includes</a:t>
            </a:r>
            <a:r>
              <a:rPr lang="en-US" baseline="0" dirty="0"/>
              <a:t> </a:t>
            </a:r>
            <a:r>
              <a:rPr lang="en-US" dirty="0"/>
              <a:t>Columbia</a:t>
            </a:r>
            <a:r>
              <a:rPr lang="en-US" baseline="0" dirty="0"/>
              <a:t> and Montour Counties, and the animation highlights the comparison between having these counties in the SE or NE Zone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559643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is the </a:t>
            </a:r>
            <a:r>
              <a:rPr lang="en-US" i="1" baseline="0" dirty="0"/>
              <a:t>second</a:t>
            </a:r>
            <a:r>
              <a:rPr lang="en-US" baseline="0" dirty="0"/>
              <a:t> draft of a </a:t>
            </a:r>
            <a:r>
              <a:rPr lang="en-US" dirty="0"/>
              <a:t>Preliminary South East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this </a:t>
            </a:r>
            <a:r>
              <a:rPr lang="en-US" b="1" dirty="0"/>
              <a:t>excludes</a:t>
            </a:r>
            <a:r>
              <a:rPr lang="en-US" baseline="0" dirty="0"/>
              <a:t> </a:t>
            </a:r>
            <a:r>
              <a:rPr lang="en-US" dirty="0"/>
              <a:t>Columbia</a:t>
            </a:r>
            <a:r>
              <a:rPr lang="en-US" baseline="0" dirty="0"/>
              <a:t> and Montour Counties (they would fall in SE Zone)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164820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218656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Single Statewide Zone designed by NGS is</a:t>
            </a:r>
            <a:r>
              <a:rPr lang="en-US" baseline="0" dirty="0"/>
              <a:t> color shaded to match the following section of slides that show UTM Zones linear distortion values</a:t>
            </a:r>
          </a:p>
          <a:p>
            <a:endParaRPr lang="en-US" baseline="0" dirty="0"/>
          </a:p>
          <a:p>
            <a:r>
              <a:rPr lang="en-US" baseline="0" dirty="0"/>
              <a:t>It is known that some user communities with large areas of responsibility choose to maintain geospatial data and work in UTM</a:t>
            </a:r>
          </a:p>
          <a:p>
            <a:endParaRPr lang="en-US" baseline="0" dirty="0"/>
          </a:p>
          <a:p>
            <a:r>
              <a:rPr lang="en-US" baseline="0" dirty="0"/>
              <a:t>This graphic as compared to the UTM serves to highlight in SPCS2022, users will see better performance (lower linear distortion) if they choose to work in the SPCS2022 Single Statewide Zone rather than one of the UTM Zones that fall within Pennsylvania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031492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designed preliminary</a:t>
            </a:r>
            <a:r>
              <a:rPr lang="en-US" baseline="0" dirty="0"/>
              <a:t> single statewide zone is included again here at the end for easier visual comparisons.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A6F964-412F-416E-98B5-009BA3CAA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497131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56</a:t>
            </a:fld>
            <a:endParaRPr lang="en-US"/>
          </a:p>
        </p:txBody>
      </p:sp>
    </p:spTree>
    <p:extLst>
      <p:ext uri="{BB962C8B-B14F-4D97-AF65-F5344CB8AC3E}">
        <p14:creationId xmlns:p14="http://schemas.microsoft.com/office/powerpoint/2010/main" val="4069205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160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665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43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46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a:t>
            </a:r>
            <a:r>
              <a:rPr lang="en-US" baseline="0" dirty="0"/>
              <a:t> 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goes back to origins of the agency being coastal mission</a:t>
            </a:r>
          </a:p>
        </p:txBody>
      </p:sp>
      <p:sp>
        <p:nvSpPr>
          <p:cNvPr id="4" name="Slide Number Placeholder 3"/>
          <p:cNvSpPr>
            <a:spLocks noGrp="1"/>
          </p:cNvSpPr>
          <p:nvPr>
            <p:ph type="sldNum" sz="quarter" idx="5"/>
          </p:nvPr>
        </p:nvSpPr>
        <p:spPr/>
        <p:txBody>
          <a:bodyPr/>
          <a:lstStyle/>
          <a:p>
            <a:fld id="{B3E29FB0-8150-449D-AB8E-6FB22E8315DD}" type="slidenum">
              <a:rPr lang="en-US" smtClean="0"/>
              <a:t>5</a:t>
            </a:fld>
            <a:endParaRPr lang="en-US"/>
          </a:p>
        </p:txBody>
      </p:sp>
    </p:spTree>
    <p:extLst>
      <p:ext uri="{BB962C8B-B14F-4D97-AF65-F5344CB8AC3E}">
        <p14:creationId xmlns:p14="http://schemas.microsoft.com/office/powerpoint/2010/main" val="2772381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73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27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Surveyors</a:t>
            </a:r>
          </a:p>
          <a:p>
            <a:pPr lvl="1"/>
            <a:r>
              <a:rPr lang="en-US" dirty="0"/>
              <a:t>Used extensively, with all sorts of data/projects</a:t>
            </a:r>
          </a:p>
          <a:p>
            <a:r>
              <a:rPr lang="en-US" dirty="0"/>
              <a:t>GIS Professionals </a:t>
            </a:r>
          </a:p>
          <a:p>
            <a:pPr lvl="1"/>
            <a:r>
              <a:rPr lang="en-US" dirty="0"/>
              <a:t>Very popular PCS, along with UTM</a:t>
            </a:r>
          </a:p>
          <a:p>
            <a:r>
              <a:rPr lang="en-US" dirty="0"/>
              <a:t>Engineers</a:t>
            </a:r>
          </a:p>
          <a:p>
            <a:pPr lvl="1"/>
            <a:r>
              <a:rPr lang="en-US" dirty="0"/>
              <a:t>Many are unfamiliar with anything other PCS</a:t>
            </a:r>
          </a:p>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65</a:t>
            </a:fld>
            <a:endParaRPr lang="en-US"/>
          </a:p>
        </p:txBody>
      </p:sp>
    </p:spTree>
    <p:extLst>
      <p:ext uri="{BB962C8B-B14F-4D97-AF65-F5344CB8AC3E}">
        <p14:creationId xmlns:p14="http://schemas.microsoft.com/office/powerpoint/2010/main" val="240460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75</a:t>
            </a:fld>
            <a:endParaRPr lang="en-US"/>
          </a:p>
        </p:txBody>
      </p:sp>
    </p:spTree>
    <p:extLst>
      <p:ext uri="{BB962C8B-B14F-4D97-AF65-F5344CB8AC3E}">
        <p14:creationId xmlns:p14="http://schemas.microsoft.com/office/powerpoint/2010/main" val="138500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5 years at NGS I’ve seen and heard this misunderstanding quite a bit</a:t>
            </a:r>
          </a:p>
          <a:p>
            <a:r>
              <a:rPr lang="en-US" baseline="0" dirty="0"/>
              <a:t>-don’t worry! it doesn’t offend us! and we do work closely with USGS, but we are separate agencies within totally different departments of the federal government</a:t>
            </a:r>
          </a:p>
        </p:txBody>
      </p:sp>
      <p:sp>
        <p:nvSpPr>
          <p:cNvPr id="4" name="Slide Number Placeholder 3"/>
          <p:cNvSpPr>
            <a:spLocks noGrp="1"/>
          </p:cNvSpPr>
          <p:nvPr>
            <p:ph type="sldNum" sz="quarter" idx="5"/>
          </p:nvPr>
        </p:nvSpPr>
        <p:spPr/>
        <p:txBody>
          <a:bodyPr/>
          <a:lstStyle/>
          <a:p>
            <a:fld id="{B3E29FB0-8150-449D-AB8E-6FB22E8315DD}" type="slidenum">
              <a:rPr lang="en-US" smtClean="0"/>
              <a:t>6</a:t>
            </a:fld>
            <a:endParaRPr lang="en-US"/>
          </a:p>
        </p:txBody>
      </p:sp>
    </p:spTree>
    <p:extLst>
      <p:ext uri="{BB962C8B-B14F-4D97-AF65-F5344CB8AC3E}">
        <p14:creationId xmlns:p14="http://schemas.microsoft.com/office/powerpoint/2010/main" val="418570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92" marR="0" lvl="0" indent="-342892" algn="l" defTabSz="457189"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convenient, efficient way to work in the NSRS</a:t>
            </a: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It’s a Projected Coordinate System (PCS)</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planar coordinates (not angular units)</a:t>
            </a: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Developed by US Government (NGS and predecessors)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part of the Nation’s geodetic infrastructure</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Definitional parameters are publicly available</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State/Commonwealth governments utilize and adopt it</a:t>
            </a:r>
          </a:p>
          <a:p>
            <a:pPr marL="1600160" marR="0" lvl="3"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Also widely adopted by commercial entities/companies</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9</a:t>
            </a:fld>
            <a:endParaRPr lang="en-US"/>
          </a:p>
        </p:txBody>
      </p:sp>
    </p:spTree>
    <p:extLst>
      <p:ext uri="{BB962C8B-B14F-4D97-AF65-F5344CB8AC3E}">
        <p14:creationId xmlns:p14="http://schemas.microsoft.com/office/powerpoint/2010/main" val="25918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92" marR="0" lvl="0" indent="-342892" algn="l" defTabSz="457189"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Origins date back to ~1820 (Survey of the Coast)</a:t>
            </a: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Polyconic projection - for maps and charts</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Non-conformal and not equal-area</a:t>
            </a:r>
          </a:p>
          <a:p>
            <a:pPr marL="342892" marR="0" lvl="0" indent="-342892" algn="l" defTabSz="457189"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“Progressive Maps” of US in 1919 (C&amp;GS)</a:t>
            </a: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Based on the Polyconic projections</a:t>
            </a: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Incorporated into World Polyconic Grid (WPG) by Army Map Service (AMS)</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This is what led to development of UTM… and SPCS</a:t>
            </a:r>
          </a:p>
        </p:txBody>
      </p:sp>
      <p:sp>
        <p:nvSpPr>
          <p:cNvPr id="4" name="Slide Number Placeholder 3"/>
          <p:cNvSpPr>
            <a:spLocks noGrp="1"/>
          </p:cNvSpPr>
          <p:nvPr>
            <p:ph type="sldNum" sz="quarter" idx="5"/>
          </p:nvPr>
        </p:nvSpPr>
        <p:spPr/>
        <p:txBody>
          <a:bodyPr/>
          <a:lstStyle/>
          <a:p>
            <a:fld id="{B3E29FB0-8150-449D-AB8E-6FB22E8315DD}" type="slidenum">
              <a:rPr lang="en-US" smtClean="0"/>
              <a:t>10</a:t>
            </a:fld>
            <a:endParaRPr lang="en-US"/>
          </a:p>
        </p:txBody>
      </p:sp>
    </p:spTree>
    <p:extLst>
      <p:ext uri="{BB962C8B-B14F-4D97-AF65-F5344CB8AC3E}">
        <p14:creationId xmlns:p14="http://schemas.microsoft.com/office/powerpoint/2010/main" val="4147970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92" marR="0" lvl="0" indent="-342892" algn="l" defTabSz="457189"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Slide Number Placeholder 3"/>
          <p:cNvSpPr>
            <a:spLocks noGrp="1"/>
          </p:cNvSpPr>
          <p:nvPr>
            <p:ph type="sldNum" sz="quarter" idx="5"/>
          </p:nvPr>
        </p:nvSpPr>
        <p:spPr/>
        <p:txBody>
          <a:bodyPr/>
          <a:lstStyle/>
          <a:p>
            <a:fld id="{B3E29FB0-8150-449D-AB8E-6FB22E8315DD}" type="slidenum">
              <a:rPr lang="en-US" smtClean="0"/>
              <a:t>11</a:t>
            </a:fld>
            <a:endParaRPr lang="en-US"/>
          </a:p>
        </p:txBody>
      </p:sp>
    </p:spTree>
    <p:extLst>
      <p:ext uri="{BB962C8B-B14F-4D97-AF65-F5344CB8AC3E}">
        <p14:creationId xmlns:p14="http://schemas.microsoft.com/office/powerpoint/2010/main" val="225138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92" marR="0" lvl="0" indent="-342892" algn="l" defTabSz="457189"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SPCS of 1927 (based on NAD 27)</a:t>
            </a: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Request from government of NC in 1933</a:t>
            </a: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Quickly led to 110 projections across 48 states</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Great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Depression</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New</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DealCivil</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 Works Administration (CWA) led to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Nationwide infrastructure expansion… which brought the need/desire for Federal Gov’t to be able to map &amp; track all that</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188" marR="0" lvl="1" indent="0" algn="l" defTabSz="457189"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(Funny quote that the system was “…not as a result of a brainstorm of some theoretical mathematician and geodesist.”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 </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still rings somewhat true in that few at NGS </a:t>
            </a:r>
            <a:r>
              <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use</a:t>
            </a:r>
            <a:r>
              <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Wingdings" panose="05000000000000000000" pitchFamily="2" charset="2"/>
              </a:rPr>
              <a:t> SPCS)</a:t>
            </a:r>
            <a:endParaRPr kumimoji="0" lang="en-US"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742931" marR="0" lvl="1" indent="-285743" algn="l" defTabSz="457189"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Education and outreach by C&amp;GS</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Guidance on how to perform field work &amp; computations</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Manual on using SPCS in Route Surveying for engineers</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Projection Tables, along with trig and log tables (slide rule era!)</a:t>
            </a:r>
          </a:p>
          <a:p>
            <a:pPr marL="1142972"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Formulas for electronic coordinate computation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publised</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in 1968</a:t>
            </a:r>
          </a:p>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12</a:t>
            </a:fld>
            <a:endParaRPr lang="en-US"/>
          </a:p>
        </p:txBody>
      </p:sp>
    </p:spTree>
    <p:extLst>
      <p:ext uri="{BB962C8B-B14F-4D97-AF65-F5344CB8AC3E}">
        <p14:creationId xmlns:p14="http://schemas.microsoft.com/office/powerpoint/2010/main" val="291706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29FB0-8150-449D-AB8E-6FB22E8315DD}" type="slidenum">
              <a:rPr lang="en-US" smtClean="0"/>
              <a:t>13</a:t>
            </a:fld>
            <a:endParaRPr lang="en-US"/>
          </a:p>
        </p:txBody>
      </p:sp>
    </p:spTree>
    <p:extLst>
      <p:ext uri="{BB962C8B-B14F-4D97-AF65-F5344CB8AC3E}">
        <p14:creationId xmlns:p14="http://schemas.microsoft.com/office/powerpoint/2010/main" val="2449191652"/>
      </p:ext>
    </p:extLst>
  </p:cSld>
  <p:clrMapOvr>
    <a:masterClrMapping/>
  </p:clrMapOvr>
</p:notes>
</file>

<file path=ppt/slideLayouts/_rels/slideLayout1.xml.rels><?xml version="1.0" encoding="UTF-8" standalone="yes" ?><Relationships xmlns="http://schemas.openxmlformats.org/package/2006/relationships"><Relationship Id="rId2" Target="../media/image2.jpe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04/14/23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269207"/>
            <a:ext cx="7772400" cy="1302544"/>
          </a:xfrm>
        </p:spPr>
        <p:txBody>
          <a:bodyPr anchor="b"/>
          <a:lstStyle>
            <a:lvl1pPr>
              <a:defRPr sz="405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p:txBody>
          <a:bodyPr/>
          <a:lstStyle>
            <a:lvl1pPr>
              <a:defRPr/>
            </a:lvl1pPr>
          </a:lstStyle>
          <a:p>
            <a:endParaRPr lang="en-US" dirty="0"/>
          </a:p>
        </p:txBody>
      </p:sp>
      <p:sp>
        <p:nvSpPr>
          <p:cNvPr id="109610" name="Rectangle 42"/>
          <p:cNvSpPr>
            <a:spLocks noGrp="1" noChangeArrowheads="1"/>
          </p:cNvSpPr>
          <p:nvPr>
            <p:ph type="ftr" sz="quarter" idx="3"/>
          </p:nvPr>
        </p:nvSpPr>
        <p:spPr/>
        <p:txBody>
          <a:bodyPr/>
          <a:lstStyle>
            <a:lvl1pPr>
              <a:defRPr/>
            </a:lvl1pPr>
          </a:lstStyle>
          <a:p>
            <a:endParaRPr lang="en-US" dirty="0"/>
          </a:p>
        </p:txBody>
      </p:sp>
      <p:sp>
        <p:nvSpPr>
          <p:cNvPr id="109611" name="Rectangle 43"/>
          <p:cNvSpPr>
            <a:spLocks noGrp="1" noChangeArrowheads="1"/>
          </p:cNvSpPr>
          <p:nvPr>
            <p:ph type="sldNum" sz="quarter" idx="4"/>
          </p:nvPr>
        </p:nvSpPr>
        <p:spPr/>
        <p:txBody>
          <a:bodyPr/>
          <a:lstStyle>
            <a:lvl1pPr>
              <a:defRPr/>
            </a:lvl1pPr>
          </a:lstStyle>
          <a:p>
            <a:fld id="{50726B4B-11E2-4B4D-822E-155936961C3B}" type="slidenum">
              <a:rPr lang="en-US"/>
              <a:pPr/>
              <a:t>‹#›</a:t>
            </a:fld>
            <a:endParaRPr lang="en-US" dirty="0"/>
          </a:p>
        </p:txBody>
      </p:sp>
    </p:spTree>
    <p:extLst>
      <p:ext uri="{BB962C8B-B14F-4D97-AF65-F5344CB8AC3E}">
        <p14:creationId xmlns:p14="http://schemas.microsoft.com/office/powerpoint/2010/main" val="1182067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74C3E33-EEDC-41E5-A023-3E855728F749}" type="slidenum">
              <a:rPr lang="en-US"/>
              <a:pPr/>
              <a:t>‹#›</a:t>
            </a:fld>
            <a:endParaRPr lang="en-US" dirty="0"/>
          </a:p>
        </p:txBody>
      </p:sp>
    </p:spTree>
    <p:extLst>
      <p:ext uri="{BB962C8B-B14F-4D97-AF65-F5344CB8AC3E}">
        <p14:creationId xmlns:p14="http://schemas.microsoft.com/office/powerpoint/2010/main" val="4092836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D800462-26BA-4C05-87AA-CD844216AF54}" type="slidenum">
              <a:rPr lang="en-US"/>
              <a:pPr/>
              <a:t>‹#›</a:t>
            </a:fld>
            <a:endParaRPr lang="en-US" dirty="0"/>
          </a:p>
        </p:txBody>
      </p:sp>
    </p:spTree>
    <p:extLst>
      <p:ext uri="{BB962C8B-B14F-4D97-AF65-F5344CB8AC3E}">
        <p14:creationId xmlns:p14="http://schemas.microsoft.com/office/powerpoint/2010/main" val="117821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2E29480-FF3E-4DE2-BEDF-D4E23290FF6F}" type="slidenum">
              <a:rPr lang="en-US"/>
              <a:pPr/>
              <a:t>‹#›</a:t>
            </a:fld>
            <a:endParaRPr lang="en-US" dirty="0"/>
          </a:p>
        </p:txBody>
      </p:sp>
    </p:spTree>
    <p:extLst>
      <p:ext uri="{BB962C8B-B14F-4D97-AF65-F5344CB8AC3E}">
        <p14:creationId xmlns:p14="http://schemas.microsoft.com/office/powerpoint/2010/main" val="3639468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9E3F9CA5-F1FB-4478-9541-6978564C053E}" type="slidenum">
              <a:rPr lang="en-US"/>
              <a:pPr/>
              <a:t>‹#›</a:t>
            </a:fld>
            <a:endParaRPr lang="en-US" dirty="0"/>
          </a:p>
        </p:txBody>
      </p:sp>
    </p:spTree>
    <p:extLst>
      <p:ext uri="{BB962C8B-B14F-4D97-AF65-F5344CB8AC3E}">
        <p14:creationId xmlns:p14="http://schemas.microsoft.com/office/powerpoint/2010/main" val="2251252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C316BA90-2D2A-4AF6-BE27-44CC425F277F}" type="slidenum">
              <a:rPr lang="en-US"/>
              <a:pPr/>
              <a:t>‹#›</a:t>
            </a:fld>
            <a:endParaRPr lang="en-US" dirty="0"/>
          </a:p>
        </p:txBody>
      </p:sp>
    </p:spTree>
    <p:extLst>
      <p:ext uri="{BB962C8B-B14F-4D97-AF65-F5344CB8AC3E}">
        <p14:creationId xmlns:p14="http://schemas.microsoft.com/office/powerpoint/2010/main" val="4141456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26AE748-1630-45D0-84BC-E7F60F3BBB9E}" type="slidenum">
              <a:rPr lang="en-US"/>
              <a:pPr/>
              <a:t>‹#›</a:t>
            </a:fld>
            <a:endParaRPr lang="en-US" dirty="0"/>
          </a:p>
        </p:txBody>
      </p:sp>
    </p:spTree>
    <p:extLst>
      <p:ext uri="{BB962C8B-B14F-4D97-AF65-F5344CB8AC3E}">
        <p14:creationId xmlns:p14="http://schemas.microsoft.com/office/powerpoint/2010/main" val="302949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04/14/23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ABF0B216-3958-4271-BF98-D15D17E265D2}" type="slidenum">
              <a:rPr lang="en-US"/>
              <a:pPr/>
              <a:t>‹#›</a:t>
            </a:fld>
            <a:endParaRPr lang="en-US" dirty="0"/>
          </a:p>
        </p:txBody>
      </p:sp>
    </p:spTree>
    <p:extLst>
      <p:ext uri="{BB962C8B-B14F-4D97-AF65-F5344CB8AC3E}">
        <p14:creationId xmlns:p14="http://schemas.microsoft.com/office/powerpoint/2010/main" val="325974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3E94A3C-16DC-4B58-9DC7-9BE99AF1819C}" type="slidenum">
              <a:rPr lang="en-US"/>
              <a:pPr/>
              <a:t>‹#›</a:t>
            </a:fld>
            <a:endParaRPr lang="en-US" dirty="0"/>
          </a:p>
        </p:txBody>
      </p:sp>
    </p:spTree>
    <p:extLst>
      <p:ext uri="{BB962C8B-B14F-4D97-AF65-F5344CB8AC3E}">
        <p14:creationId xmlns:p14="http://schemas.microsoft.com/office/powerpoint/2010/main" val="2271545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8361"/>
            <a:ext cx="8229600" cy="854869"/>
          </a:xfrm>
        </p:spPr>
        <p:txBody>
          <a:bodyPr/>
          <a:lstStyle/>
          <a:p>
            <a:r>
              <a:rPr lang="en-US"/>
              <a:t>Click to edit Master title style</a:t>
            </a:r>
          </a:p>
        </p:txBody>
      </p:sp>
      <p:sp>
        <p:nvSpPr>
          <p:cNvPr id="3" name="Content Placeholder 2"/>
          <p:cNvSpPr>
            <a:spLocks noGrp="1"/>
          </p:cNvSpPr>
          <p:nvPr>
            <p:ph sz="quarter" idx="1"/>
          </p:nvPr>
        </p:nvSpPr>
        <p:spPr>
          <a:xfrm>
            <a:off x="457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682729"/>
            <a:ext cx="2133600" cy="342900"/>
          </a:xfrm>
        </p:spPr>
        <p:txBody>
          <a:bodyPr/>
          <a:lstStyle>
            <a:lvl1pPr>
              <a:defRPr/>
            </a:lvl1pPr>
          </a:lstStyle>
          <a:p>
            <a:endParaRPr lang="en-US" dirty="0"/>
          </a:p>
        </p:txBody>
      </p:sp>
      <p:sp>
        <p:nvSpPr>
          <p:cNvPr id="8" name="Footer Placeholder 7"/>
          <p:cNvSpPr>
            <a:spLocks noGrp="1"/>
          </p:cNvSpPr>
          <p:nvPr>
            <p:ph type="ftr" sz="quarter" idx="11"/>
          </p:nvPr>
        </p:nvSpPr>
        <p:spPr>
          <a:xfrm>
            <a:off x="3124200" y="4686300"/>
            <a:ext cx="2895600" cy="342900"/>
          </a:xfr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4682729"/>
            <a:ext cx="2133600" cy="342900"/>
          </a:xfrm>
        </p:spPr>
        <p:txBody>
          <a:bodyPr/>
          <a:lstStyle>
            <a:lvl1pPr>
              <a:defRPr/>
            </a:lvl1pPr>
          </a:lstStyle>
          <a:p>
            <a:fld id="{515C7FDF-2754-402A-8118-303349C7D828}" type="slidenum">
              <a:rPr lang="en-US"/>
              <a:pPr/>
              <a:t>‹#›</a:t>
            </a:fld>
            <a:endParaRPr lang="en-US" dirty="0"/>
          </a:p>
        </p:txBody>
      </p:sp>
    </p:spTree>
    <p:extLst>
      <p:ext uri="{BB962C8B-B14F-4D97-AF65-F5344CB8AC3E}">
        <p14:creationId xmlns:p14="http://schemas.microsoft.com/office/powerpoint/2010/main" val="3718100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034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ustom Title Slide">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C8179-00F4-C5CF-A2B2-611C5D4C81EE}"/>
              </a:ext>
            </a:extLst>
          </p:cNvPr>
          <p:cNvPicPr>
            <a:picLocks noChangeAspect="1"/>
          </p:cNvPicPr>
          <p:nvPr userDrawn="1"/>
        </p:nvPicPr>
        <p:blipFill>
          <a:blip r:embed="rId3"/>
          <a:stretch>
            <a:fillRect/>
          </a:stretch>
        </p:blipFill>
        <p:spPr>
          <a:xfrm>
            <a:off x="0" y="-476"/>
            <a:ext cx="9145526" cy="5143500"/>
          </a:xfrm>
          <a:prstGeom prst="rect">
            <a:avLst/>
          </a:prstGeom>
        </p:spPr>
      </p:pic>
      <p:sp>
        <p:nvSpPr>
          <p:cNvPr id="2" name="Title 1"/>
          <p:cNvSpPr>
            <a:spLocks noGrp="1"/>
          </p:cNvSpPr>
          <p:nvPr>
            <p:ph type="ctrTitle"/>
          </p:nvPr>
        </p:nvSpPr>
        <p:spPr>
          <a:xfrm>
            <a:off x="1143000" y="841772"/>
            <a:ext cx="6858000" cy="1790700"/>
          </a:xfrm>
        </p:spPr>
        <p:txBody>
          <a:bodyPr anchor="b"/>
          <a:lstStyle>
            <a:lvl1pPr algn="ctr">
              <a:defRPr sz="4500" b="1"/>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3385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87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Tree>
    <p:extLst>
      <p:ext uri="{BB962C8B-B14F-4D97-AF65-F5344CB8AC3E}">
        <p14:creationId xmlns:p14="http://schemas.microsoft.com/office/powerpoint/2010/main" val="237327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2" name="Title 5">
            <a:extLst>
              <a:ext uri="{FF2B5EF4-FFF2-40B4-BE49-F238E27FC236}">
                <a16:creationId xmlns:a16="http://schemas.microsoft.com/office/drawing/2014/main" id="{639DFDDC-F7B4-9175-004F-D526BCFF453C}"/>
              </a:ext>
            </a:extLst>
          </p:cNvPr>
          <p:cNvSpPr>
            <a:spLocks noGrp="1"/>
          </p:cNvSpPr>
          <p:nvPr>
            <p:ph type="title"/>
          </p:nvPr>
        </p:nvSpPr>
        <p:spPr>
          <a:xfrm>
            <a:off x="68580" y="342900"/>
            <a:ext cx="2606040" cy="754380"/>
          </a:xfrm>
        </p:spPr>
        <p:txBody>
          <a:bodyPr tIns="45720" bIns="45720" anchor="t" anchorCtr="0">
            <a:normAutofit/>
          </a:bodyPr>
          <a:lstStyle>
            <a:lvl1pPr>
              <a:defRPr sz="2400"/>
            </a:lvl1pPr>
          </a:lstStyle>
          <a:p>
            <a:endParaRPr lang="en-US" b="1" dirty="0">
              <a:latin typeface="+mn-lt"/>
            </a:endParaRPr>
          </a:p>
        </p:txBody>
      </p:sp>
      <p:sp>
        <p:nvSpPr>
          <p:cNvPr id="8" name="Text Placeholder 7">
            <a:extLst>
              <a:ext uri="{FF2B5EF4-FFF2-40B4-BE49-F238E27FC236}">
                <a16:creationId xmlns:a16="http://schemas.microsoft.com/office/drawing/2014/main" id="{430B5D0D-0383-0684-3296-25438009FEBD}"/>
              </a:ext>
            </a:extLst>
          </p:cNvPr>
          <p:cNvSpPr>
            <a:spLocks noGrp="1"/>
          </p:cNvSpPr>
          <p:nvPr>
            <p:ph type="body" sz="half" idx="2"/>
          </p:nvPr>
        </p:nvSpPr>
        <p:spPr>
          <a:xfrm>
            <a:off x="68580" y="1097280"/>
            <a:ext cx="2606040" cy="3634740"/>
          </a:xfrm>
        </p:spPr>
        <p:txBody>
          <a:bodyPr tIns="45720" bIns="45720" numCol="1">
            <a:normAutofit/>
          </a:bodyPr>
          <a:lstStyle>
            <a:lvl1pPr marL="0" indent="0">
              <a:buNone/>
              <a:defRPr/>
            </a:lvl1pPr>
          </a:lstStyle>
          <a:p>
            <a:pPr lvl="0"/>
            <a:r>
              <a:rPr lang="en-US" dirty="0"/>
              <a:t>Click to edit Master text styles</a:t>
            </a:r>
          </a:p>
        </p:txBody>
      </p:sp>
    </p:spTree>
    <p:extLst>
      <p:ext uri="{BB962C8B-B14F-4D97-AF65-F5344CB8AC3E}">
        <p14:creationId xmlns:p14="http://schemas.microsoft.com/office/powerpoint/2010/main" val="124727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Tree>
    <p:extLst>
      <p:ext uri="{BB962C8B-B14F-4D97-AF65-F5344CB8AC3E}">
        <p14:creationId xmlns:p14="http://schemas.microsoft.com/office/powerpoint/2010/main" val="13324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219965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04/14/23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63314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1083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269207"/>
            <a:ext cx="7772400" cy="1302544"/>
          </a:xfrm>
        </p:spPr>
        <p:txBody>
          <a:bodyPr anchor="b"/>
          <a:lstStyle>
            <a:lvl1pPr>
              <a:defRPr sz="405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a:xfrm>
            <a:off x="457200" y="4682729"/>
            <a:ext cx="2133600" cy="342900"/>
          </a:xfrm>
          <a:prstGeom prst="rect">
            <a:avLst/>
          </a:prstGeom>
        </p:spPr>
        <p:txBody>
          <a:bodyPr/>
          <a:lstStyle>
            <a:lvl1pPr>
              <a:defRPr/>
            </a:lvl1pPr>
          </a:lstStyle>
          <a:p>
            <a:endParaRPr lang="en-US"/>
          </a:p>
        </p:txBody>
      </p:sp>
      <p:sp>
        <p:nvSpPr>
          <p:cNvPr id="109610" name="Rectangle 42"/>
          <p:cNvSpPr>
            <a:spLocks noGrp="1" noChangeArrowheads="1"/>
          </p:cNvSpPr>
          <p:nvPr>
            <p:ph type="ftr" sz="quarter" idx="3"/>
          </p:nvPr>
        </p:nvSpPr>
        <p:spPr>
          <a:xfrm>
            <a:off x="3124200" y="4686300"/>
            <a:ext cx="2895600" cy="342900"/>
          </a:xfrm>
          <a:prstGeom prst="rect">
            <a:avLst/>
          </a:prstGeom>
        </p:spPr>
        <p:txBody>
          <a:bodyPr/>
          <a:lstStyle>
            <a:lvl1pPr>
              <a:defRPr/>
            </a:lvl1pPr>
          </a:lstStyle>
          <a:p>
            <a:endParaRPr lang="en-US"/>
          </a:p>
        </p:txBody>
      </p:sp>
      <p:sp>
        <p:nvSpPr>
          <p:cNvPr id="109611" name="Rectangle 43"/>
          <p:cNvSpPr>
            <a:spLocks noGrp="1" noChangeArrowheads="1"/>
          </p:cNvSpPr>
          <p:nvPr>
            <p:ph type="sldNum" sz="quarter" idx="4"/>
          </p:nvPr>
        </p:nvSpPr>
        <p:spPr>
          <a:xfrm>
            <a:off x="6553200" y="4682729"/>
            <a:ext cx="2133600" cy="342900"/>
          </a:xfrm>
          <a:prstGeom prst="rect">
            <a:avLst/>
          </a:prstGeom>
        </p:spPr>
        <p:txBody>
          <a:bodyPr/>
          <a:lstStyle>
            <a:lvl1pPr>
              <a:defRPr/>
            </a:lvl1pPr>
          </a:lstStyle>
          <a:p>
            <a:fld id="{50726B4B-11E2-4B4D-822E-155936961C3B}" type="slidenum">
              <a:rPr lang="en-US"/>
              <a:pPr/>
              <a:t>‹#›</a:t>
            </a:fld>
            <a:endParaRPr lang="en-US"/>
          </a:p>
        </p:txBody>
      </p:sp>
    </p:spTree>
    <p:extLst>
      <p:ext uri="{BB962C8B-B14F-4D97-AF65-F5344CB8AC3E}">
        <p14:creationId xmlns:p14="http://schemas.microsoft.com/office/powerpoint/2010/main" val="428390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4682729"/>
            <a:ext cx="2133600" cy="342900"/>
          </a:xfrm>
          <a:prstGeom prst="rect">
            <a:avLst/>
          </a:prstGeom>
        </p:spPr>
        <p:txBody>
          <a:bodyPr/>
          <a:lstStyle>
            <a:lvl1pPr>
              <a:defRPr/>
            </a:lvl1pPr>
          </a:lstStyle>
          <a:p>
            <a:fld id="{674C3E33-EEDC-41E5-A023-3E855728F749}" type="slidenum">
              <a:rPr lang="en-US"/>
              <a:pPr/>
              <a:t>‹#›</a:t>
            </a:fld>
            <a:endParaRPr lang="en-US"/>
          </a:p>
        </p:txBody>
      </p:sp>
    </p:spTree>
    <p:extLst>
      <p:ext uri="{BB962C8B-B14F-4D97-AF65-F5344CB8AC3E}">
        <p14:creationId xmlns:p14="http://schemas.microsoft.com/office/powerpoint/2010/main" val="18385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
        <p:nvSpPr>
          <p:cNvPr id="4" name="Date Placeholder 3"/>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4682729"/>
            <a:ext cx="2133600" cy="342900"/>
          </a:xfrm>
          <a:prstGeom prst="rect">
            <a:avLst/>
          </a:prstGeom>
        </p:spPr>
        <p:txBody>
          <a:bodyPr/>
          <a:lstStyle>
            <a:lvl1pPr>
              <a:defRPr/>
            </a:lvl1pPr>
          </a:lstStyle>
          <a:p>
            <a:fld id="{FD800462-26BA-4C05-87AA-CD844216AF54}" type="slidenum">
              <a:rPr lang="en-US"/>
              <a:pPr/>
              <a:t>‹#›</a:t>
            </a:fld>
            <a:endParaRPr lang="en-US"/>
          </a:p>
        </p:txBody>
      </p:sp>
    </p:spTree>
    <p:extLst>
      <p:ext uri="{BB962C8B-B14F-4D97-AF65-F5344CB8AC3E}">
        <p14:creationId xmlns:p14="http://schemas.microsoft.com/office/powerpoint/2010/main" val="24160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4682729"/>
            <a:ext cx="2133600" cy="342900"/>
          </a:xfrm>
          <a:prstGeom prst="rect">
            <a:avLst/>
          </a:prstGeom>
        </p:spPr>
        <p:txBody>
          <a:bodyPr/>
          <a:lstStyle>
            <a:lvl1pPr>
              <a:defRPr/>
            </a:lvl1pPr>
          </a:lstStyle>
          <a:p>
            <a:fld id="{A2E29480-FF3E-4DE2-BEDF-D4E23290FF6F}" type="slidenum">
              <a:rPr lang="en-US"/>
              <a:pPr/>
              <a:t>‹#›</a:t>
            </a:fld>
            <a:endParaRPr lang="en-US"/>
          </a:p>
        </p:txBody>
      </p:sp>
    </p:spTree>
    <p:extLst>
      <p:ext uri="{BB962C8B-B14F-4D97-AF65-F5344CB8AC3E}">
        <p14:creationId xmlns:p14="http://schemas.microsoft.com/office/powerpoint/2010/main" val="407539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4682729"/>
            <a:ext cx="2133600" cy="342900"/>
          </a:xfrm>
          <a:prstGeom prst="rect">
            <a:avLst/>
          </a:prstGeom>
        </p:spPr>
        <p:txBody>
          <a:bodyPr/>
          <a:lstStyle>
            <a:lvl1pPr>
              <a:defRPr/>
            </a:lvl1pPr>
          </a:lstStyle>
          <a:p>
            <a:fld id="{9E3F9CA5-F1FB-4478-9541-6978564C053E}" type="slidenum">
              <a:rPr lang="en-US"/>
              <a:pPr/>
              <a:t>‹#›</a:t>
            </a:fld>
            <a:endParaRPr lang="en-US"/>
          </a:p>
        </p:txBody>
      </p:sp>
    </p:spTree>
    <p:extLst>
      <p:ext uri="{BB962C8B-B14F-4D97-AF65-F5344CB8AC3E}">
        <p14:creationId xmlns:p14="http://schemas.microsoft.com/office/powerpoint/2010/main" val="138749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4682729"/>
            <a:ext cx="2133600" cy="342900"/>
          </a:xfrm>
          <a:prstGeom prst="rect">
            <a:avLst/>
          </a:prstGeom>
        </p:spPr>
        <p:txBody>
          <a:bodyPr/>
          <a:lstStyle>
            <a:lvl1pPr>
              <a:defRPr/>
            </a:lvl1pPr>
          </a:lstStyle>
          <a:p>
            <a:fld id="{C316BA90-2D2A-4AF6-BE27-44CC425F277F}" type="slidenum">
              <a:rPr lang="en-US"/>
              <a:pPr/>
              <a:t>‹#›</a:t>
            </a:fld>
            <a:endParaRPr lang="en-US"/>
          </a:p>
        </p:txBody>
      </p:sp>
    </p:spTree>
    <p:extLst>
      <p:ext uri="{BB962C8B-B14F-4D97-AF65-F5344CB8AC3E}">
        <p14:creationId xmlns:p14="http://schemas.microsoft.com/office/powerpoint/2010/main" val="136269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4682729"/>
            <a:ext cx="2133600" cy="342900"/>
          </a:xfrm>
          <a:prstGeom prst="rect">
            <a:avLst/>
          </a:prstGeom>
        </p:spPr>
        <p:txBody>
          <a:bodyPr/>
          <a:lstStyle>
            <a:lvl1pPr>
              <a:defRPr/>
            </a:lvl1pPr>
          </a:lstStyle>
          <a:p>
            <a:fld id="{F26AE748-1630-45D0-84BC-E7F60F3BBB9E}" type="slidenum">
              <a:rPr lang="en-US"/>
              <a:pPr/>
              <a:t>‹#›</a:t>
            </a:fld>
            <a:endParaRPr lang="en-US"/>
          </a:p>
        </p:txBody>
      </p:sp>
    </p:spTree>
    <p:extLst>
      <p:ext uri="{BB962C8B-B14F-4D97-AF65-F5344CB8AC3E}">
        <p14:creationId xmlns:p14="http://schemas.microsoft.com/office/powerpoint/2010/main" val="461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4682729"/>
            <a:ext cx="2133600" cy="342900"/>
          </a:xfrm>
          <a:prstGeom prst="rect">
            <a:avLst/>
          </a:prstGeom>
        </p:spPr>
        <p:txBody>
          <a:bodyPr/>
          <a:lstStyle>
            <a:lvl1pPr>
              <a:defRPr/>
            </a:lvl1pPr>
          </a:lstStyle>
          <a:p>
            <a:fld id="{ABF0B216-3958-4271-BF98-D15D17E265D2}" type="slidenum">
              <a:rPr lang="en-US"/>
              <a:pPr/>
              <a:t>‹#›</a:t>
            </a:fld>
            <a:endParaRPr lang="en-US"/>
          </a:p>
        </p:txBody>
      </p:sp>
    </p:spTree>
    <p:extLst>
      <p:ext uri="{BB962C8B-B14F-4D97-AF65-F5344CB8AC3E}">
        <p14:creationId xmlns:p14="http://schemas.microsoft.com/office/powerpoint/2010/main" val="361402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04/14/23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4682729"/>
            <a:ext cx="2133600" cy="342900"/>
          </a:xfrm>
          <a:prstGeom prst="rect">
            <a:avLst/>
          </a:prstGeom>
        </p:spPr>
        <p:txBody>
          <a:bodyPr/>
          <a:lstStyle>
            <a:lvl1pPr>
              <a:defRPr/>
            </a:lvl1pPr>
          </a:lstStyle>
          <a:p>
            <a:fld id="{43E94A3C-16DC-4B58-9DC7-9BE99AF1819C}" type="slidenum">
              <a:rPr lang="en-US"/>
              <a:pPr/>
              <a:t>‹#›</a:t>
            </a:fld>
            <a:endParaRPr lang="en-US"/>
          </a:p>
        </p:txBody>
      </p:sp>
    </p:spTree>
    <p:extLst>
      <p:ext uri="{BB962C8B-B14F-4D97-AF65-F5344CB8AC3E}">
        <p14:creationId xmlns:p14="http://schemas.microsoft.com/office/powerpoint/2010/main" val="174009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8361"/>
            <a:ext cx="8229600" cy="854869"/>
          </a:xfrm>
        </p:spPr>
        <p:txBody>
          <a:bodyPr/>
          <a:lstStyle/>
          <a:p>
            <a:r>
              <a:rPr lang="en-US"/>
              <a:t>Click to edit Master title style</a:t>
            </a:r>
          </a:p>
        </p:txBody>
      </p:sp>
      <p:sp>
        <p:nvSpPr>
          <p:cNvPr id="3" name="Content Placeholder 2"/>
          <p:cNvSpPr>
            <a:spLocks noGrp="1"/>
          </p:cNvSpPr>
          <p:nvPr>
            <p:ph sz="quarter" idx="1"/>
          </p:nvPr>
        </p:nvSpPr>
        <p:spPr>
          <a:xfrm>
            <a:off x="457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1"/>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6322"/>
            <a:ext cx="4038600" cy="164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682729"/>
            <a:ext cx="2133600" cy="3429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4682729"/>
            <a:ext cx="2133600" cy="342900"/>
          </a:xfrm>
          <a:prstGeom prst="rect">
            <a:avLst/>
          </a:prstGeom>
        </p:spPr>
        <p:txBody>
          <a:bodyPr/>
          <a:lstStyle>
            <a:lvl1pPr>
              <a:defRPr/>
            </a:lvl1pPr>
          </a:lstStyle>
          <a:p>
            <a:fld id="{515C7FDF-2754-402A-8118-303349C7D828}" type="slidenum">
              <a:rPr lang="en-US"/>
              <a:pPr/>
              <a:t>‹#›</a:t>
            </a:fld>
            <a:endParaRPr lang="en-US"/>
          </a:p>
        </p:txBody>
      </p:sp>
    </p:spTree>
    <p:extLst>
      <p:ext uri="{BB962C8B-B14F-4D97-AF65-F5344CB8AC3E}">
        <p14:creationId xmlns:p14="http://schemas.microsoft.com/office/powerpoint/2010/main" val="218805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91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2701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8818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4716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2305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24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16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513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04/14/23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65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506502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589984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741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470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200150"/>
            <a:ext cx="8194076" cy="32004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268226"/>
            <a:ext cx="8229600" cy="547309"/>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4847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200150"/>
            <a:ext cx="8229600" cy="3200400"/>
          </a:xfrm>
          <a:prstGeom prst="rect">
            <a:avLst/>
          </a:prstGeom>
        </p:spPr>
        <p:txBody>
          <a:bodyPr>
            <a:normAutofit/>
          </a:bodyPr>
          <a:lstStyle>
            <a:lvl1pPr marL="257175" indent="-257175">
              <a:buClr>
                <a:schemeClr val="accent2"/>
              </a:buClr>
              <a:buFont typeface="Arial" charset="0"/>
              <a:buChar char="•"/>
              <a:defRPr sz="2100">
                <a:solidFill>
                  <a:schemeClr val="bg1"/>
                </a:solidFill>
              </a:defRPr>
            </a:lvl1pPr>
            <a:lvl2pPr>
              <a:defRPr sz="1200" b="0" i="0">
                <a:latin typeface="Calibri" charset="0"/>
                <a:ea typeface="Calibri" charset="0"/>
                <a:cs typeface="Calibri" charset="0"/>
              </a:defRPr>
            </a:lvl2pPr>
            <a:lvl3pPr>
              <a:defRPr sz="1050" b="0" i="0">
                <a:latin typeface="Calibri" charset="0"/>
                <a:ea typeface="Calibri" charset="0"/>
                <a:cs typeface="Calibri" charset="0"/>
              </a:defRPr>
            </a:lvl3pPr>
            <a:lvl4pPr>
              <a:defRPr sz="1050" b="0" i="0">
                <a:latin typeface="Calibri" charset="0"/>
                <a:ea typeface="Calibri" charset="0"/>
                <a:cs typeface="Calibri" charset="0"/>
              </a:defRPr>
            </a:lvl4pPr>
            <a:lvl5pPr>
              <a:defRPr sz="105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268226"/>
            <a:ext cx="8229600" cy="547309"/>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67413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04/14/23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04/14/23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PHIC">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39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04/14/23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Masters/_rels/slideMaster1.xml.rels><?xml version="1.0" encoding="UTF-8" standalone="yes" ?><Relationships xmlns="http://schemas.openxmlformats.org/package/2006/relationships"><Relationship Id="rId8" Target="../slideLayouts/slideLayout8.xml" Type="http://schemas.openxmlformats.org/officeDocument/2006/relationships/slideLayout"/><Relationship Id="rId13" Target="../theme/theme1.xml" Type="http://schemas.openxmlformats.org/officeDocument/2006/relationships/theme"/><Relationship Id="rId3" Target="../slideLayouts/slideLayout3.xml" Type="http://schemas.openxmlformats.org/officeDocument/2006/relationships/slideLayout"/><Relationship Id="rId7" Target="../slideLayouts/slideLayout7.xml" Type="http://schemas.openxmlformats.org/officeDocument/2006/relationships/slideLayout"/><Relationship Id="rId12" Target="../slideLayouts/slideLayout12.xml" Type="http://schemas.openxmlformats.org/officeDocument/2006/relationships/slideLayout"/><Relationship Id="rId2" Target="../slideLayouts/slideLayout2.xml" Type="http://schemas.openxmlformats.org/officeDocument/2006/relationships/slideLayout"/><Relationship Id="rId1" Target="../slideLayouts/slideLayout1.xml" Type="http://schemas.openxmlformats.org/officeDocument/2006/relationships/slideLayout"/><Relationship Id="rId6" Target="../slideLayouts/slideLayout6.xml" Type="http://schemas.openxmlformats.org/officeDocument/2006/relationships/slideLayout"/><Relationship Id="rId11" Target="../slideLayouts/slideLayout11.xml" Type="http://schemas.openxmlformats.org/officeDocument/2006/relationships/slideLayout"/><Relationship Id="rId5" Target="../slideLayouts/slideLayout5.xml" Type="http://schemas.openxmlformats.org/officeDocument/2006/relationships/slideLayout"/><Relationship Id="rId10" Target="../slideLayouts/slideLayout10.xml" Type="http://schemas.openxmlformats.org/officeDocument/2006/relationships/slideLayout"/><Relationship Id="rId4" Target="../slideLayouts/slideLayout4.xml" Type="http://schemas.openxmlformats.org/officeDocument/2006/relationships/slideLayout"/><Relationship Id="rId9" Target="../slideLayouts/slideLayout9.xml" Type="http://schemas.openxmlformats.org/officeDocument/2006/relationships/slideLayout"/><Relationship Id="rId14" Target="../media/image1.jpeg" Type="http://schemas.openxmlformats.org/officeDocument/2006/relationships/image"/></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5.jp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8.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solidFill>
                <a:latin typeface="Cambria" panose="02040503050406030204" pitchFamily="18" charset="0"/>
                <a:ea typeface="Cambria" panose="02040503050406030204" pitchFamily="18" charset="0"/>
              </a:defRPr>
            </a:lvl1pPr>
          </a:lstStyle>
          <a:p>
            <a:fld id="{F016A468-B10C-E94D-B4AE-FD48B5E66BC0}" type="datetimeFigureOut">
              <a:rPr lang="en-US" smtClean="0"/>
              <a:pPr/>
              <a:t>04/14/23</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solidFill>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solidFill>
                <a:latin typeface="Cambria" panose="02040503050406030204" pitchFamily="18" charset="0"/>
                <a:ea typeface="Cambria" panose="02040503050406030204" pitchFamily="18" charset="0"/>
              </a:defRPr>
            </a:lvl1pPr>
          </a:lstStyle>
          <a:p>
            <a:fld id="{D3D538F9-49A3-B84F-B36B-A7030CDE5D5B}" type="slidenum">
              <a:rPr lang="en-US" smtClean="0"/>
              <a:pPr/>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457189"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31" indent="-285743" algn="l" defTabSz="457189"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2972" indent="-228594" algn="l" defTabSz="457189"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160" indent="-228594" algn="l" defTabSz="457189"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348" indent="-228594" algn="l" defTabSz="457189"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08361"/>
            <a:ext cx="8229600" cy="85486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750">
                <a:effectLst>
                  <a:outerShdw blurRad="38100" dist="38100" dir="2700000" algn="tl">
                    <a:srgbClr val="000000"/>
                  </a:outerShdw>
                </a:effectLst>
                <a:latin typeface="Calibri" pitchFamily="34" charset="0"/>
              </a:defRPr>
            </a:lvl1pPr>
          </a:lstStyle>
          <a:p>
            <a:endParaRPr lang="en-US" dirty="0"/>
          </a:p>
        </p:txBody>
      </p:sp>
      <p:sp>
        <p:nvSpPr>
          <p:cNvPr id="108585" name="Rectangle 41"/>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750">
                <a:effectLst>
                  <a:outerShdw blurRad="38100" dist="38100" dir="2700000" algn="tl">
                    <a:srgbClr val="000000"/>
                  </a:outerShdw>
                </a:effectLst>
                <a:latin typeface="+mn-lt"/>
              </a:defRPr>
            </a:lvl1pPr>
          </a:lstStyle>
          <a:p>
            <a:endParaRPr lang="en-US" dirty="0"/>
          </a:p>
        </p:txBody>
      </p:sp>
      <p:sp>
        <p:nvSpPr>
          <p:cNvPr id="108586" name="Rectangle 42"/>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a:effectLst>
                  <a:outerShdw blurRad="38100" dist="38100" dir="2700000" algn="tl">
                    <a:srgbClr val="000000"/>
                  </a:outerShdw>
                </a:effectLst>
                <a:latin typeface="Calibri" pitchFamily="34" charset="0"/>
              </a:defRPr>
            </a:lvl1pPr>
          </a:lstStyle>
          <a:p>
            <a:fld id="{2EA58377-3A98-4B75-8299-378BE47483D1}" type="slidenum">
              <a:rPr lang="en-US" smtClean="0"/>
              <a:pPr/>
              <a:t>‹#›</a:t>
            </a:fld>
            <a:endParaRPr lang="en-US" dirty="0"/>
          </a:p>
        </p:txBody>
      </p:sp>
      <p:sp>
        <p:nvSpPr>
          <p:cNvPr id="108587" name="Rectangle 43"/>
          <p:cNvSpPr>
            <a:spLocks noGrp="1" noChangeArrowheads="1"/>
          </p:cNvSpPr>
          <p:nvPr>
            <p:ph type="body" idx="1"/>
          </p:nvPr>
        </p:nvSpPr>
        <p:spPr bwMode="auto">
          <a:xfrm>
            <a:off x="457200" y="1200151"/>
            <a:ext cx="8229600" cy="3398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54621305"/>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fontAlgn="base">
        <a:spcBef>
          <a:spcPct val="0"/>
        </a:spcBef>
        <a:spcAft>
          <a:spcPct val="0"/>
        </a:spcAft>
        <a:defRPr sz="3300">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257175" indent="-257175" algn="l" rtl="0" fontAlgn="base">
        <a:spcBef>
          <a:spcPct val="20000"/>
        </a:spcBef>
        <a:spcAft>
          <a:spcPct val="0"/>
        </a:spcAft>
        <a:buClr>
          <a:schemeClr val="hlink"/>
        </a:buClr>
        <a:buSzPct val="60000"/>
        <a:buFont typeface="Wingdings" pitchFamily="2" charset="2"/>
        <a:buChar char="n"/>
        <a:defRPr sz="2700">
          <a:solidFill>
            <a:schemeClr val="tx1"/>
          </a:solidFill>
          <a:effectLst>
            <a:outerShdw blurRad="38100" dist="38100" dir="2700000" algn="tl">
              <a:srgbClr val="000000"/>
            </a:outerShdw>
          </a:effectLst>
          <a:latin typeface="Calibri" pitchFamily="34" charset="0"/>
          <a:ea typeface="+mn-ea"/>
          <a:cs typeface="+mn-cs"/>
        </a:defRPr>
      </a:lvl1pPr>
      <a:lvl2pPr marL="557213" indent="-214313" algn="l" rtl="0" fontAlgn="base">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Calibri" pitchFamily="34" charset="0"/>
          <a:cs typeface="+mn-cs"/>
        </a:defRPr>
      </a:lvl2pPr>
      <a:lvl3pPr marL="857250" indent="-171450" algn="l" rtl="0" fontAlgn="base">
        <a:spcBef>
          <a:spcPct val="20000"/>
        </a:spcBef>
        <a:spcAft>
          <a:spcPct val="0"/>
        </a:spcAft>
        <a:buClr>
          <a:schemeClr val="accent2"/>
        </a:buClr>
        <a:buSzPct val="60000"/>
        <a:buFont typeface="Wingdings" pitchFamily="2" charset="2"/>
        <a:buChar char="n"/>
        <a:defRPr sz="2100">
          <a:solidFill>
            <a:schemeClr val="tx1"/>
          </a:solidFill>
          <a:effectLst>
            <a:outerShdw blurRad="38100" dist="38100" dir="2700000" algn="tl">
              <a:srgbClr val="000000"/>
            </a:outerShdw>
          </a:effectLst>
          <a:latin typeface="Calibri" pitchFamily="34" charset="0"/>
          <a:cs typeface="+mn-cs"/>
        </a:defRPr>
      </a:lvl3pPr>
      <a:lvl4pPr marL="1200150" indent="-171450" algn="l" rtl="0" fontAlgn="base">
        <a:spcBef>
          <a:spcPct val="20000"/>
        </a:spcBef>
        <a:spcAft>
          <a:spcPct val="0"/>
        </a:spcAft>
        <a:buClr>
          <a:schemeClr val="tx2"/>
        </a:buClr>
        <a:buChar char="•"/>
        <a:defRPr sz="1500">
          <a:solidFill>
            <a:schemeClr val="tx1"/>
          </a:solidFill>
          <a:effectLst>
            <a:outerShdw blurRad="38100" dist="38100" dir="2700000" algn="tl">
              <a:srgbClr val="000000"/>
            </a:outerShdw>
          </a:effectLst>
          <a:latin typeface="Calibri" pitchFamily="34" charset="0"/>
          <a:cs typeface="+mn-cs"/>
        </a:defRPr>
      </a:lvl4pPr>
      <a:lvl5pPr marL="15430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Calibri" pitchFamily="34" charset="0"/>
          <a:cs typeface="+mn-cs"/>
        </a:defRPr>
      </a:lvl5pPr>
      <a:lvl6pPr marL="18859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6pPr>
      <a:lvl7pPr marL="22288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7pPr>
      <a:lvl8pPr marL="25717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8pPr>
      <a:lvl9pPr marL="29146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CE26D-6A7E-3D87-F313-08A969695B8F}"/>
              </a:ext>
            </a:extLst>
          </p:cNvPr>
          <p:cNvPicPr>
            <a:picLocks noChangeAspect="1"/>
          </p:cNvPicPr>
          <p:nvPr userDrawn="1"/>
        </p:nvPicPr>
        <p:blipFill>
          <a:blip r:embed="rId10"/>
          <a:stretch>
            <a:fillRect/>
          </a:stretch>
        </p:blipFill>
        <p:spPr>
          <a:xfrm>
            <a:off x="0" y="0"/>
            <a:ext cx="9145527" cy="5143500"/>
          </a:xfrm>
          <a:prstGeom prst="rect">
            <a:avLst/>
          </a:prstGeom>
        </p:spPr>
      </p:pic>
      <p:sp>
        <p:nvSpPr>
          <p:cNvPr id="2" name="Title Placeholder 1"/>
          <p:cNvSpPr>
            <a:spLocks noGrp="1"/>
          </p:cNvSpPr>
          <p:nvPr>
            <p:ph type="title"/>
          </p:nvPr>
        </p:nvSpPr>
        <p:spPr>
          <a:xfrm>
            <a:off x="342900" y="342900"/>
            <a:ext cx="843534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900" y="1028700"/>
            <a:ext cx="8435340" cy="36347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F5B2F7E2-D04B-3EA5-05CF-99C2B88BA2EC}"/>
              </a:ext>
            </a:extLst>
          </p:cNvPr>
          <p:cNvSpPr>
            <a:spLocks noGrp="1"/>
          </p:cNvSpPr>
          <p:nvPr>
            <p:ph type="sldNum" sz="quarter" idx="4"/>
          </p:nvPr>
        </p:nvSpPr>
        <p:spPr>
          <a:xfrm>
            <a:off x="6858000" y="4867275"/>
            <a:ext cx="2057400" cy="273844"/>
          </a:xfrm>
          <a:prstGeom prst="rect">
            <a:avLst/>
          </a:prstGeom>
        </p:spPr>
        <p:txBody>
          <a:bodyPr vert="horz" lIns="91440" tIns="45720" rIns="91440" bIns="45720" rtlCol="0" anchor="ctr"/>
          <a:lstStyle>
            <a:lvl1pPr algn="r">
              <a:defRPr sz="1200">
                <a:solidFill>
                  <a:schemeClr val="bg1">
                    <a:lumMod val="50000"/>
                  </a:schemeClr>
                </a:solidFill>
              </a:defRPr>
            </a:lvl1p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38498993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9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b="1"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08360"/>
            <a:ext cx="8229600" cy="82296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7" name="Rectangle 43"/>
          <p:cNvSpPr>
            <a:spLocks noGrp="1" noChangeArrowheads="1"/>
          </p:cNvSpPr>
          <p:nvPr>
            <p:ph type="body" idx="1"/>
          </p:nvPr>
        </p:nvSpPr>
        <p:spPr bwMode="auto">
          <a:xfrm>
            <a:off x="457200" y="1165860"/>
            <a:ext cx="8229600" cy="3429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208580"/>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spcBef>
          <a:spcPct val="0"/>
        </a:spcBef>
        <a:spcAft>
          <a:spcPct val="0"/>
        </a:spcAft>
        <a:defRPr sz="3300" b="1">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257175" indent="-257175" algn="l" rtl="0" fontAlgn="base">
        <a:spcBef>
          <a:spcPct val="20000"/>
        </a:spcBef>
        <a:spcAft>
          <a:spcPct val="0"/>
        </a:spcAft>
        <a:buClr>
          <a:schemeClr val="hlink"/>
        </a:buClr>
        <a:buSzPct val="60000"/>
        <a:buFont typeface="Wingdings" pitchFamily="2" charset="2"/>
        <a:buChar char="n"/>
        <a:defRPr sz="2700">
          <a:solidFill>
            <a:schemeClr val="tx1"/>
          </a:solidFill>
          <a:effectLst>
            <a:outerShdw blurRad="38100" dist="38100" dir="2700000" algn="tl">
              <a:srgbClr val="000000"/>
            </a:outerShdw>
          </a:effectLst>
          <a:latin typeface="Calibri" pitchFamily="34" charset="0"/>
          <a:ea typeface="+mn-ea"/>
          <a:cs typeface="+mn-cs"/>
        </a:defRPr>
      </a:lvl1pPr>
      <a:lvl2pPr marL="557213" indent="-214313" algn="l" rtl="0" fontAlgn="base">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Calibri" pitchFamily="34" charset="0"/>
          <a:cs typeface="+mn-cs"/>
        </a:defRPr>
      </a:lvl2pPr>
      <a:lvl3pPr marL="857250" indent="-171450" algn="l" rtl="0" fontAlgn="base">
        <a:spcBef>
          <a:spcPct val="20000"/>
        </a:spcBef>
        <a:spcAft>
          <a:spcPct val="0"/>
        </a:spcAft>
        <a:buClr>
          <a:schemeClr val="accent2"/>
        </a:buClr>
        <a:buSzPct val="60000"/>
        <a:buFont typeface="Wingdings" pitchFamily="2" charset="2"/>
        <a:buChar char="n"/>
        <a:defRPr sz="2100">
          <a:solidFill>
            <a:schemeClr val="tx1"/>
          </a:solidFill>
          <a:effectLst>
            <a:outerShdw blurRad="38100" dist="38100" dir="2700000" algn="tl">
              <a:srgbClr val="000000"/>
            </a:outerShdw>
          </a:effectLst>
          <a:latin typeface="Calibri" pitchFamily="34" charset="0"/>
          <a:cs typeface="+mn-cs"/>
        </a:defRPr>
      </a:lvl3pPr>
      <a:lvl4pPr marL="1200150" indent="-171450" algn="l" rtl="0" fontAlgn="base">
        <a:spcBef>
          <a:spcPct val="20000"/>
        </a:spcBef>
        <a:spcAft>
          <a:spcPct val="0"/>
        </a:spcAft>
        <a:buClr>
          <a:schemeClr val="tx2"/>
        </a:buClr>
        <a:buChar char="•"/>
        <a:defRPr sz="1500">
          <a:solidFill>
            <a:schemeClr val="tx1"/>
          </a:solidFill>
          <a:effectLst>
            <a:outerShdw blurRad="38100" dist="38100" dir="2700000" algn="tl">
              <a:srgbClr val="000000"/>
            </a:outerShdw>
          </a:effectLst>
          <a:latin typeface="Calibri" pitchFamily="34" charset="0"/>
          <a:cs typeface="+mn-cs"/>
        </a:defRPr>
      </a:lvl4pPr>
      <a:lvl5pPr marL="15430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Calibri" pitchFamily="34" charset="0"/>
          <a:cs typeface="+mn-cs"/>
        </a:defRPr>
      </a:lvl5pPr>
      <a:lvl6pPr marL="18859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6pPr>
      <a:lvl7pPr marL="22288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7pPr>
      <a:lvl8pPr marL="25717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8pPr>
      <a:lvl9pPr marL="2914650" indent="-171450" algn="l" rtl="0" fontAlgn="base">
        <a:spcBef>
          <a:spcPct val="20000"/>
        </a:spcBef>
        <a:spcAft>
          <a:spcPct val="0"/>
        </a:spcAft>
        <a:buClr>
          <a:schemeClr val="folHlink"/>
        </a:buClr>
        <a:buSzPct val="60000"/>
        <a:buFont typeface="Wingdings" pitchFamily="2" charset="2"/>
        <a:buChar char="n"/>
        <a:defRPr sz="15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4202308925"/>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342900" rtl="0" eaLnBrk="0" fontAlgn="base" hangingPunct="0">
        <a:spcBef>
          <a:spcPct val="0"/>
        </a:spcBef>
        <a:spcAft>
          <a:spcPct val="0"/>
        </a:spcAft>
        <a:defRPr sz="3300" kern="1200">
          <a:solidFill>
            <a:schemeClr val="tx1"/>
          </a:solidFill>
          <a:latin typeface="Times New Roman" pitchFamily="18" charset="0"/>
          <a:ea typeface="ＭＳ Ｐゴシック" charset="0"/>
          <a:cs typeface="Times New Roman" pitchFamily="18" charset="0"/>
        </a:defRPr>
      </a:lvl1pPr>
      <a:lvl2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2pPr>
      <a:lvl3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3pPr>
      <a:lvl4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4pPr>
      <a:lvl5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Times New Roman" pitchFamily="18" charset="0"/>
          <a:ea typeface="ＭＳ Ｐゴシック" charset="0"/>
          <a:cs typeface="Times New Roman" pitchFamily="18"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6"/>
            <a:ext cx="2133600" cy="273844"/>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extLst>
      <p:ext uri="{BB962C8B-B14F-4D97-AF65-F5344CB8AC3E}">
        <p14:creationId xmlns:p14="http://schemas.microsoft.com/office/powerpoint/2010/main" val="11412490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ctr" defTabSz="342900" rtl="0" eaLnBrk="0" fontAlgn="base" hangingPunct="0">
        <a:spcBef>
          <a:spcPct val="0"/>
        </a:spcBef>
        <a:spcAft>
          <a:spcPct val="0"/>
        </a:spcAft>
        <a:defRPr sz="3300" kern="1200">
          <a:solidFill>
            <a:schemeClr val="tx1"/>
          </a:solidFill>
          <a:latin typeface="Times New Roman" pitchFamily="18" charset="0"/>
          <a:ea typeface="ＭＳ Ｐゴシック" charset="0"/>
          <a:cs typeface="Times New Roman" pitchFamily="18" charset="0"/>
        </a:defRPr>
      </a:lvl1pPr>
      <a:lvl2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2pPr>
      <a:lvl3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3pPr>
      <a:lvl4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4pPr>
      <a:lvl5pPr algn="ctr" defTabSz="342900" rtl="0" eaLnBrk="0" fontAlgn="base" hangingPunct="0">
        <a:spcBef>
          <a:spcPct val="0"/>
        </a:spcBef>
        <a:spcAft>
          <a:spcPct val="0"/>
        </a:spcAft>
        <a:defRPr sz="3300">
          <a:solidFill>
            <a:schemeClr val="tx1"/>
          </a:solidFill>
          <a:latin typeface="Times New Roman" pitchFamily="18" charset="0"/>
          <a:ea typeface="ＭＳ Ｐゴシック" charset="0"/>
          <a:cs typeface="Times New Roman" pitchFamily="18"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1pPr>
      <a:lvl2pPr marL="557213" indent="-214313" algn="l" defTabSz="342900" rtl="0" eaLnBrk="0" fontAlgn="base" hangingPunct="0">
        <a:spcBef>
          <a:spcPct val="20000"/>
        </a:spcBef>
        <a:spcAft>
          <a:spcPct val="0"/>
        </a:spcAft>
        <a:buFont typeface="Arial" pitchFamily="34" charset="0"/>
        <a:buChar char="–"/>
        <a:defRPr sz="2100" kern="1200">
          <a:solidFill>
            <a:schemeClr val="tx1"/>
          </a:solidFill>
          <a:latin typeface="Times New Roman" pitchFamily="18" charset="0"/>
          <a:ea typeface="ＭＳ Ｐゴシック" charset="0"/>
          <a:cs typeface="Times New Roman" pitchFamily="18" charset="0"/>
        </a:defRPr>
      </a:lvl2pPr>
      <a:lvl3pPr marL="857250" indent="-171450" algn="l" defTabSz="3429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Times New Roman" pitchFamily="18" charset="0"/>
          <a:ea typeface="ＭＳ Ｐゴシック" charset="0"/>
          <a:cs typeface="Times New Roman" pitchFamily="18"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arget="../media/image10.jpeg" Type="http://schemas.openxmlformats.org/officeDocument/2006/relationships/image"/><Relationship Id="rId2" Target="../notesSlides/notesSlide1.xml" Type="http://schemas.openxmlformats.org/officeDocument/2006/relationships/notesSlide"/><Relationship Id="rId1" Target="../slideLayouts/slideLayout8.xml" Type="http://schemas.openxmlformats.org/officeDocument/2006/relationships/slideLayout"/></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arget="../media/image22.jpeg" Type="http://schemas.openxmlformats.org/officeDocument/2006/relationships/image"/><Relationship Id="rId1" Target="../slideLayouts/slideLayout8.xml" Type="http://schemas.openxmlformats.org/officeDocument/2006/relationships/slideLayout"/></Relationships>
</file>

<file path=ppt/slides/_rels/slide24.xml.rels><?xml version="1.0" encoding="UTF-8" standalone="yes" ?><Relationships xmlns="http://schemas.openxmlformats.org/package/2006/relationships"><Relationship Id="rId2" Target="../media/image23.jpeg" Type="http://schemas.openxmlformats.org/officeDocument/2006/relationships/image"/><Relationship Id="rId1" Target="../slideLayouts/slideLayout8.xml" Type="http://schemas.openxmlformats.org/officeDocument/2006/relationships/slideLayout"/></Relationships>
</file>

<file path=ppt/slides/_rels/slide25.xml.rels><?xml version="1.0" encoding="UTF-8" standalone="yes" ?><Relationships xmlns="http://schemas.openxmlformats.org/package/2006/relationships"><Relationship Id="rId2" Target="../media/image24.jpeg" Type="http://schemas.openxmlformats.org/officeDocument/2006/relationships/image"/><Relationship Id="rId1" Target="../slideLayouts/slideLayout8.xml" Type="http://schemas.openxmlformats.org/officeDocument/2006/relationships/slideLayout"/></Relationships>
</file>

<file path=ppt/slides/_rels/slide26.xml.rels><?xml version="1.0" encoding="UTF-8" standalone="yes" ?><Relationships xmlns="http://schemas.openxmlformats.org/package/2006/relationships"><Relationship Id="rId2" Target="../media/image25.jpeg" Type="http://schemas.openxmlformats.org/officeDocument/2006/relationships/image"/><Relationship Id="rId1" Target="../slideLayouts/slideLayout8.xml" Type="http://schemas.openxmlformats.org/officeDocument/2006/relationships/slideLayout"/></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arget="../media/image27.jpeg" Type="http://schemas.openxmlformats.org/officeDocument/2006/relationships/image"/><Relationship Id="rId2" Target="../notesSlides/notesSlide14.xml" Type="http://schemas.openxmlformats.org/officeDocument/2006/relationships/notesSlide"/><Relationship Id="rId1" Target="../slideLayouts/slideLayout29.xml" Type="http://schemas.openxmlformats.org/officeDocument/2006/relationships/slideLayout"/></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arget="../media/image29.jpeg" Type="http://schemas.openxmlformats.org/officeDocument/2006/relationships/image"/><Relationship Id="rId1" Target="../slideLayouts/slideLayout8.xml" Type="http://schemas.openxmlformats.org/officeDocument/2006/relationships/slideLayout"/></Relationships>
</file>

<file path=ppt/slides/_rels/slide32.xml.rels><?xml version="1.0" encoding="UTF-8" standalone="yes" ?><Relationships xmlns="http://schemas.openxmlformats.org/package/2006/relationships"><Relationship Id="rId2" Target="../media/image30.jpeg" Type="http://schemas.openxmlformats.org/officeDocument/2006/relationships/image"/><Relationship Id="rId1" Target="../slideLayouts/slideLayout8.xml" Type="http://schemas.openxmlformats.org/officeDocument/2006/relationships/slideLayout"/></Relationships>
</file>

<file path=ppt/slides/_rels/slide33.xml.rels><?xml version="1.0" encoding="UTF-8" standalone="yes" ?><Relationships xmlns="http://schemas.openxmlformats.org/package/2006/relationships"><Relationship Id="rId3" Target="../media/image29.jpeg" Type="http://schemas.openxmlformats.org/officeDocument/2006/relationships/image"/><Relationship Id="rId2" Target="../media/image30.jpeg" Type="http://schemas.openxmlformats.org/officeDocument/2006/relationships/image"/><Relationship Id="rId1" Target="../slideLayouts/slideLayout8.xml" Type="http://schemas.openxmlformats.org/officeDocument/2006/relationships/slideLayout"/></Relationships>
</file>

<file path=ppt/slides/_rels/slide34.xml.rels><?xml version="1.0" encoding="UTF-8" standalone="yes" ?><Relationships xmlns="http://schemas.openxmlformats.org/package/2006/relationships"><Relationship Id="rId2" Target="../media/image31.jpeg" Type="http://schemas.openxmlformats.org/officeDocument/2006/relationships/image"/><Relationship Id="rId1" Target="../slideLayouts/slideLayout8.xml" Type="http://schemas.openxmlformats.org/officeDocument/2006/relationships/slideLayout"/></Relationships>
</file>

<file path=ppt/slides/_rels/slide35.xml.rels><?xml version="1.0" encoding="UTF-8" standalone="yes" ?><Relationships xmlns="http://schemas.openxmlformats.org/package/2006/relationships"><Relationship Id="rId2" Target="../media/image32.jpeg" Type="http://schemas.openxmlformats.org/officeDocument/2006/relationships/image"/><Relationship Id="rId1" Target="../slideLayouts/slideLayout8.xml" Type="http://schemas.openxmlformats.org/officeDocument/2006/relationships/slideLayout"/></Relationships>
</file>

<file path=ppt/slides/_rels/slide36.xml.rels><?xml version="1.0" encoding="UTF-8" standalone="yes" ?><Relationships xmlns="http://schemas.openxmlformats.org/package/2006/relationships"><Relationship Id="rId3" Target="../media/image34.png" Type="http://schemas.openxmlformats.org/officeDocument/2006/relationships/image"/><Relationship Id="rId2" Target="../media/image33.jpeg" Type="http://schemas.openxmlformats.org/officeDocument/2006/relationships/image"/><Relationship Id="rId1" Target="../slideLayouts/slideLayout8.xml" Type="http://schemas.openxmlformats.org/officeDocument/2006/relationships/slideLayout"/></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arget="../media/image35.jpeg" Type="http://schemas.openxmlformats.org/officeDocument/2006/relationships/image"/><Relationship Id="rId1" Target="../slideLayouts/slideLayout8.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36.jpeg" Type="http://schemas.openxmlformats.org/officeDocument/2006/relationships/image"/><Relationship Id="rId1" Target="../slideLayouts/slideLayout8.xml" Type="http://schemas.openxmlformats.org/officeDocument/2006/relationships/slideLayout"/></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arget="../media/image38.jpeg" Type="http://schemas.openxmlformats.org/officeDocument/2006/relationships/image"/><Relationship Id="rId2" Target="../notesSlides/notesSlide18.xml" Type="http://schemas.openxmlformats.org/officeDocument/2006/relationships/notesSlide"/><Relationship Id="rId1" Target="../slideLayouts/slideLayout8.xml" Type="http://schemas.openxmlformats.org/officeDocument/2006/relationships/slideLayout"/></Relationships>
</file>

<file path=ppt/slides/_rels/slide43.xml.rels><?xml version="1.0" encoding="UTF-8" standalone="yes" ?><Relationships xmlns="http://schemas.openxmlformats.org/package/2006/relationships"><Relationship Id="rId3" Target="../media/image39.jpeg" Type="http://schemas.openxmlformats.org/officeDocument/2006/relationships/image"/><Relationship Id="rId2" Target="../notesSlides/notesSlide19.xml" Type="http://schemas.openxmlformats.org/officeDocument/2006/relationships/notesSlide"/><Relationship Id="rId1" Target="../slideLayouts/slideLayout8.xml" Type="http://schemas.openxmlformats.org/officeDocument/2006/relationships/slideLayout"/></Relationships>
</file>

<file path=ppt/slides/_rels/slide44.xml.rels><?xml version="1.0" encoding="UTF-8" standalone="yes" ?><Relationships xmlns="http://schemas.openxmlformats.org/package/2006/relationships"><Relationship Id="rId3" Target="../media/image40.jpeg" Type="http://schemas.openxmlformats.org/officeDocument/2006/relationships/image"/><Relationship Id="rId2" Target="../notesSlides/notesSlide20.xml" Type="http://schemas.openxmlformats.org/officeDocument/2006/relationships/notesSlide"/><Relationship Id="rId1" Target="../slideLayouts/slideLayout8.xml" Type="http://schemas.openxmlformats.org/officeDocument/2006/relationships/slideLayout"/></Relationships>
</file>

<file path=ppt/slides/_rels/slide45.xml.rels><?xml version="1.0" encoding="UTF-8" standalone="yes" ?><Relationships xmlns="http://schemas.openxmlformats.org/package/2006/relationships"><Relationship Id="rId3" Target="../media/image41.jpeg" Type="http://schemas.openxmlformats.org/officeDocument/2006/relationships/image"/><Relationship Id="rId2" Target="../notesSlides/notesSlide21.xml" Type="http://schemas.openxmlformats.org/officeDocument/2006/relationships/notesSlide"/><Relationship Id="rId1" Target="../slideLayouts/slideLayout8.xml" Type="http://schemas.openxmlformats.org/officeDocument/2006/relationships/slideLayout"/></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arget="../media/image44.jpeg" Type="http://schemas.openxmlformats.org/officeDocument/2006/relationships/image"/><Relationship Id="rId2" Target="../notesSlides/notesSlide23.xml" Type="http://schemas.openxmlformats.org/officeDocument/2006/relationships/notesSlide"/><Relationship Id="rId1" Target="../slideLayouts/slideLayout8.xml" Type="http://schemas.openxmlformats.org/officeDocument/2006/relationships/slideLayout"/></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arget="../media/image45.jpeg" Type="http://schemas.openxmlformats.org/officeDocument/2006/relationships/image"/><Relationship Id="rId1" Target="../slideLayouts/slideLayout8.xml" Type="http://schemas.openxmlformats.org/officeDocument/2006/relationships/slideLayout"/></Relationships>
</file>

<file path=ppt/slides/_rels/slide54.xml.rels><?xml version="1.0" encoding="UTF-8" standalone="yes" ?><Relationships xmlns="http://schemas.openxmlformats.org/package/2006/relationships"><Relationship Id="rId2" Target="../media/image46.jpeg" Type="http://schemas.openxmlformats.org/officeDocument/2006/relationships/image"/><Relationship Id="rId1" Target="../slideLayouts/slideLayout8.xml" Type="http://schemas.openxmlformats.org/officeDocument/2006/relationships/slideLayout"/></Relationships>
</file>

<file path=ppt/slides/_rels/slide55.xml.rels><?xml version="1.0" encoding="UTF-8" standalone="yes" ?><Relationships xmlns="http://schemas.openxmlformats.org/package/2006/relationships"><Relationship Id="rId3" Target="../media/image44.jpeg" Type="http://schemas.openxmlformats.org/officeDocument/2006/relationships/image"/><Relationship Id="rId2" Target="../notesSlides/notesSlide24.xml" Type="http://schemas.openxmlformats.org/officeDocument/2006/relationships/notesSlide"/><Relationship Id="rId1" Target="../slideLayouts/slideLayout8.xml" Type="http://schemas.openxmlformats.org/officeDocument/2006/relationships/slideLayout"/></Relationships>
</file>

<file path=ppt/slides/_rels/slide56.xml.rels><?xml version="1.0" encoding="UTF-8" standalone="yes" ?><Relationships xmlns="http://schemas.openxmlformats.org/package/2006/relationships"><Relationship Id="rId3" Target="../media/image44.jpeg" Type="http://schemas.openxmlformats.org/officeDocument/2006/relationships/image"/><Relationship Id="rId2" Target="../notesSlides/notesSlide25.xml" Type="http://schemas.openxmlformats.org/officeDocument/2006/relationships/notesSlide"/><Relationship Id="rId1" Target="../slideLayouts/slideLayout49.xml" Type="http://schemas.openxmlformats.org/officeDocument/2006/relationships/slideLayout"/><Relationship Id="rId4" Target="../media/image47.jpg" Type="http://schemas.openxmlformats.org/officeDocument/2006/relationships/image"/></Relationships>
</file>

<file path=ppt/slides/_rels/slide57.xml.rels><?xml version="1.0" encoding="UTF-8" standalone="yes" ?><Relationships xmlns="http://schemas.openxmlformats.org/package/2006/relationships"><Relationship Id="rId3" Target="../media/image48.jpeg" Type="http://schemas.openxmlformats.org/officeDocument/2006/relationships/image"/><Relationship Id="rId2" Target="../notesSlides/notesSlide26.xml" Type="http://schemas.openxmlformats.org/officeDocument/2006/relationships/notesSlide"/><Relationship Id="rId1" Target="../slideLayouts/slideLayout29.xml" Type="http://schemas.openxmlformats.org/officeDocument/2006/relationships/slideLayout"/></Relationships>
</file>

<file path=ppt/slides/_rels/slide58.xml.rels><?xml version="1.0" encoding="UTF-8" standalone="yes" ?><Relationships xmlns="http://schemas.openxmlformats.org/package/2006/relationships"><Relationship Id="rId3" Target="../media/image49.jpeg" Type="http://schemas.openxmlformats.org/officeDocument/2006/relationships/image"/><Relationship Id="rId2" Target="../notesSlides/notesSlide27.xml" Type="http://schemas.openxmlformats.org/officeDocument/2006/relationships/notesSlide"/><Relationship Id="rId1" Target="../slideLayouts/slideLayout29.xml" Type="http://schemas.openxmlformats.org/officeDocument/2006/relationships/slideLayout"/></Relationships>
</file>

<file path=ppt/slides/_rels/slide59.xml.rels><?xml version="1.0" encoding="UTF-8" standalone="yes" ?><Relationships xmlns="http://schemas.openxmlformats.org/package/2006/relationships"><Relationship Id="rId3" Target="../media/image50.jpeg" Type="http://schemas.openxmlformats.org/officeDocument/2006/relationships/image"/><Relationship Id="rId2" Target="../notesSlides/notesSlide28.xml" Type="http://schemas.openxmlformats.org/officeDocument/2006/relationships/notesSlide"/><Relationship Id="rId1" Target="../slideLayouts/slideLayout29.xml" Type="http://schemas.openxmlformats.org/officeDocument/2006/relationships/slideLayout"/></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arget="../media/image51.jpeg" Type="http://schemas.openxmlformats.org/officeDocument/2006/relationships/image"/><Relationship Id="rId2" Target="../notesSlides/notesSlide29.xml" Type="http://schemas.openxmlformats.org/officeDocument/2006/relationships/notesSlide"/><Relationship Id="rId1" Target="../slideLayouts/slideLayout29.xml" Type="http://schemas.openxmlformats.org/officeDocument/2006/relationships/slideLayout"/></Relationships>
</file>

<file path=ppt/slides/_rels/slide61.xml.rels><?xml version="1.0" encoding="UTF-8" standalone="yes" ?><Relationships xmlns="http://schemas.openxmlformats.org/package/2006/relationships"><Relationship Id="rId3" Target="../media/image48.jpeg" Type="http://schemas.openxmlformats.org/officeDocument/2006/relationships/image"/><Relationship Id="rId2" Target="../notesSlides/notesSlide30.xml" Type="http://schemas.openxmlformats.org/officeDocument/2006/relationships/notesSlide"/><Relationship Id="rId1" Target="../slideLayouts/slideLayout29.xml" Type="http://schemas.openxmlformats.org/officeDocument/2006/relationships/slideLayout"/></Relationships>
</file>

<file path=ppt/slides/_rels/slide62.xml.rels><?xml version="1.0" encoding="UTF-8" standalone="yes" ?><Relationships xmlns="http://schemas.openxmlformats.org/package/2006/relationships"><Relationship Id="rId3" Target="../media/image52.jpeg" Type="http://schemas.openxmlformats.org/officeDocument/2006/relationships/image"/><Relationship Id="rId2" Target="../notesSlides/notesSlide31.xml" Type="http://schemas.openxmlformats.org/officeDocument/2006/relationships/notesSlide"/><Relationship Id="rId1" Target="../slideLayouts/slideLayout29.xml" Type="http://schemas.openxmlformats.org/officeDocument/2006/relationships/slideLayout"/></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github.com/noaa-ng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arget="../media/image56.jpeg" Type="http://schemas.openxmlformats.org/officeDocument/2006/relationships/image"/><Relationship Id="rId7" Target="../media/image60.jpeg" Type="http://schemas.openxmlformats.org/officeDocument/2006/relationships/image"/><Relationship Id="rId2" Target="../media/image55.jpeg" Type="http://schemas.openxmlformats.org/officeDocument/2006/relationships/image"/><Relationship Id="rId1" Target="../slideLayouts/slideLayout29.xml" Type="http://schemas.openxmlformats.org/officeDocument/2006/relationships/slideLayout"/><Relationship Id="rId6" Target="../media/image59.jpeg" Type="http://schemas.openxmlformats.org/officeDocument/2006/relationships/image"/><Relationship Id="rId5" Target="../media/image58.jpeg" Type="http://schemas.openxmlformats.org/officeDocument/2006/relationships/image"/><Relationship Id="rId4" Target="../media/image57.jpeg" Type="http://schemas.openxmlformats.org/officeDocument/2006/relationships/image"/></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federalregister.gov/documents/2020/10/05/2020-21902/deprecation-of-the-united-states-us-survey-foot" TargetMode="Externa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hyperlink" Target="https://geodesy.noaa.gov/SPC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geodesy.noaa.gov/ADVISOR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81F2AE08-6BDE-4BF0-A9DA-569A06265BF4}"/>
              </a:ext>
            </a:extLst>
          </p:cNvPr>
          <p:cNvSpPr>
            <a:spLocks noGrp="1"/>
          </p:cNvSpPr>
          <p:nvPr>
            <p:ph type="ctrTitle"/>
          </p:nvPr>
        </p:nvSpPr>
        <p:spPr>
          <a:xfrm>
            <a:off x="1250067" y="966584"/>
            <a:ext cx="7893934" cy="1367301"/>
          </a:xfrm>
        </p:spPr>
        <p:txBody>
          <a:bodyPr anchor="t">
            <a:normAutofit fontScale="90000"/>
          </a:bodyPr>
          <a:lstStyle/>
          <a:p>
            <a:r>
              <a:rPr lang="en-US" dirty="0"/>
              <a:t>The State Plane Coordinate System</a:t>
            </a:r>
            <a:br>
              <a:rPr lang="en-US" dirty="0"/>
            </a:br>
            <a:r>
              <a:rPr lang="en-US" sz="2800" dirty="0"/>
              <a:t>for the Student of Geodesy</a:t>
            </a:r>
            <a:endParaRPr lang="en-US" dirty="0"/>
          </a:p>
        </p:txBody>
      </p:sp>
      <p:sp>
        <p:nvSpPr>
          <p:cNvPr id="15" name="Event">
            <a:extLst>
              <a:ext uri="{FF2B5EF4-FFF2-40B4-BE49-F238E27FC236}">
                <a16:creationId xmlns:a16="http://schemas.microsoft.com/office/drawing/2014/main" id="{7A4A8595-C901-4916-B243-6D2AD16E6431}"/>
              </a:ext>
            </a:extLst>
          </p:cNvPr>
          <p:cNvSpPr>
            <a:spLocks noGrp="1"/>
          </p:cNvSpPr>
          <p:nvPr>
            <p:ph type="subTitle" idx="1"/>
          </p:nvPr>
        </p:nvSpPr>
        <p:spPr>
          <a:xfrm>
            <a:off x="-1" y="2333884"/>
            <a:ext cx="9144000" cy="813175"/>
          </a:xfrm>
        </p:spPr>
        <p:txBody>
          <a:bodyPr anchor="ctr">
            <a:normAutofit/>
          </a:bodyPr>
          <a:lstStyle/>
          <a:p>
            <a:pPr>
              <a:spcBef>
                <a:spcPts val="0"/>
              </a:spcBef>
            </a:pPr>
            <a:r>
              <a:rPr lang="en-US" sz="1800" i="1" dirty="0">
                <a:solidFill>
                  <a:schemeClr val="tx1"/>
                </a:solidFill>
              </a:rPr>
              <a:t>Ohio State University</a:t>
            </a:r>
          </a:p>
          <a:p>
            <a:pPr>
              <a:spcBef>
                <a:spcPts val="0"/>
              </a:spcBef>
            </a:pPr>
            <a:r>
              <a:rPr lang="en-US" sz="1800" i="1" dirty="0">
                <a:solidFill>
                  <a:schemeClr val="tx1"/>
                </a:solidFill>
              </a:rPr>
              <a:t>March 2023</a:t>
            </a:r>
          </a:p>
        </p:txBody>
      </p:sp>
      <p:sp>
        <p:nvSpPr>
          <p:cNvPr id="16" name="Name POC">
            <a:extLst>
              <a:ext uri="{FF2B5EF4-FFF2-40B4-BE49-F238E27FC236}">
                <a16:creationId xmlns:a16="http://schemas.microsoft.com/office/drawing/2014/main" id="{F6137DED-D925-4B47-B611-ADB0471AF7DD}"/>
              </a:ext>
            </a:extLst>
          </p:cNvPr>
          <p:cNvSpPr txBox="1">
            <a:spLocks noChangeArrowheads="1"/>
          </p:cNvSpPr>
          <p:nvPr/>
        </p:nvSpPr>
        <p:spPr bwMode="auto">
          <a:xfrm>
            <a:off x="1" y="3147060"/>
            <a:ext cx="9143999"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2400" b="1" dirty="0">
                <a:latin typeface="Cambria" panose="02040503050406030204" pitchFamily="18" charset="0"/>
                <a:ea typeface="Cambria" panose="02040503050406030204" pitchFamily="18" charset="0"/>
              </a:rPr>
              <a:t>Jeff Jalbrzikowski, P.S., GISP, CFS</a:t>
            </a:r>
          </a:p>
          <a:p>
            <a:pPr algn="ctr"/>
            <a:r>
              <a:rPr lang="en-GB" sz="2400" b="1" dirty="0">
                <a:latin typeface="Cambria" panose="02040503050406030204" pitchFamily="18" charset="0"/>
                <a:ea typeface="Cambria" panose="02040503050406030204" pitchFamily="18" charset="0"/>
              </a:rPr>
              <a:t>Appalachian Regional Geodetic Advisor</a:t>
            </a:r>
          </a:p>
          <a:p>
            <a:pPr algn="ctr">
              <a:spcBef>
                <a:spcPts val="1800"/>
              </a:spcBef>
            </a:pPr>
            <a:r>
              <a:rPr lang="en-GB" sz="2400" b="1" dirty="0">
                <a:latin typeface="Cambria" panose="02040503050406030204" pitchFamily="18" charset="0"/>
                <a:ea typeface="Cambria" panose="02040503050406030204" pitchFamily="18" charset="0"/>
              </a:rPr>
              <a:t>jeff.jalbrzikowski@noaa.gov</a:t>
            </a:r>
          </a:p>
          <a:p>
            <a:pPr algn="ctr"/>
            <a:r>
              <a:rPr lang="en-GB" sz="24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92BC5B-3630-4512-BE2F-4181D17C5DA6}"/>
              </a:ext>
            </a:extLst>
          </p:cNvPr>
          <p:cNvSpPr>
            <a:spLocks noGrp="1"/>
          </p:cNvSpPr>
          <p:nvPr>
            <p:ph type="title"/>
          </p:nvPr>
        </p:nvSpPr>
        <p:spPr>
          <a:xfrm>
            <a:off x="0" y="206375"/>
            <a:ext cx="9144000" cy="857250"/>
          </a:xfrm>
        </p:spPr>
        <p:txBody>
          <a:bodyPr>
            <a:normAutofit/>
          </a:bodyPr>
          <a:lstStyle/>
          <a:p>
            <a:r>
              <a:rPr lang="en-US" dirty="0"/>
              <a:t>History of SPCS</a:t>
            </a:r>
          </a:p>
        </p:txBody>
      </p:sp>
      <p:sp>
        <p:nvSpPr>
          <p:cNvPr id="3" name="Content Placeholder 2">
            <a:extLst>
              <a:ext uri="{FF2B5EF4-FFF2-40B4-BE49-F238E27FC236}">
                <a16:creationId xmlns:a16="http://schemas.microsoft.com/office/drawing/2014/main" id="{5A479DD2-5069-4434-9616-314C11B6648D}"/>
              </a:ext>
            </a:extLst>
          </p:cNvPr>
          <p:cNvSpPr>
            <a:spLocks noGrp="1"/>
          </p:cNvSpPr>
          <p:nvPr>
            <p:ph idx="1"/>
          </p:nvPr>
        </p:nvSpPr>
        <p:spPr>
          <a:xfrm>
            <a:off x="457200" y="1200150"/>
            <a:ext cx="8229600" cy="3656329"/>
          </a:xfrm>
        </p:spPr>
        <p:txBody>
          <a:bodyPr>
            <a:noAutofit/>
          </a:bodyPr>
          <a:lstStyle/>
          <a:p>
            <a:r>
              <a:rPr lang="en-US" sz="2800" dirty="0"/>
              <a:t>Origins date back to ~1820 (Survey of the Coast)</a:t>
            </a:r>
          </a:p>
          <a:p>
            <a:pPr lvl="1"/>
            <a:r>
              <a:rPr lang="en-US" sz="2400" dirty="0"/>
              <a:t>Polyconic projection - for maps and charts</a:t>
            </a:r>
          </a:p>
          <a:p>
            <a:pPr lvl="2"/>
            <a:r>
              <a:rPr lang="en-US" sz="2000" dirty="0"/>
              <a:t>Non-conformal and not equal-area</a:t>
            </a:r>
          </a:p>
          <a:p>
            <a:r>
              <a:rPr lang="en-US" sz="2800" dirty="0"/>
              <a:t>“Progressive Maps” of US in 1919 (C&amp;GS)</a:t>
            </a:r>
          </a:p>
          <a:p>
            <a:pPr lvl="1"/>
            <a:r>
              <a:rPr lang="en-US" sz="2400" dirty="0"/>
              <a:t>Based on the Polyconic projections</a:t>
            </a:r>
          </a:p>
          <a:p>
            <a:pPr lvl="1"/>
            <a:r>
              <a:rPr lang="en-US" sz="2400" dirty="0"/>
              <a:t>Incorporated into World Polyconic Grid (WPG) by AMS</a:t>
            </a:r>
          </a:p>
          <a:p>
            <a:pPr lvl="2"/>
            <a:r>
              <a:rPr lang="en-US" sz="2000" dirty="0"/>
              <a:t>Not intended for civilian applications (Army)</a:t>
            </a:r>
          </a:p>
          <a:p>
            <a:pPr lvl="2"/>
            <a:r>
              <a:rPr lang="en-US" sz="2000" dirty="0"/>
              <a:t>But the usefulness of WPG is what led to development of SPCS</a:t>
            </a:r>
          </a:p>
          <a:p>
            <a:pPr lvl="2"/>
            <a:r>
              <a:rPr lang="en-US" sz="2000" dirty="0"/>
              <a:t>Note that DoD was replaced WPG with UTM in the 1940s</a:t>
            </a:r>
          </a:p>
          <a:p>
            <a:pPr lvl="2"/>
            <a:endParaRPr lang="en-US" sz="2000" dirty="0"/>
          </a:p>
        </p:txBody>
      </p:sp>
    </p:spTree>
    <p:extLst>
      <p:ext uri="{BB962C8B-B14F-4D97-AF65-F5344CB8AC3E}">
        <p14:creationId xmlns:p14="http://schemas.microsoft.com/office/powerpoint/2010/main" val="2853002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92BC5B-3630-4512-BE2F-4181D17C5DA6}"/>
              </a:ext>
            </a:extLst>
          </p:cNvPr>
          <p:cNvSpPr>
            <a:spLocks noGrp="1"/>
          </p:cNvSpPr>
          <p:nvPr>
            <p:ph type="title"/>
          </p:nvPr>
        </p:nvSpPr>
        <p:spPr>
          <a:xfrm>
            <a:off x="0" y="206375"/>
            <a:ext cx="9144000" cy="857250"/>
          </a:xfrm>
        </p:spPr>
        <p:txBody>
          <a:bodyPr>
            <a:normAutofit/>
          </a:bodyPr>
          <a:lstStyle/>
          <a:p>
            <a:r>
              <a:rPr lang="en-US" dirty="0"/>
              <a:t>History of SPCS</a:t>
            </a:r>
          </a:p>
        </p:txBody>
      </p:sp>
      <p:sp>
        <p:nvSpPr>
          <p:cNvPr id="3" name="Content Placeholder 2">
            <a:extLst>
              <a:ext uri="{FF2B5EF4-FFF2-40B4-BE49-F238E27FC236}">
                <a16:creationId xmlns:a16="http://schemas.microsoft.com/office/drawing/2014/main" id="{5A479DD2-5069-4434-9616-314C11B6648D}"/>
              </a:ext>
            </a:extLst>
          </p:cNvPr>
          <p:cNvSpPr>
            <a:spLocks noGrp="1"/>
          </p:cNvSpPr>
          <p:nvPr>
            <p:ph idx="1"/>
          </p:nvPr>
        </p:nvSpPr>
        <p:spPr>
          <a:xfrm>
            <a:off x="457200" y="1200151"/>
            <a:ext cx="8229600" cy="3736974"/>
          </a:xfrm>
        </p:spPr>
        <p:txBody>
          <a:bodyPr>
            <a:noAutofit/>
          </a:bodyPr>
          <a:lstStyle/>
          <a:p>
            <a:r>
              <a:rPr lang="en-US" sz="2800" dirty="0"/>
              <a:t>Conformal Map Projections</a:t>
            </a:r>
          </a:p>
          <a:p>
            <a:pPr lvl="1"/>
            <a:r>
              <a:rPr lang="en-US" sz="2400" dirty="0"/>
              <a:t>Desirable for surveying, engineering, military</a:t>
            </a:r>
          </a:p>
          <a:p>
            <a:pPr lvl="2"/>
            <a:r>
              <a:rPr lang="en-US" sz="2000" dirty="0"/>
              <a:t>Preserves angles</a:t>
            </a:r>
          </a:p>
          <a:p>
            <a:pPr lvl="2"/>
            <a:r>
              <a:rPr lang="en-US" sz="2000" dirty="0"/>
              <a:t>Scale error is same in all directions</a:t>
            </a:r>
          </a:p>
          <a:p>
            <a:pPr lvl="1"/>
            <a:r>
              <a:rPr lang="en-US" sz="2400" dirty="0"/>
              <a:t>Useful for calculations </a:t>
            </a:r>
            <a:r>
              <a:rPr lang="en-US" sz="2400" dirty="0">
                <a:sym typeface="Wingdings" panose="05000000000000000000" pitchFamily="2" charset="2"/>
              </a:rPr>
              <a:t> direction, distance, azimuth</a:t>
            </a:r>
          </a:p>
          <a:p>
            <a:pPr lvl="1"/>
            <a:r>
              <a:rPr lang="en-US" sz="2400" i="1" dirty="0">
                <a:sym typeface="Wingdings" panose="05000000000000000000" pitchFamily="2" charset="2"/>
              </a:rPr>
              <a:t>But</a:t>
            </a:r>
            <a:r>
              <a:rPr lang="en-US" sz="2400" dirty="0">
                <a:sym typeface="Wingdings" panose="05000000000000000000" pitchFamily="2" charset="2"/>
              </a:rPr>
              <a:t>… much more difficult to construct, and compute</a:t>
            </a:r>
            <a:endParaRPr lang="en-US" sz="2400" dirty="0"/>
          </a:p>
          <a:p>
            <a:pPr lvl="1"/>
            <a:r>
              <a:rPr lang="en-US" sz="2400" dirty="0"/>
              <a:t>Around 1920, for nautical charting, USC&amp;GS adopted:</a:t>
            </a:r>
          </a:p>
          <a:p>
            <a:pPr lvl="2"/>
            <a:r>
              <a:rPr lang="en-US" sz="2000" dirty="0"/>
              <a:t>Lambert Conformal Conic (LCC)</a:t>
            </a:r>
          </a:p>
          <a:p>
            <a:pPr lvl="2"/>
            <a:r>
              <a:rPr lang="en-US" sz="2000" dirty="0"/>
              <a:t>Transverse Mercator (TM)</a:t>
            </a:r>
          </a:p>
        </p:txBody>
      </p:sp>
    </p:spTree>
    <p:extLst>
      <p:ext uri="{BB962C8B-B14F-4D97-AF65-F5344CB8AC3E}">
        <p14:creationId xmlns:p14="http://schemas.microsoft.com/office/powerpoint/2010/main" val="2922277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98D3-9EC1-4DBF-9912-00E617B63FF1}"/>
              </a:ext>
            </a:extLst>
          </p:cNvPr>
          <p:cNvSpPr>
            <a:spLocks noGrp="1"/>
          </p:cNvSpPr>
          <p:nvPr>
            <p:ph type="title"/>
          </p:nvPr>
        </p:nvSpPr>
        <p:spPr/>
        <p:txBody>
          <a:bodyPr/>
          <a:lstStyle/>
          <a:p>
            <a:r>
              <a:rPr lang="en-US" dirty="0"/>
              <a:t>Birth of SPCS</a:t>
            </a:r>
          </a:p>
        </p:txBody>
      </p:sp>
      <p:sp>
        <p:nvSpPr>
          <p:cNvPr id="3" name="Content Placeholder 2">
            <a:extLst>
              <a:ext uri="{FF2B5EF4-FFF2-40B4-BE49-F238E27FC236}">
                <a16:creationId xmlns:a16="http://schemas.microsoft.com/office/drawing/2014/main" id="{A90DF4EB-851A-4B11-B8DE-056CEA35824D}"/>
              </a:ext>
            </a:extLst>
          </p:cNvPr>
          <p:cNvSpPr>
            <a:spLocks noGrp="1"/>
          </p:cNvSpPr>
          <p:nvPr>
            <p:ph idx="1"/>
          </p:nvPr>
        </p:nvSpPr>
        <p:spPr>
          <a:xfrm>
            <a:off x="132080" y="1200150"/>
            <a:ext cx="8920480" cy="3818889"/>
          </a:xfrm>
        </p:spPr>
        <p:txBody>
          <a:bodyPr>
            <a:noAutofit/>
          </a:bodyPr>
          <a:lstStyle/>
          <a:p>
            <a:r>
              <a:rPr lang="en-US" sz="2800" dirty="0"/>
              <a:t>SPCS 27 (based on North American Datum of 27)</a:t>
            </a:r>
          </a:p>
          <a:p>
            <a:pPr lvl="1"/>
            <a:r>
              <a:rPr lang="en-US" sz="2400" dirty="0"/>
              <a:t>Request from government of NC in 1933</a:t>
            </a:r>
          </a:p>
          <a:p>
            <a:pPr lvl="1"/>
            <a:r>
              <a:rPr lang="en-US" sz="2400" dirty="0"/>
              <a:t>Quickly led to 110 projection zones across 48 states</a:t>
            </a:r>
          </a:p>
          <a:p>
            <a:pPr lvl="2"/>
            <a:r>
              <a:rPr lang="en-US" sz="2000" dirty="0"/>
              <a:t>Great </a:t>
            </a:r>
            <a:r>
              <a:rPr lang="en-US" sz="2000" dirty="0" err="1"/>
              <a:t>Depression</a:t>
            </a:r>
            <a:r>
              <a:rPr lang="en-US" sz="2000" dirty="0" err="1">
                <a:sym typeface="Wingdings" panose="05000000000000000000" pitchFamily="2" charset="2"/>
              </a:rPr>
              <a:t>New</a:t>
            </a:r>
            <a:r>
              <a:rPr lang="en-US" sz="2000" dirty="0">
                <a:sym typeface="Wingdings" panose="05000000000000000000" pitchFamily="2" charset="2"/>
              </a:rPr>
              <a:t> Deal = </a:t>
            </a:r>
            <a:r>
              <a:rPr lang="en-US" sz="2000" dirty="0"/>
              <a:t>Nationwide infrastructure expansion</a:t>
            </a:r>
          </a:p>
          <a:p>
            <a:pPr lvl="1"/>
            <a:r>
              <a:rPr lang="en-US" sz="2400" dirty="0"/>
              <a:t>Education and outreach by C&amp;GS</a:t>
            </a:r>
          </a:p>
          <a:p>
            <a:pPr lvl="2"/>
            <a:r>
              <a:rPr lang="en-US" sz="2000" dirty="0"/>
              <a:t>Guidance on how to perform field work &amp; computations</a:t>
            </a:r>
          </a:p>
          <a:p>
            <a:pPr lvl="2"/>
            <a:r>
              <a:rPr lang="en-US" sz="2000" dirty="0"/>
              <a:t>Manual on using SPCS in Route Surveying for engineers</a:t>
            </a:r>
          </a:p>
          <a:p>
            <a:pPr lvl="2"/>
            <a:r>
              <a:rPr lang="en-US" sz="2000" dirty="0"/>
              <a:t>Projection Tables, along with trig and log tables (slide rule era!)</a:t>
            </a:r>
          </a:p>
          <a:p>
            <a:pPr lvl="2"/>
            <a:r>
              <a:rPr lang="en-US" sz="2000" dirty="0"/>
              <a:t>Formulas for electronic coordinate computation </a:t>
            </a:r>
            <a:r>
              <a:rPr lang="en-US" sz="2000" dirty="0" err="1"/>
              <a:t>publised</a:t>
            </a:r>
            <a:r>
              <a:rPr lang="en-US" sz="2000" dirty="0"/>
              <a:t> in 1968</a:t>
            </a:r>
          </a:p>
          <a:p>
            <a:pPr lvl="2"/>
            <a:endParaRPr lang="en-US" sz="2000" dirty="0"/>
          </a:p>
        </p:txBody>
      </p:sp>
    </p:spTree>
    <p:extLst>
      <p:ext uri="{BB962C8B-B14F-4D97-AF65-F5344CB8AC3E}">
        <p14:creationId xmlns:p14="http://schemas.microsoft.com/office/powerpoint/2010/main" val="4160839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98D3-9EC1-4DBF-9912-00E617B63FF1}"/>
              </a:ext>
            </a:extLst>
          </p:cNvPr>
          <p:cNvSpPr>
            <a:spLocks noGrp="1"/>
          </p:cNvSpPr>
          <p:nvPr>
            <p:ph type="title"/>
          </p:nvPr>
        </p:nvSpPr>
        <p:spPr/>
        <p:txBody>
          <a:bodyPr/>
          <a:lstStyle/>
          <a:p>
            <a:r>
              <a:rPr lang="en-US" dirty="0"/>
              <a:t>Advancement of SPCS</a:t>
            </a:r>
          </a:p>
        </p:txBody>
      </p:sp>
      <p:sp>
        <p:nvSpPr>
          <p:cNvPr id="3" name="Content Placeholder 2">
            <a:extLst>
              <a:ext uri="{FF2B5EF4-FFF2-40B4-BE49-F238E27FC236}">
                <a16:creationId xmlns:a16="http://schemas.microsoft.com/office/drawing/2014/main" id="{A90DF4EB-851A-4B11-B8DE-056CEA35824D}"/>
              </a:ext>
            </a:extLst>
          </p:cNvPr>
          <p:cNvSpPr>
            <a:spLocks noGrp="1"/>
          </p:cNvSpPr>
          <p:nvPr>
            <p:ph idx="1"/>
          </p:nvPr>
        </p:nvSpPr>
        <p:spPr>
          <a:xfrm>
            <a:off x="132080" y="1200150"/>
            <a:ext cx="8920480" cy="3818889"/>
          </a:xfrm>
        </p:spPr>
        <p:txBody>
          <a:bodyPr>
            <a:noAutofit/>
          </a:bodyPr>
          <a:lstStyle/>
          <a:p>
            <a:r>
              <a:rPr lang="en-US" sz="2800" dirty="0"/>
              <a:t>SPCS 27 … moving into the 1970s</a:t>
            </a:r>
          </a:p>
          <a:p>
            <a:pPr lvl="1"/>
            <a:r>
              <a:rPr lang="en-US" sz="2400" dirty="0"/>
              <a:t>By now with 50 states, plus other updates, 131 zones</a:t>
            </a:r>
          </a:p>
          <a:p>
            <a:pPr lvl="1"/>
            <a:r>
              <a:rPr lang="en-US" sz="2400" dirty="0"/>
              <a:t>Procedures for scaling coordinates to the topographic surface</a:t>
            </a:r>
          </a:p>
          <a:p>
            <a:pPr lvl="2"/>
            <a:r>
              <a:rPr lang="en-US" sz="2000" dirty="0"/>
              <a:t>Moving the “grid” to “ground” aka Modified State Plane</a:t>
            </a:r>
          </a:p>
          <a:p>
            <a:pPr lvl="3"/>
            <a:r>
              <a:rPr lang="en-US" sz="1800" dirty="0"/>
              <a:t>Why? Surveyors collect field data on the ground</a:t>
            </a:r>
          </a:p>
          <a:p>
            <a:pPr lvl="1"/>
            <a:r>
              <a:rPr lang="en-US" sz="2400" dirty="0"/>
              <a:t>SPCS was now mature… </a:t>
            </a:r>
            <a:r>
              <a:rPr lang="en-US" sz="2400" i="1" dirty="0"/>
              <a:t>but was the NSRS?</a:t>
            </a:r>
          </a:p>
          <a:p>
            <a:pPr lvl="2"/>
            <a:r>
              <a:rPr lang="en-US" sz="2000" dirty="0"/>
              <a:t>Nope! Late 70s brought progress towards NAD 83</a:t>
            </a:r>
          </a:p>
          <a:p>
            <a:pPr lvl="1"/>
            <a:r>
              <a:rPr lang="en-US" sz="2400" dirty="0"/>
              <a:t>With a whole new datum, system of zones needs redeveloped</a:t>
            </a:r>
          </a:p>
          <a:p>
            <a:pPr lvl="1"/>
            <a:endParaRPr lang="en-US" sz="2400" dirty="0"/>
          </a:p>
          <a:p>
            <a:pPr lvl="2"/>
            <a:endParaRPr lang="en-US" sz="2000" dirty="0"/>
          </a:p>
        </p:txBody>
      </p:sp>
    </p:spTree>
    <p:extLst>
      <p:ext uri="{BB962C8B-B14F-4D97-AF65-F5344CB8AC3E}">
        <p14:creationId xmlns:p14="http://schemas.microsoft.com/office/powerpoint/2010/main" val="1653793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9F06-2850-470A-81FC-332526DB8C19}"/>
              </a:ext>
            </a:extLst>
          </p:cNvPr>
          <p:cNvSpPr>
            <a:spLocks noGrp="1"/>
          </p:cNvSpPr>
          <p:nvPr>
            <p:ph type="title"/>
          </p:nvPr>
        </p:nvSpPr>
        <p:spPr/>
        <p:txBody>
          <a:bodyPr/>
          <a:lstStyle/>
          <a:p>
            <a:r>
              <a:rPr lang="en-US" dirty="0"/>
              <a:t>Redesign of SPCS</a:t>
            </a:r>
          </a:p>
        </p:txBody>
      </p:sp>
      <p:sp>
        <p:nvSpPr>
          <p:cNvPr id="3" name="Content Placeholder 2">
            <a:extLst>
              <a:ext uri="{FF2B5EF4-FFF2-40B4-BE49-F238E27FC236}">
                <a16:creationId xmlns:a16="http://schemas.microsoft.com/office/drawing/2014/main" id="{D728F15A-1C43-42CB-B84D-ECD5395D6FA7}"/>
              </a:ext>
            </a:extLst>
          </p:cNvPr>
          <p:cNvSpPr>
            <a:spLocks noGrp="1"/>
          </p:cNvSpPr>
          <p:nvPr>
            <p:ph idx="1"/>
          </p:nvPr>
        </p:nvSpPr>
        <p:spPr>
          <a:xfrm>
            <a:off x="121920" y="1200151"/>
            <a:ext cx="8920480" cy="3394472"/>
          </a:xfrm>
        </p:spPr>
        <p:txBody>
          <a:bodyPr>
            <a:noAutofit/>
          </a:bodyPr>
          <a:lstStyle/>
          <a:p>
            <a:r>
              <a:rPr lang="en-US" sz="2800" dirty="0"/>
              <a:t>SPCS 83 (based on North American Datum of 1983)</a:t>
            </a:r>
          </a:p>
          <a:p>
            <a:pPr lvl="1"/>
            <a:r>
              <a:rPr lang="en-US" sz="2400" dirty="0"/>
              <a:t>NGS studied &amp; considered a different approach for NAD 83</a:t>
            </a:r>
          </a:p>
          <a:p>
            <a:pPr lvl="2"/>
            <a:r>
              <a:rPr lang="en-US" sz="2000" dirty="0"/>
              <a:t>Computer-based computations made everything easier</a:t>
            </a:r>
          </a:p>
          <a:p>
            <a:pPr lvl="2"/>
            <a:r>
              <a:rPr lang="en-US" sz="2000" dirty="0"/>
              <a:t>Now SPCS had been around for 40+ years </a:t>
            </a:r>
            <a:r>
              <a:rPr lang="en-US" sz="2000" dirty="0">
                <a:sym typeface="Wingdings" panose="05000000000000000000" pitchFamily="2" charset="2"/>
              </a:rPr>
              <a:t> familiarity</a:t>
            </a:r>
          </a:p>
          <a:p>
            <a:pPr lvl="2"/>
            <a:r>
              <a:rPr lang="en-US" sz="2000" dirty="0">
                <a:sym typeface="Wingdings" panose="05000000000000000000" pitchFamily="2" charset="2"/>
              </a:rPr>
              <a:t>SPCS 27 had already been codified into law in 38 states</a:t>
            </a:r>
            <a:r>
              <a:rPr lang="en-US" sz="2000" dirty="0"/>
              <a:t> </a:t>
            </a:r>
          </a:p>
          <a:p>
            <a:pPr lvl="1"/>
            <a:r>
              <a:rPr lang="en-US" sz="2400" dirty="0"/>
              <a:t>Changed false eastings and northings</a:t>
            </a:r>
          </a:p>
          <a:p>
            <a:pPr lvl="1"/>
            <a:r>
              <a:rPr lang="en-US" sz="2400" dirty="0"/>
              <a:t>Same two projections: LCC or TM</a:t>
            </a:r>
          </a:p>
          <a:p>
            <a:pPr lvl="1"/>
            <a:r>
              <a:rPr lang="en-US" sz="2400" dirty="0"/>
              <a:t>Zone design based on linear distortion </a:t>
            </a:r>
            <a:r>
              <a:rPr lang="en-US" sz="2400" dirty="0" err="1"/>
              <a:t>w.r.t.</a:t>
            </a:r>
            <a:r>
              <a:rPr lang="en-US" sz="2400" dirty="0"/>
              <a:t> ellipsoid surface</a:t>
            </a:r>
          </a:p>
          <a:p>
            <a:pPr lvl="2"/>
            <a:r>
              <a:rPr lang="en-US" sz="2000" dirty="0"/>
              <a:t>Note this was same approach as SPCS 27</a:t>
            </a:r>
          </a:p>
        </p:txBody>
      </p:sp>
    </p:spTree>
    <p:extLst>
      <p:ext uri="{BB962C8B-B14F-4D97-AF65-F5344CB8AC3E}">
        <p14:creationId xmlns:p14="http://schemas.microsoft.com/office/powerpoint/2010/main" val="4067620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9F06-2850-470A-81FC-332526DB8C19}"/>
              </a:ext>
            </a:extLst>
          </p:cNvPr>
          <p:cNvSpPr>
            <a:spLocks noGrp="1"/>
          </p:cNvSpPr>
          <p:nvPr>
            <p:ph type="title"/>
          </p:nvPr>
        </p:nvSpPr>
        <p:spPr/>
        <p:txBody>
          <a:bodyPr/>
          <a:lstStyle/>
          <a:p>
            <a:r>
              <a:rPr lang="en-US" dirty="0"/>
              <a:t>Future of SPCS</a:t>
            </a:r>
          </a:p>
        </p:txBody>
      </p:sp>
      <p:sp>
        <p:nvSpPr>
          <p:cNvPr id="3" name="Content Placeholder 2">
            <a:extLst>
              <a:ext uri="{FF2B5EF4-FFF2-40B4-BE49-F238E27FC236}">
                <a16:creationId xmlns:a16="http://schemas.microsoft.com/office/drawing/2014/main" id="{D728F15A-1C43-42CB-B84D-ECD5395D6FA7}"/>
              </a:ext>
            </a:extLst>
          </p:cNvPr>
          <p:cNvSpPr>
            <a:spLocks noGrp="1"/>
          </p:cNvSpPr>
          <p:nvPr>
            <p:ph idx="1"/>
          </p:nvPr>
        </p:nvSpPr>
        <p:spPr>
          <a:xfrm>
            <a:off x="121920" y="1200151"/>
            <a:ext cx="8920480" cy="3394472"/>
          </a:xfrm>
        </p:spPr>
        <p:txBody>
          <a:bodyPr>
            <a:noAutofit/>
          </a:bodyPr>
          <a:lstStyle/>
          <a:p>
            <a:r>
              <a:rPr lang="en-US" sz="2800" dirty="0"/>
              <a:t>SPCS2022 (based on NATRF2022)</a:t>
            </a:r>
          </a:p>
          <a:p>
            <a:pPr lvl="1"/>
            <a:r>
              <a:rPr lang="en-US" sz="2400" dirty="0"/>
              <a:t>Again NGS considered a different approach for the NSRS TRFs</a:t>
            </a:r>
          </a:p>
          <a:p>
            <a:pPr lvl="2"/>
            <a:r>
              <a:rPr lang="en-US" sz="2000" dirty="0"/>
              <a:t>GIS makes </a:t>
            </a:r>
            <a:r>
              <a:rPr lang="en-US" sz="2000" i="1" dirty="0"/>
              <a:t>everything</a:t>
            </a:r>
            <a:r>
              <a:rPr lang="en-US" sz="2000" dirty="0"/>
              <a:t> easier</a:t>
            </a:r>
          </a:p>
          <a:p>
            <a:pPr lvl="1"/>
            <a:r>
              <a:rPr lang="en-US" sz="2400" dirty="0"/>
              <a:t>Changed false eastings and northings (</a:t>
            </a:r>
            <a:r>
              <a:rPr lang="en-US" sz="2400" i="1" dirty="0"/>
              <a:t>but why?</a:t>
            </a:r>
            <a:r>
              <a:rPr lang="en-US" sz="2400" dirty="0"/>
              <a:t>)</a:t>
            </a:r>
          </a:p>
          <a:p>
            <a:pPr lvl="1"/>
            <a:r>
              <a:rPr lang="en-US" sz="2400" dirty="0"/>
              <a:t>Same two projections: LCC or TM</a:t>
            </a:r>
          </a:p>
          <a:p>
            <a:pPr lvl="1"/>
            <a:r>
              <a:rPr lang="en-US" sz="2300" dirty="0"/>
              <a:t>Zone design based on linear distortion </a:t>
            </a:r>
            <a:r>
              <a:rPr lang="en-US" sz="2300" dirty="0" err="1"/>
              <a:t>w.r.t.</a:t>
            </a:r>
            <a:r>
              <a:rPr lang="en-US" sz="2300" dirty="0"/>
              <a:t> </a:t>
            </a:r>
            <a:r>
              <a:rPr lang="en-US" sz="2300" i="1" dirty="0"/>
              <a:t>topographic</a:t>
            </a:r>
            <a:r>
              <a:rPr lang="en-US" sz="2300" dirty="0"/>
              <a:t> surface</a:t>
            </a:r>
          </a:p>
          <a:p>
            <a:pPr lvl="2"/>
            <a:r>
              <a:rPr lang="en-US" sz="2000" dirty="0"/>
              <a:t>Not previously possible at nationwide scale</a:t>
            </a:r>
          </a:p>
          <a:p>
            <a:pPr lvl="2"/>
            <a:r>
              <a:rPr lang="en-US" sz="2000" dirty="0"/>
              <a:t>Plethora of elevation data makes this possible (USGS 3DEP, etc.)</a:t>
            </a:r>
          </a:p>
        </p:txBody>
      </p:sp>
      <p:pic>
        <p:nvPicPr>
          <p:cNvPr id="5" name="sticker" hidden="1">
            <a:extLst>
              <a:ext uri="{FF2B5EF4-FFF2-40B4-BE49-F238E27FC236}">
                <a16:creationId xmlns:a16="http://schemas.microsoft.com/office/drawing/2014/main" id="{D810B1A0-2946-4708-8E0A-66674561C330}"/>
              </a:ext>
            </a:extLst>
          </p:cNvPr>
          <p:cNvPicPr>
            <a:picLocks noChangeAspect="1"/>
          </p:cNvPicPr>
          <p:nvPr/>
        </p:nvPicPr>
        <p:blipFill>
          <a:blip r:embed="rId2"/>
          <a:stretch>
            <a:fillRect/>
          </a:stretch>
        </p:blipFill>
        <p:spPr>
          <a:xfrm rot="21309527">
            <a:off x="1850634" y="2576705"/>
            <a:ext cx="7083465" cy="2384441"/>
          </a:xfrm>
          <a:prstGeom prst="rect">
            <a:avLst/>
          </a:prstGeom>
        </p:spPr>
      </p:pic>
    </p:spTree>
    <p:extLst>
      <p:ext uri="{BB962C8B-B14F-4D97-AF65-F5344CB8AC3E}">
        <p14:creationId xmlns:p14="http://schemas.microsoft.com/office/powerpoint/2010/main" val="3746197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30E207-5648-0EA3-3B03-9ECD9AFA2464}"/>
              </a:ext>
            </a:extLst>
          </p:cNvPr>
          <p:cNvSpPr>
            <a:spLocks noGrp="1"/>
          </p:cNvSpPr>
          <p:nvPr>
            <p:ph type="sldNum" sz="quarter" idx="12"/>
          </p:nvPr>
        </p:nvSpPr>
        <p:spPr/>
        <p:txBody>
          <a:bodyPr/>
          <a:lstStyle/>
          <a:p>
            <a:pPr defTabSz="342900"/>
            <a:fld id="{FCA8DAF9-CFC1-344C-89B7-DCB2EBBDC673}" type="slidenum">
              <a:rPr lang="en-US">
                <a:solidFill>
                  <a:prstClr val="white">
                    <a:lumMod val="50000"/>
                  </a:prstClr>
                </a:solidFill>
                <a:latin typeface="Calibri"/>
              </a:rPr>
              <a:pPr defTabSz="342900"/>
              <a:t>16</a:t>
            </a:fld>
            <a:endParaRPr lang="en-US" dirty="0">
              <a:solidFill>
                <a:prstClr val="white">
                  <a:lumMod val="50000"/>
                </a:prstClr>
              </a:solidFill>
              <a:latin typeface="Calibri"/>
            </a:endParaRPr>
          </a:p>
        </p:txBody>
      </p:sp>
      <p:sp>
        <p:nvSpPr>
          <p:cNvPr id="3" name="Title 2">
            <a:extLst>
              <a:ext uri="{FF2B5EF4-FFF2-40B4-BE49-F238E27FC236}">
                <a16:creationId xmlns:a16="http://schemas.microsoft.com/office/drawing/2014/main" id="{FD45A71E-32B1-7166-C08C-EEB567E422CE}"/>
              </a:ext>
            </a:extLst>
          </p:cNvPr>
          <p:cNvSpPr>
            <a:spLocks noGrp="1"/>
          </p:cNvSpPr>
          <p:nvPr>
            <p:ph type="title"/>
          </p:nvPr>
        </p:nvSpPr>
        <p:spPr/>
        <p:txBody>
          <a:bodyPr>
            <a:normAutofit fontScale="90000"/>
          </a:bodyPr>
          <a:lstStyle/>
          <a:p>
            <a:pPr algn="ctr" defTabSz="457189"/>
            <a:r>
              <a:rPr lang="en-US" sz="4400" b="0" dirty="0">
                <a:solidFill>
                  <a:schemeClr val="tx1"/>
                </a:solidFill>
                <a:latin typeface="Cambria" panose="02040503050406030204" pitchFamily="18" charset="0"/>
                <a:ea typeface="Cambria" panose="02040503050406030204" pitchFamily="18" charset="0"/>
              </a:rPr>
              <a:t>SPCS2022 – What makes it different?</a:t>
            </a:r>
          </a:p>
        </p:txBody>
      </p:sp>
      <p:sp>
        <p:nvSpPr>
          <p:cNvPr id="4" name="Content Placeholder 3">
            <a:extLst>
              <a:ext uri="{FF2B5EF4-FFF2-40B4-BE49-F238E27FC236}">
                <a16:creationId xmlns:a16="http://schemas.microsoft.com/office/drawing/2014/main" id="{CDCA95B9-CECC-0286-2BD3-BBD073F80797}"/>
              </a:ext>
            </a:extLst>
          </p:cNvPr>
          <p:cNvSpPr>
            <a:spLocks noGrp="1"/>
          </p:cNvSpPr>
          <p:nvPr>
            <p:ph idx="1"/>
          </p:nvPr>
        </p:nvSpPr>
        <p:spPr>
          <a:xfrm>
            <a:off x="342900" y="1028700"/>
            <a:ext cx="8801100" cy="3638939"/>
          </a:xfrm>
        </p:spPr>
        <p:txBody>
          <a:bodyPr>
            <a:normAutofit/>
          </a:bodyPr>
          <a:lstStyle/>
          <a:p>
            <a:pPr>
              <a:lnSpc>
                <a:spcPct val="100000"/>
              </a:lnSpc>
            </a:pPr>
            <a:r>
              <a:rPr lang="en-US" sz="2000" b="1" dirty="0">
                <a:latin typeface="Cambria" panose="02040503050406030204" pitchFamily="18" charset="0"/>
                <a:ea typeface="Cambria" panose="02040503050406030204" pitchFamily="18" charset="0"/>
              </a:rPr>
              <a:t>Overall distortion design philosophy</a:t>
            </a:r>
          </a:p>
          <a:p>
            <a:pPr lvl="1">
              <a:lnSpc>
                <a:spcPct val="100000"/>
              </a:lnSpc>
            </a:pPr>
            <a:r>
              <a:rPr lang="en-US" sz="1600" b="1" i="1" dirty="0">
                <a:latin typeface="Cambria" panose="02040503050406030204" pitchFamily="18" charset="0"/>
                <a:ea typeface="Cambria" panose="02040503050406030204" pitchFamily="18" charset="0"/>
              </a:rPr>
              <a:t>Linear distortion </a:t>
            </a:r>
            <a:r>
              <a:rPr lang="en-US" sz="1600" dirty="0">
                <a:latin typeface="Cambria" panose="02040503050406030204" pitchFamily="18" charset="0"/>
                <a:ea typeface="Cambria" panose="02040503050406030204" pitchFamily="18" charset="0"/>
              </a:rPr>
              <a:t>minimized (or “optimized”) at topographic surface </a:t>
            </a:r>
            <a:br>
              <a:rPr lang="en-US" sz="1600" dirty="0">
                <a:latin typeface="Cambria" panose="02040503050406030204" pitchFamily="18" charset="0"/>
                <a:ea typeface="Cambria" panose="02040503050406030204" pitchFamily="18" charset="0"/>
              </a:rPr>
            </a:br>
            <a:r>
              <a:rPr lang="en-US" sz="1600" dirty="0">
                <a:latin typeface="Cambria" panose="02040503050406030204" pitchFamily="18" charset="0"/>
                <a:ea typeface="Cambria" panose="02040503050406030204" pitchFamily="18" charset="0"/>
              </a:rPr>
              <a:t>(</a:t>
            </a:r>
            <a:r>
              <a:rPr lang="en-US" sz="1600" b="1" i="1" dirty="0">
                <a:latin typeface="Cambria" panose="02040503050406030204" pitchFamily="18" charset="0"/>
                <a:ea typeface="Cambria" panose="02040503050406030204" pitchFamily="18" charset="0"/>
              </a:rPr>
              <a:t>not</a:t>
            </a:r>
            <a:r>
              <a:rPr lang="en-US" sz="1600" dirty="0">
                <a:latin typeface="Cambria" panose="02040503050406030204" pitchFamily="18" charset="0"/>
                <a:ea typeface="Cambria" panose="02040503050406030204" pitchFamily="18" charset="0"/>
              </a:rPr>
              <a:t> at ellipsoid surface)</a:t>
            </a:r>
          </a:p>
          <a:p>
            <a:pPr lvl="1">
              <a:lnSpc>
                <a:spcPct val="100000"/>
              </a:lnSpc>
            </a:pPr>
            <a:r>
              <a:rPr lang="en-US" sz="1600" b="1" i="1" dirty="0">
                <a:latin typeface="Cambria" panose="02040503050406030204" pitchFamily="18" charset="0"/>
                <a:ea typeface="Cambria" panose="02040503050406030204" pitchFamily="18" charset="0"/>
              </a:rPr>
              <a:t>Purpose:  </a:t>
            </a:r>
            <a:r>
              <a:rPr lang="en-US" sz="1600" dirty="0">
                <a:latin typeface="Cambria" panose="02040503050406030204" pitchFamily="18" charset="0"/>
                <a:ea typeface="Cambria" panose="02040503050406030204" pitchFamily="18" charset="0"/>
              </a:rPr>
              <a:t>reduce difference between projected “grid” and actual “ground” distances</a:t>
            </a:r>
          </a:p>
          <a:p>
            <a:pPr>
              <a:lnSpc>
                <a:spcPct val="100000"/>
              </a:lnSpc>
            </a:pPr>
            <a:r>
              <a:rPr lang="en-US" sz="2000" b="1" dirty="0">
                <a:latin typeface="Cambria" panose="02040503050406030204" pitchFamily="18" charset="0"/>
                <a:ea typeface="Cambria" panose="02040503050406030204" pitchFamily="18" charset="0"/>
              </a:rPr>
              <a:t>What is linear distortion?</a:t>
            </a:r>
          </a:p>
          <a:p>
            <a:pPr lvl="1">
              <a:lnSpc>
                <a:spcPct val="100000"/>
              </a:lnSpc>
            </a:pPr>
            <a:endParaRPr lang="en-US" sz="1600" dirty="0">
              <a:latin typeface="Cambria" panose="02040503050406030204" pitchFamily="18" charset="0"/>
              <a:ea typeface="Cambria" panose="02040503050406030204" pitchFamily="18" charset="0"/>
            </a:endParaRPr>
          </a:p>
          <a:p>
            <a:pPr lvl="1">
              <a:lnSpc>
                <a:spcPct val="100000"/>
              </a:lnSpc>
            </a:pPr>
            <a:endParaRPr lang="en-US" sz="1600" dirty="0">
              <a:latin typeface="Cambria" panose="02040503050406030204" pitchFamily="18" charset="0"/>
              <a:ea typeface="Cambria" panose="02040503050406030204" pitchFamily="18" charset="0"/>
            </a:endParaRPr>
          </a:p>
          <a:p>
            <a:pPr lvl="1">
              <a:lnSpc>
                <a:spcPct val="100000"/>
              </a:lnSpc>
            </a:pPr>
            <a:endParaRPr lang="en-US" sz="1600" dirty="0">
              <a:latin typeface="Cambria" panose="02040503050406030204" pitchFamily="18" charset="0"/>
              <a:ea typeface="Cambria" panose="02040503050406030204" pitchFamily="18" charset="0"/>
            </a:endParaRPr>
          </a:p>
          <a:p>
            <a:pPr lvl="1">
              <a:lnSpc>
                <a:spcPct val="100000"/>
              </a:lnSpc>
            </a:pPr>
            <a:r>
              <a:rPr lang="en-US" sz="1600" dirty="0">
                <a:latin typeface="Cambria" panose="02040503050406030204" pitchFamily="18" charset="0"/>
                <a:ea typeface="Cambria" panose="02040503050406030204" pitchFamily="18" charset="0"/>
              </a:rPr>
              <a:t>Defined at a point (infinitesimal distances)</a:t>
            </a:r>
          </a:p>
          <a:p>
            <a:pPr lvl="1">
              <a:lnSpc>
                <a:spcPct val="100000"/>
              </a:lnSpc>
            </a:pPr>
            <a:r>
              <a:rPr lang="en-US" sz="1600" dirty="0">
                <a:latin typeface="Cambria" panose="02040503050406030204" pitchFamily="18" charset="0"/>
                <a:ea typeface="Cambria" panose="02040503050406030204" pitchFamily="18" charset="0"/>
              </a:rPr>
              <a:t>Unique (i.e., same in every direction) only for </a:t>
            </a:r>
            <a:r>
              <a:rPr lang="en-US" sz="1600" b="1" i="1" dirty="0">
                <a:latin typeface="Cambria" panose="02040503050406030204" pitchFamily="18" charset="0"/>
                <a:ea typeface="Cambria" panose="02040503050406030204" pitchFamily="18" charset="0"/>
              </a:rPr>
              <a:t>conformal </a:t>
            </a:r>
            <a:r>
              <a:rPr lang="en-US" sz="1600" dirty="0">
                <a:latin typeface="Cambria" panose="02040503050406030204" pitchFamily="18" charset="0"/>
                <a:ea typeface="Cambria" panose="02040503050406030204" pitchFamily="18" charset="0"/>
              </a:rPr>
              <a:t>projections </a:t>
            </a:r>
          </a:p>
          <a:p>
            <a:pPr lvl="1">
              <a:lnSpc>
                <a:spcPct val="100000"/>
              </a:lnSpc>
            </a:pPr>
            <a:r>
              <a:rPr lang="en-US" sz="1600" dirty="0">
                <a:latin typeface="Cambria" panose="02040503050406030204" pitchFamily="18" charset="0"/>
                <a:ea typeface="Cambria" panose="02040503050406030204" pitchFamily="18" charset="0"/>
              </a:rPr>
              <a:t>Given here in parts per million (ppm) = mm per km</a:t>
            </a:r>
          </a:p>
        </p:txBody>
      </p:sp>
      <p:graphicFrame>
        <p:nvGraphicFramePr>
          <p:cNvPr id="5" name="Table 4">
            <a:extLst>
              <a:ext uri="{FF2B5EF4-FFF2-40B4-BE49-F238E27FC236}">
                <a16:creationId xmlns:a16="http://schemas.microsoft.com/office/drawing/2014/main" id="{60608DA2-DA9C-5ECF-5758-9EB49F26B416}"/>
              </a:ext>
            </a:extLst>
          </p:cNvPr>
          <p:cNvGraphicFramePr>
            <a:graphicFrameLocks noGrp="1"/>
          </p:cNvGraphicFramePr>
          <p:nvPr>
            <p:extLst>
              <p:ext uri="{D42A27DB-BD31-4B8C-83A1-F6EECF244321}">
                <p14:modId xmlns:p14="http://schemas.microsoft.com/office/powerpoint/2010/main" val="2321146601"/>
              </p:ext>
            </p:extLst>
          </p:nvPr>
        </p:nvGraphicFramePr>
        <p:xfrm>
          <a:off x="791749" y="2708306"/>
          <a:ext cx="5634552" cy="685800"/>
        </p:xfrm>
        <a:graphic>
          <a:graphicData uri="http://schemas.openxmlformats.org/drawingml/2006/table">
            <a:tbl>
              <a:tblPr firstRow="1" bandRow="1">
                <a:tableStyleId>{5C22544A-7EE6-4342-B048-85BDC9FD1C3A}</a:tableStyleId>
              </a:tblPr>
              <a:tblGrid>
                <a:gridCol w="1733836">
                  <a:extLst>
                    <a:ext uri="{9D8B030D-6E8A-4147-A177-3AD203B41FA5}">
                      <a16:colId xmlns:a16="http://schemas.microsoft.com/office/drawing/2014/main" val="1180913409"/>
                    </a:ext>
                  </a:extLst>
                </a:gridCol>
                <a:gridCol w="263519">
                  <a:extLst>
                    <a:ext uri="{9D8B030D-6E8A-4147-A177-3AD203B41FA5}">
                      <a16:colId xmlns:a16="http://schemas.microsoft.com/office/drawing/2014/main" val="1296758829"/>
                    </a:ext>
                  </a:extLst>
                </a:gridCol>
                <a:gridCol w="263519">
                  <a:extLst>
                    <a:ext uri="{9D8B030D-6E8A-4147-A177-3AD203B41FA5}">
                      <a16:colId xmlns:a16="http://schemas.microsoft.com/office/drawing/2014/main" val="2444299717"/>
                    </a:ext>
                  </a:extLst>
                </a:gridCol>
                <a:gridCol w="263519">
                  <a:extLst>
                    <a:ext uri="{9D8B030D-6E8A-4147-A177-3AD203B41FA5}">
                      <a16:colId xmlns:a16="http://schemas.microsoft.com/office/drawing/2014/main" val="1466404454"/>
                    </a:ext>
                  </a:extLst>
                </a:gridCol>
                <a:gridCol w="3110159">
                  <a:extLst>
                    <a:ext uri="{9D8B030D-6E8A-4147-A177-3AD203B41FA5}">
                      <a16:colId xmlns:a16="http://schemas.microsoft.com/office/drawing/2014/main" val="3839775427"/>
                    </a:ext>
                  </a:extLst>
                </a:gridCol>
              </a:tblGrid>
              <a:tr h="342900">
                <a:tc rowSpan="2">
                  <a:txBody>
                    <a:bodyPr/>
                    <a:lstStyle/>
                    <a:p>
                      <a:pPr algn="r"/>
                      <a:r>
                        <a:rPr lang="en-US" sz="1800" b="0" i="0" dirty="0">
                          <a:solidFill>
                            <a:schemeClr val="tx1"/>
                          </a:solidFill>
                        </a:rPr>
                        <a:t>Linear distortion</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b="0" dirty="0">
                          <a:solidFill>
                            <a:schemeClr val="tx1"/>
                          </a:solidFill>
                        </a:rPr>
                        <a: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800" b="0" dirty="0">
                          <a:solidFill>
                            <a:schemeClr val="tx1"/>
                          </a:solidFill>
                        </a:rPr>
                        <a:t>=</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Projected minus actual distance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0276560"/>
                  </a:ext>
                </a:extLst>
              </a:tr>
              <a:tr h="342900">
                <a:tc vMerge="1">
                  <a:txBody>
                    <a:bodyPr/>
                    <a:lstStyle/>
                    <a:p>
                      <a:pPr algn="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u="none" dirty="0">
                          <a:solidFill>
                            <a:schemeClr val="tx1"/>
                          </a:solidFill>
                        </a:rPr>
                        <a:t>Actual distance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5901762"/>
                  </a:ext>
                </a:extLst>
              </a:tr>
            </a:tbl>
          </a:graphicData>
        </a:graphic>
      </p:graphicFrame>
      <p:sp>
        <p:nvSpPr>
          <p:cNvPr id="6" name="Rectangle 5">
            <a:extLst>
              <a:ext uri="{FF2B5EF4-FFF2-40B4-BE49-F238E27FC236}">
                <a16:creationId xmlns:a16="http://schemas.microsoft.com/office/drawing/2014/main" id="{72FD0BC7-FA08-93F1-0F0B-782474CE64AC}"/>
              </a:ext>
            </a:extLst>
          </p:cNvPr>
          <p:cNvSpPr/>
          <p:nvPr/>
        </p:nvSpPr>
        <p:spPr>
          <a:xfrm>
            <a:off x="2788818" y="2708307"/>
            <a:ext cx="3764903" cy="68580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prstClr val="white"/>
              </a:solidFill>
              <a:latin typeface="Calibri"/>
              <a:sym typeface="Arial"/>
            </a:endParaRPr>
          </a:p>
        </p:txBody>
      </p:sp>
    </p:spTree>
    <p:extLst>
      <p:ext uri="{BB962C8B-B14F-4D97-AF65-F5344CB8AC3E}">
        <p14:creationId xmlns:p14="http://schemas.microsoft.com/office/powerpoint/2010/main" val="120626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Effect transition="in" filter="fade">
                                      <p:cBhvr>
                                        <p:cTn id="23" dur="500"/>
                                        <p:tgtEl>
                                          <p:spTgt spid="4">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1" name="Object 5">
                <a:extLst>
                  <a:ext uri="{FF2B5EF4-FFF2-40B4-BE49-F238E27FC236}">
                    <a16:creationId xmlns:a16="http://schemas.microsoft.com/office/drawing/2014/main" id="{6270795F-61A2-7B80-BA79-472537A1F0D9}"/>
                  </a:ext>
                </a:extLst>
              </p:cNvPr>
              <p:cNvSpPr txBox="1"/>
              <p:nvPr/>
            </p:nvSpPr>
            <p:spPr bwMode="auto">
              <a:xfrm>
                <a:off x="2869979" y="1542732"/>
                <a:ext cx="2446091" cy="704167"/>
              </a:xfrm>
              <a:prstGeom prst="rect">
                <a:avLst/>
              </a:prstGeom>
              <a:noFill/>
              <a:ln>
                <a:noFill/>
              </a:ln>
            </p:spPr>
            <p:txBody>
              <a:bodyPr>
                <a:spAutoFit/>
              </a:bodyPr>
              <a:lstStyle/>
              <a:p>
                <a:pPr defTabSz="342900"/>
                <a14:m>
                  <m:oMathPara xmlns:m="http://schemas.openxmlformats.org/officeDocument/2006/math">
                    <m:oMathParaPr>
                      <m:jc m:val="left"/>
                    </m:oMathParaPr>
                    <m:oMath xmlns:m="http://schemas.openxmlformats.org/officeDocument/2006/math">
                      <m:r>
                        <a:rPr lang="en-US" sz="2100" i="1">
                          <a:solidFill>
                            <a:srgbClr val="000000"/>
                          </a:solidFill>
                          <a:latin typeface="Cambria Math" panose="02040503050406030204" pitchFamily="18" charset="0"/>
                        </a:rPr>
                        <m:t>𝛿</m:t>
                      </m:r>
                      <m:r>
                        <a:rPr lang="en-US" sz="2100" i="1">
                          <a:solidFill>
                            <a:srgbClr val="000000"/>
                          </a:solidFill>
                          <a:latin typeface="Cambria Math" panose="02040503050406030204" pitchFamily="18" charset="0"/>
                        </a:rPr>
                        <m:t>=</m:t>
                      </m:r>
                      <m:r>
                        <a:rPr lang="en-US" sz="2100" i="1">
                          <a:solidFill>
                            <a:srgbClr val="000000"/>
                          </a:solidFill>
                          <a:latin typeface="Cambria Math" panose="02040503050406030204" pitchFamily="18" charset="0"/>
                        </a:rPr>
                        <m:t>𝑘</m:t>
                      </m:r>
                      <m:d>
                        <m:dPr>
                          <m:ctrlPr>
                            <a:rPr lang="en-US" sz="2100" i="1">
                              <a:solidFill>
                                <a:srgbClr val="000000"/>
                              </a:solidFill>
                              <a:latin typeface="Cambria Math" panose="02040503050406030204" pitchFamily="18" charset="0"/>
                            </a:rPr>
                          </m:ctrlPr>
                        </m:dPr>
                        <m:e>
                          <m:f>
                            <m:fPr>
                              <m:ctrlPr>
                                <a:rPr lang="en-US" sz="2100" i="1">
                                  <a:solidFill>
                                    <a:srgbClr val="000000"/>
                                  </a:solidFill>
                                  <a:latin typeface="Cambria Math" panose="02040503050406030204" pitchFamily="18" charset="0"/>
                                </a:rPr>
                              </m:ctrlPr>
                            </m:fPr>
                            <m:num>
                              <m:r>
                                <a:rPr lang="en-US" sz="2100" i="1">
                                  <a:solidFill>
                                    <a:srgbClr val="000000"/>
                                  </a:solidFill>
                                  <a:latin typeface="Cambria Math" panose="02040503050406030204" pitchFamily="18" charset="0"/>
                                </a:rPr>
                                <m:t>𝑅</m:t>
                              </m:r>
                            </m:num>
                            <m:den>
                              <m:r>
                                <a:rPr lang="en-US" sz="2100" i="1">
                                  <a:solidFill>
                                    <a:srgbClr val="000000"/>
                                  </a:solidFill>
                                  <a:latin typeface="Cambria Math" panose="02040503050406030204" pitchFamily="18" charset="0"/>
                                </a:rPr>
                                <m:t>𝑅</m:t>
                              </m:r>
                              <m:r>
                                <a:rPr lang="en-US" sz="2100" i="1">
                                  <a:solidFill>
                                    <a:srgbClr val="000000"/>
                                  </a:solidFill>
                                  <a:latin typeface="Cambria Math" panose="02040503050406030204" pitchFamily="18" charset="0"/>
                                </a:rPr>
                                <m:t>+</m:t>
                              </m:r>
                              <m:r>
                                <a:rPr lang="en-US" sz="2100" i="1">
                                  <a:solidFill>
                                    <a:srgbClr val="000000"/>
                                  </a:solidFill>
                                  <a:latin typeface="Cambria Math" panose="02040503050406030204" pitchFamily="18" charset="0"/>
                                </a:rPr>
                                <m:t>h</m:t>
                              </m:r>
                            </m:den>
                          </m:f>
                        </m:e>
                      </m:d>
                      <m:r>
                        <a:rPr lang="en-US" sz="2100" i="1">
                          <a:solidFill>
                            <a:srgbClr val="000000"/>
                          </a:solidFill>
                          <a:latin typeface="Cambria Math" panose="02040503050406030204" pitchFamily="18" charset="0"/>
                        </a:rPr>
                        <m:t>−</m:t>
                      </m:r>
                      <m:r>
                        <a:rPr lang="en-US" sz="2100" i="1">
                          <a:solidFill>
                            <a:srgbClr val="000000"/>
                          </a:solidFill>
                          <a:latin typeface="Cambria Math" panose="02040503050406030204" pitchFamily="18" charset="0"/>
                        </a:rPr>
                        <m:t>1</m:t>
                      </m:r>
                    </m:oMath>
                  </m:oMathPara>
                </a14:m>
                <a:endParaRPr lang="en-US" sz="2100" dirty="0">
                  <a:solidFill>
                    <a:prstClr val="black"/>
                  </a:solidFill>
                  <a:latin typeface="Calibri"/>
                </a:endParaRPr>
              </a:p>
            </p:txBody>
          </p:sp>
        </mc:Choice>
        <mc:Fallback>
          <p:sp>
            <p:nvSpPr>
              <p:cNvPr id="11" name="Object 5">
                <a:extLst>
                  <a:ext uri="{FF2B5EF4-FFF2-40B4-BE49-F238E27FC236}">
                    <a16:creationId xmlns:a16="http://schemas.microsoft.com/office/drawing/2014/main" id="{6270795F-61A2-7B80-BA79-472537A1F0D9}"/>
                  </a:ext>
                </a:extLst>
              </p:cNvPr>
              <p:cNvSpPr txBox="1">
                <a:spLocks noRot="1" noChangeAspect="1" noMove="1" noResize="1" noEditPoints="1" noAdjustHandles="1" noChangeArrowheads="1" noChangeShapeType="1" noTextEdit="1"/>
              </p:cNvSpPr>
              <p:nvPr/>
            </p:nvSpPr>
            <p:spPr bwMode="auto">
              <a:xfrm>
                <a:off x="2869979" y="1542732"/>
                <a:ext cx="2446091" cy="704167"/>
              </a:xfrm>
              <a:prstGeom prst="rect">
                <a:avLst/>
              </a:prstGeom>
              <a:blipFill>
                <a:blip r:embed="rId3"/>
                <a:stretch>
                  <a:fillRect/>
                </a:stretch>
              </a:blipFill>
              <a:ln>
                <a:noFill/>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718C19F7-9E94-313A-59AF-5678F8C7A262}"/>
              </a:ext>
            </a:extLst>
          </p:cNvPr>
          <p:cNvSpPr>
            <a:spLocks noGrp="1"/>
          </p:cNvSpPr>
          <p:nvPr>
            <p:ph type="sldNum" sz="quarter" idx="12"/>
          </p:nvPr>
        </p:nvSpPr>
        <p:spPr/>
        <p:txBody>
          <a:bodyPr/>
          <a:lstStyle/>
          <a:p>
            <a:pPr defTabSz="342900"/>
            <a:fld id="{FCA8DAF9-CFC1-344C-89B7-DCB2EBBDC673}" type="slidenum">
              <a:rPr lang="en-US">
                <a:solidFill>
                  <a:prstClr val="white">
                    <a:lumMod val="50000"/>
                  </a:prstClr>
                </a:solidFill>
                <a:latin typeface="Calibri"/>
              </a:rPr>
              <a:pPr defTabSz="342900"/>
              <a:t>17</a:t>
            </a:fld>
            <a:endParaRPr lang="en-US" dirty="0">
              <a:solidFill>
                <a:prstClr val="white">
                  <a:lumMod val="50000"/>
                </a:prstClr>
              </a:solidFill>
              <a:latin typeface="Calibri"/>
            </a:endParaRPr>
          </a:p>
        </p:txBody>
      </p:sp>
      <p:sp>
        <p:nvSpPr>
          <p:cNvPr id="3" name="Title 2">
            <a:extLst>
              <a:ext uri="{FF2B5EF4-FFF2-40B4-BE49-F238E27FC236}">
                <a16:creationId xmlns:a16="http://schemas.microsoft.com/office/drawing/2014/main" id="{0048748A-BB69-A154-99F3-E1F5E4BF1B4D}"/>
              </a:ext>
            </a:extLst>
          </p:cNvPr>
          <p:cNvSpPr>
            <a:spLocks noGrp="1"/>
          </p:cNvSpPr>
          <p:nvPr>
            <p:ph type="title"/>
          </p:nvPr>
        </p:nvSpPr>
        <p:spPr/>
        <p:txBody>
          <a:bodyPr>
            <a:noAutofit/>
          </a:bodyPr>
          <a:lstStyle/>
          <a:p>
            <a:pPr algn="ctr" defTabSz="457189"/>
            <a:r>
              <a:rPr lang="en-US" sz="4000" b="0" dirty="0">
                <a:solidFill>
                  <a:schemeClr val="tx1"/>
                </a:solidFill>
                <a:latin typeface="Cambria" panose="02040503050406030204" pitchFamily="18" charset="0"/>
                <a:ea typeface="Cambria" panose="02040503050406030204" pitchFamily="18" charset="0"/>
              </a:rPr>
              <a:t>Map projection linear distortion</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0F385FB-3E66-F5B2-9566-52481E311D18}"/>
                  </a:ext>
                </a:extLst>
              </p:cNvPr>
              <p:cNvSpPr>
                <a:spLocks noGrp="1"/>
              </p:cNvSpPr>
              <p:nvPr>
                <p:ph idx="1"/>
              </p:nvPr>
            </p:nvSpPr>
            <p:spPr/>
            <p:txBody>
              <a:bodyPr>
                <a:normAutofit/>
              </a:bodyPr>
              <a:lstStyle/>
              <a:p>
                <a:r>
                  <a:rPr lang="en-US" dirty="0"/>
                  <a:t>Distortion at a point computed as:</a:t>
                </a:r>
              </a:p>
              <a:p>
                <a:endParaRPr lang="en-US" dirty="0"/>
              </a:p>
              <a:p>
                <a:pPr lvl="1">
                  <a:spcBef>
                    <a:spcPts val="750"/>
                  </a:spcBef>
                </a:pPr>
                <a:endParaRPr lang="en-US" dirty="0"/>
              </a:p>
              <a:p>
                <a:pPr lvl="1">
                  <a:spcBef>
                    <a:spcPts val="750"/>
                  </a:spcBef>
                </a:pPr>
                <a:r>
                  <a:rPr lang="en-US" dirty="0"/>
                  <a:t>where </a:t>
                </a:r>
              </a:p>
              <a:p>
                <a:pPr marL="685800" lvl="2" indent="0">
                  <a:spcBef>
                    <a:spcPts val="750"/>
                  </a:spcBef>
                  <a:buNone/>
                </a:pPr>
                <a:r>
                  <a:rPr lang="en-US" sz="1800" i="1" dirty="0">
                    <a:latin typeface="Times New Roman" panose="02020603050405020304" pitchFamily="18" charset="0"/>
                    <a:cs typeface="Times New Roman" panose="02020603050405020304" pitchFamily="18" charset="0"/>
                  </a:rPr>
                  <a:t>k</a:t>
                </a:r>
                <a:r>
                  <a:rPr lang="en-US" sz="1800" dirty="0"/>
                  <a:t> = grid point scale factor (distortion due to Earth curvature)</a:t>
                </a:r>
              </a:p>
              <a:p>
                <a:pPr marL="685800" lvl="2" indent="0">
                  <a:spcBef>
                    <a:spcPts val="750"/>
                  </a:spcBef>
                  <a:buNone/>
                </a:pPr>
                <a:r>
                  <a:rPr lang="en-US" sz="1800" i="1" dirty="0">
                    <a:latin typeface="Times New Roman" panose="02020603050405020304" pitchFamily="18" charset="0"/>
                    <a:cs typeface="Times New Roman" panose="02020603050405020304" pitchFamily="18" charset="0"/>
                  </a:rPr>
                  <a:t>h</a:t>
                </a:r>
                <a:r>
                  <a:rPr lang="en-US" sz="1800" dirty="0"/>
                  <a:t> = ellipsoid height of point (distortion due to change in height)</a:t>
                </a:r>
              </a:p>
              <a:p>
                <a:pPr marL="685800" lvl="2" indent="0">
                  <a:spcBef>
                    <a:spcPts val="750"/>
                  </a:spcBef>
                  <a:buNone/>
                </a:pPr>
                <a:r>
                  <a:rPr lang="en-US" sz="1800" i="1" dirty="0">
                    <a:latin typeface="Times New Roman" panose="02020603050405020304" pitchFamily="18" charset="0"/>
                    <a:cs typeface="Times New Roman" panose="02020603050405020304" pitchFamily="18" charset="0"/>
                  </a:rPr>
                  <a:t>R</a:t>
                </a:r>
                <a:r>
                  <a:rPr lang="en-US" sz="1800" dirty="0"/>
                  <a:t> = Earth geometric mean radius curvature</a:t>
                </a:r>
              </a:p>
              <a:p>
                <a:pPr lvl="1">
                  <a:spcBef>
                    <a:spcPts val="750"/>
                  </a:spcBef>
                </a:pPr>
                <a14:m>
                  <m:oMath xmlns:m="http://schemas.openxmlformats.org/officeDocument/2006/math">
                    <m:r>
                      <a:rPr lang="en-US" i="1" smtClean="0">
                        <a:solidFill>
                          <a:srgbClr val="000000"/>
                        </a:solidFill>
                        <a:latin typeface="Cambria Math" panose="02040503050406030204" pitchFamily="18" charset="0"/>
                      </a:rPr>
                      <m:t>𝛿</m:t>
                    </m:r>
                  </m:oMath>
                </a14:m>
                <a:r>
                  <a:rPr lang="en-US" dirty="0"/>
                  <a:t> &lt; 0 </a:t>
                </a:r>
                <a:r>
                  <a:rPr lang="en-US" dirty="0">
                    <a:sym typeface="Wingdings" panose="05000000000000000000" pitchFamily="2" charset="2"/>
                  </a:rPr>
                  <a:t> projected (grid) distance </a:t>
                </a:r>
                <a:r>
                  <a:rPr lang="en-US" b="1" i="1" dirty="0">
                    <a:sym typeface="Wingdings" panose="05000000000000000000" pitchFamily="2" charset="2"/>
                  </a:rPr>
                  <a:t>shorter</a:t>
                </a:r>
                <a:r>
                  <a:rPr lang="en-US" dirty="0">
                    <a:sym typeface="Wingdings" panose="05000000000000000000" pitchFamily="2" charset="2"/>
                  </a:rPr>
                  <a:t> than true (ground) distance</a:t>
                </a:r>
              </a:p>
              <a:p>
                <a:pPr lvl="1">
                  <a:spcBef>
                    <a:spcPts val="750"/>
                  </a:spcBef>
                </a:pPr>
                <a14:m>
                  <m:oMath xmlns:m="http://schemas.openxmlformats.org/officeDocument/2006/math">
                    <m:r>
                      <a:rPr lang="en-US" i="1" smtClean="0">
                        <a:solidFill>
                          <a:srgbClr val="000000"/>
                        </a:solidFill>
                        <a:latin typeface="Cambria Math" panose="02040503050406030204" pitchFamily="18" charset="0"/>
                      </a:rPr>
                      <m:t>𝛿</m:t>
                    </m:r>
                  </m:oMath>
                </a14:m>
                <a:r>
                  <a:rPr lang="en-US" dirty="0"/>
                  <a:t> &gt; 0 </a:t>
                </a:r>
                <a:r>
                  <a:rPr lang="en-US" dirty="0">
                    <a:sym typeface="Wingdings" panose="05000000000000000000" pitchFamily="2" charset="2"/>
                  </a:rPr>
                  <a:t> projected (grid) distance </a:t>
                </a:r>
                <a:r>
                  <a:rPr lang="en-US" b="1" i="1" dirty="0">
                    <a:sym typeface="Wingdings" panose="05000000000000000000" pitchFamily="2" charset="2"/>
                  </a:rPr>
                  <a:t>longer</a:t>
                </a:r>
                <a:r>
                  <a:rPr lang="en-US" dirty="0">
                    <a:sym typeface="Wingdings" panose="05000000000000000000" pitchFamily="2" charset="2"/>
                  </a:rPr>
                  <a:t> than true (ground) distance</a:t>
                </a:r>
                <a:endParaRPr lang="en-US" dirty="0"/>
              </a:p>
              <a:p>
                <a:pPr marL="685800" lvl="2" indent="0">
                  <a:buNone/>
                </a:pPr>
                <a:endParaRPr lang="en-US" dirty="0"/>
              </a:p>
            </p:txBody>
          </p:sp>
        </mc:Choice>
        <mc:Fallback xmlns="">
          <p:sp>
            <p:nvSpPr>
              <p:cNvPr id="4" name="Content Placeholder 3">
                <a:extLst>
                  <a:ext uri="{FF2B5EF4-FFF2-40B4-BE49-F238E27FC236}">
                    <a16:creationId xmlns:a16="http://schemas.microsoft.com/office/drawing/2014/main" id="{C0F385FB-3E66-F5B2-9566-52481E311D18}"/>
                  </a:ext>
                </a:extLst>
              </p:cNvPr>
              <p:cNvSpPr>
                <a:spLocks noGrp="1" noRot="1" noChangeAspect="1" noMove="1" noResize="1" noEditPoints="1" noAdjustHandles="1" noChangeArrowheads="1" noChangeShapeType="1" noTextEdit="1"/>
              </p:cNvSpPr>
              <p:nvPr>
                <p:ph idx="1"/>
              </p:nvPr>
            </p:nvSpPr>
            <p:spPr>
              <a:blipFill>
                <a:blip r:embed="rId4"/>
                <a:stretch>
                  <a:fillRect l="-976" t="-2222"/>
                </a:stretch>
              </a:blipFill>
            </p:spPr>
            <p:txBody>
              <a:bodyPr/>
              <a:lstStyle/>
              <a:p>
                <a:r>
                  <a:rPr lang="en-US">
                    <a:noFill/>
                  </a:rPr>
                  <a:t> </a:t>
                </a:r>
              </a:p>
            </p:txBody>
          </p:sp>
        </mc:Fallback>
      </mc:AlternateContent>
      <p:sp>
        <p:nvSpPr>
          <p:cNvPr id="5" name="Text Box 11">
            <a:extLst>
              <a:ext uri="{FF2B5EF4-FFF2-40B4-BE49-F238E27FC236}">
                <a16:creationId xmlns:a16="http://schemas.microsoft.com/office/drawing/2014/main" id="{234093D4-21A0-63FD-9317-0E9A9E1FE8C9}"/>
              </a:ext>
            </a:extLst>
          </p:cNvPr>
          <p:cNvSpPr txBox="1">
            <a:spLocks noChangeArrowheads="1"/>
          </p:cNvSpPr>
          <p:nvPr/>
        </p:nvSpPr>
        <p:spPr bwMode="auto">
          <a:xfrm>
            <a:off x="4551829" y="2044747"/>
            <a:ext cx="2480349" cy="323165"/>
          </a:xfrm>
          <a:prstGeom prst="rect">
            <a:avLst/>
          </a:prstGeom>
          <a:noFill/>
          <a:ln w="9525">
            <a:noFill/>
            <a:miter lim="800000"/>
            <a:headEnd/>
            <a:tailEnd/>
          </a:ln>
          <a:effectLst/>
        </p:spPr>
        <p:txBody>
          <a:bodyPr wrap="square">
            <a:spAutoFit/>
          </a:bodyPr>
          <a:lstStyle/>
          <a:p>
            <a:pPr defTabSz="685800">
              <a:spcBef>
                <a:spcPct val="50000"/>
              </a:spcBef>
              <a:defRPr/>
            </a:pPr>
            <a:r>
              <a:rPr lang="en-US" sz="1500" b="1" i="1" dirty="0">
                <a:solidFill>
                  <a:srgbClr val="00B050"/>
                </a:solidFill>
                <a:effectLst>
                  <a:outerShdw blurRad="38100" dist="38100" dir="2700000" algn="tl">
                    <a:srgbClr val="000000"/>
                  </a:outerShdw>
                </a:effectLst>
                <a:latin typeface="Calibri"/>
              </a:rPr>
              <a:t>Height (“elevation”) factor</a:t>
            </a:r>
            <a:endParaRPr lang="en-US" b="1" i="1" dirty="0">
              <a:solidFill>
                <a:srgbClr val="00B050"/>
              </a:solidFill>
              <a:effectLst>
                <a:outerShdw blurRad="38100" dist="38100" dir="2700000" algn="tl">
                  <a:srgbClr val="000000"/>
                </a:outerShdw>
              </a:effectLst>
              <a:latin typeface="Times New Roman" pitchFamily="18" charset="0"/>
            </a:endParaRPr>
          </a:p>
        </p:txBody>
      </p:sp>
      <p:sp>
        <p:nvSpPr>
          <p:cNvPr id="6" name="Oval 10">
            <a:extLst>
              <a:ext uri="{FF2B5EF4-FFF2-40B4-BE49-F238E27FC236}">
                <a16:creationId xmlns:a16="http://schemas.microsoft.com/office/drawing/2014/main" id="{C055D226-172D-9B88-0FB5-A1F30D6A30B4}"/>
              </a:ext>
            </a:extLst>
          </p:cNvPr>
          <p:cNvSpPr>
            <a:spLocks noChangeArrowheads="1"/>
          </p:cNvSpPr>
          <p:nvPr/>
        </p:nvSpPr>
        <p:spPr bwMode="auto">
          <a:xfrm>
            <a:off x="3381954" y="1708722"/>
            <a:ext cx="259719" cy="408269"/>
          </a:xfrm>
          <a:prstGeom prst="ellipse">
            <a:avLst/>
          </a:prstGeom>
          <a:noFill/>
          <a:ln w="25400">
            <a:solidFill>
              <a:schemeClr val="accent1"/>
            </a:solidFill>
            <a:round/>
            <a:headEnd/>
            <a:tailEnd/>
          </a:ln>
          <a:effectLst/>
        </p:spPr>
        <p:txBody>
          <a:bodyPr wrap="none" anchor="ctr"/>
          <a:lstStyle/>
          <a:p>
            <a:pPr defTabSz="685800">
              <a:defRPr/>
            </a:pPr>
            <a:endParaRPr lang="en-US" sz="1350">
              <a:solidFill>
                <a:prstClr val="black"/>
              </a:solidFill>
              <a:latin typeface="Calibri"/>
            </a:endParaRPr>
          </a:p>
        </p:txBody>
      </p:sp>
      <p:sp>
        <p:nvSpPr>
          <p:cNvPr id="7" name="Text Box 11">
            <a:extLst>
              <a:ext uri="{FF2B5EF4-FFF2-40B4-BE49-F238E27FC236}">
                <a16:creationId xmlns:a16="http://schemas.microsoft.com/office/drawing/2014/main" id="{7C57BA77-EE35-B2AF-C5D7-BFE91F517796}"/>
              </a:ext>
            </a:extLst>
          </p:cNvPr>
          <p:cNvSpPr txBox="1">
            <a:spLocks noChangeArrowheads="1"/>
          </p:cNvSpPr>
          <p:nvPr/>
        </p:nvSpPr>
        <p:spPr bwMode="auto">
          <a:xfrm>
            <a:off x="1311988" y="1416396"/>
            <a:ext cx="2039840" cy="323165"/>
          </a:xfrm>
          <a:prstGeom prst="rect">
            <a:avLst/>
          </a:prstGeom>
          <a:noFill/>
          <a:ln w="9525">
            <a:noFill/>
            <a:miter lim="800000"/>
            <a:headEnd/>
            <a:tailEnd/>
          </a:ln>
          <a:effectLst/>
        </p:spPr>
        <p:txBody>
          <a:bodyPr wrap="square">
            <a:spAutoFit/>
          </a:bodyPr>
          <a:lstStyle/>
          <a:p>
            <a:pPr algn="r" defTabSz="685800">
              <a:spcBef>
                <a:spcPct val="50000"/>
              </a:spcBef>
              <a:defRPr/>
            </a:pPr>
            <a:r>
              <a:rPr lang="en-US" sz="1500" b="1" i="1" dirty="0">
                <a:solidFill>
                  <a:srgbClr val="4F81BD"/>
                </a:solidFill>
                <a:effectLst>
                  <a:outerShdw blurRad="38100" dist="38100" dir="2700000" algn="tl">
                    <a:srgbClr val="000000"/>
                  </a:outerShdw>
                </a:effectLst>
                <a:latin typeface="Calibri"/>
              </a:rPr>
              <a:t>Grid point scale factor</a:t>
            </a:r>
            <a:endParaRPr lang="en-US" b="1" i="1" dirty="0">
              <a:solidFill>
                <a:srgbClr val="4F81BD"/>
              </a:solidFill>
              <a:effectLst>
                <a:outerShdw blurRad="38100" dist="38100" dir="2700000" algn="tl">
                  <a:srgbClr val="000000"/>
                </a:outerShdw>
              </a:effectLst>
              <a:latin typeface="Times New Roman" pitchFamily="18" charset="0"/>
            </a:endParaRPr>
          </a:p>
        </p:txBody>
      </p:sp>
      <p:sp>
        <p:nvSpPr>
          <p:cNvPr id="8" name="Oval 12">
            <a:extLst>
              <a:ext uri="{FF2B5EF4-FFF2-40B4-BE49-F238E27FC236}">
                <a16:creationId xmlns:a16="http://schemas.microsoft.com/office/drawing/2014/main" id="{B88027F6-D88F-C50B-0B07-282EA1BE6213}"/>
              </a:ext>
            </a:extLst>
          </p:cNvPr>
          <p:cNvSpPr>
            <a:spLocks noChangeArrowheads="1"/>
          </p:cNvSpPr>
          <p:nvPr/>
        </p:nvSpPr>
        <p:spPr bwMode="auto">
          <a:xfrm>
            <a:off x="3701927" y="1535588"/>
            <a:ext cx="781280" cy="809242"/>
          </a:xfrm>
          <a:prstGeom prst="ellipse">
            <a:avLst/>
          </a:prstGeom>
          <a:noFill/>
          <a:ln w="31750">
            <a:solidFill>
              <a:srgbClr val="00B050"/>
            </a:solidFill>
            <a:round/>
            <a:headEnd/>
            <a:tailEnd/>
          </a:ln>
          <a:effectLst/>
        </p:spPr>
        <p:txBody>
          <a:bodyPr wrap="none" anchor="ctr"/>
          <a:lstStyle/>
          <a:p>
            <a:pPr defTabSz="685800">
              <a:defRPr/>
            </a:pPr>
            <a:endParaRPr lang="en-US" sz="1350">
              <a:solidFill>
                <a:prstClr val="black"/>
              </a:solidFill>
              <a:latin typeface="Calibri"/>
            </a:endParaRPr>
          </a:p>
        </p:txBody>
      </p:sp>
      <p:sp>
        <p:nvSpPr>
          <p:cNvPr id="9" name="Oval 12">
            <a:extLst>
              <a:ext uri="{FF2B5EF4-FFF2-40B4-BE49-F238E27FC236}">
                <a16:creationId xmlns:a16="http://schemas.microsoft.com/office/drawing/2014/main" id="{CD94D39F-057C-62AA-0F14-5E3BB5EFACA5}"/>
              </a:ext>
            </a:extLst>
          </p:cNvPr>
          <p:cNvSpPr>
            <a:spLocks noChangeArrowheads="1"/>
          </p:cNvSpPr>
          <p:nvPr/>
        </p:nvSpPr>
        <p:spPr bwMode="auto">
          <a:xfrm>
            <a:off x="3355547" y="1416395"/>
            <a:ext cx="1196282" cy="1008528"/>
          </a:xfrm>
          <a:prstGeom prst="ellipse">
            <a:avLst/>
          </a:prstGeom>
          <a:noFill/>
          <a:ln w="50800">
            <a:solidFill>
              <a:srgbClr val="FF6600"/>
            </a:solidFill>
            <a:round/>
            <a:headEnd/>
            <a:tailEnd/>
          </a:ln>
          <a:effectLst/>
        </p:spPr>
        <p:txBody>
          <a:bodyPr wrap="none" anchor="ctr"/>
          <a:lstStyle/>
          <a:p>
            <a:pPr defTabSz="685800">
              <a:defRPr/>
            </a:pPr>
            <a:endParaRPr lang="en-US" sz="1350">
              <a:solidFill>
                <a:prstClr val="black"/>
              </a:solidFill>
              <a:latin typeface="Calibri"/>
            </a:endParaRPr>
          </a:p>
        </p:txBody>
      </p:sp>
      <p:sp>
        <p:nvSpPr>
          <p:cNvPr id="10" name="Text Box 11">
            <a:extLst>
              <a:ext uri="{FF2B5EF4-FFF2-40B4-BE49-F238E27FC236}">
                <a16:creationId xmlns:a16="http://schemas.microsoft.com/office/drawing/2014/main" id="{7D54E8E9-37DF-66D6-0968-3D3C34366F42}"/>
              </a:ext>
            </a:extLst>
          </p:cNvPr>
          <p:cNvSpPr txBox="1">
            <a:spLocks noChangeArrowheads="1"/>
          </p:cNvSpPr>
          <p:nvPr/>
        </p:nvSpPr>
        <p:spPr bwMode="auto">
          <a:xfrm>
            <a:off x="4429333" y="1274894"/>
            <a:ext cx="2015587" cy="369332"/>
          </a:xfrm>
          <a:prstGeom prst="rect">
            <a:avLst/>
          </a:prstGeom>
          <a:noFill/>
          <a:ln w="9525">
            <a:noFill/>
            <a:miter lim="800000"/>
            <a:headEnd/>
            <a:tailEnd/>
          </a:ln>
          <a:effectLst/>
        </p:spPr>
        <p:txBody>
          <a:bodyPr wrap="square">
            <a:spAutoFit/>
          </a:bodyPr>
          <a:lstStyle/>
          <a:p>
            <a:pPr defTabSz="685800">
              <a:spcBef>
                <a:spcPct val="50000"/>
              </a:spcBef>
              <a:defRPr/>
            </a:pPr>
            <a:r>
              <a:rPr lang="en-US" b="1" i="1" dirty="0">
                <a:solidFill>
                  <a:srgbClr val="FF9933"/>
                </a:solidFill>
                <a:effectLst>
                  <a:outerShdw blurRad="38100" dist="38100" dir="2700000" algn="tl">
                    <a:srgbClr val="000000"/>
                  </a:outerShdw>
                </a:effectLst>
                <a:latin typeface="Calibri"/>
              </a:rPr>
              <a:t>Combined factor</a:t>
            </a:r>
            <a:endParaRPr lang="en-US" b="1" i="1" dirty="0">
              <a:solidFill>
                <a:srgbClr val="FF9933"/>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10488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par>
                          <p:cTn id="44" fill="hold">
                            <p:stCondLst>
                              <p:cond delay="500"/>
                            </p:stCondLst>
                            <p:childTnLst>
                              <p:par>
                                <p:cTn id="45" presetID="10" presetClass="entr" presetSubtype="0" fill="hold" nodeType="afterEffect">
                                  <p:stCondLst>
                                    <p:cond delay="100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7" grpId="0"/>
      <p:bldP spid="7" grpId="1"/>
      <p:bldP spid="8" grpId="0" animBg="1"/>
      <p:bldP spid="8" grpId="1" animBg="1"/>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4" name="Freeform 53"/>
          <p:cNvSpPr/>
          <p:nvPr/>
        </p:nvSpPr>
        <p:spPr>
          <a:xfrm>
            <a:off x="2825215" y="1316737"/>
            <a:ext cx="3961031" cy="110908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81374" h="1478781">
                <a:moveTo>
                  <a:pt x="492842" y="1478781"/>
                </a:moveTo>
                <a:lnTo>
                  <a:pt x="0" y="1088595"/>
                </a:lnTo>
                <a:cubicBezTo>
                  <a:pt x="15078" y="1028283"/>
                  <a:pt x="35453" y="972360"/>
                  <a:pt x="103495" y="926998"/>
                </a:cubicBezTo>
                <a:cubicBezTo>
                  <a:pt x="127551" y="889412"/>
                  <a:pt x="145920" y="861185"/>
                  <a:pt x="168806" y="827135"/>
                </a:cubicBezTo>
                <a:cubicBezTo>
                  <a:pt x="191692" y="793085"/>
                  <a:pt x="231289" y="729047"/>
                  <a:pt x="240814" y="722697"/>
                </a:cubicBezTo>
                <a:cubicBezTo>
                  <a:pt x="259864" y="694122"/>
                  <a:pt x="249420" y="663575"/>
                  <a:pt x="281170" y="647700"/>
                </a:cubicBezTo>
                <a:cubicBezTo>
                  <a:pt x="290150" y="643210"/>
                  <a:pt x="300968" y="643051"/>
                  <a:pt x="309745" y="638175"/>
                </a:cubicBezTo>
                <a:cubicBezTo>
                  <a:pt x="329759" y="627056"/>
                  <a:pt x="345175" y="607315"/>
                  <a:pt x="366895" y="600075"/>
                </a:cubicBezTo>
                <a:cubicBezTo>
                  <a:pt x="438719" y="576134"/>
                  <a:pt x="350187" y="608429"/>
                  <a:pt x="424045" y="571500"/>
                </a:cubicBezTo>
                <a:cubicBezTo>
                  <a:pt x="433025" y="567010"/>
                  <a:pt x="443843" y="566851"/>
                  <a:pt x="452620" y="561975"/>
                </a:cubicBezTo>
                <a:cubicBezTo>
                  <a:pt x="472634" y="550856"/>
                  <a:pt x="490720" y="536575"/>
                  <a:pt x="509770" y="523875"/>
                </a:cubicBezTo>
                <a:cubicBezTo>
                  <a:pt x="519295" y="517525"/>
                  <a:pt x="527485" y="508445"/>
                  <a:pt x="538345" y="504825"/>
                </a:cubicBezTo>
                <a:cubicBezTo>
                  <a:pt x="547870" y="501650"/>
                  <a:pt x="557940" y="499790"/>
                  <a:pt x="566920" y="495300"/>
                </a:cubicBezTo>
                <a:cubicBezTo>
                  <a:pt x="577159" y="490180"/>
                  <a:pt x="585034" y="480899"/>
                  <a:pt x="595495" y="476250"/>
                </a:cubicBezTo>
                <a:cubicBezTo>
                  <a:pt x="613845" y="468095"/>
                  <a:pt x="633595" y="463550"/>
                  <a:pt x="652645" y="457200"/>
                </a:cubicBezTo>
                <a:cubicBezTo>
                  <a:pt x="684087" y="446719"/>
                  <a:pt x="728773" y="431012"/>
                  <a:pt x="757420" y="428625"/>
                </a:cubicBezTo>
                <a:cubicBezTo>
                  <a:pt x="823677" y="423104"/>
                  <a:pt x="875222" y="421061"/>
                  <a:pt x="938395" y="409575"/>
                </a:cubicBezTo>
                <a:cubicBezTo>
                  <a:pt x="956698" y="406247"/>
                  <a:pt x="1024325" y="387213"/>
                  <a:pt x="1033645" y="381000"/>
                </a:cubicBezTo>
                <a:cubicBezTo>
                  <a:pt x="1043170" y="374650"/>
                  <a:pt x="1051759" y="366599"/>
                  <a:pt x="1062220" y="361950"/>
                </a:cubicBezTo>
                <a:cubicBezTo>
                  <a:pt x="1080570" y="353795"/>
                  <a:pt x="1102662" y="354039"/>
                  <a:pt x="1119370" y="342900"/>
                </a:cubicBezTo>
                <a:cubicBezTo>
                  <a:pt x="1156899" y="317881"/>
                  <a:pt x="1150687" y="318402"/>
                  <a:pt x="1205095" y="304800"/>
                </a:cubicBezTo>
                <a:cubicBezTo>
                  <a:pt x="1298013" y="281571"/>
                  <a:pt x="1181989" y="309935"/>
                  <a:pt x="1290820" y="285750"/>
                </a:cubicBezTo>
                <a:cubicBezTo>
                  <a:pt x="1303599" y="282910"/>
                  <a:pt x="1315874" y="277312"/>
                  <a:pt x="1328920" y="276225"/>
                </a:cubicBezTo>
                <a:cubicBezTo>
                  <a:pt x="1392280" y="270945"/>
                  <a:pt x="1455920" y="269875"/>
                  <a:pt x="1519420" y="266700"/>
                </a:cubicBezTo>
                <a:cubicBezTo>
                  <a:pt x="1535295" y="263525"/>
                  <a:pt x="1551339" y="261102"/>
                  <a:pt x="1567045" y="257175"/>
                </a:cubicBezTo>
                <a:cubicBezTo>
                  <a:pt x="1576785" y="254740"/>
                  <a:pt x="1585819" y="249828"/>
                  <a:pt x="1595620" y="247650"/>
                </a:cubicBezTo>
                <a:cubicBezTo>
                  <a:pt x="1614473" y="243460"/>
                  <a:pt x="1633720" y="241300"/>
                  <a:pt x="1652770" y="238125"/>
                </a:cubicBezTo>
                <a:cubicBezTo>
                  <a:pt x="1690870" y="241300"/>
                  <a:pt x="1728838" y="247650"/>
                  <a:pt x="1767070" y="247650"/>
                </a:cubicBezTo>
                <a:cubicBezTo>
                  <a:pt x="1849190" y="247650"/>
                  <a:pt x="1906411" y="249663"/>
                  <a:pt x="1976620" y="228600"/>
                </a:cubicBezTo>
                <a:lnTo>
                  <a:pt x="2062345" y="200025"/>
                </a:lnTo>
                <a:cubicBezTo>
                  <a:pt x="2071870" y="196850"/>
                  <a:pt x="2082566" y="196069"/>
                  <a:pt x="2090920" y="190500"/>
                </a:cubicBezTo>
                <a:cubicBezTo>
                  <a:pt x="2100445" y="184150"/>
                  <a:pt x="2109034" y="176099"/>
                  <a:pt x="2119495" y="171450"/>
                </a:cubicBezTo>
                <a:cubicBezTo>
                  <a:pt x="2137845" y="163295"/>
                  <a:pt x="2159937" y="163539"/>
                  <a:pt x="2176645" y="152400"/>
                </a:cubicBezTo>
                <a:cubicBezTo>
                  <a:pt x="2206419" y="132550"/>
                  <a:pt x="2221564" y="118834"/>
                  <a:pt x="2262370" y="114300"/>
                </a:cubicBezTo>
                <a:cubicBezTo>
                  <a:pt x="2433354" y="95302"/>
                  <a:pt x="2319364" y="105839"/>
                  <a:pt x="2605270" y="95250"/>
                </a:cubicBezTo>
                <a:lnTo>
                  <a:pt x="2690995" y="66675"/>
                </a:lnTo>
                <a:cubicBezTo>
                  <a:pt x="2700520" y="63500"/>
                  <a:pt x="2711216" y="62719"/>
                  <a:pt x="2719570" y="57150"/>
                </a:cubicBezTo>
                <a:cubicBezTo>
                  <a:pt x="2729095" y="50800"/>
                  <a:pt x="2737684" y="42749"/>
                  <a:pt x="2748145" y="38100"/>
                </a:cubicBezTo>
                <a:cubicBezTo>
                  <a:pt x="2766495" y="29945"/>
                  <a:pt x="2786245" y="25400"/>
                  <a:pt x="2805295" y="19050"/>
                </a:cubicBezTo>
                <a:cubicBezTo>
                  <a:pt x="2846289" y="5385"/>
                  <a:pt x="2824130" y="11960"/>
                  <a:pt x="2871970" y="0"/>
                </a:cubicBezTo>
                <a:cubicBezTo>
                  <a:pt x="2944995" y="3175"/>
                  <a:pt x="3018339" y="2004"/>
                  <a:pt x="3091045" y="9525"/>
                </a:cubicBezTo>
                <a:cubicBezTo>
                  <a:pt x="3111019" y="11591"/>
                  <a:pt x="3128714" y="23705"/>
                  <a:pt x="3148195" y="28575"/>
                </a:cubicBezTo>
                <a:cubicBezTo>
                  <a:pt x="3160895" y="31750"/>
                  <a:pt x="3173756" y="34338"/>
                  <a:pt x="3186295" y="38100"/>
                </a:cubicBezTo>
                <a:cubicBezTo>
                  <a:pt x="3205529" y="43870"/>
                  <a:pt x="3224395" y="50800"/>
                  <a:pt x="3243445" y="57150"/>
                </a:cubicBezTo>
                <a:lnTo>
                  <a:pt x="3300595" y="76200"/>
                </a:lnTo>
                <a:lnTo>
                  <a:pt x="3329170" y="85725"/>
                </a:lnTo>
                <a:cubicBezTo>
                  <a:pt x="3338695" y="88900"/>
                  <a:pt x="3347739" y="94416"/>
                  <a:pt x="3357745" y="95250"/>
                </a:cubicBezTo>
                <a:lnTo>
                  <a:pt x="3472045" y="104775"/>
                </a:lnTo>
                <a:cubicBezTo>
                  <a:pt x="3500684" y="114321"/>
                  <a:pt x="3504576" y="112834"/>
                  <a:pt x="3529195" y="133350"/>
                </a:cubicBezTo>
                <a:cubicBezTo>
                  <a:pt x="3539543" y="141974"/>
                  <a:pt x="3547137" y="153655"/>
                  <a:pt x="3557770" y="161925"/>
                </a:cubicBezTo>
                <a:cubicBezTo>
                  <a:pt x="3575842" y="175981"/>
                  <a:pt x="3595870" y="187325"/>
                  <a:pt x="3614920" y="200025"/>
                </a:cubicBezTo>
                <a:cubicBezTo>
                  <a:pt x="3624445" y="206375"/>
                  <a:pt x="3635400" y="210980"/>
                  <a:pt x="3643495" y="219075"/>
                </a:cubicBezTo>
                <a:cubicBezTo>
                  <a:pt x="3653020" y="228600"/>
                  <a:pt x="3660295" y="241108"/>
                  <a:pt x="3672070" y="247650"/>
                </a:cubicBezTo>
                <a:cubicBezTo>
                  <a:pt x="3689623" y="257402"/>
                  <a:pt x="3712512" y="255561"/>
                  <a:pt x="3729220" y="266700"/>
                </a:cubicBezTo>
                <a:cubicBezTo>
                  <a:pt x="3811112" y="321295"/>
                  <a:pt x="3707500" y="255840"/>
                  <a:pt x="3786370" y="295275"/>
                </a:cubicBezTo>
                <a:cubicBezTo>
                  <a:pt x="3796609" y="300395"/>
                  <a:pt x="3804423" y="309816"/>
                  <a:pt x="3814945" y="314325"/>
                </a:cubicBezTo>
                <a:cubicBezTo>
                  <a:pt x="3826977" y="319482"/>
                  <a:pt x="3840165" y="321508"/>
                  <a:pt x="3853045" y="323850"/>
                </a:cubicBezTo>
                <a:cubicBezTo>
                  <a:pt x="3881964" y="329108"/>
                  <a:pt x="3969384" y="339583"/>
                  <a:pt x="3995920" y="342900"/>
                </a:cubicBezTo>
                <a:lnTo>
                  <a:pt x="4053070" y="361950"/>
                </a:lnTo>
                <a:cubicBezTo>
                  <a:pt x="4062595" y="365125"/>
                  <a:pt x="4073291" y="365906"/>
                  <a:pt x="4081645" y="371475"/>
                </a:cubicBezTo>
                <a:cubicBezTo>
                  <a:pt x="4183755" y="439548"/>
                  <a:pt x="4028786" y="333537"/>
                  <a:pt x="4138795" y="419100"/>
                </a:cubicBezTo>
                <a:cubicBezTo>
                  <a:pt x="4156867" y="433156"/>
                  <a:pt x="4176895" y="444500"/>
                  <a:pt x="4195945" y="457200"/>
                </a:cubicBezTo>
                <a:lnTo>
                  <a:pt x="4224520" y="476250"/>
                </a:lnTo>
                <a:lnTo>
                  <a:pt x="4281670" y="514350"/>
                </a:lnTo>
                <a:cubicBezTo>
                  <a:pt x="4291195" y="520700"/>
                  <a:pt x="4299385" y="529780"/>
                  <a:pt x="4310245" y="533400"/>
                </a:cubicBezTo>
                <a:lnTo>
                  <a:pt x="4338820" y="542925"/>
                </a:lnTo>
                <a:cubicBezTo>
                  <a:pt x="4357870" y="554037"/>
                  <a:pt x="4405495" y="585788"/>
                  <a:pt x="4424545" y="600075"/>
                </a:cubicBezTo>
                <a:cubicBezTo>
                  <a:pt x="4434893" y="608699"/>
                  <a:pt x="4441912" y="621178"/>
                  <a:pt x="4453120" y="628650"/>
                </a:cubicBezTo>
                <a:cubicBezTo>
                  <a:pt x="4461474" y="634219"/>
                  <a:pt x="4472918" y="633299"/>
                  <a:pt x="4481695" y="638175"/>
                </a:cubicBezTo>
                <a:lnTo>
                  <a:pt x="4567420" y="695325"/>
                </a:lnTo>
                <a:lnTo>
                  <a:pt x="4595995" y="714375"/>
                </a:lnTo>
                <a:cubicBezTo>
                  <a:pt x="4605520" y="720725"/>
                  <a:pt x="4616475" y="725330"/>
                  <a:pt x="4624570" y="733425"/>
                </a:cubicBezTo>
                <a:cubicBezTo>
                  <a:pt x="4649814" y="758669"/>
                  <a:pt x="4676301" y="792628"/>
                  <a:pt x="4710295" y="809625"/>
                </a:cubicBezTo>
                <a:cubicBezTo>
                  <a:pt x="4719275" y="814115"/>
                  <a:pt x="4730093" y="814274"/>
                  <a:pt x="4738870" y="819150"/>
                </a:cubicBezTo>
                <a:cubicBezTo>
                  <a:pt x="4758884" y="830269"/>
                  <a:pt x="4774300" y="850010"/>
                  <a:pt x="4796020" y="857250"/>
                </a:cubicBezTo>
                <a:cubicBezTo>
                  <a:pt x="4864533" y="880088"/>
                  <a:pt x="4778974" y="852380"/>
                  <a:pt x="4862695" y="876300"/>
                </a:cubicBezTo>
                <a:cubicBezTo>
                  <a:pt x="4872349" y="879058"/>
                  <a:pt x="4881616" y="883067"/>
                  <a:pt x="4891270" y="885825"/>
                </a:cubicBezTo>
                <a:cubicBezTo>
                  <a:pt x="4905512" y="889894"/>
                  <a:pt x="4942720" y="897262"/>
                  <a:pt x="4957945" y="904875"/>
                </a:cubicBezTo>
                <a:cubicBezTo>
                  <a:pt x="4968184" y="909995"/>
                  <a:pt x="5005589" y="971559"/>
                  <a:pt x="5015828" y="976679"/>
                </a:cubicBezTo>
                <a:cubicBezTo>
                  <a:pt x="5024808" y="981169"/>
                  <a:pt x="5117686" y="1039943"/>
                  <a:pt x="5126463" y="1044819"/>
                </a:cubicBezTo>
                <a:cubicBezTo>
                  <a:pt x="5146477" y="1055938"/>
                  <a:pt x="5224651" y="1140372"/>
                  <a:pt x="5243701" y="1153072"/>
                </a:cubicBezTo>
                <a:cubicBezTo>
                  <a:pt x="5253226" y="1159422"/>
                  <a:pt x="5270514" y="1259137"/>
                  <a:pt x="5281374" y="1262757"/>
                </a:cubicBezTo>
                <a:lnTo>
                  <a:pt x="4741314" y="1478781"/>
                </a:lnTo>
                <a:lnTo>
                  <a:pt x="492842" y="1478781"/>
                </a:lnTo>
                <a:close/>
              </a:path>
            </a:pathLst>
          </a:custGeom>
          <a:gradFill flip="none" rotWithShape="1">
            <a:gsLst>
              <a:gs pos="0">
                <a:srgbClr val="D6B19C">
                  <a:alpha val="0"/>
                </a:srgbClr>
              </a:gs>
              <a:gs pos="40000">
                <a:srgbClr val="D49E6C">
                  <a:alpha val="10000"/>
                </a:srgbClr>
              </a:gs>
              <a:gs pos="70000">
                <a:srgbClr val="A65528">
                  <a:alpha val="40000"/>
                </a:srgbClr>
              </a:gs>
              <a:gs pos="100000">
                <a:srgbClr val="663012">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125" b="1" dirty="0">
              <a:solidFill>
                <a:srgbClr val="FFFFFF"/>
              </a:solidFill>
              <a:latin typeface="Calibri"/>
            </a:endParaRPr>
          </a:p>
        </p:txBody>
      </p:sp>
      <p:sp>
        <p:nvSpPr>
          <p:cNvPr id="37" name="Arc 5"/>
          <p:cNvSpPr>
            <a:spLocks/>
          </p:cNvSpPr>
          <p:nvPr/>
        </p:nvSpPr>
        <p:spPr bwMode="auto">
          <a:xfrm rot="16200000" flipV="1">
            <a:off x="2514600" y="5933"/>
            <a:ext cx="4114800" cy="82296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2513411" y="9409"/>
            <a:ext cx="4114800" cy="822722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4570810" y="1687978"/>
            <a:ext cx="1571228" cy="447461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flipH="1">
            <a:off x="4570811" y="1496036"/>
            <a:ext cx="811281" cy="466655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cxnSpLocks/>
            <a:endCxn id="413701" idx="2"/>
          </p:cNvCxnSpPr>
          <p:nvPr/>
        </p:nvCxnSpPr>
        <p:spPr>
          <a:xfrm flipH="1">
            <a:off x="4570811" y="2581160"/>
            <a:ext cx="2287191" cy="358143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cxnSpLocks/>
            <a:stCxn id="413701" idx="2"/>
          </p:cNvCxnSpPr>
          <p:nvPr/>
        </p:nvCxnSpPr>
        <p:spPr>
          <a:xfrm flipV="1">
            <a:off x="4570810" y="2591399"/>
            <a:ext cx="2858690" cy="357119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08" name="Text Box 12"/>
          <p:cNvSpPr txBox="1">
            <a:spLocks noChangeArrowheads="1"/>
          </p:cNvSpPr>
          <p:nvPr/>
        </p:nvSpPr>
        <p:spPr bwMode="auto">
          <a:xfrm>
            <a:off x="6271879" y="3986744"/>
            <a:ext cx="1711616" cy="992579"/>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Grid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&lt; ellipsoid distance</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&lt; ground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125" b="1" i="1" dirty="0">
                <a:solidFill>
                  <a:srgbClr val="000000"/>
                </a:solidFill>
                <a:latin typeface="Verdana" pitchFamily="34" charset="0"/>
                <a:ea typeface="ＭＳ Ｐゴシック" charset="0"/>
                <a:cs typeface="Arial" pitchFamily="34" charset="0"/>
              </a:rPr>
              <a:t>k</a:t>
            </a:r>
            <a:r>
              <a:rPr lang="en-US" sz="1125" b="1" dirty="0">
                <a:solidFill>
                  <a:srgbClr val="000000"/>
                </a:solidFill>
                <a:latin typeface="Verdana" pitchFamily="34" charset="0"/>
                <a:ea typeface="ＭＳ Ｐゴシック" charset="0"/>
                <a:cs typeface="Arial" pitchFamily="34" charset="0"/>
              </a:rPr>
              <a:t> &lt; 1 and </a:t>
            </a:r>
            <a:r>
              <a:rPr lang="el-GR" sz="1350" b="1" i="1" dirty="0">
                <a:solidFill>
                  <a:srgbClr val="000000"/>
                </a:solidFill>
                <a:latin typeface="Times New Roman" panose="02020603050405020304" pitchFamily="18" charset="0"/>
                <a:ea typeface="ＭＳ Ｐゴシック" charset="0"/>
                <a:cs typeface="Times New Roman" panose="02020603050405020304" pitchFamily="18" charset="0"/>
              </a:rPr>
              <a:t>δ</a:t>
            </a:r>
            <a:r>
              <a:rPr lang="en-US" sz="1125" b="1" dirty="0">
                <a:solidFill>
                  <a:srgbClr val="000000"/>
                </a:solidFill>
                <a:latin typeface="Verdana" pitchFamily="34" charset="0"/>
                <a:ea typeface="ＭＳ Ｐゴシック" charset="0"/>
                <a:cs typeface="Arial" pitchFamily="34" charset="0"/>
              </a:rPr>
              <a:t> &lt; 0)</a:t>
            </a:r>
          </a:p>
        </p:txBody>
      </p:sp>
      <p:sp>
        <p:nvSpPr>
          <p:cNvPr id="413710" name="Text Box 14"/>
          <p:cNvSpPr txBox="1">
            <a:spLocks noChangeArrowheads="1"/>
          </p:cNvSpPr>
          <p:nvPr/>
        </p:nvSpPr>
        <p:spPr bwMode="auto">
          <a:xfrm>
            <a:off x="6269055" y="1593531"/>
            <a:ext cx="1731946" cy="992579"/>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Grid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&gt; ellipsoid distance</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&lt; ground distance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125" b="1" i="1" dirty="0">
                <a:solidFill>
                  <a:srgbClr val="000000"/>
                </a:solidFill>
                <a:latin typeface="Verdana" pitchFamily="34" charset="0"/>
                <a:ea typeface="ＭＳ Ｐゴシック" charset="0"/>
                <a:cs typeface="Arial" pitchFamily="34" charset="0"/>
              </a:rPr>
              <a:t>k</a:t>
            </a:r>
            <a:r>
              <a:rPr lang="en-US" sz="1125" b="1" dirty="0">
                <a:solidFill>
                  <a:srgbClr val="000000"/>
                </a:solidFill>
                <a:latin typeface="Verdana" pitchFamily="34" charset="0"/>
                <a:ea typeface="ＭＳ Ｐゴシック" charset="0"/>
                <a:cs typeface="Arial" pitchFamily="34" charset="0"/>
              </a:rPr>
              <a:t> &gt; 1 and </a:t>
            </a:r>
            <a:r>
              <a:rPr lang="el-GR" sz="1350" b="1" i="1" dirty="0">
                <a:solidFill>
                  <a:srgbClr val="000000"/>
                </a:solidFill>
                <a:latin typeface="Times New Roman" panose="02020603050405020304" pitchFamily="18" charset="0"/>
                <a:ea typeface="ＭＳ Ｐゴシック" charset="0"/>
                <a:cs typeface="Times New Roman" panose="02020603050405020304" pitchFamily="18" charset="0"/>
              </a:rPr>
              <a:t>δ</a:t>
            </a:r>
            <a:r>
              <a:rPr lang="en-US" sz="1125" b="1" dirty="0">
                <a:solidFill>
                  <a:srgbClr val="000000"/>
                </a:solidFill>
                <a:latin typeface="Verdana" pitchFamily="34" charset="0"/>
                <a:ea typeface="ＭＳ Ｐゴシック" charset="0"/>
                <a:cs typeface="Arial" pitchFamily="34" charset="0"/>
              </a:rPr>
              <a:t> &lt; 0)</a:t>
            </a:r>
          </a:p>
        </p:txBody>
      </p:sp>
      <p:sp>
        <p:nvSpPr>
          <p:cNvPr id="413725" name="Text Box 29"/>
          <p:cNvSpPr txBox="1">
            <a:spLocks noChangeArrowheads="1"/>
          </p:cNvSpPr>
          <p:nvPr/>
        </p:nvSpPr>
        <p:spPr bwMode="auto">
          <a:xfrm>
            <a:off x="3973060" y="609593"/>
            <a:ext cx="1200150" cy="623248"/>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Projection</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axis </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t>
            </a:r>
            <a:r>
              <a:rPr lang="en-US" sz="1200" b="1" i="1" dirty="0">
                <a:solidFill>
                  <a:srgbClr val="000000"/>
                </a:solidFill>
                <a:latin typeface="Verdana" pitchFamily="34" charset="0"/>
                <a:ea typeface="ＭＳ Ｐゴシック" charset="0"/>
                <a:cs typeface="Arial" pitchFamily="34" charset="0"/>
              </a:rPr>
              <a:t>k</a:t>
            </a:r>
            <a:r>
              <a:rPr lang="en-US" sz="1200" b="1" baseline="-25000" dirty="0">
                <a:solidFill>
                  <a:srgbClr val="000000"/>
                </a:solidFill>
                <a:latin typeface="Verdana" pitchFamily="34" charset="0"/>
                <a:ea typeface="ＭＳ Ｐゴシック" charset="0"/>
                <a:cs typeface="Arial" pitchFamily="34" charset="0"/>
              </a:rPr>
              <a:t>0</a:t>
            </a:r>
            <a:r>
              <a:rPr lang="en-US" sz="1200" b="1" i="1" dirty="0">
                <a:solidFill>
                  <a:srgbClr val="000000"/>
                </a:solidFill>
                <a:latin typeface="Verdana" pitchFamily="34" charset="0"/>
                <a:ea typeface="ＭＳ Ｐゴシック" charset="0"/>
                <a:cs typeface="Arial" pitchFamily="34" charset="0"/>
              </a:rPr>
              <a:t> </a:t>
            </a:r>
            <a:r>
              <a:rPr lang="en-US" sz="1200" b="1" dirty="0">
                <a:solidFill>
                  <a:srgbClr val="000000"/>
                </a:solidFill>
                <a:latin typeface="Verdana" pitchFamily="34" charset="0"/>
                <a:ea typeface="ＭＳ Ｐゴシック" charset="0"/>
                <a:cs typeface="Arial" pitchFamily="34" charset="0"/>
              </a:rPr>
              <a:t>&lt; 1)</a:t>
            </a:r>
            <a:endParaRPr lang="en-US" sz="1125" b="1" dirty="0">
              <a:solidFill>
                <a:srgbClr val="000000"/>
              </a:solidFill>
              <a:latin typeface="Verdana" pitchFamily="34" charset="0"/>
              <a:ea typeface="ＭＳ Ｐゴシック" charset="0"/>
              <a:cs typeface="Arial" pitchFamily="34" charset="0"/>
            </a:endParaRPr>
          </a:p>
        </p:txBody>
      </p:sp>
      <p:cxnSp>
        <p:nvCxnSpPr>
          <p:cNvPr id="36" name="Straight Connector 35"/>
          <p:cNvCxnSpPr>
            <a:stCxn id="413701" idx="1"/>
          </p:cNvCxnSpPr>
          <p:nvPr/>
        </p:nvCxnSpPr>
        <p:spPr>
          <a:xfrm>
            <a:off x="457202" y="6180419"/>
            <a:ext cx="82295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2" name="Line 6"/>
          <p:cNvSpPr>
            <a:spLocks noChangeShapeType="1"/>
          </p:cNvSpPr>
          <p:nvPr/>
        </p:nvSpPr>
        <p:spPr bwMode="auto">
          <a:xfrm flipV="1">
            <a:off x="1097280" y="2591399"/>
            <a:ext cx="6926580" cy="0"/>
          </a:xfrm>
          <a:prstGeom prst="line">
            <a:avLst/>
          </a:prstGeom>
          <a:noFill/>
          <a:ln w="63500">
            <a:solidFill>
              <a:srgbClr val="00B050"/>
            </a:solidFill>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cxnSp>
        <p:nvCxnSpPr>
          <p:cNvPr id="72" name="Straight Connector 71"/>
          <p:cNvCxnSpPr/>
          <p:nvPr/>
        </p:nvCxnSpPr>
        <p:spPr>
          <a:xfrm>
            <a:off x="6828070" y="2591399"/>
            <a:ext cx="610362"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180953" y="2591400"/>
            <a:ext cx="654793"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Arc 112"/>
          <p:cNvSpPr/>
          <p:nvPr/>
        </p:nvSpPr>
        <p:spPr>
          <a:xfrm rot="540000">
            <a:off x="517061" y="2077049"/>
            <a:ext cx="8229600" cy="82296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b="1" dirty="0">
              <a:solidFill>
                <a:srgbClr val="FFFFFF"/>
              </a:solidFill>
              <a:latin typeface="Calibri"/>
            </a:endParaRPr>
          </a:p>
        </p:txBody>
      </p:sp>
      <p:sp>
        <p:nvSpPr>
          <p:cNvPr id="114" name="Arc 113"/>
          <p:cNvSpPr/>
          <p:nvPr/>
        </p:nvSpPr>
        <p:spPr>
          <a:xfrm rot="1980000">
            <a:off x="431799" y="2042759"/>
            <a:ext cx="8229600" cy="82296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b="1" dirty="0">
              <a:solidFill>
                <a:srgbClr val="FFFFFF"/>
              </a:solidFill>
              <a:latin typeface="Calibri"/>
            </a:endParaRPr>
          </a:p>
        </p:txBody>
      </p:sp>
      <p:sp>
        <p:nvSpPr>
          <p:cNvPr id="116" name="Text Box 12"/>
          <p:cNvSpPr txBox="1">
            <a:spLocks noChangeArrowheads="1"/>
          </p:cNvSpPr>
          <p:nvPr/>
        </p:nvSpPr>
        <p:spPr bwMode="auto">
          <a:xfrm>
            <a:off x="0" y="3134101"/>
            <a:ext cx="925867" cy="438582"/>
          </a:xfrm>
          <a:prstGeom prst="rect">
            <a:avLst/>
          </a:prstGeom>
          <a:noFill/>
          <a:ln w="9525">
            <a:noFill/>
            <a:miter lim="800000"/>
            <a:headEnd/>
            <a:tailEnd/>
          </a:ln>
          <a:effectLst/>
        </p:spPr>
        <p:txBody>
          <a:bodyPr wrap="square">
            <a:spAutoFit/>
          </a:bodyPr>
          <a:lstStyle/>
          <a:p>
            <a:pPr algn="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Ellipsoid surface</a:t>
            </a:r>
          </a:p>
        </p:txBody>
      </p:sp>
      <p:sp>
        <p:nvSpPr>
          <p:cNvPr id="143" name="Text Box 12"/>
          <p:cNvSpPr txBox="1">
            <a:spLocks noChangeArrowheads="1"/>
          </p:cNvSpPr>
          <p:nvPr/>
        </p:nvSpPr>
        <p:spPr bwMode="auto">
          <a:xfrm>
            <a:off x="5242201" y="1716931"/>
            <a:ext cx="1005083" cy="438582"/>
          </a:xfrm>
          <a:prstGeom prst="rect">
            <a:avLst/>
          </a:prstGeom>
          <a:noFill/>
          <a:ln w="9525">
            <a:noFill/>
            <a:miter lim="800000"/>
            <a:headEnd/>
            <a:tailEnd/>
          </a:ln>
          <a:effectLst/>
        </p:spPr>
        <p:txBody>
          <a:bodyPr wrap="square">
            <a:spAutoFit/>
          </a:bodyPr>
          <a:lstStyle/>
          <a:p>
            <a:pP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Ellipsoid distance</a:t>
            </a:r>
          </a:p>
        </p:txBody>
      </p:sp>
      <p:sp>
        <p:nvSpPr>
          <p:cNvPr id="117" name="Line 17"/>
          <p:cNvSpPr>
            <a:spLocks noChangeShapeType="1"/>
          </p:cNvSpPr>
          <p:nvPr/>
        </p:nvSpPr>
        <p:spPr bwMode="auto">
          <a:xfrm>
            <a:off x="925867" y="3359695"/>
            <a:ext cx="425042" cy="242508"/>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118" name="Line 17"/>
          <p:cNvSpPr>
            <a:spLocks noChangeShapeType="1"/>
          </p:cNvSpPr>
          <p:nvPr/>
        </p:nvSpPr>
        <p:spPr bwMode="auto">
          <a:xfrm flipH="1" flipV="1">
            <a:off x="5497829" y="2634084"/>
            <a:ext cx="953730" cy="1459931"/>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413706" name="Line 10"/>
          <p:cNvSpPr>
            <a:spLocks noChangeShapeType="1"/>
          </p:cNvSpPr>
          <p:nvPr/>
        </p:nvSpPr>
        <p:spPr bwMode="auto">
          <a:xfrm>
            <a:off x="4572000" y="1189799"/>
            <a:ext cx="0" cy="1577340"/>
          </a:xfrm>
          <a:prstGeom prst="line">
            <a:avLst/>
          </a:prstGeom>
          <a:noFill/>
          <a:ln w="31750">
            <a:solidFill>
              <a:srgbClr val="000000"/>
            </a:solidFill>
            <a:prstDash val="lgDashDot"/>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57" name="Arc 56"/>
          <p:cNvSpPr/>
          <p:nvPr/>
        </p:nvSpPr>
        <p:spPr>
          <a:xfrm rot="540000">
            <a:off x="625195" y="1436595"/>
            <a:ext cx="8229600" cy="8229600"/>
          </a:xfrm>
          <a:prstGeom prst="arc">
            <a:avLst>
              <a:gd name="adj1" fmla="val 16200000"/>
              <a:gd name="adj2" fmla="val 16867861"/>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b="1" dirty="0">
              <a:solidFill>
                <a:srgbClr val="FFFFFF"/>
              </a:solidFill>
              <a:latin typeface="Calibri"/>
            </a:endParaRPr>
          </a:p>
        </p:txBody>
      </p:sp>
      <p:sp>
        <p:nvSpPr>
          <p:cNvPr id="74" name="Text Box 12"/>
          <p:cNvSpPr txBox="1">
            <a:spLocks noChangeArrowheads="1"/>
          </p:cNvSpPr>
          <p:nvPr/>
        </p:nvSpPr>
        <p:spPr bwMode="auto">
          <a:xfrm>
            <a:off x="2680931" y="857797"/>
            <a:ext cx="1272406" cy="438582"/>
          </a:xfrm>
          <a:prstGeom prst="rect">
            <a:avLst/>
          </a:prstGeom>
          <a:noFill/>
          <a:ln w="9525">
            <a:noFill/>
            <a:miter lim="800000"/>
            <a:headEnd/>
            <a:tailEnd/>
          </a:ln>
          <a:effectLst/>
        </p:spPr>
        <p:txBody>
          <a:bodyPr wrap="square">
            <a:spAutoFit/>
          </a:bodyPr>
          <a:lstStyle/>
          <a:p>
            <a:pPr algn="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Topographic surface</a:t>
            </a:r>
          </a:p>
        </p:txBody>
      </p:sp>
      <p:sp>
        <p:nvSpPr>
          <p:cNvPr id="75" name="Line 17"/>
          <p:cNvSpPr>
            <a:spLocks noChangeShapeType="1"/>
          </p:cNvSpPr>
          <p:nvPr/>
        </p:nvSpPr>
        <p:spPr bwMode="auto">
          <a:xfrm>
            <a:off x="3953336" y="1109771"/>
            <a:ext cx="385196" cy="369122"/>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76" name="Text Box 12"/>
          <p:cNvSpPr txBox="1">
            <a:spLocks noChangeArrowheads="1"/>
          </p:cNvSpPr>
          <p:nvPr/>
        </p:nvSpPr>
        <p:spPr bwMode="auto">
          <a:xfrm>
            <a:off x="5281345" y="929734"/>
            <a:ext cx="1052798" cy="611706"/>
          </a:xfrm>
          <a:prstGeom prst="rect">
            <a:avLst/>
          </a:prstGeom>
          <a:noFill/>
          <a:ln w="9525">
            <a:noFill/>
            <a:miter lim="800000"/>
            <a:headEnd/>
            <a:tailEnd/>
          </a:ln>
          <a:effectLst/>
        </p:spPr>
        <p:txBody>
          <a:bodyPr wrap="square">
            <a:spAutoFit/>
          </a:bodyPr>
          <a:lstStyle/>
          <a:p>
            <a:pPr algn="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Horizontal ground distance</a:t>
            </a:r>
          </a:p>
        </p:txBody>
      </p:sp>
      <p:sp>
        <p:nvSpPr>
          <p:cNvPr id="79" name="Text Box 12"/>
          <p:cNvSpPr txBox="1">
            <a:spLocks noChangeArrowheads="1"/>
          </p:cNvSpPr>
          <p:nvPr/>
        </p:nvSpPr>
        <p:spPr bwMode="auto">
          <a:xfrm>
            <a:off x="7160427" y="2765827"/>
            <a:ext cx="1005083" cy="43858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Ellipsoid distance</a:t>
            </a:r>
          </a:p>
        </p:txBody>
      </p:sp>
      <p:sp>
        <p:nvSpPr>
          <p:cNvPr id="81" name="Text Box 12"/>
          <p:cNvSpPr txBox="1">
            <a:spLocks noChangeArrowheads="1"/>
          </p:cNvSpPr>
          <p:nvPr/>
        </p:nvSpPr>
        <p:spPr bwMode="auto">
          <a:xfrm>
            <a:off x="6465340" y="890492"/>
            <a:ext cx="2025517" cy="611706"/>
          </a:xfrm>
          <a:prstGeom prst="rect">
            <a:avLst/>
          </a:prstGeom>
          <a:noFill/>
          <a:ln w="9525">
            <a:noFill/>
            <a:miter lim="800000"/>
            <a:headEnd/>
            <a:tailEnd/>
          </a:ln>
          <a:effectLst/>
        </p:spPr>
        <p:txBody>
          <a:bodyPr wrap="square">
            <a:spAutoFit/>
          </a:bodyPr>
          <a:lstStyle/>
          <a:p>
            <a:pP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&gt; ellipsoid distance</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    </a:t>
            </a:r>
            <a:r>
              <a:rPr lang="en-US" sz="1125" b="1" i="1" dirty="0">
                <a:solidFill>
                  <a:srgbClr val="000000"/>
                </a:solidFill>
                <a:latin typeface="Verdana" pitchFamily="34" charset="0"/>
                <a:ea typeface="ＭＳ Ｐゴシック" charset="0"/>
                <a:cs typeface="Arial" pitchFamily="34" charset="0"/>
              </a:rPr>
              <a:t>and</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&gt; grid distance</a:t>
            </a:r>
          </a:p>
        </p:txBody>
      </p:sp>
      <p:sp>
        <p:nvSpPr>
          <p:cNvPr id="83" name="Left Brace 82"/>
          <p:cNvSpPr/>
          <p:nvPr/>
        </p:nvSpPr>
        <p:spPr>
          <a:xfrm>
            <a:off x="6334779" y="890492"/>
            <a:ext cx="137160" cy="61722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125" b="1" dirty="0">
              <a:solidFill>
                <a:srgbClr val="FFFFFF"/>
              </a:solidFill>
              <a:latin typeface="Times New Roman" pitchFamily="18" charset="0"/>
              <a:cs typeface="Times New Roman" pitchFamily="18" charset="0"/>
            </a:endParaRPr>
          </a:p>
        </p:txBody>
      </p:sp>
      <p:sp>
        <p:nvSpPr>
          <p:cNvPr id="38" name="TextBox 37"/>
          <p:cNvSpPr txBox="1"/>
          <p:nvPr/>
        </p:nvSpPr>
        <p:spPr>
          <a:xfrm>
            <a:off x="1222640" y="114477"/>
            <a:ext cx="6705762" cy="323165"/>
          </a:xfrm>
          <a:prstGeom prst="rect">
            <a:avLst/>
          </a:prstGeom>
          <a:noFill/>
        </p:spPr>
        <p:txBody>
          <a:bodyPr wrap="square" rtlCol="0">
            <a:spAutoFit/>
          </a:bodyPr>
          <a:lstStyle/>
          <a:p>
            <a:pPr algn="ctr" defTabSz="685800" fontAlgn="base">
              <a:spcBef>
                <a:spcPct val="0"/>
              </a:spcBef>
              <a:spcAft>
                <a:spcPct val="0"/>
              </a:spcAft>
              <a:defRPr/>
            </a:pPr>
            <a:r>
              <a:rPr lang="en-US" sz="1500" b="1" dirty="0">
                <a:solidFill>
                  <a:srgbClr val="FFFFFF"/>
                </a:solidFill>
                <a:latin typeface="Verdana" pitchFamily="34" charset="0"/>
                <a:ea typeface="ＭＳ Ｐゴシック" charset="0"/>
                <a:cs typeface="Arial" charset="0"/>
              </a:rPr>
              <a:t>Linear distortion </a:t>
            </a:r>
            <a:r>
              <a:rPr lang="en-US" sz="1500" b="1" i="1" dirty="0">
                <a:solidFill>
                  <a:srgbClr val="FFFFFF"/>
                </a:solidFill>
                <a:latin typeface="Verdana" pitchFamily="34" charset="0"/>
                <a:ea typeface="ＭＳ Ｐゴシック" charset="0"/>
                <a:cs typeface="Arial" charset="0"/>
              </a:rPr>
              <a:t>with respect to ellipsoid surface</a:t>
            </a:r>
          </a:p>
        </p:txBody>
      </p:sp>
      <p:sp>
        <p:nvSpPr>
          <p:cNvPr id="49" name="Text Box 12">
            <a:extLst>
              <a:ext uri="{FF2B5EF4-FFF2-40B4-BE49-F238E27FC236}">
                <a16:creationId xmlns:a16="http://schemas.microsoft.com/office/drawing/2014/main" id="{8BE307AD-6D50-49C8-95B9-D62D4372837D}"/>
              </a:ext>
            </a:extLst>
          </p:cNvPr>
          <p:cNvSpPr txBox="1">
            <a:spLocks noChangeArrowheads="1"/>
          </p:cNvSpPr>
          <p:nvPr/>
        </p:nvSpPr>
        <p:spPr bwMode="auto">
          <a:xfrm>
            <a:off x="1028700" y="2280301"/>
            <a:ext cx="1819377" cy="576696"/>
          </a:xfrm>
          <a:prstGeom prst="rect">
            <a:avLst/>
          </a:prstGeom>
          <a:noFill/>
          <a:ln w="9525">
            <a:noFill/>
            <a:miter lim="800000"/>
            <a:headEnd/>
            <a:tailEnd/>
          </a:ln>
          <a:effectLst/>
        </p:spPr>
        <p:txBody>
          <a:bodyPr wrap="square">
            <a:spAutoFit/>
          </a:bodyPr>
          <a:lstStyle/>
          <a:p>
            <a:pPr defTabSz="685800" fontAlgn="base">
              <a:lnSpc>
                <a:spcPct val="150000"/>
              </a:lnSpc>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Projection surface (secant)</a:t>
            </a:r>
          </a:p>
        </p:txBody>
      </p:sp>
      <p:sp>
        <p:nvSpPr>
          <p:cNvPr id="56" name="Text Box 12">
            <a:extLst>
              <a:ext uri="{FF2B5EF4-FFF2-40B4-BE49-F238E27FC236}">
                <a16:creationId xmlns:a16="http://schemas.microsoft.com/office/drawing/2014/main" id="{24A87447-AE51-4447-955F-373235CCDC61}"/>
              </a:ext>
            </a:extLst>
          </p:cNvPr>
          <p:cNvSpPr txBox="1">
            <a:spLocks noChangeArrowheads="1"/>
          </p:cNvSpPr>
          <p:nvPr/>
        </p:nvSpPr>
        <p:spPr bwMode="auto">
          <a:xfrm>
            <a:off x="1816569" y="3183235"/>
            <a:ext cx="2980334" cy="1015663"/>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500" b="1" i="1" dirty="0">
                <a:solidFill>
                  <a:srgbClr val="000000"/>
                </a:solidFill>
                <a:latin typeface="Verdana" pitchFamily="34" charset="0"/>
                <a:ea typeface="ＭＳ Ｐゴシック" charset="0"/>
                <a:cs typeface="Arial" pitchFamily="34" charset="0"/>
              </a:rPr>
              <a:t>This design approach </a:t>
            </a:r>
            <a:br>
              <a:rPr lang="en-US" sz="1500" b="1" i="1" dirty="0">
                <a:solidFill>
                  <a:srgbClr val="000000"/>
                </a:solidFill>
                <a:latin typeface="Verdana" pitchFamily="34" charset="0"/>
                <a:ea typeface="ＭＳ Ｐゴシック" charset="0"/>
                <a:cs typeface="Arial" pitchFamily="34" charset="0"/>
              </a:rPr>
            </a:br>
            <a:r>
              <a:rPr lang="en-US" sz="1500" b="1" i="1" dirty="0">
                <a:solidFill>
                  <a:srgbClr val="000000"/>
                </a:solidFill>
                <a:latin typeface="Verdana" pitchFamily="34" charset="0"/>
                <a:ea typeface="ＭＳ Ｐゴシック" charset="0"/>
                <a:cs typeface="Arial" pitchFamily="34" charset="0"/>
              </a:rPr>
              <a:t>used for SPCS 27 and 83 (minimizes distortion with respect to ellipsoid)</a:t>
            </a:r>
          </a:p>
        </p:txBody>
      </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63F16FFB-C332-4013-810C-6DA7EA350B14}"/>
                  </a:ext>
                </a:extLst>
              </p:cNvPr>
              <p:cNvSpPr txBox="1"/>
              <p:nvPr/>
            </p:nvSpPr>
            <p:spPr>
              <a:xfrm>
                <a:off x="2473506" y="4255083"/>
                <a:ext cx="1655287" cy="323165"/>
              </a:xfrm>
              <a:prstGeom prst="rect">
                <a:avLst/>
              </a:prstGeom>
              <a:solidFill>
                <a:schemeClr val="tx1"/>
              </a:solidFill>
              <a:ln>
                <a:solidFill>
                  <a:schemeClr val="accent4">
                    <a:lumMod val="10000"/>
                  </a:schemeClr>
                </a:solidFill>
              </a:ln>
              <a:effectLst>
                <a:outerShdw blurRad="63500" sx="102000" sy="102000" algn="ctr" rotWithShape="0">
                  <a:prstClr val="black">
                    <a:alpha val="40000"/>
                  </a:prstClr>
                </a:outerShdw>
              </a:effectLst>
            </p:spPr>
            <p:txBody>
              <a:bodyPr wrap="square" lIns="0" tIns="0" rIns="0" bIns="0" rtlCol="0">
                <a:spAutoFit/>
              </a:bodyPr>
              <a:lstStyle/>
              <a:p>
                <a:pPr defTabSz="342900" fontAlgn="base">
                  <a:spcBef>
                    <a:spcPct val="0"/>
                  </a:spcBef>
                  <a:spcAft>
                    <a:spcPct val="0"/>
                  </a:spcAft>
                  <a:defRPr/>
                </a:pPr>
                <a14:m>
                  <m:oMathPara xmlns:m="http://schemas.openxmlformats.org/officeDocument/2006/math">
                    <m:oMathParaPr>
                      <m:jc m:val="center"/>
                    </m:oMathParaPr>
                    <m:oMath xmlns:m="http://schemas.openxmlformats.org/officeDocument/2006/math">
                      <m:r>
                        <a:rPr lang="en-US" sz="2100" b="1" i="1">
                          <a:solidFill>
                            <a:srgbClr val="C00000"/>
                          </a:solidFill>
                          <a:latin typeface="Cambria Math" panose="02040503050406030204" pitchFamily="18" charset="0"/>
                          <a:ea typeface="Cambria Math" panose="02040503050406030204" pitchFamily="18" charset="0"/>
                        </a:rPr>
                        <m:t>𝜹</m:t>
                      </m:r>
                      <m:r>
                        <a:rPr lang="en-US" sz="2100" b="1" i="1">
                          <a:solidFill>
                            <a:srgbClr val="C00000"/>
                          </a:solidFill>
                          <a:latin typeface="Cambria Math" panose="02040503050406030204" pitchFamily="18" charset="0"/>
                        </a:rPr>
                        <m:t>=</m:t>
                      </m:r>
                      <m:r>
                        <a:rPr lang="en-US" sz="2100" b="1" i="1">
                          <a:solidFill>
                            <a:srgbClr val="C00000"/>
                          </a:solidFill>
                          <a:latin typeface="Cambria Math" panose="02040503050406030204" pitchFamily="18" charset="0"/>
                        </a:rPr>
                        <m:t>𝒌</m:t>
                      </m:r>
                      <m:r>
                        <a:rPr lang="en-US" sz="2100" b="1" i="1">
                          <a:solidFill>
                            <a:srgbClr val="C00000"/>
                          </a:solidFill>
                          <a:latin typeface="Cambria Math" panose="02040503050406030204" pitchFamily="18" charset="0"/>
                        </a:rPr>
                        <m:t> −</m:t>
                      </m:r>
                      <m:r>
                        <a:rPr lang="en-US" sz="2100" b="1" i="1">
                          <a:solidFill>
                            <a:srgbClr val="C00000"/>
                          </a:solidFill>
                          <a:latin typeface="Cambria Math" panose="02040503050406030204" pitchFamily="18" charset="0"/>
                        </a:rPr>
                        <m:t>𝟏</m:t>
                      </m:r>
                    </m:oMath>
                  </m:oMathPara>
                </a14:m>
                <a:endParaRPr lang="en-US" sz="2100" b="1" dirty="0">
                  <a:solidFill>
                    <a:srgbClr val="C00000"/>
                  </a:solidFill>
                  <a:latin typeface="Calibri" charset="0"/>
                  <a:ea typeface="ＭＳ Ｐゴシック" charset="0"/>
                </a:endParaRPr>
              </a:p>
            </p:txBody>
          </p:sp>
        </mc:Choice>
        <mc:Fallback>
          <p:sp>
            <p:nvSpPr>
              <p:cNvPr id="43" name="TextBox 42">
                <a:extLst>
                  <a:ext uri="{FF2B5EF4-FFF2-40B4-BE49-F238E27FC236}">
                    <a16:creationId xmlns:a16="http://schemas.microsoft.com/office/drawing/2014/main" id="{63F16FFB-C332-4013-810C-6DA7EA350B14}"/>
                  </a:ext>
                </a:extLst>
              </p:cNvPr>
              <p:cNvSpPr txBox="1">
                <a:spLocks noRot="1" noChangeAspect="1" noMove="1" noResize="1" noEditPoints="1" noAdjustHandles="1" noChangeArrowheads="1" noChangeShapeType="1" noTextEdit="1"/>
              </p:cNvSpPr>
              <p:nvPr/>
            </p:nvSpPr>
            <p:spPr>
              <a:xfrm>
                <a:off x="2473506" y="4255083"/>
                <a:ext cx="1655287" cy="323165"/>
              </a:xfrm>
              <a:prstGeom prst="rect">
                <a:avLst/>
              </a:prstGeom>
              <a:blipFill>
                <a:blip r:embed="rId3"/>
                <a:stretch>
                  <a:fillRect/>
                </a:stretch>
              </a:blipFill>
              <a:ln>
                <a:solidFill>
                  <a:schemeClr val="accent4">
                    <a:lumMod val="10000"/>
                  </a:schemeClr>
                </a:solidFill>
              </a:ln>
              <a:effectLst>
                <a:outerShdw blurRad="63500" sx="102000" sy="102000" algn="ctr" rotWithShape="0">
                  <a:prstClr val="black">
                    <a:alpha val="40000"/>
                  </a:prstClr>
                </a:outerShdw>
              </a:effectLst>
            </p:spPr>
            <p:txBody>
              <a:bodyPr/>
              <a:lstStyle/>
              <a:p>
                <a:r>
                  <a:rPr lang="en-US">
                    <a:noFill/>
                  </a:rPr>
                  <a:t> </a:t>
                </a:r>
              </a:p>
            </p:txBody>
          </p:sp>
        </mc:Fallback>
      </mc:AlternateContent>
      <p:sp>
        <p:nvSpPr>
          <p:cNvPr id="52" name="Rectangle 51">
            <a:extLst>
              <a:ext uri="{FF2B5EF4-FFF2-40B4-BE49-F238E27FC236}">
                <a16:creationId xmlns:a16="http://schemas.microsoft.com/office/drawing/2014/main" id="{C927F14A-3974-427E-8485-F0ECAE4A84E2}"/>
              </a:ext>
            </a:extLst>
          </p:cNvPr>
          <p:cNvSpPr/>
          <p:nvPr/>
        </p:nvSpPr>
        <p:spPr>
          <a:xfrm>
            <a:off x="4197929" y="986660"/>
            <a:ext cx="754380" cy="20574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2" name="Slide Number Placeholder 3">
            <a:extLst>
              <a:ext uri="{FF2B5EF4-FFF2-40B4-BE49-F238E27FC236}">
                <a16:creationId xmlns:a16="http://schemas.microsoft.com/office/drawing/2014/main" id="{66A7D68F-6F60-FFB1-CE07-64B32A55A9B0}"/>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FCA8DAF9-CFC1-344C-89B7-DCB2EBBDC673}" type="slidenum">
              <a:rPr lang="en-US" sz="1200">
                <a:solidFill>
                  <a:srgbClr val="FFFFFF">
                    <a:lumMod val="50000"/>
                  </a:srgbClr>
                </a:solidFill>
                <a:latin typeface="Calibri"/>
              </a:rPr>
              <a:pPr algn="r" defTabSz="342900">
                <a:defRPr/>
              </a:pPr>
              <a:t>18</a:t>
            </a:fld>
            <a:endParaRPr lang="en-US" sz="1200" dirty="0">
              <a:solidFill>
                <a:srgbClr val="FFFFFF">
                  <a:lumMod val="50000"/>
                </a:srgbClr>
              </a:solidFill>
              <a:latin typeface="Calibri"/>
            </a:endParaRPr>
          </a:p>
        </p:txBody>
      </p:sp>
      <p:sp>
        <p:nvSpPr>
          <p:cNvPr id="3" name="Text Box 12">
            <a:extLst>
              <a:ext uri="{FF2B5EF4-FFF2-40B4-BE49-F238E27FC236}">
                <a16:creationId xmlns:a16="http://schemas.microsoft.com/office/drawing/2014/main" id="{4BD413B2-2BAB-F931-71EB-99F713A206AF}"/>
              </a:ext>
            </a:extLst>
          </p:cNvPr>
          <p:cNvSpPr txBox="1">
            <a:spLocks noChangeArrowheads="1"/>
          </p:cNvSpPr>
          <p:nvPr/>
        </p:nvSpPr>
        <p:spPr bwMode="auto">
          <a:xfrm>
            <a:off x="75966" y="1171232"/>
            <a:ext cx="2967064" cy="1115690"/>
          </a:xfrm>
          <a:prstGeom prst="rect">
            <a:avLst/>
          </a:prstGeom>
          <a:noFill/>
          <a:ln w="9525">
            <a:noFill/>
            <a:miter lim="800000"/>
            <a:headEnd/>
            <a:tailEnd/>
          </a:ln>
          <a:effectLst/>
        </p:spPr>
        <p:txBody>
          <a:bodyPr wrap="square">
            <a:spAutoFit/>
          </a:bodyPr>
          <a:lstStyle/>
          <a:p>
            <a:pPr defTabSz="685800" fontAlgn="base">
              <a:spcBef>
                <a:spcPts val="450"/>
              </a:spcBef>
              <a:spcAft>
                <a:spcPct val="0"/>
              </a:spcAft>
              <a:defRPr/>
            </a:pPr>
            <a:r>
              <a:rPr lang="en-US" sz="1350" b="1" i="1" dirty="0">
                <a:solidFill>
                  <a:srgbClr val="C00000"/>
                </a:solidFill>
                <a:latin typeface="Verdana" pitchFamily="34" charset="0"/>
                <a:cs typeface="Arial" pitchFamily="34" charset="0"/>
              </a:rPr>
              <a:t>k</a:t>
            </a:r>
            <a:r>
              <a:rPr lang="en-US" sz="1350" b="1" baseline="-25000" dirty="0">
                <a:solidFill>
                  <a:srgbClr val="C00000"/>
                </a:solidFill>
                <a:latin typeface="Verdana" pitchFamily="34" charset="0"/>
                <a:cs typeface="Arial" pitchFamily="34" charset="0"/>
              </a:rPr>
              <a:t>0</a:t>
            </a:r>
            <a:r>
              <a:rPr lang="en-US" sz="1350" b="1" i="1" dirty="0">
                <a:solidFill>
                  <a:srgbClr val="C00000"/>
                </a:solidFill>
                <a:latin typeface="Verdana" pitchFamily="34" charset="0"/>
                <a:cs typeface="Arial" pitchFamily="34" charset="0"/>
              </a:rPr>
              <a:t> </a:t>
            </a:r>
            <a:r>
              <a:rPr lang="en-US" sz="1350" b="1" dirty="0">
                <a:solidFill>
                  <a:srgbClr val="C00000"/>
                </a:solidFill>
                <a:latin typeface="Verdana" pitchFamily="34" charset="0"/>
                <a:cs typeface="Arial" pitchFamily="34" charset="0"/>
              </a:rPr>
              <a:t>= scale on </a:t>
            </a:r>
            <a:r>
              <a:rPr lang="en-US" sz="1350" b="1" i="1" dirty="0">
                <a:solidFill>
                  <a:srgbClr val="C00000"/>
                </a:solidFill>
                <a:latin typeface="Verdana" pitchFamily="34" charset="0"/>
                <a:cs typeface="Arial" pitchFamily="34" charset="0"/>
              </a:rPr>
              <a:t>projection axis</a:t>
            </a:r>
          </a:p>
          <a:p>
            <a:pPr defTabSz="685800" fontAlgn="base">
              <a:spcBef>
                <a:spcPts val="450"/>
              </a:spcBef>
              <a:spcAft>
                <a:spcPct val="0"/>
              </a:spcAft>
              <a:defRPr/>
            </a:pPr>
            <a:r>
              <a:rPr lang="en-US" sz="1350" b="1" dirty="0">
                <a:solidFill>
                  <a:srgbClr val="C00000"/>
                </a:solidFill>
                <a:latin typeface="Verdana" pitchFamily="34" charset="0"/>
                <a:cs typeface="Arial" pitchFamily="34" charset="0"/>
              </a:rPr>
              <a:t>LCC:  central parallel</a:t>
            </a:r>
          </a:p>
          <a:p>
            <a:pPr defTabSz="685800" fontAlgn="base">
              <a:spcBef>
                <a:spcPts val="450"/>
              </a:spcBef>
              <a:spcAft>
                <a:spcPct val="0"/>
              </a:spcAft>
              <a:defRPr/>
            </a:pPr>
            <a:r>
              <a:rPr lang="en-US" sz="1350" b="1" dirty="0">
                <a:solidFill>
                  <a:srgbClr val="C00000"/>
                </a:solidFill>
                <a:latin typeface="Verdana" pitchFamily="34" charset="0"/>
                <a:cs typeface="Arial" pitchFamily="34" charset="0"/>
              </a:rPr>
              <a:t>TM:  central meridian</a:t>
            </a:r>
          </a:p>
          <a:p>
            <a:pPr defTabSz="685800" fontAlgn="base">
              <a:spcBef>
                <a:spcPts val="450"/>
              </a:spcBef>
              <a:spcAft>
                <a:spcPct val="0"/>
              </a:spcAft>
              <a:defRPr/>
            </a:pPr>
            <a:r>
              <a:rPr lang="en-US" sz="1350" b="1" dirty="0">
                <a:solidFill>
                  <a:srgbClr val="C00000"/>
                </a:solidFill>
                <a:latin typeface="Verdana" pitchFamily="34" charset="0"/>
                <a:cs typeface="Arial" pitchFamily="34" charset="0"/>
              </a:rPr>
              <a:t>OM:  skew axis</a:t>
            </a:r>
          </a:p>
        </p:txBody>
      </p:sp>
    </p:spTree>
    <p:extLst>
      <p:ext uri="{BB962C8B-B14F-4D97-AF65-F5344CB8AC3E}">
        <p14:creationId xmlns:p14="http://schemas.microsoft.com/office/powerpoint/2010/main" val="327347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3725"/>
                                        </p:tgtEl>
                                        <p:attrNameLst>
                                          <p:attrName>style.visibility</p:attrName>
                                        </p:attrNameLst>
                                      </p:cBhvr>
                                      <p:to>
                                        <p:strVal val="visible"/>
                                      </p:to>
                                    </p:set>
                                    <p:animEffect transition="in" filter="fade">
                                      <p:cBhvr>
                                        <p:cTn id="7" dur="500"/>
                                        <p:tgtEl>
                                          <p:spTgt spid="4137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3706"/>
                                        </p:tgtEl>
                                        <p:attrNameLst>
                                          <p:attrName>style.visibility</p:attrName>
                                        </p:attrNameLst>
                                      </p:cBhvr>
                                      <p:to>
                                        <p:strVal val="visible"/>
                                      </p:to>
                                    </p:set>
                                    <p:animEffect transition="in" filter="fade">
                                      <p:cBhvr>
                                        <p:cTn id="10" dur="500"/>
                                        <p:tgtEl>
                                          <p:spTgt spid="41370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down)">
                                      <p:cBhvr>
                                        <p:cTn id="39" dur="500"/>
                                        <p:tgtEl>
                                          <p:spTgt spid="84"/>
                                        </p:tgtEl>
                                      </p:cBhvr>
                                    </p:animEffect>
                                  </p:childTnLst>
                                </p:cTn>
                              </p:par>
                              <p:par>
                                <p:cTn id="40" presetID="22" presetClass="entr" presetSubtype="4" fill="hold"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ipe(down)">
                                      <p:cBhvr>
                                        <p:cTn id="42" dur="500"/>
                                        <p:tgtEl>
                                          <p:spTgt spid="78"/>
                                        </p:tgtEl>
                                      </p:cBhvr>
                                    </p:animEffect>
                                  </p:childTnLst>
                                </p:cTn>
                              </p:par>
                              <p:par>
                                <p:cTn id="43" presetID="22" presetClass="entr" presetSubtype="4"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wipe(down)">
                                      <p:cBhvr>
                                        <p:cTn id="45" dur="500"/>
                                        <p:tgtEl>
                                          <p:spTgt spid="96"/>
                                        </p:tgtEl>
                                      </p:cBhvr>
                                    </p:animEffect>
                                  </p:childTnLst>
                                </p:cTn>
                              </p:par>
                              <p:par>
                                <p:cTn id="46" presetID="22" presetClass="entr" presetSubtype="4" fill="hold" nodeType="with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down)">
                                      <p:cBhvr>
                                        <p:cTn id="48" dur="500"/>
                                        <p:tgtEl>
                                          <p:spTgt spid="9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3"/>
                                        </p:tgtEl>
                                        <p:attrNameLst>
                                          <p:attrName>style.visibility</p:attrName>
                                        </p:attrNameLst>
                                      </p:cBhvr>
                                      <p:to>
                                        <p:strVal val="visible"/>
                                      </p:to>
                                    </p:set>
                                    <p:animEffect transition="in" filter="fade">
                                      <p:cBhvr>
                                        <p:cTn id="65" dur="500"/>
                                        <p:tgtEl>
                                          <p:spTgt spid="1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fade">
                                      <p:cBhvr>
                                        <p:cTn id="68" dur="500"/>
                                        <p:tgtEl>
                                          <p:spTgt spid="79"/>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413710"/>
                                        </p:tgtEl>
                                        <p:attrNameLst>
                                          <p:attrName>style.visibility</p:attrName>
                                        </p:attrNameLst>
                                      </p:cBhvr>
                                      <p:to>
                                        <p:strVal val="visible"/>
                                      </p:to>
                                    </p:set>
                                    <p:animEffect transition="in" filter="fade">
                                      <p:cBhvr>
                                        <p:cTn id="72" dur="500"/>
                                        <p:tgtEl>
                                          <p:spTgt spid="41371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13708"/>
                                        </p:tgtEl>
                                        <p:attrNameLst>
                                          <p:attrName>style.visibility</p:attrName>
                                        </p:attrNameLst>
                                      </p:cBhvr>
                                      <p:to>
                                        <p:strVal val="visible"/>
                                      </p:to>
                                    </p:set>
                                    <p:animEffect transition="in" filter="fade">
                                      <p:cBhvr>
                                        <p:cTn id="75" dur="500"/>
                                        <p:tgtEl>
                                          <p:spTgt spid="41370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8"/>
                                        </p:tgtEl>
                                        <p:attrNameLst>
                                          <p:attrName>style.visibility</p:attrName>
                                        </p:attrNameLst>
                                      </p:cBhvr>
                                      <p:to>
                                        <p:strVal val="visible"/>
                                      </p:to>
                                    </p:set>
                                    <p:animEffect transition="in" filter="fade">
                                      <p:cBhvr>
                                        <p:cTn id="78" dur="500"/>
                                        <p:tgtEl>
                                          <p:spTgt spid="1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childTnLst>
                          </p:cTn>
                        </p:par>
                        <p:par>
                          <p:cTn id="84" fill="hold">
                            <p:stCondLst>
                              <p:cond delay="500"/>
                            </p:stCondLst>
                            <p:childTnLst>
                              <p:par>
                                <p:cTn id="85" presetID="10" presetClass="entr" presetSubtype="0"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fade">
                                      <p:cBhvr>
                                        <p:cTn id="87" dur="500"/>
                                        <p:tgtEl>
                                          <p:spTgt spid="7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fade">
                                      <p:cBhvr>
                                        <p:cTn id="90" dur="500"/>
                                        <p:tgtEl>
                                          <p:spTgt spid="7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childTnLst>
                          </p:cTn>
                        </p:par>
                        <p:par>
                          <p:cTn id="96" fill="hold">
                            <p:stCondLst>
                              <p:cond delay="500"/>
                            </p:stCondLst>
                            <p:childTnLst>
                              <p:par>
                                <p:cTn id="97" presetID="10" presetClass="entr" presetSubtype="0" fill="hold" grpId="0" nodeType="after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3"/>
                                        </p:tgtEl>
                                        <p:attrNameLst>
                                          <p:attrName>style.visibility</p:attrName>
                                        </p:attrNameLst>
                                      </p:cBhvr>
                                      <p:to>
                                        <p:strVal val="visible"/>
                                      </p:to>
                                    </p:set>
                                    <p:animEffect transition="in" filter="fade">
                                      <p:cBhvr>
                                        <p:cTn id="102" dur="500"/>
                                        <p:tgtEl>
                                          <p:spTgt spid="8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fade">
                                      <p:cBhvr>
                                        <p:cTn id="105" dur="500"/>
                                        <p:tgtEl>
                                          <p:spTgt spid="7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childTnLst>
                                </p:cTn>
                              </p:par>
                            </p:childTnLst>
                          </p:cTn>
                        </p:par>
                        <p:par>
                          <p:cTn id="111" fill="hold">
                            <p:stCondLst>
                              <p:cond delay="500"/>
                            </p:stCondLst>
                            <p:childTnLst>
                              <p:par>
                                <p:cTn id="112" presetID="10" presetClass="entr" presetSubtype="0" fill="hold" grpId="0" nodeType="after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13708" grpId="0"/>
      <p:bldP spid="413710" grpId="0"/>
      <p:bldP spid="413725" grpId="0"/>
      <p:bldP spid="113" grpId="0" animBg="1"/>
      <p:bldP spid="114" grpId="0" animBg="1"/>
      <p:bldP spid="143" grpId="0"/>
      <p:bldP spid="118" grpId="0" animBg="1"/>
      <p:bldP spid="413706" grpId="0" animBg="1"/>
      <p:bldP spid="57" grpId="0" animBg="1"/>
      <p:bldP spid="74" grpId="0"/>
      <p:bldP spid="75" grpId="0" animBg="1"/>
      <p:bldP spid="76" grpId="0"/>
      <p:bldP spid="79" grpId="0"/>
      <p:bldP spid="81" grpId="0"/>
      <p:bldP spid="83" grpId="0" animBg="1"/>
      <p:bldP spid="56" grpId="0"/>
      <p:bldP spid="43" grpId="0" animBg="1"/>
      <p:bldP spid="5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2103393" y="1637838"/>
            <a:ext cx="4988524" cy="1333947"/>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125" b="1" dirty="0">
              <a:solidFill>
                <a:srgbClr val="FFFFFF"/>
              </a:solidFill>
              <a:latin typeface="Calibri"/>
            </a:endParaRPr>
          </a:p>
        </p:txBody>
      </p:sp>
      <p:sp>
        <p:nvSpPr>
          <p:cNvPr id="37" name="Arc 5"/>
          <p:cNvSpPr>
            <a:spLocks/>
          </p:cNvSpPr>
          <p:nvPr/>
        </p:nvSpPr>
        <p:spPr bwMode="auto">
          <a:xfrm rot="16200000" flipV="1">
            <a:off x="2514600" y="483742"/>
            <a:ext cx="4114800" cy="82296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2513411" y="487219"/>
            <a:ext cx="4114800" cy="822722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a:off x="3973061" y="2018683"/>
            <a:ext cx="597751" cy="4621717"/>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3178293" y="2024972"/>
            <a:ext cx="1392518" cy="4615427"/>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3973060" y="1246726"/>
            <a:ext cx="1200150" cy="43858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Projection</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457202" y="6658229"/>
            <a:ext cx="82295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1667608"/>
            <a:ext cx="0" cy="1577340"/>
          </a:xfrm>
          <a:prstGeom prst="line">
            <a:avLst/>
          </a:prstGeom>
          <a:noFill/>
          <a:ln w="31750">
            <a:solidFill>
              <a:srgbClr val="000000"/>
            </a:solidFill>
            <a:prstDash val="lgDashDot"/>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55" name="TextBox 54"/>
          <p:cNvSpPr txBox="1"/>
          <p:nvPr/>
        </p:nvSpPr>
        <p:spPr>
          <a:xfrm>
            <a:off x="1143000" y="114477"/>
            <a:ext cx="6858000" cy="323165"/>
          </a:xfrm>
          <a:prstGeom prst="rect">
            <a:avLst/>
          </a:prstGeom>
          <a:noFill/>
        </p:spPr>
        <p:txBody>
          <a:bodyPr wrap="square" rtlCol="0">
            <a:spAutoFit/>
          </a:bodyPr>
          <a:lstStyle/>
          <a:p>
            <a:pPr algn="ctr" defTabSz="685800" fontAlgn="base">
              <a:spcBef>
                <a:spcPct val="0"/>
              </a:spcBef>
              <a:spcAft>
                <a:spcPct val="0"/>
              </a:spcAft>
              <a:defRPr/>
            </a:pPr>
            <a:r>
              <a:rPr lang="en-US" sz="1500" b="1" dirty="0">
                <a:solidFill>
                  <a:srgbClr val="FFFFFF"/>
                </a:solidFill>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277634" y="2018682"/>
            <a:ext cx="6583680" cy="0"/>
          </a:xfrm>
          <a:prstGeom prst="line">
            <a:avLst/>
          </a:prstGeom>
          <a:noFill/>
          <a:ln w="63500">
            <a:solidFill>
              <a:srgbClr val="00B050"/>
            </a:solidFill>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mc:AlternateContent xmlns:mc="http://schemas.openxmlformats.org/markup-compatibility/2006">
        <mc:Choice xmlns:a14="http://schemas.microsoft.com/office/drawing/2010/main"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226009" y="1755288"/>
                <a:ext cx="2330721" cy="581441"/>
              </a:xfrm>
              <a:prstGeom prst="rect">
                <a:avLst/>
              </a:prstGeom>
              <a:noFill/>
              <a:ln w="9525">
                <a:noFill/>
                <a:miter lim="800000"/>
                <a:headEnd/>
                <a:tailEnd/>
              </a:ln>
              <a:effectLst/>
            </p:spPr>
            <p:txBody>
              <a:bodyPr wrap="square">
                <a:spAutoFit/>
              </a:bodyPr>
              <a:lstStyle/>
              <a:p>
                <a:pPr defTabSz="685800" fontAlgn="base">
                  <a:spcBef>
                    <a:spcPct val="50000"/>
                  </a:spcBef>
                  <a:spcAft>
                    <a:spcPct val="0"/>
                  </a:spcAft>
                  <a:defRPr/>
                </a:pPr>
                <a:r>
                  <a:rPr lang="en-US" sz="1200" b="1" i="1" dirty="0">
                    <a:solidFill>
                      <a:srgbClr val="000000"/>
                    </a:solidFill>
                    <a:latin typeface="Verdana" pitchFamily="34" charset="0"/>
                    <a:ea typeface="ＭＳ Ｐゴシック" charset="0"/>
                    <a:cs typeface="Arial" pitchFamily="34" charset="0"/>
                  </a:rPr>
                  <a:t>Non-intersecting </a:t>
                </a:r>
              </a:p>
              <a:p>
                <a:pPr defTabSz="685800" fontAlgn="base">
                  <a:spcBef>
                    <a:spcPct val="50000"/>
                  </a:spcBef>
                  <a:spcAft>
                    <a:spcPct val="0"/>
                  </a:spcAft>
                  <a:defRPr/>
                </a:pPr>
                <a:r>
                  <a:rPr lang="en-US" sz="1200" b="1" i="1" dirty="0">
                    <a:solidFill>
                      <a:srgbClr val="000000"/>
                    </a:solidFill>
                    <a:latin typeface="Verdana" pitchFamily="34" charset="0"/>
                    <a:ea typeface="ＭＳ Ｐゴシック" charset="0"/>
                    <a:cs typeface="Arial" pitchFamily="34" charset="0"/>
                  </a:rPr>
                  <a:t>(</a:t>
                </a:r>
                <a14:m>
                  <m:oMath xmlns:m="http://schemas.openxmlformats.org/officeDocument/2006/math">
                    <m:sSub>
                      <m:sSubPr>
                        <m:ctrlPr>
                          <a:rPr lang="en-US" sz="1350" b="1" i="1" kern="0">
                            <a:solidFill>
                              <a:prstClr val="black"/>
                            </a:solidFill>
                            <a:latin typeface="Cambria Math" panose="02040503050406030204" pitchFamily="18" charset="0"/>
                            <a:ea typeface="Cambria Math" panose="02040503050406030204" pitchFamily="18" charset="0"/>
                          </a:rPr>
                        </m:ctrlPr>
                      </m:sSubPr>
                      <m:e>
                        <m:r>
                          <a:rPr lang="en-US" sz="1350" b="1" i="1" kern="0">
                            <a:solidFill>
                              <a:prstClr val="black"/>
                            </a:solidFill>
                            <a:latin typeface="Cambria Math" panose="02040503050406030204" pitchFamily="18" charset="0"/>
                            <a:ea typeface="Cambria Math" panose="02040503050406030204" pitchFamily="18" charset="0"/>
                          </a:rPr>
                          <m:t>𝒌</m:t>
                        </m:r>
                      </m:e>
                      <m:sub>
                        <m:r>
                          <a:rPr lang="en-US" sz="1350" b="1" i="1" kern="0">
                            <a:solidFill>
                              <a:prstClr val="black"/>
                            </a:solidFill>
                            <a:latin typeface="Cambria Math" panose="02040503050406030204" pitchFamily="18" charset="0"/>
                            <a:ea typeface="Cambria Math" panose="02040503050406030204" pitchFamily="18" charset="0"/>
                          </a:rPr>
                          <m:t>𝟎</m:t>
                        </m:r>
                      </m:sub>
                    </m:sSub>
                  </m:oMath>
                </a14:m>
                <a:r>
                  <a:rPr lang="en-US" sz="1200" b="1" i="1" dirty="0">
                    <a:solidFill>
                      <a:srgbClr val="000000"/>
                    </a:solidFill>
                    <a:latin typeface="Verdana" pitchFamily="34" charset="0"/>
                    <a:ea typeface="ＭＳ Ｐゴシック" charset="0"/>
                    <a:cs typeface="Arial" pitchFamily="34" charset="0"/>
                  </a:rPr>
                  <a:t> &gt; 1)</a:t>
                </a:r>
              </a:p>
            </p:txBody>
          </p:sp>
        </mc:Choice>
        <mc:Fallback>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a:off x="1226009" y="1755288"/>
                <a:ext cx="2330721" cy="581441"/>
              </a:xfrm>
              <a:prstGeom prst="rect">
                <a:avLst/>
              </a:prstGeom>
              <a:blipFill>
                <a:blip r:embed="rId2"/>
                <a:stretch>
                  <a:fillRect t="-1053" b="-6316"/>
                </a:stretch>
              </a:blipFill>
              <a:ln w="9525">
                <a:noFill/>
                <a:miter lim="800000"/>
                <a:headEnd/>
                <a:tailEnd/>
              </a:ln>
              <a:effectLst/>
            </p:spPr>
            <p:txBody>
              <a:bodyPr/>
              <a:lstStyle/>
              <a:p>
                <a:r>
                  <a:rPr lang="en-US">
                    <a:noFill/>
                  </a:rPr>
                  <a:t> </a:t>
                </a:r>
              </a:p>
            </p:txBody>
          </p:sp>
        </mc:Fallback>
      </mc:AlternateContent>
      <p:cxnSp>
        <p:nvCxnSpPr>
          <p:cNvPr id="76" name="Straight Connector 75">
            <a:extLst>
              <a:ext uri="{FF2B5EF4-FFF2-40B4-BE49-F238E27FC236}">
                <a16:creationId xmlns:a16="http://schemas.microsoft.com/office/drawing/2014/main" id="{51D15EC1-E13B-4097-90E7-A198D0CED325}"/>
              </a:ext>
            </a:extLst>
          </p:cNvPr>
          <p:cNvCxnSpPr/>
          <p:nvPr/>
        </p:nvCxnSpPr>
        <p:spPr>
          <a:xfrm flipV="1">
            <a:off x="3154951" y="2012391"/>
            <a:ext cx="822960" cy="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 Box 12">
            <a:extLst>
              <a:ext uri="{FF2B5EF4-FFF2-40B4-BE49-F238E27FC236}">
                <a16:creationId xmlns:a16="http://schemas.microsoft.com/office/drawing/2014/main" id="{5DEE4A0F-65E7-4EA9-827D-E672385754C4}"/>
              </a:ext>
            </a:extLst>
          </p:cNvPr>
          <p:cNvSpPr txBox="1">
            <a:spLocks noChangeArrowheads="1"/>
          </p:cNvSpPr>
          <p:nvPr/>
        </p:nvSpPr>
        <p:spPr bwMode="auto">
          <a:xfrm>
            <a:off x="4759317" y="2827765"/>
            <a:ext cx="3127366" cy="1073371"/>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defTabSz="685800" fontAlgn="base">
              <a:spcBef>
                <a:spcPts val="900"/>
              </a:spcBef>
              <a:spcAft>
                <a:spcPct val="0"/>
              </a:spcAft>
              <a:defRPr/>
            </a:pPr>
            <a:r>
              <a:rPr lang="en-US" sz="1125" b="1" dirty="0">
                <a:solidFill>
                  <a:srgbClr val="C00000"/>
                </a:solidFill>
                <a:latin typeface="Verdana" pitchFamily="34" charset="0"/>
                <a:ea typeface="ＭＳ Ｐゴシック" charset="0"/>
                <a:cs typeface="Arial" pitchFamily="34" charset="0"/>
              </a:rPr>
              <a:t>Purpose is to reduce linear distortion at “ground” (topographic surface).</a:t>
            </a:r>
          </a:p>
          <a:p>
            <a:pPr defTabSz="685800" fontAlgn="base">
              <a:spcBef>
                <a:spcPts val="900"/>
              </a:spcBef>
              <a:spcAft>
                <a:spcPct val="0"/>
              </a:spcAft>
              <a:defRPr/>
            </a:pPr>
            <a:r>
              <a:rPr lang="en-US" sz="1125" b="1" dirty="0">
                <a:solidFill>
                  <a:srgbClr val="C00000"/>
                </a:solidFill>
                <a:latin typeface="Verdana" pitchFamily="34" charset="0"/>
                <a:ea typeface="ＭＳ Ｐゴシック" charset="0"/>
                <a:cs typeface="Arial" pitchFamily="34" charset="0"/>
              </a:rPr>
              <a:t>But distortion can vary considerably across area of interest.</a:t>
            </a:r>
          </a:p>
        </p:txBody>
      </p:sp>
      <p:sp>
        <p:nvSpPr>
          <p:cNvPr id="45" name="Oval 44">
            <a:extLst>
              <a:ext uri="{FF2B5EF4-FFF2-40B4-BE49-F238E27FC236}">
                <a16:creationId xmlns:a16="http://schemas.microsoft.com/office/drawing/2014/main" id="{F33B195B-CD59-449E-B2E3-1A787A3ED233}"/>
              </a:ext>
            </a:extLst>
          </p:cNvPr>
          <p:cNvSpPr>
            <a:spLocks noChangeAspect="1"/>
          </p:cNvSpPr>
          <p:nvPr/>
        </p:nvSpPr>
        <p:spPr>
          <a:xfrm>
            <a:off x="3504613" y="1967249"/>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848235" y="1967249"/>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47" name="Line 17">
            <a:extLst>
              <a:ext uri="{FF2B5EF4-FFF2-40B4-BE49-F238E27FC236}">
                <a16:creationId xmlns:a16="http://schemas.microsoft.com/office/drawing/2014/main" id="{D1014232-9A76-463E-94B2-2F9D5AB4D2ED}"/>
              </a:ext>
            </a:extLst>
          </p:cNvPr>
          <p:cNvSpPr>
            <a:spLocks noChangeShapeType="1"/>
          </p:cNvSpPr>
          <p:nvPr/>
        </p:nvSpPr>
        <p:spPr bwMode="auto">
          <a:xfrm>
            <a:off x="3355453" y="1662226"/>
            <a:ext cx="173666" cy="291059"/>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50" name="Text Box 14">
            <a:extLst>
              <a:ext uri="{FF2B5EF4-FFF2-40B4-BE49-F238E27FC236}">
                <a16:creationId xmlns:a16="http://schemas.microsoft.com/office/drawing/2014/main" id="{3163EE1E-7031-4B84-A02B-17E78D598B7E}"/>
              </a:ext>
            </a:extLst>
          </p:cNvPr>
          <p:cNvSpPr txBox="1">
            <a:spLocks noChangeArrowheads="1"/>
          </p:cNvSpPr>
          <p:nvPr/>
        </p:nvSpPr>
        <p:spPr bwMode="auto">
          <a:xfrm>
            <a:off x="2450209" y="1086287"/>
            <a:ext cx="1553234" cy="611706"/>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Grid distance = ground distance </a:t>
            </a:r>
            <a:r>
              <a:rPr lang="en-US" sz="1125" b="1" i="1" dirty="0">
                <a:solidFill>
                  <a:srgbClr val="000000"/>
                </a:solidFill>
                <a:latin typeface="Verdana" pitchFamily="34" charset="0"/>
                <a:ea typeface="ＭＳ Ｐゴシック" charset="0"/>
                <a:cs typeface="Arial" pitchFamily="34" charset="0"/>
              </a:rPr>
              <a:t>at a point</a:t>
            </a:r>
          </a:p>
        </p:txBody>
      </p:sp>
      <p:sp>
        <p:nvSpPr>
          <p:cNvPr id="51" name="Text Box 14">
            <a:extLst>
              <a:ext uri="{FF2B5EF4-FFF2-40B4-BE49-F238E27FC236}">
                <a16:creationId xmlns:a16="http://schemas.microsoft.com/office/drawing/2014/main" id="{D9D37FF7-21B6-44F7-B01F-932B345C5A01}"/>
              </a:ext>
            </a:extLst>
          </p:cNvPr>
          <p:cNvSpPr txBox="1">
            <a:spLocks noChangeArrowheads="1"/>
          </p:cNvSpPr>
          <p:nvPr/>
        </p:nvSpPr>
        <p:spPr bwMode="auto">
          <a:xfrm>
            <a:off x="6206672" y="1306075"/>
            <a:ext cx="1553234" cy="611706"/>
          </a:xfrm>
          <a:prstGeom prst="rect">
            <a:avLst/>
          </a:prstGeom>
          <a:noFill/>
          <a:ln w="9525">
            <a:noFill/>
            <a:miter lim="800000"/>
            <a:headEnd/>
            <a:tailEnd/>
          </a:ln>
          <a:effectLst/>
        </p:spPr>
        <p:txBody>
          <a:bodyPr wrap="square">
            <a:spAutoFit/>
          </a:bodyPr>
          <a:lstStyle/>
          <a:p>
            <a:pP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Grid distance = ground distance </a:t>
            </a:r>
            <a:r>
              <a:rPr lang="en-US" sz="1125" b="1" i="1" dirty="0">
                <a:solidFill>
                  <a:srgbClr val="000000"/>
                </a:solidFill>
                <a:latin typeface="Verdana" pitchFamily="34" charset="0"/>
                <a:ea typeface="ＭＳ Ｐゴシック" charset="0"/>
                <a:cs typeface="Arial" pitchFamily="34" charset="0"/>
              </a:rPr>
              <a:t>at a point</a:t>
            </a:r>
          </a:p>
        </p:txBody>
      </p:sp>
      <p:sp>
        <p:nvSpPr>
          <p:cNvPr id="52" name="Line 17">
            <a:extLst>
              <a:ext uri="{FF2B5EF4-FFF2-40B4-BE49-F238E27FC236}">
                <a16:creationId xmlns:a16="http://schemas.microsoft.com/office/drawing/2014/main" id="{5536002B-9CE5-4D54-B7ED-5F4042EBACEA}"/>
              </a:ext>
            </a:extLst>
          </p:cNvPr>
          <p:cNvSpPr>
            <a:spLocks noChangeShapeType="1"/>
          </p:cNvSpPr>
          <p:nvPr/>
        </p:nvSpPr>
        <p:spPr bwMode="auto">
          <a:xfrm flipH="1">
            <a:off x="5935383" y="1687048"/>
            <a:ext cx="271291" cy="273776"/>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53" name="Text Box 14">
            <a:extLst>
              <a:ext uri="{FF2B5EF4-FFF2-40B4-BE49-F238E27FC236}">
                <a16:creationId xmlns:a16="http://schemas.microsoft.com/office/drawing/2014/main" id="{77DB72C0-9698-4659-B6BF-771E212C9EEE}"/>
              </a:ext>
            </a:extLst>
          </p:cNvPr>
          <p:cNvSpPr txBox="1">
            <a:spLocks noChangeArrowheads="1"/>
          </p:cNvSpPr>
          <p:nvPr/>
        </p:nvSpPr>
        <p:spPr bwMode="auto">
          <a:xfrm>
            <a:off x="1902058" y="2066397"/>
            <a:ext cx="1867371" cy="611706"/>
          </a:xfrm>
          <a:prstGeom prst="rect">
            <a:avLst/>
          </a:prstGeom>
          <a:noFill/>
          <a:ln w="9525">
            <a:noFill/>
            <a:miter lim="800000"/>
            <a:headEnd/>
            <a:tailEnd/>
          </a:ln>
          <a:effectLst/>
        </p:spPr>
        <p:txBody>
          <a:bodyPr wrap="square">
            <a:spAutoFit/>
          </a:bodyPr>
          <a:lstStyle/>
          <a:p>
            <a:pPr algn="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Grid distance ≈ ground distance </a:t>
            </a:r>
            <a:r>
              <a:rPr lang="en-US" sz="1125" b="1" i="1" dirty="0">
                <a:solidFill>
                  <a:srgbClr val="000000"/>
                </a:solidFill>
                <a:latin typeface="Verdana" pitchFamily="34" charset="0"/>
                <a:ea typeface="ＭＳ Ｐゴシック" charset="0"/>
                <a:cs typeface="Arial" pitchFamily="34" charset="0"/>
              </a:rPr>
              <a:t>over finite distance</a:t>
            </a: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251730" y="878538"/>
            <a:ext cx="1193009" cy="43858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525972" y="1300327"/>
            <a:ext cx="206377" cy="480985"/>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2" name="Slide Number Placeholder 3">
            <a:extLst>
              <a:ext uri="{FF2B5EF4-FFF2-40B4-BE49-F238E27FC236}">
                <a16:creationId xmlns:a16="http://schemas.microsoft.com/office/drawing/2014/main" id="{AA254D87-DACF-380E-B6D5-32AD62388A7A}"/>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FCA8DAF9-CFC1-344C-89B7-DCB2EBBDC673}" type="slidenum">
              <a:rPr lang="en-US" sz="1200">
                <a:solidFill>
                  <a:srgbClr val="FFFFFF">
                    <a:lumMod val="50000"/>
                  </a:srgbClr>
                </a:solidFill>
                <a:latin typeface="Calibri"/>
              </a:rPr>
              <a:pPr algn="r" defTabSz="342900">
                <a:defRPr/>
              </a:pPr>
              <a:t>19</a:t>
            </a:fld>
            <a:endParaRPr lang="en-US" sz="1200" dirty="0">
              <a:solidFill>
                <a:srgbClr val="FFFFFF">
                  <a:lumMod val="50000"/>
                </a:srgbClr>
              </a:solidFill>
              <a:latin typeface="Calibri"/>
            </a:endParaRPr>
          </a:p>
        </p:txBody>
      </p:sp>
      <p:sp>
        <p:nvSpPr>
          <p:cNvPr id="3" name="Text Box 12">
            <a:extLst>
              <a:ext uri="{FF2B5EF4-FFF2-40B4-BE49-F238E27FC236}">
                <a16:creationId xmlns:a16="http://schemas.microsoft.com/office/drawing/2014/main" id="{9364D146-EFCD-E308-BD0E-FE07658C9CA5}"/>
              </a:ext>
            </a:extLst>
          </p:cNvPr>
          <p:cNvSpPr txBox="1">
            <a:spLocks noChangeArrowheads="1"/>
          </p:cNvSpPr>
          <p:nvPr/>
        </p:nvSpPr>
        <p:spPr bwMode="auto">
          <a:xfrm>
            <a:off x="380638" y="3332146"/>
            <a:ext cx="946726" cy="438582"/>
          </a:xfrm>
          <a:prstGeom prst="rect">
            <a:avLst/>
          </a:prstGeom>
          <a:noFill/>
          <a:ln w="9525">
            <a:noFill/>
            <a:miter lim="800000"/>
            <a:headEnd/>
            <a:tailEnd/>
          </a:ln>
          <a:effectLst/>
        </p:spPr>
        <p:txBody>
          <a:bodyPr wrap="square">
            <a:spAutoFit/>
          </a:bodyPr>
          <a:lstStyle/>
          <a:p>
            <a:pPr algn="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Ellipsoid surface</a:t>
            </a:r>
          </a:p>
        </p:txBody>
      </p:sp>
      <p:sp>
        <p:nvSpPr>
          <p:cNvPr id="4" name="Line 17">
            <a:extLst>
              <a:ext uri="{FF2B5EF4-FFF2-40B4-BE49-F238E27FC236}">
                <a16:creationId xmlns:a16="http://schemas.microsoft.com/office/drawing/2014/main" id="{C2FF7C53-F142-8CD4-3D7C-AF68355F0065}"/>
              </a:ext>
            </a:extLst>
          </p:cNvPr>
          <p:cNvSpPr>
            <a:spLocks noChangeShapeType="1"/>
          </p:cNvSpPr>
          <p:nvPr/>
        </p:nvSpPr>
        <p:spPr bwMode="auto">
          <a:xfrm>
            <a:off x="1327364" y="3563723"/>
            <a:ext cx="326539" cy="192078"/>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27" name="Text Box 12">
            <a:extLst>
              <a:ext uri="{FF2B5EF4-FFF2-40B4-BE49-F238E27FC236}">
                <a16:creationId xmlns:a16="http://schemas.microsoft.com/office/drawing/2014/main" id="{C843E61A-42A2-4E93-AE3C-D713E9EA0AEC}"/>
              </a:ext>
            </a:extLst>
          </p:cNvPr>
          <p:cNvSpPr txBox="1">
            <a:spLocks noChangeArrowheads="1"/>
          </p:cNvSpPr>
          <p:nvPr/>
        </p:nvSpPr>
        <p:spPr bwMode="auto">
          <a:xfrm>
            <a:off x="997577" y="4114535"/>
            <a:ext cx="2980334" cy="1015663"/>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500" b="1" i="1" dirty="0">
                <a:solidFill>
                  <a:srgbClr val="000000"/>
                </a:solidFill>
                <a:latin typeface="Verdana" pitchFamily="34" charset="0"/>
                <a:ea typeface="ＭＳ Ｐゴシック" charset="0"/>
                <a:cs typeface="Arial" pitchFamily="34" charset="0"/>
              </a:rPr>
              <a:t>This design approach </a:t>
            </a:r>
            <a:br>
              <a:rPr lang="en-US" sz="1500" b="1" i="1" dirty="0">
                <a:solidFill>
                  <a:srgbClr val="000000"/>
                </a:solidFill>
                <a:latin typeface="Verdana" pitchFamily="34" charset="0"/>
                <a:ea typeface="ＭＳ Ｐゴシック" charset="0"/>
                <a:cs typeface="Arial" pitchFamily="34" charset="0"/>
              </a:rPr>
            </a:br>
            <a:r>
              <a:rPr lang="en-US" sz="1500" b="1" i="1" dirty="0">
                <a:solidFill>
                  <a:srgbClr val="000000"/>
                </a:solidFill>
                <a:latin typeface="Verdana" pitchFamily="34" charset="0"/>
                <a:ea typeface="ＭＳ Ｐゴシック" charset="0"/>
                <a:cs typeface="Arial" pitchFamily="34" charset="0"/>
              </a:rPr>
              <a:t>used for SPCS 27 and 83 (minimizes distortion with respect to ellipsoid)</a:t>
            </a:r>
          </a:p>
        </p:txBody>
      </p:sp>
    </p:spTree>
    <p:extLst>
      <p:ext uri="{BB962C8B-B14F-4D97-AF65-F5344CB8AC3E}">
        <p14:creationId xmlns:p14="http://schemas.microsoft.com/office/powerpoint/2010/main" val="307884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par>
                                <p:cTn id="8" presetID="22" presetClass="entr" presetSubtype="4"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wipe(down)">
                                      <p:cBhvr>
                                        <p:cTn id="10" dur="500"/>
                                        <p:tgtEl>
                                          <p:spTgt spid="8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500"/>
                                        <p:tgtEl>
                                          <p:spTgt spid="7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45" grpId="0" animBg="1"/>
      <p:bldP spid="46" grpId="0" animBg="1"/>
      <p:bldP spid="47" grpId="0" animBg="1"/>
      <p:bldP spid="50" grpId="0"/>
      <p:bldP spid="51" grpId="0"/>
      <p:bldP spid="52" grpId="0" animBg="1"/>
      <p:bldP spid="53"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DACE0-717D-4794-BD66-725BD22CF187}"/>
              </a:ext>
            </a:extLst>
          </p:cNvPr>
          <p:cNvPicPr>
            <a:picLocks noChangeAspect="1"/>
          </p:cNvPicPr>
          <p:nvPr/>
        </p:nvPicPr>
        <p:blipFill>
          <a:blip r:embed="rId3"/>
          <a:stretch>
            <a:fillRect/>
          </a:stretch>
        </p:blipFill>
        <p:spPr>
          <a:xfrm>
            <a:off x="715747" y="0"/>
            <a:ext cx="7712505" cy="5143500"/>
          </a:xfrm>
          <a:prstGeom prst="rect">
            <a:avLst/>
          </a:prstGeom>
        </p:spPr>
      </p:pic>
    </p:spTree>
    <p:extLst>
      <p:ext uri="{BB962C8B-B14F-4D97-AF65-F5344CB8AC3E}">
        <p14:creationId xmlns:p14="http://schemas.microsoft.com/office/powerpoint/2010/main" val="1605950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2103393" y="1637838"/>
            <a:ext cx="4988524" cy="1333947"/>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125" b="1" dirty="0">
              <a:solidFill>
                <a:srgbClr val="FFFFFF"/>
              </a:solidFill>
              <a:latin typeface="Calibri"/>
            </a:endParaRPr>
          </a:p>
        </p:txBody>
      </p:sp>
      <p:sp>
        <p:nvSpPr>
          <p:cNvPr id="37" name="Arc 5"/>
          <p:cNvSpPr>
            <a:spLocks/>
          </p:cNvSpPr>
          <p:nvPr/>
        </p:nvSpPr>
        <p:spPr bwMode="auto">
          <a:xfrm rot="16200000" flipV="1">
            <a:off x="2514600" y="483742"/>
            <a:ext cx="4114800" cy="82296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2513411" y="487219"/>
            <a:ext cx="4114800" cy="822722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3973060" y="1246726"/>
            <a:ext cx="1200150" cy="43858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Projection</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457202" y="6658229"/>
            <a:ext cx="82295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1667608"/>
            <a:ext cx="0" cy="1577340"/>
          </a:xfrm>
          <a:prstGeom prst="line">
            <a:avLst/>
          </a:prstGeom>
          <a:noFill/>
          <a:ln w="31750">
            <a:solidFill>
              <a:srgbClr val="000000"/>
            </a:solidFill>
            <a:prstDash val="lgDashDot"/>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55" name="TextBox 54"/>
          <p:cNvSpPr txBox="1"/>
          <p:nvPr/>
        </p:nvSpPr>
        <p:spPr>
          <a:xfrm>
            <a:off x="1143000" y="114477"/>
            <a:ext cx="6858000" cy="323165"/>
          </a:xfrm>
          <a:prstGeom prst="rect">
            <a:avLst/>
          </a:prstGeom>
          <a:noFill/>
        </p:spPr>
        <p:txBody>
          <a:bodyPr wrap="square" rtlCol="0">
            <a:spAutoFit/>
          </a:bodyPr>
          <a:lstStyle/>
          <a:p>
            <a:pPr algn="ctr" defTabSz="685800" fontAlgn="base">
              <a:spcBef>
                <a:spcPct val="0"/>
              </a:spcBef>
              <a:spcAft>
                <a:spcPct val="0"/>
              </a:spcAft>
              <a:defRPr/>
            </a:pPr>
            <a:r>
              <a:rPr lang="en-US" sz="1500" b="1" dirty="0">
                <a:solidFill>
                  <a:srgbClr val="FFFFFF"/>
                </a:solidFill>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277634" y="2018682"/>
            <a:ext cx="6583680" cy="0"/>
          </a:xfrm>
          <a:prstGeom prst="line">
            <a:avLst/>
          </a:prstGeom>
          <a:noFill/>
          <a:ln w="63500">
            <a:solidFill>
              <a:srgbClr val="00B050"/>
            </a:solidFill>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mc:AlternateContent xmlns:mc="http://schemas.openxmlformats.org/markup-compatibility/2006">
        <mc:Choice xmlns:a14="http://schemas.microsoft.com/office/drawing/2010/main"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226009" y="1755288"/>
                <a:ext cx="2330721" cy="581441"/>
              </a:xfrm>
              <a:prstGeom prst="rect">
                <a:avLst/>
              </a:prstGeom>
              <a:noFill/>
              <a:ln w="9525">
                <a:noFill/>
                <a:miter lim="800000"/>
                <a:headEnd/>
                <a:tailEnd/>
              </a:ln>
              <a:effectLst/>
            </p:spPr>
            <p:txBody>
              <a:bodyPr wrap="square">
                <a:spAutoFit/>
              </a:bodyPr>
              <a:lstStyle/>
              <a:p>
                <a:pPr defTabSz="685800" fontAlgn="base">
                  <a:spcBef>
                    <a:spcPct val="50000"/>
                  </a:spcBef>
                  <a:spcAft>
                    <a:spcPct val="0"/>
                  </a:spcAft>
                  <a:defRPr/>
                </a:pPr>
                <a:r>
                  <a:rPr lang="en-US" sz="1200" b="1" i="1" dirty="0">
                    <a:solidFill>
                      <a:srgbClr val="000000"/>
                    </a:solidFill>
                    <a:latin typeface="Verdana" pitchFamily="34" charset="0"/>
                    <a:ea typeface="ＭＳ Ｐゴシック" charset="0"/>
                    <a:cs typeface="Arial" pitchFamily="34" charset="0"/>
                  </a:rPr>
                  <a:t>Non-intersecting </a:t>
                </a:r>
              </a:p>
              <a:p>
                <a:pPr defTabSz="685800" fontAlgn="base">
                  <a:spcBef>
                    <a:spcPct val="50000"/>
                  </a:spcBef>
                  <a:spcAft>
                    <a:spcPct val="0"/>
                  </a:spcAft>
                  <a:defRPr/>
                </a:pPr>
                <a:r>
                  <a:rPr lang="en-US" sz="1200" b="1" i="1" dirty="0">
                    <a:solidFill>
                      <a:srgbClr val="000000"/>
                    </a:solidFill>
                    <a:latin typeface="Verdana" pitchFamily="34" charset="0"/>
                    <a:ea typeface="ＭＳ Ｐゴシック" charset="0"/>
                    <a:cs typeface="Arial" pitchFamily="34" charset="0"/>
                  </a:rPr>
                  <a:t>(</a:t>
                </a:r>
                <a14:m>
                  <m:oMath xmlns:m="http://schemas.openxmlformats.org/officeDocument/2006/math">
                    <m:sSub>
                      <m:sSubPr>
                        <m:ctrlPr>
                          <a:rPr lang="en-US" sz="1350" b="1" i="1" kern="0">
                            <a:solidFill>
                              <a:prstClr val="black"/>
                            </a:solidFill>
                            <a:latin typeface="Cambria Math" panose="02040503050406030204" pitchFamily="18" charset="0"/>
                            <a:ea typeface="Cambria Math" panose="02040503050406030204" pitchFamily="18" charset="0"/>
                          </a:rPr>
                        </m:ctrlPr>
                      </m:sSubPr>
                      <m:e>
                        <m:r>
                          <a:rPr lang="en-US" sz="1350" b="1" i="1" kern="0">
                            <a:solidFill>
                              <a:prstClr val="black"/>
                            </a:solidFill>
                            <a:latin typeface="Cambria Math" panose="02040503050406030204" pitchFamily="18" charset="0"/>
                            <a:ea typeface="Cambria Math" panose="02040503050406030204" pitchFamily="18" charset="0"/>
                          </a:rPr>
                          <m:t>𝒌</m:t>
                        </m:r>
                      </m:e>
                      <m:sub>
                        <m:r>
                          <a:rPr lang="en-US" sz="1350" b="1" i="1" kern="0">
                            <a:solidFill>
                              <a:prstClr val="black"/>
                            </a:solidFill>
                            <a:latin typeface="Cambria Math" panose="02040503050406030204" pitchFamily="18" charset="0"/>
                            <a:ea typeface="Cambria Math" panose="02040503050406030204" pitchFamily="18" charset="0"/>
                          </a:rPr>
                          <m:t>𝟎</m:t>
                        </m:r>
                      </m:sub>
                    </m:sSub>
                  </m:oMath>
                </a14:m>
                <a:r>
                  <a:rPr lang="en-US" sz="1200" b="1" i="1" dirty="0">
                    <a:solidFill>
                      <a:srgbClr val="000000"/>
                    </a:solidFill>
                    <a:latin typeface="Verdana" pitchFamily="34" charset="0"/>
                    <a:ea typeface="ＭＳ Ｐゴシック" charset="0"/>
                    <a:cs typeface="Arial" pitchFamily="34" charset="0"/>
                  </a:rPr>
                  <a:t> &gt; 1)</a:t>
                </a:r>
              </a:p>
            </p:txBody>
          </p:sp>
        </mc:Choice>
        <mc:Fallback>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a:off x="1226009" y="1755288"/>
                <a:ext cx="2330721" cy="581441"/>
              </a:xfrm>
              <a:prstGeom prst="rect">
                <a:avLst/>
              </a:prstGeom>
              <a:blipFill>
                <a:blip r:embed="rId2"/>
                <a:stretch>
                  <a:fillRect t="-1053" b="-6316"/>
                </a:stretch>
              </a:blipFill>
              <a:ln w="9525">
                <a:noFill/>
                <a:miter lim="800000"/>
                <a:headEnd/>
                <a:tailEnd/>
              </a:ln>
              <a:effectLst/>
            </p:spPr>
            <p:txBody>
              <a:bodyPr/>
              <a:lstStyle/>
              <a:p>
                <a:r>
                  <a:rPr lang="en-US">
                    <a:noFill/>
                  </a:rPr>
                  <a:t> </a:t>
                </a:r>
              </a:p>
            </p:txBody>
          </p:sp>
        </mc:Fallback>
      </mc:AlternateContent>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251730" y="878538"/>
            <a:ext cx="1193009" cy="43858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525972" y="1300327"/>
            <a:ext cx="206377" cy="480985"/>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2" name="Slide Number Placeholder 3">
            <a:extLst>
              <a:ext uri="{FF2B5EF4-FFF2-40B4-BE49-F238E27FC236}">
                <a16:creationId xmlns:a16="http://schemas.microsoft.com/office/drawing/2014/main" id="{8A1BF4F3-37CA-C198-7459-72A59A540747}"/>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FCA8DAF9-CFC1-344C-89B7-DCB2EBBDC673}" type="slidenum">
              <a:rPr lang="en-US" sz="1200">
                <a:solidFill>
                  <a:srgbClr val="FFFFFF">
                    <a:lumMod val="50000"/>
                  </a:srgbClr>
                </a:solidFill>
                <a:latin typeface="Calibri"/>
              </a:rPr>
              <a:pPr algn="r" defTabSz="342900">
                <a:defRPr/>
              </a:pPr>
              <a:t>20</a:t>
            </a:fld>
            <a:endParaRPr lang="en-US" sz="1200" dirty="0">
              <a:solidFill>
                <a:srgbClr val="FFFFFF">
                  <a:lumMod val="50000"/>
                </a:srgbClr>
              </a:solidFill>
              <a:latin typeface="Calibri"/>
            </a:endParaRPr>
          </a:p>
        </p:txBody>
      </p:sp>
      <p:sp>
        <p:nvSpPr>
          <p:cNvPr id="3" name="Text Box 12">
            <a:extLst>
              <a:ext uri="{FF2B5EF4-FFF2-40B4-BE49-F238E27FC236}">
                <a16:creationId xmlns:a16="http://schemas.microsoft.com/office/drawing/2014/main" id="{70B9406E-9DCE-1824-7CAA-BB2EFD8955B3}"/>
              </a:ext>
            </a:extLst>
          </p:cNvPr>
          <p:cNvSpPr txBox="1">
            <a:spLocks noChangeArrowheads="1"/>
          </p:cNvSpPr>
          <p:nvPr/>
        </p:nvSpPr>
        <p:spPr bwMode="auto">
          <a:xfrm>
            <a:off x="380638" y="3332146"/>
            <a:ext cx="946726" cy="438582"/>
          </a:xfrm>
          <a:prstGeom prst="rect">
            <a:avLst/>
          </a:prstGeom>
          <a:noFill/>
          <a:ln w="9525">
            <a:noFill/>
            <a:miter lim="800000"/>
            <a:headEnd/>
            <a:tailEnd/>
          </a:ln>
          <a:effectLst/>
        </p:spPr>
        <p:txBody>
          <a:bodyPr wrap="square">
            <a:spAutoFit/>
          </a:bodyPr>
          <a:lstStyle/>
          <a:p>
            <a:pPr algn="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Ellipsoid surface</a:t>
            </a:r>
          </a:p>
        </p:txBody>
      </p:sp>
      <p:sp>
        <p:nvSpPr>
          <p:cNvPr id="4" name="Line 17">
            <a:extLst>
              <a:ext uri="{FF2B5EF4-FFF2-40B4-BE49-F238E27FC236}">
                <a16:creationId xmlns:a16="http://schemas.microsoft.com/office/drawing/2014/main" id="{399E0C9A-0275-847B-BAA9-FFC7DFE1A50F}"/>
              </a:ext>
            </a:extLst>
          </p:cNvPr>
          <p:cNvSpPr>
            <a:spLocks noChangeShapeType="1"/>
          </p:cNvSpPr>
          <p:nvPr/>
        </p:nvSpPr>
        <p:spPr bwMode="auto">
          <a:xfrm>
            <a:off x="1327364" y="3563723"/>
            <a:ext cx="326539" cy="192078"/>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78173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2103393" y="1637838"/>
            <a:ext cx="4988524" cy="1333947"/>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125" b="1" dirty="0">
              <a:solidFill>
                <a:srgbClr val="FFFFFF"/>
              </a:solidFill>
              <a:latin typeface="Calibri"/>
            </a:endParaRPr>
          </a:p>
        </p:txBody>
      </p:sp>
      <p:sp>
        <p:nvSpPr>
          <p:cNvPr id="37" name="Arc 5"/>
          <p:cNvSpPr>
            <a:spLocks/>
          </p:cNvSpPr>
          <p:nvPr/>
        </p:nvSpPr>
        <p:spPr bwMode="auto">
          <a:xfrm rot="16200000" flipV="1">
            <a:off x="2514600" y="483742"/>
            <a:ext cx="4114800" cy="82296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2513411" y="487219"/>
            <a:ext cx="4114800" cy="822722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defTabSz="685800" fontAlgn="base">
              <a:spcBef>
                <a:spcPct val="0"/>
              </a:spcBef>
              <a:spcAft>
                <a:spcPct val="0"/>
              </a:spcAft>
              <a:defRPr/>
            </a:pPr>
            <a:endParaRPr lang="en-US" sz="1350" b="1" dirty="0">
              <a:solidFill>
                <a:srgbClr val="FFFFFF"/>
              </a:solidFill>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4570812" y="1615596"/>
            <a:ext cx="639011" cy="5024804"/>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850605" y="2250569"/>
            <a:ext cx="1720207" cy="4389830"/>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2590808" y="1149538"/>
            <a:ext cx="1200150" cy="43858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Projection</a:t>
            </a:r>
            <a:br>
              <a:rPr lang="en-US" sz="1125" b="1" dirty="0">
                <a:solidFill>
                  <a:srgbClr val="000000"/>
                </a:solidFill>
                <a:latin typeface="Verdana" pitchFamily="34" charset="0"/>
                <a:ea typeface="ＭＳ Ｐゴシック" charset="0"/>
                <a:cs typeface="Arial" pitchFamily="34" charset="0"/>
              </a:rPr>
            </a:br>
            <a:r>
              <a:rPr lang="en-US" sz="1125" b="1" dirty="0">
                <a:solidFill>
                  <a:srgbClr val="000000"/>
                </a:solidFill>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457202" y="6658229"/>
            <a:ext cx="82295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143000" y="114477"/>
            <a:ext cx="6858000" cy="323165"/>
          </a:xfrm>
          <a:prstGeom prst="rect">
            <a:avLst/>
          </a:prstGeom>
          <a:noFill/>
        </p:spPr>
        <p:txBody>
          <a:bodyPr wrap="square" rtlCol="0">
            <a:spAutoFit/>
          </a:bodyPr>
          <a:lstStyle/>
          <a:p>
            <a:pPr algn="ctr" defTabSz="685800" fontAlgn="base">
              <a:spcBef>
                <a:spcPct val="0"/>
              </a:spcBef>
              <a:spcAft>
                <a:spcPct val="0"/>
              </a:spcAft>
              <a:defRPr/>
            </a:pPr>
            <a:r>
              <a:rPr lang="en-US" sz="1500" b="1" dirty="0">
                <a:solidFill>
                  <a:srgbClr val="FFFFFF"/>
                </a:solidFill>
                <a:latin typeface="Verdana" pitchFamily="34" charset="0"/>
                <a:ea typeface="ＭＳ Ｐゴシック" charset="0"/>
                <a:cs typeface="Arial" charset="0"/>
              </a:rPr>
              <a:t>Changing projection axis to reduce distortion variation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277636" y="1220998"/>
            <a:ext cx="5396983" cy="1415595"/>
          </a:xfrm>
          <a:prstGeom prst="line">
            <a:avLst/>
          </a:prstGeom>
          <a:noFill/>
          <a:ln w="63500">
            <a:solidFill>
              <a:srgbClr val="00B050"/>
            </a:solidFill>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mc:AlternateContent xmlns:mc="http://schemas.openxmlformats.org/markup-compatibility/2006">
        <mc:Choice xmlns:a14="http://schemas.microsoft.com/office/drawing/2010/main" Requires="a14">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1226009" y="2055246"/>
                <a:ext cx="2330721" cy="581441"/>
              </a:xfrm>
              <a:prstGeom prst="rect">
                <a:avLst/>
              </a:prstGeom>
              <a:noFill/>
              <a:ln w="9525">
                <a:noFill/>
                <a:miter lim="800000"/>
                <a:headEnd/>
                <a:tailEnd/>
              </a:ln>
              <a:effectLst/>
            </p:spPr>
            <p:txBody>
              <a:bodyPr wrap="square">
                <a:spAutoFit/>
              </a:bodyPr>
              <a:lstStyle/>
              <a:p>
                <a:pPr defTabSz="685800" fontAlgn="base">
                  <a:spcBef>
                    <a:spcPct val="50000"/>
                  </a:spcBef>
                  <a:spcAft>
                    <a:spcPct val="0"/>
                  </a:spcAft>
                  <a:defRPr/>
                </a:pPr>
                <a:r>
                  <a:rPr lang="en-US" sz="1200" b="1" i="1" dirty="0">
                    <a:solidFill>
                      <a:srgbClr val="000000"/>
                    </a:solidFill>
                    <a:latin typeface="Verdana" pitchFamily="34" charset="0"/>
                    <a:ea typeface="ＭＳ Ｐゴシック" charset="0"/>
                    <a:cs typeface="Arial" pitchFamily="34" charset="0"/>
                  </a:rPr>
                  <a:t>Non-intersecting </a:t>
                </a:r>
              </a:p>
              <a:p>
                <a:pPr defTabSz="685800" fontAlgn="base">
                  <a:spcBef>
                    <a:spcPct val="50000"/>
                  </a:spcBef>
                  <a:spcAft>
                    <a:spcPct val="0"/>
                  </a:spcAft>
                  <a:defRPr/>
                </a:pPr>
                <a:r>
                  <a:rPr lang="en-US" sz="1200" b="1" i="1" dirty="0">
                    <a:solidFill>
                      <a:srgbClr val="000000"/>
                    </a:solidFill>
                    <a:latin typeface="Verdana" pitchFamily="34" charset="0"/>
                    <a:ea typeface="ＭＳ Ｐゴシック" charset="0"/>
                    <a:cs typeface="Arial" pitchFamily="34" charset="0"/>
                  </a:rPr>
                  <a:t>(</a:t>
                </a:r>
                <a14:m>
                  <m:oMath xmlns:m="http://schemas.openxmlformats.org/officeDocument/2006/math">
                    <m:sSub>
                      <m:sSubPr>
                        <m:ctrlPr>
                          <a:rPr lang="en-US" sz="1350" b="1" i="1" kern="0">
                            <a:solidFill>
                              <a:prstClr val="black"/>
                            </a:solidFill>
                            <a:latin typeface="Cambria Math" panose="02040503050406030204" pitchFamily="18" charset="0"/>
                            <a:ea typeface="Cambria Math" panose="02040503050406030204" pitchFamily="18" charset="0"/>
                          </a:rPr>
                        </m:ctrlPr>
                      </m:sSubPr>
                      <m:e>
                        <m:r>
                          <a:rPr lang="en-US" sz="1350" b="1" i="1" kern="0">
                            <a:solidFill>
                              <a:prstClr val="black"/>
                            </a:solidFill>
                            <a:latin typeface="Cambria Math" panose="02040503050406030204" pitchFamily="18" charset="0"/>
                            <a:ea typeface="Cambria Math" panose="02040503050406030204" pitchFamily="18" charset="0"/>
                          </a:rPr>
                          <m:t>𝒌</m:t>
                        </m:r>
                      </m:e>
                      <m:sub>
                        <m:r>
                          <a:rPr lang="en-US" sz="1350" b="1" i="1" kern="0">
                            <a:solidFill>
                              <a:prstClr val="black"/>
                            </a:solidFill>
                            <a:latin typeface="Cambria Math" panose="02040503050406030204" pitchFamily="18" charset="0"/>
                            <a:ea typeface="Cambria Math" panose="02040503050406030204" pitchFamily="18" charset="0"/>
                          </a:rPr>
                          <m:t>𝟎</m:t>
                        </m:r>
                      </m:sub>
                    </m:sSub>
                  </m:oMath>
                </a14:m>
                <a:r>
                  <a:rPr lang="en-US" sz="1200" b="1" i="1" dirty="0">
                    <a:solidFill>
                      <a:srgbClr val="000000"/>
                    </a:solidFill>
                    <a:latin typeface="Verdana" pitchFamily="34" charset="0"/>
                    <a:ea typeface="ＭＳ Ｐゴシック" charset="0"/>
                    <a:cs typeface="Arial" pitchFamily="34" charset="0"/>
                  </a:rPr>
                  <a:t> &gt; 1)</a:t>
                </a:r>
              </a:p>
            </p:txBody>
          </p:sp>
        </mc:Choice>
        <mc:Fallback>
          <p:sp>
            <p:nvSpPr>
              <p:cNvPr id="71" name="Text Box 12">
                <a:extLst>
                  <a:ext uri="{FF2B5EF4-FFF2-40B4-BE49-F238E27FC236}">
                    <a16:creationId xmlns:a16="http://schemas.microsoft.com/office/drawing/2014/main" id="{63E3B856-8109-414A-BC30-9F419DD98015}"/>
                  </a:ext>
                </a:extLst>
              </p:cNvPr>
              <p:cNvSpPr txBox="1">
                <a:spLocks noRot="1" noChangeAspect="1" noMove="1" noResize="1" noEditPoints="1" noAdjustHandles="1" noChangeArrowheads="1" noChangeShapeType="1" noTextEdit="1"/>
              </p:cNvSpPr>
              <p:nvPr/>
            </p:nvSpPr>
            <p:spPr bwMode="auto">
              <a:xfrm rot="20719392">
                <a:off x="1226009" y="2055246"/>
                <a:ext cx="2330721" cy="581441"/>
              </a:xfrm>
              <a:prstGeom prst="rect">
                <a:avLst/>
              </a:prstGeom>
              <a:blipFill>
                <a:blip r:embed="rId3"/>
                <a:stretch>
                  <a:fillRect b="-2632"/>
                </a:stretch>
              </a:blipFill>
              <a:ln w="9525">
                <a:noFill/>
                <a:miter lim="800000"/>
                <a:headEnd/>
                <a:tailEnd/>
              </a:ln>
              <a:effectLst/>
            </p:spPr>
            <p:txBody>
              <a:bodyPr/>
              <a:lstStyle/>
              <a:p>
                <a:r>
                  <a:rPr lang="en-US">
                    <a:noFill/>
                  </a:rPr>
                  <a:t> </a:t>
                </a:r>
              </a:p>
            </p:txBody>
          </p:sp>
        </mc:Fallback>
      </mc:AlternateContent>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380638" y="3332146"/>
            <a:ext cx="946726" cy="438582"/>
          </a:xfrm>
          <a:prstGeom prst="rect">
            <a:avLst/>
          </a:prstGeom>
          <a:noFill/>
          <a:ln w="9525">
            <a:noFill/>
            <a:miter lim="800000"/>
            <a:headEnd/>
            <a:tailEnd/>
          </a:ln>
          <a:effectLst/>
        </p:spPr>
        <p:txBody>
          <a:bodyPr wrap="square">
            <a:spAutoFit/>
          </a:bodyPr>
          <a:lstStyle/>
          <a:p>
            <a:pPr algn="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a:off x="1327364" y="3563723"/>
            <a:ext cx="326539" cy="192078"/>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034846" y="1586403"/>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26" name="Line 10">
            <a:extLst>
              <a:ext uri="{FF2B5EF4-FFF2-40B4-BE49-F238E27FC236}">
                <a16:creationId xmlns:a16="http://schemas.microsoft.com/office/drawing/2014/main" id="{8E9FC12D-841F-42EB-AB85-0F3B4C2F446C}"/>
              </a:ext>
            </a:extLst>
          </p:cNvPr>
          <p:cNvSpPr>
            <a:spLocks noChangeShapeType="1"/>
          </p:cNvSpPr>
          <p:nvPr/>
        </p:nvSpPr>
        <p:spPr bwMode="auto">
          <a:xfrm>
            <a:off x="3233055" y="1556799"/>
            <a:ext cx="1338945" cy="5101430"/>
          </a:xfrm>
          <a:prstGeom prst="line">
            <a:avLst/>
          </a:prstGeom>
          <a:noFill/>
          <a:ln w="31750">
            <a:solidFill>
              <a:srgbClr val="000000"/>
            </a:solidFill>
            <a:prstDash val="lgDashDot"/>
            <a:round/>
            <a:headEnd/>
            <a:tailEnd/>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4580042" y="1708239"/>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4285441" y="1781465"/>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3889750" y="1884353"/>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3448996" y="2004788"/>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2888076" y="2147699"/>
            <a:ext cx="102870" cy="10287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dirty="0">
              <a:solidFill>
                <a:srgbClr val="FFFFFF"/>
              </a:solidFill>
              <a:latin typeface="Calibri"/>
            </a:endParaRPr>
          </a:p>
        </p:txBody>
      </p:sp>
      <p:sp>
        <p:nvSpPr>
          <p:cNvPr id="42" name="Text Box 12">
            <a:extLst>
              <a:ext uri="{FF2B5EF4-FFF2-40B4-BE49-F238E27FC236}">
                <a16:creationId xmlns:a16="http://schemas.microsoft.com/office/drawing/2014/main" id="{389B2D5D-D597-4800-ACFF-D9DA48FA7EAA}"/>
              </a:ext>
            </a:extLst>
          </p:cNvPr>
          <p:cNvSpPr txBox="1">
            <a:spLocks noChangeArrowheads="1"/>
          </p:cNvSpPr>
          <p:nvPr/>
        </p:nvSpPr>
        <p:spPr bwMode="auto">
          <a:xfrm>
            <a:off x="5309926" y="1935787"/>
            <a:ext cx="390402" cy="63094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h</a:t>
            </a:r>
            <a:r>
              <a:rPr lang="en-US" sz="2100" b="1" baseline="-25000" dirty="0">
                <a:solidFill>
                  <a:srgbClr val="000000"/>
                </a:solidFill>
                <a:latin typeface="Times New Roman" panose="02020603050405020304" pitchFamily="18" charset="0"/>
                <a:ea typeface="ＭＳ Ｐゴシック" charset="0"/>
                <a:cs typeface="Times New Roman" panose="02020603050405020304" pitchFamily="18" charset="0"/>
              </a:rPr>
              <a:t>2</a:t>
            </a:r>
          </a:p>
        </p:txBody>
      </p:sp>
      <p:sp>
        <p:nvSpPr>
          <p:cNvPr id="48" name="Left Brace 47">
            <a:extLst>
              <a:ext uri="{FF2B5EF4-FFF2-40B4-BE49-F238E27FC236}">
                <a16:creationId xmlns:a16="http://schemas.microsoft.com/office/drawing/2014/main" id="{E7B05B9B-AA7D-44B2-937D-3254F7506B26}"/>
              </a:ext>
            </a:extLst>
          </p:cNvPr>
          <p:cNvSpPr/>
          <p:nvPr/>
        </p:nvSpPr>
        <p:spPr>
          <a:xfrm rot="11228406">
            <a:off x="5195222" y="1620333"/>
            <a:ext cx="137160" cy="976539"/>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125" b="1" dirty="0">
              <a:solidFill>
                <a:srgbClr val="FFFFFF"/>
              </a:solidFill>
              <a:latin typeface="Times New Roman" pitchFamily="18" charset="0"/>
              <a:cs typeface="Times New Roman" pitchFamily="18" charset="0"/>
            </a:endParaRPr>
          </a:p>
        </p:txBody>
      </p:sp>
      <p:sp>
        <p:nvSpPr>
          <p:cNvPr id="49" name="Text Box 12">
            <a:extLst>
              <a:ext uri="{FF2B5EF4-FFF2-40B4-BE49-F238E27FC236}">
                <a16:creationId xmlns:a16="http://schemas.microsoft.com/office/drawing/2014/main" id="{AC61DD79-0504-4C45-9594-FD65A541FB68}"/>
              </a:ext>
            </a:extLst>
          </p:cNvPr>
          <p:cNvSpPr txBox="1">
            <a:spLocks noChangeArrowheads="1"/>
          </p:cNvSpPr>
          <p:nvPr/>
        </p:nvSpPr>
        <p:spPr bwMode="auto">
          <a:xfrm>
            <a:off x="2460202" y="2457508"/>
            <a:ext cx="390402" cy="63094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h</a:t>
            </a:r>
            <a:r>
              <a:rPr lang="en-US" sz="2100" b="1" baseline="-25000" dirty="0">
                <a:solidFill>
                  <a:srgbClr val="000000"/>
                </a:solidFill>
                <a:latin typeface="Times New Roman" panose="02020603050405020304" pitchFamily="18" charset="0"/>
                <a:ea typeface="ＭＳ Ｐゴシック" charset="0"/>
                <a:cs typeface="Times New Roman" panose="02020603050405020304" pitchFamily="18" charset="0"/>
              </a:rPr>
              <a:t>1</a:t>
            </a:r>
          </a:p>
        </p:txBody>
      </p:sp>
      <p:sp>
        <p:nvSpPr>
          <p:cNvPr id="57" name="Left Brace 56">
            <a:extLst>
              <a:ext uri="{FF2B5EF4-FFF2-40B4-BE49-F238E27FC236}">
                <a16:creationId xmlns:a16="http://schemas.microsoft.com/office/drawing/2014/main" id="{BCC915FF-F100-4FF7-9164-FC473E710C7D}"/>
              </a:ext>
            </a:extLst>
          </p:cNvPr>
          <p:cNvSpPr/>
          <p:nvPr/>
        </p:nvSpPr>
        <p:spPr>
          <a:xfrm rot="20315972">
            <a:off x="2787165" y="2259618"/>
            <a:ext cx="137160" cy="630008"/>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125" b="1" dirty="0">
              <a:solidFill>
                <a:srgbClr val="FFFFFF"/>
              </a:solidFill>
              <a:latin typeface="Times New Roman" pitchFamily="18" charset="0"/>
              <a:cs typeface="Times New Roman" pitchFamily="18" charset="0"/>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525971" y="1306076"/>
            <a:ext cx="233988" cy="475235"/>
          </a:xfrm>
          <a:prstGeom prst="line">
            <a:avLst/>
          </a:prstGeom>
          <a:noFill/>
          <a:ln w="22225">
            <a:solidFill>
              <a:srgbClr val="000000"/>
            </a:solidFill>
            <a:round/>
            <a:headEnd/>
            <a:tailEnd type="stealth" w="lg" len="lg"/>
          </a:ln>
          <a:effectLst/>
        </p:spPr>
        <p:txBody>
          <a:bodyPr/>
          <a:lstStyle/>
          <a:p>
            <a:pPr defTabSz="685800" fontAlgn="base">
              <a:spcBef>
                <a:spcPct val="0"/>
              </a:spcBef>
              <a:spcAft>
                <a:spcPct val="0"/>
              </a:spcAft>
              <a:defRPr/>
            </a:pPr>
            <a:endParaRPr lang="en-US" sz="1125" b="1" dirty="0">
              <a:solidFill>
                <a:srgbClr val="FFFFFF"/>
              </a:solidFill>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3656588" y="1000276"/>
            <a:ext cx="1553234" cy="611706"/>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Grid distance = ground distance </a:t>
            </a:r>
            <a:r>
              <a:rPr lang="en-US" sz="1125" b="1" i="1" dirty="0">
                <a:solidFill>
                  <a:srgbClr val="000000"/>
                </a:solidFill>
                <a:latin typeface="Verdana" pitchFamily="34" charset="0"/>
                <a:ea typeface="ＭＳ Ｐゴシック" charset="0"/>
                <a:cs typeface="Arial" pitchFamily="34" charset="0"/>
              </a:rPr>
              <a:t>at many points</a:t>
            </a:r>
          </a:p>
        </p:txBody>
      </p:sp>
      <p:sp>
        <p:nvSpPr>
          <p:cNvPr id="61" name="Text Box 12">
            <a:extLst>
              <a:ext uri="{FF2B5EF4-FFF2-40B4-BE49-F238E27FC236}">
                <a16:creationId xmlns:a16="http://schemas.microsoft.com/office/drawing/2014/main" id="{E8B50B66-911E-40C7-A8B4-DAE306DD0BEF}"/>
              </a:ext>
            </a:extLst>
          </p:cNvPr>
          <p:cNvSpPr txBox="1">
            <a:spLocks noChangeArrowheads="1"/>
          </p:cNvSpPr>
          <p:nvPr/>
        </p:nvSpPr>
        <p:spPr bwMode="auto">
          <a:xfrm>
            <a:off x="5826663" y="2615797"/>
            <a:ext cx="3127366" cy="611706"/>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defTabSz="685800" fontAlgn="base">
              <a:spcBef>
                <a:spcPts val="900"/>
              </a:spcBef>
              <a:spcAft>
                <a:spcPct val="0"/>
              </a:spcAft>
              <a:defRPr/>
            </a:pPr>
            <a:r>
              <a:rPr lang="en-US" sz="1125" b="1" dirty="0">
                <a:solidFill>
                  <a:srgbClr val="C00000"/>
                </a:solidFill>
                <a:latin typeface="Verdana" pitchFamily="34" charset="0"/>
                <a:ea typeface="ＭＳ Ｐゴシック" charset="0"/>
                <a:cs typeface="Arial" pitchFamily="34" charset="0"/>
              </a:rPr>
              <a:t>ONLY way to reduce </a:t>
            </a:r>
            <a:r>
              <a:rPr lang="en-US" sz="1125" b="1" i="1" dirty="0">
                <a:solidFill>
                  <a:srgbClr val="C00000"/>
                </a:solidFill>
                <a:latin typeface="Verdana" pitchFamily="34" charset="0"/>
                <a:ea typeface="ＭＳ Ｐゴシック" charset="0"/>
                <a:cs typeface="Arial" pitchFamily="34" charset="0"/>
              </a:rPr>
              <a:t>variation</a:t>
            </a:r>
            <a:r>
              <a:rPr lang="en-US" sz="1125" b="1" dirty="0">
                <a:solidFill>
                  <a:srgbClr val="C00000"/>
                </a:solidFill>
                <a:latin typeface="Verdana" pitchFamily="34" charset="0"/>
                <a:ea typeface="ＭＳ Ｐゴシック" charset="0"/>
                <a:cs typeface="Arial" pitchFamily="34" charset="0"/>
              </a:rPr>
              <a:t> in distortion is to change projection axis location (or change projection).</a:t>
            </a:r>
          </a:p>
        </p:txBody>
      </p:sp>
      <p:sp>
        <p:nvSpPr>
          <p:cNvPr id="62" name="Text Box 12">
            <a:extLst>
              <a:ext uri="{FF2B5EF4-FFF2-40B4-BE49-F238E27FC236}">
                <a16:creationId xmlns:a16="http://schemas.microsoft.com/office/drawing/2014/main" id="{121B9F3B-F585-469D-91CA-FCE612F3BFDD}"/>
              </a:ext>
            </a:extLst>
          </p:cNvPr>
          <p:cNvSpPr txBox="1">
            <a:spLocks noChangeArrowheads="1"/>
          </p:cNvSpPr>
          <p:nvPr/>
        </p:nvSpPr>
        <p:spPr bwMode="auto">
          <a:xfrm>
            <a:off x="6127274" y="1527766"/>
            <a:ext cx="1860517" cy="1038746"/>
          </a:xfrm>
          <a:prstGeom prst="rect">
            <a:avLst/>
          </a:prstGeom>
          <a:noFill/>
          <a:ln w="9525">
            <a:noFill/>
            <a:miter lim="800000"/>
            <a:headEnd/>
            <a:tailEnd/>
          </a:ln>
          <a:effectLst/>
        </p:spPr>
        <p:txBody>
          <a:bodyPr wrap="square">
            <a:spAutoFit/>
          </a:bodyPr>
          <a:lstStyle/>
          <a:p>
            <a:pPr algn="ctr" defTabSz="685800" fontAlgn="base">
              <a:spcAft>
                <a:spcPct val="0"/>
              </a:spcAft>
              <a:defRPr/>
            </a:pPr>
            <a:r>
              <a:rPr lang="en-US" sz="1350" b="1" dirty="0">
                <a:solidFill>
                  <a:srgbClr val="000000"/>
                </a:solidFill>
                <a:latin typeface="Verdana" panose="020B0604030504040204" pitchFamily="34" charset="0"/>
                <a:ea typeface="Verdana" panose="020B0604030504040204" pitchFamily="34" charset="0"/>
                <a:cs typeface="Verdana" panose="020B0604030504040204" pitchFamily="34" charset="0"/>
              </a:rPr>
              <a:t>Ellipsoid height of surface not constant:  </a:t>
            </a:r>
          </a:p>
          <a:p>
            <a:pPr algn="ctr" defTabSz="685800" fontAlgn="base">
              <a:spcAft>
                <a:spcPct val="0"/>
              </a:spcAft>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h</a:t>
            </a:r>
            <a:r>
              <a:rPr lang="en-US" sz="2100" b="1" baseline="-25000" dirty="0">
                <a:solidFill>
                  <a:srgbClr val="000000"/>
                </a:solidFill>
                <a:latin typeface="Times New Roman" panose="02020603050405020304" pitchFamily="18" charset="0"/>
                <a:ea typeface="ＭＳ Ｐゴシック" charset="0"/>
                <a:cs typeface="Times New Roman" panose="02020603050405020304" pitchFamily="18" charset="0"/>
              </a:rPr>
              <a:t>1</a:t>
            </a:r>
            <a:r>
              <a:rPr lang="en-US" sz="2100" b="1" i="1" baseline="-25000" dirty="0">
                <a:solidFill>
                  <a:srgbClr val="000000"/>
                </a:solidFill>
                <a:latin typeface="Times New Roman" panose="02020603050405020304" pitchFamily="18" charset="0"/>
                <a:ea typeface="ＭＳ Ｐゴシック" charset="0"/>
                <a:cs typeface="Times New Roman" panose="02020603050405020304" pitchFamily="18" charset="0"/>
              </a:rPr>
              <a:t> </a:t>
            </a: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 h</a:t>
            </a:r>
            <a:r>
              <a:rPr lang="en-US" sz="2100" b="1" baseline="-25000" dirty="0">
                <a:solidFill>
                  <a:srgbClr val="000000"/>
                </a:solidFill>
                <a:latin typeface="Times New Roman" panose="02020603050405020304" pitchFamily="18" charset="0"/>
                <a:ea typeface="ＭＳ Ｐゴシック" charset="0"/>
                <a:cs typeface="Times New Roman" panose="02020603050405020304" pitchFamily="18" charset="0"/>
              </a:rPr>
              <a:t>2</a:t>
            </a:r>
            <a:endParaRPr lang="en-US" sz="2100" b="1" dirty="0">
              <a:solidFill>
                <a:srgbClr val="000000"/>
              </a:solidFill>
              <a:latin typeface="Times New Roman" panose="02020603050405020304" pitchFamily="18" charset="0"/>
              <a:ea typeface="ＭＳ Ｐゴシック" charset="0"/>
              <a:cs typeface="Times New Roman" panose="02020603050405020304" pitchFamily="18" charset="0"/>
            </a:endParaRP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251730" y="878538"/>
            <a:ext cx="1193009" cy="438582"/>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1125" b="1" dirty="0">
                <a:solidFill>
                  <a:srgbClr val="000000"/>
                </a:solidFill>
                <a:latin typeface="Verdana" pitchFamily="34" charset="0"/>
                <a:ea typeface="ＭＳ Ｐゴシック" charset="0"/>
                <a:cs typeface="Arial" pitchFamily="34" charset="0"/>
              </a:rPr>
              <a:t>Topographic surface</a:t>
            </a:r>
          </a:p>
        </p:txBody>
      </p:sp>
      <p:sp>
        <p:nvSpPr>
          <p:cNvPr id="30" name="Text Box 12">
            <a:extLst>
              <a:ext uri="{FF2B5EF4-FFF2-40B4-BE49-F238E27FC236}">
                <a16:creationId xmlns:a16="http://schemas.microsoft.com/office/drawing/2014/main" id="{5C56367D-4D18-4310-B273-9D2D5CF4AA5D}"/>
              </a:ext>
            </a:extLst>
          </p:cNvPr>
          <p:cNvSpPr txBox="1">
            <a:spLocks noChangeArrowheads="1"/>
          </p:cNvSpPr>
          <p:nvPr/>
        </p:nvSpPr>
        <p:spPr bwMode="auto">
          <a:xfrm>
            <a:off x="5826661" y="3998704"/>
            <a:ext cx="3127366" cy="611706"/>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defTabSz="685800" fontAlgn="base">
              <a:spcBef>
                <a:spcPts val="900"/>
              </a:spcBef>
              <a:spcAft>
                <a:spcPct val="0"/>
              </a:spcAft>
              <a:defRPr/>
            </a:pPr>
            <a:r>
              <a:rPr lang="en-US" sz="1125" b="1" dirty="0">
                <a:solidFill>
                  <a:srgbClr val="C00000"/>
                </a:solidFill>
                <a:latin typeface="Verdana" pitchFamily="34" charset="0"/>
                <a:ea typeface="ＭＳ Ｐゴシック" charset="0"/>
                <a:cs typeface="Arial" pitchFamily="34" charset="0"/>
              </a:rPr>
              <a:t>IMPORANT:  For large areas, there is no single defining ellipsoid height for scaling the projection.</a:t>
            </a:r>
          </a:p>
        </p:txBody>
      </p:sp>
      <p:sp>
        <p:nvSpPr>
          <p:cNvPr id="2" name="Slide Number Placeholder 3">
            <a:extLst>
              <a:ext uri="{FF2B5EF4-FFF2-40B4-BE49-F238E27FC236}">
                <a16:creationId xmlns:a16="http://schemas.microsoft.com/office/drawing/2014/main" id="{17526012-B846-C084-38F7-7A032E6AAA99}"/>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defRPr/>
            </a:pPr>
            <a:fld id="{FCA8DAF9-CFC1-344C-89B7-DCB2EBBDC673}" type="slidenum">
              <a:rPr lang="en-US" sz="1200">
                <a:solidFill>
                  <a:srgbClr val="FFFFFF">
                    <a:lumMod val="50000"/>
                  </a:srgbClr>
                </a:solidFill>
                <a:latin typeface="Calibri"/>
              </a:rPr>
              <a:pPr algn="r" defTabSz="342900">
                <a:defRPr/>
              </a:pPr>
              <a:t>21</a:t>
            </a:fld>
            <a:endParaRPr lang="en-US" sz="1200" dirty="0">
              <a:solidFill>
                <a:srgbClr val="FFFFFF">
                  <a:lumMod val="50000"/>
                </a:srgbClr>
              </a:solidFill>
              <a:latin typeface="Calibri"/>
            </a:endParaRPr>
          </a:p>
        </p:txBody>
      </p:sp>
      <p:sp>
        <p:nvSpPr>
          <p:cNvPr id="3" name="Text Box 12">
            <a:extLst>
              <a:ext uri="{FF2B5EF4-FFF2-40B4-BE49-F238E27FC236}">
                <a16:creationId xmlns:a16="http://schemas.microsoft.com/office/drawing/2014/main" id="{7F9B585E-62E4-7F6D-C292-68A6179B9293}"/>
              </a:ext>
            </a:extLst>
          </p:cNvPr>
          <p:cNvSpPr txBox="1">
            <a:spLocks noChangeArrowheads="1"/>
          </p:cNvSpPr>
          <p:nvPr/>
        </p:nvSpPr>
        <p:spPr bwMode="auto">
          <a:xfrm>
            <a:off x="106772" y="825107"/>
            <a:ext cx="2593049" cy="1246495"/>
          </a:xfrm>
          <a:prstGeom prst="rect">
            <a:avLst/>
          </a:prstGeom>
          <a:noFill/>
          <a:ln w="9525">
            <a:noFill/>
            <a:miter lim="800000"/>
            <a:headEnd/>
            <a:tailEnd/>
          </a:ln>
          <a:effectLst/>
        </p:spPr>
        <p:txBody>
          <a:bodyPr wrap="square">
            <a:spAutoFit/>
          </a:bodyPr>
          <a:lstStyle/>
          <a:p>
            <a:pPr defTabSz="685800" fontAlgn="base">
              <a:spcBef>
                <a:spcPct val="50000"/>
              </a:spcBef>
              <a:spcAft>
                <a:spcPct val="0"/>
              </a:spcAft>
              <a:defRPr/>
            </a:pPr>
            <a:r>
              <a:rPr lang="en-US" sz="1500" b="1" i="1" dirty="0">
                <a:solidFill>
                  <a:srgbClr val="000000"/>
                </a:solidFill>
                <a:latin typeface="Verdana" pitchFamily="34" charset="0"/>
                <a:ea typeface="ＭＳ Ｐゴシック" charset="0"/>
                <a:cs typeface="Arial" pitchFamily="34" charset="0"/>
              </a:rPr>
              <a:t>This design approach </a:t>
            </a:r>
            <a:br>
              <a:rPr lang="en-US" sz="1500" b="1" i="1" dirty="0">
                <a:solidFill>
                  <a:srgbClr val="000000"/>
                </a:solidFill>
                <a:latin typeface="Verdana" pitchFamily="34" charset="0"/>
                <a:ea typeface="ＭＳ Ｐゴシック" charset="0"/>
                <a:cs typeface="Arial" pitchFamily="34" charset="0"/>
              </a:rPr>
            </a:br>
            <a:r>
              <a:rPr lang="en-US" sz="1500" b="1" i="1" dirty="0">
                <a:solidFill>
                  <a:srgbClr val="000000"/>
                </a:solidFill>
                <a:latin typeface="Verdana" pitchFamily="34" charset="0"/>
                <a:ea typeface="ＭＳ Ｐゴシック" charset="0"/>
                <a:cs typeface="Arial" pitchFamily="34" charset="0"/>
              </a:rPr>
              <a:t>used for SPCS2022 (minimizes distortion with respect to topography)</a:t>
            </a:r>
          </a:p>
        </p:txBody>
      </p:sp>
      <p:sp>
        <p:nvSpPr>
          <p:cNvPr id="4" name="Text Box 12">
            <a:extLst>
              <a:ext uri="{FF2B5EF4-FFF2-40B4-BE49-F238E27FC236}">
                <a16:creationId xmlns:a16="http://schemas.microsoft.com/office/drawing/2014/main" id="{D33C5D73-32C3-DF8D-3BF9-9C3557F2D876}"/>
              </a:ext>
            </a:extLst>
          </p:cNvPr>
          <p:cNvSpPr txBox="1">
            <a:spLocks noChangeArrowheads="1"/>
          </p:cNvSpPr>
          <p:nvPr/>
        </p:nvSpPr>
        <p:spPr bwMode="auto">
          <a:xfrm>
            <a:off x="5833470" y="3315586"/>
            <a:ext cx="3127366" cy="611706"/>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defTabSz="685800" fontAlgn="base">
              <a:spcBef>
                <a:spcPts val="900"/>
              </a:spcBef>
              <a:spcAft>
                <a:spcPct val="0"/>
              </a:spcAft>
              <a:defRPr/>
            </a:pPr>
            <a:r>
              <a:rPr lang="en-US" sz="1125" b="1" dirty="0">
                <a:solidFill>
                  <a:srgbClr val="C00000"/>
                </a:solidFill>
                <a:latin typeface="Verdana" pitchFamily="34" charset="0"/>
                <a:ea typeface="ＭＳ Ｐゴシック" charset="0"/>
                <a:cs typeface="Arial" pitchFamily="34" charset="0"/>
              </a:rPr>
              <a:t>Projection axis scale can be less than 1 for steeply sloping areas even if heights are large.</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174D6DB-FD9A-821B-B1AE-7CAD6485B2EF}"/>
                  </a:ext>
                </a:extLst>
              </p:cNvPr>
              <p:cNvSpPr txBox="1"/>
              <p:nvPr/>
            </p:nvSpPr>
            <p:spPr>
              <a:xfrm>
                <a:off x="196529" y="4239107"/>
                <a:ext cx="2264466" cy="737125"/>
              </a:xfrm>
              <a:prstGeom prst="rect">
                <a:avLst/>
              </a:prstGeom>
              <a:solidFill>
                <a:schemeClr val="tx1"/>
              </a:solidFill>
              <a:ln>
                <a:solidFill>
                  <a:schemeClr val="accent4">
                    <a:lumMod val="10000"/>
                  </a:schemeClr>
                </a:solidFill>
              </a:ln>
              <a:effectLst>
                <a:outerShdw blurRad="63500" sx="102000" sy="102000" algn="ctr" rotWithShape="0">
                  <a:prstClr val="black">
                    <a:alpha val="40000"/>
                  </a:prstClr>
                </a:outerShdw>
              </a:effectLst>
            </p:spPr>
            <p:txBody>
              <a:bodyPr wrap="none" lIns="0" tIns="0" rIns="0" bIns="0" rtlCol="0" anchor="ctr" anchorCtr="0">
                <a:spAutoFit/>
              </a:bodyPr>
              <a:lstStyle/>
              <a:p>
                <a:pPr algn="ctr" defTabSz="342900" fontAlgn="base">
                  <a:lnSpc>
                    <a:spcPct val="110000"/>
                  </a:lnSpc>
                  <a:spcBef>
                    <a:spcPts val="450"/>
                  </a:spcBef>
                  <a:spcAft>
                    <a:spcPts val="450"/>
                  </a:spcAft>
                  <a:defRPr/>
                </a:pPr>
                <a14:m>
                  <m:oMathPara xmlns:m="http://schemas.openxmlformats.org/officeDocument/2006/math">
                    <m:oMathParaPr>
                      <m:jc m:val="center"/>
                    </m:oMathParaPr>
                    <m:oMath xmlns:m="http://schemas.openxmlformats.org/officeDocument/2006/math">
                      <m:r>
                        <a:rPr lang="en-US" sz="2100" b="1" i="1">
                          <a:solidFill>
                            <a:srgbClr val="DADADA">
                              <a:lumMod val="10000"/>
                            </a:srgbClr>
                          </a:solidFill>
                          <a:latin typeface="Cambria Math" panose="02040503050406030204" pitchFamily="18" charset="0"/>
                          <a:ea typeface="Cambria Math" panose="02040503050406030204" pitchFamily="18" charset="0"/>
                        </a:rPr>
                        <m:t> </m:t>
                      </m:r>
                      <m:r>
                        <a:rPr lang="en-US" sz="2100" b="1" i="1">
                          <a:solidFill>
                            <a:srgbClr val="C00000"/>
                          </a:solidFill>
                          <a:latin typeface="Cambria Math" panose="02040503050406030204" pitchFamily="18" charset="0"/>
                          <a:ea typeface="Cambria Math" panose="02040503050406030204" pitchFamily="18" charset="0"/>
                        </a:rPr>
                        <m:t>𝜹</m:t>
                      </m:r>
                      <m:r>
                        <a:rPr lang="en-US" sz="2100" b="1" i="1">
                          <a:solidFill>
                            <a:srgbClr val="C00000"/>
                          </a:solidFill>
                          <a:latin typeface="Cambria Math" panose="02040503050406030204" pitchFamily="18" charset="0"/>
                        </a:rPr>
                        <m:t>=</m:t>
                      </m:r>
                      <m:r>
                        <a:rPr lang="en-US" sz="2100" b="1" i="1">
                          <a:solidFill>
                            <a:srgbClr val="C00000"/>
                          </a:solidFill>
                          <a:latin typeface="Cambria Math" panose="02040503050406030204" pitchFamily="18" charset="0"/>
                        </a:rPr>
                        <m:t>𝒌</m:t>
                      </m:r>
                      <m:d>
                        <m:dPr>
                          <m:ctrlPr>
                            <a:rPr lang="en-US" sz="2100" b="1" i="1">
                              <a:solidFill>
                                <a:srgbClr val="C00000"/>
                              </a:solidFill>
                              <a:latin typeface="Cambria Math" panose="02040503050406030204" pitchFamily="18" charset="0"/>
                            </a:rPr>
                          </m:ctrlPr>
                        </m:dPr>
                        <m:e>
                          <m:f>
                            <m:fPr>
                              <m:ctrlPr>
                                <a:rPr lang="en-US" sz="2100" b="1" i="1">
                                  <a:solidFill>
                                    <a:srgbClr val="C00000"/>
                                  </a:solidFill>
                                  <a:latin typeface="Cambria Math" panose="02040503050406030204" pitchFamily="18" charset="0"/>
                                </a:rPr>
                              </m:ctrlPr>
                            </m:fPr>
                            <m:num>
                              <m:r>
                                <a:rPr lang="en-US" sz="2100" b="1" i="1">
                                  <a:solidFill>
                                    <a:srgbClr val="C00000"/>
                                  </a:solidFill>
                                  <a:latin typeface="Cambria Math" panose="02040503050406030204" pitchFamily="18" charset="0"/>
                                </a:rPr>
                                <m:t>𝑹</m:t>
                              </m:r>
                            </m:num>
                            <m:den>
                              <m:r>
                                <a:rPr lang="en-US" sz="2100" b="1" i="1">
                                  <a:solidFill>
                                    <a:srgbClr val="C00000"/>
                                  </a:solidFill>
                                  <a:latin typeface="Cambria Math" panose="02040503050406030204" pitchFamily="18" charset="0"/>
                                </a:rPr>
                                <m:t>𝑹</m:t>
                              </m:r>
                              <m:r>
                                <a:rPr lang="en-US" sz="2100" b="1" i="1">
                                  <a:solidFill>
                                    <a:srgbClr val="C00000"/>
                                  </a:solidFill>
                                  <a:latin typeface="Cambria Math" panose="02040503050406030204" pitchFamily="18" charset="0"/>
                                </a:rPr>
                                <m:t>+</m:t>
                              </m:r>
                              <m:r>
                                <a:rPr lang="en-US" sz="2100" b="1" i="1">
                                  <a:solidFill>
                                    <a:srgbClr val="C00000"/>
                                  </a:solidFill>
                                  <a:latin typeface="Cambria Math" panose="02040503050406030204" pitchFamily="18" charset="0"/>
                                </a:rPr>
                                <m:t>𝒉</m:t>
                              </m:r>
                            </m:den>
                          </m:f>
                        </m:e>
                      </m:d>
                      <m:r>
                        <a:rPr lang="en-US" sz="2100" b="1" i="1">
                          <a:solidFill>
                            <a:srgbClr val="C00000"/>
                          </a:solidFill>
                          <a:latin typeface="Cambria Math" panose="02040503050406030204" pitchFamily="18" charset="0"/>
                        </a:rPr>
                        <m:t>−</m:t>
                      </m:r>
                      <m:r>
                        <a:rPr lang="en-US" sz="2100" b="1" i="1">
                          <a:solidFill>
                            <a:srgbClr val="C00000"/>
                          </a:solidFill>
                          <a:latin typeface="Cambria Math" panose="02040503050406030204" pitchFamily="18" charset="0"/>
                        </a:rPr>
                        <m:t>𝟏</m:t>
                      </m:r>
                    </m:oMath>
                  </m:oMathPara>
                </a14:m>
                <a:endParaRPr lang="en-US" sz="2100" b="1" dirty="0">
                  <a:solidFill>
                    <a:srgbClr val="DADADA">
                      <a:lumMod val="10000"/>
                    </a:srgbClr>
                  </a:solidFill>
                  <a:latin typeface="Calibri" charset="0"/>
                  <a:ea typeface="ＭＳ Ｐゴシック" charset="0"/>
                </a:endParaRPr>
              </a:p>
            </p:txBody>
          </p:sp>
        </mc:Choice>
        <mc:Fallback>
          <p:sp>
            <p:nvSpPr>
              <p:cNvPr id="5" name="TextBox 4">
                <a:extLst>
                  <a:ext uri="{FF2B5EF4-FFF2-40B4-BE49-F238E27FC236}">
                    <a16:creationId xmlns:a16="http://schemas.microsoft.com/office/drawing/2014/main" id="{A174D6DB-FD9A-821B-B1AE-7CAD6485B2EF}"/>
                  </a:ext>
                </a:extLst>
              </p:cNvPr>
              <p:cNvSpPr txBox="1">
                <a:spLocks noRot="1" noChangeAspect="1" noMove="1" noResize="1" noEditPoints="1" noAdjustHandles="1" noChangeArrowheads="1" noChangeShapeType="1" noTextEdit="1"/>
              </p:cNvSpPr>
              <p:nvPr/>
            </p:nvSpPr>
            <p:spPr>
              <a:xfrm>
                <a:off x="196529" y="4239107"/>
                <a:ext cx="2264466" cy="737125"/>
              </a:xfrm>
              <a:prstGeom prst="rect">
                <a:avLst/>
              </a:prstGeom>
              <a:blipFill>
                <a:blip r:embed="rId4"/>
                <a:stretch>
                  <a:fillRect/>
                </a:stretch>
              </a:blipFill>
              <a:ln>
                <a:solidFill>
                  <a:schemeClr val="accent4">
                    <a:lumMod val="10000"/>
                  </a:schemeClr>
                </a:solidFill>
              </a:ln>
              <a:effectLst>
                <a:outerShdw blurRad="63500" sx="102000" sy="102000" algn="ctr" rotWithShape="0">
                  <a:prstClr val="black">
                    <a:alpha val="40000"/>
                  </a:prstClr>
                </a:outerShdw>
              </a:effectLst>
            </p:spPr>
            <p:txBody>
              <a:bodyPr/>
              <a:lstStyle/>
              <a:p>
                <a:r>
                  <a:rPr lang="en-US">
                    <a:noFill/>
                  </a:rPr>
                  <a:t> </a:t>
                </a:r>
              </a:p>
            </p:txBody>
          </p:sp>
        </mc:Fallback>
      </mc:AlternateContent>
      <p:sp>
        <p:nvSpPr>
          <p:cNvPr id="6" name="Text Box 12">
            <a:extLst>
              <a:ext uri="{FF2B5EF4-FFF2-40B4-BE49-F238E27FC236}">
                <a16:creationId xmlns:a16="http://schemas.microsoft.com/office/drawing/2014/main" id="{466171D3-CE25-FB2B-6FDD-6A0062A24DF5}"/>
              </a:ext>
            </a:extLst>
          </p:cNvPr>
          <p:cNvSpPr txBox="1">
            <a:spLocks noChangeArrowheads="1"/>
          </p:cNvSpPr>
          <p:nvPr/>
        </p:nvSpPr>
        <p:spPr bwMode="auto">
          <a:xfrm>
            <a:off x="5034846" y="4421448"/>
            <a:ext cx="412845" cy="738664"/>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R</a:t>
            </a:r>
            <a:r>
              <a:rPr lang="en-US" sz="2100" b="1" baseline="-25000" dirty="0">
                <a:solidFill>
                  <a:srgbClr val="000000"/>
                </a:solidFill>
                <a:latin typeface="Times New Roman" panose="02020603050405020304" pitchFamily="18" charset="0"/>
                <a:ea typeface="ＭＳ Ｐゴシック" charset="0"/>
                <a:cs typeface="Times New Roman" panose="02020603050405020304" pitchFamily="18" charset="0"/>
              </a:rPr>
              <a:t>2</a:t>
            </a:r>
            <a:endParaRPr lang="en-US" sz="2100" b="1" dirty="0">
              <a:solidFill>
                <a:srgbClr val="000000"/>
              </a:solidFill>
              <a:latin typeface="Times New Roman" panose="02020603050405020304" pitchFamily="18" charset="0"/>
              <a:ea typeface="ＭＳ Ｐゴシック" charset="0"/>
              <a:cs typeface="Times New Roman" panose="02020603050405020304" pitchFamily="18" charset="0"/>
            </a:endParaRPr>
          </a:p>
        </p:txBody>
      </p:sp>
      <p:sp>
        <p:nvSpPr>
          <p:cNvPr id="7" name="Left Brace 6">
            <a:extLst>
              <a:ext uri="{FF2B5EF4-FFF2-40B4-BE49-F238E27FC236}">
                <a16:creationId xmlns:a16="http://schemas.microsoft.com/office/drawing/2014/main" id="{4F4C8806-D6F6-0D33-3F90-B8A7E8EBD99D}"/>
              </a:ext>
            </a:extLst>
          </p:cNvPr>
          <p:cNvSpPr/>
          <p:nvPr/>
        </p:nvSpPr>
        <p:spPr>
          <a:xfrm rot="11229611">
            <a:off x="4884682" y="2585347"/>
            <a:ext cx="137160" cy="404622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125" b="1" dirty="0">
              <a:solidFill>
                <a:srgbClr val="FFFFFF"/>
              </a:solidFill>
              <a:latin typeface="Times New Roman" pitchFamily="18" charset="0"/>
              <a:cs typeface="Times New Roman" pitchFamily="18" charset="0"/>
            </a:endParaRPr>
          </a:p>
        </p:txBody>
      </p:sp>
      <p:sp>
        <p:nvSpPr>
          <p:cNvPr id="8" name="Text Box 12">
            <a:extLst>
              <a:ext uri="{FF2B5EF4-FFF2-40B4-BE49-F238E27FC236}">
                <a16:creationId xmlns:a16="http://schemas.microsoft.com/office/drawing/2014/main" id="{59C254DE-5DE2-F8D0-61D5-4C7ABFC74421}"/>
              </a:ext>
            </a:extLst>
          </p:cNvPr>
          <p:cNvSpPr txBox="1">
            <a:spLocks noChangeArrowheads="1"/>
          </p:cNvSpPr>
          <p:nvPr/>
        </p:nvSpPr>
        <p:spPr bwMode="auto">
          <a:xfrm>
            <a:off x="3207414" y="4580594"/>
            <a:ext cx="412845" cy="738664"/>
          </a:xfrm>
          <a:prstGeom prst="rect">
            <a:avLst/>
          </a:prstGeom>
          <a:noFill/>
          <a:ln w="9525">
            <a:noFill/>
            <a:miter lim="800000"/>
            <a:headEnd/>
            <a:tailEnd/>
          </a:ln>
          <a:effectLst/>
        </p:spPr>
        <p:txBody>
          <a:bodyPr wrap="square">
            <a:spAutoFit/>
          </a:bodyPr>
          <a:lstStyle/>
          <a:p>
            <a:pPr algn="ctr" defTabSz="685800" fontAlgn="base">
              <a:spcBef>
                <a:spcPct val="50000"/>
              </a:spcBef>
              <a:spcAft>
                <a:spcPct val="0"/>
              </a:spcAft>
              <a:defRPr/>
            </a:pPr>
            <a:r>
              <a:rPr lang="en-US" sz="2100" b="1" i="1" dirty="0">
                <a:solidFill>
                  <a:srgbClr val="000000"/>
                </a:solidFill>
                <a:latin typeface="Times New Roman" panose="02020603050405020304" pitchFamily="18" charset="0"/>
                <a:ea typeface="ＭＳ Ｐゴシック" charset="0"/>
                <a:cs typeface="Times New Roman" panose="02020603050405020304" pitchFamily="18" charset="0"/>
              </a:rPr>
              <a:t>R</a:t>
            </a:r>
            <a:r>
              <a:rPr lang="en-US" sz="2100" b="1" baseline="-25000" dirty="0">
                <a:solidFill>
                  <a:srgbClr val="000000"/>
                </a:solidFill>
                <a:latin typeface="Times New Roman" panose="02020603050405020304" pitchFamily="18" charset="0"/>
                <a:ea typeface="ＭＳ Ｐゴシック" charset="0"/>
                <a:cs typeface="Times New Roman" panose="02020603050405020304" pitchFamily="18" charset="0"/>
              </a:rPr>
              <a:t>1</a:t>
            </a:r>
            <a:endParaRPr lang="en-US" sz="2100" b="1" dirty="0">
              <a:solidFill>
                <a:srgbClr val="000000"/>
              </a:solidFill>
              <a:latin typeface="Times New Roman" panose="02020603050405020304" pitchFamily="18" charset="0"/>
              <a:ea typeface="ＭＳ Ｐゴシック" charset="0"/>
              <a:cs typeface="Times New Roman" panose="02020603050405020304" pitchFamily="18" charset="0"/>
            </a:endParaRPr>
          </a:p>
        </p:txBody>
      </p:sp>
      <p:sp>
        <p:nvSpPr>
          <p:cNvPr id="9" name="Left Brace 8">
            <a:extLst>
              <a:ext uri="{FF2B5EF4-FFF2-40B4-BE49-F238E27FC236}">
                <a16:creationId xmlns:a16="http://schemas.microsoft.com/office/drawing/2014/main" id="{A35E446E-0DCA-4A98-9E6F-DDC950F8B40A}"/>
              </a:ext>
            </a:extLst>
          </p:cNvPr>
          <p:cNvSpPr/>
          <p:nvPr/>
        </p:nvSpPr>
        <p:spPr>
          <a:xfrm rot="20316347">
            <a:off x="3647613" y="2734244"/>
            <a:ext cx="137160" cy="404622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125"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17820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wipe(down)">
                                      <p:cBhvr>
                                        <p:cTn id="40" dur="500"/>
                                        <p:tgtEl>
                                          <p:spTgt spid="84"/>
                                        </p:tgtEl>
                                      </p:cBhvr>
                                    </p:animEffect>
                                  </p:childTnLst>
                                </p:cTn>
                              </p:par>
                              <p:par>
                                <p:cTn id="41" presetID="22" presetClass="entr" presetSubtype="4"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wipe(down)">
                                      <p:cBhvr>
                                        <p:cTn id="43" dur="500"/>
                                        <p:tgtEl>
                                          <p:spTgt spid="7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fade">
                                      <p:cBhvr>
                                        <p:cTn id="60" dur="500"/>
                                        <p:tgtEl>
                                          <p:spTgt spid="62"/>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500"/>
                                        <p:tgtEl>
                                          <p:spTgt spid="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500"/>
                                        <p:tgtEl>
                                          <p:spTgt spid="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animBg="1"/>
      <p:bldP spid="35" grpId="0" animBg="1"/>
      <p:bldP spid="38" grpId="0" animBg="1"/>
      <p:bldP spid="39" grpId="0" animBg="1"/>
      <p:bldP spid="42" grpId="0"/>
      <p:bldP spid="48" grpId="0" animBg="1"/>
      <p:bldP spid="49" grpId="0"/>
      <p:bldP spid="57" grpId="0" animBg="1"/>
      <p:bldP spid="60" grpId="0"/>
      <p:bldP spid="61" grpId="0" animBg="1"/>
      <p:bldP spid="62" grpId="0"/>
      <p:bldP spid="30" grpId="0" animBg="1"/>
      <p:bldP spid="3" grpId="0"/>
      <p:bldP spid="4" grpId="0" animBg="1"/>
      <p:bldP spid="5" grpId="0" animBg="1"/>
      <p:bldP spid="6" grpId="0"/>
      <p:bldP spid="7" grpId="0" animBg="1"/>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1B6D-8A51-485D-8207-BC6AEA19A400}"/>
              </a:ext>
            </a:extLst>
          </p:cNvPr>
          <p:cNvSpPr>
            <a:spLocks noGrp="1"/>
          </p:cNvSpPr>
          <p:nvPr>
            <p:ph type="title"/>
          </p:nvPr>
        </p:nvSpPr>
        <p:spPr/>
        <p:txBody>
          <a:bodyPr>
            <a:normAutofit/>
          </a:bodyPr>
          <a:lstStyle/>
          <a:p>
            <a:r>
              <a:rPr lang="en-US" dirty="0"/>
              <a:t>Linear distortion magnitudes</a:t>
            </a:r>
          </a:p>
        </p:txBody>
      </p:sp>
      <p:graphicFrame>
        <p:nvGraphicFramePr>
          <p:cNvPr id="3" name="Table 2">
            <a:extLst>
              <a:ext uri="{FF2B5EF4-FFF2-40B4-BE49-F238E27FC236}">
                <a16:creationId xmlns:a16="http://schemas.microsoft.com/office/drawing/2014/main" id="{578F7AD0-BF0A-467F-B5F9-D671E13D1A72}"/>
              </a:ext>
            </a:extLst>
          </p:cNvPr>
          <p:cNvGraphicFramePr>
            <a:graphicFrameLocks noGrp="1"/>
          </p:cNvGraphicFramePr>
          <p:nvPr>
            <p:extLst>
              <p:ext uri="{D42A27DB-BD31-4B8C-83A1-F6EECF244321}">
                <p14:modId xmlns:p14="http://schemas.microsoft.com/office/powerpoint/2010/main" val="3764603303"/>
              </p:ext>
            </p:extLst>
          </p:nvPr>
        </p:nvGraphicFramePr>
        <p:xfrm>
          <a:off x="260346" y="1142999"/>
          <a:ext cx="8623308" cy="3873205"/>
        </p:xfrm>
        <a:graphic>
          <a:graphicData uri="http://schemas.openxmlformats.org/drawingml/2006/table">
            <a:tbl>
              <a:tblPr firstRow="1" bandRow="1">
                <a:tableStyleId>{5C22544A-7EE6-4342-B048-85BDC9FD1C3A}</a:tableStyleId>
              </a:tblPr>
              <a:tblGrid>
                <a:gridCol w="2155827">
                  <a:extLst>
                    <a:ext uri="{9D8B030D-6E8A-4147-A177-3AD203B41FA5}">
                      <a16:colId xmlns:a16="http://schemas.microsoft.com/office/drawing/2014/main" val="3392396671"/>
                    </a:ext>
                  </a:extLst>
                </a:gridCol>
                <a:gridCol w="1993902">
                  <a:extLst>
                    <a:ext uri="{9D8B030D-6E8A-4147-A177-3AD203B41FA5}">
                      <a16:colId xmlns:a16="http://schemas.microsoft.com/office/drawing/2014/main" val="2296970034"/>
                    </a:ext>
                  </a:extLst>
                </a:gridCol>
                <a:gridCol w="2317752">
                  <a:extLst>
                    <a:ext uri="{9D8B030D-6E8A-4147-A177-3AD203B41FA5}">
                      <a16:colId xmlns:a16="http://schemas.microsoft.com/office/drawing/2014/main" val="542963314"/>
                    </a:ext>
                  </a:extLst>
                </a:gridCol>
                <a:gridCol w="2155827">
                  <a:extLst>
                    <a:ext uri="{9D8B030D-6E8A-4147-A177-3AD203B41FA5}">
                      <a16:colId xmlns:a16="http://schemas.microsoft.com/office/drawing/2014/main" val="2885494713"/>
                    </a:ext>
                  </a:extLst>
                </a:gridCol>
              </a:tblGrid>
              <a:tr h="774641">
                <a:tc>
                  <a:txBody>
                    <a:bodyPr/>
                    <a:lstStyle/>
                    <a:p>
                      <a:pPr algn="ctr"/>
                      <a:r>
                        <a:rPr lang="en-US" sz="2000" b="1" dirty="0"/>
                        <a:t>Parts per million</a:t>
                      </a:r>
                    </a:p>
                  </a:txBody>
                  <a:tcPr anchor="ctr"/>
                </a:tc>
                <a:tc>
                  <a:txBody>
                    <a:bodyPr/>
                    <a:lstStyle/>
                    <a:p>
                      <a:pPr algn="ctr"/>
                      <a:r>
                        <a:rPr lang="en-US" sz="2000" b="1" dirty="0"/>
                        <a:t>Centimeters per kilometer</a:t>
                      </a:r>
                    </a:p>
                  </a:txBody>
                  <a:tcPr anchor="ctr"/>
                </a:tc>
                <a:tc>
                  <a:txBody>
                    <a:bodyPr/>
                    <a:lstStyle/>
                    <a:p>
                      <a:pPr algn="ctr"/>
                      <a:r>
                        <a:rPr lang="en-US" sz="2000" b="1" dirty="0"/>
                        <a:t>Feet </a:t>
                      </a:r>
                      <a:br>
                        <a:rPr lang="en-US" sz="2000" b="1" dirty="0"/>
                      </a:br>
                      <a:r>
                        <a:rPr lang="en-US" sz="2000" b="1" dirty="0"/>
                        <a:t>per mile</a:t>
                      </a:r>
                    </a:p>
                  </a:txBody>
                  <a:tcPr anchor="ctr"/>
                </a:tc>
                <a:tc>
                  <a:txBody>
                    <a:bodyPr/>
                    <a:lstStyle/>
                    <a:p>
                      <a:pPr algn="ctr"/>
                      <a:r>
                        <a:rPr lang="en-US" sz="2000" b="1" dirty="0"/>
                        <a:t>Dimensionless ratio</a:t>
                      </a:r>
                    </a:p>
                  </a:txBody>
                  <a:tcPr anchor="ctr"/>
                </a:tc>
                <a:extLst>
                  <a:ext uri="{0D108BD9-81ED-4DB2-BD59-A6C34878D82A}">
                    <a16:rowId xmlns:a16="http://schemas.microsoft.com/office/drawing/2014/main" val="393860204"/>
                  </a:ext>
                </a:extLst>
              </a:tr>
              <a:tr h="774641">
                <a:tc>
                  <a:txBody>
                    <a:bodyPr/>
                    <a:lstStyle/>
                    <a:p>
                      <a:pPr algn="ctr"/>
                      <a:r>
                        <a:rPr lang="en-US" sz="2000" b="1" dirty="0"/>
                        <a:t>20 ppm</a:t>
                      </a:r>
                    </a:p>
                  </a:txBody>
                  <a:tcPr anchor="ctr"/>
                </a:tc>
                <a:tc>
                  <a:txBody>
                    <a:bodyPr/>
                    <a:lstStyle/>
                    <a:p>
                      <a:pPr algn="ctr"/>
                      <a:r>
                        <a:rPr lang="en-US" sz="2000" b="1" dirty="0"/>
                        <a:t>2 cm/km</a:t>
                      </a:r>
                    </a:p>
                  </a:txBody>
                  <a:tcPr anchor="ctr"/>
                </a:tc>
                <a:tc>
                  <a:txBody>
                    <a:bodyPr/>
                    <a:lstStyle/>
                    <a:p>
                      <a:pPr algn="ctr"/>
                      <a:r>
                        <a:rPr lang="en-US" sz="2000" b="1" dirty="0"/>
                        <a:t>0.1 ft/mile</a:t>
                      </a:r>
                    </a:p>
                  </a:txBody>
                  <a:tcPr anchor="ctr"/>
                </a:tc>
                <a:tc>
                  <a:txBody>
                    <a:bodyPr/>
                    <a:lstStyle/>
                    <a:p>
                      <a:pPr algn="ctr"/>
                      <a:r>
                        <a:rPr lang="en-US" sz="2000" b="1" dirty="0"/>
                        <a:t>1:50,000</a:t>
                      </a:r>
                    </a:p>
                  </a:txBody>
                  <a:tcPr anchor="ctr"/>
                </a:tc>
                <a:extLst>
                  <a:ext uri="{0D108BD9-81ED-4DB2-BD59-A6C34878D82A}">
                    <a16:rowId xmlns:a16="http://schemas.microsoft.com/office/drawing/2014/main" val="2789944770"/>
                  </a:ext>
                </a:extLst>
              </a:tr>
              <a:tr h="774641">
                <a:tc>
                  <a:txBody>
                    <a:bodyPr/>
                    <a:lstStyle/>
                    <a:p>
                      <a:pPr algn="ctr"/>
                      <a:r>
                        <a:rPr lang="en-US" sz="2000" b="1" dirty="0"/>
                        <a:t>50 ppm </a:t>
                      </a:r>
                    </a:p>
                  </a:txBody>
                  <a:tcPr anchor="ctr"/>
                </a:tc>
                <a:tc>
                  <a:txBody>
                    <a:bodyPr/>
                    <a:lstStyle/>
                    <a:p>
                      <a:pPr algn="ctr"/>
                      <a:r>
                        <a:rPr lang="en-US" sz="2000" b="1" dirty="0"/>
                        <a:t>5 cm/km</a:t>
                      </a:r>
                    </a:p>
                  </a:txBody>
                  <a:tcPr anchor="ctr"/>
                </a:tc>
                <a:tc>
                  <a:txBody>
                    <a:bodyPr/>
                    <a:lstStyle/>
                    <a:p>
                      <a:pPr algn="ctr"/>
                      <a:r>
                        <a:rPr lang="en-US" sz="2000" b="1" dirty="0"/>
                        <a:t>0.3 ft/mile</a:t>
                      </a:r>
                    </a:p>
                  </a:txBody>
                  <a:tcPr anchor="ctr"/>
                </a:tc>
                <a:tc>
                  <a:txBody>
                    <a:bodyPr/>
                    <a:lstStyle/>
                    <a:p>
                      <a:pPr algn="ctr"/>
                      <a:r>
                        <a:rPr lang="en-US" sz="2000" b="1" dirty="0"/>
                        <a:t>1:20,000</a:t>
                      </a:r>
                    </a:p>
                  </a:txBody>
                  <a:tcPr anchor="ctr"/>
                </a:tc>
                <a:extLst>
                  <a:ext uri="{0D108BD9-81ED-4DB2-BD59-A6C34878D82A}">
                    <a16:rowId xmlns:a16="http://schemas.microsoft.com/office/drawing/2014/main" val="1930693936"/>
                  </a:ext>
                </a:extLst>
              </a:tr>
              <a:tr h="774641">
                <a:tc>
                  <a:txBody>
                    <a:bodyPr/>
                    <a:lstStyle/>
                    <a:p>
                      <a:pPr algn="ctr"/>
                      <a:r>
                        <a:rPr lang="en-US" sz="2000" b="1" dirty="0"/>
                        <a:t>100 ppm</a:t>
                      </a:r>
                    </a:p>
                  </a:txBody>
                  <a:tcPr anchor="ctr"/>
                </a:tc>
                <a:tc>
                  <a:txBody>
                    <a:bodyPr/>
                    <a:lstStyle/>
                    <a:p>
                      <a:pPr algn="ctr"/>
                      <a:r>
                        <a:rPr lang="en-US" sz="2000" b="1" dirty="0"/>
                        <a:t>10 cm/km</a:t>
                      </a:r>
                    </a:p>
                  </a:txBody>
                  <a:tcPr anchor="ctr"/>
                </a:tc>
                <a:tc>
                  <a:txBody>
                    <a:bodyPr/>
                    <a:lstStyle/>
                    <a:p>
                      <a:pPr algn="ctr"/>
                      <a:r>
                        <a:rPr lang="en-US" sz="2000" b="1" dirty="0"/>
                        <a:t>0.5 ft/mile</a:t>
                      </a:r>
                    </a:p>
                  </a:txBody>
                  <a:tcPr anchor="ctr"/>
                </a:tc>
                <a:tc>
                  <a:txBody>
                    <a:bodyPr/>
                    <a:lstStyle/>
                    <a:p>
                      <a:pPr algn="ctr"/>
                      <a:r>
                        <a:rPr lang="en-US" sz="2000" b="1" dirty="0"/>
                        <a:t>1:10,000</a:t>
                      </a:r>
                    </a:p>
                  </a:txBody>
                  <a:tcPr anchor="ctr"/>
                </a:tc>
                <a:extLst>
                  <a:ext uri="{0D108BD9-81ED-4DB2-BD59-A6C34878D82A}">
                    <a16:rowId xmlns:a16="http://schemas.microsoft.com/office/drawing/2014/main" val="4018885100"/>
                  </a:ext>
                </a:extLst>
              </a:tr>
              <a:tr h="774641">
                <a:tc>
                  <a:txBody>
                    <a:bodyPr/>
                    <a:lstStyle/>
                    <a:p>
                      <a:pPr algn="ctr"/>
                      <a:r>
                        <a:rPr lang="en-US" sz="2000" b="1" dirty="0"/>
                        <a:t>400 ppm</a:t>
                      </a:r>
                    </a:p>
                  </a:txBody>
                  <a:tcPr anchor="ctr"/>
                </a:tc>
                <a:tc>
                  <a:txBody>
                    <a:bodyPr/>
                    <a:lstStyle/>
                    <a:p>
                      <a:pPr algn="ctr"/>
                      <a:r>
                        <a:rPr lang="en-US" sz="2000" b="1" dirty="0"/>
                        <a:t>40 cm/km</a:t>
                      </a:r>
                    </a:p>
                  </a:txBody>
                  <a:tcPr anchor="ctr"/>
                </a:tc>
                <a:tc>
                  <a:txBody>
                    <a:bodyPr/>
                    <a:lstStyle/>
                    <a:p>
                      <a:pPr algn="ctr"/>
                      <a:r>
                        <a:rPr lang="en-US" sz="2000" b="1" dirty="0"/>
                        <a:t>2.1 ft/mile</a:t>
                      </a:r>
                    </a:p>
                  </a:txBody>
                  <a:tcPr anchor="ctr"/>
                </a:tc>
                <a:tc>
                  <a:txBody>
                    <a:bodyPr/>
                    <a:lstStyle/>
                    <a:p>
                      <a:pPr algn="ctr"/>
                      <a:r>
                        <a:rPr lang="en-US" sz="2000" b="1" dirty="0"/>
                        <a:t>1:2,500</a:t>
                      </a:r>
                    </a:p>
                  </a:txBody>
                  <a:tcPr anchor="ctr"/>
                </a:tc>
                <a:extLst>
                  <a:ext uri="{0D108BD9-81ED-4DB2-BD59-A6C34878D82A}">
                    <a16:rowId xmlns:a16="http://schemas.microsoft.com/office/drawing/2014/main" val="3788568049"/>
                  </a:ext>
                </a:extLst>
              </a:tr>
            </a:tbl>
          </a:graphicData>
        </a:graphic>
      </p:graphicFrame>
    </p:spTree>
    <p:extLst>
      <p:ext uri="{BB962C8B-B14F-4D97-AF65-F5344CB8AC3E}">
        <p14:creationId xmlns:p14="http://schemas.microsoft.com/office/powerpoint/2010/main" val="1635325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89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07651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3557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84514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E87-CB25-49FC-AB61-F977F41362F5}"/>
              </a:ext>
            </a:extLst>
          </p:cNvPr>
          <p:cNvSpPr>
            <a:spLocks noGrp="1"/>
          </p:cNvSpPr>
          <p:nvPr>
            <p:ph type="title"/>
          </p:nvPr>
        </p:nvSpPr>
        <p:spPr/>
        <p:txBody>
          <a:bodyPr/>
          <a:lstStyle/>
          <a:p>
            <a:r>
              <a:rPr lang="en-US" dirty="0"/>
              <a:t>SPCS2022 statistics</a:t>
            </a:r>
          </a:p>
        </p:txBody>
      </p:sp>
      <p:sp>
        <p:nvSpPr>
          <p:cNvPr id="3" name="Content Placeholder 2">
            <a:extLst>
              <a:ext uri="{FF2B5EF4-FFF2-40B4-BE49-F238E27FC236}">
                <a16:creationId xmlns:a16="http://schemas.microsoft.com/office/drawing/2014/main" id="{A62A5A9D-487A-49AE-981F-D6F43DD16B96}"/>
              </a:ext>
            </a:extLst>
          </p:cNvPr>
          <p:cNvSpPr>
            <a:spLocks noGrp="1"/>
          </p:cNvSpPr>
          <p:nvPr>
            <p:ph idx="1"/>
          </p:nvPr>
        </p:nvSpPr>
        <p:spPr/>
        <p:txBody>
          <a:bodyPr/>
          <a:lstStyle/>
          <a:p>
            <a:r>
              <a:rPr lang="en-US" dirty="0"/>
              <a:t>Total of 968 zones</a:t>
            </a:r>
          </a:p>
          <a:p>
            <a:pPr lvl="1"/>
            <a:r>
              <a:rPr lang="en-US" dirty="0"/>
              <a:t>Yep… 159 zones designed by NGS</a:t>
            </a:r>
          </a:p>
          <a:p>
            <a:pPr lvl="1"/>
            <a:r>
              <a:rPr lang="en-US" dirty="0"/>
              <a:t>But also 806 zones </a:t>
            </a:r>
            <a:r>
              <a:rPr lang="en-US" i="1" dirty="0"/>
              <a:t>designed by the states</a:t>
            </a:r>
          </a:p>
          <a:p>
            <a:r>
              <a:rPr lang="en-US" dirty="0"/>
              <a:t>Nowhere else (that we know of) can citizens and stakeholders directly contribute to national geodetic infrastructure</a:t>
            </a:r>
          </a:p>
        </p:txBody>
      </p:sp>
    </p:spTree>
    <p:extLst>
      <p:ext uri="{BB962C8B-B14F-4D97-AF65-F5344CB8AC3E}">
        <p14:creationId xmlns:p14="http://schemas.microsoft.com/office/powerpoint/2010/main" val="4125750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DBB9BB-7C8D-FDAC-21BA-2BECC7557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68580"/>
            <a:ext cx="6858000" cy="4869213"/>
          </a:xfrm>
          <a:prstGeom prst="rect">
            <a:avLst/>
          </a:prstGeom>
        </p:spPr>
      </p:pic>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rmAutofit/>
          </a:bodyPr>
          <a:lstStyle/>
          <a:p>
            <a:r>
              <a:rPr lang="en-US" sz="2400" dirty="0">
                <a:latin typeface="+mn-lt"/>
              </a:rPr>
              <a:t>SPCS2022 zone layers</a:t>
            </a:r>
            <a:endParaRPr lang="en-US" sz="2400" i="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960120"/>
            <a:ext cx="2537460" cy="3633788"/>
          </a:xfrm>
        </p:spPr>
        <p:txBody>
          <a:bodyPr vert="horz" lIns="91440" tIns="34290" rIns="91440" bIns="34290" numCol="1" rtlCol="0">
            <a:normAutofit/>
          </a:bodyPr>
          <a:lstStyle/>
          <a:p>
            <a:pPr marL="0" indent="0">
              <a:lnSpc>
                <a:spcPct val="80000"/>
              </a:lnSpc>
              <a:spcBef>
                <a:spcPts val="450"/>
              </a:spcBef>
              <a:buNone/>
            </a:pPr>
            <a:r>
              <a:rPr lang="en-US" b="1" dirty="0"/>
              <a:t>1 layer:  </a:t>
            </a:r>
            <a:r>
              <a:rPr lang="en-US" dirty="0"/>
              <a:t>12 states plus 6 territories</a:t>
            </a:r>
          </a:p>
          <a:p>
            <a:pPr marL="685800" indent="-1028700">
              <a:lnSpc>
                <a:spcPct val="80000"/>
              </a:lnSpc>
              <a:spcBef>
                <a:spcPts val="450"/>
              </a:spcBef>
            </a:pPr>
            <a:endParaRPr lang="en-US" dirty="0"/>
          </a:p>
          <a:p>
            <a:pPr marL="0" indent="0">
              <a:lnSpc>
                <a:spcPct val="80000"/>
              </a:lnSpc>
              <a:spcBef>
                <a:spcPts val="450"/>
              </a:spcBef>
              <a:buNone/>
            </a:pPr>
            <a:r>
              <a:rPr lang="en-US" b="1" dirty="0"/>
              <a:t>2 layers:  </a:t>
            </a:r>
            <a:r>
              <a:rPr lang="en-US" dirty="0"/>
              <a:t>28 states</a:t>
            </a:r>
          </a:p>
          <a:p>
            <a:pPr marL="685800" indent="-1028700">
              <a:lnSpc>
                <a:spcPct val="80000"/>
              </a:lnSpc>
              <a:spcBef>
                <a:spcPts val="450"/>
              </a:spcBef>
            </a:pPr>
            <a:endParaRPr lang="en-US" dirty="0"/>
          </a:p>
          <a:p>
            <a:pPr marL="0" indent="0">
              <a:lnSpc>
                <a:spcPct val="80000"/>
              </a:lnSpc>
              <a:spcBef>
                <a:spcPts val="450"/>
              </a:spcBef>
              <a:buNone/>
            </a:pPr>
            <a:r>
              <a:rPr lang="en-US" b="1" dirty="0"/>
              <a:t>3 layers:  </a:t>
            </a:r>
            <a:r>
              <a:rPr lang="en-US" dirty="0"/>
              <a:t>10 states</a:t>
            </a:r>
          </a:p>
          <a:p>
            <a:pPr>
              <a:lnSpc>
                <a:spcPct val="80000"/>
              </a:lnSpc>
              <a:spcBef>
                <a:spcPts val="450"/>
              </a:spcBef>
            </a:pPr>
            <a:endParaRPr lang="en-US" b="1" dirty="0"/>
          </a:p>
        </p:txBody>
      </p:sp>
    </p:spTree>
    <p:extLst>
      <p:ext uri="{BB962C8B-B14F-4D97-AF65-F5344CB8AC3E}">
        <p14:creationId xmlns:p14="http://schemas.microsoft.com/office/powerpoint/2010/main" val="25305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96B6A8-E026-AA36-1D52-4C6140898AB5}"/>
              </a:ext>
            </a:extLst>
          </p:cNvPr>
          <p:cNvGrpSpPr/>
          <p:nvPr/>
        </p:nvGrpSpPr>
        <p:grpSpPr>
          <a:xfrm>
            <a:off x="2651760" y="68580"/>
            <a:ext cx="6492240" cy="4869180"/>
            <a:chOff x="3535680" y="91440"/>
            <a:chExt cx="8656320" cy="6492240"/>
          </a:xfrm>
        </p:grpSpPr>
        <p:pic>
          <p:nvPicPr>
            <p:cNvPr id="2" name="Picture 1">
              <a:extLst>
                <a:ext uri="{FF2B5EF4-FFF2-40B4-BE49-F238E27FC236}">
                  <a16:creationId xmlns:a16="http://schemas.microsoft.com/office/drawing/2014/main" id="{FCBED3F8-30D9-6A63-6B23-C0036F942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7D6779B6-5DEC-41AA-7479-039D86E9A709}"/>
                </a:ext>
              </a:extLst>
            </p:cNvPr>
            <p:cNvSpPr/>
            <p:nvPr/>
          </p:nvSpPr>
          <p:spPr>
            <a:xfrm>
              <a:off x="11181144" y="636608"/>
              <a:ext cx="987706" cy="25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rmAutofit/>
          </a:bodyPr>
          <a:lstStyle/>
          <a:p>
            <a:r>
              <a:rPr lang="en-US" sz="2400" dirty="0">
                <a:latin typeface="+mn-lt"/>
              </a:rPr>
              <a:t>SPCS2022 zone layers</a:t>
            </a:r>
            <a:endParaRPr lang="en-US" sz="2400" i="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960120"/>
            <a:ext cx="2537460" cy="3633788"/>
          </a:xfrm>
        </p:spPr>
        <p:txBody>
          <a:bodyPr vert="horz" lIns="91440" tIns="34290" rIns="91440" bIns="34290" numCol="1" rtlCol="0">
            <a:normAutofit/>
          </a:bodyPr>
          <a:lstStyle/>
          <a:p>
            <a:pPr marL="0" indent="0">
              <a:lnSpc>
                <a:spcPct val="80000"/>
              </a:lnSpc>
              <a:spcBef>
                <a:spcPts val="450"/>
              </a:spcBef>
              <a:buNone/>
            </a:pPr>
            <a:r>
              <a:rPr lang="en-US" b="1" dirty="0"/>
              <a:t>1 layer:  </a:t>
            </a:r>
            <a:r>
              <a:rPr lang="en-US" dirty="0"/>
              <a:t>12 states plus 6 territories</a:t>
            </a:r>
          </a:p>
          <a:p>
            <a:pPr marL="685800" indent="-1028700">
              <a:lnSpc>
                <a:spcPct val="80000"/>
              </a:lnSpc>
              <a:spcBef>
                <a:spcPts val="450"/>
              </a:spcBef>
            </a:pPr>
            <a:endParaRPr lang="en-US" dirty="0"/>
          </a:p>
          <a:p>
            <a:pPr marL="0" indent="0">
              <a:lnSpc>
                <a:spcPct val="80000"/>
              </a:lnSpc>
              <a:spcBef>
                <a:spcPts val="450"/>
              </a:spcBef>
              <a:buNone/>
            </a:pPr>
            <a:r>
              <a:rPr lang="en-US" b="1" dirty="0"/>
              <a:t>2 layers:  </a:t>
            </a:r>
            <a:r>
              <a:rPr lang="en-US" dirty="0"/>
              <a:t>28 states</a:t>
            </a:r>
          </a:p>
          <a:p>
            <a:pPr marL="685800" indent="-1028700">
              <a:lnSpc>
                <a:spcPct val="80000"/>
              </a:lnSpc>
              <a:spcBef>
                <a:spcPts val="450"/>
              </a:spcBef>
            </a:pPr>
            <a:endParaRPr lang="en-US" dirty="0"/>
          </a:p>
          <a:p>
            <a:pPr marL="0" indent="0">
              <a:lnSpc>
                <a:spcPct val="80000"/>
              </a:lnSpc>
              <a:spcBef>
                <a:spcPts val="450"/>
              </a:spcBef>
              <a:buNone/>
            </a:pPr>
            <a:r>
              <a:rPr lang="en-US" b="1" dirty="0"/>
              <a:t>3 layers:  </a:t>
            </a:r>
            <a:r>
              <a:rPr lang="en-US" dirty="0"/>
              <a:t>10 states</a:t>
            </a:r>
          </a:p>
          <a:p>
            <a:pPr>
              <a:lnSpc>
                <a:spcPct val="80000"/>
              </a:lnSpc>
              <a:spcBef>
                <a:spcPts val="450"/>
              </a:spcBef>
            </a:pPr>
            <a:endParaRPr lang="en-US" b="1" dirty="0"/>
          </a:p>
        </p:txBody>
      </p:sp>
    </p:spTree>
    <p:extLst>
      <p:ext uri="{BB962C8B-B14F-4D97-AF65-F5344CB8AC3E}">
        <p14:creationId xmlns:p14="http://schemas.microsoft.com/office/powerpoint/2010/main" val="24530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C25F-5893-4B76-A8FF-0C511B8C5BD6}"/>
              </a:ext>
            </a:extLst>
          </p:cNvPr>
          <p:cNvSpPr>
            <a:spLocks noGrp="1"/>
          </p:cNvSpPr>
          <p:nvPr>
            <p:ph type="title"/>
          </p:nvPr>
        </p:nvSpPr>
        <p:spPr/>
        <p:txBody>
          <a:bodyPr/>
          <a:lstStyle/>
          <a:p>
            <a:r>
              <a:rPr lang="en-US" dirty="0"/>
              <a:t>The State Plane Coordinate System</a:t>
            </a:r>
          </a:p>
        </p:txBody>
      </p:sp>
      <p:sp>
        <p:nvSpPr>
          <p:cNvPr id="3" name="Content Placeholder 2">
            <a:extLst>
              <a:ext uri="{FF2B5EF4-FFF2-40B4-BE49-F238E27FC236}">
                <a16:creationId xmlns:a16="http://schemas.microsoft.com/office/drawing/2014/main" id="{16E3CB8B-1F90-44A2-B1F9-DD466B023DE8}"/>
              </a:ext>
            </a:extLst>
          </p:cNvPr>
          <p:cNvSpPr>
            <a:spLocks noGrp="1"/>
          </p:cNvSpPr>
          <p:nvPr>
            <p:ph idx="1"/>
          </p:nvPr>
        </p:nvSpPr>
        <p:spPr/>
        <p:txBody>
          <a:bodyPr/>
          <a:lstStyle/>
          <a:p>
            <a:pPr marL="0" indent="0">
              <a:buNone/>
            </a:pPr>
            <a:r>
              <a:rPr lang="en-US" dirty="0"/>
              <a:t>Also referred to by some as…</a:t>
            </a:r>
          </a:p>
          <a:p>
            <a:r>
              <a:rPr lang="en-US" b="1" dirty="0"/>
              <a:t>State Plane</a:t>
            </a:r>
            <a:r>
              <a:rPr lang="en-US" dirty="0"/>
              <a:t> – Ohio State Plane </a:t>
            </a:r>
          </a:p>
          <a:p>
            <a:r>
              <a:rPr lang="en-US" b="1" dirty="0"/>
              <a:t>SPCS</a:t>
            </a:r>
            <a:r>
              <a:rPr lang="en-US" dirty="0"/>
              <a:t> – OH SPCS, OSPCS</a:t>
            </a:r>
          </a:p>
          <a:p>
            <a:r>
              <a:rPr lang="en-US" b="1" dirty="0"/>
              <a:t>SPC</a:t>
            </a:r>
            <a:r>
              <a:rPr lang="en-US" dirty="0"/>
              <a:t> – Ohio SPC</a:t>
            </a:r>
          </a:p>
          <a:p>
            <a:r>
              <a:rPr lang="en-US" b="1" dirty="0"/>
              <a:t>_PCS</a:t>
            </a:r>
            <a:r>
              <a:rPr lang="en-US" dirty="0"/>
              <a:t> – Ohio Planar Coordinate System</a:t>
            </a:r>
          </a:p>
          <a:p>
            <a:r>
              <a:rPr lang="en-US" b="1" dirty="0"/>
              <a:t>_CS</a:t>
            </a:r>
            <a:r>
              <a:rPr lang="en-US" dirty="0"/>
              <a:t> – Ohio Coordinate System</a:t>
            </a:r>
          </a:p>
        </p:txBody>
      </p:sp>
    </p:spTree>
    <p:extLst>
      <p:ext uri="{BB962C8B-B14F-4D97-AF65-F5344CB8AC3E}">
        <p14:creationId xmlns:p14="http://schemas.microsoft.com/office/powerpoint/2010/main" val="1906434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05539A-5FAD-408D-4C9C-7F38A0CCFF96}"/>
              </a:ext>
            </a:extLst>
          </p:cNvPr>
          <p:cNvGrpSpPr/>
          <p:nvPr/>
        </p:nvGrpSpPr>
        <p:grpSpPr>
          <a:xfrm>
            <a:off x="2651760" y="68580"/>
            <a:ext cx="6492240" cy="4869180"/>
            <a:chOff x="3535680" y="91440"/>
            <a:chExt cx="8656320" cy="6492240"/>
          </a:xfrm>
        </p:grpSpPr>
        <p:pic>
          <p:nvPicPr>
            <p:cNvPr id="2" name="Picture 1">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69057"/>
            <a:ext cx="3511296" cy="822722"/>
          </a:xfrm>
          <a:solidFill>
            <a:schemeClr val="bg1"/>
          </a:solidFill>
        </p:spPr>
        <p:txBody>
          <a:bodyPr vert="horz" lIns="91440" tIns="34290" rIns="91440" bIns="34290" rtlCol="0" anchor="t" anchorCtr="0">
            <a:normAutofit/>
          </a:bodyPr>
          <a:lstStyle/>
          <a:p>
            <a:r>
              <a:rPr lang="en-US" sz="2400" dirty="0">
                <a:latin typeface="+mn-lt"/>
              </a:rPr>
              <a:t>Number of SPCS2022 zones </a:t>
            </a:r>
            <a:r>
              <a:rPr lang="en-US" sz="2400" i="1" dirty="0">
                <a:latin typeface="+mn-lt"/>
              </a:rPr>
              <a:t>(preliminary)</a:t>
            </a:r>
            <a:endParaRPr lang="en-US" sz="2400"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779"/>
            <a:ext cx="3511296" cy="2006964"/>
          </a:xfrm>
          <a:solidFill>
            <a:schemeClr val="bg1"/>
          </a:solidFill>
        </p:spPr>
        <p:txBody>
          <a:bodyPr vert="horz" lIns="91440" tIns="34290" rIns="91440" bIns="34290" numCol="1" rtlCol="0">
            <a:normAutofit/>
          </a:bodyPr>
          <a:lstStyle/>
          <a:p>
            <a:pPr marL="0" indent="0">
              <a:lnSpc>
                <a:spcPct val="80000"/>
              </a:lnSpc>
              <a:spcBef>
                <a:spcPts val="900"/>
              </a:spcBef>
              <a:buNone/>
            </a:pPr>
            <a:r>
              <a:rPr lang="en-US" b="1" dirty="0"/>
              <a:t>CONUS, Alaska, and Hawaii</a:t>
            </a:r>
          </a:p>
          <a:p>
            <a:pPr marL="0" indent="0">
              <a:lnSpc>
                <a:spcPct val="80000"/>
              </a:lnSpc>
              <a:spcBef>
                <a:spcPts val="900"/>
              </a:spcBef>
              <a:buNone/>
            </a:pPr>
            <a:r>
              <a:rPr lang="en-US" sz="1800" i="1" dirty="0"/>
              <a:t>Three island zones not shown:</a:t>
            </a:r>
          </a:p>
          <a:p>
            <a:pPr marL="385763" indent="-385763">
              <a:lnSpc>
                <a:spcPct val="80000"/>
              </a:lnSpc>
              <a:spcBef>
                <a:spcPts val="900"/>
              </a:spcBef>
              <a:buFont typeface="+mj-lt"/>
              <a:buAutoNum type="arabicPeriod"/>
            </a:pPr>
            <a:r>
              <a:rPr lang="en-US" sz="1500" dirty="0"/>
              <a:t>Puerto Rico and U.S. Virgins Islands</a:t>
            </a:r>
          </a:p>
          <a:p>
            <a:pPr marL="385763" indent="-385763">
              <a:lnSpc>
                <a:spcPct val="80000"/>
              </a:lnSpc>
              <a:spcBef>
                <a:spcPts val="900"/>
              </a:spcBef>
              <a:buFont typeface="+mj-lt"/>
              <a:buAutoNum type="arabicPeriod"/>
            </a:pPr>
            <a:r>
              <a:rPr lang="en-US" sz="1500" dirty="0"/>
              <a:t>American Samoa</a:t>
            </a:r>
          </a:p>
          <a:p>
            <a:pPr marL="385763" indent="-385763">
              <a:lnSpc>
                <a:spcPct val="80000"/>
              </a:lnSpc>
              <a:spcBef>
                <a:spcPts val="900"/>
              </a:spcBef>
              <a:buFont typeface="+mj-lt"/>
              <a:buAutoNum type="arabicPeriod"/>
            </a:pPr>
            <a:r>
              <a:rPr lang="en-US" sz="1500" dirty="0"/>
              <a:t>Guam and the Commonwealth of the Northern Mariana Islands</a:t>
            </a:r>
          </a:p>
        </p:txBody>
      </p:sp>
    </p:spTree>
    <p:extLst>
      <p:ext uri="{BB962C8B-B14F-4D97-AF65-F5344CB8AC3E}">
        <p14:creationId xmlns:p14="http://schemas.microsoft.com/office/powerpoint/2010/main" val="201450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B15F51-28BB-4851-9A2F-479D2B61D652}"/>
              </a:ext>
            </a:extLst>
          </p:cNvPr>
          <p:cNvPicPr>
            <a:picLocks noChangeAspect="1"/>
          </p:cNvPicPr>
          <p:nvPr/>
        </p:nvPicPr>
        <p:blipFill>
          <a:blip r:embed="rId2"/>
          <a:stretch>
            <a:fillRect/>
          </a:stretch>
        </p:blipFill>
        <p:spPr>
          <a:xfrm>
            <a:off x="1143001" y="0"/>
            <a:ext cx="6857999" cy="5143500"/>
          </a:xfrm>
          <a:prstGeom prst="rect">
            <a:avLst/>
          </a:prstGeom>
        </p:spPr>
      </p:pic>
      <p:graphicFrame>
        <p:nvGraphicFramePr>
          <p:cNvPr id="7" name="Table 6">
            <a:extLst>
              <a:ext uri="{FF2B5EF4-FFF2-40B4-BE49-F238E27FC236}">
                <a16:creationId xmlns:a16="http://schemas.microsoft.com/office/drawing/2014/main" id="{7DB8F7D9-DE31-4384-A0FF-7A072FD08E54}"/>
              </a:ext>
            </a:extLst>
          </p:cNvPr>
          <p:cNvGraphicFramePr>
            <a:graphicFrameLocks noGrp="1"/>
          </p:cNvGraphicFramePr>
          <p:nvPr/>
        </p:nvGraphicFramePr>
        <p:xfrm>
          <a:off x="3613758" y="3637972"/>
          <a:ext cx="4146869" cy="1552131"/>
        </p:xfrm>
        <a:graphic>
          <a:graphicData uri="http://schemas.openxmlformats.org/drawingml/2006/table">
            <a:tbl>
              <a:tblPr firstRow="1" bandRow="1">
                <a:tableStyleId>{5C22544A-7EE6-4342-B048-85BDC9FD1C3A}</a:tableStyleId>
              </a:tblPr>
              <a:tblGrid>
                <a:gridCol w="410923">
                  <a:extLst>
                    <a:ext uri="{9D8B030D-6E8A-4147-A177-3AD203B41FA5}">
                      <a16:colId xmlns:a16="http://schemas.microsoft.com/office/drawing/2014/main" val="856313700"/>
                    </a:ext>
                  </a:extLst>
                </a:gridCol>
                <a:gridCol w="481558">
                  <a:extLst>
                    <a:ext uri="{9D8B030D-6E8A-4147-A177-3AD203B41FA5}">
                      <a16:colId xmlns:a16="http://schemas.microsoft.com/office/drawing/2014/main" val="853432024"/>
                    </a:ext>
                  </a:extLst>
                </a:gridCol>
                <a:gridCol w="1084796">
                  <a:extLst>
                    <a:ext uri="{9D8B030D-6E8A-4147-A177-3AD203B41FA5}">
                      <a16:colId xmlns:a16="http://schemas.microsoft.com/office/drawing/2014/main" val="1183458979"/>
                    </a:ext>
                  </a:extLst>
                </a:gridCol>
                <a:gridCol w="1084796">
                  <a:extLst>
                    <a:ext uri="{9D8B030D-6E8A-4147-A177-3AD203B41FA5}">
                      <a16:colId xmlns:a16="http://schemas.microsoft.com/office/drawing/2014/main" val="2682007620"/>
                    </a:ext>
                  </a:extLst>
                </a:gridCol>
                <a:gridCol w="1084796">
                  <a:extLst>
                    <a:ext uri="{9D8B030D-6E8A-4147-A177-3AD203B41FA5}">
                      <a16:colId xmlns:a16="http://schemas.microsoft.com/office/drawing/2014/main" val="4287593878"/>
                    </a:ext>
                  </a:extLst>
                </a:gridCol>
              </a:tblGrid>
              <a:tr h="204597">
                <a:tc gridSpan="2">
                  <a:txBody>
                    <a:bodyPr/>
                    <a:lstStyle/>
                    <a:p>
                      <a:pPr algn="ctr">
                        <a:lnSpc>
                          <a:spcPts val="1200"/>
                        </a:lnSpc>
                      </a:pPr>
                      <a:endParaRPr lang="en-US" sz="15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North</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South</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955532"/>
                  </a:ext>
                </a:extLst>
              </a:tr>
              <a:tr h="188262">
                <a:tc gridSpan="2">
                  <a:txBody>
                    <a:bodyPr/>
                    <a:lstStyle/>
                    <a:p>
                      <a:pPr algn="r">
                        <a:lnSpc>
                          <a:spcPts val="1200"/>
                        </a:lnSpc>
                      </a:pPr>
                      <a:r>
                        <a:rPr lang="en-US" sz="1000" b="1" i="1" dirty="0">
                          <a:solidFill>
                            <a:schemeClr val="tx1"/>
                          </a:solidFill>
                        </a:rPr>
                        <a:t>N parallel</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38°58’N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37°56’N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6477015"/>
                  </a:ext>
                </a:extLst>
              </a:tr>
              <a:tr h="188262">
                <a:tc gridSpan="2">
                  <a:txBody>
                    <a:bodyPr/>
                    <a:lstStyle/>
                    <a:p>
                      <a:pPr algn="r">
                        <a:lnSpc>
                          <a:spcPts val="1200"/>
                        </a:lnSpc>
                      </a:pPr>
                      <a:r>
                        <a:rPr lang="en-US" sz="1000" b="1" i="1" dirty="0">
                          <a:solidFill>
                            <a:schemeClr val="tx1"/>
                          </a:solidFill>
                        </a:rPr>
                        <a:t>S parallel</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37°58’N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36°44’N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endParaRPr lang="en-US" sz="1000" b="1" dirty="0"/>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0096949"/>
                  </a:ext>
                </a:extLst>
              </a:tr>
              <a:tr h="188262">
                <a:tc>
                  <a:txBody>
                    <a:bodyPr/>
                    <a:lstStyle/>
                    <a:p>
                      <a:pPr algn="ctr">
                        <a:lnSpc>
                          <a:spcPts val="1200"/>
                        </a:lnSpc>
                      </a:pPr>
                      <a:endParaRPr lang="en-US" sz="10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lnSpc>
                          <a:spcPts val="1200"/>
                        </a:lnSpc>
                      </a:pPr>
                      <a:r>
                        <a:rPr lang="en-US" sz="1000" b="1" dirty="0">
                          <a:solidFill>
                            <a:schemeClr val="tx1"/>
                          </a:solidFill>
                        </a:rPr>
                        <a:t>Distortion (ppm)</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3529130"/>
                  </a:ext>
                </a:extLst>
              </a:tr>
              <a:tr h="188262">
                <a:tc gridSpan="2">
                  <a:txBody>
                    <a:bodyPr/>
                    <a:lstStyle/>
                    <a:p>
                      <a:pPr algn="r">
                        <a:lnSpc>
                          <a:spcPts val="1200"/>
                        </a:lnSpc>
                      </a:pPr>
                      <a:r>
                        <a:rPr lang="en-US" sz="1000" b="1" i="1" dirty="0">
                          <a:solidFill>
                            <a:schemeClr val="tx1"/>
                          </a:solidFill>
                        </a:rPr>
                        <a:t>Min</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-93</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-211</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022222"/>
                  </a:ext>
                </a:extLst>
              </a:tr>
              <a:tr h="188262">
                <a:tc gridSpan="2">
                  <a:txBody>
                    <a:bodyPr/>
                    <a:lstStyle/>
                    <a:p>
                      <a:pPr algn="r">
                        <a:lnSpc>
                          <a:spcPts val="1200"/>
                        </a:lnSpc>
                      </a:pPr>
                      <a:r>
                        <a:rPr lang="en-US" sz="1000" b="1" i="1" dirty="0">
                          <a:solidFill>
                            <a:schemeClr val="tx1"/>
                          </a:solidFill>
                        </a:rPr>
                        <a:t>Max</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+17</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+42</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688666"/>
                  </a:ext>
                </a:extLst>
              </a:tr>
              <a:tr h="188262">
                <a:tc gridSpan="2">
                  <a:txBody>
                    <a:bodyPr/>
                    <a:lstStyle/>
                    <a:p>
                      <a:pPr algn="r">
                        <a:lnSpc>
                          <a:spcPts val="1200"/>
                        </a:lnSpc>
                      </a:pPr>
                      <a:r>
                        <a:rPr lang="en-US" sz="1000" b="1" i="1" dirty="0">
                          <a:solidFill>
                            <a:schemeClr val="tx1"/>
                          </a:solidFill>
                        </a:rPr>
                        <a:t>Mean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-56</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-67</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3735050"/>
                  </a:ext>
                </a:extLst>
              </a:tr>
            </a:tbl>
          </a:graphicData>
        </a:graphic>
      </p:graphicFrame>
      <p:sp>
        <p:nvSpPr>
          <p:cNvPr id="8" name="TextBox 7">
            <a:extLst>
              <a:ext uri="{FF2B5EF4-FFF2-40B4-BE49-F238E27FC236}">
                <a16:creationId xmlns:a16="http://schemas.microsoft.com/office/drawing/2014/main" id="{55412315-DE61-4B7D-8C57-5A2900347BB0}"/>
              </a:ext>
            </a:extLst>
          </p:cNvPr>
          <p:cNvSpPr txBox="1"/>
          <p:nvPr/>
        </p:nvSpPr>
        <p:spPr>
          <a:xfrm>
            <a:off x="1300252" y="150325"/>
            <a:ext cx="1823951" cy="1408078"/>
          </a:xfrm>
          <a:prstGeom prst="rect">
            <a:avLst/>
          </a:prstGeom>
          <a:solidFill>
            <a:schemeClr val="bg1"/>
          </a:solidFill>
          <a:ln w="12700">
            <a:solidFill>
              <a:schemeClr val="tx1"/>
            </a:solidFill>
          </a:ln>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charset="0"/>
                <a:ea typeface="ＭＳ Ｐゴシック" charset="0"/>
                <a:cs typeface="+mn-cs"/>
              </a:rPr>
              <a:t>“Layered” zones</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cs typeface="+mn-cs"/>
              </a:rPr>
              <a:t>SPCS 83 Kentucky N and S zones </a:t>
            </a:r>
            <a:r>
              <a:rPr kumimoji="0" lang="en-US" sz="1350" b="1" i="0" u="none" strike="noStrike" kern="1200" cap="none" spc="0" normalizeH="0" baseline="0" noProof="0" dirty="0">
                <a:ln>
                  <a:noFill/>
                </a:ln>
                <a:solidFill>
                  <a:prstClr val="black"/>
                </a:solidFill>
                <a:effectLst/>
                <a:uLnTx/>
                <a:uFillTx/>
                <a:latin typeface="Calibri" charset="0"/>
                <a:ea typeface="ＭＳ Ｐゴシック" charset="0"/>
                <a:cs typeface="+mn-cs"/>
              </a:rPr>
              <a:t>(Lambert Conformal Conic)</a:t>
            </a:r>
          </a:p>
        </p:txBody>
      </p:sp>
    </p:spTree>
    <p:extLst>
      <p:ext uri="{BB962C8B-B14F-4D97-AF65-F5344CB8AC3E}">
        <p14:creationId xmlns:p14="http://schemas.microsoft.com/office/powerpoint/2010/main" val="61107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DC670-A4A8-48A0-A88D-5AAE295EC670}"/>
              </a:ext>
            </a:extLst>
          </p:cNvPr>
          <p:cNvPicPr>
            <a:picLocks noChangeAspect="1"/>
          </p:cNvPicPr>
          <p:nvPr/>
        </p:nvPicPr>
        <p:blipFill>
          <a:blip r:embed="rId2"/>
          <a:stretch>
            <a:fillRect/>
          </a:stretch>
        </p:blipFill>
        <p:spPr>
          <a:xfrm>
            <a:off x="1143001" y="0"/>
            <a:ext cx="6857999" cy="5143500"/>
          </a:xfrm>
          <a:prstGeom prst="rect">
            <a:avLst/>
          </a:prstGeom>
        </p:spPr>
      </p:pic>
      <p:graphicFrame>
        <p:nvGraphicFramePr>
          <p:cNvPr id="7" name="Table 6">
            <a:extLst>
              <a:ext uri="{FF2B5EF4-FFF2-40B4-BE49-F238E27FC236}">
                <a16:creationId xmlns:a16="http://schemas.microsoft.com/office/drawing/2014/main" id="{7DB8F7D9-DE31-4384-A0FF-7A072FD08E54}"/>
              </a:ext>
            </a:extLst>
          </p:cNvPr>
          <p:cNvGraphicFramePr>
            <a:graphicFrameLocks noGrp="1"/>
          </p:cNvGraphicFramePr>
          <p:nvPr/>
        </p:nvGraphicFramePr>
        <p:xfrm>
          <a:off x="3613758" y="3637972"/>
          <a:ext cx="4146869" cy="1552131"/>
        </p:xfrm>
        <a:graphic>
          <a:graphicData uri="http://schemas.openxmlformats.org/drawingml/2006/table">
            <a:tbl>
              <a:tblPr firstRow="1" bandRow="1">
                <a:tableStyleId>{5C22544A-7EE6-4342-B048-85BDC9FD1C3A}</a:tableStyleId>
              </a:tblPr>
              <a:tblGrid>
                <a:gridCol w="410923">
                  <a:extLst>
                    <a:ext uri="{9D8B030D-6E8A-4147-A177-3AD203B41FA5}">
                      <a16:colId xmlns:a16="http://schemas.microsoft.com/office/drawing/2014/main" val="856313700"/>
                    </a:ext>
                  </a:extLst>
                </a:gridCol>
                <a:gridCol w="481558">
                  <a:extLst>
                    <a:ext uri="{9D8B030D-6E8A-4147-A177-3AD203B41FA5}">
                      <a16:colId xmlns:a16="http://schemas.microsoft.com/office/drawing/2014/main" val="853432024"/>
                    </a:ext>
                  </a:extLst>
                </a:gridCol>
                <a:gridCol w="1084796">
                  <a:extLst>
                    <a:ext uri="{9D8B030D-6E8A-4147-A177-3AD203B41FA5}">
                      <a16:colId xmlns:a16="http://schemas.microsoft.com/office/drawing/2014/main" val="1183458979"/>
                    </a:ext>
                  </a:extLst>
                </a:gridCol>
                <a:gridCol w="1084796">
                  <a:extLst>
                    <a:ext uri="{9D8B030D-6E8A-4147-A177-3AD203B41FA5}">
                      <a16:colId xmlns:a16="http://schemas.microsoft.com/office/drawing/2014/main" val="2682007620"/>
                    </a:ext>
                  </a:extLst>
                </a:gridCol>
                <a:gridCol w="1084796">
                  <a:extLst>
                    <a:ext uri="{9D8B030D-6E8A-4147-A177-3AD203B41FA5}">
                      <a16:colId xmlns:a16="http://schemas.microsoft.com/office/drawing/2014/main" val="4287593878"/>
                    </a:ext>
                  </a:extLst>
                </a:gridCol>
              </a:tblGrid>
              <a:tr h="204597">
                <a:tc gridSpan="2">
                  <a:txBody>
                    <a:bodyPr/>
                    <a:lstStyle/>
                    <a:p>
                      <a:pPr algn="ctr">
                        <a:lnSpc>
                          <a:spcPts val="1200"/>
                        </a:lnSpc>
                      </a:pPr>
                      <a:endParaRPr lang="en-US" sz="15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North</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500" b="1" dirty="0">
                          <a:solidFill>
                            <a:schemeClr val="tx1"/>
                          </a:solidFill>
                        </a:rPr>
                        <a:t>South</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500" b="1" dirty="0">
                          <a:solidFill>
                            <a:schemeClr val="tx1"/>
                          </a:solidFill>
                        </a:rPr>
                        <a:t>Statewide</a:t>
                      </a:r>
                      <a:endParaRPr lang="en-US" sz="1000" b="1" dirty="0"/>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955532"/>
                  </a:ext>
                </a:extLst>
              </a:tr>
              <a:tr h="188262">
                <a:tc gridSpan="2">
                  <a:txBody>
                    <a:bodyPr/>
                    <a:lstStyle/>
                    <a:p>
                      <a:pPr algn="r">
                        <a:lnSpc>
                          <a:spcPts val="1200"/>
                        </a:lnSpc>
                      </a:pPr>
                      <a:r>
                        <a:rPr lang="en-US" sz="1000" b="1" i="1" dirty="0">
                          <a:solidFill>
                            <a:schemeClr val="tx1"/>
                          </a:solidFill>
                        </a:rPr>
                        <a:t>N parallel</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endParaRPr lang="en-US"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38°58’N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37°56’N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38°40’N</a:t>
                      </a:r>
                      <a:endParaRPr lang="en-US" sz="1000" b="1" dirty="0"/>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06477015"/>
                  </a:ext>
                </a:extLst>
              </a:tr>
              <a:tr h="188262">
                <a:tc gridSpan="2">
                  <a:txBody>
                    <a:bodyPr/>
                    <a:lstStyle/>
                    <a:p>
                      <a:pPr algn="r">
                        <a:lnSpc>
                          <a:spcPts val="1200"/>
                        </a:lnSpc>
                      </a:pPr>
                      <a:r>
                        <a:rPr lang="en-US" sz="1000" b="1" i="1" dirty="0">
                          <a:solidFill>
                            <a:schemeClr val="tx1"/>
                          </a:solidFill>
                        </a:rPr>
                        <a:t>S parallel</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37°58’N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36°44’N</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lang="en-US" sz="1000" b="1" dirty="0">
                          <a:solidFill>
                            <a:schemeClr val="tx1"/>
                          </a:solidFill>
                        </a:rPr>
                        <a:t>37°05’N</a:t>
                      </a:r>
                      <a:endParaRPr lang="en-US" sz="1000" b="1" dirty="0"/>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0096949"/>
                  </a:ext>
                </a:extLst>
              </a:tr>
              <a:tr h="188262">
                <a:tc>
                  <a:txBody>
                    <a:bodyPr/>
                    <a:lstStyle/>
                    <a:p>
                      <a:pPr algn="ctr">
                        <a:lnSpc>
                          <a:spcPts val="1200"/>
                        </a:lnSpc>
                      </a:pPr>
                      <a:endParaRPr lang="en-US" sz="10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lnSpc>
                          <a:spcPts val="1200"/>
                        </a:lnSpc>
                      </a:pPr>
                      <a:r>
                        <a:rPr lang="en-US" sz="1000" b="1" dirty="0">
                          <a:solidFill>
                            <a:schemeClr val="tx1"/>
                          </a:solidFill>
                        </a:rPr>
                        <a:t>Distortion (ppm)</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ts val="1200"/>
                        </a:lnSpc>
                      </a:pPr>
                      <a:endParaRPr lang="en-US" sz="1000" b="1" dirty="0">
                        <a:solidFill>
                          <a:schemeClr val="tx1"/>
                        </a:solidFill>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3529130"/>
                  </a:ext>
                </a:extLst>
              </a:tr>
              <a:tr h="188262">
                <a:tc gridSpan="2">
                  <a:txBody>
                    <a:bodyPr/>
                    <a:lstStyle/>
                    <a:p>
                      <a:pPr algn="r">
                        <a:lnSpc>
                          <a:spcPts val="1200"/>
                        </a:lnSpc>
                      </a:pPr>
                      <a:r>
                        <a:rPr lang="en-US" sz="1000" b="1" i="1" dirty="0">
                          <a:solidFill>
                            <a:schemeClr val="tx1"/>
                          </a:solidFill>
                        </a:rPr>
                        <a:t>Min</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-93</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-211</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t>-166</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5022222"/>
                  </a:ext>
                </a:extLst>
              </a:tr>
              <a:tr h="188262">
                <a:tc gridSpan="2">
                  <a:txBody>
                    <a:bodyPr/>
                    <a:lstStyle/>
                    <a:p>
                      <a:pPr algn="r">
                        <a:lnSpc>
                          <a:spcPts val="1200"/>
                        </a:lnSpc>
                      </a:pPr>
                      <a:r>
                        <a:rPr lang="en-US" sz="1000" b="1" i="1" dirty="0">
                          <a:solidFill>
                            <a:schemeClr val="tx1"/>
                          </a:solidFill>
                        </a:rPr>
                        <a:t>Max</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+17</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+42</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t>+181</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688666"/>
                  </a:ext>
                </a:extLst>
              </a:tr>
              <a:tr h="188262">
                <a:tc gridSpan="2">
                  <a:txBody>
                    <a:bodyPr/>
                    <a:lstStyle/>
                    <a:p>
                      <a:pPr algn="r">
                        <a:lnSpc>
                          <a:spcPts val="1200"/>
                        </a:lnSpc>
                      </a:pPr>
                      <a:r>
                        <a:rPr lang="en-US" sz="1000" b="1" i="1" dirty="0">
                          <a:solidFill>
                            <a:schemeClr val="tx1"/>
                          </a:solidFill>
                        </a:rPr>
                        <a:t>Mean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lnSpc>
                          <a:spcPts val="1200"/>
                        </a:lnSpc>
                      </a:pPr>
                      <a:endParaRPr lang="en-US" b="1"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-56</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solidFill>
                            <a:schemeClr val="tx1"/>
                          </a:solidFill>
                        </a:rPr>
                        <a:t>-67</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200"/>
                        </a:lnSpc>
                      </a:pPr>
                      <a:r>
                        <a:rPr lang="en-US" sz="1000" b="1" dirty="0"/>
                        <a:t>-58</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3735050"/>
                  </a:ext>
                </a:extLst>
              </a:tr>
            </a:tbl>
          </a:graphicData>
        </a:graphic>
      </p:graphicFrame>
      <p:sp>
        <p:nvSpPr>
          <p:cNvPr id="8" name="TextBox 7">
            <a:extLst>
              <a:ext uri="{FF2B5EF4-FFF2-40B4-BE49-F238E27FC236}">
                <a16:creationId xmlns:a16="http://schemas.microsoft.com/office/drawing/2014/main" id="{55412315-DE61-4B7D-8C57-5A2900347BB0}"/>
              </a:ext>
            </a:extLst>
          </p:cNvPr>
          <p:cNvSpPr txBox="1"/>
          <p:nvPr/>
        </p:nvSpPr>
        <p:spPr>
          <a:xfrm>
            <a:off x="1300252" y="150325"/>
            <a:ext cx="1823951" cy="1615827"/>
          </a:xfrm>
          <a:prstGeom prst="rect">
            <a:avLst/>
          </a:prstGeom>
          <a:solidFill>
            <a:schemeClr val="bg1"/>
          </a:solidFill>
          <a:ln w="12700">
            <a:solidFill>
              <a:schemeClr val="tx1"/>
            </a:solidFill>
          </a:ln>
        </p:spPr>
        <p:txBody>
          <a:bodyPr wrap="square" rtlCol="0">
            <a:spAutoFit/>
          </a:bodyP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charset="0"/>
                <a:ea typeface="ＭＳ Ｐゴシック" charset="0"/>
                <a:cs typeface="+mn-cs"/>
              </a:rPr>
              <a:t>“Layered” zones</a:t>
            </a: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charset="0"/>
                <a:ea typeface="ＭＳ Ｐゴシック" charset="0"/>
                <a:cs typeface="+mn-cs"/>
              </a:rPr>
              <a:t>SPCS 83 Kentucky  statewide zone </a:t>
            </a:r>
            <a:r>
              <a:rPr kumimoji="0" lang="en-US" sz="1350" b="1" i="0" u="none" strike="noStrike" kern="1200" cap="none" spc="0" normalizeH="0" baseline="0" noProof="0" dirty="0">
                <a:ln>
                  <a:noFill/>
                </a:ln>
                <a:solidFill>
                  <a:prstClr val="black"/>
                </a:solidFill>
                <a:effectLst/>
                <a:uLnTx/>
                <a:uFillTx/>
                <a:latin typeface="Calibri" charset="0"/>
                <a:ea typeface="ＭＳ Ｐゴシック" charset="0"/>
                <a:cs typeface="+mn-cs"/>
              </a:rPr>
              <a:t>(Lambert Conformal Conic)</a:t>
            </a:r>
          </a:p>
        </p:txBody>
      </p:sp>
      <p:sp>
        <p:nvSpPr>
          <p:cNvPr id="11" name="Rectangle 10">
            <a:extLst>
              <a:ext uri="{FF2B5EF4-FFF2-40B4-BE49-F238E27FC236}">
                <a16:creationId xmlns:a16="http://schemas.microsoft.com/office/drawing/2014/main" id="{8BA72BDF-C7BF-485D-9E88-F96B738498E1}"/>
              </a:ext>
            </a:extLst>
          </p:cNvPr>
          <p:cNvSpPr/>
          <p:nvPr/>
        </p:nvSpPr>
        <p:spPr>
          <a:xfrm>
            <a:off x="6740807" y="3574473"/>
            <a:ext cx="940780" cy="146215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70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1DC670-A4A8-48A0-A88D-5AAE295EC670}"/>
              </a:ext>
            </a:extLst>
          </p:cNvPr>
          <p:cNvPicPr>
            <a:picLocks noChangeAspect="1"/>
          </p:cNvPicPr>
          <p:nvPr/>
        </p:nvPicPr>
        <p:blipFill rotWithShape="1">
          <a:blip r:embed="rId2"/>
          <a:srcRect b="31111"/>
          <a:stretch/>
        </p:blipFill>
        <p:spPr>
          <a:xfrm>
            <a:off x="640073" y="1864825"/>
            <a:ext cx="7863855" cy="4062999"/>
          </a:xfrm>
          <a:prstGeom prst="rect">
            <a:avLst/>
          </a:prstGeom>
          <a:ln>
            <a:solidFill>
              <a:schemeClr val="tx1">
                <a:lumMod val="95000"/>
                <a:lumOff val="5000"/>
              </a:schemeClr>
            </a:solidFill>
          </a:ln>
          <a:scene3d>
            <a:camera prst="isometricOffAxis2Top"/>
            <a:lightRig rig="threePt" dir="t"/>
          </a:scene3d>
        </p:spPr>
      </p:pic>
      <p:pic>
        <p:nvPicPr>
          <p:cNvPr id="6" name="Picture 5">
            <a:extLst>
              <a:ext uri="{FF2B5EF4-FFF2-40B4-BE49-F238E27FC236}">
                <a16:creationId xmlns:a16="http://schemas.microsoft.com/office/drawing/2014/main" id="{9AB92C4D-0BFE-4AA3-A20C-DF9F8756989D}"/>
              </a:ext>
            </a:extLst>
          </p:cNvPr>
          <p:cNvPicPr>
            <a:picLocks noChangeAspect="1"/>
          </p:cNvPicPr>
          <p:nvPr/>
        </p:nvPicPr>
        <p:blipFill rotWithShape="1">
          <a:blip r:embed="rId3"/>
          <a:srcRect b="31111"/>
          <a:stretch/>
        </p:blipFill>
        <p:spPr>
          <a:xfrm>
            <a:off x="573397" y="600075"/>
            <a:ext cx="7863855" cy="4062999"/>
          </a:xfrm>
          <a:prstGeom prst="rect">
            <a:avLst/>
          </a:prstGeom>
          <a:ln>
            <a:solidFill>
              <a:schemeClr val="tx1">
                <a:lumMod val="95000"/>
                <a:lumOff val="5000"/>
              </a:schemeClr>
            </a:solidFill>
          </a:ln>
          <a:scene3d>
            <a:camera prst="isometricOffAxis2Top"/>
            <a:lightRig rig="threePt" dir="t"/>
          </a:scene3d>
        </p:spPr>
      </p:pic>
      <p:sp>
        <p:nvSpPr>
          <p:cNvPr id="2" name="TextBox 1">
            <a:extLst>
              <a:ext uri="{FF2B5EF4-FFF2-40B4-BE49-F238E27FC236}">
                <a16:creationId xmlns:a16="http://schemas.microsoft.com/office/drawing/2014/main" id="{40C7A9A9-4F96-443D-A624-23466A8FF89C}"/>
              </a:ext>
            </a:extLst>
          </p:cNvPr>
          <p:cNvSpPr txBox="1"/>
          <p:nvPr/>
        </p:nvSpPr>
        <p:spPr>
          <a:xfrm>
            <a:off x="0" y="114300"/>
            <a:ext cx="9143999" cy="1261884"/>
          </a:xfrm>
          <a:prstGeom prst="rect">
            <a:avLst/>
          </a:prstGeom>
          <a:noFill/>
        </p:spPr>
        <p:txBody>
          <a:bodyPr wrap="square" rtlCol="0">
            <a:spAutoFit/>
          </a:bodyPr>
          <a:lstStyle/>
          <a:p>
            <a:pPr algn="ctr">
              <a:spcBef>
                <a:spcPct val="0"/>
              </a:spcBef>
            </a:pPr>
            <a:r>
              <a:rPr lang="en-US" sz="3600" dirty="0">
                <a:latin typeface="Cambria" panose="02040503050406030204" pitchFamily="18" charset="0"/>
                <a:ea typeface="Cambria" panose="02040503050406030204" pitchFamily="18" charset="0"/>
                <a:cs typeface="+mj-cs"/>
              </a:rPr>
              <a:t>Co-existing layers within Kentucky SPCS 83</a:t>
            </a:r>
          </a:p>
          <a:p>
            <a:pPr marL="1714500" indent="-342900">
              <a:spcBef>
                <a:spcPct val="0"/>
              </a:spcBef>
              <a:buFont typeface="+mj-lt"/>
              <a:buAutoNum type="arabicPeriod"/>
            </a:pPr>
            <a:r>
              <a:rPr lang="en-US" sz="2000" dirty="0">
                <a:latin typeface="Cambria" panose="02040503050406030204" pitchFamily="18" charset="0"/>
                <a:ea typeface="Cambria" panose="02040503050406030204" pitchFamily="18" charset="0"/>
                <a:cs typeface="+mj-cs"/>
              </a:rPr>
              <a:t>North and South Zones (KY-N, KY-S)</a:t>
            </a:r>
          </a:p>
          <a:p>
            <a:pPr marL="1714500" indent="-342900">
              <a:spcBef>
                <a:spcPct val="0"/>
              </a:spcBef>
              <a:buFont typeface="+mj-lt"/>
              <a:buAutoNum type="arabicPeriod"/>
            </a:pPr>
            <a:r>
              <a:rPr lang="en-US" sz="2000" dirty="0">
                <a:latin typeface="Cambria" panose="02040503050406030204" pitchFamily="18" charset="0"/>
                <a:ea typeface="Cambria" panose="02040503050406030204" pitchFamily="18" charset="0"/>
                <a:cs typeface="+mj-cs"/>
              </a:rPr>
              <a:t>Statewide Zone (KY1Z)</a:t>
            </a:r>
          </a:p>
        </p:txBody>
      </p:sp>
    </p:spTree>
    <p:extLst>
      <p:ext uri="{BB962C8B-B14F-4D97-AF65-F5344CB8AC3E}">
        <p14:creationId xmlns:p14="http://schemas.microsoft.com/office/powerpoint/2010/main" val="147147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a:xfrm>
            <a:off x="7086600" y="4867275"/>
            <a:ext cx="2057400" cy="274638"/>
          </a:xfrm>
        </p:spPr>
        <p:txBody>
          <a:bodyPr/>
          <a:lstStyle/>
          <a:p>
            <a:pPr defTabSz="342900">
              <a:defRPr/>
            </a:pPr>
            <a:fld id="{C92D6AEA-48A7-924D-9406-EC6E0EBC20ED}" type="slidenum">
              <a:rPr lang="en-US" sz="900">
                <a:solidFill>
                  <a:prstClr val="black">
                    <a:tint val="75000"/>
                  </a:prstClr>
                </a:solidFill>
                <a:latin typeface="Calibri"/>
              </a:rPr>
              <a:pPr defTabSz="342900">
                <a:defRPr/>
              </a:pPr>
              <a:t>34</a:t>
            </a:fld>
            <a:endParaRPr lang="en-US" sz="900" dirty="0">
              <a:solidFill>
                <a:prstClr val="black">
                  <a:tint val="75000"/>
                </a:prstClr>
              </a:solidFill>
              <a:latin typeface="Calibri"/>
            </a:endParaRPr>
          </a:p>
        </p:txBody>
      </p:sp>
      <p:pic>
        <p:nvPicPr>
          <p:cNvPr id="6" name="Picture 5">
            <a:extLst>
              <a:ext uri="{FF2B5EF4-FFF2-40B4-BE49-F238E27FC236}">
                <a16:creationId xmlns:a16="http://schemas.microsoft.com/office/drawing/2014/main" id="{07C49557-A2E6-4F89-9BA5-9B6AF30E899F}"/>
              </a:ext>
            </a:extLst>
          </p:cNvPr>
          <p:cNvPicPr>
            <a:picLocks noChangeAspect="1"/>
          </p:cNvPicPr>
          <p:nvPr/>
        </p:nvPicPr>
        <p:blipFill>
          <a:blip r:embed="rId2"/>
          <a:stretch>
            <a:fillRect/>
          </a:stretch>
        </p:blipFill>
        <p:spPr>
          <a:xfrm>
            <a:off x="1143000" y="0"/>
            <a:ext cx="6858000" cy="5143500"/>
          </a:xfrm>
          <a:prstGeom prst="rect">
            <a:avLst/>
          </a:prstGeom>
        </p:spPr>
      </p:pic>
      <p:sp>
        <p:nvSpPr>
          <p:cNvPr id="7" name="TextBox 6">
            <a:extLst>
              <a:ext uri="{FF2B5EF4-FFF2-40B4-BE49-F238E27FC236}">
                <a16:creationId xmlns:a16="http://schemas.microsoft.com/office/drawing/2014/main" id="{8BACA609-7B04-437B-BDF2-CDC9082CE003}"/>
              </a:ext>
            </a:extLst>
          </p:cNvPr>
          <p:cNvSpPr txBox="1"/>
          <p:nvPr/>
        </p:nvSpPr>
        <p:spPr>
          <a:xfrm>
            <a:off x="3808431" y="4234843"/>
            <a:ext cx="4044100" cy="784830"/>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1500" dirty="0">
                <a:solidFill>
                  <a:prstClr val="black"/>
                </a:solidFill>
                <a:latin typeface="Calibri" charset="0"/>
                <a:ea typeface="ＭＳ Ｐゴシック" charset="0"/>
              </a:rPr>
              <a:t>1.  Statewide layer</a:t>
            </a:r>
          </a:p>
          <a:p>
            <a:pPr marL="342900" indent="-342900" defTabSz="342900" fontAlgn="base">
              <a:spcBef>
                <a:spcPct val="0"/>
              </a:spcBef>
              <a:spcAft>
                <a:spcPct val="0"/>
              </a:spcAft>
              <a:buFontTx/>
              <a:buAutoNum type="arabicPeriod"/>
              <a:defRPr/>
            </a:pPr>
            <a:endParaRPr lang="en-US" sz="1500" dirty="0">
              <a:solidFill>
                <a:prstClr val="black"/>
              </a:solidFill>
              <a:latin typeface="Calibri" charset="0"/>
              <a:ea typeface="ＭＳ Ｐゴシック" charset="0"/>
            </a:endParaRPr>
          </a:p>
          <a:p>
            <a:pPr marL="342900" indent="-342900" defTabSz="342900" fontAlgn="base">
              <a:spcBef>
                <a:spcPct val="0"/>
              </a:spcBef>
              <a:spcAft>
                <a:spcPct val="0"/>
              </a:spcAft>
              <a:buFontTx/>
              <a:buAutoNum type="arabicPeriod"/>
              <a:defRPr/>
            </a:pPr>
            <a:endParaRPr lang="en-US" sz="1500" dirty="0">
              <a:solidFill>
                <a:prstClr val="black"/>
              </a:solidFill>
              <a:latin typeface="Calibri" charset="0"/>
              <a:ea typeface="ＭＳ Ｐゴシック" charset="0"/>
            </a:endParaRPr>
          </a:p>
        </p:txBody>
      </p:sp>
      <p:sp>
        <p:nvSpPr>
          <p:cNvPr id="8" name="TextBox 7">
            <a:extLst>
              <a:ext uri="{FF2B5EF4-FFF2-40B4-BE49-F238E27FC236}">
                <a16:creationId xmlns:a16="http://schemas.microsoft.com/office/drawing/2014/main" id="{F8F6416B-085E-4049-8EEC-64D4C5B4154B}"/>
              </a:ext>
            </a:extLst>
          </p:cNvPr>
          <p:cNvSpPr txBox="1"/>
          <p:nvPr/>
        </p:nvSpPr>
        <p:spPr>
          <a:xfrm>
            <a:off x="1276057" y="135277"/>
            <a:ext cx="3114968" cy="415498"/>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2100" b="1" i="1" dirty="0">
                <a:solidFill>
                  <a:prstClr val="black"/>
                </a:solidFill>
                <a:latin typeface="Calibri" charset="0"/>
                <a:ea typeface="ＭＳ Ｐゴシック" charset="0"/>
              </a:rPr>
              <a:t>Three zone layers concept</a:t>
            </a:r>
          </a:p>
        </p:txBody>
      </p:sp>
    </p:spTree>
    <p:extLst>
      <p:ext uri="{BB962C8B-B14F-4D97-AF65-F5344CB8AC3E}">
        <p14:creationId xmlns:p14="http://schemas.microsoft.com/office/powerpoint/2010/main" val="399313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idx="4294967295"/>
          </p:nvPr>
        </p:nvSpPr>
        <p:spPr>
          <a:xfrm>
            <a:off x="0" y="206375"/>
            <a:ext cx="6858000" cy="857250"/>
          </a:xfrm>
        </p:spPr>
        <p:txBody>
          <a:bodyPr>
            <a:normAutofit fontScale="90000"/>
          </a:bodyPr>
          <a:lstStyle/>
          <a:p>
            <a:r>
              <a:rPr lang="en-US" dirty="0"/>
              <a:t>Alaska complete “intermediate” layer</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a:xfrm>
            <a:off x="7086600" y="4867275"/>
            <a:ext cx="2057400" cy="274638"/>
          </a:xfrm>
        </p:spPr>
        <p:txBody>
          <a:bodyPr/>
          <a:lstStyle/>
          <a:p>
            <a:pPr defTabSz="342900">
              <a:defRPr/>
            </a:pPr>
            <a:fld id="{C92D6AEA-48A7-924D-9406-EC6E0EBC20ED}" type="slidenum">
              <a:rPr lang="en-US" sz="900">
                <a:solidFill>
                  <a:prstClr val="black">
                    <a:tint val="75000"/>
                  </a:prstClr>
                </a:solidFill>
                <a:latin typeface="Calibri"/>
              </a:rPr>
              <a:pPr defTabSz="342900">
                <a:defRPr/>
              </a:pPr>
              <a:t>35</a:t>
            </a:fld>
            <a:endParaRPr lang="en-US" sz="900" dirty="0">
              <a:solidFill>
                <a:prstClr val="black">
                  <a:tint val="75000"/>
                </a:prstClr>
              </a:solidFill>
              <a:latin typeface="Calibri"/>
            </a:endParaRPr>
          </a:p>
        </p:txBody>
      </p:sp>
      <p:pic>
        <p:nvPicPr>
          <p:cNvPr id="5" name="Picture 4">
            <a:extLst>
              <a:ext uri="{FF2B5EF4-FFF2-40B4-BE49-F238E27FC236}">
                <a16:creationId xmlns:a16="http://schemas.microsoft.com/office/drawing/2014/main" id="{E19FAC64-7A9B-4907-8759-CB391450357D}"/>
              </a:ext>
            </a:extLst>
          </p:cNvPr>
          <p:cNvPicPr>
            <a:picLocks noChangeAspect="1"/>
          </p:cNvPicPr>
          <p:nvPr/>
        </p:nvPicPr>
        <p:blipFill>
          <a:blip r:embed="rId2"/>
          <a:stretch>
            <a:fillRect/>
          </a:stretch>
        </p:blipFill>
        <p:spPr>
          <a:xfrm>
            <a:off x="1143000" y="0"/>
            <a:ext cx="6858000" cy="5143500"/>
          </a:xfrm>
          <a:prstGeom prst="rect">
            <a:avLst/>
          </a:prstGeom>
        </p:spPr>
      </p:pic>
      <p:sp>
        <p:nvSpPr>
          <p:cNvPr id="7" name="Slide Number Placeholder 3">
            <a:extLst>
              <a:ext uri="{FF2B5EF4-FFF2-40B4-BE49-F238E27FC236}">
                <a16:creationId xmlns:a16="http://schemas.microsoft.com/office/drawing/2014/main" id="{1F9072ED-7C0E-4B85-A309-434D595D8EBC}"/>
              </a:ext>
            </a:extLst>
          </p:cNvPr>
          <p:cNvSpPr txBox="1">
            <a:spLocks/>
          </p:cNvSpPr>
          <p:nvPr/>
        </p:nvSpPr>
        <p:spPr>
          <a:xfrm>
            <a:off x="6057900" y="4767264"/>
            <a:ext cx="1600200" cy="273844"/>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defTabSz="342900">
              <a:defRPr/>
            </a:pPr>
            <a:fld id="{C92D6AEA-48A7-924D-9406-EC6E0EBC20ED}" type="slidenum">
              <a:rPr lang="en-US" sz="900">
                <a:solidFill>
                  <a:prstClr val="black">
                    <a:tint val="75000"/>
                  </a:prstClr>
                </a:solidFill>
                <a:latin typeface="Calibri"/>
              </a:rPr>
              <a:pPr defTabSz="342900">
                <a:defRPr/>
              </a:pPr>
              <a:t>35</a:t>
            </a:fld>
            <a:endParaRPr lang="en-US" sz="900" dirty="0">
              <a:solidFill>
                <a:prstClr val="black">
                  <a:tint val="75000"/>
                </a:prstClr>
              </a:solidFill>
              <a:latin typeface="Calibri"/>
            </a:endParaRPr>
          </a:p>
        </p:txBody>
      </p:sp>
      <p:sp>
        <p:nvSpPr>
          <p:cNvPr id="8" name="TextBox 7">
            <a:extLst>
              <a:ext uri="{FF2B5EF4-FFF2-40B4-BE49-F238E27FC236}">
                <a16:creationId xmlns:a16="http://schemas.microsoft.com/office/drawing/2014/main" id="{4333C8FE-B63E-4679-A727-CF0AEB17B151}"/>
              </a:ext>
            </a:extLst>
          </p:cNvPr>
          <p:cNvSpPr txBox="1"/>
          <p:nvPr/>
        </p:nvSpPr>
        <p:spPr>
          <a:xfrm>
            <a:off x="3808431" y="4234843"/>
            <a:ext cx="4044100" cy="784830"/>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1500" dirty="0">
                <a:solidFill>
                  <a:prstClr val="black"/>
                </a:solidFill>
                <a:latin typeface="Calibri" charset="0"/>
                <a:ea typeface="ＭＳ Ｐゴシック" charset="0"/>
              </a:rPr>
              <a:t>1.  Statewide layer</a:t>
            </a:r>
          </a:p>
          <a:p>
            <a:pPr defTabSz="342900" fontAlgn="base">
              <a:spcBef>
                <a:spcPct val="0"/>
              </a:spcBef>
              <a:spcAft>
                <a:spcPct val="0"/>
              </a:spcAft>
              <a:defRPr/>
            </a:pPr>
            <a:r>
              <a:rPr lang="en-US" sz="1500" dirty="0">
                <a:solidFill>
                  <a:prstClr val="black"/>
                </a:solidFill>
                <a:latin typeface="Calibri" charset="0"/>
                <a:ea typeface="ＭＳ Ｐゴシック" charset="0"/>
              </a:rPr>
              <a:t>2. “Intermediate” layer (complete state coverage)</a:t>
            </a:r>
          </a:p>
          <a:p>
            <a:pPr marL="342900" indent="-342900" defTabSz="342900" fontAlgn="base">
              <a:spcBef>
                <a:spcPct val="0"/>
              </a:spcBef>
              <a:spcAft>
                <a:spcPct val="0"/>
              </a:spcAft>
              <a:buFontTx/>
              <a:buAutoNum type="arabicPeriod" startAt="2"/>
              <a:defRPr/>
            </a:pPr>
            <a:endParaRPr lang="en-US" sz="1500" dirty="0">
              <a:solidFill>
                <a:prstClr val="black"/>
              </a:solidFill>
              <a:latin typeface="Calibri" charset="0"/>
              <a:ea typeface="ＭＳ Ｐゴシック" charset="0"/>
            </a:endParaRPr>
          </a:p>
        </p:txBody>
      </p:sp>
      <p:sp>
        <p:nvSpPr>
          <p:cNvPr id="10" name="TextBox 9">
            <a:extLst>
              <a:ext uri="{FF2B5EF4-FFF2-40B4-BE49-F238E27FC236}">
                <a16:creationId xmlns:a16="http://schemas.microsoft.com/office/drawing/2014/main" id="{A29738C9-EC05-48E1-BE3A-8E268355FCF0}"/>
              </a:ext>
            </a:extLst>
          </p:cNvPr>
          <p:cNvSpPr txBox="1"/>
          <p:nvPr/>
        </p:nvSpPr>
        <p:spPr>
          <a:xfrm>
            <a:off x="1276057" y="135277"/>
            <a:ext cx="3114968" cy="415498"/>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2100" b="1" i="1" dirty="0">
                <a:solidFill>
                  <a:prstClr val="black"/>
                </a:solidFill>
                <a:latin typeface="Calibri" charset="0"/>
                <a:ea typeface="ＭＳ Ｐゴシック" charset="0"/>
              </a:rPr>
              <a:t>Three zone layers concept</a:t>
            </a:r>
          </a:p>
        </p:txBody>
      </p:sp>
    </p:spTree>
    <p:extLst>
      <p:ext uri="{BB962C8B-B14F-4D97-AF65-F5344CB8AC3E}">
        <p14:creationId xmlns:p14="http://schemas.microsoft.com/office/powerpoint/2010/main" val="130781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a:xfrm>
            <a:off x="7086600" y="4867275"/>
            <a:ext cx="2057400" cy="274638"/>
          </a:xfrm>
        </p:spPr>
        <p:txBody>
          <a:bodyPr/>
          <a:lstStyle/>
          <a:p>
            <a:pPr defTabSz="342900">
              <a:defRPr/>
            </a:pPr>
            <a:fld id="{C92D6AEA-48A7-924D-9406-EC6E0EBC20ED}" type="slidenum">
              <a:rPr lang="en-US" sz="900">
                <a:solidFill>
                  <a:prstClr val="black">
                    <a:tint val="75000"/>
                  </a:prstClr>
                </a:solidFill>
                <a:latin typeface="Calibri"/>
              </a:rPr>
              <a:pPr defTabSz="342900">
                <a:defRPr/>
              </a:pPr>
              <a:t>36</a:t>
            </a:fld>
            <a:endParaRPr lang="en-US" sz="900" dirty="0">
              <a:solidFill>
                <a:prstClr val="black">
                  <a:tint val="75000"/>
                </a:prstClr>
              </a:solidFill>
              <a:latin typeface="Calibri"/>
            </a:endParaRPr>
          </a:p>
        </p:txBody>
      </p:sp>
      <p:pic>
        <p:nvPicPr>
          <p:cNvPr id="5" name="Picture 4">
            <a:extLst>
              <a:ext uri="{FF2B5EF4-FFF2-40B4-BE49-F238E27FC236}">
                <a16:creationId xmlns:a16="http://schemas.microsoft.com/office/drawing/2014/main" id="{4A2319B0-25D5-4737-9CFB-57D45A1DFE4F}"/>
              </a:ext>
            </a:extLst>
          </p:cNvPr>
          <p:cNvPicPr>
            <a:picLocks noChangeAspect="1"/>
          </p:cNvPicPr>
          <p:nvPr/>
        </p:nvPicPr>
        <p:blipFill>
          <a:blip r:embed="rId2"/>
          <a:stretch>
            <a:fillRect/>
          </a:stretch>
        </p:blipFill>
        <p:spPr>
          <a:xfrm>
            <a:off x="1143000" y="0"/>
            <a:ext cx="6858000" cy="5143500"/>
          </a:xfrm>
          <a:prstGeom prst="rect">
            <a:avLst/>
          </a:prstGeom>
        </p:spPr>
      </p:pic>
      <p:sp>
        <p:nvSpPr>
          <p:cNvPr id="17" name="Slide Number Placeholder 3">
            <a:extLst>
              <a:ext uri="{FF2B5EF4-FFF2-40B4-BE49-F238E27FC236}">
                <a16:creationId xmlns:a16="http://schemas.microsoft.com/office/drawing/2014/main" id="{DBBE0D2F-31D2-4E7B-BCE1-0D1D75FC5EE8}"/>
              </a:ext>
            </a:extLst>
          </p:cNvPr>
          <p:cNvSpPr txBox="1">
            <a:spLocks/>
          </p:cNvSpPr>
          <p:nvPr/>
        </p:nvSpPr>
        <p:spPr>
          <a:xfrm>
            <a:off x="6057900" y="4767264"/>
            <a:ext cx="1600200" cy="273844"/>
          </a:xfrm>
          <a:prstGeom prst="rect">
            <a:avLst/>
          </a:prstGeom>
        </p:spPr>
        <p:txBody>
          <a:bodyPr vert="horz" lIns="68580" tIns="34290" rIns="68580" bIns="3429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defTabSz="342900">
              <a:defRPr/>
            </a:pPr>
            <a:fld id="{C92D6AEA-48A7-924D-9406-EC6E0EBC20ED}" type="slidenum">
              <a:rPr lang="en-US" sz="900">
                <a:solidFill>
                  <a:prstClr val="black">
                    <a:tint val="75000"/>
                  </a:prstClr>
                </a:solidFill>
                <a:latin typeface="Calibri"/>
              </a:rPr>
              <a:pPr defTabSz="342900">
                <a:defRPr/>
              </a:pPr>
              <a:t>36</a:t>
            </a:fld>
            <a:endParaRPr lang="en-US" sz="900" dirty="0">
              <a:solidFill>
                <a:prstClr val="black">
                  <a:tint val="75000"/>
                </a:prstClr>
              </a:solidFill>
              <a:latin typeface="Calibri"/>
            </a:endParaRPr>
          </a:p>
        </p:txBody>
      </p:sp>
      <p:sp>
        <p:nvSpPr>
          <p:cNvPr id="18" name="TextBox 17">
            <a:extLst>
              <a:ext uri="{FF2B5EF4-FFF2-40B4-BE49-F238E27FC236}">
                <a16:creationId xmlns:a16="http://schemas.microsoft.com/office/drawing/2014/main" id="{A3C4E633-9C29-478C-9414-98790E8D6C03}"/>
              </a:ext>
            </a:extLst>
          </p:cNvPr>
          <p:cNvSpPr txBox="1"/>
          <p:nvPr/>
        </p:nvSpPr>
        <p:spPr>
          <a:xfrm>
            <a:off x="3808431" y="4234843"/>
            <a:ext cx="4044100" cy="784830"/>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1500" dirty="0">
                <a:solidFill>
                  <a:prstClr val="black"/>
                </a:solidFill>
                <a:latin typeface="Calibri" charset="0"/>
                <a:ea typeface="ＭＳ Ｐゴシック" charset="0"/>
              </a:rPr>
              <a:t>1.  Statewide layer</a:t>
            </a:r>
          </a:p>
          <a:p>
            <a:pPr defTabSz="342900" fontAlgn="base">
              <a:spcBef>
                <a:spcPct val="0"/>
              </a:spcBef>
              <a:spcAft>
                <a:spcPct val="0"/>
              </a:spcAft>
              <a:defRPr/>
            </a:pPr>
            <a:r>
              <a:rPr lang="en-US" sz="1500" dirty="0">
                <a:solidFill>
                  <a:prstClr val="black"/>
                </a:solidFill>
                <a:latin typeface="Calibri" charset="0"/>
                <a:ea typeface="ＭＳ Ｐゴシック" charset="0"/>
              </a:rPr>
              <a:t>2. “Intermediate” layer (complete state coverage) </a:t>
            </a:r>
          </a:p>
          <a:p>
            <a:pPr defTabSz="342900" fontAlgn="base">
              <a:spcBef>
                <a:spcPct val="0"/>
              </a:spcBef>
              <a:spcAft>
                <a:spcPct val="0"/>
              </a:spcAft>
              <a:defRPr/>
            </a:pPr>
            <a:r>
              <a:rPr lang="en-US" sz="1500" dirty="0">
                <a:solidFill>
                  <a:prstClr val="black"/>
                </a:solidFill>
                <a:latin typeface="Calibri" charset="0"/>
                <a:ea typeface="ＭＳ Ｐゴシック" charset="0"/>
              </a:rPr>
              <a:t>3.  LDP layer (partial state coverage)</a:t>
            </a:r>
          </a:p>
        </p:txBody>
      </p:sp>
      <p:pic>
        <p:nvPicPr>
          <p:cNvPr id="8"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590" y="4197843"/>
            <a:ext cx="960120" cy="8218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F34339-80BC-478E-BF39-E51CD2BAB0C6}"/>
              </a:ext>
            </a:extLst>
          </p:cNvPr>
          <p:cNvSpPr txBox="1"/>
          <p:nvPr/>
        </p:nvSpPr>
        <p:spPr>
          <a:xfrm>
            <a:off x="1276057" y="135277"/>
            <a:ext cx="3114968" cy="415498"/>
          </a:xfrm>
          <a:prstGeom prst="rect">
            <a:avLst/>
          </a:prstGeom>
          <a:solidFill>
            <a:schemeClr val="bg1"/>
          </a:solidFill>
          <a:ln w="12700">
            <a:solidFill>
              <a:schemeClr val="accent4">
                <a:lumMod val="10000"/>
              </a:schemeClr>
            </a:solidFill>
          </a:ln>
        </p:spPr>
        <p:txBody>
          <a:bodyPr wrap="square" rtlCol="0">
            <a:spAutoFit/>
          </a:bodyPr>
          <a:lstStyle/>
          <a:p>
            <a:pPr defTabSz="342900" fontAlgn="base">
              <a:spcBef>
                <a:spcPct val="0"/>
              </a:spcBef>
              <a:spcAft>
                <a:spcPct val="0"/>
              </a:spcAft>
              <a:defRPr/>
            </a:pPr>
            <a:r>
              <a:rPr lang="en-US" sz="2100" b="1" i="1" dirty="0">
                <a:solidFill>
                  <a:prstClr val="black"/>
                </a:solidFill>
                <a:latin typeface="Calibri" charset="0"/>
                <a:ea typeface="ＭＳ Ｐゴシック" charset="0"/>
              </a:rPr>
              <a:t>Three zone layers concept</a:t>
            </a:r>
          </a:p>
        </p:txBody>
      </p:sp>
    </p:spTree>
    <p:extLst>
      <p:ext uri="{BB962C8B-B14F-4D97-AF65-F5344CB8AC3E}">
        <p14:creationId xmlns:p14="http://schemas.microsoft.com/office/powerpoint/2010/main" val="22878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43001" y="665976"/>
            <a:ext cx="6858000" cy="35676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1983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SPCS83</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North and South Zones as they exist now</a:t>
            </a:r>
          </a:p>
        </p:txBody>
      </p:sp>
    </p:spTree>
    <p:extLst>
      <p:ext uri="{BB962C8B-B14F-4D97-AF65-F5344CB8AC3E}">
        <p14:creationId xmlns:p14="http://schemas.microsoft.com/office/powerpoint/2010/main" val="9439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
            <a:ext cx="6858000" cy="5143499"/>
          </a:xfrm>
          <a:prstGeom prst="rect">
            <a:avLst/>
          </a:prstGeom>
        </p:spPr>
      </p:pic>
      <p:sp>
        <p:nvSpPr>
          <p:cNvPr id="2" name="TextBox 1" hidden="1"/>
          <p:cNvSpPr txBox="1"/>
          <p:nvPr/>
        </p:nvSpPr>
        <p:spPr>
          <a:xfrm rot="19482167">
            <a:off x="1180279" y="1427645"/>
            <a:ext cx="7031216" cy="2389116"/>
          </a:xfrm>
          <a:prstGeom prst="rect">
            <a:avLst/>
          </a:prstGeom>
          <a:noFill/>
        </p:spPr>
        <p:txBody>
          <a:bodyPr wrap="square" rtlCol="0">
            <a:spAutoFit/>
          </a:bodyPr>
          <a:lstStyle/>
          <a:p>
            <a:pPr defTabSz="685800">
              <a:defRPr/>
            </a:pPr>
            <a:r>
              <a:rPr lang="en-US" sz="14925" spc="750" dirty="0">
                <a:solidFill>
                  <a:prstClr val="black">
                    <a:alpha val="30000"/>
                  </a:prstClr>
                </a:solidFill>
                <a:latin typeface="Arial" panose="020B0604020202020204" pitchFamily="34" charset="0"/>
                <a:ea typeface="ＭＳ Ｐゴシック" pitchFamily="34" charset="-128"/>
                <a:cs typeface="Arial" panose="020B0604020202020204" pitchFamily="34" charset="0"/>
              </a:rPr>
              <a:t>DRAFT</a:t>
            </a:r>
          </a:p>
        </p:txBody>
      </p:sp>
    </p:spTree>
    <p:extLst>
      <p:ext uri="{BB962C8B-B14F-4D97-AF65-F5344CB8AC3E}">
        <p14:creationId xmlns:p14="http://schemas.microsoft.com/office/powerpoint/2010/main" val="427849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1"/>
            <a:ext cx="6857999" cy="5143499"/>
          </a:xfrm>
          <a:prstGeom prst="rect">
            <a:avLst/>
          </a:prstGeom>
        </p:spPr>
      </p:pic>
      <p:sp>
        <p:nvSpPr>
          <p:cNvPr id="3" name="TextBox 2" hidden="1"/>
          <p:cNvSpPr txBox="1"/>
          <p:nvPr/>
        </p:nvSpPr>
        <p:spPr>
          <a:xfrm rot="19482167">
            <a:off x="1180279" y="1427645"/>
            <a:ext cx="7031216" cy="2389116"/>
          </a:xfrm>
          <a:prstGeom prst="rect">
            <a:avLst/>
          </a:prstGeom>
          <a:noFill/>
        </p:spPr>
        <p:txBody>
          <a:bodyPr wrap="square" rtlCol="0">
            <a:spAutoFit/>
          </a:bodyPr>
          <a:lstStyle/>
          <a:p>
            <a:pPr defTabSz="685800">
              <a:defRPr/>
            </a:pPr>
            <a:r>
              <a:rPr lang="en-US" sz="14925" spc="750" dirty="0">
                <a:solidFill>
                  <a:prstClr val="black">
                    <a:alpha val="30000"/>
                  </a:prstClr>
                </a:solidFill>
                <a:latin typeface="Arial" panose="020B0604020202020204" pitchFamily="34" charset="0"/>
                <a:ea typeface="ＭＳ Ｐゴシック" pitchFamily="34" charset="-128"/>
                <a:cs typeface="Arial" panose="020B0604020202020204" pitchFamily="34" charset="0"/>
              </a:rPr>
              <a:t>DRAFT</a:t>
            </a:r>
          </a:p>
        </p:txBody>
      </p:sp>
    </p:spTree>
    <p:extLst>
      <p:ext uri="{BB962C8B-B14F-4D97-AF65-F5344CB8AC3E}">
        <p14:creationId xmlns:p14="http://schemas.microsoft.com/office/powerpoint/2010/main" val="394565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8F81-DB3A-4488-B025-E125D48DD134}"/>
              </a:ext>
            </a:extLst>
          </p:cNvPr>
          <p:cNvSpPr>
            <a:spLocks noGrp="1"/>
          </p:cNvSpPr>
          <p:nvPr>
            <p:ph type="title"/>
          </p:nvPr>
        </p:nvSpPr>
        <p:spPr/>
        <p:txBody>
          <a:bodyPr/>
          <a:lstStyle/>
          <a:p>
            <a:r>
              <a:rPr lang="en-US" dirty="0"/>
              <a:t>Agency History</a:t>
            </a:r>
          </a:p>
        </p:txBody>
      </p:sp>
      <p:sp>
        <p:nvSpPr>
          <p:cNvPr id="3" name="Content Placeholder 2">
            <a:extLst>
              <a:ext uri="{FF2B5EF4-FFF2-40B4-BE49-F238E27FC236}">
                <a16:creationId xmlns:a16="http://schemas.microsoft.com/office/drawing/2014/main" id="{D3C46B99-F7D6-40CF-97FE-8B89F8F92394}"/>
              </a:ext>
            </a:extLst>
          </p:cNvPr>
          <p:cNvSpPr>
            <a:spLocks noGrp="1"/>
          </p:cNvSpPr>
          <p:nvPr>
            <p:ph idx="1"/>
          </p:nvPr>
        </p:nvSpPr>
        <p:spPr>
          <a:xfrm>
            <a:off x="457200" y="1024891"/>
            <a:ext cx="8229600" cy="3912630"/>
          </a:xfrm>
        </p:spPr>
        <p:txBody>
          <a:bodyPr>
            <a:noAutofit/>
          </a:bodyPr>
          <a:lstStyle/>
          <a:p>
            <a:r>
              <a:rPr lang="en-US" sz="2400" i="1" dirty="0">
                <a:latin typeface="Cambria" panose="02040503050406030204" pitchFamily="18" charset="0"/>
                <a:ea typeface="Cambria" panose="02040503050406030204" pitchFamily="18" charset="0"/>
              </a:rPr>
              <a:t>Survey of the Coast </a:t>
            </a:r>
            <a:r>
              <a:rPr lang="en-US" sz="2400" dirty="0">
                <a:latin typeface="Cambria" panose="02040503050406030204" pitchFamily="18" charset="0"/>
                <a:ea typeface="Cambria" panose="02040503050406030204" pitchFamily="18" charset="0"/>
              </a:rPr>
              <a:t>– 1807 to 1836</a:t>
            </a:r>
          </a:p>
          <a:p>
            <a:pPr lvl="1"/>
            <a:r>
              <a:rPr lang="en-US" sz="2000" dirty="0">
                <a:latin typeface="Cambria" panose="02040503050406030204" pitchFamily="18" charset="0"/>
                <a:ea typeface="Cambria" panose="02040503050406030204" pitchFamily="18" charset="0"/>
              </a:rPr>
              <a:t>Authorized February 10</a:t>
            </a:r>
            <a:r>
              <a:rPr lang="en-US" sz="2000" baseline="30000" dirty="0">
                <a:latin typeface="Cambria" panose="02040503050406030204" pitchFamily="18" charset="0"/>
                <a:ea typeface="Cambria" panose="02040503050406030204" pitchFamily="18" charset="0"/>
              </a:rPr>
              <a:t>th</a:t>
            </a:r>
            <a:r>
              <a:rPr lang="en-US" sz="2000" dirty="0">
                <a:latin typeface="Cambria" panose="02040503050406030204" pitchFamily="18" charset="0"/>
                <a:ea typeface="Cambria" panose="02040503050406030204" pitchFamily="18" charset="0"/>
              </a:rPr>
              <a:t> 1807</a:t>
            </a:r>
          </a:p>
          <a:p>
            <a:pPr lvl="1"/>
            <a:r>
              <a:rPr lang="en-US" sz="2000" dirty="0">
                <a:latin typeface="Cambria" panose="02040503050406030204" pitchFamily="18" charset="0"/>
                <a:ea typeface="Cambria" panose="02040503050406030204" pitchFamily="18" charset="0"/>
              </a:rPr>
              <a:t>Nation’s Oldest Scientific Agency!</a:t>
            </a:r>
          </a:p>
          <a:p>
            <a:r>
              <a:rPr lang="en-US" sz="2400" i="1" dirty="0">
                <a:latin typeface="Cambria" panose="02040503050406030204" pitchFamily="18" charset="0"/>
                <a:ea typeface="Cambria" panose="02040503050406030204" pitchFamily="18" charset="0"/>
              </a:rPr>
              <a:t>U.S. Coast Survey </a:t>
            </a:r>
            <a:r>
              <a:rPr lang="en-US" sz="2400" dirty="0">
                <a:latin typeface="Cambria" panose="02040503050406030204" pitchFamily="18" charset="0"/>
                <a:ea typeface="Cambria" panose="02040503050406030204" pitchFamily="18" charset="0"/>
              </a:rPr>
              <a:t>– 1836 to 1878</a:t>
            </a:r>
          </a:p>
          <a:p>
            <a:pPr lvl="1"/>
            <a:r>
              <a:rPr lang="en-US" sz="2000" dirty="0">
                <a:latin typeface="Cambria" panose="02040503050406030204" pitchFamily="18" charset="0"/>
                <a:ea typeface="Cambria" panose="02040503050406030204" pitchFamily="18" charset="0"/>
              </a:rPr>
              <a:t>1871 began inland geodetic control mission (over 150 years now)</a:t>
            </a:r>
          </a:p>
          <a:p>
            <a:r>
              <a:rPr lang="en-US" sz="2400" i="1" dirty="0">
                <a:latin typeface="Cambria" panose="02040503050406030204" pitchFamily="18" charset="0"/>
                <a:ea typeface="Cambria" panose="02040503050406030204" pitchFamily="18" charset="0"/>
              </a:rPr>
              <a:t>U.S. Coast and Geodetic Survey </a:t>
            </a:r>
            <a:r>
              <a:rPr lang="en-US" sz="2400" dirty="0">
                <a:latin typeface="Cambria" panose="02040503050406030204" pitchFamily="18" charset="0"/>
                <a:ea typeface="Cambria" panose="02040503050406030204" pitchFamily="18" charset="0"/>
              </a:rPr>
              <a:t>– 1878 to 1970</a:t>
            </a:r>
          </a:p>
          <a:p>
            <a:pPr lvl="1"/>
            <a:r>
              <a:rPr lang="en-US" sz="2000" dirty="0">
                <a:latin typeface="Cambria" panose="02040503050406030204" pitchFamily="18" charset="0"/>
                <a:ea typeface="Cambria" panose="02040503050406030204" pitchFamily="18" charset="0"/>
              </a:rPr>
              <a:t>USC&amp;GS</a:t>
            </a:r>
          </a:p>
          <a:p>
            <a:r>
              <a:rPr lang="en-US" sz="2400" b="1" dirty="0">
                <a:latin typeface="Cambria" panose="02040503050406030204" pitchFamily="18" charset="0"/>
                <a:ea typeface="Cambria" panose="02040503050406030204" pitchFamily="18" charset="0"/>
              </a:rPr>
              <a:t>National Geodetic Survey </a:t>
            </a:r>
            <a:r>
              <a:rPr lang="en-US" sz="2400" dirty="0">
                <a:latin typeface="Cambria" panose="02040503050406030204" pitchFamily="18" charset="0"/>
                <a:ea typeface="Cambria" panose="02040503050406030204" pitchFamily="18" charset="0"/>
              </a:rPr>
              <a:t>– 1970 to Present</a:t>
            </a:r>
          </a:p>
          <a:p>
            <a:pPr lvl="1"/>
            <a:r>
              <a:rPr lang="en-US" sz="2000" dirty="0">
                <a:latin typeface="Cambria" panose="02040503050406030204" pitchFamily="18" charset="0"/>
                <a:ea typeface="Cambria" panose="02040503050406030204" pitchFamily="18" charset="0"/>
              </a:rPr>
              <a:t>Over 50 years as NGS</a:t>
            </a:r>
            <a:endParaRPr lang="en-US" dirty="0"/>
          </a:p>
        </p:txBody>
      </p:sp>
    </p:spTree>
    <p:extLst>
      <p:ext uri="{BB962C8B-B14F-4D97-AF65-F5344CB8AC3E}">
        <p14:creationId xmlns:p14="http://schemas.microsoft.com/office/powerpoint/2010/main" val="1802955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0A3C4-C14B-48D0-B2AB-9003458995A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123399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PA stakeholders requested 4-5 zones, which NGS designed, the following are </a:t>
            </a:r>
            <a:r>
              <a:rPr lang="en-US" sz="2700" i="1" u="sng" spc="-15" dirty="0">
                <a:solidFill>
                  <a:prstClr val="black"/>
                </a:solidFill>
                <a:latin typeface="Cambria" panose="02040503050406030204" pitchFamily="18" charset="0"/>
                <a:ea typeface="ＭＳ Ｐゴシック" pitchFamily="34" charset="-128"/>
                <a:cs typeface="Arial Black"/>
              </a:rPr>
              <a:t>Preliminary</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 maps</a:t>
            </a:r>
          </a:p>
        </p:txBody>
      </p:sp>
    </p:spTree>
    <p:extLst>
      <p:ext uri="{BB962C8B-B14F-4D97-AF65-F5344CB8AC3E}">
        <p14:creationId xmlns:p14="http://schemas.microsoft.com/office/powerpoint/2010/main" val="387102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1"/>
            <a:ext cx="6857997" cy="5143498"/>
          </a:xfrm>
          <a:prstGeom prst="rect">
            <a:avLst/>
          </a:prstGeom>
        </p:spPr>
      </p:pic>
    </p:spTree>
    <p:extLst>
      <p:ext uri="{BB962C8B-B14F-4D97-AF65-F5344CB8AC3E}">
        <p14:creationId xmlns:p14="http://schemas.microsoft.com/office/powerpoint/2010/main" val="356017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0"/>
            <a:ext cx="6857996" cy="5143497"/>
          </a:xfrm>
          <a:prstGeom prst="rect">
            <a:avLst/>
          </a:prstGeom>
        </p:spPr>
      </p:pic>
    </p:spTree>
    <p:extLst>
      <p:ext uri="{BB962C8B-B14F-4D97-AF65-F5344CB8AC3E}">
        <p14:creationId xmlns:p14="http://schemas.microsoft.com/office/powerpoint/2010/main" val="301628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2" y="0"/>
            <a:ext cx="6857997" cy="5143497"/>
          </a:xfrm>
          <a:prstGeom prst="rect">
            <a:avLst/>
          </a:prstGeom>
        </p:spPr>
      </p:pic>
    </p:spTree>
    <p:extLst>
      <p:ext uri="{BB962C8B-B14F-4D97-AF65-F5344CB8AC3E}">
        <p14:creationId xmlns:p14="http://schemas.microsoft.com/office/powerpoint/2010/main" val="101967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0"/>
            <a:ext cx="6857997" cy="5143497"/>
          </a:xfrm>
          <a:prstGeom prst="rect">
            <a:avLst/>
          </a:prstGeom>
        </p:spPr>
      </p:pic>
    </p:spTree>
    <p:extLst>
      <p:ext uri="{BB962C8B-B14F-4D97-AF65-F5344CB8AC3E}">
        <p14:creationId xmlns:p14="http://schemas.microsoft.com/office/powerpoint/2010/main" val="107699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4B417-2184-4D47-8CE3-95579C3B573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020783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0A3C4-C14B-48D0-B2AB-9003458995A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52869705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4B417-2184-4D47-8CE3-95579C3B573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127504521"/>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5A158-F3D2-4790-98E8-01506E1CE42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814990085"/>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5269B-5200-4AD1-BAF4-AB4CCBA0867D}"/>
              </a:ext>
            </a:extLst>
          </p:cNvPr>
          <p:cNvSpPr>
            <a:spLocks noGrp="1"/>
          </p:cNvSpPr>
          <p:nvPr>
            <p:ph type="title"/>
          </p:nvPr>
        </p:nvSpPr>
        <p:spPr/>
        <p:txBody>
          <a:bodyPr/>
          <a:lstStyle/>
          <a:p>
            <a:r>
              <a:rPr lang="en-US" dirty="0"/>
              <a:t>Organizational Structure</a:t>
            </a:r>
          </a:p>
        </p:txBody>
      </p:sp>
      <p:sp>
        <p:nvSpPr>
          <p:cNvPr id="23" name="Content Placeholder 1">
            <a:extLst>
              <a:ext uri="{FF2B5EF4-FFF2-40B4-BE49-F238E27FC236}">
                <a16:creationId xmlns:a16="http://schemas.microsoft.com/office/drawing/2014/main" id="{2F49D481-D369-4BC6-BD5D-D17F1C3B373E}"/>
              </a:ext>
            </a:extLst>
          </p:cNvPr>
          <p:cNvSpPr txBox="1">
            <a:spLocks/>
          </p:cNvSpPr>
          <p:nvPr/>
        </p:nvSpPr>
        <p:spPr>
          <a:xfrm>
            <a:off x="457199" y="768653"/>
            <a:ext cx="8686800" cy="4026631"/>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31" indent="-285743" algn="l" defTabSz="457189"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2972" indent="-228594" algn="l" defTabSz="457189"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160" indent="-228594" algn="l" defTabSz="457189"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348" indent="-228594" algn="l" defTabSz="457189"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t> </a:t>
            </a:r>
          </a:p>
          <a:p>
            <a:pPr marL="457200" lvl="1" indent="0">
              <a:buFont typeface="Arial"/>
              <a:buNone/>
            </a:pPr>
            <a:r>
              <a:rPr lang="en-US" sz="2400" dirty="0"/>
              <a:t>-Department of Commerce (</a:t>
            </a:r>
            <a:r>
              <a:rPr lang="en-US" sz="2400" dirty="0" err="1"/>
              <a:t>DoC</a:t>
            </a:r>
            <a:r>
              <a:rPr lang="en-US" sz="2400" dirty="0"/>
              <a:t>)</a:t>
            </a:r>
          </a:p>
          <a:p>
            <a:pPr marL="457200" lvl="1" indent="0">
              <a:buFont typeface="Arial"/>
              <a:buNone/>
            </a:pPr>
            <a:r>
              <a:rPr lang="en-US" sz="2400" dirty="0"/>
              <a:t>			</a:t>
            </a:r>
          </a:p>
          <a:p>
            <a:pPr marL="457200" lvl="1" indent="0">
              <a:buFont typeface="Arial"/>
              <a:buNone/>
            </a:pPr>
            <a:r>
              <a:rPr lang="en-US" sz="2400" dirty="0"/>
              <a:t>	-</a:t>
            </a:r>
            <a:r>
              <a:rPr lang="en-US" sz="2300" dirty="0"/>
              <a:t>National Oceanic and Atmospheric Administration </a:t>
            </a:r>
            <a:r>
              <a:rPr lang="en-US" sz="2400" dirty="0"/>
              <a:t>(NOAA)</a:t>
            </a:r>
          </a:p>
          <a:p>
            <a:pPr marL="457200" lvl="1" indent="0">
              <a:buFont typeface="Arial"/>
              <a:buNone/>
            </a:pPr>
            <a:r>
              <a:rPr lang="en-US" sz="2400" dirty="0"/>
              <a:t>					</a:t>
            </a:r>
          </a:p>
          <a:p>
            <a:pPr marL="457200" lvl="1" indent="0">
              <a:buFont typeface="Arial"/>
              <a:buNone/>
            </a:pPr>
            <a:r>
              <a:rPr lang="en-US" sz="2400" dirty="0"/>
              <a:t>			-National Ocean Service (NOS)</a:t>
            </a:r>
          </a:p>
        </p:txBody>
      </p:sp>
      <p:pic>
        <p:nvPicPr>
          <p:cNvPr id="24" name="DoC logo">
            <a:extLst>
              <a:ext uri="{FF2B5EF4-FFF2-40B4-BE49-F238E27FC236}">
                <a16:creationId xmlns:a16="http://schemas.microsoft.com/office/drawing/2014/main" id="{283C9A22-8E02-4EF9-A846-878F05F88BF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196" y="1101977"/>
            <a:ext cx="753148" cy="753148"/>
          </a:xfrm>
          <a:prstGeom prst="rect">
            <a:avLst/>
          </a:prstGeom>
          <a:noFill/>
          <a:ln>
            <a:noFill/>
          </a:ln>
        </p:spPr>
      </p:pic>
      <p:pic>
        <p:nvPicPr>
          <p:cNvPr id="25" name="NOAA logo">
            <a:extLst>
              <a:ext uri="{FF2B5EF4-FFF2-40B4-BE49-F238E27FC236}">
                <a16:creationId xmlns:a16="http://schemas.microsoft.com/office/drawing/2014/main" id="{EF88FB22-CB93-41CF-B6D5-547DEDA2C17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0117" y="2061329"/>
            <a:ext cx="857250" cy="857250"/>
          </a:xfrm>
          <a:prstGeom prst="rect">
            <a:avLst/>
          </a:prstGeom>
          <a:noFill/>
          <a:ln>
            <a:noFill/>
          </a:ln>
        </p:spPr>
      </p:pic>
      <p:pic>
        <p:nvPicPr>
          <p:cNvPr id="26" name="NGS logo">
            <a:extLst>
              <a:ext uri="{FF2B5EF4-FFF2-40B4-BE49-F238E27FC236}">
                <a16:creationId xmlns:a16="http://schemas.microsoft.com/office/drawing/2014/main" id="{10FD35B4-649E-4A39-874D-191EDD9AA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08191" y="3921593"/>
            <a:ext cx="950035" cy="955342"/>
          </a:xfrm>
          <a:prstGeom prst="rect">
            <a:avLst/>
          </a:prstGeom>
        </p:spPr>
      </p:pic>
      <p:cxnSp>
        <p:nvCxnSpPr>
          <p:cNvPr id="27" name="Straight Arrow Connector 26">
            <a:extLst>
              <a:ext uri="{FF2B5EF4-FFF2-40B4-BE49-F238E27FC236}">
                <a16:creationId xmlns:a16="http://schemas.microsoft.com/office/drawing/2014/main" id="{54B7E249-E902-472C-A2A1-014C5A2F7C84}"/>
              </a:ext>
            </a:extLst>
          </p:cNvPr>
          <p:cNvCxnSpPr>
            <a:cxnSpLocks/>
          </p:cNvCxnSpPr>
          <p:nvPr/>
        </p:nvCxnSpPr>
        <p:spPr>
          <a:xfrm flipH="1">
            <a:off x="2989546" y="1619919"/>
            <a:ext cx="10274"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99D3D9F-6165-4172-BBC0-851EA7068AA3}"/>
              </a:ext>
            </a:extLst>
          </p:cNvPr>
          <p:cNvCxnSpPr>
            <a:cxnSpLocks/>
          </p:cNvCxnSpPr>
          <p:nvPr/>
        </p:nvCxnSpPr>
        <p:spPr>
          <a:xfrm>
            <a:off x="3606800" y="2535831"/>
            <a:ext cx="0" cy="49227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C066DCD-55FB-4A38-8D2E-031983F52434}"/>
              </a:ext>
            </a:extLst>
          </p:cNvPr>
          <p:cNvCxnSpPr/>
          <p:nvPr/>
        </p:nvCxnSpPr>
        <p:spPr>
          <a:xfrm>
            <a:off x="4135234" y="3446606"/>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Content Placeholder 1">
            <a:extLst>
              <a:ext uri="{FF2B5EF4-FFF2-40B4-BE49-F238E27FC236}">
                <a16:creationId xmlns:a16="http://schemas.microsoft.com/office/drawing/2014/main" id="{C02E0489-8F78-414F-B4C8-CB2EE39BBF4E}"/>
              </a:ext>
            </a:extLst>
          </p:cNvPr>
          <p:cNvSpPr txBox="1">
            <a:spLocks/>
          </p:cNvSpPr>
          <p:nvPr/>
        </p:nvSpPr>
        <p:spPr bwMode="auto">
          <a:xfrm>
            <a:off x="2732408" y="4012027"/>
            <a:ext cx="5555014" cy="49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2400" dirty="0">
                <a:latin typeface="Cambria" panose="02040503050406030204" pitchFamily="18" charset="0"/>
                <a:ea typeface="Cambria" panose="02040503050406030204" pitchFamily="18" charset="0"/>
              </a:rPr>
              <a:t>-National Geodetic Survey (NGS)</a:t>
            </a:r>
          </a:p>
        </p:txBody>
      </p:sp>
    </p:spTree>
    <p:extLst>
      <p:ext uri="{BB962C8B-B14F-4D97-AF65-F5344CB8AC3E}">
        <p14:creationId xmlns:p14="http://schemas.microsoft.com/office/powerpoint/2010/main" val="227318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983142"/>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State Plane Coordinate System o</a:t>
            </a:r>
            <a:r>
              <a:rPr sz="4050" b="1" spc="-5" dirty="0">
                <a:solidFill>
                  <a:prstClr val="black"/>
                </a:solidFill>
                <a:uFill>
                  <a:solidFill>
                    <a:srgbClr val="1F497D"/>
                  </a:solidFill>
                </a:uFill>
                <a:latin typeface="Cambria" panose="02040503050406030204" pitchFamily="18" charset="0"/>
                <a:ea typeface="ＭＳ Ｐゴシック" pitchFamily="34" charset="-128"/>
                <a:cs typeface="Arial"/>
              </a:rPr>
              <a:t>f</a:t>
            </a:r>
            <a:r>
              <a:rPr sz="4050" b="1" spc="-25" dirty="0">
                <a:solidFill>
                  <a:prstClr val="black"/>
                </a:solidFill>
                <a:uFill>
                  <a:solidFill>
                    <a:srgbClr val="1F497D"/>
                  </a:solidFill>
                </a:uFill>
                <a:latin typeface="Cambria" panose="02040503050406030204" pitchFamily="18" charset="0"/>
                <a:ea typeface="ＭＳ Ｐゴシック" pitchFamily="34" charset="-128"/>
                <a:cs typeface="Arial"/>
              </a:rPr>
              <a:t>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2022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SPCS2022</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NGS will create a </a:t>
            </a:r>
            <a:r>
              <a:rPr lang="en-US" sz="27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Single Statewide Zone </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for every State, the following is a </a:t>
            </a:r>
            <a:r>
              <a:rPr lang="en-US" sz="2700" i="1" u="sng" spc="-15" dirty="0">
                <a:solidFill>
                  <a:prstClr val="black"/>
                </a:solidFill>
                <a:uFill>
                  <a:solidFill>
                    <a:prstClr val="black"/>
                  </a:solidFill>
                </a:uFill>
                <a:latin typeface="Cambria" panose="02040503050406030204" pitchFamily="18" charset="0"/>
                <a:ea typeface="ＭＳ Ｐゴシック" pitchFamily="34" charset="-128"/>
                <a:cs typeface="Arial Black"/>
              </a:rPr>
              <a:t>Preliminary</a:t>
            </a: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 map </a:t>
            </a:r>
          </a:p>
        </p:txBody>
      </p:sp>
    </p:spTree>
    <p:extLst>
      <p:ext uri="{BB962C8B-B14F-4D97-AF65-F5344CB8AC3E}">
        <p14:creationId xmlns:p14="http://schemas.microsoft.com/office/powerpoint/2010/main" val="20617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0"/>
            <a:ext cx="6857998" cy="5143498"/>
          </a:xfrm>
          <a:prstGeom prst="rect">
            <a:avLst/>
          </a:prstGeom>
        </p:spPr>
      </p:pic>
    </p:spTree>
    <p:extLst>
      <p:ext uri="{BB962C8B-B14F-4D97-AF65-F5344CB8AC3E}">
        <p14:creationId xmlns:p14="http://schemas.microsoft.com/office/powerpoint/2010/main" val="412594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p:nvPr/>
        </p:nvSpPr>
        <p:spPr>
          <a:xfrm>
            <a:off x="1143001" y="665976"/>
            <a:ext cx="6858000" cy="3706143"/>
          </a:xfrm>
          <a:prstGeom prst="rect">
            <a:avLst/>
          </a:prstGeom>
        </p:spPr>
        <p:txBody>
          <a:bodyPr vert="horz" wrap="square" lIns="0" tIns="12700" rIns="0" bIns="0" rtlCol="0">
            <a:spAutoFit/>
          </a:bodyPr>
          <a:lstStyle/>
          <a:p>
            <a:pPr marL="12700" algn="ctr" defTabSz="342900" fontAlgn="base">
              <a:spcAft>
                <a:spcPct val="0"/>
              </a:spcAft>
              <a:buSzPct val="159375"/>
              <a:defRPr/>
            </a:pPr>
            <a:r>
              <a:rPr lang="en-US" sz="4050" b="1" dirty="0">
                <a:solidFill>
                  <a:prstClr val="black"/>
                </a:solidFill>
                <a:uFill>
                  <a:solidFill>
                    <a:srgbClr val="1F497D"/>
                  </a:solidFill>
                </a:uFill>
                <a:latin typeface="Cambria" panose="02040503050406030204" pitchFamily="18" charset="0"/>
                <a:ea typeface="ＭＳ Ｐゴシック" pitchFamily="34" charset="-128"/>
                <a:cs typeface="Arial"/>
              </a:rPr>
              <a:t>UTM (NAD83) Zones </a:t>
            </a:r>
            <a:r>
              <a:rPr lang="en-US" sz="4050" b="1" spc="-5" dirty="0">
                <a:solidFill>
                  <a:prstClr val="black"/>
                </a:solidFill>
                <a:uFill>
                  <a:solidFill>
                    <a:srgbClr val="1F497D"/>
                  </a:solidFill>
                </a:uFill>
                <a:latin typeface="Cambria" panose="02040503050406030204" pitchFamily="18" charset="0"/>
                <a:ea typeface="ＭＳ Ｐゴシック" pitchFamily="34" charset="-128"/>
                <a:cs typeface="Arial"/>
              </a:rPr>
              <a:t>as </a:t>
            </a:r>
          </a:p>
          <a:p>
            <a:pPr marL="12700" algn="ctr" defTabSz="342900" fontAlgn="base">
              <a:spcAft>
                <a:spcPct val="0"/>
              </a:spcAft>
              <a:buSzPct val="159375"/>
              <a:defRPr/>
            </a:pPr>
            <a:endParaRPr lang="en-US" sz="3300" b="1" spc="-5" dirty="0">
              <a:solidFill>
                <a:srgbClr val="1F497D"/>
              </a:solidFill>
              <a:uFill>
                <a:solidFill>
                  <a:srgbClr val="1F497D"/>
                </a:solidFill>
              </a:uFill>
              <a:latin typeface="Cambria" panose="02040503050406030204" pitchFamily="18" charset="0"/>
              <a:ea typeface="ＭＳ Ｐゴシック" pitchFamily="34" charset="-128"/>
              <a:cs typeface="Arial"/>
            </a:endParaRPr>
          </a:p>
          <a:p>
            <a:pPr marL="12700" algn="ctr" defTabSz="342900" fontAlgn="base">
              <a:spcAft>
                <a:spcPct val="0"/>
              </a:spcAft>
              <a:buSzPct val="159375"/>
              <a:defRPr/>
            </a:pPr>
            <a:r>
              <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rPr>
              <a:t>UTM</a:t>
            </a:r>
          </a:p>
          <a:p>
            <a:pPr marL="12700" algn="ctr" defTabSz="342900" fontAlgn="base">
              <a:spcAft>
                <a:spcPct val="0"/>
              </a:spcAft>
              <a:buSzPct val="159375"/>
              <a:defRPr/>
            </a:pPr>
            <a:endParaRPr lang="en-US" sz="4500" b="1" spc="-15" dirty="0">
              <a:solidFill>
                <a:srgbClr val="C00000"/>
              </a:solidFill>
              <a:uFill>
                <a:solidFill>
                  <a:srgbClr val="C00000"/>
                </a:solidFill>
              </a:uFill>
              <a:latin typeface="Cambria" panose="02040503050406030204" pitchFamily="18" charset="0"/>
              <a:ea typeface="ＭＳ Ｐゴシック" pitchFamily="34" charset="-128"/>
              <a:cs typeface="Arial Black"/>
            </a:endParaRPr>
          </a:p>
          <a:p>
            <a:pPr marL="12700" algn="ctr" defTabSz="342900" fontAlgn="base">
              <a:spcAft>
                <a:spcPct val="0"/>
              </a:spcAft>
              <a:buSzPct val="159375"/>
              <a:defRPr/>
            </a:pPr>
            <a:r>
              <a:rPr lang="en-US" sz="2700" i="1" spc="-15" dirty="0">
                <a:solidFill>
                  <a:prstClr val="black"/>
                </a:solidFill>
                <a:uFill>
                  <a:solidFill>
                    <a:srgbClr val="C00000"/>
                  </a:solidFill>
                </a:uFill>
                <a:latin typeface="Cambria" panose="02040503050406030204" pitchFamily="18" charset="0"/>
                <a:ea typeface="ＭＳ Ｐゴシック" pitchFamily="34" charset="-128"/>
                <a:cs typeface="Arial Black"/>
              </a:rPr>
              <a:t>The following are maps using existing UTM zones as a Single Statewide Zone</a:t>
            </a:r>
          </a:p>
          <a:p>
            <a:pPr marL="12700" algn="ctr" defTabSz="342900" fontAlgn="base">
              <a:spcBef>
                <a:spcPts val="900"/>
              </a:spcBef>
              <a:spcAft>
                <a:spcPct val="0"/>
              </a:spcAft>
              <a:buSzPct val="159375"/>
              <a:defRPr/>
            </a:pPr>
            <a:r>
              <a:rPr lang="en-US" sz="1500" i="1" spc="-15" dirty="0">
                <a:solidFill>
                  <a:prstClr val="black"/>
                </a:solidFill>
                <a:uFill>
                  <a:solidFill>
                    <a:srgbClr val="C00000"/>
                  </a:solidFill>
                </a:uFill>
                <a:latin typeface="Cambria" panose="02040503050406030204" pitchFamily="18" charset="0"/>
                <a:ea typeface="ＭＳ Ｐゴシック" pitchFamily="34" charset="-128"/>
                <a:cs typeface="Arial Black"/>
              </a:rPr>
              <a:t>(included to highlight the </a:t>
            </a:r>
            <a:r>
              <a:rPr lang="en-US" sz="1500" b="1" i="1" spc="-15" dirty="0">
                <a:solidFill>
                  <a:prstClr val="black"/>
                </a:solidFill>
                <a:uFill>
                  <a:solidFill>
                    <a:srgbClr val="C00000"/>
                  </a:solidFill>
                </a:uFill>
                <a:latin typeface="Cambria" panose="02040503050406030204" pitchFamily="18" charset="0"/>
                <a:ea typeface="ＭＳ Ｐゴシック" pitchFamily="34" charset="-128"/>
                <a:cs typeface="Arial Black"/>
              </a:rPr>
              <a:t>lower performance</a:t>
            </a:r>
            <a:r>
              <a:rPr lang="en-US" sz="1500" i="1" spc="-15" dirty="0">
                <a:solidFill>
                  <a:prstClr val="black"/>
                </a:solidFill>
                <a:uFill>
                  <a:solidFill>
                    <a:srgbClr val="C00000"/>
                  </a:solidFill>
                </a:uFill>
                <a:latin typeface="Cambria" panose="02040503050406030204" pitchFamily="18" charset="0"/>
                <a:ea typeface="ＭＳ Ｐゴシック" pitchFamily="34" charset="-128"/>
                <a:cs typeface="Arial Black"/>
              </a:rPr>
              <a:t> as compared to Preliminary NGS Zone)</a:t>
            </a:r>
            <a:endParaRPr lang="en-US" sz="1350" i="1" spc="-15" dirty="0">
              <a:solidFill>
                <a:prstClr val="black"/>
              </a:solidFill>
              <a:uFill>
                <a:solidFill>
                  <a:srgbClr val="C00000"/>
                </a:solidFill>
              </a:uFill>
              <a:latin typeface="Cambria" panose="02040503050406030204" pitchFamily="18" charset="0"/>
              <a:ea typeface="ＭＳ Ｐゴシック" pitchFamily="34" charset="-128"/>
              <a:cs typeface="Arial Black"/>
            </a:endParaRPr>
          </a:p>
        </p:txBody>
      </p:sp>
    </p:spTree>
    <p:extLst>
      <p:ext uri="{BB962C8B-B14F-4D97-AF65-F5344CB8AC3E}">
        <p14:creationId xmlns:p14="http://schemas.microsoft.com/office/powerpoint/2010/main" val="109158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0"/>
            <a:ext cx="6857997" cy="5143497"/>
          </a:xfrm>
          <a:prstGeom prst="rect">
            <a:avLst/>
          </a:prstGeom>
        </p:spPr>
      </p:pic>
    </p:spTree>
    <p:extLst>
      <p:ext uri="{BB962C8B-B14F-4D97-AF65-F5344CB8AC3E}">
        <p14:creationId xmlns:p14="http://schemas.microsoft.com/office/powerpoint/2010/main" val="323905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6857997" cy="5143498"/>
          </a:xfrm>
          <a:prstGeom prst="rect">
            <a:avLst/>
          </a:prstGeom>
        </p:spPr>
      </p:pic>
    </p:spTree>
    <p:extLst>
      <p:ext uri="{BB962C8B-B14F-4D97-AF65-F5344CB8AC3E}">
        <p14:creationId xmlns:p14="http://schemas.microsoft.com/office/powerpoint/2010/main" val="10125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0"/>
            <a:ext cx="6857998" cy="5143498"/>
          </a:xfrm>
          <a:prstGeom prst="rect">
            <a:avLst/>
          </a:prstGeom>
        </p:spPr>
      </p:pic>
    </p:spTree>
    <p:extLst>
      <p:ext uri="{BB962C8B-B14F-4D97-AF65-F5344CB8AC3E}">
        <p14:creationId xmlns:p14="http://schemas.microsoft.com/office/powerpoint/2010/main" val="227871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statewide">
            <a:extLst>
              <a:ext uri="{FF2B5EF4-FFF2-40B4-BE49-F238E27FC236}">
                <a16:creationId xmlns:a16="http://schemas.microsoft.com/office/drawing/2014/main" id="{256250F7-57E2-4B19-85B6-C8CE958E091C}"/>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29334" l="1999" r="1714" t="7238"/>
          <a:stretch/>
        </p:blipFill>
        <p:spPr>
          <a:xfrm>
            <a:off x="1588231" y="1404267"/>
            <a:ext cx="5745203" cy="2838442"/>
          </a:xfrm>
          <a:prstGeom prst="rect">
            <a:avLst/>
          </a:prstGeom>
          <a:scene3d>
            <a:camera prst="isometricOffAxis2Top"/>
            <a:lightRig dir="t" rig="threePt"/>
          </a:scene3d>
          <a:sp3d prstMaterial="softEdge"/>
        </p:spPr>
      </p:pic>
      <p:pic>
        <p:nvPicPr>
          <p:cNvPr id="5" name="4 zone">
            <a:extLst>
              <a:ext uri="{FF2B5EF4-FFF2-40B4-BE49-F238E27FC236}">
                <a16:creationId xmlns:a16="http://schemas.microsoft.com/office/drawing/2014/main" id="{9EF16259-714F-4BE7-A0B4-1A93BDEEF5A2}"/>
              </a:ext>
            </a:extLst>
          </p:cNvPr>
          <p:cNvPicPr>
            <a:picLocks noChangeAspect="1"/>
          </p:cNvPicPr>
          <p:nvPr/>
        </p:nvPicPr>
        <p:blipFill rotWithShape="1">
          <a:blip r:embed="rId4"/>
          <a:srcRect b="24" l="25" r="25" t="16"/>
          <a:stretch/>
        </p:blipFill>
        <p:spPr>
          <a:xfrm>
            <a:off x="1700351" y="-114295"/>
            <a:ext cx="5744866" cy="3588378"/>
          </a:xfrm>
          <a:prstGeom prst="rect">
            <a:avLst/>
          </a:prstGeom>
          <a:scene3d>
            <a:camera prst="isometricOffAxis2Top"/>
            <a:lightRig dir="t" rig="threePt"/>
          </a:scene3d>
          <a:sp3d prstMaterial="softEdge"/>
        </p:spPr>
      </p:pic>
      <p:sp>
        <p:nvSpPr>
          <p:cNvPr id="6" name="Title 5">
            <a:extLst>
              <a:ext uri="{FF2B5EF4-FFF2-40B4-BE49-F238E27FC236}">
                <a16:creationId xmlns:a16="http://schemas.microsoft.com/office/drawing/2014/main" id="{DF3D0BF9-8757-45A5-B3A4-0171720275F1}"/>
              </a:ext>
            </a:extLst>
          </p:cNvPr>
          <p:cNvSpPr>
            <a:spLocks noGrp="1"/>
          </p:cNvSpPr>
          <p:nvPr>
            <p:ph type="title"/>
          </p:nvPr>
        </p:nvSpPr>
        <p:spPr>
          <a:xfrm>
            <a:off x="1143000" y="205978"/>
            <a:ext cx="6858000" cy="616982"/>
          </a:xfrm>
        </p:spPr>
        <p:txBody>
          <a:bodyPr/>
          <a:lstStyle/>
          <a:p>
            <a:r>
              <a:rPr dirty="0" lang="en-US">
                <a:latin charset="0" panose="02040503050406030204" pitchFamily="18" typeface="Cambria"/>
                <a:ea charset="0" panose="02040503050406030204" pitchFamily="18" typeface="Cambria"/>
              </a:rPr>
              <a:t>SPCS2022 Zone Layers in PA</a:t>
            </a:r>
          </a:p>
        </p:txBody>
      </p:sp>
      <p:sp>
        <p:nvSpPr>
          <p:cNvPr id="9" name="TextBox 8">
            <a:extLst>
              <a:ext uri="{FF2B5EF4-FFF2-40B4-BE49-F238E27FC236}">
                <a16:creationId xmlns:a16="http://schemas.microsoft.com/office/drawing/2014/main" id="{BA40ED84-C190-41C3-A4DF-1F53643A2E1D}"/>
              </a:ext>
            </a:extLst>
          </p:cNvPr>
          <p:cNvSpPr txBox="1"/>
          <p:nvPr/>
        </p:nvSpPr>
        <p:spPr bwMode="auto">
          <a:xfrm>
            <a:off x="1356360" y="3589020"/>
            <a:ext cx="6469380" cy="1409700"/>
          </a:xfrm>
          <a:prstGeom prst="rect">
            <a:avLst/>
          </a:prstGeom>
          <a:noFill/>
          <a:ln w="9525">
            <a:noFill/>
            <a:miter lim="800000"/>
            <a:headEnd/>
            <a:tailEnd/>
          </a:ln>
        </p:spPr>
        <p:txBody>
          <a:bodyPr rtlCol="0" wrap="square">
            <a:noAutofit/>
          </a:bodyPr>
          <a:lstStyle/>
          <a:p>
            <a:pPr defTabSz="342900" fontAlgn="base" indent="-257175" marL="257175">
              <a:spcBef>
                <a:spcPct val="0"/>
              </a:spcBef>
              <a:spcAft>
                <a:spcPct val="0"/>
              </a:spcAft>
              <a:buFont charset="0" panose="020B0604020202020204" pitchFamily="34" typeface="Arial"/>
              <a:buChar char="•"/>
              <a:defRPr/>
            </a:pPr>
            <a:r>
              <a:rPr dirty="0" lang="en-US">
                <a:solidFill>
                  <a:prstClr val="black"/>
                </a:solidFill>
                <a:latin charset="0" panose="02040503050406030204" pitchFamily="18" typeface="Cambria"/>
                <a:ea charset="0" panose="02040503050406030204" pitchFamily="18" typeface="Cambria"/>
              </a:rPr>
              <a:t>Both Single Statewide and Multi-Zone Layers will coexist</a:t>
            </a:r>
          </a:p>
          <a:p>
            <a:pPr defTabSz="342900" fontAlgn="base" indent="-257175" marL="257175">
              <a:lnSpc>
                <a:spcPct val="150000"/>
              </a:lnSpc>
              <a:spcBef>
                <a:spcPct val="0"/>
              </a:spcBef>
              <a:spcAft>
                <a:spcPct val="0"/>
              </a:spcAft>
              <a:buFont charset="0" panose="020B0604020202020204" pitchFamily="34" typeface="Arial"/>
              <a:buChar char="•"/>
              <a:defRPr/>
            </a:pPr>
            <a:r>
              <a:rPr dirty="0" lang="en-US">
                <a:solidFill>
                  <a:prstClr val="black"/>
                </a:solidFill>
                <a:latin charset="0" panose="02040503050406030204" pitchFamily="18" typeface="Cambria"/>
                <a:ea charset="0" panose="02040503050406030204" pitchFamily="18" typeface="Cambria"/>
              </a:rPr>
              <a:t>Think about your data, your goals, your customers</a:t>
            </a:r>
          </a:p>
          <a:p>
            <a:pPr defTabSz="342900" fontAlgn="base" indent="-257175" lvl="1" marL="600075">
              <a:spcBef>
                <a:spcPct val="0"/>
              </a:spcBef>
              <a:spcAft>
                <a:spcPct val="0"/>
              </a:spcAft>
              <a:buFont charset="0" panose="020B0604020202020204" pitchFamily="34" typeface="Arial"/>
              <a:buChar char="•"/>
              <a:defRPr/>
            </a:pPr>
            <a:r>
              <a:rPr dirty="0" lang="en-US" sz="1500">
                <a:solidFill>
                  <a:prstClr val="black"/>
                </a:solidFill>
                <a:latin charset="0" panose="02040503050406030204" pitchFamily="18" typeface="Cambria"/>
                <a:ea charset="0" panose="02040503050406030204" pitchFamily="18" typeface="Cambria"/>
              </a:rPr>
              <a:t>Remember that geographic coordinates are your friend!</a:t>
            </a:r>
          </a:p>
          <a:p>
            <a:pPr defTabSz="342900" fontAlgn="base" indent="-257175" marL="257175">
              <a:spcBef>
                <a:spcPct val="0"/>
              </a:spcBef>
              <a:spcAft>
                <a:spcPct val="0"/>
              </a:spcAft>
              <a:buFont charset="0" panose="020B0604020202020204" pitchFamily="34" typeface="Arial"/>
              <a:buChar char="•"/>
              <a:defRPr/>
            </a:pPr>
            <a:r>
              <a:rPr dirty="0" lang="en-US">
                <a:solidFill>
                  <a:prstClr val="black"/>
                </a:solidFill>
                <a:latin charset="0" panose="02040503050406030204" pitchFamily="18" typeface="Cambria"/>
                <a:ea charset="0" panose="02040503050406030204" pitchFamily="18" typeface="Cambria"/>
              </a:rPr>
              <a:t>Smaller zones not “the best” … it all depends on usage &amp; goals</a:t>
            </a:r>
          </a:p>
        </p:txBody>
      </p:sp>
    </p:spTree>
    <p:extLst>
      <p:ext uri="{BB962C8B-B14F-4D97-AF65-F5344CB8AC3E}">
        <p14:creationId xmlns:p14="http://schemas.microsoft.com/office/powerpoint/2010/main" val="347307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A6067-6447-4346-0BBE-67E4DC00F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68580"/>
            <a:ext cx="6492240" cy="4869180"/>
          </a:xfrm>
          <a:prstGeom prst="rect">
            <a:avLst/>
          </a:prstGeom>
        </p:spPr>
      </p:pic>
      <p:sp>
        <p:nvSpPr>
          <p:cNvPr id="4" name="Slide Number Placeholder 3">
            <a:extLst>
              <a:ext uri="{FF2B5EF4-FFF2-40B4-BE49-F238E27FC236}">
                <a16:creationId xmlns:a16="http://schemas.microsoft.com/office/drawing/2014/main" id="{FFF68C52-0CE5-AA07-5B7A-0678247A8E09}"/>
              </a:ext>
            </a:extLst>
          </p:cNvPr>
          <p:cNvSpPr>
            <a:spLocks noGrp="1"/>
          </p:cNvSpPr>
          <p:nvPr>
            <p:ph type="sldNum" sz="quarter" idx="10"/>
          </p:nvPr>
        </p:nvSpPr>
        <p:spPr/>
        <p:txBody>
          <a:bodyPr/>
          <a:lstStyle/>
          <a:p>
            <a:pPr defTabSz="342900">
              <a:defRPr/>
            </a:pPr>
            <a:fld id="{FCA8DAF9-CFC1-344C-89B7-DCB2EBBDC673}" type="slidenum">
              <a:rPr lang="en-US">
                <a:solidFill>
                  <a:prstClr val="white"/>
                </a:solidFill>
                <a:latin typeface="Calibri"/>
              </a:rPr>
              <a:pPr defTabSz="342900">
                <a:defRPr/>
              </a:pPr>
              <a:t>57</a:t>
            </a:fld>
            <a:endParaRPr lang="en-US">
              <a:solidFill>
                <a:prstClr val="white"/>
              </a:solidFill>
              <a:latin typeface="Calibri"/>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74620" cy="754856"/>
          </a:xfrm>
        </p:spPr>
        <p:txBody>
          <a:bodyPr vert="horz" lIns="91440" tIns="34290" rIns="91440" bIns="34290" rtlCol="0" anchor="t" anchorCtr="0">
            <a:normAutofit/>
          </a:bodyPr>
          <a:lstStyle/>
          <a:p>
            <a:r>
              <a:rPr lang="en-US" sz="2400" dirty="0">
                <a:latin typeface="+mn-lt"/>
              </a:rPr>
              <a:t>Existing SPCS 83 linear distortion</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67550" cy="3633788"/>
          </a:xfrm>
        </p:spPr>
        <p:txBody>
          <a:bodyPr vert="horz" lIns="91440" tIns="34290" rIns="91440" bIns="34290" numCol="1" rtlCol="0">
            <a:normAutofit/>
          </a:bodyPr>
          <a:lstStyle/>
          <a:p>
            <a:pPr marL="0" indent="0">
              <a:lnSpc>
                <a:spcPct val="80000"/>
              </a:lnSpc>
              <a:spcBef>
                <a:spcPts val="450"/>
              </a:spcBef>
              <a:buNone/>
            </a:pPr>
            <a:r>
              <a:rPr lang="en-US" b="1" dirty="0"/>
              <a:t>106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268980"/>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297180">
                <a:tc>
                  <a:txBody>
                    <a:bodyPr/>
                    <a:lstStyle/>
                    <a:p>
                      <a:pPr algn="ctr"/>
                      <a:r>
                        <a:rPr lang="en-US" sz="1500" dirty="0" err="1"/>
                        <a:t>Distor</a:t>
                      </a:r>
                      <a:endParaRPr lang="en-US" sz="1500" dirty="0"/>
                    </a:p>
                  </a:txBody>
                  <a:tcPr marL="68580" marR="68580" marT="34290" marB="34290"/>
                </a:tc>
                <a:tc>
                  <a:txBody>
                    <a:bodyPr/>
                    <a:lstStyle/>
                    <a:p>
                      <a:pPr algn="ctr"/>
                      <a:r>
                        <a:rPr lang="en-US" sz="1500" dirty="0"/>
                        <a:t>Pop</a:t>
                      </a:r>
                    </a:p>
                  </a:txBody>
                  <a:tcPr marL="68580" marR="68580" marT="34290" marB="34290"/>
                </a:tc>
                <a:tc>
                  <a:txBody>
                    <a:bodyPr/>
                    <a:lstStyle/>
                    <a:p>
                      <a:pPr algn="ctr"/>
                      <a:r>
                        <a:rPr lang="en-US" sz="1500" dirty="0"/>
                        <a:t>Cities</a:t>
                      </a:r>
                    </a:p>
                  </a:txBody>
                  <a:tcPr marL="68580" marR="68580" marT="34290" marB="34290"/>
                </a:tc>
                <a:tc>
                  <a:txBody>
                    <a:bodyPr/>
                    <a:lstStyle/>
                    <a:p>
                      <a:pPr algn="ctr"/>
                      <a:r>
                        <a:rPr lang="en-US" sz="15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500" b="1" dirty="0"/>
                        <a:t>±20</a:t>
                      </a:r>
                      <a:endParaRPr lang="en-US" sz="1500" dirty="0"/>
                    </a:p>
                  </a:txBody>
                  <a:tcPr marL="68580" marR="68580" marT="34290" marB="34290"/>
                </a:tc>
                <a:tc>
                  <a:txBody>
                    <a:bodyPr/>
                    <a:lstStyle/>
                    <a:p>
                      <a:pPr algn="r"/>
                      <a:r>
                        <a:rPr lang="en-US" sz="1500" dirty="0"/>
                        <a:t>17%</a:t>
                      </a:r>
                    </a:p>
                  </a:txBody>
                  <a:tcPr marL="68580" marR="68580" marT="34290" marB="34290"/>
                </a:tc>
                <a:tc>
                  <a:txBody>
                    <a:bodyPr/>
                    <a:lstStyle/>
                    <a:p>
                      <a:pPr algn="r"/>
                      <a:r>
                        <a:rPr lang="en-US" sz="1500" dirty="0"/>
                        <a:t>11%</a:t>
                      </a:r>
                    </a:p>
                  </a:txBody>
                  <a:tcPr marL="68580" marR="68580" marT="34290" marB="34290"/>
                </a:tc>
                <a:tc>
                  <a:txBody>
                    <a:bodyPr/>
                    <a:lstStyle/>
                    <a:p>
                      <a:pPr algn="r"/>
                      <a:r>
                        <a:rPr lang="en-US" sz="1500" dirty="0"/>
                        <a:t>6%</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500" b="1" dirty="0"/>
                        <a:t>±50</a:t>
                      </a:r>
                      <a:endParaRPr lang="en-US" sz="1500" dirty="0"/>
                    </a:p>
                  </a:txBody>
                  <a:tcPr marL="68580" marR="68580" marT="34290" marB="34290"/>
                </a:tc>
                <a:tc>
                  <a:txBody>
                    <a:bodyPr/>
                    <a:lstStyle/>
                    <a:p>
                      <a:pPr algn="r"/>
                      <a:r>
                        <a:rPr lang="en-US" sz="1500" dirty="0"/>
                        <a:t>40%</a:t>
                      </a:r>
                    </a:p>
                  </a:txBody>
                  <a:tcPr marL="68580" marR="68580" marT="34290" marB="34290"/>
                </a:tc>
                <a:tc>
                  <a:txBody>
                    <a:bodyPr/>
                    <a:lstStyle/>
                    <a:p>
                      <a:pPr algn="r"/>
                      <a:r>
                        <a:rPr lang="en-US" sz="1500" dirty="0"/>
                        <a:t>30%</a:t>
                      </a:r>
                    </a:p>
                  </a:txBody>
                  <a:tcPr marL="68580" marR="68580" marT="34290" marB="34290"/>
                </a:tc>
                <a:tc>
                  <a:txBody>
                    <a:bodyPr/>
                    <a:lstStyle/>
                    <a:p>
                      <a:pPr algn="r"/>
                      <a:r>
                        <a:rPr lang="en-US" sz="1500" dirty="0"/>
                        <a:t>17%</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500" b="1" dirty="0"/>
                        <a:t>±100</a:t>
                      </a:r>
                      <a:endParaRPr lang="en-US" sz="1500" dirty="0"/>
                    </a:p>
                  </a:txBody>
                  <a:tcPr marL="68580" marR="68580" marT="34290" marB="34290"/>
                </a:tc>
                <a:tc>
                  <a:txBody>
                    <a:bodyPr/>
                    <a:lstStyle/>
                    <a:p>
                      <a:pPr algn="r"/>
                      <a:r>
                        <a:rPr lang="en-US" sz="1500" dirty="0"/>
                        <a:t>74%</a:t>
                      </a:r>
                    </a:p>
                  </a:txBody>
                  <a:tcPr marL="68580" marR="68580" marT="34290" marB="34290"/>
                </a:tc>
                <a:tc>
                  <a:txBody>
                    <a:bodyPr/>
                    <a:lstStyle/>
                    <a:p>
                      <a:pPr algn="r"/>
                      <a:r>
                        <a:rPr lang="en-US" sz="1500" dirty="0"/>
                        <a:t>68%</a:t>
                      </a:r>
                    </a:p>
                  </a:txBody>
                  <a:tcPr marL="68580" marR="68580" marT="34290" marB="34290"/>
                </a:tc>
                <a:tc>
                  <a:txBody>
                    <a:bodyPr/>
                    <a:lstStyle/>
                    <a:p>
                      <a:pPr algn="r"/>
                      <a:r>
                        <a:rPr lang="en-US" sz="1500" dirty="0"/>
                        <a:t>41%</a:t>
                      </a:r>
                    </a:p>
                  </a:txBody>
                  <a:tcPr marL="68580" marR="68580" marT="34290" marB="34290"/>
                </a:tc>
                <a:extLst>
                  <a:ext uri="{0D108BD9-81ED-4DB2-BD59-A6C34878D82A}">
                    <a16:rowId xmlns:a16="http://schemas.microsoft.com/office/drawing/2014/main" val="537786564"/>
                  </a:ext>
                </a:extLst>
              </a:tr>
              <a:tr h="297180">
                <a:tc>
                  <a:txBody>
                    <a:bodyPr/>
                    <a:lstStyle/>
                    <a:p>
                      <a:pPr algn="r"/>
                      <a:r>
                        <a:rPr lang="en-US" sz="1500" b="1" dirty="0"/>
                        <a:t>±400</a:t>
                      </a:r>
                      <a:endParaRPr lang="en-US" sz="1500" dirty="0"/>
                    </a:p>
                  </a:txBody>
                  <a:tcPr marL="68580" marR="68580" marT="34290" marB="34290"/>
                </a:tc>
                <a:tc>
                  <a:txBody>
                    <a:bodyPr/>
                    <a:lstStyle/>
                    <a:p>
                      <a:pPr algn="r"/>
                      <a:r>
                        <a:rPr lang="en-US" sz="1500" dirty="0"/>
                        <a:t>99%</a:t>
                      </a:r>
                    </a:p>
                  </a:txBody>
                  <a:tcPr marL="68580" marR="68580" marT="34290" marB="34290"/>
                </a:tc>
                <a:tc>
                  <a:txBody>
                    <a:bodyPr/>
                    <a:lstStyle/>
                    <a:p>
                      <a:pPr algn="r"/>
                      <a:r>
                        <a:rPr lang="en-US" sz="1500" dirty="0"/>
                        <a:t>98%</a:t>
                      </a:r>
                    </a:p>
                  </a:txBody>
                  <a:tcPr marL="68580" marR="68580" marT="34290" marB="34290"/>
                </a:tc>
                <a:tc>
                  <a:txBody>
                    <a:bodyPr/>
                    <a:lstStyle/>
                    <a:p>
                      <a:pPr algn="r"/>
                      <a:r>
                        <a:rPr lang="en-US" sz="1500" dirty="0"/>
                        <a:t>91%</a:t>
                      </a:r>
                    </a:p>
                  </a:txBody>
                  <a:tcPr marL="68580" marR="68580" marT="34290" marB="34290"/>
                </a:tc>
                <a:extLst>
                  <a:ext uri="{0D108BD9-81ED-4DB2-BD59-A6C34878D82A}">
                    <a16:rowId xmlns:a16="http://schemas.microsoft.com/office/drawing/2014/main" val="1583499600"/>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500" dirty="0"/>
                    </a:p>
                  </a:txBody>
                  <a:tcPr marL="68580" marR="68580" marT="34290" marB="34290"/>
                </a:tc>
                <a:tc>
                  <a:txBody>
                    <a:bodyPr/>
                    <a:lstStyle/>
                    <a:p>
                      <a:pPr algn="r"/>
                      <a:r>
                        <a:rPr lang="en-US" sz="1500" b="1" dirty="0"/>
                        <a:t>Min</a:t>
                      </a:r>
                    </a:p>
                  </a:txBody>
                  <a:tcPr marL="68580" marR="68580" marT="34290" marB="34290"/>
                </a:tc>
                <a:tc>
                  <a:txBody>
                    <a:bodyPr/>
                    <a:lstStyle/>
                    <a:p>
                      <a:pPr algn="r"/>
                      <a:r>
                        <a:rPr lang="en-US" sz="1500" dirty="0"/>
                        <a:t>-913</a:t>
                      </a:r>
                    </a:p>
                  </a:txBody>
                  <a:tcPr marL="68580" marR="68580" marT="34290" marB="34290"/>
                </a:tc>
                <a:tc>
                  <a:txBody>
                    <a:bodyPr/>
                    <a:lstStyle/>
                    <a:p>
                      <a:pPr algn="r"/>
                      <a:r>
                        <a:rPr lang="en-US" sz="1500" dirty="0"/>
                        <a:t>-1038</a:t>
                      </a:r>
                    </a:p>
                  </a:txBody>
                  <a:tcPr marL="68580" marR="68580" marT="34290" marB="34290"/>
                </a:tc>
                <a:extLst>
                  <a:ext uri="{0D108BD9-81ED-4DB2-BD59-A6C34878D82A}">
                    <a16:rowId xmlns:a16="http://schemas.microsoft.com/office/drawing/2014/main" val="2383593542"/>
                  </a:ext>
                </a:extLst>
              </a:tr>
              <a:tr h="297180">
                <a:tc>
                  <a:txBody>
                    <a:bodyPr/>
                    <a:lstStyle/>
                    <a:p>
                      <a:endParaRPr lang="en-US" sz="1500"/>
                    </a:p>
                  </a:txBody>
                  <a:tcPr marL="68580" marR="68580" marT="34290" marB="34290"/>
                </a:tc>
                <a:tc>
                  <a:txBody>
                    <a:bodyPr/>
                    <a:lstStyle/>
                    <a:p>
                      <a:pPr algn="r"/>
                      <a:r>
                        <a:rPr lang="en-US" sz="1500" b="1" dirty="0"/>
                        <a:t>Max</a:t>
                      </a:r>
                    </a:p>
                  </a:txBody>
                  <a:tcPr marL="68580" marR="68580" marT="34290" marB="34290"/>
                </a:tc>
                <a:tc>
                  <a:txBody>
                    <a:bodyPr/>
                    <a:lstStyle/>
                    <a:p>
                      <a:pPr algn="r"/>
                      <a:r>
                        <a:rPr lang="en-US" sz="1500" dirty="0"/>
                        <a:t>+206</a:t>
                      </a:r>
                    </a:p>
                  </a:txBody>
                  <a:tcPr marL="68580" marR="68580" marT="34290" marB="34290"/>
                </a:tc>
                <a:tc>
                  <a:txBody>
                    <a:bodyPr/>
                    <a:lstStyle/>
                    <a:p>
                      <a:pPr algn="r"/>
                      <a:r>
                        <a:rPr lang="en-US" sz="1500" dirty="0"/>
                        <a:t>+223</a:t>
                      </a:r>
                    </a:p>
                  </a:txBody>
                  <a:tcPr marL="68580" marR="68580" marT="34290" marB="34290"/>
                </a:tc>
                <a:extLst>
                  <a:ext uri="{0D108BD9-81ED-4DB2-BD59-A6C34878D82A}">
                    <a16:rowId xmlns:a16="http://schemas.microsoft.com/office/drawing/2014/main" val="1849227157"/>
                  </a:ext>
                </a:extLst>
              </a:tr>
              <a:tr h="297180">
                <a:tc>
                  <a:txBody>
                    <a:bodyPr/>
                    <a:lstStyle/>
                    <a:p>
                      <a:endParaRPr lang="en-US" sz="1500"/>
                    </a:p>
                  </a:txBody>
                  <a:tcPr marL="68580" marR="68580" marT="34290" marB="34290"/>
                </a:tc>
                <a:tc>
                  <a:txBody>
                    <a:bodyPr/>
                    <a:lstStyle/>
                    <a:p>
                      <a:pPr algn="r"/>
                      <a:r>
                        <a:rPr lang="en-US" sz="1500" b="1" dirty="0"/>
                        <a:t>Range</a:t>
                      </a:r>
                    </a:p>
                  </a:txBody>
                  <a:tcPr marL="68580" marR="68580" marT="34290" marB="34290"/>
                </a:tc>
                <a:tc>
                  <a:txBody>
                    <a:bodyPr/>
                    <a:lstStyle/>
                    <a:p>
                      <a:pPr algn="r"/>
                      <a:r>
                        <a:rPr lang="en-US" sz="1500" dirty="0"/>
                        <a:t>1120</a:t>
                      </a:r>
                    </a:p>
                  </a:txBody>
                  <a:tcPr marL="68580" marR="68580" marT="34290" marB="34290"/>
                </a:tc>
                <a:tc>
                  <a:txBody>
                    <a:bodyPr/>
                    <a:lstStyle/>
                    <a:p>
                      <a:pPr algn="r"/>
                      <a:r>
                        <a:rPr lang="en-US" sz="1500" dirty="0"/>
                        <a:t>1261</a:t>
                      </a:r>
                    </a:p>
                  </a:txBody>
                  <a:tcPr marL="68580" marR="68580" marT="34290" marB="34290"/>
                </a:tc>
                <a:extLst>
                  <a:ext uri="{0D108BD9-81ED-4DB2-BD59-A6C34878D82A}">
                    <a16:rowId xmlns:a16="http://schemas.microsoft.com/office/drawing/2014/main" val="1143360944"/>
                  </a:ext>
                </a:extLst>
              </a:tr>
              <a:tr h="297180">
                <a:tc>
                  <a:txBody>
                    <a:bodyPr/>
                    <a:lstStyle/>
                    <a:p>
                      <a:endParaRPr lang="en-US" sz="1500"/>
                    </a:p>
                  </a:txBody>
                  <a:tcPr marL="68580" marR="68580" marT="34290" marB="34290"/>
                </a:tc>
                <a:tc>
                  <a:txBody>
                    <a:bodyPr/>
                    <a:lstStyle/>
                    <a:p>
                      <a:pPr algn="r"/>
                      <a:r>
                        <a:rPr lang="en-US" sz="1500" b="1" dirty="0"/>
                        <a:t>Mean</a:t>
                      </a:r>
                    </a:p>
                  </a:txBody>
                  <a:tcPr marL="68580" marR="68580" marT="34290" marB="34290"/>
                </a:tc>
                <a:tc>
                  <a:txBody>
                    <a:bodyPr/>
                    <a:lstStyle/>
                    <a:p>
                      <a:pPr algn="r"/>
                      <a:r>
                        <a:rPr lang="en-US" sz="1500" dirty="0"/>
                        <a:t>-98</a:t>
                      </a:r>
                    </a:p>
                  </a:txBody>
                  <a:tcPr marL="68580" marR="68580" marT="34290" marB="34290"/>
                </a:tc>
                <a:tc>
                  <a:txBody>
                    <a:bodyPr/>
                    <a:lstStyle/>
                    <a:p>
                      <a:pPr algn="r"/>
                      <a:r>
                        <a:rPr lang="en-US" sz="1500" dirty="0"/>
                        <a:t>-178</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dirty="0"/>
                        <a:t>Mean weighted by pop = -75</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5" name="Slide Number Placeholder 1">
            <a:extLst>
              <a:ext uri="{FF2B5EF4-FFF2-40B4-BE49-F238E27FC236}">
                <a16:creationId xmlns:a16="http://schemas.microsoft.com/office/drawing/2014/main" id="{081B5420-724B-6D0B-AD22-35D3877B2C9D}"/>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fld id="{FCA8DAF9-CFC1-344C-89B7-DCB2EBBDC673}" type="slidenum">
              <a:rPr lang="en-US" sz="1200">
                <a:solidFill>
                  <a:prstClr val="white">
                    <a:lumMod val="50000"/>
                  </a:prstClr>
                </a:solidFill>
                <a:latin typeface="Calibri"/>
              </a:rPr>
              <a:pPr algn="r" defTabSz="342900"/>
              <a:t>57</a:t>
            </a:fld>
            <a:endParaRPr lang="en-US" sz="1200" dirty="0">
              <a:solidFill>
                <a:prstClr val="white">
                  <a:lumMod val="50000"/>
                </a:prstClr>
              </a:solidFill>
              <a:latin typeface="Calibri"/>
            </a:endParaRPr>
          </a:p>
        </p:txBody>
      </p:sp>
    </p:spTree>
    <p:extLst>
      <p:ext uri="{BB962C8B-B14F-4D97-AF65-F5344CB8AC3E}">
        <p14:creationId xmlns:p14="http://schemas.microsoft.com/office/powerpoint/2010/main" val="76796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pPr defTabSz="342900">
              <a:defRPr/>
            </a:pPr>
            <a:fld id="{FCA8DAF9-CFC1-344C-89B7-DCB2EBBDC673}" type="slidenum">
              <a:rPr lang="en-US">
                <a:solidFill>
                  <a:prstClr val="white"/>
                </a:solidFill>
                <a:latin typeface="Calibri"/>
              </a:rPr>
              <a:pPr defTabSz="342900">
                <a:defRPr/>
              </a:pPr>
              <a:t>58</a:t>
            </a:fld>
            <a:endParaRPr lang="en-US">
              <a:solidFill>
                <a:prstClr val="white"/>
              </a:solidFill>
              <a:latin typeface="Calibri"/>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74620" cy="754856"/>
          </a:xfrm>
        </p:spPr>
        <p:txBody>
          <a:bodyPr vert="horz" lIns="91440" tIns="34290" rIns="91440" bIns="34290" rtlCol="0" anchor="t" anchorCtr="0">
            <a:normAutofit/>
          </a:bodyPr>
          <a:lstStyle/>
          <a:p>
            <a:r>
              <a:rPr lang="en-US" sz="2400"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b="1" dirty="0"/>
              <a:t>49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268980"/>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297180">
                <a:tc>
                  <a:txBody>
                    <a:bodyPr/>
                    <a:lstStyle/>
                    <a:p>
                      <a:pPr algn="ctr"/>
                      <a:r>
                        <a:rPr lang="en-US" sz="1500" dirty="0" err="1"/>
                        <a:t>Distor</a:t>
                      </a:r>
                      <a:endParaRPr lang="en-US" sz="1500" dirty="0"/>
                    </a:p>
                  </a:txBody>
                  <a:tcPr marL="68580" marR="68580" marT="34290" marB="34290"/>
                </a:tc>
                <a:tc>
                  <a:txBody>
                    <a:bodyPr/>
                    <a:lstStyle/>
                    <a:p>
                      <a:pPr algn="ctr"/>
                      <a:r>
                        <a:rPr lang="en-US" sz="1500" dirty="0"/>
                        <a:t>Pop</a:t>
                      </a:r>
                    </a:p>
                  </a:txBody>
                  <a:tcPr marL="68580" marR="68580" marT="34290" marB="34290"/>
                </a:tc>
                <a:tc>
                  <a:txBody>
                    <a:bodyPr/>
                    <a:lstStyle/>
                    <a:p>
                      <a:pPr algn="ctr"/>
                      <a:r>
                        <a:rPr lang="en-US" sz="1500" dirty="0"/>
                        <a:t>Cities</a:t>
                      </a:r>
                    </a:p>
                  </a:txBody>
                  <a:tcPr marL="68580" marR="68580" marT="34290" marB="34290"/>
                </a:tc>
                <a:tc>
                  <a:txBody>
                    <a:bodyPr/>
                    <a:lstStyle/>
                    <a:p>
                      <a:pPr algn="ctr"/>
                      <a:r>
                        <a:rPr lang="en-US" sz="15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500" b="1" dirty="0"/>
                        <a:t>±20</a:t>
                      </a:r>
                      <a:endParaRPr lang="en-US" sz="1500" dirty="0"/>
                    </a:p>
                  </a:txBody>
                  <a:tcPr marL="68580" marR="68580" marT="34290" marB="34290"/>
                </a:tc>
                <a:tc>
                  <a:txBody>
                    <a:bodyPr/>
                    <a:lstStyle/>
                    <a:p>
                      <a:pPr algn="r"/>
                      <a:r>
                        <a:rPr lang="en-US" sz="1500" dirty="0"/>
                        <a:t>14%</a:t>
                      </a:r>
                    </a:p>
                  </a:txBody>
                  <a:tcPr marL="68580" marR="68580" marT="34290" marB="34290"/>
                </a:tc>
                <a:tc>
                  <a:txBody>
                    <a:bodyPr/>
                    <a:lstStyle/>
                    <a:p>
                      <a:pPr algn="r"/>
                      <a:r>
                        <a:rPr lang="en-US" sz="1500" dirty="0"/>
                        <a:t>12%</a:t>
                      </a:r>
                    </a:p>
                  </a:txBody>
                  <a:tcPr marL="68580" marR="68580" marT="34290" marB="34290"/>
                </a:tc>
                <a:tc>
                  <a:txBody>
                    <a:bodyPr/>
                    <a:lstStyle/>
                    <a:p>
                      <a:pPr algn="r"/>
                      <a:r>
                        <a:rPr lang="en-US" sz="1500" dirty="0"/>
                        <a:t>7%</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500" b="1" dirty="0"/>
                        <a:t>±50</a:t>
                      </a:r>
                      <a:endParaRPr lang="en-US" sz="1500" dirty="0"/>
                    </a:p>
                  </a:txBody>
                  <a:tcPr marL="68580" marR="68580" marT="34290" marB="34290"/>
                </a:tc>
                <a:tc>
                  <a:txBody>
                    <a:bodyPr/>
                    <a:lstStyle/>
                    <a:p>
                      <a:pPr algn="r"/>
                      <a:r>
                        <a:rPr lang="en-US" sz="1500" dirty="0"/>
                        <a:t>27%</a:t>
                      </a:r>
                    </a:p>
                  </a:txBody>
                  <a:tcPr marL="68580" marR="68580" marT="34290" marB="34290"/>
                </a:tc>
                <a:tc>
                  <a:txBody>
                    <a:bodyPr/>
                    <a:lstStyle/>
                    <a:p>
                      <a:pPr algn="r"/>
                      <a:r>
                        <a:rPr lang="en-US" sz="1500" dirty="0"/>
                        <a:t>26%</a:t>
                      </a:r>
                    </a:p>
                  </a:txBody>
                  <a:tcPr marL="68580" marR="68580" marT="34290" marB="34290"/>
                </a:tc>
                <a:tc>
                  <a:txBody>
                    <a:bodyPr/>
                    <a:lstStyle/>
                    <a:p>
                      <a:pPr algn="r"/>
                      <a:r>
                        <a:rPr lang="en-US" sz="1500" dirty="0"/>
                        <a:t>18%</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500" b="1" dirty="0"/>
                        <a:t>±100</a:t>
                      </a:r>
                      <a:endParaRPr lang="en-US" sz="1500" dirty="0"/>
                    </a:p>
                  </a:txBody>
                  <a:tcPr marL="68580" marR="68580" marT="34290" marB="34290"/>
                </a:tc>
                <a:tc>
                  <a:txBody>
                    <a:bodyPr/>
                    <a:lstStyle/>
                    <a:p>
                      <a:pPr algn="r"/>
                      <a:r>
                        <a:rPr lang="en-US" sz="1500" dirty="0"/>
                        <a:t>48%</a:t>
                      </a:r>
                    </a:p>
                  </a:txBody>
                  <a:tcPr marL="68580" marR="68580" marT="34290" marB="34290"/>
                </a:tc>
                <a:tc>
                  <a:txBody>
                    <a:bodyPr/>
                    <a:lstStyle/>
                    <a:p>
                      <a:pPr algn="r"/>
                      <a:r>
                        <a:rPr lang="en-US" sz="1500" dirty="0"/>
                        <a:t>48%</a:t>
                      </a:r>
                    </a:p>
                  </a:txBody>
                  <a:tcPr marL="68580" marR="68580" marT="34290" marB="34290"/>
                </a:tc>
                <a:tc>
                  <a:txBody>
                    <a:bodyPr/>
                    <a:lstStyle/>
                    <a:p>
                      <a:pPr algn="r"/>
                      <a:r>
                        <a:rPr lang="en-US" sz="1500" dirty="0"/>
                        <a:t>36%</a:t>
                      </a:r>
                    </a:p>
                  </a:txBody>
                  <a:tcPr marL="68580" marR="68580" marT="34290" marB="34290"/>
                </a:tc>
                <a:extLst>
                  <a:ext uri="{0D108BD9-81ED-4DB2-BD59-A6C34878D82A}">
                    <a16:rowId xmlns:a16="http://schemas.microsoft.com/office/drawing/2014/main" val="537786564"/>
                  </a:ext>
                </a:extLst>
              </a:tr>
              <a:tr h="297180">
                <a:tc>
                  <a:txBody>
                    <a:bodyPr/>
                    <a:lstStyle/>
                    <a:p>
                      <a:pPr algn="r"/>
                      <a:r>
                        <a:rPr lang="en-US" sz="1500" b="1" dirty="0"/>
                        <a:t>±400</a:t>
                      </a:r>
                      <a:endParaRPr lang="en-US" sz="1500" dirty="0"/>
                    </a:p>
                  </a:txBody>
                  <a:tcPr marL="68580" marR="68580" marT="34290" marB="34290"/>
                </a:tc>
                <a:tc>
                  <a:txBody>
                    <a:bodyPr/>
                    <a:lstStyle/>
                    <a:p>
                      <a:pPr algn="r"/>
                      <a:r>
                        <a:rPr lang="en-US" sz="1500" dirty="0"/>
                        <a:t>91%</a:t>
                      </a:r>
                    </a:p>
                  </a:txBody>
                  <a:tcPr marL="68580" marR="68580" marT="34290" marB="34290"/>
                </a:tc>
                <a:tc>
                  <a:txBody>
                    <a:bodyPr/>
                    <a:lstStyle/>
                    <a:p>
                      <a:pPr algn="r"/>
                      <a:r>
                        <a:rPr lang="en-US" sz="1500" dirty="0"/>
                        <a:t>93%</a:t>
                      </a:r>
                    </a:p>
                  </a:txBody>
                  <a:tcPr marL="68580" marR="68580" marT="34290" marB="34290"/>
                </a:tc>
                <a:tc>
                  <a:txBody>
                    <a:bodyPr/>
                    <a:lstStyle/>
                    <a:p>
                      <a:pPr algn="r"/>
                      <a:r>
                        <a:rPr lang="en-US" sz="1500" dirty="0"/>
                        <a:t>88%</a:t>
                      </a:r>
                    </a:p>
                  </a:txBody>
                  <a:tcPr marL="68580" marR="68580" marT="34290" marB="34290"/>
                </a:tc>
                <a:extLst>
                  <a:ext uri="{0D108BD9-81ED-4DB2-BD59-A6C34878D82A}">
                    <a16:rowId xmlns:a16="http://schemas.microsoft.com/office/drawing/2014/main" val="1583499600"/>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500" dirty="0"/>
                    </a:p>
                  </a:txBody>
                  <a:tcPr marL="68580" marR="68580" marT="34290" marB="34290"/>
                </a:tc>
                <a:tc>
                  <a:txBody>
                    <a:bodyPr/>
                    <a:lstStyle/>
                    <a:p>
                      <a:pPr algn="r"/>
                      <a:r>
                        <a:rPr lang="en-US" sz="1500" b="1" dirty="0"/>
                        <a:t>Min</a:t>
                      </a:r>
                    </a:p>
                  </a:txBody>
                  <a:tcPr marL="68580" marR="68580" marT="34290" marB="34290"/>
                </a:tc>
                <a:tc>
                  <a:txBody>
                    <a:bodyPr/>
                    <a:lstStyle/>
                    <a:p>
                      <a:pPr algn="r"/>
                      <a:r>
                        <a:rPr lang="en-US" sz="1500" dirty="0"/>
                        <a:t>-1512</a:t>
                      </a:r>
                    </a:p>
                  </a:txBody>
                  <a:tcPr marL="68580" marR="68580" marT="34290" marB="34290"/>
                </a:tc>
                <a:tc>
                  <a:txBody>
                    <a:bodyPr/>
                    <a:lstStyle/>
                    <a:p>
                      <a:pPr algn="r"/>
                      <a:r>
                        <a:rPr lang="en-US" sz="1500" dirty="0"/>
                        <a:t>-1627</a:t>
                      </a:r>
                    </a:p>
                  </a:txBody>
                  <a:tcPr marL="68580" marR="68580" marT="34290" marB="34290"/>
                </a:tc>
                <a:extLst>
                  <a:ext uri="{0D108BD9-81ED-4DB2-BD59-A6C34878D82A}">
                    <a16:rowId xmlns:a16="http://schemas.microsoft.com/office/drawing/2014/main" val="2383593542"/>
                  </a:ext>
                </a:extLst>
              </a:tr>
              <a:tr h="297180">
                <a:tc>
                  <a:txBody>
                    <a:bodyPr/>
                    <a:lstStyle/>
                    <a:p>
                      <a:endParaRPr lang="en-US" sz="1500"/>
                    </a:p>
                  </a:txBody>
                  <a:tcPr marL="68580" marR="68580" marT="34290" marB="34290"/>
                </a:tc>
                <a:tc>
                  <a:txBody>
                    <a:bodyPr/>
                    <a:lstStyle/>
                    <a:p>
                      <a:pPr algn="r"/>
                      <a:r>
                        <a:rPr lang="en-US" sz="1500" b="1" dirty="0"/>
                        <a:t>Max</a:t>
                      </a:r>
                    </a:p>
                  </a:txBody>
                  <a:tcPr marL="68580" marR="68580" marT="34290" marB="34290"/>
                </a:tc>
                <a:tc>
                  <a:txBody>
                    <a:bodyPr/>
                    <a:lstStyle/>
                    <a:p>
                      <a:pPr algn="r"/>
                      <a:r>
                        <a:rPr lang="en-US" sz="1500" dirty="0"/>
                        <a:t>+2888</a:t>
                      </a:r>
                    </a:p>
                  </a:txBody>
                  <a:tcPr marL="68580" marR="68580" marT="34290" marB="34290"/>
                </a:tc>
                <a:tc>
                  <a:txBody>
                    <a:bodyPr/>
                    <a:lstStyle/>
                    <a:p>
                      <a:pPr algn="r"/>
                      <a:r>
                        <a:rPr lang="en-US" sz="1500" dirty="0"/>
                        <a:t>+2987</a:t>
                      </a:r>
                    </a:p>
                  </a:txBody>
                  <a:tcPr marL="68580" marR="68580" marT="34290" marB="34290"/>
                </a:tc>
                <a:extLst>
                  <a:ext uri="{0D108BD9-81ED-4DB2-BD59-A6C34878D82A}">
                    <a16:rowId xmlns:a16="http://schemas.microsoft.com/office/drawing/2014/main" val="1849227157"/>
                  </a:ext>
                </a:extLst>
              </a:tr>
              <a:tr h="297180">
                <a:tc>
                  <a:txBody>
                    <a:bodyPr/>
                    <a:lstStyle/>
                    <a:p>
                      <a:endParaRPr lang="en-US" sz="1500"/>
                    </a:p>
                  </a:txBody>
                  <a:tcPr marL="68580" marR="68580" marT="34290" marB="34290"/>
                </a:tc>
                <a:tc>
                  <a:txBody>
                    <a:bodyPr/>
                    <a:lstStyle/>
                    <a:p>
                      <a:pPr algn="r"/>
                      <a:r>
                        <a:rPr lang="en-US" sz="1500" b="1" dirty="0"/>
                        <a:t>Range</a:t>
                      </a:r>
                    </a:p>
                  </a:txBody>
                  <a:tcPr marL="68580" marR="68580" marT="34290" marB="34290"/>
                </a:tc>
                <a:tc>
                  <a:txBody>
                    <a:bodyPr/>
                    <a:lstStyle/>
                    <a:p>
                      <a:pPr algn="r"/>
                      <a:r>
                        <a:rPr lang="en-US" sz="1500" dirty="0"/>
                        <a:t>4400</a:t>
                      </a:r>
                    </a:p>
                  </a:txBody>
                  <a:tcPr marL="68580" marR="68580" marT="34290" marB="34290"/>
                </a:tc>
                <a:tc>
                  <a:txBody>
                    <a:bodyPr/>
                    <a:lstStyle/>
                    <a:p>
                      <a:pPr algn="r"/>
                      <a:r>
                        <a:rPr lang="en-US" sz="1500" dirty="0"/>
                        <a:t>4614</a:t>
                      </a:r>
                    </a:p>
                  </a:txBody>
                  <a:tcPr marL="68580" marR="68580" marT="34290" marB="34290"/>
                </a:tc>
                <a:extLst>
                  <a:ext uri="{0D108BD9-81ED-4DB2-BD59-A6C34878D82A}">
                    <a16:rowId xmlns:a16="http://schemas.microsoft.com/office/drawing/2014/main" val="1143360944"/>
                  </a:ext>
                </a:extLst>
              </a:tr>
              <a:tr h="297180">
                <a:tc>
                  <a:txBody>
                    <a:bodyPr/>
                    <a:lstStyle/>
                    <a:p>
                      <a:endParaRPr lang="en-US" sz="1500"/>
                    </a:p>
                  </a:txBody>
                  <a:tcPr marL="68580" marR="68580" marT="34290" marB="34290"/>
                </a:tc>
                <a:tc>
                  <a:txBody>
                    <a:bodyPr/>
                    <a:lstStyle/>
                    <a:p>
                      <a:pPr algn="r"/>
                      <a:r>
                        <a:rPr lang="en-US" sz="1500" b="1" dirty="0"/>
                        <a:t>Mean</a:t>
                      </a:r>
                    </a:p>
                  </a:txBody>
                  <a:tcPr marL="68580" marR="68580" marT="34290" marB="34290"/>
                </a:tc>
                <a:tc>
                  <a:txBody>
                    <a:bodyPr/>
                    <a:lstStyle/>
                    <a:p>
                      <a:pPr algn="r"/>
                      <a:r>
                        <a:rPr lang="en-US" sz="1500" dirty="0"/>
                        <a:t>-86</a:t>
                      </a:r>
                    </a:p>
                  </a:txBody>
                  <a:tcPr marL="68580" marR="68580" marT="34290" marB="34290"/>
                </a:tc>
                <a:tc>
                  <a:txBody>
                    <a:bodyPr/>
                    <a:lstStyle/>
                    <a:p>
                      <a:pPr algn="r"/>
                      <a:r>
                        <a:rPr lang="en-US" sz="1500" dirty="0"/>
                        <a:t>-120</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dirty="0"/>
                        <a:t>Mean weighted by pop = -100</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pic>
        <p:nvPicPr>
          <p:cNvPr id="7" name="Picture 6">
            <a:extLst>
              <a:ext uri="{FF2B5EF4-FFF2-40B4-BE49-F238E27FC236}">
                <a16:creationId xmlns:a16="http://schemas.microsoft.com/office/drawing/2014/main" id="{476AB4E9-B9EE-9C0C-CEF4-6A9B37AFA2C7}"/>
              </a:ext>
            </a:extLst>
          </p:cNvPr>
          <p:cNvPicPr>
            <a:picLocks noChangeAspect="1"/>
          </p:cNvPicPr>
          <p:nvPr/>
        </p:nvPicPr>
        <p:blipFill>
          <a:blip r:embed="rId3"/>
          <a:stretch>
            <a:fillRect/>
          </a:stretch>
        </p:blipFill>
        <p:spPr>
          <a:xfrm>
            <a:off x="2651760" y="68580"/>
            <a:ext cx="6492240" cy="4869180"/>
          </a:xfrm>
          <a:prstGeom prst="rect">
            <a:avLst/>
          </a:prstGeom>
        </p:spPr>
      </p:pic>
      <p:sp>
        <p:nvSpPr>
          <p:cNvPr id="2" name="Slide Number Placeholder 1">
            <a:extLst>
              <a:ext uri="{FF2B5EF4-FFF2-40B4-BE49-F238E27FC236}">
                <a16:creationId xmlns:a16="http://schemas.microsoft.com/office/drawing/2014/main" id="{A44A8732-9CB1-A397-AF2B-7EC135CF1F98}"/>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342900"/>
            <a:fld id="{FCA8DAF9-CFC1-344C-89B7-DCB2EBBDC673}" type="slidenum">
              <a:rPr lang="en-US" sz="1200">
                <a:solidFill>
                  <a:prstClr val="white">
                    <a:lumMod val="50000"/>
                  </a:prstClr>
                </a:solidFill>
                <a:latin typeface="Calibri"/>
              </a:rPr>
              <a:pPr algn="r" defTabSz="342900"/>
              <a:t>58</a:t>
            </a:fld>
            <a:endParaRPr lang="en-US" sz="1200" dirty="0">
              <a:solidFill>
                <a:prstClr val="white">
                  <a:lumMod val="50000"/>
                </a:prstClr>
              </a:solidFill>
              <a:latin typeface="Calibri"/>
            </a:endParaRPr>
          </a:p>
        </p:txBody>
      </p:sp>
    </p:spTree>
    <p:extLst>
      <p:ext uri="{BB962C8B-B14F-4D97-AF65-F5344CB8AC3E}">
        <p14:creationId xmlns:p14="http://schemas.microsoft.com/office/powerpoint/2010/main" val="1200152515"/>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ECE20-79AA-659A-8831-9A5A28B49D32}"/>
              </a:ext>
            </a:extLst>
          </p:cNvPr>
          <p:cNvPicPr>
            <a:picLocks noChangeAspect="1"/>
          </p:cNvPicPr>
          <p:nvPr/>
        </p:nvPicPr>
        <p:blipFill>
          <a:blip r:embed="rId3"/>
          <a:stretch>
            <a:fillRect/>
          </a:stretch>
        </p:blipFill>
        <p:spPr>
          <a:xfrm>
            <a:off x="2651760" y="68580"/>
            <a:ext cx="6492240" cy="486918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pPr defTabSz="342900">
              <a:defRPr/>
            </a:pPr>
            <a:fld id="{FCA8DAF9-CFC1-344C-89B7-DCB2EBBDC673}" type="slidenum">
              <a:rPr lang="en-US">
                <a:solidFill>
                  <a:prstClr val="white"/>
                </a:solidFill>
                <a:latin typeface="Calibri"/>
              </a:rPr>
              <a:pPr defTabSz="342900">
                <a:defRPr/>
              </a:pPr>
              <a:t>59</a:t>
            </a:fld>
            <a:endParaRPr lang="en-US">
              <a:solidFill>
                <a:prstClr val="white"/>
              </a:solidFill>
              <a:latin typeface="Calibri"/>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74620" cy="754856"/>
          </a:xfrm>
        </p:spPr>
        <p:txBody>
          <a:bodyPr vert="horz" lIns="91440" tIns="34290" rIns="91440" bIns="34290" rtlCol="0" anchor="t" anchorCtr="0">
            <a:normAutofit/>
          </a:bodyPr>
          <a:lstStyle/>
          <a:p>
            <a:r>
              <a:rPr lang="en-US" sz="2400"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b="1" dirty="0"/>
              <a:t>646 zones (35 states)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268980"/>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297180">
                <a:tc>
                  <a:txBody>
                    <a:bodyPr/>
                    <a:lstStyle/>
                    <a:p>
                      <a:pPr algn="ctr"/>
                      <a:r>
                        <a:rPr lang="en-US" sz="1500" dirty="0" err="1"/>
                        <a:t>Distor</a:t>
                      </a:r>
                      <a:endParaRPr lang="en-US" sz="1500" dirty="0"/>
                    </a:p>
                  </a:txBody>
                  <a:tcPr marL="68580" marR="68580" marT="34290" marB="34290"/>
                </a:tc>
                <a:tc>
                  <a:txBody>
                    <a:bodyPr/>
                    <a:lstStyle/>
                    <a:p>
                      <a:pPr algn="ctr"/>
                      <a:r>
                        <a:rPr lang="en-US" sz="1500" dirty="0"/>
                        <a:t>Pop</a:t>
                      </a:r>
                    </a:p>
                  </a:txBody>
                  <a:tcPr marL="68580" marR="68580" marT="34290" marB="34290"/>
                </a:tc>
                <a:tc>
                  <a:txBody>
                    <a:bodyPr/>
                    <a:lstStyle/>
                    <a:p>
                      <a:pPr algn="ctr"/>
                      <a:r>
                        <a:rPr lang="en-US" sz="1500" dirty="0"/>
                        <a:t>Cities</a:t>
                      </a:r>
                    </a:p>
                  </a:txBody>
                  <a:tcPr marL="68580" marR="68580" marT="34290" marB="34290"/>
                </a:tc>
                <a:tc>
                  <a:txBody>
                    <a:bodyPr/>
                    <a:lstStyle/>
                    <a:p>
                      <a:pPr algn="ctr"/>
                      <a:r>
                        <a:rPr lang="en-US" sz="15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500" b="1" dirty="0"/>
                        <a:t>±20</a:t>
                      </a:r>
                      <a:endParaRPr lang="en-US" sz="1500" dirty="0"/>
                    </a:p>
                  </a:txBody>
                  <a:tcPr marL="68580" marR="68580" marT="34290" marB="34290"/>
                </a:tc>
                <a:tc>
                  <a:txBody>
                    <a:bodyPr/>
                    <a:lstStyle/>
                    <a:p>
                      <a:pPr algn="r"/>
                      <a:r>
                        <a:rPr lang="en-US" sz="1500" dirty="0"/>
                        <a:t>76%</a:t>
                      </a:r>
                    </a:p>
                  </a:txBody>
                  <a:tcPr marL="68580" marR="68580" marT="34290" marB="34290"/>
                </a:tc>
                <a:tc>
                  <a:txBody>
                    <a:bodyPr/>
                    <a:lstStyle/>
                    <a:p>
                      <a:pPr algn="r"/>
                      <a:r>
                        <a:rPr lang="en-US" sz="1500" dirty="0"/>
                        <a:t>70%</a:t>
                      </a:r>
                    </a:p>
                  </a:txBody>
                  <a:tcPr marL="68580" marR="68580" marT="34290" marB="34290"/>
                </a:tc>
                <a:tc>
                  <a:txBody>
                    <a:bodyPr/>
                    <a:lstStyle/>
                    <a:p>
                      <a:pPr algn="r"/>
                      <a:r>
                        <a:rPr lang="en-US" sz="1500" dirty="0"/>
                        <a:t>54%</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500" b="1" dirty="0"/>
                        <a:t>±50</a:t>
                      </a:r>
                      <a:endParaRPr lang="en-US" sz="1500" dirty="0"/>
                    </a:p>
                  </a:txBody>
                  <a:tcPr marL="68580" marR="68580" marT="34290" marB="34290"/>
                </a:tc>
                <a:tc>
                  <a:txBody>
                    <a:bodyPr/>
                    <a:lstStyle/>
                    <a:p>
                      <a:pPr algn="r"/>
                      <a:r>
                        <a:rPr lang="en-US" sz="1500" dirty="0"/>
                        <a:t>92%</a:t>
                      </a:r>
                    </a:p>
                  </a:txBody>
                  <a:tcPr marL="68580" marR="68580" marT="34290" marB="34290"/>
                </a:tc>
                <a:tc>
                  <a:txBody>
                    <a:bodyPr/>
                    <a:lstStyle/>
                    <a:p>
                      <a:pPr algn="r"/>
                      <a:r>
                        <a:rPr lang="en-US" sz="1500" dirty="0"/>
                        <a:t>88%</a:t>
                      </a:r>
                    </a:p>
                  </a:txBody>
                  <a:tcPr marL="68580" marR="68580" marT="34290" marB="34290"/>
                </a:tc>
                <a:tc>
                  <a:txBody>
                    <a:bodyPr/>
                    <a:lstStyle/>
                    <a:p>
                      <a:pPr algn="r"/>
                      <a:r>
                        <a:rPr lang="en-US" sz="1500" dirty="0"/>
                        <a:t>73%</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500" b="1" dirty="0"/>
                        <a:t>±100</a:t>
                      </a:r>
                      <a:endParaRPr lang="en-US" sz="1500" dirty="0"/>
                    </a:p>
                  </a:txBody>
                  <a:tcPr marL="68580" marR="68580" marT="34290" marB="34290"/>
                </a:tc>
                <a:tc>
                  <a:txBody>
                    <a:bodyPr/>
                    <a:lstStyle/>
                    <a:p>
                      <a:pPr algn="r"/>
                      <a:r>
                        <a:rPr lang="en-US" sz="1500" dirty="0"/>
                        <a:t>98%</a:t>
                      </a:r>
                    </a:p>
                  </a:txBody>
                  <a:tcPr marL="68580" marR="68580" marT="34290" marB="34290"/>
                </a:tc>
                <a:tc>
                  <a:txBody>
                    <a:bodyPr/>
                    <a:lstStyle/>
                    <a:p>
                      <a:pPr algn="r"/>
                      <a:r>
                        <a:rPr lang="en-US" sz="1500" dirty="0"/>
                        <a:t>97%</a:t>
                      </a:r>
                    </a:p>
                  </a:txBody>
                  <a:tcPr marL="68580" marR="68580" marT="34290" marB="34290"/>
                </a:tc>
                <a:tc>
                  <a:txBody>
                    <a:bodyPr/>
                    <a:lstStyle/>
                    <a:p>
                      <a:pPr algn="r"/>
                      <a:r>
                        <a:rPr lang="en-US" sz="1500" dirty="0"/>
                        <a:t>89%</a:t>
                      </a:r>
                    </a:p>
                  </a:txBody>
                  <a:tcPr marL="68580" marR="68580" marT="34290" marB="34290"/>
                </a:tc>
                <a:extLst>
                  <a:ext uri="{0D108BD9-81ED-4DB2-BD59-A6C34878D82A}">
                    <a16:rowId xmlns:a16="http://schemas.microsoft.com/office/drawing/2014/main" val="537786564"/>
                  </a:ext>
                </a:extLst>
              </a:tr>
              <a:tr h="297180">
                <a:tc>
                  <a:txBody>
                    <a:bodyPr/>
                    <a:lstStyle/>
                    <a:p>
                      <a:pPr algn="r"/>
                      <a:r>
                        <a:rPr lang="en-US" sz="1500" b="1" dirty="0"/>
                        <a:t>±400</a:t>
                      </a:r>
                      <a:endParaRPr lang="en-US" sz="1500" dirty="0"/>
                    </a:p>
                  </a:txBody>
                  <a:tcPr marL="68580" marR="68580" marT="34290" marB="34290"/>
                </a:tc>
                <a:tc>
                  <a:txBody>
                    <a:bodyPr/>
                    <a:lstStyle/>
                    <a:p>
                      <a:pPr algn="r"/>
                      <a:r>
                        <a:rPr lang="en-US" sz="1500" dirty="0"/>
                        <a:t>100%</a:t>
                      </a:r>
                    </a:p>
                  </a:txBody>
                  <a:tcPr marL="68580" marR="68580" marT="34290" marB="34290"/>
                </a:tc>
                <a:tc>
                  <a:txBody>
                    <a:bodyPr/>
                    <a:lstStyle/>
                    <a:p>
                      <a:pPr algn="r"/>
                      <a:r>
                        <a:rPr lang="en-US" sz="1500" dirty="0"/>
                        <a:t>100%</a:t>
                      </a:r>
                    </a:p>
                  </a:txBody>
                  <a:tcPr marL="68580" marR="68580" marT="34290" marB="34290"/>
                </a:tc>
                <a:tc>
                  <a:txBody>
                    <a:bodyPr/>
                    <a:lstStyle/>
                    <a:p>
                      <a:pPr algn="r"/>
                      <a:r>
                        <a:rPr lang="en-US" sz="1500" dirty="0"/>
                        <a:t>99.9%</a:t>
                      </a:r>
                    </a:p>
                  </a:txBody>
                  <a:tcPr marL="68580" marR="68580" marT="34290" marB="34290"/>
                </a:tc>
                <a:extLst>
                  <a:ext uri="{0D108BD9-81ED-4DB2-BD59-A6C34878D82A}">
                    <a16:rowId xmlns:a16="http://schemas.microsoft.com/office/drawing/2014/main" val="1583499600"/>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500" dirty="0"/>
                    </a:p>
                  </a:txBody>
                  <a:tcPr marL="68580" marR="68580" marT="34290" marB="34290"/>
                </a:tc>
                <a:tc>
                  <a:txBody>
                    <a:bodyPr/>
                    <a:lstStyle/>
                    <a:p>
                      <a:pPr algn="r"/>
                      <a:r>
                        <a:rPr lang="en-US" sz="1500" b="1" dirty="0"/>
                        <a:t>Min</a:t>
                      </a:r>
                    </a:p>
                  </a:txBody>
                  <a:tcPr marL="68580" marR="68580" marT="34290" marB="34290"/>
                </a:tc>
                <a:tc>
                  <a:txBody>
                    <a:bodyPr/>
                    <a:lstStyle/>
                    <a:p>
                      <a:pPr algn="r"/>
                      <a:r>
                        <a:rPr lang="en-US" sz="1500" dirty="0"/>
                        <a:t>-400</a:t>
                      </a:r>
                    </a:p>
                  </a:txBody>
                  <a:tcPr marL="68580" marR="68580" marT="34290" marB="34290"/>
                </a:tc>
                <a:tc>
                  <a:txBody>
                    <a:bodyPr/>
                    <a:lstStyle/>
                    <a:p>
                      <a:pPr algn="r"/>
                      <a:r>
                        <a:rPr lang="en-US" sz="1500" dirty="0"/>
                        <a:t>-684</a:t>
                      </a:r>
                    </a:p>
                  </a:txBody>
                  <a:tcPr marL="68580" marR="68580" marT="34290" marB="34290"/>
                </a:tc>
                <a:extLst>
                  <a:ext uri="{0D108BD9-81ED-4DB2-BD59-A6C34878D82A}">
                    <a16:rowId xmlns:a16="http://schemas.microsoft.com/office/drawing/2014/main" val="2383593542"/>
                  </a:ext>
                </a:extLst>
              </a:tr>
              <a:tr h="297180">
                <a:tc>
                  <a:txBody>
                    <a:bodyPr/>
                    <a:lstStyle/>
                    <a:p>
                      <a:endParaRPr lang="en-US" sz="1500"/>
                    </a:p>
                  </a:txBody>
                  <a:tcPr marL="68580" marR="68580" marT="34290" marB="34290"/>
                </a:tc>
                <a:tc>
                  <a:txBody>
                    <a:bodyPr/>
                    <a:lstStyle/>
                    <a:p>
                      <a:pPr algn="r"/>
                      <a:r>
                        <a:rPr lang="en-US" sz="1500" b="1" dirty="0"/>
                        <a:t>Max</a:t>
                      </a:r>
                    </a:p>
                  </a:txBody>
                  <a:tcPr marL="68580" marR="68580" marT="34290" marB="34290"/>
                </a:tc>
                <a:tc>
                  <a:txBody>
                    <a:bodyPr/>
                    <a:lstStyle/>
                    <a:p>
                      <a:pPr algn="r"/>
                      <a:r>
                        <a:rPr lang="en-US" sz="1500" dirty="0"/>
                        <a:t>+245</a:t>
                      </a:r>
                    </a:p>
                  </a:txBody>
                  <a:tcPr marL="68580" marR="68580" marT="34290" marB="34290"/>
                </a:tc>
                <a:tc>
                  <a:txBody>
                    <a:bodyPr/>
                    <a:lstStyle/>
                    <a:p>
                      <a:pPr algn="r"/>
                      <a:r>
                        <a:rPr lang="en-US" sz="1500" dirty="0"/>
                        <a:t>+295</a:t>
                      </a:r>
                    </a:p>
                  </a:txBody>
                  <a:tcPr marL="68580" marR="68580" marT="34290" marB="34290"/>
                </a:tc>
                <a:extLst>
                  <a:ext uri="{0D108BD9-81ED-4DB2-BD59-A6C34878D82A}">
                    <a16:rowId xmlns:a16="http://schemas.microsoft.com/office/drawing/2014/main" val="1849227157"/>
                  </a:ext>
                </a:extLst>
              </a:tr>
              <a:tr h="297180">
                <a:tc>
                  <a:txBody>
                    <a:bodyPr/>
                    <a:lstStyle/>
                    <a:p>
                      <a:endParaRPr lang="en-US" sz="1500"/>
                    </a:p>
                  </a:txBody>
                  <a:tcPr marL="68580" marR="68580" marT="34290" marB="34290"/>
                </a:tc>
                <a:tc>
                  <a:txBody>
                    <a:bodyPr/>
                    <a:lstStyle/>
                    <a:p>
                      <a:pPr algn="r"/>
                      <a:r>
                        <a:rPr lang="en-US" sz="1500" b="1" dirty="0"/>
                        <a:t>Range</a:t>
                      </a:r>
                    </a:p>
                  </a:txBody>
                  <a:tcPr marL="68580" marR="68580" marT="34290" marB="34290"/>
                </a:tc>
                <a:tc>
                  <a:txBody>
                    <a:bodyPr/>
                    <a:lstStyle/>
                    <a:p>
                      <a:pPr algn="r"/>
                      <a:r>
                        <a:rPr lang="en-US" sz="1500" dirty="0"/>
                        <a:t>644</a:t>
                      </a:r>
                    </a:p>
                  </a:txBody>
                  <a:tcPr marL="68580" marR="68580" marT="34290" marB="34290"/>
                </a:tc>
                <a:tc>
                  <a:txBody>
                    <a:bodyPr/>
                    <a:lstStyle/>
                    <a:p>
                      <a:pPr algn="r"/>
                      <a:r>
                        <a:rPr lang="en-US" sz="1500" dirty="0"/>
                        <a:t>979</a:t>
                      </a:r>
                    </a:p>
                  </a:txBody>
                  <a:tcPr marL="68580" marR="68580" marT="34290" marB="34290"/>
                </a:tc>
                <a:extLst>
                  <a:ext uri="{0D108BD9-81ED-4DB2-BD59-A6C34878D82A}">
                    <a16:rowId xmlns:a16="http://schemas.microsoft.com/office/drawing/2014/main" val="1143360944"/>
                  </a:ext>
                </a:extLst>
              </a:tr>
              <a:tr h="297180">
                <a:tc>
                  <a:txBody>
                    <a:bodyPr/>
                    <a:lstStyle/>
                    <a:p>
                      <a:endParaRPr lang="en-US" sz="1500"/>
                    </a:p>
                  </a:txBody>
                  <a:tcPr marL="68580" marR="68580" marT="34290" marB="34290"/>
                </a:tc>
                <a:tc>
                  <a:txBody>
                    <a:bodyPr/>
                    <a:lstStyle/>
                    <a:p>
                      <a:pPr algn="r"/>
                      <a:r>
                        <a:rPr lang="en-US" sz="1500" b="1" dirty="0"/>
                        <a:t>Mean</a:t>
                      </a:r>
                    </a:p>
                  </a:txBody>
                  <a:tcPr marL="68580" marR="68580" marT="34290" marB="34290"/>
                </a:tc>
                <a:tc>
                  <a:txBody>
                    <a:bodyPr/>
                    <a:lstStyle/>
                    <a:p>
                      <a:pPr algn="r"/>
                      <a:r>
                        <a:rPr lang="en-US" sz="1500" dirty="0"/>
                        <a:t>-5</a:t>
                      </a:r>
                    </a:p>
                  </a:txBody>
                  <a:tcPr marL="68580" marR="68580" marT="34290" marB="34290"/>
                </a:tc>
                <a:tc>
                  <a:txBody>
                    <a:bodyPr/>
                    <a:lstStyle/>
                    <a:p>
                      <a:pPr algn="r"/>
                      <a:r>
                        <a:rPr lang="en-US" sz="1500" dirty="0"/>
                        <a:t>-23</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dirty="0"/>
                        <a:t>Mean weighted by pop = -4</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2" name="Slide Number Placeholder 1">
            <a:extLst>
              <a:ext uri="{FF2B5EF4-FFF2-40B4-BE49-F238E27FC236}">
                <a16:creationId xmlns:a16="http://schemas.microsoft.com/office/drawing/2014/main" id="{5F900016-5946-4455-06FB-6C512A6F4226}"/>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200">
                <a:solidFill>
                  <a:schemeClr val="bg1">
                    <a:lumMod val="50000"/>
                  </a:schemeClr>
                </a:solidFill>
              </a:rPr>
              <a:pPr algn="r"/>
              <a:t>59</a:t>
            </a:fld>
            <a:endParaRPr lang="en-US" sz="1200" dirty="0">
              <a:solidFill>
                <a:schemeClr val="bg1">
                  <a:lumMod val="50000"/>
                </a:schemeClr>
              </a:solidFill>
            </a:endParaRPr>
          </a:p>
        </p:txBody>
      </p:sp>
    </p:spTree>
    <p:extLst>
      <p:ext uri="{BB962C8B-B14F-4D97-AF65-F5344CB8AC3E}">
        <p14:creationId xmlns:p14="http://schemas.microsoft.com/office/powerpoint/2010/main" val="301450985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
            <a:extLst>
              <a:ext uri="{FF2B5EF4-FFF2-40B4-BE49-F238E27FC236}">
                <a16:creationId xmlns:a16="http://schemas.microsoft.com/office/drawing/2014/main" id="{2F49D481-D369-4BC6-BD5D-D17F1C3B373E}"/>
              </a:ext>
            </a:extLst>
          </p:cNvPr>
          <p:cNvSpPr txBox="1">
            <a:spLocks/>
          </p:cNvSpPr>
          <p:nvPr/>
        </p:nvSpPr>
        <p:spPr>
          <a:xfrm>
            <a:off x="457199" y="768653"/>
            <a:ext cx="8686800" cy="4026631"/>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Cambria" panose="02040503050406030204" pitchFamily="18" charset="0"/>
                <a:ea typeface="Cambria" panose="02040503050406030204" pitchFamily="18" charset="0"/>
                <a:cs typeface="+mn-cs"/>
              </a:defRPr>
            </a:lvl1pPr>
            <a:lvl2pPr marL="742931" indent="-285743" algn="l" defTabSz="457189" rtl="0" eaLnBrk="1" latinLnBrk="0" hangingPunct="1">
              <a:spcBef>
                <a:spcPct val="20000"/>
              </a:spcBef>
              <a:buFont typeface="Arial"/>
              <a:buChar char="–"/>
              <a:defRPr sz="2800" kern="1200">
                <a:solidFill>
                  <a:schemeClr val="tx1"/>
                </a:solidFill>
                <a:latin typeface="Cambria" panose="02040503050406030204" pitchFamily="18" charset="0"/>
                <a:ea typeface="Cambria" panose="02040503050406030204" pitchFamily="18" charset="0"/>
                <a:cs typeface="+mn-cs"/>
              </a:defRPr>
            </a:lvl2pPr>
            <a:lvl3pPr marL="1142972" indent="-228594" algn="l" defTabSz="457189" rtl="0" eaLnBrk="1" latinLnBrk="0" hangingPunct="1">
              <a:spcBef>
                <a:spcPct val="20000"/>
              </a:spcBef>
              <a:buFont typeface="Arial"/>
              <a:buChar char="•"/>
              <a:defRPr sz="2400" kern="1200">
                <a:solidFill>
                  <a:schemeClr val="tx1"/>
                </a:solidFill>
                <a:latin typeface="Cambria" panose="02040503050406030204" pitchFamily="18" charset="0"/>
                <a:ea typeface="Cambria" panose="02040503050406030204" pitchFamily="18" charset="0"/>
                <a:cs typeface="+mn-cs"/>
              </a:defRPr>
            </a:lvl3pPr>
            <a:lvl4pPr marL="1600160" indent="-228594" algn="l" defTabSz="457189"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4pPr>
            <a:lvl5pPr marL="2057348" indent="-228594" algn="l" defTabSz="457189" rtl="0" eaLnBrk="1" latinLnBrk="0" hangingPunct="1">
              <a:spcBef>
                <a:spcPct val="20000"/>
              </a:spcBef>
              <a:buFont typeface="Arial"/>
              <a:buChar char="»"/>
              <a:defRPr sz="2000" kern="1200">
                <a:solidFill>
                  <a:schemeClr val="tx1"/>
                </a:solidFill>
                <a:latin typeface="Cambria" panose="02040503050406030204" pitchFamily="18" charset="0"/>
                <a:ea typeface="Cambria" panose="02040503050406030204" pitchFamily="18"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t> </a:t>
            </a:r>
          </a:p>
          <a:p>
            <a:pPr marL="457200" lvl="1" indent="0">
              <a:buFont typeface="Arial"/>
              <a:buNone/>
            </a:pPr>
            <a:r>
              <a:rPr lang="en-US" sz="2400" dirty="0"/>
              <a:t>-Department of Commerce (</a:t>
            </a:r>
            <a:r>
              <a:rPr lang="en-US" sz="2400" dirty="0" err="1"/>
              <a:t>DoC</a:t>
            </a:r>
            <a:r>
              <a:rPr lang="en-US" sz="2400" dirty="0"/>
              <a:t>)</a:t>
            </a:r>
          </a:p>
          <a:p>
            <a:pPr marL="457200" lvl="1" indent="0">
              <a:buFont typeface="Arial"/>
              <a:buNone/>
            </a:pPr>
            <a:r>
              <a:rPr lang="en-US" sz="2400" dirty="0"/>
              <a:t>			</a:t>
            </a:r>
          </a:p>
          <a:p>
            <a:pPr marL="457200" lvl="1" indent="0">
              <a:buFont typeface="Arial"/>
              <a:buNone/>
            </a:pPr>
            <a:r>
              <a:rPr lang="en-US" sz="2400" dirty="0"/>
              <a:t>	-</a:t>
            </a:r>
            <a:r>
              <a:rPr lang="en-US" sz="2300" dirty="0"/>
              <a:t>National Oceanic and Atmospheric Administration </a:t>
            </a:r>
            <a:r>
              <a:rPr lang="en-US" sz="2400" dirty="0"/>
              <a:t>(NOAA)</a:t>
            </a:r>
          </a:p>
          <a:p>
            <a:pPr marL="457200" lvl="1" indent="0">
              <a:buFont typeface="Arial"/>
              <a:buNone/>
            </a:pPr>
            <a:r>
              <a:rPr lang="en-US" sz="2400" dirty="0"/>
              <a:t>					</a:t>
            </a:r>
          </a:p>
          <a:p>
            <a:pPr marL="457200" lvl="1" indent="0">
              <a:buFont typeface="Arial"/>
              <a:buNone/>
            </a:pPr>
            <a:r>
              <a:rPr lang="en-US" sz="2400" dirty="0"/>
              <a:t>			-National Ocean Service (NOS)</a:t>
            </a:r>
          </a:p>
        </p:txBody>
      </p:sp>
      <p:pic>
        <p:nvPicPr>
          <p:cNvPr id="24" name="DoC logo">
            <a:extLst>
              <a:ext uri="{FF2B5EF4-FFF2-40B4-BE49-F238E27FC236}">
                <a16:creationId xmlns:a16="http://schemas.microsoft.com/office/drawing/2014/main" id="{283C9A22-8E02-4EF9-A846-878F05F88BF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196" y="1101977"/>
            <a:ext cx="753148" cy="753148"/>
          </a:xfrm>
          <a:prstGeom prst="rect">
            <a:avLst/>
          </a:prstGeom>
          <a:noFill/>
          <a:ln>
            <a:noFill/>
          </a:ln>
        </p:spPr>
      </p:pic>
      <p:pic>
        <p:nvPicPr>
          <p:cNvPr id="25" name="NOAA logo">
            <a:extLst>
              <a:ext uri="{FF2B5EF4-FFF2-40B4-BE49-F238E27FC236}">
                <a16:creationId xmlns:a16="http://schemas.microsoft.com/office/drawing/2014/main" id="{EF88FB22-CB93-41CF-B6D5-547DEDA2C17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0117" y="2061329"/>
            <a:ext cx="857250" cy="857250"/>
          </a:xfrm>
          <a:prstGeom prst="rect">
            <a:avLst/>
          </a:prstGeom>
          <a:noFill/>
          <a:ln>
            <a:noFill/>
          </a:ln>
        </p:spPr>
      </p:pic>
      <p:pic>
        <p:nvPicPr>
          <p:cNvPr id="26" name="NGS logo">
            <a:extLst>
              <a:ext uri="{FF2B5EF4-FFF2-40B4-BE49-F238E27FC236}">
                <a16:creationId xmlns:a16="http://schemas.microsoft.com/office/drawing/2014/main" id="{10FD35B4-649E-4A39-874D-191EDD9AA1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08191" y="3921593"/>
            <a:ext cx="950035" cy="955342"/>
          </a:xfrm>
          <a:prstGeom prst="rect">
            <a:avLst/>
          </a:prstGeom>
        </p:spPr>
      </p:pic>
      <p:cxnSp>
        <p:nvCxnSpPr>
          <p:cNvPr id="27" name="Straight Arrow Connector 26">
            <a:extLst>
              <a:ext uri="{FF2B5EF4-FFF2-40B4-BE49-F238E27FC236}">
                <a16:creationId xmlns:a16="http://schemas.microsoft.com/office/drawing/2014/main" id="{54B7E249-E902-472C-A2A1-014C5A2F7C84}"/>
              </a:ext>
            </a:extLst>
          </p:cNvPr>
          <p:cNvCxnSpPr>
            <a:cxnSpLocks/>
          </p:cNvCxnSpPr>
          <p:nvPr/>
        </p:nvCxnSpPr>
        <p:spPr>
          <a:xfrm flipH="1">
            <a:off x="2989546" y="1619919"/>
            <a:ext cx="10274"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99D3D9F-6165-4172-BBC0-851EA7068AA3}"/>
              </a:ext>
            </a:extLst>
          </p:cNvPr>
          <p:cNvCxnSpPr>
            <a:cxnSpLocks/>
          </p:cNvCxnSpPr>
          <p:nvPr/>
        </p:nvCxnSpPr>
        <p:spPr>
          <a:xfrm>
            <a:off x="3606800" y="2535831"/>
            <a:ext cx="0" cy="49227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C066DCD-55FB-4A38-8D2E-031983F52434}"/>
              </a:ext>
            </a:extLst>
          </p:cNvPr>
          <p:cNvCxnSpPr/>
          <p:nvPr/>
        </p:nvCxnSpPr>
        <p:spPr>
          <a:xfrm>
            <a:off x="4135234" y="3446606"/>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Content Placeholder 1">
            <a:extLst>
              <a:ext uri="{FF2B5EF4-FFF2-40B4-BE49-F238E27FC236}">
                <a16:creationId xmlns:a16="http://schemas.microsoft.com/office/drawing/2014/main" id="{C02E0489-8F78-414F-B4C8-CB2EE39BBF4E}"/>
              </a:ext>
            </a:extLst>
          </p:cNvPr>
          <p:cNvSpPr txBox="1">
            <a:spLocks/>
          </p:cNvSpPr>
          <p:nvPr/>
        </p:nvSpPr>
        <p:spPr bwMode="auto">
          <a:xfrm>
            <a:off x="2732408" y="4012027"/>
            <a:ext cx="5555014" cy="49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2400" dirty="0">
                <a:latin typeface="Cambria" panose="02040503050406030204" pitchFamily="18" charset="0"/>
                <a:ea typeface="Cambria" panose="02040503050406030204" pitchFamily="18" charset="0"/>
              </a:rPr>
              <a:t>-National Geodetic Survey (NGS)</a:t>
            </a:r>
          </a:p>
        </p:txBody>
      </p:sp>
      <p:pic>
        <p:nvPicPr>
          <p:cNvPr id="12" name="Picture 11">
            <a:extLst>
              <a:ext uri="{FF2B5EF4-FFF2-40B4-BE49-F238E27FC236}">
                <a16:creationId xmlns:a16="http://schemas.microsoft.com/office/drawing/2014/main" id="{2C124608-D2E6-4118-9662-7B21C29A8A8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6007" y="1086664"/>
            <a:ext cx="789858" cy="786855"/>
          </a:xfrm>
          <a:prstGeom prst="rect">
            <a:avLst/>
          </a:prstGeom>
        </p:spPr>
      </p:pic>
      <p:pic>
        <p:nvPicPr>
          <p:cNvPr id="13" name="Picture 12">
            <a:extLst>
              <a:ext uri="{FF2B5EF4-FFF2-40B4-BE49-F238E27FC236}">
                <a16:creationId xmlns:a16="http://schemas.microsoft.com/office/drawing/2014/main" id="{EF6E79B1-525E-4C05-8543-B98D737B80C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4777" y="4117005"/>
            <a:ext cx="1412828" cy="565131"/>
          </a:xfrm>
          <a:prstGeom prst="rect">
            <a:avLst/>
          </a:prstGeom>
        </p:spPr>
      </p:pic>
      <p:cxnSp>
        <p:nvCxnSpPr>
          <p:cNvPr id="14" name="Straight Arrow Connector 13">
            <a:extLst>
              <a:ext uri="{FF2B5EF4-FFF2-40B4-BE49-F238E27FC236}">
                <a16:creationId xmlns:a16="http://schemas.microsoft.com/office/drawing/2014/main" id="{434C4C23-684F-4F6A-BA06-84FC3FB9E8E1}"/>
              </a:ext>
            </a:extLst>
          </p:cNvPr>
          <p:cNvCxnSpPr>
            <a:cxnSpLocks/>
          </p:cNvCxnSpPr>
          <p:nvPr/>
        </p:nvCxnSpPr>
        <p:spPr>
          <a:xfrm>
            <a:off x="770936" y="1917869"/>
            <a:ext cx="0" cy="216985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not equal">
            <a:extLst>
              <a:ext uri="{FF2B5EF4-FFF2-40B4-BE49-F238E27FC236}">
                <a16:creationId xmlns:a16="http://schemas.microsoft.com/office/drawing/2014/main" id="{4844A902-9F61-4B61-958A-9D5516E646C4}"/>
              </a:ext>
            </a:extLst>
          </p:cNvPr>
          <p:cNvSpPr txBox="1"/>
          <p:nvPr/>
        </p:nvSpPr>
        <p:spPr bwMode="auto">
          <a:xfrm>
            <a:off x="1701402" y="3990126"/>
            <a:ext cx="1145628" cy="769441"/>
          </a:xfrm>
          <a:prstGeom prst="rect">
            <a:avLst/>
          </a:prstGeom>
          <a:noFill/>
          <a:ln w="9525">
            <a:noFill/>
            <a:miter lim="800000"/>
            <a:headEnd/>
            <a:tailEnd/>
          </a:ln>
        </p:spPr>
        <p:txBody>
          <a:bodyPr wrap="square" rtlCol="0">
            <a:spAutoFit/>
          </a:bodyPr>
          <a:lstStyle/>
          <a:p>
            <a:r>
              <a:rPr lang="en-US" sz="4400" dirty="0"/>
              <a:t>≠</a:t>
            </a:r>
          </a:p>
        </p:txBody>
      </p:sp>
      <p:sp>
        <p:nvSpPr>
          <p:cNvPr id="11" name="Title - not USGS">
            <a:extLst>
              <a:ext uri="{FF2B5EF4-FFF2-40B4-BE49-F238E27FC236}">
                <a16:creationId xmlns:a16="http://schemas.microsoft.com/office/drawing/2014/main" id="{6B4FE4E0-3EE2-49E8-8642-3977398C6AF3}"/>
              </a:ext>
            </a:extLst>
          </p:cNvPr>
          <p:cNvSpPr txBox="1">
            <a:spLocks/>
          </p:cNvSpPr>
          <p:nvPr/>
        </p:nvSpPr>
        <p:spPr>
          <a:xfrm>
            <a:off x="568770" y="203522"/>
            <a:ext cx="8229600" cy="857250"/>
          </a:xfrm>
          <a:prstGeom prst="rect">
            <a:avLst/>
          </a:prstGeom>
        </p:spPr>
        <p:txBody>
          <a:bodyPr vert="horz" lIns="91440" tIns="45720" rIns="91440" bIns="45720" rtlCol="0" anchor="ctr">
            <a:normAutofit/>
          </a:bodyPr>
          <a:lstStyle>
            <a:lvl1pPr algn="ctr" defTabSz="457189" rtl="0" eaLnBrk="1" latinLnBrk="0" hangingPunct="1">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r>
              <a:rPr lang="en-US" dirty="0"/>
              <a:t>We’re </a:t>
            </a:r>
            <a:r>
              <a:rPr lang="en-US" b="1" dirty="0"/>
              <a:t>not</a:t>
            </a:r>
            <a:r>
              <a:rPr lang="en-US" dirty="0"/>
              <a:t> USGS, we’re NGS</a:t>
            </a:r>
          </a:p>
        </p:txBody>
      </p:sp>
    </p:spTree>
    <p:extLst>
      <p:ext uri="{BB962C8B-B14F-4D97-AF65-F5344CB8AC3E}">
        <p14:creationId xmlns:p14="http://schemas.microsoft.com/office/powerpoint/2010/main" val="28540138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childTnLst>
                          </p:cTn>
                        </p:par>
                        <p:par>
                          <p:cTn id="17" fill="hold">
                            <p:stCondLst>
                              <p:cond delay="500"/>
                            </p:stCondLst>
                            <p:childTnLst>
                              <p:par>
                                <p:cTn id="18" presetID="63" presetClass="path" presetSubtype="0" accel="50000" decel="50000" fill="hold" nodeType="afterEffect">
                                  <p:stCondLst>
                                    <p:cond delay="0"/>
                                  </p:stCondLst>
                                  <p:childTnLst>
                                    <p:animMotion origin="layout" path="M 2.77778E-7 -6.17284E-7 L 0.19062 -0.00154 " pathEditMode="relative" rAng="0" ptsTypes="AA">
                                      <p:cBhvr>
                                        <p:cTn id="19" dur="2000" fill="hold"/>
                                        <p:tgtEl>
                                          <p:spTgt spid="25"/>
                                        </p:tgtEl>
                                        <p:attrNameLst>
                                          <p:attrName>ppt_x</p:attrName>
                                          <p:attrName>ppt_y</p:attrName>
                                        </p:attrNameLst>
                                      </p:cBhvr>
                                      <p:rCtr x="9531" y="-93"/>
                                    </p:animMotion>
                                  </p:childTnLst>
                                </p:cTn>
                              </p:par>
                              <p:par>
                                <p:cTn id="20" presetID="63" presetClass="path" presetSubtype="0" accel="50000" decel="50000" fill="hold" nodeType="withEffect">
                                  <p:stCondLst>
                                    <p:cond delay="0"/>
                                  </p:stCondLst>
                                  <p:childTnLst>
                                    <p:animMotion origin="layout" path="M -2.77778E-6 4.32099E-6 L 0.23663 -0.00062 " pathEditMode="relative" rAng="0" ptsTypes="AA">
                                      <p:cBhvr>
                                        <p:cTn id="21" dur="2000" fill="hold"/>
                                        <p:tgtEl>
                                          <p:spTgt spid="24"/>
                                        </p:tgtEl>
                                        <p:attrNameLst>
                                          <p:attrName>ppt_x</p:attrName>
                                          <p:attrName>ppt_y</p:attrName>
                                        </p:attrNameLst>
                                      </p:cBhvr>
                                      <p:rCtr x="11823" y="-31"/>
                                    </p:animMotion>
                                  </p:childTnLst>
                                </p:cTn>
                              </p:par>
                              <p:par>
                                <p:cTn id="22" presetID="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0-#ppt_w/2"/>
                                          </p:val>
                                        </p:tav>
                                        <p:tav tm="100000">
                                          <p:val>
                                            <p:strVal val="#ppt_x"/>
                                          </p:val>
                                        </p:tav>
                                      </p:tavLst>
                                    </p:anim>
                                    <p:anim calcmode="lin" valueType="num">
                                      <p:cBhvr additive="base">
                                        <p:cTn id="25" dur="10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4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1000" fill="hold"/>
                                        <p:tgtEl>
                                          <p:spTgt spid="14"/>
                                        </p:tgtEl>
                                        <p:attrNameLst>
                                          <p:attrName>ppt_x</p:attrName>
                                        </p:attrNameLst>
                                      </p:cBhvr>
                                      <p:tavLst>
                                        <p:tav tm="0">
                                          <p:val>
                                            <p:strVal val="0-#ppt_w/2"/>
                                          </p:val>
                                        </p:tav>
                                        <p:tav tm="100000">
                                          <p:val>
                                            <p:strVal val="#ppt_x"/>
                                          </p:val>
                                        </p:tav>
                                      </p:tavLst>
                                    </p:anim>
                                    <p:anim calcmode="lin" valueType="num">
                                      <p:cBhvr additive="base">
                                        <p:cTn id="29" dur="1000" fill="hold"/>
                                        <p:tgtEl>
                                          <p:spTgt spid="14"/>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4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1000" fill="hold"/>
                                        <p:tgtEl>
                                          <p:spTgt spid="13"/>
                                        </p:tgtEl>
                                        <p:attrNameLst>
                                          <p:attrName>ppt_x</p:attrName>
                                        </p:attrNameLst>
                                      </p:cBhvr>
                                      <p:tavLst>
                                        <p:tav tm="0">
                                          <p:val>
                                            <p:strVal val="0-#ppt_w/2"/>
                                          </p:val>
                                        </p:tav>
                                        <p:tav tm="100000">
                                          <p:val>
                                            <p:strVal val="#ppt_x"/>
                                          </p:val>
                                        </p:tav>
                                      </p:tavLst>
                                    </p:anim>
                                    <p:anim calcmode="lin" valueType="num">
                                      <p:cBhvr additive="base">
                                        <p:cTn id="33" dur="10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4" fill="hold" grpId="0" nodeType="withEffect">
                                  <p:stCondLst>
                                    <p:cond delay="100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mph" presetSubtype="0" repeatCount="5000" fill="hold" grpId="1" nodeType="clickEffect">
                                  <p:stCondLst>
                                    <p:cond delay="0"/>
                                  </p:stCondLst>
                                  <p:childTnLst>
                                    <p:animEffect transition="out" filter="fade">
                                      <p:cBhvr>
                                        <p:cTn id="41" dur="1000" tmFilter="0, 0; .2, .5; .8, .5; 1, 0"/>
                                        <p:tgtEl>
                                          <p:spTgt spid="16"/>
                                        </p:tgtEl>
                                      </p:cBhvr>
                                    </p:animEffect>
                                    <p:animScale>
                                      <p:cBhvr>
                                        <p:cTn id="42" dur="50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6" grpId="0"/>
      <p:bldP spid="16"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B48746-EC41-294E-D649-86D940BB90F5}"/>
              </a:ext>
            </a:extLst>
          </p:cNvPr>
          <p:cNvPicPr>
            <a:picLocks noChangeAspect="1"/>
          </p:cNvPicPr>
          <p:nvPr/>
        </p:nvPicPr>
        <p:blipFill>
          <a:blip r:embed="rId3"/>
          <a:stretch>
            <a:fillRect/>
          </a:stretch>
        </p:blipFill>
        <p:spPr>
          <a:xfrm>
            <a:off x="2651760" y="68580"/>
            <a:ext cx="6492240" cy="486918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fld id="{FCA8DAF9-CFC1-344C-89B7-DCB2EBBDC673}" type="slidenum">
              <a:rPr lang="en-US" smtClean="0"/>
              <a:t>60</a:t>
            </a:fld>
            <a:endParaRPr lang="en-US" dirty="0"/>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rmAutofit/>
          </a:bodyPr>
          <a:lstStyle/>
          <a:p>
            <a:r>
              <a:rPr lang="en-US" sz="2400"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b="1" dirty="0"/>
              <a:t>846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extLst>
              <p:ext uri="{D42A27DB-BD31-4B8C-83A1-F6EECF244321}">
                <p14:modId xmlns:p14="http://schemas.microsoft.com/office/powerpoint/2010/main" val="2230690868"/>
              </p:ext>
            </p:extLst>
          </p:nvPr>
        </p:nvGraphicFramePr>
        <p:xfrm>
          <a:off x="68580" y="1440180"/>
          <a:ext cx="2606040" cy="3268980"/>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297180">
                <a:tc>
                  <a:txBody>
                    <a:bodyPr/>
                    <a:lstStyle/>
                    <a:p>
                      <a:pPr algn="ctr"/>
                      <a:r>
                        <a:rPr lang="en-US" sz="1500" dirty="0" err="1"/>
                        <a:t>Distor</a:t>
                      </a:r>
                      <a:endParaRPr lang="en-US" sz="1500" dirty="0"/>
                    </a:p>
                  </a:txBody>
                  <a:tcPr marL="68580" marR="68580" marT="34290" marB="34290"/>
                </a:tc>
                <a:tc>
                  <a:txBody>
                    <a:bodyPr/>
                    <a:lstStyle/>
                    <a:p>
                      <a:pPr algn="ctr"/>
                      <a:r>
                        <a:rPr lang="en-US" sz="1500" dirty="0"/>
                        <a:t>Pop</a:t>
                      </a:r>
                    </a:p>
                  </a:txBody>
                  <a:tcPr marL="68580" marR="68580" marT="34290" marB="34290"/>
                </a:tc>
                <a:tc>
                  <a:txBody>
                    <a:bodyPr/>
                    <a:lstStyle/>
                    <a:p>
                      <a:pPr algn="ctr"/>
                      <a:r>
                        <a:rPr lang="en-US" sz="1500" dirty="0"/>
                        <a:t>Cities</a:t>
                      </a:r>
                    </a:p>
                  </a:txBody>
                  <a:tcPr marL="68580" marR="68580" marT="34290" marB="34290"/>
                </a:tc>
                <a:tc>
                  <a:txBody>
                    <a:bodyPr/>
                    <a:lstStyle/>
                    <a:p>
                      <a:pPr algn="ctr"/>
                      <a:r>
                        <a:rPr lang="en-US" sz="15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500" b="1" dirty="0"/>
                        <a:t>±20</a:t>
                      </a:r>
                      <a:endParaRPr lang="en-US" sz="1500" dirty="0"/>
                    </a:p>
                  </a:txBody>
                  <a:tcPr marL="68580" marR="68580" marT="34290" marB="34290"/>
                </a:tc>
                <a:tc>
                  <a:txBody>
                    <a:bodyPr/>
                    <a:lstStyle/>
                    <a:p>
                      <a:pPr algn="r"/>
                      <a:r>
                        <a:rPr lang="en-US" sz="1500" dirty="0"/>
                        <a:t>76%</a:t>
                      </a:r>
                    </a:p>
                  </a:txBody>
                  <a:tcPr marL="68580" marR="68580" marT="34290" marB="34290"/>
                </a:tc>
                <a:tc>
                  <a:txBody>
                    <a:bodyPr/>
                    <a:lstStyle/>
                    <a:p>
                      <a:pPr algn="r"/>
                      <a:r>
                        <a:rPr lang="en-US" sz="1500" dirty="0"/>
                        <a:t>71%</a:t>
                      </a:r>
                    </a:p>
                  </a:txBody>
                  <a:tcPr marL="68580" marR="68580" marT="34290" marB="34290"/>
                </a:tc>
                <a:tc>
                  <a:txBody>
                    <a:bodyPr/>
                    <a:lstStyle/>
                    <a:p>
                      <a:pPr algn="r"/>
                      <a:r>
                        <a:rPr lang="en-US" sz="1500" dirty="0"/>
                        <a:t>58%</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500" b="1" dirty="0"/>
                        <a:t>±50</a:t>
                      </a:r>
                      <a:endParaRPr lang="en-US" sz="1500" dirty="0"/>
                    </a:p>
                  </a:txBody>
                  <a:tcPr marL="68580" marR="68580" marT="34290" marB="34290"/>
                </a:tc>
                <a:tc>
                  <a:txBody>
                    <a:bodyPr/>
                    <a:lstStyle/>
                    <a:p>
                      <a:pPr algn="r"/>
                      <a:r>
                        <a:rPr lang="en-US" sz="1500" dirty="0"/>
                        <a:t>92%</a:t>
                      </a:r>
                    </a:p>
                  </a:txBody>
                  <a:tcPr marL="68580" marR="68580" marT="34290" marB="34290"/>
                </a:tc>
                <a:tc>
                  <a:txBody>
                    <a:bodyPr/>
                    <a:lstStyle/>
                    <a:p>
                      <a:pPr algn="r"/>
                      <a:r>
                        <a:rPr lang="en-US" sz="1500" dirty="0"/>
                        <a:t>89%</a:t>
                      </a:r>
                    </a:p>
                  </a:txBody>
                  <a:tcPr marL="68580" marR="68580" marT="34290" marB="34290"/>
                </a:tc>
                <a:tc>
                  <a:txBody>
                    <a:bodyPr/>
                    <a:lstStyle/>
                    <a:p>
                      <a:pPr algn="r"/>
                      <a:r>
                        <a:rPr lang="en-US" sz="1500" dirty="0"/>
                        <a:t>76%</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500" b="1" dirty="0"/>
                        <a:t>±100</a:t>
                      </a:r>
                      <a:endParaRPr lang="en-US" sz="1500" dirty="0"/>
                    </a:p>
                  </a:txBody>
                  <a:tcPr marL="68580" marR="68580" marT="34290" marB="34290"/>
                </a:tc>
                <a:tc>
                  <a:txBody>
                    <a:bodyPr/>
                    <a:lstStyle/>
                    <a:p>
                      <a:pPr algn="r"/>
                      <a:r>
                        <a:rPr lang="en-US" sz="1500" dirty="0"/>
                        <a:t>98%</a:t>
                      </a:r>
                    </a:p>
                  </a:txBody>
                  <a:tcPr marL="68580" marR="68580" marT="34290" marB="34290"/>
                </a:tc>
                <a:tc>
                  <a:txBody>
                    <a:bodyPr/>
                    <a:lstStyle/>
                    <a:p>
                      <a:pPr algn="r"/>
                      <a:r>
                        <a:rPr lang="en-US" sz="1500" dirty="0"/>
                        <a:t>97%</a:t>
                      </a:r>
                    </a:p>
                  </a:txBody>
                  <a:tcPr marL="68580" marR="68580" marT="34290" marB="34290"/>
                </a:tc>
                <a:tc>
                  <a:txBody>
                    <a:bodyPr/>
                    <a:lstStyle/>
                    <a:p>
                      <a:pPr algn="r"/>
                      <a:r>
                        <a:rPr lang="en-US" sz="1500" dirty="0"/>
                        <a:t>89%</a:t>
                      </a:r>
                    </a:p>
                  </a:txBody>
                  <a:tcPr marL="68580" marR="68580" marT="34290" marB="34290"/>
                </a:tc>
                <a:extLst>
                  <a:ext uri="{0D108BD9-81ED-4DB2-BD59-A6C34878D82A}">
                    <a16:rowId xmlns:a16="http://schemas.microsoft.com/office/drawing/2014/main" val="537786564"/>
                  </a:ext>
                </a:extLst>
              </a:tr>
              <a:tr h="297180">
                <a:tc>
                  <a:txBody>
                    <a:bodyPr/>
                    <a:lstStyle/>
                    <a:p>
                      <a:pPr algn="r"/>
                      <a:r>
                        <a:rPr lang="en-US" sz="1500" b="1" dirty="0"/>
                        <a:t>±400</a:t>
                      </a:r>
                      <a:endParaRPr lang="en-US" sz="1500" dirty="0"/>
                    </a:p>
                  </a:txBody>
                  <a:tcPr marL="68580" marR="68580" marT="34290" marB="34290"/>
                </a:tc>
                <a:tc>
                  <a:txBody>
                    <a:bodyPr/>
                    <a:lstStyle/>
                    <a:p>
                      <a:pPr algn="r"/>
                      <a:r>
                        <a:rPr lang="en-US" sz="1500" dirty="0"/>
                        <a:t>100%</a:t>
                      </a:r>
                    </a:p>
                  </a:txBody>
                  <a:tcPr marL="68580" marR="68580" marT="34290" marB="34290"/>
                </a:tc>
                <a:tc>
                  <a:txBody>
                    <a:bodyPr/>
                    <a:lstStyle/>
                    <a:p>
                      <a:pPr algn="r"/>
                      <a:r>
                        <a:rPr lang="en-US" sz="1500" dirty="0"/>
                        <a:t>100%</a:t>
                      </a:r>
                    </a:p>
                  </a:txBody>
                  <a:tcPr marL="68580" marR="68580" marT="34290" marB="34290"/>
                </a:tc>
                <a:tc>
                  <a:txBody>
                    <a:bodyPr/>
                    <a:lstStyle/>
                    <a:p>
                      <a:pPr algn="r"/>
                      <a:r>
                        <a:rPr lang="en-US" sz="1500" dirty="0"/>
                        <a:t>99.9%</a:t>
                      </a:r>
                    </a:p>
                  </a:txBody>
                  <a:tcPr marL="68580" marR="68580" marT="34290" marB="34290"/>
                </a:tc>
                <a:extLst>
                  <a:ext uri="{0D108BD9-81ED-4DB2-BD59-A6C34878D82A}">
                    <a16:rowId xmlns:a16="http://schemas.microsoft.com/office/drawing/2014/main" val="1583499600"/>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500" dirty="0"/>
                    </a:p>
                  </a:txBody>
                  <a:tcPr marL="68580" marR="68580" marT="34290" marB="34290"/>
                </a:tc>
                <a:tc>
                  <a:txBody>
                    <a:bodyPr/>
                    <a:lstStyle/>
                    <a:p>
                      <a:pPr algn="r"/>
                      <a:r>
                        <a:rPr lang="en-US" sz="1500" b="1" dirty="0"/>
                        <a:t>Min</a:t>
                      </a:r>
                    </a:p>
                  </a:txBody>
                  <a:tcPr marL="68580" marR="68580" marT="34290" marB="34290"/>
                </a:tc>
                <a:tc>
                  <a:txBody>
                    <a:bodyPr/>
                    <a:lstStyle/>
                    <a:p>
                      <a:pPr algn="r"/>
                      <a:r>
                        <a:rPr lang="en-US" sz="1500" dirty="0"/>
                        <a:t>-407</a:t>
                      </a:r>
                    </a:p>
                  </a:txBody>
                  <a:tcPr marL="68580" marR="68580" marT="34290" marB="34290"/>
                </a:tc>
                <a:tc>
                  <a:txBody>
                    <a:bodyPr/>
                    <a:lstStyle/>
                    <a:p>
                      <a:pPr algn="r"/>
                      <a:r>
                        <a:rPr lang="en-US" sz="1500" dirty="0"/>
                        <a:t>-1438</a:t>
                      </a:r>
                    </a:p>
                  </a:txBody>
                  <a:tcPr marL="68580" marR="68580" marT="34290" marB="34290"/>
                </a:tc>
                <a:extLst>
                  <a:ext uri="{0D108BD9-81ED-4DB2-BD59-A6C34878D82A}">
                    <a16:rowId xmlns:a16="http://schemas.microsoft.com/office/drawing/2014/main" val="2383593542"/>
                  </a:ext>
                </a:extLst>
              </a:tr>
              <a:tr h="297180">
                <a:tc>
                  <a:txBody>
                    <a:bodyPr/>
                    <a:lstStyle/>
                    <a:p>
                      <a:endParaRPr lang="en-US" sz="1500"/>
                    </a:p>
                  </a:txBody>
                  <a:tcPr marL="68580" marR="68580" marT="34290" marB="34290"/>
                </a:tc>
                <a:tc>
                  <a:txBody>
                    <a:bodyPr/>
                    <a:lstStyle/>
                    <a:p>
                      <a:pPr algn="r"/>
                      <a:r>
                        <a:rPr lang="en-US" sz="1500" b="1" dirty="0"/>
                        <a:t>Max</a:t>
                      </a:r>
                    </a:p>
                  </a:txBody>
                  <a:tcPr marL="68580" marR="68580" marT="34290" marB="34290"/>
                </a:tc>
                <a:tc>
                  <a:txBody>
                    <a:bodyPr/>
                    <a:lstStyle/>
                    <a:p>
                      <a:pPr algn="r"/>
                      <a:r>
                        <a:rPr lang="en-US" sz="1500" dirty="0"/>
                        <a:t>+486</a:t>
                      </a:r>
                    </a:p>
                  </a:txBody>
                  <a:tcPr marL="68580" marR="68580" marT="34290" marB="34290"/>
                </a:tc>
                <a:tc>
                  <a:txBody>
                    <a:bodyPr/>
                    <a:lstStyle/>
                    <a:p>
                      <a:pPr algn="r"/>
                      <a:r>
                        <a:rPr lang="en-US" sz="1500" dirty="0"/>
                        <a:t>+2624</a:t>
                      </a:r>
                    </a:p>
                  </a:txBody>
                  <a:tcPr marL="68580" marR="68580" marT="34290" marB="34290"/>
                </a:tc>
                <a:extLst>
                  <a:ext uri="{0D108BD9-81ED-4DB2-BD59-A6C34878D82A}">
                    <a16:rowId xmlns:a16="http://schemas.microsoft.com/office/drawing/2014/main" val="1849227157"/>
                  </a:ext>
                </a:extLst>
              </a:tr>
              <a:tr h="297180">
                <a:tc>
                  <a:txBody>
                    <a:bodyPr/>
                    <a:lstStyle/>
                    <a:p>
                      <a:endParaRPr lang="en-US" sz="1500"/>
                    </a:p>
                  </a:txBody>
                  <a:tcPr marL="68580" marR="68580" marT="34290" marB="34290"/>
                </a:tc>
                <a:tc>
                  <a:txBody>
                    <a:bodyPr/>
                    <a:lstStyle/>
                    <a:p>
                      <a:pPr algn="r"/>
                      <a:r>
                        <a:rPr lang="en-US" sz="1500" b="1" dirty="0"/>
                        <a:t>Range</a:t>
                      </a:r>
                    </a:p>
                  </a:txBody>
                  <a:tcPr marL="68580" marR="68580" marT="34290" marB="34290"/>
                </a:tc>
                <a:tc>
                  <a:txBody>
                    <a:bodyPr/>
                    <a:lstStyle/>
                    <a:p>
                      <a:pPr algn="r"/>
                      <a:r>
                        <a:rPr lang="en-US" sz="1500" dirty="0"/>
                        <a:t>893</a:t>
                      </a:r>
                    </a:p>
                  </a:txBody>
                  <a:tcPr marL="68580" marR="68580" marT="34290" marB="34290"/>
                </a:tc>
                <a:tc>
                  <a:txBody>
                    <a:bodyPr/>
                    <a:lstStyle/>
                    <a:p>
                      <a:pPr algn="r"/>
                      <a:r>
                        <a:rPr lang="en-US" sz="1500" dirty="0"/>
                        <a:t>4062</a:t>
                      </a:r>
                    </a:p>
                  </a:txBody>
                  <a:tcPr marL="68580" marR="68580" marT="34290" marB="34290"/>
                </a:tc>
                <a:extLst>
                  <a:ext uri="{0D108BD9-81ED-4DB2-BD59-A6C34878D82A}">
                    <a16:rowId xmlns:a16="http://schemas.microsoft.com/office/drawing/2014/main" val="1143360944"/>
                  </a:ext>
                </a:extLst>
              </a:tr>
              <a:tr h="297180">
                <a:tc>
                  <a:txBody>
                    <a:bodyPr/>
                    <a:lstStyle/>
                    <a:p>
                      <a:endParaRPr lang="en-US" sz="1500"/>
                    </a:p>
                  </a:txBody>
                  <a:tcPr marL="68580" marR="68580" marT="34290" marB="34290"/>
                </a:tc>
                <a:tc>
                  <a:txBody>
                    <a:bodyPr/>
                    <a:lstStyle/>
                    <a:p>
                      <a:pPr algn="r"/>
                      <a:r>
                        <a:rPr lang="en-US" sz="1500" b="1" dirty="0"/>
                        <a:t>Mean</a:t>
                      </a:r>
                    </a:p>
                  </a:txBody>
                  <a:tcPr marL="68580" marR="68580" marT="34290" marB="34290"/>
                </a:tc>
                <a:tc>
                  <a:txBody>
                    <a:bodyPr/>
                    <a:lstStyle/>
                    <a:p>
                      <a:pPr algn="r"/>
                      <a:r>
                        <a:rPr lang="en-US" sz="1500" dirty="0"/>
                        <a:t>-6</a:t>
                      </a:r>
                    </a:p>
                  </a:txBody>
                  <a:tcPr marL="68580" marR="68580" marT="34290" marB="34290"/>
                </a:tc>
                <a:tc>
                  <a:txBody>
                    <a:bodyPr/>
                    <a:lstStyle/>
                    <a:p>
                      <a:pPr algn="r"/>
                      <a:r>
                        <a:rPr lang="en-US" sz="1500" dirty="0"/>
                        <a:t>-23</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dirty="0"/>
                        <a:t>Mean weighted by pop = -4</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Tree>
    <p:extLst>
      <p:ext uri="{BB962C8B-B14F-4D97-AF65-F5344CB8AC3E}">
        <p14:creationId xmlns:p14="http://schemas.microsoft.com/office/powerpoint/2010/main" val="3896201163"/>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A6067-6447-4346-0BBE-67E4DC00F8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68580"/>
            <a:ext cx="6492240" cy="4869180"/>
          </a:xfrm>
          <a:prstGeom prst="rect">
            <a:avLst/>
          </a:prstGeom>
        </p:spPr>
      </p:pic>
      <p:sp>
        <p:nvSpPr>
          <p:cNvPr id="4" name="Slide Number Placeholder 3">
            <a:extLst>
              <a:ext uri="{FF2B5EF4-FFF2-40B4-BE49-F238E27FC236}">
                <a16:creationId xmlns:a16="http://schemas.microsoft.com/office/drawing/2014/main" id="{FFF68C52-0CE5-AA07-5B7A-0678247A8E09}"/>
              </a:ext>
            </a:extLst>
          </p:cNvPr>
          <p:cNvSpPr>
            <a:spLocks noGrp="1"/>
          </p:cNvSpPr>
          <p:nvPr>
            <p:ph type="sldNum" sz="quarter" idx="10"/>
          </p:nvPr>
        </p:nvSpPr>
        <p:spPr/>
        <p:txBody>
          <a:bodyPr/>
          <a:lstStyle/>
          <a:p>
            <a:pPr defTabSz="342900">
              <a:defRPr/>
            </a:pPr>
            <a:fld id="{FCA8DAF9-CFC1-344C-89B7-DCB2EBBDC673}" type="slidenum">
              <a:rPr lang="en-US">
                <a:solidFill>
                  <a:prstClr val="white"/>
                </a:solidFill>
                <a:latin typeface="Calibri"/>
              </a:rPr>
              <a:pPr defTabSz="342900">
                <a:defRPr/>
              </a:pPr>
              <a:t>61</a:t>
            </a:fld>
            <a:endParaRPr lang="en-US">
              <a:solidFill>
                <a:prstClr val="white"/>
              </a:solidFill>
              <a:latin typeface="Calibri"/>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74620" cy="754856"/>
          </a:xfrm>
        </p:spPr>
        <p:txBody>
          <a:bodyPr vert="horz" lIns="91440" tIns="34290" rIns="91440" bIns="34290" rtlCol="0" anchor="t" anchorCtr="0">
            <a:normAutofit/>
          </a:bodyPr>
          <a:lstStyle/>
          <a:p>
            <a:r>
              <a:rPr lang="en-US" sz="2400" dirty="0">
                <a:latin typeface="+mn-lt"/>
              </a:rPr>
              <a:t>Existing SPCS 83 linear distortion</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67550" cy="3633788"/>
          </a:xfrm>
        </p:spPr>
        <p:txBody>
          <a:bodyPr vert="horz" lIns="91440" tIns="34290" rIns="91440" bIns="34290" numCol="1" rtlCol="0">
            <a:normAutofit/>
          </a:bodyPr>
          <a:lstStyle/>
          <a:p>
            <a:pPr marL="0" indent="0">
              <a:lnSpc>
                <a:spcPct val="80000"/>
              </a:lnSpc>
              <a:spcBef>
                <a:spcPts val="450"/>
              </a:spcBef>
              <a:buNone/>
            </a:pPr>
            <a:r>
              <a:rPr lang="en-US" b="1" dirty="0"/>
              <a:t>106 zones (CONUS)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268980"/>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297180">
                <a:tc>
                  <a:txBody>
                    <a:bodyPr/>
                    <a:lstStyle/>
                    <a:p>
                      <a:pPr algn="ctr"/>
                      <a:r>
                        <a:rPr lang="en-US" sz="1500" dirty="0" err="1"/>
                        <a:t>Distor</a:t>
                      </a:r>
                      <a:endParaRPr lang="en-US" sz="1500" dirty="0"/>
                    </a:p>
                  </a:txBody>
                  <a:tcPr marL="68580" marR="68580" marT="34290" marB="34290"/>
                </a:tc>
                <a:tc>
                  <a:txBody>
                    <a:bodyPr/>
                    <a:lstStyle/>
                    <a:p>
                      <a:pPr algn="ctr"/>
                      <a:r>
                        <a:rPr lang="en-US" sz="1500" dirty="0"/>
                        <a:t>Pop</a:t>
                      </a:r>
                    </a:p>
                  </a:txBody>
                  <a:tcPr marL="68580" marR="68580" marT="34290" marB="34290"/>
                </a:tc>
                <a:tc>
                  <a:txBody>
                    <a:bodyPr/>
                    <a:lstStyle/>
                    <a:p>
                      <a:pPr algn="ctr"/>
                      <a:r>
                        <a:rPr lang="en-US" sz="1500" dirty="0"/>
                        <a:t>Cities</a:t>
                      </a:r>
                    </a:p>
                  </a:txBody>
                  <a:tcPr marL="68580" marR="68580" marT="34290" marB="34290"/>
                </a:tc>
                <a:tc>
                  <a:txBody>
                    <a:bodyPr/>
                    <a:lstStyle/>
                    <a:p>
                      <a:pPr algn="ctr"/>
                      <a:r>
                        <a:rPr lang="en-US" sz="15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500" b="1" dirty="0"/>
                        <a:t>±20</a:t>
                      </a:r>
                      <a:endParaRPr lang="en-US" sz="1500" dirty="0"/>
                    </a:p>
                  </a:txBody>
                  <a:tcPr marL="68580" marR="68580" marT="34290" marB="34290"/>
                </a:tc>
                <a:tc>
                  <a:txBody>
                    <a:bodyPr/>
                    <a:lstStyle/>
                    <a:p>
                      <a:pPr algn="r"/>
                      <a:r>
                        <a:rPr lang="en-US" sz="1500" dirty="0"/>
                        <a:t>17%</a:t>
                      </a:r>
                    </a:p>
                  </a:txBody>
                  <a:tcPr marL="68580" marR="68580" marT="34290" marB="34290"/>
                </a:tc>
                <a:tc>
                  <a:txBody>
                    <a:bodyPr/>
                    <a:lstStyle/>
                    <a:p>
                      <a:pPr algn="r"/>
                      <a:r>
                        <a:rPr lang="en-US" sz="1500" dirty="0"/>
                        <a:t>11%</a:t>
                      </a:r>
                    </a:p>
                  </a:txBody>
                  <a:tcPr marL="68580" marR="68580" marT="34290" marB="34290"/>
                </a:tc>
                <a:tc>
                  <a:txBody>
                    <a:bodyPr/>
                    <a:lstStyle/>
                    <a:p>
                      <a:pPr algn="r"/>
                      <a:r>
                        <a:rPr lang="en-US" sz="1500" dirty="0"/>
                        <a:t>6%</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500" b="1" dirty="0"/>
                        <a:t>±50</a:t>
                      </a:r>
                      <a:endParaRPr lang="en-US" sz="1500" dirty="0"/>
                    </a:p>
                  </a:txBody>
                  <a:tcPr marL="68580" marR="68580" marT="34290" marB="34290"/>
                </a:tc>
                <a:tc>
                  <a:txBody>
                    <a:bodyPr/>
                    <a:lstStyle/>
                    <a:p>
                      <a:pPr algn="r"/>
                      <a:r>
                        <a:rPr lang="en-US" sz="1500" dirty="0"/>
                        <a:t>40%</a:t>
                      </a:r>
                    </a:p>
                  </a:txBody>
                  <a:tcPr marL="68580" marR="68580" marT="34290" marB="34290"/>
                </a:tc>
                <a:tc>
                  <a:txBody>
                    <a:bodyPr/>
                    <a:lstStyle/>
                    <a:p>
                      <a:pPr algn="r"/>
                      <a:r>
                        <a:rPr lang="en-US" sz="1500" dirty="0"/>
                        <a:t>30%</a:t>
                      </a:r>
                    </a:p>
                  </a:txBody>
                  <a:tcPr marL="68580" marR="68580" marT="34290" marB="34290"/>
                </a:tc>
                <a:tc>
                  <a:txBody>
                    <a:bodyPr/>
                    <a:lstStyle/>
                    <a:p>
                      <a:pPr algn="r"/>
                      <a:r>
                        <a:rPr lang="en-US" sz="1500" dirty="0"/>
                        <a:t>17%</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500" b="1" dirty="0"/>
                        <a:t>±100</a:t>
                      </a:r>
                      <a:endParaRPr lang="en-US" sz="1500" dirty="0"/>
                    </a:p>
                  </a:txBody>
                  <a:tcPr marL="68580" marR="68580" marT="34290" marB="34290"/>
                </a:tc>
                <a:tc>
                  <a:txBody>
                    <a:bodyPr/>
                    <a:lstStyle/>
                    <a:p>
                      <a:pPr algn="r"/>
                      <a:r>
                        <a:rPr lang="en-US" sz="1500" dirty="0"/>
                        <a:t>74%</a:t>
                      </a:r>
                    </a:p>
                  </a:txBody>
                  <a:tcPr marL="68580" marR="68580" marT="34290" marB="34290"/>
                </a:tc>
                <a:tc>
                  <a:txBody>
                    <a:bodyPr/>
                    <a:lstStyle/>
                    <a:p>
                      <a:pPr algn="r"/>
                      <a:r>
                        <a:rPr lang="en-US" sz="1500" dirty="0"/>
                        <a:t>68%</a:t>
                      </a:r>
                    </a:p>
                  </a:txBody>
                  <a:tcPr marL="68580" marR="68580" marT="34290" marB="34290"/>
                </a:tc>
                <a:tc>
                  <a:txBody>
                    <a:bodyPr/>
                    <a:lstStyle/>
                    <a:p>
                      <a:pPr algn="r"/>
                      <a:r>
                        <a:rPr lang="en-US" sz="1500" dirty="0"/>
                        <a:t>41%</a:t>
                      </a:r>
                    </a:p>
                  </a:txBody>
                  <a:tcPr marL="68580" marR="68580" marT="34290" marB="34290"/>
                </a:tc>
                <a:extLst>
                  <a:ext uri="{0D108BD9-81ED-4DB2-BD59-A6C34878D82A}">
                    <a16:rowId xmlns:a16="http://schemas.microsoft.com/office/drawing/2014/main" val="537786564"/>
                  </a:ext>
                </a:extLst>
              </a:tr>
              <a:tr h="297180">
                <a:tc>
                  <a:txBody>
                    <a:bodyPr/>
                    <a:lstStyle/>
                    <a:p>
                      <a:pPr algn="r"/>
                      <a:r>
                        <a:rPr lang="en-US" sz="1500" b="1" dirty="0"/>
                        <a:t>±400</a:t>
                      </a:r>
                      <a:endParaRPr lang="en-US" sz="1500" dirty="0"/>
                    </a:p>
                  </a:txBody>
                  <a:tcPr marL="68580" marR="68580" marT="34290" marB="34290"/>
                </a:tc>
                <a:tc>
                  <a:txBody>
                    <a:bodyPr/>
                    <a:lstStyle/>
                    <a:p>
                      <a:pPr algn="r"/>
                      <a:r>
                        <a:rPr lang="en-US" sz="1500" dirty="0"/>
                        <a:t>99%</a:t>
                      </a:r>
                    </a:p>
                  </a:txBody>
                  <a:tcPr marL="68580" marR="68580" marT="34290" marB="34290"/>
                </a:tc>
                <a:tc>
                  <a:txBody>
                    <a:bodyPr/>
                    <a:lstStyle/>
                    <a:p>
                      <a:pPr algn="r"/>
                      <a:r>
                        <a:rPr lang="en-US" sz="1500" dirty="0"/>
                        <a:t>98%</a:t>
                      </a:r>
                    </a:p>
                  </a:txBody>
                  <a:tcPr marL="68580" marR="68580" marT="34290" marB="34290"/>
                </a:tc>
                <a:tc>
                  <a:txBody>
                    <a:bodyPr/>
                    <a:lstStyle/>
                    <a:p>
                      <a:pPr algn="r"/>
                      <a:r>
                        <a:rPr lang="en-US" sz="1500" dirty="0"/>
                        <a:t>91%</a:t>
                      </a:r>
                    </a:p>
                  </a:txBody>
                  <a:tcPr marL="68580" marR="68580" marT="34290" marB="34290"/>
                </a:tc>
                <a:extLst>
                  <a:ext uri="{0D108BD9-81ED-4DB2-BD59-A6C34878D82A}">
                    <a16:rowId xmlns:a16="http://schemas.microsoft.com/office/drawing/2014/main" val="1583499600"/>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500" dirty="0"/>
                    </a:p>
                  </a:txBody>
                  <a:tcPr marL="68580" marR="68580" marT="34290" marB="34290"/>
                </a:tc>
                <a:tc>
                  <a:txBody>
                    <a:bodyPr/>
                    <a:lstStyle/>
                    <a:p>
                      <a:pPr algn="r"/>
                      <a:r>
                        <a:rPr lang="en-US" sz="1500" b="1" dirty="0"/>
                        <a:t>Min</a:t>
                      </a:r>
                    </a:p>
                  </a:txBody>
                  <a:tcPr marL="68580" marR="68580" marT="34290" marB="34290"/>
                </a:tc>
                <a:tc>
                  <a:txBody>
                    <a:bodyPr/>
                    <a:lstStyle/>
                    <a:p>
                      <a:pPr algn="r"/>
                      <a:r>
                        <a:rPr lang="en-US" sz="1500" dirty="0"/>
                        <a:t>-913</a:t>
                      </a:r>
                    </a:p>
                  </a:txBody>
                  <a:tcPr marL="68580" marR="68580" marT="34290" marB="34290"/>
                </a:tc>
                <a:tc>
                  <a:txBody>
                    <a:bodyPr/>
                    <a:lstStyle/>
                    <a:p>
                      <a:pPr algn="r"/>
                      <a:r>
                        <a:rPr lang="en-US" sz="1500" dirty="0"/>
                        <a:t>-1038</a:t>
                      </a:r>
                    </a:p>
                  </a:txBody>
                  <a:tcPr marL="68580" marR="68580" marT="34290" marB="34290"/>
                </a:tc>
                <a:extLst>
                  <a:ext uri="{0D108BD9-81ED-4DB2-BD59-A6C34878D82A}">
                    <a16:rowId xmlns:a16="http://schemas.microsoft.com/office/drawing/2014/main" val="2383593542"/>
                  </a:ext>
                </a:extLst>
              </a:tr>
              <a:tr h="297180">
                <a:tc>
                  <a:txBody>
                    <a:bodyPr/>
                    <a:lstStyle/>
                    <a:p>
                      <a:endParaRPr lang="en-US" sz="1500"/>
                    </a:p>
                  </a:txBody>
                  <a:tcPr marL="68580" marR="68580" marT="34290" marB="34290"/>
                </a:tc>
                <a:tc>
                  <a:txBody>
                    <a:bodyPr/>
                    <a:lstStyle/>
                    <a:p>
                      <a:pPr algn="r"/>
                      <a:r>
                        <a:rPr lang="en-US" sz="1500" b="1" dirty="0"/>
                        <a:t>Max</a:t>
                      </a:r>
                    </a:p>
                  </a:txBody>
                  <a:tcPr marL="68580" marR="68580" marT="34290" marB="34290"/>
                </a:tc>
                <a:tc>
                  <a:txBody>
                    <a:bodyPr/>
                    <a:lstStyle/>
                    <a:p>
                      <a:pPr algn="r"/>
                      <a:r>
                        <a:rPr lang="en-US" sz="1500" dirty="0"/>
                        <a:t>+206</a:t>
                      </a:r>
                    </a:p>
                  </a:txBody>
                  <a:tcPr marL="68580" marR="68580" marT="34290" marB="34290"/>
                </a:tc>
                <a:tc>
                  <a:txBody>
                    <a:bodyPr/>
                    <a:lstStyle/>
                    <a:p>
                      <a:pPr algn="r"/>
                      <a:r>
                        <a:rPr lang="en-US" sz="1500" dirty="0"/>
                        <a:t>+223</a:t>
                      </a:r>
                    </a:p>
                  </a:txBody>
                  <a:tcPr marL="68580" marR="68580" marT="34290" marB="34290"/>
                </a:tc>
                <a:extLst>
                  <a:ext uri="{0D108BD9-81ED-4DB2-BD59-A6C34878D82A}">
                    <a16:rowId xmlns:a16="http://schemas.microsoft.com/office/drawing/2014/main" val="1849227157"/>
                  </a:ext>
                </a:extLst>
              </a:tr>
              <a:tr h="297180">
                <a:tc>
                  <a:txBody>
                    <a:bodyPr/>
                    <a:lstStyle/>
                    <a:p>
                      <a:endParaRPr lang="en-US" sz="1500"/>
                    </a:p>
                  </a:txBody>
                  <a:tcPr marL="68580" marR="68580" marT="34290" marB="34290"/>
                </a:tc>
                <a:tc>
                  <a:txBody>
                    <a:bodyPr/>
                    <a:lstStyle/>
                    <a:p>
                      <a:pPr algn="r"/>
                      <a:r>
                        <a:rPr lang="en-US" sz="1500" b="1" dirty="0"/>
                        <a:t>Range</a:t>
                      </a:r>
                    </a:p>
                  </a:txBody>
                  <a:tcPr marL="68580" marR="68580" marT="34290" marB="34290"/>
                </a:tc>
                <a:tc>
                  <a:txBody>
                    <a:bodyPr/>
                    <a:lstStyle/>
                    <a:p>
                      <a:pPr algn="r"/>
                      <a:r>
                        <a:rPr lang="en-US" sz="1500" dirty="0"/>
                        <a:t>1120</a:t>
                      </a:r>
                    </a:p>
                  </a:txBody>
                  <a:tcPr marL="68580" marR="68580" marT="34290" marB="34290"/>
                </a:tc>
                <a:tc>
                  <a:txBody>
                    <a:bodyPr/>
                    <a:lstStyle/>
                    <a:p>
                      <a:pPr algn="r"/>
                      <a:r>
                        <a:rPr lang="en-US" sz="1500" dirty="0"/>
                        <a:t>1261</a:t>
                      </a:r>
                    </a:p>
                  </a:txBody>
                  <a:tcPr marL="68580" marR="68580" marT="34290" marB="34290"/>
                </a:tc>
                <a:extLst>
                  <a:ext uri="{0D108BD9-81ED-4DB2-BD59-A6C34878D82A}">
                    <a16:rowId xmlns:a16="http://schemas.microsoft.com/office/drawing/2014/main" val="1143360944"/>
                  </a:ext>
                </a:extLst>
              </a:tr>
              <a:tr h="297180">
                <a:tc>
                  <a:txBody>
                    <a:bodyPr/>
                    <a:lstStyle/>
                    <a:p>
                      <a:endParaRPr lang="en-US" sz="1500"/>
                    </a:p>
                  </a:txBody>
                  <a:tcPr marL="68580" marR="68580" marT="34290" marB="34290"/>
                </a:tc>
                <a:tc>
                  <a:txBody>
                    <a:bodyPr/>
                    <a:lstStyle/>
                    <a:p>
                      <a:pPr algn="r"/>
                      <a:r>
                        <a:rPr lang="en-US" sz="1500" b="1" dirty="0"/>
                        <a:t>Mean</a:t>
                      </a:r>
                    </a:p>
                  </a:txBody>
                  <a:tcPr marL="68580" marR="68580" marT="34290" marB="34290"/>
                </a:tc>
                <a:tc>
                  <a:txBody>
                    <a:bodyPr/>
                    <a:lstStyle/>
                    <a:p>
                      <a:pPr algn="r"/>
                      <a:r>
                        <a:rPr lang="en-US" sz="1500" dirty="0"/>
                        <a:t>-98</a:t>
                      </a:r>
                    </a:p>
                  </a:txBody>
                  <a:tcPr marL="68580" marR="68580" marT="34290" marB="34290"/>
                </a:tc>
                <a:tc>
                  <a:txBody>
                    <a:bodyPr/>
                    <a:lstStyle/>
                    <a:p>
                      <a:pPr algn="r"/>
                      <a:r>
                        <a:rPr lang="en-US" sz="1500" dirty="0"/>
                        <a:t>-178</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dirty="0"/>
                        <a:t>Mean weighted by pop = -75</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5" name="Slide Number Placeholder 1">
            <a:extLst>
              <a:ext uri="{FF2B5EF4-FFF2-40B4-BE49-F238E27FC236}">
                <a16:creationId xmlns:a16="http://schemas.microsoft.com/office/drawing/2014/main" id="{461FAC2B-B796-D675-75B2-3C20084F04A9}"/>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200">
                <a:solidFill>
                  <a:schemeClr val="bg1">
                    <a:lumMod val="50000"/>
                  </a:schemeClr>
                </a:solidFill>
              </a:rPr>
              <a:pPr algn="r"/>
              <a:t>61</a:t>
            </a:fld>
            <a:endParaRPr lang="en-US" sz="1200" dirty="0">
              <a:solidFill>
                <a:schemeClr val="bg1">
                  <a:lumMod val="50000"/>
                </a:schemeClr>
              </a:solidFill>
            </a:endParaRPr>
          </a:p>
        </p:txBody>
      </p:sp>
    </p:spTree>
    <p:extLst>
      <p:ext uri="{BB962C8B-B14F-4D97-AF65-F5344CB8AC3E}">
        <p14:creationId xmlns:p14="http://schemas.microsoft.com/office/powerpoint/2010/main" val="3999554878"/>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0E3DC5-8C0E-8D4E-1FE3-B73D97874A56}"/>
              </a:ext>
            </a:extLst>
          </p:cNvPr>
          <p:cNvPicPr>
            <a:picLocks noChangeAspect="1"/>
          </p:cNvPicPr>
          <p:nvPr/>
        </p:nvPicPr>
        <p:blipFill>
          <a:blip r:embed="rId3"/>
          <a:stretch>
            <a:fillRect/>
          </a:stretch>
        </p:blipFill>
        <p:spPr>
          <a:xfrm>
            <a:off x="2651760" y="68580"/>
            <a:ext cx="6492240" cy="4869180"/>
          </a:xfrm>
          <a:prstGeom prst="rect">
            <a:avLst/>
          </a:prstGeom>
        </p:spPr>
      </p:pic>
      <p:sp>
        <p:nvSpPr>
          <p:cNvPr id="5" name="Slide Number Placeholder 4">
            <a:extLst>
              <a:ext uri="{FF2B5EF4-FFF2-40B4-BE49-F238E27FC236}">
                <a16:creationId xmlns:a16="http://schemas.microsoft.com/office/drawing/2014/main" id="{E1564EC7-08CC-B0F4-EFF9-B98CB0F83139}"/>
              </a:ext>
            </a:extLst>
          </p:cNvPr>
          <p:cNvSpPr>
            <a:spLocks noGrp="1"/>
          </p:cNvSpPr>
          <p:nvPr>
            <p:ph type="sldNum" sz="quarter" idx="10"/>
          </p:nvPr>
        </p:nvSpPr>
        <p:spPr/>
        <p:txBody>
          <a:bodyPr/>
          <a:lstStyle/>
          <a:p>
            <a:pPr defTabSz="342900">
              <a:defRPr/>
            </a:pPr>
            <a:fld id="{FCA8DAF9-CFC1-344C-89B7-DCB2EBBDC673}" type="slidenum">
              <a:rPr lang="en-US">
                <a:solidFill>
                  <a:prstClr val="white"/>
                </a:solidFill>
                <a:latin typeface="Calibri"/>
              </a:rPr>
              <a:pPr defTabSz="342900">
                <a:defRPr/>
              </a:pPr>
              <a:t>62</a:t>
            </a:fld>
            <a:endParaRPr lang="en-US">
              <a:solidFill>
                <a:prstClr val="white"/>
              </a:solidFill>
              <a:latin typeface="Calibri"/>
            </a:endParaRPr>
          </a:p>
        </p:txBody>
      </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137161"/>
            <a:ext cx="2605088" cy="754856"/>
          </a:xfrm>
        </p:spPr>
        <p:txBody>
          <a:bodyPr vert="horz" lIns="91440" tIns="34290" rIns="91440" bIns="34290" rtlCol="0" anchor="t" anchorCtr="0">
            <a:normAutofit/>
          </a:bodyPr>
          <a:lstStyle/>
          <a:p>
            <a:r>
              <a:rPr lang="en-US" sz="2400" dirty="0">
                <a:latin typeface="+mn-lt"/>
              </a:rPr>
              <a:t>SPCS2022 linear distortion (prelim)</a:t>
            </a: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68580" y="891540"/>
            <a:ext cx="2674620" cy="3633788"/>
          </a:xfrm>
        </p:spPr>
        <p:txBody>
          <a:bodyPr vert="horz" lIns="91440" tIns="34290" rIns="91440" bIns="34290" numCol="1" rtlCol="0">
            <a:normAutofit/>
          </a:bodyPr>
          <a:lstStyle/>
          <a:p>
            <a:pPr marL="0" indent="0">
              <a:lnSpc>
                <a:spcPct val="80000"/>
              </a:lnSpc>
              <a:spcBef>
                <a:spcPts val="450"/>
              </a:spcBef>
              <a:buNone/>
            </a:pPr>
            <a:r>
              <a:rPr lang="en-US" b="1" dirty="0"/>
              <a:t>187 zones (10 states)</a:t>
            </a:r>
          </a:p>
          <a:p>
            <a:pPr marL="0" indent="0">
              <a:lnSpc>
                <a:spcPct val="80000"/>
              </a:lnSpc>
              <a:spcBef>
                <a:spcPts val="450"/>
              </a:spcBef>
              <a:buNone/>
            </a:pPr>
            <a:r>
              <a:rPr lang="en-US" sz="1500" b="1" i="1" dirty="0"/>
              <a:t>Percent within distortion (ppm):</a:t>
            </a:r>
          </a:p>
        </p:txBody>
      </p:sp>
      <p:graphicFrame>
        <p:nvGraphicFramePr>
          <p:cNvPr id="3" name="Table 3">
            <a:extLst>
              <a:ext uri="{FF2B5EF4-FFF2-40B4-BE49-F238E27FC236}">
                <a16:creationId xmlns:a16="http://schemas.microsoft.com/office/drawing/2014/main" id="{BBA741B1-E15B-3C91-53C5-68B411B49E08}"/>
              </a:ext>
            </a:extLst>
          </p:cNvPr>
          <p:cNvGraphicFramePr>
            <a:graphicFrameLocks noGrp="1"/>
          </p:cNvGraphicFramePr>
          <p:nvPr/>
        </p:nvGraphicFramePr>
        <p:xfrm>
          <a:off x="68580" y="1440180"/>
          <a:ext cx="2606040" cy="3268980"/>
        </p:xfrm>
        <a:graphic>
          <a:graphicData uri="http://schemas.openxmlformats.org/drawingml/2006/table">
            <a:tbl>
              <a:tblPr firstRow="1" bandRow="1">
                <a:tableStyleId>{5C22544A-7EE6-4342-B048-85BDC9FD1C3A}</a:tableStyleId>
              </a:tblPr>
              <a:tblGrid>
                <a:gridCol w="651510">
                  <a:extLst>
                    <a:ext uri="{9D8B030D-6E8A-4147-A177-3AD203B41FA5}">
                      <a16:colId xmlns:a16="http://schemas.microsoft.com/office/drawing/2014/main" val="2285974399"/>
                    </a:ext>
                  </a:extLst>
                </a:gridCol>
                <a:gridCol w="651510">
                  <a:extLst>
                    <a:ext uri="{9D8B030D-6E8A-4147-A177-3AD203B41FA5}">
                      <a16:colId xmlns:a16="http://schemas.microsoft.com/office/drawing/2014/main" val="3565563844"/>
                    </a:ext>
                  </a:extLst>
                </a:gridCol>
                <a:gridCol w="651510">
                  <a:extLst>
                    <a:ext uri="{9D8B030D-6E8A-4147-A177-3AD203B41FA5}">
                      <a16:colId xmlns:a16="http://schemas.microsoft.com/office/drawing/2014/main" val="2225808953"/>
                    </a:ext>
                  </a:extLst>
                </a:gridCol>
                <a:gridCol w="651510">
                  <a:extLst>
                    <a:ext uri="{9D8B030D-6E8A-4147-A177-3AD203B41FA5}">
                      <a16:colId xmlns:a16="http://schemas.microsoft.com/office/drawing/2014/main" val="3812511783"/>
                    </a:ext>
                  </a:extLst>
                </a:gridCol>
              </a:tblGrid>
              <a:tr h="297180">
                <a:tc>
                  <a:txBody>
                    <a:bodyPr/>
                    <a:lstStyle/>
                    <a:p>
                      <a:pPr algn="ctr"/>
                      <a:r>
                        <a:rPr lang="en-US" sz="1500" dirty="0" err="1"/>
                        <a:t>Distor</a:t>
                      </a:r>
                      <a:endParaRPr lang="en-US" sz="1500" dirty="0"/>
                    </a:p>
                  </a:txBody>
                  <a:tcPr marL="68580" marR="68580" marT="34290" marB="34290"/>
                </a:tc>
                <a:tc>
                  <a:txBody>
                    <a:bodyPr/>
                    <a:lstStyle/>
                    <a:p>
                      <a:pPr algn="ctr"/>
                      <a:r>
                        <a:rPr lang="en-US" sz="1500" dirty="0"/>
                        <a:t>Pop</a:t>
                      </a:r>
                    </a:p>
                  </a:txBody>
                  <a:tcPr marL="68580" marR="68580" marT="34290" marB="34290"/>
                </a:tc>
                <a:tc>
                  <a:txBody>
                    <a:bodyPr/>
                    <a:lstStyle/>
                    <a:p>
                      <a:pPr algn="ctr"/>
                      <a:r>
                        <a:rPr lang="en-US" sz="1500" dirty="0"/>
                        <a:t>Cities</a:t>
                      </a:r>
                    </a:p>
                  </a:txBody>
                  <a:tcPr marL="68580" marR="68580" marT="34290" marB="34290"/>
                </a:tc>
                <a:tc>
                  <a:txBody>
                    <a:bodyPr/>
                    <a:lstStyle/>
                    <a:p>
                      <a:pPr algn="ctr"/>
                      <a:r>
                        <a:rPr lang="en-US" sz="1500" dirty="0"/>
                        <a:t>Area</a:t>
                      </a:r>
                    </a:p>
                  </a:txBody>
                  <a:tcPr marL="68580" marR="68580" marT="34290" marB="34290"/>
                </a:tc>
                <a:extLst>
                  <a:ext uri="{0D108BD9-81ED-4DB2-BD59-A6C34878D82A}">
                    <a16:rowId xmlns:a16="http://schemas.microsoft.com/office/drawing/2014/main" val="3831103758"/>
                  </a:ext>
                </a:extLst>
              </a:tr>
              <a:tr h="297180">
                <a:tc>
                  <a:txBody>
                    <a:bodyPr/>
                    <a:lstStyle/>
                    <a:p>
                      <a:pPr algn="r"/>
                      <a:r>
                        <a:rPr lang="en-US" sz="1500" b="1" dirty="0"/>
                        <a:t>±20</a:t>
                      </a:r>
                      <a:endParaRPr lang="en-US" sz="1500" dirty="0"/>
                    </a:p>
                  </a:txBody>
                  <a:tcPr marL="68580" marR="68580" marT="34290" marB="34290"/>
                </a:tc>
                <a:tc>
                  <a:txBody>
                    <a:bodyPr/>
                    <a:lstStyle/>
                    <a:p>
                      <a:pPr algn="r"/>
                      <a:r>
                        <a:rPr lang="en-US" sz="1500" dirty="0"/>
                        <a:t>78%</a:t>
                      </a:r>
                    </a:p>
                  </a:txBody>
                  <a:tcPr marL="68580" marR="68580" marT="34290" marB="34290"/>
                </a:tc>
                <a:tc>
                  <a:txBody>
                    <a:bodyPr/>
                    <a:lstStyle/>
                    <a:p>
                      <a:pPr algn="r"/>
                      <a:r>
                        <a:rPr lang="en-US" sz="1500" dirty="0"/>
                        <a:t>78%</a:t>
                      </a:r>
                    </a:p>
                  </a:txBody>
                  <a:tcPr marL="68580" marR="68580" marT="34290" marB="34290"/>
                </a:tc>
                <a:tc>
                  <a:txBody>
                    <a:bodyPr/>
                    <a:lstStyle/>
                    <a:p>
                      <a:pPr algn="r"/>
                      <a:r>
                        <a:rPr lang="en-US" sz="1500" dirty="0"/>
                        <a:t>73%</a:t>
                      </a:r>
                    </a:p>
                  </a:txBody>
                  <a:tcPr marL="68580" marR="68580" marT="34290" marB="34290"/>
                </a:tc>
                <a:extLst>
                  <a:ext uri="{0D108BD9-81ED-4DB2-BD59-A6C34878D82A}">
                    <a16:rowId xmlns:a16="http://schemas.microsoft.com/office/drawing/2014/main" val="1223376906"/>
                  </a:ext>
                </a:extLst>
              </a:tr>
              <a:tr h="297180">
                <a:tc>
                  <a:txBody>
                    <a:bodyPr/>
                    <a:lstStyle/>
                    <a:p>
                      <a:pPr algn="r"/>
                      <a:r>
                        <a:rPr lang="en-US" sz="1500" b="1" dirty="0"/>
                        <a:t>±50</a:t>
                      </a:r>
                      <a:endParaRPr lang="en-US" sz="1500" dirty="0"/>
                    </a:p>
                  </a:txBody>
                  <a:tcPr marL="68580" marR="68580" marT="34290" marB="34290"/>
                </a:tc>
                <a:tc>
                  <a:txBody>
                    <a:bodyPr/>
                    <a:lstStyle/>
                    <a:p>
                      <a:pPr algn="r"/>
                      <a:r>
                        <a:rPr lang="en-US" sz="1500" dirty="0"/>
                        <a:t>91%</a:t>
                      </a:r>
                    </a:p>
                  </a:txBody>
                  <a:tcPr marL="68580" marR="68580" marT="34290" marB="34290"/>
                </a:tc>
                <a:tc>
                  <a:txBody>
                    <a:bodyPr/>
                    <a:lstStyle/>
                    <a:p>
                      <a:pPr algn="r"/>
                      <a:r>
                        <a:rPr lang="en-US" sz="1500" dirty="0"/>
                        <a:t>90%</a:t>
                      </a:r>
                    </a:p>
                  </a:txBody>
                  <a:tcPr marL="68580" marR="68580" marT="34290" marB="34290"/>
                </a:tc>
                <a:tc>
                  <a:txBody>
                    <a:bodyPr/>
                    <a:lstStyle/>
                    <a:p>
                      <a:pPr algn="r"/>
                      <a:r>
                        <a:rPr lang="en-US" sz="1500" dirty="0"/>
                        <a:t>88%</a:t>
                      </a:r>
                    </a:p>
                  </a:txBody>
                  <a:tcPr marL="68580" marR="68580" marT="34290" marB="34290"/>
                </a:tc>
                <a:extLst>
                  <a:ext uri="{0D108BD9-81ED-4DB2-BD59-A6C34878D82A}">
                    <a16:rowId xmlns:a16="http://schemas.microsoft.com/office/drawing/2014/main" val="2336405844"/>
                  </a:ext>
                </a:extLst>
              </a:tr>
              <a:tr h="297180">
                <a:tc>
                  <a:txBody>
                    <a:bodyPr/>
                    <a:lstStyle/>
                    <a:p>
                      <a:pPr algn="r"/>
                      <a:r>
                        <a:rPr lang="en-US" sz="1500" b="1" dirty="0"/>
                        <a:t>±100</a:t>
                      </a:r>
                      <a:endParaRPr lang="en-US" sz="1500" dirty="0"/>
                    </a:p>
                  </a:txBody>
                  <a:tcPr marL="68580" marR="68580" marT="34290" marB="34290"/>
                </a:tc>
                <a:tc>
                  <a:txBody>
                    <a:bodyPr/>
                    <a:lstStyle/>
                    <a:p>
                      <a:pPr algn="r"/>
                      <a:r>
                        <a:rPr lang="en-US" sz="1500" dirty="0"/>
                        <a:t>99.8%</a:t>
                      </a:r>
                    </a:p>
                  </a:txBody>
                  <a:tcPr marL="68580" marR="68580" marT="34290" marB="34290"/>
                </a:tc>
                <a:tc>
                  <a:txBody>
                    <a:bodyPr/>
                    <a:lstStyle/>
                    <a:p>
                      <a:pPr algn="r"/>
                      <a:r>
                        <a:rPr lang="en-US" sz="1500" dirty="0"/>
                        <a:t>99%</a:t>
                      </a:r>
                    </a:p>
                  </a:txBody>
                  <a:tcPr marL="68580" marR="68580" marT="34290" marB="34290"/>
                </a:tc>
                <a:tc>
                  <a:txBody>
                    <a:bodyPr/>
                    <a:lstStyle/>
                    <a:p>
                      <a:pPr algn="r"/>
                      <a:r>
                        <a:rPr lang="en-US" sz="1500" dirty="0"/>
                        <a:t>97%</a:t>
                      </a:r>
                    </a:p>
                  </a:txBody>
                  <a:tcPr marL="68580" marR="68580" marT="34290" marB="34290"/>
                </a:tc>
                <a:extLst>
                  <a:ext uri="{0D108BD9-81ED-4DB2-BD59-A6C34878D82A}">
                    <a16:rowId xmlns:a16="http://schemas.microsoft.com/office/drawing/2014/main" val="537786564"/>
                  </a:ext>
                </a:extLst>
              </a:tr>
              <a:tr h="297180">
                <a:tc>
                  <a:txBody>
                    <a:bodyPr/>
                    <a:lstStyle/>
                    <a:p>
                      <a:pPr algn="r"/>
                      <a:r>
                        <a:rPr lang="en-US" sz="1500" b="1" dirty="0"/>
                        <a:t>±400</a:t>
                      </a:r>
                      <a:endParaRPr lang="en-US" sz="1500" dirty="0"/>
                    </a:p>
                  </a:txBody>
                  <a:tcPr marL="68580" marR="68580" marT="34290" marB="34290"/>
                </a:tc>
                <a:tc>
                  <a:txBody>
                    <a:bodyPr/>
                    <a:lstStyle/>
                    <a:p>
                      <a:pPr algn="r"/>
                      <a:r>
                        <a:rPr lang="en-US" sz="1500"/>
                        <a:t>10</a:t>
                      </a:r>
                      <a:r>
                        <a:rPr lang="en-US" sz="1500" dirty="0"/>
                        <a:t>0</a:t>
                      </a:r>
                      <a:r>
                        <a:rPr lang="en-US" sz="1500"/>
                        <a:t>%</a:t>
                      </a:r>
                      <a:endParaRPr lang="en-US" sz="1500" dirty="0"/>
                    </a:p>
                  </a:txBody>
                  <a:tcPr marL="68580" marR="68580" marT="34290" marB="34290"/>
                </a:tc>
                <a:tc>
                  <a:txBody>
                    <a:bodyPr/>
                    <a:lstStyle/>
                    <a:p>
                      <a:pPr algn="r"/>
                      <a:r>
                        <a:rPr lang="en-US" sz="1500" dirty="0"/>
                        <a:t>100%</a:t>
                      </a:r>
                    </a:p>
                  </a:txBody>
                  <a:tcPr marL="68580" marR="68580" marT="34290" marB="34290"/>
                </a:tc>
                <a:tc>
                  <a:txBody>
                    <a:bodyPr/>
                    <a:lstStyle/>
                    <a:p>
                      <a:pPr algn="r"/>
                      <a:r>
                        <a:rPr lang="en-US" sz="1500" dirty="0"/>
                        <a:t>100%</a:t>
                      </a:r>
                    </a:p>
                  </a:txBody>
                  <a:tcPr marL="68580" marR="68580" marT="34290" marB="34290"/>
                </a:tc>
                <a:extLst>
                  <a:ext uri="{0D108BD9-81ED-4DB2-BD59-A6C34878D82A}">
                    <a16:rowId xmlns:a16="http://schemas.microsoft.com/office/drawing/2014/main" val="1583499600"/>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i="1" dirty="0"/>
                        <a:t>City and area statistics (ppm):</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556577297"/>
                  </a:ext>
                </a:extLst>
              </a:tr>
              <a:tr h="297180">
                <a:tc>
                  <a:txBody>
                    <a:bodyPr/>
                    <a:lstStyle/>
                    <a:p>
                      <a:endParaRPr lang="en-US" sz="1500" dirty="0"/>
                    </a:p>
                  </a:txBody>
                  <a:tcPr marL="68580" marR="68580" marT="34290" marB="34290"/>
                </a:tc>
                <a:tc>
                  <a:txBody>
                    <a:bodyPr/>
                    <a:lstStyle/>
                    <a:p>
                      <a:pPr algn="r"/>
                      <a:r>
                        <a:rPr lang="en-US" sz="1500" b="1" dirty="0"/>
                        <a:t>Min</a:t>
                      </a:r>
                    </a:p>
                  </a:txBody>
                  <a:tcPr marL="68580" marR="68580" marT="34290" marB="34290"/>
                </a:tc>
                <a:tc>
                  <a:txBody>
                    <a:bodyPr/>
                    <a:lstStyle/>
                    <a:p>
                      <a:pPr algn="r"/>
                      <a:r>
                        <a:rPr lang="en-US" sz="1500" dirty="0"/>
                        <a:t>-261</a:t>
                      </a:r>
                    </a:p>
                  </a:txBody>
                  <a:tcPr marL="68580" marR="68580" marT="34290" marB="34290"/>
                </a:tc>
                <a:tc>
                  <a:txBody>
                    <a:bodyPr/>
                    <a:lstStyle/>
                    <a:p>
                      <a:pPr algn="r"/>
                      <a:r>
                        <a:rPr lang="en-US" sz="1500" dirty="0"/>
                        <a:t>-465</a:t>
                      </a:r>
                    </a:p>
                  </a:txBody>
                  <a:tcPr marL="68580" marR="68580" marT="34290" marB="34290"/>
                </a:tc>
                <a:extLst>
                  <a:ext uri="{0D108BD9-81ED-4DB2-BD59-A6C34878D82A}">
                    <a16:rowId xmlns:a16="http://schemas.microsoft.com/office/drawing/2014/main" val="2383593542"/>
                  </a:ext>
                </a:extLst>
              </a:tr>
              <a:tr h="297180">
                <a:tc>
                  <a:txBody>
                    <a:bodyPr/>
                    <a:lstStyle/>
                    <a:p>
                      <a:endParaRPr lang="en-US" sz="1500"/>
                    </a:p>
                  </a:txBody>
                  <a:tcPr marL="68580" marR="68580" marT="34290" marB="34290"/>
                </a:tc>
                <a:tc>
                  <a:txBody>
                    <a:bodyPr/>
                    <a:lstStyle/>
                    <a:p>
                      <a:pPr algn="r"/>
                      <a:r>
                        <a:rPr lang="en-US" sz="1500" b="1" dirty="0"/>
                        <a:t>Max</a:t>
                      </a:r>
                    </a:p>
                  </a:txBody>
                  <a:tcPr marL="68580" marR="68580" marT="34290" marB="34290"/>
                </a:tc>
                <a:tc>
                  <a:txBody>
                    <a:bodyPr/>
                    <a:lstStyle/>
                    <a:p>
                      <a:pPr algn="r"/>
                      <a:r>
                        <a:rPr lang="en-US" sz="1500" dirty="0"/>
                        <a:t>+120</a:t>
                      </a:r>
                    </a:p>
                  </a:txBody>
                  <a:tcPr marL="68580" marR="68580" marT="34290" marB="34290"/>
                </a:tc>
                <a:tc>
                  <a:txBody>
                    <a:bodyPr/>
                    <a:lstStyle/>
                    <a:p>
                      <a:pPr algn="r"/>
                      <a:r>
                        <a:rPr lang="en-US" sz="1500" dirty="0"/>
                        <a:t>+240</a:t>
                      </a:r>
                    </a:p>
                  </a:txBody>
                  <a:tcPr marL="68580" marR="68580" marT="34290" marB="34290"/>
                </a:tc>
                <a:extLst>
                  <a:ext uri="{0D108BD9-81ED-4DB2-BD59-A6C34878D82A}">
                    <a16:rowId xmlns:a16="http://schemas.microsoft.com/office/drawing/2014/main" val="1849227157"/>
                  </a:ext>
                </a:extLst>
              </a:tr>
              <a:tr h="297180">
                <a:tc>
                  <a:txBody>
                    <a:bodyPr/>
                    <a:lstStyle/>
                    <a:p>
                      <a:endParaRPr lang="en-US" sz="1500"/>
                    </a:p>
                  </a:txBody>
                  <a:tcPr marL="68580" marR="68580" marT="34290" marB="34290"/>
                </a:tc>
                <a:tc>
                  <a:txBody>
                    <a:bodyPr/>
                    <a:lstStyle/>
                    <a:p>
                      <a:pPr algn="r"/>
                      <a:r>
                        <a:rPr lang="en-US" sz="1500" b="1" dirty="0"/>
                        <a:t>Range</a:t>
                      </a:r>
                    </a:p>
                  </a:txBody>
                  <a:tcPr marL="68580" marR="68580" marT="34290" marB="34290"/>
                </a:tc>
                <a:tc>
                  <a:txBody>
                    <a:bodyPr/>
                    <a:lstStyle/>
                    <a:p>
                      <a:pPr algn="r"/>
                      <a:r>
                        <a:rPr lang="en-US" sz="1500" dirty="0"/>
                        <a:t>381</a:t>
                      </a:r>
                    </a:p>
                  </a:txBody>
                  <a:tcPr marL="68580" marR="68580" marT="34290" marB="34290"/>
                </a:tc>
                <a:tc>
                  <a:txBody>
                    <a:bodyPr/>
                    <a:lstStyle/>
                    <a:p>
                      <a:pPr algn="r"/>
                      <a:r>
                        <a:rPr lang="en-US" sz="1500" dirty="0"/>
                        <a:t>705</a:t>
                      </a:r>
                    </a:p>
                  </a:txBody>
                  <a:tcPr marL="68580" marR="68580" marT="34290" marB="34290"/>
                </a:tc>
                <a:extLst>
                  <a:ext uri="{0D108BD9-81ED-4DB2-BD59-A6C34878D82A}">
                    <a16:rowId xmlns:a16="http://schemas.microsoft.com/office/drawing/2014/main" val="1143360944"/>
                  </a:ext>
                </a:extLst>
              </a:tr>
              <a:tr h="297180">
                <a:tc>
                  <a:txBody>
                    <a:bodyPr/>
                    <a:lstStyle/>
                    <a:p>
                      <a:endParaRPr lang="en-US" sz="1500"/>
                    </a:p>
                  </a:txBody>
                  <a:tcPr marL="68580" marR="68580" marT="34290" marB="34290"/>
                </a:tc>
                <a:tc>
                  <a:txBody>
                    <a:bodyPr/>
                    <a:lstStyle/>
                    <a:p>
                      <a:pPr algn="r"/>
                      <a:r>
                        <a:rPr lang="en-US" sz="1500" b="1" dirty="0"/>
                        <a:t>Mean</a:t>
                      </a:r>
                    </a:p>
                  </a:txBody>
                  <a:tcPr marL="68580" marR="68580" marT="34290" marB="34290"/>
                </a:tc>
                <a:tc>
                  <a:txBody>
                    <a:bodyPr/>
                    <a:lstStyle/>
                    <a:p>
                      <a:pPr algn="r"/>
                      <a:r>
                        <a:rPr lang="en-US" sz="1500" dirty="0"/>
                        <a:t>-3</a:t>
                      </a:r>
                    </a:p>
                  </a:txBody>
                  <a:tcPr marL="68580" marR="68580" marT="34290" marB="34290"/>
                </a:tc>
                <a:tc>
                  <a:txBody>
                    <a:bodyPr/>
                    <a:lstStyle/>
                    <a:p>
                      <a:pPr algn="r"/>
                      <a:r>
                        <a:rPr lang="en-US" sz="1500" dirty="0"/>
                        <a:t>-12</a:t>
                      </a:r>
                    </a:p>
                  </a:txBody>
                  <a:tcPr marL="68580" marR="68580" marT="34290" marB="34290"/>
                </a:tc>
                <a:extLst>
                  <a:ext uri="{0D108BD9-81ED-4DB2-BD59-A6C34878D82A}">
                    <a16:rowId xmlns:a16="http://schemas.microsoft.com/office/drawing/2014/main" val="2556979924"/>
                  </a:ext>
                </a:extLst>
              </a:tr>
              <a:tr h="297180">
                <a:tc gridSpan="4">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b="1" dirty="0"/>
                        <a:t>Mean weighted by pop = -1</a:t>
                      </a: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639568200"/>
                  </a:ext>
                </a:extLst>
              </a:tr>
            </a:tbl>
          </a:graphicData>
        </a:graphic>
      </p:graphicFrame>
      <p:sp>
        <p:nvSpPr>
          <p:cNvPr id="2" name="Slide Number Placeholder 1">
            <a:extLst>
              <a:ext uri="{FF2B5EF4-FFF2-40B4-BE49-F238E27FC236}">
                <a16:creationId xmlns:a16="http://schemas.microsoft.com/office/drawing/2014/main" id="{7D1FD4D0-FC46-BB03-5655-CE606B11648A}"/>
              </a:ext>
            </a:extLst>
          </p:cNvPr>
          <p:cNvSpPr txBox="1">
            <a:spLocks/>
          </p:cNvSpPr>
          <p:nvPr/>
        </p:nvSpPr>
        <p:spPr>
          <a:xfrm>
            <a:off x="6858000" y="4869180"/>
            <a:ext cx="20574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CA8DAF9-CFC1-344C-89B7-DCB2EBBDC673}" type="slidenum">
              <a:rPr lang="en-US" sz="1200">
                <a:solidFill>
                  <a:schemeClr val="bg1">
                    <a:lumMod val="50000"/>
                  </a:schemeClr>
                </a:solidFill>
              </a:rPr>
              <a:pPr algn="r"/>
              <a:t>62</a:t>
            </a:fld>
            <a:endParaRPr lang="en-US" sz="1200" dirty="0">
              <a:solidFill>
                <a:schemeClr val="bg1">
                  <a:lumMod val="50000"/>
                </a:schemeClr>
              </a:solidFill>
            </a:endParaRPr>
          </a:p>
        </p:txBody>
      </p:sp>
    </p:spTree>
    <p:extLst>
      <p:ext uri="{BB962C8B-B14F-4D97-AF65-F5344CB8AC3E}">
        <p14:creationId xmlns:p14="http://schemas.microsoft.com/office/powerpoint/2010/main" val="3655740653"/>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2D32-5F7D-4F87-B057-3BDF81F7F052}"/>
              </a:ext>
            </a:extLst>
          </p:cNvPr>
          <p:cNvSpPr>
            <a:spLocks noGrp="1"/>
          </p:cNvSpPr>
          <p:nvPr>
            <p:ph type="title"/>
          </p:nvPr>
        </p:nvSpPr>
        <p:spPr/>
        <p:txBody>
          <a:bodyPr>
            <a:noAutofit/>
          </a:bodyPr>
          <a:lstStyle/>
          <a:p>
            <a:pPr algn="ctr" defTabSz="457189"/>
            <a:r>
              <a:rPr lang="en-US" sz="4400" b="0" dirty="0">
                <a:solidFill>
                  <a:schemeClr val="tx1"/>
                </a:solidFill>
                <a:latin typeface="Cambria" panose="02040503050406030204" pitchFamily="18" charset="0"/>
                <a:ea typeface="Cambria" panose="02040503050406030204" pitchFamily="18" charset="0"/>
              </a:rPr>
              <a:t>About the timing of it all…</a:t>
            </a:r>
          </a:p>
        </p:txBody>
      </p:sp>
      <p:sp>
        <p:nvSpPr>
          <p:cNvPr id="3" name="Content Placeholder 2">
            <a:extLst>
              <a:ext uri="{FF2B5EF4-FFF2-40B4-BE49-F238E27FC236}">
                <a16:creationId xmlns:a16="http://schemas.microsoft.com/office/drawing/2014/main" id="{8E4F523A-6ED6-430C-9AC8-11BAF88B5A81}"/>
              </a:ext>
            </a:extLst>
          </p:cNvPr>
          <p:cNvSpPr>
            <a:spLocks noGrp="1"/>
          </p:cNvSpPr>
          <p:nvPr>
            <p:ph idx="1"/>
          </p:nvPr>
        </p:nvSpPr>
        <p:spPr/>
        <p:txBody>
          <a:bodyPr>
            <a:normAutofit/>
          </a:bodyPr>
          <a:lstStyle/>
          <a:p>
            <a:r>
              <a:rPr lang="en-US" b="1" dirty="0">
                <a:latin typeface="Cambria" panose="02040503050406030204" pitchFamily="18" charset="0"/>
                <a:ea typeface="Cambria" panose="02040503050406030204" pitchFamily="18" charset="0"/>
              </a:rPr>
              <a:t>Timeline</a:t>
            </a:r>
          </a:p>
          <a:p>
            <a:pPr lvl="1"/>
            <a:r>
              <a:rPr lang="en-US" dirty="0">
                <a:latin typeface="Cambria" panose="02040503050406030204" pitchFamily="18" charset="0"/>
                <a:ea typeface="Cambria" panose="02040503050406030204" pitchFamily="18" charset="0"/>
              </a:rPr>
              <a:t>Review of stakeholder submittals is complete</a:t>
            </a:r>
          </a:p>
          <a:p>
            <a:pPr lvl="1"/>
            <a:r>
              <a:rPr lang="en-US" dirty="0">
                <a:latin typeface="Cambria" panose="02040503050406030204" pitchFamily="18" charset="0"/>
                <a:ea typeface="Cambria" panose="02040503050406030204" pitchFamily="18" charset="0"/>
              </a:rPr>
              <a:t>Late 2022-Early 2023:  Preliminary designs for stakeholder review</a:t>
            </a:r>
          </a:p>
          <a:p>
            <a:pPr lvl="1"/>
            <a:r>
              <a:rPr lang="en-US" dirty="0">
                <a:latin typeface="Cambria" panose="02040503050406030204" pitchFamily="18" charset="0"/>
                <a:ea typeface="Cambria" panose="02040503050406030204" pitchFamily="18" charset="0"/>
              </a:rPr>
              <a:t>Mid-2023:  Finalize all zone designs</a:t>
            </a:r>
          </a:p>
          <a:p>
            <a:r>
              <a:rPr lang="en-US" b="1" dirty="0">
                <a:latin typeface="Cambria" panose="02040503050406030204" pitchFamily="18" charset="0"/>
                <a:ea typeface="Cambria" panose="02040503050406030204" pitchFamily="18" charset="0"/>
              </a:rPr>
              <a:t>Other things in 2023</a:t>
            </a:r>
            <a:endParaRPr lang="en-US" i="1"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Provide machine-readable definitions (e.g. WKT)</a:t>
            </a:r>
          </a:p>
          <a:p>
            <a:pPr lvl="1"/>
            <a:r>
              <a:rPr lang="en-US" dirty="0">
                <a:latin typeface="Cambria" panose="02040503050406030204" pitchFamily="18" charset="0"/>
                <a:ea typeface="Cambria" panose="02040503050406030204" pitchFamily="18" charset="0"/>
              </a:rPr>
              <a:t>Modify NGS algorithms (e.g., 1-parallel Lambert)</a:t>
            </a:r>
          </a:p>
          <a:p>
            <a:pPr lvl="1"/>
            <a:r>
              <a:rPr lang="en-US" dirty="0">
                <a:latin typeface="Cambria" panose="02040503050406030204" pitchFamily="18" charset="0"/>
                <a:ea typeface="Cambria" panose="02040503050406030204" pitchFamily="18" charset="0"/>
              </a:rPr>
              <a:t>Document new projection algorithms</a:t>
            </a:r>
          </a:p>
          <a:p>
            <a:r>
              <a:rPr lang="en-US" b="1" dirty="0">
                <a:latin typeface="Cambria" panose="02040503050406030204" pitchFamily="18" charset="0"/>
                <a:ea typeface="Cambria" panose="02040503050406030204" pitchFamily="18" charset="0"/>
              </a:rPr>
              <a:t>Release with rollout of modernized NSRS</a:t>
            </a:r>
          </a:p>
          <a:p>
            <a:pPr lvl="1"/>
            <a:r>
              <a:rPr lang="en-US" dirty="0">
                <a:latin typeface="Cambria" panose="02040503050406030204" pitchFamily="18" charset="0"/>
                <a:ea typeface="Cambria" panose="02040503050406030204" pitchFamily="18" charset="0"/>
              </a:rPr>
              <a:t>Final definitions available by late 2023</a:t>
            </a:r>
            <a:endParaRPr lang="en-US" i="1"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Release with new “datums” in 2025</a:t>
            </a:r>
          </a:p>
        </p:txBody>
      </p:sp>
      <p:sp>
        <p:nvSpPr>
          <p:cNvPr id="4" name="Slide Number Placeholder 1">
            <a:extLst>
              <a:ext uri="{FF2B5EF4-FFF2-40B4-BE49-F238E27FC236}">
                <a16:creationId xmlns:a16="http://schemas.microsoft.com/office/drawing/2014/main" id="{CEA3F119-C038-6A65-7E9F-E7F8B7C86852}"/>
              </a:ext>
            </a:extLst>
          </p:cNvPr>
          <p:cNvSpPr>
            <a:spLocks noGrp="1"/>
          </p:cNvSpPr>
          <p:nvPr>
            <p:ph type="sldNum" sz="quarter" idx="12"/>
          </p:nvPr>
        </p:nvSpPr>
        <p:spPr>
          <a:xfrm>
            <a:off x="6858000" y="4867275"/>
            <a:ext cx="2057400" cy="273844"/>
          </a:xfrm>
        </p:spPr>
        <p:txBody>
          <a:bodyPr/>
          <a:lstStyle/>
          <a:p>
            <a:pPr defTabSz="685800">
              <a:defRPr/>
            </a:pPr>
            <a:fld id="{18F78EF0-46D9-49D1-A73D-CC3C5E0924CA}" type="slidenum">
              <a:rPr lang="en-US">
                <a:latin typeface="Calibri"/>
              </a:rPr>
              <a:pPr defTabSz="685800">
                <a:defRPr/>
              </a:pPr>
              <a:t>63</a:t>
            </a:fld>
            <a:endParaRPr lang="en-US" dirty="0">
              <a:latin typeface="Calibri"/>
            </a:endParaRPr>
          </a:p>
        </p:txBody>
      </p:sp>
      <p:sp>
        <p:nvSpPr>
          <p:cNvPr id="5" name="Rectangle 4">
            <a:extLst>
              <a:ext uri="{FF2B5EF4-FFF2-40B4-BE49-F238E27FC236}">
                <a16:creationId xmlns:a16="http://schemas.microsoft.com/office/drawing/2014/main" id="{1CD5C880-2B66-F9E7-2780-4DB9B7D1EBF6}"/>
              </a:ext>
            </a:extLst>
          </p:cNvPr>
          <p:cNvSpPr/>
          <p:nvPr/>
        </p:nvSpPr>
        <p:spPr>
          <a:xfrm rot="20193485">
            <a:off x="6106981" y="2331842"/>
            <a:ext cx="2190344" cy="1685077"/>
          </a:xfrm>
          <a:prstGeom prst="rect">
            <a:avLst/>
          </a:prstGeom>
          <a:noFill/>
        </p:spPr>
        <p:txBody>
          <a:bodyPr wrap="none" lIns="68580" tIns="34290" rIns="68580" bIns="34290">
            <a:spAutoFit/>
          </a:bodyPr>
          <a:lstStyle/>
          <a:p>
            <a:pPr algn="ctr" defTabSz="685800"/>
            <a:r>
              <a:rPr lang="en-US" sz="33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Rollout in</a:t>
            </a:r>
          </a:p>
          <a:p>
            <a:pPr algn="ctr" defTabSz="685800"/>
            <a:r>
              <a:rPr lang="en-US" sz="7200" b="1" kern="0" dirty="0">
                <a:ln w="22225">
                  <a:solidFill>
                    <a:srgbClr val="C0504D"/>
                  </a:solidFill>
                  <a:prstDash val="solid"/>
                </a:ln>
                <a:solidFill>
                  <a:srgbClr val="C0504D">
                    <a:lumMod val="40000"/>
                    <a:lumOff val="60000"/>
                  </a:srgbClr>
                </a:solidFill>
                <a:effectLst>
                  <a:outerShdw blurRad="38100" dist="38100" dir="2700000" algn="tl">
                    <a:srgbClr val="000000">
                      <a:alpha val="43137"/>
                    </a:srgbClr>
                  </a:outerShdw>
                </a:effectLst>
                <a:latin typeface="Arial"/>
                <a:cs typeface="Arial"/>
                <a:sym typeface="Arial"/>
              </a:rPr>
              <a:t>2025</a:t>
            </a:r>
          </a:p>
        </p:txBody>
      </p:sp>
    </p:spTree>
    <p:extLst>
      <p:ext uri="{BB962C8B-B14F-4D97-AF65-F5344CB8AC3E}">
        <p14:creationId xmlns:p14="http://schemas.microsoft.com/office/powerpoint/2010/main" val="22660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4F1399-E723-4B24-90B6-24863BC9EC6E}"/>
              </a:ext>
            </a:extLst>
          </p:cNvPr>
          <p:cNvSpPr>
            <a:spLocks noGrp="1"/>
          </p:cNvSpPr>
          <p:nvPr>
            <p:ph type="title"/>
          </p:nvPr>
        </p:nvSpPr>
        <p:spPr/>
        <p:txBody>
          <a:bodyPr/>
          <a:lstStyle/>
          <a:p>
            <a:r>
              <a:rPr lang="en-US" dirty="0"/>
              <a:t>NSRS Modernization</a:t>
            </a:r>
          </a:p>
        </p:txBody>
      </p:sp>
      <p:sp>
        <p:nvSpPr>
          <p:cNvPr id="8" name="Text Placeholder 7">
            <a:extLst>
              <a:ext uri="{FF2B5EF4-FFF2-40B4-BE49-F238E27FC236}">
                <a16:creationId xmlns:a16="http://schemas.microsoft.com/office/drawing/2014/main" id="{57D5D4C7-DECC-458A-BA4E-9D3A091D18E3}"/>
              </a:ext>
            </a:extLst>
          </p:cNvPr>
          <p:cNvSpPr>
            <a:spLocks noGrp="1"/>
          </p:cNvSpPr>
          <p:nvPr>
            <p:ph type="body" idx="1"/>
          </p:nvPr>
        </p:nvSpPr>
        <p:spPr/>
        <p:txBody>
          <a:bodyPr/>
          <a:lstStyle/>
          <a:p>
            <a:pPr algn="ctr"/>
            <a:r>
              <a:rPr lang="en-US" dirty="0"/>
              <a:t>Geometric (</a:t>
            </a:r>
            <a:r>
              <a:rPr lang="en-US" dirty="0" err="1"/>
              <a:t>LLh</a:t>
            </a:r>
            <a:r>
              <a:rPr lang="en-US" dirty="0"/>
              <a:t>)</a:t>
            </a:r>
          </a:p>
        </p:txBody>
      </p:sp>
      <p:sp>
        <p:nvSpPr>
          <p:cNvPr id="6" name="Content Placeholder 5">
            <a:extLst>
              <a:ext uri="{FF2B5EF4-FFF2-40B4-BE49-F238E27FC236}">
                <a16:creationId xmlns:a16="http://schemas.microsoft.com/office/drawing/2014/main" id="{DC8013E1-037A-471E-906A-C2976BBC5E13}"/>
              </a:ext>
            </a:extLst>
          </p:cNvPr>
          <p:cNvSpPr>
            <a:spLocks noGrp="1"/>
          </p:cNvSpPr>
          <p:nvPr>
            <p:ph sz="half" idx="2"/>
          </p:nvPr>
        </p:nvSpPr>
        <p:spPr/>
        <p:txBody>
          <a:bodyPr/>
          <a:lstStyle/>
          <a:p>
            <a:pPr marL="0" indent="0" algn="ctr">
              <a:buNone/>
            </a:pPr>
            <a:r>
              <a:rPr lang="en-US" sz="3600" dirty="0"/>
              <a:t>NAD 83</a:t>
            </a:r>
          </a:p>
          <a:p>
            <a:pPr marL="0" indent="0" algn="ctr">
              <a:buNone/>
            </a:pPr>
            <a:r>
              <a:rPr lang="en-US" i="1" dirty="0"/>
              <a:t>will be replaced by</a:t>
            </a:r>
          </a:p>
          <a:p>
            <a:pPr marL="0" indent="0" algn="ctr">
              <a:buNone/>
            </a:pPr>
            <a:r>
              <a:rPr lang="en-US" dirty="0"/>
              <a:t>North American Terrestrial Reference Frame of 2022</a:t>
            </a:r>
          </a:p>
          <a:p>
            <a:pPr marL="0" indent="0" algn="ctr">
              <a:buNone/>
            </a:pPr>
            <a:r>
              <a:rPr lang="en-US" sz="3600" b="1" dirty="0">
                <a:solidFill>
                  <a:schemeClr val="accent6">
                    <a:lumMod val="50000"/>
                  </a:schemeClr>
                </a:solidFill>
              </a:rPr>
              <a:t>NATRF2022</a:t>
            </a:r>
          </a:p>
        </p:txBody>
      </p:sp>
      <p:sp>
        <p:nvSpPr>
          <p:cNvPr id="9" name="Text Placeholder 8">
            <a:extLst>
              <a:ext uri="{FF2B5EF4-FFF2-40B4-BE49-F238E27FC236}">
                <a16:creationId xmlns:a16="http://schemas.microsoft.com/office/drawing/2014/main" id="{7A125309-8967-4E1B-B96C-B0197E98D493}"/>
              </a:ext>
            </a:extLst>
          </p:cNvPr>
          <p:cNvSpPr>
            <a:spLocks noGrp="1"/>
          </p:cNvSpPr>
          <p:nvPr>
            <p:ph type="body" sz="quarter" idx="3"/>
          </p:nvPr>
        </p:nvSpPr>
        <p:spPr/>
        <p:txBody>
          <a:bodyPr/>
          <a:lstStyle/>
          <a:p>
            <a:pPr algn="ctr"/>
            <a:r>
              <a:rPr lang="en-US" dirty="0"/>
              <a:t>Orthometric (H)</a:t>
            </a:r>
          </a:p>
        </p:txBody>
      </p:sp>
      <p:sp>
        <p:nvSpPr>
          <p:cNvPr id="7" name="Content Placeholder 6">
            <a:extLst>
              <a:ext uri="{FF2B5EF4-FFF2-40B4-BE49-F238E27FC236}">
                <a16:creationId xmlns:a16="http://schemas.microsoft.com/office/drawing/2014/main" id="{11398C59-F360-4598-B3EA-443891327327}"/>
              </a:ext>
            </a:extLst>
          </p:cNvPr>
          <p:cNvSpPr>
            <a:spLocks noGrp="1"/>
          </p:cNvSpPr>
          <p:nvPr>
            <p:ph sz="quarter" idx="4"/>
          </p:nvPr>
        </p:nvSpPr>
        <p:spPr/>
        <p:txBody>
          <a:bodyPr/>
          <a:lstStyle/>
          <a:p>
            <a:pPr marL="0" indent="0" algn="ctr">
              <a:buNone/>
            </a:pPr>
            <a:r>
              <a:rPr lang="en-US" sz="3600" dirty="0"/>
              <a:t>NAVD 88</a:t>
            </a:r>
          </a:p>
          <a:p>
            <a:pPr marL="0" indent="0" algn="ctr">
              <a:buNone/>
            </a:pPr>
            <a:r>
              <a:rPr lang="en-US" i="1" dirty="0"/>
              <a:t>will be replaced by</a:t>
            </a:r>
          </a:p>
          <a:p>
            <a:pPr marL="0" indent="0" algn="ctr">
              <a:buNone/>
            </a:pPr>
            <a:r>
              <a:rPr lang="en-US" dirty="0"/>
              <a:t>North American Pacific Geopotential Datum of 2022</a:t>
            </a:r>
          </a:p>
          <a:p>
            <a:pPr marL="0" indent="0" algn="ctr">
              <a:buNone/>
            </a:pPr>
            <a:r>
              <a:rPr lang="en-US" sz="3600" b="1" dirty="0">
                <a:solidFill>
                  <a:schemeClr val="accent6">
                    <a:lumMod val="50000"/>
                  </a:schemeClr>
                </a:solidFill>
              </a:rPr>
              <a:t>NAPGD2022</a:t>
            </a:r>
          </a:p>
          <a:p>
            <a:pPr marL="0" indent="0" algn="ctr">
              <a:buNone/>
            </a:pPr>
            <a:endParaRPr lang="en-US" dirty="0"/>
          </a:p>
        </p:txBody>
      </p:sp>
      <p:sp>
        <p:nvSpPr>
          <p:cNvPr id="2" name="Slide Number Placeholder 1">
            <a:extLst>
              <a:ext uri="{FF2B5EF4-FFF2-40B4-BE49-F238E27FC236}">
                <a16:creationId xmlns:a16="http://schemas.microsoft.com/office/drawing/2014/main" id="{BC689A41-BCF0-4230-9368-FD58B8D8AE61}"/>
              </a:ext>
            </a:extLst>
          </p:cNvPr>
          <p:cNvSpPr>
            <a:spLocks noGrp="1"/>
          </p:cNvSpPr>
          <p:nvPr>
            <p:ph type="sldNum" sz="quarter" idx="12"/>
          </p:nvPr>
        </p:nvSpPr>
        <p:spPr/>
        <p:txBody>
          <a:bodyPr/>
          <a:lstStyle/>
          <a:p>
            <a:fld id="{FCA8DAF9-CFC1-344C-89B7-DCB2EBBDC673}" type="slidenum">
              <a:rPr lang="en-US" smtClean="0"/>
              <a:pPr/>
              <a:t>64</a:t>
            </a:fld>
            <a:endParaRPr lang="en-US" dirty="0"/>
          </a:p>
        </p:txBody>
      </p:sp>
    </p:spTree>
    <p:extLst>
      <p:ext uri="{BB962C8B-B14F-4D97-AF65-F5344CB8AC3E}">
        <p14:creationId xmlns:p14="http://schemas.microsoft.com/office/powerpoint/2010/main" val="2157142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7073-E66D-4045-812F-12EA2B571652}"/>
              </a:ext>
            </a:extLst>
          </p:cNvPr>
          <p:cNvSpPr>
            <a:spLocks noGrp="1"/>
          </p:cNvSpPr>
          <p:nvPr>
            <p:ph type="title"/>
          </p:nvPr>
        </p:nvSpPr>
        <p:spPr/>
        <p:txBody>
          <a:bodyPr/>
          <a:lstStyle/>
          <a:p>
            <a:r>
              <a:rPr lang="en-US" dirty="0"/>
              <a:t>Who uses SPCS?</a:t>
            </a:r>
          </a:p>
        </p:txBody>
      </p:sp>
      <p:sp>
        <p:nvSpPr>
          <p:cNvPr id="3" name="Content Placeholder 2">
            <a:extLst>
              <a:ext uri="{FF2B5EF4-FFF2-40B4-BE49-F238E27FC236}">
                <a16:creationId xmlns:a16="http://schemas.microsoft.com/office/drawing/2014/main" id="{C9DBB3E2-3042-43E9-8C0B-99A1206DC910}"/>
              </a:ext>
            </a:extLst>
          </p:cNvPr>
          <p:cNvSpPr>
            <a:spLocks noGrp="1"/>
          </p:cNvSpPr>
          <p:nvPr>
            <p:ph idx="1"/>
          </p:nvPr>
        </p:nvSpPr>
        <p:spPr/>
        <p:txBody>
          <a:bodyPr>
            <a:noAutofit/>
          </a:bodyPr>
          <a:lstStyle/>
          <a:p>
            <a:r>
              <a:rPr lang="en-US" dirty="0"/>
              <a:t>Surveyors</a:t>
            </a:r>
          </a:p>
          <a:p>
            <a:pPr lvl="1"/>
            <a:r>
              <a:rPr lang="en-US" dirty="0"/>
              <a:t>Used extensively, with all sorts of data/projects</a:t>
            </a:r>
          </a:p>
          <a:p>
            <a:r>
              <a:rPr lang="en-US" dirty="0"/>
              <a:t>GIS Professionals </a:t>
            </a:r>
          </a:p>
          <a:p>
            <a:pPr lvl="1"/>
            <a:r>
              <a:rPr lang="en-US" dirty="0"/>
              <a:t>Very popular PCS, along with UTM</a:t>
            </a:r>
          </a:p>
          <a:p>
            <a:r>
              <a:rPr lang="en-US" dirty="0"/>
              <a:t>Engineers</a:t>
            </a:r>
          </a:p>
          <a:p>
            <a:pPr lvl="1"/>
            <a:r>
              <a:rPr lang="en-US" dirty="0"/>
              <a:t>Many are unfamiliar with anything other PCS</a:t>
            </a:r>
          </a:p>
        </p:txBody>
      </p:sp>
    </p:spTree>
    <p:extLst>
      <p:ext uri="{BB962C8B-B14F-4D97-AF65-F5344CB8AC3E}">
        <p14:creationId xmlns:p14="http://schemas.microsoft.com/office/powerpoint/2010/main" val="32873970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B69D-3917-4CBF-8C4E-B16399F1B6F5}"/>
              </a:ext>
            </a:extLst>
          </p:cNvPr>
          <p:cNvSpPr>
            <a:spLocks noGrp="1"/>
          </p:cNvSpPr>
          <p:nvPr>
            <p:ph type="title"/>
          </p:nvPr>
        </p:nvSpPr>
        <p:spPr/>
        <p:txBody>
          <a:bodyPr/>
          <a:lstStyle/>
          <a:p>
            <a:r>
              <a:rPr lang="en-US" dirty="0"/>
              <a:t>Why use SPCS?</a:t>
            </a:r>
          </a:p>
        </p:txBody>
      </p:sp>
      <p:sp>
        <p:nvSpPr>
          <p:cNvPr id="3" name="Content Placeholder 2">
            <a:extLst>
              <a:ext uri="{FF2B5EF4-FFF2-40B4-BE49-F238E27FC236}">
                <a16:creationId xmlns:a16="http://schemas.microsoft.com/office/drawing/2014/main" id="{5E2DC0C4-4DA5-4E4E-A88C-E9FC302FAFE5}"/>
              </a:ext>
            </a:extLst>
          </p:cNvPr>
          <p:cNvSpPr>
            <a:spLocks noGrp="1"/>
          </p:cNvSpPr>
          <p:nvPr>
            <p:ph idx="1"/>
          </p:nvPr>
        </p:nvSpPr>
        <p:spPr/>
        <p:txBody>
          <a:bodyPr>
            <a:noAutofit/>
          </a:bodyPr>
          <a:lstStyle/>
          <a:p>
            <a:r>
              <a:rPr lang="en-US" dirty="0"/>
              <a:t>Zone parameters built-in to COTS software</a:t>
            </a:r>
          </a:p>
          <a:p>
            <a:r>
              <a:rPr lang="en-US" dirty="0"/>
              <a:t>States sometimes require it for surveyors</a:t>
            </a:r>
          </a:p>
          <a:p>
            <a:r>
              <a:rPr lang="en-US" dirty="0" err="1"/>
              <a:t>Surveying↔Engineering</a:t>
            </a:r>
            <a:r>
              <a:rPr lang="en-US" dirty="0"/>
              <a:t> common ground</a:t>
            </a:r>
          </a:p>
          <a:p>
            <a:pPr lvl="1"/>
            <a:r>
              <a:rPr lang="en-US" dirty="0"/>
              <a:t>Coordinates - field data matched to design data</a:t>
            </a:r>
          </a:p>
          <a:p>
            <a:r>
              <a:rPr lang="en-US" dirty="0"/>
              <a:t>More efficient than assumed/local system</a:t>
            </a:r>
          </a:p>
        </p:txBody>
      </p:sp>
    </p:spTree>
    <p:extLst>
      <p:ext uri="{BB962C8B-B14F-4D97-AF65-F5344CB8AC3E}">
        <p14:creationId xmlns:p14="http://schemas.microsoft.com/office/powerpoint/2010/main" val="1188466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B69D-3917-4CBF-8C4E-B16399F1B6F5}"/>
              </a:ext>
            </a:extLst>
          </p:cNvPr>
          <p:cNvSpPr>
            <a:spLocks noGrp="1"/>
          </p:cNvSpPr>
          <p:nvPr>
            <p:ph type="title"/>
          </p:nvPr>
        </p:nvSpPr>
        <p:spPr/>
        <p:txBody>
          <a:bodyPr/>
          <a:lstStyle/>
          <a:p>
            <a:r>
              <a:rPr lang="en-US" dirty="0"/>
              <a:t>How to use SPCS?</a:t>
            </a:r>
          </a:p>
        </p:txBody>
      </p:sp>
      <p:sp>
        <p:nvSpPr>
          <p:cNvPr id="3" name="Content Placeholder 2">
            <a:extLst>
              <a:ext uri="{FF2B5EF4-FFF2-40B4-BE49-F238E27FC236}">
                <a16:creationId xmlns:a16="http://schemas.microsoft.com/office/drawing/2014/main" id="{5E2DC0C4-4DA5-4E4E-A88C-E9FC302FAFE5}"/>
              </a:ext>
            </a:extLst>
          </p:cNvPr>
          <p:cNvSpPr>
            <a:spLocks noGrp="1"/>
          </p:cNvSpPr>
          <p:nvPr>
            <p:ph idx="1"/>
          </p:nvPr>
        </p:nvSpPr>
        <p:spPr>
          <a:xfrm>
            <a:off x="149087" y="1200151"/>
            <a:ext cx="8905461" cy="3737370"/>
          </a:xfrm>
        </p:spPr>
        <p:txBody>
          <a:bodyPr>
            <a:noAutofit/>
          </a:bodyPr>
          <a:lstStyle/>
          <a:p>
            <a:r>
              <a:rPr lang="en-US" dirty="0"/>
              <a:t>Click a few buttons in your favorite software</a:t>
            </a:r>
          </a:p>
          <a:p>
            <a:pPr lvl="1"/>
            <a:r>
              <a:rPr lang="en-US" sz="2400" dirty="0"/>
              <a:t>Right?  </a:t>
            </a:r>
            <a:r>
              <a:rPr lang="en-US" sz="2400" i="1" dirty="0"/>
              <a:t>Not always that easy!</a:t>
            </a:r>
          </a:p>
          <a:p>
            <a:r>
              <a:rPr lang="en-US" sz="2500" dirty="0"/>
              <a:t>NGS Coordinate Conversion and Transformation Tool (NCAT)</a:t>
            </a:r>
          </a:p>
          <a:p>
            <a:pPr lvl="1"/>
            <a:r>
              <a:rPr lang="en-US" sz="2100" dirty="0"/>
              <a:t>ASCII up/download, Web Services, or Download</a:t>
            </a:r>
          </a:p>
          <a:p>
            <a:pPr lvl="1"/>
            <a:r>
              <a:rPr lang="en-US" sz="2100" dirty="0"/>
              <a:t>Library of modules used are on GitHub </a:t>
            </a:r>
            <a:r>
              <a:rPr lang="en-US" sz="2100" dirty="0">
                <a:sym typeface="Wingdings" panose="05000000000000000000" pitchFamily="2" charset="2"/>
              </a:rPr>
              <a:t></a:t>
            </a:r>
            <a:r>
              <a:rPr lang="en-US" sz="2100" dirty="0"/>
              <a:t> </a:t>
            </a:r>
            <a:r>
              <a:rPr lang="en-US" sz="2100" dirty="0">
                <a:hlinkClick r:id="rId2" action="ppaction://hlinkfile"/>
              </a:rPr>
              <a:t>github.com/</a:t>
            </a:r>
            <a:r>
              <a:rPr lang="en-US" sz="2100" dirty="0" err="1">
                <a:hlinkClick r:id="rId2" action="ppaction://hlinkfile"/>
              </a:rPr>
              <a:t>noaa-ngs</a:t>
            </a:r>
            <a:endParaRPr lang="en-US" sz="2100" dirty="0"/>
          </a:p>
          <a:p>
            <a:r>
              <a:rPr lang="en-US" dirty="0"/>
              <a:t>Definitional parameters published by NGS</a:t>
            </a:r>
          </a:p>
          <a:p>
            <a:pPr lvl="1"/>
            <a:r>
              <a:rPr lang="en-US" sz="2400" dirty="0"/>
              <a:t>Go to the source… please!</a:t>
            </a:r>
          </a:p>
          <a:p>
            <a:pPr lvl="2"/>
            <a:r>
              <a:rPr lang="en-US" sz="2000" dirty="0"/>
              <a:t>Questions, ambiguities?  </a:t>
            </a:r>
            <a:r>
              <a:rPr lang="en-US" sz="2000" b="1" i="1" dirty="0"/>
              <a:t>Contact NGS</a:t>
            </a:r>
            <a:r>
              <a:rPr lang="en-US" sz="2000" dirty="0"/>
              <a:t> </a:t>
            </a:r>
            <a:r>
              <a:rPr lang="en-US" sz="2000" dirty="0">
                <a:sym typeface="Wingdings" panose="05000000000000000000" pitchFamily="2" charset="2"/>
              </a:rPr>
              <a:t> </a:t>
            </a:r>
            <a:r>
              <a:rPr lang="en-US" sz="2000" dirty="0"/>
              <a:t>Regional Advisor, etc.</a:t>
            </a:r>
          </a:p>
          <a:p>
            <a:pPr lvl="1"/>
            <a:endParaRPr lang="en-US" dirty="0"/>
          </a:p>
        </p:txBody>
      </p:sp>
    </p:spTree>
    <p:extLst>
      <p:ext uri="{BB962C8B-B14F-4D97-AF65-F5344CB8AC3E}">
        <p14:creationId xmlns:p14="http://schemas.microsoft.com/office/powerpoint/2010/main" val="1934343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4890C-08BB-7E00-6229-171358FCC6BB}"/>
              </a:ext>
            </a:extLst>
          </p:cNvPr>
          <p:cNvSpPr>
            <a:spLocks noGrp="1"/>
          </p:cNvSpPr>
          <p:nvPr>
            <p:ph type="title"/>
          </p:nvPr>
        </p:nvSpPr>
        <p:spPr>
          <a:xfrm>
            <a:off x="354330" y="332369"/>
            <a:ext cx="8435340" cy="685800"/>
          </a:xfrm>
        </p:spPr>
        <p:txBody>
          <a:bodyPr>
            <a:noAutofit/>
          </a:bodyPr>
          <a:lstStyle/>
          <a:p>
            <a:pPr algn="ctr" defTabSz="457189"/>
            <a:r>
              <a:rPr b="0" dirty="0" lang="en-US" sz="4400">
                <a:solidFill>
                  <a:schemeClr val="tx1"/>
                </a:solidFill>
                <a:latin charset="0" panose="02040503050406030204" pitchFamily="18" typeface="Cambria"/>
                <a:ea charset="0" panose="02040503050406030204" pitchFamily="18" typeface="Cambria"/>
              </a:rPr>
              <a:t>Units in SPCS</a:t>
            </a:r>
          </a:p>
        </p:txBody>
      </p:sp>
      <p:pic>
        <p:nvPicPr>
          <p:cNvPr descr="http://annerussellart.com/newimages/Twoleftfeet.jpg" id="4" name="Picture 2">
            <a:extLst>
              <a:ext uri="{FF2B5EF4-FFF2-40B4-BE49-F238E27FC236}">
                <a16:creationId xmlns:a16="http://schemas.microsoft.com/office/drawing/2014/main" id="{8B13C448-F2A1-7F42-E3FF-A7E5127B3A0E}"/>
              </a:ext>
            </a:extLst>
          </p:cNvPr>
          <p:cNvPicPr>
            <a:picLocks noChangeArrowheads="1" noChangeAspect="1"/>
          </p:cNvPicPr>
          <p:nvPr/>
        </p:nvPicPr>
        <p:blipFill rotWithShape="1">
          <a:blip cstate="print" r:embed="rId2">
            <a:extLst>
              <a:ext uri="{BEBA8EAE-BF5A-486C-A8C5-ECC9F3942E4B}">
                <a14:imgProps xmlns:a14="http://schemas.microsoft.com/office/drawing/2010/main">
                  <a14:imgLayer r:embed="rId3">
                    <a14:imgEffect>
                      <a14:backgroundRemoval b="94000" l="3922" r="95798" t="10000"/>
                    </a14:imgEffect>
                  </a14:imgLayer>
                </a14:imgProps>
              </a:ext>
              <a:ext uri="{28A0092B-C50C-407E-A947-70E740481C1C}">
                <a14:useLocalDpi xmlns:a14="http://schemas.microsoft.com/office/drawing/2010/main"/>
              </a:ext>
            </a:extLst>
          </a:blip>
          <a:srcRect b="2" l="-5786" r="233" t="214"/>
          <a:stretch/>
        </p:blipFill>
        <p:spPr bwMode="auto">
          <a:xfrm>
            <a:off x="7162579" y="0"/>
            <a:ext cx="1988820" cy="2301271"/>
          </a:xfrm>
          <a:prstGeom prst="rect">
            <a:avLst/>
          </a:prstGeom>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BA6F0216-E9FE-1898-7FE3-20E79FA74ED4}"/>
              </a:ext>
            </a:extLst>
          </p:cNvPr>
          <p:cNvSpPr txBox="1">
            <a:spLocks/>
          </p:cNvSpPr>
          <p:nvPr/>
        </p:nvSpPr>
        <p:spPr>
          <a:xfrm>
            <a:off x="876244" y="1434276"/>
            <a:ext cx="6857999" cy="551259"/>
          </a:xfrm>
          <a:prstGeom prst="rect">
            <a:avLst/>
          </a:prstGeom>
        </p:spPr>
        <p:txBody>
          <a:bodyPr bIns="34290" lIns="68580" rIns="68580" rtlCol="0" tIns="34290" vert="horz">
            <a:norm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pPr>
            <a:r>
              <a:rPr b="1" dirty="0" lang="en-US" sz="2700">
                <a:solidFill>
                  <a:srgbClr val="44546A">
                    <a:lumMod val="75000"/>
                  </a:srgbClr>
                </a:solidFill>
                <a:latin typeface="Calibri"/>
              </a:rPr>
              <a:t>Two versions of “foot” in current use:</a:t>
            </a:r>
          </a:p>
        </p:txBody>
      </p:sp>
      <p:sp>
        <p:nvSpPr>
          <p:cNvPr id="6" name="Content Placeholder 2">
            <a:extLst>
              <a:ext uri="{FF2B5EF4-FFF2-40B4-BE49-F238E27FC236}">
                <a16:creationId xmlns:a16="http://schemas.microsoft.com/office/drawing/2014/main" id="{A02AC660-1751-E3B6-9821-303B8D52824C}"/>
              </a:ext>
            </a:extLst>
          </p:cNvPr>
          <p:cNvSpPr txBox="1">
            <a:spLocks/>
          </p:cNvSpPr>
          <p:nvPr/>
        </p:nvSpPr>
        <p:spPr bwMode="auto">
          <a:xfrm>
            <a:off x="1148245" y="1909287"/>
            <a:ext cx="2514600" cy="551260"/>
          </a:xfrm>
          <a:prstGeom prst="rect">
            <a:avLst/>
          </a:prstGeom>
          <a:noFill/>
          <a:ln w="9525">
            <a:noFill/>
            <a:miter lim="800000"/>
            <a:headEnd/>
            <a:tailEnd/>
          </a:ln>
        </p:spPr>
        <p:txBody>
          <a:bodyPr anchor="t" anchorCtr="0" bIns="34290" compatLnSpc="1" lIns="68580" numCol="1" rIns="68580" tIns="34290" vert="horz" wrap="square">
            <a:prstTxWarp prst="textNoShape">
              <a:avLst/>
            </a:prstTxWarp>
            <a:normAutofit/>
          </a:bodyPr>
          <a:lstStyle>
            <a:lvl1pPr algn="l" eaLnBrk="1" fontAlgn="base" hangingPunct="1" indent="-342900" marL="342900" rtl="0">
              <a:spcBef>
                <a:spcPct val="20000"/>
              </a:spcBef>
              <a:spcAft>
                <a:spcPct val="0"/>
              </a:spcAft>
              <a:buFont charset="0" typeface="Arial"/>
              <a:buChar char="•"/>
              <a:defRPr kern="1200" sz="3200">
                <a:solidFill>
                  <a:schemeClr val="tx1"/>
                </a:solidFill>
                <a:latin typeface="+mn-lt"/>
                <a:ea typeface="+mn-ea"/>
                <a:cs typeface="+mn-cs"/>
              </a:defRPr>
            </a:lvl1pPr>
            <a:lvl2pPr algn="l" eaLnBrk="1" fontAlgn="base" hangingPunct="1" indent="-285750" marL="742950" rtl="0">
              <a:spcBef>
                <a:spcPct val="20000"/>
              </a:spcBef>
              <a:spcAft>
                <a:spcPct val="0"/>
              </a:spcAft>
              <a:buFont charset="0" typeface="Arial"/>
              <a:buChar char="–"/>
              <a:defRPr kern="1200" sz="2800">
                <a:solidFill>
                  <a:schemeClr val="tx1"/>
                </a:solidFill>
                <a:latin typeface="+mn-lt"/>
                <a:ea typeface="+mn-ea"/>
                <a:cs typeface="+mn-cs"/>
              </a:defRPr>
            </a:lvl2pPr>
            <a:lvl3pPr algn="l" eaLnBrk="1" fontAlgn="base" hangingPunct="1" indent="-228600" marL="1143000" rtl="0">
              <a:spcBef>
                <a:spcPct val="20000"/>
              </a:spcBef>
              <a:spcAft>
                <a:spcPct val="0"/>
              </a:spcAft>
              <a:buFont charset="0" typeface="Arial"/>
              <a:buChar char="•"/>
              <a:defRPr kern="1200" sz="2400">
                <a:solidFill>
                  <a:schemeClr val="tx1"/>
                </a:solidFill>
                <a:latin typeface="+mn-lt"/>
                <a:ea typeface="+mn-ea"/>
                <a:cs typeface="+mn-cs"/>
              </a:defRPr>
            </a:lvl3pPr>
            <a:lvl4pPr algn="l" eaLnBrk="1" fontAlgn="base" hangingPunct="1" indent="-228600" marL="1600200" rtl="0">
              <a:spcBef>
                <a:spcPct val="20000"/>
              </a:spcBef>
              <a:spcAft>
                <a:spcPct val="0"/>
              </a:spcAft>
              <a:buFont charset="0" typeface="Arial"/>
              <a:buChar char="–"/>
              <a:defRPr kern="1200" sz="2000">
                <a:solidFill>
                  <a:schemeClr val="tx1"/>
                </a:solidFill>
                <a:latin typeface="+mn-lt"/>
                <a:ea typeface="+mn-ea"/>
                <a:cs typeface="+mn-cs"/>
              </a:defRPr>
            </a:lvl4pPr>
            <a:lvl5pPr algn="l" eaLnBrk="1" fontAlgn="base" hangingPunct="1" indent="-228600" marL="2057400" rtl="0">
              <a:spcBef>
                <a:spcPct val="20000"/>
              </a:spcBef>
              <a:spcAft>
                <a:spcPct val="0"/>
              </a:spcAft>
              <a:buFont charset="0"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a:lstStyle>
          <a:p>
            <a:pPr defTabSz="685800" indent="0" marL="0">
              <a:buNone/>
              <a:defRPr/>
            </a:pPr>
            <a:r>
              <a:rPr dirty="0" lang="en-US" sz="2100">
                <a:solidFill>
                  <a:srgbClr val="1F497D">
                    <a:lumMod val="75000"/>
                  </a:srgbClr>
                </a:solidFill>
                <a:latin typeface="Calibri"/>
              </a:rPr>
              <a:t>“Old” U.S. survey foot</a:t>
            </a:r>
          </a:p>
        </p:txBody>
      </p:sp>
      <p:sp>
        <p:nvSpPr>
          <p:cNvPr id="7" name="Content Placeholder 2">
            <a:extLst>
              <a:ext uri="{FF2B5EF4-FFF2-40B4-BE49-F238E27FC236}">
                <a16:creationId xmlns:a16="http://schemas.microsoft.com/office/drawing/2014/main" id="{7495B5C5-8C0D-D004-0340-DE853C25554B}"/>
              </a:ext>
            </a:extLst>
          </p:cNvPr>
          <p:cNvSpPr txBox="1">
            <a:spLocks/>
          </p:cNvSpPr>
          <p:nvPr/>
        </p:nvSpPr>
        <p:spPr bwMode="auto">
          <a:xfrm>
            <a:off x="4838757" y="1883440"/>
            <a:ext cx="2843213" cy="551260"/>
          </a:xfrm>
          <a:prstGeom prst="rect">
            <a:avLst/>
          </a:prstGeom>
          <a:noFill/>
          <a:ln w="9525">
            <a:noFill/>
            <a:miter lim="800000"/>
            <a:headEnd/>
            <a:tailEnd/>
          </a:ln>
        </p:spPr>
        <p:txBody>
          <a:bodyPr anchor="t" anchorCtr="0" bIns="34290" compatLnSpc="1" lIns="68580" numCol="1" rIns="68580" tIns="34290" vert="horz" wrap="square">
            <a:prstTxWarp prst="textNoShape">
              <a:avLst/>
            </a:prstTxWarp>
            <a:normAutofit/>
          </a:bodyPr>
          <a:lstStyle>
            <a:lvl1pPr algn="l" eaLnBrk="1" fontAlgn="base" hangingPunct="1" indent="-342900" marL="342900" rtl="0">
              <a:spcBef>
                <a:spcPct val="20000"/>
              </a:spcBef>
              <a:spcAft>
                <a:spcPct val="0"/>
              </a:spcAft>
              <a:buFont charset="0" typeface="Arial"/>
              <a:buChar char="•"/>
              <a:defRPr kern="1200" sz="3200">
                <a:solidFill>
                  <a:schemeClr val="tx1"/>
                </a:solidFill>
                <a:latin typeface="+mn-lt"/>
                <a:ea typeface="+mn-ea"/>
                <a:cs typeface="+mn-cs"/>
              </a:defRPr>
            </a:lvl1pPr>
            <a:lvl2pPr algn="l" eaLnBrk="1" fontAlgn="base" hangingPunct="1" indent="-285750" marL="742950" rtl="0">
              <a:spcBef>
                <a:spcPct val="20000"/>
              </a:spcBef>
              <a:spcAft>
                <a:spcPct val="0"/>
              </a:spcAft>
              <a:buFont charset="0" typeface="Arial"/>
              <a:buChar char="–"/>
              <a:defRPr kern="1200" sz="2800">
                <a:solidFill>
                  <a:schemeClr val="tx1"/>
                </a:solidFill>
                <a:latin typeface="+mn-lt"/>
                <a:ea typeface="+mn-ea"/>
                <a:cs typeface="+mn-cs"/>
              </a:defRPr>
            </a:lvl2pPr>
            <a:lvl3pPr algn="l" eaLnBrk="1" fontAlgn="base" hangingPunct="1" indent="-228600" marL="1143000" rtl="0">
              <a:spcBef>
                <a:spcPct val="20000"/>
              </a:spcBef>
              <a:spcAft>
                <a:spcPct val="0"/>
              </a:spcAft>
              <a:buFont charset="0" typeface="Arial"/>
              <a:buChar char="•"/>
              <a:defRPr kern="1200" sz="2400">
                <a:solidFill>
                  <a:schemeClr val="tx1"/>
                </a:solidFill>
                <a:latin typeface="+mn-lt"/>
                <a:ea typeface="+mn-ea"/>
                <a:cs typeface="+mn-cs"/>
              </a:defRPr>
            </a:lvl3pPr>
            <a:lvl4pPr algn="l" eaLnBrk="1" fontAlgn="base" hangingPunct="1" indent="-228600" marL="1600200" rtl="0">
              <a:spcBef>
                <a:spcPct val="20000"/>
              </a:spcBef>
              <a:spcAft>
                <a:spcPct val="0"/>
              </a:spcAft>
              <a:buFont charset="0" typeface="Arial"/>
              <a:buChar char="–"/>
              <a:defRPr kern="1200" sz="2000">
                <a:solidFill>
                  <a:schemeClr val="tx1"/>
                </a:solidFill>
                <a:latin typeface="+mn-lt"/>
                <a:ea typeface="+mn-ea"/>
                <a:cs typeface="+mn-cs"/>
              </a:defRPr>
            </a:lvl4pPr>
            <a:lvl5pPr algn="l" eaLnBrk="1" fontAlgn="base" hangingPunct="1" indent="-228600" marL="2057400" rtl="0">
              <a:spcBef>
                <a:spcPct val="20000"/>
              </a:spcBef>
              <a:spcAft>
                <a:spcPct val="0"/>
              </a:spcAft>
              <a:buFont charset="0"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a:lstStyle>
          <a:p>
            <a:pPr defTabSz="685800" indent="0" marL="0">
              <a:buNone/>
              <a:defRPr/>
            </a:pPr>
            <a:r>
              <a:rPr dirty="0" lang="en-US" sz="2100">
                <a:solidFill>
                  <a:srgbClr val="1F497D">
                    <a:lumMod val="75000"/>
                  </a:srgbClr>
                </a:solidFill>
                <a:latin typeface="Calibri"/>
              </a:rPr>
              <a:t>“New” international foot</a:t>
            </a:r>
          </a:p>
        </p:txBody>
      </p:sp>
      <p:sp>
        <p:nvSpPr>
          <p:cNvPr id="8" name="Arrow: Right 7">
            <a:extLst>
              <a:ext uri="{FF2B5EF4-FFF2-40B4-BE49-F238E27FC236}">
                <a16:creationId xmlns:a16="http://schemas.microsoft.com/office/drawing/2014/main" id="{739CA826-26D9-9E7C-5093-A67E2B6AA588}"/>
              </a:ext>
            </a:extLst>
          </p:cNvPr>
          <p:cNvSpPr/>
          <p:nvPr/>
        </p:nvSpPr>
        <p:spPr>
          <a:xfrm>
            <a:off x="3750198" y="1995904"/>
            <a:ext cx="1036286" cy="214313"/>
          </a:xfrm>
          <a:prstGeom prst="rightArrow">
            <a:avLst>
              <a:gd fmla="val 33333" name="adj1"/>
              <a:gd fmla="val 66667" name="adj2"/>
            </a:avLst>
          </a:prstGeom>
          <a:solidFill>
            <a:schemeClr val="accent1">
              <a:lumMod val="60000"/>
              <a:lumOff val="40000"/>
            </a:schemeClr>
          </a:solidFill>
          <a:ln w="12700">
            <a:solidFill>
              <a:schemeClr val="tx1"/>
            </a:solidFill>
          </a:ln>
          <a:effectLst/>
        </p:spPr>
        <p:style>
          <a:lnRef idx="2">
            <a:schemeClr val="accent1"/>
          </a:lnRef>
          <a:fillRef idx="1">
            <a:schemeClr val="lt1"/>
          </a:fillRef>
          <a:effectRef idx="0">
            <a:schemeClr val="accent1"/>
          </a:effectRef>
          <a:fontRef idx="minor">
            <a:schemeClr val="dk1"/>
          </a:fontRef>
        </p:style>
        <p:txBody>
          <a:bodyPr anchor="ctr" rtlCol="0"/>
          <a:lstStyle/>
          <a:p>
            <a:pPr algn="ctr" defTabSz="685800">
              <a:defRPr/>
            </a:pPr>
            <a:endParaRPr lang="en-US" sz="1350">
              <a:solidFill>
                <a:prstClr val="black"/>
              </a:solidFill>
              <a:latin typeface="Calibri"/>
            </a:endParaRPr>
          </a:p>
        </p:txBody>
      </p:sp>
      <p:sp>
        <p:nvSpPr>
          <p:cNvPr id="9" name="Rectangle 8">
            <a:extLst>
              <a:ext uri="{FF2B5EF4-FFF2-40B4-BE49-F238E27FC236}">
                <a16:creationId xmlns:a16="http://schemas.microsoft.com/office/drawing/2014/main" id="{AE02F8A6-7CB7-E84F-594B-BDC44C09DD0B}"/>
              </a:ext>
            </a:extLst>
          </p:cNvPr>
          <p:cNvSpPr/>
          <p:nvPr/>
        </p:nvSpPr>
        <p:spPr>
          <a:xfrm>
            <a:off x="5099504" y="2336707"/>
            <a:ext cx="2321718" cy="369332"/>
          </a:xfrm>
          <a:prstGeom prst="rect">
            <a:avLst/>
          </a:prstGeom>
        </p:spPr>
        <p:txBody>
          <a:bodyPr wrap="square">
            <a:spAutoFit/>
          </a:bodyPr>
          <a:lstStyle/>
          <a:p>
            <a:pPr algn="ctr" defTabSz="685800">
              <a:defRPr/>
            </a:pPr>
            <a:r>
              <a:rPr b="1" dirty="0" lang="en-US">
                <a:solidFill>
                  <a:prstClr val="black"/>
                </a:solidFill>
                <a:latin typeface="Calibri"/>
              </a:rPr>
              <a:t>1 ft = 0.3048 m </a:t>
            </a:r>
            <a:r>
              <a:rPr b="1" dirty="0" i="1" lang="en-US">
                <a:solidFill>
                  <a:prstClr val="black"/>
                </a:solidFill>
                <a:latin typeface="Calibri"/>
              </a:rPr>
              <a:t>exactly</a:t>
            </a:r>
          </a:p>
        </p:txBody>
      </p:sp>
      <p:sp>
        <p:nvSpPr>
          <p:cNvPr id="10" name="Rectangle 9">
            <a:extLst>
              <a:ext uri="{FF2B5EF4-FFF2-40B4-BE49-F238E27FC236}">
                <a16:creationId xmlns:a16="http://schemas.microsoft.com/office/drawing/2014/main" id="{EC7188CF-DB75-2276-E8B4-7B98A8F9905C}"/>
              </a:ext>
            </a:extLst>
          </p:cNvPr>
          <p:cNvSpPr/>
          <p:nvPr/>
        </p:nvSpPr>
        <p:spPr>
          <a:xfrm>
            <a:off x="473149" y="2336707"/>
            <a:ext cx="3928094" cy="646331"/>
          </a:xfrm>
          <a:prstGeom prst="rect">
            <a:avLst/>
          </a:prstGeom>
        </p:spPr>
        <p:txBody>
          <a:bodyPr wrap="square">
            <a:spAutoFit/>
          </a:bodyPr>
          <a:lstStyle/>
          <a:p>
            <a:pPr algn="ctr" defTabSz="685800">
              <a:defRPr/>
            </a:pPr>
            <a:r>
              <a:rPr dirty="0" lang="en-US">
                <a:solidFill>
                  <a:prstClr val="black"/>
                </a:solidFill>
                <a:latin typeface="Calibri"/>
              </a:rPr>
              <a:t>‭</a:t>
            </a:r>
            <a:r>
              <a:rPr b="1" dirty="0" lang="en-US">
                <a:solidFill>
                  <a:prstClr val="black"/>
                </a:solidFill>
                <a:latin typeface="Calibri"/>
              </a:rPr>
              <a:t>1 ft = 1200/3937 m = 0.3048006096…‬ m</a:t>
            </a:r>
          </a:p>
        </p:txBody>
      </p:sp>
      <p:sp>
        <p:nvSpPr>
          <p:cNvPr id="11" name="Rectangle 10">
            <a:extLst>
              <a:ext uri="{FF2B5EF4-FFF2-40B4-BE49-F238E27FC236}">
                <a16:creationId xmlns:a16="http://schemas.microsoft.com/office/drawing/2014/main" id="{3DC9AF64-671F-5E19-9DC5-49E815FE4935}"/>
              </a:ext>
            </a:extLst>
          </p:cNvPr>
          <p:cNvSpPr/>
          <p:nvPr/>
        </p:nvSpPr>
        <p:spPr>
          <a:xfrm>
            <a:off x="2782541" y="2809445"/>
            <a:ext cx="2936519" cy="923330"/>
          </a:xfrm>
          <a:prstGeom prst="rect">
            <a:avLst/>
          </a:prstGeom>
          <a:ln w="25400">
            <a:solidFill>
              <a:schemeClr val="accent1"/>
            </a:solidFill>
          </a:ln>
        </p:spPr>
        <p:txBody>
          <a:bodyPr wrap="square">
            <a:spAutoFit/>
          </a:bodyPr>
          <a:lstStyle/>
          <a:p>
            <a:pPr algn="ctr" defTabSz="685800">
              <a:defRPr/>
            </a:pPr>
            <a:r>
              <a:rPr dirty="0" lang="en-US">
                <a:solidFill>
                  <a:prstClr val="black"/>
                </a:solidFill>
                <a:latin typeface="Calibri"/>
              </a:rPr>
              <a:t>Differ by</a:t>
            </a:r>
          </a:p>
          <a:p>
            <a:pPr algn="ctr" defTabSz="685800">
              <a:defRPr/>
            </a:pPr>
            <a:r>
              <a:rPr dirty="0" lang="en-US">
                <a:solidFill>
                  <a:prstClr val="black"/>
                </a:solidFill>
                <a:latin typeface="Calibri"/>
              </a:rPr>
              <a:t>2 parts per million (ppm) or ~0.01 ft (~1/8 inch) per mile</a:t>
            </a:r>
          </a:p>
        </p:txBody>
      </p:sp>
      <p:cxnSp>
        <p:nvCxnSpPr>
          <p:cNvPr id="12" name="Connector: Elbow 11">
            <a:extLst>
              <a:ext uri="{FF2B5EF4-FFF2-40B4-BE49-F238E27FC236}">
                <a16:creationId xmlns:a16="http://schemas.microsoft.com/office/drawing/2014/main" id="{FDB0288D-064C-524E-4BD8-14013FB01E77}"/>
              </a:ext>
            </a:extLst>
          </p:cNvPr>
          <p:cNvCxnSpPr>
            <a:cxnSpLocks/>
          </p:cNvCxnSpPr>
          <p:nvPr/>
        </p:nvCxnSpPr>
        <p:spPr>
          <a:xfrm rot="10800000">
            <a:off x="2439641" y="2640330"/>
            <a:ext cx="342900" cy="618557"/>
          </a:xfrm>
          <a:prstGeom prst="bentConnector2">
            <a:avLst/>
          </a:prstGeom>
          <a:ln algn="ctr" cap="flat" cmpd="sng" w="25400">
            <a:solidFill>
              <a:schemeClr val="accent1"/>
            </a:solidFill>
            <a:prstDash val="solid"/>
            <a:round/>
            <a:headEnd len="med" type="none" w="med"/>
            <a:tailEnd len="med" type="arrow" w="med"/>
          </a:ln>
        </p:spPr>
        <p:style>
          <a:lnRef idx="0">
            <a:scrgbClr b="0" g="0" r="0"/>
          </a:lnRef>
          <a:fillRef idx="0">
            <a:scrgbClr b="0" g="0" r="0"/>
          </a:fillRef>
          <a:effectRef idx="0">
            <a:scrgbClr b="0" g="0" r="0"/>
          </a:effectRef>
          <a:fontRef idx="minor">
            <a:schemeClr val="tx1"/>
          </a:fontRef>
        </p:style>
      </p:cxnSp>
      <p:cxnSp>
        <p:nvCxnSpPr>
          <p:cNvPr id="13" name="Connector: Elbow 12">
            <a:extLst>
              <a:ext uri="{FF2B5EF4-FFF2-40B4-BE49-F238E27FC236}">
                <a16:creationId xmlns:a16="http://schemas.microsoft.com/office/drawing/2014/main" id="{35EB5D3B-A0FD-7151-6434-FF7B237FC41A}"/>
              </a:ext>
            </a:extLst>
          </p:cNvPr>
          <p:cNvCxnSpPr>
            <a:cxnSpLocks/>
          </p:cNvCxnSpPr>
          <p:nvPr/>
        </p:nvCxnSpPr>
        <p:spPr>
          <a:xfrm flipV="1">
            <a:off x="5733477" y="2642348"/>
            <a:ext cx="342900" cy="617220"/>
          </a:xfrm>
          <a:prstGeom prst="bentConnector2">
            <a:avLst/>
          </a:prstGeom>
          <a:ln algn="ctr" cap="flat" cmpd="sng" w="25400">
            <a:solidFill>
              <a:schemeClr val="accent1"/>
            </a:solidFill>
            <a:prstDash val="solid"/>
            <a:round/>
            <a:headEnd len="med" type="none" w="med"/>
            <a:tailEnd len="med" type="arrow" w="med"/>
          </a:ln>
        </p:spPr>
        <p:style>
          <a:lnRef idx="0">
            <a:scrgbClr b="0" g="0" r="0"/>
          </a:lnRef>
          <a:fillRef idx="0">
            <a:scrgbClr b="0" g="0" r="0"/>
          </a:fillRef>
          <a:effectRef idx="0">
            <a:scrgbClr b="0" g="0" r="0"/>
          </a:effectRef>
          <a:fontRef idx="minor">
            <a:schemeClr val="tx1"/>
          </a:fontRef>
        </p:style>
      </p:cxnSp>
      <p:sp>
        <p:nvSpPr>
          <p:cNvPr id="14" name="Rectangle 13">
            <a:extLst>
              <a:ext uri="{FF2B5EF4-FFF2-40B4-BE49-F238E27FC236}">
                <a16:creationId xmlns:a16="http://schemas.microsoft.com/office/drawing/2014/main" id="{1B3E130B-7125-A2F7-1AA0-44B0407FA12E}"/>
              </a:ext>
            </a:extLst>
          </p:cNvPr>
          <p:cNvSpPr/>
          <p:nvPr/>
        </p:nvSpPr>
        <p:spPr>
          <a:xfrm>
            <a:off x="1920379" y="3974184"/>
            <a:ext cx="4288611" cy="461665"/>
          </a:xfrm>
          <a:prstGeom prst="rect">
            <a:avLst/>
          </a:prstGeom>
        </p:spPr>
        <p:txBody>
          <a:bodyPr wrap="none">
            <a:spAutoFit/>
          </a:bodyPr>
          <a:lstStyle/>
          <a:p>
            <a:pPr algn="ctr" defTabSz="685800" lvl="1" marL="342900">
              <a:defRPr/>
            </a:pPr>
            <a:r>
              <a:rPr dirty="0" lang="en-US" sz="2400">
                <a:solidFill>
                  <a:srgbClr val="C0504D">
                    <a:lumMod val="75000"/>
                  </a:srgbClr>
                </a:solidFill>
                <a:latin typeface="Calibri"/>
              </a:rPr>
              <a:t>A </a:t>
            </a:r>
            <a:r>
              <a:rPr b="1" dirty="0" i="1" lang="en-US" sz="2400">
                <a:solidFill>
                  <a:srgbClr val="C0504D">
                    <a:lumMod val="75000"/>
                  </a:srgbClr>
                </a:solidFill>
                <a:latin typeface="Calibri"/>
              </a:rPr>
              <a:t>real</a:t>
            </a:r>
            <a:r>
              <a:rPr dirty="0" lang="en-US" sz="2400">
                <a:solidFill>
                  <a:srgbClr val="C0504D">
                    <a:lumMod val="75000"/>
                  </a:srgbClr>
                </a:solidFill>
                <a:latin typeface="Calibri"/>
              </a:rPr>
              <a:t> problem with </a:t>
            </a:r>
            <a:r>
              <a:rPr b="1" dirty="0" i="1" lang="en-US" sz="2400">
                <a:solidFill>
                  <a:srgbClr val="C0504D">
                    <a:lumMod val="75000"/>
                  </a:srgbClr>
                </a:solidFill>
                <a:latin typeface="Calibri"/>
              </a:rPr>
              <a:t>real</a:t>
            </a:r>
            <a:r>
              <a:rPr dirty="0" lang="en-US" sz="2400">
                <a:solidFill>
                  <a:srgbClr val="C0504D">
                    <a:lumMod val="75000"/>
                  </a:srgbClr>
                </a:solidFill>
                <a:latin typeface="Calibri"/>
              </a:rPr>
              <a:t> costs</a:t>
            </a:r>
          </a:p>
        </p:txBody>
      </p:sp>
    </p:spTree>
    <p:extLst>
      <p:ext uri="{BB962C8B-B14F-4D97-AF65-F5344CB8AC3E}">
        <p14:creationId xmlns:p14="http://schemas.microsoft.com/office/powerpoint/2010/main" val="1333900847"/>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1"/>
                                        </p:tgtEl>
                                        <p:attrNameLst>
                                          <p:attrName>style.visibility</p:attrName>
                                        </p:attrNameLst>
                                      </p:cBhvr>
                                      <p:to>
                                        <p:strVal val="visible"/>
                                      </p:to>
                                    </p:set>
                                    <p:animEffect filter="fade" transition="in">
                                      <p:cBhvr>
                                        <p:cTn dur="500" id="7"/>
                                        <p:tgtEl>
                                          <p:spTgt spid="11"/>
                                        </p:tgtEl>
                                      </p:cBhvr>
                                    </p:animEffect>
                                  </p:childTnLst>
                                </p:cTn>
                              </p:par>
                              <p:par>
                                <p:cTn fill="hold" id="8" nodeType="withEffect" presetClass="entr" presetID="10" presetSubtype="0">
                                  <p:stCondLst>
                                    <p:cond delay="0"/>
                                  </p:stCondLst>
                                  <p:childTnLst>
                                    <p:set>
                                      <p:cBhvr>
                                        <p:cTn dur="1" fill="hold" id="9">
                                          <p:stCondLst>
                                            <p:cond delay="0"/>
                                          </p:stCondLst>
                                        </p:cTn>
                                        <p:tgtEl>
                                          <p:spTgt spid="12"/>
                                        </p:tgtEl>
                                        <p:attrNameLst>
                                          <p:attrName>style.visibility</p:attrName>
                                        </p:attrNameLst>
                                      </p:cBhvr>
                                      <p:to>
                                        <p:strVal val="visible"/>
                                      </p:to>
                                    </p:set>
                                    <p:animEffect filter="fade" transition="in">
                                      <p:cBhvr>
                                        <p:cTn dur="500" id="10"/>
                                        <p:tgtEl>
                                          <p:spTgt spid="12"/>
                                        </p:tgtEl>
                                      </p:cBhvr>
                                    </p:animEffect>
                                  </p:childTnLst>
                                </p:cTn>
                              </p:par>
                              <p:par>
                                <p:cTn fill="hold" id="11" nodeType="withEffect" presetClass="entr" presetID="10" presetSubtype="0">
                                  <p:stCondLst>
                                    <p:cond delay="0"/>
                                  </p:stCondLst>
                                  <p:childTnLst>
                                    <p:set>
                                      <p:cBhvr>
                                        <p:cTn dur="1" fill="hold" id="12">
                                          <p:stCondLst>
                                            <p:cond delay="0"/>
                                          </p:stCondLst>
                                        </p:cTn>
                                        <p:tgtEl>
                                          <p:spTgt spid="13"/>
                                        </p:tgtEl>
                                        <p:attrNameLst>
                                          <p:attrName>style.visibility</p:attrName>
                                        </p:attrNameLst>
                                      </p:cBhvr>
                                      <p:to>
                                        <p:strVal val="visible"/>
                                      </p:to>
                                    </p:set>
                                    <p:animEffect filter="fade" transition="in">
                                      <p:cBhvr>
                                        <p:cTn dur="500" id="13"/>
                                        <p:tgtEl>
                                          <p:spTgt spid="13"/>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10" presetSubtype="0">
                                  <p:stCondLst>
                                    <p:cond delay="0"/>
                                  </p:stCondLst>
                                  <p:childTnLst>
                                    <p:set>
                                      <p:cBhvr>
                                        <p:cTn dur="1" fill="hold" id="17">
                                          <p:stCondLst>
                                            <p:cond delay="0"/>
                                          </p:stCondLst>
                                        </p:cTn>
                                        <p:tgtEl>
                                          <p:spTgt spid="14"/>
                                        </p:tgtEl>
                                        <p:attrNameLst>
                                          <p:attrName>style.visibility</p:attrName>
                                        </p:attrNameLst>
                                      </p:cBhvr>
                                      <p:to>
                                        <p:strVal val="visible"/>
                                      </p:to>
                                    </p:set>
                                    <p:animEffect filter="fade" transition="in">
                                      <p:cBhvr>
                                        <p:cTn dur="500" id="18"/>
                                        <p:tgtEl>
                                          <p:spTgt spid="1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P grpId="0" spid="14"/>
    </p:bldLst>
  </p:timing>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4890C-08BB-7E00-6229-171358FCC6BB}"/>
              </a:ext>
            </a:extLst>
          </p:cNvPr>
          <p:cNvSpPr>
            <a:spLocks noGrp="1"/>
          </p:cNvSpPr>
          <p:nvPr>
            <p:ph type="title"/>
          </p:nvPr>
        </p:nvSpPr>
        <p:spPr>
          <a:xfrm>
            <a:off x="354330" y="332369"/>
            <a:ext cx="8435340" cy="685800"/>
          </a:xfrm>
        </p:spPr>
        <p:txBody>
          <a:bodyPr>
            <a:noAutofit/>
          </a:bodyPr>
          <a:lstStyle/>
          <a:p>
            <a:pPr algn="ctr" defTabSz="457189"/>
            <a:r>
              <a:rPr b="0" dirty="0" lang="en-US" sz="4400">
                <a:solidFill>
                  <a:schemeClr val="tx1"/>
                </a:solidFill>
                <a:latin charset="0" panose="02040503050406030204" pitchFamily="18" typeface="Cambria"/>
                <a:ea charset="0" panose="02040503050406030204" pitchFamily="18" typeface="Cambria"/>
              </a:rPr>
              <a:t>A tale of two feet</a:t>
            </a:r>
          </a:p>
        </p:txBody>
      </p:sp>
      <p:pic>
        <p:nvPicPr>
          <p:cNvPr descr="http://annerussellart.com/newimages/Twoleftfeet.jpg" id="4" name="Picture 2">
            <a:extLst>
              <a:ext uri="{FF2B5EF4-FFF2-40B4-BE49-F238E27FC236}">
                <a16:creationId xmlns:a16="http://schemas.microsoft.com/office/drawing/2014/main" id="{8B13C448-F2A1-7F42-E3FF-A7E5127B3A0E}"/>
              </a:ext>
            </a:extLst>
          </p:cNvPr>
          <p:cNvPicPr>
            <a:picLocks noChangeArrowheads="1" noChangeAspect="1"/>
          </p:cNvPicPr>
          <p:nvPr/>
        </p:nvPicPr>
        <p:blipFill rotWithShape="1">
          <a:blip cstate="print" r:embed="rId2">
            <a:extLst>
              <a:ext uri="{BEBA8EAE-BF5A-486C-A8C5-ECC9F3942E4B}">
                <a14:imgProps xmlns:a14="http://schemas.microsoft.com/office/drawing/2010/main">
                  <a14:imgLayer r:embed="rId3">
                    <a14:imgEffect>
                      <a14:backgroundRemoval b="94000" l="3922" r="95798" t="10000"/>
                    </a14:imgEffect>
                  </a14:imgLayer>
                </a14:imgProps>
              </a:ext>
              <a:ext uri="{28A0092B-C50C-407E-A947-70E740481C1C}">
                <a14:useLocalDpi xmlns:a14="http://schemas.microsoft.com/office/drawing/2010/main"/>
              </a:ext>
            </a:extLst>
          </a:blip>
          <a:srcRect b="2" l="-5786" r="233" t="214"/>
          <a:stretch/>
        </p:blipFill>
        <p:spPr bwMode="auto">
          <a:xfrm>
            <a:off x="7162579" y="0"/>
            <a:ext cx="1988820" cy="2301271"/>
          </a:xfrm>
          <a:prstGeom prst="rect">
            <a:avLst/>
          </a:prstGeom>
          <a:effectLst/>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AB2FF72E-1B04-F1DE-4136-2321278417FA}"/>
              </a:ext>
            </a:extLst>
          </p:cNvPr>
          <p:cNvSpPr txBox="1">
            <a:spLocks/>
          </p:cNvSpPr>
          <p:nvPr/>
        </p:nvSpPr>
        <p:spPr>
          <a:xfrm>
            <a:off x="1143001" y="1259057"/>
            <a:ext cx="6858000" cy="551259"/>
          </a:xfrm>
          <a:prstGeom prst="rect">
            <a:avLst/>
          </a:prstGeom>
        </p:spPr>
        <p:txBody>
          <a:bodyPr bIns="34290" lIns="68580" rIns="68580" rtlCol="0" tIns="34290" vert="horz">
            <a:normAutofit/>
          </a:bodyPr>
          <a:lst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a:lstStyle>
          <a:p>
            <a:pPr algn="ctr" defTabSz="685800" indent="0" marL="0">
              <a:spcBef>
                <a:spcPts val="750"/>
              </a:spcBef>
              <a:buNone/>
            </a:pPr>
            <a:r>
              <a:rPr b="1" dirty="0" lang="en-US" sz="2700">
                <a:solidFill>
                  <a:srgbClr val="44546A">
                    <a:lumMod val="75000"/>
                  </a:srgbClr>
                </a:solidFill>
                <a:latin typeface="Calibri"/>
              </a:rPr>
              <a:t>Who uses U.S. survey feet?</a:t>
            </a:r>
          </a:p>
        </p:txBody>
      </p:sp>
      <p:sp>
        <p:nvSpPr>
          <p:cNvPr id="16" name="Rectangle 15">
            <a:extLst>
              <a:ext uri="{FF2B5EF4-FFF2-40B4-BE49-F238E27FC236}">
                <a16:creationId xmlns:a16="http://schemas.microsoft.com/office/drawing/2014/main" id="{D859539D-BB2F-83C5-575E-59BCD6CB6F57}"/>
              </a:ext>
            </a:extLst>
          </p:cNvPr>
          <p:cNvSpPr/>
          <p:nvPr/>
        </p:nvSpPr>
        <p:spPr>
          <a:xfrm>
            <a:off x="2286000" y="1885772"/>
            <a:ext cx="5600700" cy="854080"/>
          </a:xfrm>
          <a:prstGeom prst="rect">
            <a:avLst/>
          </a:prstGeom>
        </p:spPr>
        <p:txBody>
          <a:bodyPr wrap="square">
            <a:spAutoFit/>
          </a:bodyPr>
          <a:lstStyle/>
          <a:p>
            <a:pPr defTabSz="685800" indent="-214313" lvl="1" marL="557213">
              <a:spcAft>
                <a:spcPts val="900"/>
              </a:spcAft>
              <a:buFont charset="0" panose="020B0604020202020204" pitchFamily="34" typeface="Arial"/>
              <a:buChar char="•"/>
              <a:defRPr/>
            </a:pPr>
            <a:r>
              <a:rPr dirty="0" lang="en-US" sz="2100">
                <a:solidFill>
                  <a:srgbClr val="1F497D">
                    <a:lumMod val="75000"/>
                  </a:srgbClr>
                </a:solidFill>
                <a:latin typeface="Calibri"/>
              </a:rPr>
              <a:t>Surveyors in most (</a:t>
            </a:r>
            <a:r>
              <a:rPr dirty="0" i="1" lang="en-US" sz="2100">
                <a:solidFill>
                  <a:srgbClr val="1F497D">
                    <a:lumMod val="75000"/>
                  </a:srgbClr>
                </a:solidFill>
                <a:latin typeface="Calibri"/>
              </a:rPr>
              <a:t>not all</a:t>
            </a:r>
            <a:r>
              <a:rPr dirty="0" lang="en-US" sz="2100">
                <a:solidFill>
                  <a:srgbClr val="1F497D">
                    <a:lumMod val="75000"/>
                  </a:srgbClr>
                </a:solidFill>
                <a:latin typeface="Calibri"/>
              </a:rPr>
              <a:t>) states</a:t>
            </a:r>
          </a:p>
          <a:p>
            <a:pPr defTabSz="685800" indent="-214313" lvl="1" marL="557213">
              <a:buFont charset="0" panose="020B0604020202020204" pitchFamily="34" typeface="Arial"/>
              <a:buChar char="•"/>
              <a:defRPr/>
            </a:pPr>
            <a:r>
              <a:rPr dirty="0" lang="en-US" sz="2100">
                <a:solidFill>
                  <a:srgbClr val="1F497D">
                    <a:lumMod val="75000"/>
                  </a:srgbClr>
                </a:solidFill>
                <a:latin typeface="Calibri"/>
              </a:rPr>
              <a:t>But it impacts </a:t>
            </a:r>
            <a:r>
              <a:rPr b="1" dirty="0" i="1" lang="en-US" sz="2100">
                <a:solidFill>
                  <a:srgbClr val="1F497D">
                    <a:lumMod val="75000"/>
                  </a:srgbClr>
                </a:solidFill>
                <a:latin typeface="Calibri"/>
              </a:rPr>
              <a:t>everyone</a:t>
            </a:r>
          </a:p>
        </p:txBody>
      </p:sp>
      <p:sp>
        <p:nvSpPr>
          <p:cNvPr id="17" name="Rectangle 16">
            <a:extLst>
              <a:ext uri="{FF2B5EF4-FFF2-40B4-BE49-F238E27FC236}">
                <a16:creationId xmlns:a16="http://schemas.microsoft.com/office/drawing/2014/main" id="{4E9182DF-39FD-9248-EBA1-8725FA7ADE6D}"/>
              </a:ext>
            </a:extLst>
          </p:cNvPr>
          <p:cNvSpPr/>
          <p:nvPr/>
        </p:nvSpPr>
        <p:spPr>
          <a:xfrm>
            <a:off x="1143001" y="3023238"/>
            <a:ext cx="6857999" cy="1569660"/>
          </a:xfrm>
          <a:prstGeom prst="rect">
            <a:avLst/>
          </a:prstGeom>
        </p:spPr>
        <p:txBody>
          <a:bodyPr wrap="square">
            <a:spAutoFit/>
          </a:bodyPr>
          <a:lstStyle/>
          <a:p>
            <a:pPr algn="ctr" defTabSz="685800" lvl="1" marL="342900">
              <a:defRPr/>
            </a:pPr>
            <a:r>
              <a:rPr dirty="0" lang="en-US" sz="2400">
                <a:solidFill>
                  <a:srgbClr val="C0504D">
                    <a:lumMod val="75000"/>
                  </a:srgbClr>
                </a:solidFill>
                <a:latin typeface="Calibri"/>
              </a:rPr>
              <a:t>It is a major issue for the </a:t>
            </a:r>
            <a:br>
              <a:rPr dirty="0" lang="en-US" sz="2400">
                <a:solidFill>
                  <a:srgbClr val="C0504D">
                    <a:lumMod val="75000"/>
                  </a:srgbClr>
                </a:solidFill>
                <a:latin typeface="Calibri"/>
              </a:rPr>
            </a:br>
            <a:r>
              <a:rPr b="1" dirty="0" i="1" lang="en-US" sz="2400">
                <a:solidFill>
                  <a:srgbClr val="C0504D">
                    <a:lumMod val="75000"/>
                  </a:srgbClr>
                </a:solidFill>
                <a:latin typeface="Calibri"/>
              </a:rPr>
              <a:t>National Spatial Reference System</a:t>
            </a:r>
            <a:r>
              <a:rPr dirty="0" lang="en-US" sz="2400">
                <a:solidFill>
                  <a:srgbClr val="C0504D">
                    <a:lumMod val="75000"/>
                  </a:srgbClr>
                </a:solidFill>
                <a:latin typeface="Calibri"/>
              </a:rPr>
              <a:t> (NSRS),</a:t>
            </a:r>
            <a:br>
              <a:rPr dirty="0" lang="en-US" sz="2400">
                <a:solidFill>
                  <a:srgbClr val="C0504D">
                    <a:lumMod val="75000"/>
                  </a:srgbClr>
                </a:solidFill>
                <a:latin typeface="Calibri"/>
              </a:rPr>
            </a:br>
            <a:r>
              <a:rPr dirty="0" lang="en-US" sz="2400">
                <a:solidFill>
                  <a:srgbClr val="C0504D">
                    <a:lumMod val="75000"/>
                  </a:srgbClr>
                </a:solidFill>
                <a:latin typeface="Calibri"/>
              </a:rPr>
              <a:t>especially </a:t>
            </a:r>
            <a:r>
              <a:rPr b="1" dirty="0" i="1" lang="en-US" sz="2400">
                <a:solidFill>
                  <a:srgbClr val="C0504D">
                    <a:lumMod val="75000"/>
                  </a:srgbClr>
                </a:solidFill>
                <a:latin typeface="Calibri"/>
              </a:rPr>
              <a:t>State Plane coordinates</a:t>
            </a:r>
            <a:br>
              <a:rPr b="1" dirty="0" i="1" lang="en-US" sz="2400">
                <a:solidFill>
                  <a:srgbClr val="C0504D">
                    <a:lumMod val="75000"/>
                  </a:srgbClr>
                </a:solidFill>
                <a:latin typeface="Calibri"/>
              </a:rPr>
            </a:br>
            <a:r>
              <a:rPr dirty="0" lang="en-US" sz="2400">
                <a:solidFill>
                  <a:srgbClr val="C0504D">
                    <a:lumMod val="75000"/>
                  </a:srgbClr>
                </a:solidFill>
                <a:latin typeface="Calibri"/>
              </a:rPr>
              <a:t>(and other projected coordinate systems)</a:t>
            </a:r>
          </a:p>
        </p:txBody>
      </p:sp>
    </p:spTree>
    <p:extLst>
      <p:ext uri="{BB962C8B-B14F-4D97-AF65-F5344CB8AC3E}">
        <p14:creationId xmlns:p14="http://schemas.microsoft.com/office/powerpoint/2010/main" val="992732363"/>
      </p:ext>
    </p:extLst>
  </p:cSld>
  <p:clrMapOvr>
    <a:masterClrMapping/>
  </p:clrMapOvr>
  <mc:AlternateContent xmlns:mc="http://schemas.openxmlformats.org/markup-compatibility/2006" xmlns:p14="http://schemas.microsoft.com/office/powerpoint/2010/main">
    <mc:Choice Requires="p14">
      <p:transition p14:dur="700" spd="med">
        <p:fade/>
      </p:transition>
    </mc:Choice>
    <mc:Fallback xmlns="">
      <p:transition spd="med">
        <p:fade/>
      </p:transition>
    </mc:Fallback>
  </mc:AlternateContent>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7"/>
                                        </p:tgtEl>
                                        <p:attrNameLst>
                                          <p:attrName>style.visibility</p:attrName>
                                        </p:attrNameLst>
                                      </p:cBhvr>
                                      <p:to>
                                        <p:strVal val="visible"/>
                                      </p:to>
                                    </p:set>
                                    <p:animEffect filter="fade" transition="in">
                                      <p:cBhvr>
                                        <p:cTn dur="500" id="7"/>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17"/>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3FB4-1135-468A-8983-5B3FE5142605}"/>
              </a:ext>
            </a:extLst>
          </p:cNvPr>
          <p:cNvSpPr>
            <a:spLocks noGrp="1"/>
          </p:cNvSpPr>
          <p:nvPr>
            <p:ph type="title"/>
          </p:nvPr>
        </p:nvSpPr>
        <p:spPr/>
        <p:txBody>
          <a:bodyPr/>
          <a:lstStyle/>
          <a:p>
            <a:r>
              <a:rPr lang="en-US" dirty="0"/>
              <a:t>NGS Mission</a:t>
            </a:r>
          </a:p>
        </p:txBody>
      </p:sp>
      <p:sp>
        <p:nvSpPr>
          <p:cNvPr id="3" name="Content Placeholder 2">
            <a:extLst>
              <a:ext uri="{FF2B5EF4-FFF2-40B4-BE49-F238E27FC236}">
                <a16:creationId xmlns:a16="http://schemas.microsoft.com/office/drawing/2014/main" id="{A1845DBC-DDEA-422F-ADCA-2D787ED9D6BD}"/>
              </a:ext>
            </a:extLst>
          </p:cNvPr>
          <p:cNvSpPr>
            <a:spLocks noGrp="1"/>
          </p:cNvSpPr>
          <p:nvPr>
            <p:ph idx="1"/>
          </p:nvPr>
        </p:nvSpPr>
        <p:spPr>
          <a:xfrm>
            <a:off x="0" y="1200151"/>
            <a:ext cx="9144000" cy="3394472"/>
          </a:xfrm>
        </p:spPr>
        <p:txBody>
          <a:bodyPr>
            <a:noAutofit/>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defRPr/>
            </a:pPr>
            <a:r>
              <a:rPr kumimoji="0" lang="en-US" altLang="zh-CN" sz="37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Arial" panose="020B0604020202020204" pitchFamily="34" charset="0"/>
              </a:rPr>
              <a:t>Define, maintain and provide access to the </a:t>
            </a:r>
            <a:r>
              <a:rPr kumimoji="0" lang="en-US" altLang="zh-CN" sz="3700" b="1" i="0" u="none" strike="noStrike" kern="1200" cap="none" spc="0" normalizeH="0" baseline="0" noProof="0" dirty="0">
                <a:ln>
                  <a:noFill/>
                </a:ln>
                <a:solidFill>
                  <a:srgbClr val="C00000"/>
                </a:solidFill>
                <a:effectLst/>
                <a:uLnTx/>
                <a:uFillTx/>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kumimoji="0" lang="en-US" altLang="zh-CN" sz="3700" b="0" i="0" u="none" strike="noStrike" kern="1200" cap="none" spc="0" normalizeH="0" baseline="0" noProof="0" dirty="0">
                <a:ln>
                  <a:noFill/>
                </a:ln>
                <a:solidFill>
                  <a:schemeClr val="tx1">
                    <a:lumMod val="65000"/>
                    <a:lumOff val="35000"/>
                  </a:schemeClr>
                </a:solidFill>
                <a:effectLst/>
                <a:uLnTx/>
                <a:uFillTx/>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a:t>
            </a:r>
          </a:p>
        </p:txBody>
      </p:sp>
    </p:spTree>
    <p:extLst>
      <p:ext uri="{BB962C8B-B14F-4D97-AF65-F5344CB8AC3E}">
        <p14:creationId xmlns:p14="http://schemas.microsoft.com/office/powerpoint/2010/main" val="2729241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BFBCFC-5CA8-30C2-208E-43CAFC6C4474}"/>
              </a:ext>
            </a:extLst>
          </p:cNvPr>
          <p:cNvSpPr>
            <a:spLocks noGrp="1"/>
          </p:cNvSpPr>
          <p:nvPr>
            <p:ph type="sldNum" sz="quarter" idx="12"/>
          </p:nvPr>
        </p:nvSpPr>
        <p:spPr/>
        <p:txBody>
          <a:bodyPr/>
          <a:lstStyle/>
          <a:p>
            <a:pPr defTabSz="342900"/>
            <a:fld id="{FCA8DAF9-CFC1-344C-89B7-DCB2EBBDC673}" type="slidenum">
              <a:rPr lang="en-US">
                <a:solidFill>
                  <a:prstClr val="white">
                    <a:lumMod val="50000"/>
                  </a:prstClr>
                </a:solidFill>
                <a:latin typeface="Calibri"/>
              </a:rPr>
              <a:pPr defTabSz="342900"/>
              <a:t>70</a:t>
            </a:fld>
            <a:endParaRPr lang="en-US" dirty="0">
              <a:solidFill>
                <a:prstClr val="white">
                  <a:lumMod val="50000"/>
                </a:prstClr>
              </a:solidFill>
              <a:latin typeface="Calibri"/>
            </a:endParaRPr>
          </a:p>
        </p:txBody>
      </p:sp>
      <p:sp>
        <p:nvSpPr>
          <p:cNvPr id="4" name="Title 2">
            <a:extLst>
              <a:ext uri="{FF2B5EF4-FFF2-40B4-BE49-F238E27FC236}">
                <a16:creationId xmlns:a16="http://schemas.microsoft.com/office/drawing/2014/main" id="{0C322C77-6255-2BCD-EE32-50B16B7CA6F4}"/>
              </a:ext>
            </a:extLst>
          </p:cNvPr>
          <p:cNvSpPr>
            <a:spLocks noGrp="1"/>
          </p:cNvSpPr>
          <p:nvPr>
            <p:ph type="title"/>
          </p:nvPr>
        </p:nvSpPr>
        <p:spPr>
          <a:xfrm>
            <a:off x="342900" y="342900"/>
            <a:ext cx="8435579" cy="685800"/>
          </a:xfrm>
        </p:spPr>
        <p:txBody>
          <a:bodyPr>
            <a:noAutofit/>
          </a:bodyPr>
          <a:lstStyle/>
          <a:p>
            <a:pPr algn="ctr" defTabSz="457189"/>
            <a:r>
              <a:rPr lang="en-US" sz="3600" b="0" dirty="0">
                <a:solidFill>
                  <a:schemeClr val="tx1"/>
                </a:solidFill>
                <a:latin typeface="Cambria" panose="02040503050406030204" pitchFamily="18" charset="0"/>
                <a:ea typeface="Cambria" panose="02040503050406030204" pitchFamily="18" charset="0"/>
              </a:rPr>
              <a:t>Horizontal error when mixing up feet</a:t>
            </a:r>
          </a:p>
        </p:txBody>
      </p:sp>
      <p:pic>
        <p:nvPicPr>
          <p:cNvPr id="6" name="Picture 5">
            <a:extLst>
              <a:ext uri="{FF2B5EF4-FFF2-40B4-BE49-F238E27FC236}">
                <a16:creationId xmlns:a16="http://schemas.microsoft.com/office/drawing/2014/main" id="{8CAEE9B3-1710-7761-1D90-D6D13A790226}"/>
              </a:ext>
            </a:extLst>
          </p:cNvPr>
          <p:cNvPicPr>
            <a:picLocks noChangeAspect="1"/>
          </p:cNvPicPr>
          <p:nvPr/>
        </p:nvPicPr>
        <p:blipFill rotWithShape="1">
          <a:blip r:embed="rId2" cstate="print">
            <a:clrChange>
              <a:clrFrom>
                <a:srgbClr val="CCCCCC"/>
              </a:clrFrom>
              <a:clrTo>
                <a:srgbClr val="CCCCCC">
                  <a:alpha val="0"/>
                </a:srgbClr>
              </a:clrTo>
            </a:clrChange>
            <a:extLst>
              <a:ext uri="{28A0092B-C50C-407E-A947-70E740481C1C}">
                <a14:useLocalDpi xmlns:a14="http://schemas.microsoft.com/office/drawing/2010/main" val="0"/>
              </a:ext>
            </a:extLst>
          </a:blip>
          <a:srcRect t="18222" r="50000" b="7315"/>
          <a:stretch/>
        </p:blipFill>
        <p:spPr>
          <a:xfrm>
            <a:off x="665544" y="1303020"/>
            <a:ext cx="3429000" cy="3830003"/>
          </a:xfrm>
          <a:prstGeom prst="rect">
            <a:avLst/>
          </a:prstGeom>
        </p:spPr>
      </p:pic>
      <p:sp>
        <p:nvSpPr>
          <p:cNvPr id="7" name="Content Placeholder 2">
            <a:extLst>
              <a:ext uri="{FF2B5EF4-FFF2-40B4-BE49-F238E27FC236}">
                <a16:creationId xmlns:a16="http://schemas.microsoft.com/office/drawing/2014/main" id="{4018D715-FF06-B4B2-5C43-70F163B21181}"/>
              </a:ext>
            </a:extLst>
          </p:cNvPr>
          <p:cNvSpPr txBox="1">
            <a:spLocks/>
          </p:cNvSpPr>
          <p:nvPr/>
        </p:nvSpPr>
        <p:spPr bwMode="auto">
          <a:xfrm>
            <a:off x="969478" y="960119"/>
            <a:ext cx="3125066" cy="39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pPr>
            <a:r>
              <a:rPr lang="en-US" sz="2100" b="1" dirty="0">
                <a:solidFill>
                  <a:srgbClr val="44546A">
                    <a:lumMod val="75000"/>
                  </a:srgbClr>
                </a:solidFill>
                <a:latin typeface="Calibri"/>
              </a:rPr>
              <a:t>SPCS 83 AZ Central Zone</a:t>
            </a:r>
          </a:p>
        </p:txBody>
      </p:sp>
      <p:sp>
        <p:nvSpPr>
          <p:cNvPr id="8" name="Content Placeholder 2">
            <a:extLst>
              <a:ext uri="{FF2B5EF4-FFF2-40B4-BE49-F238E27FC236}">
                <a16:creationId xmlns:a16="http://schemas.microsoft.com/office/drawing/2014/main" id="{B87C1BF2-F959-3EBB-201C-06A763DB0722}"/>
              </a:ext>
            </a:extLst>
          </p:cNvPr>
          <p:cNvSpPr txBox="1">
            <a:spLocks/>
          </p:cNvSpPr>
          <p:nvPr/>
        </p:nvSpPr>
        <p:spPr bwMode="auto">
          <a:xfrm>
            <a:off x="5101736" y="960119"/>
            <a:ext cx="3125068" cy="39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sp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342900">
              <a:buNone/>
            </a:pPr>
            <a:r>
              <a:rPr lang="en-US" sz="2100" b="1" dirty="0">
                <a:solidFill>
                  <a:srgbClr val="44546A">
                    <a:lumMod val="75000"/>
                  </a:srgbClr>
                </a:solidFill>
                <a:latin typeface="Calibri"/>
              </a:rPr>
              <a:t>UTM 83 12 North Zone</a:t>
            </a:r>
          </a:p>
        </p:txBody>
      </p:sp>
      <p:pic>
        <p:nvPicPr>
          <p:cNvPr id="9" name="Picture 8">
            <a:extLst>
              <a:ext uri="{FF2B5EF4-FFF2-40B4-BE49-F238E27FC236}">
                <a16:creationId xmlns:a16="http://schemas.microsoft.com/office/drawing/2014/main" id="{9586A7B7-F351-966F-E1C3-92B564F8FFDC}"/>
              </a:ext>
            </a:extLst>
          </p:cNvPr>
          <p:cNvPicPr>
            <a:picLocks noChangeAspect="1"/>
          </p:cNvPicPr>
          <p:nvPr/>
        </p:nvPicPr>
        <p:blipFill rotWithShape="1">
          <a:blip r:embed="rId2" cstate="print">
            <a:clrChange>
              <a:clrFrom>
                <a:srgbClr val="CCCCCC"/>
              </a:clrFrom>
              <a:clrTo>
                <a:srgbClr val="CCCCCC">
                  <a:alpha val="0"/>
                </a:srgbClr>
              </a:clrTo>
            </a:clrChange>
            <a:extLst>
              <a:ext uri="{28A0092B-C50C-407E-A947-70E740481C1C}">
                <a14:useLocalDpi xmlns:a14="http://schemas.microsoft.com/office/drawing/2010/main" val="0"/>
              </a:ext>
            </a:extLst>
          </a:blip>
          <a:srcRect l="50000" t="18222" b="7315"/>
          <a:stretch/>
        </p:blipFill>
        <p:spPr>
          <a:xfrm>
            <a:off x="4797803" y="1313497"/>
            <a:ext cx="3429000" cy="3830003"/>
          </a:xfrm>
          <a:prstGeom prst="rect">
            <a:avLst/>
          </a:prstGeom>
        </p:spPr>
      </p:pic>
    </p:spTree>
    <p:extLst>
      <p:ext uri="{BB962C8B-B14F-4D97-AF65-F5344CB8AC3E}">
        <p14:creationId xmlns:p14="http://schemas.microsoft.com/office/powerpoint/2010/main" val="423202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2FD5BB1-9828-C452-E4AB-1EE9BA3FCCE5}"/>
              </a:ext>
            </a:extLst>
          </p:cNvPr>
          <p:cNvPicPr>
            <a:picLocks noChangeAspect="1"/>
          </p:cNvPicPr>
          <p:nvPr/>
        </p:nvPicPr>
        <p:blipFill>
          <a:blip r:embed="rId2"/>
          <a:stretch>
            <a:fillRect/>
          </a:stretch>
        </p:blipFill>
        <p:spPr>
          <a:xfrm>
            <a:off x="2651760" y="68580"/>
            <a:ext cx="6492240" cy="4869180"/>
          </a:xfrm>
          <a:prstGeom prst="rect">
            <a:avLst/>
          </a:prstGeom>
        </p:spPr>
      </p:pic>
      <p:pic>
        <p:nvPicPr>
          <p:cNvPr id="21" name="Picture 20">
            <a:extLst>
              <a:ext uri="{FF2B5EF4-FFF2-40B4-BE49-F238E27FC236}">
                <a16:creationId xmlns:a16="http://schemas.microsoft.com/office/drawing/2014/main" id="{75417E57-B976-7D5B-335E-9A08CB630158}"/>
              </a:ext>
            </a:extLst>
          </p:cNvPr>
          <p:cNvPicPr>
            <a:picLocks noChangeAspect="1"/>
          </p:cNvPicPr>
          <p:nvPr/>
        </p:nvPicPr>
        <p:blipFill>
          <a:blip r:embed="rId3"/>
          <a:stretch>
            <a:fillRect/>
          </a:stretch>
        </p:blipFill>
        <p:spPr>
          <a:xfrm>
            <a:off x="2651760" y="68580"/>
            <a:ext cx="6492240" cy="4869180"/>
          </a:xfrm>
          <a:prstGeom prst="rect">
            <a:avLst/>
          </a:prstGeom>
        </p:spPr>
      </p:pic>
      <p:pic>
        <p:nvPicPr>
          <p:cNvPr id="19" name="Picture 18">
            <a:extLst>
              <a:ext uri="{FF2B5EF4-FFF2-40B4-BE49-F238E27FC236}">
                <a16:creationId xmlns:a16="http://schemas.microsoft.com/office/drawing/2014/main" id="{C9DAE072-23FE-5CC8-EF92-C702F1DE1276}"/>
              </a:ext>
            </a:extLst>
          </p:cNvPr>
          <p:cNvPicPr>
            <a:picLocks noChangeAspect="1"/>
          </p:cNvPicPr>
          <p:nvPr/>
        </p:nvPicPr>
        <p:blipFill>
          <a:blip r:embed="rId4"/>
          <a:stretch>
            <a:fillRect/>
          </a:stretch>
        </p:blipFill>
        <p:spPr>
          <a:xfrm>
            <a:off x="2647688" y="68580"/>
            <a:ext cx="6492240" cy="4869180"/>
          </a:xfrm>
          <a:prstGeom prst="rect">
            <a:avLst/>
          </a:prstGeom>
        </p:spPr>
      </p:pic>
      <p:pic>
        <p:nvPicPr>
          <p:cNvPr id="17" name="Picture 16">
            <a:extLst>
              <a:ext uri="{FF2B5EF4-FFF2-40B4-BE49-F238E27FC236}">
                <a16:creationId xmlns:a16="http://schemas.microsoft.com/office/drawing/2014/main" id="{426C0632-0B6F-011E-A972-309A5A9D7C39}"/>
              </a:ext>
            </a:extLst>
          </p:cNvPr>
          <p:cNvPicPr>
            <a:picLocks noChangeAspect="1"/>
          </p:cNvPicPr>
          <p:nvPr/>
        </p:nvPicPr>
        <p:blipFill>
          <a:blip r:embed="rId5"/>
          <a:stretch>
            <a:fillRect/>
          </a:stretch>
        </p:blipFill>
        <p:spPr>
          <a:xfrm>
            <a:off x="2651760" y="68580"/>
            <a:ext cx="6492240" cy="4869180"/>
          </a:xfrm>
          <a:prstGeom prst="rect">
            <a:avLst/>
          </a:prstGeom>
        </p:spPr>
      </p:pic>
      <p:pic>
        <p:nvPicPr>
          <p:cNvPr id="15" name="Picture 14">
            <a:extLst>
              <a:ext uri="{FF2B5EF4-FFF2-40B4-BE49-F238E27FC236}">
                <a16:creationId xmlns:a16="http://schemas.microsoft.com/office/drawing/2014/main" id="{2241F78E-30FC-6EA5-FF8E-EEF3D8F9D863}"/>
              </a:ext>
            </a:extLst>
          </p:cNvPr>
          <p:cNvPicPr>
            <a:picLocks noChangeAspect="1"/>
          </p:cNvPicPr>
          <p:nvPr/>
        </p:nvPicPr>
        <p:blipFill>
          <a:blip r:embed="rId6"/>
          <a:stretch>
            <a:fillRect/>
          </a:stretch>
        </p:blipFill>
        <p:spPr>
          <a:xfrm>
            <a:off x="2655833" y="68580"/>
            <a:ext cx="6492240" cy="4869180"/>
          </a:xfrm>
          <a:prstGeom prst="rect">
            <a:avLst/>
          </a:prstGeom>
        </p:spPr>
      </p:pic>
      <p:sp>
        <p:nvSpPr>
          <p:cNvPr id="4" name="Slide Number Placeholder 3">
            <a:extLst>
              <a:ext uri="{FF2B5EF4-FFF2-40B4-BE49-F238E27FC236}">
                <a16:creationId xmlns:a16="http://schemas.microsoft.com/office/drawing/2014/main" id="{263877FF-BC29-6D8C-8FE9-FC615EFF9933}"/>
              </a:ext>
            </a:extLst>
          </p:cNvPr>
          <p:cNvSpPr>
            <a:spLocks noGrp="1"/>
          </p:cNvSpPr>
          <p:nvPr>
            <p:ph type="sldNum" sz="quarter" idx="10"/>
          </p:nvPr>
        </p:nvSpPr>
        <p:spPr/>
        <p:txBody>
          <a:bodyPr/>
          <a:lstStyle/>
          <a:p>
            <a:pPr defTabSz="342900">
              <a:defRPr/>
            </a:pPr>
            <a:fld id="{FCA8DAF9-CFC1-344C-89B7-DCB2EBBDC673}" type="slidenum">
              <a:rPr lang="en-US">
                <a:solidFill>
                  <a:prstClr val="white"/>
                </a:solidFill>
                <a:latin typeface="Calibri" panose="020F0502020204030204"/>
              </a:rPr>
              <a:pPr defTabSz="342900">
                <a:defRPr/>
              </a:pPr>
              <a:t>71</a:t>
            </a:fld>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049D3D2-FCE5-44F4-796B-EC0E1EA84681}"/>
              </a:ext>
            </a:extLst>
          </p:cNvPr>
          <p:cNvSpPr>
            <a:spLocks noGrp="1"/>
          </p:cNvSpPr>
          <p:nvPr>
            <p:ph type="title" idx="4294967295"/>
          </p:nvPr>
        </p:nvSpPr>
        <p:spPr>
          <a:xfrm>
            <a:off x="68580" y="137161"/>
            <a:ext cx="2605088" cy="754856"/>
          </a:xfrm>
        </p:spPr>
        <p:txBody>
          <a:bodyPr anchor="t" anchorCtr="0">
            <a:normAutofit fontScale="90000"/>
          </a:bodyPr>
          <a:lstStyle/>
          <a:p>
            <a:r>
              <a:rPr lang="en-US" sz="2400" dirty="0">
                <a:solidFill>
                  <a:schemeClr val="tx1"/>
                </a:solidFill>
                <a:latin typeface="Cambria" panose="02040503050406030204" pitchFamily="18" charset="0"/>
                <a:ea typeface="Cambria" panose="02040503050406030204" pitchFamily="18" charset="0"/>
              </a:rPr>
              <a:t>SPCS 83 legislation and foot version</a:t>
            </a:r>
          </a:p>
        </p:txBody>
      </p:sp>
      <p:sp>
        <p:nvSpPr>
          <p:cNvPr id="3" name="Text Placeholder 2">
            <a:extLst>
              <a:ext uri="{FF2B5EF4-FFF2-40B4-BE49-F238E27FC236}">
                <a16:creationId xmlns:a16="http://schemas.microsoft.com/office/drawing/2014/main" id="{68E6C18C-3C4A-0222-79A2-A643EFCB9B1E}"/>
              </a:ext>
            </a:extLst>
          </p:cNvPr>
          <p:cNvSpPr>
            <a:spLocks noGrp="1"/>
          </p:cNvSpPr>
          <p:nvPr>
            <p:ph type="body" sz="half" idx="4294967295"/>
          </p:nvPr>
        </p:nvSpPr>
        <p:spPr>
          <a:xfrm>
            <a:off x="68580" y="1097756"/>
            <a:ext cx="2605088" cy="3633788"/>
          </a:xfrm>
        </p:spPr>
        <p:txBody>
          <a:bodyPr/>
          <a:lstStyle/>
          <a:p>
            <a:pPr marL="169069" indent="-169069"/>
            <a:r>
              <a:rPr lang="en-US" dirty="0"/>
              <a:t>56 U.S. jurisdictions</a:t>
            </a:r>
          </a:p>
          <a:p>
            <a:pPr marL="169069" indent="-169069"/>
            <a:r>
              <a:rPr lang="en-US" dirty="0"/>
              <a:t>Legislation</a:t>
            </a:r>
          </a:p>
          <a:p>
            <a:pPr marL="347663" lvl="1" indent="-178594"/>
            <a:r>
              <a:rPr lang="en-US" dirty="0"/>
              <a:t>International foot:  6</a:t>
            </a:r>
          </a:p>
          <a:p>
            <a:pPr marL="347663" lvl="1" indent="-178594"/>
            <a:r>
              <a:rPr lang="en-US" dirty="0"/>
              <a:t>U.S. survey foot:  28</a:t>
            </a:r>
          </a:p>
          <a:p>
            <a:pPr marL="347663" lvl="1" indent="-178594"/>
            <a:r>
              <a:rPr lang="en-US" dirty="0"/>
              <a:t>Neither:  16</a:t>
            </a:r>
          </a:p>
          <a:p>
            <a:pPr marL="347663" lvl="1" indent="-178594"/>
            <a:r>
              <a:rPr lang="en-US" dirty="0"/>
              <a:t>No legislation at all:  6</a:t>
            </a:r>
          </a:p>
          <a:p>
            <a:pPr marL="347663" lvl="1" indent="-178594"/>
            <a:endParaRPr lang="en-US" dirty="0"/>
          </a:p>
          <a:p>
            <a:pPr indent="-345281"/>
            <a:endParaRPr lang="en-US" dirty="0"/>
          </a:p>
          <a:p>
            <a:pPr indent="-345281"/>
            <a:endParaRPr lang="en-US" dirty="0"/>
          </a:p>
        </p:txBody>
      </p:sp>
      <p:sp>
        <p:nvSpPr>
          <p:cNvPr id="11" name="Slide Number Placeholder 2">
            <a:extLst>
              <a:ext uri="{FF2B5EF4-FFF2-40B4-BE49-F238E27FC236}">
                <a16:creationId xmlns:a16="http://schemas.microsoft.com/office/drawing/2014/main" id="{6BF6F58F-D3BA-309D-2B09-1A6304B84906}"/>
              </a:ext>
            </a:extLst>
          </p:cNvPr>
          <p:cNvSpPr txBox="1">
            <a:spLocks/>
          </p:cNvSpPr>
          <p:nvPr/>
        </p:nvSpPr>
        <p:spPr>
          <a:xfrm>
            <a:off x="4914900" y="4767263"/>
            <a:ext cx="1600200" cy="273844"/>
          </a:xfrm>
          <a:prstGeom prst="rect">
            <a:avLst/>
          </a:prstGeom>
        </p:spPr>
        <p:txBody>
          <a:bodyPr/>
          <a:lstStyle>
            <a:defPPr>
              <a:defRPr lang="en-US"/>
            </a:defPPr>
            <a:lvl1pPr marL="0" algn="r" defTabSz="457200" rtl="0" eaLnBrk="1" latinLnBrk="0" hangingPunct="1">
              <a:defRPr sz="16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3BA20699-3253-714E-A86F-ABA98CEE1FD0}" type="slidenum">
              <a:rPr lang="en-US" sz="1200">
                <a:solidFill>
                  <a:prstClr val="white"/>
                </a:solidFill>
                <a:latin typeface="Calibri" panose="020F0502020204030204"/>
              </a:rPr>
              <a:pPr defTabSz="342900">
                <a:defRPr/>
              </a:pPr>
              <a:t>71</a:t>
            </a:fld>
            <a:endParaRPr lang="en-US" sz="1200" dirty="0">
              <a:solidFill>
                <a:prstClr val="white"/>
              </a:solidFill>
              <a:latin typeface="Calibri" panose="020F0502020204030204"/>
            </a:endParaRPr>
          </a:p>
        </p:txBody>
      </p:sp>
      <p:pic>
        <p:nvPicPr>
          <p:cNvPr id="13" name="Picture 12">
            <a:extLst>
              <a:ext uri="{FF2B5EF4-FFF2-40B4-BE49-F238E27FC236}">
                <a16:creationId xmlns:a16="http://schemas.microsoft.com/office/drawing/2014/main" id="{C5E9396A-F752-6F2F-EE03-004CE1FF0318}"/>
              </a:ext>
            </a:extLst>
          </p:cNvPr>
          <p:cNvPicPr>
            <a:picLocks noChangeAspect="1"/>
          </p:cNvPicPr>
          <p:nvPr/>
        </p:nvPicPr>
        <p:blipFill>
          <a:blip r:embed="rId7"/>
          <a:stretch>
            <a:fillRect/>
          </a:stretch>
        </p:blipFill>
        <p:spPr>
          <a:xfrm>
            <a:off x="2655833" y="68580"/>
            <a:ext cx="6492240" cy="4869180"/>
          </a:xfrm>
          <a:prstGeom prst="rect">
            <a:avLst/>
          </a:prstGeom>
        </p:spPr>
      </p:pic>
      <p:sp>
        <p:nvSpPr>
          <p:cNvPr id="5" name="Slide Number Placeholder 1">
            <a:extLst>
              <a:ext uri="{FF2B5EF4-FFF2-40B4-BE49-F238E27FC236}">
                <a16:creationId xmlns:a16="http://schemas.microsoft.com/office/drawing/2014/main" id="{63825D96-B26A-A693-3E08-339C1546E3D2}"/>
              </a:ext>
            </a:extLst>
          </p:cNvPr>
          <p:cNvSpPr txBox="1">
            <a:spLocks/>
          </p:cNvSpPr>
          <p:nvPr/>
        </p:nvSpPr>
        <p:spPr>
          <a:xfrm>
            <a:off x="6858000" y="4867275"/>
            <a:ext cx="2057400" cy="273844"/>
          </a:xfrm>
          <a:prstGeom prst="rect">
            <a:avLst/>
          </a:prstGeom>
        </p:spPr>
        <p:txBody>
          <a:bodyPr vert="horz" lIns="68580" tIns="34290" rIns="68580" bIns="34290" rtlCol="0" anchor="ctr"/>
          <a:lstStyle>
            <a:defPPr>
              <a:defRPr lang="en-US"/>
            </a:defPPr>
            <a:lvl1pPr marL="0" algn="r" defTabSz="457200" rtl="0" eaLnBrk="1" latinLnBrk="0" hangingPunct="1">
              <a:defRPr sz="16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18F78EF0-46D9-49D1-A73D-CC3C5E0924CA}" type="slidenum">
              <a:rPr lang="en-US" sz="1200">
                <a:latin typeface="Calibri"/>
              </a:rPr>
              <a:pPr defTabSz="685800">
                <a:defRPr/>
              </a:pPr>
              <a:t>71</a:t>
            </a:fld>
            <a:endParaRPr lang="en-US" sz="1200" dirty="0">
              <a:latin typeface="Calibri"/>
            </a:endParaRPr>
          </a:p>
        </p:txBody>
      </p:sp>
    </p:spTree>
    <p:extLst>
      <p:ext uri="{BB962C8B-B14F-4D97-AF65-F5344CB8AC3E}">
        <p14:creationId xmlns:p14="http://schemas.microsoft.com/office/powerpoint/2010/main" val="171081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371EAAFF-A768-EB4E-77FE-8DB315585699}"/>
              </a:ext>
            </a:extLst>
          </p:cNvPr>
          <p:cNvPicPr>
            <a:picLocks noChangeAspect="1"/>
          </p:cNvPicPr>
          <p:nvPr/>
        </p:nvPicPr>
        <p:blipFill rotWithShape="1">
          <a:blip r:embed="rId3"/>
          <a:srcRect b="16987"/>
          <a:stretch/>
        </p:blipFill>
        <p:spPr>
          <a:xfrm>
            <a:off x="4251960" y="411480"/>
            <a:ext cx="4800600" cy="4697730"/>
          </a:xfrm>
          <a:prstGeom prst="rect">
            <a:avLst/>
          </a:prstGeom>
          <a:effectLst>
            <a:outerShdw blurRad="63500" sx="102000" sy="102000" algn="ctr" rotWithShape="0">
              <a:prstClr val="black">
                <a:alpha val="40000"/>
              </a:prstClr>
            </a:outerShdw>
          </a:effectLst>
        </p:spPr>
      </p:pic>
      <p:sp>
        <p:nvSpPr>
          <p:cNvPr id="2" name="Slide Number Placeholder 1">
            <a:extLst>
              <a:ext uri="{FF2B5EF4-FFF2-40B4-BE49-F238E27FC236}">
                <a16:creationId xmlns:a16="http://schemas.microsoft.com/office/drawing/2014/main" id="{EF670C1F-4C93-0266-1365-8A6C3EA43B3E}"/>
              </a:ext>
            </a:extLst>
          </p:cNvPr>
          <p:cNvSpPr>
            <a:spLocks noGrp="1"/>
          </p:cNvSpPr>
          <p:nvPr>
            <p:ph type="sldNum" sz="quarter" idx="12"/>
          </p:nvPr>
        </p:nvSpPr>
        <p:spPr/>
        <p:txBody>
          <a:bodyPr/>
          <a:lstStyle/>
          <a:p>
            <a:fld id="{FCA8DAF9-CFC1-344C-89B7-DCB2EBBDC673}" type="slidenum">
              <a:rPr lang="en-US" smtClean="0"/>
              <a:pPr/>
              <a:t>72</a:t>
            </a:fld>
            <a:endParaRPr lang="en-US"/>
          </a:p>
        </p:txBody>
      </p:sp>
      <p:sp>
        <p:nvSpPr>
          <p:cNvPr id="3" name="Title 2">
            <a:extLst>
              <a:ext uri="{FF2B5EF4-FFF2-40B4-BE49-F238E27FC236}">
                <a16:creationId xmlns:a16="http://schemas.microsoft.com/office/drawing/2014/main" id="{46BF4106-7799-5F5D-0F12-13B5DF724E97}"/>
              </a:ext>
            </a:extLst>
          </p:cNvPr>
          <p:cNvSpPr>
            <a:spLocks noGrp="1"/>
          </p:cNvSpPr>
          <p:nvPr>
            <p:ph type="title"/>
          </p:nvPr>
        </p:nvSpPr>
        <p:spPr>
          <a:xfrm>
            <a:off x="68580" y="342900"/>
            <a:ext cx="4206240" cy="754380"/>
          </a:xfrm>
        </p:spPr>
        <p:txBody>
          <a:bodyPr/>
          <a:lstStyle/>
          <a:p>
            <a:r>
              <a:rPr lang="en-US" dirty="0">
                <a:solidFill>
                  <a:schemeClr val="tx1"/>
                </a:solidFill>
                <a:latin typeface="Cambria" panose="02040503050406030204" pitchFamily="18" charset="0"/>
                <a:ea typeface="Cambria" panose="02040503050406030204" pitchFamily="18" charset="0"/>
              </a:rPr>
              <a:t>What the deal with this whole U.S. survey foot thing?</a:t>
            </a:r>
          </a:p>
        </p:txBody>
      </p:sp>
      <p:sp>
        <p:nvSpPr>
          <p:cNvPr id="4" name="Content Placeholder 3">
            <a:extLst>
              <a:ext uri="{FF2B5EF4-FFF2-40B4-BE49-F238E27FC236}">
                <a16:creationId xmlns:a16="http://schemas.microsoft.com/office/drawing/2014/main" id="{3E84C996-7640-645D-0E2E-E142E00CF7BF}"/>
              </a:ext>
            </a:extLst>
          </p:cNvPr>
          <p:cNvSpPr>
            <a:spLocks noGrp="1"/>
          </p:cNvSpPr>
          <p:nvPr>
            <p:ph type="body" sz="half" idx="2"/>
          </p:nvPr>
        </p:nvSpPr>
        <p:spPr>
          <a:xfrm>
            <a:off x="68580" y="1097280"/>
            <a:ext cx="4046220" cy="3291840"/>
          </a:xfrm>
        </p:spPr>
        <p:txBody>
          <a:bodyPr/>
          <a:lstStyle/>
          <a:p>
            <a:pPr>
              <a:spcBef>
                <a:spcPts val="900"/>
              </a:spcBef>
            </a:pPr>
            <a:r>
              <a:rPr lang="en-US" b="1" i="1" dirty="0"/>
              <a:t>Deprecated on Dec 31, 2022</a:t>
            </a:r>
          </a:p>
          <a:p>
            <a:pPr marL="342900" lvl="1">
              <a:spcBef>
                <a:spcPts val="900"/>
              </a:spcBef>
            </a:pPr>
            <a:r>
              <a:rPr lang="en-US" dirty="0"/>
              <a:t>Per final determination Federal Register Notice issued on Oct 5, 2020</a:t>
            </a:r>
          </a:p>
          <a:p>
            <a:pPr marL="342900" lvl="1">
              <a:spcBef>
                <a:spcPts val="900"/>
              </a:spcBef>
            </a:pPr>
            <a:r>
              <a:rPr lang="en-US" dirty="0"/>
              <a:t>Collaborative action by National Institute of Science and Technology (NIST) and NGS</a:t>
            </a:r>
          </a:p>
          <a:p>
            <a:pPr marL="342900" lvl="1">
              <a:spcBef>
                <a:spcPts val="900"/>
              </a:spcBef>
            </a:pPr>
            <a:r>
              <a:rPr lang="en-US" dirty="0"/>
              <a:t>Describes public comments received, along with the plan, resources, training, and other information for an </a:t>
            </a:r>
            <a:r>
              <a:rPr lang="en-US" b="1" i="1" dirty="0"/>
              <a:t>orderly transition with minimum disruption</a:t>
            </a:r>
          </a:p>
          <a:p>
            <a:endParaRPr lang="en-US" dirty="0"/>
          </a:p>
        </p:txBody>
      </p:sp>
      <p:sp>
        <p:nvSpPr>
          <p:cNvPr id="7" name="TextBox 6">
            <a:extLst>
              <a:ext uri="{FF2B5EF4-FFF2-40B4-BE49-F238E27FC236}">
                <a16:creationId xmlns:a16="http://schemas.microsoft.com/office/drawing/2014/main" id="{4B070810-B9E0-1F28-24F6-7B284EC462EA}"/>
              </a:ext>
            </a:extLst>
          </p:cNvPr>
          <p:cNvSpPr txBox="1"/>
          <p:nvPr/>
        </p:nvSpPr>
        <p:spPr bwMode="auto">
          <a:xfrm>
            <a:off x="4251960" y="1920240"/>
            <a:ext cx="4800600" cy="300082"/>
          </a:xfrm>
          <a:prstGeom prst="rect">
            <a:avLst/>
          </a:prstGeom>
          <a:noFill/>
          <a:ln w="9525" algn="ctr">
            <a:noFill/>
            <a:miter lim="800000"/>
            <a:headEnd/>
            <a:tailEnd/>
          </a:ln>
          <a:effectLst/>
        </p:spPr>
        <p:txBody>
          <a:bodyPr wrap="square" rtlCol="0">
            <a:spAutoFit/>
          </a:bodyPr>
          <a:lstStyle/>
          <a:p>
            <a:pPr algn="ctr" defTabSz="685800">
              <a:spcBef>
                <a:spcPct val="50000"/>
              </a:spcBef>
              <a:defRPr/>
            </a:pPr>
            <a:r>
              <a:rPr lang="en-US" sz="1350" b="1" i="1" dirty="0">
                <a:solidFill>
                  <a:srgbClr val="FF0000"/>
                </a:solidFill>
                <a:latin typeface="Calibri"/>
                <a:cs typeface="Arial" pitchFamily="34" charset="0"/>
                <a:sym typeface="Arial"/>
              </a:rPr>
              <a:t>(this image is hyperlinked to the Federal Register page)</a:t>
            </a:r>
          </a:p>
        </p:txBody>
      </p:sp>
    </p:spTree>
    <p:extLst>
      <p:ext uri="{BB962C8B-B14F-4D97-AF65-F5344CB8AC3E}">
        <p14:creationId xmlns:p14="http://schemas.microsoft.com/office/powerpoint/2010/main" val="308004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rmAutofit/>
          </a:bodyPr>
          <a:lstStyle/>
          <a:p>
            <a:pPr algn="ctr" defTabSz="457189"/>
            <a:r>
              <a:rPr lang="en-US" sz="3600" b="0" dirty="0">
                <a:solidFill>
                  <a:schemeClr val="tx1"/>
                </a:solidFill>
                <a:latin typeface="Cambria" panose="02040503050406030204" pitchFamily="18" charset="0"/>
                <a:ea typeface="Cambria" panose="02040503050406030204" pitchFamily="18" charset="0"/>
              </a:rPr>
              <a:t>What happens now with SPCS units?</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lstStyle/>
          <a:p>
            <a:r>
              <a:rPr lang="en-US" dirty="0"/>
              <a:t>Nothing really!  </a:t>
            </a:r>
            <a:r>
              <a:rPr lang="en-US" i="1" dirty="0"/>
              <a:t>But why?!?!</a:t>
            </a:r>
            <a:r>
              <a:rPr lang="en-US" dirty="0"/>
              <a:t> </a:t>
            </a:r>
            <a:r>
              <a:rPr lang="en-US" dirty="0">
                <a:sym typeface="Wingdings" panose="05000000000000000000" pitchFamily="2" charset="2"/>
              </a:rPr>
              <a:t> </a:t>
            </a:r>
            <a:r>
              <a:rPr lang="en-US" i="1" dirty="0"/>
              <a:t>“orderly fashion with minimum disruption”</a:t>
            </a:r>
          </a:p>
          <a:p>
            <a:r>
              <a:rPr lang="en-US" dirty="0"/>
              <a:t>Continue to follow state directives for SPCS 83 (and SPCS 27)</a:t>
            </a:r>
          </a:p>
          <a:p>
            <a:pPr lvl="1"/>
            <a:r>
              <a:rPr lang="en-US" dirty="0"/>
              <a:t>The 40 states that “officially” use U.S. foot for SPCS 83</a:t>
            </a:r>
          </a:p>
          <a:p>
            <a:pPr lvl="1"/>
            <a:r>
              <a:rPr lang="en-US" dirty="0"/>
              <a:t>All SPCS 27 zones</a:t>
            </a:r>
          </a:p>
          <a:p>
            <a:pPr lvl="1"/>
            <a:r>
              <a:rPr lang="en-US" b="1" dirty="0"/>
              <a:t>NGS will support such “legacy” use forever</a:t>
            </a:r>
          </a:p>
          <a:p>
            <a:pPr lvl="1"/>
            <a:r>
              <a:rPr lang="en-US" b="1" dirty="0"/>
              <a:t>But </a:t>
            </a:r>
            <a:r>
              <a:rPr lang="en-US" b="1" i="1" dirty="0"/>
              <a:t>NOT</a:t>
            </a:r>
            <a:r>
              <a:rPr lang="en-US" b="1" dirty="0"/>
              <a:t> supported for </a:t>
            </a:r>
            <a:r>
              <a:rPr lang="en-US" b="1" i="1" dirty="0"/>
              <a:t>ANY</a:t>
            </a:r>
            <a:r>
              <a:rPr lang="en-US" b="1" dirty="0"/>
              <a:t> zones in SPCS2022</a:t>
            </a:r>
          </a:p>
          <a:p>
            <a:r>
              <a:rPr lang="en-US" dirty="0"/>
              <a:t>Please remember…</a:t>
            </a:r>
          </a:p>
          <a:p>
            <a:endParaRPr lang="en-US" dirty="0"/>
          </a:p>
        </p:txBody>
      </p:sp>
      <p:sp>
        <p:nvSpPr>
          <p:cNvPr id="5" name="TextBox 4">
            <a:extLst>
              <a:ext uri="{FF2B5EF4-FFF2-40B4-BE49-F238E27FC236}">
                <a16:creationId xmlns:a16="http://schemas.microsoft.com/office/drawing/2014/main" id="{F3BA5665-3223-972A-5972-0B88C3636656}"/>
              </a:ext>
            </a:extLst>
          </p:cNvPr>
          <p:cNvSpPr txBox="1"/>
          <p:nvPr/>
        </p:nvSpPr>
        <p:spPr>
          <a:xfrm>
            <a:off x="1611630" y="3606968"/>
            <a:ext cx="5897880" cy="1015663"/>
          </a:xfrm>
          <a:prstGeom prst="rect">
            <a:avLst/>
          </a:prstGeom>
          <a:solidFill>
            <a:srgbClr val="FFC000"/>
          </a:solidFill>
        </p:spPr>
        <p:txBody>
          <a:bodyPr wrap="square" rtlCol="0">
            <a:spAutoFit/>
          </a:bodyPr>
          <a:lstStyle/>
          <a:p>
            <a:pPr algn="ctr" defTabSz="685800">
              <a:defRPr/>
            </a:pPr>
            <a:r>
              <a:rPr lang="en-US" sz="3000" b="1" dirty="0">
                <a:latin typeface="Calibri"/>
              </a:rPr>
              <a:t>NGS will always support </a:t>
            </a:r>
            <a:br>
              <a:rPr lang="en-US" sz="3000" b="1" dirty="0">
                <a:latin typeface="Calibri"/>
              </a:rPr>
            </a:br>
            <a:r>
              <a:rPr lang="en-US" sz="3000" b="1" dirty="0">
                <a:latin typeface="Calibri"/>
              </a:rPr>
              <a:t>U.S. survey foot for SPCS 83 and 27</a:t>
            </a:r>
          </a:p>
        </p:txBody>
      </p:sp>
    </p:spTree>
    <p:extLst>
      <p:ext uri="{BB962C8B-B14F-4D97-AF65-F5344CB8AC3E}">
        <p14:creationId xmlns:p14="http://schemas.microsoft.com/office/powerpoint/2010/main" val="35330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35" presetClass="emph" presetSubtype="0" repeatCount="indefinite" fill="hold" grpId="1" nodeType="afterEffect">
                                  <p:stCondLst>
                                    <p:cond delay="0"/>
                                  </p:stCondLst>
                                  <p:childTnLst>
                                    <p:anim calcmode="discrete" valueType="str">
                                      <p:cBhvr>
                                        <p:cTn id="14" dur="3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4304A-8CEA-41F0-B1D4-2E2AB981C47E}"/>
              </a:ext>
            </a:extLst>
          </p:cNvPr>
          <p:cNvSpPr>
            <a:spLocks noGrp="1"/>
          </p:cNvSpPr>
          <p:nvPr>
            <p:ph type="title"/>
          </p:nvPr>
        </p:nvSpPr>
        <p:spPr/>
        <p:txBody>
          <a:bodyPr/>
          <a:lstStyle/>
          <a:p>
            <a:r>
              <a:rPr lang="en-US" dirty="0"/>
              <a:t>Reference Material</a:t>
            </a:r>
          </a:p>
        </p:txBody>
      </p:sp>
      <p:sp>
        <p:nvSpPr>
          <p:cNvPr id="3" name="Content Placeholder 2">
            <a:extLst>
              <a:ext uri="{FF2B5EF4-FFF2-40B4-BE49-F238E27FC236}">
                <a16:creationId xmlns:a16="http://schemas.microsoft.com/office/drawing/2014/main" id="{B7A12D62-EA66-404D-87C7-C7025A007F8B}"/>
              </a:ext>
            </a:extLst>
          </p:cNvPr>
          <p:cNvSpPr>
            <a:spLocks noGrp="1"/>
          </p:cNvSpPr>
          <p:nvPr>
            <p:ph idx="1"/>
          </p:nvPr>
        </p:nvSpPr>
        <p:spPr>
          <a:xfrm>
            <a:off x="457200" y="1200151"/>
            <a:ext cx="8229600" cy="3737370"/>
          </a:xfrm>
        </p:spPr>
        <p:txBody>
          <a:bodyPr>
            <a:noAutofit/>
          </a:bodyPr>
          <a:lstStyle/>
          <a:p>
            <a:r>
              <a:rPr lang="en-US" sz="2800" dirty="0">
                <a:hlinkClick r:id="rId2"/>
              </a:rPr>
              <a:t>https://geodesy.noaa.gov/SPCS/</a:t>
            </a:r>
            <a:endParaRPr lang="en-US" sz="2800" dirty="0"/>
          </a:p>
          <a:p>
            <a:pPr lvl="1"/>
            <a:r>
              <a:rPr lang="en-US" sz="2400" dirty="0"/>
              <a:t>click Learn More on left side</a:t>
            </a:r>
          </a:p>
          <a:p>
            <a:pPr lvl="1"/>
            <a:r>
              <a:rPr lang="en-US" sz="2400" dirty="0"/>
              <a:t>Includes below, recorded webinars, and more</a:t>
            </a:r>
          </a:p>
          <a:p>
            <a:r>
              <a:rPr lang="en-US" sz="2800" dirty="0"/>
              <a:t>NOAA Special Publication NOS NGS 13</a:t>
            </a:r>
          </a:p>
          <a:p>
            <a:pPr lvl="1"/>
            <a:r>
              <a:rPr lang="en-US" sz="2000" dirty="0"/>
              <a:t>The State Plane Coordinate System: History, Policy, &amp; Future Directions, Michael L. Dennis, 2018</a:t>
            </a:r>
          </a:p>
          <a:p>
            <a:r>
              <a:rPr lang="en-US" sz="2800" dirty="0"/>
              <a:t>NOAA Manual NOS NGS 5</a:t>
            </a:r>
          </a:p>
          <a:p>
            <a:pPr lvl="1"/>
            <a:r>
              <a:rPr lang="en-US" sz="2000" dirty="0"/>
              <a:t>State Plane Coordinate System of 1983, James E. Stern, 1990</a:t>
            </a:r>
          </a:p>
        </p:txBody>
      </p:sp>
    </p:spTree>
    <p:extLst>
      <p:ext uri="{BB962C8B-B14F-4D97-AF65-F5344CB8AC3E}">
        <p14:creationId xmlns:p14="http://schemas.microsoft.com/office/powerpoint/2010/main" val="203750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7E0711-D94A-4308-83A6-A17CD380315C}"/>
              </a:ext>
            </a:extLst>
          </p:cNvPr>
          <p:cNvSpPr>
            <a:spLocks noGrp="1"/>
          </p:cNvSpPr>
          <p:nvPr>
            <p:ph idx="1"/>
          </p:nvPr>
        </p:nvSpPr>
        <p:spPr>
          <a:xfrm>
            <a:off x="457200" y="2164080"/>
            <a:ext cx="8229600" cy="2804159"/>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 Jalbrzikowski, P.S., GISP, CFS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Appalachian Regional Geodetic Advisor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jeff.jalbrzikowski@noaa.gov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240-988-5486</a:t>
            </a:r>
            <a:endParaRPr lang="en-US" sz="2800" dirty="0"/>
          </a:p>
        </p:txBody>
      </p:sp>
      <p:sp>
        <p:nvSpPr>
          <p:cNvPr id="4" name="Content Placeholder 2">
            <a:extLst>
              <a:ext uri="{FF2B5EF4-FFF2-40B4-BE49-F238E27FC236}">
                <a16:creationId xmlns:a16="http://schemas.microsoft.com/office/drawing/2014/main" id="{857DE1FD-E37D-4AEE-B1C4-D319C5AC326D}"/>
              </a:ext>
            </a:extLst>
          </p:cNvPr>
          <p:cNvSpPr txBox="1">
            <a:spLocks/>
          </p:cNvSpPr>
          <p:nvPr/>
        </p:nvSpPr>
        <p:spPr bwMode="auto">
          <a:xfrm>
            <a:off x="218365" y="417944"/>
            <a:ext cx="8707271" cy="174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https://geodesy.noaa.gov/ADVISORS/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Tree>
    <p:extLst>
      <p:ext uri="{BB962C8B-B14F-4D97-AF65-F5344CB8AC3E}">
        <p14:creationId xmlns:p14="http://schemas.microsoft.com/office/powerpoint/2010/main" val="820650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59DAB-492C-440A-9A0A-4BFA0C357B91}"/>
              </a:ext>
            </a:extLst>
          </p:cNvPr>
          <p:cNvSpPr>
            <a:spLocks noGrp="1"/>
          </p:cNvSpPr>
          <p:nvPr>
            <p:ph type="title"/>
          </p:nvPr>
        </p:nvSpPr>
        <p:spPr/>
        <p:txBody>
          <a:bodyPr>
            <a:noAutofit/>
          </a:bodyPr>
          <a:lstStyle/>
          <a:p>
            <a:r>
              <a:rPr lang="en-US" altLang="en-US" sz="3800"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800" dirty="0"/>
          </a:p>
        </p:txBody>
      </p:sp>
      <p:sp>
        <p:nvSpPr>
          <p:cNvPr id="3" name="Content Placeholder 2">
            <a:extLst>
              <a:ext uri="{FF2B5EF4-FFF2-40B4-BE49-F238E27FC236}">
                <a16:creationId xmlns:a16="http://schemas.microsoft.com/office/drawing/2014/main" id="{ACDCADC9-C675-425B-9C77-F0EC927E63E1}"/>
              </a:ext>
            </a:extLst>
          </p:cNvPr>
          <p:cNvSpPr>
            <a:spLocks noGrp="1"/>
          </p:cNvSpPr>
          <p:nvPr>
            <p:ph idx="1"/>
          </p:nvPr>
        </p:nvSpPr>
        <p:spPr>
          <a:xfrm>
            <a:off x="457200" y="1200151"/>
            <a:ext cx="8229600" cy="3737370"/>
          </a:xfrm>
        </p:spPr>
        <p:txBody>
          <a:bodyPr>
            <a:noAutofit/>
          </a:bodyPr>
          <a:lstStyle/>
          <a:p>
            <a:pPr marL="0" indent="0">
              <a:buNone/>
              <a:tabLst>
                <a:tab pos="0" algn="l"/>
              </a:tabLst>
            </a:pP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A consistent coordinate system that defines…</a:t>
            </a:r>
          </a:p>
          <a:p>
            <a:pPr>
              <a:tabLst>
                <a:tab pos="0" algn="l"/>
              </a:tabLst>
            </a:pP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latitude</a:t>
            </a:r>
          </a:p>
          <a:p>
            <a:pPr>
              <a:tabLst>
                <a:tab pos="0" algn="l"/>
              </a:tabLst>
            </a:pP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longitude</a:t>
            </a:r>
          </a:p>
          <a:p>
            <a:pPr>
              <a:tabLst>
                <a:tab pos="0" algn="l"/>
              </a:tabLst>
            </a:pP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height</a:t>
            </a:r>
          </a:p>
          <a:p>
            <a:pPr>
              <a:tabLst>
                <a:tab pos="0" algn="l"/>
              </a:tabLst>
            </a:pP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scale</a:t>
            </a:r>
          </a:p>
          <a:p>
            <a:pPr>
              <a:tabLst>
                <a:tab pos="0" algn="l"/>
              </a:tabLst>
            </a:pP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orientation</a:t>
            </a:r>
          </a:p>
          <a:p>
            <a:pPr>
              <a:tabLst>
                <a:tab pos="0" algn="l"/>
              </a:tabLst>
            </a:pP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gravity</a:t>
            </a:r>
          </a:p>
          <a:p>
            <a:pPr marL="0" indent="0">
              <a:buNone/>
              <a:tabLst>
                <a:tab pos="0" algn="l"/>
              </a:tabLst>
            </a:pPr>
            <a:r>
              <a:rPr lang="en-US" altLang="en-US" sz="2400" dirty="0">
                <a:ea typeface="ＭＳ Ｐゴシック" panose="020B0600070205080204" pitchFamily="34" charset="-128"/>
                <a:cs typeface="Arial" panose="020B0604020202020204" pitchFamily="34" charset="0"/>
              </a:rPr>
              <a:t>… and their time variants throughout </a:t>
            </a:r>
            <a:r>
              <a:rPr lang="en-US" altLang="en-US" sz="2400" dirty="0">
                <a:latin typeface="Cambria" panose="02040503050406030204" pitchFamily="18" charset="0"/>
                <a:ea typeface="ＭＳ Ｐゴシック" panose="020B0600070205080204" pitchFamily="34" charset="-128"/>
                <a:cs typeface="Arial" panose="020B0604020202020204" pitchFamily="34" charset="0"/>
              </a:rPr>
              <a:t>the United States. </a:t>
            </a:r>
            <a:endParaRPr lang="en-US" sz="2400" dirty="0"/>
          </a:p>
        </p:txBody>
      </p:sp>
      <p:sp>
        <p:nvSpPr>
          <p:cNvPr id="5" name="Speech Bubble: Rectangle 4">
            <a:extLst>
              <a:ext uri="{FF2B5EF4-FFF2-40B4-BE49-F238E27FC236}">
                <a16:creationId xmlns:a16="http://schemas.microsoft.com/office/drawing/2014/main" id="{C8DCB5A2-DABF-4801-81CA-2FA28D768B27}"/>
              </a:ext>
            </a:extLst>
          </p:cNvPr>
          <p:cNvSpPr/>
          <p:nvPr/>
        </p:nvSpPr>
        <p:spPr>
          <a:xfrm>
            <a:off x="2864644" y="1678782"/>
            <a:ext cx="5822156" cy="716796"/>
          </a:xfrm>
          <a:prstGeom prst="wedgeRectCallout">
            <a:avLst>
              <a:gd name="adj1" fmla="val -61501"/>
              <a:gd name="adj2" fmla="val -800"/>
            </a:avLst>
          </a:prstGeom>
          <a:solidFill>
            <a:schemeClr val="accent2">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i="1" dirty="0">
                <a:solidFill>
                  <a:schemeClr val="tx1"/>
                </a:solidFill>
              </a:rPr>
              <a:t>Who among us thinks in </a:t>
            </a:r>
            <a:r>
              <a:rPr lang="en-US" sz="2400" i="1" dirty="0" err="1">
                <a:solidFill>
                  <a:schemeClr val="tx1"/>
                </a:solidFill>
              </a:rPr>
              <a:t>lat</a:t>
            </a:r>
            <a:r>
              <a:rPr lang="en-US" sz="2400" i="1" dirty="0">
                <a:solidFill>
                  <a:schemeClr val="tx1"/>
                </a:solidFill>
              </a:rPr>
              <a:t>/long?</a:t>
            </a:r>
          </a:p>
        </p:txBody>
      </p:sp>
      <p:sp>
        <p:nvSpPr>
          <p:cNvPr id="6" name="Speech Bubble: Rectangle 5">
            <a:extLst>
              <a:ext uri="{FF2B5EF4-FFF2-40B4-BE49-F238E27FC236}">
                <a16:creationId xmlns:a16="http://schemas.microsoft.com/office/drawing/2014/main" id="{DD5D7B30-690D-40F5-8B11-1E428586B508}"/>
              </a:ext>
            </a:extLst>
          </p:cNvPr>
          <p:cNvSpPr/>
          <p:nvPr/>
        </p:nvSpPr>
        <p:spPr>
          <a:xfrm>
            <a:off x="2864644" y="2481983"/>
            <a:ext cx="5822156" cy="392226"/>
          </a:xfrm>
          <a:prstGeom prst="wedgeRectCallout">
            <a:avLst>
              <a:gd name="adj1" fmla="val -62280"/>
              <a:gd name="adj2" fmla="val -59839"/>
            </a:avLst>
          </a:prstGeom>
          <a:solidFill>
            <a:schemeClr val="accent3">
              <a:lumMod val="40000"/>
              <a:lumOff val="60000"/>
            </a:scheme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rPr>
              <a:t>My house is 0.003 arc seconds down that way…</a:t>
            </a:r>
          </a:p>
        </p:txBody>
      </p:sp>
      <p:graphicFrame>
        <p:nvGraphicFramePr>
          <p:cNvPr id="8" name="Content Placeholder 6">
            <a:extLst>
              <a:ext uri="{FF2B5EF4-FFF2-40B4-BE49-F238E27FC236}">
                <a16:creationId xmlns:a16="http://schemas.microsoft.com/office/drawing/2014/main" id="{18FA92F6-927D-4C23-AE36-2B24EA138791}"/>
              </a:ext>
            </a:extLst>
          </p:cNvPr>
          <p:cNvGraphicFramePr>
            <a:graphicFrameLocks/>
          </p:cNvGraphicFramePr>
          <p:nvPr>
            <p:extLst>
              <p:ext uri="{D42A27DB-BD31-4B8C-83A1-F6EECF244321}">
                <p14:modId xmlns:p14="http://schemas.microsoft.com/office/powerpoint/2010/main" val="1844777516"/>
              </p:ext>
            </p:extLst>
          </p:nvPr>
        </p:nvGraphicFramePr>
        <p:xfrm>
          <a:off x="6072664" y="1698941"/>
          <a:ext cx="2945368" cy="1393274"/>
        </p:xfrm>
        <a:graphic>
          <a:graphicData uri="http://schemas.openxmlformats.org/drawingml/2006/table">
            <a:tbl>
              <a:tblPr firstRow="1" bandRow="1">
                <a:tableStyleId>{69CF1AB2-1976-4502-BF36-3FF5EA218861}</a:tableStyleId>
              </a:tblPr>
              <a:tblGrid>
                <a:gridCol w="2945368">
                  <a:extLst>
                    <a:ext uri="{9D8B030D-6E8A-4147-A177-3AD203B41FA5}">
                      <a16:colId xmlns:a16="http://schemas.microsoft.com/office/drawing/2014/main" val="2202110323"/>
                    </a:ext>
                  </a:extLst>
                </a:gridCol>
              </a:tblGrid>
              <a:tr h="509818">
                <a:tc>
                  <a:txBody>
                    <a:bodyPr/>
                    <a:lstStyle/>
                    <a:p>
                      <a:pPr algn="ctr"/>
                      <a:r>
                        <a:rPr lang="en-US" sz="2400" b="1" dirty="0">
                          <a:latin typeface="Cambria" panose="02040503050406030204" pitchFamily="18" charset="0"/>
                          <a:ea typeface="Cambria" panose="02040503050406030204" pitchFamily="18" charset="0"/>
                        </a:rPr>
                        <a:t>Horizontal</a:t>
                      </a:r>
                      <a:r>
                        <a:rPr lang="en-US" sz="2400" b="1" baseline="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Datums </a:t>
                      </a:r>
                      <a:endParaRPr lang="en-US" sz="2400" b="1" dirty="0">
                        <a:solidFill>
                          <a:schemeClr val="bg1"/>
                        </a:solidFill>
                        <a:latin typeface="Cambria" panose="02040503050406030204" pitchFamily="18" charset="0"/>
                        <a:ea typeface="Cambria" panose="02040503050406030204" pitchFamily="18" charset="0"/>
                      </a:endParaRPr>
                    </a:p>
                  </a:txBody>
                  <a:tcPr marL="75967" marR="75967" marT="37984" marB="37984"/>
                </a:tc>
                <a:extLst>
                  <a:ext uri="{0D108BD9-81ED-4DB2-BD59-A6C34878D82A}">
                    <a16:rowId xmlns:a16="http://schemas.microsoft.com/office/drawing/2014/main" val="3022080662"/>
                  </a:ext>
                </a:extLst>
              </a:tr>
              <a:tr h="348197">
                <a:tc>
                  <a:txBody>
                    <a:bodyPr/>
                    <a:lstStyle/>
                    <a:p>
                      <a:pPr algn="ctr"/>
                      <a:r>
                        <a:rPr lang="en-US" sz="2400" b="1" dirty="0">
                          <a:latin typeface="Cambria" panose="02040503050406030204" pitchFamily="18" charset="0"/>
                          <a:ea typeface="Cambria" panose="02040503050406030204" pitchFamily="18" charset="0"/>
                        </a:rPr>
                        <a:t>NAD</a:t>
                      </a:r>
                      <a:r>
                        <a:rPr lang="en-US" sz="2400" b="1" baseline="0" dirty="0">
                          <a:latin typeface="Cambria" panose="02040503050406030204" pitchFamily="18" charset="0"/>
                          <a:ea typeface="Cambria" panose="02040503050406030204" pitchFamily="18" charset="0"/>
                        </a:rPr>
                        <a:t>83</a:t>
                      </a:r>
                      <a:endParaRPr lang="en-US" sz="2400" b="1" dirty="0">
                        <a:solidFill>
                          <a:schemeClr val="tx1"/>
                        </a:solidFill>
                        <a:latin typeface="Cambria" panose="02040503050406030204" pitchFamily="18" charset="0"/>
                        <a:ea typeface="Cambria" panose="02040503050406030204" pitchFamily="18" charset="0"/>
                      </a:endParaRPr>
                    </a:p>
                  </a:txBody>
                  <a:tcPr marL="75967" marR="75967" marT="37984" marB="37984"/>
                </a:tc>
                <a:extLst>
                  <a:ext uri="{0D108BD9-81ED-4DB2-BD59-A6C34878D82A}">
                    <a16:rowId xmlns:a16="http://schemas.microsoft.com/office/drawing/2014/main" val="3808544551"/>
                  </a:ext>
                </a:extLst>
              </a:tr>
              <a:tr h="348197">
                <a:tc>
                  <a:txBody>
                    <a:bodyPr/>
                    <a:lstStyle/>
                    <a:p>
                      <a:pPr algn="ctr"/>
                      <a:r>
                        <a:rPr lang="en-US" sz="2400" b="1" dirty="0">
                          <a:latin typeface="Cambria" panose="02040503050406030204" pitchFamily="18" charset="0"/>
                          <a:ea typeface="Cambria" panose="02040503050406030204" pitchFamily="18" charset="0"/>
                        </a:rPr>
                        <a:t>NAD27</a:t>
                      </a:r>
                      <a:endParaRPr lang="en-US" sz="2400" b="1" dirty="0">
                        <a:solidFill>
                          <a:schemeClr val="tx1"/>
                        </a:solidFill>
                        <a:latin typeface="Cambria" panose="02040503050406030204" pitchFamily="18" charset="0"/>
                        <a:ea typeface="Cambria" panose="02040503050406030204" pitchFamily="18" charset="0"/>
                      </a:endParaRPr>
                    </a:p>
                  </a:txBody>
                  <a:tcPr marL="75967" marR="75967" marT="37984" marB="37984"/>
                </a:tc>
                <a:extLst>
                  <a:ext uri="{0D108BD9-81ED-4DB2-BD59-A6C34878D82A}">
                    <a16:rowId xmlns:a16="http://schemas.microsoft.com/office/drawing/2014/main" val="348057990"/>
                  </a:ext>
                </a:extLst>
              </a:tr>
            </a:tbl>
          </a:graphicData>
        </a:graphic>
      </p:graphicFrame>
      <p:graphicFrame>
        <p:nvGraphicFramePr>
          <p:cNvPr id="9" name="Content Placeholder 6">
            <a:extLst>
              <a:ext uri="{FF2B5EF4-FFF2-40B4-BE49-F238E27FC236}">
                <a16:creationId xmlns:a16="http://schemas.microsoft.com/office/drawing/2014/main" id="{F37AB44F-9370-42BB-A2EE-CF8D4B039DEA}"/>
              </a:ext>
            </a:extLst>
          </p:cNvPr>
          <p:cNvGraphicFramePr>
            <a:graphicFrameLocks/>
          </p:cNvGraphicFramePr>
          <p:nvPr>
            <p:extLst>
              <p:ext uri="{D42A27DB-BD31-4B8C-83A1-F6EECF244321}">
                <p14:modId xmlns:p14="http://schemas.microsoft.com/office/powerpoint/2010/main" val="157839111"/>
              </p:ext>
            </p:extLst>
          </p:nvPr>
        </p:nvGraphicFramePr>
        <p:xfrm>
          <a:off x="3006329" y="2853889"/>
          <a:ext cx="2735103" cy="1377460"/>
        </p:xfrm>
        <a:graphic>
          <a:graphicData uri="http://schemas.openxmlformats.org/drawingml/2006/table">
            <a:tbl>
              <a:tblPr firstRow="1" bandRow="1">
                <a:tableStyleId>{69CF1AB2-1976-4502-BF36-3FF5EA218861}</a:tableStyleId>
              </a:tblPr>
              <a:tblGrid>
                <a:gridCol w="2735103">
                  <a:extLst>
                    <a:ext uri="{9D8B030D-6E8A-4147-A177-3AD203B41FA5}">
                      <a16:colId xmlns:a16="http://schemas.microsoft.com/office/drawing/2014/main" val="1277430874"/>
                    </a:ext>
                  </a:extLst>
                </a:gridCol>
              </a:tblGrid>
              <a:tr h="494004">
                <a:tc>
                  <a:txBody>
                    <a:bodyPr/>
                    <a:lstStyle/>
                    <a:p>
                      <a:pPr algn="ctr"/>
                      <a:r>
                        <a:rPr lang="en-US" sz="2400" b="1" dirty="0">
                          <a:latin typeface="Cambria" panose="02040503050406030204" pitchFamily="18" charset="0"/>
                          <a:ea typeface="Cambria" panose="02040503050406030204" pitchFamily="18" charset="0"/>
                        </a:rPr>
                        <a:t>Vertical</a:t>
                      </a:r>
                      <a:r>
                        <a:rPr lang="en-US" sz="2400" b="1" baseline="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Datums</a:t>
                      </a:r>
                      <a:endParaRPr lang="en-US" sz="2400" b="1" dirty="0">
                        <a:solidFill>
                          <a:schemeClr val="bg1"/>
                        </a:solidFill>
                        <a:latin typeface="Cambria" panose="02040503050406030204" pitchFamily="18" charset="0"/>
                        <a:ea typeface="Cambria" panose="02040503050406030204" pitchFamily="18" charset="0"/>
                      </a:endParaRPr>
                    </a:p>
                  </a:txBody>
                  <a:tcPr marL="75967" marR="75967" marT="37984" marB="37984"/>
                </a:tc>
                <a:extLst>
                  <a:ext uri="{0D108BD9-81ED-4DB2-BD59-A6C34878D82A}">
                    <a16:rowId xmlns:a16="http://schemas.microsoft.com/office/drawing/2014/main" val="3022080662"/>
                  </a:ext>
                </a:extLst>
              </a:tr>
              <a:tr h="312657">
                <a:tc>
                  <a:txBody>
                    <a:bodyPr/>
                    <a:lstStyle/>
                    <a:p>
                      <a:pPr algn="ctr"/>
                      <a:r>
                        <a:rPr lang="en-US" sz="2400" b="1" dirty="0">
                          <a:latin typeface="Cambria" panose="02040503050406030204" pitchFamily="18" charset="0"/>
                          <a:ea typeface="Cambria" panose="02040503050406030204" pitchFamily="18" charset="0"/>
                        </a:rPr>
                        <a:t>NAVD88</a:t>
                      </a:r>
                      <a:endParaRPr lang="en-US" sz="24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tc>
                <a:extLst>
                  <a:ext uri="{0D108BD9-81ED-4DB2-BD59-A6C34878D82A}">
                    <a16:rowId xmlns:a16="http://schemas.microsoft.com/office/drawing/2014/main" val="3808544551"/>
                  </a:ext>
                </a:extLst>
              </a:tr>
              <a:tr h="312657">
                <a:tc>
                  <a:txBody>
                    <a:bodyPr/>
                    <a:lstStyle/>
                    <a:p>
                      <a:pPr algn="ctr"/>
                      <a:r>
                        <a:rPr lang="en-US" sz="2400" b="1" dirty="0">
                          <a:latin typeface="Cambria" panose="02040503050406030204" pitchFamily="18" charset="0"/>
                          <a:ea typeface="Cambria" panose="02040503050406030204" pitchFamily="18" charset="0"/>
                        </a:rPr>
                        <a:t>NGVD</a:t>
                      </a:r>
                      <a:r>
                        <a:rPr lang="en-US" sz="2400" b="1" baseline="0" dirty="0">
                          <a:latin typeface="Cambria" panose="02040503050406030204" pitchFamily="18" charset="0"/>
                          <a:ea typeface="Cambria" panose="02040503050406030204" pitchFamily="18" charset="0"/>
                        </a:rPr>
                        <a:t>29</a:t>
                      </a:r>
                      <a:endParaRPr lang="en-US" sz="2400" b="1" dirty="0">
                        <a:solidFill>
                          <a:schemeClr val="tx1"/>
                        </a:solidFill>
                        <a:latin typeface="Cambria" panose="02040503050406030204" pitchFamily="18" charset="0"/>
                        <a:ea typeface="Cambria" panose="02040503050406030204" pitchFamily="18" charset="0"/>
                        <a:cs typeface="Arial" panose="020B0604020202020204" pitchFamily="34" charset="0"/>
                      </a:endParaRPr>
                    </a:p>
                  </a:txBody>
                  <a:tcPr marL="75967" marR="75967" marT="37984" marB="37984"/>
                </a:tc>
                <a:extLst>
                  <a:ext uri="{0D108BD9-81ED-4DB2-BD59-A6C34878D82A}">
                    <a16:rowId xmlns:a16="http://schemas.microsoft.com/office/drawing/2014/main" val="348057990"/>
                  </a:ext>
                </a:extLst>
              </a:tr>
            </a:tbl>
          </a:graphicData>
        </a:graphic>
      </p:graphicFrame>
      <p:cxnSp>
        <p:nvCxnSpPr>
          <p:cNvPr id="11" name="Connector: Curved 10">
            <a:extLst>
              <a:ext uri="{FF2B5EF4-FFF2-40B4-BE49-F238E27FC236}">
                <a16:creationId xmlns:a16="http://schemas.microsoft.com/office/drawing/2014/main" id="{1763888B-FD4E-4268-9C6D-45B651BAB271}"/>
              </a:ext>
            </a:extLst>
          </p:cNvPr>
          <p:cNvCxnSpPr>
            <a:cxnSpLocks/>
          </p:cNvCxnSpPr>
          <p:nvPr/>
        </p:nvCxnSpPr>
        <p:spPr>
          <a:xfrm>
            <a:off x="1767840" y="2772609"/>
            <a:ext cx="1096804" cy="319606"/>
          </a:xfrm>
          <a:prstGeom prst="curvedConnector3">
            <a:avLst/>
          </a:prstGeom>
          <a:ln w="50800">
            <a:tailEnd type="triangle"/>
          </a:ln>
        </p:spPr>
        <p:style>
          <a:lnRef idx="2">
            <a:schemeClr val="accent6"/>
          </a:lnRef>
          <a:fillRef idx="0">
            <a:schemeClr val="accent6"/>
          </a:fillRef>
          <a:effectRef idx="1">
            <a:schemeClr val="accent6"/>
          </a:effectRef>
          <a:fontRef idx="minor">
            <a:schemeClr val="tx1"/>
          </a:fontRef>
        </p:style>
      </p:cxnSp>
      <p:cxnSp>
        <p:nvCxnSpPr>
          <p:cNvPr id="13" name="Connector: Curved 12">
            <a:extLst>
              <a:ext uri="{FF2B5EF4-FFF2-40B4-BE49-F238E27FC236}">
                <a16:creationId xmlns:a16="http://schemas.microsoft.com/office/drawing/2014/main" id="{EDC1530F-2404-4418-9AC8-BFAD8C3C809E}"/>
              </a:ext>
            </a:extLst>
          </p:cNvPr>
          <p:cNvCxnSpPr>
            <a:cxnSpLocks/>
          </p:cNvCxnSpPr>
          <p:nvPr/>
        </p:nvCxnSpPr>
        <p:spPr>
          <a:xfrm flipV="1">
            <a:off x="1767840" y="3229137"/>
            <a:ext cx="1096804" cy="920933"/>
          </a:xfrm>
          <a:prstGeom prst="curvedConnector3">
            <a:avLst>
              <a:gd name="adj1" fmla="val 62042"/>
            </a:avLst>
          </a:prstGeom>
          <a:ln w="50800">
            <a:tailEnd type="triangle"/>
          </a:ln>
        </p:spPr>
        <p:style>
          <a:lnRef idx="2">
            <a:schemeClr val="accent6"/>
          </a:lnRef>
          <a:fillRef idx="0">
            <a:schemeClr val="accent6"/>
          </a:fillRef>
          <a:effectRef idx="1">
            <a:schemeClr val="accent6"/>
          </a:effectRef>
          <a:fontRef idx="minor">
            <a:schemeClr val="tx1"/>
          </a:fontRef>
        </p:style>
      </p:cxnSp>
      <p:grpSp>
        <p:nvGrpSpPr>
          <p:cNvPr id="25" name="Group 24">
            <a:extLst>
              <a:ext uri="{FF2B5EF4-FFF2-40B4-BE49-F238E27FC236}">
                <a16:creationId xmlns:a16="http://schemas.microsoft.com/office/drawing/2014/main" id="{773D845B-2475-444A-A9E3-4255B08FDB0A}"/>
              </a:ext>
            </a:extLst>
          </p:cNvPr>
          <p:cNvGrpSpPr/>
          <p:nvPr/>
        </p:nvGrpSpPr>
        <p:grpSpPr>
          <a:xfrm>
            <a:off x="2082800" y="1678782"/>
            <a:ext cx="3891280" cy="892968"/>
            <a:chOff x="2082800" y="1678782"/>
            <a:chExt cx="3891280" cy="892968"/>
          </a:xfrm>
        </p:grpSpPr>
        <p:sp>
          <p:nvSpPr>
            <p:cNvPr id="20" name="Right Bracket 19">
              <a:extLst>
                <a:ext uri="{FF2B5EF4-FFF2-40B4-BE49-F238E27FC236}">
                  <a16:creationId xmlns:a16="http://schemas.microsoft.com/office/drawing/2014/main" id="{293B4B9C-ABA6-4C72-8540-236F51BACD21}"/>
                </a:ext>
              </a:extLst>
            </p:cNvPr>
            <p:cNvSpPr/>
            <p:nvPr/>
          </p:nvSpPr>
          <p:spPr>
            <a:xfrm>
              <a:off x="2082800" y="1678782"/>
              <a:ext cx="345440" cy="892968"/>
            </a:xfrm>
            <a:prstGeom prst="rightBracket">
              <a:avLst>
                <a:gd name="adj" fmla="val 58333"/>
              </a:avLst>
            </a:prstGeom>
            <a:ln w="50800">
              <a:tailEnd type="none"/>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ECA3C58C-0304-4A0E-A4D3-81F0E678A655}"/>
                </a:ext>
              </a:extLst>
            </p:cNvPr>
            <p:cNvCxnSpPr>
              <a:cxnSpLocks/>
              <a:stCxn id="20" idx="2"/>
            </p:cNvCxnSpPr>
            <p:nvPr/>
          </p:nvCxnSpPr>
          <p:spPr>
            <a:xfrm flipV="1">
              <a:off x="2428240" y="1981202"/>
              <a:ext cx="3545840" cy="144064"/>
            </a:xfrm>
            <a:prstGeom prst="straightConnector1">
              <a:avLst/>
            </a:prstGeom>
            <a:ln w="50800">
              <a:tailEnd type="triangle"/>
            </a:ln>
          </p:spPr>
          <p:style>
            <a:lnRef idx="2">
              <a:schemeClr val="accent6"/>
            </a:lnRef>
            <a:fillRef idx="0">
              <a:schemeClr val="accent6"/>
            </a:fillRef>
            <a:effectRef idx="1">
              <a:schemeClr val="accent6"/>
            </a:effectRef>
            <a:fontRef idx="minor">
              <a:schemeClr val="tx1"/>
            </a:fontRef>
          </p:style>
        </p:cxnSp>
      </p:grpSp>
      <p:sp>
        <p:nvSpPr>
          <p:cNvPr id="26" name="Rectangle 25">
            <a:extLst>
              <a:ext uri="{FF2B5EF4-FFF2-40B4-BE49-F238E27FC236}">
                <a16:creationId xmlns:a16="http://schemas.microsoft.com/office/drawing/2014/main" id="{923053E8-067D-4CB5-960D-3C9DDBB43EF1}"/>
              </a:ext>
            </a:extLst>
          </p:cNvPr>
          <p:cNvSpPr/>
          <p:nvPr/>
        </p:nvSpPr>
        <p:spPr>
          <a:xfrm>
            <a:off x="2864644" y="3002043"/>
            <a:ext cx="5822156" cy="1366227"/>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rPr>
              <a:t>Professionals in surveying, engineering, mapping desire this unified spatial reference system… but people don’t design bridges or lay out highways in angular units either (not intuitive).</a:t>
            </a:r>
          </a:p>
        </p:txBody>
      </p:sp>
    </p:spTree>
    <p:extLst>
      <p:ext uri="{BB962C8B-B14F-4D97-AF65-F5344CB8AC3E}">
        <p14:creationId xmlns:p14="http://schemas.microsoft.com/office/powerpoint/2010/main" val="710621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xEl>
                                              <p:pRg st="3" end="3"/>
                                            </p:txEl>
                                          </p:spTgt>
                                        </p:tgtEl>
                                      </p:cBhvr>
                                    </p:animEffect>
                                    <p:set>
                                      <p:cBhvr>
                                        <p:cTn id="28" dur="1" fill="hold">
                                          <p:stCondLst>
                                            <p:cond delay="499"/>
                                          </p:stCondLst>
                                        </p:cTn>
                                        <p:tgtEl>
                                          <p:spTgt spid="3">
                                            <p:txEl>
                                              <p:pRg st="3" end="3"/>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xEl>
                                              <p:pRg st="4" end="4"/>
                                            </p:txEl>
                                          </p:spTgt>
                                        </p:tgtEl>
                                      </p:cBhvr>
                                    </p:animEffect>
                                    <p:set>
                                      <p:cBhvr>
                                        <p:cTn id="31" dur="1" fill="hold">
                                          <p:stCondLst>
                                            <p:cond delay="499"/>
                                          </p:stCondLst>
                                        </p:cTn>
                                        <p:tgtEl>
                                          <p:spTgt spid="3">
                                            <p:txEl>
                                              <p:pRg st="4" end="4"/>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
                                            <p:txEl>
                                              <p:pRg st="5" end="5"/>
                                            </p:txEl>
                                          </p:spTgt>
                                        </p:tgtEl>
                                      </p:cBhvr>
                                    </p:animEffect>
                                    <p:set>
                                      <p:cBhvr>
                                        <p:cTn id="34" dur="1" fill="hold">
                                          <p:stCondLst>
                                            <p:cond delay="499"/>
                                          </p:stCondLst>
                                        </p:cTn>
                                        <p:tgtEl>
                                          <p:spTgt spid="3">
                                            <p:txEl>
                                              <p:pRg st="5" end="5"/>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
                                            <p:txEl>
                                              <p:pRg st="6" end="6"/>
                                            </p:txEl>
                                          </p:spTgt>
                                        </p:tgtEl>
                                      </p:cBhvr>
                                    </p:animEffect>
                                    <p:set>
                                      <p:cBhvr>
                                        <p:cTn id="37" dur="1" fill="hold">
                                          <p:stCondLst>
                                            <p:cond delay="499"/>
                                          </p:stCondLst>
                                        </p:cTn>
                                        <p:tgtEl>
                                          <p:spTgt spid="3">
                                            <p:txEl>
                                              <p:pRg st="6" end="6"/>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92BC5B-3630-4512-BE2F-4181D17C5DA6}"/>
              </a:ext>
            </a:extLst>
          </p:cNvPr>
          <p:cNvSpPr>
            <a:spLocks noGrp="1"/>
          </p:cNvSpPr>
          <p:nvPr>
            <p:ph type="title"/>
          </p:nvPr>
        </p:nvSpPr>
        <p:spPr>
          <a:xfrm>
            <a:off x="0" y="206375"/>
            <a:ext cx="9144000" cy="857250"/>
          </a:xfrm>
        </p:spPr>
        <p:txBody>
          <a:bodyPr>
            <a:normAutofit fontScale="90000"/>
          </a:bodyPr>
          <a:lstStyle/>
          <a:p>
            <a:r>
              <a:rPr lang="en-US" dirty="0"/>
              <a:t>State Plane Coordinate System (SPCS)</a:t>
            </a:r>
          </a:p>
        </p:txBody>
      </p:sp>
      <p:sp>
        <p:nvSpPr>
          <p:cNvPr id="3" name="Content Placeholder 2">
            <a:extLst>
              <a:ext uri="{FF2B5EF4-FFF2-40B4-BE49-F238E27FC236}">
                <a16:creationId xmlns:a16="http://schemas.microsoft.com/office/drawing/2014/main" id="{5A479DD2-5069-4434-9616-314C11B6648D}"/>
              </a:ext>
            </a:extLst>
          </p:cNvPr>
          <p:cNvSpPr>
            <a:spLocks noGrp="1"/>
          </p:cNvSpPr>
          <p:nvPr>
            <p:ph idx="1"/>
          </p:nvPr>
        </p:nvSpPr>
        <p:spPr>
          <a:xfrm>
            <a:off x="135467" y="1200151"/>
            <a:ext cx="8918221" cy="3394472"/>
          </a:xfrm>
        </p:spPr>
        <p:txBody>
          <a:bodyPr>
            <a:normAutofit/>
          </a:bodyPr>
          <a:lstStyle/>
          <a:p>
            <a:r>
              <a:rPr lang="en-US" sz="2800" dirty="0"/>
              <a:t>A convenient, efficient way to work in the NSRS</a:t>
            </a:r>
          </a:p>
          <a:p>
            <a:pPr lvl="1"/>
            <a:r>
              <a:rPr lang="en-US" sz="2400" dirty="0"/>
              <a:t>It’s a Projected Coordinate System (PCS)</a:t>
            </a:r>
          </a:p>
          <a:p>
            <a:pPr lvl="2"/>
            <a:r>
              <a:rPr lang="en-US" sz="2000" dirty="0"/>
              <a:t>planar coordinates (not angular units)</a:t>
            </a:r>
          </a:p>
          <a:p>
            <a:pPr lvl="1"/>
            <a:r>
              <a:rPr lang="en-US" sz="2400" dirty="0"/>
              <a:t>Developed by US Government (NGS and predecessors)</a:t>
            </a:r>
          </a:p>
          <a:p>
            <a:pPr lvl="2"/>
            <a:r>
              <a:rPr lang="en-US" sz="2000" dirty="0"/>
              <a:t>Definitional parameters are publicly available</a:t>
            </a:r>
          </a:p>
          <a:p>
            <a:pPr lvl="2"/>
            <a:r>
              <a:rPr lang="en-US" sz="2000" dirty="0"/>
              <a:t>State/Commonwealth governments utilize and adopt it</a:t>
            </a:r>
          </a:p>
          <a:p>
            <a:pPr lvl="3"/>
            <a:r>
              <a:rPr lang="en-US" dirty="0"/>
              <a:t>Also widely adopted by commercial entities/companies</a:t>
            </a:r>
            <a:endParaRPr lang="en-US" sz="2800" dirty="0"/>
          </a:p>
        </p:txBody>
      </p:sp>
    </p:spTree>
    <p:extLst>
      <p:ext uri="{BB962C8B-B14F-4D97-AF65-F5344CB8AC3E}">
        <p14:creationId xmlns:p14="http://schemas.microsoft.com/office/powerpoint/2010/main" val="1930353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JJ_NGS_background_16by9.potx" id="{DAEBF894-B51F-425B-9492-0BF76FB518CC}" vid="{08C939DD-2156-4032-B91F-746944264C94}"/>
    </a:ext>
  </a:extLst>
</a:theme>
</file>

<file path=ppt/theme/theme2.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6.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24212</TotalTime>
  <Words>4294</Words>
  <Application>Microsoft Office PowerPoint</Application>
  <PresentationFormat>On-screen Show (16:9)</PresentationFormat>
  <Paragraphs>838</Paragraphs>
  <Slides>75</Slides>
  <Notes>33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75</vt:i4>
      </vt:variant>
    </vt:vector>
  </HeadingPairs>
  <TitlesOfParts>
    <vt:vector size="89" baseType="lpstr">
      <vt:lpstr>Arial</vt:lpstr>
      <vt:lpstr>Calibri</vt:lpstr>
      <vt:lpstr>Cambria</vt:lpstr>
      <vt:lpstr>Cambria Math</vt:lpstr>
      <vt:lpstr>Söhne</vt:lpstr>
      <vt:lpstr>Times New Roman</vt:lpstr>
      <vt:lpstr>Verdana</vt:lpstr>
      <vt:lpstr>Wingdings</vt:lpstr>
      <vt:lpstr>Office Theme</vt:lpstr>
      <vt:lpstr>5_Globe</vt:lpstr>
      <vt:lpstr>1_Office Theme</vt:lpstr>
      <vt:lpstr>1_Globe</vt:lpstr>
      <vt:lpstr>1_NGS PowerPoint Template-geodesy.noaa.gov</vt:lpstr>
      <vt:lpstr>NGS PowerPoint Template-geodesy.noaa.gov</vt:lpstr>
      <vt:lpstr>The State Plane Coordinate System for the Student of Geodesy</vt:lpstr>
      <vt:lpstr>PowerPoint Presentation</vt:lpstr>
      <vt:lpstr>The State Plane Coordinate System</vt:lpstr>
      <vt:lpstr>Agency History</vt:lpstr>
      <vt:lpstr>Organizational Structure</vt:lpstr>
      <vt:lpstr>PowerPoint Presentation</vt:lpstr>
      <vt:lpstr>NGS Mission</vt:lpstr>
      <vt:lpstr>National Spatial Reference System (NSRS)</vt:lpstr>
      <vt:lpstr>State Plane Coordinate System (SPCS)</vt:lpstr>
      <vt:lpstr>History of SPCS</vt:lpstr>
      <vt:lpstr>History of SPCS</vt:lpstr>
      <vt:lpstr>Birth of SPCS</vt:lpstr>
      <vt:lpstr>Advancement of SPCS</vt:lpstr>
      <vt:lpstr>Redesign of SPCS</vt:lpstr>
      <vt:lpstr>Future of SPCS</vt:lpstr>
      <vt:lpstr>SPCS2022 – What makes it different?</vt:lpstr>
      <vt:lpstr>Map projection linear distortion</vt:lpstr>
      <vt:lpstr>PowerPoint Presentation</vt:lpstr>
      <vt:lpstr>PowerPoint Presentation</vt:lpstr>
      <vt:lpstr>PowerPoint Presentation</vt:lpstr>
      <vt:lpstr>PowerPoint Presentation</vt:lpstr>
      <vt:lpstr>Linear distortion magnitudes</vt:lpstr>
      <vt:lpstr>PowerPoint Presentation</vt:lpstr>
      <vt:lpstr>PowerPoint Presentation</vt:lpstr>
      <vt:lpstr>PowerPoint Presentation</vt:lpstr>
      <vt:lpstr>PowerPoint Presentation</vt:lpstr>
      <vt:lpstr>SPCS2022 statistics</vt:lpstr>
      <vt:lpstr>SPCS2022 zone layers</vt:lpstr>
      <vt:lpstr>SPCS2022 zone layers</vt:lpstr>
      <vt:lpstr>Number of SPCS2022 zones (preliminary)</vt:lpstr>
      <vt:lpstr>PowerPoint Presentation</vt:lpstr>
      <vt:lpstr>PowerPoint Presentation</vt:lpstr>
      <vt:lpstr>PowerPoint Presentation</vt:lpstr>
      <vt:lpstr>PowerPoint Presentation</vt:lpstr>
      <vt:lpstr>Alaska complete “intermediate”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SPCS2022 Zone Layers in PA</vt:lpstr>
      <vt:lpstr>Existing SPCS 83 linear distortion</vt:lpstr>
      <vt:lpstr>SPCS2022 linear distortion (prelim)</vt:lpstr>
      <vt:lpstr>SPCS2022 linear distortion (prelim)</vt:lpstr>
      <vt:lpstr>SPCS2022 linear distortion (prelim)</vt:lpstr>
      <vt:lpstr>Existing SPCS 83 linear distortion</vt:lpstr>
      <vt:lpstr>SPCS2022 linear distortion (prelim)</vt:lpstr>
      <vt:lpstr>About the timing of it all…</vt:lpstr>
      <vt:lpstr>NSRS Modernization</vt:lpstr>
      <vt:lpstr>Who uses SPCS?</vt:lpstr>
      <vt:lpstr>Why use SPCS?</vt:lpstr>
      <vt:lpstr>How to use SPCS?</vt:lpstr>
      <vt:lpstr>Units in SPCS</vt:lpstr>
      <vt:lpstr>A tale of two feet</vt:lpstr>
      <vt:lpstr>Horizontal error when mixing up feet</vt:lpstr>
      <vt:lpstr>SPCS 83 legislation and foot version</vt:lpstr>
      <vt:lpstr>What the deal with this whole U.S. survey foot thing?</vt:lpstr>
      <vt:lpstr>What happens now with SPCS units?</vt:lpstr>
      <vt:lpstr>Reference Material</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82</cp:revision>
  <dcterms:created xsi:type="dcterms:W3CDTF">2023-03-17T16:18:53Z</dcterms:created>
  <dcterms:modified xsi:type="dcterms:W3CDTF">2023-04-14T17:13:59Z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12236795</vt:lpwstr>
  </property>
  <property fmtid="{D5CDD505-2E9C-101B-9397-08002B2CF9AE}" name="NXPowerLiteSettings" pid="3">
    <vt:lpwstr>F70005D002A000</vt:lpwstr>
  </property>
  <property fmtid="{D5CDD505-2E9C-101B-9397-08002B2CF9AE}" name="NXPowerLiteVersion" pid="4">
    <vt:lpwstr>D10.2.0</vt:lpwstr>
  </property>
</Properties>
</file>