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image/jpg" PartName="/ppt/media/image10.jpg"/>
  <Override ContentType="application/vnd.openxmlformats-officedocument.presentationml.tags+xml" PartName="/ppt/tags/tag1.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image/jpg" PartName="/ppt/media/image12.jpg"/>
  <Override ContentType="application/vnd.openxmlformats-officedocument.presentationml.tags+xml" PartName="/ppt/tags/tag2.xml"/>
  <Override ContentType="application/vnd.openxmlformats-officedocument.presentationml.notesSlide+xml" PartName="/ppt/notesSlides/notesSlide13.xml"/>
  <Override ContentType="application/vnd.openxmlformats-officedocument.presentationml.tags+xml" PartName="/ppt/tags/tag3.xml"/>
  <Override ContentType="application/vnd.openxmlformats-officedocument.presentationml.notesSlide+xml" PartName="/ppt/notesSlides/notesSlide14.xml"/>
  <Override ContentType="application/vnd.openxmlformats-officedocument.presentationml.tags+xml" PartName="/ppt/tags/tag4.xml"/>
  <Override ContentType="application/vnd.openxmlformats-officedocument.presentationml.notesSlide+xml" PartName="/ppt/notesSlides/notesSlide15.xml"/>
  <Override ContentType="application/vnd.openxmlformats-officedocument.presentationml.tags+xml" PartName="/ppt/tags/tag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9" r:id="rId2"/>
    <p:sldId id="2389" r:id="rId3"/>
    <p:sldId id="2424" r:id="rId4"/>
    <p:sldId id="260" r:id="rId5"/>
    <p:sldId id="2386" r:id="rId6"/>
    <p:sldId id="2316" r:id="rId7"/>
    <p:sldId id="2388" r:id="rId8"/>
    <p:sldId id="262" r:id="rId9"/>
    <p:sldId id="2395" r:id="rId10"/>
    <p:sldId id="1382" r:id="rId11"/>
    <p:sldId id="1440" r:id="rId12"/>
    <p:sldId id="1463" r:id="rId13"/>
    <p:sldId id="1464" r:id="rId14"/>
    <p:sldId id="1465" r:id="rId15"/>
    <p:sldId id="1466" r:id="rId16"/>
    <p:sldId id="2404" r:id="rId17"/>
    <p:sldId id="1763" r:id="rId18"/>
    <p:sldId id="2360" r:id="rId19"/>
    <p:sldId id="2407" r:id="rId20"/>
    <p:sldId id="2379" r:id="rId21"/>
    <p:sldId id="2378" r:id="rId22"/>
    <p:sldId id="2381" r:id="rId23"/>
    <p:sldId id="2380" r:id="rId24"/>
    <p:sldId id="2419" r:id="rId25"/>
    <p:sldId id="1519" r:id="rId26"/>
    <p:sldId id="2423" r:id="rId27"/>
    <p:sldId id="2422" r:id="rId28"/>
    <p:sldId id="2400" r:id="rId29"/>
    <p:sldId id="1564" r:id="rId30"/>
    <p:sldId id="2426" r:id="rId31"/>
    <p:sldId id="2427" r:id="rId32"/>
    <p:sldId id="2428" r:id="rId33"/>
    <p:sldId id="279" r:id="rId34"/>
    <p:sldId id="727" r:id="rId35"/>
    <p:sldId id="728" r:id="rId36"/>
    <p:sldId id="789" r:id="rId37"/>
    <p:sldId id="790" r:id="rId38"/>
    <p:sldId id="791" r:id="rId39"/>
    <p:sldId id="792" r:id="rId40"/>
    <p:sldId id="793" r:id="rId41"/>
    <p:sldId id="794" r:id="rId42"/>
    <p:sldId id="795" r:id="rId43"/>
    <p:sldId id="740" r:id="rId44"/>
    <p:sldId id="2411" r:id="rId45"/>
    <p:sldId id="1913" r:id="rId46"/>
    <p:sldId id="2425" r:id="rId47"/>
    <p:sldId id="851"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328" userDrawn="1">
          <p15:clr>
            <a:srgbClr val="A4A3A4"/>
          </p15:clr>
        </p15:guide>
        <p15:guide id="4" pos="432" userDrawn="1">
          <p15:clr>
            <a:srgbClr val="A4A3A4"/>
          </p15:clr>
        </p15:guide>
        <p15:guide id="5" orient="horz" pos="3888" userDrawn="1">
          <p15:clr>
            <a:srgbClr val="A4A3A4"/>
          </p15:clr>
        </p15:guide>
        <p15:guide id="6" orient="horz" pos="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71044" autoAdjust="0"/>
  </p:normalViewPr>
  <p:slideViewPr>
    <p:cSldViewPr snapToGrid="0" snapToObjects="1">
      <p:cViewPr varScale="1">
        <p:scale>
          <a:sx n="68" d="100"/>
          <a:sy n="68" d="100"/>
        </p:scale>
        <p:origin x="312" y="53"/>
      </p:cViewPr>
      <p:guideLst>
        <p:guide orient="horz" pos="2160"/>
        <p:guide pos="2880"/>
        <p:guide pos="5328"/>
        <p:guide pos="432"/>
        <p:guide orient="horz" pos="3888"/>
        <p:guide orient="horz" pos="480"/>
      </p:guideLst>
    </p:cSldViewPr>
  </p:slideViewPr>
  <p:notesTextViewPr>
    <p:cViewPr>
      <p:scale>
        <a:sx n="150" d="100"/>
        <a:sy n="150" d="100"/>
      </p:scale>
      <p:origin x="0" y="0"/>
    </p:cViewPr>
  </p:notesTextViewPr>
  <p:sorterViewPr>
    <p:cViewPr varScale="1">
      <p:scale>
        <a:sx n="100" d="100"/>
        <a:sy n="100" d="100"/>
      </p:scale>
      <p:origin x="0" y="-54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5C203-6D96-46E5-8140-D55343F3D20A}" type="datetimeFigureOut">
              <a:rPr lang="en-US" smtClean="0"/>
              <a:t>02/27/23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ED05C-FEED-4026-8EA4-FCBC60F452D4}" type="slidenum">
              <a:rPr lang="en-US" smtClean="0"/>
              <a:t>‹#›</a:t>
            </a:fld>
            <a:endParaRPr lang="en-US"/>
          </a:p>
        </p:txBody>
      </p:sp>
    </p:spTree>
    <p:extLst>
      <p:ext uri="{BB962C8B-B14F-4D97-AF65-F5344CB8AC3E}">
        <p14:creationId xmlns:p14="http://schemas.microsoft.com/office/powerpoint/2010/main" val="275303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2</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NGS develops and maintains the National Spatial Reference System, a national coordinate system that provides the foundation for transportation, navigation, land record systems, mapping and charting efforts, and a multitude of scientific and engineering applications</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CLICK</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You’ve all seen this or some similar graphic I’m sure.  That bottom layer… that’s our baby, the NSRS.</a:t>
            </a:r>
          </a:p>
        </p:txBody>
      </p:sp>
    </p:spTree>
    <p:extLst>
      <p:ext uri="{BB962C8B-B14F-4D97-AF65-F5344CB8AC3E}">
        <p14:creationId xmlns:p14="http://schemas.microsoft.com/office/powerpoint/2010/main" val="371149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17</a:t>
            </a:fld>
            <a:endParaRPr lang="en-US"/>
          </a:p>
        </p:txBody>
      </p:sp>
    </p:spTree>
    <p:extLst>
      <p:ext uri="{BB962C8B-B14F-4D97-AF65-F5344CB8AC3E}">
        <p14:creationId xmlns:p14="http://schemas.microsoft.com/office/powerpoint/2010/main" val="2759416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REs will be published every 5 or 10 years</a:t>
            </a:r>
          </a:p>
          <a:p>
            <a:r>
              <a:rPr lang="en-US" dirty="0"/>
              <a:t>-you choose when you update</a:t>
            </a:r>
          </a:p>
          <a:p>
            <a:r>
              <a:rPr lang="en-US" dirty="0"/>
              <a:t>-in a perfect world, everyone would stay current, but we expect many users will adopt first RE and stay </a:t>
            </a:r>
            <a:r>
              <a:rPr lang="en-US" dirty="0" err="1"/>
              <a:t>ther</a:t>
            </a:r>
            <a:endParaRPr lang="en-US" dirty="0"/>
          </a:p>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18</a:t>
            </a:fld>
            <a:endParaRPr lang="en-US"/>
          </a:p>
        </p:txBody>
      </p:sp>
    </p:spTree>
    <p:extLst>
      <p:ext uri="{BB962C8B-B14F-4D97-AF65-F5344CB8AC3E}">
        <p14:creationId xmlns:p14="http://schemas.microsoft.com/office/powerpoint/2010/main" val="2953280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Cambria" panose="02040503050406030204" pitchFamily="18" charset="0"/>
                <a:ea typeface="Cambria" panose="02040503050406030204" pitchFamily="18" charset="0"/>
              </a:rPr>
              <a:t>What’s the magnitude of the horizontal datum shift across Pennsylvania?</a:t>
            </a:r>
          </a:p>
          <a:p>
            <a:pPr algn="l"/>
            <a:r>
              <a:rPr lang="en-US" sz="1200" dirty="0">
                <a:latin typeface="Cambria" panose="02040503050406030204" pitchFamily="18" charset="0"/>
                <a:ea typeface="Cambria" panose="02040503050406030204" pitchFamily="18" charset="0"/>
              </a:rPr>
              <a:t>Minimum Shift ~3.75 feet</a:t>
            </a:r>
          </a:p>
          <a:p>
            <a:pPr algn="l"/>
            <a:r>
              <a:rPr lang="en-US" sz="1200" dirty="0">
                <a:latin typeface="Cambria" panose="02040503050406030204" pitchFamily="18" charset="0"/>
                <a:ea typeface="Cambria" panose="02040503050406030204" pitchFamily="18" charset="0"/>
              </a:rPr>
              <a:t>Maximum Shift ~3.97</a:t>
            </a:r>
          </a:p>
          <a:p>
            <a:pPr algn="l"/>
            <a:endParaRPr lang="en-US" sz="1200" dirty="0">
              <a:latin typeface="Cambria" panose="02040503050406030204" pitchFamily="18" charset="0"/>
              <a:ea typeface="Cambria" panose="02040503050406030204" pitchFamily="18" charset="0"/>
            </a:endParaRPr>
          </a:p>
          <a:p>
            <a:pPr algn="l"/>
            <a:r>
              <a:rPr lang="en-US" sz="1200" dirty="0">
                <a:latin typeface="Cambria" panose="02040503050406030204" pitchFamily="18" charset="0"/>
                <a:ea typeface="Cambria" panose="02040503050406030204" pitchFamily="18" charset="0"/>
              </a:rPr>
              <a:t>Remember this is just an estimation, don’t hold me to the numbers please</a:t>
            </a:r>
          </a:p>
          <a:p>
            <a:pPr algn="l"/>
            <a:endParaRPr lang="en-US" dirty="0"/>
          </a:p>
        </p:txBody>
      </p:sp>
      <p:sp>
        <p:nvSpPr>
          <p:cNvPr id="4" name="Slide Number Placeholder 3"/>
          <p:cNvSpPr>
            <a:spLocks noGrp="1"/>
          </p:cNvSpPr>
          <p:nvPr>
            <p:ph type="sldNum" sz="quarter" idx="5"/>
          </p:nvPr>
        </p:nvSpPr>
        <p:spPr/>
        <p:txBody>
          <a:bodyPr/>
          <a:lstStyle/>
          <a:p>
            <a:fld id="{8C5A6246-21F9-416C-BD6D-2D5049A04672}" type="slidenum">
              <a:rPr lang="en-US" smtClean="0"/>
              <a:t>19</a:t>
            </a:fld>
            <a:endParaRPr lang="en-US"/>
          </a:p>
        </p:txBody>
      </p:sp>
    </p:spTree>
    <p:extLst>
      <p:ext uri="{BB962C8B-B14F-4D97-AF65-F5344CB8AC3E}">
        <p14:creationId xmlns:p14="http://schemas.microsoft.com/office/powerpoint/2010/main" val="592652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sz="1200" dirty="0">
                <a:latin typeface="Cambria" panose="02040503050406030204" pitchFamily="18" charset="0"/>
                <a:ea typeface="Cambria" panose="02040503050406030204" pitchFamily="18" charset="0"/>
              </a:rPr>
              <a:t>What’s the goal of the</a:t>
            </a:r>
            <a:r>
              <a:rPr lang="en-US" sz="1200" baseline="0" dirty="0">
                <a:latin typeface="Cambria" panose="02040503050406030204" pitchFamily="18" charset="0"/>
                <a:ea typeface="Cambria" panose="02040503050406030204" pitchFamily="18" charset="0"/>
              </a:rPr>
              <a:t> way NATRF2022 was designed, by including </a:t>
            </a:r>
            <a:r>
              <a:rPr lang="en-US" sz="1200" dirty="0">
                <a:latin typeface="Cambria" panose="02040503050406030204" pitchFamily="18" charset="0"/>
                <a:ea typeface="Cambria" panose="02040503050406030204" pitchFamily="18" charset="0"/>
              </a:rPr>
              <a:t>EPP2022 and IFVM2022</a:t>
            </a:r>
          </a:p>
          <a:p>
            <a:endParaRPr lang="en-US" sz="1200" dirty="0">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mbria" panose="02040503050406030204" pitchFamily="18" charset="0"/>
                <a:ea typeface="Cambria" panose="02040503050406030204" pitchFamily="18" charset="0"/>
              </a:rPr>
              <a:t>For a database of features in PA</a:t>
            </a:r>
          </a:p>
          <a:p>
            <a:endParaRPr lang="en-US" sz="1200" dirty="0">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Does a database of manholes in PA need cm-level coordinate updates on an annual basis?  Probably</a:t>
            </a:r>
            <a:r>
              <a:rPr lang="en-US" sz="1200" baseline="0" dirty="0">
                <a:latin typeface="Cambria" panose="02040503050406030204" pitchFamily="18" charset="0"/>
                <a:ea typeface="Cambria" panose="02040503050406030204" pitchFamily="18" charset="0"/>
              </a:rPr>
              <a:t> not.</a:t>
            </a:r>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20</a:t>
            </a:fld>
            <a:endParaRPr lang="en-US"/>
          </a:p>
        </p:txBody>
      </p:sp>
    </p:spTree>
    <p:extLst>
      <p:ext uri="{BB962C8B-B14F-4D97-AF65-F5344CB8AC3E}">
        <p14:creationId xmlns:p14="http://schemas.microsoft.com/office/powerpoint/2010/main" val="130998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21</a:t>
            </a:fld>
            <a:endParaRPr lang="en-US"/>
          </a:p>
        </p:txBody>
      </p:sp>
    </p:spTree>
    <p:extLst>
      <p:ext uri="{BB962C8B-B14F-4D97-AF65-F5344CB8AC3E}">
        <p14:creationId xmlns:p14="http://schemas.microsoft.com/office/powerpoint/2010/main" val="2487614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862013" marR="0" lvl="2" indent="0" algn="l" defTabSz="914400" rtl="0" eaLnBrk="0" fontAlgn="base" latinLnBrk="0" hangingPunct="0">
              <a:lnSpc>
                <a:spcPct val="100000"/>
              </a:lnSpc>
              <a:spcBef>
                <a:spcPct val="30000"/>
              </a:spcBef>
              <a:spcAft>
                <a:spcPts val="1200"/>
              </a:spcAft>
              <a:buClrTx/>
              <a:buSzTx/>
              <a:buFontTx/>
              <a:buNone/>
              <a:tabLst/>
              <a:defRPr/>
            </a:pPr>
            <a:r>
              <a:rPr lang="en-US" sz="2800" dirty="0">
                <a:latin typeface="Cambria" panose="02040503050406030204" pitchFamily="18" charset="0"/>
                <a:ea typeface="Cambria" panose="02040503050406030204" pitchFamily="18" charset="0"/>
              </a:rPr>
              <a:t>this is totally unrealistic </a:t>
            </a:r>
            <a:r>
              <a:rPr lang="en-US" sz="2800" dirty="0">
                <a:latin typeface="Cambria" panose="02040503050406030204" pitchFamily="18" charset="0"/>
                <a:ea typeface="Cambria" panose="02040503050406030204" pitchFamily="18" charset="0"/>
                <a:sym typeface="Wingdings" panose="05000000000000000000" pitchFamily="2" charset="2"/>
              </a:rPr>
              <a:t> both from a </a:t>
            </a:r>
            <a:r>
              <a:rPr lang="en-US" sz="2800" dirty="0">
                <a:latin typeface="Cambria" panose="02040503050406030204" pitchFamily="18" charset="0"/>
                <a:ea typeface="Cambria" panose="02040503050406030204" pitchFamily="18" charset="0"/>
              </a:rPr>
              <a:t>financial</a:t>
            </a:r>
            <a:r>
              <a:rPr lang="en-US" sz="2800" baseline="0" dirty="0">
                <a:latin typeface="Cambria" panose="02040503050406030204" pitchFamily="18" charset="0"/>
                <a:ea typeface="Cambria" panose="02040503050406030204" pitchFamily="18" charset="0"/>
              </a:rPr>
              <a:t> and programmatic perspective</a:t>
            </a:r>
          </a:p>
          <a:p>
            <a:pPr marL="862013" lvl="2">
              <a:spcAft>
                <a:spcPts val="1200"/>
              </a:spcAft>
            </a:pPr>
            <a:endParaRPr lang="en-US" sz="28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22</a:t>
            </a:fld>
            <a:endParaRPr lang="en-US"/>
          </a:p>
        </p:txBody>
      </p:sp>
    </p:spTree>
    <p:extLst>
      <p:ext uri="{BB962C8B-B14F-4D97-AF65-F5344CB8AC3E}">
        <p14:creationId xmlns:p14="http://schemas.microsoft.com/office/powerpoint/2010/main" val="1784305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Transforming your data</a:t>
            </a:r>
          </a:p>
          <a:p>
            <a:endParaRPr lang="en-US" dirty="0"/>
          </a:p>
          <a:p>
            <a:r>
              <a:rPr lang="en-US" dirty="0"/>
              <a:t>NCAT - NGS Coordinate Conversion and Transformation Tool</a:t>
            </a:r>
          </a:p>
          <a:p>
            <a:endParaRPr lang="en-US" dirty="0"/>
          </a:p>
          <a:p>
            <a:r>
              <a:rPr lang="en-US" dirty="0"/>
              <a:t>available now: ASCII upload and Web Services</a:t>
            </a:r>
          </a:p>
          <a:p>
            <a:endParaRPr lang="en-US" dirty="0"/>
          </a:p>
          <a:p>
            <a:r>
              <a:rPr lang="en-US" dirty="0"/>
              <a:t>ask your software providers about integration</a:t>
            </a:r>
          </a:p>
          <a:p>
            <a:endParaRPr lang="en-US" dirty="0"/>
          </a:p>
          <a:p>
            <a:r>
              <a:rPr lang="en-US" dirty="0"/>
              <a:t>we envision this as most popular method of access</a:t>
            </a:r>
          </a:p>
          <a:p>
            <a:endParaRPr lang="en-US" dirty="0"/>
          </a:p>
          <a:p>
            <a:r>
              <a:rPr lang="en-US" dirty="0"/>
              <a:t>Industry Workshops - May 2021 and August 2022</a:t>
            </a:r>
          </a:p>
          <a:p>
            <a:r>
              <a:rPr lang="en-US" dirty="0"/>
              <a:t>-</a:t>
            </a:r>
            <a:r>
              <a:rPr lang="en-US" dirty="0" err="1"/>
              <a:t>Esri</a:t>
            </a:r>
            <a:r>
              <a:rPr lang="en-US" dirty="0"/>
              <a:t>, Trimble, Blue Marble, </a:t>
            </a:r>
            <a:r>
              <a:rPr lang="en-US" dirty="0" err="1"/>
              <a:t>etc</a:t>
            </a:r>
            <a:r>
              <a:rPr lang="en-US" dirty="0"/>
              <a:t>… all the well known names attended</a:t>
            </a:r>
          </a:p>
          <a:p>
            <a:endParaRPr lang="en-US" dirty="0"/>
          </a:p>
          <a:p>
            <a:r>
              <a:rPr lang="en-US" dirty="0"/>
              <a:t>Geospatial Software Developers’ Summit – Nov/Dec</a:t>
            </a:r>
          </a:p>
          <a:p>
            <a:r>
              <a:rPr lang="en-US" dirty="0"/>
              <a:t>- International &amp; Virtual  US NGS and </a:t>
            </a:r>
            <a:r>
              <a:rPr lang="en-US" dirty="0" err="1"/>
              <a:t>NRCan</a:t>
            </a:r>
            <a:r>
              <a:rPr lang="en-US" dirty="0"/>
              <a:t> CGS </a:t>
            </a:r>
          </a:p>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23</a:t>
            </a:fld>
            <a:endParaRPr lang="en-US"/>
          </a:p>
        </p:txBody>
      </p:sp>
    </p:spTree>
    <p:extLst>
      <p:ext uri="{BB962C8B-B14F-4D97-AF65-F5344CB8AC3E}">
        <p14:creationId xmlns:p14="http://schemas.microsoft.com/office/powerpoint/2010/main" val="3781112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ED2CC-BADC-4677-8145-F4A6E1426BC2}" type="slidenum">
              <a:rPr lang="en-US" smtClean="0"/>
              <a:t>24</a:t>
            </a:fld>
            <a:endParaRPr lang="en-US" dirty="0"/>
          </a:p>
        </p:txBody>
      </p:sp>
    </p:spTree>
    <p:extLst>
      <p:ext uri="{BB962C8B-B14F-4D97-AF65-F5344CB8AC3E}">
        <p14:creationId xmlns:p14="http://schemas.microsoft.com/office/powerpoint/2010/main" val="1545493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ED2CC-BADC-4677-8145-F4A6E1426BC2}" type="slidenum">
              <a:rPr lang="en-US" smtClean="0"/>
              <a:t>25</a:t>
            </a:fld>
            <a:endParaRPr lang="en-US" dirty="0"/>
          </a:p>
        </p:txBody>
      </p:sp>
    </p:spTree>
    <p:extLst>
      <p:ext uri="{BB962C8B-B14F-4D97-AF65-F5344CB8AC3E}">
        <p14:creationId xmlns:p14="http://schemas.microsoft.com/office/powerpoint/2010/main" val="2321206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15849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indent="0">
              <a:buFontTx/>
              <a:buNone/>
            </a:pPr>
            <a:r>
              <a:rPr lang="en-US" baseline="0" dirty="0"/>
              <a:t>-14 Regional Advisors, we’ve transitioned from a State-based to a Regional Program</a:t>
            </a:r>
          </a:p>
          <a:p>
            <a:pPr marL="0" indent="0">
              <a:buFont typeface="Arial" panose="020B0604020202020204" pitchFamily="34" charset="0"/>
              <a:buNone/>
            </a:pPr>
            <a:r>
              <a:rPr lang="en-US" baseline="0" dirty="0"/>
              <a:t>-our advisors homepage up there at the top, also easy to find us by querying any major search engine for “</a:t>
            </a:r>
            <a:r>
              <a:rPr lang="en-US" baseline="0" dirty="0" err="1"/>
              <a:t>ngs</a:t>
            </a:r>
            <a:r>
              <a:rPr lang="en-US" baseline="0" dirty="0"/>
              <a:t> advisors”</a:t>
            </a:r>
          </a:p>
          <a:p>
            <a:r>
              <a:rPr lang="en-US" baseline="0" dirty="0"/>
              <a:t>-if you know Ross Mackay, he is our Chief Advisor, I report to him… </a:t>
            </a:r>
          </a:p>
          <a:p>
            <a:r>
              <a:rPr lang="en-US" baseline="0" dirty="0"/>
              <a:t>**</a:t>
            </a:r>
            <a:r>
              <a:rPr lang="en-US" baseline="0" dirty="0" err="1"/>
              <a:t>ya</a:t>
            </a:r>
            <a:r>
              <a:rPr lang="en-US" baseline="0" dirty="0"/>
              <a:t> know, I don’t know why they don’t make him put his photo up here</a:t>
            </a:r>
          </a:p>
          <a:p>
            <a:r>
              <a:rPr lang="en-US" baseline="0" dirty="0"/>
              <a:t>-we do have one vacant advisor position, that was recently advertised and John up there in Wisconsin is officially retired in oh… 18 days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99B5A-D3DB-4354-AA55-43E94BB02C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64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106 zones (CONUS)</a:t>
            </a:r>
          </a:p>
          <a:p>
            <a:endParaRPr lang="en-US" dirty="0"/>
          </a:p>
        </p:txBody>
      </p:sp>
      <p:sp>
        <p:nvSpPr>
          <p:cNvPr id="4" name="Slide Number Placeholder 3"/>
          <p:cNvSpPr>
            <a:spLocks noGrp="1"/>
          </p:cNvSpPr>
          <p:nvPr>
            <p:ph type="sldNum" sz="quarter" idx="5"/>
          </p:nvPr>
        </p:nvSpPr>
        <p:spPr/>
        <p:txBody>
          <a:bodyPr/>
          <a:lstStyle/>
          <a:p>
            <a:fld id="{64CED05C-FEED-4026-8EA4-FCBC60F452D4}" type="slidenum">
              <a:rPr lang="en-US" smtClean="0"/>
              <a:t>30</a:t>
            </a:fld>
            <a:endParaRPr lang="en-US"/>
          </a:p>
        </p:txBody>
      </p:sp>
    </p:spTree>
    <p:extLst>
      <p:ext uri="{BB962C8B-B14F-4D97-AF65-F5344CB8AC3E}">
        <p14:creationId xmlns:p14="http://schemas.microsoft.com/office/powerpoint/2010/main" val="3786556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846 zones (CONUS)</a:t>
            </a:r>
          </a:p>
          <a:p>
            <a:endParaRPr lang="en-US" dirty="0"/>
          </a:p>
        </p:txBody>
      </p:sp>
      <p:sp>
        <p:nvSpPr>
          <p:cNvPr id="4" name="Slide Number Placeholder 3"/>
          <p:cNvSpPr>
            <a:spLocks noGrp="1"/>
          </p:cNvSpPr>
          <p:nvPr>
            <p:ph type="sldNum" sz="quarter" idx="5"/>
          </p:nvPr>
        </p:nvSpPr>
        <p:spPr/>
        <p:txBody>
          <a:bodyPr/>
          <a:lstStyle/>
          <a:p>
            <a:fld id="{64CED05C-FEED-4026-8EA4-FCBC60F452D4}" type="slidenum">
              <a:rPr lang="en-US" smtClean="0"/>
              <a:t>31</a:t>
            </a:fld>
            <a:endParaRPr lang="en-US"/>
          </a:p>
        </p:txBody>
      </p:sp>
    </p:spTree>
    <p:extLst>
      <p:ext uri="{BB962C8B-B14F-4D97-AF65-F5344CB8AC3E}">
        <p14:creationId xmlns:p14="http://schemas.microsoft.com/office/powerpoint/2010/main" val="2889400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49 zones (CONUS)</a:t>
            </a:r>
          </a:p>
          <a:p>
            <a:endParaRPr lang="en-US" dirty="0"/>
          </a:p>
        </p:txBody>
      </p:sp>
      <p:sp>
        <p:nvSpPr>
          <p:cNvPr id="4" name="Slide Number Placeholder 3"/>
          <p:cNvSpPr>
            <a:spLocks noGrp="1"/>
          </p:cNvSpPr>
          <p:nvPr>
            <p:ph type="sldNum" sz="quarter" idx="5"/>
          </p:nvPr>
        </p:nvSpPr>
        <p:spPr/>
        <p:txBody>
          <a:bodyPr/>
          <a:lstStyle/>
          <a:p>
            <a:fld id="{64CED05C-FEED-4026-8EA4-FCBC60F452D4}" type="slidenum">
              <a:rPr lang="en-US" smtClean="0"/>
              <a:t>32</a:t>
            </a:fld>
            <a:endParaRPr lang="en-US"/>
          </a:p>
        </p:txBody>
      </p:sp>
    </p:spTree>
    <p:extLst>
      <p:ext uri="{BB962C8B-B14F-4D97-AF65-F5344CB8AC3E}">
        <p14:creationId xmlns:p14="http://schemas.microsoft.com/office/powerpoint/2010/main" val="3419587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665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-believe</a:t>
            </a:r>
            <a:r>
              <a:rPr lang="en-US" baseline="0" dirty="0"/>
              <a:t> it or not there’s more than 2 types, but the 2 types you’ll see NGS publish are…</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46570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73842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39010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071763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61140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51110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State Geodetic Coordinator is not employed by NGS and is typically assigned by a state government agency or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-This is not a role we require or request in any way, the goal for the SGC is to allow a self-appointment from any state/commonwealth that is interested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-There are a handful of states also that have designated more than one SGC, </a:t>
            </a:r>
            <a:r>
              <a:rPr lang="en-US" sz="1200" b="0" i="0" kern="1200" dirty="0" err="1">
                <a:solidFill>
                  <a:schemeClr val="tx1"/>
                </a:solidFill>
                <a:effectLst/>
                <a:latin typeface="+mn-lt"/>
                <a:ea typeface="+mn-ea"/>
                <a:cs typeface="+mn-cs"/>
              </a:rPr>
              <a:t>thar</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6</a:t>
            </a:fld>
            <a:endParaRPr lang="en-US"/>
          </a:p>
        </p:txBody>
      </p:sp>
    </p:spTree>
    <p:extLst>
      <p:ext uri="{BB962C8B-B14F-4D97-AF65-F5344CB8AC3E}">
        <p14:creationId xmlns:p14="http://schemas.microsoft.com/office/powerpoint/2010/main" val="3976676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123EC7C2-2797-4141-BEE3-A4E0AD397BA7}" type="slidenum">
              <a:rPr lang="en-US" smtClean="0"/>
              <a:t>44</a:t>
            </a:fld>
            <a:endParaRPr lang="en-US"/>
          </a:p>
        </p:txBody>
      </p:sp>
    </p:spTree>
    <p:extLst>
      <p:ext uri="{BB962C8B-B14F-4D97-AF65-F5344CB8AC3E}">
        <p14:creationId xmlns:p14="http://schemas.microsoft.com/office/powerpoint/2010/main" val="1993204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45</a:t>
            </a:fld>
            <a:endParaRPr lang="en-US"/>
          </a:p>
        </p:txBody>
      </p:sp>
    </p:spTree>
    <p:extLst>
      <p:ext uri="{BB962C8B-B14F-4D97-AF65-F5344CB8AC3E}">
        <p14:creationId xmlns:p14="http://schemas.microsoft.com/office/powerpoint/2010/main" val="434218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Eligible funding applicants for this competition are institutions of higher education, state, local and Indian tribal governments.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purpose of this notice is for us to solicit grant proposals to implement activities that modernize and improve the National Spatial Reference System (NSRS) and advance the science of geodesy in the United States.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NOAA encourages proposals submitted in response to this announcement to include </a:t>
            </a:r>
            <a:r>
              <a:rPr lang="en-US" sz="1200" b="1" i="1" kern="1200" dirty="0">
                <a:solidFill>
                  <a:schemeClr val="tx1"/>
                </a:solidFill>
                <a:effectLst/>
                <a:latin typeface="+mn-lt"/>
                <a:ea typeface="+mn-ea"/>
                <a:cs typeface="+mn-cs"/>
              </a:rPr>
              <a:t>student collaboration and education. </a:t>
            </a:r>
            <a:endParaRPr lang="en-US" b="1" i="1" dirty="0"/>
          </a:p>
        </p:txBody>
      </p:sp>
      <p:sp>
        <p:nvSpPr>
          <p:cNvPr id="4" name="Slide Number Placeholder 3"/>
          <p:cNvSpPr>
            <a:spLocks noGrp="1"/>
          </p:cNvSpPr>
          <p:nvPr>
            <p:ph type="sldNum" sz="quarter" idx="5"/>
          </p:nvPr>
        </p:nvSpPr>
        <p:spPr/>
        <p:txBody>
          <a:bodyPr/>
          <a:lstStyle/>
          <a:p>
            <a:fld id="{64CED05C-FEED-4026-8EA4-FCBC60F452D4}" type="slidenum">
              <a:rPr lang="en-US" smtClean="0"/>
              <a:t>46</a:t>
            </a:fld>
            <a:endParaRPr lang="en-US"/>
          </a:p>
        </p:txBody>
      </p:sp>
    </p:spTree>
    <p:extLst>
      <p:ext uri="{BB962C8B-B14F-4D97-AF65-F5344CB8AC3E}">
        <p14:creationId xmlns:p14="http://schemas.microsoft.com/office/powerpoint/2010/main" val="4055888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6C3BD8-B2E5-4319-9CBE-B60D43F31E53}"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45192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NGS has been inconsistent with these top two words.  </a:t>
            </a:r>
          </a:p>
          <a:p>
            <a:r>
              <a:rPr lang="en-US" dirty="0"/>
              <a:t>Going forward, we will use them as:</a:t>
            </a:r>
          </a:p>
          <a:p>
            <a:pPr lvl="1"/>
            <a:r>
              <a:rPr lang="en-US" dirty="0"/>
              <a:t>Conversion:  Meaning to change the type of coordinate without changing the datum or frame</a:t>
            </a:r>
          </a:p>
          <a:p>
            <a:pPr lvl="1"/>
            <a:r>
              <a:rPr lang="en-US" dirty="0"/>
              <a:t>Transformation:  Meaning to change the datum or frame, without changing the type of coordinate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25846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CED05C-FEED-4026-8EA4-FCBC60F452D4}" type="slidenum">
              <a:rPr lang="en-US" smtClean="0"/>
              <a:t>10</a:t>
            </a:fld>
            <a:endParaRPr lang="en-US"/>
          </a:p>
        </p:txBody>
      </p:sp>
    </p:spTree>
    <p:extLst>
      <p:ext uri="{BB962C8B-B14F-4D97-AF65-F5344CB8AC3E}">
        <p14:creationId xmlns:p14="http://schemas.microsoft.com/office/powerpoint/2010/main" val="424569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25036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We say “NATRF2022” is “fixed” to the N.A. Plate, making it a “plate fixed” frame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a:t>
            </a:r>
            <a:r>
              <a:rPr lang="en-US" sz="1200" baseline="0" dirty="0"/>
              <a:t> frame is constant to itself, but rotating within ITRF, and moving in a different direction than the other 3 frames</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74425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0714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16</a:t>
            </a:fld>
            <a:endParaRPr lang="en-US" altLang="en-US"/>
          </a:p>
        </p:txBody>
      </p:sp>
    </p:spTree>
    <p:extLst>
      <p:ext uri="{BB962C8B-B14F-4D97-AF65-F5344CB8AC3E}">
        <p14:creationId xmlns:p14="http://schemas.microsoft.com/office/powerpoint/2010/main" val="752254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734ACB49-92AD-4793-8E92-0DBCDD7CF678}" type="datetimeFigureOut">
              <a:rPr lang="en-US" altLang="en-US"/>
              <a:pPr/>
              <a:t>02/27/23</a:t>
            </a:fld>
            <a:endParaRPr lang="en-US" altLang="en-US"/>
          </a:p>
        </p:txBody>
      </p:sp>
      <p:sp>
        <p:nvSpPr>
          <p:cNvPr id="5" name="Footer Placeholder 4"/>
          <p:cNvSpPr>
            <a:spLocks noGrp="1"/>
          </p:cNvSpPr>
          <p:nvPr>
            <p:ph type="ftr" sz="quarter" idx="11"/>
          </p:nvPr>
        </p:nvSpPr>
        <p:spPr/>
        <p:txBody>
          <a:bodyPr/>
          <a:lstStyle>
            <a:lvl1pPr>
              <a:defRPr>
                <a:latin typeface="Cambria" panose="02040503050406030204" pitchFamily="18" charset="0"/>
                <a:cs typeface="Times New Roman" panose="02020603050405020304"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Cambria" panose="02040503050406030204" pitchFamily="18" charset="0"/>
              </a:defRPr>
            </a:lvl1pPr>
          </a:lstStyle>
          <a:p>
            <a:fld id="{7AD4DCD3-172B-4990-80A6-45F69410C25B}" type="slidenum">
              <a:rPr lang="en-US" altLang="en-US" smtClean="0"/>
              <a:pPr/>
              <a:t>‹#›</a:t>
            </a:fld>
            <a:endParaRPr lang="en-US" altLang="en-US" dirty="0"/>
          </a:p>
        </p:txBody>
      </p:sp>
    </p:spTree>
    <p:extLst>
      <p:ext uri="{BB962C8B-B14F-4D97-AF65-F5344CB8AC3E}">
        <p14:creationId xmlns:p14="http://schemas.microsoft.com/office/powerpoint/2010/main" val="204932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3pP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309A0F4-61E9-444D-AC19-07A3392961D0}" type="datetimeFigureOut">
              <a:rPr lang="en-US" altLang="en-US"/>
              <a:pPr/>
              <a:t>02/27/23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F9F2551-1627-42C2-8EE4-F0696550841B}" type="slidenum">
              <a:rPr lang="en-US" altLang="en-US"/>
              <a:pPr/>
              <a:t>‹#›</a:t>
            </a:fld>
            <a:endParaRPr lang="en-US" altLang="en-US"/>
          </a:p>
        </p:txBody>
      </p:sp>
    </p:spTree>
    <p:extLst>
      <p:ext uri="{BB962C8B-B14F-4D97-AF65-F5344CB8AC3E}">
        <p14:creationId xmlns:p14="http://schemas.microsoft.com/office/powerpoint/2010/main" val="24211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3pP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F3EA6A67-0C6C-463A-AA25-16A851C42431}" type="datetimeFigureOut">
              <a:rPr lang="en-US" altLang="en-US"/>
              <a:pPr/>
              <a:t>02/27/23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205511-6016-4975-8BAC-A5CCC9C5C389}" type="slidenum">
              <a:rPr lang="en-US" altLang="en-US"/>
              <a:pPr/>
              <a:t>‹#›</a:t>
            </a:fld>
            <a:endParaRPr lang="en-US" altLang="en-US"/>
          </a:p>
        </p:txBody>
      </p:sp>
    </p:spTree>
    <p:extLst>
      <p:ext uri="{BB962C8B-B14F-4D97-AF65-F5344CB8AC3E}">
        <p14:creationId xmlns:p14="http://schemas.microsoft.com/office/powerpoint/2010/main" val="1185526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Grey Layou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59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atin typeface="Cambria" panose="02040503050406030204" pitchFamily="18" charset="0"/>
              </a:defRPr>
            </a:lvl1pPr>
            <a:lvl2pPr>
              <a:defRPr>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Cambria" panose="02040503050406030204" pitchFamily="18" charset="0"/>
              </a:defRPr>
            </a:lvl1pPr>
          </a:lstStyle>
          <a:p>
            <a:fld id="{E41F7B77-3059-4ABB-A959-BCA47FFF65D6}" type="datetimeFigureOut">
              <a:rPr lang="en-US" altLang="en-US" smtClean="0"/>
              <a:pPr/>
              <a:t>02/27/23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4C1C367-1155-47A8-B187-ABB1E4FCD3DE}" type="slidenum">
              <a:rPr lang="en-US" altLang="en-US"/>
              <a:pPr/>
              <a:t>‹#›</a:t>
            </a:fld>
            <a:endParaRPr lang="en-US" altLang="en-US" dirty="0"/>
          </a:p>
        </p:txBody>
      </p:sp>
    </p:spTree>
    <p:extLst>
      <p:ext uri="{BB962C8B-B14F-4D97-AF65-F5344CB8AC3E}">
        <p14:creationId xmlns:p14="http://schemas.microsoft.com/office/powerpoint/2010/main" val="98255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141E0CF7-5EED-4B52-BB8D-AF00642F77C7}" type="datetimeFigureOut">
              <a:rPr lang="en-US" altLang="en-US"/>
              <a:pPr/>
              <a:t>02/27/23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02729D8-1644-4D0C-9B5E-42A347FE2C29}" type="slidenum">
              <a:rPr lang="en-US" altLang="en-US"/>
              <a:pPr/>
              <a:t>‹#›</a:t>
            </a:fld>
            <a:endParaRPr lang="en-US" altLang="en-US" dirty="0"/>
          </a:p>
        </p:txBody>
      </p:sp>
    </p:spTree>
    <p:extLst>
      <p:ext uri="{BB962C8B-B14F-4D97-AF65-F5344CB8AC3E}">
        <p14:creationId xmlns:p14="http://schemas.microsoft.com/office/powerpoint/2010/main" val="3918249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6DAAB8B3-FEDA-4635-B0AE-458255B05CCA}" type="datetimeFigureOut">
              <a:rPr lang="en-US" altLang="en-US"/>
              <a:pPr/>
              <a:t>02/27/23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816B496-F0A6-46B4-B7DE-38DD1EF75C42}" type="slidenum">
              <a:rPr lang="en-US" altLang="en-US"/>
              <a:pPr/>
              <a:t>‹#›</a:t>
            </a:fld>
            <a:endParaRPr lang="en-US" altLang="en-US"/>
          </a:p>
        </p:txBody>
      </p:sp>
    </p:spTree>
    <p:extLst>
      <p:ext uri="{BB962C8B-B14F-4D97-AF65-F5344CB8AC3E}">
        <p14:creationId xmlns:p14="http://schemas.microsoft.com/office/powerpoint/2010/main" val="169509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fld id="{51D17CE4-E922-4721-BB89-1D6A66C3AE37}" type="datetimeFigureOut">
              <a:rPr lang="en-US" altLang="en-US"/>
              <a:pPr/>
              <a:t>02/27/23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7C866B7-23DC-4AD8-8B03-CB623468BEA9}" type="slidenum">
              <a:rPr lang="en-US" altLang="en-US"/>
              <a:pPr/>
              <a:t>‹#›</a:t>
            </a:fld>
            <a:endParaRPr lang="en-US" altLang="en-US"/>
          </a:p>
        </p:txBody>
      </p:sp>
    </p:spTree>
    <p:extLst>
      <p:ext uri="{BB962C8B-B14F-4D97-AF65-F5344CB8AC3E}">
        <p14:creationId xmlns:p14="http://schemas.microsoft.com/office/powerpoint/2010/main" val="405098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A6CA4580-B03E-41F3-9F04-BD2270BB3CE4}" type="datetimeFigureOut">
              <a:rPr lang="en-US" altLang="en-US"/>
              <a:pPr/>
              <a:t>02/27/23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16970B9-A162-4590-850A-FA6524EA096B}" type="slidenum">
              <a:rPr lang="en-US" altLang="en-US"/>
              <a:pPr/>
              <a:t>‹#›</a:t>
            </a:fld>
            <a:endParaRPr lang="en-US" altLang="en-US"/>
          </a:p>
        </p:txBody>
      </p:sp>
    </p:spTree>
    <p:extLst>
      <p:ext uri="{BB962C8B-B14F-4D97-AF65-F5344CB8AC3E}">
        <p14:creationId xmlns:p14="http://schemas.microsoft.com/office/powerpoint/2010/main" val="389235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5660B40-0C51-4616-95F1-D2DDF1A5AB89}" type="datetimeFigureOut">
              <a:rPr lang="en-US" altLang="en-US"/>
              <a:pPr/>
              <a:t>02/27/23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1522A12-69FB-4CEA-B41C-E21C20ABD61E}" type="slidenum">
              <a:rPr lang="en-US" altLang="en-US"/>
              <a:pPr/>
              <a:t>‹#›</a:t>
            </a:fld>
            <a:endParaRPr lang="en-US" altLang="en-US"/>
          </a:p>
        </p:txBody>
      </p:sp>
    </p:spTree>
    <p:extLst>
      <p:ext uri="{BB962C8B-B14F-4D97-AF65-F5344CB8AC3E}">
        <p14:creationId xmlns:p14="http://schemas.microsoft.com/office/powerpoint/2010/main" val="52065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5E0BD22C-809C-4E97-8258-5C4F28B87FDC}" type="datetimeFigureOut">
              <a:rPr lang="en-US" altLang="en-US"/>
              <a:pPr/>
              <a:t>02/27/23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AF98124-520A-4F87-9F59-50BB2A38DC5D}" type="slidenum">
              <a:rPr lang="en-US" altLang="en-US"/>
              <a:pPr/>
              <a:t>‹#›</a:t>
            </a:fld>
            <a:endParaRPr lang="en-US" altLang="en-US"/>
          </a:p>
        </p:txBody>
      </p:sp>
    </p:spTree>
    <p:extLst>
      <p:ext uri="{BB962C8B-B14F-4D97-AF65-F5344CB8AC3E}">
        <p14:creationId xmlns:p14="http://schemas.microsoft.com/office/powerpoint/2010/main" val="216415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B24D223F-BA27-4928-8DF3-0048C0E769D1}" type="datetimeFigureOut">
              <a:rPr lang="en-US" altLang="en-US"/>
              <a:pPr/>
              <a:t>02/27/23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2F3BB7-3B71-4EF8-9C47-74C8EFFC4265}" type="slidenum">
              <a:rPr lang="en-US" altLang="en-US"/>
              <a:pPr/>
              <a:t>‹#›</a:t>
            </a:fld>
            <a:endParaRPr lang="en-US" altLang="en-US"/>
          </a:p>
        </p:txBody>
      </p:sp>
    </p:spTree>
    <p:extLst>
      <p:ext uri="{BB962C8B-B14F-4D97-AF65-F5344CB8AC3E}">
        <p14:creationId xmlns:p14="http://schemas.microsoft.com/office/powerpoint/2010/main" val="89526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mbria" panose="02040503050406030204" pitchFamily="18" charset="0"/>
              </a:defRPr>
            </a:lvl1pPr>
          </a:lstStyle>
          <a:p>
            <a:fld id="{52E2C632-B761-4141-9776-EF07395D23A9}" type="datetimeFigureOut">
              <a:rPr lang="en-US" altLang="en-US" smtClean="0"/>
              <a:pPr/>
              <a:t>02/27/23</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ambria" panose="02040503050406030204" pitchFamily="18"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mbria" panose="02040503050406030204" pitchFamily="18" charset="0"/>
              </a:defRPr>
            </a:lvl1pPr>
          </a:lstStyle>
          <a:p>
            <a:fld id="{23D9E77E-4402-46A0-A789-8BD17084C5A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fontAlgn="base" hangingPunct="1">
        <a:spcBef>
          <a:spcPct val="0"/>
        </a:spcBef>
        <a:spcAft>
          <a:spcPct val="0"/>
        </a:spcAft>
        <a:defRPr sz="4400" kern="1200">
          <a:solidFill>
            <a:schemeClr val="tx1"/>
          </a:solidFill>
          <a:latin typeface="Cambria" panose="02040503050406030204" pitchFamily="18" charset="0"/>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Cambria" panose="02040503050406030204" pitchFamily="18" charset="0"/>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Cambria" panose="02040503050406030204" pitchFamily="18" charset="0"/>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Cambria" panose="020405030504060302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ambria" panose="02040503050406030204" pitchFamily="18" charset="0"/>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ambria" panose="02040503050406030204" pitchFamily="18"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s://www.ngs.noaa.gov/web_services/ncat/index.shtml" TargetMode="External"/><Relationship Id="rId5" Type="http://schemas.openxmlformats.org/officeDocument/2006/relationships/image" Target="../media/image13.png"/><Relationship Id="rId4" Type="http://schemas.openxmlformats.org/officeDocument/2006/relationships/hyperlink" Target="https://github.com/noaa-ngs/ncat-lib"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arget="../media/image17.jpeg" Type="http://schemas.openxmlformats.org/officeDocument/2006/relationships/image"/><Relationship Id="rId1" Target="../slideLayouts/slideLayout7.xml" Type="http://schemas.openxmlformats.org/officeDocument/2006/relationships/slideLayout"/></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arget="../media/image19.jpeg" Type="http://schemas.openxmlformats.org/officeDocument/2006/relationships/image"/><Relationship Id="rId2" Target="../notesSlides/notesSlide20.xml" Type="http://schemas.openxmlformats.org/officeDocument/2006/relationships/notesSlide"/><Relationship Id="rId1" Target="../slideLayouts/slideLayout12.xml" Type="http://schemas.openxmlformats.org/officeDocument/2006/relationships/slideLayout"/></Relationships>
</file>

<file path=ppt/slides/_rels/slide31.xml.rels><?xml version="1.0" encoding="UTF-8" standalone="yes" ?><Relationships xmlns="http://schemas.openxmlformats.org/package/2006/relationships"><Relationship Id="rId3" Target="../media/image20.jpeg" Type="http://schemas.openxmlformats.org/officeDocument/2006/relationships/image"/><Relationship Id="rId2" Target="../notesSlides/notesSlide21.xml" Type="http://schemas.openxmlformats.org/officeDocument/2006/relationships/notesSlide"/><Relationship Id="rId1" Target="../slideLayouts/slideLayout12.xml" Type="http://schemas.openxmlformats.org/officeDocument/2006/relationships/slideLayout"/></Relationships>
</file>

<file path=ppt/slides/_rels/slide32.xml.rels><?xml version="1.0" encoding="UTF-8" standalone="yes" ?><Relationships xmlns="http://schemas.openxmlformats.org/package/2006/relationships"><Relationship Id="rId3" Target="../media/image21.jpeg" Type="http://schemas.openxmlformats.org/officeDocument/2006/relationships/image"/><Relationship Id="rId2" Target="../notesSlides/notesSlide22.xml" Type="http://schemas.openxmlformats.org/officeDocument/2006/relationships/notesSlide"/><Relationship Id="rId1" Target="../slideLayouts/slideLayout12.xml" Type="http://schemas.openxmlformats.org/officeDocument/2006/relationships/slideLayout"/></Relationships>
</file>

<file path=ppt/slides/_rels/slide33.xml.rels><?xml version="1.0" encoding="UTF-8" standalone="yes" ?><Relationships xmlns="http://schemas.openxmlformats.org/package/2006/relationships"><Relationship Id="rId3" Target="../media/image22.jpeg" Type="http://schemas.openxmlformats.org/officeDocument/2006/relationships/image"/><Relationship Id="rId2" Target="../notesSlides/notesSlide23.xml" Type="http://schemas.openxmlformats.org/officeDocument/2006/relationships/notesSlid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arget="../media/image24.jpeg" Type="http://schemas.openxmlformats.org/officeDocument/2006/relationships/image"/><Relationship Id="rId1" Target="../slideLayouts/slideLayout7.xml" Type="http://schemas.openxmlformats.org/officeDocument/2006/relationships/slideLayout"/></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ngs.noaa.gov/ADVISORS/"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CDA4BC-5B81-4FB5-A741-CFF0840BD11A}"/>
              </a:ext>
            </a:extLst>
          </p:cNvPr>
          <p:cNvSpPr>
            <a:spLocks noGrp="1"/>
          </p:cNvSpPr>
          <p:nvPr>
            <p:ph type="ctrTitle"/>
          </p:nvPr>
        </p:nvSpPr>
        <p:spPr>
          <a:xfrm>
            <a:off x="0" y="1742088"/>
            <a:ext cx="9144000" cy="1182414"/>
          </a:xfrm>
        </p:spPr>
        <p:txBody>
          <a:bodyPr anchor="t"/>
          <a:lstStyle/>
          <a:p>
            <a:r>
              <a:rPr lang="en-US" dirty="0"/>
              <a:t>Geodesy for the Geographer</a:t>
            </a:r>
            <a:br>
              <a:rPr lang="en-US" dirty="0"/>
            </a:br>
            <a:r>
              <a:rPr lang="en-US" sz="2800" dirty="0"/>
              <a:t>Preparing for NSRS Modernization</a:t>
            </a:r>
            <a:endParaRPr lang="en-US" dirty="0"/>
          </a:p>
        </p:txBody>
      </p:sp>
      <p:sp>
        <p:nvSpPr>
          <p:cNvPr id="5" name="Event">
            <a:extLst>
              <a:ext uri="{FF2B5EF4-FFF2-40B4-BE49-F238E27FC236}">
                <a16:creationId xmlns:a16="http://schemas.microsoft.com/office/drawing/2014/main" id="{2B3132D0-25DF-458C-927A-4FC3424B1899}"/>
              </a:ext>
            </a:extLst>
          </p:cNvPr>
          <p:cNvSpPr>
            <a:spLocks noGrp="1"/>
          </p:cNvSpPr>
          <p:nvPr>
            <p:ph type="subTitle" idx="1"/>
          </p:nvPr>
        </p:nvSpPr>
        <p:spPr>
          <a:xfrm>
            <a:off x="0" y="3121399"/>
            <a:ext cx="9144000" cy="906517"/>
          </a:xfrm>
        </p:spPr>
        <p:txBody>
          <a:bodyPr/>
          <a:lstStyle/>
          <a:p>
            <a:r>
              <a:rPr lang="en-US" sz="2400" i="1" dirty="0">
                <a:solidFill>
                  <a:schemeClr val="tx1"/>
                </a:solidFill>
              </a:rPr>
              <a:t>NSGIC Midyear Meeting</a:t>
            </a:r>
          </a:p>
          <a:p>
            <a:pPr>
              <a:spcBef>
                <a:spcPts val="0"/>
              </a:spcBef>
            </a:pPr>
            <a:r>
              <a:rPr lang="en-US" sz="2400" i="1" dirty="0">
                <a:solidFill>
                  <a:schemeClr val="tx1"/>
                </a:solidFill>
              </a:rPr>
              <a:t>February 2023</a:t>
            </a:r>
          </a:p>
        </p:txBody>
      </p:sp>
      <p:sp>
        <p:nvSpPr>
          <p:cNvPr id="6" name="Name POC">
            <a:extLst>
              <a:ext uri="{FF2B5EF4-FFF2-40B4-BE49-F238E27FC236}">
                <a16:creationId xmlns:a16="http://schemas.microsoft.com/office/drawing/2014/main" id="{CF342D35-E557-449A-9174-D302259D6FDD}"/>
              </a:ext>
            </a:extLst>
          </p:cNvPr>
          <p:cNvSpPr txBox="1">
            <a:spLocks noChangeArrowheads="1"/>
          </p:cNvSpPr>
          <p:nvPr/>
        </p:nvSpPr>
        <p:spPr bwMode="auto">
          <a:xfrm>
            <a:off x="0" y="4035969"/>
            <a:ext cx="9143999" cy="28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sz="3600" b="1" dirty="0">
                <a:latin typeface="Cambria" panose="02040503050406030204" pitchFamily="18" charset="0"/>
                <a:ea typeface="Cambria" panose="02040503050406030204" pitchFamily="18" charset="0"/>
              </a:rPr>
              <a:t>Jeff Jalbrzikowski, P.S., GISP, CFS</a:t>
            </a:r>
          </a:p>
          <a:p>
            <a:pPr algn="ctr"/>
            <a:r>
              <a:rPr lang="en-GB" sz="3600" b="1" dirty="0">
                <a:latin typeface="Cambria" panose="02040503050406030204" pitchFamily="18" charset="0"/>
                <a:ea typeface="Cambria" panose="02040503050406030204" pitchFamily="18" charset="0"/>
              </a:rPr>
              <a:t>Appalachian Regional Geodetic Advisor</a:t>
            </a:r>
          </a:p>
          <a:p>
            <a:pPr algn="ctr">
              <a:spcBef>
                <a:spcPts val="1800"/>
              </a:spcBef>
            </a:pPr>
            <a:r>
              <a:rPr lang="en-GB" sz="3600" b="1" dirty="0">
                <a:latin typeface="Cambria" panose="02040503050406030204" pitchFamily="18" charset="0"/>
                <a:ea typeface="Cambria" panose="02040503050406030204" pitchFamily="18" charset="0"/>
              </a:rPr>
              <a:t>jeff.jalbrzikowski@noaa.gov</a:t>
            </a:r>
          </a:p>
          <a:p>
            <a:pPr algn="ctr"/>
            <a:r>
              <a:rPr lang="en-GB" sz="3600" b="1" dirty="0">
                <a:latin typeface="Cambria" panose="02040503050406030204" pitchFamily="18" charset="0"/>
                <a:ea typeface="Cambria" panose="02040503050406030204" pitchFamily="18" charset="0"/>
              </a:rPr>
              <a:t>240-988-5486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485418"/>
            <a:ext cx="9144000" cy="4168644"/>
          </a:xfrm>
          <a:prstGeom prst="rect">
            <a:avLst/>
          </a:prstGeom>
        </p:spPr>
        <p:txBody>
          <a:bodyPr vert="horz" wrap="square" lIns="0" tIns="16933" rIns="0" bIns="0" rtlCol="0">
            <a:noAutofit/>
          </a:bodyPr>
          <a:lstStyle/>
          <a:p>
            <a:pPr marL="16933" lvl="0" algn="ctr">
              <a:spcBef>
                <a:spcPts val="0"/>
              </a:spcBef>
              <a:buSzPct val="159375"/>
              <a:tabLst>
                <a:tab pos="397077" algn="l"/>
                <a:tab pos="397923" algn="l"/>
              </a:tabLst>
              <a:defRPr/>
            </a:pPr>
            <a:r>
              <a:rPr lang="en-US" sz="6600" b="1" spc="-20" dirty="0">
                <a:solidFill>
                  <a:srgbClr val="C00000"/>
                </a:solidFill>
                <a:uFill>
                  <a:solidFill>
                    <a:srgbClr val="C00000"/>
                  </a:solidFill>
                </a:uFill>
                <a:latin typeface="Cambria" panose="02040503050406030204" pitchFamily="18" charset="0"/>
                <a:ea typeface="ＭＳ Ｐゴシック" pitchFamily="34" charset="-128"/>
                <a:cs typeface="Arial Black"/>
              </a:rPr>
              <a:t>NATRF2022</a:t>
            </a:r>
          </a:p>
          <a:p>
            <a:pPr marL="16933" lvl="0" algn="ctr">
              <a:spcBef>
                <a:spcPts val="0"/>
              </a:spcBef>
              <a:buSzPct val="159375"/>
              <a:tabLst>
                <a:tab pos="397077" algn="l"/>
                <a:tab pos="397923" algn="l"/>
              </a:tabLst>
              <a:defRPr/>
            </a:pPr>
            <a:r>
              <a:rPr lang="en-US" sz="3000" b="1" dirty="0">
                <a:solidFill>
                  <a:prstClr val="black"/>
                </a:solidFill>
                <a:uFill>
                  <a:solidFill>
                    <a:srgbClr val="1F497D"/>
                  </a:solidFill>
                </a:uFill>
                <a:latin typeface="Cambria" panose="02040503050406030204" pitchFamily="18" charset="0"/>
                <a:ea typeface="ＭＳ Ｐゴシック" pitchFamily="34" charset="-128"/>
                <a:cs typeface="Arial"/>
              </a:rPr>
              <a:t>North </a:t>
            </a:r>
            <a:r>
              <a:rPr lang="en-US" sz="3000" b="1" spc="-7" dirty="0">
                <a:solidFill>
                  <a:prstClr val="black"/>
                </a:solidFill>
                <a:uFill>
                  <a:solidFill>
                    <a:srgbClr val="1F497D"/>
                  </a:solidFill>
                </a:uFill>
                <a:latin typeface="Cambria" panose="02040503050406030204" pitchFamily="18" charset="0"/>
                <a:ea typeface="ＭＳ Ｐゴシック" pitchFamily="34" charset="-128"/>
                <a:cs typeface="Arial"/>
              </a:rPr>
              <a:t>American </a:t>
            </a:r>
            <a:r>
              <a:rPr lang="en-US" sz="3000" b="1" spc="-20" dirty="0">
                <a:solidFill>
                  <a:prstClr val="black"/>
                </a:solidFill>
                <a:uFill>
                  <a:solidFill>
                    <a:srgbClr val="1F497D"/>
                  </a:solidFill>
                </a:uFill>
                <a:latin typeface="Cambria" panose="02040503050406030204" pitchFamily="18" charset="0"/>
                <a:ea typeface="ＭＳ Ｐゴシック" pitchFamily="34" charset="-128"/>
                <a:cs typeface="Arial"/>
              </a:rPr>
              <a:t>Terrestrial Reference Frame of 2022</a:t>
            </a:r>
            <a:endParaRPr lang="en-US" sz="3000" b="1" spc="-7" dirty="0">
              <a:solidFill>
                <a:prstClr val="black"/>
              </a:solidFill>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1800"/>
              </a:spcBef>
              <a:spcAft>
                <a:spcPts val="1800"/>
              </a:spcAft>
              <a:buClrTx/>
              <a:buSzPct val="159375"/>
              <a:buFontTx/>
              <a:buNone/>
              <a:tabLst>
                <a:tab pos="397077" algn="l"/>
                <a:tab pos="397923" algn="l"/>
              </a:tabLst>
              <a:defRPr/>
            </a:pPr>
            <a:r>
              <a:rPr kumimoji="0" lang="en-US" sz="4200" b="1" i="1" u="none" strike="noStrike" kern="1200" cap="none" spc="-20" normalizeH="0" baseline="0" noProof="0" dirty="0">
                <a:ln>
                  <a:noFill/>
                </a:ln>
                <a:solidFill>
                  <a:prstClr val="black">
                    <a:lumMod val="50000"/>
                    <a:lumOff val="50000"/>
                  </a:prstClr>
                </a:solidFill>
                <a:effectLst/>
                <a:uLnTx/>
                <a:uFill>
                  <a:solidFill>
                    <a:srgbClr val="C00000"/>
                  </a:solidFill>
                </a:uFill>
                <a:latin typeface="Cambria" panose="02040503050406030204" pitchFamily="18" charset="0"/>
                <a:ea typeface="ＭＳ Ｐゴシック" pitchFamily="34" charset="-128"/>
                <a:cs typeface="Arial Black"/>
              </a:rPr>
              <a:t>will replace</a:t>
            </a:r>
          </a:p>
          <a:p>
            <a:pPr marL="16933" lvl="0" algn="ctr">
              <a:spcBef>
                <a:spcPts val="0"/>
              </a:spcBef>
              <a:buSzPct val="159375"/>
              <a:tabLst>
                <a:tab pos="397077" algn="l"/>
                <a:tab pos="397923" algn="l"/>
              </a:tabLst>
              <a:defRPr/>
            </a:pPr>
            <a:r>
              <a:rPr lang="en-US" sz="6000" b="1" spc="-20" dirty="0">
                <a:solidFill>
                  <a:srgbClr val="C00000"/>
                </a:solidFill>
                <a:uFill>
                  <a:solidFill>
                    <a:srgbClr val="C00000"/>
                  </a:solidFill>
                </a:uFill>
                <a:latin typeface="Cambria" panose="02040503050406030204" pitchFamily="18" charset="0"/>
                <a:ea typeface="ＭＳ Ｐゴシック" pitchFamily="34" charset="-128"/>
                <a:cs typeface="Arial Black"/>
              </a:rPr>
              <a:t>NAD83</a:t>
            </a:r>
          </a:p>
          <a:p>
            <a:pPr marL="16933" lvl="0" algn="ctr">
              <a:spcBef>
                <a:spcPts val="0"/>
              </a:spcBef>
              <a:buSzPct val="159375"/>
              <a:tabLst>
                <a:tab pos="397077" algn="l"/>
                <a:tab pos="397923" algn="l"/>
              </a:tabLst>
              <a:defRPr/>
            </a:pPr>
            <a:r>
              <a:rPr lang="en-US" sz="3200" b="1" dirty="0">
                <a:solidFill>
                  <a:prstClr val="black"/>
                </a:solidFill>
                <a:uFill>
                  <a:solidFill>
                    <a:srgbClr val="1F497D"/>
                  </a:solidFill>
                </a:uFill>
                <a:latin typeface="Cambria" panose="02040503050406030204" pitchFamily="18" charset="0"/>
                <a:ea typeface="ＭＳ Ｐゴシック" pitchFamily="34" charset="-128"/>
                <a:cs typeface="Arial"/>
              </a:rPr>
              <a:t>North </a:t>
            </a:r>
            <a:r>
              <a:rPr lang="en-US" sz="3200" b="1" spc="-7" dirty="0">
                <a:solidFill>
                  <a:prstClr val="black"/>
                </a:solidFill>
                <a:uFill>
                  <a:solidFill>
                    <a:srgbClr val="1F497D"/>
                  </a:solidFill>
                </a:uFill>
                <a:latin typeface="Cambria" panose="02040503050406030204" pitchFamily="18" charset="0"/>
                <a:ea typeface="ＭＳ Ｐゴシック" pitchFamily="34" charset="-128"/>
                <a:cs typeface="Arial"/>
              </a:rPr>
              <a:t>American </a:t>
            </a:r>
            <a:r>
              <a:rPr lang="en-US" sz="3200" b="1" spc="-20" dirty="0">
                <a:solidFill>
                  <a:prstClr val="black"/>
                </a:solidFill>
                <a:uFill>
                  <a:solidFill>
                    <a:srgbClr val="1F497D"/>
                  </a:solidFill>
                </a:uFill>
                <a:latin typeface="Cambria" panose="02040503050406030204" pitchFamily="18" charset="0"/>
                <a:ea typeface="ＭＳ Ｐゴシック" pitchFamily="34" charset="-128"/>
                <a:cs typeface="Arial"/>
              </a:rPr>
              <a:t>Datum of 1983</a:t>
            </a:r>
          </a:p>
        </p:txBody>
      </p:sp>
      <p:sp>
        <p:nvSpPr>
          <p:cNvPr id="2" name="TextBox 1">
            <a:extLst>
              <a:ext uri="{FF2B5EF4-FFF2-40B4-BE49-F238E27FC236}">
                <a16:creationId xmlns:a16="http://schemas.microsoft.com/office/drawing/2014/main" id="{5796E2A2-0094-497B-AB4E-FD413C87AB6A}"/>
              </a:ext>
            </a:extLst>
          </p:cNvPr>
          <p:cNvSpPr txBox="1"/>
          <p:nvPr/>
        </p:nvSpPr>
        <p:spPr>
          <a:xfrm>
            <a:off x="281354" y="5223953"/>
            <a:ext cx="8581292" cy="523220"/>
          </a:xfrm>
          <a:prstGeom prst="rect">
            <a:avLst/>
          </a:prstGeom>
          <a:noFill/>
        </p:spPr>
        <p:txBody>
          <a:bodyPr wrap="square" rtlCol="0">
            <a:spAutoFit/>
          </a:bodyPr>
          <a:lstStyle/>
          <a:p>
            <a:r>
              <a:rPr lang="en-US" sz="2800" i="1" dirty="0">
                <a:latin typeface="Cambria" panose="02040503050406030204" pitchFamily="18" charset="0"/>
                <a:ea typeface="Cambria" panose="02040503050406030204" pitchFamily="18" charset="0"/>
              </a:rPr>
              <a:t>Technically, not just NATRF2022 but also its sister TRFs…</a:t>
            </a:r>
          </a:p>
        </p:txBody>
      </p:sp>
    </p:spTree>
    <p:extLst>
      <p:ext uri="{BB962C8B-B14F-4D97-AF65-F5344CB8AC3E}">
        <p14:creationId xmlns:p14="http://schemas.microsoft.com/office/powerpoint/2010/main" val="358298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397763"/>
            <a:ext cx="9144000" cy="693353"/>
          </a:xfrm>
          <a:prstGeom prst="rect">
            <a:avLst/>
          </a:prstGeom>
        </p:spPr>
        <p:txBody>
          <a:bodyPr vert="horz" wrap="square" lIns="0" tIns="16087" rIns="0" bIns="0" numCol="1" rtlCol="0" anchor="ctr" anchorCtr="0" compatLnSpc="1">
            <a:prstTxWarp prst="textNoShape">
              <a:avLst/>
            </a:prstTxWarp>
            <a:spAutoFit/>
          </a:bodyPr>
          <a:lstStyle/>
          <a:p>
            <a:pPr marL="16933">
              <a:spcBef>
                <a:spcPts val="127"/>
              </a:spcBef>
            </a:pPr>
            <a:r>
              <a:rPr lang="en-US" spc="-7" dirty="0">
                <a:latin typeface="Cambria" panose="02040503050406030204" pitchFamily="18" charset="0"/>
                <a:cs typeface="Calibri"/>
              </a:rPr>
              <a:t>Four</a:t>
            </a:r>
            <a:r>
              <a:rPr spc="-7" dirty="0">
                <a:latin typeface="Cambria" panose="02040503050406030204" pitchFamily="18" charset="0"/>
                <a:cs typeface="Calibri"/>
              </a:rPr>
              <a:t> </a:t>
            </a:r>
            <a:r>
              <a:rPr lang="en-US" spc="-7" dirty="0">
                <a:cs typeface="Calibri"/>
              </a:rPr>
              <a:t>T</a:t>
            </a:r>
            <a:r>
              <a:rPr spc="-47" dirty="0">
                <a:latin typeface="Cambria" panose="02040503050406030204" pitchFamily="18" charset="0"/>
                <a:cs typeface="Calibri"/>
              </a:rPr>
              <a:t>R</a:t>
            </a:r>
            <a:r>
              <a:rPr spc="-27" dirty="0">
                <a:latin typeface="Cambria" panose="02040503050406030204" pitchFamily="18" charset="0"/>
                <a:cs typeface="Calibri"/>
              </a:rPr>
              <a:t>Fs</a:t>
            </a:r>
            <a:r>
              <a:rPr lang="en-US" spc="-27" dirty="0">
                <a:latin typeface="Cambria" panose="02040503050406030204" pitchFamily="18" charset="0"/>
                <a:cs typeface="Calibri"/>
              </a:rPr>
              <a:t> for Modernized NSRS</a:t>
            </a:r>
            <a:endParaRPr dirty="0">
              <a:latin typeface="Cambria" panose="02040503050406030204" pitchFamily="18" charset="0"/>
              <a:cs typeface="Calibri"/>
            </a:endParaRPr>
          </a:p>
        </p:txBody>
      </p:sp>
      <p:sp>
        <p:nvSpPr>
          <p:cNvPr id="4" name="object 4"/>
          <p:cNvSpPr txBox="1"/>
          <p:nvPr/>
        </p:nvSpPr>
        <p:spPr>
          <a:xfrm>
            <a:off x="240632" y="1531837"/>
            <a:ext cx="8710864" cy="5225802"/>
          </a:xfrm>
          <a:prstGeom prst="rect">
            <a:avLst/>
          </a:prstGeom>
        </p:spPr>
        <p:txBody>
          <a:bodyPr vert="horz" wrap="square" lIns="0" tIns="16933" rIns="0" bIns="0" rtlCol="0">
            <a:noAutofit/>
          </a:bodyPr>
          <a:lstStyle/>
          <a:p>
            <a:pPr marL="0" marR="0" lvl="0" indent="0" algn="l" defTabSz="457200" rtl="0" eaLnBrk="1" fontAlgn="base" latinLnBrk="0" hangingPunct="1">
              <a:lnSpc>
                <a:spcPts val="2533"/>
              </a:lnSpc>
              <a:spcBef>
                <a:spcPts val="600"/>
              </a:spcBef>
              <a:spcAft>
                <a:spcPts val="600"/>
              </a:spcAft>
              <a:buClrTx/>
              <a:buSzPct val="100000"/>
              <a:buFontTx/>
              <a:buNone/>
              <a:tabLst>
                <a:tab pos="397077" algn="l"/>
                <a:tab pos="397923" algn="l"/>
              </a:tabLst>
              <a:defRPr/>
            </a:pPr>
            <a:r>
              <a:rPr kumimoji="0" sz="3000" b="0" i="0" u="none" strike="noStrike" kern="1200" cap="none" spc="0" normalizeH="0" baseline="0" noProof="0" dirty="0">
                <a:ln>
                  <a:noFill/>
                </a:ln>
                <a:effectLst/>
                <a:uLnTx/>
                <a:uFill>
                  <a:solidFill>
                    <a:srgbClr val="1F497D"/>
                  </a:solidFill>
                </a:uFill>
                <a:latin typeface="Cambria" panose="02040503050406030204" pitchFamily="18" charset="0"/>
                <a:ea typeface="ＭＳ Ｐゴシック" pitchFamily="34" charset="-128"/>
                <a:cs typeface="Arial"/>
              </a:rPr>
              <a:t>North </a:t>
            </a:r>
            <a:r>
              <a:rPr kumimoji="0" sz="3000" b="0" i="0" u="none" strike="noStrike" kern="1200" cap="none" spc="-7" normalizeH="0" baseline="0" noProof="0" dirty="0">
                <a:ln>
                  <a:noFill/>
                </a:ln>
                <a:effectLst/>
                <a:uLnTx/>
                <a:uFill>
                  <a:solidFill>
                    <a:srgbClr val="1F497D"/>
                  </a:solidFill>
                </a:uFill>
                <a:latin typeface="Cambria" panose="02040503050406030204" pitchFamily="18" charset="0"/>
                <a:ea typeface="ＭＳ Ｐゴシック" pitchFamily="34" charset="-128"/>
                <a:cs typeface="Arial"/>
              </a:rPr>
              <a:t>American </a:t>
            </a:r>
            <a:r>
              <a:rPr kumimoji="0" sz="3000" b="0" i="0" u="none" strike="noStrike" kern="1200" cap="none" spc="-20" normalizeH="0" baseline="0" noProof="0" dirty="0">
                <a:ln>
                  <a:noFill/>
                </a:ln>
                <a:effectLst/>
                <a:uLnTx/>
                <a:uFill>
                  <a:solidFill>
                    <a:srgbClr val="1F497D"/>
                  </a:solidFill>
                </a:uFill>
                <a:latin typeface="Cambria" panose="02040503050406030204" pitchFamily="18" charset="0"/>
                <a:ea typeface="ＭＳ Ｐゴシック" pitchFamily="34" charset="-128"/>
                <a:cs typeface="Arial"/>
              </a:rPr>
              <a:t>Terrestrial </a:t>
            </a:r>
            <a:r>
              <a:rPr kumimoji="0" sz="3000" b="0" i="0" u="none" strike="noStrike" kern="1200" cap="none" spc="-7" normalizeH="0" baseline="0" noProof="0" dirty="0">
                <a:ln>
                  <a:noFill/>
                </a:ln>
                <a:effectLst/>
                <a:uLnTx/>
                <a:uFill>
                  <a:solidFill>
                    <a:srgbClr val="1F497D"/>
                  </a:solidFill>
                </a:uFill>
                <a:latin typeface="Cambria" panose="02040503050406030204" pitchFamily="18" charset="0"/>
                <a:ea typeface="ＭＳ Ｐゴシック" pitchFamily="34" charset="-128"/>
                <a:cs typeface="Arial"/>
              </a:rPr>
              <a:t>Reference Frame of</a:t>
            </a:r>
            <a:r>
              <a:rPr kumimoji="0" sz="3000" b="0" i="0" u="none" strike="noStrike" kern="1200" cap="none" spc="-33" normalizeH="0" baseline="0" noProof="0" dirty="0">
                <a:ln>
                  <a:noFill/>
                </a:ln>
                <a:effectLst/>
                <a:uLnTx/>
                <a:uFill>
                  <a:solidFill>
                    <a:srgbClr val="1F497D"/>
                  </a:solidFill>
                </a:uFill>
                <a:latin typeface="Cambria" panose="02040503050406030204" pitchFamily="18" charset="0"/>
                <a:ea typeface="ＭＳ Ｐゴシック" pitchFamily="34" charset="-128"/>
                <a:cs typeface="Arial"/>
              </a:rPr>
              <a:t> </a:t>
            </a:r>
            <a:r>
              <a:rPr kumimoji="0" sz="3000" b="0" i="0" u="none" strike="noStrike" kern="1200" cap="none" spc="-7" normalizeH="0" baseline="0" noProof="0" dirty="0">
                <a:ln>
                  <a:noFill/>
                </a:ln>
                <a:effectLst/>
                <a:uLnTx/>
                <a:uFill>
                  <a:solidFill>
                    <a:srgbClr val="1F497D"/>
                  </a:solidFill>
                </a:uFill>
                <a:latin typeface="Cambria" panose="02040503050406030204" pitchFamily="18" charset="0"/>
                <a:ea typeface="ＭＳ Ｐゴシック" pitchFamily="34" charset="-128"/>
                <a:cs typeface="Arial"/>
              </a:rPr>
              <a:t>2022</a:t>
            </a:r>
            <a:endParaRPr kumimoji="0" sz="3000" b="0" i="0" u="none" strike="noStrike" kern="1200" cap="none" spc="0" normalizeH="0" baseline="0" noProof="0" dirty="0">
              <a:ln>
                <a:noFill/>
              </a:ln>
              <a:effectLst/>
              <a:uLnTx/>
              <a:uFillTx/>
              <a:latin typeface="Cambria" panose="02040503050406030204" pitchFamily="18" charset="0"/>
              <a:ea typeface="ＭＳ Ｐゴシック" pitchFamily="34" charset="-128"/>
              <a:cs typeface="Arial"/>
            </a:endParaRPr>
          </a:p>
          <a:p>
            <a:pPr marL="0" marR="0" lvl="0" indent="0" algn="l" defTabSz="457200" rtl="0" eaLnBrk="1" fontAlgn="base" latinLnBrk="0" hangingPunct="1">
              <a:lnSpc>
                <a:spcPts val="2533"/>
              </a:lnSpc>
              <a:spcBef>
                <a:spcPts val="600"/>
              </a:spcBef>
              <a:spcAft>
                <a:spcPts val="600"/>
              </a:spcAft>
              <a:buClrTx/>
              <a:buSzTx/>
              <a:buFontTx/>
              <a:buNone/>
              <a:tabLst/>
              <a:defRPr/>
            </a:pPr>
            <a:r>
              <a:rPr kumimoji="0" lang="en-US" sz="3000" b="0"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	</a:t>
            </a:r>
            <a:r>
              <a:rPr kumimoji="0" sz="3000" b="0"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(NATRF2022)</a:t>
            </a:r>
            <a:endParaRPr kumimoji="0" lang="en-US" sz="3000" b="0"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514350" marR="0" lvl="0" indent="-514350" algn="l" defTabSz="457200" rtl="0" eaLnBrk="1" fontAlgn="base" latinLnBrk="0" hangingPunct="1">
              <a:lnSpc>
                <a:spcPts val="2533"/>
              </a:lnSpc>
              <a:spcBef>
                <a:spcPts val="600"/>
              </a:spcBef>
              <a:spcAft>
                <a:spcPts val="600"/>
              </a:spcAft>
              <a:buClrTx/>
              <a:buSzTx/>
              <a:buFont typeface="+mj-lt"/>
              <a:buAutoNum type="arabicPeriod"/>
              <a:tabLst/>
              <a:defRPr/>
            </a:pPr>
            <a:endParaRPr kumimoji="0" lang="en-US" sz="3000" b="0"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a:lnSpc>
                <a:spcPts val="2533"/>
              </a:lnSpc>
              <a:spcBef>
                <a:spcPts val="600"/>
              </a:spcBef>
              <a:spcAft>
                <a:spcPts val="600"/>
              </a:spcAft>
              <a:buSzPct val="100000"/>
              <a:tabLst>
                <a:tab pos="397077" algn="l"/>
                <a:tab pos="397923" algn="l"/>
              </a:tabLst>
              <a:defRPr/>
            </a:pPr>
            <a:r>
              <a:rPr sz="3000" dirty="0">
                <a:uFill>
                  <a:solidFill>
                    <a:srgbClr val="1F497D"/>
                  </a:solidFill>
                </a:uFill>
                <a:latin typeface="Cambria" panose="02040503050406030204" pitchFamily="18" charset="0"/>
                <a:ea typeface="ＭＳ Ｐゴシック" pitchFamily="34" charset="-128"/>
                <a:cs typeface="Arial"/>
              </a:rPr>
              <a:t>Pacific Terrestrial Reference Frame of 2022</a:t>
            </a:r>
          </a:p>
          <a:p>
            <a:pPr marL="0" marR="0" lvl="0" indent="0" algn="l" defTabSz="457200" rtl="0" eaLnBrk="1" fontAlgn="base" latinLnBrk="0" hangingPunct="1">
              <a:lnSpc>
                <a:spcPts val="2533"/>
              </a:lnSpc>
              <a:spcBef>
                <a:spcPts val="600"/>
              </a:spcBef>
              <a:spcAft>
                <a:spcPts val="600"/>
              </a:spcAft>
              <a:buClrTx/>
              <a:buSzTx/>
              <a:buFontTx/>
              <a:buNone/>
              <a:tabLst/>
              <a:defRPr/>
            </a:pPr>
            <a:r>
              <a:rPr kumimoji="0" lang="en-US" sz="3000" b="0" i="0" u="none" strike="noStrike" kern="1200" cap="none" spc="-4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rPr>
              <a:t>	</a:t>
            </a:r>
            <a:r>
              <a:rPr kumimoji="0" sz="3000" b="0" i="0" u="none" strike="noStrike" kern="1200" cap="none" spc="-4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rPr>
              <a:t>(PATRF2022)</a:t>
            </a:r>
            <a:endParaRPr kumimoji="0" lang="en-US" sz="3000" b="0" i="0" u="none" strike="noStrike" kern="1200" cap="none" spc="-4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endParaRPr>
          </a:p>
          <a:p>
            <a:pPr marL="514350" marR="0" lvl="0" indent="-514350" algn="l" defTabSz="457200" rtl="0" eaLnBrk="1" fontAlgn="base" latinLnBrk="0" hangingPunct="1">
              <a:lnSpc>
                <a:spcPts val="2533"/>
              </a:lnSpc>
              <a:spcBef>
                <a:spcPts val="600"/>
              </a:spcBef>
              <a:spcAft>
                <a:spcPts val="600"/>
              </a:spcAft>
              <a:buClrTx/>
              <a:buSzTx/>
              <a:buFont typeface="+mj-lt"/>
              <a:buAutoNum type="arabicPeriod"/>
              <a:tabLst/>
              <a:defRPr/>
            </a:pPr>
            <a:endParaRPr kumimoji="0" lang="en-US" sz="3000" b="0" i="0" u="none" strike="noStrike" kern="1200" cap="none" spc="-40" normalizeH="0" baseline="0" noProof="0" dirty="0">
              <a:ln>
                <a:noFill/>
              </a:ln>
              <a:solidFill>
                <a:srgbClr val="C00000"/>
              </a:solidFill>
              <a:effectLst/>
              <a:uLnTx/>
              <a:uFillTx/>
              <a:latin typeface="Cambria" panose="02040503050406030204" pitchFamily="18" charset="0"/>
              <a:ea typeface="ＭＳ Ｐゴシック" pitchFamily="34" charset="-128"/>
              <a:cs typeface="Arial"/>
            </a:endParaRPr>
          </a:p>
          <a:p>
            <a:pPr>
              <a:lnSpc>
                <a:spcPts val="2533"/>
              </a:lnSpc>
              <a:spcBef>
                <a:spcPts val="600"/>
              </a:spcBef>
              <a:spcAft>
                <a:spcPts val="600"/>
              </a:spcAft>
              <a:buSzPct val="100000"/>
              <a:tabLst>
                <a:tab pos="397077" algn="l"/>
                <a:tab pos="397923" algn="l"/>
              </a:tabLst>
              <a:defRPr/>
            </a:pPr>
            <a:r>
              <a:rPr sz="3000" dirty="0">
                <a:uFill>
                  <a:solidFill>
                    <a:srgbClr val="1F497D"/>
                  </a:solidFill>
                </a:uFill>
                <a:latin typeface="Cambria" panose="02040503050406030204" pitchFamily="18" charset="0"/>
                <a:ea typeface="ＭＳ Ｐゴシック" pitchFamily="34" charset="-128"/>
                <a:cs typeface="Arial"/>
              </a:rPr>
              <a:t>Caribbean Terrestrial Reference Frame of 2022</a:t>
            </a:r>
          </a:p>
          <a:p>
            <a:pPr marL="0" marR="0" lvl="0" indent="0" algn="l" defTabSz="457200" rtl="0" eaLnBrk="1" fontAlgn="base" latinLnBrk="0" hangingPunct="1">
              <a:lnSpc>
                <a:spcPts val="2533"/>
              </a:lnSpc>
              <a:spcBef>
                <a:spcPts val="600"/>
              </a:spcBef>
              <a:spcAft>
                <a:spcPts val="600"/>
              </a:spcAft>
              <a:buClrTx/>
              <a:buSzTx/>
              <a:buFontTx/>
              <a:buNone/>
              <a:tabLst/>
              <a:defRPr/>
            </a:pPr>
            <a:r>
              <a:rPr kumimoji="0" lang="en-US" sz="3000" b="0" i="0" u="none" strike="noStrike" kern="1200" cap="none" spc="-2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rPr>
              <a:t>	</a:t>
            </a:r>
            <a:r>
              <a:rPr kumimoji="0" sz="3000" b="0" i="0" u="none" strike="noStrike" kern="1200" cap="none" spc="-2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rPr>
              <a:t>(CATRF2022)</a:t>
            </a:r>
            <a:endParaRPr kumimoji="0" lang="en-US" sz="3000" b="0" i="0" u="none" strike="noStrike" kern="1200" cap="none" spc="-2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endParaRPr>
          </a:p>
          <a:p>
            <a:pPr marL="514350" marR="0" lvl="0" indent="-514350" algn="l" defTabSz="457200" rtl="0" eaLnBrk="1" fontAlgn="base" latinLnBrk="0" hangingPunct="1">
              <a:lnSpc>
                <a:spcPts val="2533"/>
              </a:lnSpc>
              <a:spcBef>
                <a:spcPts val="600"/>
              </a:spcBef>
              <a:spcAft>
                <a:spcPts val="600"/>
              </a:spcAft>
              <a:buClrTx/>
              <a:buSzTx/>
              <a:buFont typeface="+mj-lt"/>
              <a:buAutoNum type="arabicPeriod"/>
              <a:tabLst/>
              <a:defRPr/>
            </a:pPr>
            <a:endParaRPr kumimoji="0" lang="en-US" sz="3000" b="0" i="0" u="none" strike="noStrike" kern="1200" cap="none" spc="-20" normalizeH="0" baseline="0" noProof="0" dirty="0">
              <a:ln>
                <a:noFill/>
              </a:ln>
              <a:solidFill>
                <a:srgbClr val="C00000"/>
              </a:solidFill>
              <a:effectLst/>
              <a:uLnTx/>
              <a:uFillTx/>
              <a:latin typeface="Cambria" panose="02040503050406030204" pitchFamily="18" charset="0"/>
              <a:ea typeface="ＭＳ Ｐゴシック" pitchFamily="34" charset="-128"/>
              <a:cs typeface="Arial"/>
            </a:endParaRPr>
          </a:p>
          <a:p>
            <a:pPr>
              <a:lnSpc>
                <a:spcPts val="2533"/>
              </a:lnSpc>
              <a:spcBef>
                <a:spcPts val="600"/>
              </a:spcBef>
              <a:spcAft>
                <a:spcPts val="600"/>
              </a:spcAft>
              <a:buSzPct val="100000"/>
              <a:tabLst>
                <a:tab pos="397077" algn="l"/>
                <a:tab pos="397923" algn="l"/>
              </a:tabLst>
              <a:defRPr/>
            </a:pPr>
            <a:r>
              <a:rPr sz="3000" dirty="0">
                <a:uFill>
                  <a:solidFill>
                    <a:srgbClr val="1F497D"/>
                  </a:solidFill>
                </a:uFill>
                <a:latin typeface="Cambria" panose="02040503050406030204" pitchFamily="18" charset="0"/>
                <a:ea typeface="ＭＳ Ｐゴシック" pitchFamily="34" charset="-128"/>
                <a:cs typeface="Arial"/>
              </a:rPr>
              <a:t>Mariana Terrestrial Reference Frame of</a:t>
            </a:r>
            <a:r>
              <a:rPr lang="en-US" sz="3000" dirty="0">
                <a:uFill>
                  <a:solidFill>
                    <a:srgbClr val="1F497D"/>
                  </a:solidFill>
                </a:uFill>
                <a:latin typeface="Cambria" panose="02040503050406030204" pitchFamily="18" charset="0"/>
                <a:ea typeface="ＭＳ Ｐゴシック" pitchFamily="34" charset="-128"/>
                <a:cs typeface="Arial"/>
              </a:rPr>
              <a:t> 2022</a:t>
            </a:r>
            <a:endParaRPr sz="3000" dirty="0">
              <a:uFill>
                <a:solidFill>
                  <a:srgbClr val="1F497D"/>
                </a:solidFill>
              </a:uFill>
              <a:latin typeface="Cambria" panose="02040503050406030204" pitchFamily="18" charset="0"/>
              <a:ea typeface="ＭＳ Ｐゴシック" pitchFamily="34" charset="-128"/>
              <a:cs typeface="Arial"/>
            </a:endParaRPr>
          </a:p>
          <a:p>
            <a:pPr marL="0" marR="0" lvl="0" indent="0" algn="l" defTabSz="457200" rtl="0" eaLnBrk="1" fontAlgn="base" latinLnBrk="0" hangingPunct="1">
              <a:lnSpc>
                <a:spcPts val="2533"/>
              </a:lnSpc>
              <a:spcBef>
                <a:spcPts val="600"/>
              </a:spcBef>
              <a:spcAft>
                <a:spcPts val="600"/>
              </a:spcAft>
              <a:buClrTx/>
              <a:buSzTx/>
              <a:buFontTx/>
              <a:buNone/>
              <a:tabLst/>
              <a:defRPr/>
            </a:pPr>
            <a:r>
              <a:rPr kumimoji="0" lang="en-US" sz="3000" b="0" i="0" u="none" strike="noStrike" kern="1200" cap="none" spc="-2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rPr>
              <a:t>	</a:t>
            </a:r>
            <a:r>
              <a:rPr kumimoji="0" sz="3000" b="0" i="0" u="none" strike="noStrike" kern="1200" cap="none" spc="-2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rPr>
              <a:t>(MATRF2022)</a:t>
            </a:r>
            <a:endParaRPr kumimoji="0" sz="30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Arial Black"/>
            </a:endParaRPr>
          </a:p>
        </p:txBody>
      </p:sp>
    </p:spTree>
    <p:extLst>
      <p:ext uri="{BB962C8B-B14F-4D97-AF65-F5344CB8AC3E}">
        <p14:creationId xmlns:p14="http://schemas.microsoft.com/office/powerpoint/2010/main" val="112447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p:cNvSpPr txBox="1">
            <a:spLocks noGrp="1"/>
          </p:cNvSpPr>
          <p:nvPr>
            <p:ph type="title"/>
          </p:nvPr>
        </p:nvSpPr>
        <p:spPr>
          <a:xfrm>
            <a:off x="0" y="333846"/>
            <a:ext cx="9144000" cy="754908"/>
          </a:xfrm>
          <a:prstGeom prst="rect">
            <a:avLst/>
          </a:prstGeom>
        </p:spPr>
        <p:txBody>
          <a:bodyPr vert="horz" wrap="square" lIns="0" tIns="16087" rIns="0" bIns="0" numCol="1" rtlCol="0" anchor="ctr" anchorCtr="0" compatLnSpc="1">
            <a:prstTxWarp prst="textNoShape">
              <a:avLst/>
            </a:prstTxWarp>
            <a:spAutoFit/>
          </a:bodyPr>
          <a:lstStyle/>
          <a:p>
            <a:pPr marL="16933">
              <a:spcBef>
                <a:spcPts val="127"/>
              </a:spcBef>
            </a:pPr>
            <a:r>
              <a:rPr lang="en-US" sz="4800" spc="-13" dirty="0">
                <a:latin typeface="Cambria" panose="02040503050406030204" pitchFamily="18" charset="0"/>
                <a:cs typeface="Calibri"/>
              </a:rPr>
              <a:t>Plate-Fixed</a:t>
            </a:r>
            <a:r>
              <a:rPr lang="en-US" sz="4800" spc="-13" dirty="0">
                <a:cs typeface="Calibri"/>
              </a:rPr>
              <a:t> NSRS TRFs</a:t>
            </a:r>
            <a:endParaRPr lang="en-US" sz="4800" spc="-13" dirty="0">
              <a:latin typeface="Cambria" panose="02040503050406030204" pitchFamily="18" charset="0"/>
              <a:cs typeface="Calibri"/>
            </a:endParaRPr>
          </a:p>
        </p:txBody>
      </p:sp>
      <p:sp>
        <p:nvSpPr>
          <p:cNvPr id="12" name="TextBox 11"/>
          <p:cNvSpPr txBox="1"/>
          <p:nvPr/>
        </p:nvSpPr>
        <p:spPr bwMode="auto">
          <a:xfrm>
            <a:off x="208840" y="1548588"/>
            <a:ext cx="3530054" cy="1569660"/>
          </a:xfrm>
          <a:prstGeom prst="rect">
            <a:avLst/>
          </a:prstGeom>
          <a:noFill/>
          <a:ln w="9525">
            <a:noFill/>
            <a:miter lim="800000"/>
            <a:headEnd/>
            <a:tailEnd/>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ITRF</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Frame = constant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 Plate = rotating</a:t>
            </a:r>
          </a:p>
        </p:txBody>
      </p:sp>
      <p:sp>
        <p:nvSpPr>
          <p:cNvPr id="16" name="TextBox 15"/>
          <p:cNvSpPr txBox="1"/>
          <p:nvPr/>
        </p:nvSpPr>
        <p:spPr bwMode="auto">
          <a:xfrm>
            <a:off x="4030864" y="1548588"/>
            <a:ext cx="5113136" cy="2554545"/>
          </a:xfrm>
          <a:prstGeom prst="rect">
            <a:avLst/>
          </a:prstGeom>
          <a:noFill/>
          <a:ln w="9525">
            <a:noFill/>
            <a:miter lim="800000"/>
            <a:headEnd/>
            <a:tailEnd/>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NATRF</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Frame = rotating</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relative to ITRF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 Plate = constant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relative to NATRF2022</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328562549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415691" y="1152105"/>
            <a:ext cx="10286766" cy="22542314"/>
            <a:chOff x="-415691" y="1152105"/>
            <a:chExt cx="10286766" cy="22542314"/>
          </a:xfrm>
        </p:grpSpPr>
        <p:pic>
          <p:nvPicPr>
            <p:cNvPr id="7" name="Picture 6"/>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5" name="Picture 24"/>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grpSp>
        <p:nvGrpSpPr>
          <p:cNvPr id="2" name="Group 1"/>
          <p:cNvGrpSpPr/>
          <p:nvPr/>
        </p:nvGrpSpPr>
        <p:grpSpPr>
          <a:xfrm>
            <a:off x="-849368" y="602007"/>
            <a:ext cx="10785848" cy="6513506"/>
            <a:chOff x="-849368" y="602007"/>
            <a:chExt cx="10785848" cy="6513506"/>
          </a:xfrm>
        </p:grpSpPr>
        <p:cxnSp>
          <p:nvCxnSpPr>
            <p:cNvPr id="12" name="Straight Connector 11"/>
            <p:cNvCxnSpPr/>
            <p:nvPr/>
          </p:nvCxnSpPr>
          <p:spPr>
            <a:xfrm flipH="1">
              <a:off x="79920" y="759213"/>
              <a:ext cx="1515511" cy="588352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34643" y="786335"/>
              <a:ext cx="1245139" cy="6046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21967" y="789613"/>
              <a:ext cx="893534"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983161" y="789613"/>
              <a:ext cx="579195"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08904" y="789613"/>
              <a:ext cx="292060" cy="6325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34484" y="759213"/>
              <a:ext cx="78035" cy="633929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1224" y="759213"/>
              <a:ext cx="372456" cy="61510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19947" y="789613"/>
              <a:ext cx="717439"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48858" y="759213"/>
              <a:ext cx="1099742" cy="62960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46546" y="789613"/>
              <a:ext cx="1389378"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24369" y="786335"/>
              <a:ext cx="1735839" cy="62385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808720" y="790575"/>
              <a:ext cx="1051488" cy="314397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49368" y="789613"/>
              <a:ext cx="1760447" cy="54016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Freeform 94"/>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Freeform 95"/>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Freeform 96"/>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Freeform 97"/>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Freeform 98"/>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5" name="TextBox 104"/>
          <p:cNvSpPr txBox="1"/>
          <p:nvPr/>
        </p:nvSpPr>
        <p:spPr>
          <a:xfrm>
            <a:off x="0" y="1"/>
            <a:ext cx="9144000" cy="637371"/>
          </a:xfrm>
          <a:prstGeom prst="rect">
            <a:avLst/>
          </a:prstGeom>
          <a:solidFill>
            <a:schemeClr val="bg1"/>
          </a:solid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ITRF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constant frame, rotating plate</a:t>
            </a:r>
          </a:p>
        </p:txBody>
      </p:sp>
    </p:spTree>
    <p:extLst>
      <p:ext uri="{BB962C8B-B14F-4D97-AF65-F5344CB8AC3E}">
        <p14:creationId xmlns:p14="http://schemas.microsoft.com/office/powerpoint/2010/main" val="171509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849368" y="602007"/>
            <a:ext cx="10785848" cy="23092412"/>
            <a:chOff x="-849368" y="602007"/>
            <a:chExt cx="10785848" cy="23092412"/>
          </a:xfrm>
        </p:grpSpPr>
        <p:grpSp>
          <p:nvGrpSpPr>
            <p:cNvPr id="4" name="Group 3"/>
            <p:cNvGrpSpPr/>
            <p:nvPr/>
          </p:nvGrpSpPr>
          <p:grpSpPr>
            <a:xfrm>
              <a:off x="-415691" y="1152105"/>
              <a:ext cx="10286766" cy="22542314"/>
              <a:chOff x="-415691" y="1152105"/>
              <a:chExt cx="10286766" cy="22542314"/>
            </a:xfrm>
          </p:grpSpPr>
          <p:pic>
            <p:nvPicPr>
              <p:cNvPr id="7" name="Picture 6"/>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5" name="Picture 24"/>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cxnSp>
          <p:nvCxnSpPr>
            <p:cNvPr id="12" name="Straight Connector 11"/>
            <p:cNvCxnSpPr/>
            <p:nvPr/>
          </p:nvCxnSpPr>
          <p:spPr>
            <a:xfrm flipH="1">
              <a:off x="79920" y="759213"/>
              <a:ext cx="1515511" cy="58835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34643" y="786335"/>
              <a:ext cx="1245139" cy="6046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21967" y="789613"/>
              <a:ext cx="893534"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983161" y="789613"/>
              <a:ext cx="579195"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08904" y="789613"/>
              <a:ext cx="292060" cy="632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34484" y="759213"/>
              <a:ext cx="78035" cy="6339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1224" y="759213"/>
              <a:ext cx="372456" cy="6151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19947" y="789613"/>
              <a:ext cx="717439"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48858" y="759213"/>
              <a:ext cx="1099742" cy="6296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46546" y="789613"/>
              <a:ext cx="1389378"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24369" y="786335"/>
              <a:ext cx="1735839" cy="6238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808720" y="790575"/>
              <a:ext cx="1051488" cy="3143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49368" y="789613"/>
              <a:ext cx="1760447" cy="5401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Freeform 94"/>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Freeform 95"/>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Freeform 96"/>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Freeform 97"/>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Freeform 98"/>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5" name="TextBox 104"/>
          <p:cNvSpPr txBox="1"/>
          <p:nvPr/>
        </p:nvSpPr>
        <p:spPr>
          <a:xfrm>
            <a:off x="0" y="1"/>
            <a:ext cx="9144000" cy="637371"/>
          </a:xfrm>
          <a:prstGeom prst="rect">
            <a:avLst/>
          </a:prstGeom>
          <a:solidFill>
            <a:schemeClr val="bg1"/>
          </a:solid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NATRF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rotating frame, constant with plate</a:t>
            </a:r>
          </a:p>
        </p:txBody>
      </p:sp>
      <p:sp>
        <p:nvSpPr>
          <p:cNvPr id="26" name="object 2"/>
          <p:cNvSpPr txBox="1">
            <a:spLocks noGrp="1"/>
          </p:cNvSpPr>
          <p:nvPr>
            <p:ph type="title"/>
          </p:nvPr>
        </p:nvSpPr>
        <p:spPr>
          <a:xfrm>
            <a:off x="2773078" y="562954"/>
            <a:ext cx="3547130" cy="754908"/>
          </a:xfrm>
          <a:prstGeom prst="rect">
            <a:avLst/>
          </a:prstGeom>
          <a:solidFill>
            <a:schemeClr val="bg1"/>
          </a:solidFill>
        </p:spPr>
        <p:txBody>
          <a:bodyPr vert="horz" wrap="square" lIns="0" tIns="16087" rIns="0" bIns="0" numCol="1" rtlCol="0" anchor="ctr" anchorCtr="0" compatLnSpc="1">
            <a:prstTxWarp prst="textNoShape">
              <a:avLst/>
            </a:prstTxWarp>
            <a:spAutoFit/>
          </a:bodyPr>
          <a:lstStyle/>
          <a:p>
            <a:pPr marL="16933">
              <a:spcBef>
                <a:spcPts val="127"/>
              </a:spcBef>
            </a:pPr>
            <a:r>
              <a:rPr lang="en-US" sz="4800" spc="-13" dirty="0">
                <a:latin typeface="Cambria" panose="02040503050406030204" pitchFamily="18" charset="0"/>
                <a:cs typeface="Calibri"/>
              </a:rPr>
              <a:t>Plate-Fixed</a:t>
            </a:r>
          </a:p>
        </p:txBody>
      </p:sp>
    </p:spTree>
    <p:extLst>
      <p:ext uri="{BB962C8B-B14F-4D97-AF65-F5344CB8AC3E}">
        <p14:creationId xmlns:p14="http://schemas.microsoft.com/office/powerpoint/2010/main" val="290524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
                                      <p:cBhvr>
                                        <p:cTn id="6" dur="5000" fill="hold"/>
                                        <p:tgtEl>
                                          <p:spTgt spid="3"/>
                                        </p:tgtEl>
                                        <p:attrNameLst>
                                          <p:attrName>r</p:attrName>
                                        </p:attrNameLst>
                                      </p:cBhvr>
                                    </p:animRot>
                                  </p:childTnLst>
                                </p:cTn>
                              </p:par>
                            </p:childTnLst>
                          </p:cTn>
                        </p:par>
                        <p:par>
                          <p:cTn id="7" fill="hold">
                            <p:stCondLst>
                              <p:cond delay="5000"/>
                            </p:stCondLst>
                            <p:childTnLst>
                              <p:par>
                                <p:cTn id="8" presetID="22" presetClass="entr" presetSubtype="4"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6" name="Group 55"/>
          <p:cNvGrpSpPr/>
          <p:nvPr/>
        </p:nvGrpSpPr>
        <p:grpSpPr>
          <a:xfrm>
            <a:off x="-849368" y="602007"/>
            <a:ext cx="10785848" cy="23092412"/>
            <a:chOff x="-849368" y="602007"/>
            <a:chExt cx="10785848" cy="23092412"/>
          </a:xfrm>
        </p:grpSpPr>
        <p:grpSp>
          <p:nvGrpSpPr>
            <p:cNvPr id="4" name="Group 3">
              <a:extLst>
                <a:ext uri="{FF2B5EF4-FFF2-40B4-BE49-F238E27FC236}">
                  <a16:creationId xmlns:a16="http://schemas.microsoft.com/office/drawing/2014/main" id="{440FAA5C-B762-4CB0-9D29-8BEBDA835F9C}"/>
                </a:ext>
              </a:extLst>
            </p:cNvPr>
            <p:cNvGrpSpPr/>
            <p:nvPr/>
          </p:nvGrpSpPr>
          <p:grpSpPr>
            <a:xfrm>
              <a:off x="-849368" y="602007"/>
              <a:ext cx="10785848" cy="23092412"/>
              <a:chOff x="-849368" y="602007"/>
              <a:chExt cx="10785848" cy="23092412"/>
            </a:xfrm>
          </p:grpSpPr>
          <p:grpSp>
            <p:nvGrpSpPr>
              <p:cNvPr id="5" name="Group 4">
                <a:extLst>
                  <a:ext uri="{FF2B5EF4-FFF2-40B4-BE49-F238E27FC236}">
                    <a16:creationId xmlns:a16="http://schemas.microsoft.com/office/drawing/2014/main" id="{6EEC80D5-AED2-4F5E-A850-19C708E72E79}"/>
                  </a:ext>
                </a:extLst>
              </p:cNvPr>
              <p:cNvGrpSpPr/>
              <p:nvPr/>
            </p:nvGrpSpPr>
            <p:grpSpPr>
              <a:xfrm>
                <a:off x="-415691" y="1152105"/>
                <a:ext cx="10286766" cy="22542314"/>
                <a:chOff x="-415691" y="1152105"/>
                <a:chExt cx="10286766" cy="22542314"/>
              </a:xfrm>
            </p:grpSpPr>
            <p:pic>
              <p:nvPicPr>
                <p:cNvPr id="25" name="Picture 24">
                  <a:extLst>
                    <a:ext uri="{FF2B5EF4-FFF2-40B4-BE49-F238E27FC236}">
                      <a16:creationId xmlns:a16="http://schemas.microsoft.com/office/drawing/2014/main" id="{99DB4685-4BE3-44B2-9A42-5E7B4C729B13}"/>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6" name="Picture 25">
                  <a:extLst>
                    <a:ext uri="{FF2B5EF4-FFF2-40B4-BE49-F238E27FC236}">
                      <a16:creationId xmlns:a16="http://schemas.microsoft.com/office/drawing/2014/main" id="{94AF1668-2116-47EE-B50C-4DB1D54AB3F9}"/>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cxnSp>
            <p:nvCxnSpPr>
              <p:cNvPr id="6" name="Straight Connector 5">
                <a:extLst>
                  <a:ext uri="{FF2B5EF4-FFF2-40B4-BE49-F238E27FC236}">
                    <a16:creationId xmlns:a16="http://schemas.microsoft.com/office/drawing/2014/main" id="{C127AD56-817E-42B6-9482-FDA647469FF8}"/>
                  </a:ext>
                </a:extLst>
              </p:cNvPr>
              <p:cNvCxnSpPr/>
              <p:nvPr/>
            </p:nvCxnSpPr>
            <p:spPr>
              <a:xfrm flipH="1">
                <a:off x="79920" y="759213"/>
                <a:ext cx="1515511" cy="58835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1218598-0C98-46AB-8882-51E4FE3626FB}"/>
                  </a:ext>
                </a:extLst>
              </p:cNvPr>
              <p:cNvCxnSpPr/>
              <p:nvPr/>
            </p:nvCxnSpPr>
            <p:spPr>
              <a:xfrm flipH="1">
                <a:off x="1034643" y="786335"/>
                <a:ext cx="1245139" cy="6046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203577-E8F2-4BB3-A72A-94F0E9705534}"/>
                  </a:ext>
                </a:extLst>
              </p:cNvPr>
              <p:cNvCxnSpPr/>
              <p:nvPr/>
            </p:nvCxnSpPr>
            <p:spPr>
              <a:xfrm flipH="1">
                <a:off x="2021967" y="789613"/>
                <a:ext cx="893534"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1CC143-7244-4543-9187-388F40FCE4BE}"/>
                  </a:ext>
                </a:extLst>
              </p:cNvPr>
              <p:cNvCxnSpPr/>
              <p:nvPr/>
            </p:nvCxnSpPr>
            <p:spPr>
              <a:xfrm flipH="1">
                <a:off x="2983161" y="789613"/>
                <a:ext cx="579195"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833F8C-1225-4F46-9EE9-377CB43F119F}"/>
                  </a:ext>
                </a:extLst>
              </p:cNvPr>
              <p:cNvCxnSpPr/>
              <p:nvPr/>
            </p:nvCxnSpPr>
            <p:spPr>
              <a:xfrm flipH="1">
                <a:off x="3908904" y="789613"/>
                <a:ext cx="292060" cy="632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4A4F93-1BC4-45E2-8A95-6F1F27132F1E}"/>
                  </a:ext>
                </a:extLst>
              </p:cNvPr>
              <p:cNvCxnSpPr/>
              <p:nvPr/>
            </p:nvCxnSpPr>
            <p:spPr>
              <a:xfrm>
                <a:off x="4834484" y="759213"/>
                <a:ext cx="78035" cy="6339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D9C65C-7276-4178-8E95-5A3F0ADD86A7}"/>
                  </a:ext>
                </a:extLst>
              </p:cNvPr>
              <p:cNvCxnSpPr/>
              <p:nvPr/>
            </p:nvCxnSpPr>
            <p:spPr>
              <a:xfrm>
                <a:off x="5481224" y="759213"/>
                <a:ext cx="372456" cy="6151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55CC27-2B73-425D-908D-17314D49DB57}"/>
                  </a:ext>
                </a:extLst>
              </p:cNvPr>
              <p:cNvCxnSpPr/>
              <p:nvPr/>
            </p:nvCxnSpPr>
            <p:spPr>
              <a:xfrm>
                <a:off x="6119947" y="789613"/>
                <a:ext cx="717439"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9E9665-4FCA-419D-9B30-46FE080F27D6}"/>
                  </a:ext>
                </a:extLst>
              </p:cNvPr>
              <p:cNvCxnSpPr/>
              <p:nvPr/>
            </p:nvCxnSpPr>
            <p:spPr>
              <a:xfrm>
                <a:off x="6748858" y="759213"/>
                <a:ext cx="1099742" cy="6296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DCBA5C-A91E-410E-B9CB-2E13E385AC8F}"/>
                  </a:ext>
                </a:extLst>
              </p:cNvPr>
              <p:cNvCxnSpPr/>
              <p:nvPr/>
            </p:nvCxnSpPr>
            <p:spPr>
              <a:xfrm>
                <a:off x="7446546" y="789613"/>
                <a:ext cx="1389378"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E39F5-DAF7-426E-888B-FA53CF39F079}"/>
                  </a:ext>
                </a:extLst>
              </p:cNvPr>
              <p:cNvCxnSpPr/>
              <p:nvPr/>
            </p:nvCxnSpPr>
            <p:spPr>
              <a:xfrm>
                <a:off x="8124369" y="786335"/>
                <a:ext cx="1735839" cy="6238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46F113-93A2-4BBD-A364-6C7D2515C3B6}"/>
                  </a:ext>
                </a:extLst>
              </p:cNvPr>
              <p:cNvCxnSpPr/>
              <p:nvPr/>
            </p:nvCxnSpPr>
            <p:spPr>
              <a:xfrm>
                <a:off x="8808720" y="790575"/>
                <a:ext cx="1051488" cy="3143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2DED6B-503F-457D-AE3D-FAFB415E565F}"/>
                  </a:ext>
                </a:extLst>
              </p:cNvPr>
              <p:cNvCxnSpPr/>
              <p:nvPr/>
            </p:nvCxnSpPr>
            <p:spPr>
              <a:xfrm flipH="1">
                <a:off x="-849368" y="789613"/>
                <a:ext cx="1760447" cy="5401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Freeform 88">
                <a:extLst>
                  <a:ext uri="{FF2B5EF4-FFF2-40B4-BE49-F238E27FC236}">
                    <a16:creationId xmlns:a16="http://schemas.microsoft.com/office/drawing/2014/main" id="{DCDFFED4-2671-4AEB-809E-D4908FF23AB7}"/>
                  </a:ext>
                </a:extLst>
              </p:cNvPr>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0" name="Freeform 94">
                <a:extLst>
                  <a:ext uri="{FF2B5EF4-FFF2-40B4-BE49-F238E27FC236}">
                    <a16:creationId xmlns:a16="http://schemas.microsoft.com/office/drawing/2014/main" id="{DCC407A2-287E-4875-90D4-1F066B5D89BA}"/>
                  </a:ext>
                </a:extLst>
              </p:cNvPr>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1" name="Freeform 95">
                <a:extLst>
                  <a:ext uri="{FF2B5EF4-FFF2-40B4-BE49-F238E27FC236}">
                    <a16:creationId xmlns:a16="http://schemas.microsoft.com/office/drawing/2014/main" id="{6E66ADA6-5BED-4B34-A047-01E0A35B1646}"/>
                  </a:ext>
                </a:extLst>
              </p:cNvPr>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2" name="Freeform 96">
                <a:extLst>
                  <a:ext uri="{FF2B5EF4-FFF2-40B4-BE49-F238E27FC236}">
                    <a16:creationId xmlns:a16="http://schemas.microsoft.com/office/drawing/2014/main" id="{3826B369-3382-4C9B-8FE9-AD8CCC9AE3FA}"/>
                  </a:ext>
                </a:extLst>
              </p:cNvPr>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3" name="Freeform 97">
                <a:extLst>
                  <a:ext uri="{FF2B5EF4-FFF2-40B4-BE49-F238E27FC236}">
                    <a16:creationId xmlns:a16="http://schemas.microsoft.com/office/drawing/2014/main" id="{5A04930E-04B7-41F3-8A00-E304EF5BFE62}"/>
                  </a:ext>
                </a:extLst>
              </p:cNvPr>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4" name="Freeform 98">
                <a:extLst>
                  <a:ext uri="{FF2B5EF4-FFF2-40B4-BE49-F238E27FC236}">
                    <a16:creationId xmlns:a16="http://schemas.microsoft.com/office/drawing/2014/main" id="{83D2D810-A5FE-49D3-B810-69B5C729C4D0}"/>
                  </a:ext>
                </a:extLst>
              </p:cNvPr>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54" name="Oval 53">
              <a:extLst>
                <a:ext uri="{FF2B5EF4-FFF2-40B4-BE49-F238E27FC236}">
                  <a16:creationId xmlns:a16="http://schemas.microsoft.com/office/drawing/2014/main" id="{1118A28D-4E5E-464D-9907-E32EB25F6ACD}"/>
                </a:ext>
              </a:extLst>
            </p:cNvPr>
            <p:cNvSpPr/>
            <p:nvPr/>
          </p:nvSpPr>
          <p:spPr>
            <a:xfrm>
              <a:off x="6358007" y="3419754"/>
              <a:ext cx="141064" cy="162943"/>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27" name="title">
            <a:extLst>
              <a:ext uri="{FF2B5EF4-FFF2-40B4-BE49-F238E27FC236}">
                <a16:creationId xmlns:a16="http://schemas.microsoft.com/office/drawing/2014/main" id="{EEF895EC-4A5B-4E3C-BC23-A527B301D396}"/>
              </a:ext>
            </a:extLst>
          </p:cNvPr>
          <p:cNvSpPr txBox="1"/>
          <p:nvPr/>
        </p:nvSpPr>
        <p:spPr>
          <a:xfrm>
            <a:off x="0" y="1"/>
            <a:ext cx="9144000" cy="637371"/>
          </a:xfrm>
          <a:prstGeom prst="rect">
            <a:avLst/>
          </a:prstGeom>
          <a:solidFill>
            <a:schemeClr val="bg1"/>
          </a:solid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ITRF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or </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NATRF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your choice</a:t>
            </a:r>
            <a:r>
              <a:rPr lang="en-US" sz="3200" dirty="0">
                <a:solidFill>
                  <a:prstClr val="black"/>
                </a:solidFill>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if you know epoch</a:t>
            </a:r>
            <a:endPar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2" name="Arc 1">
            <a:extLst>
              <a:ext uri="{FF2B5EF4-FFF2-40B4-BE49-F238E27FC236}">
                <a16:creationId xmlns:a16="http://schemas.microsoft.com/office/drawing/2014/main" id="{A1389F58-F6F7-4C6F-AC48-93F986056D1E}"/>
              </a:ext>
            </a:extLst>
          </p:cNvPr>
          <p:cNvSpPr/>
          <p:nvPr/>
        </p:nvSpPr>
        <p:spPr>
          <a:xfrm rot="923700" flipH="1">
            <a:off x="575344" y="3320384"/>
            <a:ext cx="9265290" cy="9260858"/>
          </a:xfrm>
          <a:prstGeom prst="arc">
            <a:avLst>
              <a:gd name="adj1" fmla="val 16200000"/>
              <a:gd name="adj2" fmla="val 17374577"/>
            </a:avLst>
          </a:prstGeom>
          <a:ln w="28575">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black"/>
              </a:solidFill>
              <a:effectLst/>
              <a:uLnTx/>
              <a:uFillTx/>
              <a:latin typeface="Calibri"/>
              <a:ea typeface="+mn-ea"/>
              <a:cs typeface="+mn-cs"/>
            </a:endParaRPr>
          </a:p>
        </p:txBody>
      </p:sp>
      <p:grpSp>
        <p:nvGrpSpPr>
          <p:cNvPr id="52" name="Group 51"/>
          <p:cNvGrpSpPr/>
          <p:nvPr/>
        </p:nvGrpSpPr>
        <p:grpSpPr>
          <a:xfrm>
            <a:off x="-849368" y="602007"/>
            <a:ext cx="10785848" cy="6513506"/>
            <a:chOff x="-849368" y="602007"/>
            <a:chExt cx="10785848" cy="6513506"/>
          </a:xfrm>
        </p:grpSpPr>
        <p:cxnSp>
          <p:nvCxnSpPr>
            <p:cNvPr id="28" name="Straight Connector 27">
              <a:extLst>
                <a:ext uri="{FF2B5EF4-FFF2-40B4-BE49-F238E27FC236}">
                  <a16:creationId xmlns:a16="http://schemas.microsoft.com/office/drawing/2014/main" id="{FE809394-EFF8-45B1-8F24-9F5513A67B44}"/>
                </a:ext>
              </a:extLst>
            </p:cNvPr>
            <p:cNvCxnSpPr/>
            <p:nvPr/>
          </p:nvCxnSpPr>
          <p:spPr>
            <a:xfrm flipH="1">
              <a:off x="79920" y="759213"/>
              <a:ext cx="1515511" cy="588352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123872A-A23C-4687-9B23-2621B7E0826F}"/>
                </a:ext>
              </a:extLst>
            </p:cNvPr>
            <p:cNvCxnSpPr/>
            <p:nvPr/>
          </p:nvCxnSpPr>
          <p:spPr>
            <a:xfrm flipH="1">
              <a:off x="1034643" y="786335"/>
              <a:ext cx="1245139" cy="6046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1338E07-8D2E-41EF-8053-D2D6170D3642}"/>
                </a:ext>
              </a:extLst>
            </p:cNvPr>
            <p:cNvCxnSpPr/>
            <p:nvPr/>
          </p:nvCxnSpPr>
          <p:spPr>
            <a:xfrm flipH="1">
              <a:off x="2021967" y="789613"/>
              <a:ext cx="893534"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7A6CFE-5860-459A-BE18-30BF3F312E1B}"/>
                </a:ext>
              </a:extLst>
            </p:cNvPr>
            <p:cNvCxnSpPr/>
            <p:nvPr/>
          </p:nvCxnSpPr>
          <p:spPr>
            <a:xfrm flipH="1">
              <a:off x="2983161" y="789613"/>
              <a:ext cx="579195"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992CE49-919B-437F-BD7C-848B848D3408}"/>
                </a:ext>
              </a:extLst>
            </p:cNvPr>
            <p:cNvCxnSpPr/>
            <p:nvPr/>
          </p:nvCxnSpPr>
          <p:spPr>
            <a:xfrm flipH="1">
              <a:off x="3908904" y="789613"/>
              <a:ext cx="292060" cy="6325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D06F02-78AD-4B6C-A4C7-F2CF3D5F72E0}"/>
                </a:ext>
              </a:extLst>
            </p:cNvPr>
            <p:cNvCxnSpPr/>
            <p:nvPr/>
          </p:nvCxnSpPr>
          <p:spPr>
            <a:xfrm>
              <a:off x="4834484" y="759213"/>
              <a:ext cx="78035" cy="633929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EAFB512-50E1-4330-874A-FC138DD49537}"/>
                </a:ext>
              </a:extLst>
            </p:cNvPr>
            <p:cNvCxnSpPr/>
            <p:nvPr/>
          </p:nvCxnSpPr>
          <p:spPr>
            <a:xfrm>
              <a:off x="5481224" y="759213"/>
              <a:ext cx="372456" cy="61510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94D2E9-EC32-4B18-A305-6B48EDB50DFD}"/>
                </a:ext>
              </a:extLst>
            </p:cNvPr>
            <p:cNvCxnSpPr/>
            <p:nvPr/>
          </p:nvCxnSpPr>
          <p:spPr>
            <a:xfrm>
              <a:off x="6119947" y="789613"/>
              <a:ext cx="717439"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5342C3-F414-46AF-BC19-B859A3036ECA}"/>
                </a:ext>
              </a:extLst>
            </p:cNvPr>
            <p:cNvCxnSpPr/>
            <p:nvPr/>
          </p:nvCxnSpPr>
          <p:spPr>
            <a:xfrm>
              <a:off x="6748858" y="759213"/>
              <a:ext cx="1099742" cy="62960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448838-0A0F-47D6-BC2E-CF342F9EE763}"/>
                </a:ext>
              </a:extLst>
            </p:cNvPr>
            <p:cNvCxnSpPr/>
            <p:nvPr/>
          </p:nvCxnSpPr>
          <p:spPr>
            <a:xfrm>
              <a:off x="7446546" y="789613"/>
              <a:ext cx="1389378"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11BDA3A-BD0C-48CB-A09D-680656A7505E}"/>
                </a:ext>
              </a:extLst>
            </p:cNvPr>
            <p:cNvCxnSpPr/>
            <p:nvPr/>
          </p:nvCxnSpPr>
          <p:spPr>
            <a:xfrm>
              <a:off x="8124369" y="786335"/>
              <a:ext cx="1735839" cy="62385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84897B-5BE5-49D9-BF5C-C1353170B68C}"/>
                </a:ext>
              </a:extLst>
            </p:cNvPr>
            <p:cNvCxnSpPr/>
            <p:nvPr/>
          </p:nvCxnSpPr>
          <p:spPr>
            <a:xfrm>
              <a:off x="8808720" y="790575"/>
              <a:ext cx="1051488" cy="314397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1533E05-5D04-4E48-948F-D6C665A56917}"/>
                </a:ext>
              </a:extLst>
            </p:cNvPr>
            <p:cNvCxnSpPr/>
            <p:nvPr/>
          </p:nvCxnSpPr>
          <p:spPr>
            <a:xfrm flipH="1">
              <a:off x="-849368" y="789613"/>
              <a:ext cx="1760447" cy="54016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1" name="Freeform 88">
              <a:extLst>
                <a:ext uri="{FF2B5EF4-FFF2-40B4-BE49-F238E27FC236}">
                  <a16:creationId xmlns:a16="http://schemas.microsoft.com/office/drawing/2014/main" id="{A1D3FBBA-354D-4EDC-800F-D8BEF167BF40}"/>
                </a:ext>
              </a:extLst>
            </p:cNvPr>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2" name="Freeform 94">
              <a:extLst>
                <a:ext uri="{FF2B5EF4-FFF2-40B4-BE49-F238E27FC236}">
                  <a16:creationId xmlns:a16="http://schemas.microsoft.com/office/drawing/2014/main" id="{01A2CFFB-EB28-45CE-8CB0-1672826CC319}"/>
                </a:ext>
              </a:extLst>
            </p:cNvPr>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3" name="Freeform 95">
              <a:extLst>
                <a:ext uri="{FF2B5EF4-FFF2-40B4-BE49-F238E27FC236}">
                  <a16:creationId xmlns:a16="http://schemas.microsoft.com/office/drawing/2014/main" id="{2CFA0F56-6738-4824-AE63-84DCF421C71F}"/>
                </a:ext>
              </a:extLst>
            </p:cNvPr>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4" name="Freeform 96">
              <a:extLst>
                <a:ext uri="{FF2B5EF4-FFF2-40B4-BE49-F238E27FC236}">
                  <a16:creationId xmlns:a16="http://schemas.microsoft.com/office/drawing/2014/main" id="{1D0D456E-72BD-48B1-B9AF-C56112B892D3}"/>
                </a:ext>
              </a:extLst>
            </p:cNvPr>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5" name="Freeform 97">
              <a:extLst>
                <a:ext uri="{FF2B5EF4-FFF2-40B4-BE49-F238E27FC236}">
                  <a16:creationId xmlns:a16="http://schemas.microsoft.com/office/drawing/2014/main" id="{5D727E83-65EA-44F1-9CE0-F084D6ECEF50}"/>
                </a:ext>
              </a:extLst>
            </p:cNvPr>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6" name="Freeform 98">
              <a:extLst>
                <a:ext uri="{FF2B5EF4-FFF2-40B4-BE49-F238E27FC236}">
                  <a16:creationId xmlns:a16="http://schemas.microsoft.com/office/drawing/2014/main" id="{64179DF1-715E-40EA-90A4-FB20325E104F}"/>
                </a:ext>
              </a:extLst>
            </p:cNvPr>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49" name="if you know epoch">
            <a:extLst>
              <a:ext uri="{FF2B5EF4-FFF2-40B4-BE49-F238E27FC236}">
                <a16:creationId xmlns:a16="http://schemas.microsoft.com/office/drawing/2014/main" id="{0A0424CE-156D-4A35-B3F2-933223922CAA}"/>
              </a:ext>
            </a:extLst>
          </p:cNvPr>
          <p:cNvSpPr txBox="1"/>
          <p:nvPr/>
        </p:nvSpPr>
        <p:spPr>
          <a:xfrm>
            <a:off x="0" y="-4202"/>
            <a:ext cx="9144000" cy="637371"/>
          </a:xfrm>
          <a:prstGeom prst="rect">
            <a:avLst/>
          </a:prstGeom>
          <a:no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lang="en-US" sz="3200" dirty="0">
                <a:solidFill>
                  <a:prstClr val="black"/>
                </a:solidFill>
                <a:latin typeface="Cambria" panose="02040503050406030204" pitchFamily="18" charset="0"/>
                <a:ea typeface="Cambria" panose="02040503050406030204" pitchFamily="18" charset="0"/>
              </a:rPr>
              <a:t> if you know epoch</a:t>
            </a:r>
            <a:endParaRPr kumimoji="0" lang="en-US" sz="32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8717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accel="8000" decel="8000" autoRev="1" fill="hold" nodeType="clickEffect">
                                  <p:stCondLst>
                                    <p:cond delay="0"/>
                                  </p:stCondLst>
                                  <p:endCondLst>
                                    <p:cond evt="onNext" delay="0">
                                      <p:tgtEl>
                                        <p:sldTgt/>
                                      </p:tgtEl>
                                    </p:cond>
                                  </p:endCondLst>
                                  <p:childTnLst>
                                    <p:animRot by="-600000">
                                      <p:cBhvr>
                                        <p:cTn id="6" dur="5000" fill="hold"/>
                                        <p:tgtEl>
                                          <p:spTgt spid="56"/>
                                        </p:tgtEl>
                                        <p:attrNameLst>
                                          <p:attrName>r</p:attrName>
                                        </p:attrNameLst>
                                      </p:cBhvr>
                                    </p:animRot>
                                  </p:childTnLst>
                                </p:cTn>
                              </p:par>
                              <p:par>
                                <p:cTn id="7" presetID="26" presetClass="emph" presetSubtype="0" repeatCount="indefinite" fill="hold" grpId="0" nodeType="withEffect">
                                  <p:stCondLst>
                                    <p:cond delay="0"/>
                                  </p:stCondLst>
                                  <p:childTnLst>
                                    <p:animEffect transition="out" filter="fade">
                                      <p:cBhvr>
                                        <p:cTn id="8" dur="2000" tmFilter="0, 0; .2, .5; .8, .5; 1, 0"/>
                                        <p:tgtEl>
                                          <p:spTgt spid="49"/>
                                        </p:tgtEl>
                                      </p:cBhvr>
                                    </p:animEffect>
                                    <p:animScale>
                                      <p:cBhvr>
                                        <p:cTn id="9" dur="1000" autoRev="1" fill="hold"/>
                                        <p:tgtEl>
                                          <p:spTgt spid="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800" b="1" dirty="0">
                <a:latin typeface="Cambria" panose="02040503050406030204" pitchFamily="18" charset="0"/>
                <a:ea typeface="Cambria" panose="02040503050406030204" pitchFamily="18" charset="0"/>
              </a:rPr>
              <a:t>Passive Control</a:t>
            </a:r>
            <a:endParaRPr lang="en-US" sz="4800" b="1" dirty="0"/>
          </a:p>
        </p:txBody>
      </p:sp>
      <p:pic>
        <p:nvPicPr>
          <p:cNvPr id="11" name="Picture 10">
            <a:extLst>
              <a:ext uri="{FF2B5EF4-FFF2-40B4-BE49-F238E27FC236}">
                <a16:creationId xmlns:a16="http://schemas.microsoft.com/office/drawing/2014/main" id="{C5E271B3-A2D3-4795-A8DF-9CB4F69CE997}"/>
              </a:ext>
            </a:extLst>
          </p:cNvPr>
          <p:cNvPicPr>
            <a:picLocks noChangeAspect="1"/>
          </p:cNvPicPr>
          <p:nvPr/>
        </p:nvPicPr>
        <p:blipFill>
          <a:blip r:embed="rId3"/>
          <a:stretch>
            <a:fillRect/>
          </a:stretch>
        </p:blipFill>
        <p:spPr>
          <a:xfrm rot="16200000">
            <a:off x="1710516" y="-339511"/>
            <a:ext cx="5722970" cy="8672052"/>
          </a:xfrm>
          <a:prstGeom prst="rect">
            <a:avLst/>
          </a:prstGeom>
        </p:spPr>
      </p:pic>
    </p:spTree>
    <p:extLst>
      <p:ext uri="{BB962C8B-B14F-4D97-AF65-F5344CB8AC3E}">
        <p14:creationId xmlns:p14="http://schemas.microsoft.com/office/powerpoint/2010/main" val="150716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CN"/>
          <p:cNvSpPr txBox="1">
            <a:spLocks noGrp="1"/>
          </p:cNvSpPr>
          <p:nvPr>
            <p:ph type="title"/>
          </p:nvPr>
        </p:nvSpPr>
        <p:spPr>
          <a:xfrm>
            <a:off x="-1" y="316280"/>
            <a:ext cx="9183609" cy="755762"/>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z="4800" b="1" spc="-7" dirty="0">
                <a:latin typeface="Cambria" panose="02040503050406030204" pitchFamily="18" charset="0"/>
                <a:cs typeface="Calibri"/>
              </a:rPr>
              <a:t>NOAA CORS Network (NCN)</a:t>
            </a:r>
            <a:endParaRPr sz="4800" b="1" dirty="0">
              <a:latin typeface="Cambria" panose="02040503050406030204" pitchFamily="18" charset="0"/>
              <a:cs typeface="Calibri"/>
            </a:endParaRPr>
          </a:p>
        </p:txBody>
      </p:sp>
      <p:sp>
        <p:nvSpPr>
          <p:cNvPr id="3" name="object 3"/>
          <p:cNvSpPr>
            <a:spLocks noChangeAspect="1"/>
          </p:cNvSpPr>
          <p:nvPr/>
        </p:nvSpPr>
        <p:spPr>
          <a:xfrm>
            <a:off x="-279377" y="1072042"/>
            <a:ext cx="10283932" cy="5619135"/>
          </a:xfrm>
          <a:prstGeom prst="rect">
            <a:avLst/>
          </a:prstGeom>
          <a:blipFill>
            <a:blip r:embed="rId3" cstate="print"/>
            <a:stretch>
              <a:fillRect/>
            </a:stretch>
          </a:blipFill>
        </p:spPr>
        <p:txBody>
          <a:bodyPr wrap="square" lIns="0" tIns="0" rIns="0" bIns="0" rtlCol="0"/>
          <a:lstStyle/>
          <a:p>
            <a:endParaRPr/>
          </a:p>
        </p:txBody>
      </p:sp>
      <p:sp>
        <p:nvSpPr>
          <p:cNvPr id="14" name="object 4">
            <a:extLst>
              <a:ext uri="{FF2B5EF4-FFF2-40B4-BE49-F238E27FC236}">
                <a16:creationId xmlns:a16="http://schemas.microsoft.com/office/drawing/2014/main" id="{326CC026-B379-4671-8A19-347CE73C04A2}"/>
              </a:ext>
            </a:extLst>
          </p:cNvPr>
          <p:cNvSpPr/>
          <p:nvPr/>
        </p:nvSpPr>
        <p:spPr>
          <a:xfrm>
            <a:off x="72809" y="1349329"/>
            <a:ext cx="2243639" cy="786958"/>
          </a:xfrm>
          <a:custGeom>
            <a:avLst/>
            <a:gdLst/>
            <a:ahLst/>
            <a:cxnLst/>
            <a:rect l="l" t="t" r="r" b="b"/>
            <a:pathLst>
              <a:path w="1906904" h="908050">
                <a:moveTo>
                  <a:pt x="0" y="907541"/>
                </a:moveTo>
                <a:lnTo>
                  <a:pt x="1906524" y="907541"/>
                </a:lnTo>
                <a:lnTo>
                  <a:pt x="1906524" y="0"/>
                </a:lnTo>
                <a:lnTo>
                  <a:pt x="0" y="0"/>
                </a:lnTo>
                <a:lnTo>
                  <a:pt x="0" y="907541"/>
                </a:lnTo>
                <a:close/>
              </a:path>
            </a:pathLst>
          </a:custGeom>
          <a:solidFill>
            <a:srgbClr val="FFFFFF"/>
          </a:solidFill>
          <a:ln w="28575">
            <a:solidFill>
              <a:schemeClr val="bg1">
                <a:lumMod val="65000"/>
              </a:schemeClr>
            </a:solidFill>
          </a:ln>
        </p:spPr>
        <p:txBody>
          <a:bodyPr wrap="square" lIns="0" tIns="0" rIns="0" bIns="0" rtlCol="0"/>
          <a:lstStyle/>
          <a:p>
            <a:endParaRPr sz="467"/>
          </a:p>
        </p:txBody>
      </p:sp>
      <p:sp>
        <p:nvSpPr>
          <p:cNvPr id="15" name="object 6">
            <a:extLst>
              <a:ext uri="{FF2B5EF4-FFF2-40B4-BE49-F238E27FC236}">
                <a16:creationId xmlns:a16="http://schemas.microsoft.com/office/drawing/2014/main" id="{7C098D24-3023-43BB-9EFF-9652FDAB07A4}"/>
              </a:ext>
            </a:extLst>
          </p:cNvPr>
          <p:cNvSpPr txBox="1"/>
          <p:nvPr/>
        </p:nvSpPr>
        <p:spPr>
          <a:xfrm>
            <a:off x="181668" y="1463185"/>
            <a:ext cx="2093600" cy="603157"/>
          </a:xfrm>
          <a:prstGeom prst="rect">
            <a:avLst/>
          </a:prstGeom>
        </p:spPr>
        <p:txBody>
          <a:bodyPr vert="horz" wrap="square" lIns="0" tIns="8044" rIns="0" bIns="0" rtlCol="0">
            <a:spAutoFit/>
          </a:bodyPr>
          <a:lstStyle/>
          <a:p>
            <a:pPr marL="228611" indent="-228611">
              <a:spcBef>
                <a:spcPts val="64"/>
              </a:spcBef>
              <a:buFont typeface="Arial" panose="020B0604020202020204" pitchFamily="34" charset="0"/>
              <a:buChar char="•"/>
              <a:tabLst>
                <a:tab pos="228182" algn="l"/>
                <a:tab pos="228606" algn="l"/>
              </a:tabLst>
            </a:pPr>
            <a:r>
              <a:rPr lang="en-US" sz="1600" b="1" spc="-4" dirty="0">
                <a:latin typeface="Cambria" panose="02040503050406030204" pitchFamily="18" charset="0"/>
                <a:ea typeface="Cambria" panose="02040503050406030204" pitchFamily="18" charset="0"/>
                <a:cs typeface="Open Sans" panose="020B0606030504020204" pitchFamily="34" charset="0"/>
              </a:rPr>
              <a:t>1695</a:t>
            </a:r>
            <a:r>
              <a:rPr sz="1600" b="1" dirty="0">
                <a:latin typeface="Cambria" panose="02040503050406030204" pitchFamily="18" charset="0"/>
                <a:ea typeface="Cambria" panose="02040503050406030204" pitchFamily="18" charset="0"/>
                <a:cs typeface="Open Sans" panose="020B0606030504020204" pitchFamily="34" charset="0"/>
              </a:rPr>
              <a:t> </a:t>
            </a:r>
            <a:r>
              <a:rPr sz="1600" b="1" spc="-7" dirty="0">
                <a:latin typeface="Cambria" panose="02040503050406030204" pitchFamily="18" charset="0"/>
                <a:ea typeface="Cambria" panose="02040503050406030204" pitchFamily="18" charset="0"/>
                <a:cs typeface="Open Sans" panose="020B0606030504020204" pitchFamily="34" charset="0"/>
              </a:rPr>
              <a:t>sites</a:t>
            </a:r>
            <a:endParaRPr sz="1600" dirty="0">
              <a:latin typeface="Cambria" panose="02040503050406030204" pitchFamily="18" charset="0"/>
              <a:ea typeface="Cambria" panose="02040503050406030204" pitchFamily="18" charset="0"/>
              <a:cs typeface="Open Sans" panose="020B0606030504020204" pitchFamily="34" charset="0"/>
            </a:endParaRPr>
          </a:p>
          <a:p>
            <a:pPr marL="228611" indent="-228611">
              <a:spcBef>
                <a:spcPts val="760"/>
              </a:spcBef>
              <a:buFont typeface="Arial" panose="020B0604020202020204" pitchFamily="34" charset="0"/>
              <a:buChar char="•"/>
              <a:tabLst>
                <a:tab pos="228182" algn="l"/>
                <a:tab pos="228606" algn="l"/>
              </a:tabLst>
            </a:pPr>
            <a:r>
              <a:rPr lang="en-US" sz="1600" b="1" spc="-4" dirty="0">
                <a:latin typeface="Cambria" panose="02040503050406030204" pitchFamily="18" charset="0"/>
                <a:ea typeface="Cambria" panose="02040503050406030204" pitchFamily="18" charset="0"/>
                <a:cs typeface="Open Sans" panose="020B0606030504020204" pitchFamily="34" charset="0"/>
              </a:rPr>
              <a:t>241 </a:t>
            </a:r>
            <a:r>
              <a:rPr sz="1600" b="1" spc="-7" dirty="0">
                <a:latin typeface="Cambria" panose="02040503050406030204" pitchFamily="18" charset="0"/>
                <a:ea typeface="Cambria" panose="02040503050406030204" pitchFamily="18" charset="0"/>
                <a:cs typeface="Open Sans" panose="020B0606030504020204" pitchFamily="34" charset="0"/>
              </a:rPr>
              <a:t>organizations</a:t>
            </a:r>
            <a:endParaRPr sz="1600" dirty="0">
              <a:latin typeface="Cambria" panose="02040503050406030204" pitchFamily="18" charset="0"/>
              <a:ea typeface="Cambria" panose="02040503050406030204" pitchFamily="18" charset="0"/>
              <a:cs typeface="Open Sans" panose="020B0606030504020204" pitchFamily="34" charset="0"/>
            </a:endParaRPr>
          </a:p>
        </p:txBody>
      </p:sp>
      <p:pic>
        <p:nvPicPr>
          <p:cNvPr id="16" name="Picture 15">
            <a:extLst>
              <a:ext uri="{FF2B5EF4-FFF2-40B4-BE49-F238E27FC236}">
                <a16:creationId xmlns:a16="http://schemas.microsoft.com/office/drawing/2014/main" id="{9951EBF2-7F58-4406-8A12-716F5EF5869A}"/>
              </a:ext>
            </a:extLst>
          </p:cNvPr>
          <p:cNvPicPr>
            <a:picLocks noChangeAspect="1"/>
          </p:cNvPicPr>
          <p:nvPr/>
        </p:nvPicPr>
        <p:blipFill>
          <a:blip r:embed="rId4"/>
          <a:stretch>
            <a:fillRect/>
          </a:stretch>
        </p:blipFill>
        <p:spPr>
          <a:xfrm>
            <a:off x="62977" y="5174786"/>
            <a:ext cx="4990574" cy="1653539"/>
          </a:xfrm>
          <a:prstGeom prst="rect">
            <a:avLst/>
          </a:prstGeom>
          <a:solidFill>
            <a:srgbClr val="FFFFFF"/>
          </a:solidFill>
          <a:ln w="28575">
            <a:solidFill>
              <a:schemeClr val="bg1">
                <a:lumMod val="65000"/>
              </a:schemeClr>
            </a:solidFill>
          </a:ln>
        </p:spPr>
      </p:pic>
      <p:sp>
        <p:nvSpPr>
          <p:cNvPr id="7" name="active control">
            <a:extLst>
              <a:ext uri="{FF2B5EF4-FFF2-40B4-BE49-F238E27FC236}">
                <a16:creationId xmlns:a16="http://schemas.microsoft.com/office/drawing/2014/main" id="{2A04B986-BC8B-4ED9-8965-4769AFAEC11B}"/>
              </a:ext>
            </a:extLst>
          </p:cNvPr>
          <p:cNvSpPr txBox="1">
            <a:spLocks/>
          </p:cNvSpPr>
          <p:nvPr/>
        </p:nvSpPr>
        <p:spPr bwMode="auto">
          <a:xfrm>
            <a:off x="0" y="316280"/>
            <a:ext cx="9183609" cy="7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1" fontAlgn="base" hangingPunct="1">
              <a:spcBef>
                <a:spcPct val="0"/>
              </a:spcBef>
              <a:spcAft>
                <a:spcPct val="0"/>
              </a:spcAft>
              <a:defRPr sz="4400" kern="1200">
                <a:solidFill>
                  <a:schemeClr val="tx1"/>
                </a:solidFill>
                <a:latin typeface="Cambria" panose="02040503050406030204" pitchFamily="18" charset="0"/>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a:lstStyle>
          <a:p>
            <a:pPr marL="16933">
              <a:spcBef>
                <a:spcPts val="133"/>
              </a:spcBef>
            </a:pPr>
            <a:r>
              <a:rPr lang="en-US" sz="4800" b="1" spc="-7" dirty="0">
                <a:cs typeface="Calibri"/>
              </a:rPr>
              <a:t>Active Control</a:t>
            </a:r>
            <a:endParaRPr lang="en-US" sz="4800" b="1" dirty="0">
              <a:cs typeface="Calibri"/>
            </a:endParaRPr>
          </a:p>
        </p:txBody>
      </p:sp>
    </p:spTree>
    <p:extLst>
      <p:ext uri="{BB962C8B-B14F-4D97-AF65-F5344CB8AC3E}">
        <p14:creationId xmlns:p14="http://schemas.microsoft.com/office/powerpoint/2010/main" val="3050056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i="1" dirty="0">
                <a:latin typeface="Cambria" panose="02040503050406030204" pitchFamily="18" charset="0"/>
                <a:ea typeface="Cambria" panose="02040503050406030204" pitchFamily="18" charset="0"/>
              </a:rPr>
              <a:t>Remember…</a:t>
            </a: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What’s the goal of NATRF2022?</a:t>
            </a:r>
          </a:p>
          <a:p>
            <a:pPr lvl="2">
              <a:spcAft>
                <a:spcPts val="1200"/>
              </a:spcAft>
            </a:pPr>
            <a:r>
              <a:rPr lang="en-US" sz="2800" dirty="0">
                <a:latin typeface="Cambria" panose="02040503050406030204" pitchFamily="18" charset="0"/>
                <a:ea typeface="Cambria" panose="02040503050406030204" pitchFamily="18" charset="0"/>
              </a:rPr>
              <a:t>Give you the </a:t>
            </a:r>
            <a:r>
              <a:rPr lang="en-US" sz="2800" b="1" dirty="0">
                <a:latin typeface="Cambria" panose="02040503050406030204" pitchFamily="18" charset="0"/>
                <a:ea typeface="Cambria" panose="02040503050406030204" pitchFamily="18" charset="0"/>
              </a:rPr>
              <a:t>stability</a:t>
            </a:r>
            <a:r>
              <a:rPr lang="en-US" sz="2800" dirty="0">
                <a:latin typeface="Cambria" panose="02040503050406030204" pitchFamily="18" charset="0"/>
                <a:ea typeface="Cambria" panose="02040503050406030204" pitchFamily="18" charset="0"/>
              </a:rPr>
              <a:t> in positions that you expect</a:t>
            </a:r>
          </a:p>
          <a:p>
            <a:pPr lvl="1">
              <a:spcAft>
                <a:spcPts val="1200"/>
              </a:spcAft>
            </a:pPr>
            <a:r>
              <a:rPr lang="en-US" sz="3200" dirty="0">
                <a:latin typeface="Cambria" panose="02040503050406030204" pitchFamily="18" charset="0"/>
                <a:ea typeface="Cambria" panose="02040503050406030204" pitchFamily="18" charset="0"/>
              </a:rPr>
              <a:t>That’s the point of Reference Epochs (REs)</a:t>
            </a:r>
          </a:p>
          <a:p>
            <a:pPr lvl="2">
              <a:spcAft>
                <a:spcPts val="1200"/>
              </a:spcAft>
            </a:pPr>
            <a:r>
              <a:rPr lang="en-US" sz="2800" dirty="0">
                <a:latin typeface="Cambria" panose="02040503050406030204" pitchFamily="18" charset="0"/>
                <a:ea typeface="Cambria" panose="02040503050406030204" pitchFamily="18" charset="0"/>
              </a:rPr>
              <a:t>Akin to the different realizations of NAD83</a:t>
            </a:r>
          </a:p>
          <a:p>
            <a:pPr lvl="2">
              <a:spcAft>
                <a:spcPts val="1200"/>
              </a:spcAft>
            </a:pPr>
            <a:r>
              <a:rPr lang="en-US" sz="2800" dirty="0">
                <a:latin typeface="Cambria" panose="02040503050406030204" pitchFamily="18" charset="0"/>
                <a:ea typeface="Cambria" panose="02040503050406030204" pitchFamily="18" charset="0"/>
              </a:rPr>
              <a:t>REs will be published every 5 or 10 years</a:t>
            </a:r>
          </a:p>
          <a:p>
            <a:pPr lvl="3">
              <a:spcAft>
                <a:spcPts val="1200"/>
              </a:spcAft>
            </a:pPr>
            <a:r>
              <a:rPr lang="en-US" sz="2400" dirty="0">
                <a:latin typeface="Cambria" panose="02040503050406030204" pitchFamily="18" charset="0"/>
                <a:ea typeface="Cambria" panose="02040503050406030204" pitchFamily="18" charset="0"/>
              </a:rPr>
              <a:t>you choose when you update</a:t>
            </a:r>
          </a:p>
          <a:p>
            <a:pPr lvl="3">
              <a:spcBef>
                <a:spcPts val="0"/>
              </a:spcBef>
              <a:spcAft>
                <a:spcPts val="1200"/>
              </a:spcAft>
            </a:pPr>
            <a:r>
              <a:rPr lang="en-US" sz="2400" dirty="0">
                <a:latin typeface="Cambria" panose="02040503050406030204" pitchFamily="18" charset="0"/>
                <a:ea typeface="Cambria" panose="02040503050406030204" pitchFamily="18" charset="0"/>
              </a:rPr>
              <a:t>we expect many users will adopt our first Reference Epoch Coordinates , then stay on it long term</a:t>
            </a:r>
          </a:p>
        </p:txBody>
      </p:sp>
      <p:sp>
        <p:nvSpPr>
          <p:cNvPr id="4" name="TextBox 3">
            <a:extLst>
              <a:ext uri="{FF2B5EF4-FFF2-40B4-BE49-F238E27FC236}">
                <a16:creationId xmlns:a16="http://schemas.microsoft.com/office/drawing/2014/main" id="{E16E5822-5EFD-4811-AF4F-97300EE60D91}"/>
              </a:ext>
            </a:extLst>
          </p:cNvPr>
          <p:cNvSpPr txBox="1"/>
          <p:nvPr/>
        </p:nvSpPr>
        <p:spPr>
          <a:xfrm>
            <a:off x="5991639" y="3927772"/>
            <a:ext cx="1866900" cy="461665"/>
          </a:xfrm>
          <a:prstGeom prst="rect">
            <a:avLst/>
          </a:prstGeom>
          <a:noFill/>
        </p:spPr>
        <p:txBody>
          <a:bodyPr wrap="square" rtlCol="0">
            <a:spAutoFit/>
          </a:bodyPr>
          <a:lstStyle/>
          <a:p>
            <a:r>
              <a:rPr lang="en-US" sz="2400" i="1" dirty="0">
                <a:latin typeface="Cambria" panose="02040503050406030204" pitchFamily="18" charset="0"/>
                <a:ea typeface="Cambria" panose="02040503050406030204" pitchFamily="18" charset="0"/>
              </a:rPr>
              <a:t>aka versions</a:t>
            </a:r>
            <a:endParaRPr lang="en-US" sz="1400" i="1" dirty="0"/>
          </a:p>
        </p:txBody>
      </p:sp>
      <p:sp>
        <p:nvSpPr>
          <p:cNvPr id="5" name="Arrow: Bent 4">
            <a:extLst>
              <a:ext uri="{FF2B5EF4-FFF2-40B4-BE49-F238E27FC236}">
                <a16:creationId xmlns:a16="http://schemas.microsoft.com/office/drawing/2014/main" id="{C326BCE3-AA3E-432D-B888-29DD91E301B9}"/>
              </a:ext>
            </a:extLst>
          </p:cNvPr>
          <p:cNvSpPr/>
          <p:nvPr/>
        </p:nvSpPr>
        <p:spPr>
          <a:xfrm flipV="1">
            <a:off x="5038725" y="3971924"/>
            <a:ext cx="1014413" cy="271464"/>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24337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81BF13C1-A33F-4B70-8474-233A19389343}"/>
              </a:ext>
            </a:extLst>
          </p:cNvPr>
          <p:cNvPicPr/>
          <p:nvPr/>
        </p:nvPicPr>
        <p:blipFill rotWithShape="1">
          <a:blip cstate="print" r:embed="rId3"/>
          <a:srcRect b="4" l="48" t="60"/>
          <a:stretch/>
        </p:blipFill>
        <p:spPr>
          <a:xfrm>
            <a:off x="0" y="0"/>
            <a:ext cx="9144000" cy="6858000"/>
          </a:xfrm>
          <a:prstGeom prst="rect">
            <a:avLst/>
          </a:prstGeom>
        </p:spPr>
      </p:pic>
      <p:sp>
        <p:nvSpPr>
          <p:cNvPr id="6" name="TextBox 5">
            <a:extLst>
              <a:ext uri="{FF2B5EF4-FFF2-40B4-BE49-F238E27FC236}">
                <a16:creationId xmlns:a16="http://schemas.microsoft.com/office/drawing/2014/main" id="{CD47E006-4C77-4236-9CE6-E570D2D4D4C3}"/>
              </a:ext>
            </a:extLst>
          </p:cNvPr>
          <p:cNvSpPr txBox="1"/>
          <p:nvPr/>
        </p:nvSpPr>
        <p:spPr bwMode="auto">
          <a:xfrm>
            <a:off x="0" y="0"/>
            <a:ext cx="9144000" cy="569387"/>
          </a:xfrm>
          <a:prstGeom prst="rect">
            <a:avLst/>
          </a:prstGeom>
          <a:solidFill>
            <a:schemeClr val="bg1">
              <a:lumMod val="85000"/>
            </a:schemeClr>
          </a:solidFill>
          <a:ln w="9525">
            <a:noFill/>
            <a:miter lim="800000"/>
            <a:headEnd/>
            <a:tailEnd/>
          </a:ln>
        </p:spPr>
        <p:txBody>
          <a:bodyPr rtlCol="0" wrap="square">
            <a:spAutoFit/>
          </a:bodyPr>
          <a:lstStyle/>
          <a:p>
            <a:pPr algn="ctr"/>
            <a:r>
              <a:rPr dirty="0" lang="en-US" sz="3100">
                <a:latin charset="0" panose="02040503050406030204" pitchFamily="18" typeface="Cambria"/>
                <a:ea charset="0" panose="02040503050406030204" pitchFamily="18" typeface="Cambria"/>
              </a:rPr>
              <a:t>Estimated Geometric Change - Horizontal</a:t>
            </a:r>
          </a:p>
        </p:txBody>
      </p:sp>
      <p:sp>
        <p:nvSpPr>
          <p:cNvPr id="7" name="TextBox 6">
            <a:extLst>
              <a:ext uri="{FF2B5EF4-FFF2-40B4-BE49-F238E27FC236}">
                <a16:creationId xmlns:a16="http://schemas.microsoft.com/office/drawing/2014/main" id="{A3227FD0-2B0C-4549-8B66-AADDD8EE9E43}"/>
              </a:ext>
            </a:extLst>
          </p:cNvPr>
          <p:cNvSpPr txBox="1"/>
          <p:nvPr/>
        </p:nvSpPr>
        <p:spPr bwMode="auto">
          <a:xfrm>
            <a:off x="1414463" y="567274"/>
            <a:ext cx="6315075" cy="584775"/>
          </a:xfrm>
          <a:prstGeom prst="rect">
            <a:avLst/>
          </a:prstGeom>
          <a:solidFill>
            <a:schemeClr val="bg1">
              <a:lumMod val="85000"/>
            </a:schemeClr>
          </a:solidFill>
          <a:ln w="9525">
            <a:noFill/>
            <a:miter lim="800000"/>
            <a:headEnd/>
            <a:tailEnd/>
          </a:ln>
        </p:spPr>
        <p:txBody>
          <a:bodyPr rtlCol="0" wrap="square">
            <a:spAutoFit/>
          </a:bodyPr>
          <a:lstStyle/>
          <a:p>
            <a:pPr algn="ctr"/>
            <a:r>
              <a:rPr dirty="0" lang="en-US" sz="3200">
                <a:latin charset="0" panose="02040503050406030204" pitchFamily="18" typeface="Cambria"/>
                <a:ea charset="0" panose="02040503050406030204" pitchFamily="18" typeface="Cambria"/>
              </a:rPr>
              <a:t>NAD83 (2011) </a:t>
            </a:r>
            <a:r>
              <a:rPr dirty="0" lang="en-US" sz="3200">
                <a:latin charset="0" panose="02040503050406030204" pitchFamily="18" typeface="Cambria"/>
                <a:ea charset="0" panose="02040503050406030204" pitchFamily="18" typeface="Cambria"/>
                <a:sym charset="2" panose="05000000000000000000" pitchFamily="2" typeface="Wingdings"/>
              </a:rPr>
              <a:t> NATRF2022</a:t>
            </a:r>
            <a:endParaRPr dirty="0" lang="en-US" sz="3200">
              <a:latin charset="0" panose="02040503050406030204" pitchFamily="18" typeface="Cambria"/>
              <a:ea charset="0" panose="02040503050406030204" pitchFamily="18" typeface="Cambria"/>
            </a:endParaRPr>
          </a:p>
        </p:txBody>
      </p:sp>
      <p:sp>
        <p:nvSpPr>
          <p:cNvPr id="8" name="TextBox 7">
            <a:extLst>
              <a:ext uri="{FF2B5EF4-FFF2-40B4-BE49-F238E27FC236}">
                <a16:creationId xmlns:a16="http://schemas.microsoft.com/office/drawing/2014/main" id="{E61DAE50-4102-41B7-86E3-59632E0311E8}"/>
              </a:ext>
            </a:extLst>
          </p:cNvPr>
          <p:cNvSpPr txBox="1"/>
          <p:nvPr/>
        </p:nvSpPr>
        <p:spPr bwMode="auto">
          <a:xfrm rot="19160232">
            <a:off x="5186780" y="4120924"/>
            <a:ext cx="1552575" cy="584775"/>
          </a:xfrm>
          <a:prstGeom prst="rect">
            <a:avLst/>
          </a:prstGeom>
          <a:noFill/>
          <a:ln w="9525">
            <a:noFill/>
            <a:miter lim="800000"/>
            <a:headEnd/>
            <a:tailEnd/>
          </a:ln>
        </p:spPr>
        <p:txBody>
          <a:bodyPr rtlCol="0" wrap="square">
            <a:spAutoFit/>
          </a:bodyPr>
          <a:lstStyle/>
          <a:p>
            <a:r>
              <a:rPr b="1" dirty="0" lang="en-US" sz="3200">
                <a:ln w="28575">
                  <a:solidFill>
                    <a:srgbClr val="FFFF00"/>
                  </a:solidFill>
                </a:ln>
                <a:latin charset="0" panose="020B0A04020102020204" pitchFamily="34" typeface="Arial Black"/>
                <a:cs typeface="Arial"/>
              </a:rPr>
              <a:t>3.6</a:t>
            </a:r>
            <a:r>
              <a:rPr b="1" dirty="0" lang="en-US" spc="-15" sz="3200">
                <a:ln w="28575">
                  <a:solidFill>
                    <a:srgbClr val="FFFF00"/>
                  </a:solidFill>
                </a:ln>
                <a:latin charset="0" panose="020B0A04020102020204" pitchFamily="34" typeface="Arial Black"/>
                <a:cs typeface="Arial"/>
              </a:rPr>
              <a:t> </a:t>
            </a:r>
            <a:r>
              <a:rPr b="1" dirty="0" lang="en-US" spc="-50" sz="3200">
                <a:ln w="28575">
                  <a:solidFill>
                    <a:srgbClr val="FFFF00"/>
                  </a:solidFill>
                </a:ln>
                <a:latin charset="0" panose="020B0A04020102020204" pitchFamily="34" typeface="Arial Black"/>
                <a:cs typeface="Arial"/>
              </a:rPr>
              <a:t>ft</a:t>
            </a:r>
            <a:endParaRPr b="1" dirty="0" lang="en-US" sz="3200">
              <a:ln w="28575">
                <a:solidFill>
                  <a:srgbClr val="FFFF00"/>
                </a:solidFill>
              </a:ln>
              <a:latin charset="0" panose="020B0A04020102020204" pitchFamily="34" typeface="Arial Black"/>
              <a:cs charset="0" panose="020B0604020202020204" pitchFamily="34" typeface="Arial"/>
            </a:endParaRPr>
          </a:p>
        </p:txBody>
      </p:sp>
      <p:sp>
        <p:nvSpPr>
          <p:cNvPr id="9" name="TextBox 8">
            <a:extLst>
              <a:ext uri="{FF2B5EF4-FFF2-40B4-BE49-F238E27FC236}">
                <a16:creationId xmlns:a16="http://schemas.microsoft.com/office/drawing/2014/main" id="{5E07F4F5-D74D-4642-A75B-553B504FCF7B}"/>
              </a:ext>
            </a:extLst>
          </p:cNvPr>
          <p:cNvSpPr txBox="1"/>
          <p:nvPr/>
        </p:nvSpPr>
        <p:spPr bwMode="auto">
          <a:xfrm rot="19731704">
            <a:off x="4686172" y="1629849"/>
            <a:ext cx="1552575" cy="584775"/>
          </a:xfrm>
          <a:prstGeom prst="rect">
            <a:avLst/>
          </a:prstGeom>
          <a:noFill/>
          <a:ln w="9525">
            <a:noFill/>
            <a:miter lim="800000"/>
            <a:headEnd/>
            <a:tailEnd/>
          </a:ln>
        </p:spPr>
        <p:txBody>
          <a:bodyPr rtlCol="0" wrap="square">
            <a:spAutoFit/>
          </a:bodyPr>
          <a:lstStyle/>
          <a:p>
            <a:r>
              <a:rPr b="1" dirty="0" lang="en-US" sz="3200">
                <a:ln w="28575">
                  <a:solidFill>
                    <a:srgbClr val="FFFF00"/>
                  </a:solidFill>
                </a:ln>
                <a:latin charset="0" panose="020B0A04020102020204" pitchFamily="34" typeface="Arial Black"/>
                <a:cs typeface="Arial"/>
              </a:rPr>
              <a:t>4.3</a:t>
            </a:r>
            <a:r>
              <a:rPr b="1" dirty="0" lang="en-US" spc="-15" sz="3200">
                <a:ln w="28575">
                  <a:solidFill>
                    <a:srgbClr val="FFFF00"/>
                  </a:solidFill>
                </a:ln>
                <a:latin charset="0" panose="020B0A04020102020204" pitchFamily="34" typeface="Arial Black"/>
                <a:cs typeface="Arial"/>
              </a:rPr>
              <a:t> </a:t>
            </a:r>
            <a:r>
              <a:rPr b="1" dirty="0" lang="en-US" spc="-50" sz="3200">
                <a:ln w="28575">
                  <a:solidFill>
                    <a:srgbClr val="FFFF00"/>
                  </a:solidFill>
                </a:ln>
                <a:latin charset="0" panose="020B0A04020102020204" pitchFamily="34" typeface="Arial Black"/>
                <a:cs typeface="Arial"/>
              </a:rPr>
              <a:t>ft</a:t>
            </a:r>
            <a:endParaRPr b="1" dirty="0" lang="en-US" sz="3200">
              <a:ln w="28575">
                <a:solidFill>
                  <a:srgbClr val="FFFF00"/>
                </a:solidFill>
              </a:ln>
              <a:latin charset="0" panose="020B0A04020102020204" pitchFamily="34" typeface="Arial Black"/>
              <a:cs charset="0" panose="020B0604020202020204" pitchFamily="34" typeface="Arial"/>
            </a:endParaRPr>
          </a:p>
        </p:txBody>
      </p:sp>
      <p:sp>
        <p:nvSpPr>
          <p:cNvPr id="10" name="TextBox 9">
            <a:extLst>
              <a:ext uri="{FF2B5EF4-FFF2-40B4-BE49-F238E27FC236}">
                <a16:creationId xmlns:a16="http://schemas.microsoft.com/office/drawing/2014/main" id="{9A18E5B6-3494-4A65-B32E-7F0D0F9CFA6C}"/>
              </a:ext>
            </a:extLst>
          </p:cNvPr>
          <p:cNvSpPr txBox="1"/>
          <p:nvPr/>
        </p:nvSpPr>
        <p:spPr bwMode="auto">
          <a:xfrm rot="19603532">
            <a:off x="5195381" y="2743852"/>
            <a:ext cx="1552575" cy="584775"/>
          </a:xfrm>
          <a:prstGeom prst="rect">
            <a:avLst/>
          </a:prstGeom>
          <a:noFill/>
          <a:ln w="9525">
            <a:noFill/>
            <a:miter lim="800000"/>
            <a:headEnd/>
            <a:tailEnd/>
          </a:ln>
        </p:spPr>
        <p:txBody>
          <a:bodyPr rtlCol="0" wrap="square">
            <a:spAutoFit/>
          </a:bodyPr>
          <a:lstStyle/>
          <a:p>
            <a:r>
              <a:rPr b="1" dirty="0" lang="en-US" sz="3200">
                <a:ln w="28575">
                  <a:solidFill>
                    <a:srgbClr val="FFFF00"/>
                  </a:solidFill>
                </a:ln>
                <a:latin charset="0" panose="020B0A04020102020204" pitchFamily="34" typeface="Arial Black"/>
                <a:cs typeface="Arial"/>
              </a:rPr>
              <a:t>3.9</a:t>
            </a:r>
            <a:r>
              <a:rPr b="1" dirty="0" lang="en-US" spc="-15" sz="3200">
                <a:ln w="28575">
                  <a:solidFill>
                    <a:srgbClr val="FFFF00"/>
                  </a:solidFill>
                </a:ln>
                <a:latin charset="0" panose="020B0A04020102020204" pitchFamily="34" typeface="Arial Black"/>
                <a:cs typeface="Arial"/>
              </a:rPr>
              <a:t> </a:t>
            </a:r>
            <a:r>
              <a:rPr b="1" dirty="0" lang="en-US" spc="-50" sz="3200">
                <a:ln w="28575">
                  <a:solidFill>
                    <a:srgbClr val="FFFF00"/>
                  </a:solidFill>
                </a:ln>
                <a:latin charset="0" panose="020B0A04020102020204" pitchFamily="34" typeface="Arial Black"/>
                <a:cs typeface="Arial"/>
              </a:rPr>
              <a:t>ft</a:t>
            </a:r>
            <a:endParaRPr b="1" dirty="0" lang="en-US" sz="3200">
              <a:ln w="28575">
                <a:solidFill>
                  <a:srgbClr val="FFFF00"/>
                </a:solidFill>
              </a:ln>
              <a:latin charset="0" panose="020B0A04020102020204" pitchFamily="34" typeface="Arial Black"/>
              <a:cs charset="0" panose="020B0604020202020204" pitchFamily="34" typeface="Arial"/>
            </a:endParaRPr>
          </a:p>
        </p:txBody>
      </p:sp>
      <p:sp>
        <p:nvSpPr>
          <p:cNvPr id="11" name="Arrow: Up 10">
            <a:extLst>
              <a:ext uri="{FF2B5EF4-FFF2-40B4-BE49-F238E27FC236}">
                <a16:creationId xmlns:a16="http://schemas.microsoft.com/office/drawing/2014/main" id="{A56F6F23-74DA-4424-931E-E58FFB8C7C63}"/>
              </a:ext>
            </a:extLst>
          </p:cNvPr>
          <p:cNvSpPr/>
          <p:nvPr/>
        </p:nvSpPr>
        <p:spPr>
          <a:xfrm rot="18732100">
            <a:off x="2365394" y="1735829"/>
            <a:ext cx="790575" cy="3386341"/>
          </a:xfrm>
          <a:prstGeom prst="upArrow">
            <a:avLst/>
          </a:prstGeom>
        </p:spPr>
        <p:style>
          <a:lnRef idx="1">
            <a:schemeClr val="accent3"/>
          </a:lnRef>
          <a:fillRef idx="3">
            <a:schemeClr val="accent3"/>
          </a:fillRef>
          <a:effectRef idx="2">
            <a:schemeClr val="accent3"/>
          </a:effectRef>
          <a:fontRef idx="minor">
            <a:schemeClr val="lt1"/>
          </a:fontRef>
        </p:style>
        <p:txBody>
          <a:bodyPr anchor="ctr" rtlCol="0" vert="vert"/>
          <a:lstStyle/>
          <a:p>
            <a:pPr algn="ctr"/>
            <a:r>
              <a:rPr dirty="0" lang="en-US" sz="2800">
                <a:solidFill>
                  <a:schemeClr val="tx1"/>
                </a:solidFill>
                <a:latin charset="0" panose="020B0604020202020204" pitchFamily="34" typeface="Arial"/>
                <a:cs charset="0" panose="020B0604020202020204" pitchFamily="34" typeface="Arial"/>
              </a:rPr>
              <a:t>Direction of Shift</a:t>
            </a:r>
          </a:p>
        </p:txBody>
      </p:sp>
      <p:sp>
        <p:nvSpPr>
          <p:cNvPr id="14" name="TextBox 13">
            <a:extLst>
              <a:ext uri="{FF2B5EF4-FFF2-40B4-BE49-F238E27FC236}">
                <a16:creationId xmlns:a16="http://schemas.microsoft.com/office/drawing/2014/main" id="{5D803E20-CC9A-4694-91E8-FC164E571726}"/>
              </a:ext>
            </a:extLst>
          </p:cNvPr>
          <p:cNvSpPr txBox="1"/>
          <p:nvPr/>
        </p:nvSpPr>
        <p:spPr bwMode="auto">
          <a:xfrm rot="19275728">
            <a:off x="2456071" y="1297293"/>
            <a:ext cx="1552575" cy="584775"/>
          </a:xfrm>
          <a:prstGeom prst="rect">
            <a:avLst/>
          </a:prstGeom>
          <a:noFill/>
          <a:ln w="9525">
            <a:noFill/>
            <a:miter lim="800000"/>
            <a:headEnd/>
            <a:tailEnd/>
          </a:ln>
        </p:spPr>
        <p:txBody>
          <a:bodyPr rtlCol="0" wrap="square">
            <a:spAutoFit/>
          </a:bodyPr>
          <a:lstStyle/>
          <a:p>
            <a:r>
              <a:rPr b="1" dirty="0" lang="en-US" sz="3200">
                <a:ln w="28575">
                  <a:solidFill>
                    <a:srgbClr val="FFFF00"/>
                  </a:solidFill>
                </a:ln>
                <a:latin charset="0" panose="020B0A04020102020204" pitchFamily="34" typeface="Arial Black"/>
                <a:cs typeface="Arial"/>
              </a:rPr>
              <a:t>4.6</a:t>
            </a:r>
            <a:r>
              <a:rPr b="1" dirty="0" lang="en-US" spc="-15" sz="3200">
                <a:ln w="28575">
                  <a:solidFill>
                    <a:srgbClr val="FFFF00"/>
                  </a:solidFill>
                </a:ln>
                <a:latin charset="0" panose="020B0A04020102020204" pitchFamily="34" typeface="Arial Black"/>
                <a:cs typeface="Arial"/>
              </a:rPr>
              <a:t> </a:t>
            </a:r>
            <a:r>
              <a:rPr b="1" dirty="0" lang="en-US" spc="-50" sz="3200">
                <a:ln w="28575">
                  <a:solidFill>
                    <a:srgbClr val="FFFF00"/>
                  </a:solidFill>
                </a:ln>
                <a:latin charset="0" panose="020B0A04020102020204" pitchFamily="34" typeface="Arial Black"/>
                <a:cs typeface="Arial"/>
              </a:rPr>
              <a:t>ft</a:t>
            </a:r>
            <a:endParaRPr b="1" dirty="0" lang="en-US" sz="3200">
              <a:ln w="28575">
                <a:solidFill>
                  <a:srgbClr val="FFFF00"/>
                </a:solidFill>
              </a:ln>
              <a:latin charset="0" panose="020B0A04020102020204" pitchFamily="34" typeface="Arial Black"/>
              <a:cs charset="0" panose="020B0604020202020204" pitchFamily="34" typeface="Arial"/>
            </a:endParaRPr>
          </a:p>
        </p:txBody>
      </p:sp>
      <p:sp>
        <p:nvSpPr>
          <p:cNvPr id="15" name="TextBox 14">
            <a:extLst>
              <a:ext uri="{FF2B5EF4-FFF2-40B4-BE49-F238E27FC236}">
                <a16:creationId xmlns:a16="http://schemas.microsoft.com/office/drawing/2014/main" id="{9D713031-26E7-4DB3-B3DD-C3911359ECC6}"/>
              </a:ext>
            </a:extLst>
          </p:cNvPr>
          <p:cNvSpPr txBox="1"/>
          <p:nvPr/>
        </p:nvSpPr>
        <p:spPr bwMode="auto">
          <a:xfrm rot="19028476">
            <a:off x="6198403" y="5826231"/>
            <a:ext cx="1552575" cy="584775"/>
          </a:xfrm>
          <a:prstGeom prst="rect">
            <a:avLst/>
          </a:prstGeom>
          <a:noFill/>
          <a:ln w="9525">
            <a:noFill/>
            <a:miter lim="800000"/>
            <a:headEnd/>
            <a:tailEnd/>
          </a:ln>
        </p:spPr>
        <p:txBody>
          <a:bodyPr rtlCol="0" wrap="square">
            <a:spAutoFit/>
          </a:bodyPr>
          <a:lstStyle/>
          <a:p>
            <a:r>
              <a:rPr b="1" dirty="0" lang="en-US" sz="3200">
                <a:ln w="28575">
                  <a:solidFill>
                    <a:srgbClr val="FFFF00"/>
                  </a:solidFill>
                </a:ln>
                <a:latin charset="0" panose="020B0A04020102020204" pitchFamily="34" typeface="Arial Black"/>
                <a:cs typeface="Arial"/>
              </a:rPr>
              <a:t>3.0</a:t>
            </a:r>
            <a:r>
              <a:rPr b="1" dirty="0" lang="en-US" spc="-15" sz="3200">
                <a:ln w="28575">
                  <a:solidFill>
                    <a:srgbClr val="FFFF00"/>
                  </a:solidFill>
                </a:ln>
                <a:latin charset="0" panose="020B0A04020102020204" pitchFamily="34" typeface="Arial Black"/>
                <a:cs typeface="Arial"/>
              </a:rPr>
              <a:t> </a:t>
            </a:r>
            <a:r>
              <a:rPr b="1" dirty="0" lang="en-US" spc="-50" sz="3200">
                <a:ln w="28575">
                  <a:solidFill>
                    <a:srgbClr val="FFFF00"/>
                  </a:solidFill>
                </a:ln>
                <a:latin charset="0" panose="020B0A04020102020204" pitchFamily="34" typeface="Arial Black"/>
                <a:cs typeface="Arial"/>
              </a:rPr>
              <a:t>ft</a:t>
            </a:r>
            <a:endParaRPr b="1" dirty="0" lang="en-US" sz="3200">
              <a:ln w="28575">
                <a:solidFill>
                  <a:srgbClr val="FFFF00"/>
                </a:solidFill>
              </a:ln>
              <a:latin charset="0" panose="020B0A04020102020204" pitchFamily="34" typeface="Arial Black"/>
              <a:cs charset="0" panose="020B0604020202020204" pitchFamily="34" typeface="Arial"/>
            </a:endParaRPr>
          </a:p>
        </p:txBody>
      </p:sp>
    </p:spTree>
    <p:extLst>
      <p:ext uri="{BB962C8B-B14F-4D97-AF65-F5344CB8AC3E}">
        <p14:creationId xmlns:p14="http://schemas.microsoft.com/office/powerpoint/2010/main" val="344707653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94896" y="410693"/>
            <a:ext cx="7465332" cy="914400"/>
          </a:xfrm>
        </p:spPr>
        <p:txBody>
          <a:bodyPr/>
          <a:lstStyle/>
          <a:p>
            <a:pPr eaLnBrk="1" hangingPunct="1"/>
            <a:r>
              <a:rPr lang="en-US" altLang="en-US" b="1" dirty="0">
                <a:latin typeface="Cambria" panose="02040503050406030204" pitchFamily="18" charset="0"/>
                <a:ea typeface="Tahoma" panose="020B0604030504040204" pitchFamily="34" charset="0"/>
                <a:cs typeface="Tahoma" panose="020B0604030504040204" pitchFamily="34" charset="0"/>
              </a:rPr>
              <a:t>NGS Mission</a:t>
            </a:r>
          </a:p>
        </p:txBody>
      </p:sp>
      <p:sp>
        <p:nvSpPr>
          <p:cNvPr id="16387" name="Rectangle 3"/>
          <p:cNvSpPr>
            <a:spLocks noGrp="1" noChangeArrowheads="1"/>
          </p:cNvSpPr>
          <p:nvPr>
            <p:ph idx="1"/>
          </p:nvPr>
        </p:nvSpPr>
        <p:spPr>
          <a:xfrm>
            <a:off x="249382" y="1527465"/>
            <a:ext cx="8666018" cy="4468091"/>
          </a:xfrm>
        </p:spPr>
        <p:txBody>
          <a:bodyPr/>
          <a:lstStyle/>
          <a:p>
            <a:pPr marL="0" indent="0">
              <a:buNone/>
              <a:tabLst>
                <a:tab pos="0" algn="l"/>
              </a:tabLst>
            </a:pP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To define, maintain and provide access to the </a:t>
            </a:r>
            <a:r>
              <a:rPr lang="en-US" altLang="zh-CN" sz="4800" b="1" dirty="0">
                <a:solidFill>
                  <a:srgbClr val="C00000"/>
                </a:solidFill>
                <a:latin typeface="Cambria" panose="02040503050406030204" pitchFamily="18" charset="0"/>
                <a:ea typeface="ＭＳ Ｐゴシック" panose="020B0600070205080204" pitchFamily="34" charset="-128"/>
                <a:cs typeface="Arial" panose="020B0604020202020204" pitchFamily="34" charset="0"/>
              </a:rPr>
              <a:t>National Spatial Reference System (NSRS) </a:t>
            </a:r>
            <a:r>
              <a:rPr lang="en-US" altLang="zh-CN" sz="4800" dirty="0">
                <a:solidFill>
                  <a:schemeClr val="bg1">
                    <a:lumMod val="65000"/>
                  </a:schemeClr>
                </a:solidFill>
                <a:latin typeface="Cambria" panose="02040503050406030204" pitchFamily="18" charset="0"/>
                <a:ea typeface="ＭＳ Ｐゴシック" panose="020B0600070205080204" pitchFamily="34" charset="-128"/>
                <a:cs typeface="Arial" panose="020B0604020202020204" pitchFamily="34" charset="0"/>
              </a:rPr>
              <a:t>to meet our Nation’s economic, social, and environmental needs.</a:t>
            </a: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 </a:t>
            </a:r>
          </a:p>
        </p:txBody>
      </p:sp>
      <p:pic>
        <p:nvPicPr>
          <p:cNvPr id="4" name="Picture 2" descr="12-layers">
            <a:extLst>
              <a:ext uri="{FF2B5EF4-FFF2-40B4-BE49-F238E27FC236}">
                <a16:creationId xmlns:a16="http://schemas.microsoft.com/office/drawing/2014/main" id="{2A3367CF-4BCA-46BC-82FC-BF947D353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496" y="1959303"/>
            <a:ext cx="28575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CD3946BA-581C-47A7-AAF1-5FD08586017F}"/>
              </a:ext>
            </a:extLst>
          </p:cNvPr>
          <p:cNvSpPr/>
          <p:nvPr/>
        </p:nvSpPr>
        <p:spPr>
          <a:xfrm>
            <a:off x="1526505" y="5330535"/>
            <a:ext cx="1470991" cy="904461"/>
          </a:xfrm>
          <a:prstGeom prst="rightArrow">
            <a:avLst/>
          </a:prstGeom>
          <a:ln w="15875">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rgbClr val="C00000"/>
                </a:solidFill>
                <a:latin typeface="Cambria" panose="02040503050406030204" pitchFamily="18" charset="0"/>
                <a:ea typeface="Cambria" panose="02040503050406030204" pitchFamily="18" charset="0"/>
              </a:rPr>
              <a:t>NSRS</a:t>
            </a:r>
          </a:p>
        </p:txBody>
      </p:sp>
    </p:spTree>
    <p:extLst>
      <p:ext uri="{BB962C8B-B14F-4D97-AF65-F5344CB8AC3E}">
        <p14:creationId xmlns:p14="http://schemas.microsoft.com/office/powerpoint/2010/main" val="2885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387">
                                            <p:txEl>
                                              <p:pRg st="0" end="0"/>
                                            </p:txEl>
                                          </p:spTgt>
                                        </p:tgtEl>
                                      </p:cBhvr>
                                    </p:animEffect>
                                    <p:set>
                                      <p:cBhvr>
                                        <p:cTn id="7" dur="1" fill="hold">
                                          <p:stCondLst>
                                            <p:cond delay="499"/>
                                          </p:stCondLst>
                                        </p:cTn>
                                        <p:tgtEl>
                                          <p:spTgt spid="16387">
                                            <p:txEl>
                                              <p:pRg st="0" end="0"/>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500"/>
                            </p:stCondLst>
                            <p:childTnLst>
                              <p:par>
                                <p:cTn id="16" presetID="26" presetClass="emph" presetSubtype="0" repeatCount="2000" fill="hold" grpId="1" nodeType="afterEffect">
                                  <p:stCondLst>
                                    <p:cond delay="0"/>
                                  </p:stCondLst>
                                  <p:childTnLst>
                                    <p:animEffect transition="out" filter="fade">
                                      <p:cBhvr>
                                        <p:cTn id="17" dur="500" tmFilter="0, 0; .2, .5; .8, .5; 1, 0"/>
                                        <p:tgtEl>
                                          <p:spTgt spid="2"/>
                                        </p:tgtEl>
                                      </p:cBhvr>
                                    </p:animEffect>
                                    <p:animScale>
                                      <p:cBhvr>
                                        <p:cTn id="18" dur="250" autoRev="1" fill="hold"/>
                                        <p:tgtEl>
                                          <p:spTgt spid="2"/>
                                        </p:tgtEl>
                                      </p:cBhvr>
                                      <p:by x="105000" y="105000"/>
                                    </p:animScale>
                                  </p:childTnLst>
                                </p:cTn>
                              </p:par>
                            </p:childTnLst>
                          </p:cTn>
                        </p:par>
                        <p:par>
                          <p:cTn id="19" fill="hold">
                            <p:stCondLst>
                              <p:cond delay="2500"/>
                            </p:stCondLst>
                            <p:childTnLst>
                              <p:par>
                                <p:cTn id="20" presetID="26" presetClass="emph" presetSubtype="0" repeatCount="2000" fill="hold" grpId="2" nodeType="afterEffect">
                                  <p:stCondLst>
                                    <p:cond delay="2500"/>
                                  </p:stCondLst>
                                  <p:childTnLst>
                                    <p:animEffect transition="out" filter="fade">
                                      <p:cBhvr>
                                        <p:cTn id="21" dur="1000" tmFilter="0, 0; .2, .5; .8, .5; 1, 0"/>
                                        <p:tgtEl>
                                          <p:spTgt spid="2"/>
                                        </p:tgtEl>
                                      </p:cBhvr>
                                    </p:animEffect>
                                    <p:animScale>
                                      <p:cBhvr>
                                        <p:cTn id="22"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2" grpId="0" animBg="1"/>
      <p:bldP spid="2" grpId="1" animBg="1"/>
      <p:bldP spid="2"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Cambria" panose="02040503050406030204" pitchFamily="18" charset="0"/>
                <a:ea typeface="Cambria" panose="02040503050406030204" pitchFamily="18" charset="0"/>
              </a:rPr>
              <a:t>Preparing for New Datums</a:t>
            </a: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Two factors will dictate your frequency of coordinate updates</a:t>
            </a:r>
          </a:p>
          <a:p>
            <a:pPr marL="1428750" lvl="2" indent="-514350">
              <a:spcAft>
                <a:spcPts val="1200"/>
              </a:spcAft>
              <a:buFont typeface="+mj-lt"/>
              <a:buAutoNum type="arabicParenR"/>
            </a:pPr>
            <a:r>
              <a:rPr lang="en-US" sz="2800" dirty="0">
                <a:latin typeface="Cambria" panose="02040503050406030204" pitchFamily="18" charset="0"/>
                <a:ea typeface="Cambria" panose="02040503050406030204" pitchFamily="18" charset="0"/>
              </a:rPr>
              <a:t>Your accuracy needs</a:t>
            </a:r>
          </a:p>
          <a:p>
            <a:pPr marL="1428750" lvl="2" indent="-514350">
              <a:spcAft>
                <a:spcPts val="1200"/>
              </a:spcAft>
              <a:buFont typeface="+mj-lt"/>
              <a:buAutoNum type="arabicParenR"/>
            </a:pPr>
            <a:r>
              <a:rPr lang="en-US" sz="2800" dirty="0">
                <a:latin typeface="Cambria" panose="02040503050406030204" pitchFamily="18" charset="0"/>
                <a:ea typeface="Cambria" panose="02040503050406030204" pitchFamily="18" charset="0"/>
              </a:rPr>
              <a:t>The region you work in </a:t>
            </a:r>
            <a:r>
              <a:rPr lang="en-US" sz="2800" dirty="0">
                <a:latin typeface="Cambria" panose="02040503050406030204" pitchFamily="18" charset="0"/>
                <a:ea typeface="Cambria" panose="02040503050406030204" pitchFamily="18" charset="0"/>
                <a:sym typeface="Wingdings" panose="05000000000000000000" pitchFamily="2" charset="2"/>
              </a:rPr>
              <a:t> tectonic motion</a:t>
            </a:r>
            <a:endParaRPr lang="en-US" sz="2800" dirty="0">
              <a:latin typeface="Cambria" panose="02040503050406030204" pitchFamily="18" charset="0"/>
              <a:ea typeface="Cambria" panose="02040503050406030204" pitchFamily="18" charset="0"/>
            </a:endParaRPr>
          </a:p>
          <a:p>
            <a:pPr lvl="3">
              <a:spcAft>
                <a:spcPts val="1200"/>
              </a:spcAft>
            </a:pPr>
            <a:r>
              <a:rPr lang="en-US" sz="2400" dirty="0">
                <a:latin typeface="Cambria" panose="02040503050406030204" pitchFamily="18" charset="0"/>
                <a:ea typeface="Cambria" panose="02040503050406030204" pitchFamily="18" charset="0"/>
              </a:rPr>
              <a:t>Do manholes need cm-level updates annually?</a:t>
            </a:r>
          </a:p>
          <a:p>
            <a:pPr lvl="3">
              <a:spcAft>
                <a:spcPts val="1200"/>
              </a:spcAft>
            </a:pPr>
            <a:r>
              <a:rPr lang="en-US" sz="2400" dirty="0">
                <a:latin typeface="Cambria" panose="02040503050406030204" pitchFamily="18" charset="0"/>
                <a:ea typeface="Cambria" panose="02040503050406030204" pitchFamily="18" charset="0"/>
              </a:rPr>
              <a:t>We accommodate that… you choose</a:t>
            </a:r>
          </a:p>
          <a:p>
            <a:pPr lvl="3">
              <a:spcAft>
                <a:spcPts val="1200"/>
              </a:spcAft>
            </a:pPr>
            <a:r>
              <a:rPr lang="en-US" sz="2400" dirty="0">
                <a:latin typeface="Cambria" panose="02040503050406030204" pitchFamily="18" charset="0"/>
                <a:ea typeface="Cambria" panose="02040503050406030204" pitchFamily="18" charset="0"/>
              </a:rPr>
              <a:t>Just because we’re chasing the millimeter… it doesn’t mean you need to.</a:t>
            </a:r>
          </a:p>
        </p:txBody>
      </p:sp>
    </p:spTree>
    <p:custDataLst>
      <p:tags r:id="rId1"/>
    </p:custDataLst>
    <p:extLst>
      <p:ext uri="{BB962C8B-B14F-4D97-AF65-F5344CB8AC3E}">
        <p14:creationId xmlns:p14="http://schemas.microsoft.com/office/powerpoint/2010/main" val="193458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ea typeface="Cambria" panose="02040503050406030204" pitchFamily="18" charset="0"/>
              </a:rPr>
              <a:t>Preparing for New Datums</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Know the epoch of your data/datasets</a:t>
            </a:r>
          </a:p>
          <a:p>
            <a:pPr lvl="2">
              <a:spcAft>
                <a:spcPts val="1200"/>
              </a:spcAft>
            </a:pPr>
            <a:r>
              <a:rPr lang="en-US" sz="2800" dirty="0">
                <a:latin typeface="Cambria" panose="02040503050406030204" pitchFamily="18" charset="0"/>
                <a:ea typeface="Cambria" panose="02040503050406030204" pitchFamily="18" charset="0"/>
              </a:rPr>
              <a:t>consider how you will track this</a:t>
            </a:r>
          </a:p>
          <a:p>
            <a:pPr lvl="3">
              <a:spcAft>
                <a:spcPts val="1200"/>
              </a:spcAft>
            </a:pPr>
            <a:r>
              <a:rPr lang="en-US" sz="2400" dirty="0">
                <a:latin typeface="Cambria" panose="02040503050406030204" pitchFamily="18" charset="0"/>
                <a:ea typeface="Cambria" panose="02040503050406030204" pitchFamily="18" charset="0"/>
              </a:rPr>
              <a:t>full to-the-second timestamp on every feature?</a:t>
            </a:r>
          </a:p>
          <a:p>
            <a:pPr lvl="3">
              <a:spcAft>
                <a:spcPts val="1200"/>
              </a:spcAft>
            </a:pPr>
            <a:r>
              <a:rPr lang="en-US" sz="2400" dirty="0">
                <a:latin typeface="Cambria" panose="02040503050406030204" pitchFamily="18" charset="0"/>
                <a:ea typeface="Cambria" panose="02040503050406030204" pitchFamily="18" charset="0"/>
              </a:rPr>
              <a:t>labeling a year for each dataset?</a:t>
            </a:r>
          </a:p>
          <a:p>
            <a:pPr lvl="3">
              <a:spcAft>
                <a:spcPts val="1200"/>
              </a:spcAft>
            </a:pPr>
            <a:r>
              <a:rPr lang="en-US" sz="2400" dirty="0">
                <a:latin typeface="Cambria" panose="02040503050406030204" pitchFamily="18" charset="0"/>
                <a:ea typeface="Cambria" panose="02040503050406030204" pitchFamily="18" charset="0"/>
              </a:rPr>
              <a:t>something in-between that works for your needs?</a:t>
            </a:r>
          </a:p>
          <a:p>
            <a:pPr lvl="3">
              <a:spcAft>
                <a:spcPts val="1200"/>
              </a:spcAft>
            </a:pPr>
            <a:endParaRPr lang="en-US" sz="24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28198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ea typeface="Cambria" panose="02040503050406030204" pitchFamily="18" charset="0"/>
              </a:rPr>
              <a:t>Preparing for New Datums</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409704"/>
            <a:ext cx="8934450" cy="5448296"/>
          </a:xfrm>
        </p:spPr>
        <p:txBody>
          <a:bodyPr/>
          <a:lstStyle/>
          <a:p>
            <a:pPr marL="457200" lvl="1">
              <a:spcAft>
                <a:spcPts val="1200"/>
              </a:spcAft>
            </a:pPr>
            <a:r>
              <a:rPr lang="en-US" sz="3200" dirty="0">
                <a:latin typeface="Cambria" panose="02040503050406030204" pitchFamily="18" charset="0"/>
                <a:ea typeface="Cambria" panose="02040503050406030204" pitchFamily="18" charset="0"/>
              </a:rPr>
              <a:t>Reprocessing your data</a:t>
            </a:r>
          </a:p>
          <a:p>
            <a:pPr marL="862013" lvl="2">
              <a:spcAft>
                <a:spcPts val="1200"/>
              </a:spcAft>
            </a:pPr>
            <a:r>
              <a:rPr lang="en-US" sz="2800" dirty="0">
                <a:latin typeface="Cambria" panose="02040503050406030204" pitchFamily="18" charset="0"/>
                <a:ea typeface="Cambria" panose="02040503050406030204" pitchFamily="18" charset="0"/>
              </a:rPr>
              <a:t>in a perfect world, everyone would reprocess</a:t>
            </a:r>
          </a:p>
          <a:p>
            <a:pPr marL="1319213" lvl="3">
              <a:spcAft>
                <a:spcPts val="1200"/>
              </a:spcAft>
            </a:pPr>
            <a:r>
              <a:rPr lang="en-US" sz="2400" b="1" i="1" dirty="0">
                <a:latin typeface="Cambria" panose="02040503050406030204" pitchFamily="18" charset="0"/>
                <a:ea typeface="Cambria" panose="02040503050406030204" pitchFamily="18" charset="0"/>
              </a:rPr>
              <a:t>What does this really mean?</a:t>
            </a:r>
          </a:p>
          <a:p>
            <a:pPr marL="1776413" lvl="4">
              <a:spcAft>
                <a:spcPts val="1200"/>
              </a:spcAft>
            </a:pPr>
            <a:r>
              <a:rPr lang="en-US" sz="2400" dirty="0">
                <a:latin typeface="Cambria" panose="02040503050406030204" pitchFamily="18" charset="0"/>
                <a:ea typeface="Cambria" panose="02040503050406030204" pitchFamily="18" charset="0"/>
              </a:rPr>
              <a:t>consider a hydro-enforced DEM</a:t>
            </a:r>
          </a:p>
          <a:p>
            <a:pPr marL="2233613" lvl="5">
              <a:spcAft>
                <a:spcPts val="1200"/>
              </a:spcAft>
            </a:pPr>
            <a:r>
              <a:rPr lang="en-US" sz="2400" dirty="0">
                <a:latin typeface="Cambria" panose="02040503050406030204" pitchFamily="18" charset="0"/>
                <a:ea typeface="Cambria" panose="02040503050406030204" pitchFamily="18" charset="0"/>
              </a:rPr>
              <a:t>start over with the raw flight data (GNSS/IMU)</a:t>
            </a:r>
          </a:p>
          <a:p>
            <a:pPr marL="2233613" lvl="5">
              <a:spcAft>
                <a:spcPts val="1200"/>
              </a:spcAft>
            </a:pPr>
            <a:r>
              <a:rPr lang="en-US" sz="2400" dirty="0">
                <a:latin typeface="Cambria" panose="02040503050406030204" pitchFamily="18" charset="0"/>
                <a:ea typeface="Cambria" panose="02040503050406030204" pitchFamily="18" charset="0"/>
              </a:rPr>
              <a:t>generate new point clouds</a:t>
            </a:r>
          </a:p>
          <a:p>
            <a:pPr marL="2233613" lvl="5">
              <a:spcAft>
                <a:spcPts val="1200"/>
              </a:spcAft>
            </a:pPr>
            <a:r>
              <a:rPr lang="en-US" sz="2400" dirty="0">
                <a:latin typeface="Cambria" panose="02040503050406030204" pitchFamily="18" charset="0"/>
                <a:ea typeface="Cambria" panose="02040503050406030204" pitchFamily="18" charset="0"/>
              </a:rPr>
              <a:t>recreate all the drainage features in new datum</a:t>
            </a:r>
          </a:p>
          <a:p>
            <a:pPr marL="1319213" lvl="3">
              <a:spcAft>
                <a:spcPts val="1200"/>
              </a:spcAft>
            </a:pPr>
            <a:r>
              <a:rPr lang="en-US" sz="3200" b="1" i="1" dirty="0">
                <a:latin typeface="Cambria" panose="02040503050406030204" pitchFamily="18" charset="0"/>
                <a:ea typeface="Cambria" panose="02040503050406030204" pitchFamily="18" charset="0"/>
              </a:rPr>
              <a:t>unrealistic! </a:t>
            </a:r>
            <a:endParaRPr lang="en-US" sz="32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38729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dirty="0" lang="en-US">
                <a:ea charset="0" panose="02040503050406030204" pitchFamily="18" typeface="Cambria"/>
              </a:rPr>
              <a:t>Preparing for New Datums</a:t>
            </a:r>
            <a:endParaRPr dirty="0" lang="en-US">
              <a:latin charset="0" panose="02040503050406030204" pitchFamily="18" typeface="Cambria"/>
              <a:ea charset="0" panose="02040503050406030204" pitchFamily="18" typeface="Cambria"/>
            </a:endParaRPr>
          </a:p>
        </p:txBody>
      </p:sp>
      <p:sp>
        <p:nvSpPr>
          <p:cNvPr id="3" name="Content Placeholder 2"/>
          <p:cNvSpPr>
            <a:spLocks noGrp="1"/>
          </p:cNvSpPr>
          <p:nvPr>
            <p:ph idx="1"/>
          </p:nvPr>
        </p:nvSpPr>
        <p:spPr>
          <a:xfrm>
            <a:off x="0" y="1257304"/>
            <a:ext cx="8868822" cy="5448296"/>
          </a:xfrm>
        </p:spPr>
        <p:txBody>
          <a:bodyPr/>
          <a:lstStyle/>
          <a:p>
            <a:pPr lvl="1" marL="457200">
              <a:spcAft>
                <a:spcPts val="1200"/>
              </a:spcAft>
            </a:pPr>
            <a:r>
              <a:rPr dirty="0" lang="en-US" sz="3200">
                <a:ea charset="0" panose="02040503050406030204" pitchFamily="18" typeface="Cambria"/>
              </a:rPr>
              <a:t>Transforming your data</a:t>
            </a:r>
          </a:p>
          <a:p>
            <a:pPr indent="0" lvl="2" marL="57150">
              <a:spcBef>
                <a:spcPts val="0"/>
              </a:spcBef>
              <a:spcAft>
                <a:spcPts val="1200"/>
              </a:spcAft>
              <a:buNone/>
            </a:pPr>
            <a:r>
              <a:rPr b="1" dirty="0" lang="en-US" sz="2800">
                <a:latin charset="0" panose="02040503050406030204" pitchFamily="18" typeface="Cambria"/>
                <a:ea charset="0" panose="02040503050406030204" pitchFamily="18" typeface="Cambria"/>
              </a:rPr>
              <a:t>NGS Coordinate Conversion and Transformation Tool</a:t>
            </a:r>
          </a:p>
          <a:p>
            <a:pPr lvl="3" marL="971550">
              <a:spcAft>
                <a:spcPts val="1200"/>
              </a:spcAft>
            </a:pPr>
            <a:r>
              <a:rPr dirty="0" lang="en-US" sz="2400">
                <a:latin charset="0" panose="02040503050406030204" pitchFamily="18" typeface="Cambria"/>
                <a:ea charset="0" panose="02040503050406030204" pitchFamily="18" typeface="Cambria"/>
              </a:rPr>
              <a:t>ASCII up/download, Web Services, or Download</a:t>
            </a:r>
            <a:endParaRPr dirty="0" lang="en-US" sz="2400">
              <a:ea charset="0" panose="02040503050406030204" pitchFamily="18" typeface="Cambria"/>
            </a:endParaRPr>
          </a:p>
          <a:p>
            <a:pPr lvl="3" marL="971550">
              <a:spcAft>
                <a:spcPts val="1200"/>
              </a:spcAft>
            </a:pPr>
            <a:r>
              <a:rPr dirty="0" lang="en-US" sz="2400">
                <a:latin charset="0" panose="02040503050406030204" pitchFamily="18" typeface="Cambria"/>
                <a:ea charset="0" panose="02040503050406030204" pitchFamily="18" typeface="Cambria"/>
              </a:rPr>
              <a:t>S</a:t>
            </a:r>
            <a:r>
              <a:rPr dirty="0" lang="en-US" sz="2400">
                <a:ea charset="0" panose="02040503050406030204" pitchFamily="18" typeface="Cambria"/>
              </a:rPr>
              <a:t>ource code on GitHub </a:t>
            </a:r>
            <a:r>
              <a:rPr dirty="0" lang="en-US" sz="2400">
                <a:ea charset="0" panose="02040503050406030204" pitchFamily="18" typeface="Cambria"/>
                <a:sym charset="2" panose="05000000000000000000" pitchFamily="2" typeface="Wingdings"/>
              </a:rPr>
              <a:t> </a:t>
            </a:r>
            <a:r>
              <a:rPr dirty="0" lang="en-US" sz="2400">
                <a:ea charset="0" panose="02040503050406030204" pitchFamily="18" typeface="Cambria"/>
              </a:rPr>
              <a:t>github.com/</a:t>
            </a:r>
            <a:r>
              <a:rPr dirty="0" err="1" lang="en-US" sz="2400">
                <a:ea charset="0" panose="02040503050406030204" pitchFamily="18" typeface="Cambria"/>
              </a:rPr>
              <a:t>noaa-ngs</a:t>
            </a:r>
            <a:endParaRPr dirty="0" lang="en-US" sz="2400">
              <a:latin charset="0" panose="02040503050406030204" pitchFamily="18" typeface="Cambria"/>
              <a:ea charset="0" panose="02040503050406030204" pitchFamily="18" typeface="Cambria"/>
            </a:endParaRPr>
          </a:p>
          <a:p>
            <a:pPr lvl="3" marL="971550">
              <a:spcAft>
                <a:spcPts val="1200"/>
              </a:spcAft>
            </a:pPr>
            <a:r>
              <a:rPr b="1" dirty="0" i="1" lang="en-US" sz="2400">
                <a:latin charset="0" panose="02040503050406030204" pitchFamily="18" typeface="Cambria"/>
                <a:ea charset="0" panose="02040503050406030204" pitchFamily="18" typeface="Cambria"/>
              </a:rPr>
              <a:t>ask your software provider(s) about integration</a:t>
            </a:r>
          </a:p>
          <a:p>
            <a:pPr lvl="4" marL="1196975">
              <a:spcAft>
                <a:spcPts val="1200"/>
              </a:spcAft>
            </a:pPr>
            <a:r>
              <a:rPr dirty="0" lang="en-US" sz="2400">
                <a:latin charset="0" panose="02040503050406030204" pitchFamily="18" typeface="Cambria"/>
                <a:ea charset="0" panose="02040503050406030204" pitchFamily="18" typeface="Cambria"/>
              </a:rPr>
              <a:t>we envision COTS integrations as most popular method of access</a:t>
            </a:r>
          </a:p>
        </p:txBody>
      </p:sp>
      <p:pic>
        <p:nvPicPr>
          <p:cNvPr id="5" name="Picture 4">
            <a:hlinkClick r:id="rId4"/>
            <a:extLst>
              <a:ext uri="{FF2B5EF4-FFF2-40B4-BE49-F238E27FC236}">
                <a16:creationId xmlns:a16="http://schemas.microsoft.com/office/drawing/2014/main" id="{1BB37688-A773-4123-9882-6F87D688B74D}"/>
              </a:ext>
            </a:extLst>
          </p:cNvPr>
          <p:cNvPicPr>
            <a:picLocks noChangeAspect="1"/>
          </p:cNvPicPr>
          <p:nvPr/>
        </p:nvPicPr>
        <p:blipFill rotWithShape="1">
          <a:blip r:embed="rId5"/>
          <a:srcRect b="316" r="205"/>
          <a:stretch/>
        </p:blipFill>
        <p:spPr>
          <a:xfrm>
            <a:off x="4303867" y="5292530"/>
            <a:ext cx="2894738" cy="1274238"/>
          </a:xfrm>
          <a:prstGeom prst="rect">
            <a:avLst/>
          </a:prstGeom>
          <a:ln w="25400">
            <a:solidFill>
              <a:schemeClr val="tx1">
                <a:lumMod val="50000"/>
                <a:lumOff val="50000"/>
              </a:schemeClr>
            </a:solidFill>
          </a:ln>
        </p:spPr>
      </p:pic>
      <p:pic>
        <p:nvPicPr>
          <p:cNvPr id="6" name="Picture 5">
            <a:hlinkClick r:id="rId6"/>
            <a:extLst>
              <a:ext uri="{FF2B5EF4-FFF2-40B4-BE49-F238E27FC236}">
                <a16:creationId xmlns:a16="http://schemas.microsoft.com/office/drawing/2014/main" id="{94ED4274-951B-47DB-8BAE-ACDA4C887DBD}"/>
              </a:ext>
            </a:extLst>
          </p:cNvPr>
          <p:cNvPicPr>
            <a:picLocks noChangeAspect="1"/>
          </p:cNvPicPr>
          <p:nvPr/>
        </p:nvPicPr>
        <p:blipFill rotWithShape="1">
          <a:blip cstate="print" r:embed="rId7">
            <a:extLst>
              <a:ext uri="{28A0092B-C50C-407E-A947-70E740481C1C}">
                <a14:useLocalDpi xmlns:a14="http://schemas.microsoft.com/office/drawing/2010/main" val="0"/>
              </a:ext>
            </a:extLst>
          </a:blip>
          <a:srcRect b="57" l="30" r="356" t="17"/>
          <a:stretch/>
        </p:blipFill>
        <p:spPr>
          <a:xfrm>
            <a:off x="7484533" y="4774363"/>
            <a:ext cx="1384289" cy="2066024"/>
          </a:xfrm>
          <a:prstGeom prst="rect">
            <a:avLst/>
          </a:prstGeom>
          <a:ln w="25400">
            <a:solidFill>
              <a:schemeClr val="tx1">
                <a:lumMod val="50000"/>
                <a:lumOff val="50000"/>
              </a:schemeClr>
            </a:solidFill>
          </a:ln>
        </p:spPr>
      </p:pic>
    </p:spTree>
    <p:custDataLst>
      <p:tags r:id="rId1"/>
    </p:custDataLst>
    <p:extLst>
      <p:ext uri="{BB962C8B-B14F-4D97-AF65-F5344CB8AC3E}">
        <p14:creationId xmlns:p14="http://schemas.microsoft.com/office/powerpoint/2010/main" val="428836709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1" y="1463040"/>
            <a:ext cx="7405509" cy="5110288"/>
          </a:xfrm>
        </p:spPr>
        <p:txBody>
          <a:bodyPr>
            <a:noAutofit/>
          </a:bodyPr>
          <a:lstStyle/>
          <a:p>
            <a:r>
              <a:rPr lang="en-US" sz="4000" dirty="0">
                <a:latin typeface="Cambria" panose="02040503050406030204" pitchFamily="18" charset="0"/>
                <a:ea typeface="Cambria" panose="02040503050406030204" pitchFamily="18" charset="0"/>
              </a:rPr>
              <a:t>Deprecated</a:t>
            </a:r>
            <a:r>
              <a:rPr lang="en-US" sz="4000" dirty="0">
                <a:ea typeface="Cambria" panose="02040503050406030204" pitchFamily="18" charset="0"/>
              </a:rPr>
              <a:t> </a:t>
            </a:r>
            <a:r>
              <a:rPr lang="en-US" sz="3600" b="1" dirty="0">
                <a:latin typeface="Cambria" panose="02040503050406030204" pitchFamily="18" charset="0"/>
                <a:ea typeface="Cambria" panose="02040503050406030204" pitchFamily="18" charset="0"/>
              </a:rPr>
              <a:t>31 December 2022</a:t>
            </a:r>
            <a:endParaRPr lang="en-US" sz="2000" b="1" dirty="0">
              <a:latin typeface="Cambria" panose="02040503050406030204" pitchFamily="18" charset="0"/>
              <a:ea typeface="Cambria" panose="02040503050406030204" pitchFamily="18" charset="0"/>
            </a:endParaRPr>
          </a:p>
          <a:p>
            <a:endParaRPr lang="en-US" sz="4000" dirty="0">
              <a:latin typeface="Cambria" panose="02040503050406030204" pitchFamily="18" charset="0"/>
              <a:ea typeface="Cambria" panose="02040503050406030204" pitchFamily="18" charset="0"/>
            </a:endParaRPr>
          </a:p>
          <a:p>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Which begs the question</a:t>
            </a:r>
          </a:p>
          <a:p>
            <a:pPr marL="457200" lvl="1"/>
            <a:r>
              <a:rPr lang="en-US" sz="3600" b="1" dirty="0">
                <a:latin typeface="Cambria" panose="02040503050406030204" pitchFamily="18" charset="0"/>
                <a:ea typeface="Cambria" panose="02040503050406030204" pitchFamily="18" charset="0"/>
              </a:rPr>
              <a:t>What </a:t>
            </a:r>
            <a:r>
              <a:rPr lang="en-US" sz="3600" b="1" dirty="0">
                <a:ea typeface="Cambria" panose="02040503050406030204" pitchFamily="18" charset="0"/>
              </a:rPr>
              <a:t>should you </a:t>
            </a:r>
          </a:p>
          <a:p>
            <a:pPr marL="171450" lvl="1" indent="0">
              <a:buNone/>
            </a:pPr>
            <a:r>
              <a:rPr lang="en-US" sz="3600" b="1" dirty="0">
                <a:ea typeface="Cambria" panose="02040503050406030204" pitchFamily="18" charset="0"/>
              </a:rPr>
              <a:t>         be doing now</a:t>
            </a:r>
            <a:r>
              <a:rPr lang="en-US" sz="3600" b="1" dirty="0">
                <a:latin typeface="Cambria" panose="02040503050406030204" pitchFamily="18" charset="0"/>
                <a:ea typeface="Cambria" panose="02040503050406030204" pitchFamily="18" charset="0"/>
              </a:rPr>
              <a:t>?</a:t>
            </a:r>
          </a:p>
        </p:txBody>
      </p:sp>
      <p:sp>
        <p:nvSpPr>
          <p:cNvPr id="5" name="Title 1">
            <a:extLst>
              <a:ext uri="{FF2B5EF4-FFF2-40B4-BE49-F238E27FC236}">
                <a16:creationId xmlns:a16="http://schemas.microsoft.com/office/drawing/2014/main" id="{A0406F13-EFFD-7044-8E42-B94EAFCC3BE8}"/>
              </a:ext>
            </a:extLst>
          </p:cNvPr>
          <p:cNvSpPr txBox="1">
            <a:spLocks/>
          </p:cNvSpPr>
          <p:nvPr/>
        </p:nvSpPr>
        <p:spPr bwMode="auto">
          <a:xfrm>
            <a:off x="0" y="477796"/>
            <a:ext cx="9144000" cy="80236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dirty="0">
                <a:latin typeface="Cambria" panose="02040503050406030204" pitchFamily="18" charset="0"/>
                <a:ea typeface="Cambria" panose="02040503050406030204" pitchFamily="18" charset="0"/>
              </a:rPr>
              <a:t>What happened to the US Survey Foot?</a:t>
            </a:r>
          </a:p>
        </p:txBody>
      </p:sp>
      <p:pic>
        <p:nvPicPr>
          <p:cNvPr id="2" name="Picture 1">
            <a:extLst>
              <a:ext uri="{FF2B5EF4-FFF2-40B4-BE49-F238E27FC236}">
                <a16:creationId xmlns:a16="http://schemas.microsoft.com/office/drawing/2014/main" id="{697096CC-3180-4911-8FE4-323B542AD233}"/>
              </a:ext>
            </a:extLst>
          </p:cNvPr>
          <p:cNvPicPr>
            <a:picLocks noChangeAspect="1"/>
          </p:cNvPicPr>
          <p:nvPr/>
        </p:nvPicPr>
        <p:blipFill>
          <a:blip r:embed="rId3"/>
          <a:stretch>
            <a:fillRect/>
          </a:stretch>
        </p:blipFill>
        <p:spPr>
          <a:xfrm>
            <a:off x="5862186" y="2660888"/>
            <a:ext cx="3089899" cy="3361539"/>
          </a:xfrm>
          <a:prstGeom prst="rect">
            <a:avLst/>
          </a:prstGeom>
        </p:spPr>
      </p:pic>
      <p:pic>
        <p:nvPicPr>
          <p:cNvPr id="4" name="Picture 3">
            <a:extLst>
              <a:ext uri="{FF2B5EF4-FFF2-40B4-BE49-F238E27FC236}">
                <a16:creationId xmlns:a16="http://schemas.microsoft.com/office/drawing/2014/main" id="{BA3C00B0-868E-4B55-B4AB-1A7DFD26D41A}"/>
              </a:ext>
            </a:extLst>
          </p:cNvPr>
          <p:cNvPicPr>
            <a:picLocks noChangeAspect="1"/>
          </p:cNvPicPr>
          <p:nvPr/>
        </p:nvPicPr>
        <p:blipFill rotWithShape="1">
          <a:blip r:embed="rId4"/>
          <a:srcRect r="50000"/>
          <a:stretch/>
        </p:blipFill>
        <p:spPr>
          <a:xfrm>
            <a:off x="4380086" y="2146536"/>
            <a:ext cx="4572000" cy="796923"/>
          </a:xfrm>
          <a:prstGeom prst="rect">
            <a:avLst/>
          </a:prstGeom>
        </p:spPr>
      </p:pic>
    </p:spTree>
    <p:extLst>
      <p:ext uri="{BB962C8B-B14F-4D97-AF65-F5344CB8AC3E}">
        <p14:creationId xmlns:p14="http://schemas.microsoft.com/office/powerpoint/2010/main" val="62535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1" y="1463040"/>
            <a:ext cx="9144001" cy="5110288"/>
          </a:xfrm>
        </p:spPr>
        <p:txBody>
          <a:bodyPr>
            <a:noAutofit/>
          </a:bodyPr>
          <a:lstStyle/>
          <a:p>
            <a:r>
              <a:rPr lang="en-US" sz="4000" dirty="0">
                <a:latin typeface="Cambria" panose="02040503050406030204" pitchFamily="18" charset="0"/>
                <a:ea typeface="Cambria" panose="02040503050406030204" pitchFamily="18" charset="0"/>
              </a:rPr>
              <a:t>1,000,000.00 </a:t>
            </a:r>
            <a:r>
              <a:rPr lang="en-US" sz="4000" dirty="0" err="1">
                <a:latin typeface="Cambria" panose="02040503050406030204" pitchFamily="18" charset="0"/>
                <a:ea typeface="Cambria" panose="02040503050406030204" pitchFamily="18" charset="0"/>
              </a:rPr>
              <a:t>sft</a:t>
            </a:r>
            <a:r>
              <a:rPr lang="en-US" sz="4000" dirty="0">
                <a:latin typeface="Cambria" panose="02040503050406030204" pitchFamily="18" charset="0"/>
                <a:ea typeface="Cambria" panose="02040503050406030204" pitchFamily="18" charset="0"/>
              </a:rPr>
              <a:t> = 999,99</a:t>
            </a:r>
            <a:r>
              <a:rPr lang="en-US" sz="4000" b="1" dirty="0">
                <a:latin typeface="Cambria" panose="02040503050406030204" pitchFamily="18" charset="0"/>
                <a:ea typeface="Cambria" panose="02040503050406030204" pitchFamily="18" charset="0"/>
              </a:rPr>
              <a:t>8</a:t>
            </a:r>
            <a:r>
              <a:rPr lang="en-US" sz="4000" dirty="0">
                <a:latin typeface="Cambria" panose="02040503050406030204" pitchFamily="18" charset="0"/>
                <a:ea typeface="Cambria" panose="02040503050406030204" pitchFamily="18" charset="0"/>
              </a:rPr>
              <a:t>.00 </a:t>
            </a:r>
            <a:r>
              <a:rPr lang="en-US" sz="4000" dirty="0" err="1">
                <a:latin typeface="Cambria" panose="02040503050406030204" pitchFamily="18" charset="0"/>
                <a:ea typeface="Cambria" panose="02040503050406030204" pitchFamily="18" charset="0"/>
              </a:rPr>
              <a:t>ift</a:t>
            </a:r>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10,000,000.00 </a:t>
            </a:r>
            <a:r>
              <a:rPr lang="en-US" sz="4000" dirty="0" err="1">
                <a:latin typeface="Cambria" panose="02040503050406030204" pitchFamily="18" charset="0"/>
                <a:ea typeface="Cambria" panose="02040503050406030204" pitchFamily="18" charset="0"/>
              </a:rPr>
              <a:t>sft</a:t>
            </a:r>
            <a:r>
              <a:rPr lang="en-US" sz="4000" dirty="0">
                <a:latin typeface="Cambria" panose="02040503050406030204" pitchFamily="18" charset="0"/>
                <a:ea typeface="Cambria" panose="02040503050406030204" pitchFamily="18" charset="0"/>
              </a:rPr>
              <a:t> = 9,999,9</a:t>
            </a:r>
            <a:r>
              <a:rPr lang="en-US" sz="4000" b="1" dirty="0">
                <a:latin typeface="Cambria" panose="02040503050406030204" pitchFamily="18" charset="0"/>
                <a:ea typeface="Cambria" panose="02040503050406030204" pitchFamily="18" charset="0"/>
              </a:rPr>
              <a:t>80</a:t>
            </a:r>
            <a:r>
              <a:rPr lang="en-US" sz="4000" dirty="0">
                <a:latin typeface="Cambria" panose="02040503050406030204" pitchFamily="18" charset="0"/>
                <a:ea typeface="Cambria" panose="02040503050406030204" pitchFamily="18" charset="0"/>
              </a:rPr>
              <a:t>.00 </a:t>
            </a:r>
            <a:r>
              <a:rPr lang="en-US" sz="4000" dirty="0" err="1">
                <a:latin typeface="Cambria" panose="02040503050406030204" pitchFamily="18" charset="0"/>
                <a:ea typeface="Cambria" panose="02040503050406030204" pitchFamily="18" charset="0"/>
              </a:rPr>
              <a:t>ift</a:t>
            </a:r>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1,000.00 </a:t>
            </a:r>
            <a:r>
              <a:rPr lang="en-US" sz="4000" dirty="0" err="1">
                <a:latin typeface="Cambria" panose="02040503050406030204" pitchFamily="18" charset="0"/>
                <a:ea typeface="Cambria" panose="02040503050406030204" pitchFamily="18" charset="0"/>
              </a:rPr>
              <a:t>sft</a:t>
            </a:r>
            <a:r>
              <a:rPr lang="en-US" sz="4000" dirty="0">
                <a:latin typeface="Cambria" panose="02040503050406030204" pitchFamily="18" charset="0"/>
                <a:ea typeface="Cambria" panose="02040503050406030204" pitchFamily="18" charset="0"/>
              </a:rPr>
              <a:t> = 999.99</a:t>
            </a:r>
            <a:r>
              <a:rPr lang="en-US" sz="4000" b="1" dirty="0">
                <a:latin typeface="Cambria" panose="02040503050406030204" pitchFamily="18" charset="0"/>
                <a:ea typeface="Cambria" panose="02040503050406030204" pitchFamily="18" charset="0"/>
              </a:rPr>
              <a:t>8</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ift</a:t>
            </a:r>
            <a:r>
              <a:rPr lang="en-US" sz="4000" dirty="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(can you measure that?)</a:t>
            </a:r>
          </a:p>
          <a:p>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International </a:t>
            </a:r>
            <a:r>
              <a:rPr lang="en-US" sz="4000" dirty="0">
                <a:latin typeface="Cambria" panose="02040503050406030204" pitchFamily="18" charset="0"/>
                <a:ea typeface="Cambria" panose="02040503050406030204" pitchFamily="18" charset="0"/>
                <a:sym typeface="Wingdings" panose="05000000000000000000" pitchFamily="2" charset="2"/>
              </a:rPr>
              <a:t> 1 </a:t>
            </a:r>
            <a:r>
              <a:rPr lang="en-US" sz="4000" dirty="0" err="1">
                <a:latin typeface="Cambria" panose="02040503050406030204" pitchFamily="18" charset="0"/>
                <a:ea typeface="Cambria" panose="02040503050406030204" pitchFamily="18" charset="0"/>
                <a:sym typeface="Wingdings" panose="05000000000000000000" pitchFamily="2" charset="2"/>
              </a:rPr>
              <a:t>ft</a:t>
            </a:r>
            <a:r>
              <a:rPr lang="en-US" sz="4000" dirty="0">
                <a:latin typeface="Cambria" panose="02040503050406030204" pitchFamily="18" charset="0"/>
                <a:ea typeface="Cambria" panose="02040503050406030204" pitchFamily="18" charset="0"/>
                <a:sym typeface="Wingdings" panose="05000000000000000000" pitchFamily="2" charset="2"/>
              </a:rPr>
              <a:t> = .3048 m</a:t>
            </a:r>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US </a:t>
            </a:r>
            <a:r>
              <a:rPr lang="en-US" sz="4000" dirty="0">
                <a:latin typeface="Cambria" panose="02040503050406030204" pitchFamily="18" charset="0"/>
                <a:ea typeface="Cambria" panose="02040503050406030204" pitchFamily="18" charset="0"/>
                <a:sym typeface="Wingdings" panose="05000000000000000000" pitchFamily="2" charset="2"/>
              </a:rPr>
              <a:t></a:t>
            </a:r>
            <a:r>
              <a:rPr lang="en-US" sz="4000" dirty="0">
                <a:latin typeface="Cambria" panose="02040503050406030204" pitchFamily="18" charset="0"/>
                <a:ea typeface="Cambria" panose="02040503050406030204" pitchFamily="18" charset="0"/>
              </a:rPr>
              <a:t> 1 ft = .30480061 m (approx.)</a:t>
            </a:r>
          </a:p>
        </p:txBody>
      </p:sp>
      <p:sp>
        <p:nvSpPr>
          <p:cNvPr id="5" name="Title 1">
            <a:extLst>
              <a:ext uri="{FF2B5EF4-FFF2-40B4-BE49-F238E27FC236}">
                <a16:creationId xmlns:a16="http://schemas.microsoft.com/office/drawing/2014/main" id="{A0406F13-EFFD-7044-8E42-B94EAFCC3BE8}"/>
              </a:ext>
            </a:extLst>
          </p:cNvPr>
          <p:cNvSpPr txBox="1">
            <a:spLocks/>
          </p:cNvSpPr>
          <p:nvPr/>
        </p:nvSpPr>
        <p:spPr bwMode="auto">
          <a:xfrm>
            <a:off x="0" y="477796"/>
            <a:ext cx="9144000" cy="80236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latin typeface="Cambria" panose="02040503050406030204" pitchFamily="18" charset="0"/>
                <a:ea typeface="Cambria" panose="02040503050406030204" pitchFamily="18" charset="0"/>
              </a:rPr>
              <a:t>2 parts per million (ppm)?</a:t>
            </a:r>
          </a:p>
        </p:txBody>
      </p:sp>
    </p:spTree>
    <p:extLst>
      <p:ext uri="{BB962C8B-B14F-4D97-AF65-F5344CB8AC3E}">
        <p14:creationId xmlns:p14="http://schemas.microsoft.com/office/powerpoint/2010/main" val="37617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D3A8-C02A-4DFB-B0C5-DFA27715E804}"/>
              </a:ext>
            </a:extLst>
          </p:cNvPr>
          <p:cNvSpPr>
            <a:spLocks noGrp="1"/>
          </p:cNvSpPr>
          <p:nvPr>
            <p:ph type="title"/>
          </p:nvPr>
        </p:nvSpPr>
        <p:spPr>
          <a:xfrm>
            <a:off x="-1" y="274638"/>
            <a:ext cx="9144001" cy="1143000"/>
          </a:xfrm>
        </p:spPr>
        <p:txBody>
          <a:bodyPr/>
          <a:lstStyle/>
          <a:p>
            <a:r>
              <a:rPr lang="en-US" dirty="0">
                <a:ea typeface="Cambria" panose="02040503050406030204" pitchFamily="18" charset="0"/>
              </a:rPr>
              <a:t>What should you be doing now?</a:t>
            </a:r>
            <a:endParaRPr lang="en-US" dirty="0"/>
          </a:p>
        </p:txBody>
      </p:sp>
      <p:sp>
        <p:nvSpPr>
          <p:cNvPr id="3" name="Content Placeholder 2">
            <a:extLst>
              <a:ext uri="{FF2B5EF4-FFF2-40B4-BE49-F238E27FC236}">
                <a16:creationId xmlns:a16="http://schemas.microsoft.com/office/drawing/2014/main" id="{A03EFAB0-F502-4E9F-8923-5350B3D2C280}"/>
              </a:ext>
            </a:extLst>
          </p:cNvPr>
          <p:cNvSpPr>
            <a:spLocks noGrp="1"/>
          </p:cNvSpPr>
          <p:nvPr>
            <p:ph idx="1"/>
          </p:nvPr>
        </p:nvSpPr>
        <p:spPr>
          <a:xfrm>
            <a:off x="457200" y="1261530"/>
            <a:ext cx="8229600" cy="5257800"/>
          </a:xfrm>
        </p:spPr>
        <p:txBody>
          <a:bodyPr/>
          <a:lstStyle/>
          <a:p>
            <a:r>
              <a:rPr lang="en-US" dirty="0"/>
              <a:t>Ask the right questions</a:t>
            </a:r>
          </a:p>
          <a:p>
            <a:pPr lvl="1"/>
            <a:r>
              <a:rPr lang="en-US" dirty="0"/>
              <a:t>Does state law specify US Foot for SPCS83?</a:t>
            </a:r>
          </a:p>
          <a:p>
            <a:pPr lvl="2"/>
            <a:r>
              <a:rPr lang="en-US" dirty="0"/>
              <a:t>40 states do that we know of</a:t>
            </a:r>
          </a:p>
          <a:p>
            <a:pPr lvl="1"/>
            <a:r>
              <a:rPr lang="en-US" dirty="0"/>
              <a:t>Does it specify US Foot for boundary surveys?  (Does that matter?)</a:t>
            </a:r>
          </a:p>
          <a:p>
            <a:pPr lvl="2"/>
            <a:r>
              <a:rPr lang="en-US" dirty="0"/>
              <a:t>We’re not tracking that, it’s not NSRS-related</a:t>
            </a:r>
          </a:p>
          <a:p>
            <a:r>
              <a:rPr lang="en-US" dirty="0"/>
              <a:t>Understand that we do not enforce this</a:t>
            </a:r>
          </a:p>
          <a:p>
            <a:pPr lvl="1"/>
            <a:r>
              <a:rPr lang="en-US" dirty="0"/>
              <a:t>Neither NIST or NGS are a regulatory agency</a:t>
            </a:r>
          </a:p>
          <a:p>
            <a:pPr lvl="1"/>
            <a:r>
              <a:rPr lang="en-US" dirty="0"/>
              <a:t>We support education/outreach of course</a:t>
            </a:r>
          </a:p>
          <a:p>
            <a:r>
              <a:rPr lang="en-US" dirty="0"/>
              <a:t>Prepare for this along with new datums</a:t>
            </a:r>
          </a:p>
        </p:txBody>
      </p:sp>
    </p:spTree>
    <p:extLst>
      <p:ext uri="{BB962C8B-B14F-4D97-AF65-F5344CB8AC3E}">
        <p14:creationId xmlns:p14="http://schemas.microsoft.com/office/powerpoint/2010/main" val="145582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4F9A3-7973-400E-86FA-029CA88FC00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76289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3D11C-C9BB-4776-BA6E-6413C85E521C}"/>
              </a:ext>
            </a:extLst>
          </p:cNvPr>
          <p:cNvSpPr/>
          <p:nvPr/>
        </p:nvSpPr>
        <p:spPr>
          <a:xfrm>
            <a:off x="1" y="4159046"/>
            <a:ext cx="9143999" cy="1632154"/>
          </a:xfrm>
          <a:prstGeom prst="rect">
            <a:avLst/>
          </a:prstGeom>
          <a:solidFill>
            <a:srgbClr val="FFC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bject 4"/>
          <p:cNvSpPr txBox="1"/>
          <p:nvPr/>
        </p:nvSpPr>
        <p:spPr>
          <a:xfrm>
            <a:off x="1" y="347192"/>
            <a:ext cx="9144000" cy="5372411"/>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The Survey Foot is dead!</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5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1"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Long live the Survey Foot!</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5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2600" b="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US Survey Foot was deprecated 31 December 2022</a:t>
            </a:r>
            <a:r>
              <a:rPr kumimoji="0" lang="en-US" sz="2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a:t>
            </a:r>
          </a:p>
          <a:p>
            <a:pPr marL="16933" marR="0" lvl="0" indent="0" algn="ctr" defTabSz="457200" rtl="0" eaLnBrk="1" fontAlgn="base" latinLnBrk="0" hangingPunct="1">
              <a:lnSpc>
                <a:spcPct val="100000"/>
              </a:lnSpc>
              <a:spcBef>
                <a:spcPts val="1200"/>
              </a:spcBef>
              <a:spcAft>
                <a:spcPct val="0"/>
              </a:spcAft>
              <a:buClrTx/>
              <a:buSzPct val="159375"/>
              <a:buFontTx/>
              <a:buNone/>
              <a:tabLst/>
              <a:defRPr/>
            </a:pPr>
            <a:r>
              <a:rPr lang="en-US" sz="4800" i="1" spc="-20" dirty="0">
                <a:solidFill>
                  <a:prstClr val="black"/>
                </a:solidFill>
                <a:uFill>
                  <a:solidFill>
                    <a:srgbClr val="C00000"/>
                  </a:solidFill>
                </a:uFill>
                <a:latin typeface="Cambria" panose="02040503050406030204" pitchFamily="18" charset="0"/>
                <a:ea typeface="ＭＳ Ｐゴシック" pitchFamily="34" charset="-128"/>
                <a:cs typeface="Arial Black"/>
              </a:rPr>
              <a:t>But will </a:t>
            </a:r>
            <a:r>
              <a:rPr lang="en-US" sz="4800" b="1" i="1" spc="-20" dirty="0">
                <a:solidFill>
                  <a:prstClr val="black"/>
                </a:solidFill>
                <a:uFill>
                  <a:solidFill>
                    <a:srgbClr val="C00000"/>
                  </a:solidFill>
                </a:uFill>
                <a:latin typeface="Cambria" panose="02040503050406030204" pitchFamily="18" charset="0"/>
                <a:ea typeface="ＭＳ Ｐゴシック" pitchFamily="34" charset="-128"/>
                <a:cs typeface="Arial Black"/>
              </a:rPr>
              <a:t>always</a:t>
            </a:r>
            <a:r>
              <a:rPr lang="en-US" sz="4800" i="1" spc="-20" dirty="0">
                <a:solidFill>
                  <a:prstClr val="black"/>
                </a:solidFill>
                <a:uFill>
                  <a:solidFill>
                    <a:srgbClr val="C00000"/>
                  </a:solidFill>
                </a:uFill>
                <a:latin typeface="Cambria" panose="02040503050406030204" pitchFamily="18" charset="0"/>
                <a:ea typeface="ＭＳ Ｐゴシック" pitchFamily="34" charset="-128"/>
                <a:cs typeface="Arial Black"/>
              </a:rPr>
              <a:t> be available in NGS tools for NAD83 and NAD27</a:t>
            </a:r>
            <a:endParaRPr kumimoji="0" lang="en-US" sz="48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endParaRPr>
          </a:p>
        </p:txBody>
      </p:sp>
    </p:spTree>
    <p:extLst>
      <p:ext uri="{BB962C8B-B14F-4D97-AF65-F5344CB8AC3E}">
        <p14:creationId xmlns:p14="http://schemas.microsoft.com/office/powerpoint/2010/main" val="128252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out)">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24504E-CDF2-45B7-9663-09529E8813CC}"/>
              </a:ext>
            </a:extLst>
          </p:cNvPr>
          <p:cNvSpPr/>
          <p:nvPr/>
        </p:nvSpPr>
        <p:spPr>
          <a:xfrm>
            <a:off x="0" y="1720625"/>
            <a:ext cx="9144000" cy="2573797"/>
          </a:xfrm>
          <a:prstGeom prst="rect">
            <a:avLst/>
          </a:prstGeom>
          <a:gradFill>
            <a:gsLst>
              <a:gs pos="50600">
                <a:schemeClr val="bg1"/>
              </a:gs>
              <a:gs pos="0">
                <a:schemeClr val="accent1">
                  <a:tint val="100000"/>
                  <a:shade val="100000"/>
                  <a:satMod val="130000"/>
                </a:schemeClr>
              </a:gs>
              <a:gs pos="100000">
                <a:srgbClr val="FF00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Franklin Gothic Demi" panose="020B0703020102020204" pitchFamily="34" charset="0"/>
                <a:ea typeface="Cambria" panose="02040503050406030204" pitchFamily="18" charset="0"/>
                <a:cs typeface="+mn-cs"/>
              </a:rPr>
              <a:t>SPCS2022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Franklin Gothic Demi" panose="020B0703020102020204" pitchFamily="34" charset="0"/>
                <a:ea typeface="Cambria" panose="02040503050406030204" pitchFamily="18" charset="0"/>
                <a:cs typeface="+mn-cs"/>
              </a:rPr>
              <a:t>MAKING EARTH FLAT AGAIN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1" u="none" strike="noStrike" kern="1200" cap="none" spc="0" normalizeH="0" baseline="0" noProof="0" dirty="0">
                <a:ln>
                  <a:noFill/>
                </a:ln>
                <a:solidFill>
                  <a:prstClr val="black"/>
                </a:solidFill>
                <a:effectLst/>
                <a:uLnTx/>
                <a:uFillTx/>
                <a:latin typeface="Franklin Gothic Demi" panose="020B0703020102020204" pitchFamily="34" charset="0"/>
                <a:ea typeface="Cambria" panose="02040503050406030204" pitchFamily="18" charset="0"/>
                <a:cs typeface="+mn-cs"/>
              </a:rPr>
              <a:t>…ONE ZONE AT A TIME</a:t>
            </a:r>
          </a:p>
        </p:txBody>
      </p:sp>
      <p:sp>
        <p:nvSpPr>
          <p:cNvPr id="5" name="Rectangle 4">
            <a:extLst>
              <a:ext uri="{FF2B5EF4-FFF2-40B4-BE49-F238E27FC236}">
                <a16:creationId xmlns:a16="http://schemas.microsoft.com/office/drawing/2014/main" id="{8218D8AB-3388-4883-B7B0-A4F74B5268D4}"/>
              </a:ext>
            </a:extLst>
          </p:cNvPr>
          <p:cNvSpPr/>
          <p:nvPr/>
        </p:nvSpPr>
        <p:spPr>
          <a:xfrm>
            <a:off x="1346200" y="226143"/>
            <a:ext cx="6451600" cy="1112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I’ll be selling these bumper stickers in hospitality suite tonight…</a:t>
            </a:r>
          </a:p>
        </p:txBody>
      </p:sp>
      <p:pic>
        <p:nvPicPr>
          <p:cNvPr id="4" name="Picture 3">
            <a:extLst>
              <a:ext uri="{FF2B5EF4-FFF2-40B4-BE49-F238E27FC236}">
                <a16:creationId xmlns:a16="http://schemas.microsoft.com/office/drawing/2014/main" id="{A727C9A3-4CD3-4F3F-9B85-A05E58DA71D9}"/>
              </a:ext>
            </a:extLst>
          </p:cNvPr>
          <p:cNvPicPr>
            <a:picLocks noChangeAspect="1"/>
          </p:cNvPicPr>
          <p:nvPr/>
        </p:nvPicPr>
        <p:blipFill>
          <a:blip r:embed="rId2"/>
          <a:stretch>
            <a:fillRect/>
          </a:stretch>
        </p:blipFill>
        <p:spPr>
          <a:xfrm>
            <a:off x="285135" y="4624233"/>
            <a:ext cx="3569109" cy="2007624"/>
          </a:xfrm>
          <a:prstGeom prst="rect">
            <a:avLst/>
          </a:prstGeom>
        </p:spPr>
      </p:pic>
      <p:sp>
        <p:nvSpPr>
          <p:cNvPr id="6" name="Rectangle 5">
            <a:extLst>
              <a:ext uri="{FF2B5EF4-FFF2-40B4-BE49-F238E27FC236}">
                <a16:creationId xmlns:a16="http://schemas.microsoft.com/office/drawing/2014/main" id="{778AD640-7D4A-497E-852D-9C64456C41FA}"/>
              </a:ext>
            </a:extLst>
          </p:cNvPr>
          <p:cNvSpPr/>
          <p:nvPr/>
        </p:nvSpPr>
        <p:spPr>
          <a:xfrm>
            <a:off x="3854244" y="4989872"/>
            <a:ext cx="5289756" cy="1112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i="1" dirty="0">
                <a:solidFill>
                  <a:prstClr val="black"/>
                </a:solidFill>
                <a:latin typeface="Cambria" panose="02040503050406030204" pitchFamily="18" charset="0"/>
                <a:ea typeface="Cambria" panose="02040503050406030204" pitchFamily="18" charset="0"/>
              </a:rPr>
              <a:t>Really?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 not really!</a:t>
            </a:r>
          </a:p>
        </p:txBody>
      </p:sp>
    </p:spTree>
    <p:extLst>
      <p:ext uri="{BB962C8B-B14F-4D97-AF65-F5344CB8AC3E}">
        <p14:creationId xmlns:p14="http://schemas.microsoft.com/office/powerpoint/2010/main" val="268467703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8184F-47C7-4DF0-BA2C-52F08F9869CC}"/>
              </a:ext>
            </a:extLst>
          </p:cNvPr>
          <p:cNvSpPr>
            <a:spLocks noGrp="1"/>
          </p:cNvSpPr>
          <p:nvPr>
            <p:ph type="title"/>
          </p:nvPr>
        </p:nvSpPr>
        <p:spPr>
          <a:xfrm>
            <a:off x="0" y="274638"/>
            <a:ext cx="9144000" cy="1143000"/>
          </a:xfrm>
        </p:spPr>
        <p:txBody>
          <a:bodyPr/>
          <a:lstStyle/>
          <a:p>
            <a:r>
              <a:rPr lang="en-US" dirty="0"/>
              <a:t>Modernizing the NSRS</a:t>
            </a:r>
          </a:p>
        </p:txBody>
      </p:sp>
      <p:sp>
        <p:nvSpPr>
          <p:cNvPr id="3" name="Content Placeholder 2">
            <a:extLst>
              <a:ext uri="{FF2B5EF4-FFF2-40B4-BE49-F238E27FC236}">
                <a16:creationId xmlns:a16="http://schemas.microsoft.com/office/drawing/2014/main" id="{B8ECB94E-1EFB-4F90-B437-49166959552D}"/>
              </a:ext>
            </a:extLst>
          </p:cNvPr>
          <p:cNvSpPr>
            <a:spLocks noGrp="1"/>
          </p:cNvSpPr>
          <p:nvPr>
            <p:ph idx="1"/>
          </p:nvPr>
        </p:nvSpPr>
        <p:spPr>
          <a:xfrm>
            <a:off x="457200" y="1340553"/>
            <a:ext cx="8229600" cy="4525963"/>
          </a:xfrm>
        </p:spPr>
        <p:txBody>
          <a:bodyPr/>
          <a:lstStyle/>
          <a:p>
            <a:pPr>
              <a:defRPr/>
            </a:pPr>
            <a:r>
              <a:rPr lang="en-US" sz="2800" dirty="0">
                <a:ea typeface="Cambria" panose="02040503050406030204" pitchFamily="18" charset="0"/>
              </a:rPr>
              <a:t>Updating </a:t>
            </a:r>
            <a:r>
              <a:rPr lang="en-US" sz="2800" b="1" i="1" dirty="0">
                <a:ea typeface="Cambria" panose="02040503050406030204" pitchFamily="18" charset="0"/>
              </a:rPr>
              <a:t>all</a:t>
            </a:r>
            <a:r>
              <a:rPr lang="en-US" sz="2800" dirty="0">
                <a:ea typeface="Cambria" panose="02040503050406030204" pitchFamily="18" charset="0"/>
              </a:rPr>
              <a:t> NSRS coordinates</a:t>
            </a:r>
          </a:p>
          <a:p>
            <a:pPr lvl="1">
              <a:defRPr/>
            </a:pPr>
            <a:r>
              <a:rPr lang="en-US" sz="2400" dirty="0">
                <a:ea typeface="Cambria" panose="02040503050406030204" pitchFamily="18" charset="0"/>
              </a:rPr>
              <a:t>Replace existing datums with new datums</a:t>
            </a:r>
          </a:p>
          <a:p>
            <a:pPr lvl="1">
              <a:defRPr/>
            </a:pPr>
            <a:r>
              <a:rPr lang="en-US" sz="2400" dirty="0">
                <a:ea typeface="Cambria" panose="02040503050406030204" pitchFamily="18" charset="0"/>
              </a:rPr>
              <a:t>Replacing existing SPCS83 with new SPCS2022</a:t>
            </a:r>
          </a:p>
          <a:p>
            <a:pPr lvl="1">
              <a:defRPr/>
            </a:pPr>
            <a:r>
              <a:rPr lang="en-US" sz="2400" dirty="0">
                <a:ea typeface="Cambria" panose="02040503050406030204" pitchFamily="18" charset="0"/>
              </a:rPr>
              <a:t>Accounting for coordinates changing with time</a:t>
            </a:r>
          </a:p>
          <a:p>
            <a:pPr>
              <a:defRPr/>
            </a:pPr>
            <a:r>
              <a:rPr lang="en-US" sz="2800" dirty="0">
                <a:ea typeface="Cambria" panose="02040503050406030204" pitchFamily="18" charset="0"/>
              </a:rPr>
              <a:t>Improving NGS products and services</a:t>
            </a:r>
          </a:p>
          <a:p>
            <a:pPr>
              <a:defRPr/>
            </a:pPr>
            <a:r>
              <a:rPr lang="en-US" sz="2800" dirty="0">
                <a:ea typeface="Cambria" panose="02040503050406030204" pitchFamily="18" charset="0"/>
              </a:rPr>
              <a:t>Simplifying customer contributions</a:t>
            </a:r>
          </a:p>
          <a:p>
            <a:pPr>
              <a:defRPr/>
            </a:pPr>
            <a:r>
              <a:rPr lang="en-US" sz="2800" dirty="0">
                <a:ea typeface="Cambria" panose="02040503050406030204" pitchFamily="18" charset="0"/>
              </a:rPr>
              <a:t>Making the NSRS:</a:t>
            </a:r>
          </a:p>
          <a:p>
            <a:pPr lvl="1">
              <a:defRPr/>
            </a:pPr>
            <a:r>
              <a:rPr lang="en-US" sz="2400" b="1" i="1" dirty="0">
                <a:ea typeface="Cambria" panose="02040503050406030204" pitchFamily="18" charset="0"/>
              </a:rPr>
              <a:t>More</a:t>
            </a:r>
            <a:r>
              <a:rPr lang="en-US" sz="2400" dirty="0">
                <a:ea typeface="Cambria" panose="02040503050406030204" pitchFamily="18" charset="0"/>
              </a:rPr>
              <a:t> accurate</a:t>
            </a:r>
          </a:p>
          <a:p>
            <a:pPr lvl="1">
              <a:defRPr/>
            </a:pPr>
            <a:r>
              <a:rPr lang="en-US" sz="2400" b="1" i="1" dirty="0">
                <a:ea typeface="Cambria" panose="02040503050406030204" pitchFamily="18" charset="0"/>
              </a:rPr>
              <a:t>More</a:t>
            </a:r>
            <a:r>
              <a:rPr lang="en-US" sz="2400" dirty="0">
                <a:ea typeface="Cambria" panose="02040503050406030204" pitchFamily="18" charset="0"/>
              </a:rPr>
              <a:t> accessible</a:t>
            </a:r>
          </a:p>
          <a:p>
            <a:pPr lvl="1">
              <a:defRPr/>
            </a:pPr>
            <a:r>
              <a:rPr lang="en-US" sz="2400" b="1" i="1" dirty="0">
                <a:ea typeface="Cambria" panose="02040503050406030204" pitchFamily="18" charset="0"/>
              </a:rPr>
              <a:t>More</a:t>
            </a:r>
            <a:r>
              <a:rPr lang="en-US" sz="2400" dirty="0">
                <a:ea typeface="Cambria" panose="02040503050406030204" pitchFamily="18" charset="0"/>
              </a:rPr>
              <a:t> efficient</a:t>
            </a:r>
            <a:endParaRPr lang="en-US" sz="2400" dirty="0"/>
          </a:p>
        </p:txBody>
      </p:sp>
      <p:sp>
        <p:nvSpPr>
          <p:cNvPr id="4" name="Rectangle 3">
            <a:extLst>
              <a:ext uri="{FF2B5EF4-FFF2-40B4-BE49-F238E27FC236}">
                <a16:creationId xmlns:a16="http://schemas.microsoft.com/office/drawing/2014/main" id="{AD5672F8-2E11-420E-932D-1C02A556BF66}"/>
              </a:ext>
            </a:extLst>
          </p:cNvPr>
          <p:cNvSpPr/>
          <p:nvPr/>
        </p:nvSpPr>
        <p:spPr>
          <a:xfrm rot="20193485">
            <a:off x="5895111" y="4092145"/>
            <a:ext cx="2922595" cy="2246769"/>
          </a:xfrm>
          <a:prstGeom prst="rect">
            <a:avLst/>
          </a:prstGeom>
          <a:noFill/>
        </p:spPr>
        <p:txBody>
          <a:bodyPr wrap="none" lIns="91440" tIns="45720" rIns="91440" bIns="45720">
            <a:spAutoFit/>
          </a:bodyPr>
          <a:lstStyle/>
          <a:p>
            <a:pPr algn="ctr" defTabSz="914400"/>
            <a:r>
              <a:rPr lang="en-US" sz="4400" b="1" kern="0" dirty="0">
                <a:ln w="22225">
                  <a:solidFill>
                    <a:srgbClr val="C0504D"/>
                  </a:solidFill>
                  <a:prstDash val="solid"/>
                </a:ln>
                <a:solidFill>
                  <a:srgbClr val="C0504D">
                    <a:lumMod val="40000"/>
                    <a:lumOff val="60000"/>
                  </a:srgbClr>
                </a:solidFill>
                <a:effectLst>
                  <a:outerShdw blurRad="38100" dist="38100" dir="2700000" algn="tl">
                    <a:srgbClr val="000000">
                      <a:alpha val="43137"/>
                    </a:srgbClr>
                  </a:outerShdw>
                </a:effectLst>
                <a:latin typeface="Arial"/>
                <a:cs typeface="Arial"/>
                <a:sym typeface="Arial"/>
              </a:rPr>
              <a:t>Rollout in</a:t>
            </a:r>
          </a:p>
          <a:p>
            <a:pPr algn="ctr" defTabSz="914400"/>
            <a:r>
              <a:rPr lang="en-US" sz="9600" b="1" kern="0" dirty="0">
                <a:ln w="22225">
                  <a:solidFill>
                    <a:srgbClr val="C0504D"/>
                  </a:solidFill>
                  <a:prstDash val="solid"/>
                </a:ln>
                <a:solidFill>
                  <a:srgbClr val="C0504D">
                    <a:lumMod val="40000"/>
                    <a:lumOff val="60000"/>
                  </a:srgbClr>
                </a:solidFill>
                <a:effectLst>
                  <a:outerShdw blurRad="38100" dist="38100" dir="2700000" algn="tl">
                    <a:srgbClr val="000000">
                      <a:alpha val="43137"/>
                    </a:srgbClr>
                  </a:outerShdw>
                </a:effectLst>
                <a:latin typeface="Arial"/>
                <a:cs typeface="Arial"/>
                <a:sym typeface="Arial"/>
              </a:rPr>
              <a:t>2025</a:t>
            </a:r>
          </a:p>
        </p:txBody>
      </p:sp>
    </p:spTree>
    <p:extLst>
      <p:ext uri="{BB962C8B-B14F-4D97-AF65-F5344CB8AC3E}">
        <p14:creationId xmlns:p14="http://schemas.microsoft.com/office/powerpoint/2010/main" val="98347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4F27C-07D3-41C1-9724-92FB30D7CC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2099630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359AA5-9356-4FE3-B4CB-E7EC063231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9360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E77C1C-0101-4A8B-BC9B-AAC98D92EF1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23230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3"/>
            <a:ext cx="9143997" cy="6857997"/>
          </a:xfrm>
          <a:prstGeom prst="rect">
            <a:avLst/>
          </a:prstGeom>
        </p:spPr>
      </p:pic>
      <p:sp>
        <p:nvSpPr>
          <p:cNvPr id="96" name="Rectangle 95">
            <a:extLst>
              <a:ext uri="{FF2B5EF4-FFF2-40B4-BE49-F238E27FC236}">
                <a16:creationId xmlns:a16="http://schemas.microsoft.com/office/drawing/2014/main" id="{8E85E87B-5FE8-4068-96FA-2FECD5C05B8C}"/>
              </a:ext>
            </a:extLst>
          </p:cNvPr>
          <p:cNvSpPr/>
          <p:nvPr/>
        </p:nvSpPr>
        <p:spPr>
          <a:xfrm>
            <a:off x="-3" y="4984958"/>
            <a:ext cx="9144000" cy="187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0E075A72-4DD4-49EC-80AB-BF0B7F67295E}"/>
              </a:ext>
            </a:extLst>
          </p:cNvPr>
          <p:cNvSpPr/>
          <p:nvPr/>
        </p:nvSpPr>
        <p:spPr>
          <a:xfrm>
            <a:off x="0" y="8270"/>
            <a:ext cx="9144000" cy="36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yellow grid">
            <a:extLst>
              <a:ext uri="{FF2B5EF4-FFF2-40B4-BE49-F238E27FC236}">
                <a16:creationId xmlns:a16="http://schemas.microsoft.com/office/drawing/2014/main" id="{DE7DCBB7-23CB-4310-B5D0-5EE72DEEA095}"/>
              </a:ext>
            </a:extLst>
          </p:cNvPr>
          <p:cNvGrpSpPr/>
          <p:nvPr/>
        </p:nvGrpSpPr>
        <p:grpSpPr>
          <a:xfrm>
            <a:off x="937638" y="320883"/>
            <a:ext cx="7204366" cy="4433456"/>
            <a:chOff x="858982" y="235526"/>
            <a:chExt cx="7204366" cy="4433456"/>
          </a:xfrm>
        </p:grpSpPr>
        <p:sp>
          <p:nvSpPr>
            <p:cNvPr id="100" name="Rectangle 99">
              <a:extLst>
                <a:ext uri="{FF2B5EF4-FFF2-40B4-BE49-F238E27FC236}">
                  <a16:creationId xmlns:a16="http://schemas.microsoft.com/office/drawing/2014/main" id="{28DF2809-B95F-4A6B-A51F-A99C9D24424F}"/>
                </a:ext>
              </a:extLst>
            </p:cNvPr>
            <p:cNvSpPr/>
            <p:nvPr/>
          </p:nvSpPr>
          <p:spPr>
            <a:xfrm>
              <a:off x="858982"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B1EF5B7-2CDE-4AF4-A503-4614ACC05409}"/>
                </a:ext>
              </a:extLst>
            </p:cNvPr>
            <p:cNvSpPr/>
            <p:nvPr/>
          </p:nvSpPr>
          <p:spPr>
            <a:xfrm>
              <a:off x="858982"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656A1581-577D-49A0-85BA-E45EED0A0120}"/>
                </a:ext>
              </a:extLst>
            </p:cNvPr>
            <p:cNvSpPr/>
            <p:nvPr/>
          </p:nvSpPr>
          <p:spPr>
            <a:xfrm>
              <a:off x="858982"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8251664-EAFE-4B78-B105-D9DEFEE3D3EF}"/>
                </a:ext>
              </a:extLst>
            </p:cNvPr>
            <p:cNvSpPr/>
            <p:nvPr/>
          </p:nvSpPr>
          <p:spPr>
            <a:xfrm>
              <a:off x="858982"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EDC7CE29-699A-4D59-8E41-8B15BDFA2F11}"/>
                </a:ext>
              </a:extLst>
            </p:cNvPr>
            <p:cNvSpPr/>
            <p:nvPr/>
          </p:nvSpPr>
          <p:spPr>
            <a:xfrm>
              <a:off x="858982"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25CA4DBC-087F-4DEF-AE4D-5EB125D3B4C0}"/>
                </a:ext>
              </a:extLst>
            </p:cNvPr>
            <p:cNvSpPr/>
            <p:nvPr/>
          </p:nvSpPr>
          <p:spPr>
            <a:xfrm>
              <a:off x="858982"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64B248D-6195-4E98-91BE-26B56335141B}"/>
                </a:ext>
              </a:extLst>
            </p:cNvPr>
            <p:cNvSpPr/>
            <p:nvPr/>
          </p:nvSpPr>
          <p:spPr>
            <a:xfrm>
              <a:off x="858982"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2234AE3D-173F-4901-A3FF-2CD92DD5D604}"/>
                </a:ext>
              </a:extLst>
            </p:cNvPr>
            <p:cNvSpPr/>
            <p:nvPr/>
          </p:nvSpPr>
          <p:spPr>
            <a:xfrm>
              <a:off x="1413164"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A9EBE3FA-6348-4506-ACB1-50632245BB01}"/>
                </a:ext>
              </a:extLst>
            </p:cNvPr>
            <p:cNvSpPr/>
            <p:nvPr/>
          </p:nvSpPr>
          <p:spPr>
            <a:xfrm>
              <a:off x="1413164"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D22D11EF-571E-494D-BCD1-5AF92A3B2FA1}"/>
                </a:ext>
              </a:extLst>
            </p:cNvPr>
            <p:cNvSpPr/>
            <p:nvPr/>
          </p:nvSpPr>
          <p:spPr>
            <a:xfrm>
              <a:off x="1413164"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F72FB49-BBEE-48EC-8513-C63830AF0F9C}"/>
                </a:ext>
              </a:extLst>
            </p:cNvPr>
            <p:cNvSpPr/>
            <p:nvPr/>
          </p:nvSpPr>
          <p:spPr>
            <a:xfrm>
              <a:off x="1413164"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61081A22-A192-4FBA-8F0D-6C2A241C944F}"/>
                </a:ext>
              </a:extLst>
            </p:cNvPr>
            <p:cNvSpPr/>
            <p:nvPr/>
          </p:nvSpPr>
          <p:spPr>
            <a:xfrm>
              <a:off x="1413164"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6661049A-8093-4AF8-ABD5-508E9ECDE18F}"/>
                </a:ext>
              </a:extLst>
            </p:cNvPr>
            <p:cNvSpPr/>
            <p:nvPr/>
          </p:nvSpPr>
          <p:spPr>
            <a:xfrm>
              <a:off x="1413164"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E032DCC-1372-4ED5-AC65-8701F9E66F3E}"/>
                </a:ext>
              </a:extLst>
            </p:cNvPr>
            <p:cNvSpPr/>
            <p:nvPr/>
          </p:nvSpPr>
          <p:spPr>
            <a:xfrm>
              <a:off x="1413164"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E927DDC6-D594-478D-8990-087D6A4FD909}"/>
                </a:ext>
              </a:extLst>
            </p:cNvPr>
            <p:cNvSpPr/>
            <p:nvPr/>
          </p:nvSpPr>
          <p:spPr>
            <a:xfrm>
              <a:off x="1967346"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59AD8062-C397-4688-827F-2CC8699FD200}"/>
                </a:ext>
              </a:extLst>
            </p:cNvPr>
            <p:cNvSpPr/>
            <p:nvPr/>
          </p:nvSpPr>
          <p:spPr>
            <a:xfrm>
              <a:off x="1967346"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FA6E802A-04BF-4650-8DD3-6E534A1C3552}"/>
                </a:ext>
              </a:extLst>
            </p:cNvPr>
            <p:cNvSpPr/>
            <p:nvPr/>
          </p:nvSpPr>
          <p:spPr>
            <a:xfrm>
              <a:off x="1967346"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DABC5391-D670-4C84-B6D7-97E5578015B4}"/>
                </a:ext>
              </a:extLst>
            </p:cNvPr>
            <p:cNvSpPr/>
            <p:nvPr/>
          </p:nvSpPr>
          <p:spPr>
            <a:xfrm>
              <a:off x="1967346"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4DA0E82C-EAF9-4779-8237-C341AC957BE4}"/>
                </a:ext>
              </a:extLst>
            </p:cNvPr>
            <p:cNvSpPr/>
            <p:nvPr/>
          </p:nvSpPr>
          <p:spPr>
            <a:xfrm>
              <a:off x="1967346"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88EFAD94-0827-4B1E-BE4B-8865C7F38F7E}"/>
                </a:ext>
              </a:extLst>
            </p:cNvPr>
            <p:cNvSpPr/>
            <p:nvPr/>
          </p:nvSpPr>
          <p:spPr>
            <a:xfrm>
              <a:off x="1967346"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712F2588-77ED-4842-9364-B87600182426}"/>
                </a:ext>
              </a:extLst>
            </p:cNvPr>
            <p:cNvSpPr/>
            <p:nvPr/>
          </p:nvSpPr>
          <p:spPr>
            <a:xfrm>
              <a:off x="1967346"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597D3951-0C88-4ACA-B7C6-92280D3C11C7}"/>
                </a:ext>
              </a:extLst>
            </p:cNvPr>
            <p:cNvSpPr/>
            <p:nvPr/>
          </p:nvSpPr>
          <p:spPr>
            <a:xfrm>
              <a:off x="2521528"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8723C5E0-D3A4-4957-B83A-22FB590BA271}"/>
                </a:ext>
              </a:extLst>
            </p:cNvPr>
            <p:cNvSpPr/>
            <p:nvPr/>
          </p:nvSpPr>
          <p:spPr>
            <a:xfrm>
              <a:off x="2521528"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E8FA30A7-8C35-4DD7-9D3F-812F1892DE7A}"/>
                </a:ext>
              </a:extLst>
            </p:cNvPr>
            <p:cNvSpPr/>
            <p:nvPr/>
          </p:nvSpPr>
          <p:spPr>
            <a:xfrm>
              <a:off x="2521528"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79CDBAD7-FEF8-4052-A937-21C4950B3F35}"/>
                </a:ext>
              </a:extLst>
            </p:cNvPr>
            <p:cNvSpPr/>
            <p:nvPr/>
          </p:nvSpPr>
          <p:spPr>
            <a:xfrm>
              <a:off x="2521528"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3F6733D3-6C79-42D0-99B7-6221F80B87AC}"/>
                </a:ext>
              </a:extLst>
            </p:cNvPr>
            <p:cNvSpPr/>
            <p:nvPr/>
          </p:nvSpPr>
          <p:spPr>
            <a:xfrm>
              <a:off x="2521528"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DD409961-9886-4028-B655-436FF8FD745E}"/>
                </a:ext>
              </a:extLst>
            </p:cNvPr>
            <p:cNvSpPr/>
            <p:nvPr/>
          </p:nvSpPr>
          <p:spPr>
            <a:xfrm>
              <a:off x="2521528"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7209FD94-D4DF-45D8-AA49-57A7C9877374}"/>
                </a:ext>
              </a:extLst>
            </p:cNvPr>
            <p:cNvSpPr/>
            <p:nvPr/>
          </p:nvSpPr>
          <p:spPr>
            <a:xfrm>
              <a:off x="2521528"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77EB4DF6-5396-48ED-930B-BC790B5790AE}"/>
                </a:ext>
              </a:extLst>
            </p:cNvPr>
            <p:cNvSpPr/>
            <p:nvPr/>
          </p:nvSpPr>
          <p:spPr>
            <a:xfrm>
              <a:off x="3075710"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F50D466-9F09-4E99-BD6E-29093E095614}"/>
                </a:ext>
              </a:extLst>
            </p:cNvPr>
            <p:cNvSpPr/>
            <p:nvPr/>
          </p:nvSpPr>
          <p:spPr>
            <a:xfrm>
              <a:off x="3075710"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76BD876F-DED8-4853-85AF-0DACB74D67BD}"/>
                </a:ext>
              </a:extLst>
            </p:cNvPr>
            <p:cNvSpPr/>
            <p:nvPr/>
          </p:nvSpPr>
          <p:spPr>
            <a:xfrm>
              <a:off x="3075710"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A773AC39-5BC8-42A8-A053-FA69A3F93C63}"/>
                </a:ext>
              </a:extLst>
            </p:cNvPr>
            <p:cNvSpPr/>
            <p:nvPr/>
          </p:nvSpPr>
          <p:spPr>
            <a:xfrm>
              <a:off x="3075710"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63A8EB56-2899-40DE-863E-BFC3D612B9C8}"/>
                </a:ext>
              </a:extLst>
            </p:cNvPr>
            <p:cNvSpPr/>
            <p:nvPr/>
          </p:nvSpPr>
          <p:spPr>
            <a:xfrm>
              <a:off x="3075710"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DF09B417-7F4A-4D73-AC14-050A86852D62}"/>
                </a:ext>
              </a:extLst>
            </p:cNvPr>
            <p:cNvSpPr/>
            <p:nvPr/>
          </p:nvSpPr>
          <p:spPr>
            <a:xfrm>
              <a:off x="3075710"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79421447-CE63-41B5-8C66-03F3506B88FA}"/>
                </a:ext>
              </a:extLst>
            </p:cNvPr>
            <p:cNvSpPr/>
            <p:nvPr/>
          </p:nvSpPr>
          <p:spPr>
            <a:xfrm>
              <a:off x="3629892"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F1811FAA-9A01-46B1-A7F5-3EC0AD4E6B2E}"/>
                </a:ext>
              </a:extLst>
            </p:cNvPr>
            <p:cNvSpPr/>
            <p:nvPr/>
          </p:nvSpPr>
          <p:spPr>
            <a:xfrm>
              <a:off x="3629892"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8B13154E-CB89-44E3-A122-63A40D62FC65}"/>
                </a:ext>
              </a:extLst>
            </p:cNvPr>
            <p:cNvSpPr/>
            <p:nvPr/>
          </p:nvSpPr>
          <p:spPr>
            <a:xfrm>
              <a:off x="3629892"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0FD7C624-8BAA-403B-BEF6-CB700E1D20E6}"/>
                </a:ext>
              </a:extLst>
            </p:cNvPr>
            <p:cNvSpPr/>
            <p:nvPr/>
          </p:nvSpPr>
          <p:spPr>
            <a:xfrm>
              <a:off x="3629892"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9464ACA-8591-419F-8677-995A65EAF972}"/>
                </a:ext>
              </a:extLst>
            </p:cNvPr>
            <p:cNvSpPr/>
            <p:nvPr/>
          </p:nvSpPr>
          <p:spPr>
            <a:xfrm>
              <a:off x="3629892"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BB58667-E8D2-4DBA-9A75-9D40EAA8527A}"/>
                </a:ext>
              </a:extLst>
            </p:cNvPr>
            <p:cNvSpPr/>
            <p:nvPr/>
          </p:nvSpPr>
          <p:spPr>
            <a:xfrm>
              <a:off x="3629892"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EAE8F92-0650-4858-AFDA-DCC229A29676}"/>
                </a:ext>
              </a:extLst>
            </p:cNvPr>
            <p:cNvSpPr/>
            <p:nvPr/>
          </p:nvSpPr>
          <p:spPr>
            <a:xfrm>
              <a:off x="3629892"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1C32842A-9A66-44E4-8874-546DF90BD0BA}"/>
                </a:ext>
              </a:extLst>
            </p:cNvPr>
            <p:cNvSpPr/>
            <p:nvPr/>
          </p:nvSpPr>
          <p:spPr>
            <a:xfrm>
              <a:off x="4184074"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610F6CD0-B2E8-409A-A841-8E4569E8F284}"/>
                </a:ext>
              </a:extLst>
            </p:cNvPr>
            <p:cNvSpPr/>
            <p:nvPr/>
          </p:nvSpPr>
          <p:spPr>
            <a:xfrm>
              <a:off x="4184074"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3576591-0E4E-4741-A55D-18F76F38F002}"/>
                </a:ext>
              </a:extLst>
            </p:cNvPr>
            <p:cNvSpPr/>
            <p:nvPr/>
          </p:nvSpPr>
          <p:spPr>
            <a:xfrm>
              <a:off x="4184074"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DCD0B879-EBEC-4963-A514-5CD676BC6C31}"/>
                </a:ext>
              </a:extLst>
            </p:cNvPr>
            <p:cNvSpPr/>
            <p:nvPr/>
          </p:nvSpPr>
          <p:spPr>
            <a:xfrm>
              <a:off x="4184074"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6CF9C4DB-5698-4BFE-B273-CEFBC60AD833}"/>
                </a:ext>
              </a:extLst>
            </p:cNvPr>
            <p:cNvSpPr/>
            <p:nvPr/>
          </p:nvSpPr>
          <p:spPr>
            <a:xfrm>
              <a:off x="4184074"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13DEAF93-1BAC-4DBC-81B8-993A5542944E}"/>
                </a:ext>
              </a:extLst>
            </p:cNvPr>
            <p:cNvSpPr/>
            <p:nvPr/>
          </p:nvSpPr>
          <p:spPr>
            <a:xfrm>
              <a:off x="4184074"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D66D4F0E-73F4-43FE-9664-7D59553945F3}"/>
                </a:ext>
              </a:extLst>
            </p:cNvPr>
            <p:cNvSpPr/>
            <p:nvPr/>
          </p:nvSpPr>
          <p:spPr>
            <a:xfrm>
              <a:off x="4184074"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CEBF9380-84E2-4CF0-B119-4140835AAE25}"/>
                </a:ext>
              </a:extLst>
            </p:cNvPr>
            <p:cNvSpPr/>
            <p:nvPr/>
          </p:nvSpPr>
          <p:spPr>
            <a:xfrm>
              <a:off x="4738256"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70B658DD-ACFA-481D-AA60-ADB56769FD5F}"/>
                </a:ext>
              </a:extLst>
            </p:cNvPr>
            <p:cNvSpPr/>
            <p:nvPr/>
          </p:nvSpPr>
          <p:spPr>
            <a:xfrm>
              <a:off x="4738256"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7A014D0-F06D-417C-B43C-8E93BBD8D6DD}"/>
                </a:ext>
              </a:extLst>
            </p:cNvPr>
            <p:cNvSpPr/>
            <p:nvPr/>
          </p:nvSpPr>
          <p:spPr>
            <a:xfrm>
              <a:off x="4738256"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3815FE6B-3723-4D97-A27C-FCF5409F9CED}"/>
                </a:ext>
              </a:extLst>
            </p:cNvPr>
            <p:cNvSpPr/>
            <p:nvPr/>
          </p:nvSpPr>
          <p:spPr>
            <a:xfrm>
              <a:off x="4738256"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BBA58A3D-B4D9-4772-8A40-5A0FCFF47DD4}"/>
                </a:ext>
              </a:extLst>
            </p:cNvPr>
            <p:cNvSpPr/>
            <p:nvPr/>
          </p:nvSpPr>
          <p:spPr>
            <a:xfrm>
              <a:off x="4738256"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8CB59BC1-6CC0-433D-9B27-6A5AD73A1C08}"/>
                </a:ext>
              </a:extLst>
            </p:cNvPr>
            <p:cNvSpPr/>
            <p:nvPr/>
          </p:nvSpPr>
          <p:spPr>
            <a:xfrm>
              <a:off x="4738256"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87D1CC0B-603C-4FA6-B1EC-ADD434B49119}"/>
                </a:ext>
              </a:extLst>
            </p:cNvPr>
            <p:cNvSpPr/>
            <p:nvPr/>
          </p:nvSpPr>
          <p:spPr>
            <a:xfrm>
              <a:off x="4738256"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5222D1E6-92A3-40FE-8E60-A4690043F86E}"/>
                </a:ext>
              </a:extLst>
            </p:cNvPr>
            <p:cNvSpPr/>
            <p:nvPr/>
          </p:nvSpPr>
          <p:spPr>
            <a:xfrm>
              <a:off x="3075710"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4FFB277D-7E61-4D27-AFE2-5CED2B511C1A}"/>
                </a:ext>
              </a:extLst>
            </p:cNvPr>
            <p:cNvSpPr/>
            <p:nvPr/>
          </p:nvSpPr>
          <p:spPr>
            <a:xfrm>
              <a:off x="5292438"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DF5AE4C7-1708-4002-8FA9-5584574F89EB}"/>
                </a:ext>
              </a:extLst>
            </p:cNvPr>
            <p:cNvSpPr/>
            <p:nvPr/>
          </p:nvSpPr>
          <p:spPr>
            <a:xfrm>
              <a:off x="5292438"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1B92D809-89EA-406D-8959-9BB98C0E743D}"/>
                </a:ext>
              </a:extLst>
            </p:cNvPr>
            <p:cNvSpPr/>
            <p:nvPr/>
          </p:nvSpPr>
          <p:spPr>
            <a:xfrm>
              <a:off x="5292438"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9C56E99F-F3A2-4340-B60B-FB6679D72798}"/>
                </a:ext>
              </a:extLst>
            </p:cNvPr>
            <p:cNvSpPr/>
            <p:nvPr/>
          </p:nvSpPr>
          <p:spPr>
            <a:xfrm>
              <a:off x="5292438"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CAF4BB8-E071-461E-B2F7-1F4D410EC19D}"/>
                </a:ext>
              </a:extLst>
            </p:cNvPr>
            <p:cNvSpPr/>
            <p:nvPr/>
          </p:nvSpPr>
          <p:spPr>
            <a:xfrm>
              <a:off x="5292438"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079F7635-F87B-411F-B5B6-3C7338E41210}"/>
                </a:ext>
              </a:extLst>
            </p:cNvPr>
            <p:cNvSpPr/>
            <p:nvPr/>
          </p:nvSpPr>
          <p:spPr>
            <a:xfrm>
              <a:off x="5292438"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FEF737BF-BEFA-4071-951A-B84AF281C945}"/>
                </a:ext>
              </a:extLst>
            </p:cNvPr>
            <p:cNvSpPr/>
            <p:nvPr/>
          </p:nvSpPr>
          <p:spPr>
            <a:xfrm>
              <a:off x="5292438"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F3209CE3-94DE-44EE-9D94-FC547E90CBE3}"/>
                </a:ext>
              </a:extLst>
            </p:cNvPr>
            <p:cNvSpPr/>
            <p:nvPr/>
          </p:nvSpPr>
          <p:spPr>
            <a:xfrm>
              <a:off x="5846620"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3DE451CF-2983-43B1-9DE2-DEA5E2CA2DD3}"/>
                </a:ext>
              </a:extLst>
            </p:cNvPr>
            <p:cNvSpPr/>
            <p:nvPr/>
          </p:nvSpPr>
          <p:spPr>
            <a:xfrm>
              <a:off x="5846620"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97C05F74-445B-417C-A2BB-41F83AEFF3E2}"/>
                </a:ext>
              </a:extLst>
            </p:cNvPr>
            <p:cNvSpPr/>
            <p:nvPr/>
          </p:nvSpPr>
          <p:spPr>
            <a:xfrm>
              <a:off x="5846620"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C409431D-493D-4930-BDEA-0D97E0525E35}"/>
                </a:ext>
              </a:extLst>
            </p:cNvPr>
            <p:cNvSpPr/>
            <p:nvPr/>
          </p:nvSpPr>
          <p:spPr>
            <a:xfrm>
              <a:off x="5846620"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9E2886C4-2999-4659-BE74-236ACB1AB936}"/>
                </a:ext>
              </a:extLst>
            </p:cNvPr>
            <p:cNvSpPr/>
            <p:nvPr/>
          </p:nvSpPr>
          <p:spPr>
            <a:xfrm>
              <a:off x="5846620"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A7D5586A-0E00-44EB-AB0D-339692FC748E}"/>
                </a:ext>
              </a:extLst>
            </p:cNvPr>
            <p:cNvSpPr/>
            <p:nvPr/>
          </p:nvSpPr>
          <p:spPr>
            <a:xfrm>
              <a:off x="5846620"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2E7A1EB5-61C7-4970-8375-010157E403D2}"/>
                </a:ext>
              </a:extLst>
            </p:cNvPr>
            <p:cNvSpPr/>
            <p:nvPr/>
          </p:nvSpPr>
          <p:spPr>
            <a:xfrm>
              <a:off x="5846620"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159D7517-05AC-4BD6-B367-8C3499315B13}"/>
                </a:ext>
              </a:extLst>
            </p:cNvPr>
            <p:cNvSpPr/>
            <p:nvPr/>
          </p:nvSpPr>
          <p:spPr>
            <a:xfrm>
              <a:off x="6400802"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667BA0C6-02C6-4A14-B964-547B8933EEC2}"/>
                </a:ext>
              </a:extLst>
            </p:cNvPr>
            <p:cNvSpPr/>
            <p:nvPr/>
          </p:nvSpPr>
          <p:spPr>
            <a:xfrm>
              <a:off x="6400802"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21C6F210-227A-445D-BE92-6946CAAADE4A}"/>
                </a:ext>
              </a:extLst>
            </p:cNvPr>
            <p:cNvSpPr/>
            <p:nvPr/>
          </p:nvSpPr>
          <p:spPr>
            <a:xfrm>
              <a:off x="6400802"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719ABB99-52F8-433E-BFC2-B924AEC03A08}"/>
                </a:ext>
              </a:extLst>
            </p:cNvPr>
            <p:cNvSpPr/>
            <p:nvPr/>
          </p:nvSpPr>
          <p:spPr>
            <a:xfrm>
              <a:off x="6400802"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0D9BF10D-3C70-4109-A4E1-C448D66618C5}"/>
                </a:ext>
              </a:extLst>
            </p:cNvPr>
            <p:cNvSpPr/>
            <p:nvPr/>
          </p:nvSpPr>
          <p:spPr>
            <a:xfrm>
              <a:off x="6400802"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CBFF21B6-13BE-4250-A0E9-E9E8F6719183}"/>
                </a:ext>
              </a:extLst>
            </p:cNvPr>
            <p:cNvSpPr/>
            <p:nvPr/>
          </p:nvSpPr>
          <p:spPr>
            <a:xfrm>
              <a:off x="6400802"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168AA1B3-AD63-4289-AFDD-81786CF72310}"/>
                </a:ext>
              </a:extLst>
            </p:cNvPr>
            <p:cNvSpPr/>
            <p:nvPr/>
          </p:nvSpPr>
          <p:spPr>
            <a:xfrm>
              <a:off x="6400802"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E3019867-2958-4663-8A60-15C70DA19499}"/>
                </a:ext>
              </a:extLst>
            </p:cNvPr>
            <p:cNvSpPr/>
            <p:nvPr/>
          </p:nvSpPr>
          <p:spPr>
            <a:xfrm>
              <a:off x="6954984"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48F6EDF2-8983-40BF-88A5-2FBAE98E13C8}"/>
                </a:ext>
              </a:extLst>
            </p:cNvPr>
            <p:cNvSpPr/>
            <p:nvPr/>
          </p:nvSpPr>
          <p:spPr>
            <a:xfrm>
              <a:off x="6954984"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BBDF461D-4117-4F31-87E2-00787D2192A0}"/>
                </a:ext>
              </a:extLst>
            </p:cNvPr>
            <p:cNvSpPr/>
            <p:nvPr/>
          </p:nvSpPr>
          <p:spPr>
            <a:xfrm>
              <a:off x="6954984"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0A06DBA5-C097-494A-957E-F8ECCF5CF628}"/>
                </a:ext>
              </a:extLst>
            </p:cNvPr>
            <p:cNvSpPr/>
            <p:nvPr/>
          </p:nvSpPr>
          <p:spPr>
            <a:xfrm>
              <a:off x="6954984"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7B333DFD-99CB-4F26-B564-D784AD59F5F5}"/>
                </a:ext>
              </a:extLst>
            </p:cNvPr>
            <p:cNvSpPr/>
            <p:nvPr/>
          </p:nvSpPr>
          <p:spPr>
            <a:xfrm>
              <a:off x="6954984"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6E7BD155-F59B-40AE-ACE1-79686A52A6C8}"/>
                </a:ext>
              </a:extLst>
            </p:cNvPr>
            <p:cNvSpPr/>
            <p:nvPr/>
          </p:nvSpPr>
          <p:spPr>
            <a:xfrm>
              <a:off x="6954984"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4ECEF419-58E5-426A-B51C-666BF2A3C557}"/>
                </a:ext>
              </a:extLst>
            </p:cNvPr>
            <p:cNvSpPr/>
            <p:nvPr/>
          </p:nvSpPr>
          <p:spPr>
            <a:xfrm>
              <a:off x="6954984"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EE50CD48-912A-440D-9FAD-4682CEF2ED29}"/>
                </a:ext>
              </a:extLst>
            </p:cNvPr>
            <p:cNvSpPr/>
            <p:nvPr/>
          </p:nvSpPr>
          <p:spPr>
            <a:xfrm>
              <a:off x="7509166"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17BFE32B-7685-4C50-A028-355222F0CB05}"/>
                </a:ext>
              </a:extLst>
            </p:cNvPr>
            <p:cNvSpPr/>
            <p:nvPr/>
          </p:nvSpPr>
          <p:spPr>
            <a:xfrm>
              <a:off x="7509166"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4EFAD7E4-A21F-48A0-8F7C-8581999A1121}"/>
                </a:ext>
              </a:extLst>
            </p:cNvPr>
            <p:cNvSpPr/>
            <p:nvPr/>
          </p:nvSpPr>
          <p:spPr>
            <a:xfrm>
              <a:off x="7509166"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2C6ACC78-28A9-4CAF-A9CD-FEF2421D72AC}"/>
                </a:ext>
              </a:extLst>
            </p:cNvPr>
            <p:cNvSpPr/>
            <p:nvPr/>
          </p:nvSpPr>
          <p:spPr>
            <a:xfrm>
              <a:off x="7509166"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FD4C2B7C-43B9-459C-B435-0171D82FBF88}"/>
                </a:ext>
              </a:extLst>
            </p:cNvPr>
            <p:cNvSpPr/>
            <p:nvPr/>
          </p:nvSpPr>
          <p:spPr>
            <a:xfrm>
              <a:off x="7509166"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30D30B4B-7D1E-4F00-A707-773A63CC0820}"/>
                </a:ext>
              </a:extLst>
            </p:cNvPr>
            <p:cNvSpPr/>
            <p:nvPr/>
          </p:nvSpPr>
          <p:spPr>
            <a:xfrm>
              <a:off x="7509166"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DBE8481A-8CA4-49C3-8BBB-C0B268027A47}"/>
                </a:ext>
              </a:extLst>
            </p:cNvPr>
            <p:cNvSpPr/>
            <p:nvPr/>
          </p:nvSpPr>
          <p:spPr>
            <a:xfrm>
              <a:off x="7509166"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21A884C3-CF59-4A87-9E8D-41A14E16E703}"/>
                </a:ext>
              </a:extLst>
            </p:cNvPr>
            <p:cNvSpPr/>
            <p:nvPr/>
          </p:nvSpPr>
          <p:spPr>
            <a:xfrm>
              <a:off x="1413164" y="23552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black grid">
            <a:extLst>
              <a:ext uri="{FF2B5EF4-FFF2-40B4-BE49-F238E27FC236}">
                <a16:creationId xmlns:a16="http://schemas.microsoft.com/office/drawing/2014/main" id="{7446B036-01A6-4967-97AD-F49E15E0AEE5}"/>
              </a:ext>
            </a:extLst>
          </p:cNvPr>
          <p:cNvGrpSpPr/>
          <p:nvPr/>
        </p:nvGrpSpPr>
        <p:grpSpPr>
          <a:xfrm>
            <a:off x="937638" y="324014"/>
            <a:ext cx="7204366" cy="4433456"/>
            <a:chOff x="858982" y="235526"/>
            <a:chExt cx="7204366" cy="4433456"/>
          </a:xfrm>
        </p:grpSpPr>
        <p:sp>
          <p:nvSpPr>
            <p:cNvPr id="2" name="Rectangle 1">
              <a:extLst>
                <a:ext uri="{FF2B5EF4-FFF2-40B4-BE49-F238E27FC236}">
                  <a16:creationId xmlns:a16="http://schemas.microsoft.com/office/drawing/2014/main" id="{CC35F2EC-FEC6-4EE1-8113-46E9B5C80AD3}"/>
                </a:ext>
              </a:extLst>
            </p:cNvPr>
            <p:cNvSpPr/>
            <p:nvPr/>
          </p:nvSpPr>
          <p:spPr>
            <a:xfrm>
              <a:off x="858982"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A0ABE02-F3E7-4CE1-96E3-E826E42B7E80}"/>
                </a:ext>
              </a:extLst>
            </p:cNvPr>
            <p:cNvSpPr/>
            <p:nvPr/>
          </p:nvSpPr>
          <p:spPr>
            <a:xfrm>
              <a:off x="858982"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4CE6DB-4F5B-4A83-86A0-BE504BA7EAB2}"/>
                </a:ext>
              </a:extLst>
            </p:cNvPr>
            <p:cNvSpPr/>
            <p:nvPr/>
          </p:nvSpPr>
          <p:spPr>
            <a:xfrm>
              <a:off x="858982"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69787A-E05A-45C5-97C7-B6AEFB04DCD7}"/>
                </a:ext>
              </a:extLst>
            </p:cNvPr>
            <p:cNvSpPr/>
            <p:nvPr/>
          </p:nvSpPr>
          <p:spPr>
            <a:xfrm>
              <a:off x="858982"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2C4F46-C5F6-4D17-A801-99E61705323A}"/>
                </a:ext>
              </a:extLst>
            </p:cNvPr>
            <p:cNvSpPr/>
            <p:nvPr/>
          </p:nvSpPr>
          <p:spPr>
            <a:xfrm>
              <a:off x="858982"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FEFE3F-C670-4A6D-A74F-C3AE58E2C095}"/>
                </a:ext>
              </a:extLst>
            </p:cNvPr>
            <p:cNvSpPr/>
            <p:nvPr/>
          </p:nvSpPr>
          <p:spPr>
            <a:xfrm>
              <a:off x="858982"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0EA2995-4B56-4294-8997-D1338463EB4B}"/>
                </a:ext>
              </a:extLst>
            </p:cNvPr>
            <p:cNvSpPr/>
            <p:nvPr/>
          </p:nvSpPr>
          <p:spPr>
            <a:xfrm>
              <a:off x="858982"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DDB37D-6F6A-4CC8-B925-FA2D79D3FAFB}"/>
                </a:ext>
              </a:extLst>
            </p:cNvPr>
            <p:cNvSpPr/>
            <p:nvPr/>
          </p:nvSpPr>
          <p:spPr>
            <a:xfrm>
              <a:off x="1413164"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E3C59A-964D-4FAC-B67E-F4D41547DBA0}"/>
                </a:ext>
              </a:extLst>
            </p:cNvPr>
            <p:cNvSpPr/>
            <p:nvPr/>
          </p:nvSpPr>
          <p:spPr>
            <a:xfrm>
              <a:off x="1413164"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36F5DA1-C98F-4C17-8810-E5D8000B5BB0}"/>
                </a:ext>
              </a:extLst>
            </p:cNvPr>
            <p:cNvSpPr/>
            <p:nvPr/>
          </p:nvSpPr>
          <p:spPr>
            <a:xfrm>
              <a:off x="1413164"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C6DCDB-27EB-48F0-8289-B18A065AD12B}"/>
                </a:ext>
              </a:extLst>
            </p:cNvPr>
            <p:cNvSpPr/>
            <p:nvPr/>
          </p:nvSpPr>
          <p:spPr>
            <a:xfrm>
              <a:off x="1413164"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66E69E-21CC-4F74-B5BF-8947964548D9}"/>
                </a:ext>
              </a:extLst>
            </p:cNvPr>
            <p:cNvSpPr/>
            <p:nvPr/>
          </p:nvSpPr>
          <p:spPr>
            <a:xfrm>
              <a:off x="1413164"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9B26545-D262-4041-846E-D1D99F0921F8}"/>
                </a:ext>
              </a:extLst>
            </p:cNvPr>
            <p:cNvSpPr/>
            <p:nvPr/>
          </p:nvSpPr>
          <p:spPr>
            <a:xfrm>
              <a:off x="1413164"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433D4A6-96F0-4FC1-BF37-36CD32AB4950}"/>
                </a:ext>
              </a:extLst>
            </p:cNvPr>
            <p:cNvSpPr/>
            <p:nvPr/>
          </p:nvSpPr>
          <p:spPr>
            <a:xfrm>
              <a:off x="1413164"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F523B-90E2-4E8C-A488-DAC75CCAB4FD}"/>
                </a:ext>
              </a:extLst>
            </p:cNvPr>
            <p:cNvSpPr/>
            <p:nvPr/>
          </p:nvSpPr>
          <p:spPr>
            <a:xfrm>
              <a:off x="1967346"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2386F4-1380-44AA-9945-442D9DED81EC}"/>
                </a:ext>
              </a:extLst>
            </p:cNvPr>
            <p:cNvSpPr/>
            <p:nvPr/>
          </p:nvSpPr>
          <p:spPr>
            <a:xfrm>
              <a:off x="1967346"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144B38A-4443-47CB-B5B2-ABC571B1C057}"/>
                </a:ext>
              </a:extLst>
            </p:cNvPr>
            <p:cNvSpPr/>
            <p:nvPr/>
          </p:nvSpPr>
          <p:spPr>
            <a:xfrm>
              <a:off x="1967346"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2805B20-42EE-4D3E-9A85-36638FC7C759}"/>
                </a:ext>
              </a:extLst>
            </p:cNvPr>
            <p:cNvSpPr/>
            <p:nvPr/>
          </p:nvSpPr>
          <p:spPr>
            <a:xfrm>
              <a:off x="1967346"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E37DADC-7811-42F3-B0E1-C477C7263032}"/>
                </a:ext>
              </a:extLst>
            </p:cNvPr>
            <p:cNvSpPr/>
            <p:nvPr/>
          </p:nvSpPr>
          <p:spPr>
            <a:xfrm>
              <a:off x="1967346"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E207205-469C-4749-82A0-248740A63A49}"/>
                </a:ext>
              </a:extLst>
            </p:cNvPr>
            <p:cNvSpPr/>
            <p:nvPr/>
          </p:nvSpPr>
          <p:spPr>
            <a:xfrm>
              <a:off x="1967346"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8AAD9B0-3651-42F3-937E-407A91D321F5}"/>
                </a:ext>
              </a:extLst>
            </p:cNvPr>
            <p:cNvSpPr/>
            <p:nvPr/>
          </p:nvSpPr>
          <p:spPr>
            <a:xfrm>
              <a:off x="1967346"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763E4D0-4152-4739-8BE8-82AFD0AE1658}"/>
                </a:ext>
              </a:extLst>
            </p:cNvPr>
            <p:cNvSpPr/>
            <p:nvPr/>
          </p:nvSpPr>
          <p:spPr>
            <a:xfrm>
              <a:off x="2521528"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D604FFA-CA64-49C8-B1C4-04384475AF71}"/>
                </a:ext>
              </a:extLst>
            </p:cNvPr>
            <p:cNvSpPr/>
            <p:nvPr/>
          </p:nvSpPr>
          <p:spPr>
            <a:xfrm>
              <a:off x="2521528"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2B3E625-A1B1-4C25-9949-B8EAFE459AFB}"/>
                </a:ext>
              </a:extLst>
            </p:cNvPr>
            <p:cNvSpPr/>
            <p:nvPr/>
          </p:nvSpPr>
          <p:spPr>
            <a:xfrm>
              <a:off x="2521528"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3619622-7EB8-4258-80D3-033804A18C7C}"/>
                </a:ext>
              </a:extLst>
            </p:cNvPr>
            <p:cNvSpPr/>
            <p:nvPr/>
          </p:nvSpPr>
          <p:spPr>
            <a:xfrm>
              <a:off x="2521528"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BDCAD24-09EE-4C4B-8831-A6E9CD0AD391}"/>
                </a:ext>
              </a:extLst>
            </p:cNvPr>
            <p:cNvSpPr/>
            <p:nvPr/>
          </p:nvSpPr>
          <p:spPr>
            <a:xfrm>
              <a:off x="2521528"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DD0A561-0A8F-4DC6-9711-E234193D6489}"/>
                </a:ext>
              </a:extLst>
            </p:cNvPr>
            <p:cNvSpPr/>
            <p:nvPr/>
          </p:nvSpPr>
          <p:spPr>
            <a:xfrm>
              <a:off x="2521528"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777B9D1-3105-45F9-A79C-26E3C7C21A28}"/>
                </a:ext>
              </a:extLst>
            </p:cNvPr>
            <p:cNvSpPr/>
            <p:nvPr/>
          </p:nvSpPr>
          <p:spPr>
            <a:xfrm>
              <a:off x="2521528"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C03C34F-C3BF-4C27-BC8D-FC06396B5CF0}"/>
                </a:ext>
              </a:extLst>
            </p:cNvPr>
            <p:cNvSpPr/>
            <p:nvPr/>
          </p:nvSpPr>
          <p:spPr>
            <a:xfrm>
              <a:off x="3075710"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504CF95-1489-48E6-A78A-892030D30FD6}"/>
                </a:ext>
              </a:extLst>
            </p:cNvPr>
            <p:cNvSpPr/>
            <p:nvPr/>
          </p:nvSpPr>
          <p:spPr>
            <a:xfrm>
              <a:off x="3075710"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468BB95-1225-46CA-B271-4710340A9233}"/>
                </a:ext>
              </a:extLst>
            </p:cNvPr>
            <p:cNvSpPr/>
            <p:nvPr/>
          </p:nvSpPr>
          <p:spPr>
            <a:xfrm>
              <a:off x="3075710"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2CF2E73-0F7B-4336-BCD8-5B1DC4298F47}"/>
                </a:ext>
              </a:extLst>
            </p:cNvPr>
            <p:cNvSpPr/>
            <p:nvPr/>
          </p:nvSpPr>
          <p:spPr>
            <a:xfrm>
              <a:off x="3075710"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10C0E32-AE46-49E7-AC7D-524DEEC8B093}"/>
                </a:ext>
              </a:extLst>
            </p:cNvPr>
            <p:cNvSpPr/>
            <p:nvPr/>
          </p:nvSpPr>
          <p:spPr>
            <a:xfrm>
              <a:off x="3075710"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0C29782-0DB9-4AB3-81D4-5E4752ED6447}"/>
                </a:ext>
              </a:extLst>
            </p:cNvPr>
            <p:cNvSpPr/>
            <p:nvPr/>
          </p:nvSpPr>
          <p:spPr>
            <a:xfrm>
              <a:off x="3075710"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40D8EB0-BC08-4CB8-9B0A-598323CA6ABA}"/>
                </a:ext>
              </a:extLst>
            </p:cNvPr>
            <p:cNvSpPr/>
            <p:nvPr/>
          </p:nvSpPr>
          <p:spPr>
            <a:xfrm>
              <a:off x="3629892"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FAF7C61-BC37-4305-AF3C-17AA84E5E632}"/>
                </a:ext>
              </a:extLst>
            </p:cNvPr>
            <p:cNvSpPr/>
            <p:nvPr/>
          </p:nvSpPr>
          <p:spPr>
            <a:xfrm>
              <a:off x="3629892"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D1385C6-18C2-40EB-AB8D-53CD62CD111A}"/>
                </a:ext>
              </a:extLst>
            </p:cNvPr>
            <p:cNvSpPr/>
            <p:nvPr/>
          </p:nvSpPr>
          <p:spPr>
            <a:xfrm>
              <a:off x="3629892"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C8AD26F-02A6-42E8-84EB-00DB5ACEFF21}"/>
                </a:ext>
              </a:extLst>
            </p:cNvPr>
            <p:cNvSpPr/>
            <p:nvPr/>
          </p:nvSpPr>
          <p:spPr>
            <a:xfrm>
              <a:off x="3629892"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131C01F-54B8-45DA-AA95-A350D4C372B7}"/>
                </a:ext>
              </a:extLst>
            </p:cNvPr>
            <p:cNvSpPr/>
            <p:nvPr/>
          </p:nvSpPr>
          <p:spPr>
            <a:xfrm>
              <a:off x="3629892"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4554AA7-D4EA-42BF-BF11-E0BF5AA1FA67}"/>
                </a:ext>
              </a:extLst>
            </p:cNvPr>
            <p:cNvSpPr/>
            <p:nvPr/>
          </p:nvSpPr>
          <p:spPr>
            <a:xfrm>
              <a:off x="3629892"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AD4D04E-659E-45B4-AEB9-1F47F67376B5}"/>
                </a:ext>
              </a:extLst>
            </p:cNvPr>
            <p:cNvSpPr/>
            <p:nvPr/>
          </p:nvSpPr>
          <p:spPr>
            <a:xfrm>
              <a:off x="3629892"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A2DF6FF-63B4-41C1-8605-43F874E451FB}"/>
                </a:ext>
              </a:extLst>
            </p:cNvPr>
            <p:cNvSpPr/>
            <p:nvPr/>
          </p:nvSpPr>
          <p:spPr>
            <a:xfrm>
              <a:off x="4184074"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6D639F7-F037-4DBE-A775-C8B4BDDAD2A0}"/>
                </a:ext>
              </a:extLst>
            </p:cNvPr>
            <p:cNvSpPr/>
            <p:nvPr/>
          </p:nvSpPr>
          <p:spPr>
            <a:xfrm>
              <a:off x="4184074"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76490E6-7EC7-4686-83AD-B29C4D7E47BC}"/>
                </a:ext>
              </a:extLst>
            </p:cNvPr>
            <p:cNvSpPr/>
            <p:nvPr/>
          </p:nvSpPr>
          <p:spPr>
            <a:xfrm>
              <a:off x="4184074"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2E0AF35-11CA-427C-B727-57590931DCD3}"/>
                </a:ext>
              </a:extLst>
            </p:cNvPr>
            <p:cNvSpPr/>
            <p:nvPr/>
          </p:nvSpPr>
          <p:spPr>
            <a:xfrm>
              <a:off x="4184074"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1D3981-126D-4853-9653-B7F113B52534}"/>
                </a:ext>
              </a:extLst>
            </p:cNvPr>
            <p:cNvSpPr/>
            <p:nvPr/>
          </p:nvSpPr>
          <p:spPr>
            <a:xfrm>
              <a:off x="4184074"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3B17FEB-EFF8-4124-BF48-B7B905935F31}"/>
                </a:ext>
              </a:extLst>
            </p:cNvPr>
            <p:cNvSpPr/>
            <p:nvPr/>
          </p:nvSpPr>
          <p:spPr>
            <a:xfrm>
              <a:off x="4184074"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24FBBF8-AD23-4FE4-A7C5-B9010DCC5622}"/>
                </a:ext>
              </a:extLst>
            </p:cNvPr>
            <p:cNvSpPr/>
            <p:nvPr/>
          </p:nvSpPr>
          <p:spPr>
            <a:xfrm>
              <a:off x="4184074"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9CF71AB-276E-4B9A-A7F9-3AE0BFFC1630}"/>
                </a:ext>
              </a:extLst>
            </p:cNvPr>
            <p:cNvSpPr/>
            <p:nvPr/>
          </p:nvSpPr>
          <p:spPr>
            <a:xfrm>
              <a:off x="4738256"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083E500-1963-46ED-AF38-E2C0C8FBA340}"/>
                </a:ext>
              </a:extLst>
            </p:cNvPr>
            <p:cNvSpPr/>
            <p:nvPr/>
          </p:nvSpPr>
          <p:spPr>
            <a:xfrm>
              <a:off x="4738256"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70C08C5-4618-4F50-A9FA-C66D818643E9}"/>
                </a:ext>
              </a:extLst>
            </p:cNvPr>
            <p:cNvSpPr/>
            <p:nvPr/>
          </p:nvSpPr>
          <p:spPr>
            <a:xfrm>
              <a:off x="4738256"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FE868EB-C580-47DE-96D2-62C693C3B543}"/>
                </a:ext>
              </a:extLst>
            </p:cNvPr>
            <p:cNvSpPr/>
            <p:nvPr/>
          </p:nvSpPr>
          <p:spPr>
            <a:xfrm>
              <a:off x="4738256"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8E09698-4304-4E2E-9C63-B2759FA8178A}"/>
                </a:ext>
              </a:extLst>
            </p:cNvPr>
            <p:cNvSpPr/>
            <p:nvPr/>
          </p:nvSpPr>
          <p:spPr>
            <a:xfrm>
              <a:off x="4738256"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0C4554C-EA91-4624-A909-742253C5703B}"/>
                </a:ext>
              </a:extLst>
            </p:cNvPr>
            <p:cNvSpPr/>
            <p:nvPr/>
          </p:nvSpPr>
          <p:spPr>
            <a:xfrm>
              <a:off x="4738256"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F6CAED5-2457-40F6-9F2B-82A3372A064C}"/>
                </a:ext>
              </a:extLst>
            </p:cNvPr>
            <p:cNvSpPr/>
            <p:nvPr/>
          </p:nvSpPr>
          <p:spPr>
            <a:xfrm>
              <a:off x="4738256"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AB95D37-A6A6-4F8A-A524-E55C6E603AA4}"/>
                </a:ext>
              </a:extLst>
            </p:cNvPr>
            <p:cNvSpPr/>
            <p:nvPr/>
          </p:nvSpPr>
          <p:spPr>
            <a:xfrm>
              <a:off x="3075710"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97BC593-A272-4E1C-8ADB-3FB37E45CB51}"/>
                </a:ext>
              </a:extLst>
            </p:cNvPr>
            <p:cNvSpPr/>
            <p:nvPr/>
          </p:nvSpPr>
          <p:spPr>
            <a:xfrm>
              <a:off x="5292438"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F578BBFE-BE20-49CB-8E59-19916C0EC8B6}"/>
                </a:ext>
              </a:extLst>
            </p:cNvPr>
            <p:cNvSpPr/>
            <p:nvPr/>
          </p:nvSpPr>
          <p:spPr>
            <a:xfrm>
              <a:off x="5292438"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568CE2-FDE2-4C30-BBCD-D03E0324F3BE}"/>
                </a:ext>
              </a:extLst>
            </p:cNvPr>
            <p:cNvSpPr/>
            <p:nvPr/>
          </p:nvSpPr>
          <p:spPr>
            <a:xfrm>
              <a:off x="5292438"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237413B-47B0-4511-B390-42EC2C2A02D5}"/>
                </a:ext>
              </a:extLst>
            </p:cNvPr>
            <p:cNvSpPr/>
            <p:nvPr/>
          </p:nvSpPr>
          <p:spPr>
            <a:xfrm>
              <a:off x="5292438"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D3D9661-46B5-4E6F-B6A4-3C9D8A455F7F}"/>
                </a:ext>
              </a:extLst>
            </p:cNvPr>
            <p:cNvSpPr/>
            <p:nvPr/>
          </p:nvSpPr>
          <p:spPr>
            <a:xfrm>
              <a:off x="5292438"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D3001C5-E75C-4E42-A384-04C26859BB9B}"/>
                </a:ext>
              </a:extLst>
            </p:cNvPr>
            <p:cNvSpPr/>
            <p:nvPr/>
          </p:nvSpPr>
          <p:spPr>
            <a:xfrm>
              <a:off x="5292438"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87921BC7-FCCE-443F-A83C-64401541F9EC}"/>
                </a:ext>
              </a:extLst>
            </p:cNvPr>
            <p:cNvSpPr/>
            <p:nvPr/>
          </p:nvSpPr>
          <p:spPr>
            <a:xfrm>
              <a:off x="5292438"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4792025-A4C7-4FEA-8C65-17A7F2A6C11B}"/>
                </a:ext>
              </a:extLst>
            </p:cNvPr>
            <p:cNvSpPr/>
            <p:nvPr/>
          </p:nvSpPr>
          <p:spPr>
            <a:xfrm>
              <a:off x="5846620"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B4E2987-F736-43CE-9D5F-8536F624DEA5}"/>
                </a:ext>
              </a:extLst>
            </p:cNvPr>
            <p:cNvSpPr/>
            <p:nvPr/>
          </p:nvSpPr>
          <p:spPr>
            <a:xfrm>
              <a:off x="5846620"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669C10F-DD37-4222-98B8-13791851587B}"/>
                </a:ext>
              </a:extLst>
            </p:cNvPr>
            <p:cNvSpPr/>
            <p:nvPr/>
          </p:nvSpPr>
          <p:spPr>
            <a:xfrm>
              <a:off x="5846620"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E363149-F0A4-4327-95A8-781300CA3F1C}"/>
                </a:ext>
              </a:extLst>
            </p:cNvPr>
            <p:cNvSpPr/>
            <p:nvPr/>
          </p:nvSpPr>
          <p:spPr>
            <a:xfrm>
              <a:off x="5846620"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13924110-9488-4474-BA88-2B1E5D525587}"/>
                </a:ext>
              </a:extLst>
            </p:cNvPr>
            <p:cNvSpPr/>
            <p:nvPr/>
          </p:nvSpPr>
          <p:spPr>
            <a:xfrm>
              <a:off x="5846620"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EA20DEF-3920-42C0-A459-CA0A8DDB5BA5}"/>
                </a:ext>
              </a:extLst>
            </p:cNvPr>
            <p:cNvSpPr/>
            <p:nvPr/>
          </p:nvSpPr>
          <p:spPr>
            <a:xfrm>
              <a:off x="5846620"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55B878D-AFD8-4618-84BE-FD9352CE6BDD}"/>
                </a:ext>
              </a:extLst>
            </p:cNvPr>
            <p:cNvSpPr/>
            <p:nvPr/>
          </p:nvSpPr>
          <p:spPr>
            <a:xfrm>
              <a:off x="5846620"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13B56E9-D9F4-4F83-A7C9-3D66B4885A49}"/>
                </a:ext>
              </a:extLst>
            </p:cNvPr>
            <p:cNvSpPr/>
            <p:nvPr/>
          </p:nvSpPr>
          <p:spPr>
            <a:xfrm>
              <a:off x="6400802"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4B53273-703A-4E23-82E6-3A04D73E0BFE}"/>
                </a:ext>
              </a:extLst>
            </p:cNvPr>
            <p:cNvSpPr/>
            <p:nvPr/>
          </p:nvSpPr>
          <p:spPr>
            <a:xfrm>
              <a:off x="6400802"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F920629-B46A-4002-AAAF-698C2813A87F}"/>
                </a:ext>
              </a:extLst>
            </p:cNvPr>
            <p:cNvSpPr/>
            <p:nvPr/>
          </p:nvSpPr>
          <p:spPr>
            <a:xfrm>
              <a:off x="6400802"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02E1C2D-EAED-4D2F-A533-6744FC9817C6}"/>
                </a:ext>
              </a:extLst>
            </p:cNvPr>
            <p:cNvSpPr/>
            <p:nvPr/>
          </p:nvSpPr>
          <p:spPr>
            <a:xfrm>
              <a:off x="6400802"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29C99B9-23B6-4052-ABA0-26187729C385}"/>
                </a:ext>
              </a:extLst>
            </p:cNvPr>
            <p:cNvSpPr/>
            <p:nvPr/>
          </p:nvSpPr>
          <p:spPr>
            <a:xfrm>
              <a:off x="6400802"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1F99475-E555-4B1F-A3A0-1DC8B1FC2589}"/>
                </a:ext>
              </a:extLst>
            </p:cNvPr>
            <p:cNvSpPr/>
            <p:nvPr/>
          </p:nvSpPr>
          <p:spPr>
            <a:xfrm>
              <a:off x="6400802"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AA3F509-5B8B-4EDA-B4F1-FF9D6641251F}"/>
                </a:ext>
              </a:extLst>
            </p:cNvPr>
            <p:cNvSpPr/>
            <p:nvPr/>
          </p:nvSpPr>
          <p:spPr>
            <a:xfrm>
              <a:off x="6400802"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088B5E0-19B0-4902-A31F-9D0EFB8FD71B}"/>
                </a:ext>
              </a:extLst>
            </p:cNvPr>
            <p:cNvSpPr/>
            <p:nvPr/>
          </p:nvSpPr>
          <p:spPr>
            <a:xfrm>
              <a:off x="6954984"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BB78A014-1D6E-44AA-AE7E-50B43D5ABE16}"/>
                </a:ext>
              </a:extLst>
            </p:cNvPr>
            <p:cNvSpPr/>
            <p:nvPr/>
          </p:nvSpPr>
          <p:spPr>
            <a:xfrm>
              <a:off x="6954984"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FC6D26B-DFCC-4D96-913B-668716F30F93}"/>
                </a:ext>
              </a:extLst>
            </p:cNvPr>
            <p:cNvSpPr/>
            <p:nvPr/>
          </p:nvSpPr>
          <p:spPr>
            <a:xfrm>
              <a:off x="6954984"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903FC1D-27A8-4409-B448-C763D16AB15A}"/>
                </a:ext>
              </a:extLst>
            </p:cNvPr>
            <p:cNvSpPr/>
            <p:nvPr/>
          </p:nvSpPr>
          <p:spPr>
            <a:xfrm>
              <a:off x="6954984"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EE08844-4398-41B7-A55D-CC129C1751AD}"/>
                </a:ext>
              </a:extLst>
            </p:cNvPr>
            <p:cNvSpPr/>
            <p:nvPr/>
          </p:nvSpPr>
          <p:spPr>
            <a:xfrm>
              <a:off x="6954984"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D781B11-32AD-417B-8558-9F231A6F144D}"/>
                </a:ext>
              </a:extLst>
            </p:cNvPr>
            <p:cNvSpPr/>
            <p:nvPr/>
          </p:nvSpPr>
          <p:spPr>
            <a:xfrm>
              <a:off x="6954984"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2EB55FA-F0D2-4429-A6F3-E9002E9BFB3C}"/>
                </a:ext>
              </a:extLst>
            </p:cNvPr>
            <p:cNvSpPr/>
            <p:nvPr/>
          </p:nvSpPr>
          <p:spPr>
            <a:xfrm>
              <a:off x="6954984"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6D3CA4D-2513-4583-9313-D768C6BD619D}"/>
                </a:ext>
              </a:extLst>
            </p:cNvPr>
            <p:cNvSpPr/>
            <p:nvPr/>
          </p:nvSpPr>
          <p:spPr>
            <a:xfrm>
              <a:off x="7509166"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052B770F-120A-48DD-AD24-7EB6F8440FC4}"/>
                </a:ext>
              </a:extLst>
            </p:cNvPr>
            <p:cNvSpPr/>
            <p:nvPr/>
          </p:nvSpPr>
          <p:spPr>
            <a:xfrm>
              <a:off x="7509166"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FA4D95B-7DF2-4D71-90EE-B91D01BCE4C5}"/>
                </a:ext>
              </a:extLst>
            </p:cNvPr>
            <p:cNvSpPr/>
            <p:nvPr/>
          </p:nvSpPr>
          <p:spPr>
            <a:xfrm>
              <a:off x="7509166"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9052401-10ED-4A70-9DF0-7D7AF2115AA3}"/>
                </a:ext>
              </a:extLst>
            </p:cNvPr>
            <p:cNvSpPr/>
            <p:nvPr/>
          </p:nvSpPr>
          <p:spPr>
            <a:xfrm>
              <a:off x="7509166"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DB7461C-2E16-4AAD-AC94-831A624DDBB7}"/>
                </a:ext>
              </a:extLst>
            </p:cNvPr>
            <p:cNvSpPr/>
            <p:nvPr/>
          </p:nvSpPr>
          <p:spPr>
            <a:xfrm>
              <a:off x="7509166"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D8566CD8-570B-4BA0-9F5F-5E47B0A6AFA6}"/>
                </a:ext>
              </a:extLst>
            </p:cNvPr>
            <p:cNvSpPr/>
            <p:nvPr/>
          </p:nvSpPr>
          <p:spPr>
            <a:xfrm>
              <a:off x="7509166"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041CB65D-23DC-4A6E-B89A-F744A8F87F10}"/>
                </a:ext>
              </a:extLst>
            </p:cNvPr>
            <p:cNvSpPr/>
            <p:nvPr/>
          </p:nvSpPr>
          <p:spPr>
            <a:xfrm>
              <a:off x="7509166"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62549CD-1C00-4EC9-AB15-08E0B3E30970}"/>
                </a:ext>
              </a:extLst>
            </p:cNvPr>
            <p:cNvSpPr/>
            <p:nvPr/>
          </p:nvSpPr>
          <p:spPr>
            <a:xfrm>
              <a:off x="1413164" y="23552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TextBox 97">
            <a:extLst>
              <a:ext uri="{FF2B5EF4-FFF2-40B4-BE49-F238E27FC236}">
                <a16:creationId xmlns:a16="http://schemas.microsoft.com/office/drawing/2014/main" id="{A3364FD3-0AB3-4776-B3F2-25CEDBDA82BF}"/>
              </a:ext>
            </a:extLst>
          </p:cNvPr>
          <p:cNvSpPr txBox="1"/>
          <p:nvPr/>
        </p:nvSpPr>
        <p:spPr>
          <a:xfrm>
            <a:off x="176981" y="5270090"/>
            <a:ext cx="8790038" cy="1369606"/>
          </a:xfrm>
          <a:prstGeom prst="rect">
            <a:avLst/>
          </a:prstGeom>
          <a:noFill/>
        </p:spPr>
        <p:txBody>
          <a:bodyPr wrap="square" rtlCol="0">
            <a:spAutoFit/>
          </a:bodyPr>
          <a:lstStyle/>
          <a:p>
            <a:pPr algn="ctr"/>
            <a:r>
              <a:rPr lang="en-US" sz="2500" dirty="0">
                <a:latin typeface="Cambria" panose="02040503050406030204" pitchFamily="18" charset="0"/>
                <a:ea typeface="Cambria" panose="02040503050406030204" pitchFamily="18" charset="0"/>
              </a:rPr>
              <a:t>What to do with the existing tiling scheme in NATRF2022?</a:t>
            </a:r>
          </a:p>
          <a:p>
            <a:pPr marL="342900" indent="-342900">
              <a:spcBef>
                <a:spcPts val="1200"/>
              </a:spcBef>
              <a:buFont typeface="Arial" panose="020B0604020202020204" pitchFamily="34" charset="0"/>
              <a:buChar char="•"/>
            </a:pPr>
            <a:r>
              <a:rPr lang="en-US" sz="2400" dirty="0">
                <a:latin typeface="Cambria" panose="02040503050406030204" pitchFamily="18" charset="0"/>
                <a:ea typeface="Cambria" panose="02040503050406030204" pitchFamily="18" charset="0"/>
                <a:sym typeface="Wingdings" panose="05000000000000000000" pitchFamily="2" charset="2"/>
              </a:rPr>
              <a:t>Maintain same footprints, so uneven coordinates at corners?</a:t>
            </a:r>
            <a:endParaRPr lang="en-US" sz="24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New footprints, but cleaner coordinates?           Both options?</a:t>
            </a:r>
          </a:p>
        </p:txBody>
      </p:sp>
    </p:spTree>
    <p:extLst>
      <p:ext uri="{BB962C8B-B14F-4D97-AF65-F5344CB8AC3E}">
        <p14:creationId xmlns:p14="http://schemas.microsoft.com/office/powerpoint/2010/main" val="239054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childTnLst>
                          </p:cTn>
                        </p:par>
                        <p:par>
                          <p:cTn id="8" fill="hold">
                            <p:stCondLst>
                              <p:cond delay="1750"/>
                            </p:stCondLst>
                            <p:childTnLst>
                              <p:par>
                                <p:cTn id="9" presetID="1"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22222E-6 2.59259E-6 L -0.0165 -0.02431 " pathEditMode="relative" rAng="0" ptsTypes="AA">
                                      <p:cBhvr>
                                        <p:cTn id="14" dur="2000" fill="hold"/>
                                        <p:tgtEl>
                                          <p:spTgt spid="99"/>
                                        </p:tgtEl>
                                        <p:attrNameLst>
                                          <p:attrName>ppt_x</p:attrName>
                                          <p:attrName>ppt_y</p:attrName>
                                        </p:attrNameLst>
                                      </p:cBhvr>
                                      <p:rCtr x="-833" y="-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504924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sz="4900" b="1" dirty="0">
                <a:uFill>
                  <a:solidFill>
                    <a:srgbClr val="1F497D"/>
                  </a:solidFill>
                </a:uFill>
                <a:latin typeface="Cambria" panose="02040503050406030204" pitchFamily="18" charset="0"/>
                <a:cs typeface="Arial"/>
              </a:rPr>
              <a:t>North </a:t>
            </a:r>
            <a:r>
              <a:rPr sz="4900" b="1" spc="-7" dirty="0">
                <a:uFill>
                  <a:solidFill>
                    <a:srgbClr val="1F497D"/>
                  </a:solidFill>
                </a:uFill>
                <a:latin typeface="Cambria" panose="02040503050406030204" pitchFamily="18" charset="0"/>
                <a:cs typeface="Arial"/>
              </a:rPr>
              <a:t>American </a:t>
            </a:r>
            <a:r>
              <a:rPr lang="en-US" sz="4900" b="1" spc="-7" dirty="0">
                <a:uFill>
                  <a:solidFill>
                    <a:srgbClr val="1F497D"/>
                  </a:solidFill>
                </a:uFill>
                <a:latin typeface="Cambria" panose="02040503050406030204" pitchFamily="18" charset="0"/>
                <a:cs typeface="Arial"/>
              </a:rPr>
              <a:t>Vertical </a:t>
            </a:r>
            <a:r>
              <a:rPr lang="en-US" sz="4900" b="1" spc="-20" dirty="0">
                <a:uFill>
                  <a:solidFill>
                    <a:srgbClr val="1F497D"/>
                  </a:solidFill>
                </a:uFill>
                <a:latin typeface="Cambria" panose="02040503050406030204" pitchFamily="18" charset="0"/>
                <a:cs typeface="Arial"/>
              </a:rPr>
              <a:t>Datum </a:t>
            </a:r>
          </a:p>
          <a:p>
            <a:pPr marL="16933" algn="ctr">
              <a:spcBef>
                <a:spcPts val="0"/>
              </a:spcBef>
              <a:buSzPct val="159375"/>
              <a:tabLst>
                <a:tab pos="397077" algn="l"/>
                <a:tab pos="397923" algn="l"/>
              </a:tabLst>
            </a:pPr>
            <a:r>
              <a:rPr lang="en-US" sz="5400" b="1" spc="-20" dirty="0">
                <a:uFill>
                  <a:solidFill>
                    <a:srgbClr val="1F497D"/>
                  </a:solidFill>
                </a:uFill>
                <a:latin typeface="Cambria" panose="02040503050406030204" pitchFamily="18" charset="0"/>
                <a:cs typeface="Arial"/>
              </a:rPr>
              <a:t>of 1988</a:t>
            </a:r>
            <a:endParaRPr lang="en-US" sz="5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VD88</a:t>
            </a:r>
          </a:p>
          <a:p>
            <a:pPr marL="16933" algn="ctr">
              <a:spcBef>
                <a:spcPts val="0"/>
              </a:spcBef>
              <a:buSzPct val="159375"/>
              <a:tabLst>
                <a:tab pos="397077" algn="l"/>
                <a:tab pos="397923" algn="l"/>
              </a:tabLst>
            </a:pPr>
            <a:endParaRPr lang="en-US" sz="6000" b="1" i="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6000" b="1" i="1" spc="-20" dirty="0">
                <a:solidFill>
                  <a:schemeClr val="tx1">
                    <a:lumMod val="50000"/>
                    <a:lumOff val="50000"/>
                  </a:schemeClr>
                </a:solidFill>
                <a:uFill>
                  <a:solidFill>
                    <a:srgbClr val="C00000"/>
                  </a:solidFill>
                </a:uFill>
                <a:latin typeface="Cambria" panose="02040503050406030204" pitchFamily="18" charset="0"/>
                <a:cs typeface="Arial Black"/>
              </a:rPr>
              <a:t>will be replaced by</a:t>
            </a:r>
          </a:p>
        </p:txBody>
      </p:sp>
    </p:spTree>
    <p:extLst>
      <p:ext uri="{BB962C8B-B14F-4D97-AF65-F5344CB8AC3E}">
        <p14:creationId xmlns:p14="http://schemas.microsoft.com/office/powerpoint/2010/main" val="22634073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78763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lang="en-US" sz="5400" b="1" dirty="0">
                <a:uFill>
                  <a:solidFill>
                    <a:srgbClr val="1F497D"/>
                  </a:solidFill>
                </a:uFill>
                <a:latin typeface="Cambria" panose="02040503050406030204" pitchFamily="18" charset="0"/>
                <a:cs typeface="Arial"/>
              </a:rPr>
              <a:t>North American-Pacific Geopotential Datum of 2022</a:t>
            </a:r>
            <a:r>
              <a:rPr lang="en-US" sz="5400" b="1" spc="-7" dirty="0">
                <a:uFill>
                  <a:solidFill>
                    <a:srgbClr val="1F497D"/>
                  </a:solidFill>
                </a:uFill>
                <a:latin typeface="Cambria" panose="02040503050406030204" pitchFamily="18" charset="0"/>
                <a:cs typeface="Arial"/>
              </a:rPr>
              <a:t> </a:t>
            </a: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PGD</a:t>
            </a:r>
            <a:r>
              <a:rPr sz="6000" b="1" spc="-20" dirty="0">
                <a:solidFill>
                  <a:srgbClr val="C00000"/>
                </a:solidFill>
                <a:uFill>
                  <a:solidFill>
                    <a:srgbClr val="C00000"/>
                  </a:solidFill>
                </a:uFill>
                <a:latin typeface="Cambria" panose="02040503050406030204" pitchFamily="18" charset="0"/>
                <a:cs typeface="Arial Black"/>
              </a:rPr>
              <a:t>2022</a:t>
            </a:r>
            <a:endParaRPr lang="en-US" sz="60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endParaRPr lang="en-US" sz="44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5400" b="1" spc="-20" dirty="0">
                <a:solidFill>
                  <a:srgbClr val="C00000"/>
                </a:solidFill>
                <a:uFill>
                  <a:solidFill>
                    <a:srgbClr val="C00000"/>
                  </a:solidFill>
                </a:uFill>
                <a:latin typeface="Cambria" panose="02040503050406030204" pitchFamily="18" charset="0"/>
                <a:cs typeface="Arial Black"/>
              </a:rPr>
              <a:t>(pronounced: nap-</a:t>
            </a:r>
            <a:r>
              <a:rPr lang="en-US" sz="5400" b="1" spc="-20" dirty="0" err="1">
                <a:solidFill>
                  <a:srgbClr val="C00000"/>
                </a:solidFill>
                <a:uFill>
                  <a:solidFill>
                    <a:srgbClr val="C00000"/>
                  </a:solidFill>
                </a:uFill>
                <a:latin typeface="Cambria" panose="02040503050406030204" pitchFamily="18" charset="0"/>
                <a:cs typeface="Arial Black"/>
              </a:rPr>
              <a:t>jee</a:t>
            </a:r>
            <a:r>
              <a:rPr lang="en-US" sz="5400" b="1" spc="-20" dirty="0">
                <a:solidFill>
                  <a:srgbClr val="C00000"/>
                </a:solidFill>
                <a:uFill>
                  <a:solidFill>
                    <a:srgbClr val="C00000"/>
                  </a:solidFill>
                </a:uFill>
                <a:latin typeface="Cambria" panose="02040503050406030204" pitchFamily="18" charset="0"/>
                <a:cs typeface="Arial Black"/>
              </a:rPr>
              <a:t>-</a:t>
            </a:r>
            <a:r>
              <a:rPr lang="en-US" sz="5400" b="1" spc="-20" dirty="0" err="1">
                <a:solidFill>
                  <a:srgbClr val="C00000"/>
                </a:solidFill>
                <a:uFill>
                  <a:solidFill>
                    <a:srgbClr val="C00000"/>
                  </a:solidFill>
                </a:uFill>
                <a:latin typeface="Cambria" panose="02040503050406030204" pitchFamily="18" charset="0"/>
                <a:cs typeface="Arial Black"/>
              </a:rPr>
              <a:t>dee</a:t>
            </a:r>
            <a:r>
              <a:rPr lang="en-US" sz="5400" b="1" spc="-20" dirty="0">
                <a:solidFill>
                  <a:srgbClr val="C00000"/>
                </a:solidFill>
                <a:uFill>
                  <a:solidFill>
                    <a:srgbClr val="C00000"/>
                  </a:solidFill>
                </a:uFill>
                <a:latin typeface="Cambria" panose="02040503050406030204" pitchFamily="18" charset="0"/>
                <a:cs typeface="Arial Black"/>
              </a:rPr>
              <a:t>)</a:t>
            </a:r>
            <a:endParaRPr sz="5400" dirty="0">
              <a:latin typeface="Cambria" panose="02040503050406030204" pitchFamily="18" charset="0"/>
              <a:cs typeface="Arial Black"/>
            </a:endParaRPr>
          </a:p>
        </p:txBody>
      </p:sp>
    </p:spTree>
    <p:extLst>
      <p:ext uri="{BB962C8B-B14F-4D97-AF65-F5344CB8AC3E}">
        <p14:creationId xmlns:p14="http://schemas.microsoft.com/office/powerpoint/2010/main" val="770962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2233090"/>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NAVD88 geoids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versus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NAPGD2022 geoids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167352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Two types of geoid models</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846619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created from “scratch” with various types of gravity data</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ts val="80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simply a gravimetric geoid then </a:t>
            </a:r>
            <a:r>
              <a:rPr kumimoji="0" lang="en-US" sz="3000" b="0" i="0" u="sng"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best fit some vertical datum</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like NAVD88</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366023901"/>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494739"/>
            <a:ext cx="8739769" cy="4079720"/>
          </a:xfrm>
          <a:prstGeom prst="rect">
            <a:avLst/>
          </a:prstGeom>
        </p:spPr>
        <p:txBody>
          <a:bodyPr vert="horz" wrap="square" lIns="0" tIns="97790" rIns="0" bIns="0" rtlCol="0">
            <a:noAutofit/>
          </a:bodyPr>
          <a:lstStyle/>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cxnSp>
        <p:nvCxnSpPr>
          <p:cNvPr id="5" name="Straight Arrow Connector 4"/>
          <p:cNvCxnSpPr/>
          <p:nvPr/>
        </p:nvCxnSpPr>
        <p:spPr>
          <a:xfrm flipH="1">
            <a:off x="1461972"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106601"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831614" y="3231307"/>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677025" y="3231308"/>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902437" y="3736134"/>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bwMode="auto">
          <a:xfrm>
            <a:off x="1042640" y="3764709"/>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1" name="Oval 30"/>
          <p:cNvSpPr/>
          <p:nvPr/>
        </p:nvSpPr>
        <p:spPr>
          <a:xfrm>
            <a:off x="2635987"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bwMode="auto">
          <a:xfrm>
            <a:off x="2776190"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3" name="Oval 32"/>
          <p:cNvSpPr/>
          <p:nvPr/>
        </p:nvSpPr>
        <p:spPr>
          <a:xfrm>
            <a:off x="4410076" y="3767447"/>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bwMode="auto">
          <a:xfrm>
            <a:off x="4550279" y="3796022"/>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5" name="Oval 34"/>
          <p:cNvSpPr/>
          <p:nvPr/>
        </p:nvSpPr>
        <p:spPr>
          <a:xfrm>
            <a:off x="6215936"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bwMode="auto">
          <a:xfrm>
            <a:off x="6356139"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Tree>
    <p:extLst>
      <p:ext uri="{BB962C8B-B14F-4D97-AF65-F5344CB8AC3E}">
        <p14:creationId xmlns:p14="http://schemas.microsoft.com/office/powerpoint/2010/main" val="164416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EF5038-69A7-4833-BD68-D2CC322C5D5E}"/>
              </a:ext>
            </a:extLst>
          </p:cNvPr>
          <p:cNvSpPr>
            <a:spLocks noGrp="1"/>
          </p:cNvSpPr>
          <p:nvPr>
            <p:ph type="title"/>
          </p:nvPr>
        </p:nvSpPr>
        <p:spPr>
          <a:xfrm>
            <a:off x="0" y="274638"/>
            <a:ext cx="9144000" cy="1143000"/>
          </a:xfrm>
        </p:spPr>
        <p:txBody>
          <a:bodyPr/>
          <a:lstStyle/>
          <a:p>
            <a:r>
              <a:rPr lang="en-US" dirty="0"/>
              <a:t>Regional Geodetic Advisor Program</a:t>
            </a:r>
          </a:p>
        </p:txBody>
      </p:sp>
      <p:sp>
        <p:nvSpPr>
          <p:cNvPr id="5" name="Content Placeholder 4">
            <a:extLst>
              <a:ext uri="{FF2B5EF4-FFF2-40B4-BE49-F238E27FC236}">
                <a16:creationId xmlns:a16="http://schemas.microsoft.com/office/drawing/2014/main" id="{224A4078-F20F-4A0E-8556-9FC724EBFA9C}"/>
              </a:ext>
            </a:extLst>
          </p:cNvPr>
          <p:cNvSpPr>
            <a:spLocks noGrp="1"/>
          </p:cNvSpPr>
          <p:nvPr>
            <p:ph idx="1"/>
          </p:nvPr>
        </p:nvSpPr>
        <p:spPr>
          <a:xfrm>
            <a:off x="457200" y="1600200"/>
            <a:ext cx="8229600" cy="4983162"/>
          </a:xfrm>
        </p:spPr>
        <p:txBody>
          <a:bodyPr/>
          <a:lstStyle/>
          <a:p>
            <a:r>
              <a:rPr lang="en-US" dirty="0"/>
              <a:t>14 RGAs across the country</a:t>
            </a:r>
          </a:p>
          <a:p>
            <a:pPr lvl="1"/>
            <a:r>
              <a:rPr lang="en-US" dirty="0"/>
              <a:t>2 positions currently filled by temporary details</a:t>
            </a:r>
          </a:p>
          <a:p>
            <a:pPr lvl="2"/>
            <a:r>
              <a:rPr lang="en-US" dirty="0"/>
              <a:t>Alaska; Mid-Atlantic (</a:t>
            </a:r>
            <a:r>
              <a:rPr lang="en-US" sz="2000" dirty="0"/>
              <a:t>being DE, MD, VA, NC, SC, GA, PR, VI</a:t>
            </a:r>
            <a:r>
              <a:rPr lang="en-US" dirty="0"/>
              <a:t>)</a:t>
            </a:r>
          </a:p>
          <a:p>
            <a:r>
              <a:rPr lang="en-US" dirty="0"/>
              <a:t>Plus our Chief of Regional Advisor Branch</a:t>
            </a:r>
          </a:p>
          <a:p>
            <a:pPr lvl="1"/>
            <a:r>
              <a:rPr lang="en-US" dirty="0"/>
              <a:t>Christine Gallagher</a:t>
            </a:r>
          </a:p>
          <a:p>
            <a:pPr lvl="2"/>
            <a:r>
              <a:rPr lang="en-US" dirty="0"/>
              <a:t>Recently transitioned from other NGS role</a:t>
            </a:r>
          </a:p>
          <a:p>
            <a:r>
              <a:rPr lang="en-US" dirty="0"/>
              <a:t>We’re the eyes and ears of the agency</a:t>
            </a:r>
          </a:p>
          <a:p>
            <a:pPr lvl="1"/>
            <a:r>
              <a:rPr lang="en-US" dirty="0"/>
              <a:t>Support NGS HQ in Silver Spring, MD</a:t>
            </a:r>
          </a:p>
          <a:p>
            <a:pPr lvl="1"/>
            <a:r>
              <a:rPr lang="en-US" dirty="0"/>
              <a:t>Pester NGS HQ in Silver Spring, MD </a:t>
            </a:r>
            <a:r>
              <a:rPr lang="en-US" dirty="0">
                <a:sym typeface="Wingdings" panose="05000000000000000000" pitchFamily="2" charset="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fade">
                                      <p:cBhvr>
                                        <p:cTn id="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4" name="TITLE"/>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Gravimetric vs. Hybrid Geoid</a:t>
            </a:r>
            <a:endParaRPr dirty="0">
              <a:latin typeface="Cambria" panose="02040503050406030204" pitchFamily="18" charset="0"/>
              <a:cs typeface="Calibri"/>
            </a:endParaRPr>
          </a:p>
        </p:txBody>
      </p:sp>
    </p:spTree>
    <p:extLst>
      <p:ext uri="{BB962C8B-B14F-4D97-AF65-F5344CB8AC3E}">
        <p14:creationId xmlns:p14="http://schemas.microsoft.com/office/powerpoint/2010/main" val="345943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540000">
                                      <p:cBhvr>
                                        <p:cTn id="20" dur="1000" fill="hold"/>
                                        <p:tgtEl>
                                          <p:spTgt spid="7"/>
                                        </p:tgtEl>
                                        <p:attrNameLst>
                                          <p:attrName>r</p:attrName>
                                        </p:attrNameLst>
                                      </p:cBhvr>
                                    </p:animRo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b="1" spc="-7" dirty="0">
                <a:latin typeface="Cambria" panose="02040503050406030204" pitchFamily="18" charset="0"/>
                <a:cs typeface="Calibri"/>
              </a:rPr>
              <a:t>NAVD88 uses a Hybrid Geoid</a:t>
            </a:r>
            <a:endParaRPr b="1" dirty="0">
              <a:latin typeface="Cambria" panose="02040503050406030204" pitchFamily="18" charset="0"/>
              <a:cs typeface="Calibri"/>
            </a:endParaRPr>
          </a:p>
        </p:txBody>
      </p:sp>
    </p:spTree>
    <p:extLst>
      <p:ext uri="{BB962C8B-B14F-4D97-AF65-F5344CB8AC3E}">
        <p14:creationId xmlns:p14="http://schemas.microsoft.com/office/powerpoint/2010/main" val="37553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2000"/>
                                        <p:tgtEl>
                                          <p:spTgt spid="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2500"/>
                            </p:stCondLst>
                            <p:childTnLst>
                              <p:par>
                                <p:cTn id="16" presetID="8" presetClass="emph" presetSubtype="0" fill="hold" nodeType="afterEffect">
                                  <p:stCondLst>
                                    <p:cond delay="0"/>
                                  </p:stCondLst>
                                  <p:childTnLst>
                                    <p:animRot by="-540000">
                                      <p:cBhvr>
                                        <p:cTn id="17" dur="2000" fill="hold"/>
                                        <p:tgtEl>
                                          <p:spTgt spid="7"/>
                                        </p:tgtEl>
                                        <p:attrNameLst>
                                          <p:attrName>r</p:attrName>
                                        </p:attrNameLst>
                                      </p:cBhvr>
                                    </p:animRo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NAPGD2022 uses a Gravimetric Geoid</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a:off x="882895" y="2270147"/>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357306" y="3154261"/>
            <a:ext cx="2973174" cy="1782988"/>
            <a:chOff x="2357306" y="3154261"/>
            <a:chExt cx="2973174" cy="1782988"/>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357306" y="3154261"/>
              <a:ext cx="877675" cy="1003854"/>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7" name="Freeform 16"/>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0" name="Content Placeholder 2"/>
          <p:cNvSpPr>
            <a:spLocks noGrp="1"/>
          </p:cNvSpPr>
          <p:nvPr>
            <p:ph idx="1"/>
          </p:nvPr>
        </p:nvSpPr>
        <p:spPr>
          <a:xfrm>
            <a:off x="-210405" y="4871449"/>
            <a:ext cx="5540885" cy="2095735"/>
          </a:xfrm>
        </p:spPr>
        <p:txBody>
          <a:bodyPr/>
          <a:lstStyle/>
          <a:p>
            <a:pPr lvl="1"/>
            <a:endParaRPr lang="en-US" sz="2400" dirty="0">
              <a:latin typeface="Cambria" panose="02040503050406030204" pitchFamily="18" charset="0"/>
              <a:ea typeface="Cambria" panose="02040503050406030204" pitchFamily="18" charset="0"/>
            </a:endParaRPr>
          </a:p>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Datum zero surface aligned to Global Mean Sea Level (GMSL)</a:t>
            </a:r>
          </a:p>
        </p:txBody>
      </p:sp>
    </p:spTree>
    <p:extLst>
      <p:ext uri="{BB962C8B-B14F-4D97-AF65-F5344CB8AC3E}">
        <p14:creationId xmlns:p14="http://schemas.microsoft.com/office/powerpoint/2010/main" val="2641900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 calcmode="lin" valueType="num">
                                      <p:cBhvr additive="base">
                                        <p:cTn id="12"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3999" cy="6858000"/>
          </a:xfrm>
          <a:prstGeom prst="rect">
            <a:avLst/>
          </a:prstGeom>
        </p:spPr>
      </p:pic>
      <p:sp>
        <p:nvSpPr>
          <p:cNvPr id="6" name="Title 4"/>
          <p:cNvSpPr txBox="1">
            <a:spLocks/>
          </p:cNvSpPr>
          <p:nvPr/>
        </p:nvSpPr>
        <p:spPr bwMode="auto">
          <a:xfrm>
            <a:off x="0" y="1"/>
            <a:ext cx="9144000" cy="5779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sz="2300" dirty="0">
                <a:solidFill>
                  <a:schemeClr val="tx2">
                    <a:lumMod val="75000"/>
                  </a:schemeClr>
                </a:solidFill>
                <a:latin typeface="Cambria" panose="02040503050406030204" pitchFamily="18" charset="0"/>
              </a:rPr>
              <a:t>Estimated change in orthometric heights from NAVD88 to </a:t>
            </a:r>
            <a:r>
              <a:rPr lang="en-US" sz="2300" b="1" dirty="0">
                <a:solidFill>
                  <a:schemeClr val="tx2">
                    <a:lumMod val="75000"/>
                  </a:schemeClr>
                </a:solidFill>
                <a:latin typeface="Cambria" panose="02040503050406030204" pitchFamily="18" charset="0"/>
              </a:rPr>
              <a:t>NAPGD2022</a:t>
            </a:r>
          </a:p>
        </p:txBody>
      </p:sp>
      <p:sp>
        <p:nvSpPr>
          <p:cNvPr id="4" name="TextBox 3"/>
          <p:cNvSpPr txBox="1"/>
          <p:nvPr/>
        </p:nvSpPr>
        <p:spPr>
          <a:xfrm>
            <a:off x="4632384" y="5745193"/>
            <a:ext cx="1940944" cy="923330"/>
          </a:xfrm>
          <a:prstGeom prst="rect">
            <a:avLst/>
          </a:prstGeom>
          <a:noFill/>
        </p:spPr>
        <p:txBody>
          <a:bodyPr wrap="square" rtlCol="0">
            <a:spAutoFit/>
          </a:bodyPr>
          <a:lstStyle/>
          <a:p>
            <a:pPr fontAlgn="auto">
              <a:spcBef>
                <a:spcPts val="0"/>
              </a:spcBef>
              <a:spcAft>
                <a:spcPts val="0"/>
              </a:spcAft>
              <a:defRPr/>
            </a:pPr>
            <a:r>
              <a:rPr lang="en-US" b="1" i="1" dirty="0">
                <a:solidFill>
                  <a:srgbClr val="000000"/>
                </a:solidFill>
                <a:latin typeface="Calibri"/>
                <a:ea typeface="+mn-ea"/>
              </a:rPr>
              <a:t>(NAPGD2022 approximated using xGEOID16B)</a:t>
            </a:r>
          </a:p>
        </p:txBody>
      </p:sp>
    </p:spTree>
    <p:extLst>
      <p:ext uri="{BB962C8B-B14F-4D97-AF65-F5344CB8AC3E}">
        <p14:creationId xmlns:p14="http://schemas.microsoft.com/office/powerpoint/2010/main" val="80330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79AAA68-D4FF-491F-9731-0DFF8616FAB0}"/>
              </a:ext>
            </a:extLst>
          </p:cNvPr>
          <p:cNvSpPr>
            <a:spLocks noGrp="1"/>
          </p:cNvSpPr>
          <p:nvPr>
            <p:ph type="title" idx="4294967295"/>
          </p:nvPr>
        </p:nvSpPr>
        <p:spPr>
          <a:xfrm>
            <a:off x="0" y="274638"/>
            <a:ext cx="9144000" cy="769854"/>
          </a:xfrm>
        </p:spPr>
        <p:txBody>
          <a:bodyPr>
            <a:noAutofit/>
          </a:bodyPr>
          <a:lstStyle/>
          <a:p>
            <a:r>
              <a:rPr lang="en-US" sz="3600" dirty="0"/>
              <a:t>Quality of vertical datum transformation?</a:t>
            </a:r>
          </a:p>
        </p:txBody>
      </p:sp>
      <p:sp>
        <p:nvSpPr>
          <p:cNvPr id="18" name="Content Placeholder 17">
            <a:extLst>
              <a:ext uri="{FF2B5EF4-FFF2-40B4-BE49-F238E27FC236}">
                <a16:creationId xmlns:a16="http://schemas.microsoft.com/office/drawing/2014/main" id="{E4E51D6B-F302-47DF-92A2-BC64AA73EEBF}"/>
              </a:ext>
            </a:extLst>
          </p:cNvPr>
          <p:cNvSpPr>
            <a:spLocks noGrp="1"/>
          </p:cNvSpPr>
          <p:nvPr>
            <p:ph sz="quarter" idx="4294967295"/>
          </p:nvPr>
        </p:nvSpPr>
        <p:spPr>
          <a:xfrm>
            <a:off x="4374953" y="1588557"/>
            <a:ext cx="4682532" cy="4899339"/>
          </a:xfrm>
        </p:spPr>
        <p:txBody>
          <a:bodyPr>
            <a:normAutofit/>
          </a:bodyPr>
          <a:lstStyle/>
          <a:p>
            <a:pPr marL="0" indent="0">
              <a:buNone/>
            </a:pPr>
            <a:r>
              <a:rPr lang="en-US" sz="2600" dirty="0"/>
              <a:t>Anyone can collect and provide:</a:t>
            </a:r>
          </a:p>
          <a:p>
            <a:pPr marL="346075" lvl="1" indent="187325">
              <a:buFont typeface="Cambria" panose="02040503050406030204" pitchFamily="18" charset="0"/>
              <a:buChar char="‒"/>
            </a:pPr>
            <a:r>
              <a:rPr lang="en-US" sz="2400" dirty="0"/>
              <a:t>2 OPUS-Static solutions</a:t>
            </a:r>
          </a:p>
          <a:p>
            <a:pPr marL="746125" lvl="2" indent="187325">
              <a:buFont typeface="Cambria" panose="02040503050406030204" pitchFamily="18" charset="0"/>
              <a:buChar char="‒"/>
            </a:pPr>
            <a:r>
              <a:rPr lang="en-US" sz="2000" dirty="0"/>
              <a:t>≥4 hours each</a:t>
            </a:r>
          </a:p>
          <a:p>
            <a:pPr marL="346075" lvl="1" indent="187325">
              <a:buFont typeface="Cambria" panose="02040503050406030204" pitchFamily="18" charset="0"/>
              <a:buChar char="‒"/>
            </a:pPr>
            <a:r>
              <a:rPr lang="en-US" sz="2400" dirty="0"/>
              <a:t>2 photos of each setup</a:t>
            </a:r>
          </a:p>
          <a:p>
            <a:pPr marL="346075" lvl="1" indent="187325">
              <a:buFont typeface="Cambria" panose="02040503050406030204" pitchFamily="18" charset="0"/>
              <a:buChar char="‒"/>
            </a:pPr>
            <a:r>
              <a:rPr lang="en-US" sz="2400" dirty="0"/>
              <a:t>Brief Description w/Ties</a:t>
            </a:r>
          </a:p>
          <a:p>
            <a:pPr marL="171450" lvl="1" indent="0">
              <a:buNone/>
            </a:pPr>
            <a:r>
              <a:rPr lang="en-US" sz="2400" b="1" dirty="0"/>
              <a:t>Deadline = 30 September 2023</a:t>
            </a:r>
          </a:p>
          <a:p>
            <a:pPr marL="171450" lvl="1" indent="0" algn="ctr">
              <a:spcBef>
                <a:spcPts val="2400"/>
              </a:spcBef>
              <a:buNone/>
            </a:pPr>
            <a:r>
              <a:rPr lang="en-US" sz="2400" i="1" dirty="0"/>
              <a:t>Results increase accuracy of NAVD88&lt;-&gt;NAPGD2022 transformation.</a:t>
            </a:r>
          </a:p>
        </p:txBody>
      </p:sp>
      <p:grpSp>
        <p:nvGrpSpPr>
          <p:cNvPr id="11" name="web app">
            <a:extLst>
              <a:ext uri="{FF2B5EF4-FFF2-40B4-BE49-F238E27FC236}">
                <a16:creationId xmlns:a16="http://schemas.microsoft.com/office/drawing/2014/main" id="{44F3BAA1-E4F9-478A-8897-952C22761E5D}"/>
              </a:ext>
            </a:extLst>
          </p:cNvPr>
          <p:cNvGrpSpPr/>
          <p:nvPr/>
        </p:nvGrpSpPr>
        <p:grpSpPr>
          <a:xfrm>
            <a:off x="99804" y="1892838"/>
            <a:ext cx="4258834" cy="3397817"/>
            <a:chOff x="2572970" y="2948942"/>
            <a:chExt cx="4654179" cy="3443010"/>
          </a:xfrm>
        </p:grpSpPr>
        <p:pic>
          <p:nvPicPr>
            <p:cNvPr id="9" name="Picture 8">
              <a:extLst>
                <a:ext uri="{FF2B5EF4-FFF2-40B4-BE49-F238E27FC236}">
                  <a16:creationId xmlns:a16="http://schemas.microsoft.com/office/drawing/2014/main" id="{A62076D8-2A04-478A-AD9D-06639B00F339}"/>
                </a:ext>
              </a:extLst>
            </p:cNvPr>
            <p:cNvPicPr>
              <a:picLocks noChangeAspect="1"/>
            </p:cNvPicPr>
            <p:nvPr/>
          </p:nvPicPr>
          <p:blipFill>
            <a:blip r:embed="rId3"/>
            <a:stretch>
              <a:fillRect/>
            </a:stretch>
          </p:blipFill>
          <p:spPr>
            <a:xfrm>
              <a:off x="2572970" y="3483090"/>
              <a:ext cx="4654179" cy="2908862"/>
            </a:xfrm>
            <a:prstGeom prst="rect">
              <a:avLst/>
            </a:prstGeom>
          </p:spPr>
        </p:pic>
        <p:sp>
          <p:nvSpPr>
            <p:cNvPr id="24" name="Text Placeholder 9">
              <a:extLst>
                <a:ext uri="{FF2B5EF4-FFF2-40B4-BE49-F238E27FC236}">
                  <a16:creationId xmlns:a16="http://schemas.microsoft.com/office/drawing/2014/main" id="{2FB0C79B-870E-409C-8B1B-2FD676F3F28E}"/>
                </a:ext>
              </a:extLst>
            </p:cNvPr>
            <p:cNvSpPr txBox="1">
              <a:spLocks/>
            </p:cNvSpPr>
            <p:nvPr/>
          </p:nvSpPr>
          <p:spPr>
            <a:xfrm>
              <a:off x="2590800" y="2948942"/>
              <a:ext cx="4636349" cy="534147"/>
            </a:xfrm>
            <a:prstGeom prst="rect">
              <a:avLst/>
            </a:prstGeom>
          </p:spPr>
          <p:txBody>
            <a:bodyPr vert="horz" lIns="121920" tIns="60960" rIns="121920" bIns="60960" rtlCol="0" anchor="b">
              <a:noAutofit/>
            </a:bodyPr>
            <a:lstStyle>
              <a:lvl1pPr marL="0" indent="0" algn="l" defTabSz="457200" rtl="0" eaLnBrk="1" latinLnBrk="0" hangingPunct="1">
                <a:spcBef>
                  <a:spcPct val="20000"/>
                </a:spcBef>
                <a:buFont typeface="Arial"/>
                <a:buNone/>
                <a:defRPr sz="2400" b="1"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933" b="0" dirty="0">
                  <a:latin typeface="Cambria" panose="02040503050406030204" pitchFamily="18" charset="0"/>
                  <a:ea typeface="Cambria" panose="02040503050406030204" pitchFamily="18" charset="0"/>
                </a:rPr>
                <a:t>Web Map Application</a:t>
              </a:r>
            </a:p>
          </p:txBody>
        </p:sp>
      </p:grpSp>
      <p:pic>
        <p:nvPicPr>
          <p:cNvPr id="27" name="Picture 26">
            <a:extLst>
              <a:ext uri="{FF2B5EF4-FFF2-40B4-BE49-F238E27FC236}">
                <a16:creationId xmlns:a16="http://schemas.microsoft.com/office/drawing/2014/main" id="{1B1A02A2-DE14-4D4E-9A6B-460B01573473}"/>
              </a:ext>
            </a:extLst>
          </p:cNvPr>
          <p:cNvPicPr>
            <a:picLocks noChangeAspect="1"/>
          </p:cNvPicPr>
          <p:nvPr/>
        </p:nvPicPr>
        <p:blipFill>
          <a:blip r:embed="rId4"/>
          <a:stretch>
            <a:fillRect/>
          </a:stretch>
        </p:blipFill>
        <p:spPr>
          <a:xfrm>
            <a:off x="4785361" y="5818715"/>
            <a:ext cx="3747416" cy="669181"/>
          </a:xfrm>
          <a:prstGeom prst="rect">
            <a:avLst/>
          </a:prstGeom>
          <a:ln w="19050">
            <a:solidFill>
              <a:schemeClr val="accent1"/>
            </a:solidFill>
          </a:ln>
        </p:spPr>
      </p:pic>
      <p:grpSp>
        <p:nvGrpSpPr>
          <p:cNvPr id="14" name="dashboard">
            <a:extLst>
              <a:ext uri="{FF2B5EF4-FFF2-40B4-BE49-F238E27FC236}">
                <a16:creationId xmlns:a16="http://schemas.microsoft.com/office/drawing/2014/main" id="{B8B958A1-4155-4466-A2FC-29EAD3A1D391}"/>
              </a:ext>
            </a:extLst>
          </p:cNvPr>
          <p:cNvGrpSpPr/>
          <p:nvPr/>
        </p:nvGrpSpPr>
        <p:grpSpPr>
          <a:xfrm>
            <a:off x="99805" y="3090079"/>
            <a:ext cx="4258836" cy="3397817"/>
            <a:chOff x="1212455" y="1417562"/>
            <a:chExt cx="4798375" cy="3028185"/>
          </a:xfrm>
        </p:grpSpPr>
        <p:pic>
          <p:nvPicPr>
            <p:cNvPr id="25" name="Picture 24">
              <a:extLst>
                <a:ext uri="{FF2B5EF4-FFF2-40B4-BE49-F238E27FC236}">
                  <a16:creationId xmlns:a16="http://schemas.microsoft.com/office/drawing/2014/main" id="{56B46FA4-D6F8-4C58-9F7B-E79EF3D0BE63}"/>
                </a:ext>
              </a:extLst>
            </p:cNvPr>
            <p:cNvPicPr>
              <a:picLocks noChangeAspect="1"/>
            </p:cNvPicPr>
            <p:nvPr/>
          </p:nvPicPr>
          <p:blipFill>
            <a:blip r:embed="rId5"/>
            <a:stretch>
              <a:fillRect/>
            </a:stretch>
          </p:blipFill>
          <p:spPr>
            <a:xfrm>
              <a:off x="1212456" y="1891612"/>
              <a:ext cx="4798374" cy="2554135"/>
            </a:xfrm>
            <a:prstGeom prst="rect">
              <a:avLst/>
            </a:prstGeom>
          </p:spPr>
        </p:pic>
        <p:sp>
          <p:nvSpPr>
            <p:cNvPr id="26" name="Text Placeholder 9">
              <a:extLst>
                <a:ext uri="{FF2B5EF4-FFF2-40B4-BE49-F238E27FC236}">
                  <a16:creationId xmlns:a16="http://schemas.microsoft.com/office/drawing/2014/main" id="{4E6F6162-7357-4416-845E-14A0868D68E4}"/>
                </a:ext>
              </a:extLst>
            </p:cNvPr>
            <p:cNvSpPr txBox="1">
              <a:spLocks/>
            </p:cNvSpPr>
            <p:nvPr/>
          </p:nvSpPr>
          <p:spPr>
            <a:xfrm>
              <a:off x="1212455" y="1417562"/>
              <a:ext cx="4798374" cy="479822"/>
            </a:xfrm>
            <a:prstGeom prst="rect">
              <a:avLst/>
            </a:prstGeom>
          </p:spPr>
          <p:txBody>
            <a:bodyPr vert="horz" lIns="121920" tIns="60960" rIns="121920" bIns="60960" rtlCol="0" anchor="b">
              <a:noAutofit/>
            </a:bodyPr>
            <a:lstStyle>
              <a:lvl1pPr marL="0" indent="0" algn="l" defTabSz="457200" rtl="0" eaLnBrk="1" latinLnBrk="0" hangingPunct="1">
                <a:spcBef>
                  <a:spcPct val="20000"/>
                </a:spcBef>
                <a:buFont typeface="Arial"/>
                <a:buNone/>
                <a:defRPr sz="2400" b="1"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933" b="0" dirty="0">
                  <a:latin typeface="Cambria" panose="02040503050406030204" pitchFamily="18" charset="0"/>
                  <a:ea typeface="Cambria" panose="02040503050406030204" pitchFamily="18" charset="0"/>
                </a:rPr>
                <a:t>Progress Dashboard</a:t>
              </a:r>
            </a:p>
          </p:txBody>
        </p:sp>
      </p:grpSp>
      <p:sp>
        <p:nvSpPr>
          <p:cNvPr id="2" name="TextBox 1">
            <a:extLst>
              <a:ext uri="{FF2B5EF4-FFF2-40B4-BE49-F238E27FC236}">
                <a16:creationId xmlns:a16="http://schemas.microsoft.com/office/drawing/2014/main" id="{0AF82286-E1BE-4D4E-BE84-1DC542548A4C}"/>
              </a:ext>
            </a:extLst>
          </p:cNvPr>
          <p:cNvSpPr txBox="1"/>
          <p:nvPr/>
        </p:nvSpPr>
        <p:spPr>
          <a:xfrm>
            <a:off x="1" y="1005191"/>
            <a:ext cx="9144000" cy="663391"/>
          </a:xfrm>
          <a:prstGeom prst="rect">
            <a:avLst/>
          </a:prstGeom>
          <a:noFill/>
        </p:spPr>
        <p:txBody>
          <a:bodyPr wrap="square" rtlCol="0">
            <a:noAutofit/>
          </a:bodyPr>
          <a:lstStyle/>
          <a:p>
            <a:pPr algn="ctr"/>
            <a:r>
              <a:rPr lang="en-US" sz="3200" b="1" dirty="0">
                <a:latin typeface="Cambria" panose="02040503050406030204" pitchFamily="18" charset="0"/>
                <a:ea typeface="Cambria" panose="02040503050406030204" pitchFamily="18" charset="0"/>
              </a:rPr>
              <a:t>GPS on Bench Marks (GPSonBM)</a:t>
            </a:r>
          </a:p>
          <a:p>
            <a:endParaRPr lang="en-US" dirty="0"/>
          </a:p>
        </p:txBody>
      </p:sp>
    </p:spTree>
    <p:extLst>
      <p:ext uri="{BB962C8B-B14F-4D97-AF65-F5344CB8AC3E}">
        <p14:creationId xmlns:p14="http://schemas.microsoft.com/office/powerpoint/2010/main" val="202130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4"/>
                                        </p:tgtEl>
                                        <p:attrNameLst>
                                          <p:attrName>ppt_w</p:attrName>
                                        </p:attrNameLst>
                                      </p:cBhvr>
                                      <p:tavLst>
                                        <p:tav tm="0">
                                          <p:val>
                                            <p:strVal val="ppt_w"/>
                                          </p:val>
                                        </p:tav>
                                        <p:tav tm="100000">
                                          <p:val>
                                            <p:fltVal val="0"/>
                                          </p:val>
                                        </p:tav>
                                      </p:tavLst>
                                    </p:anim>
                                    <p:anim calcmode="lin" valueType="num">
                                      <p:cBhvr>
                                        <p:cTn id="7" dur="1000"/>
                                        <p:tgtEl>
                                          <p:spTgt spid="14"/>
                                        </p:tgtEl>
                                        <p:attrNameLst>
                                          <p:attrName>ppt_h</p:attrName>
                                        </p:attrNameLst>
                                      </p:cBhvr>
                                      <p:tavLst>
                                        <p:tav tm="0">
                                          <p:val>
                                            <p:strVal val="ppt_h"/>
                                          </p:val>
                                        </p:tav>
                                        <p:tav tm="100000">
                                          <p:val>
                                            <p:fltVal val="0"/>
                                          </p:val>
                                        </p:tav>
                                      </p:tavLst>
                                    </p:anim>
                                    <p:anim calcmode="lin" valueType="num">
                                      <p:cBhvr>
                                        <p:cTn id="8" dur="1000"/>
                                        <p:tgtEl>
                                          <p:spTgt spid="14"/>
                                        </p:tgtEl>
                                        <p:attrNameLst>
                                          <p:attrName>style.rotation</p:attrName>
                                        </p:attrNameLst>
                                      </p:cBhvr>
                                      <p:tavLst>
                                        <p:tav tm="0">
                                          <p:val>
                                            <p:fltVal val="0"/>
                                          </p:val>
                                        </p:tav>
                                        <p:tav tm="100000">
                                          <p:val>
                                            <p:fltVal val="90"/>
                                          </p:val>
                                        </p:tav>
                                      </p:tavLst>
                                    </p:anim>
                                    <p:animEffect transition="out" filter="fade">
                                      <p:cBhvr>
                                        <p:cTn id="9" dur="1000"/>
                                        <p:tgtEl>
                                          <p:spTgt spid="14"/>
                                        </p:tgtEl>
                                      </p:cBhvr>
                                    </p:animEffect>
                                    <p:set>
                                      <p:cBhvr>
                                        <p:cTn id="10" dur="1" fill="hold">
                                          <p:stCondLst>
                                            <p:cond delay="999"/>
                                          </p:stCondLst>
                                        </p:cTn>
                                        <p:tgtEl>
                                          <p:spTgt spid="14"/>
                                        </p:tgtEl>
                                        <p:attrNameLst>
                                          <p:attrName>style.visibility</p:attrName>
                                        </p:attrNameLst>
                                      </p:cBhvr>
                                      <p:to>
                                        <p:strVal val="hidden"/>
                                      </p:to>
                                    </p:se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10443" y="1226994"/>
            <a:ext cx="4040188" cy="639762"/>
          </a:xfrm>
        </p:spPr>
        <p:txBody>
          <a:bodyPr/>
          <a:lstStyle/>
          <a:p>
            <a:r>
              <a:rPr lang="en-US" dirty="0">
                <a:latin typeface="Cambria" panose="02040503050406030204" pitchFamily="18" charset="0"/>
                <a:ea typeface="Cambria" panose="02040503050406030204" pitchFamily="18" charset="0"/>
              </a:rPr>
              <a:t>Geometric Geodesy</a:t>
            </a:r>
          </a:p>
        </p:txBody>
      </p:sp>
      <p:sp>
        <p:nvSpPr>
          <p:cNvPr id="5" name="Content Placeholder 4"/>
          <p:cNvSpPr>
            <a:spLocks noGrp="1"/>
          </p:cNvSpPr>
          <p:nvPr>
            <p:ph sz="half" idx="2"/>
          </p:nvPr>
        </p:nvSpPr>
        <p:spPr>
          <a:xfrm>
            <a:off x="310443" y="1866756"/>
            <a:ext cx="4295422" cy="2808840"/>
          </a:xfrm>
        </p:spPr>
        <p:txBody>
          <a:bodyPr/>
          <a:lstStyle/>
          <a:p>
            <a:r>
              <a:rPr lang="en-US" dirty="0">
                <a:latin typeface="Cambria" panose="02040503050406030204" pitchFamily="18" charset="0"/>
                <a:ea typeface="Cambria" panose="02040503050406030204" pitchFamily="18" charset="0"/>
              </a:rPr>
              <a:t>Horizontal </a:t>
            </a:r>
            <a:r>
              <a:rPr lang="en-US" dirty="0" err="1">
                <a:latin typeface="Cambria" panose="02040503050406030204" pitchFamily="18" charset="0"/>
                <a:ea typeface="Cambria" panose="02040503050406030204" pitchFamily="18" charset="0"/>
              </a:rPr>
              <a:t>Datums</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Terrestrial Reference Frames</a:t>
            </a:r>
          </a:p>
          <a:p>
            <a:r>
              <a:rPr lang="en-US" dirty="0">
                <a:latin typeface="Cambria" panose="02040503050406030204" pitchFamily="18" charset="0"/>
                <a:ea typeface="Cambria" panose="02040503050406030204" pitchFamily="18" charset="0"/>
              </a:rPr>
              <a:t>Latitude &amp; Longitude</a:t>
            </a:r>
          </a:p>
          <a:p>
            <a:r>
              <a:rPr lang="en-US" dirty="0">
                <a:latin typeface="Cambria" panose="02040503050406030204" pitchFamily="18" charset="0"/>
                <a:ea typeface="Cambria" panose="02040503050406030204" pitchFamily="18" charset="0"/>
              </a:rPr>
              <a:t>Ellipsoid Height</a:t>
            </a:r>
          </a:p>
          <a:p>
            <a:r>
              <a:rPr lang="en-US" dirty="0">
                <a:latin typeface="Cambria" panose="02040503050406030204" pitchFamily="18" charset="0"/>
                <a:ea typeface="Cambria" panose="02040503050406030204" pitchFamily="18" charset="0"/>
              </a:rPr>
              <a:t>State Plane Coordinates</a:t>
            </a:r>
          </a:p>
          <a:p>
            <a:endParaRPr lang="en-US" dirty="0">
              <a:latin typeface="Cambria" panose="02040503050406030204" pitchFamily="18" charset="0"/>
              <a:ea typeface="Cambria" panose="02040503050406030204" pitchFamily="18" charset="0"/>
            </a:endParaRPr>
          </a:p>
        </p:txBody>
      </p:sp>
      <p:sp>
        <p:nvSpPr>
          <p:cNvPr id="6" name="Text Placeholder 5"/>
          <p:cNvSpPr>
            <a:spLocks noGrp="1"/>
          </p:cNvSpPr>
          <p:nvPr>
            <p:ph type="body" sz="quarter" idx="3"/>
          </p:nvPr>
        </p:nvSpPr>
        <p:spPr>
          <a:xfrm>
            <a:off x="4893385" y="1238283"/>
            <a:ext cx="4041775" cy="639762"/>
          </a:xfrm>
        </p:spPr>
        <p:txBody>
          <a:bodyPr/>
          <a:lstStyle/>
          <a:p>
            <a:r>
              <a:rPr lang="en-US" dirty="0">
                <a:latin typeface="Cambria" panose="02040503050406030204" pitchFamily="18" charset="0"/>
                <a:ea typeface="Cambria" panose="02040503050406030204" pitchFamily="18" charset="0"/>
              </a:rPr>
              <a:t>Physical Geodesy</a:t>
            </a:r>
          </a:p>
        </p:txBody>
      </p:sp>
      <p:sp>
        <p:nvSpPr>
          <p:cNvPr id="7" name="Content Placeholder 6"/>
          <p:cNvSpPr>
            <a:spLocks noGrp="1"/>
          </p:cNvSpPr>
          <p:nvPr>
            <p:ph sz="quarter" idx="4"/>
          </p:nvPr>
        </p:nvSpPr>
        <p:spPr>
          <a:xfrm>
            <a:off x="4893385" y="1878045"/>
            <a:ext cx="4041775" cy="2808840"/>
          </a:xfrm>
        </p:spPr>
        <p:txBody>
          <a:bodyPr/>
          <a:lstStyle/>
          <a:p>
            <a:r>
              <a:rPr lang="en-US" dirty="0">
                <a:latin typeface="Cambria" panose="02040503050406030204" pitchFamily="18" charset="0"/>
                <a:ea typeface="Cambria" panose="02040503050406030204" pitchFamily="18" charset="0"/>
              </a:rPr>
              <a:t>Geopotential </a:t>
            </a:r>
            <a:r>
              <a:rPr lang="en-US" dirty="0" err="1">
                <a:latin typeface="Cambria" panose="02040503050406030204" pitchFamily="18" charset="0"/>
                <a:ea typeface="Cambria" panose="02040503050406030204" pitchFamily="18" charset="0"/>
              </a:rPr>
              <a:t>Datums</a:t>
            </a:r>
            <a:endParaRPr lang="en-US" dirty="0">
              <a:latin typeface="Cambria" panose="02040503050406030204" pitchFamily="18" charset="0"/>
              <a:ea typeface="Cambria" panose="02040503050406030204" pitchFamily="18" charset="0"/>
            </a:endParaRPr>
          </a:p>
          <a:p>
            <a:r>
              <a:rPr lang="en-US" dirty="0" err="1">
                <a:latin typeface="Cambria" panose="02040503050406030204" pitchFamily="18" charset="0"/>
                <a:ea typeface="Cambria" panose="02040503050406030204" pitchFamily="18" charset="0"/>
              </a:rPr>
              <a:t>Orthometric</a:t>
            </a:r>
            <a:r>
              <a:rPr lang="en-US" dirty="0">
                <a:latin typeface="Cambria" panose="02040503050406030204" pitchFamily="18" charset="0"/>
                <a:ea typeface="Cambria" panose="02040503050406030204" pitchFamily="18" charset="0"/>
              </a:rPr>
              <a:t> Height</a:t>
            </a:r>
          </a:p>
          <a:p>
            <a:r>
              <a:rPr lang="en-US" dirty="0">
                <a:latin typeface="Cambria" panose="02040503050406030204" pitchFamily="18" charset="0"/>
                <a:ea typeface="Cambria" panose="02040503050406030204" pitchFamily="18" charset="0"/>
              </a:rPr>
              <a:t>Dynamic Height</a:t>
            </a:r>
          </a:p>
          <a:p>
            <a:r>
              <a:rPr lang="en-US" dirty="0">
                <a:latin typeface="Cambria" panose="02040503050406030204" pitchFamily="18" charset="0"/>
                <a:ea typeface="Cambria" panose="02040503050406030204" pitchFamily="18" charset="0"/>
              </a:rPr>
              <a:t>Surface Gravity</a:t>
            </a:r>
          </a:p>
          <a:p>
            <a:r>
              <a:rPr lang="en-US" dirty="0">
                <a:latin typeface="Cambria" panose="02040503050406030204" pitchFamily="18" charset="0"/>
                <a:ea typeface="Cambria" panose="02040503050406030204" pitchFamily="18" charset="0"/>
              </a:rPr>
              <a:t>Leveling</a:t>
            </a:r>
          </a:p>
          <a:p>
            <a:endParaRPr lang="en-US" dirty="0">
              <a:latin typeface="Cambria" panose="02040503050406030204" pitchFamily="18" charset="0"/>
              <a:ea typeface="Cambria" panose="02040503050406030204" pitchFamily="18" charset="0"/>
            </a:endParaRPr>
          </a:p>
        </p:txBody>
      </p:sp>
      <p:sp>
        <p:nvSpPr>
          <p:cNvPr id="3" name="Rectangle 2"/>
          <p:cNvSpPr/>
          <p:nvPr/>
        </p:nvSpPr>
        <p:spPr>
          <a:xfrm>
            <a:off x="233680" y="4878641"/>
            <a:ext cx="8643283" cy="1754326"/>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T</a:t>
            </a:r>
            <a:r>
              <a:rPr kumimoji="0" lang="en-US"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o get to these</a:t>
            </a:r>
            <a:r>
              <a:rPr kumimoji="0" lang="en-US" sz="240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“final products” we use a multitude of scientific methods, including Space Geodesy and Astronomical Geodesy.</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baseline="0" dirty="0">
              <a:solidFill>
                <a:prstClr val="black"/>
              </a:solidFill>
              <a:latin typeface="Cambria" panose="02040503050406030204" pitchFamily="18" charset="0"/>
              <a:ea typeface="Cambria" panose="020405030504060302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And since we’re the Government… </a:t>
            </a:r>
            <a:r>
              <a:rPr lang="en-US" sz="2400" dirty="0">
                <a:solidFill>
                  <a:prstClr val="black"/>
                </a:solidFill>
                <a:latin typeface="Cambria" panose="02040503050406030204" pitchFamily="18" charset="0"/>
                <a:ea typeface="Cambria" panose="02040503050406030204" pitchFamily="18" charset="0"/>
              </a:rPr>
              <a:t>can’t</a:t>
            </a:r>
            <a:r>
              <a:rPr kumimoji="0" lang="en-US" sz="240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forget </a:t>
            </a:r>
            <a:r>
              <a:rPr kumimoji="0" lang="en-US" sz="240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Political Geodesy</a:t>
            </a:r>
            <a:r>
              <a:rPr kumimoji="0" lang="en-US" sz="240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en-US"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 name="Title 1"/>
          <p:cNvSpPr>
            <a:spLocks noGrp="1"/>
          </p:cNvSpPr>
          <p:nvPr>
            <p:ph type="title"/>
          </p:nvPr>
        </p:nvSpPr>
        <p:spPr>
          <a:xfrm>
            <a:off x="0" y="274638"/>
            <a:ext cx="9160331" cy="1143000"/>
          </a:xfrm>
        </p:spPr>
        <p:txBody>
          <a:bodyPr/>
          <a:lstStyle/>
          <a:p>
            <a:r>
              <a:rPr lang="en-US" altLang="en-US" sz="3600" b="1" dirty="0">
                <a:latin typeface="Cambria" panose="02040503050406030204" pitchFamily="18" charset="0"/>
                <a:ea typeface="Tahoma" panose="020B0604030504040204" pitchFamily="34" charset="0"/>
                <a:cs typeface="Tahoma" panose="020B0604030504040204" pitchFamily="34" charset="0"/>
              </a:rPr>
              <a:t>National Spatial Reference System (NSRS)</a:t>
            </a:r>
            <a:endParaRPr lang="en-US" sz="3600" dirty="0"/>
          </a:p>
        </p:txBody>
      </p:sp>
    </p:spTree>
    <p:extLst>
      <p:ext uri="{BB962C8B-B14F-4D97-AF65-F5344CB8AC3E}">
        <p14:creationId xmlns:p14="http://schemas.microsoft.com/office/powerpoint/2010/main" val="324383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7754B9-0FD4-4324-846D-EB5CBFF06FB1}"/>
              </a:ext>
            </a:extLst>
          </p:cNvPr>
          <p:cNvPicPr>
            <a:picLocks noChangeAspect="1"/>
          </p:cNvPicPr>
          <p:nvPr/>
        </p:nvPicPr>
        <p:blipFill>
          <a:blip r:embed="rId3"/>
          <a:stretch>
            <a:fillRect/>
          </a:stretch>
        </p:blipFill>
        <p:spPr>
          <a:xfrm>
            <a:off x="0" y="0"/>
            <a:ext cx="9144000" cy="6036875"/>
          </a:xfrm>
          <a:prstGeom prst="rect">
            <a:avLst/>
          </a:prstGeom>
        </p:spPr>
      </p:pic>
      <p:pic>
        <p:nvPicPr>
          <p:cNvPr id="10" name="Picture 9">
            <a:extLst>
              <a:ext uri="{FF2B5EF4-FFF2-40B4-BE49-F238E27FC236}">
                <a16:creationId xmlns:a16="http://schemas.microsoft.com/office/drawing/2014/main" id="{935535C0-FF58-4DE9-AA64-D0EAA3BBD0DF}"/>
              </a:ext>
            </a:extLst>
          </p:cNvPr>
          <p:cNvPicPr>
            <a:picLocks noChangeAspect="1"/>
          </p:cNvPicPr>
          <p:nvPr/>
        </p:nvPicPr>
        <p:blipFill rotWithShape="1">
          <a:blip r:embed="rId3"/>
          <a:srcRect l="50000" t="51917" r="22997" b="19360"/>
          <a:stretch/>
        </p:blipFill>
        <p:spPr>
          <a:xfrm>
            <a:off x="4651023" y="3104444"/>
            <a:ext cx="4018846" cy="2822223"/>
          </a:xfrm>
          <a:prstGeom prst="rect">
            <a:avLst/>
          </a:prstGeom>
        </p:spPr>
      </p:pic>
    </p:spTree>
    <p:extLst>
      <p:ext uri="{BB962C8B-B14F-4D97-AF65-F5344CB8AC3E}">
        <p14:creationId xmlns:p14="http://schemas.microsoft.com/office/powerpoint/2010/main" val="3555021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txBox="1">
            <a:spLocks/>
          </p:cNvSpPr>
          <p:nvPr/>
        </p:nvSpPr>
        <p:spPr bwMode="auto">
          <a:xfrm>
            <a:off x="218365" y="4382101"/>
            <a:ext cx="8707271" cy="172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kumimoji="0" lang="en-US" sz="3200" b="0" i="0" u="none" strike="noStrike" kern="1200" cap="none" spc="-7"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hlinkClick r:id="rId3"/>
              </a:rPr>
              <a:t>https://www.ngs.noaa.gov/ADVISORS/</a:t>
            </a:r>
            <a:endParaRPr kumimoji="0" lang="en-US" sz="3200" b="0" i="0" u="none" strike="noStrike" kern="1200" cap="none" spc="-7"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endParaRPr lang="en-GB" sz="3200" dirty="0">
              <a:solidFill>
                <a:prstClr val="black"/>
              </a:solidFill>
              <a:latin typeface="Cambria" panose="02040503050406030204" pitchFamily="18" charset="0"/>
              <a:ea typeface="Cambria" panose="02040503050406030204" pitchFamily="18" charset="0"/>
            </a:endParaRP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use any major search engine: “NGS advisors”</a:t>
            </a:r>
          </a:p>
        </p:txBody>
      </p:sp>
      <p:sp>
        <p:nvSpPr>
          <p:cNvPr id="6" name="TextBox 1"/>
          <p:cNvSpPr txBox="1">
            <a:spLocks noChangeArrowheads="1"/>
          </p:cNvSpPr>
          <p:nvPr/>
        </p:nvSpPr>
        <p:spPr bwMode="auto">
          <a:xfrm>
            <a:off x="218365" y="646504"/>
            <a:ext cx="870727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 Jalbrzikowski, P.S., GISP, CFS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Appalachian Regional Geodetic Advisor</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jeff.jalbrzikowski@noaa.gov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240-988-5486</a:t>
            </a:r>
          </a:p>
        </p:txBody>
      </p:sp>
    </p:spTree>
    <p:extLst>
      <p:ext uri="{BB962C8B-B14F-4D97-AF65-F5344CB8AC3E}">
        <p14:creationId xmlns:p14="http://schemas.microsoft.com/office/powerpoint/2010/main" val="34574437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335713-7A71-4591-9AFB-C550C743D6F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78" y="0"/>
            <a:ext cx="9083444" cy="6858000"/>
          </a:xfrm>
          <a:prstGeom prst="rect">
            <a:avLst/>
          </a:prstGeom>
        </p:spPr>
      </p:pic>
      <p:sp>
        <p:nvSpPr>
          <p:cNvPr id="11" name="TextBox 10"/>
          <p:cNvSpPr txBox="1"/>
          <p:nvPr/>
        </p:nvSpPr>
        <p:spPr>
          <a:xfrm>
            <a:off x="2615380" y="28800"/>
            <a:ext cx="5928851" cy="523220"/>
          </a:xfrm>
          <a:prstGeom prst="rect">
            <a:avLst/>
          </a:prstGeom>
          <a:solidFill>
            <a:srgbClr val="F2F2F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7" normalizeH="0" baseline="0" noProof="0" dirty="0">
                <a:ln>
                  <a:noFill/>
                </a:ln>
                <a:solidFill>
                  <a:prstClr val="black"/>
                </a:solidFill>
                <a:effectLst/>
                <a:uLnTx/>
                <a:uFillTx/>
                <a:latin typeface="Cambria" panose="02040503050406030204" pitchFamily="18" charset="0"/>
                <a:ea typeface="MS PGothic" pitchFamily="34" charset="-128"/>
                <a:cs typeface="Calibri"/>
              </a:rPr>
              <a:t>geodesy.noaa.gov/ADVISORS/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31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803" y="239802"/>
            <a:ext cx="8890503" cy="1143000"/>
          </a:xfrm>
        </p:spPr>
        <p:txBody>
          <a:bodyPr/>
          <a:lstStyle/>
          <a:p>
            <a:r>
              <a:rPr lang="en-US" dirty="0">
                <a:latin typeface="Cambria" panose="02040503050406030204" pitchFamily="18" charset="0"/>
                <a:ea typeface="Cambria" panose="02040503050406030204" pitchFamily="18" charset="0"/>
              </a:rPr>
              <a:t>State Geodetic Coordinators</a:t>
            </a:r>
          </a:p>
        </p:txBody>
      </p:sp>
      <p:sp>
        <p:nvSpPr>
          <p:cNvPr id="6" name="Content Placeholder 5"/>
          <p:cNvSpPr>
            <a:spLocks noGrp="1"/>
          </p:cNvSpPr>
          <p:nvPr>
            <p:ph idx="1"/>
          </p:nvPr>
        </p:nvSpPr>
        <p:spPr>
          <a:xfrm>
            <a:off x="252549" y="1183748"/>
            <a:ext cx="8773758" cy="5437769"/>
          </a:xfrm>
        </p:spPr>
        <p:txBody>
          <a:bodyPr/>
          <a:lstStyle/>
          <a:p>
            <a:pPr marL="227013" indent="-227013"/>
            <a:r>
              <a:rPr lang="en-US" dirty="0">
                <a:latin typeface="Cambria" panose="02040503050406030204" pitchFamily="18" charset="0"/>
                <a:ea typeface="Cambria" panose="02040503050406030204" pitchFamily="18" charset="0"/>
              </a:rPr>
              <a:t>Not an NGS employee, rather:</a:t>
            </a:r>
          </a:p>
          <a:p>
            <a:pPr marL="627063" lvl="1" indent="-227013"/>
            <a:r>
              <a:rPr lang="en-US" dirty="0">
                <a:latin typeface="Cambria" panose="02040503050406030204" pitchFamily="18" charset="0"/>
                <a:ea typeface="Cambria" panose="02040503050406030204" pitchFamily="18" charset="0"/>
              </a:rPr>
              <a:t>State/Commonwealth government</a:t>
            </a:r>
          </a:p>
          <a:p>
            <a:pPr marL="1027113" lvl="2" indent="-227013"/>
            <a:r>
              <a:rPr lang="en-US" dirty="0">
                <a:ea typeface="Cambria" panose="02040503050406030204" pitchFamily="18" charset="0"/>
              </a:rPr>
              <a:t>DOT survey lead</a:t>
            </a:r>
          </a:p>
          <a:p>
            <a:pPr marL="1027113" lvl="2" indent="-227013"/>
            <a:r>
              <a:rPr lang="en-US" dirty="0">
                <a:latin typeface="Cambria" panose="02040503050406030204" pitchFamily="18" charset="0"/>
                <a:ea typeface="Cambria" panose="02040503050406030204" pitchFamily="18" charset="0"/>
              </a:rPr>
              <a:t>Geospatial Information Officer</a:t>
            </a:r>
          </a:p>
          <a:p>
            <a:pPr marL="1027113" lvl="2" indent="-227013"/>
            <a:r>
              <a:rPr lang="en-US" dirty="0">
                <a:ea typeface="Cambria" panose="02040503050406030204" pitchFamily="18" charset="0"/>
              </a:rPr>
              <a:t>CORS or RTN (GPS/GNSS network) manager</a:t>
            </a:r>
            <a:endParaRPr lang="en-US" dirty="0">
              <a:latin typeface="Cambria" panose="02040503050406030204" pitchFamily="18" charset="0"/>
              <a:ea typeface="Cambria" panose="02040503050406030204" pitchFamily="18" charset="0"/>
            </a:endParaRPr>
          </a:p>
          <a:p>
            <a:pPr marL="627063" lvl="1" indent="-227013"/>
            <a:r>
              <a:rPr lang="en-US" dirty="0">
                <a:latin typeface="Cambria" panose="02040503050406030204" pitchFamily="18" charset="0"/>
                <a:ea typeface="Cambria" panose="02040503050406030204" pitchFamily="18" charset="0"/>
              </a:rPr>
              <a:t>Academia</a:t>
            </a:r>
          </a:p>
          <a:p>
            <a:pPr marL="1027113" lvl="2" indent="-227013"/>
            <a:r>
              <a:rPr lang="en-US" dirty="0">
                <a:latin typeface="Cambria" panose="02040503050406030204" pitchFamily="18" charset="0"/>
                <a:ea typeface="Cambria" panose="02040503050406030204" pitchFamily="18" charset="0"/>
              </a:rPr>
              <a:t>Professor or Program Director</a:t>
            </a:r>
          </a:p>
          <a:p>
            <a:pPr marL="627063" lvl="1" indent="-227013"/>
            <a:r>
              <a:rPr lang="en-US" dirty="0">
                <a:latin typeface="Cambria" panose="02040503050406030204" pitchFamily="18" charset="0"/>
                <a:ea typeface="Cambria" panose="02040503050406030204" pitchFamily="18" charset="0"/>
              </a:rPr>
              <a:t>Professional society representative</a:t>
            </a:r>
          </a:p>
          <a:p>
            <a:pPr marL="227013" indent="-227013"/>
            <a:r>
              <a:rPr lang="en-US" dirty="0"/>
              <a:t>Serves as a liaison between that geospatial community</a:t>
            </a:r>
            <a:r>
              <a:rPr lang="en-US" dirty="0">
                <a:latin typeface="Cambria" panose="02040503050406030204" pitchFamily="18" charset="0"/>
                <a:ea typeface="Cambria" panose="02040503050406030204" pitchFamily="18" charset="0"/>
              </a:rPr>
              <a:t> and the NGS RGA</a:t>
            </a:r>
            <a:r>
              <a:rPr lang="en-US" dirty="0">
                <a:latin typeface="Cambria" panose="02040503050406030204" pitchFamily="18" charset="0"/>
                <a:ea typeface="Cambria" panose="02040503050406030204" pitchFamily="18" charset="0"/>
                <a:sym typeface="Wingdings" panose="05000000000000000000" pitchFamily="2" charset="2"/>
              </a:rPr>
              <a:t>HQ</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0248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63C8AE3-78B2-40A6-98B0-CC2671904257}"/>
              </a:ext>
            </a:extLst>
          </p:cNvPr>
          <p:cNvPicPr>
            <a:picLocks noGrp="1" noChangeAspect="1"/>
          </p:cNvPicPr>
          <p:nvPr>
            <p:ph idx="4294967295"/>
          </p:nvPr>
        </p:nvPicPr>
        <p:blipFill>
          <a:blip r:embed="rId2"/>
          <a:stretch>
            <a:fillRect/>
          </a:stretch>
        </p:blipFill>
        <p:spPr>
          <a:xfrm>
            <a:off x="402" y="0"/>
            <a:ext cx="9143199" cy="6857999"/>
          </a:xfrm>
        </p:spPr>
      </p:pic>
      <p:sp>
        <p:nvSpPr>
          <p:cNvPr id="2" name="Title 1">
            <a:extLst>
              <a:ext uri="{FF2B5EF4-FFF2-40B4-BE49-F238E27FC236}">
                <a16:creationId xmlns:a16="http://schemas.microsoft.com/office/drawing/2014/main" id="{5830F6AC-A34C-4F62-8A29-4D651D71BBB0}"/>
              </a:ext>
            </a:extLst>
          </p:cNvPr>
          <p:cNvSpPr>
            <a:spLocks noGrp="1"/>
          </p:cNvSpPr>
          <p:nvPr>
            <p:ph type="title" idx="4294967295"/>
          </p:nvPr>
        </p:nvSpPr>
        <p:spPr>
          <a:xfrm>
            <a:off x="3206044" y="0"/>
            <a:ext cx="5271912" cy="457200"/>
          </a:xfrm>
          <a:solidFill>
            <a:srgbClr val="FFFFFF"/>
          </a:solidFill>
        </p:spPr>
        <p:txBody>
          <a:bodyPr/>
          <a:lstStyle/>
          <a:p>
            <a:r>
              <a:rPr lang="en-US" sz="3200" dirty="0">
                <a:ea typeface="Cambria" panose="02040503050406030204" pitchFamily="18" charset="0"/>
              </a:rPr>
              <a:t>State Geodetic Coordinators</a:t>
            </a:r>
            <a:endParaRPr lang="en-US" sz="3200" dirty="0"/>
          </a:p>
        </p:txBody>
      </p:sp>
    </p:spTree>
    <p:extLst>
      <p:ext uri="{BB962C8B-B14F-4D97-AF65-F5344CB8AC3E}">
        <p14:creationId xmlns:p14="http://schemas.microsoft.com/office/powerpoint/2010/main" val="3155765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69807D-1244-4F28-9C91-DFC8F7ECB90E}"/>
              </a:ext>
            </a:extLst>
          </p:cNvPr>
          <p:cNvSpPr>
            <a:spLocks noGrp="1"/>
          </p:cNvSpPr>
          <p:nvPr>
            <p:ph type="title"/>
          </p:nvPr>
        </p:nvSpPr>
        <p:spPr>
          <a:xfrm>
            <a:off x="0" y="274638"/>
            <a:ext cx="9144000" cy="1143000"/>
          </a:xfrm>
        </p:spPr>
        <p:txBody>
          <a:bodyPr/>
          <a:lstStyle/>
          <a:p>
            <a:r>
              <a:rPr lang="en-US" dirty="0"/>
              <a:t>Regional Geodetic Advisor Program</a:t>
            </a:r>
          </a:p>
        </p:txBody>
      </p:sp>
      <p:sp>
        <p:nvSpPr>
          <p:cNvPr id="5" name="Content Placeholder 4">
            <a:extLst>
              <a:ext uri="{FF2B5EF4-FFF2-40B4-BE49-F238E27FC236}">
                <a16:creationId xmlns:a16="http://schemas.microsoft.com/office/drawing/2014/main" id="{5D38AAF8-16AD-4748-AC18-5A3A1D410A67}"/>
              </a:ext>
            </a:extLst>
          </p:cNvPr>
          <p:cNvSpPr>
            <a:spLocks noGrp="1"/>
          </p:cNvSpPr>
          <p:nvPr>
            <p:ph idx="1"/>
          </p:nvPr>
        </p:nvSpPr>
        <p:spPr>
          <a:xfrm>
            <a:off x="457200" y="1419576"/>
            <a:ext cx="8562622" cy="4525963"/>
          </a:xfrm>
        </p:spPr>
        <p:txBody>
          <a:bodyPr/>
          <a:lstStyle/>
          <a:p>
            <a:r>
              <a:rPr lang="en-US" dirty="0"/>
              <a:t>We are here to support:</a:t>
            </a:r>
          </a:p>
          <a:p>
            <a:pPr lvl="1"/>
            <a:r>
              <a:rPr lang="en-US" dirty="0"/>
              <a:t>You</a:t>
            </a:r>
          </a:p>
          <a:p>
            <a:pPr lvl="1"/>
            <a:r>
              <a:rPr lang="en-US" dirty="0"/>
              <a:t>Your constituents or customers</a:t>
            </a:r>
          </a:p>
          <a:p>
            <a:pPr lvl="1"/>
            <a:r>
              <a:rPr lang="en-US" dirty="0"/>
              <a:t>Our Federal Partners/Agencies</a:t>
            </a:r>
          </a:p>
          <a:p>
            <a:r>
              <a:rPr lang="en-US" dirty="0"/>
              <a:t>Questions about NSRS Modernization?</a:t>
            </a:r>
          </a:p>
          <a:p>
            <a:pPr lvl="1"/>
            <a:r>
              <a:rPr lang="en-US" dirty="0"/>
              <a:t>Feel free to send your people to us!</a:t>
            </a:r>
          </a:p>
          <a:p>
            <a:endParaRPr lang="en-US" dirty="0"/>
          </a:p>
        </p:txBody>
      </p:sp>
    </p:spTree>
    <p:extLst>
      <p:ext uri="{BB962C8B-B14F-4D97-AF65-F5344CB8AC3E}">
        <p14:creationId xmlns:p14="http://schemas.microsoft.com/office/powerpoint/2010/main" val="400771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DCF4D7-01B6-4DCE-9B94-6743F8678F19}"/>
              </a:ext>
            </a:extLst>
          </p:cNvPr>
          <p:cNvSpPr/>
          <p:nvPr/>
        </p:nvSpPr>
        <p:spPr>
          <a:xfrm>
            <a:off x="72000" y="1161069"/>
            <a:ext cx="8488676" cy="1388907"/>
          </a:xfrm>
          <a:prstGeom prst="rect">
            <a:avLst/>
          </a:prstGeom>
          <a:solidFill>
            <a:srgbClr val="92D05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 name="Rectangle 5"/>
          <p:cNvSpPr/>
          <p:nvPr/>
        </p:nvSpPr>
        <p:spPr>
          <a:xfrm>
            <a:off x="72000" y="4492978"/>
            <a:ext cx="8488674" cy="1772355"/>
          </a:xfrm>
          <a:prstGeom prst="rect">
            <a:avLst/>
          </a:prstGeom>
          <a:solidFill>
            <a:srgbClr val="FFFF00"/>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71999" y="2635701"/>
            <a:ext cx="8488675" cy="1772355"/>
          </a:xfrm>
          <a:prstGeom prst="rect">
            <a:avLst/>
          </a:prstGeom>
          <a:solidFill>
            <a:srgbClr val="FFC00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 name="Content Placeholder 2"/>
          <p:cNvSpPr>
            <a:spLocks noGrp="1"/>
          </p:cNvSpPr>
          <p:nvPr>
            <p:ph idx="1"/>
          </p:nvPr>
        </p:nvSpPr>
        <p:spPr>
          <a:xfrm>
            <a:off x="127819" y="1181100"/>
            <a:ext cx="8825681" cy="5549899"/>
          </a:xfrm>
        </p:spPr>
        <p:txBody>
          <a:bodyPr/>
          <a:lstStyle/>
          <a:p>
            <a:pPr marL="0" indent="0">
              <a:buNone/>
            </a:pPr>
            <a:r>
              <a:rPr lang="en-US" sz="2800" b="1" dirty="0">
                <a:latin typeface="Cambria" panose="02040503050406030204" pitchFamily="18" charset="0"/>
                <a:ea typeface="Cambria" panose="02040503050406030204" pitchFamily="18" charset="0"/>
              </a:rPr>
              <a:t>Conversion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type</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sym typeface="Wingdings" panose="05000000000000000000" pitchFamily="2" charset="2"/>
              </a:rPr>
              <a:t>NAD83(2011) </a:t>
            </a:r>
            <a:r>
              <a:rPr lang="en-US" sz="2000" b="1" i="1"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 NAD83(2011)</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SPCS</a:t>
            </a:r>
          </a:p>
          <a:p>
            <a:pPr marL="0" lvl="1" indent="0">
              <a:spcBef>
                <a:spcPts val="1200"/>
              </a:spcBef>
              <a:buNone/>
            </a:pPr>
            <a:r>
              <a:rPr lang="en-US" b="1" dirty="0">
                <a:latin typeface="Cambria" panose="02040503050406030204" pitchFamily="18" charset="0"/>
                <a:ea typeface="Cambria" panose="02040503050406030204" pitchFamily="18" charset="0"/>
              </a:rPr>
              <a:t>Transformation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datum</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b="1" i="1" dirty="0">
                <a:latin typeface="Cambria" panose="02040503050406030204" pitchFamily="18" charset="0"/>
                <a:ea typeface="Cambria" panose="02040503050406030204" pitchFamily="18" charset="0"/>
              </a:rPr>
              <a:t>NGVD29</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NAVD88</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a:t>
            </a:r>
          </a:p>
          <a:p>
            <a:pPr marL="688975" lvl="2" indent="-231775">
              <a:buFont typeface="Cambria" panose="02040503050406030204" pitchFamily="18" charset="0"/>
              <a:buChar char="–"/>
            </a:pPr>
            <a:r>
              <a:rPr lang="en-US" sz="2000" b="1" i="1" dirty="0">
                <a:latin typeface="Cambria" panose="02040503050406030204" pitchFamily="18" charset="0"/>
                <a:ea typeface="Cambria" panose="02040503050406030204" pitchFamily="18" charset="0"/>
              </a:rPr>
              <a:t>NAD 27 </a:t>
            </a:r>
            <a:r>
              <a:rPr lang="en-US" sz="2000"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NAD 83(2011) </a:t>
            </a:r>
            <a:r>
              <a:rPr lang="en-US" sz="2000" dirty="0">
                <a:latin typeface="Cambria" panose="02040503050406030204" pitchFamily="18" charset="0"/>
                <a:ea typeface="Cambria" panose="02040503050406030204" pitchFamily="18" charset="0"/>
              </a:rPr>
              <a:t>latitude &amp; longitude</a:t>
            </a:r>
          </a:p>
          <a:p>
            <a:pPr marL="0" indent="0">
              <a:spcBef>
                <a:spcPts val="1200"/>
              </a:spcBef>
              <a:buNone/>
            </a:pPr>
            <a:r>
              <a:rPr lang="en-US" sz="2800" b="1" dirty="0">
                <a:latin typeface="Cambria" panose="02040503050406030204" pitchFamily="18" charset="0"/>
                <a:ea typeface="Cambria" panose="02040503050406030204" pitchFamily="18" charset="0"/>
              </a:rPr>
              <a:t>Propagation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epoch</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NATRF2022 </a:t>
            </a:r>
            <a:r>
              <a:rPr lang="en-US" sz="2000" b="1" i="1" dirty="0">
                <a:latin typeface="Cambria" panose="02040503050406030204" pitchFamily="18" charset="0"/>
                <a:ea typeface="Cambria" panose="02040503050406030204" pitchFamily="18" charset="0"/>
              </a:rPr>
              <a:t>epoch 2020.00</a:t>
            </a:r>
            <a:r>
              <a:rPr lang="en-US" sz="2000" dirty="0">
                <a:latin typeface="Cambria" panose="02040503050406030204" pitchFamily="18" charset="0"/>
                <a:ea typeface="Cambria" panose="02040503050406030204" pitchFamily="18" charset="0"/>
              </a:rPr>
              <a:t> to NATRF2022 </a:t>
            </a:r>
            <a:r>
              <a:rPr lang="en-US" sz="2000" b="1" i="1" dirty="0">
                <a:latin typeface="Cambria" panose="02040503050406030204" pitchFamily="18" charset="0"/>
                <a:ea typeface="Cambria" panose="02040503050406030204" pitchFamily="18" charset="0"/>
              </a:rPr>
              <a:t>epoch 2023.243</a:t>
            </a:r>
          </a:p>
        </p:txBody>
      </p:sp>
      <p:sp>
        <p:nvSpPr>
          <p:cNvPr id="7" name="Title 1">
            <a:extLst>
              <a:ext uri="{FF2B5EF4-FFF2-40B4-BE49-F238E27FC236}">
                <a16:creationId xmlns:a16="http://schemas.microsoft.com/office/drawing/2014/main" id="{C1258C19-2F64-4EAA-B34C-016C4EDB4B16}"/>
              </a:ext>
            </a:extLst>
          </p:cNvPr>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latin typeface="Cambria" panose="02040503050406030204" pitchFamily="18" charset="0"/>
                <a:ea typeface="Tahoma" panose="020B0604030504040204" pitchFamily="34" charset="0"/>
                <a:cs typeface="Tahoma" panose="020B0604030504040204" pitchFamily="34" charset="0"/>
              </a:rPr>
              <a:t>Terminology - </a:t>
            </a:r>
            <a:r>
              <a:rPr lang="en-US" dirty="0">
                <a:latin typeface="Cambria" panose="02040503050406030204" pitchFamily="18" charset="0"/>
                <a:ea typeface="Cambria" panose="02040503050406030204" pitchFamily="18" charset="0"/>
              </a:rPr>
              <a:t>Changing Coordinates</a:t>
            </a:r>
          </a:p>
        </p:txBody>
      </p:sp>
    </p:spTree>
    <p:extLst>
      <p:ext uri="{BB962C8B-B14F-4D97-AF65-F5344CB8AC3E}">
        <p14:creationId xmlns:p14="http://schemas.microsoft.com/office/powerpoint/2010/main" val="138505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8.3"/>
</p:tagLst>
</file>

<file path=ppt/tags/tag2.xml><?xml version="1.0" encoding="utf-8"?>
<p:tagLst xmlns:a="http://schemas.openxmlformats.org/drawingml/2006/main" xmlns:r="http://schemas.openxmlformats.org/officeDocument/2006/relationships" xmlns:p="http://schemas.openxmlformats.org/presentationml/2006/main">
  <p:tag name="TIMING" val="|4.5|7.1|2.3|6.5|7.9|4.4"/>
</p:tagLst>
</file>

<file path=ppt/tags/tag3.xml><?xml version="1.0" encoding="utf-8"?>
<p:tagLst xmlns:a="http://schemas.openxmlformats.org/drawingml/2006/main" xmlns:r="http://schemas.openxmlformats.org/officeDocument/2006/relationships" xmlns:p="http://schemas.openxmlformats.org/presentationml/2006/main">
  <p:tag name="TIMING" val="|1.5|10.3|2.4|7.8|4.3"/>
</p:tagLst>
</file>

<file path=ppt/tags/tag4.xml><?xml version="1.0" encoding="utf-8"?>
<p:tagLst xmlns:a="http://schemas.openxmlformats.org/drawingml/2006/main" xmlns:r="http://schemas.openxmlformats.org/officeDocument/2006/relationships" xmlns:p="http://schemas.openxmlformats.org/presentationml/2006/main">
  <p:tag name="TIMING" val="|1.3|7.4|1.2|2.5|5.6|5.2|3.5|2"/>
</p:tagLst>
</file>

<file path=ppt/tags/tag5.xml><?xml version="1.0" encoding="utf-8"?>
<p:tagLst xmlns:a="http://schemas.openxmlformats.org/drawingml/2006/main" xmlns:r="http://schemas.openxmlformats.org/officeDocument/2006/relationships" xmlns:p="http://schemas.openxmlformats.org/presentationml/2006/main">
  <p:tag name="TIMING" val="|1.9|5.3|1.7|9.9|5.3|4.8|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J_NGS_background_4by3.potx" id="{5AAB0E61-1127-48B6-8511-D4DA99B8B270}" vid="{DDBA5611-CF83-47A2-988B-D9C43332CB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JJ_NGS_background_4by3</Template>
  <TotalTime>2439</TotalTime>
  <Words>2089</Words>
  <Application>Microsoft Office PowerPoint</Application>
  <PresentationFormat>On-screen Show (4:3)</PresentationFormat>
  <Paragraphs>391</Paragraphs>
  <Slides>47</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MS PGothic</vt:lpstr>
      <vt:lpstr>MS PGothic</vt:lpstr>
      <vt:lpstr>Arial</vt:lpstr>
      <vt:lpstr>Arial Black</vt:lpstr>
      <vt:lpstr>Calibri</vt:lpstr>
      <vt:lpstr>Cambria</vt:lpstr>
      <vt:lpstr>Franklin Gothic Demi</vt:lpstr>
      <vt:lpstr>Open Sans</vt:lpstr>
      <vt:lpstr>Tahoma</vt:lpstr>
      <vt:lpstr>Times New Roman</vt:lpstr>
      <vt:lpstr>Wingdings</vt:lpstr>
      <vt:lpstr>Office Theme</vt:lpstr>
      <vt:lpstr>Geodesy for the Geographer Preparing for NSRS Modernization</vt:lpstr>
      <vt:lpstr>NGS Mission</vt:lpstr>
      <vt:lpstr>Modernizing the NSRS</vt:lpstr>
      <vt:lpstr>Regional Geodetic Advisor Program</vt:lpstr>
      <vt:lpstr>PowerPoint Presentation</vt:lpstr>
      <vt:lpstr>State Geodetic Coordinators</vt:lpstr>
      <vt:lpstr>State Geodetic Coordinators</vt:lpstr>
      <vt:lpstr>Regional Geodetic Advisor Program</vt:lpstr>
      <vt:lpstr>PowerPoint Presentation</vt:lpstr>
      <vt:lpstr>PowerPoint Presentation</vt:lpstr>
      <vt:lpstr>Four TRFs for Modernized NSRS</vt:lpstr>
      <vt:lpstr>Plate-Fixed NSRS TRFs</vt:lpstr>
      <vt:lpstr>PowerPoint Presentation</vt:lpstr>
      <vt:lpstr>Plate-Fixed</vt:lpstr>
      <vt:lpstr>PowerPoint Presentation</vt:lpstr>
      <vt:lpstr>PowerPoint Presentation</vt:lpstr>
      <vt:lpstr>NOAA CORS Network (NCN)</vt:lpstr>
      <vt:lpstr>Remember…</vt:lpstr>
      <vt:lpstr>PowerPoint Presentation</vt:lpstr>
      <vt:lpstr>Preparing for New Datums</vt:lpstr>
      <vt:lpstr>Preparing for New Datums</vt:lpstr>
      <vt:lpstr>Preparing for New Datums</vt:lpstr>
      <vt:lpstr>Preparing for New Datums</vt:lpstr>
      <vt:lpstr>PowerPoint Presentation</vt:lpstr>
      <vt:lpstr>PowerPoint Presentation</vt:lpstr>
      <vt:lpstr>What should you be doing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Gravimetric vs. Hybrid Geoid</vt:lpstr>
      <vt:lpstr>NAVD88 uses a Hybrid Geoid</vt:lpstr>
      <vt:lpstr>NAPGD2022 uses a Gravimetric Geoid</vt:lpstr>
      <vt:lpstr>PowerPoint Presentation</vt:lpstr>
      <vt:lpstr>Quality of vertical datum transformation?</vt:lpstr>
      <vt:lpstr>National Spatial Reference System (NSRS)</vt:lpstr>
      <vt:lpstr>PowerPoint Presentation</vt:lpstr>
      <vt:lpstr>PowerPoint Presentation</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Deep Dive into Geodetic Surveying Vertical Datums, Geoids, OPUS, NCAT, and more</dc:title>
  <dc:creator>Jeff Jalbrzikowski</dc:creator>
  <cp:lastModifiedBy>Jeff Jalbrzikowski</cp:lastModifiedBy>
  <cp:revision>31</cp:revision>
  <dcterms:created xsi:type="dcterms:W3CDTF">2023-02-26T19:04:01Z</dcterms:created>
  <dcterms:modified xsi:type="dcterms:W3CDTF">2023-03-01T03:38:03Z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4303579</vt:lpwstr>
  </property>
  <property fmtid="{D5CDD505-2E9C-101B-9397-08002B2CF9AE}" name="NXPowerLiteSettings" pid="3">
    <vt:lpwstr>F70005D002A000</vt:lpwstr>
  </property>
  <property fmtid="{D5CDD505-2E9C-101B-9397-08002B2CF9AE}" name="NXPowerLiteVersion" pid="4">
    <vt:lpwstr>D10.2.0</vt:lpwstr>
  </property>
</Properties>
</file>