
<file path=[Content_Types].xml><?xml version="1.0" encoding="utf-8"?>
<Types xmlns="http://schemas.openxmlformats.org/package/2006/content-types">
  <Default ContentType="image/png" Extension="png"/>
  <Default ContentType="image/svg+xml" Extension="svg"/>
  <Default ContentType="image/jpeg" Extension="jpeg"/>
  <Default ContentType="application/vnd.openxmlformats-package.relationships+xml" Extension="rels"/>
  <Default ContentType="application/xml" Extension="xml"/>
  <Default ContentType="image/vnd.ms-photo" Extension="wdp"/>
  <Default ContentType="image/gif" Extension="gif"/>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tags+xml" PartName="/ppt/tags/tag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image/jpg" PartName="/ppt/media/image48.jpg"/>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tags+xml" PartName="/ppt/tags/tag2.xml"/>
  <Override ContentType="application/vnd.openxmlformats-officedocument.presentationml.notesSlide+xml" PartName="/ppt/notesSlides/notesSlide72.xml"/>
  <Override ContentType="application/vnd.openxmlformats-officedocument.presentationml.tags+xml" PartName="/ppt/tags/tag3.xml"/>
  <Override ContentType="application/vnd.openxmlformats-officedocument.presentationml.notesSlide+xml" PartName="/ppt/notesSlides/notesSlide73.xml"/>
  <Override ContentType="application/vnd.openxmlformats-officedocument.presentationml.tags+xml" PartName="/ppt/tags/tag4.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tags+xml" PartName="/ppt/tags/tag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tags+xml" PartName="/ppt/tags/tag6.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5" r:id="rId2"/>
  </p:sldMasterIdLst>
  <p:notesMasterIdLst>
    <p:notesMasterId r:id="rId118"/>
  </p:notesMasterIdLst>
  <p:sldIdLst>
    <p:sldId id="259" r:id="rId3"/>
    <p:sldId id="2387" r:id="rId4"/>
    <p:sldId id="1757" r:id="rId5"/>
    <p:sldId id="1758" r:id="rId6"/>
    <p:sldId id="1912" r:id="rId7"/>
    <p:sldId id="2403" r:id="rId8"/>
    <p:sldId id="1913" r:id="rId9"/>
    <p:sldId id="1915" r:id="rId10"/>
    <p:sldId id="1916" r:id="rId11"/>
    <p:sldId id="1917" r:id="rId12"/>
    <p:sldId id="1919" r:id="rId13"/>
    <p:sldId id="2395" r:id="rId14"/>
    <p:sldId id="2363" r:id="rId15"/>
    <p:sldId id="2396" r:id="rId16"/>
    <p:sldId id="2397" r:id="rId17"/>
    <p:sldId id="2398" r:id="rId18"/>
    <p:sldId id="2399" r:id="rId19"/>
    <p:sldId id="2401" r:id="rId20"/>
    <p:sldId id="707" r:id="rId21"/>
    <p:sldId id="2427" r:id="rId22"/>
    <p:sldId id="2001" r:id="rId23"/>
    <p:sldId id="1447" r:id="rId24"/>
    <p:sldId id="1448" r:id="rId25"/>
    <p:sldId id="1453" r:id="rId26"/>
    <p:sldId id="1463" r:id="rId27"/>
    <p:sldId id="1464" r:id="rId28"/>
    <p:sldId id="1465" r:id="rId29"/>
    <p:sldId id="1466" r:id="rId30"/>
    <p:sldId id="2453" r:id="rId31"/>
    <p:sldId id="1996" r:id="rId32"/>
    <p:sldId id="2003" r:id="rId33"/>
    <p:sldId id="1445" r:id="rId34"/>
    <p:sldId id="1446" r:id="rId35"/>
    <p:sldId id="2461" r:id="rId36"/>
    <p:sldId id="2462" r:id="rId37"/>
    <p:sldId id="2463" r:id="rId38"/>
    <p:sldId id="2004" r:id="rId39"/>
    <p:sldId id="854" r:id="rId40"/>
    <p:sldId id="803" r:id="rId41"/>
    <p:sldId id="739" r:id="rId42"/>
    <p:sldId id="729" r:id="rId43"/>
    <p:sldId id="727" r:id="rId44"/>
    <p:sldId id="728" r:id="rId45"/>
    <p:sldId id="778" r:id="rId46"/>
    <p:sldId id="779" r:id="rId47"/>
    <p:sldId id="780" r:id="rId48"/>
    <p:sldId id="781" r:id="rId49"/>
    <p:sldId id="782" r:id="rId50"/>
    <p:sldId id="783" r:id="rId51"/>
    <p:sldId id="784" r:id="rId52"/>
    <p:sldId id="852" r:id="rId53"/>
    <p:sldId id="853" r:id="rId54"/>
    <p:sldId id="1368" r:id="rId55"/>
    <p:sldId id="840" r:id="rId56"/>
    <p:sldId id="2454" r:id="rId57"/>
    <p:sldId id="1369" r:id="rId58"/>
    <p:sldId id="1370" r:id="rId59"/>
    <p:sldId id="1199" r:id="rId60"/>
    <p:sldId id="1388" r:id="rId61"/>
    <p:sldId id="1389" r:id="rId62"/>
    <p:sldId id="1391" r:id="rId63"/>
    <p:sldId id="1390" r:id="rId64"/>
    <p:sldId id="843" r:id="rId65"/>
    <p:sldId id="1376" r:id="rId66"/>
    <p:sldId id="1377" r:id="rId67"/>
    <p:sldId id="1378" r:id="rId68"/>
    <p:sldId id="1379" r:id="rId69"/>
    <p:sldId id="1380" r:id="rId70"/>
    <p:sldId id="1362" r:id="rId71"/>
    <p:sldId id="1392" r:id="rId72"/>
    <p:sldId id="1382" r:id="rId73"/>
    <p:sldId id="1383" r:id="rId74"/>
    <p:sldId id="1384" r:id="rId75"/>
    <p:sldId id="1385" r:id="rId76"/>
    <p:sldId id="2457" r:id="rId77"/>
    <p:sldId id="1386" r:id="rId78"/>
    <p:sldId id="1387" r:id="rId79"/>
    <p:sldId id="789" r:id="rId80"/>
    <p:sldId id="790" r:id="rId81"/>
    <p:sldId id="791" r:id="rId82"/>
    <p:sldId id="792" r:id="rId83"/>
    <p:sldId id="793" r:id="rId84"/>
    <p:sldId id="794" r:id="rId85"/>
    <p:sldId id="795" r:id="rId86"/>
    <p:sldId id="263" r:id="rId87"/>
    <p:sldId id="264" r:id="rId88"/>
    <p:sldId id="265" r:id="rId89"/>
    <p:sldId id="266" r:id="rId90"/>
    <p:sldId id="2455" r:id="rId91"/>
    <p:sldId id="256" r:id="rId92"/>
    <p:sldId id="740" r:id="rId93"/>
    <p:sldId id="2458" r:id="rId94"/>
    <p:sldId id="2459" r:id="rId95"/>
    <p:sldId id="2446" r:id="rId96"/>
    <p:sldId id="2378" r:id="rId97"/>
    <p:sldId id="2381" r:id="rId98"/>
    <p:sldId id="2380" r:id="rId99"/>
    <p:sldId id="332" r:id="rId100"/>
    <p:sldId id="2444" r:id="rId101"/>
    <p:sldId id="2460" r:id="rId102"/>
    <p:sldId id="1564" r:id="rId103"/>
    <p:sldId id="2449" r:id="rId104"/>
    <p:sldId id="2452" r:id="rId105"/>
    <p:sldId id="1520" r:id="rId106"/>
    <p:sldId id="1519" r:id="rId107"/>
    <p:sldId id="2456" r:id="rId108"/>
    <p:sldId id="2400" r:id="rId109"/>
    <p:sldId id="2190" r:id="rId110"/>
    <p:sldId id="2386" r:id="rId111"/>
    <p:sldId id="2431" r:id="rId112"/>
    <p:sldId id="2314" r:id="rId113"/>
    <p:sldId id="2361" r:id="rId114"/>
    <p:sldId id="807" r:id="rId115"/>
    <p:sldId id="808" r:id="rId116"/>
    <p:sldId id="851" r:id="rId1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328" userDrawn="1">
          <p15:clr>
            <a:srgbClr val="A4A3A4"/>
          </p15:clr>
        </p15:guide>
        <p15:guide id="4" pos="432" userDrawn="1">
          <p15:clr>
            <a:srgbClr val="A4A3A4"/>
          </p15:clr>
        </p15:guide>
        <p15:guide id="5" orient="horz" pos="3888" userDrawn="1">
          <p15:clr>
            <a:srgbClr val="A4A3A4"/>
          </p15:clr>
        </p15:guide>
        <p15:guide id="6" orient="horz" pos="4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0000" autoAdjust="0"/>
  </p:normalViewPr>
  <p:slideViewPr>
    <p:cSldViewPr snapToGrid="0" snapToObjects="1">
      <p:cViewPr>
        <p:scale>
          <a:sx n="125" d="100"/>
          <a:sy n="125" d="100"/>
        </p:scale>
        <p:origin x="91" y="-1493"/>
      </p:cViewPr>
      <p:guideLst>
        <p:guide orient="horz" pos="2160"/>
        <p:guide pos="2880"/>
        <p:guide pos="5328"/>
        <p:guide pos="432"/>
        <p:guide orient="horz" pos="3888"/>
        <p:guide orient="horz" pos="480"/>
      </p:guideLst>
    </p:cSldViewPr>
  </p:slideViewPr>
  <p:notesTextViewPr>
    <p:cViewPr>
      <p:scale>
        <a:sx n="3" d="2"/>
        <a:sy n="3" d="2"/>
      </p:scale>
      <p:origin x="0" y="0"/>
    </p:cViewPr>
  </p:notesTextViewPr>
  <p:sorterViewPr>
    <p:cViewPr>
      <p:scale>
        <a:sx n="75" d="100"/>
        <a:sy n="75" d="100"/>
      </p:scale>
      <p:origin x="0" y="-189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F6EC6-C304-4935-9DB6-E712BA1C434D}" type="datetimeFigureOut">
              <a:rPr lang="en-US" smtClean="0"/>
              <a:t>02/17/23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5B7599-733F-47EA-9377-00C630B2FDD7}" type="slidenum">
              <a:rPr lang="en-US" smtClean="0"/>
              <a:t>‹#›</a:t>
            </a:fld>
            <a:endParaRPr lang="en-US"/>
          </a:p>
        </p:txBody>
      </p:sp>
    </p:spTree>
    <p:extLst>
      <p:ext uri="{BB962C8B-B14F-4D97-AF65-F5344CB8AC3E}">
        <p14:creationId xmlns:p14="http://schemas.microsoft.com/office/powerpoint/2010/main" val="2167329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-We are</a:t>
            </a:r>
            <a:r>
              <a:rPr lang="en-US" baseline="0" dirty="0"/>
              <a:t> the Federal Government’s oldest scientific agency.</a:t>
            </a:r>
          </a:p>
          <a:p>
            <a:r>
              <a:rPr lang="en-US" baseline="0" dirty="0"/>
              <a:t>-part of the Executive Branch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 know it can seem kind of strange that NGS is part of the NOS, but the origins of NGS lie with the C&amp;GS.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-we are a “Program Office” of the NOS</a:t>
            </a:r>
          </a:p>
          <a:p>
            <a:r>
              <a:rPr lang="en-US" baseline="0" dirty="0"/>
              <a:t>Survey of the Coast – 1807</a:t>
            </a:r>
          </a:p>
          <a:p>
            <a:r>
              <a:rPr lang="en-US" baseline="0" dirty="0"/>
              <a:t>Coast Survey – 1836</a:t>
            </a:r>
          </a:p>
          <a:p>
            <a:r>
              <a:rPr lang="en-US" baseline="0" dirty="0"/>
              <a:t>Coast and Geodetic Survey – 1878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NGS since 1970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3</a:t>
            </a:fld>
            <a:endParaRPr lang="en-US"/>
          </a:p>
        </p:txBody>
      </p:sp>
    </p:spTree>
    <p:extLst>
      <p:ext uri="{BB962C8B-B14F-4D97-AF65-F5344CB8AC3E}">
        <p14:creationId xmlns:p14="http://schemas.microsoft.com/office/powerpoint/2010/main" val="2881700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-Where do you see an Epoch right now in NGS data?</a:t>
            </a:r>
          </a:p>
          <a:p>
            <a:r>
              <a:rPr lang="en-US" b="1" dirty="0"/>
              <a:t>CLICK</a:t>
            </a:r>
          </a:p>
          <a:p>
            <a:endParaRPr lang="en-US" dirty="0"/>
          </a:p>
          <a:p>
            <a:r>
              <a:rPr lang="en-US" dirty="0"/>
              <a:t>Datasheets! there you see the epoch</a:t>
            </a:r>
            <a:r>
              <a:rPr lang="en-US" baseline="0" dirty="0"/>
              <a:t> of 2010.0</a:t>
            </a:r>
            <a:endParaRPr lang="en-US" dirty="0"/>
          </a:p>
          <a:p>
            <a:r>
              <a:rPr lang="en-US" dirty="0"/>
              <a:t>and</a:t>
            </a:r>
            <a:r>
              <a:rPr lang="en-US" baseline="0" dirty="0"/>
              <a:t> of course OPUS Solution Reports!</a:t>
            </a:r>
            <a:endParaRPr lang="en-US" dirty="0"/>
          </a:p>
          <a:p>
            <a:endParaRPr lang="en-US" dirty="0"/>
          </a:p>
          <a:p>
            <a:r>
              <a:rPr lang="en-US" dirty="0"/>
              <a:t>note that in blue over there on the right you’ll see </a:t>
            </a:r>
            <a:r>
              <a:rPr lang="en-US" i="1" dirty="0"/>
              <a:t>another</a:t>
            </a:r>
            <a:r>
              <a:rPr lang="en-US" i="1" baseline="0" dirty="0"/>
              <a:t> </a:t>
            </a:r>
            <a:r>
              <a:rPr lang="en-US" i="0" baseline="0" dirty="0"/>
              <a:t>epoch, in the ITRF, which I will explain later on</a:t>
            </a:r>
            <a:endParaRPr lang="en-US" i="0"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13</a:t>
            </a:fld>
            <a:endParaRPr lang="en-US"/>
          </a:p>
        </p:txBody>
      </p:sp>
    </p:spTree>
    <p:extLst>
      <p:ext uri="{BB962C8B-B14F-4D97-AF65-F5344CB8AC3E}">
        <p14:creationId xmlns:p14="http://schemas.microsoft.com/office/powerpoint/2010/main" val="4114856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NCAT includes the functionality of</a:t>
            </a:r>
            <a:r>
              <a:rPr lang="en-US" baseline="0" dirty="0"/>
              <a:t> previous NGS tools:</a:t>
            </a:r>
          </a:p>
          <a:p>
            <a:r>
              <a:rPr lang="en-US" baseline="0" dirty="0"/>
              <a:t>NADCON 5.0</a:t>
            </a:r>
          </a:p>
          <a:p>
            <a:r>
              <a:rPr lang="en-US" baseline="0" dirty="0"/>
              <a:t>XYZWIN 2.0</a:t>
            </a:r>
          </a:p>
          <a:p>
            <a:r>
              <a:rPr lang="en-US" baseline="0" dirty="0"/>
              <a:t>UTMS 2.1</a:t>
            </a:r>
          </a:p>
          <a:p>
            <a:r>
              <a:rPr lang="en-US" baseline="0" dirty="0"/>
              <a:t>SPC83 2.1</a:t>
            </a:r>
          </a:p>
          <a:p>
            <a:r>
              <a:rPr lang="en-US" baseline="0" dirty="0"/>
              <a:t>USNG 2.3</a:t>
            </a:r>
          </a:p>
          <a:p>
            <a:r>
              <a:rPr lang="en-US" baseline="0" dirty="0"/>
              <a:t>Includes error estimate of transformation per point.</a:t>
            </a:r>
          </a:p>
          <a:p>
            <a:r>
              <a:rPr lang="en-US" baseline="0" dirty="0"/>
              <a:t>Available as the single-point graphic seen here, multi-point upload/download, as a downloadable executable fie to run from the DOS prompt, and as web services for inclusion in your own </a:t>
            </a:r>
          </a:p>
          <a:p>
            <a:r>
              <a:rPr lang="en-US" baseline="0" dirty="0"/>
              <a:t>It’s a great tool.  Anyone using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094016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NCAT includes the functionality of</a:t>
            </a:r>
            <a:r>
              <a:rPr lang="en-US" baseline="0" dirty="0"/>
              <a:t> previous NGS tools:</a:t>
            </a:r>
          </a:p>
          <a:p>
            <a:r>
              <a:rPr lang="en-US" baseline="0" dirty="0"/>
              <a:t>NADCON 5.0</a:t>
            </a:r>
          </a:p>
          <a:p>
            <a:r>
              <a:rPr lang="en-US" baseline="0" dirty="0"/>
              <a:t>XYZWIN 2.0</a:t>
            </a:r>
          </a:p>
          <a:p>
            <a:r>
              <a:rPr lang="en-US" baseline="0" dirty="0"/>
              <a:t>UTMS 2.1</a:t>
            </a:r>
          </a:p>
          <a:p>
            <a:r>
              <a:rPr lang="en-US" baseline="0" dirty="0"/>
              <a:t>SPC83 2.1</a:t>
            </a:r>
          </a:p>
          <a:p>
            <a:r>
              <a:rPr lang="en-US" baseline="0" dirty="0"/>
              <a:t>USNG 2.3</a:t>
            </a:r>
          </a:p>
          <a:p>
            <a:r>
              <a:rPr lang="en-US" baseline="0" dirty="0"/>
              <a:t>Includes error estimate of transformation per point.</a:t>
            </a:r>
          </a:p>
          <a:p>
            <a:r>
              <a:rPr lang="en-US" baseline="0" dirty="0"/>
              <a:t>Available as the single-point graphic seen here, multi-point upload/download, as a downloadable executable fie to run from the DOS prompt, and as web services for inclusion in your own </a:t>
            </a:r>
          </a:p>
          <a:p>
            <a:r>
              <a:rPr lang="en-US" baseline="0" dirty="0"/>
              <a:t>It’s a great tool.  Anyone using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44607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NCAT incorporates the functionality of the old software VERTCON to transform NSRS heights.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0" noProof="0" dirty="0">
              <a:solidFill>
                <a:sysClr val="windowText" lastClr="000000"/>
              </a:solidFill>
              <a:latin typeface="Cambria" panose="02040503050406030204" pitchFamily="18" charset="0"/>
              <a:ea typeface="Cambria" panose="02040503050406030204" pitchFamily="18" charset="0"/>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noProof="0" dirty="0">
                <a:solidFill>
                  <a:sysClr val="windowText" lastClr="000000"/>
                </a:solidFill>
                <a:latin typeface="Cambria" panose="02040503050406030204" pitchFamily="18" charset="0"/>
                <a:ea typeface="Cambria" panose="02040503050406030204" pitchFamily="18" charset="0"/>
                <a:cs typeface="Times New Roman" pitchFamily="18" charset="0"/>
              </a:rPr>
              <a:t>NCAT is a c</a:t>
            </a:r>
            <a:r>
              <a:rPr kumimoji="0" lang="en-US" sz="1200" b="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ontainer for newest version of VERTCON (v3.0)</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ysClr val="windowText" lastClr="000000"/>
                </a:solidFill>
                <a:latin typeface="Cambria" panose="02040503050406030204" pitchFamily="18" charset="0"/>
                <a:ea typeface="Cambria" panose="02040503050406030204" pitchFamily="18" charset="0"/>
                <a:cs typeface="Times New Roman" pitchFamily="18" charset="0"/>
              </a:rPr>
              <a:t>It w</a:t>
            </a:r>
            <a:r>
              <a:rPr kumimoji="0" lang="en-US" sz="1200" b="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ill be upgraded, after the release of the new datums, to include NAPGD2022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5A6246-21F9-416C-BD6D-2D5049A046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61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 what is that acronym,</a:t>
            </a:r>
            <a:r>
              <a:rPr lang="en-US" baseline="0" dirty="0"/>
              <a:t> ITRF?</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 is a global reference frame,</a:t>
            </a:r>
            <a:r>
              <a:rPr lang="en-US" baseline="0" dirty="0"/>
              <a:t> the most widely adopted one, or the “gold standard” or the “Cadillac” or what-have-you</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-ITRF is the internationally recognized standard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-who realizes</a:t>
            </a:r>
            <a:r>
              <a:rPr lang="en-US" baseline="0" dirty="0"/>
              <a:t> the ITRF? well, NGS contributes to the realization but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CLICK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t>
            </a:r>
            <a:r>
              <a:rPr lang="en-US" dirty="0"/>
              <a:t>The IERS is in responsible charge of defining, realizing and promoting the ITRF</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-and the ITRF was formally adopted by the…yes, more acronyms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CLICK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IUGG some years ago</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160994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-so</a:t>
            </a:r>
            <a:r>
              <a:rPr lang="en-US" baseline="0" dirty="0"/>
              <a:t> there’s one quarter of both the NAD83 and ITRF2020 ellipsoid</a:t>
            </a:r>
          </a:p>
          <a:p>
            <a:r>
              <a:rPr lang="en-US" b="1" baseline="0" dirty="0"/>
              <a:t>CLICK</a:t>
            </a:r>
          </a:p>
          <a:p>
            <a:r>
              <a:rPr lang="en-US" baseline="0" dirty="0"/>
              <a:t>-important to note that both are using the same geometry (size, shape), the GRS80 ellipsoid, just with a different origin</a:t>
            </a:r>
          </a:p>
          <a:p>
            <a:r>
              <a:rPr lang="en-US" b="1" baseline="0" dirty="0"/>
              <a:t>CLICK</a:t>
            </a:r>
            <a:endParaRPr lang="en-US" b="0" baseline="0" dirty="0"/>
          </a:p>
          <a:p>
            <a:r>
              <a:rPr lang="en-US" b="0" baseline="0" dirty="0"/>
              <a:t>-so that dark red [maroon if you will] arrow there on the bottom left, it symbolizes and greatly exaggerates the difference between those origins</a:t>
            </a:r>
          </a:p>
          <a:p>
            <a:r>
              <a:rPr lang="en-US" b="1" baseline="0" dirty="0"/>
              <a:t>CLICK</a:t>
            </a: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125450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-and we’ll visualize the plan to remove the non-egocentricity of NAD83</a:t>
            </a:r>
            <a:r>
              <a:rPr lang="en-US" baseline="0" dirty="0"/>
              <a:t> with a little animation</a:t>
            </a:r>
          </a:p>
          <a:p>
            <a:r>
              <a:rPr lang="en-US" b="1" baseline="0" dirty="0"/>
              <a:t>CLICK</a:t>
            </a:r>
          </a:p>
          <a:p>
            <a:r>
              <a:rPr lang="en-US" b="0" baseline="0" dirty="0"/>
              <a:t>-our orange NAD83 ellipsoid shift over to match up with out blue ITRF ellipsoid</a:t>
            </a:r>
          </a:p>
          <a:p>
            <a:r>
              <a:rPr lang="en-US" b="0" baseline="0" dirty="0"/>
              <a:t>-and now there we see the result in red, our new NATRF2022 ellipsoid</a:t>
            </a:r>
          </a:p>
          <a:p>
            <a:r>
              <a:rPr lang="en-US" b="1" baseline="0" dirty="0"/>
              <a:t>CLICK</a:t>
            </a:r>
          </a:p>
          <a:p>
            <a:r>
              <a:rPr lang="en-US" b="0" baseline="0" dirty="0"/>
              <a:t>-what do I like to point out here?</a:t>
            </a:r>
          </a:p>
          <a:p>
            <a:r>
              <a:rPr lang="en-US" b="0" baseline="0" dirty="0"/>
              <a:t>-we’re still utilizing the GRS80 reference ellipsoid as the basis for NATRF2022</a:t>
            </a:r>
          </a:p>
          <a:p>
            <a:r>
              <a:rPr lang="en-US" b="0" baseline="0" dirty="0"/>
              <a:t>-why? because the size and shape, well the scientists nailed it on that one, like I said earlier they just didn’t quite get the CM</a:t>
            </a:r>
          </a:p>
          <a:p>
            <a:r>
              <a:rPr lang="en-US" b="1" baseline="0" dirty="0"/>
              <a:t>CLICK</a:t>
            </a: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674280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Ok, now ITRF mentioned</a:t>
            </a:r>
            <a:r>
              <a:rPr lang="en-US" baseline="0" dirty="0"/>
              <a:t> a couple slides ago.</a:t>
            </a:r>
          </a:p>
          <a:p>
            <a:r>
              <a:rPr lang="en-US" baseline="0" dirty="0"/>
              <a:t>Most simplistic way to explain ITRF is to watch this animation.</a:t>
            </a:r>
            <a:endParaRPr lang="en-US" dirty="0"/>
          </a:p>
          <a:p>
            <a:r>
              <a:rPr lang="en-US" dirty="0"/>
              <a:t>This is </a:t>
            </a:r>
            <a:r>
              <a:rPr lang="en-US" i="1" dirty="0"/>
              <a:t>a very loose representation/visualization</a:t>
            </a:r>
            <a:r>
              <a:rPr lang="en-US" i="1" baseline="0" dirty="0"/>
              <a:t> </a:t>
            </a:r>
            <a:r>
              <a:rPr lang="en-US" baseline="0" dirty="0"/>
              <a:t>of what the ITRF is, a characterization only.</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087922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We say “NATRF2022” is “fixed” to the N.A. Plate, making it a “plate fixed” frame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a:t>
            </a:r>
            <a:r>
              <a:rPr lang="en-US" sz="1200" baseline="0" dirty="0"/>
              <a:t> frame is constant to itself, but rotating within ITRF, and moving in a different direction than the other 3 frames</a:t>
            </a: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744253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207140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-as you can read my slide,</a:t>
            </a:r>
            <a:r>
              <a:rPr lang="en-US" baseline="0" dirty="0"/>
              <a:t> I like to point that out because over my 2 years at NGS I’ve seen and heard this misunderstanding quite a bit</a:t>
            </a:r>
          </a:p>
          <a:p>
            <a:r>
              <a:rPr lang="en-US" baseline="0" dirty="0"/>
              <a:t>-don’t worry! it doesn’t offend us! and we do work closely with USGS, but we are separate agencies within totally different departments of the federal government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4</a:t>
            </a:fld>
            <a:endParaRPr lang="en-US"/>
          </a:p>
        </p:txBody>
      </p:sp>
    </p:spTree>
    <p:extLst>
      <p:ext uri="{BB962C8B-B14F-4D97-AF65-F5344CB8AC3E}">
        <p14:creationId xmlns:p14="http://schemas.microsoft.com/office/powerpoint/2010/main" val="2301475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-so you’ve probably seen that phrase that I have front and center here, NSRS Modernization</a:t>
            </a:r>
          </a:p>
          <a:p>
            <a:r>
              <a:rPr lang="en-US" dirty="0"/>
              <a:t>-that’s the blanket</a:t>
            </a:r>
            <a:r>
              <a:rPr lang="en-US" baseline="0" dirty="0"/>
              <a:t> term we use to refer to not just the new </a:t>
            </a:r>
            <a:r>
              <a:rPr lang="en-US" baseline="0" dirty="0" err="1"/>
              <a:t>datums</a:t>
            </a:r>
            <a:r>
              <a:rPr lang="en-US" baseline="0" dirty="0"/>
              <a:t> but other updates</a:t>
            </a:r>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29</a:t>
            </a:fld>
            <a:endParaRPr lang="en-US"/>
          </a:p>
        </p:txBody>
      </p:sp>
    </p:spTree>
    <p:extLst>
      <p:ext uri="{BB962C8B-B14F-4D97-AF65-F5344CB8AC3E}">
        <p14:creationId xmlns:p14="http://schemas.microsoft.com/office/powerpoint/2010/main" val="2050563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ITRS meets the following conditions: – Geocentric (origin is Earth </a:t>
            </a:r>
            <a:r>
              <a:rPr lang="en-US" dirty="0" err="1"/>
              <a:t>centre</a:t>
            </a:r>
            <a:r>
              <a:rPr lang="en-US" dirty="0"/>
              <a:t> of mass) – Uses the </a:t>
            </a:r>
            <a:r>
              <a:rPr lang="en-US" dirty="0" err="1"/>
              <a:t>metre</a:t>
            </a:r>
            <a:r>
              <a:rPr lang="en-US" dirty="0"/>
              <a:t> as the unit of length – Initial orientation given by BIH orientation at 1984 – The time evolution of the orientation is ensured by using a no-net rotation condition with regards to horizontal tectonic motions over the</a:t>
            </a:r>
          </a:p>
          <a:p>
            <a:r>
              <a:rPr lang="en-US" dirty="0"/>
              <a:t>whole earth.</a:t>
            </a:r>
          </a:p>
          <a:p>
            <a:r>
              <a:rPr lang="en-US" dirty="0"/>
              <a:t>• The ITRS is of very little use to the practitioner – we need a</a:t>
            </a:r>
            <a:r>
              <a:rPr lang="en-US" baseline="0" dirty="0"/>
              <a:t> </a:t>
            </a:r>
            <a:r>
              <a:rPr lang="en-US" dirty="0" err="1"/>
              <a:t>realisation</a:t>
            </a:r>
            <a:r>
              <a:rPr lang="en-US" dirty="0"/>
              <a:t> (some coordinates)</a:t>
            </a:r>
            <a:endParaRPr lang="en-US" baseline="0"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30</a:t>
            </a:fld>
            <a:endParaRPr lang="en-US" altLang="en-US"/>
          </a:p>
        </p:txBody>
      </p:sp>
    </p:spTree>
    <p:extLst>
      <p:ext uri="{BB962C8B-B14F-4D97-AF65-F5344CB8AC3E}">
        <p14:creationId xmlns:p14="http://schemas.microsoft.com/office/powerpoint/2010/main" val="2839552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latin typeface="Cambria" panose="02040503050406030204" pitchFamily="18" charset="0"/>
                <a:ea typeface="Cambria" panose="02040503050406030204" pitchFamily="18" charset="0"/>
              </a:rPr>
              <a:t>Global: International GNSS Service (IGS) Network</a:t>
            </a:r>
          </a:p>
          <a:p>
            <a:pPr lvl="1"/>
            <a:r>
              <a:rPr lang="en-US" sz="2000" i="1" dirty="0">
                <a:latin typeface="Cambria" panose="02040503050406030204" pitchFamily="18" charset="0"/>
                <a:ea typeface="Cambria" panose="02040503050406030204" pitchFamily="18" charset="0"/>
              </a:rPr>
              <a:t>The</a:t>
            </a:r>
            <a:r>
              <a:rPr lang="en-US" sz="2000" dirty="0">
                <a:latin typeface="Cambria" panose="02040503050406030204" pitchFamily="18" charset="0"/>
                <a:ea typeface="Cambria" panose="02040503050406030204" pitchFamily="18" charset="0"/>
              </a:rPr>
              <a:t> international standard since mid-1990s</a:t>
            </a:r>
          </a:p>
          <a:p>
            <a:pPr lvl="1"/>
            <a:r>
              <a:rPr lang="en-US" sz="2000" dirty="0">
                <a:latin typeface="Cambria" panose="02040503050406030204" pitchFamily="18" charset="0"/>
                <a:ea typeface="Cambria" panose="02040503050406030204" pitchFamily="18" charset="0"/>
              </a:rPr>
              <a:t>Supported by IGS Analysis Centers (ACs) </a:t>
            </a:r>
            <a:r>
              <a:rPr lang="en-US" sz="1800" dirty="0">
                <a:latin typeface="Cambria" panose="02040503050406030204" pitchFamily="18" charset="0"/>
                <a:ea typeface="Cambria" panose="02040503050406030204" pitchFamily="18" charset="0"/>
                <a:sym typeface="Wingdings" panose="05000000000000000000" pitchFamily="2" charset="2"/>
              </a:rPr>
              <a:t> NGS is one AC of seven total</a:t>
            </a:r>
            <a:endParaRPr lang="en-US" sz="2000" dirty="0">
              <a:latin typeface="Cambria" panose="02040503050406030204" pitchFamily="18" charset="0"/>
              <a:ea typeface="Cambria" panose="02040503050406030204" pitchFamily="18" charset="0"/>
              <a:sym typeface="Wingdings" panose="05000000000000000000" pitchFamily="2" charset="2"/>
            </a:endParaRPr>
          </a:p>
          <a:p>
            <a:pPr lvl="1"/>
            <a:r>
              <a:rPr lang="en-US" sz="2000" dirty="0">
                <a:latin typeface="Cambria" panose="02040503050406030204" pitchFamily="18" charset="0"/>
                <a:ea typeface="Cambria" panose="02040503050406030204" pitchFamily="18" charset="0"/>
                <a:sym typeface="Wingdings" panose="05000000000000000000" pitchFamily="2" charset="2"/>
              </a:rPr>
              <a:t>Overall system sponsored by NASA</a:t>
            </a:r>
            <a:endParaRPr lang="en-US" sz="2000" dirty="0">
              <a:latin typeface="Cambria" panose="02040503050406030204" pitchFamily="18" charset="0"/>
              <a:ea typeface="Cambria" panose="02040503050406030204" pitchFamily="18" charset="0"/>
            </a:endParaRPr>
          </a:p>
          <a:p>
            <a:r>
              <a:rPr lang="en-US" sz="2800" dirty="0">
                <a:latin typeface="Cambria" panose="02040503050406030204" pitchFamily="18" charset="0"/>
                <a:ea typeface="Cambria" panose="02040503050406030204" pitchFamily="18" charset="0"/>
              </a:rPr>
              <a:t>NSRS: NOAA CORS Network (NCN)</a:t>
            </a:r>
          </a:p>
          <a:p>
            <a:pPr lvl="1"/>
            <a:r>
              <a:rPr lang="en-US" sz="2400" dirty="0">
                <a:latin typeface="Cambria" panose="02040503050406030204" pitchFamily="18" charset="0"/>
                <a:ea typeface="Cambria" panose="02040503050406030204" pitchFamily="18" charset="0"/>
              </a:rPr>
              <a:t>NGS processes/distributes data, but few are NGS-operated</a:t>
            </a:r>
          </a:p>
          <a:p>
            <a:pPr lvl="1"/>
            <a:r>
              <a:rPr lang="en-US" sz="2400" dirty="0">
                <a:latin typeface="Cambria" panose="02040503050406030204" pitchFamily="18" charset="0"/>
                <a:ea typeface="Cambria" panose="02040503050406030204" pitchFamily="18" charset="0"/>
              </a:rPr>
              <a:t>Subset of NGS-operated CORS comprise the under construction NOAA </a:t>
            </a:r>
            <a:r>
              <a:rPr lang="en-US" sz="2400" i="1" dirty="0">
                <a:latin typeface="Cambria" panose="02040503050406030204" pitchFamily="18" charset="0"/>
                <a:ea typeface="Cambria" panose="02040503050406030204" pitchFamily="18" charset="0"/>
              </a:rPr>
              <a:t>Foundation</a:t>
            </a:r>
            <a:r>
              <a:rPr lang="en-US" sz="2400" dirty="0">
                <a:latin typeface="Cambria" panose="02040503050406030204" pitchFamily="18" charset="0"/>
                <a:ea typeface="Cambria" panose="02040503050406030204" pitchFamily="18" charset="0"/>
              </a:rPr>
              <a:t> CORS Network (NFCN)</a:t>
            </a:r>
          </a:p>
          <a:p>
            <a:r>
              <a:rPr lang="en-US" sz="2800" dirty="0">
                <a:latin typeface="Cambria" panose="02040503050406030204" pitchFamily="18" charset="0"/>
                <a:ea typeface="Cambria" panose="02040503050406030204" pitchFamily="18" charset="0"/>
              </a:rPr>
              <a:t>Regional/State/Commonwealth/Local Networks</a:t>
            </a:r>
          </a:p>
          <a:p>
            <a:pPr lvl="1"/>
            <a:r>
              <a:rPr lang="en-US" sz="2000" dirty="0">
                <a:latin typeface="Cambria" panose="02040503050406030204" pitchFamily="18" charset="0"/>
                <a:ea typeface="Cambria" panose="02040503050406030204" pitchFamily="18" charset="0"/>
              </a:rPr>
              <a:t>Real-Time Networks (RTN… aka “VRS”)</a:t>
            </a:r>
          </a:p>
          <a:p>
            <a:pPr lvl="1"/>
            <a:r>
              <a:rPr lang="en-US" sz="2000" dirty="0">
                <a:latin typeface="Cambria" panose="02040503050406030204" pitchFamily="18" charset="0"/>
                <a:ea typeface="Cambria" panose="02040503050406030204" pitchFamily="18" charset="0"/>
              </a:rPr>
              <a:t>Currently semi-coupled to the NCN</a:t>
            </a:r>
          </a:p>
          <a:p>
            <a:pPr lvl="2"/>
            <a:r>
              <a:rPr lang="en-US" sz="1200" dirty="0">
                <a:latin typeface="Cambria" panose="02040503050406030204" pitchFamily="18" charset="0"/>
                <a:ea typeface="Cambria" panose="02040503050406030204" pitchFamily="18" charset="0"/>
              </a:rPr>
              <a:t>NGS sees the future as a close coupling of other networks with the NCN so users can seamlessly and confidently work in the NSRS using their favorite regional/local CORS network</a:t>
            </a:r>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31</a:t>
            </a:fld>
            <a:endParaRPr lang="en-US" altLang="en-US" dirty="0"/>
          </a:p>
        </p:txBody>
      </p:sp>
    </p:spTree>
    <p:extLst>
      <p:ext uri="{BB962C8B-B14F-4D97-AF65-F5344CB8AC3E}">
        <p14:creationId xmlns:p14="http://schemas.microsoft.com/office/powerpoint/2010/main" val="3680229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-we’re going to</a:t>
            </a:r>
            <a:r>
              <a:rPr lang="en-US" baseline="0" dirty="0"/>
              <a:t> back up and get to the non-egocentricity, stay with me here</a:t>
            </a:r>
          </a:p>
          <a:p>
            <a:r>
              <a:rPr lang="en-US" baseline="0" dirty="0"/>
              <a:t>-so there’s a nice little ellipse representing the shape of the GRS80 reference ellipsoid</a:t>
            </a:r>
          </a:p>
          <a:p>
            <a:r>
              <a:rPr lang="en-US" b="1" baseline="0" dirty="0"/>
              <a:t>CLICK</a:t>
            </a:r>
          </a:p>
          <a:p>
            <a:r>
              <a:rPr lang="en-US" b="0" baseline="0" dirty="0"/>
              <a:t>-what’s GRS80?  well, it’s a reference system (being a reference ellipsoid, a gravity model, and more).</a:t>
            </a:r>
          </a:p>
          <a:p>
            <a:r>
              <a:rPr lang="en-US" b="0" baseline="0" dirty="0"/>
              <a:t>-GRS80 in itself is not a datum, although you will see/hear some folks misinterpret that</a:t>
            </a:r>
          </a:p>
          <a:p>
            <a:r>
              <a:rPr lang="en-US" b="1" baseline="0" dirty="0"/>
              <a:t>CLICK</a:t>
            </a:r>
          </a:p>
          <a:p>
            <a:r>
              <a:rPr lang="en-US" b="0" baseline="0" dirty="0"/>
              <a:t>-now once you take that reference system/ellipsoid and you tie it to the origin of your choice… </a:t>
            </a:r>
            <a:r>
              <a:rPr lang="en-US" b="0" baseline="0" dirty="0" err="1"/>
              <a:t>badabing</a:t>
            </a:r>
            <a:r>
              <a:rPr lang="en-US" b="0" baseline="0" dirty="0"/>
              <a:t>!</a:t>
            </a:r>
          </a:p>
          <a:p>
            <a:r>
              <a:rPr lang="en-US" b="0" baseline="0" dirty="0"/>
              <a:t>-now you’ve got a datum (or reference frame)</a:t>
            </a:r>
          </a:p>
          <a:p>
            <a:r>
              <a:rPr lang="en-US" b="1" dirty="0"/>
              <a:t>CLICK</a:t>
            </a:r>
          </a:p>
          <a:p>
            <a:r>
              <a:rPr lang="en-US" b="0" dirty="0"/>
              <a:t>-in this case, we’re talking about that</a:t>
            </a:r>
            <a:r>
              <a:rPr lang="en-US" b="0" baseline="0" dirty="0"/>
              <a:t> blue which is symbolizing an ellipsoid with it’s origin locked to the Center Mass of the earth</a:t>
            </a:r>
          </a:p>
          <a:p>
            <a:r>
              <a:rPr lang="en-US" b="0" baseline="0" dirty="0"/>
              <a:t>-which represents the ITRF2020</a:t>
            </a:r>
          </a:p>
          <a:p>
            <a:r>
              <a:rPr lang="en-US" b="0" baseline="0" dirty="0"/>
              <a:t>-you may be thinking “</a:t>
            </a:r>
            <a:r>
              <a:rPr lang="en-US" b="0" baseline="0" dirty="0" err="1"/>
              <a:t>jeff</a:t>
            </a:r>
            <a:r>
              <a:rPr lang="en-US" b="0" baseline="0" dirty="0"/>
              <a:t> what is the ITRF?”… don’t worry we’ll get there for now the concept is more important</a:t>
            </a:r>
          </a:p>
          <a:p>
            <a:r>
              <a:rPr lang="en-US" b="1" baseline="0" dirty="0"/>
              <a:t>CLICK</a:t>
            </a:r>
          </a:p>
          <a:p>
            <a:r>
              <a:rPr lang="en-US" b="0" baseline="0" dirty="0"/>
              <a:t>-so now let’s look at how NAD83 compares, the orange there, see it’s shape is the same GRS80 ellipsoid… but with a different origin point</a:t>
            </a:r>
          </a:p>
          <a:p>
            <a:r>
              <a:rPr lang="en-US" b="0" baseline="0" dirty="0"/>
              <a:t>-not quite aligned to CM, but close… not bad, it was the 80s </a:t>
            </a:r>
            <a:r>
              <a:rPr lang="en-US" b="0" baseline="0" dirty="0" err="1"/>
              <a:t>maaaan</a:t>
            </a:r>
            <a:r>
              <a:rPr lang="en-US" b="0" baseline="0" dirty="0"/>
              <a:t>, they did the best they could!</a:t>
            </a:r>
          </a:p>
          <a:p>
            <a:r>
              <a:rPr lang="en-US" b="0" baseline="0" dirty="0"/>
              <a:t>-jokes aside, a pretty amazing feet to have only “missed the mark” by a few meters, they didn’t have the satellite technology or computer power we have back in the late 70s when the </a:t>
            </a:r>
            <a:r>
              <a:rPr lang="en-US" b="0" baseline="0" dirty="0" err="1"/>
              <a:t>calcs</a:t>
            </a:r>
            <a:r>
              <a:rPr lang="en-US" b="0" baseline="0" dirty="0"/>
              <a:t> for NAD83 were being run</a:t>
            </a:r>
          </a:p>
          <a:p>
            <a:r>
              <a:rPr lang="en-US" b="0" baseline="0" dirty="0"/>
              <a:t>-props to those folks!</a:t>
            </a:r>
          </a:p>
          <a:p>
            <a:r>
              <a:rPr lang="en-US" b="1" baseline="0" dirty="0"/>
              <a:t>CLICK</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0681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b="0" i="0" baseline="0" dirty="0"/>
              <a:t>--</a:t>
            </a:r>
            <a:r>
              <a:rPr lang="en-US" b="0" i="1" baseline="0" dirty="0"/>
              <a:t>zooming in to setup for next slide—</a:t>
            </a:r>
          </a:p>
          <a:p>
            <a:r>
              <a:rPr lang="en-US" b="0" i="0" baseline="0" dirty="0"/>
              <a:t>-Let’s zoom in a little to examine that situation</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125175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36</a:t>
            </a:fld>
            <a:endParaRPr lang="en-US" altLang="en-US" dirty="0"/>
          </a:p>
        </p:txBody>
      </p:sp>
    </p:spTree>
    <p:extLst>
      <p:ext uri="{BB962C8B-B14F-4D97-AF65-F5344CB8AC3E}">
        <p14:creationId xmlns:p14="http://schemas.microsoft.com/office/powerpoint/2010/main" val="2698677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latin typeface="Cambria" panose="02040503050406030204" pitchFamily="18" charset="0"/>
                <a:ea typeface="Cambria" panose="02040503050406030204" pitchFamily="18" charset="0"/>
              </a:rPr>
              <a:t>Global: International GNSS Service (IGS) Network</a:t>
            </a:r>
          </a:p>
          <a:p>
            <a:pPr lvl="1"/>
            <a:r>
              <a:rPr lang="en-US" sz="2000" i="1" dirty="0">
                <a:latin typeface="Cambria" panose="02040503050406030204" pitchFamily="18" charset="0"/>
                <a:ea typeface="Cambria" panose="02040503050406030204" pitchFamily="18" charset="0"/>
              </a:rPr>
              <a:t>The</a:t>
            </a:r>
            <a:r>
              <a:rPr lang="en-US" sz="2000" dirty="0">
                <a:latin typeface="Cambria" panose="02040503050406030204" pitchFamily="18" charset="0"/>
                <a:ea typeface="Cambria" panose="02040503050406030204" pitchFamily="18" charset="0"/>
              </a:rPr>
              <a:t> international standard since mid-1990s</a:t>
            </a:r>
          </a:p>
          <a:p>
            <a:pPr lvl="1"/>
            <a:r>
              <a:rPr lang="en-US" sz="2000" dirty="0">
                <a:latin typeface="Cambria" panose="02040503050406030204" pitchFamily="18" charset="0"/>
                <a:ea typeface="Cambria" panose="02040503050406030204" pitchFamily="18" charset="0"/>
              </a:rPr>
              <a:t>Supported by IGS Analysis Centers (ACs) </a:t>
            </a:r>
            <a:r>
              <a:rPr lang="en-US" sz="1800" dirty="0">
                <a:latin typeface="Cambria" panose="02040503050406030204" pitchFamily="18" charset="0"/>
                <a:ea typeface="Cambria" panose="02040503050406030204" pitchFamily="18" charset="0"/>
                <a:sym typeface="Wingdings" panose="05000000000000000000" pitchFamily="2" charset="2"/>
              </a:rPr>
              <a:t> NGS is one AC of seven total</a:t>
            </a:r>
            <a:endParaRPr lang="en-US" sz="2000" dirty="0">
              <a:latin typeface="Cambria" panose="02040503050406030204" pitchFamily="18" charset="0"/>
              <a:ea typeface="Cambria" panose="02040503050406030204" pitchFamily="18" charset="0"/>
              <a:sym typeface="Wingdings" panose="05000000000000000000" pitchFamily="2" charset="2"/>
            </a:endParaRPr>
          </a:p>
          <a:p>
            <a:pPr lvl="1"/>
            <a:r>
              <a:rPr lang="en-US" sz="2000" dirty="0">
                <a:latin typeface="Cambria" panose="02040503050406030204" pitchFamily="18" charset="0"/>
                <a:ea typeface="Cambria" panose="02040503050406030204" pitchFamily="18" charset="0"/>
                <a:sym typeface="Wingdings" panose="05000000000000000000" pitchFamily="2" charset="2"/>
              </a:rPr>
              <a:t>Overall system sponsored by NASA</a:t>
            </a:r>
            <a:endParaRPr lang="en-US" sz="2000" dirty="0">
              <a:latin typeface="Cambria" panose="02040503050406030204" pitchFamily="18" charset="0"/>
              <a:ea typeface="Cambria" panose="02040503050406030204" pitchFamily="18" charset="0"/>
            </a:endParaRPr>
          </a:p>
          <a:p>
            <a:r>
              <a:rPr lang="en-US" sz="2800" dirty="0">
                <a:latin typeface="Cambria" panose="02040503050406030204" pitchFamily="18" charset="0"/>
                <a:ea typeface="Cambria" panose="02040503050406030204" pitchFamily="18" charset="0"/>
              </a:rPr>
              <a:t>NSRS: NOAA CORS Network (NCN)</a:t>
            </a:r>
          </a:p>
          <a:p>
            <a:pPr lvl="1"/>
            <a:r>
              <a:rPr lang="en-US" sz="2400" dirty="0">
                <a:latin typeface="Cambria" panose="02040503050406030204" pitchFamily="18" charset="0"/>
                <a:ea typeface="Cambria" panose="02040503050406030204" pitchFamily="18" charset="0"/>
              </a:rPr>
              <a:t>NGS processes/distributes data, but few are NGS-operated</a:t>
            </a:r>
          </a:p>
          <a:p>
            <a:pPr lvl="1"/>
            <a:r>
              <a:rPr lang="en-US" sz="2400" dirty="0">
                <a:latin typeface="Cambria" panose="02040503050406030204" pitchFamily="18" charset="0"/>
                <a:ea typeface="Cambria" panose="02040503050406030204" pitchFamily="18" charset="0"/>
              </a:rPr>
              <a:t>Subset of NGS-operated CORS comprise the under construction NOAA </a:t>
            </a:r>
            <a:r>
              <a:rPr lang="en-US" sz="2400" i="1" dirty="0">
                <a:latin typeface="Cambria" panose="02040503050406030204" pitchFamily="18" charset="0"/>
                <a:ea typeface="Cambria" panose="02040503050406030204" pitchFamily="18" charset="0"/>
              </a:rPr>
              <a:t>Foundation</a:t>
            </a:r>
            <a:r>
              <a:rPr lang="en-US" sz="2400" dirty="0">
                <a:latin typeface="Cambria" panose="02040503050406030204" pitchFamily="18" charset="0"/>
                <a:ea typeface="Cambria" panose="02040503050406030204" pitchFamily="18" charset="0"/>
              </a:rPr>
              <a:t> CORS Network (NFCN)</a:t>
            </a:r>
          </a:p>
          <a:p>
            <a:r>
              <a:rPr lang="en-US" sz="2800" dirty="0">
                <a:latin typeface="Cambria" panose="02040503050406030204" pitchFamily="18" charset="0"/>
                <a:ea typeface="Cambria" panose="02040503050406030204" pitchFamily="18" charset="0"/>
              </a:rPr>
              <a:t>Regional/State/Commonwealth/Local Networks</a:t>
            </a:r>
          </a:p>
          <a:p>
            <a:pPr lvl="1"/>
            <a:r>
              <a:rPr lang="en-US" sz="2000" dirty="0">
                <a:latin typeface="Cambria" panose="02040503050406030204" pitchFamily="18" charset="0"/>
                <a:ea typeface="Cambria" panose="02040503050406030204" pitchFamily="18" charset="0"/>
              </a:rPr>
              <a:t>Real-Time Networks (RTN… aka “VRS”)</a:t>
            </a:r>
          </a:p>
          <a:p>
            <a:pPr lvl="1"/>
            <a:r>
              <a:rPr lang="en-US" sz="2000" dirty="0">
                <a:latin typeface="Cambria" panose="02040503050406030204" pitchFamily="18" charset="0"/>
                <a:ea typeface="Cambria" panose="02040503050406030204" pitchFamily="18" charset="0"/>
              </a:rPr>
              <a:t>Currently semi-coupled to the NCN</a:t>
            </a:r>
          </a:p>
          <a:p>
            <a:pPr lvl="2"/>
            <a:r>
              <a:rPr lang="en-US" sz="1200" dirty="0">
                <a:latin typeface="Cambria" panose="02040503050406030204" pitchFamily="18" charset="0"/>
                <a:ea typeface="Cambria" panose="02040503050406030204" pitchFamily="18" charset="0"/>
              </a:rPr>
              <a:t>NGS sees the future as a close coupling of other networks with the NCN so users can seamlessly and confidently work in the NSRS using their favorite regional/local CORS network</a:t>
            </a:r>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37</a:t>
            </a:fld>
            <a:endParaRPr lang="en-US" altLang="en-US" dirty="0"/>
          </a:p>
        </p:txBody>
      </p:sp>
    </p:spTree>
    <p:extLst>
      <p:ext uri="{BB962C8B-B14F-4D97-AF65-F5344CB8AC3E}">
        <p14:creationId xmlns:p14="http://schemas.microsoft.com/office/powerpoint/2010/main" val="2296184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-geometric component is latitude, longitude, and ellipsoid</a:t>
            </a:r>
            <a:r>
              <a:rPr lang="en-US" baseline="0" dirty="0"/>
              <a:t> height</a:t>
            </a:r>
          </a:p>
          <a:p>
            <a:r>
              <a:rPr lang="en-US" baseline="0" dirty="0"/>
              <a:t>-geopotential component is combined with the geometric components to calculate an </a:t>
            </a:r>
            <a:r>
              <a:rPr lang="en-US" baseline="0" dirty="0" err="1"/>
              <a:t>ortho</a:t>
            </a:r>
            <a:r>
              <a:rPr lang="en-US" baseline="0" dirty="0"/>
              <a:t> height or capital H</a:t>
            </a:r>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38</a:t>
            </a:fld>
            <a:endParaRPr lang="en-US"/>
          </a:p>
        </p:txBody>
      </p:sp>
    </p:spTree>
    <p:extLst>
      <p:ext uri="{BB962C8B-B14F-4D97-AF65-F5344CB8AC3E}">
        <p14:creationId xmlns:p14="http://schemas.microsoft.com/office/powerpoint/2010/main" val="579045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aseline="0" dirty="0">
                <a:latin typeface="Times New Roman" pitchFamily="18" charset="0"/>
              </a:rPr>
              <a:t>This slide illustrates the 3 categories of vertical </a:t>
            </a:r>
            <a:r>
              <a:rPr lang="en-US" altLang="en-US" baseline="0" dirty="0" err="1">
                <a:latin typeface="Times New Roman" pitchFamily="18" charset="0"/>
              </a:rPr>
              <a:t>datums</a:t>
            </a:r>
            <a:r>
              <a:rPr lang="en-US" altLang="en-US" baseline="0" dirty="0">
                <a:latin typeface="Times New Roman" pitchFamily="18" charset="0"/>
              </a:rPr>
              <a:t> and examples of where each is directly used They are project and application dependent.</a:t>
            </a:r>
            <a:endParaRPr lang="en-US" dirty="0">
              <a:latin typeface="Arial" panose="020B0604020202020204" pitchFamily="34" charset="0"/>
              <a:cs typeface="Arial" panose="020B0604020202020204" pitchFamily="34" charset="0"/>
            </a:endParaRPr>
          </a:p>
          <a:p>
            <a:pPr marL="231115" indent="-231115">
              <a:buFont typeface="+mj-lt"/>
              <a:buAutoNum type="arabicPeriod"/>
            </a:pPr>
            <a:r>
              <a:rPr lang="en-US" dirty="0">
                <a:latin typeface="Arial" panose="020B0604020202020204" pitchFamily="34" charset="0"/>
                <a:cs typeface="Arial" panose="020B0604020202020204" pitchFamily="34" charset="0"/>
              </a:rPr>
              <a:t>First, we have </a:t>
            </a:r>
            <a:r>
              <a:rPr lang="en-US" b="1" dirty="0">
                <a:latin typeface="Arial" panose="020B0604020202020204" pitchFamily="34" charset="0"/>
                <a:cs typeface="Arial" panose="020B0604020202020204" pitchFamily="34" charset="0"/>
              </a:rPr>
              <a:t>ellipsoidal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Examples include WGS84 and</a:t>
            </a:r>
            <a:r>
              <a:rPr lang="en-US" baseline="0" dirty="0">
                <a:latin typeface="Arial" panose="020B0604020202020204" pitchFamily="34" charset="0"/>
                <a:cs typeface="Arial" panose="020B0604020202020204" pitchFamily="34" charset="0"/>
              </a:rPr>
              <a:t> NAD83</a:t>
            </a:r>
            <a:r>
              <a:rPr lang="en-US" dirty="0">
                <a:latin typeface="Arial" panose="020B0604020202020204" pitchFamily="34" charset="0"/>
                <a:cs typeface="Arial" panose="020B0604020202020204" pitchFamily="34" charset="0"/>
              </a:rPr>
              <a:t> (North American Datum of 1983).  You will encounter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frequently in hydrographic surveys that are vertically referenced with RTK-GPS; any native GPS measurements; and even raw </a:t>
            </a:r>
            <a:r>
              <a:rPr lang="en-US" dirty="0" err="1">
                <a:latin typeface="Arial" panose="020B0604020202020204" pitchFamily="34" charset="0"/>
                <a:cs typeface="Arial" panose="020B0604020202020204" pitchFamily="34" charset="0"/>
              </a:rPr>
              <a:t>lidar</a:t>
            </a:r>
            <a:r>
              <a:rPr lang="en-US" dirty="0">
                <a:latin typeface="Arial" panose="020B0604020202020204" pitchFamily="34" charset="0"/>
                <a:cs typeface="Arial" panose="020B0604020202020204" pitchFamily="34" charset="0"/>
              </a:rPr>
              <a:t> datasets.</a:t>
            </a:r>
          </a:p>
          <a:p>
            <a:pPr marL="231115" indent="-231115">
              <a:buFont typeface="+mj-lt"/>
              <a:buAutoNum type="arabicPeriod"/>
            </a:pPr>
            <a:r>
              <a:rPr lang="en-US" dirty="0">
                <a:latin typeface="Arial" panose="020B0604020202020204" pitchFamily="34" charset="0"/>
                <a:cs typeface="Arial" panose="020B0604020202020204" pitchFamily="34" charset="0"/>
              </a:rPr>
              <a:t>Next, we have </a:t>
            </a:r>
            <a:r>
              <a:rPr lang="en-US" b="1" dirty="0">
                <a:latin typeface="Arial" panose="020B0604020202020204" pitchFamily="34" charset="0"/>
                <a:cs typeface="Arial" panose="020B0604020202020204" pitchFamily="34" charset="0"/>
              </a:rPr>
              <a:t>orthometric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are very important because height differences referenced to orthometric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will allow us to know the direction water will flow,</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because they have been “gravity-corrected”. The North American Vertical Datum of 1988 (or NAVD 88) is an orthometric datum, which you will see on USGS topographic maps, engineering and development site surveys, and FEMA Flood Insurance Rate Maps.</a:t>
            </a:r>
          </a:p>
          <a:p>
            <a:pPr marL="231115" indent="-231115">
              <a:buFont typeface="+mj-lt"/>
              <a:buAutoNum type="arabicPeriod"/>
            </a:pPr>
            <a:r>
              <a:rPr lang="en-US" dirty="0">
                <a:latin typeface="Arial" panose="020B0604020202020204" pitchFamily="34" charset="0"/>
                <a:cs typeface="Arial" panose="020B0604020202020204" pitchFamily="34" charset="0"/>
              </a:rPr>
              <a:t>Finally, we have </a:t>
            </a:r>
            <a:r>
              <a:rPr lang="en-US" b="1" dirty="0">
                <a:latin typeface="Arial" panose="020B0604020202020204" pitchFamily="34" charset="0"/>
                <a:cs typeface="Arial" panose="020B0604020202020204" pitchFamily="34" charset="0"/>
              </a:rPr>
              <a:t>Tidal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which are derived from water level measurements. They have extremely important applications including daily and extreme water levels; NOAA nautical charts, and shoreline mapping or boundaries along the coast.</a:t>
            </a:r>
          </a:p>
          <a:p>
            <a:pPr defTabSz="924458">
              <a:defRPr/>
            </a:pPr>
            <a:r>
              <a:rPr lang="en-US" altLang="en-US" baseline="0" dirty="0">
                <a:latin typeface="Arial" panose="020B0604020202020204" pitchFamily="34" charset="0"/>
                <a:cs typeface="Arial" panose="020B0604020202020204" pitchFamily="34" charset="0"/>
              </a:rPr>
              <a:t>*</a:t>
            </a:r>
            <a:r>
              <a:rPr lang="en-US" altLang="en-US" baseline="0" dirty="0">
                <a:latin typeface="Times New Roman" pitchFamily="18" charset="0"/>
              </a:rPr>
              <a:t>NOAA provides tools (like NCAT and </a:t>
            </a:r>
            <a:r>
              <a:rPr lang="en-US" altLang="en-US" baseline="0" dirty="0" err="1">
                <a:latin typeface="Times New Roman" pitchFamily="18" charset="0"/>
              </a:rPr>
              <a:t>Vdatum</a:t>
            </a:r>
            <a:r>
              <a:rPr lang="en-US" altLang="en-US" baseline="0" dirty="0">
                <a:latin typeface="Times New Roman" pitchFamily="18" charset="0"/>
              </a:rPr>
              <a:t>) to transform between these different height systems.</a:t>
            </a:r>
          </a:p>
          <a:p>
            <a:pPr defTabSz="924458">
              <a:defRPr/>
            </a:pPr>
            <a:endParaRPr lang="en-US" altLang="en-US" baseline="0" dirty="0">
              <a:latin typeface="Times New Roman" pitchFamily="18" charset="0"/>
            </a:endParaRPr>
          </a:p>
          <a:p>
            <a:pPr defTabSz="924458">
              <a:defRPr/>
            </a:pPr>
            <a:r>
              <a:rPr lang="en-US" altLang="en-US" baseline="0" dirty="0">
                <a:latin typeface="Times New Roman" pitchFamily="18" charset="0"/>
              </a:rPr>
              <a:t>The Bridge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C7FDA5B-9D0D-4B8C-AC0F-2DE92514A503}"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0" lang="en-US" alt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02000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aseline="0" dirty="0">
                <a:latin typeface="Times New Roman" pitchFamily="18" charset="0"/>
              </a:rPr>
              <a:t>This slide illustrates the 3 categories of vertical </a:t>
            </a:r>
            <a:r>
              <a:rPr lang="en-US" altLang="en-US" baseline="0" dirty="0" err="1">
                <a:latin typeface="Times New Roman" pitchFamily="18" charset="0"/>
              </a:rPr>
              <a:t>datums</a:t>
            </a:r>
            <a:r>
              <a:rPr lang="en-US" altLang="en-US" baseline="0" dirty="0">
                <a:latin typeface="Times New Roman" pitchFamily="18" charset="0"/>
              </a:rPr>
              <a:t> and examples of where each is directly used They are project and application dependent.</a:t>
            </a:r>
            <a:endParaRPr lang="en-US" dirty="0">
              <a:latin typeface="Arial" panose="020B0604020202020204" pitchFamily="34" charset="0"/>
              <a:cs typeface="Arial" panose="020B0604020202020204" pitchFamily="34" charset="0"/>
            </a:endParaRPr>
          </a:p>
          <a:p>
            <a:pPr marL="231115" indent="-231115">
              <a:buFont typeface="+mj-lt"/>
              <a:buAutoNum type="arabicPeriod"/>
            </a:pPr>
            <a:r>
              <a:rPr lang="en-US" dirty="0">
                <a:latin typeface="Arial" panose="020B0604020202020204" pitchFamily="34" charset="0"/>
                <a:cs typeface="Arial" panose="020B0604020202020204" pitchFamily="34" charset="0"/>
              </a:rPr>
              <a:t>First, we have </a:t>
            </a:r>
            <a:r>
              <a:rPr lang="en-US" b="1" dirty="0">
                <a:latin typeface="Arial" panose="020B0604020202020204" pitchFamily="34" charset="0"/>
                <a:cs typeface="Arial" panose="020B0604020202020204" pitchFamily="34" charset="0"/>
              </a:rPr>
              <a:t>ellipsoidal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Examples include WGS84 and</a:t>
            </a:r>
            <a:r>
              <a:rPr lang="en-US" baseline="0" dirty="0">
                <a:latin typeface="Arial" panose="020B0604020202020204" pitchFamily="34" charset="0"/>
                <a:cs typeface="Arial" panose="020B0604020202020204" pitchFamily="34" charset="0"/>
              </a:rPr>
              <a:t> NAD83</a:t>
            </a:r>
            <a:r>
              <a:rPr lang="en-US" dirty="0">
                <a:latin typeface="Arial" panose="020B0604020202020204" pitchFamily="34" charset="0"/>
                <a:cs typeface="Arial" panose="020B0604020202020204" pitchFamily="34" charset="0"/>
              </a:rPr>
              <a:t> (North American Datum of 1983).  You will encounter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frequently in hydrographic surveys that are vertically referenced with RTK-GPS; any native GPS measurements; and even raw </a:t>
            </a:r>
            <a:r>
              <a:rPr lang="en-US" dirty="0" err="1">
                <a:latin typeface="Arial" panose="020B0604020202020204" pitchFamily="34" charset="0"/>
                <a:cs typeface="Arial" panose="020B0604020202020204" pitchFamily="34" charset="0"/>
              </a:rPr>
              <a:t>lidar</a:t>
            </a:r>
            <a:r>
              <a:rPr lang="en-US" dirty="0">
                <a:latin typeface="Arial" panose="020B0604020202020204" pitchFamily="34" charset="0"/>
                <a:cs typeface="Arial" panose="020B0604020202020204" pitchFamily="34" charset="0"/>
              </a:rPr>
              <a:t> datasets.</a:t>
            </a:r>
          </a:p>
          <a:p>
            <a:pPr marL="231115" indent="-231115">
              <a:buFont typeface="+mj-lt"/>
              <a:buAutoNum type="arabicPeriod"/>
            </a:pPr>
            <a:r>
              <a:rPr lang="en-US" dirty="0">
                <a:latin typeface="Arial" panose="020B0604020202020204" pitchFamily="34" charset="0"/>
                <a:cs typeface="Arial" panose="020B0604020202020204" pitchFamily="34" charset="0"/>
              </a:rPr>
              <a:t>Next, we have </a:t>
            </a:r>
            <a:r>
              <a:rPr lang="en-US" b="1" dirty="0">
                <a:latin typeface="Arial" panose="020B0604020202020204" pitchFamily="34" charset="0"/>
                <a:cs typeface="Arial" panose="020B0604020202020204" pitchFamily="34" charset="0"/>
              </a:rPr>
              <a:t>orthometric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These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are very important because height differences referenced to orthometric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will allow us to know the direction water will flow,</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because they have been “gravity-corrected”. The North American Vertical Datum of 1988 (or NAVD 88) is an orthometric datum, which you will see on USGS topographic maps, engineering and development site surveys, and FEMA Flood Insurance Rate Maps.</a:t>
            </a:r>
          </a:p>
          <a:p>
            <a:pPr marL="231115" indent="-231115">
              <a:buFont typeface="+mj-lt"/>
              <a:buAutoNum type="arabicPeriod"/>
            </a:pPr>
            <a:r>
              <a:rPr lang="en-US" dirty="0">
                <a:latin typeface="Arial" panose="020B0604020202020204" pitchFamily="34" charset="0"/>
                <a:cs typeface="Arial" panose="020B0604020202020204" pitchFamily="34" charset="0"/>
              </a:rPr>
              <a:t>Finally, we have </a:t>
            </a:r>
            <a:r>
              <a:rPr lang="en-US" b="1" dirty="0">
                <a:latin typeface="Arial" panose="020B0604020202020204" pitchFamily="34" charset="0"/>
                <a:cs typeface="Arial" panose="020B0604020202020204" pitchFamily="34" charset="0"/>
              </a:rPr>
              <a:t>Tidal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Datums</a:t>
            </a:r>
            <a:r>
              <a:rPr lang="en-US" dirty="0">
                <a:latin typeface="Arial" panose="020B0604020202020204" pitchFamily="34" charset="0"/>
                <a:cs typeface="Arial" panose="020B0604020202020204" pitchFamily="34" charset="0"/>
              </a:rPr>
              <a:t>, which are derived from water level measurements. They have extremely important applications including daily and extreme water levels; NOAA nautical charts, and shoreline mapping or boundaries along the coast.</a:t>
            </a:r>
          </a:p>
          <a:p>
            <a:pPr defTabSz="924458">
              <a:defRPr/>
            </a:pPr>
            <a:r>
              <a:rPr lang="en-US" altLang="en-US" baseline="0" dirty="0">
                <a:latin typeface="Arial" panose="020B0604020202020204" pitchFamily="34" charset="0"/>
                <a:cs typeface="Arial" panose="020B0604020202020204" pitchFamily="34" charset="0"/>
              </a:rPr>
              <a:t>*</a:t>
            </a:r>
            <a:r>
              <a:rPr lang="en-US" altLang="en-US" baseline="0" dirty="0">
                <a:latin typeface="Times New Roman" pitchFamily="18" charset="0"/>
              </a:rPr>
              <a:t>NOAA provides tools (like NCAT and </a:t>
            </a:r>
            <a:r>
              <a:rPr lang="en-US" altLang="en-US" baseline="0" dirty="0" err="1">
                <a:latin typeface="Times New Roman" pitchFamily="18" charset="0"/>
              </a:rPr>
              <a:t>Vdatum</a:t>
            </a:r>
            <a:r>
              <a:rPr lang="en-US" altLang="en-US" baseline="0" dirty="0">
                <a:latin typeface="Times New Roman" pitchFamily="18" charset="0"/>
              </a:rPr>
              <a:t>) to transform between these different height systems.</a:t>
            </a:r>
          </a:p>
        </p:txBody>
      </p:sp>
      <p:sp>
        <p:nvSpPr>
          <p:cNvPr id="4" name="Slide Number Placeholder 3"/>
          <p:cNvSpPr>
            <a:spLocks noGrp="1"/>
          </p:cNvSpPr>
          <p:nvPr>
            <p:ph type="sldNum" sz="quarter" idx="10"/>
          </p:nvPr>
        </p:nvSpPr>
        <p:spPr/>
        <p:txBody>
          <a:bodyPr/>
          <a:lstStyle/>
          <a:p>
            <a:pPr>
              <a:defRPr/>
            </a:pPr>
            <a:fld id="{5C7FDA5B-9D0D-4B8C-AC0F-2DE92514A503}" type="slidenum">
              <a:rPr lang="en-US" altLang="en-US" smtClean="0"/>
              <a:pPr>
                <a:defRPr/>
              </a:pPr>
              <a:t>40</a:t>
            </a:fld>
            <a:endParaRPr lang="en-US" altLang="en-US"/>
          </a:p>
        </p:txBody>
      </p:sp>
    </p:spTree>
    <p:extLst>
      <p:ext uri="{BB962C8B-B14F-4D97-AF65-F5344CB8AC3E}">
        <p14:creationId xmlns:p14="http://schemas.microsoft.com/office/powerpoint/2010/main" val="2691209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8663" indent="-279400" defTabSz="912813" eaLnBrk="0" hangingPunct="0">
              <a:defRPr>
                <a:solidFill>
                  <a:schemeClr val="tx1"/>
                </a:solidFill>
                <a:latin typeface="Calibri" panose="020F0502020204030204" pitchFamily="34" charset="0"/>
                <a:cs typeface="Arial" panose="020B0604020202020204" pitchFamily="34" charset="0"/>
              </a:defRPr>
            </a:lvl2pPr>
            <a:lvl3pPr marL="1122363" indent="-223838" defTabSz="912813" eaLnBrk="0" hangingPunct="0">
              <a:defRPr>
                <a:solidFill>
                  <a:schemeClr val="tx1"/>
                </a:solidFill>
                <a:latin typeface="Calibri" panose="020F0502020204030204" pitchFamily="34" charset="0"/>
                <a:cs typeface="Arial" panose="020B0604020202020204" pitchFamily="34" charset="0"/>
              </a:defRPr>
            </a:lvl3pPr>
            <a:lvl4pPr marL="1571625" indent="-223838" defTabSz="912813" eaLnBrk="0" hangingPunct="0">
              <a:defRPr>
                <a:solidFill>
                  <a:schemeClr val="tx1"/>
                </a:solidFill>
                <a:latin typeface="Calibri" panose="020F0502020204030204" pitchFamily="34" charset="0"/>
                <a:cs typeface="Arial" panose="020B0604020202020204" pitchFamily="34" charset="0"/>
              </a:defRPr>
            </a:lvl4pPr>
            <a:lvl5pPr marL="2020888" indent="-223838" defTabSz="912813" eaLnBrk="0" hangingPunct="0">
              <a:defRPr>
                <a:solidFill>
                  <a:schemeClr val="tx1"/>
                </a:solidFill>
                <a:latin typeface="Calibri" panose="020F0502020204030204" pitchFamily="34" charset="0"/>
                <a:cs typeface="Arial" panose="020B0604020202020204" pitchFamily="34" charset="0"/>
              </a:defRPr>
            </a:lvl5pPr>
            <a:lvl6pPr marL="24780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52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24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96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FAF5C0-36E2-4EA1-8339-41C33C357364}" type="slidenum">
              <a:rPr lang="en-US" altLang="en-US">
                <a:solidFill>
                  <a:srgbClr val="000000"/>
                </a:solidFill>
                <a:latin typeface="Arial" panose="020B0604020202020204" pitchFamily="34" charset="0"/>
                <a:ea typeface="ＭＳ Ｐゴシック" panose="020B0600070205080204" pitchFamily="34" charset="-128"/>
              </a:rPr>
              <a:pPr eaLnBrk="1" hangingPunct="1"/>
              <a:t>5</a:t>
            </a:fld>
            <a:endParaRPr lang="en-US" altLang="en-US">
              <a:solidFill>
                <a:srgbClr val="000000"/>
              </a:solidFill>
              <a:latin typeface="Arial" panose="020B0604020202020204" pitchFamily="34" charset="0"/>
              <a:ea typeface="ＭＳ Ｐゴシック" panose="020B0600070205080204" pitchFamily="34" charset="-128"/>
            </a:endParaRPr>
          </a:p>
        </p:txBody>
      </p:sp>
      <p:sp>
        <p:nvSpPr>
          <p:cNvPr id="18435" name="Rectangle 2"/>
          <p:cNvSpPr>
            <a:spLocks noGrp="1" noRot="1" noChangeAspect="1" noChangeArrowheads="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NGS develops and maintains the National Spatial Reference System, a national coordinate system that provides the foundation for transportation, navigation, land record systems, mapping and charting efforts, and a multitude of scientific and engineering applications.</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But there are many ancillary programs and products we will also discuss.</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15288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774">
              <a:spcBef>
                <a:spcPct val="30000"/>
              </a:spcBef>
              <a:defRPr sz="1200">
                <a:solidFill>
                  <a:schemeClr val="tx1"/>
                </a:solidFill>
                <a:latin typeface="Calibri" panose="020F0502020204030204" pitchFamily="34" charset="0"/>
              </a:defRPr>
            </a:lvl1pPr>
            <a:lvl2pPr marL="741255" indent="-284121" defTabSz="950774">
              <a:spcBef>
                <a:spcPct val="30000"/>
              </a:spcBef>
              <a:defRPr sz="1200">
                <a:solidFill>
                  <a:schemeClr val="tx1"/>
                </a:solidFill>
                <a:latin typeface="Calibri" panose="020F0502020204030204" pitchFamily="34" charset="0"/>
              </a:defRPr>
            </a:lvl2pPr>
            <a:lvl3pPr marL="1141246" indent="-226980" defTabSz="950774">
              <a:spcBef>
                <a:spcPct val="30000"/>
              </a:spcBef>
              <a:defRPr sz="1200">
                <a:solidFill>
                  <a:schemeClr val="tx1"/>
                </a:solidFill>
                <a:latin typeface="Calibri" panose="020F0502020204030204" pitchFamily="34" charset="0"/>
              </a:defRPr>
            </a:lvl3pPr>
            <a:lvl4pPr marL="1598378" indent="-226980" defTabSz="950774">
              <a:spcBef>
                <a:spcPct val="30000"/>
              </a:spcBef>
              <a:defRPr sz="1200">
                <a:solidFill>
                  <a:schemeClr val="tx1"/>
                </a:solidFill>
                <a:latin typeface="Calibri" panose="020F0502020204030204" pitchFamily="34" charset="0"/>
              </a:defRPr>
            </a:lvl4pPr>
            <a:lvl5pPr marL="2055512" indent="-226980" defTabSz="950774">
              <a:spcBef>
                <a:spcPct val="30000"/>
              </a:spcBef>
              <a:defRPr sz="1200">
                <a:solidFill>
                  <a:schemeClr val="tx1"/>
                </a:solidFill>
                <a:latin typeface="Calibri" panose="020F0502020204030204" pitchFamily="34" charset="0"/>
              </a:defRPr>
            </a:lvl5pPr>
            <a:lvl6pPr marL="2512644" indent="-226980" defTabSz="950774" eaLnBrk="0" fontAlgn="base" hangingPunct="0">
              <a:spcBef>
                <a:spcPct val="30000"/>
              </a:spcBef>
              <a:spcAft>
                <a:spcPct val="0"/>
              </a:spcAft>
              <a:defRPr sz="1200">
                <a:solidFill>
                  <a:schemeClr val="tx1"/>
                </a:solidFill>
                <a:latin typeface="Calibri" panose="020F0502020204030204" pitchFamily="34" charset="0"/>
              </a:defRPr>
            </a:lvl6pPr>
            <a:lvl7pPr marL="2969778" indent="-226980" defTabSz="950774" eaLnBrk="0" fontAlgn="base" hangingPunct="0">
              <a:spcBef>
                <a:spcPct val="30000"/>
              </a:spcBef>
              <a:spcAft>
                <a:spcPct val="0"/>
              </a:spcAft>
              <a:defRPr sz="1200">
                <a:solidFill>
                  <a:schemeClr val="tx1"/>
                </a:solidFill>
                <a:latin typeface="Calibri" panose="020F0502020204030204" pitchFamily="34" charset="0"/>
              </a:defRPr>
            </a:lvl7pPr>
            <a:lvl8pPr marL="3426911" indent="-226980" defTabSz="950774" eaLnBrk="0" fontAlgn="base" hangingPunct="0">
              <a:spcBef>
                <a:spcPct val="30000"/>
              </a:spcBef>
              <a:spcAft>
                <a:spcPct val="0"/>
              </a:spcAft>
              <a:defRPr sz="1200">
                <a:solidFill>
                  <a:schemeClr val="tx1"/>
                </a:solidFill>
                <a:latin typeface="Calibri" panose="020F0502020204030204" pitchFamily="34" charset="0"/>
              </a:defRPr>
            </a:lvl8pPr>
            <a:lvl9pPr marL="3884044" indent="-226980" defTabSz="950774"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50774" rtl="0" eaLnBrk="0" fontAlgn="base" latinLnBrk="0" hangingPunct="0">
              <a:lnSpc>
                <a:spcPct val="100000"/>
              </a:lnSpc>
              <a:spcBef>
                <a:spcPct val="0"/>
              </a:spcBef>
              <a:spcAft>
                <a:spcPct val="0"/>
              </a:spcAft>
              <a:buClrTx/>
              <a:buSzTx/>
              <a:buFontTx/>
              <a:buNone/>
              <a:tabLst/>
              <a:defRPr/>
            </a:pPr>
            <a:fld id="{A7AF627A-4B0A-4F07-AA98-FC43EF4A1389}"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Arial" panose="020B0604020202020204" pitchFamily="34" charset="0"/>
              </a:rPr>
              <a:pPr marL="0" marR="0" lvl="0" indent="0" algn="r" defTabSz="950774" rtl="0" eaLnBrk="0" fontAlgn="base" latinLnBrk="0" hangingPunct="0">
                <a:lnSpc>
                  <a:spcPct val="100000"/>
                </a:lnSpc>
                <a:spcBef>
                  <a:spcPct val="0"/>
                </a:spcBef>
                <a:spcAft>
                  <a:spcPct val="0"/>
                </a:spcAft>
                <a:buClrTx/>
                <a:buSzTx/>
                <a:buFontTx/>
                <a:buNone/>
                <a:tabLst/>
                <a:defRPr/>
              </a:pPr>
              <a:t>45</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itchFamily="34" charset="-128"/>
              <a:cs typeface="Arial" panose="020B0604020202020204" pitchFamily="34" charset="0"/>
            </a:endParaRPr>
          </a:p>
        </p:txBody>
      </p:sp>
      <p:sp>
        <p:nvSpPr>
          <p:cNvPr id="184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dirty="0"/>
              <a:t>It turns out that MSL is a close approximation to another surface, defined by gravity, called the </a:t>
            </a:r>
            <a:r>
              <a:rPr lang="en-US" altLang="en-US" sz="1100" b="1" dirty="0"/>
              <a:t>geoid</a:t>
            </a:r>
            <a:r>
              <a:rPr lang="en-US" altLang="en-US" sz="1100" dirty="0"/>
              <a:t>, which is the </a:t>
            </a:r>
            <a:r>
              <a:rPr lang="en-US" altLang="en-US" sz="1100" i="1" dirty="0"/>
              <a:t>true zero surface for measuring elevations</a:t>
            </a:r>
            <a:r>
              <a:rPr lang="en-US" altLang="en-US" sz="1100" dirty="0"/>
              <a:t>. Because we cannot directly see the geoid surface, we cannot actually measure the heights above or below the geoid surface. We must infer where this surface is by making gravity measurements and by modeling it mathematically. For practical purposes, we assume that at the coastline the geoid and the MSL surfaces are essentially the same. Nevertheless, as we move inland we measure heights relative to the zero height at the coast, which in effect means relative to MSL. </a:t>
            </a:r>
          </a:p>
          <a:p>
            <a:endParaRPr lang="en-US" altLang="en-US" sz="1100" dirty="0"/>
          </a:p>
          <a:p>
            <a:r>
              <a:rPr lang="en-US" altLang="en-US" sz="1100" dirty="0"/>
              <a:t>Definition: NGVD29 – The National Geodetic Vertical Datum of 1929…</a:t>
            </a:r>
          </a:p>
          <a:p>
            <a:r>
              <a:rPr lang="en-US" altLang="en-US" sz="1100" dirty="0"/>
              <a:t>The </a:t>
            </a:r>
            <a:r>
              <a:rPr lang="en-US" altLang="en-US" sz="1100" b="1" dirty="0"/>
              <a:t>Sea Level Datum of 1929</a:t>
            </a:r>
            <a:r>
              <a:rPr lang="en-US" altLang="en-US" sz="1100" dirty="0"/>
              <a:t> was the vertical control datum established for vertical control surveying in the United States of America by the General Adjustment of 1929. The datum was used to measure elevation or altitude above, and depression or depth below, mean sea level (MSL).</a:t>
            </a:r>
          </a:p>
          <a:p>
            <a:r>
              <a:rPr lang="en-US" altLang="en-US" sz="1100" dirty="0"/>
              <a:t>Mean sea level was measured at 26 tide gauges: 21 in the United States and 5 in Canada. The datum was defined by the observed heights of mean sea level at the 26 tide gauges and by the set of elevations of all bench marks resulting from the adjustment. The adjustment required a total of 66,315 miles (106,724 km) of leveling with 246 closed circuits and 25 circuits at sea level.</a:t>
            </a:r>
          </a:p>
          <a:p>
            <a:r>
              <a:rPr lang="en-US" altLang="en-US" sz="1100" dirty="0"/>
              <a:t>Since the Sea Level Datum of 1929 was a hybrid model, it was not a pure model of mean sea level, the geoid, or any other equipotential surface. Therefore, it was renamed the National Geodetic Vertical Datum of 1929 (NGVD 29) in 1973. The NGVD 29 was subsequently replaced by the North American Vertical Datum of 1988 (NAVD 88) based upon the General Adjustment of the North American Datum of 1988.</a:t>
            </a:r>
          </a:p>
          <a:p>
            <a:endParaRPr lang="en-US" altLang="en-US" sz="1100" dirty="0"/>
          </a:p>
        </p:txBody>
      </p:sp>
    </p:spTree>
    <p:extLst>
      <p:ext uri="{BB962C8B-B14F-4D97-AF65-F5344CB8AC3E}">
        <p14:creationId xmlns:p14="http://schemas.microsoft.com/office/powerpoint/2010/main" val="2758864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a:bodyPr>
          <a:lstStyle/>
          <a:p>
            <a:pPr defTabSz="914266" eaLnBrk="1" hangingPunct="1">
              <a:defRPr/>
            </a:pPr>
            <a:r>
              <a:rPr lang="en-US" altLang="en-US" b="1" i="1" dirty="0">
                <a:latin typeface="Times New Roman" panose="02020603050405020304" pitchFamily="18" charset="0"/>
                <a:cs typeface="Times New Roman" panose="02020603050405020304" pitchFamily="18" charset="0"/>
                <a:sym typeface="Times New Roman" panose="02020603050405020304" pitchFamily="18" charset="0"/>
              </a:rPr>
              <a:t>Definition:  </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The surface of equal gravity potential to which orthometric heights shall refer in North America</a:t>
            </a:r>
          </a:p>
          <a:p>
            <a:pPr defTabSz="914266" eaLnBrk="1" hangingPunct="1">
              <a:defRPr/>
            </a:pPr>
            <a:endParaRPr lang="en-US" altLang="en-US" dirty="0">
              <a:ea typeface="ＭＳ Ｐゴシック" panose="020B0600070205080204" pitchFamily="34" charset="-128"/>
            </a:endParaRPr>
          </a:p>
          <a:p>
            <a:pPr defTabSz="914266" eaLnBrk="1" hangingPunct="1">
              <a:defRPr/>
            </a:pPr>
            <a:r>
              <a:rPr lang="en-US" altLang="en-US" dirty="0">
                <a:ea typeface="ＭＳ Ｐゴシック" panose="020B0600070205080204" pitchFamily="34" charset="-128"/>
              </a:rPr>
              <a:t>One height held fixed [</a:t>
            </a:r>
            <a:r>
              <a:rPr lang="en-US" altLang="en-US" sz="1100" dirty="0">
                <a:latin typeface="Times New Roman" panose="02020603050405020304" pitchFamily="18" charset="0"/>
                <a:cs typeface="Times New Roman" panose="02020603050405020304" pitchFamily="18" charset="0"/>
                <a:sym typeface="Times New Roman" panose="02020603050405020304" pitchFamily="18" charset="0"/>
              </a:rPr>
              <a:t>at 6.271 meters along the plumb line below the geodetic mark</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a:t>
            </a:r>
            <a:r>
              <a:rPr lang="en-US" altLang="en-US" dirty="0">
                <a:ea typeface="ＭＳ Ｐゴシック" panose="020B0600070205080204" pitchFamily="34" charset="-128"/>
              </a:rPr>
              <a:t> at “Father Point” (Rimouski, Canada).  </a:t>
            </a:r>
          </a:p>
          <a:p>
            <a:pPr defTabSz="914266" eaLnBrk="1" hangingPunct="1">
              <a:defRPr/>
            </a:pPr>
            <a:endParaRPr lang="en-US" altLang="en-US" dirty="0">
              <a:ea typeface="ＭＳ Ｐゴシック" panose="020B0600070205080204" pitchFamily="34" charset="-128"/>
            </a:endParaRPr>
          </a:p>
          <a:p>
            <a:pPr defTabSz="914266" eaLnBrk="1" hangingPunct="1">
              <a:defRPr/>
            </a:pPr>
            <a:r>
              <a:rPr lang="en-US" altLang="en-US" dirty="0">
                <a:ea typeface="ＭＳ Ｐゴシック" panose="020B0600070205080204" pitchFamily="34" charset="-128"/>
              </a:rPr>
              <a:t>B</a:t>
            </a:r>
            <a:r>
              <a:rPr lang="en-US" altLang="en-US" dirty="0"/>
              <a:t>y fixing the geopotential value at the origin point, it was possible to ensure that the origins of IGLD 85 and NAVD 88 aligned.</a:t>
            </a:r>
          </a:p>
          <a:p>
            <a:pPr defTabSz="914266" eaLnBrk="1" hangingPunct="1">
              <a:defRPr/>
            </a:pPr>
            <a:endParaRPr lang="en-US" altLang="en-US" dirty="0"/>
          </a:p>
          <a:p>
            <a:pPr defTabSz="914266" eaLnBrk="1" hangingPunct="1">
              <a:defRPr/>
            </a:pPr>
            <a:r>
              <a:rPr lang="en-US" altLang="en-US" dirty="0"/>
              <a:t>**But perhaps more importantly, the </a:t>
            </a:r>
            <a:r>
              <a:rPr lang="en-US" altLang="en-US" dirty="0">
                <a:ea typeface="ＭＳ Ｐゴシック" panose="020B0600070205080204" pitchFamily="34" charset="-128"/>
              </a:rPr>
              <a:t>height chosen was to minimize 29</a:t>
            </a:r>
            <a:r>
              <a:rPr lang="en-US" altLang="en-US" dirty="0">
                <a:ea typeface="ＭＳ Ｐゴシック" panose="020B0600070205080204" pitchFamily="34" charset="-128"/>
                <a:sym typeface="Wingdings" panose="05000000000000000000" pitchFamily="2" charset="2"/>
              </a:rPr>
              <a:t>8</a:t>
            </a:r>
            <a:r>
              <a:rPr lang="en-US" altLang="en-US" dirty="0">
                <a:ea typeface="ＭＳ Ｐゴシック" panose="020B0600070205080204" pitchFamily="34" charset="-128"/>
              </a:rPr>
              <a:t>8 differences on USGS topo maps in the eastern U.S. … thus, the “zero height surface” of NAVD 88 was </a:t>
            </a:r>
            <a:r>
              <a:rPr lang="en-US" altLang="en-US" b="1" dirty="0">
                <a:ea typeface="ＭＳ Ｐゴシック" panose="020B0600070205080204" pitchFamily="34" charset="-128"/>
              </a:rPr>
              <a:t>NOT</a:t>
            </a:r>
            <a:r>
              <a:rPr lang="en-US" altLang="en-US" dirty="0">
                <a:ea typeface="ＭＳ Ｐゴシック" panose="020B0600070205080204" pitchFamily="34" charset="-128"/>
              </a:rPr>
              <a:t> chosen for its closeness to the geoid (but it was close…few decimeters)</a:t>
            </a:r>
          </a:p>
          <a:p>
            <a:pPr defTabSz="914266" eaLnBrk="1" hangingPunct="1">
              <a:defRPr/>
            </a:pPr>
            <a:endParaRPr lang="en-US" altLang="en-US" dirty="0"/>
          </a:p>
          <a:p>
            <a:pPr defTabSz="914266" eaLnBrk="1" hangingPunct="1">
              <a:defRPr/>
            </a:pPr>
            <a:r>
              <a:rPr lang="en-US" altLang="en-US" dirty="0">
                <a:ea typeface="ＭＳ Ｐゴシック" panose="020B0600070205080204" pitchFamily="34" charset="-128"/>
              </a:rPr>
              <a:t>Use of one fixed height removed local sea level variation problem of NGVD 29</a:t>
            </a:r>
          </a:p>
          <a:p>
            <a:pPr defTabSz="914266" eaLnBrk="1" hangingPunct="1">
              <a:defRPr/>
            </a:pPr>
            <a:endParaRPr lang="en-US" altLang="en-US" dirty="0"/>
          </a:p>
          <a:p>
            <a:pPr eaLnBrk="1" hangingPunct="1"/>
            <a:r>
              <a:rPr lang="en-US" altLang="en-US" dirty="0"/>
              <a:t>*It should be pointed out that while the datum was defined in such a way as to be usable on the North American continent, it was never actually adopted in Canada.  It can be used there, but it’s not their official civilian datum.</a:t>
            </a:r>
          </a:p>
          <a:p>
            <a:pPr eaLnBrk="1" hangingPunct="1"/>
            <a:endParaRPr lang="en-US" altLang="en-US" dirty="0"/>
          </a:p>
          <a:p>
            <a:pPr eaLnBrk="1" hangingPunct="1"/>
            <a:r>
              <a:rPr lang="en-US" altLang="en-US" dirty="0"/>
              <a:t>Note that the designation of the vertical control point at Father Point is “1250 G=NAVD 88 DATUM POINT” for PID# TY5255 and is not available from the publicly accessible NGSIDB.</a:t>
            </a:r>
          </a:p>
          <a:p>
            <a:endParaRPr dirty="0"/>
          </a:p>
        </p:txBody>
      </p:sp>
    </p:spTree>
    <p:extLst>
      <p:ext uri="{BB962C8B-B14F-4D97-AF65-F5344CB8AC3E}">
        <p14:creationId xmlns:p14="http://schemas.microsoft.com/office/powerpoint/2010/main" val="1053876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48</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521886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endParaRPr lang="en-US" dirty="0"/>
          </a:p>
          <a:p>
            <a:r>
              <a:rPr lang="en-US" dirty="0"/>
              <a:t>Map</a:t>
            </a:r>
            <a:r>
              <a:rPr lang="en-US" baseline="0" dirty="0"/>
              <a:t> highlights the tilt/bias to the zero reference surface, that’s another item that was discovered later on with the advent and proliferation of satellite positioning and remote sensing technology.</a:t>
            </a:r>
          </a:p>
          <a:p>
            <a:endParaRPr lang="en-US" baseline="0" dirty="0"/>
          </a:p>
          <a:p>
            <a:r>
              <a:rPr lang="en-US" baseline="0" dirty="0"/>
              <a:t>How was the map created, that is the NAVD88 zero surface (H=0) overlaid onto a satellite based geoid model, then color shaded by vertical difference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49</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603729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altLang="en-US" sz="1200" baseline="0" dirty="0">
                <a:ea typeface="+mn-ea"/>
              </a:rPr>
              <a:t>importantly, the </a:t>
            </a:r>
            <a:r>
              <a:rPr lang="en-US" altLang="en-US" sz="1200" dirty="0">
                <a:ea typeface="ＭＳ Ｐゴシック" panose="020B0600070205080204" pitchFamily="34" charset="-128"/>
              </a:rPr>
              <a:t>height chosen was to minimize 29</a:t>
            </a:r>
            <a:r>
              <a:rPr lang="en-US" altLang="en-US" sz="1200" dirty="0">
                <a:ea typeface="ＭＳ Ｐゴシック" panose="020B0600070205080204" pitchFamily="34" charset="-128"/>
                <a:sym typeface="Wingdings" panose="05000000000000000000" pitchFamily="2" charset="2"/>
              </a:rPr>
              <a:t>8</a:t>
            </a:r>
            <a:r>
              <a:rPr lang="en-US" altLang="en-US" sz="1200" dirty="0">
                <a:ea typeface="ＭＳ Ｐゴシック" panose="020B0600070205080204" pitchFamily="34" charset="-128"/>
              </a:rPr>
              <a:t>8 differences on USGS topo maps in the eastern U.S.</a:t>
            </a:r>
            <a:r>
              <a:rPr lang="en-US" altLang="en-US" sz="1200" baseline="0" dirty="0">
                <a:ea typeface="ＭＳ Ｐゴシック" panose="020B0600070205080204" pitchFamily="34" charset="-128"/>
              </a:rPr>
              <a:t> … t</a:t>
            </a:r>
            <a:r>
              <a:rPr lang="en-US" altLang="en-US" sz="1200" dirty="0">
                <a:ea typeface="ＭＳ Ｐゴシック" panose="020B0600070205080204" pitchFamily="34" charset="-128"/>
              </a:rPr>
              <a:t>hus, the “zero height surface” of NAVD 88 was </a:t>
            </a:r>
            <a:r>
              <a:rPr lang="en-US" altLang="en-US" sz="1200" b="1" dirty="0">
                <a:ea typeface="ＭＳ Ｐゴシック" panose="020B0600070205080204" pitchFamily="34" charset="-128"/>
              </a:rPr>
              <a:t>NOT</a:t>
            </a:r>
            <a:r>
              <a:rPr lang="en-US" altLang="en-US" sz="1200" dirty="0">
                <a:ea typeface="ＭＳ Ｐゴシック" panose="020B0600070205080204" pitchFamily="34" charset="-128"/>
              </a:rPr>
              <a:t> chosen for its closeness to the geoid (but it was close…few decimeters)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50</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760304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51</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950513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F03CC1-7A26-42D1-84AD-5B9B02CCF39A}"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52</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608685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go hand-in-hand, like peas and</a:t>
            </a:r>
            <a:r>
              <a:rPr lang="en-US" baseline="0" dirty="0"/>
              <a:t> carrots</a:t>
            </a:r>
          </a:p>
          <a:p>
            <a:r>
              <a:rPr lang="en-US" baseline="0" dirty="0"/>
              <a:t>-the word geoid has different definitions and dates back to the 1820s, including:</a:t>
            </a:r>
          </a:p>
          <a:p>
            <a:r>
              <a:rPr lang="en-US" baseline="0" dirty="0"/>
              <a:t>--</a:t>
            </a:r>
            <a:r>
              <a:rPr lang="en-US" sz="1200" b="0" i="0" u="none" strike="noStrike" kern="1200" baseline="0" dirty="0">
                <a:solidFill>
                  <a:schemeClr val="tx1"/>
                </a:solidFill>
                <a:latin typeface="+mn-lt"/>
                <a:ea typeface="+mn-ea"/>
                <a:cs typeface="+mn-cs"/>
              </a:rPr>
              <a:t>Geometric surface of the Earth which intersects the direction of gravity at right angles and from which the surface of the world ocean is a part.</a:t>
            </a:r>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53</a:t>
            </a:fld>
            <a:endParaRPr lang="en-US"/>
          </a:p>
        </p:txBody>
      </p:sp>
    </p:spTree>
    <p:extLst>
      <p:ext uri="{BB962C8B-B14F-4D97-AF65-F5344CB8AC3E}">
        <p14:creationId xmlns:p14="http://schemas.microsoft.com/office/powerpoint/2010/main" val="32214580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F03CC1-7A26-42D1-84AD-5B9B02CCF39A}"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54</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2657175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F03CC1-7A26-42D1-84AD-5B9B02CCF39A}"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55</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403871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 the facets of the NSRS fall into one of the two parts</a:t>
            </a:r>
            <a:r>
              <a:rPr lang="en-US" baseline="0" dirty="0"/>
              <a:t> or fields of geodesy shown here.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CLICK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Geometric </a:t>
            </a:r>
            <a:r>
              <a:rPr lang="en-US" dirty="0">
                <a:latin typeface="Cambria" panose="02040503050406030204" pitchFamily="18" charset="0"/>
                <a:ea typeface="Cambria" panose="02040503050406030204" pitchFamily="18" charset="0"/>
              </a:rPr>
              <a:t>Geodesy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Cambria" panose="02040503050406030204" pitchFamily="18" charset="0"/>
                <a:ea typeface="Cambria" panose="02040503050406030204" pitchFamily="18" charset="0"/>
              </a:rPr>
              <a:t>includes</a:t>
            </a:r>
          </a:p>
          <a:p>
            <a:r>
              <a:rPr lang="en-US" dirty="0">
                <a:latin typeface="Cambria" panose="02040503050406030204" pitchFamily="18" charset="0"/>
                <a:ea typeface="Cambria" panose="02040503050406030204" pitchFamily="18" charset="0"/>
              </a:rPr>
              <a:t>Horizontal </a:t>
            </a:r>
            <a:r>
              <a:rPr lang="en-US" dirty="0" err="1">
                <a:latin typeface="Cambria" panose="02040503050406030204" pitchFamily="18" charset="0"/>
                <a:ea typeface="Cambria" panose="02040503050406030204" pitchFamily="18" charset="0"/>
              </a:rPr>
              <a:t>Datums</a:t>
            </a: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Geometric Reference Frames</a:t>
            </a:r>
          </a:p>
          <a:p>
            <a:r>
              <a:rPr lang="en-US" dirty="0">
                <a:latin typeface="Cambria" panose="02040503050406030204" pitchFamily="18" charset="0"/>
                <a:ea typeface="Cambria" panose="02040503050406030204" pitchFamily="18" charset="0"/>
              </a:rPr>
              <a:t>Latitude &amp; Longitude</a:t>
            </a:r>
          </a:p>
          <a:p>
            <a:r>
              <a:rPr lang="en-US" dirty="0">
                <a:latin typeface="Cambria" panose="02040503050406030204" pitchFamily="18" charset="0"/>
                <a:ea typeface="Cambria" panose="02040503050406030204" pitchFamily="18" charset="0"/>
              </a:rPr>
              <a:t>Ellipsoid Height</a:t>
            </a:r>
          </a:p>
          <a:p>
            <a:r>
              <a:rPr lang="en-US" dirty="0">
                <a:latin typeface="Cambria" panose="02040503050406030204" pitchFamily="18" charset="0"/>
                <a:ea typeface="Cambria" panose="02040503050406030204" pitchFamily="18" charset="0"/>
              </a:rPr>
              <a:t>State Plane Coordinates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or…..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a:t>CLICK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Physical </a:t>
            </a:r>
            <a:r>
              <a:rPr lang="en-US" dirty="0">
                <a:latin typeface="Cambria" panose="02040503050406030204" pitchFamily="18" charset="0"/>
                <a:ea typeface="Cambria" panose="02040503050406030204" pitchFamily="18" charset="0"/>
              </a:rPr>
              <a:t>Geodesy</a:t>
            </a:r>
          </a:p>
          <a:p>
            <a:r>
              <a:rPr lang="en-US" dirty="0">
                <a:latin typeface="Cambria" panose="02040503050406030204" pitchFamily="18" charset="0"/>
                <a:ea typeface="Cambria" panose="02040503050406030204" pitchFamily="18" charset="0"/>
              </a:rPr>
              <a:t>Geopotential </a:t>
            </a:r>
            <a:r>
              <a:rPr lang="en-US" dirty="0" err="1">
                <a:latin typeface="Cambria" panose="02040503050406030204" pitchFamily="18" charset="0"/>
                <a:ea typeface="Cambria" panose="02040503050406030204" pitchFamily="18" charset="0"/>
              </a:rPr>
              <a:t>Datums</a:t>
            </a: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Orthometric Height</a:t>
            </a:r>
          </a:p>
          <a:p>
            <a:r>
              <a:rPr lang="en-US" dirty="0">
                <a:latin typeface="Cambria" panose="02040503050406030204" pitchFamily="18" charset="0"/>
                <a:ea typeface="Cambria" panose="02040503050406030204" pitchFamily="18" charset="0"/>
              </a:rPr>
              <a:t>Dynamic Height</a:t>
            </a:r>
          </a:p>
          <a:p>
            <a:r>
              <a:rPr lang="en-US" dirty="0">
                <a:latin typeface="Cambria" panose="02040503050406030204" pitchFamily="18" charset="0"/>
                <a:ea typeface="Cambria" panose="02040503050406030204" pitchFamily="18" charset="0"/>
              </a:rPr>
              <a:t>Surface Gravity</a:t>
            </a:r>
          </a:p>
          <a:p>
            <a:r>
              <a:rPr lang="en-US" dirty="0">
                <a:latin typeface="Cambria" panose="02040503050406030204" pitchFamily="18" charset="0"/>
                <a:ea typeface="Cambria" panose="02040503050406030204" pitchFamily="18" charset="0"/>
              </a:rPr>
              <a:t>Leveling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And as we look</a:t>
            </a:r>
            <a:r>
              <a:rPr lang="en-US" baseline="0" dirty="0"/>
              <a:t> at those together, it s</a:t>
            </a:r>
            <a:r>
              <a:rPr lang="en-US" dirty="0"/>
              <a:t>hould be duly noted that to get to these final products we </a:t>
            </a:r>
            <a:r>
              <a:rPr kumimoji="0" lang="en-US" sz="120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we use a multitude of scientific applications</a:t>
            </a:r>
            <a:r>
              <a:rPr kumimoji="0" lang="en-US" sz="1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and methods, </a:t>
            </a:r>
            <a:r>
              <a:rPr kumimoji="0" lang="en-US" sz="120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including Space Geodesy and Astronomical Geodesy.</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CLICK</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And since we’re the Government… don’t forget Political Geodesy!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We can’t accomplish what we do without funding, if the politicians see this science as a black box or have the “google earth” misconception… then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7</a:t>
            </a:fld>
            <a:endParaRPr lang="en-US"/>
          </a:p>
        </p:txBody>
      </p:sp>
    </p:spTree>
    <p:extLst>
      <p:ext uri="{BB962C8B-B14F-4D97-AF65-F5344CB8AC3E}">
        <p14:creationId xmlns:p14="http://schemas.microsoft.com/office/powerpoint/2010/main" val="16711783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I was introduced to in school.</a:t>
            </a:r>
            <a:r>
              <a:rPr lang="en-US" baseline="0" dirty="0"/>
              <a:t>  My point is not to say that this isn’t a solid explanation/definition here, rather to break it apart in an attempt to clarify it.  This works, Jan’s book is great, and is updated regularly; I would highly recommend it to any educators or practitioners.</a:t>
            </a:r>
            <a:endParaRPr lang="en-US" dirty="0"/>
          </a:p>
        </p:txBody>
      </p:sp>
      <p:sp>
        <p:nvSpPr>
          <p:cNvPr id="4" name="Slide Number Placeholder 3"/>
          <p:cNvSpPr>
            <a:spLocks noGrp="1"/>
          </p:cNvSpPr>
          <p:nvPr>
            <p:ph type="sldNum" sz="quarter" idx="10"/>
          </p:nvPr>
        </p:nvSpPr>
        <p:spPr/>
        <p:txBody>
          <a:bodyPr/>
          <a:lstStyle/>
          <a:p>
            <a:fld id="{41F03CC1-7A26-42D1-84AD-5B9B02CCF39A}" type="slidenum">
              <a:rPr lang="en-US" smtClean="0"/>
              <a:t>56</a:t>
            </a:fld>
            <a:endParaRPr lang="en-US"/>
          </a:p>
        </p:txBody>
      </p:sp>
    </p:spTree>
    <p:extLst>
      <p:ext uri="{BB962C8B-B14F-4D97-AF65-F5344CB8AC3E}">
        <p14:creationId xmlns:p14="http://schemas.microsoft.com/office/powerpoint/2010/main" val="34117085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Top one is the definition adopted by NGS.</a:t>
            </a:r>
          </a:p>
          <a:p>
            <a:r>
              <a:rPr lang="en-US" baseline="0" dirty="0"/>
              <a:t>That explanation of being a least-squares best-fit to MSL helps a lot.</a:t>
            </a:r>
            <a:endParaRPr lang="en-US" dirty="0"/>
          </a:p>
        </p:txBody>
      </p:sp>
      <p:sp>
        <p:nvSpPr>
          <p:cNvPr id="4" name="Slide Number Placeholder 3"/>
          <p:cNvSpPr>
            <a:spLocks noGrp="1"/>
          </p:cNvSpPr>
          <p:nvPr>
            <p:ph type="sldNum" sz="quarter" idx="10"/>
          </p:nvPr>
        </p:nvSpPr>
        <p:spPr/>
        <p:txBody>
          <a:bodyPr/>
          <a:lstStyle/>
          <a:p>
            <a:fld id="{41F03CC1-7A26-42D1-84AD-5B9B02CCF39A}" type="slidenum">
              <a:rPr lang="en-US" smtClean="0"/>
              <a:t>57</a:t>
            </a:fld>
            <a:endParaRPr lang="en-US"/>
          </a:p>
        </p:txBody>
      </p:sp>
    </p:spTree>
    <p:extLst>
      <p:ext uri="{BB962C8B-B14F-4D97-AF65-F5344CB8AC3E}">
        <p14:creationId xmlns:p14="http://schemas.microsoft.com/office/powerpoint/2010/main" val="2452798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sz="1200" b="0" kern="0" dirty="0"/>
              <a:t>-potential = “currently unrealized ability”</a:t>
            </a:r>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58</a:t>
            </a:fld>
            <a:endParaRPr lang="en-US"/>
          </a:p>
        </p:txBody>
      </p:sp>
    </p:spTree>
    <p:extLst>
      <p:ext uri="{BB962C8B-B14F-4D97-AF65-F5344CB8AC3E}">
        <p14:creationId xmlns:p14="http://schemas.microsoft.com/office/powerpoint/2010/main" val="12871298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fact that gravity varies is the reason we need to build a geoid model to calculate </a:t>
            </a:r>
            <a:r>
              <a:rPr lang="en-US" baseline="0" dirty="0" err="1"/>
              <a:t>ortho</a:t>
            </a:r>
            <a:r>
              <a:rPr lang="en-US" baseline="0" dirty="0"/>
              <a:t> heights from GNSS data</a:t>
            </a:r>
          </a:p>
          <a:p>
            <a:r>
              <a:rPr lang="en-US" baseline="0" dirty="0"/>
              <a:t>-if gravity didn’t vary then we could all just use ellipsoid heights</a:t>
            </a:r>
          </a:p>
          <a:p>
            <a:endParaRPr lang="en-US" dirty="0"/>
          </a:p>
        </p:txBody>
      </p:sp>
      <p:sp>
        <p:nvSpPr>
          <p:cNvPr id="4" name="Slide Number Placeholder 3"/>
          <p:cNvSpPr>
            <a:spLocks noGrp="1"/>
          </p:cNvSpPr>
          <p:nvPr>
            <p:ph type="sldNum" sz="quarter" idx="10"/>
          </p:nvPr>
        </p:nvSpPr>
        <p:spPr/>
        <p:txBody>
          <a:bodyPr/>
          <a:lstStyle/>
          <a:p>
            <a:fld id="{41F03CC1-7A26-42D1-84AD-5B9B02CCF39A}" type="slidenum">
              <a:rPr lang="en-US" smtClean="0"/>
              <a:t>59</a:t>
            </a:fld>
            <a:endParaRPr lang="en-US"/>
          </a:p>
        </p:txBody>
      </p:sp>
    </p:spTree>
    <p:extLst>
      <p:ext uri="{BB962C8B-B14F-4D97-AF65-F5344CB8AC3E}">
        <p14:creationId xmlns:p14="http://schemas.microsoft.com/office/powerpoint/2010/main" val="31762267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-undulating is a good word, because there are no “cliffs” in a geoid model, the smallest “feature” one will find</a:t>
            </a:r>
            <a:r>
              <a:rPr lang="en-US" baseline="0" dirty="0"/>
              <a:t> in one of our geoid models is about 50km (30mi)</a:t>
            </a:r>
          </a:p>
          <a:p>
            <a:r>
              <a:rPr lang="en-US" baseline="0" dirty="0"/>
              <a:t>**much like the rolling hills of West Virginia</a:t>
            </a:r>
            <a:endParaRPr lang="en-US" dirty="0"/>
          </a:p>
          <a:p>
            <a:r>
              <a:rPr lang="en-US" dirty="0"/>
              <a:t>-Picture this surface like a DEM, but it’s cell values represent the height</a:t>
            </a:r>
            <a:r>
              <a:rPr lang="en-US" baseline="0" dirty="0"/>
              <a:t> above or below the ellipsoid in which gravitational pull is equal.</a:t>
            </a:r>
          </a:p>
          <a:p>
            <a:r>
              <a:rPr lang="en-US" baseline="0" dirty="0"/>
              <a:t>-if that works for you, then think of a geoid model as a DGM, a Digital Gravity Model</a:t>
            </a:r>
          </a:p>
        </p:txBody>
      </p:sp>
      <p:sp>
        <p:nvSpPr>
          <p:cNvPr id="4" name="Slide Number Placeholder 3"/>
          <p:cNvSpPr>
            <a:spLocks noGrp="1"/>
          </p:cNvSpPr>
          <p:nvPr>
            <p:ph type="sldNum" sz="quarter" idx="10"/>
          </p:nvPr>
        </p:nvSpPr>
        <p:spPr/>
        <p:txBody>
          <a:bodyPr/>
          <a:lstStyle/>
          <a:p>
            <a:fld id="{41F03CC1-7A26-42D1-84AD-5B9B02CCF39A}" type="slidenum">
              <a:rPr lang="en-US" smtClean="0"/>
              <a:t>60</a:t>
            </a:fld>
            <a:endParaRPr lang="en-US"/>
          </a:p>
        </p:txBody>
      </p:sp>
    </p:spTree>
    <p:extLst>
      <p:ext uri="{BB962C8B-B14F-4D97-AF65-F5344CB8AC3E}">
        <p14:creationId xmlns:p14="http://schemas.microsoft.com/office/powerpoint/2010/main" val="24897022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1F03CC1-7A26-42D1-84AD-5B9B02CCF39A}" type="slidenum">
              <a:rPr lang="en-US" smtClean="0"/>
              <a:t>61</a:t>
            </a:fld>
            <a:endParaRPr lang="en-US"/>
          </a:p>
        </p:txBody>
      </p:sp>
    </p:spTree>
    <p:extLst>
      <p:ext uri="{BB962C8B-B14F-4D97-AF65-F5344CB8AC3E}">
        <p14:creationId xmlns:p14="http://schemas.microsoft.com/office/powerpoint/2010/main" val="33546725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thing to keep in mind in this concept is that there are an infinite number of such surfaces of equal gravitational pull, depending on what the strength of that pull is</a:t>
            </a:r>
          </a:p>
          <a:p>
            <a:r>
              <a:rPr lang="en-US" baseline="0" dirty="0"/>
              <a:t>-let’s visualize that</a:t>
            </a:r>
          </a:p>
        </p:txBody>
      </p:sp>
      <p:sp>
        <p:nvSpPr>
          <p:cNvPr id="4" name="Slide Number Placeholder 3"/>
          <p:cNvSpPr>
            <a:spLocks noGrp="1"/>
          </p:cNvSpPr>
          <p:nvPr>
            <p:ph type="sldNum" sz="quarter" idx="10"/>
          </p:nvPr>
        </p:nvSpPr>
        <p:spPr/>
        <p:txBody>
          <a:bodyPr/>
          <a:lstStyle/>
          <a:p>
            <a:fld id="{41F03CC1-7A26-42D1-84AD-5B9B02CCF39A}" type="slidenum">
              <a:rPr lang="en-US" smtClean="0"/>
              <a:t>62</a:t>
            </a:fld>
            <a:endParaRPr lang="en-US"/>
          </a:p>
        </p:txBody>
      </p:sp>
    </p:spTree>
    <p:extLst>
      <p:ext uri="{BB962C8B-B14F-4D97-AF65-F5344CB8AC3E}">
        <p14:creationId xmlns:p14="http://schemas.microsoft.com/office/powerpoint/2010/main" val="14243286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Recall our </a:t>
            </a:r>
            <a:r>
              <a:rPr lang="en-US" dirty="0" err="1"/>
              <a:t>ol</a:t>
            </a:r>
            <a:r>
              <a:rPr lang="en-US" dirty="0"/>
              <a:t>’ buddy W sub-naught</a:t>
            </a:r>
            <a:r>
              <a:rPr lang="en-US" baseline="0" dirty="0"/>
              <a:t> (</a:t>
            </a:r>
            <a:r>
              <a:rPr kumimoji="0" lang="en-US" sz="1200" b="0" i="1" u="none" strike="noStrike" kern="1200" cap="none" spc="-7" normalizeH="0" noProof="0" dirty="0">
                <a:ln>
                  <a:noFill/>
                </a:ln>
                <a:solidFill>
                  <a:prstClr val="black"/>
                </a:solidFill>
                <a:effectLst/>
                <a:uLnTx/>
                <a:uFillTx/>
                <a:latin typeface="Cambria" panose="02040503050406030204" pitchFamily="18" charset="0"/>
                <a:ea typeface="ＭＳ Ｐゴシック" charset="0"/>
                <a:cs typeface="Calibri"/>
              </a:rPr>
              <a:t>W</a:t>
            </a:r>
            <a:r>
              <a:rPr kumimoji="0" lang="en-US" sz="1200" b="0" i="1" u="none" strike="noStrike" kern="1200" cap="none" spc="-7" normalizeH="0" baseline="-25000" noProof="0" dirty="0">
                <a:ln>
                  <a:noFill/>
                </a:ln>
                <a:solidFill>
                  <a:prstClr val="black"/>
                </a:solidFill>
                <a:effectLst/>
                <a:uLnTx/>
                <a:uFillTx/>
                <a:latin typeface="Cambria" panose="02040503050406030204" pitchFamily="18" charset="0"/>
                <a:ea typeface="ＭＳ Ｐゴシック" charset="0"/>
                <a:cs typeface="Calibri"/>
              </a:rPr>
              <a:t>0</a:t>
            </a:r>
            <a:r>
              <a:rPr kumimoji="0" lang="en-US" sz="1200" b="0" i="0" u="none" strike="noStrike" kern="1200" cap="none" spc="0" normalizeH="0" baseline="0" noProof="0" dirty="0">
                <a:ln>
                  <a:noFill/>
                </a:ln>
                <a:solidFill>
                  <a:schemeClr val="tx1"/>
                </a:solidFill>
                <a:effectLst/>
                <a:uLnTx/>
                <a:uFillTx/>
                <a:latin typeface="+mn-lt"/>
                <a:ea typeface="+mn-ea"/>
                <a:cs typeface="+mn-cs"/>
              </a:rPr>
              <a:t>) </a:t>
            </a:r>
            <a:endParaRPr kumimoji="0" lang="en-US" sz="1200" b="0" i="1" u="none" strike="noStrike" kern="1200" cap="none" spc="0" normalizeH="0" baseline="-25000" noProof="0" dirty="0">
              <a:ln>
                <a:noFill/>
              </a:ln>
              <a:solidFill>
                <a:prstClr val="black"/>
              </a:solidFill>
              <a:effectLst/>
              <a:uLnTx/>
              <a:uFillTx/>
              <a:latin typeface="Cambria" panose="02040503050406030204" pitchFamily="18" charset="0"/>
              <a:ea typeface="ＭＳ Ｐゴシック" charset="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1F03CC1-7A26-42D1-84AD-5B9B02CCF39A}"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63</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5652538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lines in different shades of blue represent different equipotential surfaces, or different strengths/levels of geopotential.</a:t>
            </a:r>
          </a:p>
          <a:p>
            <a:r>
              <a:rPr lang="en-US" baseline="0" dirty="0"/>
              <a:t>-The brown line represents the topographic surface, land.</a:t>
            </a:r>
          </a:p>
          <a:p>
            <a:r>
              <a:rPr lang="en-US" baseline="0" dirty="0"/>
              <a:t>-And there’s a puddle of water there in the middle, the blue drop.</a:t>
            </a:r>
          </a:p>
          <a:p>
            <a:r>
              <a:rPr lang="en-US" baseline="0" dirty="0"/>
              <a:t>-Imagine pouring water onto a dry lake bed.  If the topographic surface is flat, as it is here, the water will simply pool up.</a:t>
            </a:r>
          </a:p>
          <a:p>
            <a:r>
              <a:rPr lang="en-US" baseline="0" dirty="0"/>
              <a:t>-The water “wants” to get to the lower potential lines, but there’s that dang lake bed in the way.</a:t>
            </a:r>
            <a:endParaRPr lang="en-US" dirty="0"/>
          </a:p>
        </p:txBody>
      </p:sp>
      <p:sp>
        <p:nvSpPr>
          <p:cNvPr id="4" name="Slide Number Placeholder 3"/>
          <p:cNvSpPr>
            <a:spLocks noGrp="1"/>
          </p:cNvSpPr>
          <p:nvPr>
            <p:ph type="sldNum" sz="quarter" idx="10"/>
          </p:nvPr>
        </p:nvSpPr>
        <p:spPr/>
        <p:txBody>
          <a:bodyPr/>
          <a:lstStyle/>
          <a:p>
            <a:fld id="{41F03CC1-7A26-42D1-84AD-5B9B02CCF39A}" type="slidenum">
              <a:rPr lang="en-US" smtClean="0"/>
              <a:t>64</a:t>
            </a:fld>
            <a:endParaRPr lang="en-US"/>
          </a:p>
        </p:txBody>
      </p:sp>
    </p:spTree>
    <p:extLst>
      <p:ext uri="{BB962C8B-B14F-4D97-AF65-F5344CB8AC3E}">
        <p14:creationId xmlns:p14="http://schemas.microsoft.com/office/powerpoint/2010/main" val="13241154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we’ve tilted the lakebed, like a hill.  The water has a path to move towards lower potential, so it does.</a:t>
            </a:r>
          </a:p>
          <a:p>
            <a:r>
              <a:rPr lang="en-US" baseline="0" dirty="0"/>
              <a:t>-The water appears to flow because of a difference in height.</a:t>
            </a:r>
            <a:endParaRPr lang="en-US" dirty="0"/>
          </a:p>
        </p:txBody>
      </p:sp>
      <p:sp>
        <p:nvSpPr>
          <p:cNvPr id="4" name="Slide Number Placeholder 3"/>
          <p:cNvSpPr>
            <a:spLocks noGrp="1"/>
          </p:cNvSpPr>
          <p:nvPr>
            <p:ph type="sldNum" sz="quarter" idx="10"/>
          </p:nvPr>
        </p:nvSpPr>
        <p:spPr/>
        <p:txBody>
          <a:bodyPr/>
          <a:lstStyle/>
          <a:p>
            <a:fld id="{41F03CC1-7A26-42D1-84AD-5B9B02CCF39A}" type="slidenum">
              <a:rPr lang="en-US" smtClean="0"/>
              <a:t>65</a:t>
            </a:fld>
            <a:endParaRPr lang="en-US"/>
          </a:p>
        </p:txBody>
      </p:sp>
    </p:spTree>
    <p:extLst>
      <p:ext uri="{BB962C8B-B14F-4D97-AF65-F5344CB8AC3E}">
        <p14:creationId xmlns:p14="http://schemas.microsoft.com/office/powerpoint/2010/main" val="1689053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8663" indent="-279400" defTabSz="912813" eaLnBrk="0" hangingPunct="0">
              <a:defRPr>
                <a:solidFill>
                  <a:schemeClr val="tx1"/>
                </a:solidFill>
                <a:latin typeface="Calibri" panose="020F0502020204030204" pitchFamily="34" charset="0"/>
                <a:cs typeface="Arial" panose="020B0604020202020204" pitchFamily="34" charset="0"/>
              </a:defRPr>
            </a:lvl2pPr>
            <a:lvl3pPr marL="1122363" indent="-223838" defTabSz="912813" eaLnBrk="0" hangingPunct="0">
              <a:defRPr>
                <a:solidFill>
                  <a:schemeClr val="tx1"/>
                </a:solidFill>
                <a:latin typeface="Calibri" panose="020F0502020204030204" pitchFamily="34" charset="0"/>
                <a:cs typeface="Arial" panose="020B0604020202020204" pitchFamily="34" charset="0"/>
              </a:defRPr>
            </a:lvl3pPr>
            <a:lvl4pPr marL="1571625" indent="-223838" defTabSz="912813" eaLnBrk="0" hangingPunct="0">
              <a:defRPr>
                <a:solidFill>
                  <a:schemeClr val="tx1"/>
                </a:solidFill>
                <a:latin typeface="Calibri" panose="020F0502020204030204" pitchFamily="34" charset="0"/>
                <a:cs typeface="Arial" panose="020B0604020202020204" pitchFamily="34" charset="0"/>
              </a:defRPr>
            </a:lvl4pPr>
            <a:lvl5pPr marL="2020888" indent="-223838" defTabSz="912813" eaLnBrk="0" hangingPunct="0">
              <a:defRPr>
                <a:solidFill>
                  <a:schemeClr val="tx1"/>
                </a:solidFill>
                <a:latin typeface="Calibri" panose="020F0502020204030204" pitchFamily="34" charset="0"/>
                <a:cs typeface="Arial" panose="020B0604020202020204" pitchFamily="34" charset="0"/>
              </a:defRPr>
            </a:lvl5pPr>
            <a:lvl6pPr marL="24780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52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24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96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FAF5C0-36E2-4EA1-8339-41C33C357364}" type="slidenum">
              <a:rPr lang="en-US" altLang="en-US">
                <a:solidFill>
                  <a:srgbClr val="000000"/>
                </a:solidFill>
                <a:latin typeface="Arial" panose="020B0604020202020204" pitchFamily="34" charset="0"/>
                <a:ea typeface="ＭＳ Ｐゴシック" panose="020B0600070205080204" pitchFamily="34" charset="-128"/>
              </a:rPr>
              <a:pPr eaLnBrk="1" hangingPunct="1"/>
              <a:t>8</a:t>
            </a:fld>
            <a:endParaRPr lang="en-US" altLang="en-US">
              <a:solidFill>
                <a:srgbClr val="000000"/>
              </a:solidFill>
              <a:latin typeface="Arial" panose="020B0604020202020204" pitchFamily="34" charset="0"/>
              <a:ea typeface="ＭＳ Ｐゴシック" panose="020B0600070205080204" pitchFamily="34" charset="-128"/>
            </a:endParaRPr>
          </a:p>
        </p:txBody>
      </p:sp>
      <p:sp>
        <p:nvSpPr>
          <p:cNvPr id="18435" name="Rectangle 2"/>
          <p:cNvSpPr>
            <a:spLocks noGrp="1" noRot="1" noChangeAspect="1" noChangeArrowheads="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Let’s talk about the NSRS some more</a:t>
            </a:r>
            <a:r>
              <a:rPr lang="en-US" altLang="en-US" baseline="0" dirty="0">
                <a:latin typeface="Arial" panose="020B0604020202020204" pitchFamily="34" charset="0"/>
                <a:ea typeface="ＭＳ Ｐゴシック" panose="020B0600070205080204" pitchFamily="34" charset="-128"/>
              </a:rPr>
              <a:t> before we move on to looking at all of NGS.</a:t>
            </a: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This system defines position (latitude, longitude, and elevation), distances and directions between points, strength and direction of gravity (no, it is not simply “straight down”), shoreline, and their “time variants”.</a:t>
            </a:r>
          </a:p>
          <a:p>
            <a:pPr eaLnBrk="1" hangingPunct="1">
              <a:spcBef>
                <a:spcPct val="0"/>
              </a:spcBef>
            </a:pPr>
            <a:r>
              <a:rPr lang="en-US" altLang="en-US" dirty="0">
                <a:latin typeface="Arial" panose="020B0604020202020204" pitchFamily="34" charset="0"/>
                <a:ea typeface="ＭＳ Ｐゴシック" panose="020B0600070205080204" pitchFamily="34" charset="-128"/>
              </a:rPr>
              <a:t>Or how these change over time.</a:t>
            </a:r>
          </a:p>
          <a:p>
            <a:pPr eaLnBrk="1" hangingPunct="1">
              <a:spcBef>
                <a:spcPct val="0"/>
              </a:spcBef>
            </a:pPr>
            <a:r>
              <a:rPr lang="en-US" altLang="en-US" dirty="0">
                <a:latin typeface="Arial" panose="020B0604020202020204" pitchFamily="34" charset="0"/>
                <a:ea typeface="ＭＳ Ｐゴシック" panose="020B0600070205080204" pitchFamily="34" charset="-128"/>
              </a:rPr>
              <a:t>Some documents will reference the National Shoreline</a:t>
            </a:r>
            <a:r>
              <a:rPr lang="en-US" altLang="en-US" baseline="0" dirty="0">
                <a:latin typeface="Arial" panose="020B0604020202020204" pitchFamily="34" charset="0"/>
                <a:ea typeface="ＭＳ Ｐゴシック" panose="020B0600070205080204" pitchFamily="34" charset="-128"/>
              </a:rPr>
              <a:t> as a component of the NSRS., we’ll briefly look at that later.</a:t>
            </a: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249158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-Ok, so here’s our water droplet again, and back on a flat lakebed.</a:t>
            </a:r>
          </a:p>
          <a:p>
            <a:r>
              <a:rPr lang="en-US" baseline="0" dirty="0"/>
              <a:t>--But now we have this dark red circle over here, which represents a mass anomaly, perhaps an large mineral deposit of some sort.</a:t>
            </a:r>
          </a:p>
          <a:p>
            <a:r>
              <a:rPr lang="en-US" baseline="0" dirty="0"/>
              <a:t>-This resulting geopotential difference, due to the anomaly, causes water to flow towards lower potential again.  This time the water appears to flow because of gravity.</a:t>
            </a:r>
          </a:p>
          <a:p>
            <a:r>
              <a:rPr lang="en-US" baseline="0" dirty="0"/>
              <a:t>-See how the blue lines, our geopotential lines, bow around the anomaly?  The mineral mass increases the pull of gravity so the lines must be drawn that way if they’re drawn to represent equipotential surfaces.</a:t>
            </a:r>
            <a:endParaRPr lang="en-US" dirty="0"/>
          </a:p>
        </p:txBody>
      </p:sp>
      <p:sp>
        <p:nvSpPr>
          <p:cNvPr id="4" name="Slide Number Placeholder 3"/>
          <p:cNvSpPr>
            <a:spLocks noGrp="1"/>
          </p:cNvSpPr>
          <p:nvPr>
            <p:ph type="sldNum" sz="quarter" idx="10"/>
          </p:nvPr>
        </p:nvSpPr>
        <p:spPr/>
        <p:txBody>
          <a:bodyPr/>
          <a:lstStyle/>
          <a:p>
            <a:fld id="{41F03CC1-7A26-42D1-84AD-5B9B02CCF39A}" type="slidenum">
              <a:rPr lang="en-US" smtClean="0"/>
              <a:t>66</a:t>
            </a:fld>
            <a:endParaRPr lang="en-US"/>
          </a:p>
        </p:txBody>
      </p:sp>
    </p:spTree>
    <p:extLst>
      <p:ext uri="{BB962C8B-B14F-4D97-AF65-F5344CB8AC3E}">
        <p14:creationId xmlns:p14="http://schemas.microsoft.com/office/powerpoint/2010/main" val="4295190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reminder</a:t>
            </a:r>
            <a:r>
              <a:rPr lang="en-US" baseline="0" dirty="0"/>
              <a:t> that the example used is just that, an example.  Water is not going to “flow uphill” due to some huge mineral deposit.</a:t>
            </a:r>
            <a:endParaRPr lang="en-US" dirty="0"/>
          </a:p>
        </p:txBody>
      </p:sp>
      <p:sp>
        <p:nvSpPr>
          <p:cNvPr id="4" name="Slide Number Placeholder 3"/>
          <p:cNvSpPr>
            <a:spLocks noGrp="1"/>
          </p:cNvSpPr>
          <p:nvPr>
            <p:ph type="sldNum" sz="quarter" idx="10"/>
          </p:nvPr>
        </p:nvSpPr>
        <p:spPr/>
        <p:txBody>
          <a:bodyPr/>
          <a:lstStyle/>
          <a:p>
            <a:fld id="{41F03CC1-7A26-42D1-84AD-5B9B02CCF39A}" type="slidenum">
              <a:rPr lang="en-US" smtClean="0"/>
              <a:t>67</a:t>
            </a:fld>
            <a:endParaRPr lang="en-US"/>
          </a:p>
        </p:txBody>
      </p:sp>
    </p:spTree>
    <p:extLst>
      <p:ext uri="{BB962C8B-B14F-4D97-AF65-F5344CB8AC3E}">
        <p14:creationId xmlns:p14="http://schemas.microsoft.com/office/powerpoint/2010/main" val="39150906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rPr>
              <a:t>Nice graphic, couldn’t leave this out.</a:t>
            </a:r>
            <a:r>
              <a:rPr lang="en-US" altLang="en-US" sz="1200" baseline="0" dirty="0">
                <a:latin typeface="Arial" panose="020B0604020202020204" pitchFamily="34" charset="0"/>
              </a:rPr>
              <a:t> Note that CONUS is all blue, thus negative geoid height values on any datasheet you look at.</a:t>
            </a:r>
            <a:endParaRPr lang="en-US" altLang="en-US" sz="1200" dirty="0">
              <a:latin typeface="Arial" panose="020B0604020202020204" pitchFamily="34" charset="0"/>
            </a:endParaRPr>
          </a:p>
          <a:p>
            <a:r>
              <a:rPr lang="en-US" altLang="en-US" sz="1200" dirty="0">
                <a:latin typeface="Arial" panose="020B0604020202020204" pitchFamily="34" charset="0"/>
              </a:rPr>
              <a:t>Minimum undulation, the lowest point is -106m,</a:t>
            </a:r>
            <a:r>
              <a:rPr lang="en-US" altLang="en-US" sz="1200" baseline="0" dirty="0">
                <a:latin typeface="Arial" panose="020B0604020202020204" pitchFamily="34" charset="0"/>
              </a:rPr>
              <a:t> in </a:t>
            </a:r>
            <a:r>
              <a:rPr lang="en-US" altLang="en-US" sz="1200" dirty="0">
                <a:latin typeface="Arial" panose="020B0604020202020204" pitchFamily="34" charset="0"/>
              </a:rPr>
              <a:t>India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Maximum undulation, the highest point is +85m in Iceland</a:t>
            </a:r>
          </a:p>
          <a:p>
            <a:endParaRPr lang="en-US" dirty="0"/>
          </a:p>
        </p:txBody>
      </p:sp>
      <p:sp>
        <p:nvSpPr>
          <p:cNvPr id="4" name="Slide Number Placeholder 3"/>
          <p:cNvSpPr>
            <a:spLocks noGrp="1"/>
          </p:cNvSpPr>
          <p:nvPr>
            <p:ph type="sldNum" sz="quarter" idx="10"/>
          </p:nvPr>
        </p:nvSpPr>
        <p:spPr/>
        <p:txBody>
          <a:bodyPr/>
          <a:lstStyle/>
          <a:p>
            <a:fld id="{41F03CC1-7A26-42D1-84AD-5B9B02CCF39A}" type="slidenum">
              <a:rPr lang="en-US" smtClean="0"/>
              <a:t>68</a:t>
            </a:fld>
            <a:endParaRPr lang="en-US"/>
          </a:p>
        </p:txBody>
      </p:sp>
    </p:spTree>
    <p:extLst>
      <p:ext uri="{BB962C8B-B14F-4D97-AF65-F5344CB8AC3E}">
        <p14:creationId xmlns:p14="http://schemas.microsoft.com/office/powerpoint/2010/main" val="18029722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I’ve gotten this question more than once.</a:t>
            </a:r>
          </a:p>
          <a:p>
            <a:r>
              <a:rPr lang="en-US" altLang="en-US" dirty="0"/>
              <a:t>-Does</a:t>
            </a:r>
            <a:r>
              <a:rPr lang="en-US" altLang="en-US" baseline="0" dirty="0"/>
              <a:t> it matter which geoid model I use with which realization of NAD83?</a:t>
            </a:r>
          </a:p>
          <a:p>
            <a:r>
              <a:rPr lang="en-US" altLang="en-US" baseline="0" dirty="0"/>
              <a:t>-NGS Answer = yes</a:t>
            </a:r>
          </a:p>
          <a:p>
            <a:r>
              <a:rPr lang="en-US" altLang="en-US" baseline="0" dirty="0"/>
              <a:t>-Project-specific answer = maybe note</a:t>
            </a:r>
          </a:p>
          <a:p>
            <a:r>
              <a:rPr lang="en-US" altLang="en-US" baseline="0" dirty="0"/>
              <a:t>-I spoke at length with a gentlemen from the Virginia DOT about this, and he did a bunch of comparisons, saw a barely discernable difference… but still the NGS answer is going to be that for a given realization of NAD83, you should use only the corresponding geoid models for your work</a:t>
            </a:r>
          </a:p>
          <a:p>
            <a:r>
              <a:rPr lang="en-US" altLang="en-US" baseline="0" dirty="0"/>
              <a:t>-remember NGS is chasing the millimeter… but maybe you aren’t</a:t>
            </a:r>
            <a:endParaRPr lang="en-US" altLang="en-US" dirty="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3600" indent="-236538">
              <a:spcBef>
                <a:spcPct val="30000"/>
              </a:spcBef>
              <a:defRPr sz="1200">
                <a:solidFill>
                  <a:schemeClr val="tx1"/>
                </a:solidFill>
                <a:latin typeface="Calibri" panose="020F0502020204030204" pitchFamily="34" charset="0"/>
              </a:defRPr>
            </a:lvl5pPr>
            <a:lvl6pPr marL="2590800" indent="-236538" defTabSz="457200" eaLnBrk="0" fontAlgn="base" hangingPunct="0">
              <a:spcBef>
                <a:spcPct val="30000"/>
              </a:spcBef>
              <a:spcAft>
                <a:spcPct val="0"/>
              </a:spcAft>
              <a:defRPr sz="1200">
                <a:solidFill>
                  <a:schemeClr val="tx1"/>
                </a:solidFill>
                <a:latin typeface="Calibri" panose="020F0502020204030204" pitchFamily="34" charset="0"/>
              </a:defRPr>
            </a:lvl6pPr>
            <a:lvl7pPr marL="3048000" indent="-236538" defTabSz="457200" eaLnBrk="0" fontAlgn="base" hangingPunct="0">
              <a:spcBef>
                <a:spcPct val="30000"/>
              </a:spcBef>
              <a:spcAft>
                <a:spcPct val="0"/>
              </a:spcAft>
              <a:defRPr sz="1200">
                <a:solidFill>
                  <a:schemeClr val="tx1"/>
                </a:solidFill>
                <a:latin typeface="Calibri" panose="020F0502020204030204" pitchFamily="34" charset="0"/>
              </a:defRPr>
            </a:lvl7pPr>
            <a:lvl8pPr marL="3505200" indent="-236538" defTabSz="457200" eaLnBrk="0" fontAlgn="base" hangingPunct="0">
              <a:spcBef>
                <a:spcPct val="30000"/>
              </a:spcBef>
              <a:spcAft>
                <a:spcPct val="0"/>
              </a:spcAft>
              <a:defRPr sz="1200">
                <a:solidFill>
                  <a:schemeClr val="tx1"/>
                </a:solidFill>
                <a:latin typeface="Calibri" panose="020F0502020204030204" pitchFamily="34" charset="0"/>
              </a:defRPr>
            </a:lvl8pPr>
            <a:lvl9pPr marL="3962400" indent="-23653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C87AE7-44F7-4F90-9A68-82DDD49D767A}" type="slidenum">
              <a:rPr lang="en-US" altLang="en-US" sz="1300" smtClean="0">
                <a:cs typeface="Arial" panose="020B0604020202020204" pitchFamily="34" charset="0"/>
              </a:rPr>
              <a:pPr>
                <a:spcBef>
                  <a:spcPct val="0"/>
                </a:spcBef>
              </a:pPr>
              <a:t>69</a:t>
            </a:fld>
            <a:endParaRPr lang="en-US" altLang="en-US" sz="1300">
              <a:cs typeface="Arial" panose="020B0604020202020204" pitchFamily="34" charset="0"/>
            </a:endParaRPr>
          </a:p>
        </p:txBody>
      </p:sp>
    </p:spTree>
    <p:extLst>
      <p:ext uri="{BB962C8B-B14F-4D97-AF65-F5344CB8AC3E}">
        <p14:creationId xmlns:p14="http://schemas.microsoft.com/office/powerpoint/2010/main" val="20210081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REPEAT GRAPHIC </a:t>
            </a:r>
            <a:r>
              <a:rPr lang="en-US" baseline="0" dirty="0"/>
              <a:t>HERE</a:t>
            </a:r>
            <a:endParaRPr lang="en-US" dirty="0"/>
          </a:p>
        </p:txBody>
      </p:sp>
      <p:sp>
        <p:nvSpPr>
          <p:cNvPr id="4" name="Slide Number Placeholder 3"/>
          <p:cNvSpPr>
            <a:spLocks noGrp="1"/>
          </p:cNvSpPr>
          <p:nvPr>
            <p:ph type="sldNum" sz="quarter" idx="10"/>
          </p:nvPr>
        </p:nvSpPr>
        <p:spPr/>
        <p:txBody>
          <a:bodyPr/>
          <a:lstStyle/>
          <a:p>
            <a:fld id="{41F03CC1-7A26-42D1-84AD-5B9B02CCF39A}" type="slidenum">
              <a:rPr lang="en-US" smtClean="0"/>
              <a:t>70</a:t>
            </a:fld>
            <a:endParaRPr lang="en-US"/>
          </a:p>
        </p:txBody>
      </p:sp>
    </p:spTree>
    <p:extLst>
      <p:ext uri="{BB962C8B-B14F-4D97-AF65-F5344CB8AC3E}">
        <p14:creationId xmlns:p14="http://schemas.microsoft.com/office/powerpoint/2010/main" val="27059368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there’s a classic diagram</a:t>
            </a:r>
            <a:r>
              <a:rPr lang="en-US" baseline="0" dirty="0"/>
              <a:t> from NGS that helps illustrate the geoid and other equipotential surfaces.</a:t>
            </a:r>
          </a:p>
          <a:p>
            <a:r>
              <a:rPr lang="en-US" baseline="0" dirty="0"/>
              <a:t>-But what about reality, where we don’t know that distance, P-sub-zero to P?</a:t>
            </a:r>
          </a:p>
          <a:p>
            <a:r>
              <a:rPr lang="en-US" baseline="0" dirty="0"/>
              <a:t>-In that case, we’ll probably know some other info, so we can use a simple algebraic formula.</a:t>
            </a:r>
            <a:endParaRPr lang="en-US" dirty="0"/>
          </a:p>
        </p:txBody>
      </p:sp>
      <p:sp>
        <p:nvSpPr>
          <p:cNvPr id="4" name="Slide Number Placeholder 3"/>
          <p:cNvSpPr>
            <a:spLocks noGrp="1"/>
          </p:cNvSpPr>
          <p:nvPr>
            <p:ph type="sldNum" sz="quarter" idx="10"/>
          </p:nvPr>
        </p:nvSpPr>
        <p:spPr/>
        <p:txBody>
          <a:bodyPr/>
          <a:lstStyle/>
          <a:p>
            <a:fld id="{41F03CC1-7A26-42D1-84AD-5B9B02CCF39A}" type="slidenum">
              <a:rPr lang="en-US" smtClean="0"/>
              <a:t>71</a:t>
            </a:fld>
            <a:endParaRPr lang="en-US"/>
          </a:p>
        </p:txBody>
      </p:sp>
    </p:spTree>
    <p:extLst>
      <p:ext uri="{BB962C8B-B14F-4D97-AF65-F5344CB8AC3E}">
        <p14:creationId xmlns:p14="http://schemas.microsoft.com/office/powerpoint/2010/main" val="39172101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a:t>
            </a:r>
            <a:r>
              <a:rPr lang="en-US" baseline="0" dirty="0"/>
              <a:t> if we know lower case h, our height above ellipsoid, and we know capital N, our geoid height or separation value (the difference b/w ellipsoid and geoid surface) then we can calculate our orthometric height.</a:t>
            </a:r>
          </a:p>
          <a:p>
            <a:r>
              <a:rPr lang="en-US" baseline="0" dirty="0"/>
              <a:t>-We have to do that because we position our gravity readings relative to the NAD83 ellipsoid, typically with GPS-based methods.</a:t>
            </a:r>
          </a:p>
          <a:p>
            <a:r>
              <a:rPr lang="en-US" baseline="0" dirty="0"/>
              <a:t>-For example, the gravity readings taken during the GRAV-D flights I mentioned earlier, those are positioned with post-processed GPS data.</a:t>
            </a:r>
            <a:endParaRPr lang="en-US" dirty="0"/>
          </a:p>
        </p:txBody>
      </p:sp>
      <p:sp>
        <p:nvSpPr>
          <p:cNvPr id="4" name="Slide Number Placeholder 3"/>
          <p:cNvSpPr>
            <a:spLocks noGrp="1"/>
          </p:cNvSpPr>
          <p:nvPr>
            <p:ph type="sldNum" sz="quarter" idx="10"/>
          </p:nvPr>
        </p:nvSpPr>
        <p:spPr/>
        <p:txBody>
          <a:bodyPr/>
          <a:lstStyle/>
          <a:p>
            <a:fld id="{41F03CC1-7A26-42D1-84AD-5B9B02CCF39A}" type="slidenum">
              <a:rPr lang="en-US" smtClean="0"/>
              <a:t>72</a:t>
            </a:fld>
            <a:endParaRPr lang="en-US"/>
          </a:p>
        </p:txBody>
      </p:sp>
    </p:spTree>
    <p:extLst>
      <p:ext uri="{BB962C8B-B14F-4D97-AF65-F5344CB8AC3E}">
        <p14:creationId xmlns:p14="http://schemas.microsoft.com/office/powerpoint/2010/main" val="39874448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take a look at a different diagram.</a:t>
            </a:r>
          </a:p>
          <a:p>
            <a:endParaRPr lang="en-US" dirty="0"/>
          </a:p>
        </p:txBody>
      </p:sp>
      <p:sp>
        <p:nvSpPr>
          <p:cNvPr id="4" name="Slide Number Placeholder 3"/>
          <p:cNvSpPr>
            <a:spLocks noGrp="1"/>
          </p:cNvSpPr>
          <p:nvPr>
            <p:ph type="sldNum" sz="quarter" idx="10"/>
          </p:nvPr>
        </p:nvSpPr>
        <p:spPr/>
        <p:txBody>
          <a:bodyPr/>
          <a:lstStyle/>
          <a:p>
            <a:fld id="{41F03CC1-7A26-42D1-84AD-5B9B02CCF39A}" type="slidenum">
              <a:rPr lang="en-US" smtClean="0"/>
              <a:t>73</a:t>
            </a:fld>
            <a:endParaRPr lang="en-US"/>
          </a:p>
        </p:txBody>
      </p:sp>
    </p:spTree>
    <p:extLst>
      <p:ext uri="{BB962C8B-B14F-4D97-AF65-F5344CB8AC3E}">
        <p14:creationId xmlns:p14="http://schemas.microsoft.com/office/powerpoint/2010/main" val="14079770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angle there, the </a:t>
            </a:r>
            <a:r>
              <a:rPr lang="en-US" dirty="0" err="1"/>
              <a:t>DoV</a:t>
            </a:r>
            <a:r>
              <a:rPr lang="en-US" dirty="0"/>
              <a:t> or Deflection</a:t>
            </a:r>
            <a:r>
              <a:rPr lang="en-US" baseline="0" dirty="0"/>
              <a:t> of the Vertical,</a:t>
            </a:r>
            <a:r>
              <a:rPr lang="en-US" dirty="0"/>
              <a:t> that’s the difference between a line perpendicular to the ellipsoid</a:t>
            </a:r>
            <a:r>
              <a:rPr lang="en-US" baseline="0" dirty="0"/>
              <a:t> and a line perpendicular to gravity.</a:t>
            </a:r>
          </a:p>
          <a:p>
            <a:r>
              <a:rPr lang="en-US" baseline="0" dirty="0"/>
              <a:t>--Picture your plumb bob suspended from an instrument… never mind, nobody uses a plumb bob anymore.--</a:t>
            </a:r>
          </a:p>
          <a:p>
            <a:r>
              <a:rPr lang="en-US" baseline="0" dirty="0"/>
              <a:t>-Anyway, the plumb bob is pointing down perpendicular to the geoid (gravity at work there), but your GNSS receiver is measuring height perpendicular to the … ellipsoid.</a:t>
            </a:r>
          </a:p>
          <a:p>
            <a:r>
              <a:rPr lang="en-US" baseline="0" dirty="0"/>
              <a:t>-So we need that </a:t>
            </a:r>
            <a:r>
              <a:rPr lang="en-US" baseline="0" dirty="0" err="1"/>
              <a:t>DoV</a:t>
            </a:r>
            <a:r>
              <a:rPr lang="en-US" baseline="0" dirty="0"/>
              <a:t> value to get accurate GNSS-based orthometric heights.</a:t>
            </a:r>
          </a:p>
          <a:p>
            <a:r>
              <a:rPr lang="en-US" baseline="0" dirty="0"/>
              <a:t>We know that angle because we know the reciprocal angle epsilon down below, that angle between the plumb line (perpendicular to the geoid) and the line perpendicular to the ellipsoid (our ellipsoid height).</a:t>
            </a:r>
          </a:p>
        </p:txBody>
      </p:sp>
      <p:sp>
        <p:nvSpPr>
          <p:cNvPr id="4" name="Slide Number Placeholder 3"/>
          <p:cNvSpPr>
            <a:spLocks noGrp="1"/>
          </p:cNvSpPr>
          <p:nvPr>
            <p:ph type="sldNum" sz="quarter" idx="10"/>
          </p:nvPr>
        </p:nvSpPr>
        <p:spPr/>
        <p:txBody>
          <a:bodyPr/>
          <a:lstStyle/>
          <a:p>
            <a:fld id="{41F03CC1-7A26-42D1-84AD-5B9B02CCF39A}" type="slidenum">
              <a:rPr lang="en-US" smtClean="0"/>
              <a:t>74</a:t>
            </a:fld>
            <a:endParaRPr lang="en-US"/>
          </a:p>
        </p:txBody>
      </p:sp>
    </p:spTree>
    <p:extLst>
      <p:ext uri="{BB962C8B-B14F-4D97-AF65-F5344CB8AC3E}">
        <p14:creationId xmlns:p14="http://schemas.microsoft.com/office/powerpoint/2010/main" val="7038313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I’ve gotten this question more than once.</a:t>
            </a:r>
          </a:p>
          <a:p>
            <a:r>
              <a:rPr lang="en-US" altLang="en-US" dirty="0"/>
              <a:t>-Does</a:t>
            </a:r>
            <a:r>
              <a:rPr lang="en-US" altLang="en-US" baseline="0" dirty="0"/>
              <a:t> it matter which geoid model I use with which realization of NAD83?</a:t>
            </a:r>
          </a:p>
          <a:p>
            <a:r>
              <a:rPr lang="en-US" altLang="en-US" baseline="0" dirty="0"/>
              <a:t>-NGS Answer = yes</a:t>
            </a:r>
          </a:p>
          <a:p>
            <a:r>
              <a:rPr lang="en-US" altLang="en-US" baseline="0" dirty="0"/>
              <a:t>-Project-specific answer = maybe note</a:t>
            </a:r>
          </a:p>
          <a:p>
            <a:r>
              <a:rPr lang="en-US" altLang="en-US" baseline="0" dirty="0"/>
              <a:t>-I spoke at length with a gentlemen from the Virginia DOT about this, and he did a bunch of comparisons, saw a barely discernable difference… but still the NGS answer is going to be that for a given realization of NAD83, you should use only the corresponding geoid models for your work</a:t>
            </a:r>
          </a:p>
          <a:p>
            <a:r>
              <a:rPr lang="en-US" altLang="en-US" baseline="0" dirty="0"/>
              <a:t>-remember NGS is chasing the millimeter… but maybe you aren’t</a:t>
            </a:r>
            <a:endParaRPr lang="en-US" altLang="en-US" dirty="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3600" indent="-236538">
              <a:spcBef>
                <a:spcPct val="30000"/>
              </a:spcBef>
              <a:defRPr sz="1200">
                <a:solidFill>
                  <a:schemeClr val="tx1"/>
                </a:solidFill>
                <a:latin typeface="Calibri" panose="020F0502020204030204" pitchFamily="34" charset="0"/>
              </a:defRPr>
            </a:lvl5pPr>
            <a:lvl6pPr marL="2590800" indent="-236538" defTabSz="457200" eaLnBrk="0" fontAlgn="base" hangingPunct="0">
              <a:spcBef>
                <a:spcPct val="30000"/>
              </a:spcBef>
              <a:spcAft>
                <a:spcPct val="0"/>
              </a:spcAft>
              <a:defRPr sz="1200">
                <a:solidFill>
                  <a:schemeClr val="tx1"/>
                </a:solidFill>
                <a:latin typeface="Calibri" panose="020F0502020204030204" pitchFamily="34" charset="0"/>
              </a:defRPr>
            </a:lvl6pPr>
            <a:lvl7pPr marL="3048000" indent="-236538" defTabSz="457200" eaLnBrk="0" fontAlgn="base" hangingPunct="0">
              <a:spcBef>
                <a:spcPct val="30000"/>
              </a:spcBef>
              <a:spcAft>
                <a:spcPct val="0"/>
              </a:spcAft>
              <a:defRPr sz="1200">
                <a:solidFill>
                  <a:schemeClr val="tx1"/>
                </a:solidFill>
                <a:latin typeface="Calibri" panose="020F0502020204030204" pitchFamily="34" charset="0"/>
              </a:defRPr>
            </a:lvl7pPr>
            <a:lvl8pPr marL="3505200" indent="-236538" defTabSz="457200" eaLnBrk="0" fontAlgn="base" hangingPunct="0">
              <a:spcBef>
                <a:spcPct val="30000"/>
              </a:spcBef>
              <a:spcAft>
                <a:spcPct val="0"/>
              </a:spcAft>
              <a:defRPr sz="1200">
                <a:solidFill>
                  <a:schemeClr val="tx1"/>
                </a:solidFill>
                <a:latin typeface="Calibri" panose="020F0502020204030204" pitchFamily="34" charset="0"/>
              </a:defRPr>
            </a:lvl8pPr>
            <a:lvl9pPr marL="3962400" indent="-236538"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C87AE7-44F7-4F90-9A68-82DDD49D767A}" type="slidenum">
              <a:rPr lang="en-US" altLang="en-US" sz="1300" smtClean="0">
                <a:cs typeface="Arial" panose="020B0604020202020204" pitchFamily="34" charset="0"/>
              </a:rPr>
              <a:pPr>
                <a:spcBef>
                  <a:spcPct val="0"/>
                </a:spcBef>
              </a:pPr>
              <a:t>75</a:t>
            </a:fld>
            <a:endParaRPr lang="en-US" altLang="en-US" sz="1300">
              <a:cs typeface="Arial" panose="020B0604020202020204" pitchFamily="34" charset="0"/>
            </a:endParaRPr>
          </a:p>
        </p:txBody>
      </p:sp>
    </p:spTree>
    <p:extLst>
      <p:ext uri="{BB962C8B-B14F-4D97-AF65-F5344CB8AC3E}">
        <p14:creationId xmlns:p14="http://schemas.microsoft.com/office/powerpoint/2010/main" val="93425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8663" indent="-279400" defTabSz="912813" eaLnBrk="0" hangingPunct="0">
              <a:defRPr>
                <a:solidFill>
                  <a:schemeClr val="tx1"/>
                </a:solidFill>
                <a:latin typeface="Calibri" panose="020F0502020204030204" pitchFamily="34" charset="0"/>
                <a:cs typeface="Arial" panose="020B0604020202020204" pitchFamily="34" charset="0"/>
              </a:defRPr>
            </a:lvl2pPr>
            <a:lvl3pPr marL="1122363" indent="-223838" defTabSz="912813" eaLnBrk="0" hangingPunct="0">
              <a:defRPr>
                <a:solidFill>
                  <a:schemeClr val="tx1"/>
                </a:solidFill>
                <a:latin typeface="Calibri" panose="020F0502020204030204" pitchFamily="34" charset="0"/>
                <a:cs typeface="Arial" panose="020B0604020202020204" pitchFamily="34" charset="0"/>
              </a:defRPr>
            </a:lvl3pPr>
            <a:lvl4pPr marL="1571625" indent="-223838" defTabSz="912813" eaLnBrk="0" hangingPunct="0">
              <a:defRPr>
                <a:solidFill>
                  <a:schemeClr val="tx1"/>
                </a:solidFill>
                <a:latin typeface="Calibri" panose="020F0502020204030204" pitchFamily="34" charset="0"/>
                <a:cs typeface="Arial" panose="020B0604020202020204" pitchFamily="34" charset="0"/>
              </a:defRPr>
            </a:lvl4pPr>
            <a:lvl5pPr marL="2020888" indent="-223838" defTabSz="912813" eaLnBrk="0" hangingPunct="0">
              <a:defRPr>
                <a:solidFill>
                  <a:schemeClr val="tx1"/>
                </a:solidFill>
                <a:latin typeface="Calibri" panose="020F0502020204030204" pitchFamily="34" charset="0"/>
                <a:cs typeface="Arial" panose="020B0604020202020204" pitchFamily="34" charset="0"/>
              </a:defRPr>
            </a:lvl5pPr>
            <a:lvl6pPr marL="24780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52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24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96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FAF5C0-36E2-4EA1-8339-41C33C357364}" type="slidenum">
              <a:rPr lang="en-US" altLang="en-US">
                <a:solidFill>
                  <a:srgbClr val="000000"/>
                </a:solidFill>
                <a:latin typeface="Arial" panose="020B0604020202020204" pitchFamily="34" charset="0"/>
                <a:ea typeface="ＭＳ Ｐゴシック" panose="020B0600070205080204" pitchFamily="34" charset="-128"/>
              </a:rPr>
              <a:pPr eaLnBrk="1" hangingPunct="1"/>
              <a:t>9</a:t>
            </a:fld>
            <a:endParaRPr lang="en-US" altLang="en-US">
              <a:solidFill>
                <a:srgbClr val="000000"/>
              </a:solidFill>
              <a:latin typeface="Arial" panose="020B0604020202020204" pitchFamily="34" charset="0"/>
              <a:ea typeface="ＭＳ Ｐゴシック" panose="020B0600070205080204" pitchFamily="34" charset="-128"/>
            </a:endParaRPr>
          </a:p>
        </p:txBody>
      </p:sp>
      <p:sp>
        <p:nvSpPr>
          <p:cNvPr id="18435" name="Rectangle 2"/>
          <p:cNvSpPr>
            <a:spLocks noGrp="1" noRot="1" noChangeAspect="1" noChangeArrowheads="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Note the US Standard Datum, anyone done any</a:t>
            </a:r>
            <a:r>
              <a:rPr lang="en-US" altLang="en-US" baseline="0" dirty="0">
                <a:latin typeface="Arial" panose="020B0604020202020204" pitchFamily="34" charset="0"/>
                <a:ea typeface="ＭＳ Ｐゴシック" panose="020B0600070205080204" pitchFamily="34" charset="-128"/>
              </a:rPr>
              <a:t> work in the old USSD?</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Good example highlighting that the term “NSRS” is used to encompass all historic </a:t>
            </a:r>
            <a:r>
              <a:rPr lang="en-US" altLang="en-US" baseline="0" dirty="0" err="1">
                <a:latin typeface="Arial" panose="020B0604020202020204" pitchFamily="34" charset="0"/>
                <a:ea typeface="ＭＳ Ｐゴシック" panose="020B0600070205080204" pitchFamily="34" charset="-128"/>
              </a:rPr>
              <a:t>datums</a:t>
            </a:r>
            <a:r>
              <a:rPr lang="en-US" altLang="en-US" baseline="0" dirty="0">
                <a:latin typeface="Arial" panose="020B0604020202020204" pitchFamily="34" charset="0"/>
                <a:ea typeface="ＭＳ Ｐゴシック" panose="020B0600070205080204" pitchFamily="34" charset="-128"/>
              </a:rPr>
              <a:t> of NGS and its predecessors.</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Saw one project during my work with the USACE, in Johnstown, PA, that had original survey records in what turned out to be US Standard Datum.</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All those vertical </a:t>
            </a:r>
            <a:r>
              <a:rPr lang="en-US" altLang="en-US" baseline="0" dirty="0" err="1">
                <a:latin typeface="Arial" panose="020B0604020202020204" pitchFamily="34" charset="0"/>
                <a:ea typeface="ＭＳ Ｐゴシック" panose="020B0600070205080204" pitchFamily="34" charset="-128"/>
              </a:rPr>
              <a:t>datums</a:t>
            </a:r>
            <a:r>
              <a:rPr lang="en-US" altLang="en-US" baseline="0" dirty="0">
                <a:latin typeface="Arial" panose="020B0604020202020204" pitchFamily="34" charset="0"/>
                <a:ea typeface="ＭＳ Ｐゴシック" panose="020B0600070205080204" pitchFamily="34" charset="-128"/>
              </a:rPr>
              <a:t> below NGVD29, I greyed them out slightly because those are all Caribbean and Pacific Island </a:t>
            </a:r>
            <a:r>
              <a:rPr lang="en-US" altLang="en-US" baseline="0" dirty="0" err="1">
                <a:latin typeface="Arial" panose="020B0604020202020204" pitchFamily="34" charset="0"/>
                <a:ea typeface="ＭＳ Ｐゴシック" panose="020B0600070205080204" pitchFamily="34" charset="-128"/>
              </a:rPr>
              <a:t>datums</a:t>
            </a:r>
            <a:r>
              <a:rPr lang="en-US" altLang="en-US" baseline="0" dirty="0">
                <a:latin typeface="Arial" panose="020B0604020202020204" pitchFamily="34" charset="0"/>
                <a:ea typeface="ＭＳ Ｐゴシック" panose="020B0600070205080204" pitchFamily="34" charset="-128"/>
              </a:rPr>
              <a:t>, so in CONUS it’s just those two that you hopefully already use… and hopefully are mostly using NAVD88.</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488847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-Deflections are used to relate the orientation of a leveled instrument, such as a GNSS receiver or</a:t>
            </a:r>
            <a:r>
              <a:rPr lang="en-US" sz="1200" b="0" i="0" kern="1200" baseline="0" dirty="0">
                <a:solidFill>
                  <a:schemeClr val="tx1"/>
                </a:solidFill>
                <a:effectLst/>
                <a:latin typeface="+mn-lt"/>
                <a:ea typeface="+mn-ea"/>
                <a:cs typeface="+mn-cs"/>
              </a:rPr>
              <a:t> total station</a:t>
            </a:r>
            <a:r>
              <a:rPr lang="en-US" sz="1200" b="0" i="0" kern="1200" dirty="0">
                <a:solidFill>
                  <a:schemeClr val="tx1"/>
                </a:solidFill>
                <a:effectLst/>
                <a:latin typeface="+mn-lt"/>
                <a:ea typeface="+mn-ea"/>
                <a:cs typeface="+mn-cs"/>
              </a:rPr>
              <a:t>, to the horizontal reference</a:t>
            </a:r>
            <a:r>
              <a:rPr lang="en-US" sz="1200" b="0" i="0" kern="1200" baseline="0" dirty="0">
                <a:solidFill>
                  <a:schemeClr val="tx1"/>
                </a:solidFill>
                <a:effectLst/>
                <a:latin typeface="+mn-lt"/>
                <a:ea typeface="+mn-ea"/>
                <a:cs typeface="+mn-cs"/>
              </a:rPr>
              <a:t> frame NAD83</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-Important uses are corrections to zenith distance (vertical angle) measurements, and the conversion between astronomic and ellipsoidal azimuths (the Laplace correction).</a:t>
            </a:r>
          </a:p>
          <a:p>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DoV</a:t>
            </a:r>
            <a:r>
              <a:rPr lang="en-US" sz="1200" b="0" i="0" kern="1200" baseline="0" dirty="0">
                <a:solidFill>
                  <a:schemeClr val="tx1"/>
                </a:solidFill>
                <a:effectLst/>
                <a:latin typeface="+mn-lt"/>
                <a:ea typeface="+mn-ea"/>
                <a:cs typeface="+mn-cs"/>
              </a:rPr>
              <a:t> values are maintained in a raster format mush like the geoid models.</a:t>
            </a:r>
            <a:endParaRPr lang="en-US" sz="1200" b="0" i="0" kern="120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-You can find the Laplace correction on a datasheet, below other items like the geoid height and ECEF XYZ coordinates.</a:t>
            </a:r>
            <a:endParaRPr lang="en-US" baseline="0" dirty="0"/>
          </a:p>
        </p:txBody>
      </p:sp>
      <p:sp>
        <p:nvSpPr>
          <p:cNvPr id="4" name="Slide Number Placeholder 3"/>
          <p:cNvSpPr>
            <a:spLocks noGrp="1"/>
          </p:cNvSpPr>
          <p:nvPr>
            <p:ph type="sldNum" sz="quarter" idx="10"/>
          </p:nvPr>
        </p:nvSpPr>
        <p:spPr/>
        <p:txBody>
          <a:bodyPr/>
          <a:lstStyle/>
          <a:p>
            <a:fld id="{41F03CC1-7A26-42D1-84AD-5B9B02CCF39A}" type="slidenum">
              <a:rPr lang="en-US" smtClean="0"/>
              <a:t>76</a:t>
            </a:fld>
            <a:endParaRPr lang="en-US"/>
          </a:p>
        </p:txBody>
      </p:sp>
    </p:spTree>
    <p:extLst>
      <p:ext uri="{BB962C8B-B14F-4D97-AF65-F5344CB8AC3E}">
        <p14:creationId xmlns:p14="http://schemas.microsoft.com/office/powerpoint/2010/main" val="37138359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a:t>
            </a:r>
            <a:r>
              <a:rPr lang="en-US" baseline="0" dirty="0" err="1"/>
              <a:t>DoV</a:t>
            </a:r>
            <a:r>
              <a:rPr lang="en-US" baseline="0" dirty="0"/>
              <a:t> is a 2D measurement, so as you can see the modelers build a layer for each direction then they’re merged into one.</a:t>
            </a:r>
          </a:p>
        </p:txBody>
      </p:sp>
      <p:sp>
        <p:nvSpPr>
          <p:cNvPr id="4" name="Slide Number Placeholder 3"/>
          <p:cNvSpPr>
            <a:spLocks noGrp="1"/>
          </p:cNvSpPr>
          <p:nvPr>
            <p:ph type="sldNum" sz="quarter" idx="10"/>
          </p:nvPr>
        </p:nvSpPr>
        <p:spPr/>
        <p:txBody>
          <a:bodyPr/>
          <a:lstStyle/>
          <a:p>
            <a:fld id="{41F03CC1-7A26-42D1-84AD-5B9B02CCF39A}" type="slidenum">
              <a:rPr lang="en-US" smtClean="0"/>
              <a:t>77</a:t>
            </a:fld>
            <a:endParaRPr lang="en-US"/>
          </a:p>
        </p:txBody>
      </p:sp>
    </p:spTree>
    <p:extLst>
      <p:ext uri="{BB962C8B-B14F-4D97-AF65-F5344CB8AC3E}">
        <p14:creationId xmlns:p14="http://schemas.microsoft.com/office/powerpoint/2010/main" val="15047140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-believe</a:t>
            </a:r>
            <a:r>
              <a:rPr lang="en-US" baseline="0" dirty="0"/>
              <a:t> it or not there’s more than 2 types, but the 2 types you’ll see NGS publish are…</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79</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465709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So… all the geoid</a:t>
            </a:r>
            <a:r>
              <a:rPr lang="en-US" baseline="0" dirty="0"/>
              <a:t>s you’re using to get elevations from your GNSS data</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80</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3738422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So… all the geoid</a:t>
            </a:r>
            <a:r>
              <a:rPr lang="en-US" baseline="0" dirty="0"/>
              <a:t>s you’re using to get elevations from your GNSS data</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81</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5390107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altLang="en-US" sz="1200" baseline="0" dirty="0">
                <a:ea typeface="+mn-ea"/>
              </a:rPr>
              <a:t>importantly, the </a:t>
            </a:r>
            <a:r>
              <a:rPr lang="en-US" altLang="en-US" sz="1200" dirty="0">
                <a:ea typeface="ＭＳ Ｐゴシック" panose="020B0600070205080204" pitchFamily="34" charset="-128"/>
              </a:rPr>
              <a:t>height chosen was to minimize 29</a:t>
            </a:r>
            <a:r>
              <a:rPr lang="en-US" altLang="en-US" sz="1200" dirty="0">
                <a:ea typeface="ＭＳ Ｐゴシック" panose="020B0600070205080204" pitchFamily="34" charset="-128"/>
                <a:sym typeface="Wingdings" panose="05000000000000000000" pitchFamily="2" charset="2"/>
              </a:rPr>
              <a:t>8</a:t>
            </a:r>
            <a:r>
              <a:rPr lang="en-US" altLang="en-US" sz="1200" dirty="0">
                <a:ea typeface="ＭＳ Ｐゴシック" panose="020B0600070205080204" pitchFamily="34" charset="-128"/>
              </a:rPr>
              <a:t>8 differences on USGS topo maps in the eastern U.S.</a:t>
            </a:r>
            <a:r>
              <a:rPr lang="en-US" altLang="en-US" sz="1200" baseline="0" dirty="0">
                <a:ea typeface="ＭＳ Ｐゴシック" panose="020B0600070205080204" pitchFamily="34" charset="-128"/>
              </a:rPr>
              <a:t> … t</a:t>
            </a:r>
            <a:r>
              <a:rPr lang="en-US" altLang="en-US" sz="1200" dirty="0">
                <a:ea typeface="ＭＳ Ｐゴシック" panose="020B0600070205080204" pitchFamily="34" charset="-128"/>
              </a:rPr>
              <a:t>hus, the “zero height surface” of NAVD 88 was </a:t>
            </a:r>
            <a:r>
              <a:rPr lang="en-US" altLang="en-US" sz="1200" b="1" dirty="0">
                <a:ea typeface="ＭＳ Ｐゴシック" panose="020B0600070205080204" pitchFamily="34" charset="-128"/>
              </a:rPr>
              <a:t>NOT</a:t>
            </a:r>
            <a:r>
              <a:rPr lang="en-US" altLang="en-US" sz="1200" dirty="0">
                <a:ea typeface="ＭＳ Ｐゴシック" panose="020B0600070205080204" pitchFamily="34" charset="-128"/>
              </a:rPr>
              <a:t> chosen for its closeness to the geoid (but it was close…few decimeters)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82</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0717639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altLang="en-US" sz="1200" baseline="0" dirty="0">
                <a:ea typeface="+mn-ea"/>
              </a:rPr>
              <a:t>importantly, the </a:t>
            </a:r>
            <a:r>
              <a:rPr lang="en-US" altLang="en-US" sz="1200" dirty="0">
                <a:ea typeface="ＭＳ Ｐゴシック" panose="020B0600070205080204" pitchFamily="34" charset="-128"/>
              </a:rPr>
              <a:t>height chosen was to minimize 29</a:t>
            </a:r>
            <a:r>
              <a:rPr lang="en-US" altLang="en-US" sz="1200" dirty="0">
                <a:ea typeface="ＭＳ Ｐゴシック" panose="020B0600070205080204" pitchFamily="34" charset="-128"/>
                <a:sym typeface="Wingdings" panose="05000000000000000000" pitchFamily="2" charset="2"/>
              </a:rPr>
              <a:t>8</a:t>
            </a:r>
            <a:r>
              <a:rPr lang="en-US" altLang="en-US" sz="1200" dirty="0">
                <a:ea typeface="ＭＳ Ｐゴシック" panose="020B0600070205080204" pitchFamily="34" charset="-128"/>
              </a:rPr>
              <a:t>8 differences on USGS topo maps in the eastern U.S.</a:t>
            </a:r>
            <a:r>
              <a:rPr lang="en-US" altLang="en-US" sz="1200" baseline="0" dirty="0">
                <a:ea typeface="ＭＳ Ｐゴシック" panose="020B0600070205080204" pitchFamily="34" charset="-128"/>
              </a:rPr>
              <a:t> … t</a:t>
            </a:r>
            <a:r>
              <a:rPr lang="en-US" altLang="en-US" sz="1200" dirty="0">
                <a:ea typeface="ＭＳ Ｐゴシック" panose="020B0600070205080204" pitchFamily="34" charset="-128"/>
              </a:rPr>
              <a:t>hus, the “zero height surface” of NAVD 88 was </a:t>
            </a:r>
            <a:r>
              <a:rPr lang="en-US" altLang="en-US" sz="1200" b="1" dirty="0">
                <a:ea typeface="ＭＳ Ｐゴシック" panose="020B0600070205080204" pitchFamily="34" charset="-128"/>
              </a:rPr>
              <a:t>NOT</a:t>
            </a:r>
            <a:r>
              <a:rPr lang="en-US" altLang="en-US" sz="1200" dirty="0">
                <a:ea typeface="ＭＳ Ｐゴシック" panose="020B0600070205080204" pitchFamily="34" charset="-128"/>
              </a:rPr>
              <a:t> chosen for its closeness to the geoid (but it was close…few decimeters)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83</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7611408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altLang="en-US" sz="1200" baseline="0" dirty="0">
                <a:ea typeface="+mn-ea"/>
              </a:rPr>
              <a:t>importantly, the </a:t>
            </a:r>
            <a:r>
              <a:rPr lang="en-US" altLang="en-US" sz="1200" dirty="0">
                <a:ea typeface="ＭＳ Ｐゴシック" panose="020B0600070205080204" pitchFamily="34" charset="-128"/>
              </a:rPr>
              <a:t>height chosen was to minimize 29</a:t>
            </a:r>
            <a:r>
              <a:rPr lang="en-US" altLang="en-US" sz="1200" dirty="0">
                <a:ea typeface="ＭＳ Ｐゴシック" panose="020B0600070205080204" pitchFamily="34" charset="-128"/>
                <a:sym typeface="Wingdings" panose="05000000000000000000" pitchFamily="2" charset="2"/>
              </a:rPr>
              <a:t>8</a:t>
            </a:r>
            <a:r>
              <a:rPr lang="en-US" altLang="en-US" sz="1200" dirty="0">
                <a:ea typeface="ＭＳ Ｐゴシック" panose="020B0600070205080204" pitchFamily="34" charset="-128"/>
              </a:rPr>
              <a:t>8 differences on USGS topo maps in the eastern U.S.</a:t>
            </a:r>
            <a:r>
              <a:rPr lang="en-US" altLang="en-US" sz="1200" baseline="0" dirty="0">
                <a:ea typeface="ＭＳ Ｐゴシック" panose="020B0600070205080204" pitchFamily="34" charset="-128"/>
              </a:rPr>
              <a:t> … t</a:t>
            </a:r>
            <a:r>
              <a:rPr lang="en-US" altLang="en-US" sz="1200" dirty="0">
                <a:ea typeface="ＭＳ Ｐゴシック" panose="020B0600070205080204" pitchFamily="34" charset="-128"/>
              </a:rPr>
              <a:t>hus, the “zero height surface” of NAVD 88 was </a:t>
            </a:r>
            <a:r>
              <a:rPr lang="en-US" altLang="en-US" sz="1200" b="1" dirty="0">
                <a:ea typeface="ＭＳ Ｐゴシック" panose="020B0600070205080204" pitchFamily="34" charset="-128"/>
              </a:rPr>
              <a:t>NOT</a:t>
            </a:r>
            <a:r>
              <a:rPr lang="en-US" altLang="en-US" sz="1200" dirty="0">
                <a:ea typeface="ＭＳ Ｐゴシック" panose="020B0600070205080204" pitchFamily="34" charset="-128"/>
              </a:rPr>
              <a:t> chosen for its closeness to the geoid (but it was close…few decimeters)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84</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5111043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293688" indent="0">
              <a:buNone/>
            </a:pPr>
            <a:r>
              <a:rPr lang="en-US" dirty="0">
                <a:latin typeface="Cambria" panose="02040503050406030204" pitchFamily="18" charset="0"/>
                <a:ea typeface="Cambria" panose="02040503050406030204" pitchFamily="18" charset="0"/>
              </a:rPr>
              <a:t>Two major campaigns within GRAV-D</a:t>
            </a:r>
          </a:p>
          <a:p>
            <a:pPr marL="690563" indent="-396875">
              <a:spcBef>
                <a:spcPts val="2400"/>
              </a:spcBef>
              <a:buFont typeface="+mj-lt"/>
              <a:buAutoNum type="arabicPeriod"/>
            </a:pPr>
            <a:r>
              <a:rPr lang="en-US" sz="3000" dirty="0">
                <a:latin typeface="Cambria" panose="02040503050406030204" pitchFamily="18" charset="0"/>
                <a:ea typeface="Cambria" panose="02040503050406030204" pitchFamily="18" charset="0"/>
              </a:rPr>
              <a:t>High-resolution snapshot of gravity</a:t>
            </a:r>
          </a:p>
          <a:p>
            <a:pPr lvl="1"/>
            <a:r>
              <a:rPr lang="en-US" sz="2600" dirty="0">
                <a:latin typeface="Cambria" panose="02040503050406030204" pitchFamily="18" charset="0"/>
                <a:ea typeface="Cambria" panose="02040503050406030204" pitchFamily="18" charset="0"/>
              </a:rPr>
              <a:t>airborne observations of </a:t>
            </a:r>
            <a:r>
              <a:rPr lang="en-US" sz="2600" i="1" dirty="0">
                <a:latin typeface="Cambria" panose="02040503050406030204" pitchFamily="18" charset="0"/>
                <a:ea typeface="Cambria" panose="02040503050406030204" pitchFamily="18" charset="0"/>
              </a:rPr>
              <a:t>relative gravity</a:t>
            </a:r>
          </a:p>
          <a:p>
            <a:pPr lvl="1"/>
            <a:r>
              <a:rPr lang="en-US" sz="2600" dirty="0">
                <a:latin typeface="Cambria" panose="02040503050406030204" pitchFamily="18" charset="0"/>
                <a:ea typeface="Cambria" panose="02040503050406030204" pitchFamily="18" charset="0"/>
              </a:rPr>
              <a:t>collected in as short of a timespan as is realistic</a:t>
            </a:r>
          </a:p>
          <a:p>
            <a:pPr lvl="1"/>
            <a:r>
              <a:rPr lang="en-US" sz="2600" dirty="0">
                <a:latin typeface="Cambria" panose="02040503050406030204" pitchFamily="18" charset="0"/>
                <a:ea typeface="Cambria" panose="02040503050406030204" pitchFamily="18" charset="0"/>
              </a:rPr>
              <a:t>full coverage</a:t>
            </a:r>
          </a:p>
          <a:p>
            <a:pPr marL="690563" indent="-396875">
              <a:spcBef>
                <a:spcPts val="2400"/>
              </a:spcBef>
              <a:buFont typeface="+mj-lt"/>
              <a:buAutoNum type="arabicPeriod"/>
            </a:pPr>
            <a:r>
              <a:rPr lang="en-US" sz="3000" dirty="0">
                <a:latin typeface="Cambria" panose="02040503050406030204" pitchFamily="18" charset="0"/>
                <a:ea typeface="Cambria" panose="02040503050406030204" pitchFamily="18" charset="0"/>
              </a:rPr>
              <a:t>Low-resolution “movie” of gravity changes</a:t>
            </a:r>
          </a:p>
          <a:p>
            <a:pPr lvl="1"/>
            <a:r>
              <a:rPr lang="en-US" sz="2600" dirty="0">
                <a:latin typeface="Cambria" panose="02040503050406030204" pitchFamily="18" charset="0"/>
                <a:ea typeface="Cambria" panose="02040503050406030204" pitchFamily="18" charset="0"/>
              </a:rPr>
              <a:t>on-the-ground observations of </a:t>
            </a:r>
            <a:r>
              <a:rPr lang="en-US" sz="2600" i="1" dirty="0">
                <a:latin typeface="Cambria" panose="02040503050406030204" pitchFamily="18" charset="0"/>
                <a:ea typeface="Cambria" panose="02040503050406030204" pitchFamily="18" charset="0"/>
              </a:rPr>
              <a:t>absolute gravity</a:t>
            </a:r>
          </a:p>
          <a:p>
            <a:pPr lvl="1"/>
            <a:r>
              <a:rPr lang="en-US" sz="2600" dirty="0">
                <a:latin typeface="Cambria" panose="02040503050406030204" pitchFamily="18" charset="0"/>
                <a:ea typeface="Cambria" panose="02040503050406030204" pitchFamily="18" charset="0"/>
              </a:rPr>
              <a:t>periodic or episodic; repeat every ___ years</a:t>
            </a:r>
          </a:p>
          <a:p>
            <a:pPr lvl="1"/>
            <a:r>
              <a:rPr lang="en-US" sz="2600" dirty="0">
                <a:latin typeface="Cambria" panose="02040503050406030204" pitchFamily="18" charset="0"/>
                <a:ea typeface="Cambria" panose="02040503050406030204" pitchFamily="18" charset="0"/>
              </a:rPr>
              <a:t>large spacing, a few per state</a:t>
            </a:r>
            <a:endParaRPr lang="en-US" dirty="0">
              <a:latin typeface="Cambria" panose="02040503050406030204" pitchFamily="18" charset="0"/>
              <a:ea typeface="Cambria" panose="020405030504060302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89</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0995327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The illustrated strategy will be adopted at NGS. An </a:t>
            </a:r>
            <a:r>
              <a:rPr lang="en-US" sz="1200" b="0" i="1" u="none" strike="noStrike" kern="1200" baseline="0" dirty="0">
                <a:solidFill>
                  <a:schemeClr val="tx1"/>
                </a:solidFill>
                <a:latin typeface="+mn-lt"/>
                <a:ea typeface="+mn-ea"/>
                <a:cs typeface="+mn-cs"/>
              </a:rPr>
              <a:t>animated</a:t>
            </a:r>
            <a:r>
              <a:rPr lang="en-US" sz="1200" b="0" i="0" u="none" strike="noStrike" kern="1200" baseline="0" dirty="0">
                <a:solidFill>
                  <a:schemeClr val="tx1"/>
                </a:solidFill>
                <a:latin typeface="+mn-lt"/>
                <a:ea typeface="+mn-ea"/>
                <a:cs typeface="+mn-cs"/>
              </a:rPr>
              <a:t> characterization of this approach</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What this means is that NGS will decouple the geoid from GMSL, until they have diverged by some threshold amount, currently defined as 20cm.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that threshold is reached a new geoid will be defined and held fixed until reaching next threshold. In this way, the impact of the change of GMSL is accounted for in the heights of the NSRS, while the appearance of stability is maintained for “decades at a time” (BP2 Section 14).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we calculate how long that might be based on existing rates of sea level rise of 3ish mm/</a:t>
            </a:r>
            <a:r>
              <a:rPr lang="en-US" sz="1200" b="0" i="0" u="none" strike="noStrike" kern="1200" baseline="0" dirty="0" err="1">
                <a:solidFill>
                  <a:schemeClr val="tx1"/>
                </a:solidFill>
                <a:latin typeface="+mn-lt"/>
                <a:ea typeface="+mn-ea"/>
                <a:cs typeface="+mn-cs"/>
              </a:rPr>
              <a:t>yr</a:t>
            </a:r>
            <a:r>
              <a:rPr lang="en-US" sz="1200" b="0" i="0" u="none" strike="noStrike" kern="1200" baseline="0" dirty="0">
                <a:solidFill>
                  <a:schemeClr val="tx1"/>
                </a:solidFill>
                <a:latin typeface="+mn-lt"/>
                <a:ea typeface="+mn-ea"/>
                <a:cs typeface="+mn-cs"/>
              </a:rPr>
              <a:t> then we’re talking over 50 years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90</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845693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8663" indent="-279400" defTabSz="912813" eaLnBrk="0" hangingPunct="0">
              <a:defRPr>
                <a:solidFill>
                  <a:schemeClr val="tx1"/>
                </a:solidFill>
                <a:latin typeface="Calibri" panose="020F0502020204030204" pitchFamily="34" charset="0"/>
                <a:cs typeface="Arial" panose="020B0604020202020204" pitchFamily="34" charset="0"/>
              </a:defRPr>
            </a:lvl2pPr>
            <a:lvl3pPr marL="1122363" indent="-223838" defTabSz="912813" eaLnBrk="0" hangingPunct="0">
              <a:defRPr>
                <a:solidFill>
                  <a:schemeClr val="tx1"/>
                </a:solidFill>
                <a:latin typeface="Calibri" panose="020F0502020204030204" pitchFamily="34" charset="0"/>
                <a:cs typeface="Arial" panose="020B0604020202020204" pitchFamily="34" charset="0"/>
              </a:defRPr>
            </a:lvl3pPr>
            <a:lvl4pPr marL="1571625" indent="-223838" defTabSz="912813" eaLnBrk="0" hangingPunct="0">
              <a:defRPr>
                <a:solidFill>
                  <a:schemeClr val="tx1"/>
                </a:solidFill>
                <a:latin typeface="Calibri" panose="020F0502020204030204" pitchFamily="34" charset="0"/>
                <a:cs typeface="Arial" panose="020B0604020202020204" pitchFamily="34" charset="0"/>
              </a:defRPr>
            </a:lvl4pPr>
            <a:lvl5pPr marL="2020888" indent="-223838" defTabSz="912813" eaLnBrk="0" hangingPunct="0">
              <a:defRPr>
                <a:solidFill>
                  <a:schemeClr val="tx1"/>
                </a:solidFill>
                <a:latin typeface="Calibri" panose="020F0502020204030204" pitchFamily="34" charset="0"/>
                <a:cs typeface="Arial" panose="020B0604020202020204" pitchFamily="34" charset="0"/>
              </a:defRPr>
            </a:lvl5pPr>
            <a:lvl6pPr marL="24780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52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24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96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FAF5C0-36E2-4EA1-8339-41C33C357364}" type="slidenum">
              <a:rPr lang="en-US" altLang="en-US">
                <a:solidFill>
                  <a:srgbClr val="000000"/>
                </a:solidFill>
                <a:latin typeface="Arial" panose="020B0604020202020204" pitchFamily="34" charset="0"/>
                <a:ea typeface="ＭＳ Ｐゴシック" panose="020B0600070205080204" pitchFamily="34" charset="-128"/>
              </a:rPr>
              <a:pPr eaLnBrk="1" hangingPunct="1"/>
              <a:t>10</a:t>
            </a:fld>
            <a:endParaRPr lang="en-US" altLang="en-US">
              <a:solidFill>
                <a:srgbClr val="000000"/>
              </a:solidFill>
              <a:latin typeface="Arial" panose="020B0604020202020204" pitchFamily="34" charset="0"/>
              <a:ea typeface="ＭＳ Ｐゴシック" panose="020B0600070205080204" pitchFamily="34" charset="-128"/>
            </a:endParaRPr>
          </a:p>
        </p:txBody>
      </p:sp>
      <p:sp>
        <p:nvSpPr>
          <p:cNvPr id="18435" name="Rectangle 2"/>
          <p:cNvSpPr>
            <a:spLocks noGrp="1" noRot="1" noChangeAspect="1" noChangeArrowheads="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WGS is a DoD system. Yes, that is the system native to the Global Positioning System, but it isn’t true that you “have to” work in WGS84</a:t>
            </a:r>
            <a:r>
              <a:rPr lang="en-US" altLang="en-US" baseline="0" dirty="0">
                <a:latin typeface="Arial" panose="020B0604020202020204" pitchFamily="34" charset="0"/>
                <a:ea typeface="ＭＳ Ｐゴシック" panose="020B0600070205080204" pitchFamily="34" charset="-128"/>
              </a:rPr>
              <a:t> to get the most accurate coordinates.  I’ve heard people say that.</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The Intl. Terrestrial Ref. Frame is a product of the </a:t>
            </a:r>
            <a:r>
              <a:rPr lang="en-US" altLang="en-US" b="1" baseline="0" dirty="0">
                <a:latin typeface="Arial" panose="020B0604020202020204" pitchFamily="34" charset="0"/>
                <a:ea typeface="ＭＳ Ｐゴシック" panose="020B0600070205080204" pitchFamily="34" charset="-128"/>
              </a:rPr>
              <a:t>Intl. Earth Rotation and Reference Systems Service</a:t>
            </a:r>
            <a:r>
              <a:rPr lang="en-US" altLang="en-US" baseline="0" dirty="0">
                <a:latin typeface="Arial" panose="020B0604020202020204" pitchFamily="34" charset="0"/>
                <a:ea typeface="ＭＳ Ｐゴシック" panose="020B0600070205080204" pitchFamily="34" charset="-128"/>
              </a:rPr>
              <a:t>.  More on that later.</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The Intl. GNSS Service Ref. Frame is, well, it’s a reference frame based on that ITRF just mentioned, but with improvements, like a more dense network of stations and is more easily accessible.</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The IHRS is an International Height Reference System, which is a product that was formally adopted by the IAG (Intl. Association of Geodesy) in 2015. Not an NGS product but folks from NGS were involved.</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OSU geoid, it was a research thing and I don’t know much about it.</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The Earth Gravity Models are DoD products just like the WGS products, used around the world by our Nation’s military (I used EGM based height sin Iraq and Afghanistan)… but are not at all tied to NSRS geoids.  Future DoD geoid models may have a closer tie to future NGS geoid models.</a:t>
            </a:r>
          </a:p>
          <a:p>
            <a:pPr eaLnBrk="1" hangingPunct="1">
              <a:spcBef>
                <a:spcPct val="0"/>
              </a:spcBef>
            </a:pPr>
            <a:r>
              <a:rPr lang="en-US" altLang="en-US" baseline="0" dirty="0" err="1">
                <a:latin typeface="Arial" panose="020B0604020202020204" pitchFamily="34" charset="0"/>
                <a:ea typeface="ＭＳ Ｐゴシック" panose="020B0600070205080204" pitchFamily="34" charset="-128"/>
              </a:rPr>
              <a:t>CorpsCon</a:t>
            </a:r>
            <a:r>
              <a:rPr lang="en-US" altLang="en-US" baseline="0" dirty="0">
                <a:latin typeface="Arial" panose="020B0604020202020204" pitchFamily="34" charset="0"/>
                <a:ea typeface="ＭＳ Ｐゴシック" panose="020B0600070205080204" pitchFamily="34" charset="-128"/>
              </a:rPr>
              <a:t>.  Ah yes, </a:t>
            </a:r>
            <a:r>
              <a:rPr lang="en-US" altLang="en-US" baseline="0" dirty="0" err="1">
                <a:latin typeface="Arial" panose="020B0604020202020204" pitchFamily="34" charset="0"/>
                <a:ea typeface="ＭＳ Ｐゴシック" panose="020B0600070205080204" pitchFamily="34" charset="-128"/>
              </a:rPr>
              <a:t>Corpscon</a:t>
            </a:r>
            <a:r>
              <a:rPr lang="en-US" altLang="en-US" baseline="0" dirty="0">
                <a:latin typeface="Arial" panose="020B0604020202020204" pitchFamily="34" charset="0"/>
                <a:ea typeface="ＭＳ Ｐゴシック" panose="020B0600070205080204" pitchFamily="34" charset="-128"/>
              </a:rPr>
              <a:t>.  Everyone loves </a:t>
            </a:r>
            <a:r>
              <a:rPr lang="en-US" altLang="en-US" baseline="0" dirty="0" err="1">
                <a:latin typeface="Arial" panose="020B0604020202020204" pitchFamily="34" charset="0"/>
                <a:ea typeface="ＭＳ Ｐゴシック" panose="020B0600070205080204" pitchFamily="34" charset="-128"/>
              </a:rPr>
              <a:t>Corpscon</a:t>
            </a:r>
            <a:r>
              <a:rPr lang="en-US" altLang="en-US" baseline="0" dirty="0">
                <a:latin typeface="Arial" panose="020B0604020202020204" pitchFamily="34" charset="0"/>
                <a:ea typeface="ＭＳ Ｐゴシック" panose="020B0600070205080204" pitchFamily="34" charset="-128"/>
              </a:rPr>
              <a:t>, unfortunately as convenient as it is it isn’t truly an NGS product and has not been updated in well, a long time, and there are </a:t>
            </a:r>
            <a:r>
              <a:rPr lang="en-US" altLang="en-US" b="1" i="1" baseline="0" dirty="0">
                <a:latin typeface="Arial" panose="020B0604020202020204" pitchFamily="34" charset="0"/>
                <a:ea typeface="ＭＳ Ｐゴシック" panose="020B0600070205080204" pitchFamily="34" charset="-128"/>
              </a:rPr>
              <a:t>no plans to update it in the future. </a:t>
            </a:r>
            <a:r>
              <a:rPr lang="en-US" altLang="en-US" b="0" i="0" baseline="0" dirty="0">
                <a:latin typeface="Arial" panose="020B0604020202020204" pitchFamily="34" charset="0"/>
                <a:ea typeface="ＭＳ Ｐゴシック" panose="020B0600070205080204" pitchFamily="34" charset="-128"/>
              </a:rPr>
              <a:t>(confirmed via phone call to AGC personnel on 20FEB2019)</a:t>
            </a:r>
            <a:endParaRPr lang="en-US" altLang="en-US" b="1" baseline="0" dirty="0">
              <a:latin typeface="Arial" panose="020B0604020202020204" pitchFamily="34" charset="0"/>
              <a:ea typeface="ＭＳ Ｐゴシック" panose="020B0600070205080204" pitchFamily="34" charset="-128"/>
            </a:endParaRP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I like Mark Huber, awesome dude, I spent some time with him surveying on some god-forsaken island in the Indian Ocean, but the USACE doesn’t seem to want to support him in funding an update to </a:t>
            </a:r>
            <a:r>
              <a:rPr lang="en-US" altLang="en-US" baseline="0" dirty="0" err="1">
                <a:latin typeface="Arial" panose="020B0604020202020204" pitchFamily="34" charset="0"/>
                <a:ea typeface="ＭＳ Ｐゴシック" panose="020B0600070205080204" pitchFamily="34" charset="-128"/>
              </a:rPr>
              <a:t>Corpscon</a:t>
            </a:r>
            <a:r>
              <a:rPr lang="en-US" altLang="en-US" baseline="0" dirty="0">
                <a:latin typeface="Arial" panose="020B0604020202020204" pitchFamily="34" charset="0"/>
                <a:ea typeface="ＭＳ Ｐゴシック" panose="020B0600070205080204" pitchFamily="34" charset="-128"/>
              </a:rPr>
              <a:t>.  So it is what it is.</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Those regional coordinates systems, like the ORCS in Oregon and that one in Kansas, although they have rigorously defined transformations to the NSRS (which is great, they did it right) they are not part of the NSRS.</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086118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Ohio, from just under a foot to almost 2 feet</a:t>
            </a:r>
          </a:p>
          <a:p>
            <a:r>
              <a:rPr lang="en-US" dirty="0"/>
              <a:t>Quite a bit of variation, but average of 1.5 foot shift down</a:t>
            </a:r>
          </a:p>
        </p:txBody>
      </p:sp>
      <p:sp>
        <p:nvSpPr>
          <p:cNvPr id="4" name="Slide Number Placeholder 3"/>
          <p:cNvSpPr>
            <a:spLocks noGrp="1"/>
          </p:cNvSpPr>
          <p:nvPr>
            <p:ph type="sldNum" sz="quarter" idx="5"/>
          </p:nvPr>
        </p:nvSpPr>
        <p:spPr/>
        <p:txBody>
          <a:bodyPr/>
          <a:lstStyle/>
          <a:p>
            <a:fld id="{A75B7599-733F-47EA-9377-00C630B2FDD7}" type="slidenum">
              <a:rPr lang="en-US" smtClean="0"/>
              <a:t>91</a:t>
            </a:fld>
            <a:endParaRPr lang="en-US"/>
          </a:p>
        </p:txBody>
      </p:sp>
    </p:spTree>
    <p:extLst>
      <p:ext uri="{BB962C8B-B14F-4D97-AF65-F5344CB8AC3E}">
        <p14:creationId xmlns:p14="http://schemas.microsoft.com/office/powerpoint/2010/main" val="26607158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94</a:t>
            </a:fld>
            <a:endParaRPr lang="en-US"/>
          </a:p>
        </p:txBody>
      </p:sp>
    </p:spTree>
    <p:extLst>
      <p:ext uri="{BB962C8B-B14F-4D97-AF65-F5344CB8AC3E}">
        <p14:creationId xmlns:p14="http://schemas.microsoft.com/office/powerpoint/2010/main" val="24876147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95</a:t>
            </a:fld>
            <a:endParaRPr lang="en-US"/>
          </a:p>
        </p:txBody>
      </p:sp>
    </p:spTree>
    <p:extLst>
      <p:ext uri="{BB962C8B-B14F-4D97-AF65-F5344CB8AC3E}">
        <p14:creationId xmlns:p14="http://schemas.microsoft.com/office/powerpoint/2010/main" val="24876147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457200" lvl="1">
              <a:spcAft>
                <a:spcPts val="1200"/>
              </a:spcAft>
            </a:pPr>
            <a:r>
              <a:rPr lang="en-US" sz="3200" dirty="0">
                <a:latin typeface="Cambria" panose="02040503050406030204" pitchFamily="18" charset="0"/>
                <a:ea typeface="Cambria" panose="02040503050406030204" pitchFamily="18" charset="0"/>
              </a:rPr>
              <a:t>Reprocessing your data</a:t>
            </a:r>
          </a:p>
          <a:p>
            <a:pPr marL="862013" lvl="2">
              <a:spcAft>
                <a:spcPts val="1200"/>
              </a:spcAft>
            </a:pPr>
            <a:r>
              <a:rPr lang="en-US" sz="2800" dirty="0">
                <a:latin typeface="Cambria" panose="02040503050406030204" pitchFamily="18" charset="0"/>
                <a:ea typeface="Cambria" panose="02040503050406030204" pitchFamily="18" charset="0"/>
              </a:rPr>
              <a:t>in a perfect world, everyone would reprocess data</a:t>
            </a:r>
          </a:p>
          <a:p>
            <a:pPr marL="1776413" lvl="4">
              <a:spcAft>
                <a:spcPts val="1200"/>
              </a:spcAft>
            </a:pPr>
            <a:endParaRPr lang="en-US" sz="2400" dirty="0">
              <a:latin typeface="Cambria" panose="02040503050406030204" pitchFamily="18" charset="0"/>
              <a:ea typeface="Cambria" panose="02040503050406030204" pitchFamily="18" charset="0"/>
            </a:endParaRPr>
          </a:p>
          <a:p>
            <a:pPr marL="1776413" lvl="4">
              <a:spcAft>
                <a:spcPts val="1200"/>
              </a:spcAft>
            </a:pPr>
            <a:r>
              <a:rPr lang="en-US" sz="2400" dirty="0">
                <a:latin typeface="Cambria" panose="02040503050406030204" pitchFamily="18" charset="0"/>
                <a:ea typeface="Cambria" panose="02040503050406030204" pitchFamily="18" charset="0"/>
              </a:rPr>
              <a:t>consider a final product like you</a:t>
            </a:r>
            <a:r>
              <a:rPr lang="en-US" sz="2400" baseline="0" dirty="0">
                <a:latin typeface="Cambria" panose="02040503050406030204" pitchFamily="18" charset="0"/>
                <a:ea typeface="Cambria" panose="02040503050406030204" pitchFamily="18" charset="0"/>
              </a:rPr>
              <a:t> use everyday - a</a:t>
            </a:r>
            <a:r>
              <a:rPr lang="en-US" sz="2400" dirty="0">
                <a:latin typeface="Cambria" panose="02040503050406030204" pitchFamily="18" charset="0"/>
                <a:ea typeface="Cambria" panose="02040503050406030204" pitchFamily="18" charset="0"/>
              </a:rPr>
              <a:t> hydro-enforced DEM</a:t>
            </a:r>
          </a:p>
          <a:p>
            <a:pPr marL="2233613" lvl="5">
              <a:spcAft>
                <a:spcPts val="1200"/>
              </a:spcAft>
            </a:pPr>
            <a:r>
              <a:rPr lang="en-US" sz="2400" dirty="0">
                <a:latin typeface="Cambria" panose="02040503050406030204" pitchFamily="18" charset="0"/>
                <a:ea typeface="Cambria" panose="02040503050406030204" pitchFamily="18" charset="0"/>
              </a:rPr>
              <a:t>starting fresh with the raw GNSS/IMU processing</a:t>
            </a:r>
          </a:p>
          <a:p>
            <a:pPr marL="2233613" lvl="5">
              <a:spcAft>
                <a:spcPts val="1200"/>
              </a:spcAft>
            </a:pPr>
            <a:r>
              <a:rPr lang="en-US" sz="2400" dirty="0">
                <a:latin typeface="Cambria" panose="02040503050406030204" pitchFamily="18" charset="0"/>
                <a:ea typeface="Cambria" panose="02040503050406030204" pitchFamily="18" charset="0"/>
              </a:rPr>
              <a:t>generate new ellipsoid height point clouds</a:t>
            </a:r>
          </a:p>
          <a:p>
            <a:pPr marL="2233613" lvl="5">
              <a:spcAft>
                <a:spcPts val="1200"/>
              </a:spcAft>
            </a:pPr>
            <a:r>
              <a:rPr lang="en-US" sz="2400" dirty="0">
                <a:latin typeface="Cambria" panose="02040503050406030204" pitchFamily="18" charset="0"/>
                <a:ea typeface="Cambria" panose="02040503050406030204" pitchFamily="18" charset="0"/>
              </a:rPr>
              <a:t>recreate all the drainage features in new datum</a:t>
            </a:r>
          </a:p>
          <a:p>
            <a:pPr marL="862013" lvl="2">
              <a:spcAft>
                <a:spcPts val="1200"/>
              </a:spcAft>
            </a:pPr>
            <a:endParaRPr lang="en-US" sz="2800" dirty="0">
              <a:latin typeface="Cambria" panose="02040503050406030204" pitchFamily="18" charset="0"/>
              <a:ea typeface="Cambria" panose="02040503050406030204" pitchFamily="18" charset="0"/>
            </a:endParaRPr>
          </a:p>
          <a:p>
            <a:pPr marL="862013" lvl="2">
              <a:spcAft>
                <a:spcPts val="1200"/>
              </a:spcAft>
            </a:pPr>
            <a:endParaRPr lang="en-US" sz="2800" dirty="0">
              <a:latin typeface="Cambria" panose="02040503050406030204" pitchFamily="18" charset="0"/>
              <a:ea typeface="Cambria" panose="02040503050406030204" pitchFamily="18" charset="0"/>
            </a:endParaRPr>
          </a:p>
          <a:p>
            <a:pPr marL="862013" lvl="2">
              <a:spcAft>
                <a:spcPts val="1200"/>
              </a:spcAft>
            </a:pPr>
            <a:endParaRPr lang="en-US" sz="2800" dirty="0">
              <a:latin typeface="Cambria" panose="02040503050406030204" pitchFamily="18" charset="0"/>
              <a:ea typeface="Cambria" panose="02040503050406030204" pitchFamily="18" charset="0"/>
            </a:endParaRPr>
          </a:p>
          <a:p>
            <a:pPr marL="862013" marR="0" lvl="2" indent="0" algn="l" defTabSz="914400" rtl="0" eaLnBrk="0" fontAlgn="base" latinLnBrk="0" hangingPunct="0">
              <a:lnSpc>
                <a:spcPct val="100000"/>
              </a:lnSpc>
              <a:spcBef>
                <a:spcPct val="30000"/>
              </a:spcBef>
              <a:spcAft>
                <a:spcPts val="1200"/>
              </a:spcAft>
              <a:buClrTx/>
              <a:buSzTx/>
              <a:buFontTx/>
              <a:buNone/>
              <a:tabLst/>
              <a:defRPr/>
            </a:pPr>
            <a:r>
              <a:rPr lang="en-US" sz="2800" dirty="0">
                <a:latin typeface="Cambria" panose="02040503050406030204" pitchFamily="18" charset="0"/>
                <a:ea typeface="Cambria" panose="02040503050406030204" pitchFamily="18" charset="0"/>
              </a:rPr>
              <a:t>this is totally unrealistic </a:t>
            </a:r>
            <a:r>
              <a:rPr lang="en-US" sz="2800" dirty="0">
                <a:latin typeface="Cambria" panose="02040503050406030204" pitchFamily="18" charset="0"/>
                <a:ea typeface="Cambria" panose="02040503050406030204" pitchFamily="18" charset="0"/>
                <a:sym typeface="Wingdings" panose="05000000000000000000" pitchFamily="2" charset="2"/>
              </a:rPr>
              <a:t> both from a </a:t>
            </a:r>
            <a:r>
              <a:rPr lang="en-US" sz="2800" dirty="0">
                <a:latin typeface="Cambria" panose="02040503050406030204" pitchFamily="18" charset="0"/>
                <a:ea typeface="Cambria" panose="02040503050406030204" pitchFamily="18" charset="0"/>
              </a:rPr>
              <a:t>financial</a:t>
            </a:r>
            <a:r>
              <a:rPr lang="en-US" sz="2800" baseline="0" dirty="0">
                <a:latin typeface="Cambria" panose="02040503050406030204" pitchFamily="18" charset="0"/>
                <a:ea typeface="Cambria" panose="02040503050406030204" pitchFamily="18" charset="0"/>
              </a:rPr>
              <a:t> and programmatic perspective</a:t>
            </a:r>
          </a:p>
          <a:p>
            <a:pPr marL="862013" lvl="2">
              <a:spcAft>
                <a:spcPts val="1200"/>
              </a:spcAft>
            </a:pPr>
            <a:endParaRPr lang="en-US" sz="2800"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96</a:t>
            </a:fld>
            <a:endParaRPr lang="en-US"/>
          </a:p>
        </p:txBody>
      </p:sp>
    </p:spTree>
    <p:extLst>
      <p:ext uri="{BB962C8B-B14F-4D97-AF65-F5344CB8AC3E}">
        <p14:creationId xmlns:p14="http://schemas.microsoft.com/office/powerpoint/2010/main" val="17843054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Transforming your data</a:t>
            </a:r>
          </a:p>
          <a:p>
            <a:endParaRPr lang="en-US" dirty="0"/>
          </a:p>
          <a:p>
            <a:r>
              <a:rPr lang="en-US" dirty="0"/>
              <a:t>NCAT - NGS Coordinate Conversion and Transformation Tool</a:t>
            </a:r>
          </a:p>
          <a:p>
            <a:endParaRPr lang="en-US" dirty="0"/>
          </a:p>
          <a:p>
            <a:r>
              <a:rPr lang="en-US" dirty="0"/>
              <a:t>available now: ASCII upload and Web Services</a:t>
            </a:r>
          </a:p>
          <a:p>
            <a:endParaRPr lang="en-US" dirty="0"/>
          </a:p>
          <a:p>
            <a:r>
              <a:rPr lang="en-US" dirty="0"/>
              <a:t>ask your software providers about integration</a:t>
            </a:r>
          </a:p>
          <a:p>
            <a:endParaRPr lang="en-US" dirty="0"/>
          </a:p>
          <a:p>
            <a:r>
              <a:rPr lang="en-US" dirty="0"/>
              <a:t>we envision this as most popular method of access</a:t>
            </a:r>
          </a:p>
          <a:p>
            <a:endParaRPr lang="en-US" dirty="0"/>
          </a:p>
          <a:p>
            <a:r>
              <a:rPr lang="en-US" dirty="0"/>
              <a:t>Industry Workshop held this year – </a:t>
            </a:r>
            <a:r>
              <a:rPr lang="en-US" dirty="0" err="1"/>
              <a:t>esri</a:t>
            </a:r>
            <a:r>
              <a:rPr lang="en-US" dirty="0"/>
              <a:t>, </a:t>
            </a:r>
            <a:r>
              <a:rPr lang="en-US" dirty="0" err="1"/>
              <a:t>trimble</a:t>
            </a:r>
            <a:r>
              <a:rPr lang="en-US" baseline="0" dirty="0"/>
              <a:t>, </a:t>
            </a:r>
            <a:r>
              <a:rPr lang="en-US" baseline="0" dirty="0" err="1"/>
              <a:t>bluemarble</a:t>
            </a:r>
            <a:r>
              <a:rPr lang="en-US" baseline="0" dirty="0"/>
              <a:t>, all the major well known names were represented</a:t>
            </a:r>
            <a:endParaRPr lang="en-US" dirty="0"/>
          </a:p>
          <a:p>
            <a:endParaRPr lang="en-US" dirty="0"/>
          </a:p>
          <a:p>
            <a:r>
              <a:rPr lang="en-US" dirty="0"/>
              <a:t>labeling a year for each dataset?</a:t>
            </a:r>
          </a:p>
          <a:p>
            <a:endParaRPr lang="en-US" dirty="0"/>
          </a:p>
          <a:p>
            <a:r>
              <a:rPr lang="en-US" dirty="0"/>
              <a:t>something in-between that works for your needs</a:t>
            </a:r>
          </a:p>
          <a:p>
            <a:endParaRPr lang="en-US" dirty="0"/>
          </a:p>
          <a:p>
            <a:endParaRPr lang="en-US" dirty="0"/>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97</a:t>
            </a:fld>
            <a:endParaRPr lang="en-US"/>
          </a:p>
        </p:txBody>
      </p:sp>
    </p:spTree>
    <p:extLst>
      <p:ext uri="{BB962C8B-B14F-4D97-AF65-F5344CB8AC3E}">
        <p14:creationId xmlns:p14="http://schemas.microsoft.com/office/powerpoint/2010/main" val="37811123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mbria" panose="02040503050406030204" pitchFamily="18" charset="0"/>
                <a:ea typeface="Cambria" panose="02040503050406030204" pitchFamily="18" charset="0"/>
              </a:rPr>
              <a:t>-OPUS Share </a:t>
            </a:r>
            <a:r>
              <a:rPr lang="en-US" dirty="0">
                <a:latin typeface="Cambria" panose="02040503050406030204" pitchFamily="18" charset="0"/>
                <a:ea typeface="Cambria" panose="02040503050406030204" pitchFamily="18" charset="0"/>
                <a:sym typeface="Wingdings" panose="05000000000000000000" pitchFamily="2" charset="2"/>
              </a:rPr>
              <a:t>requires </a:t>
            </a:r>
            <a:r>
              <a:rPr lang="en-US" dirty="0">
                <a:latin typeface="Cambria" panose="02040503050406030204" pitchFamily="18" charset="0"/>
                <a:ea typeface="Cambria" panose="02040503050406030204" pitchFamily="18" charset="0"/>
              </a:rPr>
              <a:t>4+ </a:t>
            </a:r>
            <a:r>
              <a:rPr lang="en-US" dirty="0" err="1">
                <a:latin typeface="Cambria" panose="02040503050406030204" pitchFamily="18" charset="0"/>
                <a:ea typeface="Cambria" panose="02040503050406030204" pitchFamily="18" charset="0"/>
              </a:rPr>
              <a:t>hrs</a:t>
            </a:r>
            <a:r>
              <a:rPr lang="en-US" dirty="0">
                <a:latin typeface="Cambria" panose="02040503050406030204" pitchFamily="18" charset="0"/>
                <a:ea typeface="Cambria" panose="02040503050406030204" pitchFamily="18" charset="0"/>
              </a:rPr>
              <a:t> static data; 2 photos; and</a:t>
            </a:r>
            <a:r>
              <a:rPr lang="en-US" baseline="0" dirty="0">
                <a:latin typeface="Cambria" panose="02040503050406030204" pitchFamily="18" charset="0"/>
                <a:ea typeface="Cambria" panose="02040503050406030204" pitchFamily="18" charset="0"/>
              </a:rPr>
              <a:t> a brief description of reference ties (</a:t>
            </a:r>
            <a:r>
              <a:rPr lang="en-US" b="1" u="sng" baseline="0" dirty="0">
                <a:latin typeface="Cambria" panose="02040503050406030204" pitchFamily="18" charset="0"/>
                <a:ea typeface="Cambria" panose="02040503050406030204" pitchFamily="18" charset="0"/>
              </a:rPr>
              <a:t>not</a:t>
            </a:r>
            <a:r>
              <a:rPr lang="en-US" b="1" baseline="0" dirty="0">
                <a:latin typeface="Cambria" panose="02040503050406030204" pitchFamily="18" charset="0"/>
                <a:ea typeface="Cambria" panose="02040503050406030204" pitchFamily="18" charset="0"/>
              </a:rPr>
              <a:t> a full IDB “from the post office”</a:t>
            </a:r>
            <a:r>
              <a:rPr lang="en-US" baseline="0" dirty="0">
                <a:latin typeface="Cambria" panose="02040503050406030204" pitchFamily="18" charset="0"/>
                <a:ea typeface="Cambria" panose="02040503050406030204" pitchFamily="18" charset="0"/>
              </a:rPr>
              <a:t>)</a:t>
            </a:r>
          </a:p>
          <a:p>
            <a:r>
              <a:rPr lang="en-US" baseline="0" dirty="0">
                <a:latin typeface="Cambria" panose="02040503050406030204" pitchFamily="18" charset="0"/>
                <a:ea typeface="Cambria" panose="02040503050406030204" pitchFamily="18" charset="0"/>
                <a:sym typeface="Wingdings" panose="05000000000000000000" pitchFamily="2" charset="2"/>
              </a:rPr>
              <a:t> </a:t>
            </a:r>
            <a:r>
              <a:rPr lang="en-US" b="1" baseline="0" dirty="0">
                <a:latin typeface="Cambria" panose="02040503050406030204" pitchFamily="18" charset="0"/>
                <a:ea typeface="Cambria" panose="02040503050406030204" pitchFamily="18" charset="0"/>
              </a:rPr>
              <a:t>NOTE THAT OPUS SHARE OPTION REQUIRES 2 OBSERVATIONS </a:t>
            </a:r>
          </a:p>
          <a:p>
            <a:r>
              <a:rPr lang="en-US" b="1" baseline="0" dirty="0">
                <a:latin typeface="Cambria" panose="02040503050406030204" pitchFamily="18" charset="0"/>
                <a:ea typeface="Cambria" panose="02040503050406030204" pitchFamily="18" charset="0"/>
                <a:sym typeface="Wingdings" panose="05000000000000000000" pitchFamily="2" charset="2"/>
              </a:rPr>
              <a:t> WHY? </a:t>
            </a:r>
            <a:r>
              <a:rPr lang="en-US" b="1" baseline="0">
                <a:latin typeface="Cambria" panose="02040503050406030204" pitchFamily="18" charset="0"/>
                <a:ea typeface="Cambria" panose="02040503050406030204" pitchFamily="18" charset="0"/>
                <a:sym typeface="Wingdings" panose="05000000000000000000" pitchFamily="2" charset="2"/>
              </a:rPr>
              <a:t>WE REQUIRE </a:t>
            </a:r>
            <a:r>
              <a:rPr lang="en-US" b="1" baseline="0" dirty="0">
                <a:latin typeface="Cambria" panose="02040503050406030204" pitchFamily="18" charset="0"/>
                <a:ea typeface="Cambria" panose="02040503050406030204" pitchFamily="18" charset="0"/>
                <a:sym typeface="Wingdings" panose="05000000000000000000" pitchFamily="2" charset="2"/>
              </a:rPr>
              <a:t>REDUNDANCY FOR ANY OBS THAT GO INTO OUR DATABASE</a:t>
            </a:r>
          </a:p>
          <a:p>
            <a:endParaRPr lang="en-US" b="1" baseline="0" dirty="0">
              <a:latin typeface="Cambria" panose="02040503050406030204" pitchFamily="18" charset="0"/>
              <a:ea typeface="Cambria" panose="020405030504060302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rPr>
              <a:t>-OPUS Projects </a:t>
            </a:r>
            <a:r>
              <a:rPr lang="en-US" dirty="0">
                <a:latin typeface="Cambria" panose="02040503050406030204" pitchFamily="18" charset="0"/>
                <a:ea typeface="Cambria" panose="02040503050406030204" pitchFamily="18" charset="0"/>
                <a:sym typeface="Wingdings" panose="05000000000000000000" pitchFamily="2" charset="2"/>
              </a:rPr>
              <a:t></a:t>
            </a:r>
            <a:r>
              <a:rPr lang="en-US" dirty="0">
                <a:latin typeface="Cambria" panose="02040503050406030204" pitchFamily="18" charset="0"/>
                <a:ea typeface="Cambria" panose="02040503050406030204" pitchFamily="18" charset="0"/>
              </a:rPr>
              <a:t> 2+ </a:t>
            </a:r>
            <a:r>
              <a:rPr lang="en-US" dirty="0" err="1">
                <a:latin typeface="Cambria" panose="02040503050406030204" pitchFamily="18" charset="0"/>
                <a:ea typeface="Cambria" panose="02040503050406030204" pitchFamily="18" charset="0"/>
              </a:rPr>
              <a:t>hrs</a:t>
            </a:r>
            <a:r>
              <a:rPr lang="en-US" dirty="0">
                <a:latin typeface="Cambria" panose="02040503050406030204" pitchFamily="18" charset="0"/>
                <a:ea typeface="Cambria" panose="02040503050406030204" pitchFamily="18" charset="0"/>
              </a:rPr>
              <a:t> data; photos; full</a:t>
            </a:r>
            <a:r>
              <a:rPr lang="en-US" baseline="0" dirty="0">
                <a:latin typeface="Cambria" panose="02040503050406030204" pitchFamily="18" charset="0"/>
                <a:ea typeface="Cambria" panose="02040503050406030204" pitchFamily="18" charset="0"/>
              </a:rPr>
              <a:t> IDB style </a:t>
            </a:r>
            <a:r>
              <a:rPr lang="en-US" dirty="0">
                <a:latin typeface="Cambria" panose="02040503050406030204" pitchFamily="18" charset="0"/>
                <a:ea typeface="Cambria" panose="02040503050406030204" pitchFamily="18" charset="0"/>
              </a:rPr>
              <a:t>descriptions </a:t>
            </a:r>
            <a:r>
              <a:rPr lang="en-US" b="1" dirty="0">
                <a:latin typeface="Cambria" panose="02040503050406030204" pitchFamily="18" charset="0"/>
                <a:ea typeface="Cambria" panose="02040503050406030204" pitchFamily="18" charset="0"/>
              </a:rPr>
              <a:t>via </a:t>
            </a:r>
            <a:r>
              <a:rPr lang="en-US" b="1" dirty="0" err="1">
                <a:latin typeface="Cambria" panose="02040503050406030204" pitchFamily="18" charset="0"/>
                <a:ea typeface="Cambria" panose="02040503050406030204" pitchFamily="18" charset="0"/>
              </a:rPr>
              <a:t>Win</a:t>
            </a:r>
            <a:r>
              <a:rPr lang="en-US" b="1" baseline="0" dirty="0" err="1">
                <a:latin typeface="Cambria" panose="02040503050406030204" pitchFamily="18" charset="0"/>
                <a:ea typeface="Cambria" panose="02040503050406030204" pitchFamily="18" charset="0"/>
              </a:rPr>
              <a:t>Desc</a:t>
            </a:r>
            <a:r>
              <a:rPr lang="en-US" b="1" baseline="0" dirty="0">
                <a:latin typeface="Cambria" panose="02040503050406030204" pitchFamily="18" charset="0"/>
                <a:ea typeface="Cambria" panose="02040503050406030204" pitchFamily="18" charset="0"/>
              </a:rPr>
              <a:t> (*MUST USE WINDESC*)</a:t>
            </a:r>
            <a:endParaRPr lang="en-US" b="1" dirty="0">
              <a:latin typeface="Cambria" panose="02040503050406030204" pitchFamily="18" charset="0"/>
              <a:ea typeface="Cambria" panose="02040503050406030204" pitchFamily="18" charset="0"/>
            </a:endParaRPr>
          </a:p>
          <a:p>
            <a:endParaRPr lang="en-US" b="1" baseline="0" dirty="0"/>
          </a:p>
        </p:txBody>
      </p:sp>
      <p:sp>
        <p:nvSpPr>
          <p:cNvPr id="4" name="Slide Number Placeholder 3"/>
          <p:cNvSpPr>
            <a:spLocks noGrp="1"/>
          </p:cNvSpPr>
          <p:nvPr>
            <p:ph type="sldNum" sz="quarter" idx="10"/>
          </p:nvPr>
        </p:nvSpPr>
        <p:spPr/>
        <p:txBody>
          <a:bodyPr/>
          <a:lstStyle/>
          <a:p>
            <a:pPr marL="0" marR="0" lvl="0" indent="0" algn="r" defTabSz="483306"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4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83306" rtl="0" eaLnBrk="1" fontAlgn="base" latinLnBrk="0" hangingPunct="1">
                <a:lnSpc>
                  <a:spcPct val="100000"/>
                </a:lnSpc>
                <a:spcBef>
                  <a:spcPct val="0"/>
                </a:spcBef>
                <a:spcAft>
                  <a:spcPct val="0"/>
                </a:spcAft>
                <a:buClrTx/>
                <a:buSzTx/>
                <a:buFontTx/>
                <a:buNone/>
                <a:tabLst/>
                <a:defRPr/>
              </a:pPr>
              <a:t>98</a:t>
            </a:fld>
            <a:endParaRPr kumimoji="0" lang="en-US" sz="14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
        <p:nvSpPr>
          <p:cNvPr id="5" name="Header Placeholder 4"/>
          <p:cNvSpPr>
            <a:spLocks noGrp="1"/>
          </p:cNvSpPr>
          <p:nvPr>
            <p:ph type="hdr" sz="quarter" idx="11"/>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t>NGS Overview, New Point Types and Opus Updates</a:t>
            </a:r>
          </a:p>
        </p:txBody>
      </p:sp>
      <p:sp>
        <p:nvSpPr>
          <p:cNvPr id="6" name="Date Placeholder 5"/>
          <p:cNvSpPr>
            <a:spLocks noGrp="1"/>
          </p:cNvSpPr>
          <p:nvPr>
            <p:ph type="dt"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t>06/26/2020</a:t>
            </a:r>
          </a:p>
        </p:txBody>
      </p:sp>
    </p:spTree>
    <p:extLst>
      <p:ext uri="{BB962C8B-B14F-4D97-AF65-F5344CB8AC3E}">
        <p14:creationId xmlns:p14="http://schemas.microsoft.com/office/powerpoint/2010/main" val="1662521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100</a:t>
            </a:fld>
            <a:endParaRPr lang="en-US"/>
          </a:p>
        </p:txBody>
      </p:sp>
    </p:spTree>
    <p:extLst>
      <p:ext uri="{BB962C8B-B14F-4D97-AF65-F5344CB8AC3E}">
        <p14:creationId xmlns:p14="http://schemas.microsoft.com/office/powerpoint/2010/main" val="20387705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It’s likely everyone watching this webinar knows about the problem:  there are two nearly identical versions of the foot in current use in the U.S.; </a:t>
            </a:r>
          </a:p>
          <a:p>
            <a:pPr marL="628650" lvl="1" indent="-171450">
              <a:buFont typeface="Arial" panose="020B0604020202020204" pitchFamily="34" charset="0"/>
              <a:buChar char="•"/>
            </a:pPr>
            <a:r>
              <a:rPr lang="en-US" dirty="0"/>
              <a:t>They differ by 2 parts per million (ppm), or only 0.01 ft per mile, or slightly more than a tenth of an inch in a mile.</a:t>
            </a:r>
          </a:p>
          <a:p>
            <a:pPr marL="628650" lvl="1" indent="-171450">
              <a:buFont typeface="Arial" panose="020B0604020202020204" pitchFamily="34" charset="0"/>
              <a:buChar char="•"/>
            </a:pPr>
            <a:r>
              <a:rPr lang="en-US" dirty="0"/>
              <a:t>Despite (or actually because of) the very small difference, it has become a REAL problem with REAL costs.</a:t>
            </a:r>
          </a:p>
          <a:p>
            <a:pPr marL="171450" indent="-171450">
              <a:buFont typeface="Arial" panose="020B0604020202020204" pitchFamily="34" charset="0"/>
              <a:buChar char="•"/>
            </a:pPr>
            <a:r>
              <a:rPr lang="en-US" dirty="0"/>
              <a:t>What’s in a name?  That which we call a “foot” by any other word would smell as… sweet?  Maybe that’s not he best analogy for the foot…</a:t>
            </a:r>
          </a:p>
          <a:p>
            <a:pPr marL="628650" lvl="1" indent="-171450">
              <a:buFont typeface="Arial" panose="020B0604020202020204" pitchFamily="34" charset="0"/>
              <a:buChar char="•"/>
            </a:pPr>
            <a:r>
              <a:rPr lang="en-US" dirty="0"/>
              <a:t>“U.S. survey foot” sounds patriotic, is surveyor-centric…</a:t>
            </a:r>
          </a:p>
          <a:p>
            <a:pPr marL="628650" lvl="1" indent="-171450">
              <a:buFont typeface="Arial" panose="020B0604020202020204" pitchFamily="34" charset="0"/>
              <a:buChar char="•"/>
            </a:pPr>
            <a:r>
              <a:rPr lang="en-US" dirty="0"/>
              <a:t>“International foot” sounds like a New World Order, UN sanctioned sort of thing, with perhaps a whiff of socialism…</a:t>
            </a:r>
          </a:p>
          <a:p>
            <a:pPr marL="628650" lvl="1" indent="-171450">
              <a:buFont typeface="Arial" panose="020B0604020202020204" pitchFamily="34" charset="0"/>
              <a:buChar char="•"/>
            </a:pPr>
            <a:r>
              <a:rPr lang="en-US" dirty="0"/>
              <a:t>Is the name really part of the problem?  I hope not, but emotion does play a role.  We are not entirely rational creatures after all (myself included).</a:t>
            </a:r>
          </a:p>
          <a:p>
            <a:pPr marL="171450" indent="-171450">
              <a:buFont typeface="Arial" panose="020B0604020202020204" pitchFamily="34" charset="0"/>
              <a:buChar char="•"/>
            </a:pPr>
            <a:r>
              <a:rPr lang="en-US" dirty="0"/>
              <a:t>Surveyors are really the only users of the U.S. survey foot (sft).  They are also among the very few who even know of its existence.  In schools and colleges they only teach students about the official international foot (ift).  However, because people use the products created by surveyors, they end up using the sft without even knowing it.</a:t>
            </a:r>
          </a:p>
          <a:p>
            <a:pPr marL="171450" indent="-171450">
              <a:buFont typeface="Arial" panose="020B0604020202020204" pitchFamily="34" charset="0"/>
              <a:buChar char="•"/>
            </a:pPr>
            <a:r>
              <a:rPr lang="en-US" dirty="0"/>
              <a:t>Want to have a conversation about this, get all of us on the same page.  So I will present facts to facilitate informed discussion (sprinkled with some opinions…)</a:t>
            </a:r>
          </a:p>
        </p:txBody>
      </p:sp>
      <p:sp>
        <p:nvSpPr>
          <p:cNvPr id="4" name="Slide Number Placeholder 3"/>
          <p:cNvSpPr>
            <a:spLocks noGrp="1"/>
          </p:cNvSpPr>
          <p:nvPr>
            <p:ph type="sldNum" sz="quarter" idx="5"/>
          </p:nvPr>
        </p:nvSpPr>
        <p:spPr/>
        <p:txBody>
          <a:bodyPr/>
          <a:lstStyle/>
          <a:p>
            <a:fld id="{A2FED2CC-BADC-4677-8145-F4A6E1426BC2}" type="slidenum">
              <a:rPr lang="en-US" smtClean="0"/>
              <a:t>103</a:t>
            </a:fld>
            <a:endParaRPr lang="en-US" dirty="0"/>
          </a:p>
        </p:txBody>
      </p:sp>
    </p:spTree>
    <p:extLst>
      <p:ext uri="{BB962C8B-B14F-4D97-AF65-F5344CB8AC3E}">
        <p14:creationId xmlns:p14="http://schemas.microsoft.com/office/powerpoint/2010/main" val="35741743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It’s likely everyone watching this webinar knows about the problem:  there are two nearly identical versions of the foot in current use in the U.S.; </a:t>
            </a:r>
          </a:p>
          <a:p>
            <a:pPr marL="628650" lvl="1" indent="-171450">
              <a:buFont typeface="Arial" panose="020B0604020202020204" pitchFamily="34" charset="0"/>
              <a:buChar char="•"/>
            </a:pPr>
            <a:r>
              <a:rPr lang="en-US" dirty="0"/>
              <a:t>They differ by 2 parts per million (ppm), or only 0.01 ft per mile, or slightly more than a tenth of an inch in a mile.</a:t>
            </a:r>
          </a:p>
          <a:p>
            <a:pPr marL="628650" lvl="1" indent="-171450">
              <a:buFont typeface="Arial" panose="020B0604020202020204" pitchFamily="34" charset="0"/>
              <a:buChar char="•"/>
            </a:pPr>
            <a:r>
              <a:rPr lang="en-US" dirty="0"/>
              <a:t>Despite (or actually because of) the very small difference, it has become a REAL problem with REAL costs.</a:t>
            </a:r>
          </a:p>
          <a:p>
            <a:pPr marL="171450" indent="-171450">
              <a:buFont typeface="Arial" panose="020B0604020202020204" pitchFamily="34" charset="0"/>
              <a:buChar char="•"/>
            </a:pPr>
            <a:r>
              <a:rPr lang="en-US" dirty="0"/>
              <a:t>What’s in a name?  That which we call a “foot” by any other word would smell as… sweet?  Maybe that’s not he best analogy for the foot…</a:t>
            </a:r>
          </a:p>
          <a:p>
            <a:pPr marL="628650" lvl="1" indent="-171450">
              <a:buFont typeface="Arial" panose="020B0604020202020204" pitchFamily="34" charset="0"/>
              <a:buChar char="•"/>
            </a:pPr>
            <a:r>
              <a:rPr lang="en-US" dirty="0"/>
              <a:t>“U.S. survey foot” sounds patriotic, is surveyor-centric…</a:t>
            </a:r>
          </a:p>
          <a:p>
            <a:pPr marL="628650" lvl="1" indent="-171450">
              <a:buFont typeface="Arial" panose="020B0604020202020204" pitchFamily="34" charset="0"/>
              <a:buChar char="•"/>
            </a:pPr>
            <a:r>
              <a:rPr lang="en-US" dirty="0"/>
              <a:t>“International foot” sounds like a New World Order, UN sanctioned sort of thing, with perhaps a whiff of socialism…</a:t>
            </a:r>
          </a:p>
          <a:p>
            <a:pPr marL="628650" lvl="1" indent="-171450">
              <a:buFont typeface="Arial" panose="020B0604020202020204" pitchFamily="34" charset="0"/>
              <a:buChar char="•"/>
            </a:pPr>
            <a:r>
              <a:rPr lang="en-US" dirty="0"/>
              <a:t>Is the name really part of the problem?  I hope not, but emotion does play a role.  We are not entirely rational creatures after all (myself included).</a:t>
            </a:r>
          </a:p>
          <a:p>
            <a:pPr marL="171450" indent="-171450">
              <a:buFont typeface="Arial" panose="020B0604020202020204" pitchFamily="34" charset="0"/>
              <a:buChar char="•"/>
            </a:pPr>
            <a:r>
              <a:rPr lang="en-US" dirty="0"/>
              <a:t>Surveyors are really the only users of the U.S. survey foot (sft).  They are also among the very few who even know of its existence.  In schools and colleges they only teach students about the official international foot (ift).  However, because people use the products created by surveyors, they end up using the sft without even knowing it.</a:t>
            </a:r>
          </a:p>
          <a:p>
            <a:pPr marL="171450" indent="-171450">
              <a:buFont typeface="Arial" panose="020B0604020202020204" pitchFamily="34" charset="0"/>
              <a:buChar char="•"/>
            </a:pPr>
            <a:r>
              <a:rPr lang="en-US" dirty="0"/>
              <a:t>Want to have a conversation about this, get all of us on the same page.  So I will present facts to facilitate informed discussion (sprinkled with some opinions…)</a:t>
            </a:r>
          </a:p>
        </p:txBody>
      </p:sp>
      <p:sp>
        <p:nvSpPr>
          <p:cNvPr id="4" name="Slide Number Placeholder 3"/>
          <p:cNvSpPr>
            <a:spLocks noGrp="1"/>
          </p:cNvSpPr>
          <p:nvPr>
            <p:ph type="sldNum" sz="quarter" idx="5"/>
          </p:nvPr>
        </p:nvSpPr>
        <p:spPr/>
        <p:txBody>
          <a:bodyPr/>
          <a:lstStyle/>
          <a:p>
            <a:fld id="{A2FED2CC-BADC-4677-8145-F4A6E1426BC2}" type="slidenum">
              <a:rPr lang="en-US" smtClean="0"/>
              <a:t>104</a:t>
            </a:fld>
            <a:endParaRPr lang="en-US" dirty="0"/>
          </a:p>
        </p:txBody>
      </p:sp>
    </p:spTree>
    <p:extLst>
      <p:ext uri="{BB962C8B-B14F-4D97-AF65-F5344CB8AC3E}">
        <p14:creationId xmlns:p14="http://schemas.microsoft.com/office/powerpoint/2010/main" val="41055333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It’s likely everyone watching this webinar knows about the problem:  there are two nearly identical versions of the foot in current use in the U.S.; </a:t>
            </a:r>
          </a:p>
          <a:p>
            <a:pPr marL="628650" lvl="1" indent="-171450">
              <a:buFont typeface="Arial" panose="020B0604020202020204" pitchFamily="34" charset="0"/>
              <a:buChar char="•"/>
            </a:pPr>
            <a:r>
              <a:rPr lang="en-US" dirty="0"/>
              <a:t>They differ by 2 parts per million (ppm), or only 0.01 ft per mile, or slightly more than a tenth of an inch in a mile.</a:t>
            </a:r>
          </a:p>
          <a:p>
            <a:pPr marL="628650" lvl="1" indent="-171450">
              <a:buFont typeface="Arial" panose="020B0604020202020204" pitchFamily="34" charset="0"/>
              <a:buChar char="•"/>
            </a:pPr>
            <a:r>
              <a:rPr lang="en-US" dirty="0"/>
              <a:t>Despite (or actually because of) the very small difference, it has become a REAL problem with REAL costs.</a:t>
            </a:r>
          </a:p>
          <a:p>
            <a:pPr marL="171450" indent="-171450">
              <a:buFont typeface="Arial" panose="020B0604020202020204" pitchFamily="34" charset="0"/>
              <a:buChar char="•"/>
            </a:pPr>
            <a:r>
              <a:rPr lang="en-US" dirty="0"/>
              <a:t>What’s in a name?  That which we call a “foot” by any other word would smell as… sweet?  Maybe that’s not he best analogy for the foot…</a:t>
            </a:r>
          </a:p>
          <a:p>
            <a:pPr marL="628650" lvl="1" indent="-171450">
              <a:buFont typeface="Arial" panose="020B0604020202020204" pitchFamily="34" charset="0"/>
              <a:buChar char="•"/>
            </a:pPr>
            <a:r>
              <a:rPr lang="en-US" dirty="0"/>
              <a:t>“U.S. survey foot” sounds patriotic, is surveyor-centric…</a:t>
            </a:r>
          </a:p>
          <a:p>
            <a:pPr marL="628650" lvl="1" indent="-171450">
              <a:buFont typeface="Arial" panose="020B0604020202020204" pitchFamily="34" charset="0"/>
              <a:buChar char="•"/>
            </a:pPr>
            <a:r>
              <a:rPr lang="en-US" dirty="0"/>
              <a:t>“International foot” sounds like a New World Order, UN sanctioned sort of thing, with perhaps a whiff of socialism…</a:t>
            </a:r>
          </a:p>
          <a:p>
            <a:pPr marL="628650" lvl="1" indent="-171450">
              <a:buFont typeface="Arial" panose="020B0604020202020204" pitchFamily="34" charset="0"/>
              <a:buChar char="•"/>
            </a:pPr>
            <a:r>
              <a:rPr lang="en-US" dirty="0"/>
              <a:t>Is the name really part of the problem?  I hope not, but emotion does play a role.  We are not entirely rational creatures after all (myself included).</a:t>
            </a:r>
          </a:p>
          <a:p>
            <a:pPr marL="171450" indent="-171450">
              <a:buFont typeface="Arial" panose="020B0604020202020204" pitchFamily="34" charset="0"/>
              <a:buChar char="•"/>
            </a:pPr>
            <a:r>
              <a:rPr lang="en-US" dirty="0"/>
              <a:t>Surveyors are really the only users of the U.S. survey foot (sft).  They are also among the very few who even know of its existence.  In schools and colleges they only teach students about the official international foot (ift).  However, because people use the products created by surveyors, they end up using the sft without even knowing it.</a:t>
            </a:r>
          </a:p>
          <a:p>
            <a:pPr marL="171450" indent="-171450">
              <a:buFont typeface="Arial" panose="020B0604020202020204" pitchFamily="34" charset="0"/>
              <a:buChar char="•"/>
            </a:pPr>
            <a:r>
              <a:rPr lang="en-US" dirty="0"/>
              <a:t>Want to have a conversation about this, get all of us on the same page.  So I will present facts to facilitate informed discussion (sprinkled with some opinions…)</a:t>
            </a:r>
          </a:p>
        </p:txBody>
      </p:sp>
      <p:sp>
        <p:nvSpPr>
          <p:cNvPr id="4" name="Slide Number Placeholder 3"/>
          <p:cNvSpPr>
            <a:spLocks noGrp="1"/>
          </p:cNvSpPr>
          <p:nvPr>
            <p:ph type="sldNum" sz="quarter" idx="5"/>
          </p:nvPr>
        </p:nvSpPr>
        <p:spPr/>
        <p:txBody>
          <a:bodyPr/>
          <a:lstStyle/>
          <a:p>
            <a:fld id="{A2FED2CC-BADC-4677-8145-F4A6E1426BC2}" type="slidenum">
              <a:rPr lang="en-US" smtClean="0"/>
              <a:t>105</a:t>
            </a:fld>
            <a:endParaRPr lang="en-US" dirty="0"/>
          </a:p>
        </p:txBody>
      </p:sp>
    </p:spTree>
    <p:extLst>
      <p:ext uri="{BB962C8B-B14F-4D97-AF65-F5344CB8AC3E}">
        <p14:creationId xmlns:p14="http://schemas.microsoft.com/office/powerpoint/2010/main" val="2002793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8663" indent="-279400" defTabSz="912813" eaLnBrk="0" hangingPunct="0">
              <a:defRPr>
                <a:solidFill>
                  <a:schemeClr val="tx1"/>
                </a:solidFill>
                <a:latin typeface="Calibri" panose="020F0502020204030204" pitchFamily="34" charset="0"/>
                <a:cs typeface="Arial" panose="020B0604020202020204" pitchFamily="34" charset="0"/>
              </a:defRPr>
            </a:lvl2pPr>
            <a:lvl3pPr marL="1122363" indent="-223838" defTabSz="912813" eaLnBrk="0" hangingPunct="0">
              <a:defRPr>
                <a:solidFill>
                  <a:schemeClr val="tx1"/>
                </a:solidFill>
                <a:latin typeface="Calibri" panose="020F0502020204030204" pitchFamily="34" charset="0"/>
                <a:cs typeface="Arial" panose="020B0604020202020204" pitchFamily="34" charset="0"/>
              </a:defRPr>
            </a:lvl3pPr>
            <a:lvl4pPr marL="1571625" indent="-223838" defTabSz="912813" eaLnBrk="0" hangingPunct="0">
              <a:defRPr>
                <a:solidFill>
                  <a:schemeClr val="tx1"/>
                </a:solidFill>
                <a:latin typeface="Calibri" panose="020F0502020204030204" pitchFamily="34" charset="0"/>
                <a:cs typeface="Arial" panose="020B0604020202020204" pitchFamily="34" charset="0"/>
              </a:defRPr>
            </a:lvl4pPr>
            <a:lvl5pPr marL="2020888" indent="-223838" defTabSz="912813" eaLnBrk="0" hangingPunct="0">
              <a:defRPr>
                <a:solidFill>
                  <a:schemeClr val="tx1"/>
                </a:solidFill>
                <a:latin typeface="Calibri" panose="020F0502020204030204" pitchFamily="34" charset="0"/>
                <a:cs typeface="Arial" panose="020B0604020202020204" pitchFamily="34" charset="0"/>
              </a:defRPr>
            </a:lvl5pPr>
            <a:lvl6pPr marL="24780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52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24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96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FAF5C0-36E2-4EA1-8339-41C33C357364}" type="slidenum">
              <a:rPr lang="en-US" altLang="en-US">
                <a:solidFill>
                  <a:srgbClr val="000000"/>
                </a:solidFill>
                <a:latin typeface="Arial" panose="020B0604020202020204" pitchFamily="34" charset="0"/>
                <a:ea typeface="ＭＳ Ｐゴシック" panose="020B0600070205080204" pitchFamily="34" charset="-128"/>
              </a:rPr>
              <a:pPr eaLnBrk="1" hangingPunct="1"/>
              <a:t>11</a:t>
            </a:fld>
            <a:endParaRPr lang="en-US" altLang="en-US">
              <a:solidFill>
                <a:srgbClr val="000000"/>
              </a:solidFill>
              <a:latin typeface="Arial" panose="020B0604020202020204" pitchFamily="34" charset="0"/>
              <a:ea typeface="ＭＳ Ｐゴシック" panose="020B0600070205080204" pitchFamily="34" charset="-128"/>
            </a:endParaRPr>
          </a:p>
        </p:txBody>
      </p:sp>
      <p:sp>
        <p:nvSpPr>
          <p:cNvPr id="18435" name="Rectangle 2"/>
          <p:cNvSpPr>
            <a:spLocks noGrp="1" noRot="1" noChangeAspect="1" noChangeArrowheads="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-We give you efficient ways to check the accuracy of GNSS</a:t>
            </a:r>
            <a:r>
              <a:rPr lang="en-US" altLang="en-US" baseline="0" dirty="0">
                <a:latin typeface="Arial" panose="020B0604020202020204" pitchFamily="34" charset="0"/>
                <a:ea typeface="ＭＳ Ｐゴシック" panose="020B0600070205080204" pitchFamily="34" charset="-128"/>
              </a:rPr>
              <a:t> surveys, via the CORS and OPUS.</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-but we’re not the datum police!</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-Aerial imagery overlays, doesn’t it make you feel good when a topo lines up pretty well with statewide imagery &amp; </a:t>
            </a:r>
            <a:r>
              <a:rPr lang="en-US" altLang="en-US" baseline="0" dirty="0" err="1">
                <a:latin typeface="Arial" panose="020B0604020202020204" pitchFamily="34" charset="0"/>
                <a:ea typeface="ＭＳ Ｐゴシック" panose="020B0600070205080204" pitchFamily="34" charset="-128"/>
              </a:rPr>
              <a:t>lidar</a:t>
            </a:r>
            <a:r>
              <a:rPr lang="en-US" altLang="en-US" baseline="0" dirty="0">
                <a:latin typeface="Arial" panose="020B0604020202020204" pitchFamily="34" charset="0"/>
                <a:ea typeface="ＭＳ Ｐゴシック" panose="020B0600070205080204" pitchFamily="34" charset="-128"/>
              </a:rPr>
              <a:t>?  </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 all the FEMA/USGS/NRCS 3DEP </a:t>
            </a:r>
            <a:r>
              <a:rPr lang="en-US" altLang="en-US" baseline="0" dirty="0" err="1">
                <a:latin typeface="Arial" panose="020B0604020202020204" pitchFamily="34" charset="0"/>
                <a:ea typeface="ＭＳ Ｐゴシック" panose="020B0600070205080204" pitchFamily="34" charset="-128"/>
              </a:rPr>
              <a:t>lidar</a:t>
            </a:r>
            <a:r>
              <a:rPr lang="en-US" altLang="en-US" baseline="0" dirty="0">
                <a:latin typeface="Arial" panose="020B0604020202020204" pitchFamily="34" charset="0"/>
                <a:ea typeface="ＭＳ Ｐゴシック" panose="020B0600070205080204" pitchFamily="34" charset="-128"/>
              </a:rPr>
              <a:t>, all that data will be out there in SPCS, tied to the NSRS via GPS tied to multiple CORS</a:t>
            </a:r>
          </a:p>
          <a:p>
            <a:pPr eaLnBrk="1" hangingPunct="1">
              <a:spcBef>
                <a:spcPct val="0"/>
              </a:spcBef>
            </a:pPr>
            <a:r>
              <a:rPr lang="en-US" altLang="en-US" b="1" baseline="0" dirty="0">
                <a:latin typeface="Arial" panose="020B0604020202020204" pitchFamily="34" charset="0"/>
                <a:ea typeface="ＭＳ Ｐゴシック" panose="020B0600070205080204" pitchFamily="34" charset="-128"/>
              </a:rPr>
              <a:t>CLICK</a:t>
            </a:r>
            <a:endParaRPr lang="en-US" altLang="en-US" b="1" dirty="0">
              <a:latin typeface="Arial" panose="020B0604020202020204" pitchFamily="34" charset="0"/>
              <a:ea typeface="ＭＳ Ｐゴシック" panose="020B0600070205080204" pitchFamily="34" charset="-128"/>
            </a:endParaRP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-interesting tidbit I picked up from a meeting on Friday: for anyone who’s been paying attention to the politics &amp; bureaucracy of government geospatial efforts, the Geospatial Data Act of 2018 includes provisions for “repercussions” for agencies who do not comply with this requirement</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**-important though that will not be enforced until 5 years after the GDA, so late 2023</a:t>
            </a:r>
          </a:p>
          <a:p>
            <a:pPr eaLnBrk="1" hangingPunct="1">
              <a:spcBef>
                <a:spcPct val="0"/>
              </a:spcBef>
            </a:pPr>
            <a:r>
              <a:rPr lang="en-US" altLang="en-US" baseline="0" dirty="0">
                <a:latin typeface="Arial" panose="020B0604020202020204" pitchFamily="34" charset="0"/>
                <a:ea typeface="ＭＳ Ｐゴシック" panose="020B0600070205080204" pitchFamily="34" charset="-128"/>
              </a:rPr>
              <a:t>PREPARE NOW!</a:t>
            </a:r>
          </a:p>
        </p:txBody>
      </p:sp>
    </p:spTree>
    <p:extLst>
      <p:ext uri="{BB962C8B-B14F-4D97-AF65-F5344CB8AC3E}">
        <p14:creationId xmlns:p14="http://schemas.microsoft.com/office/powerpoint/2010/main" val="42172281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It’s likely everyone watching this webinar knows about the problem:  there are two nearly identical versions of the foot in current use in the U.S.; </a:t>
            </a:r>
          </a:p>
          <a:p>
            <a:pPr marL="628650" lvl="1" indent="-171450">
              <a:buFont typeface="Arial" panose="020B0604020202020204" pitchFamily="34" charset="0"/>
              <a:buChar char="•"/>
            </a:pPr>
            <a:r>
              <a:rPr lang="en-US" dirty="0"/>
              <a:t>They differ by 2 parts per million (ppm), or only 0.01 ft per mile, or slightly more than a tenth of an inch in a mile.</a:t>
            </a:r>
          </a:p>
          <a:p>
            <a:pPr marL="628650" lvl="1" indent="-171450">
              <a:buFont typeface="Arial" panose="020B0604020202020204" pitchFamily="34" charset="0"/>
              <a:buChar char="•"/>
            </a:pPr>
            <a:r>
              <a:rPr lang="en-US" dirty="0"/>
              <a:t>Despite (or actually because of) the very small difference, it has become a REAL problem with REAL costs.</a:t>
            </a:r>
          </a:p>
          <a:p>
            <a:pPr marL="171450" indent="-171450">
              <a:buFont typeface="Arial" panose="020B0604020202020204" pitchFamily="34" charset="0"/>
              <a:buChar char="•"/>
            </a:pPr>
            <a:r>
              <a:rPr lang="en-US" dirty="0"/>
              <a:t>What’s in a name?  That which we call a “foot” by any other word would smell as… sweet?  Maybe that’s not he best analogy for the foot…</a:t>
            </a:r>
          </a:p>
          <a:p>
            <a:pPr marL="628650" lvl="1" indent="-171450">
              <a:buFont typeface="Arial" panose="020B0604020202020204" pitchFamily="34" charset="0"/>
              <a:buChar char="•"/>
            </a:pPr>
            <a:r>
              <a:rPr lang="en-US" dirty="0"/>
              <a:t>“U.S. survey foot” sounds patriotic, is surveyor-centric…</a:t>
            </a:r>
          </a:p>
          <a:p>
            <a:pPr marL="628650" lvl="1" indent="-171450">
              <a:buFont typeface="Arial" panose="020B0604020202020204" pitchFamily="34" charset="0"/>
              <a:buChar char="•"/>
            </a:pPr>
            <a:r>
              <a:rPr lang="en-US" dirty="0"/>
              <a:t>“International foot” sounds like a New World Order, UN sanctioned sort of thing, with perhaps a whiff of socialism…</a:t>
            </a:r>
          </a:p>
          <a:p>
            <a:pPr marL="628650" lvl="1" indent="-171450">
              <a:buFont typeface="Arial" panose="020B0604020202020204" pitchFamily="34" charset="0"/>
              <a:buChar char="•"/>
            </a:pPr>
            <a:r>
              <a:rPr lang="en-US" dirty="0"/>
              <a:t>Is the name really part of the problem?  I hope not, but emotion does play a role.  We are not entirely rational creatures after all (myself included).</a:t>
            </a:r>
          </a:p>
          <a:p>
            <a:pPr marL="171450" indent="-171450">
              <a:buFont typeface="Arial" panose="020B0604020202020204" pitchFamily="34" charset="0"/>
              <a:buChar char="•"/>
            </a:pPr>
            <a:r>
              <a:rPr lang="en-US" dirty="0"/>
              <a:t>Surveyors are really the only users of the U.S. survey foot (sft).  They are also among the very few who even know of its existence.  In schools and colleges they only teach students about the official international foot (ift).  However, because people use the products created by surveyors, they end up using the sft without even knowing it.</a:t>
            </a:r>
          </a:p>
          <a:p>
            <a:pPr marL="171450" indent="-171450">
              <a:buFont typeface="Arial" panose="020B0604020202020204" pitchFamily="34" charset="0"/>
              <a:buChar char="•"/>
            </a:pPr>
            <a:r>
              <a:rPr lang="en-US" dirty="0"/>
              <a:t>Want to have a conversation about this, get all of us on the same page.  So I will present facts to facilitate informed discussion (sprinkled with some opinions…)</a:t>
            </a:r>
          </a:p>
        </p:txBody>
      </p:sp>
      <p:sp>
        <p:nvSpPr>
          <p:cNvPr id="4" name="Slide Number Placeholder 3"/>
          <p:cNvSpPr>
            <a:spLocks noGrp="1"/>
          </p:cNvSpPr>
          <p:nvPr>
            <p:ph type="sldNum" sz="quarter" idx="5"/>
          </p:nvPr>
        </p:nvSpPr>
        <p:spPr/>
        <p:txBody>
          <a:bodyPr/>
          <a:lstStyle/>
          <a:p>
            <a:fld id="{A2FED2CC-BADC-4677-8145-F4A6E1426BC2}" type="slidenum">
              <a:rPr lang="en-US" smtClean="0"/>
              <a:t>106</a:t>
            </a:fld>
            <a:endParaRPr lang="en-US" dirty="0"/>
          </a:p>
        </p:txBody>
      </p:sp>
    </p:spTree>
    <p:extLst>
      <p:ext uri="{BB962C8B-B14F-4D97-AF65-F5344CB8AC3E}">
        <p14:creationId xmlns:p14="http://schemas.microsoft.com/office/powerpoint/2010/main" val="16873851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with the SPCS83 zones</a:t>
            </a:r>
            <a:r>
              <a:rPr lang="en-US" baseline="0" dirty="0"/>
              <a:t> as a frame of reference</a:t>
            </a:r>
          </a:p>
          <a:p>
            <a:endParaRPr lang="en-US" baseline="0" dirty="0"/>
          </a:p>
          <a:p>
            <a:r>
              <a:rPr lang="en-US" baseline="0" dirty="0"/>
              <a:t>NOTE that the color shading of these zones is matched to that of the Preliminary SPCS2022 Zones that follow</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21584944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This presentation is</a:t>
            </a:r>
            <a:r>
              <a:rPr lang="en-US" baseline="0" dirty="0"/>
              <a:t> intended to raise awareness about the upcoming changes and what they mean for floodplain mapping, but you probably have lots of remaining questions and w</a:t>
            </a:r>
            <a:r>
              <a:rPr lang="en-US" dirty="0">
                <a:latin typeface="Arial" panose="020B0604020202020204" pitchFamily="34" charset="0"/>
                <a:cs typeface="Arial" panose="020B0604020202020204" pitchFamily="34" charset="0"/>
              </a:rPr>
              <a:t>e have a lot of </a:t>
            </a:r>
            <a:r>
              <a:rPr lang="en-US" b="1" dirty="0">
                <a:latin typeface="Arial" panose="020B0604020202020204" pitchFamily="34" charset="0"/>
                <a:cs typeface="Arial" panose="020B0604020202020204" pitchFamily="34" charset="0"/>
              </a:rPr>
              <a:t>resources online </a:t>
            </a:r>
            <a:r>
              <a:rPr lang="en-US" dirty="0">
                <a:latin typeface="Arial" panose="020B0604020202020204" pitchFamily="34" charset="0"/>
                <a:cs typeface="Arial" panose="020B0604020202020204" pitchFamily="34" charset="0"/>
              </a:rPr>
              <a:t>at our website</a:t>
            </a:r>
          </a:p>
          <a:p>
            <a:endParaRPr lang="en-US" b="1" dirty="0">
              <a:latin typeface="Arial" panose="020B0604020202020204" pitchFamily="34" charset="0"/>
              <a:cs typeface="Arial" panose="020B0604020202020204" pitchFamily="34" charset="0"/>
            </a:endParaRPr>
          </a:p>
          <a:p>
            <a:pPr marL="231115" indent="-231115">
              <a:buFont typeface="+mj-lt"/>
              <a:buAutoNum type="arabicPeriod"/>
            </a:pPr>
            <a:r>
              <a:rPr lang="en-US" dirty="0">
                <a:latin typeface="Arial" panose="020B0604020202020204" pitchFamily="34" charset="0"/>
                <a:cs typeface="Arial" panose="020B0604020202020204" pitchFamily="34" charset="0"/>
              </a:rPr>
              <a:t>Please spread the word, and </a:t>
            </a:r>
          </a:p>
          <a:p>
            <a:pPr marL="231115" indent="-231115">
              <a:buFont typeface="+mj-lt"/>
              <a:buAutoNum type="arabicPeriod"/>
            </a:pPr>
            <a:r>
              <a:rPr lang="en-US" dirty="0">
                <a:latin typeface="Arial" panose="020B0604020202020204" pitchFamily="34" charset="0"/>
                <a:cs typeface="Arial" panose="020B0604020202020204" pitchFamily="34" charset="0"/>
              </a:rPr>
              <a:t>make an effort to keep yourself and your colleagues informed. </a:t>
            </a:r>
          </a:p>
          <a:p>
            <a:pPr marL="231115" indent="-231115">
              <a:buFont typeface="+mj-lt"/>
              <a:buAutoNum type="arabicPeriod"/>
            </a:pPr>
            <a:r>
              <a:rPr lang="en-US" dirty="0">
                <a:latin typeface="Arial" panose="020B0604020202020204" pitchFamily="34" charset="0"/>
                <a:cs typeface="Arial" panose="020B0604020202020204" pitchFamily="34" charset="0"/>
              </a:rPr>
              <a:t>Tell us what content is missing or how we can make it better!</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C5A6246-21F9-416C-BD6D-2D5049A04672}"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108</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8143439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0" indent="0">
              <a:buFontTx/>
              <a:buNone/>
            </a:pPr>
            <a:r>
              <a:rPr lang="en-US" baseline="0" dirty="0"/>
              <a:t>-14 Regional Advisors, we’ve transitioned from a State-based to a Regional Program</a:t>
            </a:r>
          </a:p>
          <a:p>
            <a:pPr marL="0" indent="0">
              <a:buFont typeface="Arial" panose="020B0604020202020204" pitchFamily="34" charset="0"/>
              <a:buNone/>
            </a:pPr>
            <a:r>
              <a:rPr lang="en-US" baseline="0" dirty="0"/>
              <a:t>-our advisors homepage up there at the top, also easy to find us by querying any major search engine for “</a:t>
            </a:r>
            <a:r>
              <a:rPr lang="en-US" baseline="0" dirty="0" err="1"/>
              <a:t>ngs</a:t>
            </a:r>
            <a:r>
              <a:rPr lang="en-US" baseline="0" dirty="0"/>
              <a:t> advisors”</a:t>
            </a:r>
          </a:p>
          <a:p>
            <a:r>
              <a:rPr lang="en-US" baseline="0" dirty="0"/>
              <a:t>-if you know Ross Mackay, he is our Chief Advisor, I report to him… </a:t>
            </a:r>
          </a:p>
          <a:p>
            <a:r>
              <a:rPr lang="en-US" baseline="0" dirty="0"/>
              <a:t>**</a:t>
            </a:r>
            <a:r>
              <a:rPr lang="en-US" baseline="0" dirty="0" err="1"/>
              <a:t>ya</a:t>
            </a:r>
            <a:r>
              <a:rPr lang="en-US" baseline="0" dirty="0"/>
              <a:t> know, I don’t know why they don’t make him put his photo up here</a:t>
            </a:r>
          </a:p>
          <a:p>
            <a:r>
              <a:rPr lang="en-US" baseline="0" dirty="0"/>
              <a:t>-we do have one vacant advisor position, that was recently advertised and John up there in Wisconsin is officially retired in oh… 18 days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99B5A-D3DB-4354-AA55-43E94BB02C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6056475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Transitioned</a:t>
            </a:r>
            <a:r>
              <a:rPr lang="en-US" baseline="0" dirty="0"/>
              <a:t> from a State to a Regional program in 2016.  States no longer provide funding if they desire to have an Advisor, but NGS reorganized the personnel to support regions rather than single States.</a:t>
            </a:r>
          </a:p>
          <a:p>
            <a:r>
              <a:rPr lang="en-US" baseline="0" dirty="0"/>
              <a:t>Kentucky has appointed a State Geodetic Coordinator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99B5A-D3DB-4354-AA55-43E94BB02C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283322831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9438" y="554038"/>
            <a:ext cx="3678237" cy="2759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83306" fontAlgn="base">
              <a:spcBef>
                <a:spcPct val="0"/>
              </a:spcBef>
              <a:spcAft>
                <a:spcPct val="0"/>
              </a:spcAft>
              <a:defRPr/>
            </a:pPr>
            <a:fld id="{5BB99B5A-D3DB-4354-AA55-43E94BB02C0B}" type="slidenum">
              <a:rPr lang="en-US" sz="1400">
                <a:solidFill>
                  <a:prstClr val="black"/>
                </a:solidFill>
                <a:latin typeface="Calibri" pitchFamily="34" charset="0"/>
                <a:ea typeface="ＭＳ Ｐゴシック" pitchFamily="34" charset="-128"/>
              </a:rPr>
              <a:pPr defTabSz="483306" fontAlgn="base">
                <a:spcBef>
                  <a:spcPct val="0"/>
                </a:spcBef>
                <a:spcAft>
                  <a:spcPct val="0"/>
                </a:spcAft>
                <a:defRPr/>
              </a:pPr>
              <a:t>111</a:t>
            </a:fld>
            <a:endParaRPr lang="en-US" sz="1400">
              <a:solidFill>
                <a:prstClr val="black"/>
              </a:solidFill>
              <a:latin typeface="Calibri" pitchFamily="34" charset="0"/>
              <a:ea typeface="ＭＳ Ｐゴシック" pitchFamily="34" charset="-128"/>
            </a:endParaRPr>
          </a:p>
        </p:txBody>
      </p:sp>
      <p:sp>
        <p:nvSpPr>
          <p:cNvPr id="5" name="Header Placeholder 4"/>
          <p:cNvSpPr>
            <a:spLocks noGrp="1"/>
          </p:cNvSpPr>
          <p:nvPr>
            <p:ph type="hdr" sz="quarter" idx="11"/>
          </p:nvPr>
        </p:nvSpPr>
        <p:spPr/>
        <p:txBody>
          <a:bodyPr/>
          <a:lstStyle/>
          <a:p>
            <a:r>
              <a:rPr lang="en-US"/>
              <a:t>NGS Overview, New Point Types and Opus Updates</a:t>
            </a:r>
          </a:p>
        </p:txBody>
      </p:sp>
      <p:sp>
        <p:nvSpPr>
          <p:cNvPr id="6" name="Date Placeholder 5"/>
          <p:cNvSpPr>
            <a:spLocks noGrp="1"/>
          </p:cNvSpPr>
          <p:nvPr>
            <p:ph type="dt" idx="12"/>
          </p:nvPr>
        </p:nvSpPr>
        <p:spPr/>
        <p:txBody>
          <a:bodyPr/>
          <a:lstStyle/>
          <a:p>
            <a:r>
              <a:rPr lang="en-US"/>
              <a:t>06/26/2020</a:t>
            </a:r>
          </a:p>
        </p:txBody>
      </p:sp>
    </p:spTree>
    <p:extLst>
      <p:ext uri="{BB962C8B-B14F-4D97-AF65-F5344CB8AC3E}">
        <p14:creationId xmlns:p14="http://schemas.microsoft.com/office/powerpoint/2010/main" val="75920955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Here’s the front</a:t>
            </a:r>
            <a:r>
              <a:rPr lang="en-US" altLang="en-US" baseline="0" dirty="0">
                <a:latin typeface="Arial" panose="020B0604020202020204" pitchFamily="34" charset="0"/>
              </a:rPr>
              <a:t> cover of the three blueprint documents, and know that for each given topic these are your best source for information on modernization.</a:t>
            </a:r>
          </a:p>
          <a:p>
            <a:endParaRPr lang="en-US" altLang="en-US" baseline="0" dirty="0">
              <a:latin typeface="Arial" panose="020B0604020202020204" pitchFamily="34" charset="0"/>
            </a:endParaRPr>
          </a:p>
          <a:p>
            <a:r>
              <a:rPr lang="en-US" altLang="en-US" baseline="0" dirty="0">
                <a:latin typeface="Arial" panose="020B0604020202020204" pitchFamily="34" charset="0"/>
              </a:rPr>
              <a:t>They’ve been written by teams, reviewed, re-written, re-reviewed, and ...</a:t>
            </a:r>
          </a:p>
          <a:p>
            <a:endParaRPr lang="en-US" altLang="en-US" baseline="0" dirty="0">
              <a:latin typeface="Arial" panose="020B0604020202020204" pitchFamily="34" charset="0"/>
            </a:endParaRPr>
          </a:p>
          <a:p>
            <a:r>
              <a:rPr lang="en-US" altLang="en-US" b="1" baseline="0" dirty="0">
                <a:latin typeface="Arial" panose="020B0604020202020204" pitchFamily="34" charset="0"/>
              </a:rPr>
              <a:t>CLICK</a:t>
            </a:r>
            <a:r>
              <a:rPr lang="en-US" altLang="en-US" baseline="0" dirty="0">
                <a:latin typeface="Arial" panose="020B0604020202020204" pitchFamily="34" charset="0"/>
              </a:rPr>
              <a:t> </a:t>
            </a:r>
          </a:p>
          <a:p>
            <a:endParaRPr lang="en-US" altLang="en-US" baseline="0" dirty="0">
              <a:latin typeface="Arial" panose="020B0604020202020204" pitchFamily="34" charset="0"/>
            </a:endParaRPr>
          </a:p>
          <a:p>
            <a:r>
              <a:rPr lang="en-US" altLang="en-US" baseline="0" dirty="0">
                <a:latin typeface="Arial" panose="020B0604020202020204" pitchFamily="34" charset="0"/>
              </a:rPr>
              <a:t>…all three will have been re-released, with new titles, in 2021.  The revisions were to solidify some items originally called out as To Be Determined, and the rename was to make it clear that 2022 would no longer be the target date.</a:t>
            </a:r>
          </a:p>
          <a:p>
            <a:endParaRPr lang="en-US" altLang="en-US" baseline="0" dirty="0">
              <a:latin typeface="Arial" panose="020B0604020202020204" pitchFamily="34" charset="0"/>
            </a:endParaRPr>
          </a:p>
          <a:p>
            <a:r>
              <a:rPr lang="en-US" altLang="en-US" baseline="0" dirty="0">
                <a:latin typeface="Arial" panose="020B0604020202020204" pitchFamily="34" charset="0"/>
              </a:rPr>
              <a:t>*Blueprint Part 1 re-release may nor may not have been published by the time of this webinar, but it will be soon.  I’ll show you how to find these at the end of today’s webinar.</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58F322E-725D-4B7F-AB32-CFCE590DC543}"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112</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9750111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Educational videos and online tutorials – </a:t>
            </a:r>
          </a:p>
          <a:p>
            <a:r>
              <a:rPr lang="en-US" dirty="0">
                <a:latin typeface="Arial" panose="020B0604020202020204" pitchFamily="34" charset="0"/>
                <a:cs typeface="Arial" panose="020B0604020202020204" pitchFamily="34" charset="0"/>
              </a:rPr>
              <a:t>Our library of lessons and videos are great resources, and will reinforce a lot of information we covered today. </a:t>
            </a:r>
          </a:p>
          <a:p>
            <a:pPr marL="231115" indent="-231115">
              <a:buFont typeface="+mj-lt"/>
              <a:buAutoNum type="arabicPeriod"/>
            </a:pPr>
            <a:r>
              <a:rPr lang="en-US" dirty="0">
                <a:latin typeface="Arial" panose="020B0604020202020204" pitchFamily="34" charset="0"/>
                <a:cs typeface="Arial" panose="020B0604020202020204" pitchFamily="34" charset="0"/>
              </a:rPr>
              <a:t>The videos are just 3-5 minutes long.</a:t>
            </a:r>
          </a:p>
          <a:p>
            <a:pPr marL="231115" indent="-231115">
              <a:buFont typeface="+mj-lt"/>
              <a:buAutoNum type="arabicPeriod"/>
            </a:pPr>
            <a:r>
              <a:rPr lang="en-US" dirty="0">
                <a:latin typeface="Arial" panose="020B0604020202020204" pitchFamily="34" charset="0"/>
                <a:cs typeface="Arial" panose="020B0604020202020204" pitchFamily="34" charset="0"/>
              </a:rPr>
              <a:t>the lesson is a deeper dive but still only takes an hour.</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113</a:t>
            </a:fld>
            <a:endParaRPr kumimoji="0" lang="en-US" alt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03577107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dirty="0">
                <a:latin typeface="Cambria" panose="02040503050406030204" pitchFamily="18" charset="0"/>
                <a:ea typeface="Cambria" panose="02040503050406030204" pitchFamily="18" charset="0"/>
              </a:rPr>
              <a:t>Stay abreast of any new information coming from us</a:t>
            </a:r>
            <a:r>
              <a:rPr lang="en-US" sz="1200" b="1" baseline="0" dirty="0">
                <a:latin typeface="Cambria" panose="02040503050406030204" pitchFamily="18" charset="0"/>
                <a:ea typeface="Cambria" panose="02040503050406030204" pitchFamily="18" charset="0"/>
              </a:rPr>
              <a:t> </a:t>
            </a:r>
            <a:r>
              <a:rPr lang="en-US" altLang="en-US" b="1" dirty="0">
                <a:latin typeface="Arial" panose="020B0604020202020204" pitchFamily="34" charset="0"/>
                <a:cs typeface="Arial" panose="020B0604020202020204" pitchFamily="34" charset="0"/>
              </a:rPr>
              <a:t>via Email Subscription – </a:t>
            </a:r>
            <a:endParaRPr lang="en-US" altLang="en-US" dirty="0">
              <a:latin typeface="Arial" panose="020B0604020202020204" pitchFamily="34" charset="0"/>
              <a:cs typeface="Arial" panose="020B0604020202020204" pitchFamily="34" charset="0"/>
            </a:endParaRPr>
          </a:p>
          <a:p>
            <a:pPr marL="231115" indent="-231115">
              <a:spcBef>
                <a:spcPct val="0"/>
              </a:spcBef>
              <a:buFont typeface="+mj-lt"/>
              <a:buAutoNum type="arabicPeriod"/>
            </a:pPr>
            <a:r>
              <a:rPr lang="en-US" altLang="en-US" dirty="0">
                <a:latin typeface="Arial" panose="020B0604020202020204" pitchFamily="34" charset="0"/>
                <a:cs typeface="Arial" panose="020B0604020202020204" pitchFamily="34" charset="0"/>
              </a:rPr>
              <a:t>Sign up for notifications about News, webinars, and training opportunities with NGS. </a:t>
            </a:r>
          </a:p>
          <a:p>
            <a:pPr marL="231115" indent="-231115">
              <a:spcBef>
                <a:spcPct val="0"/>
              </a:spcBef>
              <a:buFont typeface="+mj-lt"/>
              <a:buAutoNum type="arabicPeriod"/>
            </a:pPr>
            <a:r>
              <a:rPr lang="en-US" altLang="en-US" dirty="0">
                <a:latin typeface="Arial" panose="020B0604020202020204" pitchFamily="34" charset="0"/>
                <a:cs typeface="Arial" panose="020B0604020202020204" pitchFamily="34" charset="0"/>
              </a:rPr>
              <a:t>We also use our News subscription list to send out our quarterly NSRS Modernization Newsletter.</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76" indent="-287841" eaLnBrk="0" hangingPunct="0">
              <a:spcBef>
                <a:spcPct val="30000"/>
              </a:spcBef>
              <a:defRPr sz="1200">
                <a:solidFill>
                  <a:schemeClr val="tx1"/>
                </a:solidFill>
                <a:latin typeface="Calibri" pitchFamily="34" charset="0"/>
              </a:defRPr>
            </a:lvl2pPr>
            <a:lvl3pPr marL="1156269" indent="-230600" eaLnBrk="0" hangingPunct="0">
              <a:spcBef>
                <a:spcPct val="30000"/>
              </a:spcBef>
              <a:defRPr sz="1200">
                <a:solidFill>
                  <a:schemeClr val="tx1"/>
                </a:solidFill>
                <a:latin typeface="Calibri" pitchFamily="34" charset="0"/>
              </a:defRPr>
            </a:lvl3pPr>
            <a:lvl4pPr marL="1619102" indent="-230600" eaLnBrk="0" hangingPunct="0">
              <a:spcBef>
                <a:spcPct val="30000"/>
              </a:spcBef>
              <a:defRPr sz="1200">
                <a:solidFill>
                  <a:schemeClr val="tx1"/>
                </a:solidFill>
                <a:latin typeface="Calibri" pitchFamily="34" charset="0"/>
              </a:defRPr>
            </a:lvl4pPr>
            <a:lvl5pPr marL="2081937" indent="-230600" eaLnBrk="0" hangingPunct="0">
              <a:spcBef>
                <a:spcPct val="30000"/>
              </a:spcBef>
              <a:defRPr sz="1200">
                <a:solidFill>
                  <a:schemeClr val="tx1"/>
                </a:solidFill>
                <a:latin typeface="Calibri" pitchFamily="34" charset="0"/>
              </a:defRPr>
            </a:lvl5pPr>
            <a:lvl6pPr marL="2552949" indent="-230600" defTabSz="471012" eaLnBrk="0" fontAlgn="base" hangingPunct="0">
              <a:spcBef>
                <a:spcPct val="30000"/>
              </a:spcBef>
              <a:spcAft>
                <a:spcPct val="0"/>
              </a:spcAft>
              <a:defRPr sz="1200">
                <a:solidFill>
                  <a:schemeClr val="tx1"/>
                </a:solidFill>
                <a:latin typeface="Calibri" pitchFamily="34" charset="0"/>
              </a:defRPr>
            </a:lvl6pPr>
            <a:lvl7pPr marL="3023960" indent="-230600" defTabSz="471012" eaLnBrk="0" fontAlgn="base" hangingPunct="0">
              <a:spcBef>
                <a:spcPct val="30000"/>
              </a:spcBef>
              <a:spcAft>
                <a:spcPct val="0"/>
              </a:spcAft>
              <a:defRPr sz="1200">
                <a:solidFill>
                  <a:schemeClr val="tx1"/>
                </a:solidFill>
                <a:latin typeface="Calibri" pitchFamily="34" charset="0"/>
              </a:defRPr>
            </a:lvl7pPr>
            <a:lvl8pPr marL="3494971" indent="-230600" defTabSz="471012" eaLnBrk="0" fontAlgn="base" hangingPunct="0">
              <a:spcBef>
                <a:spcPct val="30000"/>
              </a:spcBef>
              <a:spcAft>
                <a:spcPct val="0"/>
              </a:spcAft>
              <a:defRPr sz="1200">
                <a:solidFill>
                  <a:schemeClr val="tx1"/>
                </a:solidFill>
                <a:latin typeface="Calibri" pitchFamily="34" charset="0"/>
              </a:defRPr>
            </a:lvl8pPr>
            <a:lvl9pPr marL="3965983" indent="-230600" defTabSz="471012" eaLnBrk="0" fontAlgn="base" hangingPunct="0">
              <a:spcBef>
                <a:spcPct val="30000"/>
              </a:spcBef>
              <a:spcAft>
                <a:spcPct val="0"/>
              </a:spcAft>
              <a:defRPr sz="1200">
                <a:solidFill>
                  <a:schemeClr val="tx1"/>
                </a:solidFill>
                <a:latin typeface="Calibri"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3287DD4-DB9E-4F0A-B145-24E10F384AA7}" type="slidenum">
              <a:rPr kumimoji="0" lang="en-US" altLang="en-US" sz="1200" b="0" i="0" u="none" strike="noStrike" kern="1200" cap="none" spc="0" normalizeH="0" baseline="0" noProof="0" smtClean="0">
                <a:ln>
                  <a:noFill/>
                </a:ln>
                <a:solidFill>
                  <a:srgbClr val="000000"/>
                </a:solidFill>
                <a:effectLst/>
                <a:uLnTx/>
                <a:uFillTx/>
                <a:latin typeface="Gill Sans MT"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114</a:t>
            </a:fld>
            <a:endParaRPr kumimoji="0" lang="en-US" altLang="en-US" sz="1200" b="0" i="0" u="none" strike="noStrike" kern="1200" cap="none" spc="0" normalizeH="0" baseline="0" noProof="0">
              <a:ln>
                <a:noFill/>
              </a:ln>
              <a:solidFill>
                <a:srgbClr val="000000"/>
              </a:solidFill>
              <a:effectLst/>
              <a:uLnTx/>
              <a:uFillTx/>
              <a:latin typeface="Gill Sans MT" pitchFamily="34" charset="0"/>
              <a:ea typeface="MS PGothic" pitchFamily="34" charset="-128"/>
              <a:cs typeface="+mn-cs"/>
            </a:endParaRPr>
          </a:p>
        </p:txBody>
      </p:sp>
    </p:spTree>
    <p:extLst>
      <p:ext uri="{BB962C8B-B14F-4D97-AF65-F5344CB8AC3E}">
        <p14:creationId xmlns:p14="http://schemas.microsoft.com/office/powerpoint/2010/main" val="331758871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7020" indent="-291161" eaLnBrk="0" hangingPunct="0">
              <a:defRPr>
                <a:solidFill>
                  <a:schemeClr val="tx1"/>
                </a:solidFill>
                <a:latin typeface="Calibri" pitchFamily="34" charset="0"/>
                <a:ea typeface="ＭＳ Ｐゴシック" pitchFamily="34" charset="-128"/>
              </a:defRPr>
            </a:lvl2pPr>
            <a:lvl3pPr marL="1164647" indent="-232929" eaLnBrk="0" hangingPunct="0">
              <a:defRPr>
                <a:solidFill>
                  <a:schemeClr val="tx1"/>
                </a:solidFill>
                <a:latin typeface="Calibri" pitchFamily="34" charset="0"/>
                <a:ea typeface="ＭＳ Ｐゴシック" pitchFamily="34" charset="-128"/>
              </a:defRPr>
            </a:lvl3pPr>
            <a:lvl4pPr marL="1630505" indent="-232929" eaLnBrk="0" hangingPunct="0">
              <a:defRPr>
                <a:solidFill>
                  <a:schemeClr val="tx1"/>
                </a:solidFill>
                <a:latin typeface="Calibri" pitchFamily="34" charset="0"/>
                <a:ea typeface="ＭＳ Ｐゴシック" pitchFamily="34" charset="-128"/>
              </a:defRPr>
            </a:lvl4pPr>
            <a:lvl5pPr marL="2096365" indent="-232929" eaLnBrk="0" hangingPunct="0">
              <a:defRPr>
                <a:solidFill>
                  <a:schemeClr val="tx1"/>
                </a:solidFill>
                <a:latin typeface="Calibri" pitchFamily="34" charset="0"/>
                <a:ea typeface="ＭＳ Ｐゴシック" pitchFamily="34" charset="-128"/>
              </a:defRPr>
            </a:lvl5pPr>
            <a:lvl6pPr marL="2562224"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8082"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941"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800"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26C3BD8-B2E5-4319-9CBE-B60D43F31E53}"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115</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451923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NGS has been inconsistent with these top two words.  </a:t>
            </a:r>
          </a:p>
          <a:p>
            <a:r>
              <a:rPr lang="en-US" dirty="0"/>
              <a:t>Going forward, we will use them as:</a:t>
            </a:r>
          </a:p>
          <a:p>
            <a:pPr lvl="1"/>
            <a:r>
              <a:rPr lang="en-US" dirty="0"/>
              <a:t>Conversion:  Meaning to change the type of coordinate without changing the datum or frame</a:t>
            </a:r>
          </a:p>
          <a:p>
            <a:pPr lvl="1"/>
            <a:r>
              <a:rPr lang="en-US" dirty="0"/>
              <a:t>e.g. change NAD 83(1986) latitude and longitude to NAD 83(1986) State Plane Coordinates</a:t>
            </a:r>
          </a:p>
          <a:p>
            <a:pPr lvl="1"/>
            <a:r>
              <a:rPr lang="en-US" dirty="0"/>
              <a:t>Transformation:  Meaning to change the datum or frame, without changing the type of coordinate</a:t>
            </a:r>
          </a:p>
          <a:p>
            <a:pPr lvl="1"/>
            <a:r>
              <a:rPr lang="en-US" dirty="0"/>
              <a:t>e.g. changing an NAD 27 latitude &amp; longitude to an NAD 83(1986) latitude &amp; longitude</a:t>
            </a:r>
          </a:p>
          <a:p>
            <a:endParaRPr lang="en-US" dirty="0"/>
          </a:p>
          <a:p>
            <a:r>
              <a:rPr lang="en-US" dirty="0"/>
              <a:t>So, “NADCON” which transforms coordinates between datums could have been called “NADTRAN.” </a:t>
            </a:r>
            <a:r>
              <a:rPr lang="en-US" dirty="0" err="1"/>
              <a:t>C’est</a:t>
            </a:r>
            <a:r>
              <a:rPr lang="en-US" dirty="0"/>
              <a:t> la vie.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3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258465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tint val="75000"/>
                  </a:schemeClr>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latin typeface="Cambria" panose="02040503050406030204" pitchFamily="18" charset="0"/>
              </a:defRPr>
            </a:lvl1pPr>
          </a:lstStyle>
          <a:p>
            <a:fld id="{7AD4DCD3-172B-4990-80A6-45F69410C25B}" type="slidenum">
              <a:rPr lang="en-US" altLang="en-US" smtClean="0"/>
              <a:pPr/>
              <a:t>‹#›</a:t>
            </a:fld>
            <a:endParaRPr lang="en-US" altLang="en-US" dirty="0"/>
          </a:p>
        </p:txBody>
      </p:sp>
    </p:spTree>
    <p:extLst>
      <p:ext uri="{BB962C8B-B14F-4D97-AF65-F5344CB8AC3E}">
        <p14:creationId xmlns:p14="http://schemas.microsoft.com/office/powerpoint/2010/main" val="204932451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3pP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3F9F2551-1627-42C2-8EE4-F0696550841B}" type="slidenum">
              <a:rPr lang="en-US" altLang="en-US"/>
              <a:pPr/>
              <a:t>‹#›</a:t>
            </a:fld>
            <a:endParaRPr lang="en-US" altLang="en-US"/>
          </a:p>
        </p:txBody>
      </p:sp>
    </p:spTree>
    <p:extLst>
      <p:ext uri="{BB962C8B-B14F-4D97-AF65-F5344CB8AC3E}">
        <p14:creationId xmlns:p14="http://schemas.microsoft.com/office/powerpoint/2010/main" val="24211186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3pP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03205511-6016-4975-8BAC-A5CCC9C5C389}" type="slidenum">
              <a:rPr lang="en-US" altLang="en-US"/>
              <a:pPr/>
              <a:t>‹#›</a:t>
            </a:fld>
            <a:endParaRPr lang="en-US" altLang="en-US"/>
          </a:p>
        </p:txBody>
      </p:sp>
    </p:spTree>
    <p:extLst>
      <p:ext uri="{BB962C8B-B14F-4D97-AF65-F5344CB8AC3E}">
        <p14:creationId xmlns:p14="http://schemas.microsoft.com/office/powerpoint/2010/main" val="118552694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Grey Layout">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59083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76063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96915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0539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524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1265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6329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8711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aseline="0">
                <a:latin typeface="Cambria" panose="02040503050406030204" pitchFamily="18" charset="0"/>
              </a:defRPr>
            </a:lvl1pPr>
            <a:lvl2pPr>
              <a:defRPr>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84C1C367-1155-47A8-B187-ABB1E4FCD3DE}" type="slidenum">
              <a:rPr lang="en-US" altLang="en-US"/>
              <a:pPr/>
              <a:t>‹#›</a:t>
            </a:fld>
            <a:endParaRPr lang="en-US" altLang="en-US" dirty="0"/>
          </a:p>
        </p:txBody>
      </p:sp>
    </p:spTree>
    <p:extLst>
      <p:ext uri="{BB962C8B-B14F-4D97-AF65-F5344CB8AC3E}">
        <p14:creationId xmlns:p14="http://schemas.microsoft.com/office/powerpoint/2010/main" val="9825556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587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45754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07747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6802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0176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Graph Slide">
    <p:spTree>
      <p:nvGrpSpPr>
        <p:cNvPr id="1" name=""/>
        <p:cNvGrpSpPr/>
        <p:nvPr/>
      </p:nvGrpSpPr>
      <p:grpSpPr>
        <a:xfrm>
          <a:off x="0" y="0"/>
          <a:ext cx="0" cy="0"/>
          <a:chOff x="0" y="0"/>
          <a:chExt cx="0" cy="0"/>
        </a:xfrm>
      </p:grpSpPr>
      <p:sp>
        <p:nvSpPr>
          <p:cNvPr id="4" name="Chart Placeholder 3"/>
          <p:cNvSpPr>
            <a:spLocks noGrp="1"/>
          </p:cNvSpPr>
          <p:nvPr>
            <p:ph type="chart" sz="quarter" idx="32"/>
          </p:nvPr>
        </p:nvSpPr>
        <p:spPr>
          <a:xfrm>
            <a:off x="457201" y="1600200"/>
            <a:ext cx="8194076" cy="4267200"/>
          </a:xfrm>
          <a:prstGeom prst="rect">
            <a:avLst/>
          </a:prstGeom>
        </p:spPr>
        <p:txBody>
          <a:bodyPr anchor="ctr"/>
          <a:lstStyle>
            <a:lvl1pPr algn="ctr">
              <a:defRPr/>
            </a:lvl1pPr>
          </a:lstStyle>
          <a:p>
            <a:endParaRPr lang="en-US" dirty="0"/>
          </a:p>
        </p:txBody>
      </p:sp>
      <p:sp>
        <p:nvSpPr>
          <p:cNvPr id="5" name="Title 5"/>
          <p:cNvSpPr>
            <a:spLocks noGrp="1"/>
          </p:cNvSpPr>
          <p:nvPr>
            <p:ph type="title" hasCustomPrompt="1"/>
          </p:nvPr>
        </p:nvSpPr>
        <p:spPr>
          <a:xfrm>
            <a:off x="457200" y="357634"/>
            <a:ext cx="8229600" cy="729745"/>
          </a:xfrm>
        </p:spPr>
        <p:txBody>
          <a:bodyPr/>
          <a:lstStyle>
            <a:lvl1pPr>
              <a:defRPr baseline="0"/>
            </a:lvl1pPr>
          </a:lstStyle>
          <a:p>
            <a:r>
              <a:rPr lang="en-US" dirty="0"/>
              <a:t>Title = 32 </a:t>
            </a:r>
            <a:r>
              <a:rPr lang="en-US" dirty="0" err="1"/>
              <a:t>pt</a:t>
            </a:r>
            <a:r>
              <a:rPr lang="en-US" dirty="0"/>
              <a:t> Calibri</a:t>
            </a:r>
          </a:p>
        </p:txBody>
      </p:sp>
    </p:spTree>
    <p:extLst>
      <p:ext uri="{BB962C8B-B14F-4D97-AF65-F5344CB8AC3E}">
        <p14:creationId xmlns:p14="http://schemas.microsoft.com/office/powerpoint/2010/main" val="30222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16" name="Text Placeholder 15"/>
          <p:cNvSpPr>
            <a:spLocks noGrp="1"/>
          </p:cNvSpPr>
          <p:nvPr>
            <p:ph type="body" sz="quarter" idx="30" hasCustomPrompt="1"/>
          </p:nvPr>
        </p:nvSpPr>
        <p:spPr>
          <a:xfrm>
            <a:off x="457200" y="1600200"/>
            <a:ext cx="8229600" cy="4267200"/>
          </a:xfrm>
          <a:prstGeom prst="rect">
            <a:avLst/>
          </a:prstGeom>
        </p:spPr>
        <p:txBody>
          <a:bodyPr>
            <a:normAutofit/>
          </a:bodyPr>
          <a:lstStyle>
            <a:lvl1pPr marL="342900" indent="-342900">
              <a:buClr>
                <a:schemeClr val="accent2"/>
              </a:buClr>
              <a:buFont typeface="Arial" charset="0"/>
              <a:buChar char="•"/>
              <a:defRPr sz="2800">
                <a:solidFill>
                  <a:schemeClr val="bg1"/>
                </a:solidFill>
              </a:defRPr>
            </a:lvl1pPr>
            <a:lvl2pPr>
              <a:defRPr sz="1600" b="0" i="0">
                <a:latin typeface="Calibri" charset="0"/>
                <a:ea typeface="Calibri" charset="0"/>
                <a:cs typeface="Calibri" charset="0"/>
              </a:defRPr>
            </a:lvl2pPr>
            <a:lvl3pPr>
              <a:defRPr sz="1400" b="0" i="0">
                <a:latin typeface="Calibri" charset="0"/>
                <a:ea typeface="Calibri" charset="0"/>
                <a:cs typeface="Calibri" charset="0"/>
              </a:defRPr>
            </a:lvl3pPr>
            <a:lvl4pPr>
              <a:defRPr sz="1400" b="0" i="0">
                <a:latin typeface="Calibri" charset="0"/>
                <a:ea typeface="Calibri" charset="0"/>
                <a:cs typeface="Calibri" charset="0"/>
              </a:defRPr>
            </a:lvl4pPr>
            <a:lvl5pPr>
              <a:defRPr sz="1400" b="0" i="0">
                <a:latin typeface="Calibri" charset="0"/>
                <a:ea typeface="Calibri" charset="0"/>
                <a:cs typeface="Calibri" charset="0"/>
              </a:defRPr>
            </a:lvl5pPr>
          </a:lstStyle>
          <a:p>
            <a:pPr lvl="0"/>
            <a:r>
              <a:rPr lang="en-US" dirty="0"/>
              <a:t>Text = 28 </a:t>
            </a:r>
            <a:r>
              <a:rPr lang="en-US" dirty="0" err="1"/>
              <a:t>pt</a:t>
            </a:r>
            <a:r>
              <a:rPr lang="en-US" dirty="0"/>
              <a:t> Calibri</a:t>
            </a:r>
          </a:p>
        </p:txBody>
      </p:sp>
      <p:sp>
        <p:nvSpPr>
          <p:cNvPr id="4" name="Title 5"/>
          <p:cNvSpPr>
            <a:spLocks noGrp="1"/>
          </p:cNvSpPr>
          <p:nvPr>
            <p:ph type="title" hasCustomPrompt="1"/>
          </p:nvPr>
        </p:nvSpPr>
        <p:spPr>
          <a:xfrm>
            <a:off x="457200" y="357634"/>
            <a:ext cx="8229600" cy="729745"/>
          </a:xfrm>
        </p:spPr>
        <p:txBody>
          <a:bodyPr/>
          <a:lstStyle>
            <a:lvl1pPr>
              <a:defRPr baseline="0"/>
            </a:lvl1pPr>
          </a:lstStyle>
          <a:p>
            <a:r>
              <a:rPr lang="en-US" dirty="0"/>
              <a:t>Title = 32 </a:t>
            </a:r>
            <a:r>
              <a:rPr lang="en-US" dirty="0" err="1"/>
              <a:t>pt</a:t>
            </a:r>
            <a:r>
              <a:rPr lang="en-US" dirty="0"/>
              <a:t> Calibri</a:t>
            </a:r>
          </a:p>
        </p:txBody>
      </p:sp>
    </p:spTree>
    <p:extLst>
      <p:ext uri="{BB962C8B-B14F-4D97-AF65-F5344CB8AC3E}">
        <p14:creationId xmlns:p14="http://schemas.microsoft.com/office/powerpoint/2010/main" val="404144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
        <p:nvSpPr>
          <p:cNvPr id="17" name="bk object 17"/>
          <p:cNvSpPr/>
          <p:nvPr/>
        </p:nvSpPr>
        <p:spPr>
          <a:xfrm>
            <a:off x="0" y="3387855"/>
            <a:ext cx="9144000" cy="3470275"/>
          </a:xfrm>
          <a:custGeom>
            <a:avLst/>
            <a:gdLst/>
            <a:ahLst/>
            <a:cxnLst/>
            <a:rect l="l" t="t" r="r" b="b"/>
            <a:pathLst>
              <a:path w="9144000" h="3470275">
                <a:moveTo>
                  <a:pt x="4572000" y="0"/>
                </a:moveTo>
                <a:lnTo>
                  <a:pt x="4523440" y="209"/>
                </a:lnTo>
                <a:lnTo>
                  <a:pt x="4474980" y="837"/>
                </a:lnTo>
                <a:lnTo>
                  <a:pt x="4426623" y="1880"/>
                </a:lnTo>
                <a:lnTo>
                  <a:pt x="4378369" y="3338"/>
                </a:lnTo>
                <a:lnTo>
                  <a:pt x="4330220" y="5209"/>
                </a:lnTo>
                <a:lnTo>
                  <a:pt x="4282178" y="7491"/>
                </a:lnTo>
                <a:lnTo>
                  <a:pt x="4234245" y="10183"/>
                </a:lnTo>
                <a:lnTo>
                  <a:pt x="4186423" y="13282"/>
                </a:lnTo>
                <a:lnTo>
                  <a:pt x="4138713" y="16786"/>
                </a:lnTo>
                <a:lnTo>
                  <a:pt x="4091117" y="20695"/>
                </a:lnTo>
                <a:lnTo>
                  <a:pt x="4043636" y="25007"/>
                </a:lnTo>
                <a:lnTo>
                  <a:pt x="3996273" y="29719"/>
                </a:lnTo>
                <a:lnTo>
                  <a:pt x="3949029" y="34830"/>
                </a:lnTo>
                <a:lnTo>
                  <a:pt x="3901906" y="40339"/>
                </a:lnTo>
                <a:lnTo>
                  <a:pt x="3854905" y="46243"/>
                </a:lnTo>
                <a:lnTo>
                  <a:pt x="3808029" y="52541"/>
                </a:lnTo>
                <a:lnTo>
                  <a:pt x="3761278" y="59231"/>
                </a:lnTo>
                <a:lnTo>
                  <a:pt x="3714656" y="66311"/>
                </a:lnTo>
                <a:lnTo>
                  <a:pt x="3668163" y="73780"/>
                </a:lnTo>
                <a:lnTo>
                  <a:pt x="3621801" y="81636"/>
                </a:lnTo>
                <a:lnTo>
                  <a:pt x="3575572" y="89878"/>
                </a:lnTo>
                <a:lnTo>
                  <a:pt x="3529478" y="98503"/>
                </a:lnTo>
                <a:lnTo>
                  <a:pt x="3483520" y="107509"/>
                </a:lnTo>
                <a:lnTo>
                  <a:pt x="3437701" y="116896"/>
                </a:lnTo>
                <a:lnTo>
                  <a:pt x="3392021" y="126661"/>
                </a:lnTo>
                <a:lnTo>
                  <a:pt x="3346483" y="136803"/>
                </a:lnTo>
                <a:lnTo>
                  <a:pt x="3301088" y="147320"/>
                </a:lnTo>
                <a:lnTo>
                  <a:pt x="3255838" y="158210"/>
                </a:lnTo>
                <a:lnTo>
                  <a:pt x="3210735" y="169471"/>
                </a:lnTo>
                <a:lnTo>
                  <a:pt x="3165781" y="181102"/>
                </a:lnTo>
                <a:lnTo>
                  <a:pt x="3120976" y="193102"/>
                </a:lnTo>
                <a:lnTo>
                  <a:pt x="3076324" y="205467"/>
                </a:lnTo>
                <a:lnTo>
                  <a:pt x="3031825" y="218198"/>
                </a:lnTo>
                <a:lnTo>
                  <a:pt x="2987482" y="231291"/>
                </a:lnTo>
                <a:lnTo>
                  <a:pt x="2943296" y="244745"/>
                </a:lnTo>
                <a:lnTo>
                  <a:pt x="2899269" y="258559"/>
                </a:lnTo>
                <a:lnTo>
                  <a:pt x="2855402" y="272730"/>
                </a:lnTo>
                <a:lnTo>
                  <a:pt x="2811698" y="287258"/>
                </a:lnTo>
                <a:lnTo>
                  <a:pt x="2768158" y="302139"/>
                </a:lnTo>
                <a:lnTo>
                  <a:pt x="2724783" y="317374"/>
                </a:lnTo>
                <a:lnTo>
                  <a:pt x="2681576" y="332959"/>
                </a:lnTo>
                <a:lnTo>
                  <a:pt x="2638538" y="348893"/>
                </a:lnTo>
                <a:lnTo>
                  <a:pt x="2595672" y="365175"/>
                </a:lnTo>
                <a:lnTo>
                  <a:pt x="2552978" y="381802"/>
                </a:lnTo>
                <a:lnTo>
                  <a:pt x="2510458" y="398774"/>
                </a:lnTo>
                <a:lnTo>
                  <a:pt x="2468114" y="416088"/>
                </a:lnTo>
                <a:lnTo>
                  <a:pt x="2425949" y="433742"/>
                </a:lnTo>
                <a:lnTo>
                  <a:pt x="2383963" y="451735"/>
                </a:lnTo>
                <a:lnTo>
                  <a:pt x="2342158" y="470065"/>
                </a:lnTo>
                <a:lnTo>
                  <a:pt x="2300536" y="488730"/>
                </a:lnTo>
                <a:lnTo>
                  <a:pt x="2259099" y="507730"/>
                </a:lnTo>
                <a:lnTo>
                  <a:pt x="2217849" y="527061"/>
                </a:lnTo>
                <a:lnTo>
                  <a:pt x="2176787" y="546722"/>
                </a:lnTo>
                <a:lnTo>
                  <a:pt x="2135915" y="566712"/>
                </a:lnTo>
                <a:lnTo>
                  <a:pt x="2095234" y="587028"/>
                </a:lnTo>
                <a:lnTo>
                  <a:pt x="2054747" y="607670"/>
                </a:lnTo>
                <a:lnTo>
                  <a:pt x="2014455" y="628635"/>
                </a:lnTo>
                <a:lnTo>
                  <a:pt x="1974360" y="649921"/>
                </a:lnTo>
                <a:lnTo>
                  <a:pt x="1934464" y="671528"/>
                </a:lnTo>
                <a:lnTo>
                  <a:pt x="1894767" y="693452"/>
                </a:lnTo>
                <a:lnTo>
                  <a:pt x="1855273" y="715694"/>
                </a:lnTo>
                <a:lnTo>
                  <a:pt x="1815983" y="738249"/>
                </a:lnTo>
                <a:lnTo>
                  <a:pt x="1776898" y="761118"/>
                </a:lnTo>
                <a:lnTo>
                  <a:pt x="1738021" y="784298"/>
                </a:lnTo>
                <a:lnTo>
                  <a:pt x="1699352" y="807788"/>
                </a:lnTo>
                <a:lnTo>
                  <a:pt x="1660895" y="831586"/>
                </a:lnTo>
                <a:lnTo>
                  <a:pt x="1622649" y="855689"/>
                </a:lnTo>
                <a:lnTo>
                  <a:pt x="1584618" y="880097"/>
                </a:lnTo>
                <a:lnTo>
                  <a:pt x="1546803" y="904808"/>
                </a:lnTo>
                <a:lnTo>
                  <a:pt x="1509205" y="929820"/>
                </a:lnTo>
                <a:lnTo>
                  <a:pt x="1471826" y="955131"/>
                </a:lnTo>
                <a:lnTo>
                  <a:pt x="1434669" y="980739"/>
                </a:lnTo>
                <a:lnTo>
                  <a:pt x="1397735" y="1006644"/>
                </a:lnTo>
                <a:lnTo>
                  <a:pt x="1361025" y="1032842"/>
                </a:lnTo>
                <a:lnTo>
                  <a:pt x="1324541" y="1059333"/>
                </a:lnTo>
                <a:lnTo>
                  <a:pt x="1288285" y="1086115"/>
                </a:lnTo>
                <a:lnTo>
                  <a:pt x="1252259" y="1113185"/>
                </a:lnTo>
                <a:lnTo>
                  <a:pt x="1216464" y="1140543"/>
                </a:lnTo>
                <a:lnTo>
                  <a:pt x="1180903" y="1168186"/>
                </a:lnTo>
                <a:lnTo>
                  <a:pt x="1145576" y="1196113"/>
                </a:lnTo>
                <a:lnTo>
                  <a:pt x="1110486" y="1224322"/>
                </a:lnTo>
                <a:lnTo>
                  <a:pt x="1075634" y="1252811"/>
                </a:lnTo>
                <a:lnTo>
                  <a:pt x="1041023" y="1281579"/>
                </a:lnTo>
                <a:lnTo>
                  <a:pt x="1006653" y="1310624"/>
                </a:lnTo>
                <a:lnTo>
                  <a:pt x="972527" y="1339944"/>
                </a:lnTo>
                <a:lnTo>
                  <a:pt x="938646" y="1369537"/>
                </a:lnTo>
                <a:lnTo>
                  <a:pt x="905012" y="1399403"/>
                </a:lnTo>
                <a:lnTo>
                  <a:pt x="871627" y="1429538"/>
                </a:lnTo>
                <a:lnTo>
                  <a:pt x="838492" y="1459941"/>
                </a:lnTo>
                <a:lnTo>
                  <a:pt x="805609" y="1490611"/>
                </a:lnTo>
                <a:lnTo>
                  <a:pt x="772980" y="1521546"/>
                </a:lnTo>
                <a:lnTo>
                  <a:pt x="740607" y="1552744"/>
                </a:lnTo>
                <a:lnTo>
                  <a:pt x="708491" y="1584204"/>
                </a:lnTo>
                <a:lnTo>
                  <a:pt x="676635" y="1615923"/>
                </a:lnTo>
                <a:lnTo>
                  <a:pt x="645039" y="1647900"/>
                </a:lnTo>
                <a:lnTo>
                  <a:pt x="613705" y="1680134"/>
                </a:lnTo>
                <a:lnTo>
                  <a:pt x="582636" y="1712622"/>
                </a:lnTo>
                <a:lnTo>
                  <a:pt x="551833" y="1745363"/>
                </a:lnTo>
                <a:lnTo>
                  <a:pt x="521298" y="1778354"/>
                </a:lnTo>
                <a:lnTo>
                  <a:pt x="491032" y="1811596"/>
                </a:lnTo>
                <a:lnTo>
                  <a:pt x="461037" y="1845085"/>
                </a:lnTo>
                <a:lnTo>
                  <a:pt x="431315" y="1878819"/>
                </a:lnTo>
                <a:lnTo>
                  <a:pt x="401868" y="1912799"/>
                </a:lnTo>
                <a:lnTo>
                  <a:pt x="372697" y="1947020"/>
                </a:lnTo>
                <a:lnTo>
                  <a:pt x="343804" y="1981482"/>
                </a:lnTo>
                <a:lnTo>
                  <a:pt x="315191" y="2016184"/>
                </a:lnTo>
                <a:lnTo>
                  <a:pt x="286860" y="2051123"/>
                </a:lnTo>
                <a:lnTo>
                  <a:pt x="258812" y="2086297"/>
                </a:lnTo>
                <a:lnTo>
                  <a:pt x="231049" y="2121705"/>
                </a:lnTo>
                <a:lnTo>
                  <a:pt x="203572" y="2157346"/>
                </a:lnTo>
                <a:lnTo>
                  <a:pt x="176384" y="2193217"/>
                </a:lnTo>
                <a:lnTo>
                  <a:pt x="149487" y="2229316"/>
                </a:lnTo>
                <a:lnTo>
                  <a:pt x="122881" y="2265643"/>
                </a:lnTo>
                <a:lnTo>
                  <a:pt x="96569" y="2302195"/>
                </a:lnTo>
                <a:lnTo>
                  <a:pt x="70552" y="2338970"/>
                </a:lnTo>
                <a:lnTo>
                  <a:pt x="44832" y="2375968"/>
                </a:lnTo>
                <a:lnTo>
                  <a:pt x="19411" y="2413185"/>
                </a:lnTo>
                <a:lnTo>
                  <a:pt x="0" y="3470146"/>
                </a:lnTo>
                <a:lnTo>
                  <a:pt x="9144000" y="3470146"/>
                </a:lnTo>
                <a:lnTo>
                  <a:pt x="9144000" y="2442078"/>
                </a:lnTo>
                <a:lnTo>
                  <a:pt x="9124571" y="2413123"/>
                </a:lnTo>
                <a:lnTo>
                  <a:pt x="9099152" y="2375907"/>
                </a:lnTo>
                <a:lnTo>
                  <a:pt x="9073434" y="2338911"/>
                </a:lnTo>
                <a:lnTo>
                  <a:pt x="9047419" y="2302137"/>
                </a:lnTo>
                <a:lnTo>
                  <a:pt x="9021109" y="2265587"/>
                </a:lnTo>
                <a:lnTo>
                  <a:pt x="8994505" y="2229262"/>
                </a:lnTo>
                <a:lnTo>
                  <a:pt x="8967609" y="2193163"/>
                </a:lnTo>
                <a:lnTo>
                  <a:pt x="8940424" y="2157294"/>
                </a:lnTo>
                <a:lnTo>
                  <a:pt x="8912949" y="2121655"/>
                </a:lnTo>
                <a:lnTo>
                  <a:pt x="8885188" y="2086248"/>
                </a:lnTo>
                <a:lnTo>
                  <a:pt x="8857142" y="2051075"/>
                </a:lnTo>
                <a:lnTo>
                  <a:pt x="8828813" y="2016138"/>
                </a:lnTo>
                <a:lnTo>
                  <a:pt x="8800202" y="1981437"/>
                </a:lnTo>
                <a:lnTo>
                  <a:pt x="8771311" y="1946976"/>
                </a:lnTo>
                <a:lnTo>
                  <a:pt x="8742143" y="1912756"/>
                </a:lnTo>
                <a:lnTo>
                  <a:pt x="8712698" y="1878778"/>
                </a:lnTo>
                <a:lnTo>
                  <a:pt x="8682978" y="1845045"/>
                </a:lnTo>
                <a:lnTo>
                  <a:pt x="8652985" y="1811557"/>
                </a:lnTo>
                <a:lnTo>
                  <a:pt x="8622721" y="1778317"/>
                </a:lnTo>
                <a:lnTo>
                  <a:pt x="8592188" y="1745326"/>
                </a:lnTo>
                <a:lnTo>
                  <a:pt x="8561387" y="1712586"/>
                </a:lnTo>
                <a:lnTo>
                  <a:pt x="8530320" y="1680099"/>
                </a:lnTo>
                <a:lnTo>
                  <a:pt x="8498989" y="1647867"/>
                </a:lnTo>
                <a:lnTo>
                  <a:pt x="8467395" y="1615891"/>
                </a:lnTo>
                <a:lnTo>
                  <a:pt x="8435540" y="1584173"/>
                </a:lnTo>
                <a:lnTo>
                  <a:pt x="8403426" y="1552714"/>
                </a:lnTo>
                <a:lnTo>
                  <a:pt x="8371055" y="1521517"/>
                </a:lnTo>
                <a:lnTo>
                  <a:pt x="8338428" y="1490583"/>
                </a:lnTo>
                <a:lnTo>
                  <a:pt x="8305548" y="1459914"/>
                </a:lnTo>
                <a:lnTo>
                  <a:pt x="8272415" y="1429511"/>
                </a:lnTo>
                <a:lnTo>
                  <a:pt x="8239031" y="1399377"/>
                </a:lnTo>
                <a:lnTo>
                  <a:pt x="8205399" y="1369513"/>
                </a:lnTo>
                <a:lnTo>
                  <a:pt x="8171520" y="1339920"/>
                </a:lnTo>
                <a:lnTo>
                  <a:pt x="8137396" y="1310601"/>
                </a:lnTo>
                <a:lnTo>
                  <a:pt x="8103028" y="1281557"/>
                </a:lnTo>
                <a:lnTo>
                  <a:pt x="8068418" y="1252790"/>
                </a:lnTo>
                <a:lnTo>
                  <a:pt x="8033568" y="1224301"/>
                </a:lnTo>
                <a:lnTo>
                  <a:pt x="7998480" y="1196093"/>
                </a:lnTo>
                <a:lnTo>
                  <a:pt x="7963155" y="1168167"/>
                </a:lnTo>
                <a:lnTo>
                  <a:pt x="7927595" y="1140524"/>
                </a:lnTo>
                <a:lnTo>
                  <a:pt x="7891802" y="1113167"/>
                </a:lnTo>
                <a:lnTo>
                  <a:pt x="7855777" y="1086098"/>
                </a:lnTo>
                <a:lnTo>
                  <a:pt x="7819523" y="1059317"/>
                </a:lnTo>
                <a:lnTo>
                  <a:pt x="7783041" y="1032827"/>
                </a:lnTo>
                <a:lnTo>
                  <a:pt x="7746332" y="1006629"/>
                </a:lnTo>
                <a:lnTo>
                  <a:pt x="7709399" y="980725"/>
                </a:lnTo>
                <a:lnTo>
                  <a:pt x="7672243" y="955117"/>
                </a:lnTo>
                <a:lnTo>
                  <a:pt x="7634866" y="929807"/>
                </a:lnTo>
                <a:lnTo>
                  <a:pt x="7597270" y="904795"/>
                </a:lnTo>
                <a:lnTo>
                  <a:pt x="7559456" y="880085"/>
                </a:lnTo>
                <a:lnTo>
                  <a:pt x="7521426" y="855678"/>
                </a:lnTo>
                <a:lnTo>
                  <a:pt x="7483181" y="831574"/>
                </a:lnTo>
                <a:lnTo>
                  <a:pt x="7444725" y="807777"/>
                </a:lnTo>
                <a:lnTo>
                  <a:pt x="7406057" y="784288"/>
                </a:lnTo>
                <a:lnTo>
                  <a:pt x="7367181" y="761108"/>
                </a:lnTo>
                <a:lnTo>
                  <a:pt x="7328097" y="738240"/>
                </a:lnTo>
                <a:lnTo>
                  <a:pt x="7288807" y="715685"/>
                </a:lnTo>
                <a:lnTo>
                  <a:pt x="7249314" y="693444"/>
                </a:lnTo>
                <a:lnTo>
                  <a:pt x="7209619" y="671520"/>
                </a:lnTo>
                <a:lnTo>
                  <a:pt x="7169723" y="649914"/>
                </a:lnTo>
                <a:lnTo>
                  <a:pt x="7129629" y="628628"/>
                </a:lnTo>
                <a:lnTo>
                  <a:pt x="7089338" y="607663"/>
                </a:lnTo>
                <a:lnTo>
                  <a:pt x="7048851" y="587022"/>
                </a:lnTo>
                <a:lnTo>
                  <a:pt x="7008171" y="566706"/>
                </a:lnTo>
                <a:lnTo>
                  <a:pt x="6967299" y="546716"/>
                </a:lnTo>
                <a:lnTo>
                  <a:pt x="6926238" y="527055"/>
                </a:lnTo>
                <a:lnTo>
                  <a:pt x="6884987" y="507724"/>
                </a:lnTo>
                <a:lnTo>
                  <a:pt x="6843551" y="488726"/>
                </a:lnTo>
                <a:lnTo>
                  <a:pt x="6801929" y="470060"/>
                </a:lnTo>
                <a:lnTo>
                  <a:pt x="6760125" y="451731"/>
                </a:lnTo>
                <a:lnTo>
                  <a:pt x="6718139" y="433738"/>
                </a:lnTo>
                <a:lnTo>
                  <a:pt x="6675973" y="416084"/>
                </a:lnTo>
                <a:lnTo>
                  <a:pt x="6633629" y="398770"/>
                </a:lnTo>
                <a:lnTo>
                  <a:pt x="6591110" y="381799"/>
                </a:lnTo>
                <a:lnTo>
                  <a:pt x="6548415" y="365172"/>
                </a:lnTo>
                <a:lnTo>
                  <a:pt x="6505548" y="348890"/>
                </a:lnTo>
                <a:lnTo>
                  <a:pt x="6462510" y="332956"/>
                </a:lnTo>
                <a:lnTo>
                  <a:pt x="6419303" y="317371"/>
                </a:lnTo>
                <a:lnTo>
                  <a:pt x="6375928" y="302137"/>
                </a:lnTo>
                <a:lnTo>
                  <a:pt x="6332387" y="287255"/>
                </a:lnTo>
                <a:lnTo>
                  <a:pt x="6288682" y="272728"/>
                </a:lnTo>
                <a:lnTo>
                  <a:pt x="6244814" y="258557"/>
                </a:lnTo>
                <a:lnTo>
                  <a:pt x="6200786" y="244743"/>
                </a:lnTo>
                <a:lnTo>
                  <a:pt x="6156599" y="231289"/>
                </a:lnTo>
                <a:lnTo>
                  <a:pt x="6112255" y="218196"/>
                </a:lnTo>
                <a:lnTo>
                  <a:pt x="6067755" y="205466"/>
                </a:lnTo>
                <a:lnTo>
                  <a:pt x="6023102" y="193101"/>
                </a:lnTo>
                <a:lnTo>
                  <a:pt x="5978297" y="181101"/>
                </a:lnTo>
                <a:lnTo>
                  <a:pt x="5933341" y="169470"/>
                </a:lnTo>
                <a:lnTo>
                  <a:pt x="5888236" y="158209"/>
                </a:lnTo>
                <a:lnTo>
                  <a:pt x="5842985" y="147319"/>
                </a:lnTo>
                <a:lnTo>
                  <a:pt x="5797589" y="136802"/>
                </a:lnTo>
                <a:lnTo>
                  <a:pt x="5752049" y="126661"/>
                </a:lnTo>
                <a:lnTo>
                  <a:pt x="5706367" y="116896"/>
                </a:lnTo>
                <a:lnTo>
                  <a:pt x="5660546" y="107509"/>
                </a:lnTo>
                <a:lnTo>
                  <a:pt x="5614586" y="98502"/>
                </a:lnTo>
                <a:lnTo>
                  <a:pt x="5568490" y="89877"/>
                </a:lnTo>
                <a:lnTo>
                  <a:pt x="5522259" y="81636"/>
                </a:lnTo>
                <a:lnTo>
                  <a:pt x="5475895" y="73780"/>
                </a:lnTo>
                <a:lnTo>
                  <a:pt x="5429400" y="66311"/>
                </a:lnTo>
                <a:lnTo>
                  <a:pt x="5382775" y="59230"/>
                </a:lnTo>
                <a:lnTo>
                  <a:pt x="5336023" y="52540"/>
                </a:lnTo>
                <a:lnTo>
                  <a:pt x="5289144" y="46243"/>
                </a:lnTo>
                <a:lnTo>
                  <a:pt x="5242141" y="40339"/>
                </a:lnTo>
                <a:lnTo>
                  <a:pt x="5195015" y="34830"/>
                </a:lnTo>
                <a:lnTo>
                  <a:pt x="5147768" y="29719"/>
                </a:lnTo>
                <a:lnTo>
                  <a:pt x="5100402" y="25007"/>
                </a:lnTo>
                <a:lnTo>
                  <a:pt x="5052918" y="20695"/>
                </a:lnTo>
                <a:lnTo>
                  <a:pt x="5005319" y="16786"/>
                </a:lnTo>
                <a:lnTo>
                  <a:pt x="4957605" y="13282"/>
                </a:lnTo>
                <a:lnTo>
                  <a:pt x="4909780" y="10183"/>
                </a:lnTo>
                <a:lnTo>
                  <a:pt x="4861843" y="7491"/>
                </a:lnTo>
                <a:lnTo>
                  <a:pt x="4813798" y="5209"/>
                </a:lnTo>
                <a:lnTo>
                  <a:pt x="4765646" y="3338"/>
                </a:lnTo>
                <a:lnTo>
                  <a:pt x="4717388" y="1880"/>
                </a:lnTo>
                <a:lnTo>
                  <a:pt x="4669026" y="837"/>
                </a:lnTo>
                <a:lnTo>
                  <a:pt x="4620563" y="209"/>
                </a:lnTo>
                <a:lnTo>
                  <a:pt x="4572000" y="0"/>
                </a:lnTo>
                <a:close/>
              </a:path>
            </a:pathLst>
          </a:custGeom>
          <a:solidFill>
            <a:srgbClr val="FFFFFF"/>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
        <p:nvSpPr>
          <p:cNvPr id="18" name="bk object 18"/>
          <p:cNvSpPr/>
          <p:nvPr/>
        </p:nvSpPr>
        <p:spPr>
          <a:xfrm>
            <a:off x="0" y="3391282"/>
            <a:ext cx="9144000" cy="3466719"/>
          </a:xfrm>
          <a:prstGeom prst="rect">
            <a:avLst/>
          </a:prstGeom>
          <a:blipFill>
            <a:blip r:embed="rId3"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
        <p:nvSpPr>
          <p:cNvPr id="19" name="bk object 19"/>
          <p:cNvSpPr/>
          <p:nvPr/>
        </p:nvSpPr>
        <p:spPr>
          <a:xfrm>
            <a:off x="0" y="3391280"/>
            <a:ext cx="9144000" cy="2446020"/>
          </a:xfrm>
          <a:custGeom>
            <a:avLst/>
            <a:gdLst/>
            <a:ahLst/>
            <a:cxnLst/>
            <a:rect l="l" t="t" r="r" b="b"/>
            <a:pathLst>
              <a:path w="9144000" h="2446020">
                <a:moveTo>
                  <a:pt x="9144000" y="2445675"/>
                </a:moveTo>
                <a:lnTo>
                  <a:pt x="9122205" y="2413185"/>
                </a:lnTo>
                <a:lnTo>
                  <a:pt x="9096793" y="2375968"/>
                </a:lnTo>
                <a:lnTo>
                  <a:pt x="9071082" y="2338970"/>
                </a:lnTo>
                <a:lnTo>
                  <a:pt x="9045074" y="2302195"/>
                </a:lnTo>
                <a:lnTo>
                  <a:pt x="9018771" y="2265643"/>
                </a:lnTo>
                <a:lnTo>
                  <a:pt x="8992174" y="2229316"/>
                </a:lnTo>
                <a:lnTo>
                  <a:pt x="8965286" y="2193217"/>
                </a:lnTo>
                <a:lnTo>
                  <a:pt x="8938107" y="2157346"/>
                </a:lnTo>
                <a:lnTo>
                  <a:pt x="8910640" y="2121705"/>
                </a:lnTo>
                <a:lnTo>
                  <a:pt x="8882886" y="2086297"/>
                </a:lnTo>
                <a:lnTo>
                  <a:pt x="8854848" y="2051123"/>
                </a:lnTo>
                <a:lnTo>
                  <a:pt x="8826526" y="2016184"/>
                </a:lnTo>
                <a:lnTo>
                  <a:pt x="8797922" y="1981482"/>
                </a:lnTo>
                <a:lnTo>
                  <a:pt x="8769039" y="1947020"/>
                </a:lnTo>
                <a:lnTo>
                  <a:pt x="8739878" y="1912799"/>
                </a:lnTo>
                <a:lnTo>
                  <a:pt x="8710441" y="1878819"/>
                </a:lnTo>
                <a:lnTo>
                  <a:pt x="8680729" y="1845085"/>
                </a:lnTo>
                <a:lnTo>
                  <a:pt x="8650744" y="1811596"/>
                </a:lnTo>
                <a:lnTo>
                  <a:pt x="8620488" y="1778354"/>
                </a:lnTo>
                <a:lnTo>
                  <a:pt x="8589963" y="1745363"/>
                </a:lnTo>
                <a:lnTo>
                  <a:pt x="8559170" y="1712622"/>
                </a:lnTo>
                <a:lnTo>
                  <a:pt x="8528111" y="1680134"/>
                </a:lnTo>
                <a:lnTo>
                  <a:pt x="8496788" y="1647900"/>
                </a:lnTo>
                <a:lnTo>
                  <a:pt x="8465202" y="1615923"/>
                </a:lnTo>
                <a:lnTo>
                  <a:pt x="8433356" y="1584204"/>
                </a:lnTo>
                <a:lnTo>
                  <a:pt x="8401251" y="1552744"/>
                </a:lnTo>
                <a:lnTo>
                  <a:pt x="8368888" y="1521546"/>
                </a:lnTo>
                <a:lnTo>
                  <a:pt x="8336270" y="1490611"/>
                </a:lnTo>
                <a:lnTo>
                  <a:pt x="8303398" y="1459941"/>
                </a:lnTo>
                <a:lnTo>
                  <a:pt x="8270273" y="1429538"/>
                </a:lnTo>
                <a:lnTo>
                  <a:pt x="8236899" y="1399403"/>
                </a:lnTo>
                <a:lnTo>
                  <a:pt x="8203276" y="1369537"/>
                </a:lnTo>
                <a:lnTo>
                  <a:pt x="8169405" y="1339944"/>
                </a:lnTo>
                <a:lnTo>
                  <a:pt x="8135290" y="1310624"/>
                </a:lnTo>
                <a:lnTo>
                  <a:pt x="8100931" y="1281579"/>
                </a:lnTo>
                <a:lnTo>
                  <a:pt x="8066330" y="1252811"/>
                </a:lnTo>
                <a:lnTo>
                  <a:pt x="8031490" y="1224322"/>
                </a:lnTo>
                <a:lnTo>
                  <a:pt x="7996411" y="1196113"/>
                </a:lnTo>
                <a:lnTo>
                  <a:pt x="7961095" y="1168186"/>
                </a:lnTo>
                <a:lnTo>
                  <a:pt x="7925544" y="1140543"/>
                </a:lnTo>
                <a:lnTo>
                  <a:pt x="7889761" y="1113185"/>
                </a:lnTo>
                <a:lnTo>
                  <a:pt x="7853746" y="1086115"/>
                </a:lnTo>
                <a:lnTo>
                  <a:pt x="7817501" y="1059333"/>
                </a:lnTo>
                <a:lnTo>
                  <a:pt x="7781028" y="1032842"/>
                </a:lnTo>
                <a:lnTo>
                  <a:pt x="7744330" y="1006644"/>
                </a:lnTo>
                <a:lnTo>
                  <a:pt x="7707406" y="980739"/>
                </a:lnTo>
                <a:lnTo>
                  <a:pt x="7670260" y="955131"/>
                </a:lnTo>
                <a:lnTo>
                  <a:pt x="7632893" y="929820"/>
                </a:lnTo>
                <a:lnTo>
                  <a:pt x="7595306" y="904808"/>
                </a:lnTo>
                <a:lnTo>
                  <a:pt x="7557502" y="880097"/>
                </a:lnTo>
                <a:lnTo>
                  <a:pt x="7519482" y="855689"/>
                </a:lnTo>
                <a:lnTo>
                  <a:pt x="7481248" y="831586"/>
                </a:lnTo>
                <a:lnTo>
                  <a:pt x="7442802" y="807788"/>
                </a:lnTo>
                <a:lnTo>
                  <a:pt x="7404144" y="784298"/>
                </a:lnTo>
                <a:lnTo>
                  <a:pt x="7365278" y="761118"/>
                </a:lnTo>
                <a:lnTo>
                  <a:pt x="7326205" y="738249"/>
                </a:lnTo>
                <a:lnTo>
                  <a:pt x="7286926" y="715694"/>
                </a:lnTo>
                <a:lnTo>
                  <a:pt x="7247443" y="693452"/>
                </a:lnTo>
                <a:lnTo>
                  <a:pt x="7207758" y="671528"/>
                </a:lnTo>
                <a:lnTo>
                  <a:pt x="7167873" y="649921"/>
                </a:lnTo>
                <a:lnTo>
                  <a:pt x="7127790" y="628635"/>
                </a:lnTo>
                <a:lnTo>
                  <a:pt x="7087509" y="607670"/>
                </a:lnTo>
                <a:lnTo>
                  <a:pt x="7047033" y="587028"/>
                </a:lnTo>
                <a:lnTo>
                  <a:pt x="7006364" y="566712"/>
                </a:lnTo>
                <a:lnTo>
                  <a:pt x="6965504" y="546722"/>
                </a:lnTo>
                <a:lnTo>
                  <a:pt x="6924453" y="527061"/>
                </a:lnTo>
                <a:lnTo>
                  <a:pt x="6883214" y="507730"/>
                </a:lnTo>
                <a:lnTo>
                  <a:pt x="6841788" y="488730"/>
                </a:lnTo>
                <a:lnTo>
                  <a:pt x="6800178" y="470065"/>
                </a:lnTo>
                <a:lnTo>
                  <a:pt x="6758384" y="451735"/>
                </a:lnTo>
                <a:lnTo>
                  <a:pt x="6716410" y="433742"/>
                </a:lnTo>
                <a:lnTo>
                  <a:pt x="6674255" y="416088"/>
                </a:lnTo>
                <a:lnTo>
                  <a:pt x="6631923" y="398774"/>
                </a:lnTo>
                <a:lnTo>
                  <a:pt x="6589415" y="381802"/>
                </a:lnTo>
                <a:lnTo>
                  <a:pt x="6546732" y="365175"/>
                </a:lnTo>
                <a:lnTo>
                  <a:pt x="6503876" y="348893"/>
                </a:lnTo>
                <a:lnTo>
                  <a:pt x="6460850" y="332959"/>
                </a:lnTo>
                <a:lnTo>
                  <a:pt x="6417654" y="317374"/>
                </a:lnTo>
                <a:lnTo>
                  <a:pt x="6374291" y="302139"/>
                </a:lnTo>
                <a:lnTo>
                  <a:pt x="6330761" y="287258"/>
                </a:lnTo>
                <a:lnTo>
                  <a:pt x="6287068" y="272730"/>
                </a:lnTo>
                <a:lnTo>
                  <a:pt x="6243213" y="258559"/>
                </a:lnTo>
                <a:lnTo>
                  <a:pt x="6199197" y="244745"/>
                </a:lnTo>
                <a:lnTo>
                  <a:pt x="6155022" y="231291"/>
                </a:lnTo>
                <a:lnTo>
                  <a:pt x="6110689" y="218198"/>
                </a:lnTo>
                <a:lnTo>
                  <a:pt x="6066202" y="205467"/>
                </a:lnTo>
                <a:lnTo>
                  <a:pt x="6021560" y="193102"/>
                </a:lnTo>
                <a:lnTo>
                  <a:pt x="5976767" y="181102"/>
                </a:lnTo>
                <a:lnTo>
                  <a:pt x="5931823" y="169471"/>
                </a:lnTo>
                <a:lnTo>
                  <a:pt x="5886731" y="158210"/>
                </a:lnTo>
                <a:lnTo>
                  <a:pt x="5841492" y="147320"/>
                </a:lnTo>
                <a:lnTo>
                  <a:pt x="5796108" y="136803"/>
                </a:lnTo>
                <a:lnTo>
                  <a:pt x="5750581" y="126661"/>
                </a:lnTo>
                <a:lnTo>
                  <a:pt x="5704912" y="116896"/>
                </a:lnTo>
                <a:lnTo>
                  <a:pt x="5659103" y="107509"/>
                </a:lnTo>
                <a:lnTo>
                  <a:pt x="5613156" y="98503"/>
                </a:lnTo>
                <a:lnTo>
                  <a:pt x="5567072" y="89878"/>
                </a:lnTo>
                <a:lnTo>
                  <a:pt x="5520854" y="81636"/>
                </a:lnTo>
                <a:lnTo>
                  <a:pt x="5474503" y="73780"/>
                </a:lnTo>
                <a:lnTo>
                  <a:pt x="5428020" y="66311"/>
                </a:lnTo>
                <a:lnTo>
                  <a:pt x="5381408" y="59231"/>
                </a:lnTo>
                <a:lnTo>
                  <a:pt x="5334668" y="52541"/>
                </a:lnTo>
                <a:lnTo>
                  <a:pt x="5287802" y="46243"/>
                </a:lnTo>
                <a:lnTo>
                  <a:pt x="5240812" y="40339"/>
                </a:lnTo>
                <a:lnTo>
                  <a:pt x="5193699" y="34830"/>
                </a:lnTo>
                <a:lnTo>
                  <a:pt x="5146465" y="29719"/>
                </a:lnTo>
                <a:lnTo>
                  <a:pt x="5099112" y="25007"/>
                </a:lnTo>
                <a:lnTo>
                  <a:pt x="5051641" y="20695"/>
                </a:lnTo>
                <a:lnTo>
                  <a:pt x="5004055" y="16786"/>
                </a:lnTo>
                <a:lnTo>
                  <a:pt x="4956355" y="13282"/>
                </a:lnTo>
                <a:lnTo>
                  <a:pt x="4908542" y="10183"/>
                </a:lnTo>
                <a:lnTo>
                  <a:pt x="4860619" y="7491"/>
                </a:lnTo>
                <a:lnTo>
                  <a:pt x="4812587" y="5209"/>
                </a:lnTo>
                <a:lnTo>
                  <a:pt x="4764448" y="3338"/>
                </a:lnTo>
                <a:lnTo>
                  <a:pt x="4716204" y="1880"/>
                </a:lnTo>
                <a:lnTo>
                  <a:pt x="4667856" y="837"/>
                </a:lnTo>
                <a:lnTo>
                  <a:pt x="4619406" y="209"/>
                </a:lnTo>
                <a:lnTo>
                  <a:pt x="4570855" y="0"/>
                </a:lnTo>
                <a:lnTo>
                  <a:pt x="4522309" y="209"/>
                </a:lnTo>
                <a:lnTo>
                  <a:pt x="4473863" y="837"/>
                </a:lnTo>
                <a:lnTo>
                  <a:pt x="4425519" y="1880"/>
                </a:lnTo>
                <a:lnTo>
                  <a:pt x="4377278" y="3338"/>
                </a:lnTo>
                <a:lnTo>
                  <a:pt x="4329143" y="5209"/>
                </a:lnTo>
                <a:lnTo>
                  <a:pt x="4281115" y="7491"/>
                </a:lnTo>
                <a:lnTo>
                  <a:pt x="4233195" y="10183"/>
                </a:lnTo>
                <a:lnTo>
                  <a:pt x="4185386" y="13282"/>
                </a:lnTo>
                <a:lnTo>
                  <a:pt x="4137689" y="16786"/>
                </a:lnTo>
                <a:lnTo>
                  <a:pt x="4090106" y="20695"/>
                </a:lnTo>
                <a:lnTo>
                  <a:pt x="4042639" y="25007"/>
                </a:lnTo>
                <a:lnTo>
                  <a:pt x="3995289" y="29719"/>
                </a:lnTo>
                <a:lnTo>
                  <a:pt x="3948058" y="34830"/>
                </a:lnTo>
                <a:lnTo>
                  <a:pt x="3900948" y="40339"/>
                </a:lnTo>
                <a:lnTo>
                  <a:pt x="3853960" y="46243"/>
                </a:lnTo>
                <a:lnTo>
                  <a:pt x="3807097" y="52540"/>
                </a:lnTo>
                <a:lnTo>
                  <a:pt x="3760360" y="59230"/>
                </a:lnTo>
                <a:lnTo>
                  <a:pt x="3713751" y="66311"/>
                </a:lnTo>
                <a:lnTo>
                  <a:pt x="3667271" y="73780"/>
                </a:lnTo>
                <a:lnTo>
                  <a:pt x="3620922" y="81636"/>
                </a:lnTo>
                <a:lnTo>
                  <a:pt x="3574706" y="89877"/>
                </a:lnTo>
                <a:lnTo>
                  <a:pt x="3528625" y="98502"/>
                </a:lnTo>
                <a:lnTo>
                  <a:pt x="3482680" y="107509"/>
                </a:lnTo>
                <a:lnTo>
                  <a:pt x="3436873" y="116896"/>
                </a:lnTo>
                <a:lnTo>
                  <a:pt x="3391206" y="126661"/>
                </a:lnTo>
                <a:lnTo>
                  <a:pt x="3345681" y="136802"/>
                </a:lnTo>
                <a:lnTo>
                  <a:pt x="3300299" y="147319"/>
                </a:lnTo>
                <a:lnTo>
                  <a:pt x="3255062" y="158209"/>
                </a:lnTo>
                <a:lnTo>
                  <a:pt x="3209972" y="169470"/>
                </a:lnTo>
                <a:lnTo>
                  <a:pt x="3165030" y="181101"/>
                </a:lnTo>
                <a:lnTo>
                  <a:pt x="3120238" y="193101"/>
                </a:lnTo>
                <a:lnTo>
                  <a:pt x="3075599" y="205466"/>
                </a:lnTo>
                <a:lnTo>
                  <a:pt x="3031113" y="218196"/>
                </a:lnTo>
                <a:lnTo>
                  <a:pt x="2986782" y="231289"/>
                </a:lnTo>
                <a:lnTo>
                  <a:pt x="2942608" y="244743"/>
                </a:lnTo>
                <a:lnTo>
                  <a:pt x="2898594" y="258557"/>
                </a:lnTo>
                <a:lnTo>
                  <a:pt x="2854740" y="272728"/>
                </a:lnTo>
                <a:lnTo>
                  <a:pt x="2811048" y="287255"/>
                </a:lnTo>
                <a:lnTo>
                  <a:pt x="2767520" y="302137"/>
                </a:lnTo>
                <a:lnTo>
                  <a:pt x="2724158" y="317371"/>
                </a:lnTo>
                <a:lnTo>
                  <a:pt x="2680963" y="332956"/>
                </a:lnTo>
                <a:lnTo>
                  <a:pt x="2637938" y="348890"/>
                </a:lnTo>
                <a:lnTo>
                  <a:pt x="2595083" y="365172"/>
                </a:lnTo>
                <a:lnTo>
                  <a:pt x="2552401" y="381799"/>
                </a:lnTo>
                <a:lnTo>
                  <a:pt x="2509894" y="398770"/>
                </a:lnTo>
                <a:lnTo>
                  <a:pt x="2467562" y="416084"/>
                </a:lnTo>
                <a:lnTo>
                  <a:pt x="2425409" y="433738"/>
                </a:lnTo>
                <a:lnTo>
                  <a:pt x="2383435" y="451731"/>
                </a:lnTo>
                <a:lnTo>
                  <a:pt x="2341642" y="470060"/>
                </a:lnTo>
                <a:lnTo>
                  <a:pt x="2300032" y="488726"/>
                </a:lnTo>
                <a:lnTo>
                  <a:pt x="2258607" y="507724"/>
                </a:lnTo>
                <a:lnTo>
                  <a:pt x="2217369" y="527055"/>
                </a:lnTo>
                <a:lnTo>
                  <a:pt x="2176318" y="546716"/>
                </a:lnTo>
                <a:lnTo>
                  <a:pt x="2135458" y="566706"/>
                </a:lnTo>
                <a:lnTo>
                  <a:pt x="2094789" y="587022"/>
                </a:lnTo>
                <a:lnTo>
                  <a:pt x="2054314" y="607663"/>
                </a:lnTo>
                <a:lnTo>
                  <a:pt x="2014033" y="628628"/>
                </a:lnTo>
                <a:lnTo>
                  <a:pt x="1973950" y="649914"/>
                </a:lnTo>
                <a:lnTo>
                  <a:pt x="1934065" y="671520"/>
                </a:lnTo>
                <a:lnTo>
                  <a:pt x="1894380" y="693444"/>
                </a:lnTo>
                <a:lnTo>
                  <a:pt x="1854898" y="715685"/>
                </a:lnTo>
                <a:lnTo>
                  <a:pt x="1815619" y="738240"/>
                </a:lnTo>
                <a:lnTo>
                  <a:pt x="1776546" y="761108"/>
                </a:lnTo>
                <a:lnTo>
                  <a:pt x="1737679" y="784288"/>
                </a:lnTo>
                <a:lnTo>
                  <a:pt x="1699022" y="807777"/>
                </a:lnTo>
                <a:lnTo>
                  <a:pt x="1660575" y="831574"/>
                </a:lnTo>
                <a:lnTo>
                  <a:pt x="1622341" y="855678"/>
                </a:lnTo>
                <a:lnTo>
                  <a:pt x="1584321" y="880085"/>
                </a:lnTo>
                <a:lnTo>
                  <a:pt x="1546516" y="904795"/>
                </a:lnTo>
                <a:lnTo>
                  <a:pt x="1508930" y="929807"/>
                </a:lnTo>
                <a:lnTo>
                  <a:pt x="1471562" y="955117"/>
                </a:lnTo>
                <a:lnTo>
                  <a:pt x="1434416" y="980725"/>
                </a:lnTo>
                <a:lnTo>
                  <a:pt x="1397492" y="1006629"/>
                </a:lnTo>
                <a:lnTo>
                  <a:pt x="1360793" y="1032827"/>
                </a:lnTo>
                <a:lnTo>
                  <a:pt x="1324319" y="1059317"/>
                </a:lnTo>
                <a:lnTo>
                  <a:pt x="1288074" y="1086098"/>
                </a:lnTo>
                <a:lnTo>
                  <a:pt x="1252059" y="1113167"/>
                </a:lnTo>
                <a:lnTo>
                  <a:pt x="1216274" y="1140524"/>
                </a:lnTo>
                <a:lnTo>
                  <a:pt x="1180723" y="1168167"/>
                </a:lnTo>
                <a:lnTo>
                  <a:pt x="1145407" y="1196093"/>
                </a:lnTo>
                <a:lnTo>
                  <a:pt x="1110327" y="1224301"/>
                </a:lnTo>
                <a:lnTo>
                  <a:pt x="1075486" y="1252790"/>
                </a:lnTo>
                <a:lnTo>
                  <a:pt x="1040885" y="1281557"/>
                </a:lnTo>
                <a:lnTo>
                  <a:pt x="1006525" y="1310601"/>
                </a:lnTo>
                <a:lnTo>
                  <a:pt x="972409" y="1339920"/>
                </a:lnTo>
                <a:lnTo>
                  <a:pt x="938538" y="1369513"/>
                </a:lnTo>
                <a:lnTo>
                  <a:pt x="904913" y="1399377"/>
                </a:lnTo>
                <a:lnTo>
                  <a:pt x="871538" y="1429511"/>
                </a:lnTo>
                <a:lnTo>
                  <a:pt x="838413" y="1459914"/>
                </a:lnTo>
                <a:lnTo>
                  <a:pt x="805540" y="1490583"/>
                </a:lnTo>
                <a:lnTo>
                  <a:pt x="772921" y="1521517"/>
                </a:lnTo>
                <a:lnTo>
                  <a:pt x="740557" y="1552714"/>
                </a:lnTo>
                <a:lnTo>
                  <a:pt x="708451" y="1584173"/>
                </a:lnTo>
                <a:lnTo>
                  <a:pt x="676603" y="1615891"/>
                </a:lnTo>
                <a:lnTo>
                  <a:pt x="645017" y="1647867"/>
                </a:lnTo>
                <a:lnTo>
                  <a:pt x="613693" y="1680099"/>
                </a:lnTo>
                <a:lnTo>
                  <a:pt x="582633" y="1712586"/>
                </a:lnTo>
                <a:lnTo>
                  <a:pt x="551839" y="1745326"/>
                </a:lnTo>
                <a:lnTo>
                  <a:pt x="521312" y="1778317"/>
                </a:lnTo>
                <a:lnTo>
                  <a:pt x="491055" y="1811557"/>
                </a:lnTo>
                <a:lnTo>
                  <a:pt x="461069" y="1845045"/>
                </a:lnTo>
                <a:lnTo>
                  <a:pt x="431356" y="1878778"/>
                </a:lnTo>
                <a:lnTo>
                  <a:pt x="401917" y="1912756"/>
                </a:lnTo>
                <a:lnTo>
                  <a:pt x="372755" y="1946976"/>
                </a:lnTo>
                <a:lnTo>
                  <a:pt x="343871" y="1981437"/>
                </a:lnTo>
                <a:lnTo>
                  <a:pt x="315266" y="2016138"/>
                </a:lnTo>
                <a:lnTo>
                  <a:pt x="286943" y="2051075"/>
                </a:lnTo>
                <a:lnTo>
                  <a:pt x="258903" y="2086248"/>
                </a:lnTo>
                <a:lnTo>
                  <a:pt x="231148" y="2121655"/>
                </a:lnTo>
                <a:lnTo>
                  <a:pt x="203680" y="2157294"/>
                </a:lnTo>
                <a:lnTo>
                  <a:pt x="176500" y="2193163"/>
                </a:lnTo>
                <a:lnTo>
                  <a:pt x="149610" y="2229262"/>
                </a:lnTo>
                <a:lnTo>
                  <a:pt x="123012" y="2265587"/>
                </a:lnTo>
                <a:lnTo>
                  <a:pt x="96707" y="2302137"/>
                </a:lnTo>
                <a:lnTo>
                  <a:pt x="70698" y="2338911"/>
                </a:lnTo>
                <a:lnTo>
                  <a:pt x="44986" y="2375907"/>
                </a:lnTo>
                <a:lnTo>
                  <a:pt x="19572" y="2413123"/>
                </a:lnTo>
                <a:lnTo>
                  <a:pt x="0" y="2442299"/>
                </a:lnTo>
              </a:path>
            </a:pathLst>
          </a:custGeom>
          <a:ln w="25146">
            <a:solidFill>
              <a:srgbClr val="0099CC"/>
            </a:solidFill>
          </a:ln>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
        <p:nvSpPr>
          <p:cNvPr id="2" name="Holder 2"/>
          <p:cNvSpPr>
            <a:spLocks noGrp="1"/>
          </p:cNvSpPr>
          <p:nvPr>
            <p:ph type="title"/>
          </p:nvPr>
        </p:nvSpPr>
        <p:spPr/>
        <p:txBody>
          <a:bodyPr lIns="0" tIns="0" rIns="0" bIns="0"/>
          <a:lstStyle>
            <a:lvl1pPr>
              <a:defRPr sz="40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mn-cs"/>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02/17/23</a:t>
            </a:fld>
            <a:endParaRPr kumimoji="0" lang="en-US" sz="18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mn-cs"/>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63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lvl1pPr>
              <a:defRPr/>
            </a:lvl1pPr>
          </a:lstStyle>
          <a:p>
            <a:fld id="{402729D8-1644-4D0C-9B5E-42A347FE2C29}" type="slidenum">
              <a:rPr lang="en-US" altLang="en-US"/>
              <a:pPr/>
              <a:t>‹#›</a:t>
            </a:fld>
            <a:endParaRPr lang="en-US" altLang="en-US" dirty="0"/>
          </a:p>
        </p:txBody>
      </p:sp>
    </p:spTree>
    <p:extLst>
      <p:ext uri="{BB962C8B-B14F-4D97-AF65-F5344CB8AC3E}">
        <p14:creationId xmlns:p14="http://schemas.microsoft.com/office/powerpoint/2010/main" val="391824992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p:txBody>
          <a:bodyPr/>
          <a:lstStyle>
            <a:lvl1pPr>
              <a:defRPr/>
            </a:lvl1pPr>
          </a:lstStyle>
          <a:p>
            <a:fld id="{F816B496-F0A6-46B4-B7DE-38DD1EF75C42}" type="slidenum">
              <a:rPr lang="en-US" altLang="en-US"/>
              <a:pPr/>
              <a:t>‹#›</a:t>
            </a:fld>
            <a:endParaRPr lang="en-US" altLang="en-US"/>
          </a:p>
        </p:txBody>
      </p:sp>
    </p:spTree>
    <p:extLst>
      <p:ext uri="{BB962C8B-B14F-4D97-AF65-F5344CB8AC3E}">
        <p14:creationId xmlns:p14="http://schemas.microsoft.com/office/powerpoint/2010/main" val="169509114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p:txBody>
          <a:bodyPr/>
          <a:lstStyle>
            <a:lvl1pPr>
              <a:defRPr/>
            </a:lvl1pPr>
          </a:lstStyle>
          <a:p>
            <a:fld id="{97C866B7-23DC-4AD8-8B03-CB623468BEA9}" type="slidenum">
              <a:rPr lang="en-US" altLang="en-US"/>
              <a:pPr/>
              <a:t>‹#›</a:t>
            </a:fld>
            <a:endParaRPr lang="en-US" altLang="en-US"/>
          </a:p>
        </p:txBody>
      </p:sp>
    </p:spTree>
    <p:extLst>
      <p:ext uri="{BB962C8B-B14F-4D97-AF65-F5344CB8AC3E}">
        <p14:creationId xmlns:p14="http://schemas.microsoft.com/office/powerpoint/2010/main" val="405098095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2"/>
          </p:nvPr>
        </p:nvSpPr>
        <p:spPr/>
        <p:txBody>
          <a:bodyPr/>
          <a:lstStyle>
            <a:lvl1pPr>
              <a:defRPr/>
            </a:lvl1pPr>
          </a:lstStyle>
          <a:p>
            <a:fld id="{016970B9-A162-4590-850A-FA6524EA096B}" type="slidenum">
              <a:rPr lang="en-US" altLang="en-US"/>
              <a:pPr/>
              <a:t>‹#›</a:t>
            </a:fld>
            <a:endParaRPr lang="en-US" altLang="en-US"/>
          </a:p>
        </p:txBody>
      </p:sp>
    </p:spTree>
    <p:extLst>
      <p:ext uri="{BB962C8B-B14F-4D97-AF65-F5344CB8AC3E}">
        <p14:creationId xmlns:p14="http://schemas.microsoft.com/office/powerpoint/2010/main" val="38923549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fld id="{21522A12-69FB-4CEA-B41C-E21C20ABD61E}" type="slidenum">
              <a:rPr lang="en-US" altLang="en-US"/>
              <a:pPr/>
              <a:t>‹#›</a:t>
            </a:fld>
            <a:endParaRPr lang="en-US" altLang="en-US"/>
          </a:p>
        </p:txBody>
      </p:sp>
    </p:spTree>
    <p:extLst>
      <p:ext uri="{BB962C8B-B14F-4D97-AF65-F5344CB8AC3E}">
        <p14:creationId xmlns:p14="http://schemas.microsoft.com/office/powerpoint/2010/main" val="52065222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5"/>
          <p:cNvSpPr>
            <a:spLocks noGrp="1"/>
          </p:cNvSpPr>
          <p:nvPr>
            <p:ph type="sldNum" sz="quarter" idx="12"/>
          </p:nvPr>
        </p:nvSpPr>
        <p:spPr/>
        <p:txBody>
          <a:bodyPr/>
          <a:lstStyle>
            <a:lvl1pPr>
              <a:defRPr/>
            </a:lvl1pPr>
          </a:lstStyle>
          <a:p>
            <a:fld id="{8AF98124-520A-4F87-9F59-50BB2A38DC5D}" type="slidenum">
              <a:rPr lang="en-US" altLang="en-US"/>
              <a:pPr/>
              <a:t>‹#›</a:t>
            </a:fld>
            <a:endParaRPr lang="en-US" altLang="en-US"/>
          </a:p>
        </p:txBody>
      </p:sp>
    </p:spTree>
    <p:extLst>
      <p:ext uri="{BB962C8B-B14F-4D97-AF65-F5344CB8AC3E}">
        <p14:creationId xmlns:p14="http://schemas.microsoft.com/office/powerpoint/2010/main" val="216415907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5"/>
          <p:cNvSpPr>
            <a:spLocks noGrp="1"/>
          </p:cNvSpPr>
          <p:nvPr>
            <p:ph type="sldNum" sz="quarter" idx="12"/>
          </p:nvPr>
        </p:nvSpPr>
        <p:spPr/>
        <p:txBody>
          <a:bodyPr/>
          <a:lstStyle>
            <a:lvl1pPr>
              <a:defRPr/>
            </a:lvl1pPr>
          </a:lstStyle>
          <a:p>
            <a:fld id="{ED2F3BB7-3B71-4EF8-9C47-74C8EFFC4265}" type="slidenum">
              <a:rPr lang="en-US" altLang="en-US"/>
              <a:pPr/>
              <a:t>‹#›</a:t>
            </a:fld>
            <a:endParaRPr lang="en-US" altLang="en-US"/>
          </a:p>
        </p:txBody>
      </p:sp>
    </p:spTree>
    <p:extLst>
      <p:ext uri="{BB962C8B-B14F-4D97-AF65-F5344CB8AC3E}">
        <p14:creationId xmlns:p14="http://schemas.microsoft.com/office/powerpoint/2010/main" val="89526941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6929120" y="6400799"/>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mbria" panose="02040503050406030204" pitchFamily="18" charset="0"/>
              </a:defRPr>
            </a:lvl1pPr>
          </a:lstStyle>
          <a:p>
            <a:fld id="{23D9E77E-4402-46A0-A789-8BD17084C5A6}"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ftr="0" dt="0"/>
  <p:txStyles>
    <p:titleStyle>
      <a:lvl1pPr algn="ctr" defTabSz="457200" rtl="0" eaLnBrk="1" fontAlgn="base" hangingPunct="1">
        <a:spcBef>
          <a:spcPct val="0"/>
        </a:spcBef>
        <a:spcAft>
          <a:spcPct val="0"/>
        </a:spcAft>
        <a:defRPr sz="4400" kern="1200">
          <a:solidFill>
            <a:schemeClr val="tx1"/>
          </a:solidFill>
          <a:latin typeface="Cambria" panose="02040503050406030204" pitchFamily="18" charset="0"/>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Cambria" panose="02040503050406030204" pitchFamily="18" charset="0"/>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Cambria" panose="02040503050406030204" pitchFamily="18" charset="0"/>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Cambria" panose="02040503050406030204" pitchFamily="18" charset="0"/>
          <a:ea typeface="MS PGothic" panose="020B0600070205080204" pitchFamily="34" charset="-128"/>
          <a:cs typeface="Times New Roman" panose="02020603050405020304" pitchFamily="18"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Cambria" panose="02040503050406030204" pitchFamily="18" charset="0"/>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Cambria" panose="02040503050406030204" pitchFamily="18" charset="0"/>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FD3AFA7-8427-4D37-B261-D1F7D587148B}" type="slidenum">
              <a:rPr lang="en-US"/>
              <a:pPr>
                <a:defRPr/>
              </a:pPr>
              <a:t>‹#›</a:t>
            </a:fld>
            <a:endParaRPr lang="en-US"/>
          </a:p>
        </p:txBody>
      </p:sp>
    </p:spTree>
    <p:extLst>
      <p:ext uri="{BB962C8B-B14F-4D97-AF65-F5344CB8AC3E}">
        <p14:creationId xmlns:p14="http://schemas.microsoft.com/office/powerpoint/2010/main" val="132965589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hf hdr="0" ftr="0" dt="0"/>
  <p:txStyles>
    <p:title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ers.org/IERS/EN/DataProducts/ITRF/map/itrfmap.html;jsessionid=47E90579598A19CB6E3FDFFE6E92B668.live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01.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arget="../media/image75.jpeg" Type="http://schemas.openxmlformats.org/officeDocument/2006/relationships/image"/><Relationship Id="rId1" Target="../slideLayouts/slideLayout7.xml" Type="http://schemas.openxmlformats.org/officeDocument/2006/relationships/slideLayout"/></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arget="../media/image76.jpeg" Type="http://schemas.openxmlformats.org/officeDocument/2006/relationships/image"/><Relationship Id="rId2" Target="../notesSlides/notesSlide82.xml" Type="http://schemas.openxmlformats.org/officeDocument/2006/relationships/notesSlide"/><Relationship Id="rId1" Target="../slideLayouts/slideLayout3.xml" Type="http://schemas.openxmlformats.org/officeDocument/2006/relationships/slideLayout"/><Relationship Id="rId4" Target="../media/hdphoto2.wdp" Type="http://schemas.microsoft.com/office/2007/relationships/hdphoto"/></Relationships>
</file>

<file path=ppt/slides/_rels/slide10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arget="../media/image78.jpeg" Type="http://schemas.openxmlformats.org/officeDocument/2006/relationships/image"/><Relationship Id="rId2" Target="../notesSlides/notesSlide84.xml" Type="http://schemas.openxmlformats.org/officeDocument/2006/relationships/notesSlide"/><Relationship Id="rId1" Target="../slideLayouts/slideLayout7.xml" Type="http://schemas.openxmlformats.org/officeDocument/2006/relationships/slideLayout"/><Relationship Id="rId4" Target="../media/image79.png" Type="http://schemas.openxmlformats.org/officeDocument/2006/relationships/image"/></Relationships>
</file>

<file path=ppt/slides/_rels/slide11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13.xml.rels><?xml version="1.0" encoding="UTF-8" standalone="yes" ?><Relationships xmlns="http://schemas.openxmlformats.org/package/2006/relationships"><Relationship Id="rId3" Target="../media/image84.jpeg" Type="http://schemas.openxmlformats.org/officeDocument/2006/relationships/image"/><Relationship Id="rId2" Target="../notesSlides/notesSlide87.xml" Type="http://schemas.openxmlformats.org/officeDocument/2006/relationships/notesSlide"/><Relationship Id="rId1" Target="../slideLayouts/slideLayout7.xml" Type="http://schemas.openxmlformats.org/officeDocument/2006/relationships/slideLayout"/><Relationship Id="rId4" Target="../media/image85.jpeg" Type="http://schemas.openxmlformats.org/officeDocument/2006/relationships/image"/></Relationships>
</file>

<file path=ppt/slides/_rels/slide114.xml.rels><?xml version="1.0" encoding="UTF-8" standalone="yes" ?><Relationships xmlns="http://schemas.openxmlformats.org/package/2006/relationships"><Relationship Id="rId3" Target="../media/image86.jpeg" Type="http://schemas.openxmlformats.org/officeDocument/2006/relationships/image"/><Relationship Id="rId2" Target="../notesSlides/notesSlide88.xml" Type="http://schemas.openxmlformats.org/officeDocument/2006/relationships/notesSlide"/><Relationship Id="rId1" Target="../slideLayouts/slideLayout2.xml" Type="http://schemas.openxmlformats.org/officeDocument/2006/relationships/slideLayout"/><Relationship Id="rId4" Target="../media/image87.jpeg" Type="http://schemas.openxmlformats.org/officeDocument/2006/relationships/image"/></Relationships>
</file>

<file path=ppt/slides/_rels/slide115.xml.rels><?xml version="1.0" encoding="UTF-8" standalone="yes"?>
<Relationships xmlns="http://schemas.openxmlformats.org/package/2006/relationships"><Relationship Id="rId3" Type="http://schemas.openxmlformats.org/officeDocument/2006/relationships/hyperlink" Target="https://www.ngs.noaa.gov/ADVISORS/" TargetMode="External"/><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arget="https://geodesy.noaa.gov/NCAT/" TargetMode="External" Type="http://schemas.openxmlformats.org/officeDocument/2006/relationships/hyperlink"/><Relationship Id="rId2" Target="../notesSlides/notesSlide11.xml" Type="http://schemas.openxmlformats.org/officeDocument/2006/relationships/notesSlide"/><Relationship Id="rId1" Target="../slideLayouts/slideLayout2.xml" Type="http://schemas.openxmlformats.org/officeDocument/2006/relationships/slideLayout"/><Relationship Id="rId4" Target="../media/image16.jpeg" Type="http://schemas.openxmlformats.org/officeDocument/2006/relationships/image"/></Relationships>
</file>

<file path=ppt/slides/_rels/slide15.xml.rels><?xml version="1.0" encoding="UTF-8" standalone="yes"?>
<Relationships xmlns="http://schemas.openxmlformats.org/package/2006/relationships"><Relationship Id="rId3" Type="http://schemas.openxmlformats.org/officeDocument/2006/relationships/hyperlink" Target="https://geodesy.noaa.gov/NCA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arget="../media/image23.jpeg" Type="http://schemas.openxmlformats.org/officeDocument/2006/relationships/image"/><Relationship Id="rId1" Target="../slideLayouts/slideLayout7.xml" Type="http://schemas.openxmlformats.org/officeDocument/2006/relationships/slideLayout"/></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arget="../media/image32.jpeg" Type="http://schemas.openxmlformats.org/officeDocument/2006/relationships/image"/><Relationship Id="rId1" Target="../slideLayouts/slideLayout20.xml" Type="http://schemas.openxmlformats.org/officeDocument/2006/relationships/slideLayout"/></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arget="../media/image39.jpeg" Type="http://schemas.openxmlformats.org/officeDocument/2006/relationships/image"/><Relationship Id="rId3" Target="../media/image34.jpeg" Type="http://schemas.openxmlformats.org/officeDocument/2006/relationships/image"/><Relationship Id="rId7" Target="../media/image38.jpg" Type="http://schemas.openxmlformats.org/officeDocument/2006/relationships/image"/><Relationship Id="rId12" Target="../media/image43.jpeg" Type="http://schemas.openxmlformats.org/officeDocument/2006/relationships/image"/><Relationship Id="rId2" Target="../notesSlides/notesSlide28.xml" Type="http://schemas.openxmlformats.org/officeDocument/2006/relationships/notesSlide"/><Relationship Id="rId1" Target="../slideLayouts/slideLayout2.xml" Type="http://schemas.openxmlformats.org/officeDocument/2006/relationships/slideLayout"/><Relationship Id="rId6" Target="../media/image37.png" Type="http://schemas.openxmlformats.org/officeDocument/2006/relationships/image"/><Relationship Id="rId11" Target="../media/image42.jpg" Type="http://schemas.openxmlformats.org/officeDocument/2006/relationships/image"/><Relationship Id="rId5" Target="../media/image36.jpeg" Type="http://schemas.openxmlformats.org/officeDocument/2006/relationships/image"/><Relationship Id="rId10" Target="../media/image41.png" Type="http://schemas.openxmlformats.org/officeDocument/2006/relationships/image"/><Relationship Id="rId4" Target="../media/image35.jpg" Type="http://schemas.openxmlformats.org/officeDocument/2006/relationships/image"/><Relationship Id="rId9" Target="../media/image40.jpg" Type="http://schemas.openxmlformats.org/officeDocument/2006/relationships/image"/></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arget="../media/image44.jpeg" Type="http://schemas.openxmlformats.org/officeDocument/2006/relationships/image"/><Relationship Id="rId2" Target="../notesSlides/notesSlide30.xml" Type="http://schemas.openxmlformats.org/officeDocument/2006/relationships/notesSlide"/><Relationship Id="rId1" Target="../slideLayouts/slideLayout2.xml" Type="http://schemas.openxmlformats.org/officeDocument/2006/relationships/slideLayout"/></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arget="../media/image45.jpeg" Type="http://schemas.openxmlformats.org/officeDocument/2006/relationships/image"/><Relationship Id="rId2" Target="../notesSlides/notesSlide31.xml" Type="http://schemas.openxmlformats.org/officeDocument/2006/relationships/notesSlide"/><Relationship Id="rId1" Target="../slideLayouts/slideLayout7.xml" Type="http://schemas.openxmlformats.org/officeDocument/2006/relationships/slideLayout"/><Relationship Id="rId4" Target="../media/image46.png" Type="http://schemas.openxmlformats.org/officeDocument/2006/relationships/image"/></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arget="../media/image49.jpeg" Type="http://schemas.openxmlformats.org/officeDocument/2006/relationships/image"/><Relationship Id="rId2" Target="../notesSlides/notesSlide38.xml" Type="http://schemas.openxmlformats.org/officeDocument/2006/relationships/notesSlide"/><Relationship Id="rId1" Target="../slideLayouts/slideLayout2.xml" Type="http://schemas.openxmlformats.org/officeDocument/2006/relationships/slideLayout"/></Relationships>
</file>

<file path=ppt/slides/_rels/slide55.xml.rels><?xml version="1.0" encoding="UTF-8" standalone="yes" ?><Relationships xmlns="http://schemas.openxmlformats.org/package/2006/relationships"><Relationship Id="rId3" Target="../media/image49.jpeg" Type="http://schemas.openxmlformats.org/officeDocument/2006/relationships/image"/><Relationship Id="rId2" Target="../notesSlides/notesSlide39.xml" Type="http://schemas.openxmlformats.org/officeDocument/2006/relationships/notesSlide"/><Relationship Id="rId1" Target="../slideLayouts/slideLayout2.xml" Type="http://schemas.openxmlformats.org/officeDocument/2006/relationships/slideLayout"/></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arget="../media/image50.jpeg" Type="http://schemas.openxmlformats.org/officeDocument/2006/relationships/image"/><Relationship Id="rId2" Target="../notesSlides/notesSlide47.xml" Type="http://schemas.openxmlformats.org/officeDocument/2006/relationships/notesSlide"/><Relationship Id="rId1" Target="../slideLayouts/slideLayout2.xml" Type="http://schemas.openxmlformats.org/officeDocument/2006/relationships/slideLayout"/><Relationship Id="rId4" Target="../media/image51.png" Type="http://schemas.openxmlformats.org/officeDocument/2006/relationships/image"/></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68.xml.rels><?xml version="1.0" encoding="UTF-8" standalone="yes" ?><Relationships xmlns="http://schemas.openxmlformats.org/package/2006/relationships"><Relationship Id="rId3" Target="../media/image55.jpeg" Type="http://schemas.openxmlformats.org/officeDocument/2006/relationships/image"/><Relationship Id="rId2" Target="../notesSlides/notesSlide52.xml" Type="http://schemas.openxmlformats.org/officeDocument/2006/relationships/notesSlide"/><Relationship Id="rId1" Target="../slideLayouts/slideLayout2.xml" Type="http://schemas.openxmlformats.org/officeDocument/2006/relationships/slideLayout"/><Relationship Id="rId4" Target="../media/image56.PNG" Type="http://schemas.openxmlformats.org/officeDocument/2006/relationships/image"/></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arget="../media/image57.jpeg" Type="http://schemas.openxmlformats.org/officeDocument/2006/relationships/image"/><Relationship Id="rId2" Target="../notesSlides/notesSlide54.xml" Type="http://schemas.openxmlformats.org/officeDocument/2006/relationships/notesSlide"/><Relationship Id="rId1" Target="../slideLayouts/slideLayout2.xml" Type="http://schemas.openxmlformats.org/officeDocument/2006/relationships/slideLayout"/></Relationships>
</file>

<file path=ppt/slides/_rels/slide7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arget="../media/image59.jpeg" Type="http://schemas.openxmlformats.org/officeDocument/2006/relationships/image"/><Relationship Id="rId2" Target="../notesSlides/notesSlide56.xml" Type="http://schemas.openxmlformats.org/officeDocument/2006/relationships/notesSlide"/><Relationship Id="rId1" Target="../slideLayouts/slideLayout2.xml" Type="http://schemas.openxmlformats.org/officeDocument/2006/relationships/slideLayout"/></Relationships>
</file>

<file path=ppt/slides/_rels/slide73.xml.rels><?xml version="1.0" encoding="UTF-8" standalone="yes" ?><Relationships xmlns="http://schemas.openxmlformats.org/package/2006/relationships"><Relationship Id="rId3" Target="../media/image60.jpeg" Type="http://schemas.openxmlformats.org/officeDocument/2006/relationships/image"/><Relationship Id="rId2" Target="../notesSlides/notesSlide57.xml" Type="http://schemas.openxmlformats.org/officeDocument/2006/relationships/notesSlide"/><Relationship Id="rId1" Target="../slideLayouts/slideLayout2.xml" Type="http://schemas.openxmlformats.org/officeDocument/2006/relationships/slideLayout"/></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arget="../media/image62.jpeg" Type="http://schemas.openxmlformats.org/officeDocument/2006/relationships/image"/><Relationship Id="rId2" Target="../notesSlides/notesSlide60.xml" Type="http://schemas.openxmlformats.org/officeDocument/2006/relationships/notesSlide"/><Relationship Id="rId1" Target="../slideLayouts/slideLayout2.xml" Type="http://schemas.openxmlformats.org/officeDocument/2006/relationships/slideLayout"/></Relationships>
</file>

<file path=ppt/slides/_rels/slide77.xml.rels><?xml version="1.0" encoding="UTF-8" standalone="yes" ?><Relationships xmlns="http://schemas.openxmlformats.org/package/2006/relationships"><Relationship Id="rId3" Target="../media/image63.jpeg" Type="http://schemas.openxmlformats.org/officeDocument/2006/relationships/image"/><Relationship Id="rId2" Target="../notesSlides/notesSlide61.xml" Type="http://schemas.openxmlformats.org/officeDocument/2006/relationships/notesSlide"/><Relationship Id="rId1" Target="../slideLayouts/slideLayout2.xml" Type="http://schemas.openxmlformats.org/officeDocument/2006/relationships/slideLayout"/><Relationship Id="rId4" Target="../media/image64.PNG" Type="http://schemas.openxmlformats.org/officeDocument/2006/relationships/image"/></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hyperlink" Target="https://www.publicdomainpictures.net/view-image.php?image=2928&amp;picture=&amp;jazyk=FR" TargetMode="External"/><Relationship Id="rId2" Type="http://schemas.openxmlformats.org/officeDocument/2006/relationships/image" Target="../media/image65.jp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hyperlink" Target="https://www.publicdomainpictures.net/view-image.php?image=2928&amp;picture=&amp;jazyk=FR" TargetMode="External"/><Relationship Id="rId2" Type="http://schemas.openxmlformats.org/officeDocument/2006/relationships/image" Target="../media/image65.jp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arget="../media/image66.jpeg" Type="http://schemas.openxmlformats.org/officeDocument/2006/relationships/image"/><Relationship Id="rId2" Target="../notesSlides/notesSlide70.xml" Type="http://schemas.openxmlformats.org/officeDocument/2006/relationships/notesSlide"/><Relationship Id="rId1" Target="../slideLayouts/slideLayout7.xml" Type="http://schemas.openxmlformats.org/officeDocument/2006/relationships/slideLayout"/></Relationships>
</file>

<file path=ppt/slides/_rels/slide9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9.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arget="../media/image71.png" Type="http://schemas.openxmlformats.org/officeDocument/2006/relationships/image"/><Relationship Id="rId2" Target="../media/image70.jpeg" Type="http://schemas.openxmlformats.org/officeDocument/2006/relationships/image"/><Relationship Id="rId1" Target="../slideLayouts/slideLayout2.xml" Type="http://schemas.openxmlformats.org/officeDocument/2006/relationships/slideLayout"/><Relationship Id="rId5" Target="../media/image73.png" Type="http://schemas.openxmlformats.org/officeDocument/2006/relationships/image"/><Relationship Id="rId4" Target="../media/image72.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CDA4BC-5B81-4FB5-A741-CFF0840BD11A}"/>
              </a:ext>
            </a:extLst>
          </p:cNvPr>
          <p:cNvSpPr>
            <a:spLocks noGrp="1"/>
          </p:cNvSpPr>
          <p:nvPr>
            <p:ph type="ctrTitle"/>
          </p:nvPr>
        </p:nvSpPr>
        <p:spPr>
          <a:xfrm>
            <a:off x="0" y="1742088"/>
            <a:ext cx="9144000" cy="1182414"/>
          </a:xfrm>
        </p:spPr>
        <p:txBody>
          <a:bodyPr anchor="ctr"/>
          <a:lstStyle/>
          <a:p>
            <a:r>
              <a:rPr lang="en-US" dirty="0"/>
              <a:t>Vertical Datums, Leveling, and Geoids</a:t>
            </a:r>
          </a:p>
        </p:txBody>
      </p:sp>
      <p:sp>
        <p:nvSpPr>
          <p:cNvPr id="5" name="Event">
            <a:extLst>
              <a:ext uri="{FF2B5EF4-FFF2-40B4-BE49-F238E27FC236}">
                <a16:creationId xmlns:a16="http://schemas.microsoft.com/office/drawing/2014/main" id="{2B3132D0-25DF-458C-927A-4FC3424B1899}"/>
              </a:ext>
            </a:extLst>
          </p:cNvPr>
          <p:cNvSpPr>
            <a:spLocks noGrp="1"/>
          </p:cNvSpPr>
          <p:nvPr>
            <p:ph type="subTitle" idx="1"/>
          </p:nvPr>
        </p:nvSpPr>
        <p:spPr>
          <a:xfrm>
            <a:off x="0" y="3042743"/>
            <a:ext cx="9144000" cy="906517"/>
          </a:xfrm>
        </p:spPr>
        <p:txBody>
          <a:bodyPr/>
          <a:lstStyle/>
          <a:p>
            <a:r>
              <a:rPr lang="en-US" sz="2400" i="1" dirty="0">
                <a:solidFill>
                  <a:schemeClr val="tx1"/>
                </a:solidFill>
              </a:rPr>
              <a:t>PLSO Annual Conference</a:t>
            </a:r>
          </a:p>
          <a:p>
            <a:r>
              <a:rPr lang="en-US" sz="2400" i="1" dirty="0">
                <a:solidFill>
                  <a:schemeClr val="tx1"/>
                </a:solidFill>
              </a:rPr>
              <a:t>February 2023</a:t>
            </a:r>
          </a:p>
        </p:txBody>
      </p:sp>
      <p:sp>
        <p:nvSpPr>
          <p:cNvPr id="6" name="Name POC">
            <a:extLst>
              <a:ext uri="{FF2B5EF4-FFF2-40B4-BE49-F238E27FC236}">
                <a16:creationId xmlns:a16="http://schemas.microsoft.com/office/drawing/2014/main" id="{CF342D35-E557-449A-9174-D302259D6FDD}"/>
              </a:ext>
            </a:extLst>
          </p:cNvPr>
          <p:cNvSpPr txBox="1">
            <a:spLocks noChangeArrowheads="1"/>
          </p:cNvSpPr>
          <p:nvPr/>
        </p:nvSpPr>
        <p:spPr bwMode="auto">
          <a:xfrm>
            <a:off x="0" y="4035969"/>
            <a:ext cx="9143999" cy="282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GB" sz="3600" b="1" dirty="0">
                <a:latin typeface="Cambria" panose="02040503050406030204" pitchFamily="18" charset="0"/>
                <a:ea typeface="Cambria" panose="02040503050406030204" pitchFamily="18" charset="0"/>
              </a:rPr>
              <a:t>Jeff Jalbrzikowski, P.S., GISP, CFS</a:t>
            </a:r>
          </a:p>
          <a:p>
            <a:pPr algn="ctr"/>
            <a:r>
              <a:rPr lang="en-GB" sz="3600" b="1" dirty="0">
                <a:latin typeface="Cambria" panose="02040503050406030204" pitchFamily="18" charset="0"/>
                <a:ea typeface="Cambria" panose="02040503050406030204" pitchFamily="18" charset="0"/>
              </a:rPr>
              <a:t>Appalachian Regional Geodetic Advisor</a:t>
            </a:r>
          </a:p>
          <a:p>
            <a:pPr algn="ctr">
              <a:spcBef>
                <a:spcPts val="1800"/>
              </a:spcBef>
            </a:pPr>
            <a:r>
              <a:rPr lang="en-GB" sz="3600" b="1" dirty="0">
                <a:latin typeface="Cambria" panose="02040503050406030204" pitchFamily="18" charset="0"/>
                <a:ea typeface="Cambria" panose="02040503050406030204" pitchFamily="18" charset="0"/>
              </a:rPr>
              <a:t>jeff.jalbrzikowski@noaa.gov</a:t>
            </a:r>
          </a:p>
          <a:p>
            <a:pPr algn="ctr"/>
            <a:r>
              <a:rPr lang="en-GB" sz="3600" b="1" dirty="0">
                <a:latin typeface="Cambria" panose="02040503050406030204" pitchFamily="18" charset="0"/>
                <a:ea typeface="Cambria" panose="02040503050406030204" pitchFamily="18" charset="0"/>
              </a:rPr>
              <a:t>240-988-5486</a:t>
            </a:r>
          </a:p>
        </p:txBody>
      </p:sp>
      <p:sp>
        <p:nvSpPr>
          <p:cNvPr id="7" name="Slide Number Placeholder 6">
            <a:extLst>
              <a:ext uri="{FF2B5EF4-FFF2-40B4-BE49-F238E27FC236}">
                <a16:creationId xmlns:a16="http://schemas.microsoft.com/office/drawing/2014/main" id="{FD841171-DA00-46F3-999B-3C97424040DD}"/>
              </a:ext>
            </a:extLst>
          </p:cNvPr>
          <p:cNvSpPr>
            <a:spLocks noGrp="1"/>
          </p:cNvSpPr>
          <p:nvPr>
            <p:ph type="sldNum" sz="quarter" idx="12"/>
          </p:nvPr>
        </p:nvSpPr>
        <p:spPr/>
        <p:txBody>
          <a:bodyPr/>
          <a:lstStyle/>
          <a:p>
            <a:fld id="{7AD4DCD3-172B-4990-80A6-45F69410C25B}" type="slidenum">
              <a:rPr lang="en-US" altLang="en-US" smtClean="0"/>
              <a:pPr/>
              <a:t>1</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14301" y="274638"/>
            <a:ext cx="8925791" cy="1143000"/>
          </a:xfrm>
        </p:spPr>
        <p:txBody>
          <a:bodyPr/>
          <a:lstStyle/>
          <a:p>
            <a:r>
              <a:rPr lang="en-US" altLang="en-US" sz="3600" b="1" dirty="0">
                <a:latin typeface="Cambria" panose="02040503050406030204" pitchFamily="18" charset="0"/>
                <a:ea typeface="Tahoma" panose="020B0604030504040204" pitchFamily="34" charset="0"/>
                <a:cs typeface="Tahoma" panose="020B0604030504040204" pitchFamily="34" charset="0"/>
              </a:rPr>
              <a:t>National Spatial Reference System (NSRS)</a:t>
            </a:r>
            <a:endParaRPr lang="en-US" sz="3600" dirty="0"/>
          </a:p>
        </p:txBody>
      </p:sp>
      <p:graphicFrame>
        <p:nvGraphicFramePr>
          <p:cNvPr id="4" name="Content Placeholder 6"/>
          <p:cNvGraphicFramePr>
            <a:graphicFrameLocks noGrp="1"/>
          </p:cNvGraphicFramePr>
          <p:nvPr>
            <p:ph idx="4294967295"/>
            <p:extLst/>
          </p:nvPr>
        </p:nvGraphicFramePr>
        <p:xfrm>
          <a:off x="114302" y="1745676"/>
          <a:ext cx="8925791" cy="4069658"/>
        </p:xfrm>
        <a:graphic>
          <a:graphicData uri="http://schemas.openxmlformats.org/drawingml/2006/table">
            <a:tbl>
              <a:tblPr firstRow="1" bandRow="1">
                <a:tableStyleId>{5C22544A-7EE6-4342-B048-85BDC9FD1C3A}</a:tableStyleId>
              </a:tblPr>
              <a:tblGrid>
                <a:gridCol w="2493818">
                  <a:extLst>
                    <a:ext uri="{9D8B030D-6E8A-4147-A177-3AD203B41FA5}">
                      <a16:colId xmlns:a16="http://schemas.microsoft.com/office/drawing/2014/main" val="2202110323"/>
                    </a:ext>
                  </a:extLst>
                </a:gridCol>
                <a:gridCol w="1969079">
                  <a:extLst>
                    <a:ext uri="{9D8B030D-6E8A-4147-A177-3AD203B41FA5}">
                      <a16:colId xmlns:a16="http://schemas.microsoft.com/office/drawing/2014/main" val="1277430874"/>
                    </a:ext>
                  </a:extLst>
                </a:gridCol>
                <a:gridCol w="2072058">
                  <a:extLst>
                    <a:ext uri="{9D8B030D-6E8A-4147-A177-3AD203B41FA5}">
                      <a16:colId xmlns:a16="http://schemas.microsoft.com/office/drawing/2014/main" val="2463132348"/>
                    </a:ext>
                  </a:extLst>
                </a:gridCol>
                <a:gridCol w="2390836">
                  <a:extLst>
                    <a:ext uri="{9D8B030D-6E8A-4147-A177-3AD203B41FA5}">
                      <a16:colId xmlns:a16="http://schemas.microsoft.com/office/drawing/2014/main" val="2738166315"/>
                    </a:ext>
                  </a:extLst>
                </a:gridCol>
              </a:tblGrid>
              <a:tr h="990228">
                <a:tc>
                  <a:txBody>
                    <a:bodyPr/>
                    <a:lstStyle/>
                    <a:p>
                      <a:r>
                        <a:rPr lang="en-US" sz="1800" dirty="0"/>
                        <a:t>Horizontal</a:t>
                      </a:r>
                      <a:r>
                        <a:rPr lang="en-US" sz="1800" baseline="0" dirty="0"/>
                        <a:t> </a:t>
                      </a:r>
                      <a:r>
                        <a:rPr lang="en-US" sz="1800" dirty="0" err="1"/>
                        <a:t>Datums</a:t>
                      </a:r>
                      <a:r>
                        <a:rPr lang="en-US" sz="1800" dirty="0"/>
                        <a:t> </a:t>
                      </a:r>
                    </a:p>
                    <a:p>
                      <a:r>
                        <a:rPr lang="en-US" sz="1800" dirty="0"/>
                        <a:t>(aka Geometric Reference Frames)</a:t>
                      </a:r>
                    </a:p>
                  </a:txBody>
                  <a:tcPr marL="62939" marR="62939" marT="31470" marB="31470"/>
                </a:tc>
                <a:tc>
                  <a:txBody>
                    <a:bodyPr/>
                    <a:lstStyle/>
                    <a:p>
                      <a:r>
                        <a:rPr lang="en-US" sz="1800" dirty="0"/>
                        <a:t>Vertical</a:t>
                      </a:r>
                    </a:p>
                    <a:p>
                      <a:r>
                        <a:rPr lang="en-US" sz="1800" dirty="0"/>
                        <a:t>Datums</a:t>
                      </a:r>
                    </a:p>
                  </a:txBody>
                  <a:tcPr marL="62939" marR="62939" marT="31470" marB="31470"/>
                </a:tc>
                <a:tc>
                  <a:txBody>
                    <a:bodyPr/>
                    <a:lstStyle/>
                    <a:p>
                      <a:r>
                        <a:rPr lang="en-US" sz="1800" dirty="0"/>
                        <a:t>Geoid</a:t>
                      </a:r>
                    </a:p>
                    <a:p>
                      <a:r>
                        <a:rPr lang="en-US" sz="1800" dirty="0"/>
                        <a:t>Models</a:t>
                      </a:r>
                    </a:p>
                  </a:txBody>
                  <a:tcPr marL="62939" marR="62939" marT="31470" marB="31470"/>
                </a:tc>
                <a:tc>
                  <a:txBody>
                    <a:bodyPr/>
                    <a:lstStyle/>
                    <a:p>
                      <a:r>
                        <a:rPr lang="en-US" sz="1800" dirty="0"/>
                        <a:t>Transformations</a:t>
                      </a:r>
                      <a:r>
                        <a:rPr lang="en-US" sz="1800" baseline="0" dirty="0"/>
                        <a:t> </a:t>
                      </a:r>
                      <a:r>
                        <a:rPr lang="en-US" sz="1800" dirty="0"/>
                        <a:t>and</a:t>
                      </a:r>
                      <a:r>
                        <a:rPr lang="en-US" sz="1800" baseline="0" dirty="0"/>
                        <a:t> </a:t>
                      </a:r>
                      <a:r>
                        <a:rPr lang="en-US" sz="1800" dirty="0"/>
                        <a:t>Conversions</a:t>
                      </a:r>
                    </a:p>
                  </a:txBody>
                  <a:tcPr marL="62939" marR="62939" marT="31470" marB="31470"/>
                </a:tc>
                <a:extLst>
                  <a:ext uri="{0D108BD9-81ED-4DB2-BD59-A6C34878D82A}">
                    <a16:rowId xmlns:a16="http://schemas.microsoft.com/office/drawing/2014/main" val="3022080662"/>
                  </a:ext>
                </a:extLst>
              </a:tr>
              <a:tr h="308918">
                <a:tc>
                  <a:txBody>
                    <a:bodyPr/>
                    <a:lstStyle/>
                    <a:p>
                      <a:r>
                        <a:rPr lang="en-US" sz="1800" dirty="0">
                          <a:latin typeface="Arial" panose="020B0604020202020204" pitchFamily="34" charset="0"/>
                          <a:cs typeface="Arial" panose="020B0604020202020204" pitchFamily="34" charset="0"/>
                        </a:rPr>
                        <a:t>WGS84</a:t>
                      </a:r>
                    </a:p>
                  </a:txBody>
                  <a:tcPr marL="62939" marR="62939" marT="31470" marB="31470"/>
                </a:tc>
                <a:tc>
                  <a:txBody>
                    <a:bodyPr/>
                    <a:lstStyle/>
                    <a:p>
                      <a:r>
                        <a:rPr lang="en-US" sz="1800" dirty="0">
                          <a:latin typeface="Arial" panose="020B0604020202020204" pitchFamily="34" charset="0"/>
                          <a:cs typeface="Arial" panose="020B0604020202020204" pitchFamily="34" charset="0"/>
                        </a:rPr>
                        <a:t>IHRS (by IAG</a:t>
                      </a:r>
                      <a:r>
                        <a:rPr lang="en-US" sz="1800" baseline="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marL="62939" marR="62939" marT="31470" marB="31470"/>
                </a:tc>
                <a:tc>
                  <a:txBody>
                    <a:bodyPr/>
                    <a:lstStyle/>
                    <a:p>
                      <a:r>
                        <a:rPr lang="en-US" sz="1800" dirty="0">
                          <a:latin typeface="Arial" panose="020B0604020202020204" pitchFamily="34" charset="0"/>
                          <a:cs typeface="Arial" panose="020B0604020202020204" pitchFamily="34" charset="0"/>
                        </a:rPr>
                        <a:t>OSU91A</a:t>
                      </a:r>
                    </a:p>
                  </a:txBody>
                  <a:tcPr marL="62939" marR="62939" marT="31470" marB="31470"/>
                </a:tc>
                <a:tc>
                  <a:txBody>
                    <a:bodyPr/>
                    <a:lstStyle/>
                    <a:p>
                      <a:r>
                        <a:rPr lang="en-US" sz="1800" dirty="0">
                          <a:latin typeface="Arial" panose="020B0604020202020204" pitchFamily="34" charset="0"/>
                          <a:cs typeface="Arial" panose="020B0604020202020204" pitchFamily="34" charset="0"/>
                        </a:rPr>
                        <a:t>CORPSCON</a:t>
                      </a:r>
                    </a:p>
                  </a:txBody>
                  <a:tcPr marL="62939" marR="62939" marT="31470" marB="31470"/>
                </a:tc>
                <a:extLst>
                  <a:ext uri="{0D108BD9-81ED-4DB2-BD59-A6C34878D82A}">
                    <a16:rowId xmlns:a16="http://schemas.microsoft.com/office/drawing/2014/main" val="3808544551"/>
                  </a:ext>
                </a:extLst>
              </a:tr>
              <a:tr h="761714">
                <a:tc>
                  <a:txBody>
                    <a:bodyPr/>
                    <a:lstStyle/>
                    <a:p>
                      <a:r>
                        <a:rPr lang="en-US" dirty="0">
                          <a:latin typeface="Arial" panose="020B0604020202020204" pitchFamily="34" charset="0"/>
                          <a:cs typeface="Arial" panose="020B0604020202020204" pitchFamily="34" charset="0"/>
                        </a:rPr>
                        <a:t>WGS72</a:t>
                      </a:r>
                    </a:p>
                  </a:txBody>
                  <a:tcPr marL="62939" marR="62939" marT="31470" marB="31470"/>
                </a:tc>
                <a:tc>
                  <a:txBody>
                    <a:bodyPr/>
                    <a:lstStyle/>
                    <a:p>
                      <a:endParaRPr lang="en-US" sz="1800" dirty="0">
                        <a:latin typeface="Arial" panose="020B0604020202020204" pitchFamily="34" charset="0"/>
                        <a:cs typeface="Arial" panose="020B0604020202020204" pitchFamily="34" charset="0"/>
                      </a:endParaRPr>
                    </a:p>
                  </a:txBody>
                  <a:tcPr marL="62939" marR="62939" marT="31470" marB="31470"/>
                </a:tc>
                <a:tc>
                  <a:txBody>
                    <a:bodyPr/>
                    <a:lstStyle/>
                    <a:p>
                      <a:r>
                        <a:rPr lang="en-US" sz="1800" dirty="0">
                          <a:latin typeface="Arial" panose="020B0604020202020204" pitchFamily="34" charset="0"/>
                          <a:cs typeface="Arial" panose="020B0604020202020204" pitchFamily="34" charset="0"/>
                        </a:rPr>
                        <a:t>EGM96</a:t>
                      </a:r>
                    </a:p>
                  </a:txBody>
                  <a:tcPr marL="62939" marR="62939" marT="31470" marB="31470"/>
                </a:tc>
                <a:tc>
                  <a:txBody>
                    <a:bodyPr/>
                    <a:lstStyle/>
                    <a:p>
                      <a:r>
                        <a:rPr lang="en-US" sz="1800" dirty="0">
                          <a:latin typeface="Arial" panose="020B0604020202020204" pitchFamily="34" charset="0"/>
                          <a:cs typeface="Arial" panose="020B0604020202020204" pitchFamily="34" charset="0"/>
                        </a:rPr>
                        <a:t>Appendix B.6</a:t>
                      </a:r>
                      <a:r>
                        <a:rPr lang="en-US" sz="1800" baseline="0" dirty="0">
                          <a:latin typeface="Arial" panose="020B0604020202020204" pitchFamily="34" charset="0"/>
                          <a:cs typeface="Arial" panose="020B0604020202020204" pitchFamily="34" charset="0"/>
                        </a:rPr>
                        <a:t> of DMA TR 8350.2 (WGS 84)</a:t>
                      </a:r>
                      <a:endParaRPr lang="en-US" sz="1800" dirty="0">
                        <a:latin typeface="Arial" panose="020B0604020202020204" pitchFamily="34" charset="0"/>
                        <a:cs typeface="Arial" panose="020B0604020202020204" pitchFamily="34" charset="0"/>
                      </a:endParaRPr>
                    </a:p>
                  </a:txBody>
                  <a:tcPr marL="62939" marR="62939" marT="31470" marB="31470"/>
                </a:tc>
                <a:extLst>
                  <a:ext uri="{0D108BD9-81ED-4DB2-BD59-A6C34878D82A}">
                    <a16:rowId xmlns:a16="http://schemas.microsoft.com/office/drawing/2014/main" val="348057990"/>
                  </a:ext>
                </a:extLst>
              </a:tr>
              <a:tr h="990228">
                <a:tc>
                  <a:txBody>
                    <a:bodyPr/>
                    <a:lstStyle/>
                    <a:p>
                      <a:r>
                        <a:rPr lang="en-US" sz="1800" dirty="0">
                          <a:latin typeface="Arial" panose="020B0604020202020204" pitchFamily="34" charset="0"/>
                          <a:cs typeface="Arial" panose="020B0604020202020204" pitchFamily="34" charset="0"/>
                        </a:rPr>
                        <a:t>ITRF (Intl.</a:t>
                      </a:r>
                      <a:r>
                        <a:rPr lang="en-US" sz="1800" baseline="0" dirty="0">
                          <a:latin typeface="Arial" panose="020B0604020202020204" pitchFamily="34" charset="0"/>
                          <a:cs typeface="Arial" panose="020B0604020202020204" pitchFamily="34" charset="0"/>
                        </a:rPr>
                        <a:t> Terrestrial Reference Frame by IERS)</a:t>
                      </a:r>
                      <a:endParaRPr lang="en-US" sz="1800" dirty="0">
                        <a:latin typeface="Arial" panose="020B0604020202020204" pitchFamily="34" charset="0"/>
                        <a:cs typeface="Arial" panose="020B0604020202020204" pitchFamily="34" charset="0"/>
                      </a:endParaRPr>
                    </a:p>
                  </a:txBody>
                  <a:tcPr marL="62939" marR="62939" marT="31470" marB="31470"/>
                </a:tc>
                <a:tc>
                  <a:txBody>
                    <a:bodyPr/>
                    <a:lstStyle/>
                    <a:p>
                      <a:endParaRPr lang="en-US" sz="1800" dirty="0">
                        <a:latin typeface="Arial" panose="020B0604020202020204" pitchFamily="34" charset="0"/>
                        <a:cs typeface="Arial" panose="020B0604020202020204" pitchFamily="34" charset="0"/>
                      </a:endParaRPr>
                    </a:p>
                  </a:txBody>
                  <a:tcPr marL="62939" marR="62939" marT="31470" marB="31470"/>
                </a:tc>
                <a:tc>
                  <a:txBody>
                    <a:bodyPr/>
                    <a:lstStyle/>
                    <a:p>
                      <a:r>
                        <a:rPr lang="en-US" sz="1800" dirty="0">
                          <a:latin typeface="Arial" panose="020B0604020202020204" pitchFamily="34" charset="0"/>
                          <a:cs typeface="Arial" panose="020B0604020202020204" pitchFamily="34" charset="0"/>
                        </a:rPr>
                        <a:t>EGM2008</a:t>
                      </a:r>
                    </a:p>
                  </a:txBody>
                  <a:tcPr marL="62939" marR="62939" marT="31470" marB="31470"/>
                </a:tc>
                <a:tc>
                  <a:txBody>
                    <a:bodyPr/>
                    <a:lstStyle/>
                    <a:p>
                      <a:r>
                        <a:rPr lang="en-US" sz="1800" dirty="0">
                          <a:latin typeface="Arial" panose="020B0604020202020204" pitchFamily="34" charset="0"/>
                          <a:cs typeface="Arial" panose="020B0604020202020204" pitchFamily="34" charset="0"/>
                        </a:rPr>
                        <a:t>Oregon Coordinate Reference System (ORCS)</a:t>
                      </a:r>
                    </a:p>
                  </a:txBody>
                  <a:tcPr marL="62939" marR="62939" marT="31470" marB="31470"/>
                </a:tc>
                <a:extLst>
                  <a:ext uri="{0D108BD9-81ED-4DB2-BD59-A6C34878D82A}">
                    <a16:rowId xmlns:a16="http://schemas.microsoft.com/office/drawing/2014/main" val="927589832"/>
                  </a:ext>
                </a:extLst>
              </a:tr>
              <a:tr h="990228">
                <a:tc>
                  <a:txBody>
                    <a:bodyPr/>
                    <a:lstStyle/>
                    <a:p>
                      <a:r>
                        <a:rPr lang="en-US" sz="1800" dirty="0">
                          <a:latin typeface="Arial" panose="020B0604020202020204" pitchFamily="34" charset="0"/>
                          <a:cs typeface="Arial" panose="020B0604020202020204" pitchFamily="34" charset="0"/>
                        </a:rPr>
                        <a:t>IGS (Intl. GNSS Service reference</a:t>
                      </a:r>
                      <a:r>
                        <a:rPr lang="en-US" sz="1800" baseline="0" dirty="0">
                          <a:latin typeface="Arial" panose="020B0604020202020204" pitchFamily="34" charset="0"/>
                          <a:cs typeface="Arial" panose="020B0604020202020204" pitchFamily="34" charset="0"/>
                        </a:rPr>
                        <a:t> frame)</a:t>
                      </a:r>
                      <a:endParaRPr lang="en-US" sz="1800" dirty="0">
                        <a:latin typeface="Arial" panose="020B0604020202020204" pitchFamily="34" charset="0"/>
                        <a:cs typeface="Arial" panose="020B0604020202020204" pitchFamily="34" charset="0"/>
                      </a:endParaRPr>
                    </a:p>
                  </a:txBody>
                  <a:tcPr marL="62939" marR="62939" marT="31470" marB="31470"/>
                </a:tc>
                <a:tc>
                  <a:txBody>
                    <a:bodyPr/>
                    <a:lstStyle/>
                    <a:p>
                      <a:endParaRPr lang="en-US" sz="1800" dirty="0">
                        <a:latin typeface="Arial" panose="020B0604020202020204" pitchFamily="34" charset="0"/>
                        <a:cs typeface="Arial" panose="020B0604020202020204" pitchFamily="34" charset="0"/>
                      </a:endParaRPr>
                    </a:p>
                  </a:txBody>
                  <a:tcPr marL="62939" marR="62939" marT="31470" marB="31470"/>
                </a:tc>
                <a:tc>
                  <a:txBody>
                    <a:bodyPr/>
                    <a:lstStyle/>
                    <a:p>
                      <a:endParaRPr lang="en-US" sz="1800" dirty="0">
                        <a:latin typeface="Arial" panose="020B0604020202020204" pitchFamily="34" charset="0"/>
                        <a:cs typeface="Arial" panose="020B0604020202020204" pitchFamily="34" charset="0"/>
                      </a:endParaRPr>
                    </a:p>
                  </a:txBody>
                  <a:tcPr marL="62939" marR="62939" marT="31470" marB="31470"/>
                </a:tc>
                <a:tc>
                  <a:txBody>
                    <a:bodyPr/>
                    <a:lstStyle/>
                    <a:p>
                      <a:r>
                        <a:rPr lang="en-US" sz="1800" dirty="0">
                          <a:latin typeface="Arial" panose="020B0604020202020204" pitchFamily="34" charset="0"/>
                          <a:cs typeface="Arial" panose="020B0604020202020204" pitchFamily="34" charset="0"/>
                        </a:rPr>
                        <a:t>The Kansas Regional Coordinate System</a:t>
                      </a:r>
                    </a:p>
                  </a:txBody>
                  <a:tcPr marL="62939" marR="62939" marT="31470" marB="31470"/>
                </a:tc>
                <a:extLst>
                  <a:ext uri="{0D108BD9-81ED-4DB2-BD59-A6C34878D82A}">
                    <a16:rowId xmlns:a16="http://schemas.microsoft.com/office/drawing/2014/main" val="3884107606"/>
                  </a:ext>
                </a:extLst>
              </a:tr>
            </a:tbl>
          </a:graphicData>
        </a:graphic>
      </p:graphicFrame>
      <p:sp>
        <p:nvSpPr>
          <p:cNvPr id="5" name="TextBox 4"/>
          <p:cNvSpPr txBox="1"/>
          <p:nvPr/>
        </p:nvSpPr>
        <p:spPr bwMode="auto">
          <a:xfrm>
            <a:off x="114301" y="1143002"/>
            <a:ext cx="8842665" cy="584775"/>
          </a:xfrm>
          <a:prstGeom prst="rect">
            <a:avLst/>
          </a:prstGeom>
          <a:noFill/>
          <a:ln w="9525">
            <a:noFill/>
            <a:miter lim="800000"/>
            <a:headEnd/>
            <a:tailEnd/>
          </a:ln>
        </p:spPr>
        <p:txBody>
          <a:bodyPr wrap="square" rtlCol="0">
            <a:spAutoFit/>
          </a:bodyPr>
          <a:lstStyle/>
          <a:p>
            <a:pPr algn="ctr"/>
            <a:r>
              <a:rPr lang="en-US" sz="2400" dirty="0">
                <a:latin typeface="Cambria" panose="02040503050406030204" pitchFamily="18" charset="0"/>
              </a:rPr>
              <a:t>These items are </a:t>
            </a:r>
            <a:r>
              <a:rPr lang="en-US" sz="3200" dirty="0">
                <a:latin typeface="Cambria" panose="02040503050406030204" pitchFamily="18" charset="0"/>
              </a:rPr>
              <a:t>NOT</a:t>
            </a:r>
            <a:r>
              <a:rPr lang="en-US" sz="2400" dirty="0">
                <a:latin typeface="Cambria" panose="02040503050406030204" pitchFamily="18" charset="0"/>
              </a:rPr>
              <a:t> part of the NSRS</a:t>
            </a:r>
          </a:p>
        </p:txBody>
      </p:sp>
      <p:sp>
        <p:nvSpPr>
          <p:cNvPr id="2" name="TextBox 1"/>
          <p:cNvSpPr txBox="1"/>
          <p:nvPr/>
        </p:nvSpPr>
        <p:spPr bwMode="auto">
          <a:xfrm>
            <a:off x="0" y="6560221"/>
            <a:ext cx="2028056" cy="276999"/>
          </a:xfrm>
          <a:prstGeom prst="rect">
            <a:avLst/>
          </a:prstGeom>
          <a:noFill/>
          <a:ln w="9525">
            <a:noFill/>
            <a:miter lim="800000"/>
            <a:headEnd/>
            <a:tailEnd/>
          </a:ln>
        </p:spPr>
        <p:txBody>
          <a:bodyPr wrap="none" rtlCol="0">
            <a:spAutoFit/>
          </a:bodyPr>
          <a:lstStyle/>
          <a:p>
            <a:r>
              <a:rPr lang="en-US" sz="1200" dirty="0">
                <a:hlinkClick r:id="rId3"/>
              </a:rPr>
              <a:t>Hyperlink to ITRF station map</a:t>
            </a:r>
            <a:endParaRPr lang="en-US" sz="1200" dirty="0"/>
          </a:p>
        </p:txBody>
      </p:sp>
      <p:cxnSp>
        <p:nvCxnSpPr>
          <p:cNvPr id="10" name="Straight Connector 9"/>
          <p:cNvCxnSpPr>
            <a:stCxn id="7" idx="1"/>
            <a:endCxn id="7" idx="3"/>
          </p:cNvCxnSpPr>
          <p:nvPr/>
        </p:nvCxnSpPr>
        <p:spPr>
          <a:xfrm>
            <a:off x="114301" y="846138"/>
            <a:ext cx="8925791" cy="0"/>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828278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5000" b="1" dirty="0">
                <a:ea typeface="Cambria" panose="02040503050406030204" pitchFamily="18" charset="0"/>
              </a:rPr>
              <a:t>Preparing for NAPGD2022</a:t>
            </a:r>
            <a:endParaRPr lang="en-US" sz="5000" b="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409704"/>
            <a:ext cx="9144000" cy="5448296"/>
          </a:xfrm>
        </p:spPr>
        <p:txBody>
          <a:bodyPr/>
          <a:lstStyle/>
          <a:p>
            <a:pPr marL="457200" lvl="1">
              <a:spcAft>
                <a:spcPts val="1200"/>
              </a:spcAft>
            </a:pPr>
            <a:r>
              <a:rPr lang="en-US" sz="3200" dirty="0">
                <a:ea typeface="Cambria" panose="02040503050406030204" pitchFamily="18" charset="0"/>
              </a:rPr>
              <a:t>Does passive control </a:t>
            </a:r>
            <a:r>
              <a:rPr lang="en-US" sz="3200" b="1" i="1" dirty="0">
                <a:ea typeface="Cambria" panose="02040503050406030204" pitchFamily="18" charset="0"/>
              </a:rPr>
              <a:t>in the NSRS</a:t>
            </a:r>
            <a:r>
              <a:rPr lang="en-US" sz="3200" dirty="0">
                <a:ea typeface="Cambria" panose="02040503050406030204" pitchFamily="18" charset="0"/>
              </a:rPr>
              <a:t> matter to you?</a:t>
            </a:r>
          </a:p>
          <a:p>
            <a:pPr marL="857250" lvl="2">
              <a:spcAft>
                <a:spcPts val="1200"/>
              </a:spcAft>
            </a:pPr>
            <a:r>
              <a:rPr lang="en-US" sz="2800" dirty="0">
                <a:ea typeface="Cambria" panose="02040503050406030204" pitchFamily="18" charset="0"/>
              </a:rPr>
              <a:t>RTN Validation Station</a:t>
            </a:r>
          </a:p>
          <a:p>
            <a:pPr marL="1314450" lvl="3">
              <a:spcAft>
                <a:spcPts val="1200"/>
              </a:spcAft>
            </a:pPr>
            <a:r>
              <a:rPr lang="en-US" sz="2400" dirty="0">
                <a:ea typeface="Cambria" panose="02040503050406030204" pitchFamily="18" charset="0"/>
              </a:rPr>
              <a:t>A mark convenient for you, you submit data to us</a:t>
            </a:r>
          </a:p>
          <a:p>
            <a:pPr marL="1314450" lvl="3">
              <a:spcAft>
                <a:spcPts val="1200"/>
              </a:spcAft>
            </a:pPr>
            <a:r>
              <a:rPr lang="en-US" sz="2400" dirty="0">
                <a:ea typeface="Cambria" panose="02040503050406030204" pitchFamily="18" charset="0"/>
              </a:rPr>
              <a:t>Gets NSRS coordinates </a:t>
            </a:r>
            <a:r>
              <a:rPr lang="en-US" sz="2400" dirty="0">
                <a:ea typeface="Cambria" panose="02040503050406030204" pitchFamily="18" charset="0"/>
                <a:sym typeface="Wingdings" panose="05000000000000000000" pitchFamily="2" charset="2"/>
              </a:rPr>
              <a:t> Allows you to confirm RTN</a:t>
            </a:r>
            <a:endParaRPr lang="en-US" sz="2400" dirty="0">
              <a:ea typeface="Cambria" panose="02040503050406030204" pitchFamily="18" charset="0"/>
            </a:endParaRPr>
          </a:p>
          <a:p>
            <a:pPr marL="857250" lvl="2">
              <a:spcAft>
                <a:spcPts val="1200"/>
              </a:spcAft>
            </a:pPr>
            <a:r>
              <a:rPr lang="en-US" sz="2800" dirty="0">
                <a:latin typeface="Cambria" panose="02040503050406030204" pitchFamily="18" charset="0"/>
                <a:ea typeface="Cambria" panose="02040503050406030204" pitchFamily="18" charset="0"/>
              </a:rPr>
              <a:t>Conventional surveys</a:t>
            </a:r>
          </a:p>
          <a:p>
            <a:pPr marL="857250" lvl="2">
              <a:spcAft>
                <a:spcPts val="1200"/>
              </a:spcAft>
            </a:pPr>
            <a:r>
              <a:rPr lang="en-US" sz="2800" dirty="0">
                <a:latin typeface="Cambria" panose="02040503050406030204" pitchFamily="18" charset="0"/>
                <a:ea typeface="Cambria" panose="02040503050406030204" pitchFamily="18" charset="0"/>
              </a:rPr>
              <a:t>“Chicken Little” scenarios?</a:t>
            </a:r>
          </a:p>
          <a:p>
            <a:pPr marL="1314450" lvl="3">
              <a:spcAft>
                <a:spcPts val="1200"/>
              </a:spcAft>
            </a:pPr>
            <a:r>
              <a:rPr lang="en-US" sz="2400" dirty="0">
                <a:ea typeface="Cambria" panose="02040503050406030204" pitchFamily="18" charset="0"/>
              </a:rPr>
              <a:t>Solar flares</a:t>
            </a:r>
          </a:p>
          <a:p>
            <a:pPr marL="1314450" lvl="3">
              <a:spcAft>
                <a:spcPts val="1200"/>
              </a:spcAft>
            </a:pPr>
            <a:r>
              <a:rPr lang="en-US" sz="2400" dirty="0">
                <a:latin typeface="Cambria" panose="02040503050406030204" pitchFamily="18" charset="0"/>
                <a:ea typeface="Cambria" panose="02040503050406030204" pitchFamily="18" charset="0"/>
              </a:rPr>
              <a:t>Earthquakes </a:t>
            </a:r>
          </a:p>
        </p:txBody>
      </p:sp>
    </p:spTree>
    <p:custDataLst>
      <p:tags r:id="rId1"/>
    </p:custDataLst>
    <p:extLst>
      <p:ext uri="{BB962C8B-B14F-4D97-AF65-F5344CB8AC3E}">
        <p14:creationId xmlns:p14="http://schemas.microsoft.com/office/powerpoint/2010/main" val="316933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24504E-CDF2-45B7-9663-09529E8813CC}"/>
              </a:ext>
            </a:extLst>
          </p:cNvPr>
          <p:cNvSpPr/>
          <p:nvPr/>
        </p:nvSpPr>
        <p:spPr>
          <a:xfrm>
            <a:off x="0" y="1720625"/>
            <a:ext cx="9144000" cy="2573797"/>
          </a:xfrm>
          <a:prstGeom prst="rect">
            <a:avLst/>
          </a:prstGeom>
          <a:gradFill>
            <a:gsLst>
              <a:gs pos="50600">
                <a:schemeClr val="bg1"/>
              </a:gs>
              <a:gs pos="0">
                <a:schemeClr val="accent1">
                  <a:tint val="100000"/>
                  <a:shade val="100000"/>
                  <a:satMod val="130000"/>
                </a:schemeClr>
              </a:gs>
              <a:gs pos="100000">
                <a:srgbClr val="FF00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Franklin Gothic Demi" panose="020B0703020102020204" pitchFamily="34" charset="0"/>
                <a:ea typeface="Cambria" panose="02040503050406030204" pitchFamily="18" charset="0"/>
                <a:cs typeface="+mn-cs"/>
              </a:rPr>
              <a:t>SPCS2022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Franklin Gothic Demi" panose="020B0703020102020204" pitchFamily="34" charset="0"/>
                <a:ea typeface="Cambria" panose="02040503050406030204" pitchFamily="18" charset="0"/>
                <a:cs typeface="+mn-cs"/>
              </a:rPr>
              <a:t>MAKING EARTH FLAT AGAIN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1" u="none" strike="noStrike" kern="1200" cap="none" spc="0" normalizeH="0" baseline="0" noProof="0" dirty="0">
                <a:ln>
                  <a:noFill/>
                </a:ln>
                <a:solidFill>
                  <a:prstClr val="black"/>
                </a:solidFill>
                <a:effectLst/>
                <a:uLnTx/>
                <a:uFillTx/>
                <a:latin typeface="Franklin Gothic Demi" panose="020B0703020102020204" pitchFamily="34" charset="0"/>
                <a:ea typeface="Cambria" panose="02040503050406030204" pitchFamily="18" charset="0"/>
                <a:cs typeface="+mn-cs"/>
              </a:rPr>
              <a:t>…ONE ZONE AT A TIME</a:t>
            </a:r>
          </a:p>
        </p:txBody>
      </p:sp>
      <p:sp>
        <p:nvSpPr>
          <p:cNvPr id="5" name="Rectangle 4">
            <a:extLst>
              <a:ext uri="{FF2B5EF4-FFF2-40B4-BE49-F238E27FC236}">
                <a16:creationId xmlns:a16="http://schemas.microsoft.com/office/drawing/2014/main" id="{8218D8AB-3388-4883-B7B0-A4F74B5268D4}"/>
              </a:ext>
            </a:extLst>
          </p:cNvPr>
          <p:cNvSpPr/>
          <p:nvPr/>
        </p:nvSpPr>
        <p:spPr>
          <a:xfrm>
            <a:off x="1346200" y="226143"/>
            <a:ext cx="6451600" cy="1112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I’ll be selling these bumper stickers in hospitality room tonight…</a:t>
            </a:r>
          </a:p>
        </p:txBody>
      </p:sp>
      <p:pic>
        <p:nvPicPr>
          <p:cNvPr id="4" name="Picture 3">
            <a:extLst>
              <a:ext uri="{FF2B5EF4-FFF2-40B4-BE49-F238E27FC236}">
                <a16:creationId xmlns:a16="http://schemas.microsoft.com/office/drawing/2014/main" id="{A727C9A3-4CD3-4F3F-9B85-A05E58DA71D9}"/>
              </a:ext>
            </a:extLst>
          </p:cNvPr>
          <p:cNvPicPr>
            <a:picLocks noChangeAspect="1"/>
          </p:cNvPicPr>
          <p:nvPr/>
        </p:nvPicPr>
        <p:blipFill>
          <a:blip r:embed="rId2"/>
          <a:stretch>
            <a:fillRect/>
          </a:stretch>
        </p:blipFill>
        <p:spPr>
          <a:xfrm>
            <a:off x="285135" y="4624233"/>
            <a:ext cx="3569109" cy="2007624"/>
          </a:xfrm>
          <a:prstGeom prst="rect">
            <a:avLst/>
          </a:prstGeom>
        </p:spPr>
      </p:pic>
      <p:sp>
        <p:nvSpPr>
          <p:cNvPr id="6" name="Rectangle 5">
            <a:extLst>
              <a:ext uri="{FF2B5EF4-FFF2-40B4-BE49-F238E27FC236}">
                <a16:creationId xmlns:a16="http://schemas.microsoft.com/office/drawing/2014/main" id="{778AD640-7D4A-497E-852D-9C64456C41FA}"/>
              </a:ext>
            </a:extLst>
          </p:cNvPr>
          <p:cNvSpPr/>
          <p:nvPr/>
        </p:nvSpPr>
        <p:spPr>
          <a:xfrm>
            <a:off x="3854244" y="4989872"/>
            <a:ext cx="5289756" cy="1112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i="1" dirty="0">
                <a:solidFill>
                  <a:prstClr val="black"/>
                </a:solidFill>
                <a:latin typeface="Cambria" panose="02040503050406030204" pitchFamily="18" charset="0"/>
                <a:ea typeface="Cambria" panose="02040503050406030204" pitchFamily="18" charset="0"/>
              </a:rPr>
              <a:t>Really?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No… not really!</a:t>
            </a:r>
          </a:p>
        </p:txBody>
      </p:sp>
    </p:spTree>
    <p:extLst>
      <p:ext uri="{BB962C8B-B14F-4D97-AF65-F5344CB8AC3E}">
        <p14:creationId xmlns:p14="http://schemas.microsoft.com/office/powerpoint/2010/main" val="268467703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left)">
                                      <p:cBhvr>
                                        <p:cTn id="2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E2B5F8-055A-4BBE-AEB1-6625A4B6A409}"/>
              </a:ext>
            </a:extLst>
          </p:cNvPr>
          <p:cNvPicPr>
            <a:picLocks noChangeAspect="1"/>
          </p:cNvPicPr>
          <p:nvPr/>
        </p:nvPicPr>
        <p:blipFill>
          <a:blip r:embed="rId2"/>
          <a:stretch>
            <a:fillRect/>
          </a:stretch>
        </p:blipFill>
        <p:spPr>
          <a:xfrm>
            <a:off x="0" y="0"/>
            <a:ext cx="9144000" cy="6858001"/>
          </a:xfrm>
          <a:prstGeom prst="rect">
            <a:avLst/>
          </a:prstGeom>
        </p:spPr>
      </p:pic>
    </p:spTree>
    <p:extLst>
      <p:ext uri="{BB962C8B-B14F-4D97-AF65-F5344CB8AC3E}">
        <p14:creationId xmlns:p14="http://schemas.microsoft.com/office/powerpoint/2010/main" val="296275519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C395BD-A9FA-42D3-9500-A16CE225BC11}"/>
              </a:ext>
            </a:extLst>
          </p:cNvPr>
          <p:cNvSpPr>
            <a:spLocks noGrp="1"/>
          </p:cNvSpPr>
          <p:nvPr>
            <p:ph idx="1"/>
          </p:nvPr>
        </p:nvSpPr>
        <p:spPr>
          <a:xfrm>
            <a:off x="1" y="2025870"/>
            <a:ext cx="8899633" cy="4547458"/>
          </a:xfrm>
        </p:spPr>
        <p:txBody>
          <a:bodyPr>
            <a:noAutofit/>
          </a:bodyPr>
          <a:lstStyle/>
          <a:p>
            <a:r>
              <a:rPr lang="en-US" b="1" dirty="0">
                <a:latin typeface="Cambria" panose="02040503050406030204" pitchFamily="18" charset="0"/>
                <a:ea typeface="Cambria" panose="02040503050406030204" pitchFamily="18" charset="0"/>
              </a:rPr>
              <a:t>US Survey Foot </a:t>
            </a:r>
            <a:r>
              <a:rPr lang="en-US" b="1" u="sng" dirty="0">
                <a:latin typeface="Cambria" panose="02040503050406030204" pitchFamily="18" charset="0"/>
                <a:ea typeface="Cambria" panose="02040503050406030204" pitchFamily="18" charset="0"/>
              </a:rPr>
              <a:t>is</a:t>
            </a:r>
            <a:r>
              <a:rPr lang="en-US" b="1" dirty="0">
                <a:latin typeface="Cambria" panose="02040503050406030204" pitchFamily="18" charset="0"/>
                <a:ea typeface="Cambria" panose="02040503050406030204" pitchFamily="18" charset="0"/>
              </a:rPr>
              <a:t> officially deprecated</a:t>
            </a:r>
          </a:p>
          <a:p>
            <a:pPr lvl="1"/>
            <a:r>
              <a:rPr lang="en-US" dirty="0">
                <a:latin typeface="Cambria" panose="02040503050406030204" pitchFamily="18" charset="0"/>
                <a:ea typeface="Cambria" panose="02040503050406030204" pitchFamily="18" charset="0"/>
              </a:rPr>
              <a:t>As of 31 December 2022</a:t>
            </a:r>
          </a:p>
          <a:p>
            <a:r>
              <a:rPr lang="en-US" b="1" dirty="0">
                <a:latin typeface="Cambria" panose="02040503050406030204" pitchFamily="18" charset="0"/>
                <a:ea typeface="Cambria" panose="02040503050406030204" pitchFamily="18" charset="0"/>
              </a:rPr>
              <a:t>So now what do we do?</a:t>
            </a:r>
          </a:p>
          <a:p>
            <a:pPr lvl="1"/>
            <a:r>
              <a:rPr lang="en-US" sz="5400" dirty="0">
                <a:latin typeface="Cambria" panose="02040503050406030204" pitchFamily="18" charset="0"/>
                <a:ea typeface="Cambria" panose="02040503050406030204" pitchFamily="18" charset="0"/>
              </a:rPr>
              <a:t>Nothing!</a:t>
            </a:r>
          </a:p>
          <a:p>
            <a:pPr lvl="1"/>
            <a:r>
              <a:rPr lang="en-US" dirty="0">
                <a:latin typeface="Cambria" panose="02040503050406030204" pitchFamily="18" charset="0"/>
                <a:ea typeface="Cambria" panose="02040503050406030204" pitchFamily="18" charset="0"/>
              </a:rPr>
              <a:t>Do not change anything you do until you are working in the new datums.</a:t>
            </a:r>
          </a:p>
        </p:txBody>
      </p:sp>
      <p:sp>
        <p:nvSpPr>
          <p:cNvPr id="5" name="Title 1">
            <a:extLst>
              <a:ext uri="{FF2B5EF4-FFF2-40B4-BE49-F238E27FC236}">
                <a16:creationId xmlns:a16="http://schemas.microsoft.com/office/drawing/2014/main" id="{A0406F13-EFFD-7044-8E42-B94EAFCC3BE8}"/>
              </a:ext>
            </a:extLst>
          </p:cNvPr>
          <p:cNvSpPr txBox="1">
            <a:spLocks/>
          </p:cNvSpPr>
          <p:nvPr/>
        </p:nvSpPr>
        <p:spPr bwMode="auto">
          <a:xfrm>
            <a:off x="0" y="477796"/>
            <a:ext cx="9144000" cy="1548073"/>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a:latin typeface="Cambria" panose="02040503050406030204" pitchFamily="18" charset="0"/>
                <a:ea typeface="Cambria" panose="02040503050406030204" pitchFamily="18" charset="0"/>
              </a:rPr>
              <a:t>The US Survey Foot is dead!</a:t>
            </a:r>
          </a:p>
          <a:p>
            <a:r>
              <a:rPr lang="en-US" sz="4000" b="1" i="1" dirty="0">
                <a:solidFill>
                  <a:srgbClr val="C00000"/>
                </a:solidFill>
                <a:latin typeface="Cambria" panose="02040503050406030204" pitchFamily="18" charset="0"/>
                <a:ea typeface="Cambria" panose="02040503050406030204" pitchFamily="18" charset="0"/>
              </a:rPr>
              <a:t>Long live the US Survey Foot!</a:t>
            </a:r>
          </a:p>
        </p:txBody>
      </p:sp>
    </p:spTree>
    <p:extLst>
      <p:ext uri="{BB962C8B-B14F-4D97-AF65-F5344CB8AC3E}">
        <p14:creationId xmlns:p14="http://schemas.microsoft.com/office/powerpoint/2010/main" val="316199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75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iterate type="lt">
                                    <p:tmPct val="0"/>
                                  </p:iterate>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mph" presetSubtype="0" nodeType="clickEffect">
                                  <p:stCondLst>
                                    <p:cond delay="0"/>
                                  </p:stCondLst>
                                  <p:iterate type="lt">
                                    <p:tmAbs val="25"/>
                                  </p:iterate>
                                  <p:childTnLst>
                                    <p:set>
                                      <p:cBhvr override="childStyle">
                                        <p:cTn id="32"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C395BD-A9FA-42D3-9500-A16CE225BC11}"/>
              </a:ext>
            </a:extLst>
          </p:cNvPr>
          <p:cNvSpPr>
            <a:spLocks noGrp="1"/>
          </p:cNvSpPr>
          <p:nvPr>
            <p:ph idx="1"/>
          </p:nvPr>
        </p:nvSpPr>
        <p:spPr>
          <a:xfrm>
            <a:off x="1" y="1463040"/>
            <a:ext cx="9144001" cy="5110288"/>
          </a:xfrm>
        </p:spPr>
        <p:txBody>
          <a:bodyPr>
            <a:noAutofit/>
          </a:bodyPr>
          <a:lstStyle/>
          <a:p>
            <a:r>
              <a:rPr lang="en-US" sz="4000" b="1" dirty="0">
                <a:latin typeface="Cambria" panose="02040503050406030204" pitchFamily="18" charset="0"/>
                <a:ea typeface="Cambria" panose="02040503050406030204" pitchFamily="18" charset="0"/>
              </a:rPr>
              <a:t>When does this matter?</a:t>
            </a:r>
          </a:p>
          <a:p>
            <a:pPr lvl="1"/>
            <a:r>
              <a:rPr lang="en-US" sz="3600" b="1" i="1" dirty="0">
                <a:latin typeface="Cambria" panose="02040503050406030204" pitchFamily="18" charset="0"/>
                <a:ea typeface="Cambria" panose="02040503050406030204" pitchFamily="18" charset="0"/>
              </a:rPr>
              <a:t>Not</a:t>
            </a:r>
            <a:r>
              <a:rPr lang="en-US" sz="3600" dirty="0">
                <a:latin typeface="Cambria" panose="02040503050406030204" pitchFamily="18" charset="0"/>
                <a:ea typeface="Cambria" panose="02040503050406030204" pitchFamily="18" charset="0"/>
              </a:rPr>
              <a:t> typically in lengths/distances</a:t>
            </a:r>
          </a:p>
          <a:p>
            <a:pPr lvl="1"/>
            <a:r>
              <a:rPr lang="en-US" sz="3600" dirty="0">
                <a:latin typeface="Cambria" panose="02040503050406030204" pitchFamily="18" charset="0"/>
                <a:ea typeface="Cambria" panose="02040503050406030204" pitchFamily="18" charset="0"/>
              </a:rPr>
              <a:t>Published planar coordinate systems</a:t>
            </a:r>
          </a:p>
          <a:p>
            <a:pPr lvl="2"/>
            <a:r>
              <a:rPr lang="en-US" sz="3200" dirty="0">
                <a:latin typeface="Cambria" panose="02040503050406030204" pitchFamily="18" charset="0"/>
                <a:ea typeface="Cambria" panose="02040503050406030204" pitchFamily="18" charset="0"/>
              </a:rPr>
              <a:t>Why? </a:t>
            </a:r>
            <a:r>
              <a:rPr lang="en-US" sz="3200" dirty="0">
                <a:latin typeface="Cambria" panose="02040503050406030204" pitchFamily="18" charset="0"/>
                <a:ea typeface="Cambria" panose="02040503050406030204" pitchFamily="18" charset="0"/>
                <a:sym typeface="Wingdings" panose="05000000000000000000" pitchFamily="2" charset="2"/>
              </a:rPr>
              <a:t> </a:t>
            </a:r>
            <a:r>
              <a:rPr lang="en-US" sz="3200" dirty="0">
                <a:latin typeface="Cambria" panose="02040503050406030204" pitchFamily="18" charset="0"/>
                <a:ea typeface="Cambria" panose="02040503050406030204" pitchFamily="18" charset="0"/>
              </a:rPr>
              <a:t>large false eastings and northings</a:t>
            </a:r>
          </a:p>
          <a:p>
            <a:r>
              <a:rPr lang="en-US" sz="4000" b="1" dirty="0">
                <a:latin typeface="Cambria" panose="02040503050406030204" pitchFamily="18" charset="0"/>
                <a:ea typeface="Cambria" panose="02040503050406030204" pitchFamily="18" charset="0"/>
              </a:rPr>
              <a:t>Like what?</a:t>
            </a:r>
          </a:p>
          <a:p>
            <a:pPr lvl="1"/>
            <a:r>
              <a:rPr lang="en-US" sz="3600" dirty="0">
                <a:latin typeface="Cambria" panose="02040503050406030204" pitchFamily="18" charset="0"/>
                <a:ea typeface="Cambria" panose="02040503050406030204" pitchFamily="18" charset="0"/>
              </a:rPr>
              <a:t>SPCS and UTM are very popular and </a:t>
            </a:r>
            <a:r>
              <a:rPr lang="en-US" sz="3600" b="1" i="1" dirty="0">
                <a:latin typeface="Cambria" panose="02040503050406030204" pitchFamily="18" charset="0"/>
                <a:ea typeface="Cambria" panose="02040503050406030204" pitchFamily="18" charset="0"/>
              </a:rPr>
              <a:t>both</a:t>
            </a:r>
            <a:r>
              <a:rPr lang="en-US" sz="3600" dirty="0">
                <a:latin typeface="Cambria" panose="02040503050406030204" pitchFamily="18" charset="0"/>
                <a:ea typeface="Cambria" panose="02040503050406030204" pitchFamily="18" charset="0"/>
              </a:rPr>
              <a:t> fall victim to mix-ups</a:t>
            </a:r>
          </a:p>
          <a:p>
            <a:pPr lvl="2"/>
            <a:r>
              <a:rPr lang="en-US" sz="3200" dirty="0">
                <a:latin typeface="Cambria" panose="02040503050406030204" pitchFamily="18" charset="0"/>
                <a:ea typeface="Cambria" panose="02040503050406030204" pitchFamily="18" charset="0"/>
              </a:rPr>
              <a:t>due to… the large false E/N in their zones</a:t>
            </a:r>
          </a:p>
        </p:txBody>
      </p:sp>
      <p:sp>
        <p:nvSpPr>
          <p:cNvPr id="5" name="Title 1">
            <a:extLst>
              <a:ext uri="{FF2B5EF4-FFF2-40B4-BE49-F238E27FC236}">
                <a16:creationId xmlns:a16="http://schemas.microsoft.com/office/drawing/2014/main" id="{A0406F13-EFFD-7044-8E42-B94EAFCC3BE8}"/>
              </a:ext>
            </a:extLst>
          </p:cNvPr>
          <p:cNvSpPr txBox="1">
            <a:spLocks/>
          </p:cNvSpPr>
          <p:nvPr/>
        </p:nvSpPr>
        <p:spPr bwMode="auto">
          <a:xfrm>
            <a:off x="0" y="477796"/>
            <a:ext cx="9144000" cy="802365"/>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a:latin typeface="Cambria" panose="02040503050406030204" pitchFamily="18" charset="0"/>
                <a:ea typeface="Cambria" panose="02040503050406030204" pitchFamily="18" charset="0"/>
              </a:rPr>
              <a:t>What’s impacted?</a:t>
            </a:r>
          </a:p>
        </p:txBody>
      </p:sp>
    </p:spTree>
    <p:extLst>
      <p:ext uri="{BB962C8B-B14F-4D97-AF65-F5344CB8AC3E}">
        <p14:creationId xmlns:p14="http://schemas.microsoft.com/office/powerpoint/2010/main" val="48008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C395BD-A9FA-42D3-9500-A16CE225BC11}"/>
              </a:ext>
            </a:extLst>
          </p:cNvPr>
          <p:cNvSpPr>
            <a:spLocks noGrp="1"/>
          </p:cNvSpPr>
          <p:nvPr>
            <p:ph idx="1"/>
          </p:nvPr>
        </p:nvSpPr>
        <p:spPr>
          <a:xfrm>
            <a:off x="1" y="1463040"/>
            <a:ext cx="9144001" cy="5110288"/>
          </a:xfrm>
        </p:spPr>
        <p:txBody>
          <a:bodyPr>
            <a:noAutofit/>
          </a:bodyPr>
          <a:lstStyle/>
          <a:p>
            <a:r>
              <a:rPr lang="en-US" sz="4000" dirty="0">
                <a:latin typeface="Cambria" panose="02040503050406030204" pitchFamily="18" charset="0"/>
                <a:ea typeface="Cambria" panose="02040503050406030204" pitchFamily="18" charset="0"/>
              </a:rPr>
              <a:t>1,000,000.00 </a:t>
            </a:r>
            <a:r>
              <a:rPr lang="en-US" sz="4000" dirty="0" err="1">
                <a:latin typeface="Cambria" panose="02040503050406030204" pitchFamily="18" charset="0"/>
                <a:ea typeface="Cambria" panose="02040503050406030204" pitchFamily="18" charset="0"/>
              </a:rPr>
              <a:t>sft</a:t>
            </a:r>
            <a:r>
              <a:rPr lang="en-US" sz="4000" dirty="0">
                <a:latin typeface="Cambria" panose="02040503050406030204" pitchFamily="18" charset="0"/>
                <a:ea typeface="Cambria" panose="02040503050406030204" pitchFamily="18" charset="0"/>
              </a:rPr>
              <a:t> = 999,99</a:t>
            </a:r>
            <a:r>
              <a:rPr lang="en-US" sz="4000" b="1" dirty="0">
                <a:latin typeface="Cambria" panose="02040503050406030204" pitchFamily="18" charset="0"/>
                <a:ea typeface="Cambria" panose="02040503050406030204" pitchFamily="18" charset="0"/>
              </a:rPr>
              <a:t>8</a:t>
            </a:r>
            <a:r>
              <a:rPr lang="en-US" sz="4000" dirty="0">
                <a:latin typeface="Cambria" panose="02040503050406030204" pitchFamily="18" charset="0"/>
                <a:ea typeface="Cambria" panose="02040503050406030204" pitchFamily="18" charset="0"/>
              </a:rPr>
              <a:t>.00 </a:t>
            </a:r>
            <a:r>
              <a:rPr lang="en-US" sz="4000" dirty="0" err="1">
                <a:latin typeface="Cambria" panose="02040503050406030204" pitchFamily="18" charset="0"/>
                <a:ea typeface="Cambria" panose="02040503050406030204" pitchFamily="18" charset="0"/>
              </a:rPr>
              <a:t>ift</a:t>
            </a:r>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10,000,000.00 </a:t>
            </a:r>
            <a:r>
              <a:rPr lang="en-US" sz="4000" dirty="0" err="1">
                <a:latin typeface="Cambria" panose="02040503050406030204" pitchFamily="18" charset="0"/>
                <a:ea typeface="Cambria" panose="02040503050406030204" pitchFamily="18" charset="0"/>
              </a:rPr>
              <a:t>sft</a:t>
            </a:r>
            <a:r>
              <a:rPr lang="en-US" sz="4000" dirty="0">
                <a:latin typeface="Cambria" panose="02040503050406030204" pitchFamily="18" charset="0"/>
                <a:ea typeface="Cambria" panose="02040503050406030204" pitchFamily="18" charset="0"/>
              </a:rPr>
              <a:t> = 9,999,9</a:t>
            </a:r>
            <a:r>
              <a:rPr lang="en-US" sz="4000" b="1" dirty="0">
                <a:latin typeface="Cambria" panose="02040503050406030204" pitchFamily="18" charset="0"/>
                <a:ea typeface="Cambria" panose="02040503050406030204" pitchFamily="18" charset="0"/>
              </a:rPr>
              <a:t>80</a:t>
            </a:r>
            <a:r>
              <a:rPr lang="en-US" sz="4000" dirty="0">
                <a:latin typeface="Cambria" panose="02040503050406030204" pitchFamily="18" charset="0"/>
                <a:ea typeface="Cambria" panose="02040503050406030204" pitchFamily="18" charset="0"/>
              </a:rPr>
              <a:t>.00 </a:t>
            </a:r>
            <a:r>
              <a:rPr lang="en-US" sz="4000" dirty="0" err="1">
                <a:latin typeface="Cambria" panose="02040503050406030204" pitchFamily="18" charset="0"/>
                <a:ea typeface="Cambria" panose="02040503050406030204" pitchFamily="18" charset="0"/>
              </a:rPr>
              <a:t>ift</a:t>
            </a:r>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1,000.00 </a:t>
            </a:r>
            <a:r>
              <a:rPr lang="en-US" sz="4000" dirty="0" err="1">
                <a:latin typeface="Cambria" panose="02040503050406030204" pitchFamily="18" charset="0"/>
                <a:ea typeface="Cambria" panose="02040503050406030204" pitchFamily="18" charset="0"/>
              </a:rPr>
              <a:t>sft</a:t>
            </a:r>
            <a:r>
              <a:rPr lang="en-US" sz="4000" dirty="0">
                <a:latin typeface="Cambria" panose="02040503050406030204" pitchFamily="18" charset="0"/>
                <a:ea typeface="Cambria" panose="02040503050406030204" pitchFamily="18" charset="0"/>
              </a:rPr>
              <a:t> = 999.99</a:t>
            </a:r>
            <a:r>
              <a:rPr lang="en-US" sz="4000" b="1" dirty="0">
                <a:latin typeface="Cambria" panose="02040503050406030204" pitchFamily="18" charset="0"/>
                <a:ea typeface="Cambria" panose="02040503050406030204" pitchFamily="18" charset="0"/>
              </a:rPr>
              <a:t>8</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ift</a:t>
            </a:r>
            <a:r>
              <a:rPr lang="en-US" sz="4000" dirty="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(can you measure that?)</a:t>
            </a:r>
          </a:p>
          <a:p>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International </a:t>
            </a:r>
            <a:r>
              <a:rPr lang="en-US" sz="4000" dirty="0">
                <a:latin typeface="Cambria" panose="02040503050406030204" pitchFamily="18" charset="0"/>
                <a:ea typeface="Cambria" panose="02040503050406030204" pitchFamily="18" charset="0"/>
                <a:sym typeface="Wingdings" panose="05000000000000000000" pitchFamily="2" charset="2"/>
              </a:rPr>
              <a:t> 1 </a:t>
            </a:r>
            <a:r>
              <a:rPr lang="en-US" sz="4000" dirty="0" err="1">
                <a:latin typeface="Cambria" panose="02040503050406030204" pitchFamily="18" charset="0"/>
                <a:ea typeface="Cambria" panose="02040503050406030204" pitchFamily="18" charset="0"/>
                <a:sym typeface="Wingdings" panose="05000000000000000000" pitchFamily="2" charset="2"/>
              </a:rPr>
              <a:t>ft</a:t>
            </a:r>
            <a:r>
              <a:rPr lang="en-US" sz="4000" dirty="0">
                <a:latin typeface="Cambria" panose="02040503050406030204" pitchFamily="18" charset="0"/>
                <a:ea typeface="Cambria" panose="02040503050406030204" pitchFamily="18" charset="0"/>
                <a:sym typeface="Wingdings" panose="05000000000000000000" pitchFamily="2" charset="2"/>
              </a:rPr>
              <a:t> = .3048 m</a:t>
            </a:r>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US </a:t>
            </a:r>
            <a:r>
              <a:rPr lang="en-US" sz="4000" dirty="0">
                <a:latin typeface="Cambria" panose="02040503050406030204" pitchFamily="18" charset="0"/>
                <a:ea typeface="Cambria" panose="02040503050406030204" pitchFamily="18" charset="0"/>
                <a:sym typeface="Wingdings" panose="05000000000000000000" pitchFamily="2" charset="2"/>
              </a:rPr>
              <a:t></a:t>
            </a:r>
            <a:r>
              <a:rPr lang="en-US" sz="4000" dirty="0">
                <a:latin typeface="Cambria" panose="02040503050406030204" pitchFamily="18" charset="0"/>
                <a:ea typeface="Cambria" panose="02040503050406030204" pitchFamily="18" charset="0"/>
              </a:rPr>
              <a:t> 1 ft = .30480061 m (approx.)</a:t>
            </a:r>
          </a:p>
          <a:p>
            <a:r>
              <a:rPr lang="en-US" sz="4000" dirty="0" err="1">
                <a:latin typeface="Cambria" panose="02040503050406030204" pitchFamily="18" charset="0"/>
                <a:ea typeface="Cambria" panose="02040503050406030204" pitchFamily="18" charset="0"/>
              </a:rPr>
              <a:t>approx</a:t>
            </a:r>
            <a:r>
              <a:rPr lang="en-US" sz="4000" dirty="0">
                <a:latin typeface="Cambria" panose="02040503050406030204" pitchFamily="18" charset="0"/>
                <a:ea typeface="Cambria" panose="02040503050406030204" pitchFamily="18" charset="0"/>
              </a:rPr>
              <a:t> 0.02 ft in about 2 miles</a:t>
            </a:r>
          </a:p>
        </p:txBody>
      </p:sp>
      <p:sp>
        <p:nvSpPr>
          <p:cNvPr id="5" name="Title 1">
            <a:extLst>
              <a:ext uri="{FF2B5EF4-FFF2-40B4-BE49-F238E27FC236}">
                <a16:creationId xmlns:a16="http://schemas.microsoft.com/office/drawing/2014/main" id="{A0406F13-EFFD-7044-8E42-B94EAFCC3BE8}"/>
              </a:ext>
            </a:extLst>
          </p:cNvPr>
          <p:cNvSpPr txBox="1">
            <a:spLocks/>
          </p:cNvSpPr>
          <p:nvPr/>
        </p:nvSpPr>
        <p:spPr bwMode="auto">
          <a:xfrm>
            <a:off x="0" y="477796"/>
            <a:ext cx="9144000" cy="802365"/>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a:latin typeface="Cambria" panose="02040503050406030204" pitchFamily="18" charset="0"/>
                <a:ea typeface="Cambria" panose="02040503050406030204" pitchFamily="18" charset="0"/>
              </a:rPr>
              <a:t>2 parts per million (ppm)?</a:t>
            </a:r>
          </a:p>
        </p:txBody>
      </p:sp>
    </p:spTree>
    <p:extLst>
      <p:ext uri="{BB962C8B-B14F-4D97-AF65-F5344CB8AC3E}">
        <p14:creationId xmlns:p14="http://schemas.microsoft.com/office/powerpoint/2010/main" val="214407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C395BD-A9FA-42D3-9500-A16CE225BC11}"/>
              </a:ext>
            </a:extLst>
          </p:cNvPr>
          <p:cNvSpPr>
            <a:spLocks noGrp="1"/>
          </p:cNvSpPr>
          <p:nvPr>
            <p:ph idx="1"/>
          </p:nvPr>
        </p:nvSpPr>
        <p:spPr>
          <a:xfrm>
            <a:off x="1" y="2025870"/>
            <a:ext cx="8899633" cy="4547458"/>
          </a:xfrm>
        </p:spPr>
        <p:txBody>
          <a:bodyPr>
            <a:noAutofit/>
          </a:bodyPr>
          <a:lstStyle/>
          <a:p>
            <a:r>
              <a:rPr lang="en-US" b="1" dirty="0">
                <a:latin typeface="Cambria" panose="02040503050406030204" pitchFamily="18" charset="0"/>
                <a:ea typeface="Cambria" panose="02040503050406030204" pitchFamily="18" charset="0"/>
              </a:rPr>
              <a:t>US Survey Foot </a:t>
            </a:r>
            <a:r>
              <a:rPr lang="en-US" b="1" u="sng" dirty="0">
                <a:latin typeface="Cambria" panose="02040503050406030204" pitchFamily="18" charset="0"/>
                <a:ea typeface="Cambria" panose="02040503050406030204" pitchFamily="18" charset="0"/>
              </a:rPr>
              <a:t>is</a:t>
            </a:r>
            <a:r>
              <a:rPr lang="en-US" b="1" dirty="0">
                <a:latin typeface="Cambria" panose="02040503050406030204" pitchFamily="18" charset="0"/>
                <a:ea typeface="Cambria" panose="02040503050406030204" pitchFamily="18" charset="0"/>
              </a:rPr>
              <a:t> officially deprecated</a:t>
            </a:r>
          </a:p>
          <a:p>
            <a:pPr lvl="1"/>
            <a:r>
              <a:rPr lang="en-US" dirty="0">
                <a:latin typeface="Cambria" panose="02040503050406030204" pitchFamily="18" charset="0"/>
                <a:ea typeface="Cambria" panose="02040503050406030204" pitchFamily="18" charset="0"/>
              </a:rPr>
              <a:t>As of 31 December 2022</a:t>
            </a:r>
          </a:p>
          <a:p>
            <a:r>
              <a:rPr lang="en-US" b="1" dirty="0">
                <a:latin typeface="Cambria" panose="02040503050406030204" pitchFamily="18" charset="0"/>
                <a:ea typeface="Cambria" panose="02040503050406030204" pitchFamily="18" charset="0"/>
              </a:rPr>
              <a:t>So now what do we do?</a:t>
            </a:r>
          </a:p>
          <a:p>
            <a:pPr lvl="1"/>
            <a:r>
              <a:rPr lang="en-US" sz="5400" dirty="0">
                <a:latin typeface="Cambria" panose="02040503050406030204" pitchFamily="18" charset="0"/>
                <a:ea typeface="Cambria" panose="02040503050406030204" pitchFamily="18" charset="0"/>
              </a:rPr>
              <a:t>Nothing!</a:t>
            </a:r>
          </a:p>
          <a:p>
            <a:pPr lvl="1"/>
            <a:r>
              <a:rPr lang="en-US" dirty="0">
                <a:latin typeface="Cambria" panose="02040503050406030204" pitchFamily="18" charset="0"/>
                <a:ea typeface="Cambria" panose="02040503050406030204" pitchFamily="18" charset="0"/>
              </a:rPr>
              <a:t>Do not change anything you do until you are working in the new datums.</a:t>
            </a:r>
          </a:p>
        </p:txBody>
      </p:sp>
      <p:sp>
        <p:nvSpPr>
          <p:cNvPr id="8" name="Freeform: Shape 7">
            <a:extLst>
              <a:ext uri="{FF2B5EF4-FFF2-40B4-BE49-F238E27FC236}">
                <a16:creationId xmlns:a16="http://schemas.microsoft.com/office/drawing/2014/main" id="{4CCF2560-7DC5-442A-83F4-C65BDD1BF3D5}"/>
              </a:ext>
            </a:extLst>
          </p:cNvPr>
          <p:cNvSpPr/>
          <p:nvPr/>
        </p:nvSpPr>
        <p:spPr>
          <a:xfrm>
            <a:off x="162257" y="3028230"/>
            <a:ext cx="3878647" cy="1803802"/>
          </a:xfrm>
          <a:custGeom>
            <a:avLst/>
            <a:gdLst>
              <a:gd name="connsiteX0" fmla="*/ 1666543 w 3888083"/>
              <a:gd name="connsiteY0" fmla="*/ 59099 h 1803802"/>
              <a:gd name="connsiteX1" fmla="*/ 172040 w 3888083"/>
              <a:gd name="connsiteY1" fmla="*/ 157422 h 1803802"/>
              <a:gd name="connsiteX2" fmla="*/ 221201 w 3888083"/>
              <a:gd name="connsiteY2" fmla="*/ 1406118 h 1803802"/>
              <a:gd name="connsiteX3" fmla="*/ 1863188 w 3888083"/>
              <a:gd name="connsiteY3" fmla="*/ 1779744 h 1803802"/>
              <a:gd name="connsiteX4" fmla="*/ 3819808 w 3888083"/>
              <a:gd name="connsiteY4" fmla="*/ 1651925 h 1803802"/>
              <a:gd name="connsiteX5" fmla="*/ 3288866 w 3888083"/>
              <a:gd name="connsiteY5" fmla="*/ 727693 h 1803802"/>
              <a:gd name="connsiteX6" fmla="*/ 1804195 w 3888083"/>
              <a:gd name="connsiteY6" fmla="*/ 678531 h 1803802"/>
              <a:gd name="connsiteX7" fmla="*/ 1597717 w 3888083"/>
              <a:gd name="connsiteY7" fmla="*/ 747357 h 1803802"/>
              <a:gd name="connsiteX0" fmla="*/ 1666543 w 3878647"/>
              <a:gd name="connsiteY0" fmla="*/ 59099 h 1803802"/>
              <a:gd name="connsiteX1" fmla="*/ 172040 w 3878647"/>
              <a:gd name="connsiteY1" fmla="*/ 157422 h 1803802"/>
              <a:gd name="connsiteX2" fmla="*/ 221201 w 3878647"/>
              <a:gd name="connsiteY2" fmla="*/ 1406118 h 1803802"/>
              <a:gd name="connsiteX3" fmla="*/ 1863188 w 3878647"/>
              <a:gd name="connsiteY3" fmla="*/ 1779744 h 1803802"/>
              <a:gd name="connsiteX4" fmla="*/ 3819808 w 3878647"/>
              <a:gd name="connsiteY4" fmla="*/ 1651925 h 1803802"/>
              <a:gd name="connsiteX5" fmla="*/ 3288866 w 3878647"/>
              <a:gd name="connsiteY5" fmla="*/ 727693 h 1803802"/>
              <a:gd name="connsiteX6" fmla="*/ 2472789 w 3878647"/>
              <a:gd name="connsiteY6" fmla="*/ 658866 h 1803802"/>
              <a:gd name="connsiteX7" fmla="*/ 1597717 w 3878647"/>
              <a:gd name="connsiteY7" fmla="*/ 747357 h 1803802"/>
              <a:gd name="connsiteX0" fmla="*/ 1666543 w 3878647"/>
              <a:gd name="connsiteY0" fmla="*/ 59099 h 1803802"/>
              <a:gd name="connsiteX1" fmla="*/ 172040 w 3878647"/>
              <a:gd name="connsiteY1" fmla="*/ 157422 h 1803802"/>
              <a:gd name="connsiteX2" fmla="*/ 221201 w 3878647"/>
              <a:gd name="connsiteY2" fmla="*/ 1406118 h 1803802"/>
              <a:gd name="connsiteX3" fmla="*/ 1863188 w 3878647"/>
              <a:gd name="connsiteY3" fmla="*/ 1779744 h 1803802"/>
              <a:gd name="connsiteX4" fmla="*/ 3819808 w 3878647"/>
              <a:gd name="connsiteY4" fmla="*/ 1651925 h 1803802"/>
              <a:gd name="connsiteX5" fmla="*/ 3288866 w 3878647"/>
              <a:gd name="connsiteY5" fmla="*/ 727693 h 1803802"/>
              <a:gd name="connsiteX6" fmla="*/ 2472789 w 3878647"/>
              <a:gd name="connsiteY6" fmla="*/ 658866 h 1803802"/>
              <a:gd name="connsiteX7" fmla="*/ 1991007 w 3878647"/>
              <a:gd name="connsiteY7" fmla="*/ 708028 h 180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8647" h="1803802">
                <a:moveTo>
                  <a:pt x="1666543" y="59099"/>
                </a:moveTo>
                <a:cubicBezTo>
                  <a:pt x="1039736" y="-3991"/>
                  <a:pt x="412930" y="-67081"/>
                  <a:pt x="172040" y="157422"/>
                </a:cubicBezTo>
                <a:cubicBezTo>
                  <a:pt x="-68850" y="381925"/>
                  <a:pt x="-60657" y="1135731"/>
                  <a:pt x="221201" y="1406118"/>
                </a:cubicBezTo>
                <a:cubicBezTo>
                  <a:pt x="503059" y="1676505"/>
                  <a:pt x="1263420" y="1738776"/>
                  <a:pt x="1863188" y="1779744"/>
                </a:cubicBezTo>
                <a:cubicBezTo>
                  <a:pt x="2462956" y="1820712"/>
                  <a:pt x="3582195" y="1827267"/>
                  <a:pt x="3819808" y="1651925"/>
                </a:cubicBezTo>
                <a:cubicBezTo>
                  <a:pt x="4057421" y="1476583"/>
                  <a:pt x="3513369" y="893203"/>
                  <a:pt x="3288866" y="727693"/>
                </a:cubicBezTo>
                <a:cubicBezTo>
                  <a:pt x="3064363" y="562183"/>
                  <a:pt x="2689099" y="662143"/>
                  <a:pt x="2472789" y="658866"/>
                </a:cubicBezTo>
                <a:cubicBezTo>
                  <a:pt x="2256479" y="655589"/>
                  <a:pt x="1953317" y="675253"/>
                  <a:pt x="1991007" y="708028"/>
                </a:cubicBezTo>
              </a:path>
            </a:pathLst>
          </a:custGeom>
          <a:noFill/>
          <a:ln w="1016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831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93D11C-C9BB-4776-BA6E-6413C85E521C}"/>
              </a:ext>
            </a:extLst>
          </p:cNvPr>
          <p:cNvSpPr/>
          <p:nvPr/>
        </p:nvSpPr>
        <p:spPr>
          <a:xfrm>
            <a:off x="72000" y="4159046"/>
            <a:ext cx="8993342" cy="1632154"/>
          </a:xfrm>
          <a:prstGeom prst="rect">
            <a:avLst/>
          </a:prstGeom>
          <a:solidFill>
            <a:srgbClr val="FFFF00"/>
          </a:solidFill>
          <a:ln w="254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bject 4"/>
          <p:cNvSpPr txBox="1"/>
          <p:nvPr/>
        </p:nvSpPr>
        <p:spPr>
          <a:xfrm>
            <a:off x="1" y="347192"/>
            <a:ext cx="9144000" cy="5372411"/>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5400" b="1" i="0" u="none" strike="noStrike" kern="1200" cap="none" spc="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The Survey Foot is dead!</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5400" b="1" i="0" u="none" strike="noStrike" kern="1200" cap="none" spc="-7" normalizeH="0" baseline="0" noProof="0" dirty="0">
              <a:ln>
                <a:noFill/>
              </a:ln>
              <a:solidFill>
                <a:srgbClr val="1F497D"/>
              </a:solidFill>
              <a:effectLst/>
              <a:uLnTx/>
              <a:uFill>
                <a:solidFill>
                  <a:srgbClr val="1F497D"/>
                </a:solidFill>
              </a:uFill>
              <a:latin typeface="Cambria" panose="02040503050406030204" pitchFamily="18" charset="0"/>
              <a:ea typeface="ＭＳ Ｐゴシック" pitchFamily="34" charset="-128"/>
              <a:cs typeface="Arial"/>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5400" b="1" i="1"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Long live the Survey Foot!</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54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2600" b="0"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US Survey Foot was deprecated 31 December 2022</a:t>
            </a:r>
            <a:r>
              <a:rPr kumimoji="0" lang="en-US" sz="26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a:t>
            </a:r>
          </a:p>
          <a:p>
            <a:pPr marL="16933" marR="0" lvl="0" indent="0" algn="ctr" defTabSz="457200" rtl="0" eaLnBrk="1" fontAlgn="base" latinLnBrk="0" hangingPunct="1">
              <a:lnSpc>
                <a:spcPct val="100000"/>
              </a:lnSpc>
              <a:spcBef>
                <a:spcPts val="1200"/>
              </a:spcBef>
              <a:spcAft>
                <a:spcPct val="0"/>
              </a:spcAft>
              <a:buClrTx/>
              <a:buSzPct val="159375"/>
              <a:buFontTx/>
              <a:buNone/>
              <a:tabLst/>
              <a:defRPr/>
            </a:pPr>
            <a:r>
              <a:rPr lang="en-US" sz="4800" i="1" spc="-20" dirty="0">
                <a:solidFill>
                  <a:prstClr val="black"/>
                </a:solidFill>
                <a:uFill>
                  <a:solidFill>
                    <a:srgbClr val="C00000"/>
                  </a:solidFill>
                </a:uFill>
                <a:latin typeface="Cambria" panose="02040503050406030204" pitchFamily="18" charset="0"/>
                <a:ea typeface="ＭＳ Ｐゴシック" pitchFamily="34" charset="-128"/>
                <a:cs typeface="Arial Black"/>
              </a:rPr>
              <a:t>But will </a:t>
            </a:r>
            <a:r>
              <a:rPr lang="en-US" sz="4800" b="1" i="1" spc="-20" dirty="0">
                <a:solidFill>
                  <a:prstClr val="black"/>
                </a:solidFill>
                <a:uFill>
                  <a:solidFill>
                    <a:srgbClr val="C00000"/>
                  </a:solidFill>
                </a:uFill>
                <a:latin typeface="Cambria" panose="02040503050406030204" pitchFamily="18" charset="0"/>
                <a:ea typeface="ＭＳ Ｐゴシック" pitchFamily="34" charset="-128"/>
                <a:cs typeface="Arial Black"/>
              </a:rPr>
              <a:t>always</a:t>
            </a:r>
            <a:r>
              <a:rPr lang="en-US" sz="4800" i="1" spc="-20" dirty="0">
                <a:solidFill>
                  <a:prstClr val="black"/>
                </a:solidFill>
                <a:uFill>
                  <a:solidFill>
                    <a:srgbClr val="C00000"/>
                  </a:solidFill>
                </a:uFill>
                <a:latin typeface="Cambria" panose="02040503050406030204" pitchFamily="18" charset="0"/>
                <a:ea typeface="ＭＳ Ｐゴシック" pitchFamily="34" charset="-128"/>
                <a:cs typeface="Arial Black"/>
              </a:rPr>
              <a:t> be available in NGS tools for NAD83 and NAD27</a:t>
            </a:r>
            <a:endParaRPr kumimoji="0" lang="en-US" sz="48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endParaRPr>
          </a:p>
        </p:txBody>
      </p:sp>
    </p:spTree>
    <p:extLst>
      <p:ext uri="{BB962C8B-B14F-4D97-AF65-F5344CB8AC3E}">
        <p14:creationId xmlns:p14="http://schemas.microsoft.com/office/powerpoint/2010/main" val="128252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b="90" l="126" r="144" t="128"/>
          <a:stretch/>
        </p:blipFill>
        <p:spPr>
          <a:xfrm>
            <a:off x="-43543" y="0"/>
            <a:ext cx="9187543" cy="6858000"/>
          </a:xfrm>
          <a:prstGeom prst="rect">
            <a:avLst/>
          </a:prstGeom>
        </p:spPr>
      </p:pic>
      <p:sp>
        <p:nvSpPr>
          <p:cNvPr id="5" name="Title 4"/>
          <p:cNvSpPr>
            <a:spLocks noGrp="1"/>
          </p:cNvSpPr>
          <p:nvPr>
            <p:ph type="title"/>
          </p:nvPr>
        </p:nvSpPr>
        <p:spPr>
          <a:xfrm>
            <a:off x="722313" y="5444395"/>
            <a:ext cx="7772400" cy="1362075"/>
          </a:xfrm>
        </p:spPr>
        <p:txBody>
          <a:bodyPr/>
          <a:lstStyle/>
          <a:p>
            <a:r>
              <a:rPr dirty="0" lang="en-US" sz="4400">
                <a:latin charset="0" panose="02040503050406030204" pitchFamily="18" typeface="Cambria"/>
                <a:ea charset="0" panose="02040503050406030204" pitchFamily="18" typeface="Cambria"/>
              </a:rPr>
              <a:t>additional Resources</a:t>
            </a:r>
          </a:p>
        </p:txBody>
      </p:sp>
    </p:spTree>
    <p:extLst>
      <p:ext uri="{BB962C8B-B14F-4D97-AF65-F5344CB8AC3E}">
        <p14:creationId xmlns:p14="http://schemas.microsoft.com/office/powerpoint/2010/main" val="852633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335713-7A71-4591-9AFB-C550C743D6FD}"/>
              </a:ext>
            </a:extLst>
          </p:cNvPr>
          <p:cNvPicPr>
            <a:picLocks noChangeAspect="1"/>
          </p:cNvPicPr>
          <p:nvPr/>
        </p:nvPicPr>
        <p:blipFill>
          <a:blip r:embed="rId3"/>
          <a:stretch>
            <a:fillRect/>
          </a:stretch>
        </p:blipFill>
        <p:spPr>
          <a:xfrm>
            <a:off x="30278" y="0"/>
            <a:ext cx="9083444" cy="6858000"/>
          </a:xfrm>
          <a:prstGeom prst="rect">
            <a:avLst/>
          </a:prstGeom>
        </p:spPr>
      </p:pic>
      <p:sp>
        <p:nvSpPr>
          <p:cNvPr id="11" name="TextBox 10"/>
          <p:cNvSpPr txBox="1"/>
          <p:nvPr/>
        </p:nvSpPr>
        <p:spPr>
          <a:xfrm>
            <a:off x="2615380" y="28800"/>
            <a:ext cx="5928851" cy="523220"/>
          </a:xfrm>
          <a:prstGeom prst="rect">
            <a:avLst/>
          </a:prstGeom>
          <a:solidFill>
            <a:srgbClr val="FFFF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7" normalizeH="0" baseline="0" noProof="0" dirty="0">
                <a:ln>
                  <a:noFill/>
                </a:ln>
                <a:solidFill>
                  <a:prstClr val="black"/>
                </a:solidFill>
                <a:effectLst/>
                <a:uLnTx/>
                <a:uFillTx/>
                <a:latin typeface="Cambria" panose="02040503050406030204" pitchFamily="18" charset="0"/>
                <a:ea typeface="MS PGothic" pitchFamily="34" charset="-128"/>
                <a:cs typeface="Calibri"/>
              </a:rPr>
              <a:t>geodesy.noaa.gov/ADVISORS/</a:t>
            </a:r>
            <a:endParaRPr kumimoji="0" lang="en-US" sz="28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271831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301" y="1295402"/>
            <a:ext cx="8925791" cy="5249829"/>
          </a:xfrm>
        </p:spPr>
        <p:txBody>
          <a:bodyPr/>
          <a:lstStyle/>
          <a:p>
            <a:pPr>
              <a:defRPr/>
            </a:pPr>
            <a:r>
              <a:rPr lang="en-US" sz="2800" dirty="0">
                <a:latin typeface="Cambria" panose="02040503050406030204" pitchFamily="18" charset="0"/>
              </a:rPr>
              <a:t>Not necessarily, but it’s a great idea!</a:t>
            </a:r>
          </a:p>
          <a:p>
            <a:pPr>
              <a:defRPr/>
            </a:pPr>
            <a:endParaRPr lang="en-US" sz="2800" dirty="0">
              <a:latin typeface="Cambria" panose="02040503050406030204" pitchFamily="18" charset="0"/>
            </a:endParaRPr>
          </a:p>
          <a:p>
            <a:pPr>
              <a:defRPr/>
            </a:pPr>
            <a:r>
              <a:rPr lang="en-US" sz="2800" dirty="0">
                <a:latin typeface="Cambria" panose="02040503050406030204" pitchFamily="18" charset="0"/>
              </a:rPr>
              <a:t>States may mandate use of NSRS</a:t>
            </a:r>
          </a:p>
          <a:p>
            <a:pPr>
              <a:defRPr/>
            </a:pPr>
            <a:endParaRPr lang="en-US" sz="2800" dirty="0">
              <a:latin typeface="Cambria" panose="02040503050406030204" pitchFamily="18" charset="0"/>
            </a:endParaRPr>
          </a:p>
          <a:p>
            <a:pPr>
              <a:defRPr/>
            </a:pPr>
            <a:r>
              <a:rPr lang="en-US" sz="2800" dirty="0">
                <a:latin typeface="Cambria" panose="02040503050406030204" pitchFamily="18" charset="0"/>
              </a:rPr>
              <a:t>All Federal spatial data and GIS activities financed directly or indirectly, in whole or in part, by Federal funds are required to be tied to the NSRS</a:t>
            </a:r>
          </a:p>
          <a:p>
            <a:pPr>
              <a:defRPr/>
            </a:pPr>
            <a:endParaRPr lang="en-US" sz="2800" dirty="0">
              <a:latin typeface="Cambria" panose="02040503050406030204" pitchFamily="18" charset="0"/>
            </a:endParaRPr>
          </a:p>
          <a:p>
            <a:pPr>
              <a:defRPr/>
            </a:pPr>
            <a:r>
              <a:rPr lang="en-US" sz="2800" dirty="0">
                <a:latin typeface="Cambria" panose="02040503050406030204" pitchFamily="18" charset="0"/>
              </a:rPr>
              <a:t>If you want to get involved in contracted work with the Federal Government it’s a necessity</a:t>
            </a:r>
          </a:p>
        </p:txBody>
      </p:sp>
      <p:sp>
        <p:nvSpPr>
          <p:cNvPr id="5" name="Title 1"/>
          <p:cNvSpPr txBox="1">
            <a:spLocks/>
          </p:cNvSpPr>
          <p:nvPr/>
        </p:nvSpPr>
        <p:spPr bwMode="auto">
          <a:xfrm>
            <a:off x="0" y="274638"/>
            <a:ext cx="9160331" cy="87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a:latin typeface="Cambria" panose="02040503050406030204" pitchFamily="18" charset="0"/>
                <a:ea typeface="Tahoma" panose="020B0604030504040204" pitchFamily="34" charset="0"/>
                <a:cs typeface="Tahoma" panose="020B0604030504040204" pitchFamily="34" charset="0"/>
              </a:rPr>
              <a:t>NSRS … do I have to use it?</a:t>
            </a:r>
            <a:endParaRPr lang="en-US" dirty="0"/>
          </a:p>
        </p:txBody>
      </p:sp>
    </p:spTree>
    <p:extLst>
      <p:ext uri="{BB962C8B-B14F-4D97-AF65-F5344CB8AC3E}">
        <p14:creationId xmlns:p14="http://schemas.microsoft.com/office/powerpoint/2010/main" val="345600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74675" y="1401763"/>
            <a:ext cx="8569325" cy="4525962"/>
          </a:xfrm>
          <a:prstGeom prst="rect">
            <a:avLst/>
          </a:prstGeom>
        </p:spPr>
        <p:txBody>
          <a:bodyPr/>
          <a:lstStyle/>
          <a:p>
            <a:pPr marL="0" indent="0" algn="ctr">
              <a:buNone/>
            </a:pPr>
            <a:r>
              <a:rPr lang="en-US" b="1" dirty="0">
                <a:latin typeface="Cambria" panose="02040503050406030204" pitchFamily="18" charset="0"/>
                <a:ea typeface="Cambria" panose="02040503050406030204" pitchFamily="18" charset="0"/>
              </a:rPr>
              <a:t>geodesy.noaa.gov/ADVISORS/</a:t>
            </a:r>
          </a:p>
          <a:p>
            <a:pPr marL="227013" indent="-227013"/>
            <a:r>
              <a:rPr lang="en-US" dirty="0">
                <a:latin typeface="Cambria" panose="02040503050406030204" pitchFamily="18" charset="0"/>
                <a:ea typeface="Cambria" panose="02040503050406030204" pitchFamily="18" charset="0"/>
              </a:rPr>
              <a:t>query any major search engine: “</a:t>
            </a:r>
            <a:r>
              <a:rPr lang="en-US" dirty="0" err="1">
                <a:latin typeface="Cambria" panose="02040503050406030204" pitchFamily="18" charset="0"/>
                <a:ea typeface="Cambria" panose="02040503050406030204" pitchFamily="18" charset="0"/>
              </a:rPr>
              <a:t>ngs</a:t>
            </a:r>
            <a:r>
              <a:rPr lang="en-US" dirty="0">
                <a:latin typeface="Cambria" panose="02040503050406030204" pitchFamily="18" charset="0"/>
                <a:ea typeface="Cambria" panose="02040503050406030204" pitchFamily="18" charset="0"/>
              </a:rPr>
              <a:t> advisors”</a:t>
            </a:r>
          </a:p>
          <a:p>
            <a:pPr marL="0" indent="0">
              <a:buNone/>
            </a:pPr>
            <a:endParaRPr lang="en-US" dirty="0">
              <a:latin typeface="Cambria" panose="02040503050406030204" pitchFamily="18" charset="0"/>
              <a:ea typeface="Cambria" panose="02040503050406030204" pitchFamily="18" charset="0"/>
            </a:endParaRPr>
          </a:p>
        </p:txBody>
      </p:sp>
      <p:sp>
        <p:nvSpPr>
          <p:cNvPr id="3" name="Title 2"/>
          <p:cNvSpPr>
            <a:spLocks noGrp="1"/>
          </p:cNvSpPr>
          <p:nvPr>
            <p:ph type="title" idx="4294967295"/>
          </p:nvPr>
        </p:nvSpPr>
        <p:spPr>
          <a:xfrm>
            <a:off x="254000" y="249238"/>
            <a:ext cx="8890000" cy="1143000"/>
          </a:xfrm>
          <a:prstGeom prst="rect">
            <a:avLst/>
          </a:prstGeom>
        </p:spPr>
        <p:txBody>
          <a:bodyPr/>
          <a:lstStyle/>
          <a:p>
            <a:r>
              <a:rPr lang="en-US" dirty="0">
                <a:latin typeface="Cambria" panose="02040503050406030204" pitchFamily="18" charset="0"/>
                <a:ea typeface="Cambria" panose="02040503050406030204" pitchFamily="18" charset="0"/>
              </a:rPr>
              <a:t>Regional Geodetic Advisor Program</a:t>
            </a:r>
          </a:p>
        </p:txBody>
      </p:sp>
      <p:pic>
        <p:nvPicPr>
          <p:cNvPr id="9" name="Picture 8">
            <a:extLst>
              <a:ext uri="{FF2B5EF4-FFF2-40B4-BE49-F238E27FC236}">
                <a16:creationId xmlns:a16="http://schemas.microsoft.com/office/drawing/2014/main" id="{BDBE1318-E724-478A-8AF5-D89D9E721BC6}"/>
              </a:ext>
            </a:extLst>
          </p:cNvPr>
          <p:cNvPicPr>
            <a:picLocks noChangeAspect="1"/>
          </p:cNvPicPr>
          <p:nvPr/>
        </p:nvPicPr>
        <p:blipFill>
          <a:blip r:embed="rId3"/>
          <a:stretch>
            <a:fillRect/>
          </a:stretch>
        </p:blipFill>
        <p:spPr>
          <a:xfrm>
            <a:off x="1209765" y="2988151"/>
            <a:ext cx="6724471" cy="3621338"/>
          </a:xfrm>
          <a:prstGeom prst="rect">
            <a:avLst/>
          </a:prstGeom>
          <a:ln w="38100">
            <a:solidFill>
              <a:srgbClr val="C3C3C3"/>
            </a:solidFill>
          </a:ln>
        </p:spPr>
      </p:pic>
      <p:sp>
        <p:nvSpPr>
          <p:cNvPr id="8" name="Rectangle 7">
            <a:extLst>
              <a:ext uri="{FF2B5EF4-FFF2-40B4-BE49-F238E27FC236}">
                <a16:creationId xmlns:a16="http://schemas.microsoft.com/office/drawing/2014/main" id="{FB81FB0C-C99D-4C27-99AB-7690194238B6}"/>
              </a:ext>
            </a:extLst>
          </p:cNvPr>
          <p:cNvSpPr/>
          <p:nvPr/>
        </p:nvSpPr>
        <p:spPr>
          <a:xfrm>
            <a:off x="1448534" y="5006206"/>
            <a:ext cx="2669223" cy="815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F32F9CC7-E793-4EA6-BAC8-50768F4348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8164" y="5145449"/>
            <a:ext cx="1352462" cy="1352462"/>
          </a:xfrm>
          <a:prstGeom prst="rect">
            <a:avLst/>
          </a:prstGeom>
        </p:spPr>
      </p:pic>
      <p:sp>
        <p:nvSpPr>
          <p:cNvPr id="7" name="TextBox 6">
            <a:extLst>
              <a:ext uri="{FF2B5EF4-FFF2-40B4-BE49-F238E27FC236}">
                <a16:creationId xmlns:a16="http://schemas.microsoft.com/office/drawing/2014/main" id="{9B679399-64FD-431C-AEFE-AEC2D144A63E}"/>
              </a:ext>
            </a:extLst>
          </p:cNvPr>
          <p:cNvSpPr txBox="1"/>
          <p:nvPr/>
        </p:nvSpPr>
        <p:spPr>
          <a:xfrm>
            <a:off x="3390627" y="5353919"/>
            <a:ext cx="1468710" cy="92333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SCAN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QR CODE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TO EMAIL ME</a:t>
            </a:r>
          </a:p>
        </p:txBody>
      </p:sp>
    </p:spTree>
    <p:extLst>
      <p:ext uri="{BB962C8B-B14F-4D97-AF65-F5344CB8AC3E}">
        <p14:creationId xmlns:p14="http://schemas.microsoft.com/office/powerpoint/2010/main" val="137547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803" y="239802"/>
            <a:ext cx="8890503" cy="1143000"/>
          </a:xfrm>
        </p:spPr>
        <p:txBody>
          <a:bodyPr/>
          <a:lstStyle/>
          <a:p>
            <a:r>
              <a:rPr lang="en-US" dirty="0">
                <a:latin typeface="Cambria" panose="02040503050406030204" pitchFamily="18" charset="0"/>
                <a:ea typeface="Cambria" panose="02040503050406030204" pitchFamily="18" charset="0"/>
              </a:rPr>
              <a:t>State Geodetic Coordinators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066" y="2872888"/>
            <a:ext cx="3784697" cy="3866578"/>
          </a:xfrm>
          <a:prstGeom prst="rect">
            <a:avLst/>
          </a:prstGeom>
          <a:ln w="19050">
            <a:solidFill>
              <a:schemeClr val="tx2">
                <a:lumMod val="60000"/>
                <a:lumOff val="40000"/>
              </a:schemeClr>
            </a:solidFill>
          </a:ln>
        </p:spPr>
      </p:pic>
      <p:sp>
        <p:nvSpPr>
          <p:cNvPr id="6" name="Content Placeholder 5"/>
          <p:cNvSpPr>
            <a:spLocks noGrp="1"/>
          </p:cNvSpPr>
          <p:nvPr>
            <p:ph idx="1"/>
          </p:nvPr>
        </p:nvSpPr>
        <p:spPr>
          <a:xfrm>
            <a:off x="252549" y="1183748"/>
            <a:ext cx="8773758" cy="4525963"/>
          </a:xfrm>
        </p:spPr>
        <p:txBody>
          <a:bodyPr/>
          <a:lstStyle/>
          <a:p>
            <a:pPr marL="227013" indent="-227013"/>
            <a:r>
              <a:rPr lang="en-US" dirty="0">
                <a:latin typeface="Cambria" panose="02040503050406030204" pitchFamily="18" charset="0"/>
                <a:ea typeface="Cambria" panose="02040503050406030204" pitchFamily="18" charset="0"/>
              </a:rPr>
              <a:t>Not an NGS employee</a:t>
            </a:r>
          </a:p>
          <a:p>
            <a:pPr marL="227013" indent="-227013"/>
            <a:r>
              <a:rPr lang="en-US" dirty="0">
                <a:latin typeface="Cambria" panose="02040503050406030204" pitchFamily="18" charset="0"/>
                <a:ea typeface="Cambria" panose="02040503050406030204" pitchFamily="18" charset="0"/>
              </a:rPr>
              <a:t>Serves as a liaison between the State’s geospatial community and the NGS</a:t>
            </a:r>
          </a:p>
          <a:p>
            <a:pPr marL="227013" indent="-227013"/>
            <a:r>
              <a:rPr lang="en-US" dirty="0">
                <a:latin typeface="Cambria" panose="02040503050406030204" pitchFamily="18" charset="0"/>
                <a:ea typeface="Cambria" panose="02040503050406030204" pitchFamily="18" charset="0"/>
              </a:rPr>
              <a:t>Ray </a:t>
            </a:r>
            <a:r>
              <a:rPr lang="en-US" dirty="0" err="1">
                <a:latin typeface="Cambria" panose="02040503050406030204" pitchFamily="18" charset="0"/>
                <a:ea typeface="Cambria" panose="02040503050406030204" pitchFamily="18" charset="0"/>
              </a:rPr>
              <a:t>Foos</a:t>
            </a:r>
            <a:r>
              <a:rPr lang="en-US" dirty="0">
                <a:latin typeface="Cambria" panose="02040503050406030204" pitchFamily="18" charset="0"/>
                <a:ea typeface="Cambria" panose="02040503050406030204" pitchFamily="18" charset="0"/>
              </a:rPr>
              <a:t> at ODOT</a:t>
            </a:r>
          </a:p>
        </p:txBody>
      </p:sp>
    </p:spTree>
    <p:extLst>
      <p:ext uri="{BB962C8B-B14F-4D97-AF65-F5344CB8AC3E}">
        <p14:creationId xmlns:p14="http://schemas.microsoft.com/office/powerpoint/2010/main" val="252266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p1"/>
          <p:cNvSpPr txBox="1"/>
          <p:nvPr/>
        </p:nvSpPr>
        <p:spPr>
          <a:xfrm>
            <a:off x="406180" y="5149938"/>
            <a:ext cx="2465527" cy="71558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a:ea typeface="ＭＳ Ｐゴシック" pitchFamily="34" charset="-128"/>
                <a:cs typeface="+mn-cs"/>
              </a:rPr>
              <a:t>Geometric</a:t>
            </a:r>
            <a:endParaRPr kumimoji="0" lang="en-US" sz="135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ＭＳ Ｐゴシック" pitchFamily="34" charset="-128"/>
                <a:cs typeface="+mn-cs"/>
              </a:rPr>
              <a:t>Sep 2017; </a:t>
            </a:r>
            <a:r>
              <a:rPr kumimoji="0" lang="en-US" sz="135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Rev. Apr 2021</a:t>
            </a:r>
            <a:endParaRPr kumimoji="0" lang="en-US" sz="135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350" b="1" i="1" u="none" strike="noStrike" kern="1200" cap="none" spc="0" normalizeH="0" baseline="0" noProof="0" dirty="0">
                <a:ln>
                  <a:noFill/>
                </a:ln>
                <a:solidFill>
                  <a:prstClr val="black"/>
                </a:solidFill>
                <a:effectLst/>
                <a:uLnTx/>
                <a:uFillTx/>
                <a:latin typeface="Calibri"/>
                <a:ea typeface="ＭＳ Ｐゴシック" pitchFamily="34" charset="-128"/>
                <a:cs typeface="+mn-cs"/>
              </a:rPr>
              <a:t>NOAA TR NOS NGS </a:t>
            </a:r>
            <a:r>
              <a:rPr kumimoji="0" lang="en-US" sz="1350" b="1" i="1" u="none" strike="noStrike" kern="1200" cap="none" spc="0" normalizeH="0" baseline="0" noProof="0" dirty="0">
                <a:ln>
                  <a:noFill/>
                </a:ln>
                <a:solidFill>
                  <a:srgbClr val="FF0000"/>
                </a:solidFill>
                <a:effectLst/>
                <a:uLnTx/>
                <a:uFillTx/>
                <a:latin typeface="Calibri"/>
                <a:ea typeface="ＭＳ Ｐゴシック" pitchFamily="34" charset="-128"/>
                <a:cs typeface="+mn-cs"/>
              </a:rPr>
              <a:t>62</a:t>
            </a:r>
          </a:p>
        </p:txBody>
      </p:sp>
      <p:sp>
        <p:nvSpPr>
          <p:cNvPr id="15" name="TextBox p2"/>
          <p:cNvSpPr txBox="1"/>
          <p:nvPr/>
        </p:nvSpPr>
        <p:spPr>
          <a:xfrm>
            <a:off x="3298574" y="5149937"/>
            <a:ext cx="2523044" cy="71558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a:ea typeface="ＭＳ Ｐゴシック" pitchFamily="34" charset="-128"/>
                <a:cs typeface="+mn-cs"/>
              </a:rPr>
              <a:t>Geopotential</a:t>
            </a:r>
            <a:endParaRPr kumimoji="0" lang="en-US" sz="135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ＭＳ Ｐゴシック" pitchFamily="34" charset="-128"/>
                <a:cs typeface="+mn-cs"/>
              </a:rPr>
              <a:t>Nov 2017; Rev. Feb 2021</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350" b="1" i="1" u="none" strike="noStrike" kern="1200" cap="none" spc="0" normalizeH="0" baseline="0" noProof="0" dirty="0">
                <a:ln>
                  <a:noFill/>
                </a:ln>
                <a:solidFill>
                  <a:prstClr val="black"/>
                </a:solidFill>
                <a:effectLst/>
                <a:uLnTx/>
                <a:uFillTx/>
                <a:latin typeface="Calibri"/>
                <a:ea typeface="ＭＳ Ｐゴシック" pitchFamily="34" charset="-128"/>
                <a:cs typeface="+mn-cs"/>
              </a:rPr>
              <a:t>NOAA TR NOS NGS </a:t>
            </a:r>
            <a:r>
              <a:rPr kumimoji="0" lang="en-US" sz="1350" b="1" i="1" u="none" strike="noStrike" kern="1200" cap="none" spc="0" normalizeH="0" baseline="0" noProof="0" dirty="0">
                <a:ln>
                  <a:noFill/>
                </a:ln>
                <a:solidFill>
                  <a:srgbClr val="FF0000"/>
                </a:solidFill>
                <a:effectLst/>
                <a:uLnTx/>
                <a:uFillTx/>
                <a:latin typeface="Calibri"/>
                <a:ea typeface="ＭＳ Ｐゴシック" pitchFamily="34" charset="-128"/>
                <a:cs typeface="+mn-cs"/>
              </a:rPr>
              <a:t>64</a:t>
            </a:r>
          </a:p>
        </p:txBody>
      </p:sp>
      <p:sp>
        <p:nvSpPr>
          <p:cNvPr id="16" name="TextBox p3"/>
          <p:cNvSpPr txBox="1"/>
          <p:nvPr/>
        </p:nvSpPr>
        <p:spPr>
          <a:xfrm>
            <a:off x="6170280" y="5149937"/>
            <a:ext cx="2563403" cy="71558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alibri"/>
                <a:ea typeface="ＭＳ Ｐゴシック" pitchFamily="34" charset="-128"/>
                <a:cs typeface="+mn-cs"/>
              </a:rPr>
              <a:t>Working in the modernized NSRS</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ＭＳ Ｐゴシック" pitchFamily="34" charset="-128"/>
                <a:cs typeface="+mn-cs"/>
              </a:rPr>
              <a:t>Apr 2019; Rev. Feb 2021</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350" b="1" i="1" u="none" strike="noStrike" kern="1200" cap="none" spc="0" normalizeH="0" baseline="0" noProof="0" dirty="0">
                <a:ln>
                  <a:noFill/>
                </a:ln>
                <a:solidFill>
                  <a:prstClr val="black"/>
                </a:solidFill>
                <a:effectLst/>
                <a:uLnTx/>
                <a:uFillTx/>
                <a:latin typeface="Calibri"/>
                <a:ea typeface="ＭＳ Ｐゴシック" pitchFamily="34" charset="-128"/>
                <a:cs typeface="+mn-cs"/>
              </a:rPr>
              <a:t>NOAA TR NOS NGS </a:t>
            </a:r>
            <a:r>
              <a:rPr kumimoji="0" lang="en-US" sz="1350" b="1" i="1" u="none" strike="noStrike" kern="1200" cap="none" spc="0" normalizeH="0" baseline="0" noProof="0" dirty="0">
                <a:ln>
                  <a:noFill/>
                </a:ln>
                <a:solidFill>
                  <a:srgbClr val="FF0000"/>
                </a:solidFill>
                <a:effectLst/>
                <a:uLnTx/>
                <a:uFillTx/>
                <a:latin typeface="Calibri"/>
                <a:ea typeface="ＭＳ Ｐゴシック" pitchFamily="34" charset="-128"/>
                <a:cs typeface="+mn-cs"/>
              </a:rPr>
              <a:t>67</a:t>
            </a:r>
          </a:p>
        </p:txBody>
      </p:sp>
      <p:pic>
        <p:nvPicPr>
          <p:cNvPr id="11" name="p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179" y="1914723"/>
            <a:ext cx="2465528" cy="3190732"/>
          </a:xfrm>
          <a:prstGeom prst="rect">
            <a:avLst/>
          </a:prstGeom>
          <a:ln w="31750">
            <a:solidFill>
              <a:schemeClr val="bg1">
                <a:lumMod val="65000"/>
              </a:schemeClr>
            </a:solidFill>
          </a:ln>
        </p:spPr>
      </p:pic>
      <p:pic>
        <p:nvPicPr>
          <p:cNvPr id="17" name="p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8574" y="1873141"/>
            <a:ext cx="2523044" cy="3265165"/>
          </a:xfrm>
          <a:prstGeom prst="rect">
            <a:avLst/>
          </a:prstGeom>
          <a:ln w="31750">
            <a:solidFill>
              <a:schemeClr val="bg1">
                <a:lumMod val="65000"/>
              </a:schemeClr>
            </a:solidFill>
          </a:ln>
        </p:spPr>
      </p:pic>
      <p:pic>
        <p:nvPicPr>
          <p:cNvPr id="18" name="p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0641" y="1873141"/>
            <a:ext cx="2523043" cy="3265165"/>
          </a:xfrm>
          <a:prstGeom prst="rect">
            <a:avLst/>
          </a:prstGeom>
          <a:ln w="31750">
            <a:solidFill>
              <a:schemeClr val="bg1">
                <a:lumMod val="65000"/>
              </a:schemeClr>
            </a:solidFill>
          </a:ln>
        </p:spPr>
      </p:pic>
      <p:sp>
        <p:nvSpPr>
          <p:cNvPr id="19" name="revised for 2021"/>
          <p:cNvSpPr txBox="1"/>
          <p:nvPr/>
        </p:nvSpPr>
        <p:spPr>
          <a:xfrm>
            <a:off x="184417" y="3602378"/>
            <a:ext cx="8805902" cy="646331"/>
          </a:xfrm>
          <a:prstGeom prst="rect">
            <a:avLst/>
          </a:prstGeom>
          <a:solidFill>
            <a:schemeClr val="bg1">
              <a:lumMod val="85000"/>
            </a:schemeClr>
          </a:solidFill>
          <a:effectLst>
            <a:softEdge rad="31750"/>
          </a:effectLst>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0" i="1" u="none" strike="noStrike" kern="1200" cap="none" spc="0" normalizeH="0" baseline="0" noProof="0" dirty="0">
                <a:ln>
                  <a:noFill/>
                </a:ln>
                <a:solidFill>
                  <a:srgbClr val="FF0000"/>
                </a:solidFill>
                <a:effectLst/>
                <a:uLnTx/>
                <a:uFillTx/>
                <a:latin typeface="Calibri"/>
                <a:ea typeface="ＭＳ Ｐゴシック" pitchFamily="34" charset="-128"/>
                <a:cs typeface="+mn-cs"/>
              </a:rPr>
              <a:t>All three were revised in 2021</a:t>
            </a:r>
          </a:p>
        </p:txBody>
      </p:sp>
      <p:sp>
        <p:nvSpPr>
          <p:cNvPr id="13" name="blueprints"/>
          <p:cNvSpPr txBox="1">
            <a:spLocks/>
          </p:cNvSpPr>
          <p:nvPr/>
        </p:nvSpPr>
        <p:spPr>
          <a:xfrm>
            <a:off x="1" y="453440"/>
            <a:ext cx="9143999" cy="528407"/>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Blueprints for the Modernized NSRS</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 name="best"/>
          <p:cNvSpPr txBox="1">
            <a:spLocks/>
          </p:cNvSpPr>
          <p:nvPr/>
        </p:nvSpPr>
        <p:spPr>
          <a:xfrm>
            <a:off x="2" y="1254165"/>
            <a:ext cx="9143999" cy="528407"/>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…your best source for information on modernization</a:t>
            </a:r>
            <a:endParaRPr kumimoji="0" lang="en-US" altLang="en-US" sz="27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44155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Lst>
  </p:timing>
</p:sld>
</file>

<file path=ppt/slides/slide1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35" l="157" t="111"/>
          <a:stretch/>
        </p:blipFill>
        <p:spPr>
          <a:xfrm>
            <a:off x="60159" y="1181099"/>
            <a:ext cx="4410777" cy="5293495"/>
          </a:xfrm>
          <a:prstGeom prst="rect">
            <a:avLst/>
          </a:prstGeom>
          <a:ln w="12700">
            <a:solidFill>
              <a:schemeClr val="accent1">
                <a:shade val="50000"/>
              </a:schemeClr>
            </a:solidFill>
          </a:ln>
          <a:effectLst/>
        </p:spPr>
      </p:pic>
      <p:pic>
        <p:nvPicPr>
          <p:cNvPr id="4" name="Picture 3"/>
          <p:cNvPicPr>
            <a:picLocks noChangeAspect="1"/>
          </p:cNvPicPr>
          <p:nvPr/>
        </p:nvPicPr>
        <p:blipFill>
          <a:blip r:embed="rId4"/>
          <a:stretch>
            <a:fillRect/>
          </a:stretch>
        </p:blipFill>
        <p:spPr>
          <a:xfrm>
            <a:off x="4514979" y="1181099"/>
            <a:ext cx="4532768" cy="3801473"/>
          </a:xfrm>
          <a:prstGeom prst="rect">
            <a:avLst/>
          </a:prstGeom>
          <a:ln w="12700">
            <a:solidFill>
              <a:schemeClr val="accent1">
                <a:shade val="50000"/>
              </a:schemeClr>
            </a:solidFill>
          </a:ln>
        </p:spPr>
      </p:pic>
      <p:grpSp>
        <p:nvGrpSpPr>
          <p:cNvPr id="15" name="Group 14"/>
          <p:cNvGrpSpPr/>
          <p:nvPr/>
        </p:nvGrpSpPr>
        <p:grpSpPr>
          <a:xfrm>
            <a:off x="4499855" y="5007968"/>
            <a:ext cx="4547891" cy="1466625"/>
            <a:chOff x="4403571" y="5339913"/>
            <a:chExt cx="4586432" cy="1399549"/>
          </a:xfrm>
        </p:grpSpPr>
        <p:sp>
          <p:nvSpPr>
            <p:cNvPr id="12" name="Rectangle 11"/>
            <p:cNvSpPr/>
            <p:nvPr/>
          </p:nvSpPr>
          <p:spPr>
            <a:xfrm>
              <a:off x="4403571" y="5339913"/>
              <a:ext cx="4586432" cy="1399549"/>
            </a:xfrm>
            <a:prstGeom prst="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7" name="TextBox 6"/>
            <p:cNvSpPr txBox="1"/>
            <p:nvPr/>
          </p:nvSpPr>
          <p:spPr>
            <a:xfrm>
              <a:off x="4719081" y="5658267"/>
              <a:ext cx="1647191" cy="931801"/>
            </a:xfrm>
            <a:prstGeom prst="rect">
              <a:avLst/>
            </a:prstGeom>
            <a:noFill/>
          </p:spPr>
          <p:txBody>
            <a:bodyPr rtlCol="0" wrap="square">
              <a:spAutoFit/>
            </a:bodyPr>
            <a:lstStyle/>
            <a:p>
              <a:pPr algn="ctr" defTabSz="457200" eaLnBrk="1" fontAlgn="base" hangingPunct="1" indent="0" latinLnBrk="0" lvl="0" marL="0" marR="0" rtl="0">
                <a:lnSpc>
                  <a:spcPct val="100000"/>
                </a:lnSpc>
                <a:spcBef>
                  <a:spcPct val="0"/>
                </a:spcBef>
                <a:spcAft>
                  <a:spcPct val="0"/>
                </a:spcAft>
                <a:buClrTx/>
                <a:buSzTx/>
                <a:buFontTx/>
                <a:buNone/>
                <a:tabLst/>
                <a:defRPr/>
              </a:pPr>
              <a:r>
                <a:rPr b="1" baseline="0" cap="none" dirty="0" i="0" kern="1200" kumimoji="0" lang="en-US" noProof="0" normalizeH="0" spc="0" strike="noStrike" sz="1800" u="none">
                  <a:ln>
                    <a:noFill/>
                  </a:ln>
                  <a:solidFill>
                    <a:srgbClr val="781D22"/>
                  </a:solidFill>
                  <a:effectLst/>
                  <a:uLnTx/>
                  <a:uFillTx/>
                  <a:latin charset="0" pitchFamily="34" typeface="Calibri"/>
                  <a:ea charset="-128" pitchFamily="34" typeface="ＭＳ Ｐゴシック"/>
                  <a:cs typeface="+mn-cs"/>
                </a:rPr>
                <a:t>Educational Videos</a:t>
              </a:r>
            </a:p>
            <a:p>
              <a:pPr algn="ctr" defTabSz="457200" eaLnBrk="1" fontAlgn="base" hangingPunct="1" indent="0" latinLnBrk="0" lvl="0" marL="0" marR="0" rtl="0">
                <a:lnSpc>
                  <a:spcPct val="100000"/>
                </a:lnSpc>
                <a:spcBef>
                  <a:spcPct val="0"/>
                </a:spcBef>
                <a:spcAft>
                  <a:spcPct val="0"/>
                </a:spcAft>
                <a:buClrTx/>
                <a:buSzTx/>
                <a:buFontTx/>
                <a:buNone/>
                <a:tabLst/>
                <a:defRPr/>
              </a:pPr>
              <a:r>
                <a:rPr b="1" baseline="0" cap="none" dirty="0" i="0" kern="1200" kumimoji="0" lang="en-US" noProof="0" normalizeH="0" spc="0" strike="noStrike" sz="1800" u="none">
                  <a:ln>
                    <a:noFill/>
                  </a:ln>
                  <a:solidFill>
                    <a:srgbClr val="781D22"/>
                  </a:solidFill>
                  <a:effectLst/>
                  <a:uLnTx/>
                  <a:uFillTx/>
                  <a:latin charset="0" pitchFamily="34" typeface="Calibri"/>
                  <a:ea charset="-128" pitchFamily="34" typeface="ＭＳ Ｐゴシック"/>
                  <a:cs typeface="+mn-cs"/>
                </a:rPr>
                <a:t>&lt;5 minutes</a:t>
              </a:r>
            </a:p>
          </p:txBody>
        </p:sp>
        <p:sp>
          <p:nvSpPr>
            <p:cNvPr id="9" name="TextBox 8"/>
            <p:cNvSpPr txBox="1"/>
            <p:nvPr/>
          </p:nvSpPr>
          <p:spPr>
            <a:xfrm>
              <a:off x="6608810" y="5709063"/>
              <a:ext cx="2291134" cy="931801"/>
            </a:xfrm>
            <a:prstGeom prst="rect">
              <a:avLst/>
            </a:prstGeom>
            <a:noFill/>
          </p:spPr>
          <p:txBody>
            <a:bodyPr rtlCol="0" wrap="square">
              <a:spAutoFit/>
            </a:bodyPr>
            <a:lstStyle/>
            <a:p>
              <a:pPr algn="ctr" defTabSz="457200" eaLnBrk="1" fontAlgn="base" hangingPunct="1" indent="0" latinLnBrk="0" lvl="0" marL="0" marR="0" rtl="0">
                <a:lnSpc>
                  <a:spcPct val="100000"/>
                </a:lnSpc>
                <a:spcBef>
                  <a:spcPct val="0"/>
                </a:spcBef>
                <a:spcAft>
                  <a:spcPct val="0"/>
                </a:spcAft>
                <a:buClrTx/>
                <a:buSzTx/>
                <a:buFontTx/>
                <a:buNone/>
                <a:tabLst/>
                <a:defRPr/>
              </a:pPr>
              <a:r>
                <a:rPr b="1" baseline="0" cap="none" dirty="0" i="0" kern="1200" kumimoji="0" lang="en-US" noProof="0" normalizeH="0" spc="0" strike="noStrike" sz="1800" u="none">
                  <a:ln>
                    <a:noFill/>
                  </a:ln>
                  <a:solidFill>
                    <a:srgbClr val="781D22"/>
                  </a:solidFill>
                  <a:effectLst/>
                  <a:uLnTx/>
                  <a:uFillTx/>
                  <a:latin charset="0" pitchFamily="34" typeface="Calibri"/>
                  <a:ea charset="-128" pitchFamily="34" typeface="ＭＳ Ｐゴシック"/>
                  <a:cs typeface="+mn-cs"/>
                </a:rPr>
                <a:t>Online Lesson </a:t>
              </a:r>
            </a:p>
            <a:p>
              <a:pPr algn="ctr" defTabSz="457200" eaLnBrk="1" fontAlgn="base" hangingPunct="1" indent="0" latinLnBrk="0" lvl="0" marL="0" marR="0" rtl="0">
                <a:lnSpc>
                  <a:spcPct val="100000"/>
                </a:lnSpc>
                <a:spcBef>
                  <a:spcPct val="0"/>
                </a:spcBef>
                <a:spcAft>
                  <a:spcPct val="0"/>
                </a:spcAft>
                <a:buClrTx/>
                <a:buSzTx/>
                <a:buFontTx/>
                <a:buNone/>
                <a:tabLst/>
                <a:defRPr/>
              </a:pPr>
              <a:r>
                <a:rPr b="1" baseline="0" cap="none" dirty="0" i="0" kern="1200" kumimoji="0" lang="en-US" noProof="0" normalizeH="0" spc="0" strike="noStrike" sz="1800" u="none">
                  <a:ln>
                    <a:noFill/>
                  </a:ln>
                  <a:solidFill>
                    <a:srgbClr val="781D22"/>
                  </a:solidFill>
                  <a:effectLst/>
                  <a:uLnTx/>
                  <a:uFillTx/>
                  <a:latin charset="0" pitchFamily="34" typeface="Calibri"/>
                  <a:ea charset="-128" pitchFamily="34" typeface="ＭＳ Ｐゴシック"/>
                  <a:cs typeface="+mn-cs"/>
                </a:rPr>
                <a:t>(via </a:t>
              </a:r>
              <a:r>
                <a:rPr b="1" baseline="0" cap="none" dirty="0" err="1" i="0" kern="1200" kumimoji="0" lang="en-US" noProof="0" normalizeH="0" spc="0" strike="noStrike" sz="1800" u="none">
                  <a:ln>
                    <a:noFill/>
                  </a:ln>
                  <a:solidFill>
                    <a:srgbClr val="781D22"/>
                  </a:solidFill>
                  <a:effectLst/>
                  <a:uLnTx/>
                  <a:uFillTx/>
                  <a:latin charset="0" pitchFamily="34" typeface="Calibri"/>
                  <a:ea charset="-128" pitchFamily="34" typeface="ＭＳ Ｐゴシック"/>
                  <a:cs typeface="+mn-cs"/>
                </a:rPr>
                <a:t>MetEd</a:t>
              </a:r>
              <a:r>
                <a:rPr b="1" baseline="0" cap="none" dirty="0" i="0" kern="1200" kumimoji="0" lang="en-US" noProof="0" normalizeH="0" spc="0" strike="noStrike" sz="1800" u="none">
                  <a:ln>
                    <a:noFill/>
                  </a:ln>
                  <a:solidFill>
                    <a:srgbClr val="781D22"/>
                  </a:solidFill>
                  <a:effectLst/>
                  <a:uLnTx/>
                  <a:uFillTx/>
                  <a:latin charset="0" pitchFamily="34" typeface="Calibri"/>
                  <a:ea charset="-128" pitchFamily="34" typeface="ＭＳ Ｐゴシック"/>
                  <a:cs typeface="+mn-cs"/>
                </a:rPr>
                <a:t>/COMET)</a:t>
              </a:r>
            </a:p>
            <a:p>
              <a:pPr algn="ctr" defTabSz="457200" eaLnBrk="1" fontAlgn="base" hangingPunct="1" indent="0" latinLnBrk="0" lvl="0" marL="0" marR="0" rtl="0">
                <a:lnSpc>
                  <a:spcPct val="100000"/>
                </a:lnSpc>
                <a:spcBef>
                  <a:spcPct val="0"/>
                </a:spcBef>
                <a:spcAft>
                  <a:spcPct val="0"/>
                </a:spcAft>
                <a:buClrTx/>
                <a:buSzTx/>
                <a:buFontTx/>
                <a:buNone/>
                <a:tabLst/>
                <a:defRPr/>
              </a:pPr>
              <a:r>
                <a:rPr b="1" baseline="0" cap="none" dirty="0" i="0" kern="1200" kumimoji="0" lang="en-US" noProof="0" normalizeH="0" spc="0" strike="noStrike" sz="1800" u="none">
                  <a:ln>
                    <a:noFill/>
                  </a:ln>
                  <a:solidFill>
                    <a:srgbClr val="781D22"/>
                  </a:solidFill>
                  <a:effectLst/>
                  <a:uLnTx/>
                  <a:uFillTx/>
                  <a:latin charset="0" pitchFamily="34" typeface="Calibri"/>
                  <a:ea charset="-128" pitchFamily="34" typeface="ＭＳ Ｐゴシック"/>
                  <a:cs typeface="+mn-cs"/>
                </a:rPr>
                <a:t>~1 hour</a:t>
              </a:r>
            </a:p>
          </p:txBody>
        </p:sp>
      </p:grpSp>
      <p:sp>
        <p:nvSpPr>
          <p:cNvPr id="13" name="Title 1"/>
          <p:cNvSpPr txBox="1">
            <a:spLocks/>
          </p:cNvSpPr>
          <p:nvPr/>
        </p:nvSpPr>
        <p:spPr>
          <a:xfrm>
            <a:off x="0" y="395288"/>
            <a:ext cx="9144000" cy="685800"/>
          </a:xfrm>
          <a:prstGeom prst="rect">
            <a:avLst/>
          </a:prstGeom>
        </p:spPr>
        <p:txBody>
          <a:bodyPr/>
          <a:lstStyle>
            <a:lvl1pPr algn="ctr" defTabSz="457200" eaLnBrk="0" fontAlgn="base" hangingPunct="0" rtl="0">
              <a:spcBef>
                <a:spcPct val="0"/>
              </a:spcBef>
              <a:spcAft>
                <a:spcPct val="0"/>
              </a:spcAft>
              <a:defRPr kern="1200" sz="4400">
                <a:solidFill>
                  <a:schemeClr val="tx1"/>
                </a:solidFill>
                <a:latin typeface="+mj-lt"/>
                <a:ea charset="-128" pitchFamily="34" typeface="MS PGothic"/>
                <a:cs charset="0" typeface="ＭＳ Ｐゴシック"/>
              </a:defRPr>
            </a:lvl1pPr>
            <a:lvl2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2pPr>
            <a:lvl3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3pPr>
            <a:lvl4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4pPr>
            <a:lvl5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5pPr>
            <a:lvl6pPr algn="ctr" defTabSz="457200" fontAlgn="base"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fontAlgn="base"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fontAlgn="base"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fontAlgn="base"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pPr algn="ctr" defTabSz="457200" eaLnBrk="1" fontAlgn="base" hangingPunct="1" indent="0" latinLnBrk="0" lvl="0" marL="0" marR="0" rtl="0">
              <a:lnSpc>
                <a:spcPct val="100000"/>
              </a:lnSpc>
              <a:spcBef>
                <a:spcPct val="0"/>
              </a:spcBef>
              <a:spcAft>
                <a:spcPct val="0"/>
              </a:spcAft>
              <a:buClrTx/>
              <a:buSzTx/>
              <a:buFontTx/>
              <a:buNone/>
              <a:tabLst/>
              <a:defRPr/>
            </a:pPr>
            <a:r>
              <a:rPr altLang="en-US" b="0" baseline="0" cap="none" dirty="0" i="0" kern="1200" kumimoji="0" lang="en-US" noProof="0" normalizeH="0" spc="0" strike="noStrike" sz="4000" u="none">
                <a:ln>
                  <a:noFill/>
                </a:ln>
                <a:solidFill>
                  <a:prstClr val="black"/>
                </a:solidFill>
                <a:effectLst/>
                <a:uLnTx/>
                <a:uFillTx/>
                <a:latin charset="0" panose="02040503050406030204" pitchFamily="18" typeface="Cambria"/>
                <a:ea charset="0" panose="02040503050406030204" pitchFamily="18" typeface="Cambria"/>
                <a:cs charset="0" pitchFamily="34" typeface="Arial"/>
              </a:rPr>
              <a:t>Resources at </a:t>
            </a:r>
            <a:r>
              <a:rPr altLang="en-US" b="1" baseline="0" cap="none" dirty="0" i="0" kern="1200" kumimoji="0" lang="en-US" noProof="0" normalizeH="0" spc="0" strike="noStrike" sz="4000" u="none">
                <a:ln>
                  <a:noFill/>
                </a:ln>
                <a:solidFill>
                  <a:prstClr val="black"/>
                </a:solidFill>
                <a:effectLst/>
                <a:uLnTx/>
                <a:uFillTx/>
                <a:latin charset="0" panose="02040503050406030204" pitchFamily="18" typeface="Cambria"/>
                <a:ea charset="0" panose="02040503050406030204" pitchFamily="18" typeface="Cambria"/>
                <a:cs charset="0" pitchFamily="34" typeface="Arial"/>
              </a:rPr>
              <a:t>geodesy.noaa.gov </a:t>
            </a:r>
          </a:p>
        </p:txBody>
      </p:sp>
      <p:sp>
        <p:nvSpPr>
          <p:cNvPr id="2" name="Rounded Rectangle 1"/>
          <p:cNvSpPr/>
          <p:nvPr/>
        </p:nvSpPr>
        <p:spPr>
          <a:xfrm>
            <a:off x="1386840" y="1847918"/>
            <a:ext cx="1112520" cy="278062"/>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cxnSp>
        <p:nvCxnSpPr>
          <p:cNvPr id="5" name="Straight Arrow Connector 4"/>
          <p:cNvCxnSpPr/>
          <p:nvPr/>
        </p:nvCxnSpPr>
        <p:spPr>
          <a:xfrm flipH="1" flipV="1">
            <a:off x="4513667" y="5835428"/>
            <a:ext cx="459693" cy="3310"/>
          </a:xfrm>
          <a:prstGeom prst="straightConnector1">
            <a:avLst/>
          </a:prstGeom>
          <a:ln w="476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9" idx="0"/>
          </p:cNvCxnSpPr>
          <p:nvPr/>
        </p:nvCxnSpPr>
        <p:spPr>
          <a:xfrm flipV="1">
            <a:off x="7811455" y="5045824"/>
            <a:ext cx="0" cy="327939"/>
          </a:xfrm>
          <a:prstGeom prst="straightConnector1">
            <a:avLst/>
          </a:prstGeom>
          <a:ln w="476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4990870" y="5359111"/>
            <a:ext cx="1316330" cy="88764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17" name="Rounded Rectangle 16"/>
          <p:cNvSpPr/>
          <p:nvPr/>
        </p:nvSpPr>
        <p:spPr>
          <a:xfrm>
            <a:off x="6766239" y="5391604"/>
            <a:ext cx="2082485" cy="88764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66759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21" presetSubtype="2">
                                  <p:stCondLst>
                                    <p:cond delay="600"/>
                                  </p:stCondLst>
                                  <p:childTnLst>
                                    <p:set>
                                      <p:cBhvr>
                                        <p:cTn dur="1" fill="hold" id="6">
                                          <p:stCondLst>
                                            <p:cond delay="0"/>
                                          </p:stCondLst>
                                        </p:cTn>
                                        <p:tgtEl>
                                          <p:spTgt spid="2"/>
                                        </p:tgtEl>
                                        <p:attrNameLst>
                                          <p:attrName>style.visibility</p:attrName>
                                        </p:attrNameLst>
                                      </p:cBhvr>
                                      <p:to>
                                        <p:strVal val="visible"/>
                                      </p:to>
                                    </p:set>
                                    <p:animEffect filter="wheel(2)" transition="in">
                                      <p:cBhvr>
                                        <p:cTn dur="2000" id="7"/>
                                        <p:tgtEl>
                                          <p:spTgt spid="2"/>
                                        </p:tgtEl>
                                      </p:cBhvr>
                                    </p:animEffect>
                                  </p:childTnLst>
                                </p:cTn>
                              </p:par>
                            </p:childTnLst>
                          </p:cTn>
                        </p:par>
                        <p:par>
                          <p:cTn fill="hold" id="8">
                            <p:stCondLst>
                              <p:cond delay="2600"/>
                            </p:stCondLst>
                            <p:childTnLst>
                              <p:par>
                                <p:cTn fill="hold" grpId="0" id="9" nodeType="afterEffect" presetClass="entr" presetID="21" presetSubtype="2">
                                  <p:stCondLst>
                                    <p:cond delay="1000"/>
                                  </p:stCondLst>
                                  <p:childTnLst>
                                    <p:set>
                                      <p:cBhvr>
                                        <p:cTn dur="1" fill="hold" id="10">
                                          <p:stCondLst>
                                            <p:cond delay="0"/>
                                          </p:stCondLst>
                                        </p:cTn>
                                        <p:tgtEl>
                                          <p:spTgt spid="14"/>
                                        </p:tgtEl>
                                        <p:attrNameLst>
                                          <p:attrName>style.visibility</p:attrName>
                                        </p:attrNameLst>
                                      </p:cBhvr>
                                      <p:to>
                                        <p:strVal val="visible"/>
                                      </p:to>
                                    </p:set>
                                    <p:animEffect filter="wheel(2)" transition="in">
                                      <p:cBhvr>
                                        <p:cTn dur="2000" id="11"/>
                                        <p:tgtEl>
                                          <p:spTgt spid="14"/>
                                        </p:tgtEl>
                                      </p:cBhvr>
                                    </p:animEffect>
                                  </p:childTnLst>
                                </p:cTn>
                              </p:par>
                            </p:childTnLst>
                          </p:cTn>
                        </p:par>
                        <p:par>
                          <p:cTn fill="hold" id="12">
                            <p:stCondLst>
                              <p:cond delay="5600"/>
                            </p:stCondLst>
                            <p:childTnLst>
                              <p:par>
                                <p:cTn fill="hold" grpId="0" id="13" nodeType="afterEffect" presetClass="entr" presetID="21" presetSubtype="2">
                                  <p:stCondLst>
                                    <p:cond delay="800"/>
                                  </p:stCondLst>
                                  <p:childTnLst>
                                    <p:set>
                                      <p:cBhvr>
                                        <p:cTn dur="1" fill="hold" id="14">
                                          <p:stCondLst>
                                            <p:cond delay="0"/>
                                          </p:stCondLst>
                                        </p:cTn>
                                        <p:tgtEl>
                                          <p:spTgt spid="17"/>
                                        </p:tgtEl>
                                        <p:attrNameLst>
                                          <p:attrName>style.visibility</p:attrName>
                                        </p:attrNameLst>
                                      </p:cBhvr>
                                      <p:to>
                                        <p:strVal val="visible"/>
                                      </p:to>
                                    </p:set>
                                    <p:animEffect filter="wheel(2)" transition="in">
                                      <p:cBhvr>
                                        <p:cTn dur="2000" id="1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
      <p:bldP animBg="1" grpId="0" spid="14"/>
      <p:bldP animBg="1" grpId="0" spid="17"/>
    </p:bldLst>
  </p:timing>
</p:sld>
</file>

<file path=ppt/slides/slide1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b="8" l="94" t="62"/>
          <a:stretch/>
        </p:blipFill>
        <p:spPr>
          <a:xfrm>
            <a:off x="3862874" y="998057"/>
            <a:ext cx="5172842" cy="5755669"/>
          </a:xfrm>
          <a:prstGeom prst="rect">
            <a:avLst/>
          </a:prstGeom>
          <a:ln w="25400">
            <a:solidFill>
              <a:schemeClr val="bg1">
                <a:lumMod val="75000"/>
              </a:schemeClr>
            </a:solidFill>
          </a:ln>
          <a:effectLst>
            <a:outerShdw algn="tl" blurRad="50800" dir="2700000" dist="38100" rotWithShape="0">
              <a:prstClr val="black">
                <a:alpha val="40000"/>
              </a:prstClr>
            </a:outerShdw>
          </a:effectLst>
        </p:spPr>
      </p:pic>
      <p:sp>
        <p:nvSpPr>
          <p:cNvPr id="15" name="Rectangle 14"/>
          <p:cNvSpPr/>
          <p:nvPr/>
        </p:nvSpPr>
        <p:spPr>
          <a:xfrm rot="406022">
            <a:off x="6063116" y="3657351"/>
            <a:ext cx="2717554" cy="2065341"/>
          </a:xfrm>
          <a:prstGeom prst="rect">
            <a:avLst/>
          </a:prstGeom>
          <a:solidFill>
            <a:schemeClr val="bg1">
              <a:lumMod val="8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17" name="TextBox 16"/>
          <p:cNvSpPr txBox="1"/>
          <p:nvPr/>
        </p:nvSpPr>
        <p:spPr>
          <a:xfrm rot="408422">
            <a:off x="6143762" y="3712211"/>
            <a:ext cx="2662602" cy="646331"/>
          </a:xfrm>
          <a:prstGeom prst="rect">
            <a:avLst/>
          </a:prstGeom>
          <a:noFill/>
        </p:spPr>
        <p:txBody>
          <a:bodyPr rtlCol="0" wrap="square">
            <a:spAutoFit/>
          </a:bodyPr>
          <a:lstStyle/>
          <a:p>
            <a:pPr algn="ctr" defTabSz="457200" eaLnBrk="1" fontAlgn="base" hangingPunct="1" indent="0" latinLnBrk="0" lvl="0" marL="0" marR="0" rtl="0">
              <a:lnSpc>
                <a:spcPct val="100000"/>
              </a:lnSpc>
              <a:spcBef>
                <a:spcPct val="0"/>
              </a:spcBef>
              <a:spcAft>
                <a:spcPct val="0"/>
              </a:spcAft>
              <a:buClrTx/>
              <a:buSzTx/>
              <a:buFontTx/>
              <a:buNone/>
              <a:tabLst/>
              <a:defRPr/>
            </a:pPr>
            <a:r>
              <a:rPr b="0" baseline="0" cap="none" dirty="0" i="1" kern="1200" kumimoji="0" lang="en-US" noProof="0" normalizeH="0" spc="0" strike="noStrike" sz="1800" u="none">
                <a:ln>
                  <a:noFill/>
                </a:ln>
                <a:solidFill>
                  <a:prstClr val="black"/>
                </a:solidFill>
                <a:effectLst/>
                <a:uLnTx/>
                <a:uFillTx/>
                <a:latin charset="0" pitchFamily="34" typeface="Calibri"/>
                <a:ea charset="-128" pitchFamily="34" typeface="ＭＳ Ｐゴシック"/>
                <a:cs typeface="+mn-cs"/>
              </a:rPr>
              <a:t>Click this icon on homepage</a:t>
            </a:r>
          </a:p>
        </p:txBody>
      </p:sp>
      <p:sp>
        <p:nvSpPr>
          <p:cNvPr id="18" name="Right Arrow 17"/>
          <p:cNvSpPr/>
          <p:nvPr/>
        </p:nvSpPr>
        <p:spPr>
          <a:xfrm rot="5832851">
            <a:off x="7083570" y="4361402"/>
            <a:ext cx="676645" cy="7436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26" name="Title 1"/>
          <p:cNvSpPr txBox="1">
            <a:spLocks/>
          </p:cNvSpPr>
          <p:nvPr/>
        </p:nvSpPr>
        <p:spPr>
          <a:xfrm>
            <a:off x="0" y="518205"/>
            <a:ext cx="3862874" cy="1373354"/>
          </a:xfrm>
          <a:prstGeom prst="rect">
            <a:avLst/>
          </a:prstGeom>
        </p:spPr>
        <p:txBody>
          <a:bodyPr/>
          <a:lstStyle>
            <a:lvl1pPr algn="ctr" defTabSz="457200" eaLnBrk="0" fontAlgn="base" hangingPunct="0" rtl="0">
              <a:spcBef>
                <a:spcPct val="0"/>
              </a:spcBef>
              <a:spcAft>
                <a:spcPct val="0"/>
              </a:spcAft>
              <a:defRPr kern="1200" sz="4400">
                <a:solidFill>
                  <a:schemeClr val="tx1"/>
                </a:solidFill>
                <a:latin typeface="+mj-lt"/>
                <a:ea charset="-128" pitchFamily="34" typeface="MS PGothic"/>
                <a:cs charset="0" typeface="ＭＳ Ｐゴシック"/>
              </a:defRPr>
            </a:lvl1pPr>
            <a:lvl2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2pPr>
            <a:lvl3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3pPr>
            <a:lvl4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4pPr>
            <a:lvl5pPr algn="ctr" defTabSz="457200" eaLnBrk="0" fontAlgn="base" hangingPunct="0" rtl="0">
              <a:spcBef>
                <a:spcPct val="0"/>
              </a:spcBef>
              <a:spcAft>
                <a:spcPct val="0"/>
              </a:spcAft>
              <a:defRPr sz="4400">
                <a:solidFill>
                  <a:schemeClr val="tx1"/>
                </a:solidFill>
                <a:latin charset="0" typeface="Calibri"/>
                <a:ea charset="-128" pitchFamily="34" typeface="MS PGothic"/>
                <a:cs charset="0" typeface="ＭＳ Ｐゴシック"/>
              </a:defRPr>
            </a:lvl5pPr>
            <a:lvl6pPr algn="ctr" defTabSz="457200" fontAlgn="base"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fontAlgn="base"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fontAlgn="base"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fontAlgn="base"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pPr algn="ctr" defTabSz="457200" eaLnBrk="1" fontAlgn="base" hangingPunct="1" indent="0" latinLnBrk="0" lvl="0" marL="0" marR="0" rtl="0">
              <a:lnSpc>
                <a:spcPct val="100000"/>
              </a:lnSpc>
              <a:spcBef>
                <a:spcPct val="0"/>
              </a:spcBef>
              <a:spcAft>
                <a:spcPct val="0"/>
              </a:spcAft>
              <a:buClrTx/>
              <a:buSzTx/>
              <a:buFontTx/>
              <a:buNone/>
              <a:tabLst/>
              <a:defRPr/>
            </a:pPr>
            <a:r>
              <a:rPr altLang="en-US" b="1" baseline="0" cap="none" dirty="0" i="0" kern="1200" kumimoji="0" lang="en-US" noProof="0" normalizeH="0" spc="0" strike="noStrike" sz="4000" u="none">
                <a:ln>
                  <a:noFill/>
                </a:ln>
                <a:solidFill>
                  <a:prstClr val="black"/>
                </a:solidFill>
                <a:effectLst/>
                <a:uLnTx/>
                <a:uFillTx/>
                <a:latin charset="0" panose="02040503050406030204" pitchFamily="18" typeface="Cambria"/>
                <a:ea charset="0" panose="02040503050406030204" pitchFamily="18" typeface="Cambria"/>
                <a:cs charset="0" pitchFamily="34" typeface="Arial"/>
              </a:rPr>
              <a:t>Email Subscriptions</a:t>
            </a:r>
          </a:p>
        </p:txBody>
      </p:sp>
      <p:sp>
        <p:nvSpPr>
          <p:cNvPr id="27" name="TextBox 26"/>
          <p:cNvSpPr txBox="1"/>
          <p:nvPr/>
        </p:nvSpPr>
        <p:spPr>
          <a:xfrm>
            <a:off x="1" y="1891559"/>
            <a:ext cx="3862873" cy="4303053"/>
          </a:xfrm>
          <a:prstGeom prst="rect">
            <a:avLst/>
          </a:prstGeom>
          <a:noFill/>
        </p:spPr>
        <p:txBody>
          <a:bodyPr rtlCol="0" wrap="square">
            <a:noAutofit/>
          </a:bodyPr>
          <a:lstStyle/>
          <a:p>
            <a:pPr algn="l" defTabSz="457200" eaLnBrk="1" fontAlgn="base" hangingPunct="1" indent="0" latinLnBrk="0" lvl="0" marL="0" marR="0" rtl="0">
              <a:lnSpc>
                <a:spcPct val="100000"/>
              </a:lnSpc>
              <a:spcBef>
                <a:spcPts val="600"/>
              </a:spcBef>
              <a:spcAft>
                <a:spcPct val="0"/>
              </a:spcAft>
              <a:buClrTx/>
              <a:buSzTx/>
              <a:buFontTx/>
              <a:buNone/>
              <a:tabLst/>
              <a:defRPr/>
            </a:pPr>
            <a:r>
              <a:rPr b="1" baseline="0" cap="none" dirty="0" i="1" kern="1200" kumimoji="0" lang="en-US" noProof="0" normalizeH="0" spc="0" strike="noStrike" sz="2000" u="none">
                <a:ln>
                  <a:noFill/>
                </a:ln>
                <a:solidFill>
                  <a:prstClr val="black"/>
                </a:solidFill>
                <a:effectLst/>
                <a:uLnTx/>
                <a:uFillTx/>
                <a:latin charset="0" panose="02040503050406030204" pitchFamily="18" typeface="Cambria"/>
                <a:ea charset="0" panose="02040503050406030204" pitchFamily="18" typeface="Cambria"/>
                <a:cs typeface="+mn-cs"/>
              </a:rPr>
              <a:t>*Only 1-2 messages per month*</a:t>
            </a:r>
          </a:p>
          <a:p>
            <a:pPr algn="l" defTabSz="457200" eaLnBrk="1" fontAlgn="base" hangingPunct="1" indent="-285750" latinLnBrk="0" lvl="0" marL="285750" marR="0" rtl="0">
              <a:lnSpc>
                <a:spcPct val="100000"/>
              </a:lnSpc>
              <a:spcBef>
                <a:spcPts val="600"/>
              </a:spcBef>
              <a:spcAft>
                <a:spcPct val="0"/>
              </a:spcAft>
              <a:buClrTx/>
              <a:buSzTx/>
              <a:buFont charset="0" panose="020B0604020202020204" pitchFamily="34" typeface="Arial"/>
              <a:buChar char="•"/>
              <a:tabLst/>
              <a:defRPr/>
            </a:pPr>
            <a:endParaRPr b="1"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mn-cs"/>
            </a:endParaRPr>
          </a:p>
          <a:p>
            <a:pPr algn="l" defTabSz="457200" eaLnBrk="1" fontAlgn="base" hangingPunct="1" indent="-285750" latinLnBrk="0" lvl="0" marL="285750" marR="0" rtl="0">
              <a:lnSpc>
                <a:spcPct val="100000"/>
              </a:lnSpc>
              <a:spcBef>
                <a:spcPts val="600"/>
              </a:spcBef>
              <a:spcAft>
                <a:spcPct val="0"/>
              </a:spcAft>
              <a:buClrTx/>
              <a:buSzTx/>
              <a:buFont charset="0" panose="020B0604020202020204" pitchFamily="34" typeface="Arial"/>
              <a:buChar char="•"/>
              <a:tabLst/>
              <a:defRPr/>
            </a:pPr>
            <a:r>
              <a:rPr b="1"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mn-cs"/>
              </a:rPr>
              <a:t>NGS News</a:t>
            </a:r>
          </a:p>
          <a:p>
            <a:pPr algn="l" defTabSz="457200" eaLnBrk="1" fontAlgn="base" hangingPunct="1" indent="0" latinLnBrk="0" lvl="1" marL="457200" marR="0" rtl="0">
              <a:lnSpc>
                <a:spcPct val="100000"/>
              </a:lnSpc>
              <a:spcBef>
                <a:spcPts val="600"/>
              </a:spcBef>
              <a:spcAft>
                <a:spcPct val="0"/>
              </a:spcAft>
              <a:buClrTx/>
              <a:buSzTx/>
              <a:buFontTx/>
              <a:buNone/>
              <a:tabLst/>
              <a:defRPr/>
            </a:pPr>
            <a:r>
              <a:rPr b="0" baseline="0" cap="none" dirty="0" i="1" kern="1200" kumimoji="0" lang="en-US" noProof="0" normalizeH="0" spc="0" strike="noStrike" sz="2000" u="none">
                <a:ln>
                  <a:noFill/>
                </a:ln>
                <a:solidFill>
                  <a:prstClr val="black"/>
                </a:solidFill>
                <a:effectLst/>
                <a:uLnTx/>
                <a:uFillTx/>
                <a:latin charset="0" panose="02040503050406030204" pitchFamily="18" typeface="Cambria"/>
                <a:ea charset="0" panose="02040503050406030204" pitchFamily="18" typeface="Cambria"/>
                <a:cs typeface="+mn-cs"/>
              </a:rPr>
              <a:t>Includes quarterly NSRS Modernization newsletter</a:t>
            </a:r>
          </a:p>
          <a:p>
            <a:pPr algn="l" defTabSz="457200" eaLnBrk="1" fontAlgn="base" hangingPunct="1" indent="-285750" latinLnBrk="0" lvl="0" marL="285750" marR="0" rtl="0">
              <a:lnSpc>
                <a:spcPct val="100000"/>
              </a:lnSpc>
              <a:spcBef>
                <a:spcPts val="600"/>
              </a:spcBef>
              <a:spcAft>
                <a:spcPct val="0"/>
              </a:spcAft>
              <a:buClrTx/>
              <a:buSzTx/>
              <a:buFont charset="0" panose="020B0604020202020204" pitchFamily="34" typeface="Arial"/>
              <a:buChar char="•"/>
              <a:tabLst/>
              <a:defRPr/>
            </a:pPr>
            <a:r>
              <a:rPr b="1"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mn-cs"/>
              </a:rPr>
              <a:t>Webinar Series</a:t>
            </a:r>
          </a:p>
          <a:p>
            <a:pPr algn="l" defTabSz="457200" eaLnBrk="1" fontAlgn="base" hangingPunct="1" indent="-285750" latinLnBrk="0" lvl="0" marL="285750" marR="0" rtl="0">
              <a:lnSpc>
                <a:spcPct val="100000"/>
              </a:lnSpc>
              <a:spcBef>
                <a:spcPts val="600"/>
              </a:spcBef>
              <a:spcAft>
                <a:spcPct val="0"/>
              </a:spcAft>
              <a:buClrTx/>
              <a:buSzTx/>
              <a:buFont charset="0" panose="020B0604020202020204" pitchFamily="34" typeface="Arial"/>
              <a:buChar char="•"/>
              <a:tabLst/>
              <a:defRPr/>
            </a:pPr>
            <a:r>
              <a:rPr b="1"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mn-cs"/>
              </a:rPr>
              <a:t>Training</a:t>
            </a:r>
          </a:p>
          <a:p>
            <a:pPr algn="l" defTabSz="457200" eaLnBrk="1" fontAlgn="base" hangingPunct="1" indent="-285750" latinLnBrk="0" lvl="0" marL="285750" marR="0" rtl="0">
              <a:lnSpc>
                <a:spcPct val="100000"/>
              </a:lnSpc>
              <a:spcBef>
                <a:spcPts val="600"/>
              </a:spcBef>
              <a:spcAft>
                <a:spcPct val="0"/>
              </a:spcAft>
              <a:buClrTx/>
              <a:buSzTx/>
              <a:buFont charset="0" panose="020B0604020202020204" pitchFamily="34" typeface="Arial"/>
              <a:buChar char="•"/>
              <a:tabLst/>
              <a:defRPr/>
            </a:pPr>
            <a:r>
              <a:rPr b="1"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mn-cs"/>
              </a:rPr>
              <a:t>GPS on Benchmarks</a:t>
            </a:r>
          </a:p>
          <a:p>
            <a:pPr algn="l" defTabSz="457200" eaLnBrk="1" fontAlgn="base" hangingPunct="1" indent="0" latinLnBrk="0" lvl="0" marL="0" marR="0" rtl="0">
              <a:lnSpc>
                <a:spcPct val="100000"/>
              </a:lnSpc>
              <a:spcBef>
                <a:spcPts val="600"/>
              </a:spcBef>
              <a:spcAft>
                <a:spcPct val="0"/>
              </a:spcAft>
              <a:buClrTx/>
              <a:buSzTx/>
              <a:buFontTx/>
              <a:buNone/>
              <a:tabLst/>
              <a:defRPr/>
            </a:pPr>
            <a:endParaRPr b="0"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mn-cs"/>
            </a:endParaRPr>
          </a:p>
        </p:txBody>
      </p:sp>
      <p:pic>
        <p:nvPicPr>
          <p:cNvPr id="2" name="Picture 1">
            <a:extLst>
              <a:ext uri="{FF2B5EF4-FFF2-40B4-BE49-F238E27FC236}">
                <a16:creationId xmlns:a16="http://schemas.microsoft.com/office/drawing/2014/main" id="{60A08195-D018-4732-80EA-E95417E0F7DE}"/>
              </a:ext>
            </a:extLst>
          </p:cNvPr>
          <p:cNvPicPr>
            <a:picLocks noChangeAspect="1"/>
          </p:cNvPicPr>
          <p:nvPr/>
        </p:nvPicPr>
        <p:blipFill>
          <a:blip r:embed="rId4"/>
          <a:stretch>
            <a:fillRect/>
          </a:stretch>
        </p:blipFill>
        <p:spPr>
          <a:xfrm rot="420000">
            <a:off x="6018264" y="5111006"/>
            <a:ext cx="2638095" cy="561905"/>
          </a:xfrm>
          <a:prstGeom prst="rect">
            <a:avLst/>
          </a:prstGeom>
        </p:spPr>
      </p:pic>
    </p:spTree>
    <p:extLst>
      <p:ext uri="{BB962C8B-B14F-4D97-AF65-F5344CB8AC3E}">
        <p14:creationId xmlns:p14="http://schemas.microsoft.com/office/powerpoint/2010/main" val="1901345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withEffect" presetClass="emph" presetID="26" presetSubtype="0" repeatCount="indefinite">
                                  <p:stCondLst>
                                    <p:cond delay="0"/>
                                  </p:stCondLst>
                                  <p:childTnLst>
                                    <p:animEffect filter="fade" transition="out">
                                      <p:cBhvr>
                                        <p:cTn dur="1000" id="6" tmFilter="0, 0; .2, .5; .8, .5; 1, 0"/>
                                        <p:tgtEl>
                                          <p:spTgt spid="18"/>
                                        </p:tgtEl>
                                      </p:cBhvr>
                                    </p:animEffect>
                                    <p:animScale>
                                      <p:cBhvr>
                                        <p:cTn autoRev="1" dur="500" fill="hold" id="7"/>
                                        <p:tgtEl>
                                          <p:spTgt spid="18"/>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8"/>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txBox="1">
            <a:spLocks/>
          </p:cNvSpPr>
          <p:nvPr/>
        </p:nvSpPr>
        <p:spPr bwMode="auto">
          <a:xfrm>
            <a:off x="218365" y="4382101"/>
            <a:ext cx="8707271" cy="172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9pPr>
          </a:lstStyle>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r>
              <a:rPr kumimoji="0" lang="en-US" sz="3200" b="0" i="0" u="none" strike="noStrike" kern="1200" cap="none" spc="-7"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hlinkClick r:id="rId3"/>
              </a:rPr>
              <a:t>https://www.ngs.noaa.gov/ADVISORS/</a:t>
            </a:r>
            <a:endParaRPr kumimoji="0" lang="en-US" sz="3200" b="0" i="0" u="none" strike="noStrike" kern="1200" cap="none" spc="-7"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endParaRPr lang="en-GB" sz="3200" dirty="0">
              <a:solidFill>
                <a:prstClr val="black"/>
              </a:solidFill>
              <a:latin typeface="Cambria" panose="02040503050406030204" pitchFamily="18" charset="0"/>
              <a:ea typeface="Cambria" panose="02040503050406030204" pitchFamily="18" charset="0"/>
            </a:endParaRPr>
          </a:p>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use any major search engine: “NGS advisors”</a:t>
            </a:r>
          </a:p>
        </p:txBody>
      </p:sp>
      <p:sp>
        <p:nvSpPr>
          <p:cNvPr id="6" name="TextBox 1"/>
          <p:cNvSpPr txBox="1">
            <a:spLocks noChangeArrowheads="1"/>
          </p:cNvSpPr>
          <p:nvPr/>
        </p:nvSpPr>
        <p:spPr bwMode="auto">
          <a:xfrm>
            <a:off x="218365" y="646504"/>
            <a:ext cx="8707271"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Jeff Jalbrzikowski, P.S., GISP, CFS</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Appalachian Regional Geodetic Advisor</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jeff.jalbrzikowski@noaa.gov</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240-988-5486</a:t>
            </a:r>
          </a:p>
        </p:txBody>
      </p:sp>
    </p:spTree>
    <p:extLst>
      <p:ext uri="{BB962C8B-B14F-4D97-AF65-F5344CB8AC3E}">
        <p14:creationId xmlns:p14="http://schemas.microsoft.com/office/powerpoint/2010/main" val="34574437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DCF4D7-01B6-4DCE-9B94-6743F8678F19}"/>
              </a:ext>
            </a:extLst>
          </p:cNvPr>
          <p:cNvSpPr/>
          <p:nvPr/>
        </p:nvSpPr>
        <p:spPr>
          <a:xfrm>
            <a:off x="72000" y="1161069"/>
            <a:ext cx="8488676" cy="1388907"/>
          </a:xfrm>
          <a:prstGeom prst="rect">
            <a:avLst/>
          </a:prstGeom>
          <a:solidFill>
            <a:srgbClr val="92D05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 name="Rectangle 5"/>
          <p:cNvSpPr/>
          <p:nvPr/>
        </p:nvSpPr>
        <p:spPr>
          <a:xfrm>
            <a:off x="72000" y="4352924"/>
            <a:ext cx="8488674" cy="1713579"/>
          </a:xfrm>
          <a:prstGeom prst="rect">
            <a:avLst/>
          </a:prstGeom>
          <a:solidFill>
            <a:srgbClr val="FFFF00"/>
          </a:solidFill>
          <a:ln w="254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71999" y="2635701"/>
            <a:ext cx="8488675" cy="1631499"/>
          </a:xfrm>
          <a:prstGeom prst="rect">
            <a:avLst/>
          </a:prstGeom>
          <a:solidFill>
            <a:srgbClr val="FFC00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 name="Content Placeholder 2"/>
          <p:cNvSpPr>
            <a:spLocks noGrp="1"/>
          </p:cNvSpPr>
          <p:nvPr>
            <p:ph idx="1"/>
          </p:nvPr>
        </p:nvSpPr>
        <p:spPr>
          <a:xfrm>
            <a:off x="127819" y="1181100"/>
            <a:ext cx="8825681" cy="5549899"/>
          </a:xfrm>
        </p:spPr>
        <p:txBody>
          <a:bodyPr/>
          <a:lstStyle/>
          <a:p>
            <a:pPr marL="0" indent="0">
              <a:buNone/>
            </a:pPr>
            <a:r>
              <a:rPr lang="en-US" sz="2800" b="1" dirty="0">
                <a:latin typeface="Cambria" panose="02040503050406030204" pitchFamily="18" charset="0"/>
                <a:ea typeface="Cambria" panose="02040503050406030204" pitchFamily="18" charset="0"/>
              </a:rPr>
              <a:t>Conversion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dirty="0">
                <a:latin typeface="Cambria" panose="02040503050406030204" pitchFamily="18" charset="0"/>
                <a:ea typeface="Cambria" panose="02040503050406030204" pitchFamily="18" charset="0"/>
              </a:rPr>
              <a:t>change the </a:t>
            </a:r>
            <a:r>
              <a:rPr lang="en-US" b="1" i="1" dirty="0">
                <a:latin typeface="Cambria" panose="02040503050406030204" pitchFamily="18" charset="0"/>
                <a:ea typeface="Cambria" panose="02040503050406030204" pitchFamily="18" charset="0"/>
              </a:rPr>
              <a:t>type</a:t>
            </a:r>
            <a:r>
              <a:rPr lang="en-US"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sym typeface="Wingdings" panose="05000000000000000000" pitchFamily="2" charset="2"/>
              </a:rPr>
              <a:t>eNAD83(2011) </a:t>
            </a:r>
            <a:r>
              <a:rPr lang="en-US" sz="2000" i="1" u="sng" dirty="0">
                <a:latin typeface="Cambria" panose="02040503050406030204" pitchFamily="18" charset="0"/>
                <a:ea typeface="Cambria" panose="02040503050406030204" pitchFamily="18" charset="0"/>
              </a:rPr>
              <a:t>latitude &amp; longitude</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sym typeface="Wingdings" panose="05000000000000000000" pitchFamily="2" charset="2"/>
              </a:rPr>
              <a:t> NAD83(2011)</a:t>
            </a:r>
            <a:r>
              <a:rPr lang="en-US" sz="2000" dirty="0">
                <a:latin typeface="Cambria" panose="02040503050406030204" pitchFamily="18" charset="0"/>
                <a:ea typeface="Cambria" panose="02040503050406030204" pitchFamily="18" charset="0"/>
              </a:rPr>
              <a:t> </a:t>
            </a:r>
            <a:r>
              <a:rPr lang="en-US" sz="2000" i="1" u="sng" dirty="0">
                <a:latin typeface="Cambria" panose="02040503050406030204" pitchFamily="18" charset="0"/>
                <a:ea typeface="Cambria" panose="02040503050406030204" pitchFamily="18" charset="0"/>
              </a:rPr>
              <a:t>SPCS</a:t>
            </a:r>
          </a:p>
          <a:p>
            <a:pPr marL="0" lvl="1" indent="0">
              <a:spcBef>
                <a:spcPts val="1200"/>
              </a:spcBef>
              <a:buNone/>
            </a:pPr>
            <a:r>
              <a:rPr lang="en-US" b="1" dirty="0">
                <a:latin typeface="Cambria" panose="02040503050406030204" pitchFamily="18" charset="0"/>
                <a:ea typeface="Cambria" panose="02040503050406030204" pitchFamily="18" charset="0"/>
              </a:rPr>
              <a:t>Transformation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dirty="0">
                <a:latin typeface="Cambria" panose="02040503050406030204" pitchFamily="18" charset="0"/>
                <a:ea typeface="Cambria" panose="02040503050406030204" pitchFamily="18" charset="0"/>
              </a:rPr>
              <a:t>change the </a:t>
            </a:r>
            <a:r>
              <a:rPr lang="en-US" b="1" i="1" dirty="0">
                <a:latin typeface="Cambria" panose="02040503050406030204" pitchFamily="18" charset="0"/>
                <a:ea typeface="Cambria" panose="02040503050406030204" pitchFamily="18" charset="0"/>
              </a:rPr>
              <a:t>datum</a:t>
            </a:r>
            <a:r>
              <a:rPr lang="en-US"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i="1" u="sng" dirty="0">
                <a:latin typeface="Cambria" panose="02040503050406030204" pitchFamily="18" charset="0"/>
                <a:ea typeface="Cambria" panose="02040503050406030204" pitchFamily="18" charset="0"/>
              </a:rPr>
              <a:t>NGVD29</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height </a:t>
            </a:r>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a:t>
            </a:r>
            <a:r>
              <a:rPr lang="en-US" sz="2000" i="1" u="sng" dirty="0">
                <a:latin typeface="Cambria" panose="02040503050406030204" pitchFamily="18" charset="0"/>
                <a:ea typeface="Cambria" panose="02040503050406030204" pitchFamily="18" charset="0"/>
              </a:rPr>
              <a:t>NAVD88</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height</a:t>
            </a:r>
          </a:p>
          <a:p>
            <a:pPr marL="688975" lvl="2" indent="-231775">
              <a:buFont typeface="Cambria" panose="02040503050406030204" pitchFamily="18" charset="0"/>
              <a:buChar char="–"/>
            </a:pPr>
            <a:r>
              <a:rPr lang="en-US" sz="2000" i="1" u="sng" dirty="0">
                <a:latin typeface="Cambria" panose="02040503050406030204" pitchFamily="18" charset="0"/>
                <a:ea typeface="Cambria" panose="02040503050406030204" pitchFamily="18" charset="0"/>
              </a:rPr>
              <a:t>NAD 27</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latitude &amp; longitude </a:t>
            </a:r>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a:t>
            </a:r>
            <a:r>
              <a:rPr lang="en-US" sz="2000" i="1" u="sng" dirty="0">
                <a:latin typeface="Cambria" panose="02040503050406030204" pitchFamily="18" charset="0"/>
                <a:ea typeface="Cambria" panose="02040503050406030204" pitchFamily="18" charset="0"/>
              </a:rPr>
              <a:t>NAD 83(2011)</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latitude &amp; longitude</a:t>
            </a:r>
          </a:p>
          <a:p>
            <a:pPr marL="0" indent="0">
              <a:spcBef>
                <a:spcPts val="1200"/>
              </a:spcBef>
              <a:buNone/>
            </a:pPr>
            <a:r>
              <a:rPr lang="en-US" sz="2800" b="1" dirty="0">
                <a:latin typeface="Cambria" panose="02040503050406030204" pitchFamily="18" charset="0"/>
                <a:ea typeface="Cambria" panose="02040503050406030204" pitchFamily="18" charset="0"/>
              </a:rPr>
              <a:t>Propagation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dirty="0">
                <a:latin typeface="Cambria" panose="02040503050406030204" pitchFamily="18" charset="0"/>
                <a:ea typeface="Cambria" panose="02040503050406030204" pitchFamily="18" charset="0"/>
              </a:rPr>
              <a:t>change the </a:t>
            </a:r>
            <a:r>
              <a:rPr lang="en-US" b="1" i="1" dirty="0">
                <a:latin typeface="Cambria" panose="02040503050406030204" pitchFamily="18" charset="0"/>
                <a:ea typeface="Cambria" panose="02040503050406030204" pitchFamily="18" charset="0"/>
              </a:rPr>
              <a:t>epoch</a:t>
            </a:r>
            <a:r>
              <a:rPr lang="en-US"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NAPGD2022 </a:t>
            </a:r>
            <a:r>
              <a:rPr lang="en-US" sz="2000" i="1" u="sng" dirty="0">
                <a:latin typeface="Cambria" panose="02040503050406030204" pitchFamily="18" charset="0"/>
                <a:ea typeface="Cambria" panose="02040503050406030204" pitchFamily="18" charset="0"/>
              </a:rPr>
              <a:t>epoch 2020.00</a:t>
            </a:r>
            <a:r>
              <a:rPr lang="en-US" sz="2000" dirty="0">
                <a:latin typeface="Cambria" panose="02040503050406030204" pitchFamily="18" charset="0"/>
                <a:ea typeface="Cambria" panose="02040503050406030204" pitchFamily="18" charset="0"/>
              </a:rPr>
              <a:t> to NAPGD2022 </a:t>
            </a:r>
            <a:r>
              <a:rPr lang="en-US" sz="2000" i="1" u="sng" dirty="0">
                <a:latin typeface="Cambria" panose="02040503050406030204" pitchFamily="18" charset="0"/>
                <a:ea typeface="Cambria" panose="02040503050406030204" pitchFamily="18" charset="0"/>
              </a:rPr>
              <a:t>epoch 2087.2570</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NATRF2022 </a:t>
            </a:r>
            <a:r>
              <a:rPr lang="en-US" sz="2000" i="1" u="sng" dirty="0">
                <a:latin typeface="Cambria" panose="02040503050406030204" pitchFamily="18" charset="0"/>
                <a:ea typeface="Cambria" panose="02040503050406030204" pitchFamily="18" charset="0"/>
              </a:rPr>
              <a:t>epoch 2020.00</a:t>
            </a:r>
            <a:r>
              <a:rPr lang="en-US" sz="2000" dirty="0">
                <a:latin typeface="Cambria" panose="02040503050406030204" pitchFamily="18" charset="0"/>
                <a:ea typeface="Cambria" panose="02040503050406030204" pitchFamily="18" charset="0"/>
              </a:rPr>
              <a:t> to NATRF2022 </a:t>
            </a:r>
            <a:r>
              <a:rPr lang="en-US" sz="2000" i="1" u="sng" dirty="0">
                <a:latin typeface="Cambria" panose="02040503050406030204" pitchFamily="18" charset="0"/>
                <a:ea typeface="Cambria" panose="02040503050406030204" pitchFamily="18" charset="0"/>
              </a:rPr>
              <a:t>epoch 2023.243</a:t>
            </a:r>
          </a:p>
        </p:txBody>
      </p:sp>
      <p:sp>
        <p:nvSpPr>
          <p:cNvPr id="7" name="Title 1">
            <a:extLst>
              <a:ext uri="{FF2B5EF4-FFF2-40B4-BE49-F238E27FC236}">
                <a16:creationId xmlns:a16="http://schemas.microsoft.com/office/drawing/2014/main" id="{C1258C19-2F64-4EAA-B34C-016C4EDB4B16}"/>
              </a:ext>
            </a:extLst>
          </p:cNvPr>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a:latin typeface="Cambria" panose="02040503050406030204" pitchFamily="18" charset="0"/>
                <a:ea typeface="Tahoma" panose="020B0604030504040204" pitchFamily="34" charset="0"/>
                <a:cs typeface="Tahoma" panose="020B0604030504040204" pitchFamily="34" charset="0"/>
              </a:rPr>
              <a:t>Terminology - </a:t>
            </a:r>
            <a:r>
              <a:rPr lang="en-US" dirty="0">
                <a:latin typeface="Cambria" panose="02040503050406030204" pitchFamily="18" charset="0"/>
                <a:ea typeface="Cambria" panose="02040503050406030204" pitchFamily="18" charset="0"/>
              </a:rPr>
              <a:t>Changing Coordinates</a:t>
            </a:r>
          </a:p>
        </p:txBody>
      </p:sp>
    </p:spTree>
    <p:extLst>
      <p:ext uri="{BB962C8B-B14F-4D97-AF65-F5344CB8AC3E}">
        <p14:creationId xmlns:p14="http://schemas.microsoft.com/office/powerpoint/2010/main" val="138505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text"/>
          <p:cNvSpPr>
            <a:spLocks noGrp="1"/>
          </p:cNvSpPr>
          <p:nvPr>
            <p:ph idx="1"/>
          </p:nvPr>
        </p:nvSpPr>
        <p:spPr>
          <a:xfrm>
            <a:off x="457199" y="1161070"/>
            <a:ext cx="8471647" cy="5186118"/>
          </a:xfrm>
        </p:spPr>
        <p:txBody>
          <a:bodyPr/>
          <a:lstStyle/>
          <a:p>
            <a:pPr indent="0" marL="0">
              <a:buNone/>
            </a:pPr>
            <a:r>
              <a:rPr b="1" dirty="0" lang="en-US" sz="4400">
                <a:latin charset="0" panose="02040503050406030204" pitchFamily="18" typeface="Cambria"/>
                <a:ea charset="0" panose="02040503050406030204" pitchFamily="18" typeface="Cambria"/>
              </a:rPr>
              <a:t>Epoch</a:t>
            </a:r>
            <a:endParaRPr b="1" dirty="0" lang="en-US" sz="2400">
              <a:latin charset="0" panose="02040503050406030204" pitchFamily="18" typeface="Cambria"/>
              <a:ea charset="0" panose="02040503050406030204" pitchFamily="18" typeface="Cambria"/>
            </a:endParaRPr>
          </a:p>
          <a:p>
            <a:r>
              <a:rPr dirty="0" lang="en-US">
                <a:latin charset="0" panose="02040503050406030204" pitchFamily="18" typeface="Cambria"/>
                <a:ea charset="0" panose="02040503050406030204" pitchFamily="18" typeface="Cambria"/>
              </a:rPr>
              <a:t>eh-puck? </a:t>
            </a:r>
            <a:r>
              <a:rPr dirty="0" err="1" lang="en-US">
                <a:latin charset="0" panose="02040503050406030204" pitchFamily="18" typeface="Cambria"/>
                <a:ea charset="0" panose="02040503050406030204" pitchFamily="18" typeface="Cambria"/>
              </a:rPr>
              <a:t>ee</a:t>
            </a:r>
            <a:r>
              <a:rPr dirty="0" lang="en-US">
                <a:latin charset="0" panose="02040503050406030204" pitchFamily="18" typeface="Cambria"/>
                <a:ea charset="0" panose="02040503050406030204" pitchFamily="18" typeface="Cambria"/>
              </a:rPr>
              <a:t>-pock? </a:t>
            </a:r>
            <a:r>
              <a:rPr dirty="0" lang="en-US">
                <a:solidFill>
                  <a:schemeClr val="tx1">
                    <a:lumMod val="50000"/>
                    <a:lumOff val="50000"/>
                  </a:schemeClr>
                </a:solidFill>
                <a:latin charset="0" panose="02040503050406030204" pitchFamily="18" typeface="Cambria"/>
                <a:ea charset="0" panose="02040503050406030204" pitchFamily="18" typeface="Cambria"/>
              </a:rPr>
              <a:t>… </a:t>
            </a:r>
            <a:r>
              <a:rPr dirty="0" i="1" lang="en-US">
                <a:solidFill>
                  <a:schemeClr val="tx1">
                    <a:lumMod val="50000"/>
                    <a:lumOff val="50000"/>
                  </a:schemeClr>
                </a:solidFill>
                <a:latin charset="0" panose="02040503050406030204" pitchFamily="18" typeface="Cambria"/>
                <a:ea charset="0" panose="02040503050406030204" pitchFamily="18" typeface="Cambria"/>
              </a:rPr>
              <a:t>to-may-to, to-</a:t>
            </a:r>
            <a:r>
              <a:rPr dirty="0" err="1" i="1" lang="en-US">
                <a:solidFill>
                  <a:schemeClr val="tx1">
                    <a:lumMod val="50000"/>
                    <a:lumOff val="50000"/>
                  </a:schemeClr>
                </a:solidFill>
                <a:latin charset="0" panose="02040503050406030204" pitchFamily="18" typeface="Cambria"/>
                <a:ea charset="0" panose="02040503050406030204" pitchFamily="18" typeface="Cambria"/>
              </a:rPr>
              <a:t>mah</a:t>
            </a:r>
            <a:r>
              <a:rPr dirty="0" i="1" lang="en-US">
                <a:solidFill>
                  <a:schemeClr val="tx1">
                    <a:lumMod val="50000"/>
                    <a:lumOff val="50000"/>
                  </a:schemeClr>
                </a:solidFill>
                <a:latin charset="0" panose="02040503050406030204" pitchFamily="18" typeface="Cambria"/>
                <a:ea charset="0" panose="02040503050406030204" pitchFamily="18" typeface="Cambria"/>
              </a:rPr>
              <a:t>-to</a:t>
            </a:r>
          </a:p>
          <a:p>
            <a:r>
              <a:rPr b="1" dirty="0" lang="en-US" sz="3200">
                <a:latin charset="0" panose="02040503050406030204" pitchFamily="18" typeface="Cambria"/>
                <a:ea charset="0" panose="02040503050406030204" pitchFamily="18" typeface="Cambria"/>
              </a:rPr>
              <a:t>an instant of time</a:t>
            </a:r>
            <a:endParaRPr dirty="0" lang="en-US">
              <a:latin charset="0" panose="02040503050406030204" pitchFamily="18" typeface="Cambria"/>
              <a:ea charset="0" panose="02040503050406030204" pitchFamily="18" typeface="Cambria"/>
            </a:endParaRPr>
          </a:p>
          <a:p>
            <a:r>
              <a:rPr dirty="0" lang="en-US">
                <a:latin charset="0" panose="02040503050406030204" pitchFamily="18" typeface="Cambria"/>
                <a:ea charset="0" panose="02040503050406030204" pitchFamily="18" typeface="Cambria"/>
              </a:rPr>
              <a:t>astronomy &amp; geodesy use a decimal date</a:t>
            </a:r>
          </a:p>
          <a:p>
            <a:pPr lvl="1"/>
            <a:r>
              <a:rPr dirty="0" lang="en-US">
                <a:latin charset="0" panose="02040503050406030204" pitchFamily="18" typeface="Cambria"/>
                <a:ea charset="0" panose="02040503050406030204" pitchFamily="18" typeface="Cambria"/>
              </a:rPr>
              <a:t>2021.4762 = 23 June 2021</a:t>
            </a:r>
          </a:p>
          <a:p>
            <a:pPr lvl="1"/>
            <a:r>
              <a:rPr dirty="0" lang="en-US">
                <a:latin charset="0" panose="02040503050406030204" pitchFamily="18" typeface="Cambria"/>
                <a:ea charset="0" panose="02040503050406030204" pitchFamily="18" typeface="Cambria"/>
              </a:rPr>
              <a:t>doesn’t have to be!</a:t>
            </a:r>
          </a:p>
          <a:p>
            <a:pPr lvl="1"/>
            <a:r>
              <a:rPr dirty="0" lang="en-US">
                <a:latin charset="0" panose="02040503050406030204" pitchFamily="18" typeface="Cambria"/>
                <a:ea charset="0" panose="02040503050406030204" pitchFamily="18" typeface="Cambria"/>
              </a:rPr>
              <a:t>using epochs is important, not format</a:t>
            </a:r>
          </a:p>
          <a:p>
            <a:pPr lvl="2"/>
            <a:r>
              <a:rPr dirty="0" lang="en-US">
                <a:latin charset="0" panose="02040503050406030204" pitchFamily="18" typeface="Cambria"/>
                <a:ea charset="0" panose="02040503050406030204" pitchFamily="18" typeface="Cambria"/>
              </a:rPr>
              <a:t>It doesn’t have to be in decimal years… just start assigning dates to your data</a:t>
            </a:r>
          </a:p>
          <a:p>
            <a:pPr lvl="2"/>
            <a:endParaRPr dirty="0" lang="en-US">
              <a:latin charset="0" panose="02040503050406030204" pitchFamily="18" typeface="Cambria"/>
              <a:ea charset="0" panose="02040503050406030204" pitchFamily="18" typeface="Cambria"/>
            </a:endParaRPr>
          </a:p>
        </p:txBody>
      </p:sp>
      <p:sp>
        <p:nvSpPr>
          <p:cNvPr id="18" name="Title 1"/>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defTabSz="457200" eaLnBrk="0" fontAlgn="base" hangingPunct="0" rtl="0">
              <a:spcBef>
                <a:spcPct val="0"/>
              </a:spcBef>
              <a:spcAft>
                <a:spcPct val="0"/>
              </a:spcAft>
              <a:defRPr kern="1200" sz="4400">
                <a:solidFill>
                  <a:schemeClr val="tx1"/>
                </a:solidFill>
                <a:latin charset="0" pitchFamily="18" typeface="Times New Roman"/>
                <a:ea charset="0" typeface="ＭＳ Ｐゴシック"/>
                <a:cs charset="0" pitchFamily="18" typeface="Times New Roman"/>
              </a:defRPr>
            </a:lvl1pPr>
            <a:lvl2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2pPr>
            <a:lvl3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3pPr>
            <a:lvl4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4pPr>
            <a:lvl5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5pPr>
            <a:lvl6pPr algn="ctr" defTabSz="457200" eaLnBrk="1" fontAlgn="base" hangingPunct="1"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eaLnBrk="1" fontAlgn="base" hangingPunct="1"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eaLnBrk="1" fontAlgn="base" hangingPunct="1"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eaLnBrk="1" fontAlgn="base" hangingPunct="1"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r>
              <a:rPr altLang="en-US" dirty="0" lang="en-US" sz="4800">
                <a:latin charset="0" panose="02040503050406030204" pitchFamily="18" typeface="Cambria"/>
                <a:ea charset="0" panose="020B0604030504040204" pitchFamily="34" typeface="Tahoma"/>
                <a:cs charset="0" panose="020B0604030504040204" pitchFamily="34" typeface="Tahoma"/>
              </a:rPr>
              <a:t>Terminology – Time/4D</a:t>
            </a:r>
            <a:endParaRPr dirty="0" lang="en-US" sz="4800"/>
          </a:p>
        </p:txBody>
      </p:sp>
      <p:pic>
        <p:nvPicPr>
          <p:cNvPr id="4" name="OPUS solution report">
            <a:extLst>
              <a:ext uri="{FF2B5EF4-FFF2-40B4-BE49-F238E27FC236}">
                <a16:creationId xmlns:a16="http://schemas.microsoft.com/office/drawing/2014/main" id="{D2E0B807-A2D0-4237-82C8-31393469B917}"/>
              </a:ext>
            </a:extLst>
          </p:cNvPr>
          <p:cNvPicPr>
            <a:picLocks noChangeAspect="1"/>
          </p:cNvPicPr>
          <p:nvPr/>
        </p:nvPicPr>
        <p:blipFill rotWithShape="1">
          <a:blip r:embed="rId4">
            <a:extLst>
              <a:ext uri="{28A0092B-C50C-407E-A947-70E740481C1C}">
                <a14:useLocalDpi xmlns:a14="http://schemas.microsoft.com/office/drawing/2010/main" val="0"/>
              </a:ext>
            </a:extLst>
          </a:blip>
          <a:srcRect b="52" l="51" r="81" t="189"/>
          <a:stretch/>
        </p:blipFill>
        <p:spPr>
          <a:xfrm>
            <a:off x="131081" y="30117"/>
            <a:ext cx="8890908" cy="6788137"/>
          </a:xfrm>
          <a:prstGeom prst="rect">
            <a:avLst/>
          </a:prstGeom>
          <a:ln w="25400">
            <a:solidFill>
              <a:schemeClr val="tx1"/>
            </a:solidFill>
          </a:ln>
        </p:spPr>
      </p:pic>
      <p:sp>
        <p:nvSpPr>
          <p:cNvPr id="5" name="Rounded Rectangle 8">
            <a:extLst>
              <a:ext uri="{FF2B5EF4-FFF2-40B4-BE49-F238E27FC236}">
                <a16:creationId xmlns:a16="http://schemas.microsoft.com/office/drawing/2014/main" id="{AC3FD8DB-C2A5-48FA-A52B-41937B5B0BFB}"/>
              </a:ext>
            </a:extLst>
          </p:cNvPr>
          <p:cNvSpPr/>
          <p:nvPr/>
        </p:nvSpPr>
        <p:spPr>
          <a:xfrm>
            <a:off x="5911397" y="3929751"/>
            <a:ext cx="3110592" cy="598714"/>
          </a:xfrm>
          <a:prstGeom prst="roundRect">
            <a:avLst/>
          </a:prstGeom>
          <a:noFill/>
          <a:ln w="57150">
            <a:solidFill>
              <a:srgbClr val="00B0F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6" name="Rounded Rectangle 4">
            <a:extLst>
              <a:ext uri="{FF2B5EF4-FFF2-40B4-BE49-F238E27FC236}">
                <a16:creationId xmlns:a16="http://schemas.microsoft.com/office/drawing/2014/main" id="{599BF4FF-C619-462F-A6DF-9ACA46C67905}"/>
              </a:ext>
            </a:extLst>
          </p:cNvPr>
          <p:cNvSpPr/>
          <p:nvPr/>
        </p:nvSpPr>
        <p:spPr>
          <a:xfrm>
            <a:off x="1349829" y="3929751"/>
            <a:ext cx="3338285" cy="598714"/>
          </a:xfrm>
          <a:prstGeom prst="roundRect">
            <a:avLst/>
          </a:prstGeom>
          <a:noFill/>
          <a:ln w="57150">
            <a:solidFill>
              <a:srgbClr val="F6AB16"/>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pic>
        <p:nvPicPr>
          <p:cNvPr id="7" name="datasheet">
            <a:extLst>
              <a:ext uri="{FF2B5EF4-FFF2-40B4-BE49-F238E27FC236}">
                <a16:creationId xmlns:a16="http://schemas.microsoft.com/office/drawing/2014/main" id="{C5F4CFF0-836A-4FB3-AC6F-FEB7A8E73C9B}"/>
              </a:ext>
            </a:extLst>
          </p:cNvPr>
          <p:cNvPicPr>
            <a:picLocks noChangeAspect="1"/>
          </p:cNvPicPr>
          <p:nvPr/>
        </p:nvPicPr>
        <p:blipFill rotWithShape="1">
          <a:blip r:embed="rId5"/>
          <a:srcRect b="215" t="123"/>
          <a:stretch/>
        </p:blipFill>
        <p:spPr>
          <a:xfrm>
            <a:off x="73886" y="6979252"/>
            <a:ext cx="6400251" cy="2180123"/>
          </a:xfrm>
          <a:prstGeom prst="rect">
            <a:avLst/>
          </a:prstGeom>
          <a:ln w="25400">
            <a:solidFill>
              <a:schemeClr val="bg1">
                <a:lumMod val="65000"/>
              </a:schemeClr>
            </a:solidFill>
          </a:ln>
        </p:spPr>
      </p:pic>
      <p:sp>
        <p:nvSpPr>
          <p:cNvPr id="8" name="Rounded Rectangle 18">
            <a:extLst>
              <a:ext uri="{FF2B5EF4-FFF2-40B4-BE49-F238E27FC236}">
                <a16:creationId xmlns:a16="http://schemas.microsoft.com/office/drawing/2014/main" id="{F71F7EF1-E122-44D7-AB10-3930D894C5AB}"/>
              </a:ext>
            </a:extLst>
          </p:cNvPr>
          <p:cNvSpPr/>
          <p:nvPr/>
        </p:nvSpPr>
        <p:spPr>
          <a:xfrm>
            <a:off x="712957" y="6324601"/>
            <a:ext cx="2684761" cy="291614"/>
          </a:xfrm>
          <a:prstGeom prst="roundRect">
            <a:avLst/>
          </a:prstGeom>
          <a:noFill/>
          <a:ln w="57150">
            <a:solidFill>
              <a:srgbClr val="F6AB16"/>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9" name="Content Placeholder 2">
            <a:extLst>
              <a:ext uri="{FF2B5EF4-FFF2-40B4-BE49-F238E27FC236}">
                <a16:creationId xmlns:a16="http://schemas.microsoft.com/office/drawing/2014/main" id="{9ED78B6A-9669-4A2F-B60E-A3E9D8D89DE1}"/>
              </a:ext>
            </a:extLst>
          </p:cNvPr>
          <p:cNvSpPr txBox="1">
            <a:spLocks/>
          </p:cNvSpPr>
          <p:nvPr/>
        </p:nvSpPr>
        <p:spPr bwMode="auto">
          <a:xfrm>
            <a:off x="344245" y="4579620"/>
            <a:ext cx="8455511" cy="2298751"/>
          </a:xfrm>
          <a:prstGeom prst="rect">
            <a:avLst/>
          </a:prstGeom>
          <a:solidFill>
            <a:schemeClr val="bg1">
              <a:lumMod val="95000"/>
            </a:schemeClr>
          </a:solidFill>
          <a:ln>
            <a:noFill/>
          </a:ln>
          <a:effectLst>
            <a:softEdge rad="31750"/>
          </a:effectLst>
          <a:extLst>
            <a:ext uri="{91240B29-F687-4F45-9708-019B960494DF}">
              <a14:hiddenLine xmlns:a14="http://schemas.microsoft.com/office/drawing/2010/main"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lvl1pPr algn="l" defTabSz="457200" eaLnBrk="1" fontAlgn="base" hangingPunct="1" indent="-342900" marL="342900" rtl="0">
              <a:spcBef>
                <a:spcPct val="20000"/>
              </a:spcBef>
              <a:spcAft>
                <a:spcPct val="0"/>
              </a:spcAft>
              <a:buFont charset="0" panose="020B0604020202020204" pitchFamily="34" typeface="Arial"/>
              <a:buChar char="•"/>
              <a:defRPr baseline="0" kern="1200" sz="3200">
                <a:solidFill>
                  <a:schemeClr val="tx1"/>
                </a:solidFill>
                <a:latin charset="0" panose="02040503050406030204" pitchFamily="18" typeface="Cambria"/>
                <a:ea charset="-128" panose="020B0600070205080204" pitchFamily="34" typeface="MS PGothic"/>
                <a:cs charset="0" typeface="ＭＳ Ｐゴシック"/>
              </a:defRPr>
            </a:lvl1pPr>
            <a:lvl2pPr algn="l" defTabSz="457200" eaLnBrk="1" fontAlgn="base" hangingPunct="1" indent="-285750" marL="742950" rtl="0">
              <a:spcBef>
                <a:spcPct val="20000"/>
              </a:spcBef>
              <a:spcAft>
                <a:spcPct val="0"/>
              </a:spcAft>
              <a:buFont charset="0" panose="020B0604020202020204" pitchFamily="34" typeface="Arial"/>
              <a:buChar char="–"/>
              <a:defRPr kern="1200" sz="2800">
                <a:solidFill>
                  <a:schemeClr val="tx1"/>
                </a:solidFill>
                <a:latin charset="0" panose="02040503050406030204" pitchFamily="18" typeface="Cambria"/>
                <a:ea charset="-128" panose="020B0600070205080204" pitchFamily="34" typeface="MS PGothic"/>
                <a:cs typeface="+mn-cs"/>
              </a:defRPr>
            </a:lvl2pPr>
            <a:lvl3pPr algn="l" defTabSz="457200" eaLnBrk="1" fontAlgn="base" hangingPunct="1" indent="-228600" marL="1143000" rtl="0">
              <a:spcBef>
                <a:spcPct val="20000"/>
              </a:spcBef>
              <a:spcAft>
                <a:spcPct val="0"/>
              </a:spcAft>
              <a:buFont charset="0" panose="020B0604020202020204" pitchFamily="34" typeface="Arial"/>
              <a:buChar char="•"/>
              <a:defRPr baseline="0" kern="1200" sz="2400">
                <a:solidFill>
                  <a:schemeClr val="tx1"/>
                </a:solidFill>
                <a:latin charset="0" panose="02040503050406030204" pitchFamily="18" typeface="Cambria"/>
                <a:ea charset="-128" panose="020B0600070205080204" pitchFamily="34" typeface="MS PGothic"/>
                <a:cs charset="0" panose="02020603050405020304" pitchFamily="18" typeface="Times New Roman"/>
              </a:defRPr>
            </a:lvl3pPr>
            <a:lvl4pPr algn="l" defTabSz="457200" eaLnBrk="1" fontAlgn="base" hangingPunct="1" indent="-228600" marL="1600200" rtl="0">
              <a:spcBef>
                <a:spcPct val="20000"/>
              </a:spcBef>
              <a:spcAft>
                <a:spcPct val="0"/>
              </a:spcAft>
              <a:buFont charset="0" panose="020B0604020202020204" pitchFamily="34" typeface="Arial"/>
              <a:buChar char="–"/>
              <a:defRPr baseline="0" kern="1200" sz="2000">
                <a:solidFill>
                  <a:schemeClr val="tx1"/>
                </a:solidFill>
                <a:latin charset="0" panose="02040503050406030204" pitchFamily="18" typeface="Cambria"/>
                <a:ea charset="-128" panose="020B0600070205080204" pitchFamily="34" typeface="MS PGothic"/>
                <a:cs typeface="+mn-cs"/>
              </a:defRPr>
            </a:lvl4pPr>
            <a:lvl5pPr algn="l" defTabSz="457200" eaLnBrk="1" fontAlgn="base" hangingPunct="1" indent="-228600" marL="2057400" rtl="0">
              <a:spcBef>
                <a:spcPct val="20000"/>
              </a:spcBef>
              <a:spcAft>
                <a:spcPct val="0"/>
              </a:spcAft>
              <a:buFont charset="0" panose="020B0604020202020204" pitchFamily="34" typeface="Arial"/>
              <a:buChar char="»"/>
              <a:defRPr baseline="0" kern="1200" sz="2000">
                <a:solidFill>
                  <a:schemeClr val="tx1"/>
                </a:solidFill>
                <a:latin charset="0" panose="02040503050406030204" pitchFamily="18" typeface="Cambria"/>
                <a:ea charset="-128" panose="020B0600070205080204" pitchFamily="34" typeface="MS PGothic"/>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indent="0" lvl="1" marL="0">
              <a:spcBef>
                <a:spcPts val="1200"/>
              </a:spcBef>
              <a:buFont charset="0" panose="020B0604020202020204" pitchFamily="34" typeface="Arial"/>
              <a:buNone/>
            </a:pPr>
            <a:r>
              <a:rPr dirty="0" lang="en-US">
                <a:ea charset="0" panose="02040503050406030204" pitchFamily="18" typeface="Cambria"/>
              </a:rPr>
              <a:t>Here above we’re looking at a</a:t>
            </a:r>
          </a:p>
          <a:p>
            <a:pPr algn="ctr" indent="0" lvl="1" marL="0">
              <a:spcBef>
                <a:spcPts val="1200"/>
              </a:spcBef>
              <a:buFont charset="0" panose="020B0604020202020204" pitchFamily="34" typeface="Arial"/>
              <a:buNone/>
            </a:pPr>
            <a:r>
              <a:rPr b="1" dirty="0" lang="en-US">
                <a:ea charset="0" panose="02040503050406030204" pitchFamily="18" typeface="Cambria"/>
              </a:rPr>
              <a:t>Transformation and Propagation</a:t>
            </a:r>
          </a:p>
          <a:p>
            <a:pPr algn="ctr" indent="0" lvl="1" marL="0">
              <a:spcBef>
                <a:spcPts val="1200"/>
              </a:spcBef>
              <a:buFont charset="0" panose="020B0604020202020204" pitchFamily="34" typeface="Arial"/>
              <a:buNone/>
            </a:pPr>
            <a:r>
              <a:rPr b="1" dirty="0" lang="en-US" sz="2000">
                <a:ea charset="0" panose="02040503050406030204" pitchFamily="18" typeface="Cambria"/>
              </a:rPr>
              <a:t>Transform </a:t>
            </a:r>
            <a:r>
              <a:rPr dirty="0" lang="en-US" sz="2000">
                <a:ea charset="0" panose="02040503050406030204" pitchFamily="18" typeface="Cambria"/>
              </a:rPr>
              <a:t>from ITRF2014 to NAD83(2011)</a:t>
            </a:r>
          </a:p>
          <a:p>
            <a:pPr algn="ctr" indent="0" lvl="1" marL="0">
              <a:spcBef>
                <a:spcPts val="1200"/>
              </a:spcBef>
              <a:buFont charset="0" panose="020B0604020202020204" pitchFamily="34" typeface="Arial"/>
              <a:buNone/>
            </a:pPr>
            <a:r>
              <a:rPr b="1" dirty="0" lang="en-US" sz="2000">
                <a:ea charset="0" panose="02040503050406030204" pitchFamily="18" typeface="Cambria"/>
              </a:rPr>
              <a:t>Propagate </a:t>
            </a:r>
            <a:r>
              <a:rPr dirty="0" lang="en-US" sz="2000">
                <a:ea charset="0" panose="02040503050406030204" pitchFamily="18" typeface="Cambria"/>
              </a:rPr>
              <a:t>from </a:t>
            </a:r>
            <a:r>
              <a:rPr b="1" dirty="0" i="1" lang="en-US" sz="2000">
                <a:ea charset="0" panose="02040503050406030204" pitchFamily="18" typeface="Cambria"/>
              </a:rPr>
              <a:t>survey epoch</a:t>
            </a:r>
            <a:r>
              <a:rPr dirty="0" lang="en-US" sz="2000">
                <a:ea charset="0" panose="02040503050406030204" pitchFamily="18" typeface="Cambria"/>
              </a:rPr>
              <a:t> 2019.9185 to </a:t>
            </a:r>
            <a:r>
              <a:rPr b="1" dirty="0" i="1" lang="en-US" sz="2000">
                <a:ea charset="0" panose="02040503050406030204" pitchFamily="18" typeface="Cambria"/>
              </a:rPr>
              <a:t>reference epoch</a:t>
            </a:r>
            <a:r>
              <a:rPr dirty="0" lang="en-US" sz="2000">
                <a:ea charset="0" panose="02040503050406030204" pitchFamily="18" typeface="Cambria"/>
              </a:rPr>
              <a:t> 2010.0000</a:t>
            </a:r>
          </a:p>
        </p:txBody>
      </p:sp>
    </p:spTree>
    <p:custDataLst>
      <p:tags r:id="rId1"/>
    </p:custDataLst>
    <p:extLst>
      <p:ext uri="{BB962C8B-B14F-4D97-AF65-F5344CB8AC3E}">
        <p14:creationId xmlns:p14="http://schemas.microsoft.com/office/powerpoint/2010/main" val="3527330018"/>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accel="50000" decel="50000" fill="hold" id="5" nodeType="clickEffect" presetClass="path" presetID="64" presetSubtype="0">
                                  <p:stCondLst>
                                    <p:cond delay="0"/>
                                  </p:stCondLst>
                                  <p:childTnLst>
                                    <p:animMotion origin="layout" path="M -0.00087 -0.01157 L 3.88889E-6 -0.34167 " pathEditMode="relative" ptsTypes="AA" rAng="0">
                                      <p:cBhvr>
                                        <p:cTn dur="2000" fill="hold" id="6"/>
                                        <p:tgtEl>
                                          <p:spTgt spid="7"/>
                                        </p:tgtEl>
                                        <p:attrNameLst>
                                          <p:attrName>ppt_x</p:attrName>
                                          <p:attrName>ppt_y</p:attrName>
                                        </p:attrNameLst>
                                      </p:cBhvr>
                                      <p:rCtr x="35" y="-16505"/>
                                    </p:animMotion>
                                  </p:childTnLst>
                                </p:cTn>
                              </p:par>
                            </p:childTnLst>
                          </p:cTn>
                        </p:par>
                        <p:par>
                          <p:cTn fill="hold" id="7">
                            <p:stCondLst>
                              <p:cond delay="2000"/>
                            </p:stCondLst>
                            <p:childTnLst>
                              <p:par>
                                <p:cTn fill="hold" grpId="0" id="8" nodeType="afterEffect" presetClass="entr" presetID="21" presetSubtype="4">
                                  <p:stCondLst>
                                    <p:cond delay="0"/>
                                  </p:stCondLst>
                                  <p:childTnLst>
                                    <p:set>
                                      <p:cBhvr>
                                        <p:cTn dur="1" fill="hold" id="9">
                                          <p:stCondLst>
                                            <p:cond delay="0"/>
                                          </p:stCondLst>
                                        </p:cTn>
                                        <p:tgtEl>
                                          <p:spTgt spid="8"/>
                                        </p:tgtEl>
                                        <p:attrNameLst>
                                          <p:attrName>style.visibility</p:attrName>
                                        </p:attrNameLst>
                                      </p:cBhvr>
                                      <p:to>
                                        <p:strVal val="visible"/>
                                      </p:to>
                                    </p:set>
                                    <p:animEffect filter="wheel(4)" transition="in">
                                      <p:cBhvr>
                                        <p:cTn dur="2000" id="10"/>
                                        <p:tgtEl>
                                          <p:spTgt spid="8"/>
                                        </p:tgtEl>
                                      </p:cBhvr>
                                    </p:animEffect>
                                  </p:childTnLst>
                                </p:cTn>
                              </p:par>
                            </p:childTnLst>
                          </p:cTn>
                        </p:par>
                        <p:par>
                          <p:cTn fill="hold" id="11">
                            <p:stCondLst>
                              <p:cond delay="4000"/>
                            </p:stCondLst>
                            <p:childTnLst>
                              <p:par>
                                <p:cTn fill="hold" id="12" nodeType="afterEffect" presetClass="entr" presetID="6" presetSubtype="16">
                                  <p:stCondLst>
                                    <p:cond delay="2500"/>
                                  </p:stCondLst>
                                  <p:childTnLst>
                                    <p:set>
                                      <p:cBhvr>
                                        <p:cTn dur="1" fill="hold" id="13">
                                          <p:stCondLst>
                                            <p:cond delay="0"/>
                                          </p:stCondLst>
                                        </p:cTn>
                                        <p:tgtEl>
                                          <p:spTgt spid="4"/>
                                        </p:tgtEl>
                                        <p:attrNameLst>
                                          <p:attrName>style.visibility</p:attrName>
                                        </p:attrNameLst>
                                      </p:cBhvr>
                                      <p:to>
                                        <p:strVal val="visible"/>
                                      </p:to>
                                    </p:set>
                                    <p:animEffect filter="circle(in)" transition="in">
                                      <p:cBhvr>
                                        <p:cTn dur="2000" id="14"/>
                                        <p:tgtEl>
                                          <p:spTgt spid="4"/>
                                        </p:tgtEl>
                                      </p:cBhvr>
                                    </p:animEffect>
                                  </p:childTnLst>
                                </p:cTn>
                              </p:par>
                            </p:childTnLst>
                          </p:cTn>
                        </p:par>
                        <p:par>
                          <p:cTn fill="hold" id="15">
                            <p:stCondLst>
                              <p:cond delay="8500"/>
                            </p:stCondLst>
                            <p:childTnLst>
                              <p:par>
                                <p:cTn fill="hold" grpId="0" id="16" nodeType="afterEffect" presetClass="entr" presetID="21" presetSubtype="4">
                                  <p:stCondLst>
                                    <p:cond delay="250"/>
                                  </p:stCondLst>
                                  <p:childTnLst>
                                    <p:set>
                                      <p:cBhvr>
                                        <p:cTn dur="1" fill="hold" id="17">
                                          <p:stCondLst>
                                            <p:cond delay="0"/>
                                          </p:stCondLst>
                                        </p:cTn>
                                        <p:tgtEl>
                                          <p:spTgt spid="6"/>
                                        </p:tgtEl>
                                        <p:attrNameLst>
                                          <p:attrName>style.visibility</p:attrName>
                                        </p:attrNameLst>
                                      </p:cBhvr>
                                      <p:to>
                                        <p:strVal val="visible"/>
                                      </p:to>
                                    </p:set>
                                    <p:animEffect filter="wheel(4)" transition="in">
                                      <p:cBhvr>
                                        <p:cTn dur="2000" id="18"/>
                                        <p:tgtEl>
                                          <p:spTgt spid="6"/>
                                        </p:tgtEl>
                                      </p:cBhvr>
                                    </p:animEffect>
                                  </p:childTnLst>
                                </p:cTn>
                              </p:par>
                            </p:childTnLst>
                          </p:cTn>
                        </p:par>
                        <p:par>
                          <p:cTn fill="hold" id="19">
                            <p:stCondLst>
                              <p:cond delay="10750"/>
                            </p:stCondLst>
                            <p:childTnLst>
                              <p:par>
                                <p:cTn fill="hold" grpId="0" id="20" nodeType="afterEffect" presetClass="entr" presetID="21" presetSubtype="4">
                                  <p:stCondLst>
                                    <p:cond delay="1000"/>
                                  </p:stCondLst>
                                  <p:childTnLst>
                                    <p:set>
                                      <p:cBhvr>
                                        <p:cTn dur="1" fill="hold" id="21">
                                          <p:stCondLst>
                                            <p:cond delay="0"/>
                                          </p:stCondLst>
                                        </p:cTn>
                                        <p:tgtEl>
                                          <p:spTgt spid="5"/>
                                        </p:tgtEl>
                                        <p:attrNameLst>
                                          <p:attrName>style.visibility</p:attrName>
                                        </p:attrNameLst>
                                      </p:cBhvr>
                                      <p:to>
                                        <p:strVal val="visible"/>
                                      </p:to>
                                    </p:set>
                                    <p:animEffect filter="wheel(4)" transition="in">
                                      <p:cBhvr>
                                        <p:cTn dur="2000" id="22"/>
                                        <p:tgtEl>
                                          <p:spTgt spid="5"/>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10" presetSubtype="0">
                                  <p:stCondLst>
                                    <p:cond delay="0"/>
                                  </p:stCondLst>
                                  <p:childTnLst>
                                    <p:set>
                                      <p:cBhvr>
                                        <p:cTn dur="1" fill="hold" id="26">
                                          <p:stCondLst>
                                            <p:cond delay="0"/>
                                          </p:stCondLst>
                                        </p:cTn>
                                        <p:tgtEl>
                                          <p:spTgt spid="9">
                                            <p:bg/>
                                          </p:spTgt>
                                        </p:tgtEl>
                                        <p:attrNameLst>
                                          <p:attrName>style.visibility</p:attrName>
                                        </p:attrNameLst>
                                      </p:cBhvr>
                                      <p:to>
                                        <p:strVal val="visible"/>
                                      </p:to>
                                    </p:set>
                                    <p:animEffect filter="fade" transition="in">
                                      <p:cBhvr>
                                        <p:cTn dur="500" id="27"/>
                                        <p:tgtEl>
                                          <p:spTgt spid="9">
                                            <p:bg/>
                                          </p:spTgt>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9">
                                            <p:txEl>
                                              <p:pRg end="0" st="0"/>
                                            </p:txEl>
                                          </p:spTgt>
                                        </p:tgtEl>
                                        <p:attrNameLst>
                                          <p:attrName>style.visibility</p:attrName>
                                        </p:attrNameLst>
                                      </p:cBhvr>
                                      <p:to>
                                        <p:strVal val="visible"/>
                                      </p:to>
                                    </p:set>
                                    <p:animEffect filter="fade" transition="in">
                                      <p:cBhvr>
                                        <p:cTn dur="500" id="30"/>
                                        <p:tgtEl>
                                          <p:spTgt spid="9">
                                            <p:txEl>
                                              <p:pRg end="0" st="0"/>
                                            </p:txEl>
                                          </p:spTgt>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9">
                                            <p:txEl>
                                              <p:pRg end="1" st="1"/>
                                            </p:txEl>
                                          </p:spTgt>
                                        </p:tgtEl>
                                        <p:attrNameLst>
                                          <p:attrName>style.visibility</p:attrName>
                                        </p:attrNameLst>
                                      </p:cBhvr>
                                      <p:to>
                                        <p:strVal val="visible"/>
                                      </p:to>
                                    </p:set>
                                    <p:animEffect filter="fade" transition="in">
                                      <p:cBhvr>
                                        <p:cTn dur="500" id="33"/>
                                        <p:tgtEl>
                                          <p:spTgt spid="9">
                                            <p:txEl>
                                              <p:pRg end="1" st="1"/>
                                            </p:txEl>
                                          </p:spTgt>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9">
                                            <p:txEl>
                                              <p:pRg end="2" st="2"/>
                                            </p:txEl>
                                          </p:spTgt>
                                        </p:tgtEl>
                                        <p:attrNameLst>
                                          <p:attrName>style.visibility</p:attrName>
                                        </p:attrNameLst>
                                      </p:cBhvr>
                                      <p:to>
                                        <p:strVal val="visible"/>
                                      </p:to>
                                    </p:set>
                                    <p:animEffect filter="fade" transition="in">
                                      <p:cBhvr>
                                        <p:cTn dur="500" id="36"/>
                                        <p:tgtEl>
                                          <p:spTgt spid="9">
                                            <p:txEl>
                                              <p:pRg end="2" st="2"/>
                                            </p:txEl>
                                          </p:spTgt>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9">
                                            <p:txEl>
                                              <p:pRg end="3" st="3"/>
                                            </p:txEl>
                                          </p:spTgt>
                                        </p:tgtEl>
                                        <p:attrNameLst>
                                          <p:attrName>style.visibility</p:attrName>
                                        </p:attrNameLst>
                                      </p:cBhvr>
                                      <p:to>
                                        <p:strVal val="visible"/>
                                      </p:to>
                                    </p:set>
                                    <p:animEffect filter="fade" transition="in">
                                      <p:cBhvr>
                                        <p:cTn dur="500" id="39"/>
                                        <p:tgtEl>
                                          <p:spTgt spid="9">
                                            <p:txEl>
                                              <p:pRg end="3" st="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5"/>
      <p:bldP animBg="1" grpId="0" spid="6"/>
      <p:bldP animBg="1" grpId="0" spid="8"/>
      <p:bldP animBg="1" build="p" grpId="0" spid="9" uiExpan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3"/>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a:stretch/>
        </p:blipFill>
        <p:spPr>
          <a:xfrm>
            <a:off x="0" y="0"/>
            <a:ext cx="9143997" cy="4726966"/>
          </a:xfrm>
          <a:ln w="38100">
            <a:solidFill>
              <a:schemeClr val="bg1">
                <a:lumMod val="50000"/>
              </a:schemeClr>
            </a:solidFill>
          </a:ln>
        </p:spPr>
      </p:pic>
      <p:sp>
        <p:nvSpPr>
          <p:cNvPr id="3" name="Title 2"/>
          <p:cNvSpPr>
            <a:spLocks noGrp="1"/>
          </p:cNvSpPr>
          <p:nvPr>
            <p:ph type="title"/>
          </p:nvPr>
        </p:nvSpPr>
        <p:spPr>
          <a:xfrm>
            <a:off x="0" y="4855080"/>
            <a:ext cx="9144001" cy="1739290"/>
          </a:xfrm>
        </p:spPr>
        <p:txBody>
          <a:bodyPr/>
          <a:lstStyle/>
          <a:p>
            <a:r>
              <a:rPr lang="en-US" sz="5000" dirty="0">
                <a:latin typeface="Cambria" panose="02040503050406030204" pitchFamily="18" charset="0"/>
                <a:ea typeface="Cambria" panose="02040503050406030204" pitchFamily="18" charset="0"/>
              </a:rPr>
              <a:t>NGS Coordinate Conversion And Transformation Tool (NCAT)</a:t>
            </a:r>
          </a:p>
        </p:txBody>
      </p:sp>
      <p:sp>
        <p:nvSpPr>
          <p:cNvPr id="5" name="Rounded Rectangle 4"/>
          <p:cNvSpPr/>
          <p:nvPr/>
        </p:nvSpPr>
        <p:spPr>
          <a:xfrm>
            <a:off x="93132" y="34358"/>
            <a:ext cx="1240367" cy="355110"/>
          </a:xfrm>
          <a:prstGeom prst="roundRect">
            <a:avLst>
              <a:gd name="adj" fmla="val 26618"/>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7209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25400"/>
            <a:ext cx="9131300" cy="4752366"/>
          </a:xfrm>
          <a:prstGeom prst="rect">
            <a:avLst/>
          </a:prstGeom>
          <a:noFill/>
          <a:ln w="3810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8" name="Title 2"/>
          <p:cNvSpPr txBox="1">
            <a:spLocks/>
          </p:cNvSpPr>
          <p:nvPr/>
        </p:nvSpPr>
        <p:spPr bwMode="auto">
          <a:xfrm>
            <a:off x="0" y="4855080"/>
            <a:ext cx="9144001" cy="173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NGS Coordinate Conversion And Transformation Tool (NCAT)</a:t>
            </a:r>
          </a:p>
        </p:txBody>
      </p:sp>
      <p:sp>
        <p:nvSpPr>
          <p:cNvPr id="9" name="Rounded Rectangle 8"/>
          <p:cNvSpPr/>
          <p:nvPr/>
        </p:nvSpPr>
        <p:spPr>
          <a:xfrm>
            <a:off x="163773" y="3439235"/>
            <a:ext cx="8134066" cy="818865"/>
          </a:xfrm>
          <a:prstGeom prst="round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p:cNvSpPr/>
          <p:nvPr/>
        </p:nvSpPr>
        <p:spPr>
          <a:xfrm>
            <a:off x="1329266" y="16932"/>
            <a:ext cx="1176867" cy="330201"/>
          </a:xfrm>
          <a:prstGeom prst="roundRect">
            <a:avLst>
              <a:gd name="adj" fmla="val 26618"/>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
          <p:cNvSpPr/>
          <p:nvPr/>
        </p:nvSpPr>
        <p:spPr>
          <a:xfrm>
            <a:off x="2506133" y="16932"/>
            <a:ext cx="808567" cy="330201"/>
          </a:xfrm>
          <a:prstGeom prst="roundRect">
            <a:avLst>
              <a:gd name="adj" fmla="val 26618"/>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4241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par>
                          <p:cTn id="8" fill="hold">
                            <p:stCondLst>
                              <p:cond delay="3000"/>
                            </p:stCondLst>
                            <p:childTnLst>
                              <p:par>
                                <p:cTn id="9" presetID="21" presetClass="entr" presetSubtype="8" fill="hold" grpId="0"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wheel(8)">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2000"/>
                                        <p:tgtEl>
                                          <p:spTgt spid="12"/>
                                        </p:tgtEl>
                                      </p:cBhvr>
                                    </p:animEffect>
                                  </p:childTnLst>
                                </p:cTn>
                              </p:par>
                              <p:par>
                                <p:cTn id="17" presetID="10" presetClass="exit" presetSubtype="0" fill="hold" grpId="1"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924481"/>
            <a:ext cx="9144000" cy="5933519"/>
          </a:xfrm>
          <a:prstGeom prst="rect">
            <a:avLst/>
          </a:prstGeom>
          <a:ln w="25400">
            <a:solidFill>
              <a:schemeClr val="tx1">
                <a:lumMod val="50000"/>
                <a:lumOff val="50000"/>
              </a:schemeClr>
            </a:solidFill>
          </a:ln>
        </p:spPr>
      </p:pic>
      <p:sp>
        <p:nvSpPr>
          <p:cNvPr id="4" name="Title 1">
            <a:extLst>
              <a:ext uri="{FF2B5EF4-FFF2-40B4-BE49-F238E27FC236}">
                <a16:creationId xmlns:a16="http://schemas.microsoft.com/office/drawing/2014/main" id="{AD275E1E-ED24-465E-987A-1D5F63827627}"/>
              </a:ext>
            </a:extLst>
          </p:cNvPr>
          <p:cNvSpPr txBox="1">
            <a:spLocks/>
          </p:cNvSpPr>
          <p:nvPr/>
        </p:nvSpPr>
        <p:spPr bwMode="auto">
          <a:xfrm>
            <a:off x="0" y="694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dirty="0">
                <a:solidFill>
                  <a:prstClr val="black"/>
                </a:solidFill>
                <a:latin typeface="Cambria" panose="02040503050406030204" pitchFamily="18" charset="0"/>
                <a:ea typeface="Cambria" panose="02040503050406030204" pitchFamily="18" charset="0"/>
              </a:rPr>
              <a:t>NCAT is available via web services</a:t>
            </a:r>
            <a:endParaRPr lang="en-US" sz="3200" dirty="0"/>
          </a:p>
        </p:txBody>
      </p:sp>
    </p:spTree>
    <p:extLst>
      <p:ext uri="{BB962C8B-B14F-4D97-AF65-F5344CB8AC3E}">
        <p14:creationId xmlns:p14="http://schemas.microsoft.com/office/powerpoint/2010/main" val="2228180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1261272"/>
            <a:ext cx="2668044" cy="5596728"/>
          </a:xfrm>
          <a:prstGeom prst="rect">
            <a:avLst/>
          </a:prstGeom>
          <a:ln w="25400">
            <a:solidFill>
              <a:schemeClr val="tx1">
                <a:lumMod val="50000"/>
                <a:lumOff val="50000"/>
              </a:schemeClr>
            </a:solidFill>
          </a:ln>
        </p:spPr>
      </p:pic>
      <p:pic>
        <p:nvPicPr>
          <p:cNvPr id="4" name="Picture 3">
            <a:extLst>
              <a:ext uri="{FF2B5EF4-FFF2-40B4-BE49-F238E27FC236}">
                <a16:creationId xmlns:a16="http://schemas.microsoft.com/office/drawing/2014/main" id="{37C323D2-F2AD-4A3B-A0BE-3053C8203D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82889" y="1361659"/>
            <a:ext cx="5661764" cy="562265"/>
          </a:xfrm>
          <a:prstGeom prst="rect">
            <a:avLst/>
          </a:prstGeom>
          <a:ln w="25400">
            <a:solidFill>
              <a:schemeClr val="tx1">
                <a:lumMod val="50000"/>
                <a:lumOff val="50000"/>
              </a:schemeClr>
            </a:solidFill>
          </a:ln>
        </p:spPr>
      </p:pic>
      <p:sp>
        <p:nvSpPr>
          <p:cNvPr id="7" name="Title 1">
            <a:extLst>
              <a:ext uri="{FF2B5EF4-FFF2-40B4-BE49-F238E27FC236}">
                <a16:creationId xmlns:a16="http://schemas.microsoft.com/office/drawing/2014/main" id="{8710F9CA-5D2F-4D25-842A-54246CD5AE69}"/>
              </a:ext>
            </a:extLst>
          </p:cNvPr>
          <p:cNvSpPr txBox="1">
            <a:spLocks/>
          </p:cNvSpPr>
          <p:nvPr/>
        </p:nvSpPr>
        <p:spPr bwMode="auto">
          <a:xfrm>
            <a:off x="0" y="694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dirty="0">
                <a:solidFill>
                  <a:prstClr val="black"/>
                </a:solidFill>
                <a:latin typeface="Cambria" panose="02040503050406030204" pitchFamily="18" charset="0"/>
                <a:ea typeface="Cambria" panose="02040503050406030204" pitchFamily="18" charset="0"/>
              </a:rPr>
              <a:t>NCAT is available via web services</a:t>
            </a:r>
            <a:endParaRPr lang="en-US" sz="3200" dirty="0"/>
          </a:p>
        </p:txBody>
      </p:sp>
      <p:sp>
        <p:nvSpPr>
          <p:cNvPr id="8" name="text">
            <a:extLst>
              <a:ext uri="{FF2B5EF4-FFF2-40B4-BE49-F238E27FC236}">
                <a16:creationId xmlns:a16="http://schemas.microsoft.com/office/drawing/2014/main" id="{F47B067D-6752-4B95-B88E-AE22C7DAFD3A}"/>
              </a:ext>
            </a:extLst>
          </p:cNvPr>
          <p:cNvSpPr txBox="1">
            <a:spLocks/>
          </p:cNvSpPr>
          <p:nvPr/>
        </p:nvSpPr>
        <p:spPr>
          <a:xfrm>
            <a:off x="2843408" y="1966586"/>
            <a:ext cx="6085438" cy="438060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Cambria" panose="02040503050406030204" pitchFamily="18" charset="0"/>
                <a:ea typeface="Cambria" panose="02040503050406030204" pitchFamily="18" charset="0"/>
              </a:rPr>
              <a:t>Note that each operation is a separate service</a:t>
            </a:r>
            <a:endParaRPr lang="en-US" i="1" dirty="0">
              <a:solidFill>
                <a:schemeClr val="tx1">
                  <a:lumMod val="50000"/>
                  <a:lumOff val="50000"/>
                </a:schemeClr>
              </a:solidFill>
              <a:latin typeface="Cambria" panose="02040503050406030204" pitchFamily="18" charset="0"/>
              <a:ea typeface="Cambria" panose="02040503050406030204" pitchFamily="18" charset="0"/>
            </a:endParaRPr>
          </a:p>
          <a:p>
            <a:pPr marL="914400" lvl="2" indent="0">
              <a:buNone/>
            </a:pPr>
            <a:endParaRPr lang="en-US"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2ABE6A81-01CD-486F-8F6C-E3864F57B7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560623" y="2678090"/>
            <a:ext cx="2271923" cy="3390798"/>
          </a:xfrm>
          <a:prstGeom prst="rect">
            <a:avLst/>
          </a:prstGeom>
          <a:ln w="25400">
            <a:solidFill>
              <a:schemeClr val="tx1">
                <a:lumMod val="50000"/>
                <a:lumOff val="50000"/>
              </a:schemeClr>
            </a:solidFill>
          </a:ln>
        </p:spPr>
      </p:pic>
      <p:sp>
        <p:nvSpPr>
          <p:cNvPr id="12" name="Cloud 11">
            <a:extLst>
              <a:ext uri="{FF2B5EF4-FFF2-40B4-BE49-F238E27FC236}">
                <a16:creationId xmlns:a16="http://schemas.microsoft.com/office/drawing/2014/main" id="{C30EFE7F-C98D-4353-936B-B75384102C8B}"/>
              </a:ext>
            </a:extLst>
          </p:cNvPr>
          <p:cNvSpPr/>
          <p:nvPr/>
        </p:nvSpPr>
        <p:spPr>
          <a:xfrm>
            <a:off x="2857442" y="3429000"/>
            <a:ext cx="3429116" cy="234865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Struggling?</a:t>
            </a:r>
          </a:p>
          <a:p>
            <a:pPr algn="ctr"/>
            <a:r>
              <a:rPr lang="en-US" sz="2800" dirty="0"/>
              <a:t>Contact us.</a:t>
            </a:r>
          </a:p>
          <a:p>
            <a:pPr algn="ctr"/>
            <a:r>
              <a:rPr lang="en-US" sz="2800" dirty="0"/>
              <a:t>We can help!</a:t>
            </a:r>
          </a:p>
        </p:txBody>
      </p:sp>
    </p:spTree>
    <p:extLst>
      <p:ext uri="{BB962C8B-B14F-4D97-AF65-F5344CB8AC3E}">
        <p14:creationId xmlns:p14="http://schemas.microsoft.com/office/powerpoint/2010/main" val="13940759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3F371F0-4147-4A87-A649-2D0CC65580DC}"/>
              </a:ext>
            </a:extLst>
          </p:cNvPr>
          <p:cNvSpPr>
            <a:spLocks noGrp="1"/>
          </p:cNvSpPr>
          <p:nvPr>
            <p:ph type="title"/>
          </p:nvPr>
        </p:nvSpPr>
        <p:spPr>
          <a:xfrm>
            <a:off x="0" y="69420"/>
            <a:ext cx="9144000" cy="1143000"/>
          </a:xfrm>
        </p:spPr>
        <p:txBody>
          <a:bodyPr/>
          <a:lstStyle/>
          <a:p>
            <a:r>
              <a:rPr dirty="0" lang="en-US" sz="4000">
                <a:solidFill>
                  <a:prstClr val="black"/>
                </a:solidFill>
                <a:latin charset="0" panose="02040503050406030204" pitchFamily="18" typeface="Cambria"/>
                <a:ea charset="0" panose="02040503050406030204" pitchFamily="18" typeface="Cambria"/>
              </a:rPr>
              <a:t>NCAT source code is on GitHub</a:t>
            </a:r>
            <a:endParaRPr dirty="0" lang="en-US" sz="3200"/>
          </a:p>
        </p:txBody>
      </p:sp>
      <p:pic>
        <p:nvPicPr>
          <p:cNvPr id="7" name="Picture 6">
            <a:extLst>
              <a:ext uri="{FF2B5EF4-FFF2-40B4-BE49-F238E27FC236}">
                <a16:creationId xmlns:a16="http://schemas.microsoft.com/office/drawing/2014/main" id="{C17D5E2C-3DC0-44D8-A514-22D2F395ED34}"/>
              </a:ext>
            </a:extLst>
          </p:cNvPr>
          <p:cNvPicPr>
            <a:picLocks noChangeAspect="1"/>
          </p:cNvPicPr>
          <p:nvPr/>
        </p:nvPicPr>
        <p:blipFill rotWithShape="1">
          <a:blip r:embed="rId2"/>
          <a:srcRect b="47"/>
          <a:stretch/>
        </p:blipFill>
        <p:spPr>
          <a:xfrm>
            <a:off x="0" y="988641"/>
            <a:ext cx="9144000" cy="5869359"/>
          </a:xfrm>
          <a:prstGeom prst="rect">
            <a:avLst/>
          </a:prstGeom>
          <a:ln w="25400">
            <a:solidFill>
              <a:schemeClr val="tx1">
                <a:lumMod val="50000"/>
                <a:lumOff val="50000"/>
              </a:schemeClr>
            </a:solidFill>
          </a:ln>
        </p:spPr>
      </p:pic>
    </p:spTree>
    <p:extLst>
      <p:ext uri="{BB962C8B-B14F-4D97-AF65-F5344CB8AC3E}">
        <p14:creationId xmlns:p14="http://schemas.microsoft.com/office/powerpoint/2010/main" val="3441109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6CFE8D9B-7B1B-48D3-A61F-BC1D74597C50}"/>
              </a:ext>
            </a:extLst>
          </p:cNvPr>
          <p:cNvSpPr txBox="1"/>
          <p:nvPr/>
        </p:nvSpPr>
        <p:spPr>
          <a:xfrm>
            <a:off x="968991" y="4953102"/>
            <a:ext cx="16924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NAVD88</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9" name="TextBox 48">
            <a:extLst>
              <a:ext uri="{FF2B5EF4-FFF2-40B4-BE49-F238E27FC236}">
                <a16:creationId xmlns:a16="http://schemas.microsoft.com/office/drawing/2014/main" id="{E2F1C6B3-50CF-4C20-AA9F-173D268B53E7}"/>
              </a:ext>
            </a:extLst>
          </p:cNvPr>
          <p:cNvSpPr txBox="1"/>
          <p:nvPr/>
        </p:nvSpPr>
        <p:spPr>
          <a:xfrm>
            <a:off x="3593283" y="1724466"/>
            <a:ext cx="19689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NGVD29</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9" name="Straight Arrow Connector 8">
            <a:extLst>
              <a:ext uri="{FF2B5EF4-FFF2-40B4-BE49-F238E27FC236}">
                <a16:creationId xmlns:a16="http://schemas.microsoft.com/office/drawing/2014/main" id="{7B5A2611-C938-4EA1-A968-33038BAAF114}"/>
              </a:ext>
            </a:extLst>
          </p:cNvPr>
          <p:cNvCxnSpPr>
            <a:cxnSpLocks/>
            <a:endCxn id="48" idx="3"/>
          </p:cNvCxnSpPr>
          <p:nvPr/>
        </p:nvCxnSpPr>
        <p:spPr>
          <a:xfrm flipH="1">
            <a:off x="2661413" y="2258655"/>
            <a:ext cx="1822730" cy="2986835"/>
          </a:xfrm>
          <a:prstGeom prst="straightConnector1">
            <a:avLst/>
          </a:prstGeom>
          <a:ln w="28575">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 y="5905382"/>
            <a:ext cx="9143999" cy="876418"/>
          </a:xfrm>
          <a:prstGeom prst="rect">
            <a:avLst/>
          </a:prstGeom>
          <a:noFill/>
          <a:ln w="19050">
            <a:noFill/>
          </a:ln>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NCAT is a container for newest version of VERTCON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rPr>
              <a:t>It will be upgraded to include NAPGD2022</a:t>
            </a:r>
          </a:p>
        </p:txBody>
      </p:sp>
      <p:sp>
        <p:nvSpPr>
          <p:cNvPr id="3" name="TextBox 2"/>
          <p:cNvSpPr txBox="1"/>
          <p:nvPr/>
        </p:nvSpPr>
        <p:spPr>
          <a:xfrm rot="18060000">
            <a:off x="2378579" y="3408895"/>
            <a:ext cx="22422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210" normalizeH="0" baseline="0" noProof="0" dirty="0">
                <a:ln>
                  <a:noFill/>
                </a:ln>
                <a:solidFill>
                  <a:prstClr val="black"/>
                </a:solidFill>
                <a:effectLst/>
                <a:uLnTx/>
                <a:uFillTx/>
                <a:latin typeface="Calibri"/>
                <a:ea typeface="+mn-ea"/>
                <a:cs typeface="+mn-cs"/>
              </a:rPr>
              <a:t>transformation</a:t>
            </a:r>
          </a:p>
        </p:txBody>
      </p:sp>
      <p:grpSp>
        <p:nvGrpSpPr>
          <p:cNvPr id="6" name="Group 5"/>
          <p:cNvGrpSpPr/>
          <p:nvPr/>
        </p:nvGrpSpPr>
        <p:grpSpPr>
          <a:xfrm>
            <a:off x="2782343" y="2330841"/>
            <a:ext cx="6056857" cy="3298719"/>
            <a:chOff x="2782343" y="2130816"/>
            <a:chExt cx="6056857" cy="3298719"/>
          </a:xfrm>
        </p:grpSpPr>
        <p:sp>
          <p:nvSpPr>
            <p:cNvPr id="47" name="TextBox 46">
              <a:extLst>
                <a:ext uri="{FF2B5EF4-FFF2-40B4-BE49-F238E27FC236}">
                  <a16:creationId xmlns:a16="http://schemas.microsoft.com/office/drawing/2014/main" id="{6FA9F934-BA13-413C-9FBD-1C8DA339A48E}"/>
                </a:ext>
              </a:extLst>
            </p:cNvPr>
            <p:cNvSpPr txBox="1"/>
            <p:nvPr/>
          </p:nvSpPr>
          <p:spPr>
            <a:xfrm>
              <a:off x="6416358" y="4790129"/>
              <a:ext cx="24228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NAPGD2022</a:t>
              </a:r>
            </a:p>
          </p:txBody>
        </p:sp>
        <p:cxnSp>
          <p:nvCxnSpPr>
            <p:cNvPr id="14" name="Straight Arrow Connector 13">
              <a:extLst>
                <a:ext uri="{FF2B5EF4-FFF2-40B4-BE49-F238E27FC236}">
                  <a16:creationId xmlns:a16="http://schemas.microsoft.com/office/drawing/2014/main" id="{2B009063-DAE0-41F4-A20D-6C35B73F0AA2}"/>
                </a:ext>
              </a:extLst>
            </p:cNvPr>
            <p:cNvCxnSpPr>
              <a:cxnSpLocks/>
            </p:cNvCxnSpPr>
            <p:nvPr/>
          </p:nvCxnSpPr>
          <p:spPr>
            <a:xfrm>
              <a:off x="4535013" y="2130816"/>
              <a:ext cx="1829218" cy="2857655"/>
            </a:xfrm>
            <a:prstGeom prst="straightConnector1">
              <a:avLst/>
            </a:prstGeom>
            <a:ln w="28575">
              <a:prstDash val="dash"/>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2C7CB57-5BCA-41B6-AFDE-34E883774FE1}"/>
                </a:ext>
              </a:extLst>
            </p:cNvPr>
            <p:cNvCxnSpPr>
              <a:cxnSpLocks/>
            </p:cNvCxnSpPr>
            <p:nvPr/>
          </p:nvCxnSpPr>
          <p:spPr>
            <a:xfrm flipH="1">
              <a:off x="2782343" y="5082517"/>
              <a:ext cx="3653065" cy="0"/>
            </a:xfrm>
            <a:prstGeom prst="straightConnector1">
              <a:avLst/>
            </a:prstGeom>
            <a:ln w="28575">
              <a:prstDash val="dash"/>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rot="3466000">
              <a:off x="4560135" y="3464599"/>
              <a:ext cx="22422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210" normalizeH="0" baseline="0" noProof="0" dirty="0">
                  <a:ln>
                    <a:noFill/>
                  </a:ln>
                  <a:solidFill>
                    <a:prstClr val="black"/>
                  </a:solidFill>
                  <a:effectLst/>
                  <a:uLnTx/>
                  <a:uFillTx/>
                  <a:latin typeface="Calibri"/>
                  <a:ea typeface="+mn-ea"/>
                  <a:cs typeface="+mn-cs"/>
                </a:rPr>
                <a:t>transformation</a:t>
              </a:r>
            </a:p>
          </p:txBody>
        </p:sp>
        <p:sp>
          <p:nvSpPr>
            <p:cNvPr id="12" name="TextBox 11"/>
            <p:cNvSpPr txBox="1"/>
            <p:nvPr/>
          </p:nvSpPr>
          <p:spPr>
            <a:xfrm>
              <a:off x="3487770" y="5060203"/>
              <a:ext cx="224220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210" normalizeH="0" baseline="0" noProof="0" dirty="0">
                  <a:ln>
                    <a:noFill/>
                  </a:ln>
                  <a:solidFill>
                    <a:prstClr val="black"/>
                  </a:solidFill>
                  <a:effectLst/>
                  <a:uLnTx/>
                  <a:uFillTx/>
                  <a:latin typeface="Calibri"/>
                  <a:ea typeface="+mn-ea"/>
                  <a:cs typeface="+mn-cs"/>
                </a:rPr>
                <a:t>transformation</a:t>
              </a:r>
            </a:p>
          </p:txBody>
        </p:sp>
      </p:grpSp>
      <p:sp>
        <p:nvSpPr>
          <p:cNvPr id="17" name="Title 1">
            <a:extLst>
              <a:ext uri="{FF2B5EF4-FFF2-40B4-BE49-F238E27FC236}">
                <a16:creationId xmlns:a16="http://schemas.microsoft.com/office/drawing/2014/main" id="{B41A7495-5F7B-4293-AFE5-550201EB5A60}"/>
              </a:ext>
            </a:extLst>
          </p:cNvPr>
          <p:cNvSpPr>
            <a:spLocks noGrp="1"/>
          </p:cNvSpPr>
          <p:nvPr>
            <p:ph type="title"/>
          </p:nvPr>
        </p:nvSpPr>
        <p:spPr>
          <a:xfrm>
            <a:off x="0" y="274638"/>
            <a:ext cx="9144000" cy="1143000"/>
          </a:xfrm>
        </p:spPr>
        <p:txBody>
          <a:bodyPr/>
          <a:lstStyle/>
          <a:p>
            <a:r>
              <a:rPr lang="en-US" sz="4000" dirty="0">
                <a:solidFill>
                  <a:prstClr val="black"/>
                </a:solidFill>
                <a:latin typeface="Cambria" panose="02040503050406030204" pitchFamily="18" charset="0"/>
                <a:ea typeface="Cambria" panose="02040503050406030204" pitchFamily="18" charset="0"/>
              </a:rPr>
              <a:t>NGS Coordinate Conversion and Transformation Tool (NCAT) </a:t>
            </a:r>
            <a:endParaRPr lang="en-US" sz="3200" dirty="0"/>
          </a:p>
        </p:txBody>
      </p:sp>
      <p:sp>
        <p:nvSpPr>
          <p:cNvPr id="2" name="TextBox 1">
            <a:extLst>
              <a:ext uri="{FF2B5EF4-FFF2-40B4-BE49-F238E27FC236}">
                <a16:creationId xmlns:a16="http://schemas.microsoft.com/office/drawing/2014/main" id="{BDFDAAF5-BA6C-4239-A746-D8B90832D474}"/>
              </a:ext>
            </a:extLst>
          </p:cNvPr>
          <p:cNvSpPr txBox="1"/>
          <p:nvPr/>
        </p:nvSpPr>
        <p:spPr>
          <a:xfrm>
            <a:off x="177282" y="2221603"/>
            <a:ext cx="3363874" cy="646331"/>
          </a:xfrm>
          <a:prstGeom prst="rect">
            <a:avLst/>
          </a:prstGeom>
          <a:solidFill>
            <a:schemeClr val="bg1">
              <a:lumMod val="95000"/>
            </a:schemeClr>
          </a:solidFill>
          <a:ln w="28575">
            <a:solidFill>
              <a:schemeClr val="bg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Please… don’t continue to use NGS VERTCON or USACE </a:t>
            </a:r>
            <a:r>
              <a:rPr kumimoji="0" lang="en-US" sz="1800" b="0" i="1" u="none" strike="noStrike" kern="1200" cap="none" spc="0" normalizeH="0" baseline="0" noProof="0" dirty="0" err="1">
                <a:ln>
                  <a:noFill/>
                </a:ln>
                <a:solidFill>
                  <a:prstClr val="black"/>
                </a:solidFill>
                <a:effectLst/>
                <a:uLnTx/>
                <a:uFillTx/>
                <a:latin typeface="Calibri"/>
                <a:ea typeface="+mn-ea"/>
                <a:cs typeface="+mn-cs"/>
              </a:rPr>
              <a:t>CorpsCon</a:t>
            </a:r>
            <a:endParaRPr kumimoji="0" lang="en-US"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3695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06C226-DBC0-41AE-9D1E-03501D2DC19B}"/>
              </a:ext>
            </a:extLst>
          </p:cNvPr>
          <p:cNvPicPr>
            <a:picLocks noChangeAspect="1"/>
          </p:cNvPicPr>
          <p:nvPr/>
        </p:nvPicPr>
        <p:blipFill rotWithShape="1">
          <a:blip r:embed="rId2"/>
          <a:srcRect b="275" l="24" r="227" t="13"/>
          <a:stretch/>
        </p:blipFill>
        <p:spPr>
          <a:xfrm>
            <a:off x="3858323" y="0"/>
            <a:ext cx="5285677" cy="5012708"/>
          </a:xfrm>
          <a:prstGeom prst="rect">
            <a:avLst/>
          </a:prstGeom>
        </p:spPr>
      </p:pic>
      <p:sp>
        <p:nvSpPr>
          <p:cNvPr id="3" name="TextBox 2">
            <a:extLst>
              <a:ext uri="{FF2B5EF4-FFF2-40B4-BE49-F238E27FC236}">
                <a16:creationId xmlns:a16="http://schemas.microsoft.com/office/drawing/2014/main" id="{1D5D35A2-A72F-45DC-9368-23F42ADC9A7C}"/>
              </a:ext>
            </a:extLst>
          </p:cNvPr>
          <p:cNvSpPr txBox="1"/>
          <p:nvPr/>
        </p:nvSpPr>
        <p:spPr bwMode="auto">
          <a:xfrm>
            <a:off x="111513" y="454538"/>
            <a:ext cx="3746810" cy="1938992"/>
          </a:xfrm>
          <a:prstGeom prst="rect">
            <a:avLst/>
          </a:prstGeom>
          <a:noFill/>
          <a:ln w="9525">
            <a:noFill/>
            <a:miter lim="800000"/>
            <a:headEnd/>
            <a:tailEnd/>
          </a:ln>
        </p:spPr>
        <p:txBody>
          <a:bodyPr rtlCol="0" wrap="square">
            <a:spAutoFit/>
          </a:bodyPr>
          <a:lstStyle/>
          <a:p>
            <a:r>
              <a:rPr dirty="0" lang="en-US" sz="2800">
                <a:latin charset="0" panose="02040503050406030204" pitchFamily="18" typeface="Cambria"/>
                <a:ea charset="0" panose="02040503050406030204" pitchFamily="18" typeface="Cambria"/>
              </a:rPr>
              <a:t>We will do a few audience polls today.</a:t>
            </a:r>
          </a:p>
          <a:p>
            <a:endParaRPr dirty="0" lang="en-US" sz="2800">
              <a:latin charset="0" panose="02040503050406030204" pitchFamily="18" typeface="Cambria"/>
              <a:ea charset="0" panose="02040503050406030204" pitchFamily="18" typeface="Cambria"/>
            </a:endParaRPr>
          </a:p>
          <a:p>
            <a:r>
              <a:rPr b="1" dirty="0" lang="en-US" sz="3600">
                <a:latin charset="0" panose="02040503050406030204" pitchFamily="18" typeface="Cambria"/>
                <a:ea charset="0" panose="02040503050406030204" pitchFamily="18" typeface="Cambria"/>
              </a:rPr>
              <a:t>To participate…</a:t>
            </a:r>
          </a:p>
        </p:txBody>
      </p:sp>
      <p:pic>
        <p:nvPicPr>
          <p:cNvPr id="5" name="Picture 4">
            <a:extLst>
              <a:ext uri="{FF2B5EF4-FFF2-40B4-BE49-F238E27FC236}">
                <a16:creationId xmlns:a16="http://schemas.microsoft.com/office/drawing/2014/main" id="{35F3E4BF-2073-49A2-8C21-7D61BB2F22C3}"/>
              </a:ext>
            </a:extLst>
          </p:cNvPr>
          <p:cNvPicPr>
            <a:picLocks noChangeAspect="1"/>
          </p:cNvPicPr>
          <p:nvPr/>
        </p:nvPicPr>
        <p:blipFill>
          <a:blip r:embed="rId3"/>
          <a:stretch>
            <a:fillRect/>
          </a:stretch>
        </p:blipFill>
        <p:spPr>
          <a:xfrm>
            <a:off x="0" y="2439447"/>
            <a:ext cx="3858323" cy="3858323"/>
          </a:xfrm>
          <a:prstGeom prst="rect">
            <a:avLst/>
          </a:prstGeom>
        </p:spPr>
      </p:pic>
      <p:sp>
        <p:nvSpPr>
          <p:cNvPr id="6" name="TextBox 5">
            <a:extLst>
              <a:ext uri="{FF2B5EF4-FFF2-40B4-BE49-F238E27FC236}">
                <a16:creationId xmlns:a16="http://schemas.microsoft.com/office/drawing/2014/main" id="{4E2D10C6-AD60-45D1-8F5C-50A3CEA12577}"/>
              </a:ext>
            </a:extLst>
          </p:cNvPr>
          <p:cNvSpPr txBox="1"/>
          <p:nvPr/>
        </p:nvSpPr>
        <p:spPr bwMode="auto">
          <a:xfrm>
            <a:off x="0" y="6343687"/>
            <a:ext cx="3858323" cy="523220"/>
          </a:xfrm>
          <a:prstGeom prst="rect">
            <a:avLst/>
          </a:prstGeom>
          <a:noFill/>
          <a:ln w="9525">
            <a:noFill/>
            <a:miter lim="800000"/>
            <a:headEnd/>
            <a:tailEnd/>
          </a:ln>
        </p:spPr>
        <p:txBody>
          <a:bodyPr rtlCol="0" wrap="square">
            <a:spAutoFit/>
          </a:bodyPr>
          <a:lstStyle/>
          <a:p>
            <a:pPr algn="ctr"/>
            <a:r>
              <a:rPr dirty="0" lang="en-US" sz="2800">
                <a:latin typeface="+mn-lt"/>
                <a:cs charset="0" panose="020B0604020202020204" pitchFamily="34" typeface="Arial"/>
              </a:rPr>
              <a:t>Or use the QR code </a:t>
            </a:r>
          </a:p>
        </p:txBody>
      </p:sp>
    </p:spTree>
    <p:extLst>
      <p:ext uri="{BB962C8B-B14F-4D97-AF65-F5344CB8AC3E}">
        <p14:creationId xmlns:p14="http://schemas.microsoft.com/office/powerpoint/2010/main" val="162874531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E74CA97-7FF7-4340-A747-71CAF773C5F2}"/>
              </a:ext>
            </a:extLst>
          </p:cNvPr>
          <p:cNvSpPr txBox="1"/>
          <p:nvPr/>
        </p:nvSpPr>
        <p:spPr>
          <a:xfrm>
            <a:off x="172996" y="2835987"/>
            <a:ext cx="8497918" cy="2329869"/>
          </a:xfrm>
          <a:prstGeom prst="rect">
            <a:avLst/>
          </a:prstGeom>
          <a:noFill/>
        </p:spPr>
        <p:txBody>
          <a:bodyPr rtlCol="0" wrap="square">
            <a:spAutoFit/>
          </a:bodyPr>
          <a:lstStyle/>
          <a:p>
            <a:pPr defTabSz="228623" eaLnBrk="0" hangingPunct="0">
              <a:spcBef>
                <a:spcPts val="600"/>
              </a:spcBef>
              <a:tabLst>
                <a:tab algn="l" pos="0"/>
              </a:tabLst>
            </a:pPr>
            <a:r>
              <a:rPr altLang="zh-CN" b="1" dirty="0" lang="en-US" sz="2400">
                <a:solidFill>
                  <a:prstClr val="black"/>
                </a:solidFill>
                <a:latin panose="02040503050406030204" typeface="Cambria"/>
                <a:ea charset="0" panose="02040503050406030204" pitchFamily="18" typeface="Cambria"/>
                <a:cs charset="0" panose="020B0606030504020204" pitchFamily="34" typeface="Open Sans"/>
                <a:sym typeface="Open Sans"/>
              </a:rPr>
              <a:t>access</a:t>
            </a:r>
            <a:r>
              <a:rPr altLang="zh-CN" dirty="0" lang="en-US" sz="2400">
                <a:solidFill>
                  <a:prstClr val="black"/>
                </a:solidFill>
                <a:latin panose="02040503050406030204" typeface="Cambria"/>
                <a:ea charset="0" panose="02040503050406030204" pitchFamily="18" typeface="Cambria"/>
                <a:cs charset="0" panose="020B0606030504020204" pitchFamily="34" typeface="Open Sans"/>
                <a:sym typeface="Open Sans"/>
              </a:rPr>
              <a:t>… ? </a:t>
            </a:r>
            <a:r>
              <a:rPr altLang="zh-CN" dirty="0" lang="en-US" sz="2400">
                <a:solidFill>
                  <a:prstClr val="black"/>
                </a:solidFill>
                <a:latin panose="02040503050406030204" typeface="Cambria"/>
                <a:ea charset="0" panose="02040503050406030204" pitchFamily="18" typeface="Cambria"/>
                <a:cs charset="0" panose="020B0606030504020204" pitchFamily="34" typeface="Open Sans"/>
                <a:sym charset="2" panose="05000000000000000000" pitchFamily="2" typeface="Wingdings"/>
              </a:rPr>
              <a:t>= traditionally  passive control </a:t>
            </a:r>
            <a:r>
              <a:rPr altLang="zh-CN" dirty="0" lang="en-US" sz="2000">
                <a:solidFill>
                  <a:prstClr val="black"/>
                </a:solidFill>
                <a:latin panose="02040503050406030204" typeface="Cambria"/>
                <a:ea charset="0" panose="02040503050406030204" pitchFamily="18" typeface="Cambria"/>
                <a:cs charset="0" panose="020B0606030504020204" pitchFamily="34" typeface="Open Sans"/>
                <a:sym charset="2" panose="05000000000000000000" pitchFamily="2" typeface="Wingdings"/>
              </a:rPr>
              <a:t>(marks/disks/objects)</a:t>
            </a:r>
            <a:endParaRPr altLang="zh-CN" dirty="0" lang="en-US" sz="2400">
              <a:solidFill>
                <a:prstClr val="black"/>
              </a:solidFill>
              <a:latin panose="02040503050406030204" typeface="Cambria"/>
              <a:ea charset="0" panose="02040503050406030204" pitchFamily="18" typeface="Cambria"/>
              <a:cs charset="0" panose="020B0606030504020204" pitchFamily="34" typeface="Open Sans"/>
              <a:sym charset="2" panose="05000000000000000000" pitchFamily="2" typeface="Wingdings"/>
            </a:endParaRPr>
          </a:p>
          <a:p>
            <a:pPr defTabSz="228623" eaLnBrk="0" hangingPunct="0">
              <a:spcBef>
                <a:spcPts val="600"/>
              </a:spcBef>
              <a:tabLst>
                <a:tab algn="l" pos="0"/>
                <a:tab algn="l" pos="1317625"/>
              </a:tabLst>
            </a:pPr>
            <a:r>
              <a:rPr altLang="zh-CN" dirty="0" lang="en-US" sz="2400">
                <a:solidFill>
                  <a:prstClr val="black"/>
                </a:solidFill>
                <a:latin panose="02040503050406030204" typeface="Cambria"/>
                <a:ea charset="0" panose="02040503050406030204" pitchFamily="18" typeface="Cambria"/>
                <a:cs charset="0" panose="020B0606030504020204" pitchFamily="34" typeface="Open Sans"/>
                <a:sym charset="2" panose="05000000000000000000" pitchFamily="2" typeface="Wingdings"/>
              </a:rPr>
              <a:t>		 = modern and future  active control (NCN CORS)</a:t>
            </a:r>
          </a:p>
          <a:p>
            <a:pPr defTabSz="228623" eaLnBrk="0" hangingPunct="0">
              <a:spcBef>
                <a:spcPct val="20000"/>
              </a:spcBef>
              <a:tabLst>
                <a:tab algn="l" pos="0"/>
              </a:tabLst>
            </a:pPr>
            <a:endParaRPr altLang="zh-CN" dirty="0" lang="en-US" sz="2400">
              <a:solidFill>
                <a:prstClr val="black"/>
              </a:solidFill>
              <a:latin panose="02040503050406030204" typeface="Cambria"/>
              <a:ea charset="0" panose="02040503050406030204" pitchFamily="18" typeface="Cambria"/>
              <a:cs charset="0" panose="020B0606030504020204" pitchFamily="34" typeface="Open Sans"/>
              <a:sym charset="2" panose="05000000000000000000" pitchFamily="2" typeface="Wingdings"/>
            </a:endParaRPr>
          </a:p>
          <a:p>
            <a:pPr defTabSz="228623" eaLnBrk="0" hangingPunct="0">
              <a:spcBef>
                <a:spcPct val="20000"/>
              </a:spcBef>
              <a:tabLst>
                <a:tab algn="l" pos="0"/>
              </a:tabLst>
            </a:pPr>
            <a:endParaRPr altLang="zh-CN" dirty="0" i="1" lang="en-US" sz="2400">
              <a:solidFill>
                <a:prstClr val="black"/>
              </a:solidFill>
              <a:latin panose="02040503050406030204" typeface="Cambria"/>
              <a:ea charset="0" panose="02040503050406030204" pitchFamily="18" typeface="Cambria"/>
              <a:cs charset="0" panose="020B0606030504020204" pitchFamily="34" typeface="Open Sans"/>
              <a:sym charset="2" panose="05000000000000000000" pitchFamily="2" typeface="Wingdings"/>
            </a:endParaRPr>
          </a:p>
          <a:p>
            <a:pPr defTabSz="228623" eaLnBrk="0" hangingPunct="0">
              <a:spcBef>
                <a:spcPct val="20000"/>
              </a:spcBef>
              <a:tabLst>
                <a:tab algn="l" pos="0"/>
              </a:tabLst>
            </a:pPr>
            <a:r>
              <a:rPr altLang="zh-CN" dirty="0" i="1" lang="en-US" sz="2400">
                <a:solidFill>
                  <a:prstClr val="black"/>
                </a:solidFill>
                <a:latin panose="02040503050406030204" typeface="Cambria"/>
                <a:ea charset="0" panose="02040503050406030204" pitchFamily="18" typeface="Cambria"/>
                <a:cs charset="0" panose="020B0606030504020204" pitchFamily="34" typeface="Open Sans"/>
                <a:sym charset="2" panose="05000000000000000000" pitchFamily="2" typeface="Wingdings"/>
              </a:rPr>
              <a:t>	via OPUS</a:t>
            </a:r>
          </a:p>
          <a:p>
            <a:pPr fontAlgn="auto">
              <a:spcBef>
                <a:spcPts val="0"/>
              </a:spcBef>
              <a:spcAft>
                <a:spcPts val="0"/>
              </a:spcAft>
            </a:pPr>
            <a:endParaRPr dirty="0" lang="en-US" sz="600">
              <a:solidFill>
                <a:prstClr val="black"/>
              </a:solidFill>
              <a:latin panose="02040503050406030204" typeface="Cambria"/>
              <a:ea typeface="+mn-ea"/>
            </a:endParaRPr>
          </a:p>
        </p:txBody>
      </p:sp>
      <p:sp>
        <p:nvSpPr>
          <p:cNvPr id="15" name="text">
            <a:extLst>
              <a:ext uri="{FF2B5EF4-FFF2-40B4-BE49-F238E27FC236}">
                <a16:creationId xmlns:a16="http://schemas.microsoft.com/office/drawing/2014/main" id="{1AD228D2-06A2-4B84-ABD6-DC5B526E9E2A}"/>
              </a:ext>
            </a:extLst>
          </p:cNvPr>
          <p:cNvSpPr txBox="1">
            <a:spLocks/>
          </p:cNvSpPr>
          <p:nvPr/>
        </p:nvSpPr>
        <p:spPr>
          <a:xfrm>
            <a:off x="0" y="1187770"/>
            <a:ext cx="9144000" cy="1470427"/>
          </a:xfrm>
          <a:prstGeom prst="rect">
            <a:avLst/>
          </a:prstGeom>
        </p:spPr>
        <p:txBody>
          <a:bodyPr bIns="45720" lIns="91440" rIns="91440" rtlCol="0" tIns="45720" vert="horz">
            <a:normAutofit/>
          </a:bodyPr>
          <a:lstStyle>
            <a:lvl1pPr algn="l" defTabSz="457200" eaLnBrk="1" hangingPunct="1" indent="-342900" latinLnBrk="0" marL="342900" rtl="0">
              <a:spcBef>
                <a:spcPct val="20000"/>
              </a:spcBef>
              <a:buFont typeface="Arial"/>
              <a:buChar char="•"/>
              <a:defRPr kern="1200" sz="3200">
                <a:solidFill>
                  <a:schemeClr val="tx1"/>
                </a:solidFill>
                <a:latin typeface="+mj-lt"/>
                <a:ea typeface="+mn-ea"/>
                <a:cs typeface="+mn-cs"/>
              </a:defRPr>
            </a:lvl1pPr>
            <a:lvl2pPr algn="l" defTabSz="457200" eaLnBrk="1" hangingPunct="1" indent="-285750" latinLnBrk="0" marL="742950" rtl="0">
              <a:spcBef>
                <a:spcPct val="20000"/>
              </a:spcBef>
              <a:buFont typeface="Arial"/>
              <a:buChar char="–"/>
              <a:defRPr kern="1200" sz="2800">
                <a:solidFill>
                  <a:schemeClr val="tx1"/>
                </a:solidFill>
                <a:latin typeface="+mj-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j-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j-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j-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ctr" defTabSz="457200" eaLnBrk="1" fontAlgn="auto" hangingPunct="1" indent="0" latinLnBrk="0" lvl="0" marL="0" marR="0" rtl="0">
              <a:lnSpc>
                <a:spcPct val="100000"/>
              </a:lnSpc>
              <a:spcBef>
                <a:spcPct val="20000"/>
              </a:spcBef>
              <a:spcAft>
                <a:spcPts val="0"/>
              </a:spcAft>
              <a:buClrTx/>
              <a:buSzTx/>
              <a:buFont typeface="Arial"/>
              <a:buNone/>
              <a:tabLst/>
              <a:defRPr/>
            </a:pPr>
            <a:r>
              <a:rPr altLang="zh-CN" b="0" baseline="0" cap="none" dirty="0" i="0" kern="1200" kumimoji="0" lang="en-US" noProof="0" normalizeH="0" spc="0" strike="noStrike" sz="2400" u="none">
                <a:ln>
                  <a:noFill/>
                </a:ln>
                <a:solidFill>
                  <a:sysClr lastClr="000000" val="windowText"/>
                </a:solidFill>
                <a:effectLst/>
                <a:uLnTx/>
                <a:uFillTx/>
                <a:latin panose="02040503050406030204" typeface="Cambria"/>
                <a:ea charset="0" panose="02040503050406030204" pitchFamily="18" typeface="Cambria"/>
                <a:cs charset="0" panose="020B0606030504020204" pitchFamily="34" typeface="Open Sans"/>
              </a:rPr>
              <a:t>To define, maintain and provide </a:t>
            </a:r>
            <a:r>
              <a:rPr altLang="zh-CN" b="0" baseline="0" cap="none" dirty="0" i="1" kern="1200" kumimoji="0" lang="en-US" noProof="0" normalizeH="0" spc="0" strike="noStrike" sz="2400" u="none">
                <a:ln>
                  <a:noFill/>
                </a:ln>
                <a:solidFill>
                  <a:sysClr lastClr="000000" val="windowText"/>
                </a:solidFill>
                <a:effectLst/>
                <a:uLnTx/>
                <a:uFillTx/>
                <a:latin panose="02040503050406030204" typeface="Cambria"/>
                <a:ea charset="0" panose="02040503050406030204" pitchFamily="18" typeface="Cambria"/>
                <a:cs charset="0" panose="020B0606030504020204" pitchFamily="34" typeface="Open Sans"/>
              </a:rPr>
              <a:t>access to</a:t>
            </a:r>
            <a:r>
              <a:rPr altLang="zh-CN" b="0" baseline="0" cap="none" dirty="0" i="0" kern="1200" kumimoji="0" lang="en-US" noProof="0" normalizeH="0" spc="0" strike="noStrike" sz="2400" u="none">
                <a:ln>
                  <a:noFill/>
                </a:ln>
                <a:solidFill>
                  <a:sysClr lastClr="000000" val="windowText"/>
                </a:solidFill>
                <a:effectLst/>
                <a:uLnTx/>
                <a:uFillTx/>
                <a:latin panose="02040503050406030204" typeface="Cambria"/>
                <a:ea charset="0" panose="02040503050406030204" pitchFamily="18" typeface="Cambria"/>
                <a:cs charset="0" panose="020B0606030504020204" pitchFamily="34" typeface="Open Sans"/>
              </a:rPr>
              <a:t> the                     </a:t>
            </a:r>
            <a:r>
              <a:rPr altLang="zh-CN" b="1" baseline="0" cap="none" dirty="0" i="0" kern="1200" kumimoji="0" lang="en-US" noProof="0" normalizeH="0" spc="0" strike="noStrike" sz="3700" u="none">
                <a:ln>
                  <a:noFill/>
                </a:ln>
                <a:solidFill>
                  <a:srgbClr val="C00000"/>
                </a:solidFill>
                <a:effectLst/>
                <a:uLnTx/>
                <a:uFillTx/>
                <a:latin panose="02040503050406030204" typeface="Cambria"/>
                <a:ea charset="0" panose="02040503050406030204" pitchFamily="18" typeface="Cambria"/>
                <a:cs charset="0" panose="020B0606030504020204" pitchFamily="34" typeface="Open Sans"/>
              </a:rPr>
              <a:t>National Spatial Reference System (NSRS) </a:t>
            </a:r>
            <a:r>
              <a:rPr altLang="zh-CN" b="0" baseline="0" cap="none" dirty="0" i="0" kern="1200" kumimoji="0" lang="en-US" noProof="0" normalizeH="0" spc="0" strike="noStrike" sz="2400" u="none">
                <a:ln>
                  <a:noFill/>
                </a:ln>
                <a:solidFill>
                  <a:sysClr lastClr="000000" val="windowText"/>
                </a:solidFill>
                <a:effectLst/>
                <a:uLnTx/>
                <a:uFillTx/>
                <a:latin panose="02040503050406030204" typeface="Cambria"/>
                <a:ea charset="0" panose="02040503050406030204" pitchFamily="18" typeface="Cambria"/>
                <a:cs charset="0" panose="020B0606030504020204" pitchFamily="34" typeface="Open Sans"/>
              </a:rPr>
              <a:t>to meet our Nation’s economic, social, and environmental needs.</a:t>
            </a:r>
            <a:endParaRPr b="0" baseline="0" cap="none" dirty="0" i="0" kern="1200" kumimoji="0" lang="en-US" noProof="0" normalizeH="0" spc="0" strike="noStrike" sz="2400" u="none">
              <a:ln>
                <a:noFill/>
              </a:ln>
              <a:solidFill>
                <a:sysClr lastClr="000000" val="windowText"/>
              </a:solidFill>
              <a:effectLst/>
              <a:uLnTx/>
              <a:uFillTx/>
              <a:latin panose="02040503050406030204" typeface="Cambria"/>
              <a:ea typeface="+mn-ea"/>
              <a:cs typeface="+mn-cs"/>
            </a:endParaRPr>
          </a:p>
        </p:txBody>
      </p:sp>
      <p:pic>
        <p:nvPicPr>
          <p:cNvPr id="16" name="OPUS ss">
            <a:extLst>
              <a:ext uri="{FF2B5EF4-FFF2-40B4-BE49-F238E27FC236}">
                <a16:creationId xmlns:a16="http://schemas.microsoft.com/office/drawing/2014/main" id="{CB25F7BC-2415-4148-B18B-2DA9BDA2443A}"/>
              </a:ext>
            </a:extLst>
          </p:cNvPr>
          <p:cNvPicPr>
            <a:picLocks noChangeAspect="1"/>
          </p:cNvPicPr>
          <p:nvPr/>
        </p:nvPicPr>
        <p:blipFill rotWithShape="1">
          <a:blip r:embed="rId2"/>
          <a:srcRect b="36"/>
          <a:stretch/>
        </p:blipFill>
        <p:spPr>
          <a:xfrm>
            <a:off x="1553653" y="3824749"/>
            <a:ext cx="5993546" cy="2993923"/>
          </a:xfrm>
          <a:prstGeom prst="rect">
            <a:avLst/>
          </a:prstGeom>
          <a:ln w="25400">
            <a:solidFill>
              <a:sysClr lastClr="FFFFFF" val="window">
                <a:lumMod val="50000"/>
              </a:sysClr>
            </a:solidFill>
          </a:ln>
        </p:spPr>
      </p:pic>
      <p:sp>
        <p:nvSpPr>
          <p:cNvPr id="17" name="Title 9">
            <a:extLst>
              <a:ext uri="{FF2B5EF4-FFF2-40B4-BE49-F238E27FC236}">
                <a16:creationId xmlns:a16="http://schemas.microsoft.com/office/drawing/2014/main" id="{5A65BD16-5FCC-4997-B34B-020B5A1BAAEC}"/>
              </a:ext>
            </a:extLst>
          </p:cNvPr>
          <p:cNvSpPr txBox="1">
            <a:spLocks/>
          </p:cNvSpPr>
          <p:nvPr/>
        </p:nvSpPr>
        <p:spPr>
          <a:xfrm>
            <a:off x="457200" y="432121"/>
            <a:ext cx="8229600" cy="857250"/>
          </a:xfrm>
          <a:prstGeom prst="rect">
            <a:avLst/>
          </a:prstGeom>
        </p:spPr>
        <p:txBody>
          <a:bodyPr anchor="ctr" bIns="45720" lIns="91440" rIns="91440" rtlCol="0" tIns="45720" vert="horz">
            <a:normAutofit/>
          </a:bodyPr>
          <a:lstStyle>
            <a:lvl1pPr algn="ctr" defTabSz="457200" eaLnBrk="1" hangingPunct="1" latinLnBrk="0" rtl="0">
              <a:spcBef>
                <a:spcPct val="0"/>
              </a:spcBef>
              <a:buNone/>
              <a:defRPr kern="1200" sz="4400">
                <a:solidFill>
                  <a:schemeClr val="tx1"/>
                </a:solidFill>
                <a:latin typeface="+mj-lt"/>
                <a:ea typeface="+mj-ea"/>
                <a:cs typeface="+mj-cs"/>
              </a:defRPr>
            </a:lvl1pPr>
          </a:lstStyle>
          <a:p>
            <a:pPr algn="ctr" defTabSz="457200" eaLnBrk="1" fontAlgn="auto" hangingPunct="1" indent="0" latinLnBrk="0" lvl="0" marL="0" marR="0" rtl="0">
              <a:lnSpc>
                <a:spcPct val="100000"/>
              </a:lnSpc>
              <a:spcBef>
                <a:spcPct val="0"/>
              </a:spcBef>
              <a:spcAft>
                <a:spcPts val="0"/>
              </a:spcAft>
              <a:buClrTx/>
              <a:buSzTx/>
              <a:buFontTx/>
              <a:buNone/>
              <a:tabLst/>
              <a:defRPr/>
            </a:pPr>
            <a:r>
              <a:rPr b="1" baseline="0" cap="none" dirty="0" i="0" kern="1200" kumimoji="0" lang="en-US" noProof="0" normalizeH="0" spc="0" strike="noStrike" sz="4400" u="none">
                <a:ln>
                  <a:noFill/>
                </a:ln>
                <a:solidFill>
                  <a:sysClr lastClr="000000" val="windowText"/>
                </a:solidFill>
                <a:effectLst/>
                <a:uLnTx/>
                <a:uFillTx/>
                <a:latin panose="02040503050406030204" typeface="Cambria"/>
                <a:ea typeface="+mj-ea"/>
                <a:cs typeface="+mj-cs"/>
              </a:rPr>
              <a:t>NGS Mission</a:t>
            </a:r>
          </a:p>
        </p:txBody>
      </p:sp>
      <p:cxnSp>
        <p:nvCxnSpPr>
          <p:cNvPr id="14" name="Connector: Curved 13">
            <a:extLst>
              <a:ext uri="{FF2B5EF4-FFF2-40B4-BE49-F238E27FC236}">
                <a16:creationId xmlns:a16="http://schemas.microsoft.com/office/drawing/2014/main" id="{BD66C913-1A3A-438F-B6BA-778B7A7BCE82}"/>
              </a:ext>
            </a:extLst>
          </p:cNvPr>
          <p:cNvCxnSpPr>
            <a:cxnSpLocks/>
          </p:cNvCxnSpPr>
          <p:nvPr/>
        </p:nvCxnSpPr>
        <p:spPr>
          <a:xfrm flipV="1" rot="10800000">
            <a:off x="7245469" y="3604965"/>
            <a:ext cx="1004465" cy="395955"/>
          </a:xfrm>
          <a:prstGeom prst="curvedConnector3">
            <a:avLst>
              <a:gd fmla="val -56695" name="adj1"/>
            </a:avLst>
          </a:prstGeom>
          <a:noFill/>
          <a:ln algn="ctr" cap="flat" cmpd="sng" w="76200">
            <a:solidFill>
              <a:srgbClr val="C00000"/>
            </a:solidFill>
            <a:prstDash val="solid"/>
            <a:tailEnd type="triangle"/>
          </a:ln>
          <a:effectLst/>
        </p:spPr>
      </p:cxnSp>
    </p:spTree>
    <p:extLst>
      <p:ext uri="{BB962C8B-B14F-4D97-AF65-F5344CB8AC3E}">
        <p14:creationId xmlns:p14="http://schemas.microsoft.com/office/powerpoint/2010/main" val="1483942604"/>
      </p:ext>
    </p:extLst>
  </p:cSld>
  <p:clrMapOvr>
    <a:masterClrMapping/>
  </p:clrMapOvr>
  <mc:AlternateContent xmlns:mc="http://schemas.openxmlformats.org/markup-compatibility/2006" xmlns:p14="http://schemas.microsoft.com/office/powerpoint/2010/main">
    <mc:Choice Requires="p14">
      <p:transition p14:dur="1300" spd="slow">
        <p14:pan/>
      </p:transition>
    </mc:Choice>
    <mc:Fallback xmlns="">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8">
                                  <p:stCondLst>
                                    <p:cond delay="0"/>
                                  </p:stCondLst>
                                  <p:childTnLst>
                                    <p:set>
                                      <p:cBhvr>
                                        <p:cTn dur="1" fill="hold" id="6">
                                          <p:stCondLst>
                                            <p:cond delay="0"/>
                                          </p:stCondLst>
                                        </p:cTn>
                                        <p:tgtEl>
                                          <p:spTgt spid="13">
                                            <p:txEl>
                                              <p:pRg end="0" st="0"/>
                                            </p:txEl>
                                          </p:spTgt>
                                        </p:tgtEl>
                                        <p:attrNameLst>
                                          <p:attrName>style.visibility</p:attrName>
                                        </p:attrNameLst>
                                      </p:cBhvr>
                                      <p:to>
                                        <p:strVal val="visible"/>
                                      </p:to>
                                    </p:set>
                                    <p:animEffect filter="wipe(left)" transition="in">
                                      <p:cBhvr>
                                        <p:cTn dur="1000" id="7"/>
                                        <p:tgtEl>
                                          <p:spTgt spid="13">
                                            <p:txEl>
                                              <p:pRg end="0" st="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2" presetSubtype="8">
                                  <p:stCondLst>
                                    <p:cond delay="0"/>
                                  </p:stCondLst>
                                  <p:childTnLst>
                                    <p:set>
                                      <p:cBhvr>
                                        <p:cTn dur="1" fill="hold" id="11">
                                          <p:stCondLst>
                                            <p:cond delay="0"/>
                                          </p:stCondLst>
                                        </p:cTn>
                                        <p:tgtEl>
                                          <p:spTgt spid="13">
                                            <p:txEl>
                                              <p:pRg end="1" st="1"/>
                                            </p:txEl>
                                          </p:spTgt>
                                        </p:tgtEl>
                                        <p:attrNameLst>
                                          <p:attrName>style.visibility</p:attrName>
                                        </p:attrNameLst>
                                      </p:cBhvr>
                                      <p:to>
                                        <p:strVal val="visible"/>
                                      </p:to>
                                    </p:set>
                                    <p:animEffect filter="wipe(left)" transition="in">
                                      <p:cBhvr>
                                        <p:cTn dur="1000" id="12"/>
                                        <p:tgtEl>
                                          <p:spTgt spid="13">
                                            <p:txEl>
                                              <p:pRg end="1" st="1"/>
                                            </p:txEl>
                                          </p:spTgt>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0" presetSubtype="0">
                                  <p:stCondLst>
                                    <p:cond delay="0"/>
                                  </p:stCondLst>
                                  <p:childTnLst>
                                    <p:set>
                                      <p:cBhvr>
                                        <p:cTn dur="1" fill="hold" id="16">
                                          <p:stCondLst>
                                            <p:cond delay="0"/>
                                          </p:stCondLst>
                                        </p:cTn>
                                        <p:tgtEl>
                                          <p:spTgt spid="13">
                                            <p:txEl>
                                              <p:pRg end="4" st="4"/>
                                            </p:txEl>
                                          </p:spTgt>
                                        </p:tgtEl>
                                        <p:attrNameLst>
                                          <p:attrName>style.visibility</p:attrName>
                                        </p:attrNameLst>
                                      </p:cBhvr>
                                      <p:to>
                                        <p:strVal val="visible"/>
                                      </p:to>
                                    </p:set>
                                    <p:animEffect filter="fade" transition="in">
                                      <p:cBhvr>
                                        <p:cTn dur="500" id="17"/>
                                        <p:tgtEl>
                                          <p:spTgt spid="13">
                                            <p:txEl>
                                              <p:pRg end="4" st="4"/>
                                            </p:txEl>
                                          </p:spTgt>
                                        </p:tgtEl>
                                      </p:cBhvr>
                                    </p:animEffect>
                                  </p:childTnLst>
                                </p:cTn>
                              </p:par>
                              <p:par>
                                <p:cTn fill="hold" id="18" nodeType="withEffect" presetClass="entr" presetID="2" presetSubtype="4">
                                  <p:stCondLst>
                                    <p:cond delay="0"/>
                                  </p:stCondLst>
                                  <p:childTnLst>
                                    <p:set>
                                      <p:cBhvr>
                                        <p:cTn dur="1" fill="hold" id="19">
                                          <p:stCondLst>
                                            <p:cond delay="0"/>
                                          </p:stCondLst>
                                        </p:cTn>
                                        <p:tgtEl>
                                          <p:spTgt spid="16"/>
                                        </p:tgtEl>
                                        <p:attrNameLst>
                                          <p:attrName>style.visibility</p:attrName>
                                        </p:attrNameLst>
                                      </p:cBhvr>
                                      <p:to>
                                        <p:strVal val="visible"/>
                                      </p:to>
                                    </p:set>
                                    <p:anim calcmode="lin" valueType="num">
                                      <p:cBhvr additive="base">
                                        <p:cTn dur="2000" fill="hold" id="20"/>
                                        <p:tgtEl>
                                          <p:spTgt spid="16"/>
                                        </p:tgtEl>
                                        <p:attrNameLst>
                                          <p:attrName>ppt_x</p:attrName>
                                        </p:attrNameLst>
                                      </p:cBhvr>
                                      <p:tavLst>
                                        <p:tav tm="0">
                                          <p:val>
                                            <p:strVal val="#ppt_x"/>
                                          </p:val>
                                        </p:tav>
                                        <p:tav tm="100000">
                                          <p:val>
                                            <p:strVal val="#ppt_x"/>
                                          </p:val>
                                        </p:tav>
                                      </p:tavLst>
                                    </p:anim>
                                    <p:anim calcmode="lin" valueType="num">
                                      <p:cBhvr additive="base">
                                        <p:cTn dur="2000" fill="hold" id="21"/>
                                        <p:tgtEl>
                                          <p:spTgt spid="16"/>
                                        </p:tgtEl>
                                        <p:attrNameLst>
                                          <p:attrName>ppt_y</p:attrName>
                                        </p:attrNameLst>
                                      </p:cBhvr>
                                      <p:tavLst>
                                        <p:tav tm="0">
                                          <p:val>
                                            <p:strVal val="1+#ppt_h/2"/>
                                          </p:val>
                                        </p:tav>
                                        <p:tav tm="100000">
                                          <p:val>
                                            <p:strVal val="#ppt_y"/>
                                          </p:val>
                                        </p:tav>
                                      </p:tavLst>
                                    </p:anim>
                                  </p:childTnLst>
                                </p:cTn>
                              </p:par>
                            </p:childTnLst>
                          </p:cTn>
                        </p:par>
                        <p:par>
                          <p:cTn fill="hold" id="22">
                            <p:stCondLst>
                              <p:cond delay="2000"/>
                            </p:stCondLst>
                            <p:childTnLst>
                              <p:par>
                                <p:cTn fill="hold" id="23" nodeType="afterEffect" presetClass="entr" presetID="21" presetSubtype="1">
                                  <p:stCondLst>
                                    <p:cond delay="0"/>
                                  </p:stCondLst>
                                  <p:childTnLst>
                                    <p:set>
                                      <p:cBhvr>
                                        <p:cTn dur="1" fill="hold" id="24">
                                          <p:stCondLst>
                                            <p:cond delay="0"/>
                                          </p:stCondLst>
                                        </p:cTn>
                                        <p:tgtEl>
                                          <p:spTgt spid="14"/>
                                        </p:tgtEl>
                                        <p:attrNameLst>
                                          <p:attrName>style.visibility</p:attrName>
                                        </p:attrNameLst>
                                      </p:cBhvr>
                                      <p:to>
                                        <p:strVal val="visible"/>
                                      </p:to>
                                    </p:set>
                                    <p:animEffect filter="wheel(1)" transition="in">
                                      <p:cBhvr>
                                        <p:cTn dur="3000" id="2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526018"/>
            <a:ext cx="9144000" cy="2756310"/>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5400" b="1" i="0" u="none" strike="noStrike" kern="1200" cap="none" spc="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International Terrestrial Reference Frame</a:t>
            </a:r>
          </a:p>
          <a:p>
            <a:pPr marL="16933" marR="0" lvl="0" indent="0" algn="ctr" defTabSz="457200" rtl="0" eaLnBrk="1" fontAlgn="base" latinLnBrk="0" hangingPunct="1">
              <a:lnSpc>
                <a:spcPct val="100000"/>
              </a:lnSpc>
              <a:spcBef>
                <a:spcPts val="600"/>
              </a:spcBef>
              <a:spcAft>
                <a:spcPct val="0"/>
              </a:spcAft>
              <a:buClrTx/>
              <a:buSzPct val="159375"/>
              <a:buFontTx/>
              <a:buNone/>
              <a:tabLst>
                <a:tab pos="397077" algn="l"/>
                <a:tab pos="397923" algn="l"/>
              </a:tabLst>
              <a:defRPr/>
            </a:pPr>
            <a:r>
              <a:rPr kumimoji="0" lang="en-US" sz="6000" b="1" i="0"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(I</a:t>
            </a:r>
            <a:r>
              <a:rPr kumimoji="0" sz="6000" b="1" i="0"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TRF</a:t>
            </a:r>
            <a:r>
              <a:rPr kumimoji="0" lang="en-US" sz="6000" b="1" i="0"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a:t>
            </a:r>
          </a:p>
        </p:txBody>
      </p:sp>
      <p:sp>
        <p:nvSpPr>
          <p:cNvPr id="10" name="object 4"/>
          <p:cNvSpPr txBox="1"/>
          <p:nvPr/>
        </p:nvSpPr>
        <p:spPr>
          <a:xfrm>
            <a:off x="471236" y="3498838"/>
            <a:ext cx="8223585" cy="3069793"/>
          </a:xfrm>
          <a:prstGeom prst="rect">
            <a:avLst/>
          </a:prstGeom>
        </p:spPr>
        <p:txBody>
          <a:bodyPr vert="horz" wrap="square" lIns="0" tIns="16933" rIns="0" bIns="0" rtlCol="0">
            <a:noAutofit/>
          </a:bodyPr>
          <a:lstStyle/>
          <a:p>
            <a:pPr marL="588433" marR="0" lvl="0" indent="-571500" algn="l" defTabSz="457200" rtl="0" eaLnBrk="1" fontAlgn="base" latinLnBrk="0" hangingPunct="1">
              <a:lnSpc>
                <a:spcPct val="100000"/>
              </a:lnSpc>
              <a:spcBef>
                <a:spcPts val="1800"/>
              </a:spcBef>
              <a:spcAft>
                <a:spcPct val="0"/>
              </a:spcAft>
              <a:buClrTx/>
              <a:buSzPct val="100000"/>
              <a:buFont typeface="Wingdings" panose="05000000000000000000" pitchFamily="2" charset="2"/>
              <a:buChar char="Ø"/>
              <a:tabLst>
                <a:tab pos="397077" algn="l"/>
                <a:tab pos="397923" algn="l"/>
              </a:tabLst>
              <a:defRPr/>
            </a:pPr>
            <a:r>
              <a:rPr kumimoji="0" lang="en-US" sz="3600" b="0" i="0"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Is native coordinate</a:t>
            </a:r>
            <a:r>
              <a:rPr kumimoji="0" lang="en-US" sz="3600" b="0" i="0" u="none" strike="noStrike" kern="1200" cap="none" spc="-20" normalizeH="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 system for NCN.</a:t>
            </a:r>
          </a:p>
          <a:p>
            <a:pPr marL="588433" marR="0" lvl="0" indent="-571500" algn="l" defTabSz="457200" rtl="0" eaLnBrk="1" fontAlgn="base" latinLnBrk="0" hangingPunct="1">
              <a:lnSpc>
                <a:spcPct val="100000"/>
              </a:lnSpc>
              <a:spcBef>
                <a:spcPts val="1800"/>
              </a:spcBef>
              <a:spcAft>
                <a:spcPct val="0"/>
              </a:spcAft>
              <a:buClrTx/>
              <a:buSzPct val="100000"/>
              <a:buFont typeface="Wingdings" panose="05000000000000000000" pitchFamily="2" charset="2"/>
              <a:buChar char="Ø"/>
              <a:tabLst>
                <a:tab pos="397077" algn="l"/>
                <a:tab pos="397923" algn="l"/>
              </a:tabLst>
              <a:defRPr/>
            </a:pPr>
            <a:r>
              <a:rPr lang="en-US" sz="3600" spc="-20" baseline="0" dirty="0">
                <a:solidFill>
                  <a:prstClr val="black"/>
                </a:solidFill>
                <a:uFill>
                  <a:solidFill>
                    <a:srgbClr val="C00000"/>
                  </a:solidFill>
                </a:uFill>
                <a:latin typeface="Cambria" panose="02040503050406030204" pitchFamily="18" charset="0"/>
                <a:cs typeface="Arial Black"/>
              </a:rPr>
              <a:t>Is</a:t>
            </a:r>
            <a:r>
              <a:rPr kumimoji="0" lang="en-US" sz="3600" b="0" i="0"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 what OPUS uses.</a:t>
            </a:r>
          </a:p>
          <a:p>
            <a:pPr marL="588433" marR="0" lvl="0" indent="-571500" algn="l" defTabSz="457200" rtl="0" eaLnBrk="1" fontAlgn="base" latinLnBrk="0" hangingPunct="1">
              <a:lnSpc>
                <a:spcPct val="100000"/>
              </a:lnSpc>
              <a:spcBef>
                <a:spcPts val="1800"/>
              </a:spcBef>
              <a:spcAft>
                <a:spcPct val="0"/>
              </a:spcAft>
              <a:buClrTx/>
              <a:buSzPct val="100000"/>
              <a:buFont typeface="Wingdings" panose="05000000000000000000" pitchFamily="2" charset="2"/>
              <a:buChar char="Ø"/>
              <a:tabLst>
                <a:tab pos="397077" algn="l"/>
                <a:tab pos="397923" algn="l"/>
              </a:tabLst>
              <a:defRPr/>
            </a:pPr>
            <a:r>
              <a:rPr lang="en-US" sz="3600" spc="-20" dirty="0">
                <a:solidFill>
                  <a:prstClr val="black"/>
                </a:solidFill>
                <a:uFill>
                  <a:solidFill>
                    <a:srgbClr val="C00000"/>
                  </a:solidFill>
                </a:uFill>
                <a:latin typeface="Cambria" panose="02040503050406030204" pitchFamily="18" charset="0"/>
                <a:cs typeface="Arial Black"/>
              </a:rPr>
              <a:t>Is what most of world uses.</a:t>
            </a:r>
          </a:p>
          <a:p>
            <a:pPr marL="588433" marR="0" lvl="0" indent="-571500" algn="l" defTabSz="457200" rtl="0" eaLnBrk="1" fontAlgn="base" latinLnBrk="0" hangingPunct="1">
              <a:lnSpc>
                <a:spcPct val="100000"/>
              </a:lnSpc>
              <a:spcBef>
                <a:spcPts val="1800"/>
              </a:spcBef>
              <a:spcAft>
                <a:spcPct val="0"/>
              </a:spcAft>
              <a:buClrTx/>
              <a:buSzPct val="100000"/>
              <a:buFont typeface="Wingdings" panose="05000000000000000000" pitchFamily="2" charset="2"/>
              <a:buChar char="Ø"/>
              <a:tabLst>
                <a:tab pos="397077" algn="l"/>
                <a:tab pos="397923" algn="l"/>
              </a:tabLst>
              <a:defRPr/>
            </a:pPr>
            <a:r>
              <a:rPr kumimoji="0" lang="en-US" sz="3600" b="0" i="0"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Is</a:t>
            </a:r>
            <a:r>
              <a:rPr kumimoji="0" lang="en-US" sz="3600" b="0" i="0" u="none" strike="noStrike" kern="1200" cap="none" spc="-20" normalizeH="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 what NGA aligns WGS-84 to.</a:t>
            </a:r>
            <a:endParaRPr kumimoji="0" lang="en-US" sz="3600" b="0" i="0"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endParaRPr>
          </a:p>
        </p:txBody>
      </p:sp>
    </p:spTree>
    <p:extLst>
      <p:ext uri="{BB962C8B-B14F-4D97-AF65-F5344CB8AC3E}">
        <p14:creationId xmlns:p14="http://schemas.microsoft.com/office/powerpoint/2010/main" val="90586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32665"/>
            <a:ext cx="9144000"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40" dirty="0">
                <a:latin typeface="Cambria" panose="02040503050406030204" pitchFamily="18" charset="0"/>
                <a:ea typeface="Cambria" panose="02040503050406030204" pitchFamily="18" charset="0"/>
                <a:cs typeface="Calibri"/>
              </a:rPr>
              <a:t>Update Center of Mass point of </a:t>
            </a:r>
            <a:r>
              <a:rPr dirty="0">
                <a:latin typeface="Cambria" panose="02040503050406030204" pitchFamily="18" charset="0"/>
                <a:ea typeface="Cambria" panose="02040503050406030204" pitchFamily="18" charset="0"/>
                <a:cs typeface="Calibri"/>
              </a:rPr>
              <a:t>NAD83</a:t>
            </a:r>
          </a:p>
        </p:txBody>
      </p:sp>
      <p:sp>
        <p:nvSpPr>
          <p:cNvPr id="5" name="Line 3"/>
          <p:cNvSpPr>
            <a:spLocks noChangeShapeType="1"/>
          </p:cNvSpPr>
          <p:nvPr/>
        </p:nvSpPr>
        <p:spPr bwMode="auto">
          <a:xfrm flipV="1">
            <a:off x="1568142" y="1942919"/>
            <a:ext cx="0" cy="3609906"/>
          </a:xfrm>
          <a:prstGeom prst="line">
            <a:avLst/>
          </a:prstGeom>
          <a:noFill/>
          <a:ln w="28575">
            <a:solidFill>
              <a:schemeClr val="bg1">
                <a:lumMod val="65000"/>
              </a:schemeClr>
            </a:solidFill>
            <a:round/>
            <a:headEnd/>
            <a:tailEnd type="none" w="med" len="me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Line 4"/>
          <p:cNvSpPr>
            <a:spLocks noChangeShapeType="1"/>
          </p:cNvSpPr>
          <p:nvPr/>
        </p:nvSpPr>
        <p:spPr bwMode="auto">
          <a:xfrm>
            <a:off x="1360975" y="5317171"/>
            <a:ext cx="4819251" cy="0"/>
          </a:xfrm>
          <a:prstGeom prst="line">
            <a:avLst/>
          </a:prstGeom>
          <a:noFill/>
          <a:ln w="28575">
            <a:solidFill>
              <a:schemeClr val="bg1">
                <a:lumMod val="65000"/>
              </a:schemeClr>
            </a:solidFill>
            <a:round/>
            <a:headEnd/>
            <a:tailEnd type="none" w="med" len="me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Line 6"/>
          <p:cNvSpPr>
            <a:spLocks noChangeShapeType="1"/>
          </p:cNvSpPr>
          <p:nvPr/>
        </p:nvSpPr>
        <p:spPr bwMode="auto">
          <a:xfrm flipV="1">
            <a:off x="2691002" y="1354341"/>
            <a:ext cx="0" cy="3609906"/>
          </a:xfrm>
          <a:prstGeom prst="line">
            <a:avLst/>
          </a:prstGeom>
          <a:noFill/>
          <a:ln w="28575">
            <a:solidFill>
              <a:schemeClr val="bg1">
                <a:lumMod val="65000"/>
              </a:schemeClr>
            </a:solidFill>
            <a:round/>
            <a:headEnd/>
            <a:tailEnd type="none" w="med" len="me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Line 7"/>
          <p:cNvSpPr>
            <a:spLocks noChangeShapeType="1"/>
          </p:cNvSpPr>
          <p:nvPr/>
        </p:nvSpPr>
        <p:spPr bwMode="auto">
          <a:xfrm>
            <a:off x="2483836" y="4729888"/>
            <a:ext cx="4820547" cy="0"/>
          </a:xfrm>
          <a:prstGeom prst="line">
            <a:avLst/>
          </a:prstGeom>
          <a:noFill/>
          <a:ln w="28575">
            <a:solidFill>
              <a:schemeClr val="bg1">
                <a:lumMod val="65000"/>
              </a:schemeClr>
            </a:solidFill>
            <a:round/>
            <a:headEnd/>
            <a:tailEnd type="none" w="med" len="me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3" name="Line 11"/>
          <p:cNvSpPr>
            <a:spLocks noChangeShapeType="1"/>
          </p:cNvSpPr>
          <p:nvPr/>
        </p:nvSpPr>
        <p:spPr bwMode="auto">
          <a:xfrm flipV="1">
            <a:off x="5760909" y="1681926"/>
            <a:ext cx="510219" cy="795042"/>
          </a:xfrm>
          <a:prstGeom prst="line">
            <a:avLst/>
          </a:prstGeom>
          <a:noFill/>
          <a:ln w="28575">
            <a:solidFill>
              <a:schemeClr val="bg1">
                <a:lumMod val="50000"/>
              </a:schemeClr>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4" name="Freeform 12"/>
          <p:cNvSpPr>
            <a:spLocks/>
          </p:cNvSpPr>
          <p:nvPr/>
        </p:nvSpPr>
        <p:spPr bwMode="auto">
          <a:xfrm>
            <a:off x="5010328" y="3147523"/>
            <a:ext cx="99699" cy="205646"/>
          </a:xfrm>
          <a:custGeom>
            <a:avLst/>
            <a:gdLst>
              <a:gd name="T0" fmla="*/ 0 w 69"/>
              <a:gd name="T1" fmla="*/ 0 h 129"/>
              <a:gd name="T2" fmla="*/ 2147483647 w 69"/>
              <a:gd name="T3" fmla="*/ 2147483647 h 129"/>
              <a:gd name="T4" fmla="*/ 2147483647 w 69"/>
              <a:gd name="T5" fmla="*/ 2147483647 h 129"/>
              <a:gd name="T6" fmla="*/ 0 60000 65536"/>
              <a:gd name="T7" fmla="*/ 0 60000 65536"/>
              <a:gd name="T8" fmla="*/ 0 60000 65536"/>
              <a:gd name="T9" fmla="*/ 0 w 69"/>
              <a:gd name="T10" fmla="*/ 0 h 129"/>
              <a:gd name="T11" fmla="*/ 69 w 69"/>
              <a:gd name="T12" fmla="*/ 129 h 129"/>
            </a:gdLst>
            <a:ahLst/>
            <a:cxnLst>
              <a:cxn ang="T6">
                <a:pos x="T0" y="T1"/>
              </a:cxn>
              <a:cxn ang="T7">
                <a:pos x="T2" y="T3"/>
              </a:cxn>
              <a:cxn ang="T8">
                <a:pos x="T4" y="T5"/>
              </a:cxn>
            </a:cxnLst>
            <a:rect l="T9" t="T10" r="T11" b="T12"/>
            <a:pathLst>
              <a:path w="69" h="129">
                <a:moveTo>
                  <a:pt x="0" y="0"/>
                </a:moveTo>
                <a:lnTo>
                  <a:pt x="69" y="57"/>
                </a:lnTo>
                <a:lnTo>
                  <a:pt x="3" y="129"/>
                </a:lnTo>
              </a:path>
            </a:pathLst>
          </a:custGeom>
          <a:noFill/>
          <a:ln w="28575" cap="flat" cmpd="sng">
            <a:solidFill>
              <a:schemeClr val="bg1">
                <a:lumMod val="50000"/>
              </a:schemeClr>
            </a:solidFill>
            <a:prstDash val="solid"/>
            <a:round/>
            <a:headEnd type="none" w="med" len="med"/>
            <a:tailEnd type="none" w="med" len="me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5" name="Freeform 13"/>
          <p:cNvSpPr>
            <a:spLocks/>
          </p:cNvSpPr>
          <p:nvPr/>
        </p:nvSpPr>
        <p:spPr bwMode="auto">
          <a:xfrm>
            <a:off x="5845141" y="2364288"/>
            <a:ext cx="98405" cy="186451"/>
          </a:xfrm>
          <a:custGeom>
            <a:avLst/>
            <a:gdLst>
              <a:gd name="T0" fmla="*/ 0 w 69"/>
              <a:gd name="T1" fmla="*/ 0 h 114"/>
              <a:gd name="T2" fmla="*/ 2147483647 w 69"/>
              <a:gd name="T3" fmla="*/ 2147483647 h 114"/>
              <a:gd name="T4" fmla="*/ 2147483647 w 69"/>
              <a:gd name="T5" fmla="*/ 2147483647 h 114"/>
              <a:gd name="T6" fmla="*/ 0 60000 65536"/>
              <a:gd name="T7" fmla="*/ 0 60000 65536"/>
              <a:gd name="T8" fmla="*/ 0 60000 65536"/>
              <a:gd name="T9" fmla="*/ 0 w 69"/>
              <a:gd name="T10" fmla="*/ 0 h 114"/>
              <a:gd name="T11" fmla="*/ 69 w 69"/>
              <a:gd name="T12" fmla="*/ 114 h 114"/>
            </a:gdLst>
            <a:ahLst/>
            <a:cxnLst>
              <a:cxn ang="T6">
                <a:pos x="T0" y="T1"/>
              </a:cxn>
              <a:cxn ang="T7">
                <a:pos x="T2" y="T3"/>
              </a:cxn>
              <a:cxn ang="T8">
                <a:pos x="T4" y="T5"/>
              </a:cxn>
            </a:cxnLst>
            <a:rect l="T9" t="T10" r="T11" b="T12"/>
            <a:pathLst>
              <a:path w="69" h="114">
                <a:moveTo>
                  <a:pt x="0" y="0"/>
                </a:moveTo>
                <a:lnTo>
                  <a:pt x="69" y="45"/>
                </a:lnTo>
                <a:lnTo>
                  <a:pt x="15" y="114"/>
                </a:lnTo>
              </a:path>
            </a:pathLst>
          </a:custGeom>
          <a:noFill/>
          <a:ln w="28575" cap="flat" cmpd="sng">
            <a:solidFill>
              <a:schemeClr val="bg1">
                <a:lumMod val="50000"/>
              </a:schemeClr>
            </a:solidFill>
            <a:prstDash val="solid"/>
            <a:round/>
            <a:headEnd type="none" w="med" len="med"/>
            <a:tailEnd type="none" w="med" len="me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Freeform 14"/>
          <p:cNvSpPr>
            <a:spLocks/>
          </p:cNvSpPr>
          <p:nvPr/>
        </p:nvSpPr>
        <p:spPr bwMode="auto">
          <a:xfrm>
            <a:off x="5243058" y="1478644"/>
            <a:ext cx="1613323" cy="947795"/>
          </a:xfrm>
          <a:custGeom>
            <a:avLst/>
            <a:gdLst>
              <a:gd name="T0" fmla="*/ 2147483647 w 1125"/>
              <a:gd name="T1" fmla="*/ 2147483647 h 580"/>
              <a:gd name="T2" fmla="*/ 2147483647 w 1125"/>
              <a:gd name="T3" fmla="*/ 2147483647 h 580"/>
              <a:gd name="T4" fmla="*/ 2147483647 w 1125"/>
              <a:gd name="T5" fmla="*/ 2147483647 h 580"/>
              <a:gd name="T6" fmla="*/ 2147483647 w 1125"/>
              <a:gd name="T7" fmla="*/ 2147483647 h 580"/>
              <a:gd name="T8" fmla="*/ 2147483647 w 1125"/>
              <a:gd name="T9" fmla="*/ 2147483647 h 580"/>
              <a:gd name="T10" fmla="*/ 2147483647 w 1125"/>
              <a:gd name="T11" fmla="*/ 2147483647 h 580"/>
              <a:gd name="T12" fmla="*/ 2147483647 w 1125"/>
              <a:gd name="T13" fmla="*/ 2147483647 h 580"/>
              <a:gd name="T14" fmla="*/ 2147483647 w 1125"/>
              <a:gd name="T15" fmla="*/ 2147483647 h 580"/>
              <a:gd name="T16" fmla="*/ 2147483647 w 1125"/>
              <a:gd name="T17" fmla="*/ 2147483647 h 580"/>
              <a:gd name="T18" fmla="*/ 2147483647 w 1125"/>
              <a:gd name="T19" fmla="*/ 2147483647 h 580"/>
              <a:gd name="T20" fmla="*/ 2147483647 w 1125"/>
              <a:gd name="T21" fmla="*/ 2147483647 h 580"/>
              <a:gd name="T22" fmla="*/ 2147483647 w 1125"/>
              <a:gd name="T23" fmla="*/ 2147483647 h 5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25"/>
              <a:gd name="T37" fmla="*/ 0 h 580"/>
              <a:gd name="T38" fmla="*/ 1125 w 1125"/>
              <a:gd name="T39" fmla="*/ 580 h 5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25" h="580">
                <a:moveTo>
                  <a:pt x="45" y="12"/>
                </a:moveTo>
                <a:cubicBezTo>
                  <a:pt x="144" y="45"/>
                  <a:pt x="0" y="0"/>
                  <a:pt x="285" y="28"/>
                </a:cubicBezTo>
                <a:cubicBezTo>
                  <a:pt x="295" y="29"/>
                  <a:pt x="300" y="42"/>
                  <a:pt x="309" y="44"/>
                </a:cubicBezTo>
                <a:cubicBezTo>
                  <a:pt x="349" y="51"/>
                  <a:pt x="389" y="49"/>
                  <a:pt x="429" y="52"/>
                </a:cubicBezTo>
                <a:cubicBezTo>
                  <a:pt x="522" y="114"/>
                  <a:pt x="652" y="111"/>
                  <a:pt x="757" y="116"/>
                </a:cubicBezTo>
                <a:cubicBezTo>
                  <a:pt x="770" y="156"/>
                  <a:pt x="794" y="188"/>
                  <a:pt x="829" y="212"/>
                </a:cubicBezTo>
                <a:cubicBezTo>
                  <a:pt x="834" y="220"/>
                  <a:pt x="837" y="230"/>
                  <a:pt x="845" y="236"/>
                </a:cubicBezTo>
                <a:cubicBezTo>
                  <a:pt x="852" y="241"/>
                  <a:pt x="863" y="238"/>
                  <a:pt x="869" y="244"/>
                </a:cubicBezTo>
                <a:cubicBezTo>
                  <a:pt x="892" y="267"/>
                  <a:pt x="914" y="311"/>
                  <a:pt x="933" y="340"/>
                </a:cubicBezTo>
                <a:cubicBezTo>
                  <a:pt x="952" y="369"/>
                  <a:pt x="1027" y="421"/>
                  <a:pt x="1061" y="444"/>
                </a:cubicBezTo>
                <a:cubicBezTo>
                  <a:pt x="1072" y="460"/>
                  <a:pt x="1087" y="474"/>
                  <a:pt x="1093" y="492"/>
                </a:cubicBezTo>
                <a:cubicBezTo>
                  <a:pt x="1103" y="522"/>
                  <a:pt x="1111" y="552"/>
                  <a:pt x="1125" y="580"/>
                </a:cubicBezTo>
              </a:path>
            </a:pathLst>
          </a:custGeom>
          <a:noFill/>
          <a:ln w="38100" cap="flat" cmpd="sng">
            <a:solidFill>
              <a:srgbClr val="00B050"/>
            </a:solidFill>
            <a:prstDash val="solid"/>
            <a:round/>
            <a:headEnd type="none" w="med" len="med"/>
            <a:tailEnd type="none" w="med" len="me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8" name="Text Box 16"/>
          <p:cNvSpPr txBox="1">
            <a:spLocks noChangeArrowheads="1"/>
          </p:cNvSpPr>
          <p:nvPr/>
        </p:nvSpPr>
        <p:spPr bwMode="auto">
          <a:xfrm>
            <a:off x="2150265" y="5551505"/>
            <a:ext cx="2309108" cy="523220"/>
          </a:xfrm>
          <a:prstGeom prst="rect">
            <a:avLst/>
          </a:prstGeom>
          <a:noFill/>
          <a:ln w="19050">
            <a:noFill/>
            <a:miter lim="800000"/>
            <a:headEnd/>
            <a:tailEnd/>
          </a:ln>
        </p:spPr>
        <p:txBody>
          <a:bodyPr wrap="square"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~2.2 meters</a:t>
            </a:r>
          </a:p>
        </p:txBody>
      </p:sp>
      <p:sp>
        <p:nvSpPr>
          <p:cNvPr id="19" name="Text Box 17"/>
          <p:cNvSpPr txBox="1">
            <a:spLocks noChangeArrowheads="1"/>
          </p:cNvSpPr>
          <p:nvPr/>
        </p:nvSpPr>
        <p:spPr bwMode="auto">
          <a:xfrm>
            <a:off x="69268" y="3451752"/>
            <a:ext cx="1169487" cy="830997"/>
          </a:xfrm>
          <a:prstGeom prst="rect">
            <a:avLst/>
          </a:prstGeom>
          <a:noFill/>
          <a:ln w="19050">
            <a:noFill/>
            <a:miter lim="800000"/>
            <a:headEnd/>
            <a:tailEnd/>
          </a:ln>
        </p:spPr>
        <p:txBody>
          <a:bodyPr wrap="none"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6AB16"/>
                </a:solidFill>
                <a:effectLst/>
                <a:uLnTx/>
                <a:uFillTx/>
                <a:latin typeface="Cambria" panose="02040503050406030204" pitchFamily="18" charset="0"/>
                <a:ea typeface="Cambria" panose="02040503050406030204" pitchFamily="18" charset="0"/>
                <a:cs typeface="Times New Roman" pitchFamily="18" charset="0"/>
              </a:rPr>
              <a:t>NAD83</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origin</a:t>
            </a:r>
          </a:p>
        </p:txBody>
      </p:sp>
      <p:sp>
        <p:nvSpPr>
          <p:cNvPr id="21" name="Text Box 19"/>
          <p:cNvSpPr txBox="1">
            <a:spLocks noChangeArrowheads="1"/>
          </p:cNvSpPr>
          <p:nvPr/>
        </p:nvSpPr>
        <p:spPr bwMode="auto">
          <a:xfrm>
            <a:off x="3088236" y="3451256"/>
            <a:ext cx="1676342" cy="830997"/>
          </a:xfrm>
          <a:prstGeom prst="rect">
            <a:avLst/>
          </a:prstGeom>
          <a:noFill/>
          <a:ln w="19050">
            <a:noFill/>
            <a:miter lim="800000"/>
            <a:headEnd/>
            <a:tailEnd/>
          </a:ln>
        </p:spPr>
        <p:txBody>
          <a:bodyPr wrap="square"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Times New Roman" pitchFamily="18" charset="0"/>
              </a:rPr>
              <a:t>ITRF2020</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origin</a:t>
            </a:r>
          </a:p>
        </p:txBody>
      </p:sp>
      <p:sp>
        <p:nvSpPr>
          <p:cNvPr id="23" name="Line 21"/>
          <p:cNvSpPr>
            <a:spLocks noChangeShapeType="1"/>
          </p:cNvSpPr>
          <p:nvPr/>
        </p:nvSpPr>
        <p:spPr bwMode="auto">
          <a:xfrm>
            <a:off x="1068913" y="4195969"/>
            <a:ext cx="421064" cy="1002208"/>
          </a:xfrm>
          <a:prstGeom prst="line">
            <a:avLst/>
          </a:prstGeom>
          <a:noFill/>
          <a:ln w="38100">
            <a:solidFill>
              <a:srgbClr val="F6AB16"/>
            </a:solidFill>
            <a:round/>
            <a:headEnd/>
            <a:tailEnd type="triangle" w="lg" len="lg"/>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4" name="Line 22"/>
          <p:cNvSpPr>
            <a:spLocks noChangeShapeType="1"/>
          </p:cNvSpPr>
          <p:nvPr/>
        </p:nvSpPr>
        <p:spPr bwMode="auto">
          <a:xfrm flipH="1">
            <a:off x="2769168" y="4142606"/>
            <a:ext cx="682691" cy="510535"/>
          </a:xfrm>
          <a:prstGeom prst="line">
            <a:avLst/>
          </a:prstGeom>
          <a:noFill/>
          <a:ln w="38100">
            <a:solidFill>
              <a:srgbClr val="00B0F0"/>
            </a:solidFill>
            <a:round/>
            <a:headEnd/>
            <a:tailEnd type="triangle" w="lg" len="lg"/>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5" name="Text Box 23"/>
          <p:cNvSpPr txBox="1">
            <a:spLocks noChangeArrowheads="1"/>
          </p:cNvSpPr>
          <p:nvPr/>
        </p:nvSpPr>
        <p:spPr bwMode="auto">
          <a:xfrm>
            <a:off x="6957556" y="1060243"/>
            <a:ext cx="1064715" cy="707886"/>
          </a:xfrm>
          <a:prstGeom prst="rect">
            <a:avLst/>
          </a:prstGeom>
          <a:noFill/>
          <a:ln w="19050">
            <a:noFill/>
            <a:miter lim="800000"/>
            <a:headEnd/>
            <a:tailEnd/>
          </a:ln>
        </p:spPr>
        <p:txBody>
          <a:bodyPr wrap="none"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Earth’s</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Surface</a:t>
            </a:r>
          </a:p>
        </p:txBody>
      </p:sp>
      <p:sp>
        <p:nvSpPr>
          <p:cNvPr id="27" name="Text Box 25"/>
          <p:cNvSpPr txBox="1">
            <a:spLocks noChangeArrowheads="1"/>
          </p:cNvSpPr>
          <p:nvPr/>
        </p:nvSpPr>
        <p:spPr bwMode="auto">
          <a:xfrm>
            <a:off x="5148241" y="2793174"/>
            <a:ext cx="612668" cy="461665"/>
          </a:xfrm>
          <a:prstGeom prst="rect">
            <a:avLst/>
          </a:prstGeom>
          <a:noFill/>
          <a:ln w="19050">
            <a:noFill/>
            <a:miter lim="800000"/>
            <a:headEnd/>
            <a:tailEnd/>
          </a:ln>
        </p:spPr>
        <p:txBody>
          <a:bodyPr wrap="none"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h</a:t>
            </a:r>
            <a:r>
              <a:rPr kumimoji="0" lang="en-US" sz="2400" b="1" i="0" u="none" strike="noStrike" kern="1200" cap="none" spc="0" normalizeH="0" baseline="-2500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83</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28" name="Text Box 26"/>
          <p:cNvSpPr txBox="1">
            <a:spLocks noChangeArrowheads="1"/>
          </p:cNvSpPr>
          <p:nvPr/>
        </p:nvSpPr>
        <p:spPr bwMode="auto">
          <a:xfrm>
            <a:off x="5931662" y="1991965"/>
            <a:ext cx="612668" cy="461665"/>
          </a:xfrm>
          <a:prstGeom prst="rect">
            <a:avLst/>
          </a:prstGeom>
          <a:noFill/>
          <a:ln w="19050">
            <a:noFill/>
            <a:miter lim="800000"/>
            <a:headEnd/>
            <a:tailEnd/>
          </a:ln>
        </p:spPr>
        <p:txBody>
          <a:bodyPr wrap="none"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h</a:t>
            </a:r>
            <a:r>
              <a:rPr kumimoji="0" lang="en-US" sz="2400" b="1" i="0" u="none" strike="noStrike" kern="1200" cap="none" spc="0" normalizeH="0" baseline="-2500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14</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31" name="Text Box 19"/>
          <p:cNvSpPr txBox="1">
            <a:spLocks noChangeArrowheads="1"/>
          </p:cNvSpPr>
          <p:nvPr/>
        </p:nvSpPr>
        <p:spPr bwMode="auto">
          <a:xfrm>
            <a:off x="7218513" y="5623592"/>
            <a:ext cx="1414170" cy="830997"/>
          </a:xfrm>
          <a:prstGeom prst="rect">
            <a:avLst/>
          </a:prstGeom>
          <a:noFill/>
          <a:ln w="19050">
            <a:noFill/>
            <a:miter lim="800000"/>
            <a:headEnd/>
            <a:tailEnd/>
          </a:ln>
        </p:spPr>
        <p:txBody>
          <a:bodyPr wrap="none"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GRS80</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ellipsoid</a:t>
            </a:r>
          </a:p>
        </p:txBody>
      </p:sp>
      <p:sp>
        <p:nvSpPr>
          <p:cNvPr id="32" name="Line 21"/>
          <p:cNvSpPr>
            <a:spLocks noChangeShapeType="1"/>
          </p:cNvSpPr>
          <p:nvPr/>
        </p:nvSpPr>
        <p:spPr bwMode="auto">
          <a:xfrm flipH="1" flipV="1">
            <a:off x="6062360" y="5177524"/>
            <a:ext cx="1336660" cy="624462"/>
          </a:xfrm>
          <a:prstGeom prst="line">
            <a:avLst/>
          </a:prstGeom>
          <a:noFill/>
          <a:ln w="19050">
            <a:solidFill>
              <a:schemeClr val="tx1"/>
            </a:solidFill>
            <a:round/>
            <a:headEnd w="lg" len="med"/>
            <a:tailEnd type="triangle" w="lg" len="me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3" name="Line 21"/>
          <p:cNvSpPr>
            <a:spLocks noChangeShapeType="1"/>
          </p:cNvSpPr>
          <p:nvPr/>
        </p:nvSpPr>
        <p:spPr bwMode="auto">
          <a:xfrm flipH="1" flipV="1">
            <a:off x="7105649" y="4767263"/>
            <a:ext cx="381378" cy="940117"/>
          </a:xfrm>
          <a:prstGeom prst="line">
            <a:avLst/>
          </a:prstGeom>
          <a:noFill/>
          <a:ln w="19050">
            <a:solidFill>
              <a:schemeClr val="tx1"/>
            </a:solidFill>
            <a:round/>
            <a:headEnd w="lg" len="med"/>
            <a:tailEnd type="triangle" w="lg" len="me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9" name="Line 22"/>
          <p:cNvSpPr>
            <a:spLocks noChangeShapeType="1"/>
          </p:cNvSpPr>
          <p:nvPr/>
        </p:nvSpPr>
        <p:spPr bwMode="auto">
          <a:xfrm flipH="1">
            <a:off x="6577185" y="1466990"/>
            <a:ext cx="418005" cy="398796"/>
          </a:xfrm>
          <a:prstGeom prst="line">
            <a:avLst/>
          </a:prstGeom>
          <a:noFill/>
          <a:ln w="38100">
            <a:solidFill>
              <a:srgbClr val="00B050"/>
            </a:solidFill>
            <a:round/>
            <a:headEnd/>
            <a:tailEnd type="triangle" w="lg" len="me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Arc 8"/>
          <p:cNvSpPr>
            <a:spLocks/>
          </p:cNvSpPr>
          <p:nvPr/>
        </p:nvSpPr>
        <p:spPr bwMode="auto">
          <a:xfrm>
            <a:off x="2691002" y="1589995"/>
            <a:ext cx="4406210" cy="3139894"/>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rgbClr val="00B0F0"/>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Line 10"/>
          <p:cNvSpPr>
            <a:spLocks noChangeShapeType="1"/>
          </p:cNvSpPr>
          <p:nvPr/>
        </p:nvSpPr>
        <p:spPr bwMode="auto">
          <a:xfrm flipV="1">
            <a:off x="4904581" y="1681926"/>
            <a:ext cx="1366549" cy="1568746"/>
          </a:xfrm>
          <a:prstGeom prst="line">
            <a:avLst/>
          </a:prstGeom>
          <a:noFill/>
          <a:ln w="28575">
            <a:solidFill>
              <a:schemeClr val="bg1">
                <a:lumMod val="50000"/>
              </a:schemeClr>
            </a:solidFill>
            <a:round/>
            <a:headEnd/>
            <a:tailEnd type="none" w="med" len="me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Arc 5"/>
          <p:cNvSpPr>
            <a:spLocks noChangeAspect="1"/>
          </p:cNvSpPr>
          <p:nvPr/>
        </p:nvSpPr>
        <p:spPr bwMode="auto">
          <a:xfrm>
            <a:off x="1568142" y="2178574"/>
            <a:ext cx="4406210" cy="3138599"/>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rgbClr val="F6AB16"/>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Flowchart: Connector 2"/>
          <p:cNvSpPr/>
          <p:nvPr/>
        </p:nvSpPr>
        <p:spPr>
          <a:xfrm>
            <a:off x="6212736" y="1588870"/>
            <a:ext cx="137160" cy="137160"/>
          </a:xfrm>
          <a:prstGeom prst="flowChartConnector">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0" name="Line 21"/>
          <p:cNvSpPr>
            <a:spLocks noChangeShapeType="1"/>
          </p:cNvSpPr>
          <p:nvPr/>
        </p:nvSpPr>
        <p:spPr bwMode="auto">
          <a:xfrm flipH="1" flipV="1">
            <a:off x="2238273" y="5078820"/>
            <a:ext cx="357862" cy="544772"/>
          </a:xfrm>
          <a:prstGeom prst="line">
            <a:avLst/>
          </a:prstGeom>
          <a:noFill/>
          <a:ln w="19050">
            <a:solidFill>
              <a:schemeClr val="tx1"/>
            </a:solidFill>
            <a:round/>
            <a:headEnd/>
            <a:tailEnd type="triangle" w="lg" len="me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7" name="Flowchart: Connector 46"/>
          <p:cNvSpPr/>
          <p:nvPr/>
        </p:nvSpPr>
        <p:spPr>
          <a:xfrm>
            <a:off x="1466146" y="5212015"/>
            <a:ext cx="210312" cy="210312"/>
          </a:xfrm>
          <a:prstGeom prst="flowChartConnector">
            <a:avLst/>
          </a:prstGeom>
          <a:solidFill>
            <a:srgbClr val="F6AB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Flowchart: Connector 47"/>
          <p:cNvSpPr/>
          <p:nvPr/>
        </p:nvSpPr>
        <p:spPr>
          <a:xfrm>
            <a:off x="2583627" y="4624733"/>
            <a:ext cx="210312" cy="210312"/>
          </a:xfrm>
          <a:prstGeom prst="flowChartConnector">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cxnSp>
        <p:nvCxnSpPr>
          <p:cNvPr id="11" name="AutoShape 9"/>
          <p:cNvCxnSpPr>
            <a:cxnSpLocks noChangeShapeType="1"/>
          </p:cNvCxnSpPr>
          <p:nvPr/>
        </p:nvCxnSpPr>
        <p:spPr bwMode="auto">
          <a:xfrm flipV="1">
            <a:off x="1574461" y="4727805"/>
            <a:ext cx="1116541" cy="603206"/>
          </a:xfrm>
          <a:prstGeom prst="straightConnector1">
            <a:avLst/>
          </a:prstGeom>
          <a:noFill/>
          <a:ln w="44450" cmpd="sng">
            <a:solidFill>
              <a:srgbClr val="C00000"/>
            </a:solidFill>
            <a:prstDash val="solid"/>
            <a:round/>
            <a:headEnd type="triangle" w="lg" len="med"/>
            <a:tailEnd type="triangle" w="lg" len="med"/>
          </a:ln>
        </p:spPr>
      </p:cxnSp>
    </p:spTree>
    <p:extLst>
      <p:ext uri="{BB962C8B-B14F-4D97-AF65-F5344CB8AC3E}">
        <p14:creationId xmlns:p14="http://schemas.microsoft.com/office/powerpoint/2010/main" val="1473922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1000" tmFilter="0, 0; .2, .5; .8, .5; 1, 0"/>
                                        <p:tgtEl>
                                          <p:spTgt spid="31"/>
                                        </p:tgtEl>
                                      </p:cBhvr>
                                    </p:animEffect>
                                    <p:animScale>
                                      <p:cBhvr>
                                        <p:cTn id="7" dur="500" autoRev="1" fill="hold"/>
                                        <p:tgtEl>
                                          <p:spTgt spid="31"/>
                                        </p:tgtEl>
                                      </p:cBhvr>
                                      <p:by x="105000" y="105000"/>
                                    </p:animScale>
                                  </p:childTnLst>
                                </p:cTn>
                              </p:par>
                              <p:par>
                                <p:cTn id="8" presetID="26" presetClass="emph" presetSubtype="0" repeatCount="3000" fill="hold" grpId="0" nodeType="withEffect">
                                  <p:stCondLst>
                                    <p:cond delay="0"/>
                                  </p:stCondLst>
                                  <p:childTnLst>
                                    <p:animEffect transition="out" filter="fade">
                                      <p:cBhvr>
                                        <p:cTn id="9" dur="1000" tmFilter="0, 0; .2, .5; .8, .5; 1, 0"/>
                                        <p:tgtEl>
                                          <p:spTgt spid="32"/>
                                        </p:tgtEl>
                                      </p:cBhvr>
                                    </p:animEffect>
                                    <p:animScale>
                                      <p:cBhvr>
                                        <p:cTn id="10" dur="500" autoRev="1" fill="hold"/>
                                        <p:tgtEl>
                                          <p:spTgt spid="32"/>
                                        </p:tgtEl>
                                      </p:cBhvr>
                                      <p:by x="105000" y="105000"/>
                                    </p:animScale>
                                  </p:childTnLst>
                                </p:cTn>
                              </p:par>
                              <p:par>
                                <p:cTn id="11" presetID="26" presetClass="emph" presetSubtype="0" repeatCount="3000" fill="hold" grpId="0" nodeType="withEffect">
                                  <p:stCondLst>
                                    <p:cond delay="0"/>
                                  </p:stCondLst>
                                  <p:childTnLst>
                                    <p:animEffect transition="out" filter="fade">
                                      <p:cBhvr>
                                        <p:cTn id="12" dur="1000" tmFilter="0, 0; .2, .5; .8, .5; 1, 0"/>
                                        <p:tgtEl>
                                          <p:spTgt spid="33"/>
                                        </p:tgtEl>
                                      </p:cBhvr>
                                    </p:animEffect>
                                    <p:animScale>
                                      <p:cBhvr>
                                        <p:cTn id="13" dur="500" autoRev="1" fill="hold"/>
                                        <p:tgtEl>
                                          <p:spTgt spid="33"/>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outVertical)">
                                      <p:cBhvr>
                                        <p:cTn id="18" dur="10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childTnLst>
                          </p:cTn>
                        </p:par>
                        <p:par>
                          <p:cTn id="25" fill="hold">
                            <p:stCondLst>
                              <p:cond delay="1000"/>
                            </p:stCondLst>
                            <p:childTnLst>
                              <p:par>
                                <p:cTn id="26" presetID="26" presetClass="emph" presetSubtype="0" repeatCount="3000" fill="hold" nodeType="afterEffect">
                                  <p:stCondLst>
                                    <p:cond delay="0"/>
                                  </p:stCondLst>
                                  <p:childTnLst>
                                    <p:animEffect transition="out" filter="fade">
                                      <p:cBhvr>
                                        <p:cTn id="27" dur="1000" tmFilter="0, 0; .2, .5; .8, .5; 1, 0"/>
                                        <p:tgtEl>
                                          <p:spTgt spid="11"/>
                                        </p:tgtEl>
                                      </p:cBhvr>
                                    </p:animEffect>
                                    <p:animScale>
                                      <p:cBhvr>
                                        <p:cTn id="28" dur="5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p:bldP spid="32" grpId="0" animBg="1"/>
      <p:bldP spid="33"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Line 11"/>
          <p:cNvSpPr>
            <a:spLocks noChangeShapeType="1"/>
          </p:cNvSpPr>
          <p:nvPr/>
        </p:nvSpPr>
        <p:spPr bwMode="auto">
          <a:xfrm flipV="1">
            <a:off x="5760909" y="1681926"/>
            <a:ext cx="510219" cy="795042"/>
          </a:xfrm>
          <a:prstGeom prst="line">
            <a:avLst/>
          </a:prstGeom>
          <a:noFill/>
          <a:ln w="28575">
            <a:solidFill>
              <a:schemeClr val="bg1">
                <a:lumMod val="50000"/>
              </a:schemeClr>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5" name="Freeform 13"/>
          <p:cNvSpPr>
            <a:spLocks/>
          </p:cNvSpPr>
          <p:nvPr/>
        </p:nvSpPr>
        <p:spPr bwMode="auto">
          <a:xfrm>
            <a:off x="5845141" y="2364288"/>
            <a:ext cx="98405" cy="186451"/>
          </a:xfrm>
          <a:custGeom>
            <a:avLst/>
            <a:gdLst>
              <a:gd name="T0" fmla="*/ 0 w 69"/>
              <a:gd name="T1" fmla="*/ 0 h 114"/>
              <a:gd name="T2" fmla="*/ 2147483647 w 69"/>
              <a:gd name="T3" fmla="*/ 2147483647 h 114"/>
              <a:gd name="T4" fmla="*/ 2147483647 w 69"/>
              <a:gd name="T5" fmla="*/ 2147483647 h 114"/>
              <a:gd name="T6" fmla="*/ 0 60000 65536"/>
              <a:gd name="T7" fmla="*/ 0 60000 65536"/>
              <a:gd name="T8" fmla="*/ 0 60000 65536"/>
              <a:gd name="T9" fmla="*/ 0 w 69"/>
              <a:gd name="T10" fmla="*/ 0 h 114"/>
              <a:gd name="T11" fmla="*/ 69 w 69"/>
              <a:gd name="T12" fmla="*/ 114 h 114"/>
            </a:gdLst>
            <a:ahLst/>
            <a:cxnLst>
              <a:cxn ang="T6">
                <a:pos x="T0" y="T1"/>
              </a:cxn>
              <a:cxn ang="T7">
                <a:pos x="T2" y="T3"/>
              </a:cxn>
              <a:cxn ang="T8">
                <a:pos x="T4" y="T5"/>
              </a:cxn>
            </a:cxnLst>
            <a:rect l="T9" t="T10" r="T11" b="T12"/>
            <a:pathLst>
              <a:path w="69" h="114">
                <a:moveTo>
                  <a:pt x="0" y="0"/>
                </a:moveTo>
                <a:lnTo>
                  <a:pt x="69" y="45"/>
                </a:lnTo>
                <a:lnTo>
                  <a:pt x="15" y="114"/>
                </a:lnTo>
              </a:path>
            </a:pathLst>
          </a:custGeom>
          <a:noFill/>
          <a:ln w="28575" cap="flat" cmpd="sng">
            <a:solidFill>
              <a:schemeClr val="bg1">
                <a:lumMod val="50000"/>
              </a:schemeClr>
            </a:solidFill>
            <a:prstDash val="solid"/>
            <a:round/>
            <a:headEnd type="none" w="med" len="med"/>
            <a:tailEnd type="none" w="med" len="me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Arc 8"/>
          <p:cNvSpPr>
            <a:spLocks/>
          </p:cNvSpPr>
          <p:nvPr/>
        </p:nvSpPr>
        <p:spPr bwMode="auto">
          <a:xfrm>
            <a:off x="2691002" y="1589995"/>
            <a:ext cx="4406210" cy="3139894"/>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rgbClr val="00B0F0"/>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7" name="Arc 8"/>
          <p:cNvSpPr>
            <a:spLocks/>
          </p:cNvSpPr>
          <p:nvPr/>
        </p:nvSpPr>
        <p:spPr bwMode="auto">
          <a:xfrm>
            <a:off x="2691002" y="1589347"/>
            <a:ext cx="4406210" cy="3139894"/>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rgbClr val="FF0000"/>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Line 6"/>
          <p:cNvSpPr>
            <a:spLocks noChangeShapeType="1"/>
          </p:cNvSpPr>
          <p:nvPr/>
        </p:nvSpPr>
        <p:spPr bwMode="auto">
          <a:xfrm flipV="1">
            <a:off x="2691002" y="1354341"/>
            <a:ext cx="0" cy="3609906"/>
          </a:xfrm>
          <a:prstGeom prst="line">
            <a:avLst/>
          </a:prstGeom>
          <a:noFill/>
          <a:ln w="28575">
            <a:solidFill>
              <a:schemeClr val="bg1">
                <a:lumMod val="65000"/>
              </a:schemeClr>
            </a:solidFill>
            <a:round/>
            <a:headEnd/>
            <a:tailEnd type="none" w="med" len="me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Line 7"/>
          <p:cNvSpPr>
            <a:spLocks noChangeShapeType="1"/>
          </p:cNvSpPr>
          <p:nvPr/>
        </p:nvSpPr>
        <p:spPr bwMode="auto">
          <a:xfrm>
            <a:off x="2483836" y="4729888"/>
            <a:ext cx="4820547" cy="0"/>
          </a:xfrm>
          <a:prstGeom prst="line">
            <a:avLst/>
          </a:prstGeom>
          <a:noFill/>
          <a:ln w="28575">
            <a:solidFill>
              <a:schemeClr val="bg1">
                <a:lumMod val="65000"/>
              </a:schemeClr>
            </a:solidFill>
            <a:round/>
            <a:headEnd/>
            <a:tailEnd type="none" w="med" len="me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8" name="Flowchart: Connector 47"/>
          <p:cNvSpPr/>
          <p:nvPr/>
        </p:nvSpPr>
        <p:spPr>
          <a:xfrm>
            <a:off x="2587752" y="4626864"/>
            <a:ext cx="210312" cy="210312"/>
          </a:xfrm>
          <a:prstGeom prst="flowChartConnector">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object 2"/>
          <p:cNvSpPr txBox="1">
            <a:spLocks noGrp="1"/>
          </p:cNvSpPr>
          <p:nvPr>
            <p:ph type="title"/>
          </p:nvPr>
        </p:nvSpPr>
        <p:spPr>
          <a:xfrm>
            <a:off x="0" y="232665"/>
            <a:ext cx="9144000"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40" dirty="0">
                <a:latin typeface="Cambria" panose="02040503050406030204" pitchFamily="18" charset="0"/>
                <a:ea typeface="Cambria" panose="02040503050406030204" pitchFamily="18" charset="0"/>
                <a:cs typeface="Calibri"/>
              </a:rPr>
              <a:t>Update Center of Mass point of </a:t>
            </a:r>
            <a:r>
              <a:rPr lang="en-US" dirty="0">
                <a:latin typeface="Cambria" panose="02040503050406030204" pitchFamily="18" charset="0"/>
                <a:ea typeface="Cambria" panose="02040503050406030204" pitchFamily="18" charset="0"/>
                <a:cs typeface="Calibri"/>
              </a:rPr>
              <a:t>NAD83</a:t>
            </a:r>
            <a:endParaRPr dirty="0">
              <a:latin typeface="Cambria" panose="02040503050406030204" pitchFamily="18" charset="0"/>
              <a:ea typeface="Cambria" panose="02040503050406030204" pitchFamily="18" charset="0"/>
              <a:cs typeface="Calibri"/>
            </a:endParaRPr>
          </a:p>
        </p:txBody>
      </p:sp>
      <p:sp>
        <p:nvSpPr>
          <p:cNvPr id="14" name="Freeform 12"/>
          <p:cNvSpPr>
            <a:spLocks/>
          </p:cNvSpPr>
          <p:nvPr/>
        </p:nvSpPr>
        <p:spPr bwMode="auto">
          <a:xfrm>
            <a:off x="5010328" y="3147523"/>
            <a:ext cx="99699" cy="205646"/>
          </a:xfrm>
          <a:custGeom>
            <a:avLst/>
            <a:gdLst>
              <a:gd name="T0" fmla="*/ 0 w 69"/>
              <a:gd name="T1" fmla="*/ 0 h 129"/>
              <a:gd name="T2" fmla="*/ 2147483647 w 69"/>
              <a:gd name="T3" fmla="*/ 2147483647 h 129"/>
              <a:gd name="T4" fmla="*/ 2147483647 w 69"/>
              <a:gd name="T5" fmla="*/ 2147483647 h 129"/>
              <a:gd name="T6" fmla="*/ 0 60000 65536"/>
              <a:gd name="T7" fmla="*/ 0 60000 65536"/>
              <a:gd name="T8" fmla="*/ 0 60000 65536"/>
              <a:gd name="T9" fmla="*/ 0 w 69"/>
              <a:gd name="T10" fmla="*/ 0 h 129"/>
              <a:gd name="T11" fmla="*/ 69 w 69"/>
              <a:gd name="T12" fmla="*/ 129 h 129"/>
            </a:gdLst>
            <a:ahLst/>
            <a:cxnLst>
              <a:cxn ang="T6">
                <a:pos x="T0" y="T1"/>
              </a:cxn>
              <a:cxn ang="T7">
                <a:pos x="T2" y="T3"/>
              </a:cxn>
              <a:cxn ang="T8">
                <a:pos x="T4" y="T5"/>
              </a:cxn>
            </a:cxnLst>
            <a:rect l="T9" t="T10" r="T11" b="T12"/>
            <a:pathLst>
              <a:path w="69" h="129">
                <a:moveTo>
                  <a:pt x="0" y="0"/>
                </a:moveTo>
                <a:lnTo>
                  <a:pt x="69" y="57"/>
                </a:lnTo>
                <a:lnTo>
                  <a:pt x="3" y="129"/>
                </a:lnTo>
              </a:path>
            </a:pathLst>
          </a:custGeom>
          <a:noFill/>
          <a:ln w="28575" cap="flat" cmpd="sng">
            <a:solidFill>
              <a:schemeClr val="bg1">
                <a:lumMod val="50000"/>
              </a:schemeClr>
            </a:solidFill>
            <a:prstDash val="solid"/>
            <a:round/>
            <a:headEnd type="none" w="med" len="med"/>
            <a:tailEnd type="none" w="med" len="me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Freeform 14"/>
          <p:cNvSpPr>
            <a:spLocks/>
          </p:cNvSpPr>
          <p:nvPr/>
        </p:nvSpPr>
        <p:spPr bwMode="auto">
          <a:xfrm>
            <a:off x="5243058" y="1478644"/>
            <a:ext cx="1613323" cy="947795"/>
          </a:xfrm>
          <a:custGeom>
            <a:avLst/>
            <a:gdLst>
              <a:gd name="T0" fmla="*/ 2147483647 w 1125"/>
              <a:gd name="T1" fmla="*/ 2147483647 h 580"/>
              <a:gd name="T2" fmla="*/ 2147483647 w 1125"/>
              <a:gd name="T3" fmla="*/ 2147483647 h 580"/>
              <a:gd name="T4" fmla="*/ 2147483647 w 1125"/>
              <a:gd name="T5" fmla="*/ 2147483647 h 580"/>
              <a:gd name="T6" fmla="*/ 2147483647 w 1125"/>
              <a:gd name="T7" fmla="*/ 2147483647 h 580"/>
              <a:gd name="T8" fmla="*/ 2147483647 w 1125"/>
              <a:gd name="T9" fmla="*/ 2147483647 h 580"/>
              <a:gd name="T10" fmla="*/ 2147483647 w 1125"/>
              <a:gd name="T11" fmla="*/ 2147483647 h 580"/>
              <a:gd name="T12" fmla="*/ 2147483647 w 1125"/>
              <a:gd name="T13" fmla="*/ 2147483647 h 580"/>
              <a:gd name="T14" fmla="*/ 2147483647 w 1125"/>
              <a:gd name="T15" fmla="*/ 2147483647 h 580"/>
              <a:gd name="T16" fmla="*/ 2147483647 w 1125"/>
              <a:gd name="T17" fmla="*/ 2147483647 h 580"/>
              <a:gd name="T18" fmla="*/ 2147483647 w 1125"/>
              <a:gd name="T19" fmla="*/ 2147483647 h 580"/>
              <a:gd name="T20" fmla="*/ 2147483647 w 1125"/>
              <a:gd name="T21" fmla="*/ 2147483647 h 580"/>
              <a:gd name="T22" fmla="*/ 2147483647 w 1125"/>
              <a:gd name="T23" fmla="*/ 2147483647 h 5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25"/>
              <a:gd name="T37" fmla="*/ 0 h 580"/>
              <a:gd name="T38" fmla="*/ 1125 w 1125"/>
              <a:gd name="T39" fmla="*/ 580 h 5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25" h="580">
                <a:moveTo>
                  <a:pt x="45" y="12"/>
                </a:moveTo>
                <a:cubicBezTo>
                  <a:pt x="144" y="45"/>
                  <a:pt x="0" y="0"/>
                  <a:pt x="285" y="28"/>
                </a:cubicBezTo>
                <a:cubicBezTo>
                  <a:pt x="295" y="29"/>
                  <a:pt x="300" y="42"/>
                  <a:pt x="309" y="44"/>
                </a:cubicBezTo>
                <a:cubicBezTo>
                  <a:pt x="349" y="51"/>
                  <a:pt x="389" y="49"/>
                  <a:pt x="429" y="52"/>
                </a:cubicBezTo>
                <a:cubicBezTo>
                  <a:pt x="522" y="114"/>
                  <a:pt x="652" y="111"/>
                  <a:pt x="757" y="116"/>
                </a:cubicBezTo>
                <a:cubicBezTo>
                  <a:pt x="770" y="156"/>
                  <a:pt x="794" y="188"/>
                  <a:pt x="829" y="212"/>
                </a:cubicBezTo>
                <a:cubicBezTo>
                  <a:pt x="834" y="220"/>
                  <a:pt x="837" y="230"/>
                  <a:pt x="845" y="236"/>
                </a:cubicBezTo>
                <a:cubicBezTo>
                  <a:pt x="852" y="241"/>
                  <a:pt x="863" y="238"/>
                  <a:pt x="869" y="244"/>
                </a:cubicBezTo>
                <a:cubicBezTo>
                  <a:pt x="892" y="267"/>
                  <a:pt x="914" y="311"/>
                  <a:pt x="933" y="340"/>
                </a:cubicBezTo>
                <a:cubicBezTo>
                  <a:pt x="952" y="369"/>
                  <a:pt x="1027" y="421"/>
                  <a:pt x="1061" y="444"/>
                </a:cubicBezTo>
                <a:cubicBezTo>
                  <a:pt x="1072" y="460"/>
                  <a:pt x="1087" y="474"/>
                  <a:pt x="1093" y="492"/>
                </a:cubicBezTo>
                <a:cubicBezTo>
                  <a:pt x="1103" y="522"/>
                  <a:pt x="1111" y="552"/>
                  <a:pt x="1125" y="580"/>
                </a:cubicBezTo>
              </a:path>
            </a:pathLst>
          </a:custGeom>
          <a:noFill/>
          <a:ln w="38100" cap="flat" cmpd="sng">
            <a:solidFill>
              <a:srgbClr val="00B050"/>
            </a:solidFill>
            <a:prstDash val="solid"/>
            <a:round/>
            <a:headEnd type="none" w="med" len="med"/>
            <a:tailEnd type="none" w="med" len="me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5" name="Text Box 23"/>
          <p:cNvSpPr txBox="1">
            <a:spLocks noChangeArrowheads="1"/>
          </p:cNvSpPr>
          <p:nvPr/>
        </p:nvSpPr>
        <p:spPr bwMode="auto">
          <a:xfrm>
            <a:off x="6957556" y="1060243"/>
            <a:ext cx="1064715" cy="707886"/>
          </a:xfrm>
          <a:prstGeom prst="rect">
            <a:avLst/>
          </a:prstGeom>
          <a:noFill/>
          <a:ln w="19050">
            <a:noFill/>
            <a:miter lim="800000"/>
            <a:headEnd/>
            <a:tailEnd/>
          </a:ln>
        </p:spPr>
        <p:txBody>
          <a:bodyPr wrap="none"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Earth’s</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Surface</a:t>
            </a:r>
          </a:p>
        </p:txBody>
      </p:sp>
      <p:sp>
        <p:nvSpPr>
          <p:cNvPr id="31" name="Text Box 19"/>
          <p:cNvSpPr txBox="1">
            <a:spLocks noChangeArrowheads="1"/>
          </p:cNvSpPr>
          <p:nvPr/>
        </p:nvSpPr>
        <p:spPr bwMode="auto">
          <a:xfrm>
            <a:off x="7218513" y="5623592"/>
            <a:ext cx="1414170" cy="830997"/>
          </a:xfrm>
          <a:prstGeom prst="rect">
            <a:avLst/>
          </a:prstGeom>
          <a:noFill/>
          <a:ln w="19050">
            <a:noFill/>
            <a:miter lim="800000"/>
            <a:headEnd/>
            <a:tailEnd/>
          </a:ln>
        </p:spPr>
        <p:txBody>
          <a:bodyPr wrap="none"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GRS80</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ellipsoid</a:t>
            </a:r>
          </a:p>
        </p:txBody>
      </p:sp>
      <p:sp>
        <p:nvSpPr>
          <p:cNvPr id="32" name="Line 21"/>
          <p:cNvSpPr>
            <a:spLocks noChangeShapeType="1"/>
          </p:cNvSpPr>
          <p:nvPr/>
        </p:nvSpPr>
        <p:spPr bwMode="auto">
          <a:xfrm flipH="1" flipV="1">
            <a:off x="6062360" y="5177524"/>
            <a:ext cx="1336660" cy="624462"/>
          </a:xfrm>
          <a:prstGeom prst="line">
            <a:avLst/>
          </a:prstGeom>
          <a:noFill/>
          <a:ln w="19050">
            <a:solidFill>
              <a:schemeClr val="tx1"/>
            </a:solidFill>
            <a:round/>
            <a:headEnd w="lg" len="med"/>
            <a:tailEnd type="triangle" w="lg" len="me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9" name="Line 22"/>
          <p:cNvSpPr>
            <a:spLocks noChangeShapeType="1"/>
          </p:cNvSpPr>
          <p:nvPr/>
        </p:nvSpPr>
        <p:spPr bwMode="auto">
          <a:xfrm flipH="1">
            <a:off x="6577185" y="1466990"/>
            <a:ext cx="418005" cy="398796"/>
          </a:xfrm>
          <a:prstGeom prst="line">
            <a:avLst/>
          </a:prstGeom>
          <a:noFill/>
          <a:ln w="38100">
            <a:solidFill>
              <a:srgbClr val="00B050"/>
            </a:solidFill>
            <a:round/>
            <a:headEnd/>
            <a:tailEnd type="triangle" w="lg" len="me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Line 10"/>
          <p:cNvSpPr>
            <a:spLocks noChangeShapeType="1"/>
          </p:cNvSpPr>
          <p:nvPr/>
        </p:nvSpPr>
        <p:spPr bwMode="auto">
          <a:xfrm flipV="1">
            <a:off x="4904581" y="1681926"/>
            <a:ext cx="1366549" cy="1568746"/>
          </a:xfrm>
          <a:prstGeom prst="line">
            <a:avLst/>
          </a:prstGeom>
          <a:noFill/>
          <a:ln w="28575">
            <a:solidFill>
              <a:schemeClr val="bg1">
                <a:lumMod val="50000"/>
              </a:schemeClr>
            </a:solidFill>
            <a:round/>
            <a:headEnd/>
            <a:tailEnd type="none" w="med" len="me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Flowchart: Connector 2"/>
          <p:cNvSpPr/>
          <p:nvPr/>
        </p:nvSpPr>
        <p:spPr>
          <a:xfrm>
            <a:off x="6212736" y="1588870"/>
            <a:ext cx="137160" cy="137160"/>
          </a:xfrm>
          <a:prstGeom prst="flowChartConnector">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4" name="Group 3"/>
          <p:cNvGrpSpPr/>
          <p:nvPr/>
        </p:nvGrpSpPr>
        <p:grpSpPr>
          <a:xfrm>
            <a:off x="1360975" y="1942919"/>
            <a:ext cx="4819251" cy="3609906"/>
            <a:chOff x="1360975" y="1942919"/>
            <a:chExt cx="4819251" cy="3609906"/>
          </a:xfrm>
        </p:grpSpPr>
        <p:sp>
          <p:nvSpPr>
            <p:cNvPr id="5" name="Line 3"/>
            <p:cNvSpPr>
              <a:spLocks noChangeShapeType="1"/>
            </p:cNvSpPr>
            <p:nvPr/>
          </p:nvSpPr>
          <p:spPr bwMode="auto">
            <a:xfrm flipV="1">
              <a:off x="1568142" y="1942919"/>
              <a:ext cx="0" cy="3609906"/>
            </a:xfrm>
            <a:prstGeom prst="line">
              <a:avLst/>
            </a:prstGeom>
            <a:noFill/>
            <a:ln w="28575">
              <a:solidFill>
                <a:schemeClr val="bg1">
                  <a:lumMod val="65000"/>
                </a:schemeClr>
              </a:solidFill>
              <a:round/>
              <a:headEnd/>
              <a:tailEnd type="none" w="med" len="me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Line 4"/>
            <p:cNvSpPr>
              <a:spLocks noChangeShapeType="1"/>
            </p:cNvSpPr>
            <p:nvPr/>
          </p:nvSpPr>
          <p:spPr bwMode="auto">
            <a:xfrm>
              <a:off x="1360975" y="5317171"/>
              <a:ext cx="4819251" cy="0"/>
            </a:xfrm>
            <a:prstGeom prst="line">
              <a:avLst/>
            </a:prstGeom>
            <a:noFill/>
            <a:ln w="28575">
              <a:solidFill>
                <a:schemeClr val="bg1">
                  <a:lumMod val="65000"/>
                </a:schemeClr>
              </a:solidFill>
              <a:round/>
              <a:headEnd/>
              <a:tailEnd type="none" w="med" len="me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Arc 5"/>
            <p:cNvSpPr>
              <a:spLocks noChangeAspect="1"/>
            </p:cNvSpPr>
            <p:nvPr/>
          </p:nvSpPr>
          <p:spPr bwMode="auto">
            <a:xfrm>
              <a:off x="1568142" y="2178574"/>
              <a:ext cx="4406210" cy="3138599"/>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rgbClr val="F6AB16"/>
              </a:solidFill>
              <a:round/>
              <a:headEnd/>
              <a:tailEn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7" name="Flowchart: Connector 46"/>
            <p:cNvSpPr/>
            <p:nvPr/>
          </p:nvSpPr>
          <p:spPr>
            <a:xfrm>
              <a:off x="1466146" y="5212015"/>
              <a:ext cx="210312" cy="210312"/>
            </a:xfrm>
            <a:prstGeom prst="flowChartConnector">
              <a:avLst/>
            </a:prstGeom>
            <a:solidFill>
              <a:srgbClr val="F6AB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38" name="Flowchart: Connector 37"/>
          <p:cNvSpPr/>
          <p:nvPr/>
        </p:nvSpPr>
        <p:spPr>
          <a:xfrm>
            <a:off x="2588228" y="4625232"/>
            <a:ext cx="210312" cy="210312"/>
          </a:xfrm>
          <a:prstGeom prst="flowChartConnector">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cxnSp>
        <p:nvCxnSpPr>
          <p:cNvPr id="11" name="AutoShape 9"/>
          <p:cNvCxnSpPr>
            <a:cxnSpLocks noChangeShapeType="1"/>
          </p:cNvCxnSpPr>
          <p:nvPr/>
        </p:nvCxnSpPr>
        <p:spPr bwMode="auto">
          <a:xfrm flipV="1">
            <a:off x="1574461" y="4727805"/>
            <a:ext cx="1116541" cy="603206"/>
          </a:xfrm>
          <a:prstGeom prst="straightConnector1">
            <a:avLst/>
          </a:prstGeom>
          <a:noFill/>
          <a:ln w="44450" cmpd="sng">
            <a:solidFill>
              <a:srgbClr val="C00000"/>
            </a:solidFill>
            <a:prstDash val="solid"/>
            <a:round/>
            <a:headEnd type="triangle" w="lg" len="med"/>
            <a:tailEnd type="triangle" w="lg" len="med"/>
          </a:ln>
        </p:spPr>
      </p:cxnSp>
      <p:sp>
        <p:nvSpPr>
          <p:cNvPr id="39" name="Text Box 17"/>
          <p:cNvSpPr txBox="1">
            <a:spLocks noChangeArrowheads="1"/>
          </p:cNvSpPr>
          <p:nvPr/>
        </p:nvSpPr>
        <p:spPr bwMode="auto">
          <a:xfrm>
            <a:off x="69268" y="3451752"/>
            <a:ext cx="1169487" cy="830997"/>
          </a:xfrm>
          <a:prstGeom prst="rect">
            <a:avLst/>
          </a:prstGeom>
          <a:noFill/>
          <a:ln w="19050">
            <a:noFill/>
            <a:miter lim="800000"/>
            <a:headEnd/>
            <a:tailEnd/>
          </a:ln>
        </p:spPr>
        <p:txBody>
          <a:bodyPr wrap="none"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6AB16"/>
                </a:solidFill>
                <a:effectLst/>
                <a:uLnTx/>
                <a:uFillTx/>
                <a:latin typeface="Cambria" panose="02040503050406030204" pitchFamily="18" charset="0"/>
                <a:ea typeface="Cambria" panose="02040503050406030204" pitchFamily="18" charset="0"/>
                <a:cs typeface="Times New Roman" pitchFamily="18" charset="0"/>
              </a:rPr>
              <a:t>NAD83</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p>
        </p:txBody>
      </p:sp>
      <p:sp>
        <p:nvSpPr>
          <p:cNvPr id="40" name="Text Box 19"/>
          <p:cNvSpPr txBox="1">
            <a:spLocks noChangeArrowheads="1"/>
          </p:cNvSpPr>
          <p:nvPr/>
        </p:nvSpPr>
        <p:spPr bwMode="auto">
          <a:xfrm>
            <a:off x="3088236" y="3451256"/>
            <a:ext cx="1676342" cy="830997"/>
          </a:xfrm>
          <a:prstGeom prst="rect">
            <a:avLst/>
          </a:prstGeom>
          <a:noFill/>
          <a:ln w="19050">
            <a:noFill/>
            <a:miter lim="800000"/>
            <a:headEnd/>
            <a:tailEnd/>
          </a:ln>
        </p:spPr>
        <p:txBody>
          <a:bodyPr wrap="square"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Times New Roman" pitchFamily="18" charset="0"/>
              </a:rPr>
              <a:t>ITRF2020</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p>
        </p:txBody>
      </p:sp>
      <p:sp>
        <p:nvSpPr>
          <p:cNvPr id="41" name="Text Box 19"/>
          <p:cNvSpPr txBox="1">
            <a:spLocks noChangeArrowheads="1"/>
          </p:cNvSpPr>
          <p:nvPr/>
        </p:nvSpPr>
        <p:spPr bwMode="auto">
          <a:xfrm>
            <a:off x="2832653" y="3453195"/>
            <a:ext cx="1921502" cy="461665"/>
          </a:xfrm>
          <a:prstGeom prst="rect">
            <a:avLst/>
          </a:prstGeom>
          <a:noFill/>
          <a:ln w="19050">
            <a:noFill/>
            <a:miter lim="800000"/>
            <a:headEnd/>
            <a:tailEnd/>
          </a:ln>
        </p:spPr>
        <p:txBody>
          <a:bodyPr wrap="square"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itchFamily="18" charset="0"/>
              </a:rPr>
              <a:t>NATRF2022</a:t>
            </a:r>
          </a:p>
        </p:txBody>
      </p:sp>
      <p:sp>
        <p:nvSpPr>
          <p:cNvPr id="42" name="Line 21"/>
          <p:cNvSpPr>
            <a:spLocks noChangeShapeType="1"/>
          </p:cNvSpPr>
          <p:nvPr/>
        </p:nvSpPr>
        <p:spPr bwMode="auto">
          <a:xfrm flipH="1" flipV="1">
            <a:off x="7105649" y="4767263"/>
            <a:ext cx="381378" cy="940117"/>
          </a:xfrm>
          <a:prstGeom prst="line">
            <a:avLst/>
          </a:prstGeom>
          <a:noFill/>
          <a:ln w="19050">
            <a:solidFill>
              <a:schemeClr val="tx1"/>
            </a:solidFill>
            <a:round/>
            <a:headEnd w="lg" len="med"/>
            <a:tailEnd type="triangle" w="lg" len="med"/>
          </a:ln>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0" name="Text Box 26"/>
          <p:cNvSpPr txBox="1">
            <a:spLocks noChangeArrowheads="1"/>
          </p:cNvSpPr>
          <p:nvPr/>
        </p:nvSpPr>
        <p:spPr bwMode="auto">
          <a:xfrm>
            <a:off x="5931662" y="1991965"/>
            <a:ext cx="612668" cy="461665"/>
          </a:xfrm>
          <a:prstGeom prst="rect">
            <a:avLst/>
          </a:prstGeom>
          <a:noFill/>
          <a:ln w="19050">
            <a:noFill/>
            <a:miter lim="800000"/>
            <a:headEnd/>
            <a:tailEnd/>
          </a:ln>
        </p:spPr>
        <p:txBody>
          <a:bodyPr wrap="none"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h</a:t>
            </a:r>
            <a:r>
              <a:rPr kumimoji="0" lang="en-US" sz="2400" b="1" i="0" u="none" strike="noStrike" kern="1200" cap="none" spc="0" normalizeH="0" baseline="-2500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22</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33" name="Title 1"/>
          <p:cNvSpPr txBox="1">
            <a:spLocks/>
          </p:cNvSpPr>
          <p:nvPr/>
        </p:nvSpPr>
        <p:spPr bwMode="auto">
          <a:xfrm>
            <a:off x="3715656" y="5859940"/>
            <a:ext cx="1712686" cy="80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424242"/>
                </a:solidFill>
                <a:effectLst/>
                <a:uLnTx/>
                <a:uFillTx/>
                <a:latin typeface="Times New Roman" pitchFamily="18" charset="0"/>
                <a:ea typeface="ＭＳ Ｐゴシック" charset="0"/>
                <a:cs typeface="Times New Roman" pitchFamily="18" charset="0"/>
              </a:rPr>
              <a:t>Shift…</a:t>
            </a:r>
          </a:p>
        </p:txBody>
      </p:sp>
    </p:spTree>
    <p:extLst>
      <p:ext uri="{BB962C8B-B14F-4D97-AF65-F5344CB8AC3E}">
        <p14:creationId xmlns:p14="http://schemas.microsoft.com/office/powerpoint/2010/main" val="141718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00018 0.00023 L 0.12205 -0.08565 " pathEditMode="relative" rAng="0" ptsTypes="AA">
                                      <p:cBhvr>
                                        <p:cTn id="6" dur="2000" fill="hold"/>
                                        <p:tgtEl>
                                          <p:spTgt spid="4"/>
                                        </p:tgtEl>
                                        <p:attrNameLst>
                                          <p:attrName>ppt_x</p:attrName>
                                          <p:attrName>ppt_y</p:attrName>
                                        </p:attrNameLst>
                                      </p:cBhvr>
                                      <p:rCtr x="6111" y="-4306"/>
                                    </p:animMotion>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par>
                                <p:cTn id="7" presetID="10" presetClass="exit" presetSubtype="0" fill="hold" grpId="0" nodeType="withEffect">
                                  <p:stCondLst>
                                    <p:cond delay="0"/>
                                  </p:stCondLst>
                                  <p:childTnLst>
                                    <p:animEffect transition="out" filter="fade">
                                      <p:cBhvr>
                                        <p:cTn id="8" dur="1500"/>
                                        <p:tgtEl>
                                          <p:spTgt spid="32"/>
                                        </p:tgtEl>
                                      </p:cBhvr>
                                    </p:animEffect>
                                    <p:set>
                                      <p:cBhvr>
                                        <p:cTn id="9" dur="1" fill="hold">
                                          <p:stCondLst>
                                            <p:cond delay="1499"/>
                                          </p:stCondLst>
                                        </p:cTn>
                                        <p:tgtEl>
                                          <p:spTgt spid="32"/>
                                        </p:tgtEl>
                                        <p:attrNameLst>
                                          <p:attrName>style.visibility</p:attrName>
                                        </p:attrNameLst>
                                      </p:cBhvr>
                                      <p:to>
                                        <p:strVal val="hidden"/>
                                      </p:to>
                                    </p:set>
                                  </p:childTnLst>
                                </p:cTn>
                              </p:par>
                              <p:par>
                                <p:cTn id="10" presetID="22" presetClass="exit" presetSubtype="8" fill="hold" nodeType="withEffect">
                                  <p:stCondLst>
                                    <p:cond delay="0"/>
                                  </p:stCondLst>
                                  <p:childTnLst>
                                    <p:animEffect transition="out" filter="wipe(left)">
                                      <p:cBhvr>
                                        <p:cTn id="11" dur="2000"/>
                                        <p:tgtEl>
                                          <p:spTgt spid="11"/>
                                        </p:tgtEl>
                                      </p:cBhvr>
                                    </p:animEffect>
                                    <p:set>
                                      <p:cBhvr>
                                        <p:cTn id="12" dur="1" fill="hold">
                                          <p:stCondLst>
                                            <p:cond delay="1999"/>
                                          </p:stCondLst>
                                        </p:cTn>
                                        <p:tgtEl>
                                          <p:spTgt spid="11"/>
                                        </p:tgtEl>
                                        <p:attrNameLst>
                                          <p:attrName>style.visibility</p:attrName>
                                        </p:attrNameLst>
                                      </p:cBhvr>
                                      <p:to>
                                        <p:strVal val="hidden"/>
                                      </p:to>
                                    </p:set>
                                  </p:childTnLst>
                                </p:cTn>
                              </p:par>
                              <p:par>
                                <p:cTn id="13" presetID="22" presetClass="exit" presetSubtype="8" fill="hold" grpId="0" nodeType="withEffect">
                                  <p:stCondLst>
                                    <p:cond delay="0"/>
                                  </p:stCondLst>
                                  <p:childTnLst>
                                    <p:animEffect transition="out" filter="wipe(left)">
                                      <p:cBhvr>
                                        <p:cTn id="14" dur="2000"/>
                                        <p:tgtEl>
                                          <p:spTgt spid="12"/>
                                        </p:tgtEl>
                                      </p:cBhvr>
                                    </p:animEffect>
                                    <p:set>
                                      <p:cBhvr>
                                        <p:cTn id="15" dur="1" fill="hold">
                                          <p:stCondLst>
                                            <p:cond delay="1999"/>
                                          </p:stCondLst>
                                        </p:cTn>
                                        <p:tgtEl>
                                          <p:spTgt spid="12"/>
                                        </p:tgtEl>
                                        <p:attrNameLst>
                                          <p:attrName>style.visibility</p:attrName>
                                        </p:attrNameLst>
                                      </p:cBhvr>
                                      <p:to>
                                        <p:strVal val="hidden"/>
                                      </p:to>
                                    </p:set>
                                  </p:childTnLst>
                                </p:cTn>
                              </p:par>
                              <p:par>
                                <p:cTn id="16" presetID="22" presetClass="exit" presetSubtype="8" fill="hold" grpId="0" nodeType="withEffect">
                                  <p:stCondLst>
                                    <p:cond delay="0"/>
                                  </p:stCondLst>
                                  <p:childTnLst>
                                    <p:animEffect transition="out" filter="wipe(left)">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2000"/>
                                        <p:tgtEl>
                                          <p:spTgt spid="39"/>
                                        </p:tgtEl>
                                      </p:cBhvr>
                                    </p:animEffect>
                                    <p:set>
                                      <p:cBhvr>
                                        <p:cTn id="21" dur="1" fill="hold">
                                          <p:stCondLst>
                                            <p:cond delay="1999"/>
                                          </p:stCondLst>
                                        </p:cTn>
                                        <p:tgtEl>
                                          <p:spTgt spid="39"/>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2000"/>
                                        <p:tgtEl>
                                          <p:spTgt spid="40"/>
                                        </p:tgtEl>
                                      </p:cBhvr>
                                    </p:animEffect>
                                    <p:set>
                                      <p:cBhvr>
                                        <p:cTn id="24" dur="1" fill="hold">
                                          <p:stCondLst>
                                            <p:cond delay="1999"/>
                                          </p:stCondLst>
                                        </p:cTn>
                                        <p:tgtEl>
                                          <p:spTgt spid="40"/>
                                        </p:tgtEl>
                                        <p:attrNameLst>
                                          <p:attrName>style.visibility</p:attrName>
                                        </p:attrNameLst>
                                      </p:cBhvr>
                                      <p:to>
                                        <p:strVal val="hidden"/>
                                      </p:to>
                                    </p:se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par>
                                <p:cTn id="28" presetID="1" presetClass="exit"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1000"/>
                                        <p:tgtEl>
                                          <p:spTgt spid="33"/>
                                        </p:tgtEl>
                                      </p:cBhvr>
                                    </p:animEffect>
                                    <p:anim calcmode="lin" valueType="num">
                                      <p:cBhvr>
                                        <p:cTn id="41" dur="1000" fill="hold"/>
                                        <p:tgtEl>
                                          <p:spTgt spid="33"/>
                                        </p:tgtEl>
                                        <p:attrNameLst>
                                          <p:attrName>ppt_x</p:attrName>
                                        </p:attrNameLst>
                                      </p:cBhvr>
                                      <p:tavLst>
                                        <p:tav tm="0">
                                          <p:val>
                                            <p:strVal val="#ppt_x"/>
                                          </p:val>
                                        </p:tav>
                                        <p:tav tm="100000">
                                          <p:val>
                                            <p:strVal val="#ppt_x"/>
                                          </p:val>
                                        </p:tav>
                                      </p:tavLst>
                                    </p:anim>
                                    <p:anim calcmode="lin" valueType="num">
                                      <p:cBhvr>
                                        <p:cTn id="4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mph" presetSubtype="0" repeatCount="2000" fill="hold" grpId="0" nodeType="clickEffect">
                                  <p:stCondLst>
                                    <p:cond delay="0"/>
                                  </p:stCondLst>
                                  <p:childTnLst>
                                    <p:animEffect transition="out" filter="fade">
                                      <p:cBhvr>
                                        <p:cTn id="46" dur="1000" tmFilter="0, 0; .2, .5; .8, .5; 1, 0"/>
                                        <p:tgtEl>
                                          <p:spTgt spid="31"/>
                                        </p:tgtEl>
                                      </p:cBhvr>
                                    </p:animEffect>
                                    <p:animScale>
                                      <p:cBhvr>
                                        <p:cTn id="47" dur="500" autoRev="1" fill="hold"/>
                                        <p:tgtEl>
                                          <p:spTgt spid="31"/>
                                        </p:tgtEl>
                                      </p:cBhvr>
                                      <p:by x="105000" y="105000"/>
                                    </p:animScale>
                                  </p:childTnLst>
                                </p:cTn>
                              </p:par>
                              <p:par>
                                <p:cTn id="48" presetID="26" presetClass="emph" presetSubtype="0" repeatCount="2000" fill="hold" grpId="0" nodeType="withEffect">
                                  <p:stCondLst>
                                    <p:cond delay="0"/>
                                  </p:stCondLst>
                                  <p:childTnLst>
                                    <p:animEffect transition="out" filter="fade">
                                      <p:cBhvr>
                                        <p:cTn id="49" dur="1000" tmFilter="0, 0; .2, .5; .8, .5; 1, 0"/>
                                        <p:tgtEl>
                                          <p:spTgt spid="42"/>
                                        </p:tgtEl>
                                      </p:cBhvr>
                                    </p:animEffect>
                                    <p:animScale>
                                      <p:cBhvr>
                                        <p:cTn id="50" dur="500" autoRev="1" fill="hold"/>
                                        <p:tgtEl>
                                          <p:spTgt spid="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7" grpId="0" animBg="1"/>
      <p:bldP spid="14" grpId="0" animBg="1"/>
      <p:bldP spid="31" grpId="0"/>
      <p:bldP spid="32" grpId="0" animBg="1"/>
      <p:bldP spid="12" grpId="0" animBg="1"/>
      <p:bldP spid="38" grpId="0" animBg="1"/>
      <p:bldP spid="39" grpId="0"/>
      <p:bldP spid="40" grpId="0"/>
      <p:bldP spid="41" grpId="0"/>
      <p:bldP spid="42" grpId="0" animBg="1"/>
      <p:bldP spid="30"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196" y="176896"/>
            <a:ext cx="6547608" cy="6547608"/>
          </a:xfrm>
          <a:prstGeom prst="rect">
            <a:avLst/>
          </a:prstGeom>
        </p:spPr>
      </p:pic>
      <p:sp>
        <p:nvSpPr>
          <p:cNvPr id="6" name="TextBox 5"/>
          <p:cNvSpPr txBox="1"/>
          <p:nvPr/>
        </p:nvSpPr>
        <p:spPr>
          <a:xfrm>
            <a:off x="6429725" y="238451"/>
            <a:ext cx="2530180" cy="52322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Watch the grid!</a:t>
            </a:r>
          </a:p>
        </p:txBody>
      </p:sp>
      <p:sp>
        <p:nvSpPr>
          <p:cNvPr id="5" name="TextBox 4"/>
          <p:cNvSpPr txBox="1"/>
          <p:nvPr/>
        </p:nvSpPr>
        <p:spPr>
          <a:xfrm>
            <a:off x="126945" y="176896"/>
            <a:ext cx="2654445" cy="584775"/>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ITRF concept</a:t>
            </a:r>
          </a:p>
        </p:txBody>
      </p:sp>
      <p:sp>
        <p:nvSpPr>
          <p:cNvPr id="7" name="TextBox 6"/>
          <p:cNvSpPr txBox="1"/>
          <p:nvPr/>
        </p:nvSpPr>
        <p:spPr>
          <a:xfrm>
            <a:off x="126945" y="5236366"/>
            <a:ext cx="2311454" cy="707886"/>
          </a:xfrm>
          <a:prstGeom prst="rect">
            <a:avLst/>
          </a:prstGeom>
          <a:noFill/>
        </p:spPr>
        <p:txBody>
          <a:bodyPr wrap="square" rtlCol="0">
            <a:noAutofit/>
          </a:bodyPr>
          <a:lstStyle/>
          <a:p>
            <a:pPr marL="16932" marR="713722" lvl="0" indent="0" algn="l" defTabSz="457200" rtl="0" eaLnBrk="1" fontAlgn="base" latinLnBrk="0" hangingPunct="1">
              <a:lnSpc>
                <a:spcPct val="100000"/>
              </a:lnSpc>
              <a:spcBef>
                <a:spcPts val="3000"/>
              </a:spcBef>
              <a:spcAft>
                <a:spcPct val="0"/>
              </a:spcAft>
              <a:buClrTx/>
              <a:buSzTx/>
              <a:buFontTx/>
              <a:buNone/>
              <a:tabLst>
                <a:tab pos="473275" algn="l"/>
                <a:tab pos="474121" algn="l"/>
                <a:tab pos="6531870" algn="l"/>
              </a:tabLst>
              <a:defRPr/>
            </a:pPr>
            <a:r>
              <a:rPr kumimoji="0" lang="en-US" sz="4000" b="0" i="1" u="none" strike="noStrike" kern="1200" cap="none" spc="-20" normalizeH="0" baseline="0" noProof="0" dirty="0">
                <a:ln>
                  <a:noFill/>
                </a:ln>
                <a:solidFill>
                  <a:srgbClr val="424242"/>
                </a:solidFill>
                <a:effectLst/>
                <a:uLnTx/>
                <a:uFill>
                  <a:solidFill>
                    <a:srgbClr val="000000"/>
                  </a:solidFill>
                </a:uFill>
                <a:latin typeface="Cambria" panose="02040503050406030204" pitchFamily="18" charset="0"/>
                <a:ea typeface="Cambria" panose="02040503050406030204" pitchFamily="18" charset="0"/>
                <a:cs typeface="Calibri"/>
              </a:rPr>
              <a:t>Drift…</a:t>
            </a:r>
          </a:p>
        </p:txBody>
      </p:sp>
      <p:sp>
        <p:nvSpPr>
          <p:cNvPr id="8" name="TextBox 7"/>
          <p:cNvSpPr txBox="1"/>
          <p:nvPr/>
        </p:nvSpPr>
        <p:spPr>
          <a:xfrm>
            <a:off x="6115050" y="6249367"/>
            <a:ext cx="1295400" cy="46166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Epoch:</a:t>
            </a:r>
          </a:p>
        </p:txBody>
      </p:sp>
    </p:spTree>
    <p:extLst>
      <p:ext uri="{BB962C8B-B14F-4D97-AF65-F5344CB8AC3E}">
        <p14:creationId xmlns:p14="http://schemas.microsoft.com/office/powerpoint/2010/main" val="61431414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750" tmFilter="0, 0; .2, .5; .8, .5; 1, 0"/>
                                        <p:tgtEl>
                                          <p:spTgt spid="6"/>
                                        </p:tgtEl>
                                      </p:cBhvr>
                                    </p:animEffect>
                                    <p:animScale>
                                      <p:cBhvr>
                                        <p:cTn id="7" dur="875" autoRev="1" fill="hold"/>
                                        <p:tgtEl>
                                          <p:spTgt spid="6"/>
                                        </p:tgtEl>
                                      </p:cBhvr>
                                      <p:by x="105000" y="105000"/>
                                    </p:animScale>
                                  </p:childTnLst>
                                </p:cTn>
                              </p:par>
                            </p:childTnLst>
                          </p:cTn>
                        </p:par>
                        <p:par>
                          <p:cTn id="8" fill="hold">
                            <p:stCondLst>
                              <p:cond delay="1750"/>
                            </p:stCondLst>
                            <p:childTnLst>
                              <p:par>
                                <p:cTn id="9" presetID="42" presetClass="entr" presetSubtype="0" fill="hold" nodeType="afterEffect">
                                  <p:stCondLst>
                                    <p:cond delay="3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2"/>
          <p:cNvSpPr txBox="1">
            <a:spLocks noGrp="1"/>
          </p:cNvSpPr>
          <p:nvPr>
            <p:ph type="title"/>
          </p:nvPr>
        </p:nvSpPr>
        <p:spPr>
          <a:xfrm>
            <a:off x="0" y="333846"/>
            <a:ext cx="9144000" cy="754908"/>
          </a:xfrm>
          <a:prstGeom prst="rect">
            <a:avLst/>
          </a:prstGeom>
        </p:spPr>
        <p:txBody>
          <a:bodyPr vert="horz" wrap="square" lIns="0" tIns="16087" rIns="0" bIns="0" numCol="1" rtlCol="0" anchor="ctr" anchorCtr="0" compatLnSpc="1">
            <a:prstTxWarp prst="textNoShape">
              <a:avLst/>
            </a:prstTxWarp>
            <a:spAutoFit/>
          </a:bodyPr>
          <a:lstStyle/>
          <a:p>
            <a:pPr marL="16933">
              <a:spcBef>
                <a:spcPts val="127"/>
              </a:spcBef>
            </a:pPr>
            <a:r>
              <a:rPr lang="en-US" sz="4800" spc="-13" dirty="0">
                <a:latin typeface="Cambria" panose="02040503050406030204" pitchFamily="18" charset="0"/>
                <a:cs typeface="Calibri"/>
              </a:rPr>
              <a:t>Euler Poles and “Plate-Fixed”</a:t>
            </a:r>
          </a:p>
        </p:txBody>
      </p:sp>
      <p:sp>
        <p:nvSpPr>
          <p:cNvPr id="12" name="TextBox 11"/>
          <p:cNvSpPr txBox="1"/>
          <p:nvPr/>
        </p:nvSpPr>
        <p:spPr bwMode="auto">
          <a:xfrm>
            <a:off x="208840" y="2609744"/>
            <a:ext cx="3530054" cy="1569660"/>
          </a:xfrm>
          <a:prstGeom prst="rect">
            <a:avLst/>
          </a:prstGeom>
          <a:noFill/>
          <a:ln w="9525">
            <a:noFill/>
            <a:miter lim="800000"/>
            <a:headEnd/>
            <a:tailEnd/>
          </a:ln>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ITRF</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Frame = constant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 Plate = rotating</a:t>
            </a:r>
          </a:p>
        </p:txBody>
      </p:sp>
      <p:sp>
        <p:nvSpPr>
          <p:cNvPr id="16" name="TextBox 15"/>
          <p:cNvSpPr txBox="1"/>
          <p:nvPr/>
        </p:nvSpPr>
        <p:spPr bwMode="auto">
          <a:xfrm>
            <a:off x="4030864" y="2609744"/>
            <a:ext cx="5113136" cy="2554545"/>
          </a:xfrm>
          <a:prstGeom prst="rect">
            <a:avLst/>
          </a:prstGeom>
          <a:noFill/>
          <a:ln w="9525">
            <a:noFill/>
            <a:miter lim="800000"/>
            <a:headEnd/>
            <a:tailEnd/>
          </a:ln>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NATRF</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Frame = rotating</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relative to ITRF</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 Plate = constant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relative to NATRF2022</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3285625491"/>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415691" y="1152105"/>
            <a:ext cx="10286766" cy="22542314"/>
            <a:chOff x="-415691" y="1152105"/>
            <a:chExt cx="10286766" cy="22542314"/>
          </a:xfrm>
        </p:grpSpPr>
        <p:pic>
          <p:nvPicPr>
            <p:cNvPr id="7" name="Picture 6"/>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87325" y="1152105"/>
              <a:ext cx="10058400" cy="5600916"/>
            </a:xfrm>
            <a:prstGeom prst="rect">
              <a:avLst/>
            </a:prstGeom>
          </p:spPr>
        </p:pic>
        <p:pic>
          <p:nvPicPr>
            <p:cNvPr id="25" name="Picture 24"/>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rot="10800000">
              <a:off x="-415691" y="18093503"/>
              <a:ext cx="10058400" cy="5600916"/>
            </a:xfrm>
            <a:prstGeom prst="rect">
              <a:avLst/>
            </a:prstGeom>
          </p:spPr>
        </p:pic>
      </p:grpSp>
      <p:grpSp>
        <p:nvGrpSpPr>
          <p:cNvPr id="2" name="Group 1"/>
          <p:cNvGrpSpPr/>
          <p:nvPr/>
        </p:nvGrpSpPr>
        <p:grpSpPr>
          <a:xfrm>
            <a:off x="-849368" y="602007"/>
            <a:ext cx="10785848" cy="6513506"/>
            <a:chOff x="-849368" y="602007"/>
            <a:chExt cx="10785848" cy="6513506"/>
          </a:xfrm>
        </p:grpSpPr>
        <p:cxnSp>
          <p:nvCxnSpPr>
            <p:cNvPr id="12" name="Straight Connector 11"/>
            <p:cNvCxnSpPr/>
            <p:nvPr/>
          </p:nvCxnSpPr>
          <p:spPr>
            <a:xfrm flipH="1">
              <a:off x="79920" y="759213"/>
              <a:ext cx="1515511" cy="588352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34643" y="786335"/>
              <a:ext cx="1245139" cy="60469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021967" y="789613"/>
              <a:ext cx="893534" cy="61206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983161" y="789613"/>
              <a:ext cx="579195" cy="61206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908904" y="789613"/>
              <a:ext cx="292060" cy="63259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34484" y="759213"/>
              <a:ext cx="78035" cy="633929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81224" y="759213"/>
              <a:ext cx="372456" cy="61510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119947" y="789613"/>
              <a:ext cx="717439" cy="62352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48858" y="759213"/>
              <a:ext cx="1099742" cy="62960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446546" y="789613"/>
              <a:ext cx="1389378" cy="62352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24369" y="786335"/>
              <a:ext cx="1735839" cy="623850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808720" y="790575"/>
              <a:ext cx="1051488" cy="314397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849368" y="789613"/>
              <a:ext cx="1760447" cy="540163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89" name="Freeform 88"/>
            <p:cNvSpPr/>
            <p:nvPr/>
          </p:nvSpPr>
          <p:spPr>
            <a:xfrm>
              <a:off x="-160020" y="602007"/>
              <a:ext cx="9475470" cy="942200"/>
            </a:xfrm>
            <a:custGeom>
              <a:avLst/>
              <a:gdLst>
                <a:gd name="connsiteX0" fmla="*/ 8930640 w 8930640"/>
                <a:gd name="connsiteY0" fmla="*/ 45720 h 829832"/>
                <a:gd name="connsiteX1" fmla="*/ 8023860 w 8930640"/>
                <a:gd name="connsiteY1" fmla="*/ 365760 h 829832"/>
                <a:gd name="connsiteX2" fmla="*/ 6705600 w 8930640"/>
                <a:gd name="connsiteY2" fmla="*/ 647700 h 829832"/>
                <a:gd name="connsiteX3" fmla="*/ 5364480 w 8930640"/>
                <a:gd name="connsiteY3" fmla="*/ 792480 h 829832"/>
                <a:gd name="connsiteX4" fmla="*/ 4000500 w 8930640"/>
                <a:gd name="connsiteY4" fmla="*/ 822960 h 829832"/>
                <a:gd name="connsiteX5" fmla="*/ 2667000 w 8930640"/>
                <a:gd name="connsiteY5" fmla="*/ 685800 h 829832"/>
                <a:gd name="connsiteX6" fmla="*/ 1348740 w 8930640"/>
                <a:gd name="connsiteY6" fmla="*/ 411480 h 829832"/>
                <a:gd name="connsiteX7" fmla="*/ 0 w 8930640"/>
                <a:gd name="connsiteY7" fmla="*/ 0 h 82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0640" h="829832">
                  <a:moveTo>
                    <a:pt x="8930640" y="45720"/>
                  </a:moveTo>
                  <a:cubicBezTo>
                    <a:pt x="8662670" y="155575"/>
                    <a:pt x="8394700" y="265430"/>
                    <a:pt x="8023860" y="365760"/>
                  </a:cubicBezTo>
                  <a:cubicBezTo>
                    <a:pt x="7653020" y="466090"/>
                    <a:pt x="7148830" y="576580"/>
                    <a:pt x="6705600" y="647700"/>
                  </a:cubicBezTo>
                  <a:cubicBezTo>
                    <a:pt x="6262370" y="718820"/>
                    <a:pt x="5815330" y="763270"/>
                    <a:pt x="5364480" y="792480"/>
                  </a:cubicBezTo>
                  <a:cubicBezTo>
                    <a:pt x="4913630" y="821690"/>
                    <a:pt x="4450080" y="840740"/>
                    <a:pt x="4000500" y="822960"/>
                  </a:cubicBezTo>
                  <a:cubicBezTo>
                    <a:pt x="3550920" y="805180"/>
                    <a:pt x="3108960" y="754380"/>
                    <a:pt x="2667000" y="685800"/>
                  </a:cubicBezTo>
                  <a:cubicBezTo>
                    <a:pt x="2225040" y="617220"/>
                    <a:pt x="1793240" y="525780"/>
                    <a:pt x="1348740" y="411480"/>
                  </a:cubicBezTo>
                  <a:cubicBezTo>
                    <a:pt x="904240" y="297180"/>
                    <a:pt x="120650" y="55880"/>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Freeform 94"/>
            <p:cNvSpPr/>
            <p:nvPr/>
          </p:nvSpPr>
          <p:spPr>
            <a:xfrm>
              <a:off x="-160020" y="1682115"/>
              <a:ext cx="9547059" cy="876459"/>
            </a:xfrm>
            <a:custGeom>
              <a:avLst/>
              <a:gdLst>
                <a:gd name="connsiteX0" fmla="*/ 0 w 9547059"/>
                <a:gd name="connsiteY0" fmla="*/ 0 h 876459"/>
                <a:gd name="connsiteX1" fmla="*/ 708660 w 9547059"/>
                <a:gd name="connsiteY1" fmla="*/ 243840 h 876459"/>
                <a:gd name="connsiteX2" fmla="*/ 2133600 w 9547059"/>
                <a:gd name="connsiteY2" fmla="*/ 617220 h 876459"/>
                <a:gd name="connsiteX3" fmla="*/ 3566160 w 9547059"/>
                <a:gd name="connsiteY3" fmla="*/ 807720 h 876459"/>
                <a:gd name="connsiteX4" fmla="*/ 5029200 w 9547059"/>
                <a:gd name="connsiteY4" fmla="*/ 876300 h 876459"/>
                <a:gd name="connsiteX5" fmla="*/ 6477000 w 9547059"/>
                <a:gd name="connsiteY5" fmla="*/ 792480 h 876459"/>
                <a:gd name="connsiteX6" fmla="*/ 7932420 w 9547059"/>
                <a:gd name="connsiteY6" fmla="*/ 556260 h 876459"/>
                <a:gd name="connsiteX7" fmla="*/ 9334500 w 9547059"/>
                <a:gd name="connsiteY7" fmla="*/ 152400 h 876459"/>
                <a:gd name="connsiteX8" fmla="*/ 9517380 w 9547059"/>
                <a:gd name="connsiteY8" fmla="*/ 91440 h 87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7059" h="876459">
                  <a:moveTo>
                    <a:pt x="0" y="0"/>
                  </a:moveTo>
                  <a:cubicBezTo>
                    <a:pt x="176530" y="70485"/>
                    <a:pt x="353060" y="140970"/>
                    <a:pt x="708660" y="243840"/>
                  </a:cubicBezTo>
                  <a:cubicBezTo>
                    <a:pt x="1064260" y="346710"/>
                    <a:pt x="1657350" y="523240"/>
                    <a:pt x="2133600" y="617220"/>
                  </a:cubicBezTo>
                  <a:cubicBezTo>
                    <a:pt x="2609850" y="711200"/>
                    <a:pt x="3083560" y="764540"/>
                    <a:pt x="3566160" y="807720"/>
                  </a:cubicBezTo>
                  <a:cubicBezTo>
                    <a:pt x="4048760" y="850900"/>
                    <a:pt x="4544060" y="878840"/>
                    <a:pt x="5029200" y="876300"/>
                  </a:cubicBezTo>
                  <a:cubicBezTo>
                    <a:pt x="5514340" y="873760"/>
                    <a:pt x="5993130" y="845820"/>
                    <a:pt x="6477000" y="792480"/>
                  </a:cubicBezTo>
                  <a:cubicBezTo>
                    <a:pt x="6960870" y="739140"/>
                    <a:pt x="7456170" y="662940"/>
                    <a:pt x="7932420" y="556260"/>
                  </a:cubicBezTo>
                  <a:cubicBezTo>
                    <a:pt x="8408670" y="449580"/>
                    <a:pt x="9070340" y="229870"/>
                    <a:pt x="9334500" y="152400"/>
                  </a:cubicBezTo>
                  <a:cubicBezTo>
                    <a:pt x="9598660" y="74930"/>
                    <a:pt x="9558020" y="83185"/>
                    <a:pt x="9517380" y="9144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Freeform 95"/>
            <p:cNvSpPr/>
            <p:nvPr/>
          </p:nvSpPr>
          <p:spPr>
            <a:xfrm>
              <a:off x="-373380" y="2710815"/>
              <a:ext cx="10035540" cy="895564"/>
            </a:xfrm>
            <a:custGeom>
              <a:avLst/>
              <a:gdLst>
                <a:gd name="connsiteX0" fmla="*/ 10035540 w 10035540"/>
                <a:gd name="connsiteY0" fmla="*/ 45720 h 895564"/>
                <a:gd name="connsiteX1" fmla="*/ 9852660 w 10035540"/>
                <a:gd name="connsiteY1" fmla="*/ 114300 h 895564"/>
                <a:gd name="connsiteX2" fmla="*/ 9113520 w 10035540"/>
                <a:gd name="connsiteY2" fmla="*/ 327660 h 895564"/>
                <a:gd name="connsiteX3" fmla="*/ 7574280 w 10035540"/>
                <a:gd name="connsiteY3" fmla="*/ 670560 h 895564"/>
                <a:gd name="connsiteX4" fmla="*/ 6012180 w 10035540"/>
                <a:gd name="connsiteY4" fmla="*/ 861060 h 895564"/>
                <a:gd name="connsiteX5" fmla="*/ 4457700 w 10035540"/>
                <a:gd name="connsiteY5" fmla="*/ 883920 h 895564"/>
                <a:gd name="connsiteX6" fmla="*/ 2895600 w 10035540"/>
                <a:gd name="connsiteY6" fmla="*/ 731520 h 895564"/>
                <a:gd name="connsiteX7" fmla="*/ 1348740 w 10035540"/>
                <a:gd name="connsiteY7" fmla="*/ 426720 h 895564"/>
                <a:gd name="connsiteX8" fmla="*/ 0 w 10035540"/>
                <a:gd name="connsiteY8" fmla="*/ 0 h 89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5540" h="895564">
                  <a:moveTo>
                    <a:pt x="10035540" y="45720"/>
                  </a:moveTo>
                  <a:cubicBezTo>
                    <a:pt x="10020935" y="56515"/>
                    <a:pt x="10006330" y="67310"/>
                    <a:pt x="9852660" y="114300"/>
                  </a:cubicBezTo>
                  <a:cubicBezTo>
                    <a:pt x="9698990" y="161290"/>
                    <a:pt x="9493250" y="234950"/>
                    <a:pt x="9113520" y="327660"/>
                  </a:cubicBezTo>
                  <a:cubicBezTo>
                    <a:pt x="8733790" y="420370"/>
                    <a:pt x="8091170" y="581660"/>
                    <a:pt x="7574280" y="670560"/>
                  </a:cubicBezTo>
                  <a:cubicBezTo>
                    <a:pt x="7057390" y="759460"/>
                    <a:pt x="6531610" y="825500"/>
                    <a:pt x="6012180" y="861060"/>
                  </a:cubicBezTo>
                  <a:cubicBezTo>
                    <a:pt x="5492750" y="896620"/>
                    <a:pt x="4977130" y="905510"/>
                    <a:pt x="4457700" y="883920"/>
                  </a:cubicBezTo>
                  <a:cubicBezTo>
                    <a:pt x="3938270" y="862330"/>
                    <a:pt x="3413760" y="807720"/>
                    <a:pt x="2895600" y="731520"/>
                  </a:cubicBezTo>
                  <a:cubicBezTo>
                    <a:pt x="2377440" y="655320"/>
                    <a:pt x="1831340" y="548640"/>
                    <a:pt x="1348740" y="426720"/>
                  </a:cubicBezTo>
                  <a:cubicBezTo>
                    <a:pt x="866140" y="304800"/>
                    <a:pt x="433070" y="152400"/>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Freeform 96"/>
            <p:cNvSpPr/>
            <p:nvPr/>
          </p:nvSpPr>
          <p:spPr>
            <a:xfrm>
              <a:off x="-487680" y="3769995"/>
              <a:ext cx="10370820" cy="872529"/>
            </a:xfrm>
            <a:custGeom>
              <a:avLst/>
              <a:gdLst>
                <a:gd name="connsiteX0" fmla="*/ 10370820 w 10370820"/>
                <a:gd name="connsiteY0" fmla="*/ 0 h 872529"/>
                <a:gd name="connsiteX1" fmla="*/ 9509760 w 10370820"/>
                <a:gd name="connsiteY1" fmla="*/ 281940 h 872529"/>
                <a:gd name="connsiteX2" fmla="*/ 7856220 w 10370820"/>
                <a:gd name="connsiteY2" fmla="*/ 640080 h 872529"/>
                <a:gd name="connsiteX3" fmla="*/ 6202680 w 10370820"/>
                <a:gd name="connsiteY3" fmla="*/ 845820 h 872529"/>
                <a:gd name="connsiteX4" fmla="*/ 4518660 w 10370820"/>
                <a:gd name="connsiteY4" fmla="*/ 853440 h 872529"/>
                <a:gd name="connsiteX5" fmla="*/ 2865120 w 10370820"/>
                <a:gd name="connsiteY5" fmla="*/ 693420 h 872529"/>
                <a:gd name="connsiteX6" fmla="*/ 1211580 w 10370820"/>
                <a:gd name="connsiteY6" fmla="*/ 358140 h 872529"/>
                <a:gd name="connsiteX7" fmla="*/ 0 w 10370820"/>
                <a:gd name="connsiteY7" fmla="*/ 7620 h 8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0820" h="872529">
                  <a:moveTo>
                    <a:pt x="10370820" y="0"/>
                  </a:moveTo>
                  <a:cubicBezTo>
                    <a:pt x="10149840" y="87630"/>
                    <a:pt x="9928860" y="175260"/>
                    <a:pt x="9509760" y="281940"/>
                  </a:cubicBezTo>
                  <a:cubicBezTo>
                    <a:pt x="9090660" y="388620"/>
                    <a:pt x="8407400" y="546100"/>
                    <a:pt x="7856220" y="640080"/>
                  </a:cubicBezTo>
                  <a:cubicBezTo>
                    <a:pt x="7305040" y="734060"/>
                    <a:pt x="6758940" y="810260"/>
                    <a:pt x="6202680" y="845820"/>
                  </a:cubicBezTo>
                  <a:cubicBezTo>
                    <a:pt x="5646420" y="881380"/>
                    <a:pt x="5074920" y="878840"/>
                    <a:pt x="4518660" y="853440"/>
                  </a:cubicBezTo>
                  <a:cubicBezTo>
                    <a:pt x="3962400" y="828040"/>
                    <a:pt x="3416300" y="775970"/>
                    <a:pt x="2865120" y="693420"/>
                  </a:cubicBezTo>
                  <a:cubicBezTo>
                    <a:pt x="2313940" y="610870"/>
                    <a:pt x="1689100" y="472440"/>
                    <a:pt x="1211580" y="358140"/>
                  </a:cubicBezTo>
                  <a:cubicBezTo>
                    <a:pt x="734060" y="243840"/>
                    <a:pt x="367030" y="125730"/>
                    <a:pt x="0" y="762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Freeform 97"/>
            <p:cNvSpPr/>
            <p:nvPr/>
          </p:nvSpPr>
          <p:spPr>
            <a:xfrm>
              <a:off x="-571677" y="4829027"/>
              <a:ext cx="10508157" cy="843495"/>
            </a:xfrm>
            <a:custGeom>
              <a:avLst/>
              <a:gdLst>
                <a:gd name="connsiteX0" fmla="*/ 177 w 10508157"/>
                <a:gd name="connsiteY0" fmla="*/ 148 h 843495"/>
                <a:gd name="connsiteX1" fmla="*/ 160197 w 10508157"/>
                <a:gd name="connsiteY1" fmla="*/ 45868 h 843495"/>
                <a:gd name="connsiteX2" fmla="*/ 1036497 w 10508157"/>
                <a:gd name="connsiteY2" fmla="*/ 312568 h 843495"/>
                <a:gd name="connsiteX3" fmla="*/ 2789097 w 10508157"/>
                <a:gd name="connsiteY3" fmla="*/ 663088 h 843495"/>
                <a:gd name="connsiteX4" fmla="*/ 4595037 w 10508157"/>
                <a:gd name="connsiteY4" fmla="*/ 830728 h 843495"/>
                <a:gd name="connsiteX5" fmla="*/ 6355257 w 10508157"/>
                <a:gd name="connsiteY5" fmla="*/ 807868 h 843495"/>
                <a:gd name="connsiteX6" fmla="*/ 8130717 w 10508157"/>
                <a:gd name="connsiteY6" fmla="*/ 617368 h 843495"/>
                <a:gd name="connsiteX7" fmla="*/ 9860457 w 10508157"/>
                <a:gd name="connsiteY7" fmla="*/ 198268 h 843495"/>
                <a:gd name="connsiteX8" fmla="*/ 10508157 w 10508157"/>
                <a:gd name="connsiteY8" fmla="*/ 15388 h 84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157" h="843495">
                  <a:moveTo>
                    <a:pt x="177" y="148"/>
                  </a:moveTo>
                  <a:cubicBezTo>
                    <a:pt x="-6173" y="-3027"/>
                    <a:pt x="160197" y="45868"/>
                    <a:pt x="160197" y="45868"/>
                  </a:cubicBezTo>
                  <a:cubicBezTo>
                    <a:pt x="332917" y="97938"/>
                    <a:pt x="598347" y="209698"/>
                    <a:pt x="1036497" y="312568"/>
                  </a:cubicBezTo>
                  <a:cubicBezTo>
                    <a:pt x="1474647" y="415438"/>
                    <a:pt x="2196007" y="576728"/>
                    <a:pt x="2789097" y="663088"/>
                  </a:cubicBezTo>
                  <a:cubicBezTo>
                    <a:pt x="3382187" y="749448"/>
                    <a:pt x="4000677" y="806598"/>
                    <a:pt x="4595037" y="830728"/>
                  </a:cubicBezTo>
                  <a:cubicBezTo>
                    <a:pt x="5189397" y="854858"/>
                    <a:pt x="5765977" y="843428"/>
                    <a:pt x="6355257" y="807868"/>
                  </a:cubicBezTo>
                  <a:cubicBezTo>
                    <a:pt x="6944537" y="772308"/>
                    <a:pt x="7546517" y="718968"/>
                    <a:pt x="8130717" y="617368"/>
                  </a:cubicBezTo>
                  <a:cubicBezTo>
                    <a:pt x="8714917" y="515768"/>
                    <a:pt x="9464217" y="298598"/>
                    <a:pt x="9860457" y="198268"/>
                  </a:cubicBezTo>
                  <a:cubicBezTo>
                    <a:pt x="10256697" y="97938"/>
                    <a:pt x="10382427" y="56663"/>
                    <a:pt x="10508157" y="15388"/>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Freeform 98"/>
            <p:cNvSpPr/>
            <p:nvPr/>
          </p:nvSpPr>
          <p:spPr>
            <a:xfrm>
              <a:off x="-807720" y="5835015"/>
              <a:ext cx="10706100" cy="854006"/>
            </a:xfrm>
            <a:custGeom>
              <a:avLst/>
              <a:gdLst>
                <a:gd name="connsiteX0" fmla="*/ 10706100 w 10706100"/>
                <a:gd name="connsiteY0" fmla="*/ 91440 h 854006"/>
                <a:gd name="connsiteX1" fmla="*/ 10393680 w 10706100"/>
                <a:gd name="connsiteY1" fmla="*/ 182880 h 854006"/>
                <a:gd name="connsiteX2" fmla="*/ 9464040 w 10706100"/>
                <a:gd name="connsiteY2" fmla="*/ 419100 h 854006"/>
                <a:gd name="connsiteX3" fmla="*/ 7589520 w 10706100"/>
                <a:gd name="connsiteY3" fmla="*/ 739140 h 854006"/>
                <a:gd name="connsiteX4" fmla="*/ 5715000 w 10706100"/>
                <a:gd name="connsiteY4" fmla="*/ 853440 h 854006"/>
                <a:gd name="connsiteX5" fmla="*/ 3817620 w 10706100"/>
                <a:gd name="connsiteY5" fmla="*/ 769620 h 854006"/>
                <a:gd name="connsiteX6" fmla="*/ 1935480 w 10706100"/>
                <a:gd name="connsiteY6" fmla="*/ 495300 h 854006"/>
                <a:gd name="connsiteX7" fmla="*/ 1028700 w 10706100"/>
                <a:gd name="connsiteY7" fmla="*/ 297180 h 854006"/>
                <a:gd name="connsiteX8" fmla="*/ 594360 w 10706100"/>
                <a:gd name="connsiteY8" fmla="*/ 175260 h 854006"/>
                <a:gd name="connsiteX9" fmla="*/ 0 w 10706100"/>
                <a:gd name="connsiteY9" fmla="*/ 0 h 8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0" h="854006">
                  <a:moveTo>
                    <a:pt x="10706100" y="91440"/>
                  </a:moveTo>
                  <a:cubicBezTo>
                    <a:pt x="10653395" y="109855"/>
                    <a:pt x="10393680" y="182880"/>
                    <a:pt x="10393680" y="182880"/>
                  </a:cubicBezTo>
                  <a:cubicBezTo>
                    <a:pt x="10186670" y="237490"/>
                    <a:pt x="9931400" y="326390"/>
                    <a:pt x="9464040" y="419100"/>
                  </a:cubicBezTo>
                  <a:cubicBezTo>
                    <a:pt x="8996680" y="511810"/>
                    <a:pt x="8214360" y="666750"/>
                    <a:pt x="7589520" y="739140"/>
                  </a:cubicBezTo>
                  <a:cubicBezTo>
                    <a:pt x="6964680" y="811530"/>
                    <a:pt x="6343650" y="848360"/>
                    <a:pt x="5715000" y="853440"/>
                  </a:cubicBezTo>
                  <a:cubicBezTo>
                    <a:pt x="5086350" y="858520"/>
                    <a:pt x="4447540" y="829310"/>
                    <a:pt x="3817620" y="769620"/>
                  </a:cubicBezTo>
                  <a:cubicBezTo>
                    <a:pt x="3187700" y="709930"/>
                    <a:pt x="2400300" y="574040"/>
                    <a:pt x="1935480" y="495300"/>
                  </a:cubicBezTo>
                  <a:cubicBezTo>
                    <a:pt x="1470660" y="416560"/>
                    <a:pt x="1252220" y="350520"/>
                    <a:pt x="1028700" y="297180"/>
                  </a:cubicBezTo>
                  <a:cubicBezTo>
                    <a:pt x="805180" y="243840"/>
                    <a:pt x="594360" y="175260"/>
                    <a:pt x="594360" y="175260"/>
                  </a:cubicBezTo>
                  <a:lnTo>
                    <a:pt x="0" y="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5" name="TextBox 104"/>
          <p:cNvSpPr txBox="1"/>
          <p:nvPr/>
        </p:nvSpPr>
        <p:spPr>
          <a:xfrm>
            <a:off x="0" y="1"/>
            <a:ext cx="9144000" cy="637371"/>
          </a:xfrm>
          <a:prstGeom prst="rect">
            <a:avLst/>
          </a:prstGeom>
          <a:solidFill>
            <a:schemeClr val="bg1"/>
          </a:solidFill>
        </p:spPr>
        <p:txBody>
          <a:bodyPr wrap="square"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ITRF</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constant frame, rotating plate</a:t>
            </a:r>
          </a:p>
        </p:txBody>
      </p:sp>
    </p:spTree>
    <p:extLst>
      <p:ext uri="{BB962C8B-B14F-4D97-AF65-F5344CB8AC3E}">
        <p14:creationId xmlns:p14="http://schemas.microsoft.com/office/powerpoint/2010/main" val="171509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849368" y="602007"/>
            <a:ext cx="10785848" cy="23092412"/>
            <a:chOff x="-849368" y="602007"/>
            <a:chExt cx="10785848" cy="23092412"/>
          </a:xfrm>
        </p:grpSpPr>
        <p:grpSp>
          <p:nvGrpSpPr>
            <p:cNvPr id="4" name="Group 3"/>
            <p:cNvGrpSpPr/>
            <p:nvPr/>
          </p:nvGrpSpPr>
          <p:grpSpPr>
            <a:xfrm>
              <a:off x="-415691" y="1152105"/>
              <a:ext cx="10286766" cy="22542314"/>
              <a:chOff x="-415691" y="1152105"/>
              <a:chExt cx="10286766" cy="22542314"/>
            </a:xfrm>
          </p:grpSpPr>
          <p:pic>
            <p:nvPicPr>
              <p:cNvPr id="7" name="Picture 6"/>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87325" y="1152105"/>
                <a:ext cx="10058400" cy="5600916"/>
              </a:xfrm>
              <a:prstGeom prst="rect">
                <a:avLst/>
              </a:prstGeom>
            </p:spPr>
          </p:pic>
          <p:pic>
            <p:nvPicPr>
              <p:cNvPr id="25" name="Picture 24"/>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rot="10800000">
                <a:off x="-415691" y="18093503"/>
                <a:ext cx="10058400" cy="5600916"/>
              </a:xfrm>
              <a:prstGeom prst="rect">
                <a:avLst/>
              </a:prstGeom>
            </p:spPr>
          </p:pic>
        </p:grpSp>
        <p:cxnSp>
          <p:nvCxnSpPr>
            <p:cNvPr id="12" name="Straight Connector 11"/>
            <p:cNvCxnSpPr/>
            <p:nvPr/>
          </p:nvCxnSpPr>
          <p:spPr>
            <a:xfrm flipH="1">
              <a:off x="79920" y="759213"/>
              <a:ext cx="1515511" cy="58835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34643" y="786335"/>
              <a:ext cx="1245139" cy="6046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021967" y="789613"/>
              <a:ext cx="893534" cy="6120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983161" y="789613"/>
              <a:ext cx="579195" cy="6120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908904" y="789613"/>
              <a:ext cx="292060" cy="6325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34484" y="759213"/>
              <a:ext cx="78035" cy="63392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81224" y="759213"/>
              <a:ext cx="372456" cy="61510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119947" y="789613"/>
              <a:ext cx="717439" cy="6235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48858" y="759213"/>
              <a:ext cx="1099742" cy="62960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446546" y="789613"/>
              <a:ext cx="1389378" cy="6235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24369" y="786335"/>
              <a:ext cx="1735839" cy="62385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808720" y="790575"/>
              <a:ext cx="1051488" cy="31439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849368" y="789613"/>
              <a:ext cx="1760447" cy="54016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Freeform 88"/>
            <p:cNvSpPr/>
            <p:nvPr/>
          </p:nvSpPr>
          <p:spPr>
            <a:xfrm>
              <a:off x="-160020" y="602007"/>
              <a:ext cx="9475470" cy="942200"/>
            </a:xfrm>
            <a:custGeom>
              <a:avLst/>
              <a:gdLst>
                <a:gd name="connsiteX0" fmla="*/ 8930640 w 8930640"/>
                <a:gd name="connsiteY0" fmla="*/ 45720 h 829832"/>
                <a:gd name="connsiteX1" fmla="*/ 8023860 w 8930640"/>
                <a:gd name="connsiteY1" fmla="*/ 365760 h 829832"/>
                <a:gd name="connsiteX2" fmla="*/ 6705600 w 8930640"/>
                <a:gd name="connsiteY2" fmla="*/ 647700 h 829832"/>
                <a:gd name="connsiteX3" fmla="*/ 5364480 w 8930640"/>
                <a:gd name="connsiteY3" fmla="*/ 792480 h 829832"/>
                <a:gd name="connsiteX4" fmla="*/ 4000500 w 8930640"/>
                <a:gd name="connsiteY4" fmla="*/ 822960 h 829832"/>
                <a:gd name="connsiteX5" fmla="*/ 2667000 w 8930640"/>
                <a:gd name="connsiteY5" fmla="*/ 685800 h 829832"/>
                <a:gd name="connsiteX6" fmla="*/ 1348740 w 8930640"/>
                <a:gd name="connsiteY6" fmla="*/ 411480 h 829832"/>
                <a:gd name="connsiteX7" fmla="*/ 0 w 8930640"/>
                <a:gd name="connsiteY7" fmla="*/ 0 h 82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0640" h="829832">
                  <a:moveTo>
                    <a:pt x="8930640" y="45720"/>
                  </a:moveTo>
                  <a:cubicBezTo>
                    <a:pt x="8662670" y="155575"/>
                    <a:pt x="8394700" y="265430"/>
                    <a:pt x="8023860" y="365760"/>
                  </a:cubicBezTo>
                  <a:cubicBezTo>
                    <a:pt x="7653020" y="466090"/>
                    <a:pt x="7148830" y="576580"/>
                    <a:pt x="6705600" y="647700"/>
                  </a:cubicBezTo>
                  <a:cubicBezTo>
                    <a:pt x="6262370" y="718820"/>
                    <a:pt x="5815330" y="763270"/>
                    <a:pt x="5364480" y="792480"/>
                  </a:cubicBezTo>
                  <a:cubicBezTo>
                    <a:pt x="4913630" y="821690"/>
                    <a:pt x="4450080" y="840740"/>
                    <a:pt x="4000500" y="822960"/>
                  </a:cubicBezTo>
                  <a:cubicBezTo>
                    <a:pt x="3550920" y="805180"/>
                    <a:pt x="3108960" y="754380"/>
                    <a:pt x="2667000" y="685800"/>
                  </a:cubicBezTo>
                  <a:cubicBezTo>
                    <a:pt x="2225040" y="617220"/>
                    <a:pt x="1793240" y="525780"/>
                    <a:pt x="1348740" y="411480"/>
                  </a:cubicBezTo>
                  <a:cubicBezTo>
                    <a:pt x="904240" y="297180"/>
                    <a:pt x="120650" y="55880"/>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Freeform 94"/>
            <p:cNvSpPr/>
            <p:nvPr/>
          </p:nvSpPr>
          <p:spPr>
            <a:xfrm>
              <a:off x="-160020" y="1682115"/>
              <a:ext cx="9547059" cy="876459"/>
            </a:xfrm>
            <a:custGeom>
              <a:avLst/>
              <a:gdLst>
                <a:gd name="connsiteX0" fmla="*/ 0 w 9547059"/>
                <a:gd name="connsiteY0" fmla="*/ 0 h 876459"/>
                <a:gd name="connsiteX1" fmla="*/ 708660 w 9547059"/>
                <a:gd name="connsiteY1" fmla="*/ 243840 h 876459"/>
                <a:gd name="connsiteX2" fmla="*/ 2133600 w 9547059"/>
                <a:gd name="connsiteY2" fmla="*/ 617220 h 876459"/>
                <a:gd name="connsiteX3" fmla="*/ 3566160 w 9547059"/>
                <a:gd name="connsiteY3" fmla="*/ 807720 h 876459"/>
                <a:gd name="connsiteX4" fmla="*/ 5029200 w 9547059"/>
                <a:gd name="connsiteY4" fmla="*/ 876300 h 876459"/>
                <a:gd name="connsiteX5" fmla="*/ 6477000 w 9547059"/>
                <a:gd name="connsiteY5" fmla="*/ 792480 h 876459"/>
                <a:gd name="connsiteX6" fmla="*/ 7932420 w 9547059"/>
                <a:gd name="connsiteY6" fmla="*/ 556260 h 876459"/>
                <a:gd name="connsiteX7" fmla="*/ 9334500 w 9547059"/>
                <a:gd name="connsiteY7" fmla="*/ 152400 h 876459"/>
                <a:gd name="connsiteX8" fmla="*/ 9517380 w 9547059"/>
                <a:gd name="connsiteY8" fmla="*/ 91440 h 87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7059" h="876459">
                  <a:moveTo>
                    <a:pt x="0" y="0"/>
                  </a:moveTo>
                  <a:cubicBezTo>
                    <a:pt x="176530" y="70485"/>
                    <a:pt x="353060" y="140970"/>
                    <a:pt x="708660" y="243840"/>
                  </a:cubicBezTo>
                  <a:cubicBezTo>
                    <a:pt x="1064260" y="346710"/>
                    <a:pt x="1657350" y="523240"/>
                    <a:pt x="2133600" y="617220"/>
                  </a:cubicBezTo>
                  <a:cubicBezTo>
                    <a:pt x="2609850" y="711200"/>
                    <a:pt x="3083560" y="764540"/>
                    <a:pt x="3566160" y="807720"/>
                  </a:cubicBezTo>
                  <a:cubicBezTo>
                    <a:pt x="4048760" y="850900"/>
                    <a:pt x="4544060" y="878840"/>
                    <a:pt x="5029200" y="876300"/>
                  </a:cubicBezTo>
                  <a:cubicBezTo>
                    <a:pt x="5514340" y="873760"/>
                    <a:pt x="5993130" y="845820"/>
                    <a:pt x="6477000" y="792480"/>
                  </a:cubicBezTo>
                  <a:cubicBezTo>
                    <a:pt x="6960870" y="739140"/>
                    <a:pt x="7456170" y="662940"/>
                    <a:pt x="7932420" y="556260"/>
                  </a:cubicBezTo>
                  <a:cubicBezTo>
                    <a:pt x="8408670" y="449580"/>
                    <a:pt x="9070340" y="229870"/>
                    <a:pt x="9334500" y="152400"/>
                  </a:cubicBezTo>
                  <a:cubicBezTo>
                    <a:pt x="9598660" y="74930"/>
                    <a:pt x="9558020" y="83185"/>
                    <a:pt x="9517380" y="9144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Freeform 95"/>
            <p:cNvSpPr/>
            <p:nvPr/>
          </p:nvSpPr>
          <p:spPr>
            <a:xfrm>
              <a:off x="-373380" y="2710815"/>
              <a:ext cx="10035540" cy="895564"/>
            </a:xfrm>
            <a:custGeom>
              <a:avLst/>
              <a:gdLst>
                <a:gd name="connsiteX0" fmla="*/ 10035540 w 10035540"/>
                <a:gd name="connsiteY0" fmla="*/ 45720 h 895564"/>
                <a:gd name="connsiteX1" fmla="*/ 9852660 w 10035540"/>
                <a:gd name="connsiteY1" fmla="*/ 114300 h 895564"/>
                <a:gd name="connsiteX2" fmla="*/ 9113520 w 10035540"/>
                <a:gd name="connsiteY2" fmla="*/ 327660 h 895564"/>
                <a:gd name="connsiteX3" fmla="*/ 7574280 w 10035540"/>
                <a:gd name="connsiteY3" fmla="*/ 670560 h 895564"/>
                <a:gd name="connsiteX4" fmla="*/ 6012180 w 10035540"/>
                <a:gd name="connsiteY4" fmla="*/ 861060 h 895564"/>
                <a:gd name="connsiteX5" fmla="*/ 4457700 w 10035540"/>
                <a:gd name="connsiteY5" fmla="*/ 883920 h 895564"/>
                <a:gd name="connsiteX6" fmla="*/ 2895600 w 10035540"/>
                <a:gd name="connsiteY6" fmla="*/ 731520 h 895564"/>
                <a:gd name="connsiteX7" fmla="*/ 1348740 w 10035540"/>
                <a:gd name="connsiteY7" fmla="*/ 426720 h 895564"/>
                <a:gd name="connsiteX8" fmla="*/ 0 w 10035540"/>
                <a:gd name="connsiteY8" fmla="*/ 0 h 89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5540" h="895564">
                  <a:moveTo>
                    <a:pt x="10035540" y="45720"/>
                  </a:moveTo>
                  <a:cubicBezTo>
                    <a:pt x="10020935" y="56515"/>
                    <a:pt x="10006330" y="67310"/>
                    <a:pt x="9852660" y="114300"/>
                  </a:cubicBezTo>
                  <a:cubicBezTo>
                    <a:pt x="9698990" y="161290"/>
                    <a:pt x="9493250" y="234950"/>
                    <a:pt x="9113520" y="327660"/>
                  </a:cubicBezTo>
                  <a:cubicBezTo>
                    <a:pt x="8733790" y="420370"/>
                    <a:pt x="8091170" y="581660"/>
                    <a:pt x="7574280" y="670560"/>
                  </a:cubicBezTo>
                  <a:cubicBezTo>
                    <a:pt x="7057390" y="759460"/>
                    <a:pt x="6531610" y="825500"/>
                    <a:pt x="6012180" y="861060"/>
                  </a:cubicBezTo>
                  <a:cubicBezTo>
                    <a:pt x="5492750" y="896620"/>
                    <a:pt x="4977130" y="905510"/>
                    <a:pt x="4457700" y="883920"/>
                  </a:cubicBezTo>
                  <a:cubicBezTo>
                    <a:pt x="3938270" y="862330"/>
                    <a:pt x="3413760" y="807720"/>
                    <a:pt x="2895600" y="731520"/>
                  </a:cubicBezTo>
                  <a:cubicBezTo>
                    <a:pt x="2377440" y="655320"/>
                    <a:pt x="1831340" y="548640"/>
                    <a:pt x="1348740" y="426720"/>
                  </a:cubicBezTo>
                  <a:cubicBezTo>
                    <a:pt x="866140" y="304800"/>
                    <a:pt x="433070" y="152400"/>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Freeform 96"/>
            <p:cNvSpPr/>
            <p:nvPr/>
          </p:nvSpPr>
          <p:spPr>
            <a:xfrm>
              <a:off x="-487680" y="3769995"/>
              <a:ext cx="10370820" cy="872529"/>
            </a:xfrm>
            <a:custGeom>
              <a:avLst/>
              <a:gdLst>
                <a:gd name="connsiteX0" fmla="*/ 10370820 w 10370820"/>
                <a:gd name="connsiteY0" fmla="*/ 0 h 872529"/>
                <a:gd name="connsiteX1" fmla="*/ 9509760 w 10370820"/>
                <a:gd name="connsiteY1" fmla="*/ 281940 h 872529"/>
                <a:gd name="connsiteX2" fmla="*/ 7856220 w 10370820"/>
                <a:gd name="connsiteY2" fmla="*/ 640080 h 872529"/>
                <a:gd name="connsiteX3" fmla="*/ 6202680 w 10370820"/>
                <a:gd name="connsiteY3" fmla="*/ 845820 h 872529"/>
                <a:gd name="connsiteX4" fmla="*/ 4518660 w 10370820"/>
                <a:gd name="connsiteY4" fmla="*/ 853440 h 872529"/>
                <a:gd name="connsiteX5" fmla="*/ 2865120 w 10370820"/>
                <a:gd name="connsiteY5" fmla="*/ 693420 h 872529"/>
                <a:gd name="connsiteX6" fmla="*/ 1211580 w 10370820"/>
                <a:gd name="connsiteY6" fmla="*/ 358140 h 872529"/>
                <a:gd name="connsiteX7" fmla="*/ 0 w 10370820"/>
                <a:gd name="connsiteY7" fmla="*/ 7620 h 8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0820" h="872529">
                  <a:moveTo>
                    <a:pt x="10370820" y="0"/>
                  </a:moveTo>
                  <a:cubicBezTo>
                    <a:pt x="10149840" y="87630"/>
                    <a:pt x="9928860" y="175260"/>
                    <a:pt x="9509760" y="281940"/>
                  </a:cubicBezTo>
                  <a:cubicBezTo>
                    <a:pt x="9090660" y="388620"/>
                    <a:pt x="8407400" y="546100"/>
                    <a:pt x="7856220" y="640080"/>
                  </a:cubicBezTo>
                  <a:cubicBezTo>
                    <a:pt x="7305040" y="734060"/>
                    <a:pt x="6758940" y="810260"/>
                    <a:pt x="6202680" y="845820"/>
                  </a:cubicBezTo>
                  <a:cubicBezTo>
                    <a:pt x="5646420" y="881380"/>
                    <a:pt x="5074920" y="878840"/>
                    <a:pt x="4518660" y="853440"/>
                  </a:cubicBezTo>
                  <a:cubicBezTo>
                    <a:pt x="3962400" y="828040"/>
                    <a:pt x="3416300" y="775970"/>
                    <a:pt x="2865120" y="693420"/>
                  </a:cubicBezTo>
                  <a:cubicBezTo>
                    <a:pt x="2313940" y="610870"/>
                    <a:pt x="1689100" y="472440"/>
                    <a:pt x="1211580" y="358140"/>
                  </a:cubicBezTo>
                  <a:cubicBezTo>
                    <a:pt x="734060" y="243840"/>
                    <a:pt x="367030" y="125730"/>
                    <a:pt x="0" y="762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Freeform 97"/>
            <p:cNvSpPr/>
            <p:nvPr/>
          </p:nvSpPr>
          <p:spPr>
            <a:xfrm>
              <a:off x="-571677" y="4829027"/>
              <a:ext cx="10508157" cy="843495"/>
            </a:xfrm>
            <a:custGeom>
              <a:avLst/>
              <a:gdLst>
                <a:gd name="connsiteX0" fmla="*/ 177 w 10508157"/>
                <a:gd name="connsiteY0" fmla="*/ 148 h 843495"/>
                <a:gd name="connsiteX1" fmla="*/ 160197 w 10508157"/>
                <a:gd name="connsiteY1" fmla="*/ 45868 h 843495"/>
                <a:gd name="connsiteX2" fmla="*/ 1036497 w 10508157"/>
                <a:gd name="connsiteY2" fmla="*/ 312568 h 843495"/>
                <a:gd name="connsiteX3" fmla="*/ 2789097 w 10508157"/>
                <a:gd name="connsiteY3" fmla="*/ 663088 h 843495"/>
                <a:gd name="connsiteX4" fmla="*/ 4595037 w 10508157"/>
                <a:gd name="connsiteY4" fmla="*/ 830728 h 843495"/>
                <a:gd name="connsiteX5" fmla="*/ 6355257 w 10508157"/>
                <a:gd name="connsiteY5" fmla="*/ 807868 h 843495"/>
                <a:gd name="connsiteX6" fmla="*/ 8130717 w 10508157"/>
                <a:gd name="connsiteY6" fmla="*/ 617368 h 843495"/>
                <a:gd name="connsiteX7" fmla="*/ 9860457 w 10508157"/>
                <a:gd name="connsiteY7" fmla="*/ 198268 h 843495"/>
                <a:gd name="connsiteX8" fmla="*/ 10508157 w 10508157"/>
                <a:gd name="connsiteY8" fmla="*/ 15388 h 84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157" h="843495">
                  <a:moveTo>
                    <a:pt x="177" y="148"/>
                  </a:moveTo>
                  <a:cubicBezTo>
                    <a:pt x="-6173" y="-3027"/>
                    <a:pt x="160197" y="45868"/>
                    <a:pt x="160197" y="45868"/>
                  </a:cubicBezTo>
                  <a:cubicBezTo>
                    <a:pt x="332917" y="97938"/>
                    <a:pt x="598347" y="209698"/>
                    <a:pt x="1036497" y="312568"/>
                  </a:cubicBezTo>
                  <a:cubicBezTo>
                    <a:pt x="1474647" y="415438"/>
                    <a:pt x="2196007" y="576728"/>
                    <a:pt x="2789097" y="663088"/>
                  </a:cubicBezTo>
                  <a:cubicBezTo>
                    <a:pt x="3382187" y="749448"/>
                    <a:pt x="4000677" y="806598"/>
                    <a:pt x="4595037" y="830728"/>
                  </a:cubicBezTo>
                  <a:cubicBezTo>
                    <a:pt x="5189397" y="854858"/>
                    <a:pt x="5765977" y="843428"/>
                    <a:pt x="6355257" y="807868"/>
                  </a:cubicBezTo>
                  <a:cubicBezTo>
                    <a:pt x="6944537" y="772308"/>
                    <a:pt x="7546517" y="718968"/>
                    <a:pt x="8130717" y="617368"/>
                  </a:cubicBezTo>
                  <a:cubicBezTo>
                    <a:pt x="8714917" y="515768"/>
                    <a:pt x="9464217" y="298598"/>
                    <a:pt x="9860457" y="198268"/>
                  </a:cubicBezTo>
                  <a:cubicBezTo>
                    <a:pt x="10256697" y="97938"/>
                    <a:pt x="10382427" y="56663"/>
                    <a:pt x="10508157" y="1538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Freeform 98"/>
            <p:cNvSpPr/>
            <p:nvPr/>
          </p:nvSpPr>
          <p:spPr>
            <a:xfrm>
              <a:off x="-807720" y="5835015"/>
              <a:ext cx="10706100" cy="854006"/>
            </a:xfrm>
            <a:custGeom>
              <a:avLst/>
              <a:gdLst>
                <a:gd name="connsiteX0" fmla="*/ 10706100 w 10706100"/>
                <a:gd name="connsiteY0" fmla="*/ 91440 h 854006"/>
                <a:gd name="connsiteX1" fmla="*/ 10393680 w 10706100"/>
                <a:gd name="connsiteY1" fmla="*/ 182880 h 854006"/>
                <a:gd name="connsiteX2" fmla="*/ 9464040 w 10706100"/>
                <a:gd name="connsiteY2" fmla="*/ 419100 h 854006"/>
                <a:gd name="connsiteX3" fmla="*/ 7589520 w 10706100"/>
                <a:gd name="connsiteY3" fmla="*/ 739140 h 854006"/>
                <a:gd name="connsiteX4" fmla="*/ 5715000 w 10706100"/>
                <a:gd name="connsiteY4" fmla="*/ 853440 h 854006"/>
                <a:gd name="connsiteX5" fmla="*/ 3817620 w 10706100"/>
                <a:gd name="connsiteY5" fmla="*/ 769620 h 854006"/>
                <a:gd name="connsiteX6" fmla="*/ 1935480 w 10706100"/>
                <a:gd name="connsiteY6" fmla="*/ 495300 h 854006"/>
                <a:gd name="connsiteX7" fmla="*/ 1028700 w 10706100"/>
                <a:gd name="connsiteY7" fmla="*/ 297180 h 854006"/>
                <a:gd name="connsiteX8" fmla="*/ 594360 w 10706100"/>
                <a:gd name="connsiteY8" fmla="*/ 175260 h 854006"/>
                <a:gd name="connsiteX9" fmla="*/ 0 w 10706100"/>
                <a:gd name="connsiteY9" fmla="*/ 0 h 8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0" h="854006">
                  <a:moveTo>
                    <a:pt x="10706100" y="91440"/>
                  </a:moveTo>
                  <a:cubicBezTo>
                    <a:pt x="10653395" y="109855"/>
                    <a:pt x="10393680" y="182880"/>
                    <a:pt x="10393680" y="182880"/>
                  </a:cubicBezTo>
                  <a:cubicBezTo>
                    <a:pt x="10186670" y="237490"/>
                    <a:pt x="9931400" y="326390"/>
                    <a:pt x="9464040" y="419100"/>
                  </a:cubicBezTo>
                  <a:cubicBezTo>
                    <a:pt x="8996680" y="511810"/>
                    <a:pt x="8214360" y="666750"/>
                    <a:pt x="7589520" y="739140"/>
                  </a:cubicBezTo>
                  <a:cubicBezTo>
                    <a:pt x="6964680" y="811530"/>
                    <a:pt x="6343650" y="848360"/>
                    <a:pt x="5715000" y="853440"/>
                  </a:cubicBezTo>
                  <a:cubicBezTo>
                    <a:pt x="5086350" y="858520"/>
                    <a:pt x="4447540" y="829310"/>
                    <a:pt x="3817620" y="769620"/>
                  </a:cubicBezTo>
                  <a:cubicBezTo>
                    <a:pt x="3187700" y="709930"/>
                    <a:pt x="2400300" y="574040"/>
                    <a:pt x="1935480" y="495300"/>
                  </a:cubicBezTo>
                  <a:cubicBezTo>
                    <a:pt x="1470660" y="416560"/>
                    <a:pt x="1252220" y="350520"/>
                    <a:pt x="1028700" y="297180"/>
                  </a:cubicBezTo>
                  <a:cubicBezTo>
                    <a:pt x="805180" y="243840"/>
                    <a:pt x="594360" y="175260"/>
                    <a:pt x="594360" y="175260"/>
                  </a:cubicBezTo>
                  <a:lnTo>
                    <a:pt x="0" y="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5" name="TextBox 104"/>
          <p:cNvSpPr txBox="1"/>
          <p:nvPr/>
        </p:nvSpPr>
        <p:spPr>
          <a:xfrm>
            <a:off x="0" y="1"/>
            <a:ext cx="9144000" cy="637371"/>
          </a:xfrm>
          <a:prstGeom prst="rect">
            <a:avLst/>
          </a:prstGeom>
          <a:solidFill>
            <a:schemeClr val="bg1"/>
          </a:solidFill>
        </p:spPr>
        <p:txBody>
          <a:bodyPr wrap="square"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NATRF</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rotating frame, constant with plate</a:t>
            </a:r>
          </a:p>
        </p:txBody>
      </p:sp>
      <p:sp>
        <p:nvSpPr>
          <p:cNvPr id="26" name="object 2"/>
          <p:cNvSpPr txBox="1">
            <a:spLocks noGrp="1"/>
          </p:cNvSpPr>
          <p:nvPr>
            <p:ph type="title"/>
          </p:nvPr>
        </p:nvSpPr>
        <p:spPr>
          <a:xfrm>
            <a:off x="2773078" y="562954"/>
            <a:ext cx="3547130" cy="754908"/>
          </a:xfrm>
          <a:prstGeom prst="rect">
            <a:avLst/>
          </a:prstGeom>
          <a:solidFill>
            <a:schemeClr val="bg1"/>
          </a:solidFill>
        </p:spPr>
        <p:txBody>
          <a:bodyPr vert="horz" wrap="square" lIns="0" tIns="16087" rIns="0" bIns="0" numCol="1" rtlCol="0" anchor="ctr" anchorCtr="0" compatLnSpc="1">
            <a:prstTxWarp prst="textNoShape">
              <a:avLst/>
            </a:prstTxWarp>
            <a:spAutoFit/>
          </a:bodyPr>
          <a:lstStyle/>
          <a:p>
            <a:pPr marL="16933">
              <a:spcBef>
                <a:spcPts val="127"/>
              </a:spcBef>
            </a:pPr>
            <a:r>
              <a:rPr lang="en-US" sz="4800" spc="-13" dirty="0">
                <a:latin typeface="Cambria" panose="02040503050406030204" pitchFamily="18" charset="0"/>
                <a:cs typeface="Calibri"/>
              </a:rPr>
              <a:t>“Plate-Fixed”</a:t>
            </a:r>
          </a:p>
        </p:txBody>
      </p:sp>
    </p:spTree>
    <p:extLst>
      <p:ext uri="{BB962C8B-B14F-4D97-AF65-F5344CB8AC3E}">
        <p14:creationId xmlns:p14="http://schemas.microsoft.com/office/powerpoint/2010/main" val="29052467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600000">
                                      <p:cBhvr>
                                        <p:cTn id="6" dur="5000" fill="hold"/>
                                        <p:tgtEl>
                                          <p:spTgt spid="3"/>
                                        </p:tgtEl>
                                        <p:attrNameLst>
                                          <p:attrName>r</p:attrName>
                                        </p:attrNameLst>
                                      </p:cBhvr>
                                    </p:animRot>
                                  </p:childTnLst>
                                </p:cTn>
                              </p:par>
                            </p:childTnLst>
                          </p:cTn>
                        </p:par>
                        <p:par>
                          <p:cTn id="7" fill="hold">
                            <p:stCondLst>
                              <p:cond delay="5000"/>
                            </p:stCondLst>
                            <p:childTnLst>
                              <p:par>
                                <p:cTn id="8" presetID="22" presetClass="entr" presetSubtype="4" fill="hold" grpId="0" nodeType="after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6" name="Group 55"/>
          <p:cNvGrpSpPr/>
          <p:nvPr/>
        </p:nvGrpSpPr>
        <p:grpSpPr>
          <a:xfrm>
            <a:off x="-849368" y="602007"/>
            <a:ext cx="10785848" cy="23092412"/>
            <a:chOff x="-849368" y="602007"/>
            <a:chExt cx="10785848" cy="23092412"/>
          </a:xfrm>
        </p:grpSpPr>
        <p:grpSp>
          <p:nvGrpSpPr>
            <p:cNvPr id="4" name="Group 3">
              <a:extLst>
                <a:ext uri="{FF2B5EF4-FFF2-40B4-BE49-F238E27FC236}">
                  <a16:creationId xmlns:a16="http://schemas.microsoft.com/office/drawing/2014/main" id="{440FAA5C-B762-4CB0-9D29-8BEBDA835F9C}"/>
                </a:ext>
              </a:extLst>
            </p:cNvPr>
            <p:cNvGrpSpPr/>
            <p:nvPr/>
          </p:nvGrpSpPr>
          <p:grpSpPr>
            <a:xfrm>
              <a:off x="-849368" y="602007"/>
              <a:ext cx="10785848" cy="23092412"/>
              <a:chOff x="-849368" y="602007"/>
              <a:chExt cx="10785848" cy="23092412"/>
            </a:xfrm>
          </p:grpSpPr>
          <p:grpSp>
            <p:nvGrpSpPr>
              <p:cNvPr id="5" name="Group 4">
                <a:extLst>
                  <a:ext uri="{FF2B5EF4-FFF2-40B4-BE49-F238E27FC236}">
                    <a16:creationId xmlns:a16="http://schemas.microsoft.com/office/drawing/2014/main" id="{6EEC80D5-AED2-4F5E-A850-19C708E72E79}"/>
                  </a:ext>
                </a:extLst>
              </p:cNvPr>
              <p:cNvGrpSpPr/>
              <p:nvPr/>
            </p:nvGrpSpPr>
            <p:grpSpPr>
              <a:xfrm>
                <a:off x="-415691" y="1152105"/>
                <a:ext cx="10286766" cy="22542314"/>
                <a:chOff x="-415691" y="1152105"/>
                <a:chExt cx="10286766" cy="22542314"/>
              </a:xfrm>
            </p:grpSpPr>
            <p:pic>
              <p:nvPicPr>
                <p:cNvPr id="25" name="Picture 24">
                  <a:extLst>
                    <a:ext uri="{FF2B5EF4-FFF2-40B4-BE49-F238E27FC236}">
                      <a16:creationId xmlns:a16="http://schemas.microsoft.com/office/drawing/2014/main" id="{99DB4685-4BE3-44B2-9A42-5E7B4C729B13}"/>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87325" y="1152105"/>
                  <a:ext cx="10058400" cy="5600916"/>
                </a:xfrm>
                <a:prstGeom prst="rect">
                  <a:avLst/>
                </a:prstGeom>
              </p:spPr>
            </p:pic>
            <p:pic>
              <p:nvPicPr>
                <p:cNvPr id="26" name="Picture 25">
                  <a:extLst>
                    <a:ext uri="{FF2B5EF4-FFF2-40B4-BE49-F238E27FC236}">
                      <a16:creationId xmlns:a16="http://schemas.microsoft.com/office/drawing/2014/main" id="{94AF1668-2116-47EE-B50C-4DB1D54AB3F9}"/>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rot="10800000">
                  <a:off x="-415691" y="18093503"/>
                  <a:ext cx="10058400" cy="5600916"/>
                </a:xfrm>
                <a:prstGeom prst="rect">
                  <a:avLst/>
                </a:prstGeom>
              </p:spPr>
            </p:pic>
          </p:grpSp>
          <p:cxnSp>
            <p:nvCxnSpPr>
              <p:cNvPr id="6" name="Straight Connector 5">
                <a:extLst>
                  <a:ext uri="{FF2B5EF4-FFF2-40B4-BE49-F238E27FC236}">
                    <a16:creationId xmlns:a16="http://schemas.microsoft.com/office/drawing/2014/main" id="{C127AD56-817E-42B6-9482-FDA647469FF8}"/>
                  </a:ext>
                </a:extLst>
              </p:cNvPr>
              <p:cNvCxnSpPr/>
              <p:nvPr/>
            </p:nvCxnSpPr>
            <p:spPr>
              <a:xfrm flipH="1">
                <a:off x="79920" y="759213"/>
                <a:ext cx="1515511" cy="58835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1218598-0C98-46AB-8882-51E4FE3626FB}"/>
                  </a:ext>
                </a:extLst>
              </p:cNvPr>
              <p:cNvCxnSpPr/>
              <p:nvPr/>
            </p:nvCxnSpPr>
            <p:spPr>
              <a:xfrm flipH="1">
                <a:off x="1034643" y="786335"/>
                <a:ext cx="1245139" cy="6046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5203577-E8F2-4BB3-A72A-94F0E9705534}"/>
                  </a:ext>
                </a:extLst>
              </p:cNvPr>
              <p:cNvCxnSpPr/>
              <p:nvPr/>
            </p:nvCxnSpPr>
            <p:spPr>
              <a:xfrm flipH="1">
                <a:off x="2021967" y="789613"/>
                <a:ext cx="893534" cy="6120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F1CC143-7244-4543-9187-388F40FCE4BE}"/>
                  </a:ext>
                </a:extLst>
              </p:cNvPr>
              <p:cNvCxnSpPr/>
              <p:nvPr/>
            </p:nvCxnSpPr>
            <p:spPr>
              <a:xfrm flipH="1">
                <a:off x="2983161" y="789613"/>
                <a:ext cx="579195" cy="6120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833F8C-1225-4F46-9EE9-377CB43F119F}"/>
                  </a:ext>
                </a:extLst>
              </p:cNvPr>
              <p:cNvCxnSpPr/>
              <p:nvPr/>
            </p:nvCxnSpPr>
            <p:spPr>
              <a:xfrm flipH="1">
                <a:off x="3908904" y="789613"/>
                <a:ext cx="292060" cy="6325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4A4F93-1BC4-45E2-8A95-6F1F27132F1E}"/>
                  </a:ext>
                </a:extLst>
              </p:cNvPr>
              <p:cNvCxnSpPr/>
              <p:nvPr/>
            </p:nvCxnSpPr>
            <p:spPr>
              <a:xfrm>
                <a:off x="4834484" y="759213"/>
                <a:ext cx="78035" cy="63392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DD9C65C-7276-4178-8E95-5A3F0ADD86A7}"/>
                  </a:ext>
                </a:extLst>
              </p:cNvPr>
              <p:cNvCxnSpPr/>
              <p:nvPr/>
            </p:nvCxnSpPr>
            <p:spPr>
              <a:xfrm>
                <a:off x="5481224" y="759213"/>
                <a:ext cx="372456" cy="61510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955CC27-2B73-425D-908D-17314D49DB57}"/>
                  </a:ext>
                </a:extLst>
              </p:cNvPr>
              <p:cNvCxnSpPr/>
              <p:nvPr/>
            </p:nvCxnSpPr>
            <p:spPr>
              <a:xfrm>
                <a:off x="6119947" y="789613"/>
                <a:ext cx="717439" cy="6235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9E9665-4FCA-419D-9B30-46FE080F27D6}"/>
                  </a:ext>
                </a:extLst>
              </p:cNvPr>
              <p:cNvCxnSpPr/>
              <p:nvPr/>
            </p:nvCxnSpPr>
            <p:spPr>
              <a:xfrm>
                <a:off x="6748858" y="759213"/>
                <a:ext cx="1099742" cy="62960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DCBA5C-A91E-410E-B9CB-2E13E385AC8F}"/>
                  </a:ext>
                </a:extLst>
              </p:cNvPr>
              <p:cNvCxnSpPr/>
              <p:nvPr/>
            </p:nvCxnSpPr>
            <p:spPr>
              <a:xfrm>
                <a:off x="7446546" y="789613"/>
                <a:ext cx="1389378" cy="6235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7E39F5-DAF7-426E-888B-FA53CF39F079}"/>
                  </a:ext>
                </a:extLst>
              </p:cNvPr>
              <p:cNvCxnSpPr/>
              <p:nvPr/>
            </p:nvCxnSpPr>
            <p:spPr>
              <a:xfrm>
                <a:off x="8124369" y="786335"/>
                <a:ext cx="1735839" cy="62385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46F113-93A2-4BBD-A364-6C7D2515C3B6}"/>
                  </a:ext>
                </a:extLst>
              </p:cNvPr>
              <p:cNvCxnSpPr/>
              <p:nvPr/>
            </p:nvCxnSpPr>
            <p:spPr>
              <a:xfrm>
                <a:off x="8808720" y="790575"/>
                <a:ext cx="1051488" cy="31439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52DED6B-503F-457D-AE3D-FAFB415E565F}"/>
                  </a:ext>
                </a:extLst>
              </p:cNvPr>
              <p:cNvCxnSpPr/>
              <p:nvPr/>
            </p:nvCxnSpPr>
            <p:spPr>
              <a:xfrm flipH="1">
                <a:off x="-849368" y="789613"/>
                <a:ext cx="1760447" cy="54016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Freeform 88">
                <a:extLst>
                  <a:ext uri="{FF2B5EF4-FFF2-40B4-BE49-F238E27FC236}">
                    <a16:creationId xmlns:a16="http://schemas.microsoft.com/office/drawing/2014/main" id="{DCDFFED4-2671-4AEB-809E-D4908FF23AB7}"/>
                  </a:ext>
                </a:extLst>
              </p:cNvPr>
              <p:cNvSpPr/>
              <p:nvPr/>
            </p:nvSpPr>
            <p:spPr>
              <a:xfrm>
                <a:off x="-160020" y="602007"/>
                <a:ext cx="9475470" cy="942200"/>
              </a:xfrm>
              <a:custGeom>
                <a:avLst/>
                <a:gdLst>
                  <a:gd name="connsiteX0" fmla="*/ 8930640 w 8930640"/>
                  <a:gd name="connsiteY0" fmla="*/ 45720 h 829832"/>
                  <a:gd name="connsiteX1" fmla="*/ 8023860 w 8930640"/>
                  <a:gd name="connsiteY1" fmla="*/ 365760 h 829832"/>
                  <a:gd name="connsiteX2" fmla="*/ 6705600 w 8930640"/>
                  <a:gd name="connsiteY2" fmla="*/ 647700 h 829832"/>
                  <a:gd name="connsiteX3" fmla="*/ 5364480 w 8930640"/>
                  <a:gd name="connsiteY3" fmla="*/ 792480 h 829832"/>
                  <a:gd name="connsiteX4" fmla="*/ 4000500 w 8930640"/>
                  <a:gd name="connsiteY4" fmla="*/ 822960 h 829832"/>
                  <a:gd name="connsiteX5" fmla="*/ 2667000 w 8930640"/>
                  <a:gd name="connsiteY5" fmla="*/ 685800 h 829832"/>
                  <a:gd name="connsiteX6" fmla="*/ 1348740 w 8930640"/>
                  <a:gd name="connsiteY6" fmla="*/ 411480 h 829832"/>
                  <a:gd name="connsiteX7" fmla="*/ 0 w 8930640"/>
                  <a:gd name="connsiteY7" fmla="*/ 0 h 82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0640" h="829832">
                    <a:moveTo>
                      <a:pt x="8930640" y="45720"/>
                    </a:moveTo>
                    <a:cubicBezTo>
                      <a:pt x="8662670" y="155575"/>
                      <a:pt x="8394700" y="265430"/>
                      <a:pt x="8023860" y="365760"/>
                    </a:cubicBezTo>
                    <a:cubicBezTo>
                      <a:pt x="7653020" y="466090"/>
                      <a:pt x="7148830" y="576580"/>
                      <a:pt x="6705600" y="647700"/>
                    </a:cubicBezTo>
                    <a:cubicBezTo>
                      <a:pt x="6262370" y="718820"/>
                      <a:pt x="5815330" y="763270"/>
                      <a:pt x="5364480" y="792480"/>
                    </a:cubicBezTo>
                    <a:cubicBezTo>
                      <a:pt x="4913630" y="821690"/>
                      <a:pt x="4450080" y="840740"/>
                      <a:pt x="4000500" y="822960"/>
                    </a:cubicBezTo>
                    <a:cubicBezTo>
                      <a:pt x="3550920" y="805180"/>
                      <a:pt x="3108960" y="754380"/>
                      <a:pt x="2667000" y="685800"/>
                    </a:cubicBezTo>
                    <a:cubicBezTo>
                      <a:pt x="2225040" y="617220"/>
                      <a:pt x="1793240" y="525780"/>
                      <a:pt x="1348740" y="411480"/>
                    </a:cubicBezTo>
                    <a:cubicBezTo>
                      <a:pt x="904240" y="297180"/>
                      <a:pt x="120650" y="55880"/>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20" name="Freeform 94">
                <a:extLst>
                  <a:ext uri="{FF2B5EF4-FFF2-40B4-BE49-F238E27FC236}">
                    <a16:creationId xmlns:a16="http://schemas.microsoft.com/office/drawing/2014/main" id="{DCC407A2-287E-4875-90D4-1F066B5D89BA}"/>
                  </a:ext>
                </a:extLst>
              </p:cNvPr>
              <p:cNvSpPr/>
              <p:nvPr/>
            </p:nvSpPr>
            <p:spPr>
              <a:xfrm>
                <a:off x="-160020" y="1682115"/>
                <a:ext cx="9547059" cy="876459"/>
              </a:xfrm>
              <a:custGeom>
                <a:avLst/>
                <a:gdLst>
                  <a:gd name="connsiteX0" fmla="*/ 0 w 9547059"/>
                  <a:gd name="connsiteY0" fmla="*/ 0 h 876459"/>
                  <a:gd name="connsiteX1" fmla="*/ 708660 w 9547059"/>
                  <a:gd name="connsiteY1" fmla="*/ 243840 h 876459"/>
                  <a:gd name="connsiteX2" fmla="*/ 2133600 w 9547059"/>
                  <a:gd name="connsiteY2" fmla="*/ 617220 h 876459"/>
                  <a:gd name="connsiteX3" fmla="*/ 3566160 w 9547059"/>
                  <a:gd name="connsiteY3" fmla="*/ 807720 h 876459"/>
                  <a:gd name="connsiteX4" fmla="*/ 5029200 w 9547059"/>
                  <a:gd name="connsiteY4" fmla="*/ 876300 h 876459"/>
                  <a:gd name="connsiteX5" fmla="*/ 6477000 w 9547059"/>
                  <a:gd name="connsiteY5" fmla="*/ 792480 h 876459"/>
                  <a:gd name="connsiteX6" fmla="*/ 7932420 w 9547059"/>
                  <a:gd name="connsiteY6" fmla="*/ 556260 h 876459"/>
                  <a:gd name="connsiteX7" fmla="*/ 9334500 w 9547059"/>
                  <a:gd name="connsiteY7" fmla="*/ 152400 h 876459"/>
                  <a:gd name="connsiteX8" fmla="*/ 9517380 w 9547059"/>
                  <a:gd name="connsiteY8" fmla="*/ 91440 h 87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7059" h="876459">
                    <a:moveTo>
                      <a:pt x="0" y="0"/>
                    </a:moveTo>
                    <a:cubicBezTo>
                      <a:pt x="176530" y="70485"/>
                      <a:pt x="353060" y="140970"/>
                      <a:pt x="708660" y="243840"/>
                    </a:cubicBezTo>
                    <a:cubicBezTo>
                      <a:pt x="1064260" y="346710"/>
                      <a:pt x="1657350" y="523240"/>
                      <a:pt x="2133600" y="617220"/>
                    </a:cubicBezTo>
                    <a:cubicBezTo>
                      <a:pt x="2609850" y="711200"/>
                      <a:pt x="3083560" y="764540"/>
                      <a:pt x="3566160" y="807720"/>
                    </a:cubicBezTo>
                    <a:cubicBezTo>
                      <a:pt x="4048760" y="850900"/>
                      <a:pt x="4544060" y="878840"/>
                      <a:pt x="5029200" y="876300"/>
                    </a:cubicBezTo>
                    <a:cubicBezTo>
                      <a:pt x="5514340" y="873760"/>
                      <a:pt x="5993130" y="845820"/>
                      <a:pt x="6477000" y="792480"/>
                    </a:cubicBezTo>
                    <a:cubicBezTo>
                      <a:pt x="6960870" y="739140"/>
                      <a:pt x="7456170" y="662940"/>
                      <a:pt x="7932420" y="556260"/>
                    </a:cubicBezTo>
                    <a:cubicBezTo>
                      <a:pt x="8408670" y="449580"/>
                      <a:pt x="9070340" y="229870"/>
                      <a:pt x="9334500" y="152400"/>
                    </a:cubicBezTo>
                    <a:cubicBezTo>
                      <a:pt x="9598660" y="74930"/>
                      <a:pt x="9558020" y="83185"/>
                      <a:pt x="9517380" y="9144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21" name="Freeform 95">
                <a:extLst>
                  <a:ext uri="{FF2B5EF4-FFF2-40B4-BE49-F238E27FC236}">
                    <a16:creationId xmlns:a16="http://schemas.microsoft.com/office/drawing/2014/main" id="{6E66ADA6-5BED-4B34-A047-01E0A35B1646}"/>
                  </a:ext>
                </a:extLst>
              </p:cNvPr>
              <p:cNvSpPr/>
              <p:nvPr/>
            </p:nvSpPr>
            <p:spPr>
              <a:xfrm>
                <a:off x="-373380" y="2710815"/>
                <a:ext cx="10035540" cy="895564"/>
              </a:xfrm>
              <a:custGeom>
                <a:avLst/>
                <a:gdLst>
                  <a:gd name="connsiteX0" fmla="*/ 10035540 w 10035540"/>
                  <a:gd name="connsiteY0" fmla="*/ 45720 h 895564"/>
                  <a:gd name="connsiteX1" fmla="*/ 9852660 w 10035540"/>
                  <a:gd name="connsiteY1" fmla="*/ 114300 h 895564"/>
                  <a:gd name="connsiteX2" fmla="*/ 9113520 w 10035540"/>
                  <a:gd name="connsiteY2" fmla="*/ 327660 h 895564"/>
                  <a:gd name="connsiteX3" fmla="*/ 7574280 w 10035540"/>
                  <a:gd name="connsiteY3" fmla="*/ 670560 h 895564"/>
                  <a:gd name="connsiteX4" fmla="*/ 6012180 w 10035540"/>
                  <a:gd name="connsiteY4" fmla="*/ 861060 h 895564"/>
                  <a:gd name="connsiteX5" fmla="*/ 4457700 w 10035540"/>
                  <a:gd name="connsiteY5" fmla="*/ 883920 h 895564"/>
                  <a:gd name="connsiteX6" fmla="*/ 2895600 w 10035540"/>
                  <a:gd name="connsiteY6" fmla="*/ 731520 h 895564"/>
                  <a:gd name="connsiteX7" fmla="*/ 1348740 w 10035540"/>
                  <a:gd name="connsiteY7" fmla="*/ 426720 h 895564"/>
                  <a:gd name="connsiteX8" fmla="*/ 0 w 10035540"/>
                  <a:gd name="connsiteY8" fmla="*/ 0 h 89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5540" h="895564">
                    <a:moveTo>
                      <a:pt x="10035540" y="45720"/>
                    </a:moveTo>
                    <a:cubicBezTo>
                      <a:pt x="10020935" y="56515"/>
                      <a:pt x="10006330" y="67310"/>
                      <a:pt x="9852660" y="114300"/>
                    </a:cubicBezTo>
                    <a:cubicBezTo>
                      <a:pt x="9698990" y="161290"/>
                      <a:pt x="9493250" y="234950"/>
                      <a:pt x="9113520" y="327660"/>
                    </a:cubicBezTo>
                    <a:cubicBezTo>
                      <a:pt x="8733790" y="420370"/>
                      <a:pt x="8091170" y="581660"/>
                      <a:pt x="7574280" y="670560"/>
                    </a:cubicBezTo>
                    <a:cubicBezTo>
                      <a:pt x="7057390" y="759460"/>
                      <a:pt x="6531610" y="825500"/>
                      <a:pt x="6012180" y="861060"/>
                    </a:cubicBezTo>
                    <a:cubicBezTo>
                      <a:pt x="5492750" y="896620"/>
                      <a:pt x="4977130" y="905510"/>
                      <a:pt x="4457700" y="883920"/>
                    </a:cubicBezTo>
                    <a:cubicBezTo>
                      <a:pt x="3938270" y="862330"/>
                      <a:pt x="3413760" y="807720"/>
                      <a:pt x="2895600" y="731520"/>
                    </a:cubicBezTo>
                    <a:cubicBezTo>
                      <a:pt x="2377440" y="655320"/>
                      <a:pt x="1831340" y="548640"/>
                      <a:pt x="1348740" y="426720"/>
                    </a:cubicBezTo>
                    <a:cubicBezTo>
                      <a:pt x="866140" y="304800"/>
                      <a:pt x="433070" y="152400"/>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22" name="Freeform 96">
                <a:extLst>
                  <a:ext uri="{FF2B5EF4-FFF2-40B4-BE49-F238E27FC236}">
                    <a16:creationId xmlns:a16="http://schemas.microsoft.com/office/drawing/2014/main" id="{3826B369-3382-4C9B-8FE9-AD8CCC9AE3FA}"/>
                  </a:ext>
                </a:extLst>
              </p:cNvPr>
              <p:cNvSpPr/>
              <p:nvPr/>
            </p:nvSpPr>
            <p:spPr>
              <a:xfrm>
                <a:off x="-487680" y="3769995"/>
                <a:ext cx="10370820" cy="872529"/>
              </a:xfrm>
              <a:custGeom>
                <a:avLst/>
                <a:gdLst>
                  <a:gd name="connsiteX0" fmla="*/ 10370820 w 10370820"/>
                  <a:gd name="connsiteY0" fmla="*/ 0 h 872529"/>
                  <a:gd name="connsiteX1" fmla="*/ 9509760 w 10370820"/>
                  <a:gd name="connsiteY1" fmla="*/ 281940 h 872529"/>
                  <a:gd name="connsiteX2" fmla="*/ 7856220 w 10370820"/>
                  <a:gd name="connsiteY2" fmla="*/ 640080 h 872529"/>
                  <a:gd name="connsiteX3" fmla="*/ 6202680 w 10370820"/>
                  <a:gd name="connsiteY3" fmla="*/ 845820 h 872529"/>
                  <a:gd name="connsiteX4" fmla="*/ 4518660 w 10370820"/>
                  <a:gd name="connsiteY4" fmla="*/ 853440 h 872529"/>
                  <a:gd name="connsiteX5" fmla="*/ 2865120 w 10370820"/>
                  <a:gd name="connsiteY5" fmla="*/ 693420 h 872529"/>
                  <a:gd name="connsiteX6" fmla="*/ 1211580 w 10370820"/>
                  <a:gd name="connsiteY6" fmla="*/ 358140 h 872529"/>
                  <a:gd name="connsiteX7" fmla="*/ 0 w 10370820"/>
                  <a:gd name="connsiteY7" fmla="*/ 7620 h 8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0820" h="872529">
                    <a:moveTo>
                      <a:pt x="10370820" y="0"/>
                    </a:moveTo>
                    <a:cubicBezTo>
                      <a:pt x="10149840" y="87630"/>
                      <a:pt x="9928860" y="175260"/>
                      <a:pt x="9509760" y="281940"/>
                    </a:cubicBezTo>
                    <a:cubicBezTo>
                      <a:pt x="9090660" y="388620"/>
                      <a:pt x="8407400" y="546100"/>
                      <a:pt x="7856220" y="640080"/>
                    </a:cubicBezTo>
                    <a:cubicBezTo>
                      <a:pt x="7305040" y="734060"/>
                      <a:pt x="6758940" y="810260"/>
                      <a:pt x="6202680" y="845820"/>
                    </a:cubicBezTo>
                    <a:cubicBezTo>
                      <a:pt x="5646420" y="881380"/>
                      <a:pt x="5074920" y="878840"/>
                      <a:pt x="4518660" y="853440"/>
                    </a:cubicBezTo>
                    <a:cubicBezTo>
                      <a:pt x="3962400" y="828040"/>
                      <a:pt x="3416300" y="775970"/>
                      <a:pt x="2865120" y="693420"/>
                    </a:cubicBezTo>
                    <a:cubicBezTo>
                      <a:pt x="2313940" y="610870"/>
                      <a:pt x="1689100" y="472440"/>
                      <a:pt x="1211580" y="358140"/>
                    </a:cubicBezTo>
                    <a:cubicBezTo>
                      <a:pt x="734060" y="243840"/>
                      <a:pt x="367030" y="125730"/>
                      <a:pt x="0" y="762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23" name="Freeform 97">
                <a:extLst>
                  <a:ext uri="{FF2B5EF4-FFF2-40B4-BE49-F238E27FC236}">
                    <a16:creationId xmlns:a16="http://schemas.microsoft.com/office/drawing/2014/main" id="{5A04930E-04B7-41F3-8A00-E304EF5BFE62}"/>
                  </a:ext>
                </a:extLst>
              </p:cNvPr>
              <p:cNvSpPr/>
              <p:nvPr/>
            </p:nvSpPr>
            <p:spPr>
              <a:xfrm>
                <a:off x="-571677" y="4829027"/>
                <a:ext cx="10508157" cy="843495"/>
              </a:xfrm>
              <a:custGeom>
                <a:avLst/>
                <a:gdLst>
                  <a:gd name="connsiteX0" fmla="*/ 177 w 10508157"/>
                  <a:gd name="connsiteY0" fmla="*/ 148 h 843495"/>
                  <a:gd name="connsiteX1" fmla="*/ 160197 w 10508157"/>
                  <a:gd name="connsiteY1" fmla="*/ 45868 h 843495"/>
                  <a:gd name="connsiteX2" fmla="*/ 1036497 w 10508157"/>
                  <a:gd name="connsiteY2" fmla="*/ 312568 h 843495"/>
                  <a:gd name="connsiteX3" fmla="*/ 2789097 w 10508157"/>
                  <a:gd name="connsiteY3" fmla="*/ 663088 h 843495"/>
                  <a:gd name="connsiteX4" fmla="*/ 4595037 w 10508157"/>
                  <a:gd name="connsiteY4" fmla="*/ 830728 h 843495"/>
                  <a:gd name="connsiteX5" fmla="*/ 6355257 w 10508157"/>
                  <a:gd name="connsiteY5" fmla="*/ 807868 h 843495"/>
                  <a:gd name="connsiteX6" fmla="*/ 8130717 w 10508157"/>
                  <a:gd name="connsiteY6" fmla="*/ 617368 h 843495"/>
                  <a:gd name="connsiteX7" fmla="*/ 9860457 w 10508157"/>
                  <a:gd name="connsiteY7" fmla="*/ 198268 h 843495"/>
                  <a:gd name="connsiteX8" fmla="*/ 10508157 w 10508157"/>
                  <a:gd name="connsiteY8" fmla="*/ 15388 h 84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157" h="843495">
                    <a:moveTo>
                      <a:pt x="177" y="148"/>
                    </a:moveTo>
                    <a:cubicBezTo>
                      <a:pt x="-6173" y="-3027"/>
                      <a:pt x="160197" y="45868"/>
                      <a:pt x="160197" y="45868"/>
                    </a:cubicBezTo>
                    <a:cubicBezTo>
                      <a:pt x="332917" y="97938"/>
                      <a:pt x="598347" y="209698"/>
                      <a:pt x="1036497" y="312568"/>
                    </a:cubicBezTo>
                    <a:cubicBezTo>
                      <a:pt x="1474647" y="415438"/>
                      <a:pt x="2196007" y="576728"/>
                      <a:pt x="2789097" y="663088"/>
                    </a:cubicBezTo>
                    <a:cubicBezTo>
                      <a:pt x="3382187" y="749448"/>
                      <a:pt x="4000677" y="806598"/>
                      <a:pt x="4595037" y="830728"/>
                    </a:cubicBezTo>
                    <a:cubicBezTo>
                      <a:pt x="5189397" y="854858"/>
                      <a:pt x="5765977" y="843428"/>
                      <a:pt x="6355257" y="807868"/>
                    </a:cubicBezTo>
                    <a:cubicBezTo>
                      <a:pt x="6944537" y="772308"/>
                      <a:pt x="7546517" y="718968"/>
                      <a:pt x="8130717" y="617368"/>
                    </a:cubicBezTo>
                    <a:cubicBezTo>
                      <a:pt x="8714917" y="515768"/>
                      <a:pt x="9464217" y="298598"/>
                      <a:pt x="9860457" y="198268"/>
                    </a:cubicBezTo>
                    <a:cubicBezTo>
                      <a:pt x="10256697" y="97938"/>
                      <a:pt x="10382427" y="56663"/>
                      <a:pt x="10508157" y="1538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24" name="Freeform 98">
                <a:extLst>
                  <a:ext uri="{FF2B5EF4-FFF2-40B4-BE49-F238E27FC236}">
                    <a16:creationId xmlns:a16="http://schemas.microsoft.com/office/drawing/2014/main" id="{83D2D810-A5FE-49D3-B810-69B5C729C4D0}"/>
                  </a:ext>
                </a:extLst>
              </p:cNvPr>
              <p:cNvSpPr/>
              <p:nvPr/>
            </p:nvSpPr>
            <p:spPr>
              <a:xfrm>
                <a:off x="-807720" y="5835015"/>
                <a:ext cx="10706100" cy="854006"/>
              </a:xfrm>
              <a:custGeom>
                <a:avLst/>
                <a:gdLst>
                  <a:gd name="connsiteX0" fmla="*/ 10706100 w 10706100"/>
                  <a:gd name="connsiteY0" fmla="*/ 91440 h 854006"/>
                  <a:gd name="connsiteX1" fmla="*/ 10393680 w 10706100"/>
                  <a:gd name="connsiteY1" fmla="*/ 182880 h 854006"/>
                  <a:gd name="connsiteX2" fmla="*/ 9464040 w 10706100"/>
                  <a:gd name="connsiteY2" fmla="*/ 419100 h 854006"/>
                  <a:gd name="connsiteX3" fmla="*/ 7589520 w 10706100"/>
                  <a:gd name="connsiteY3" fmla="*/ 739140 h 854006"/>
                  <a:gd name="connsiteX4" fmla="*/ 5715000 w 10706100"/>
                  <a:gd name="connsiteY4" fmla="*/ 853440 h 854006"/>
                  <a:gd name="connsiteX5" fmla="*/ 3817620 w 10706100"/>
                  <a:gd name="connsiteY5" fmla="*/ 769620 h 854006"/>
                  <a:gd name="connsiteX6" fmla="*/ 1935480 w 10706100"/>
                  <a:gd name="connsiteY6" fmla="*/ 495300 h 854006"/>
                  <a:gd name="connsiteX7" fmla="*/ 1028700 w 10706100"/>
                  <a:gd name="connsiteY7" fmla="*/ 297180 h 854006"/>
                  <a:gd name="connsiteX8" fmla="*/ 594360 w 10706100"/>
                  <a:gd name="connsiteY8" fmla="*/ 175260 h 854006"/>
                  <a:gd name="connsiteX9" fmla="*/ 0 w 10706100"/>
                  <a:gd name="connsiteY9" fmla="*/ 0 h 8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0" h="854006">
                    <a:moveTo>
                      <a:pt x="10706100" y="91440"/>
                    </a:moveTo>
                    <a:cubicBezTo>
                      <a:pt x="10653395" y="109855"/>
                      <a:pt x="10393680" y="182880"/>
                      <a:pt x="10393680" y="182880"/>
                    </a:cubicBezTo>
                    <a:cubicBezTo>
                      <a:pt x="10186670" y="237490"/>
                      <a:pt x="9931400" y="326390"/>
                      <a:pt x="9464040" y="419100"/>
                    </a:cubicBezTo>
                    <a:cubicBezTo>
                      <a:pt x="8996680" y="511810"/>
                      <a:pt x="8214360" y="666750"/>
                      <a:pt x="7589520" y="739140"/>
                    </a:cubicBezTo>
                    <a:cubicBezTo>
                      <a:pt x="6964680" y="811530"/>
                      <a:pt x="6343650" y="848360"/>
                      <a:pt x="5715000" y="853440"/>
                    </a:cubicBezTo>
                    <a:cubicBezTo>
                      <a:pt x="5086350" y="858520"/>
                      <a:pt x="4447540" y="829310"/>
                      <a:pt x="3817620" y="769620"/>
                    </a:cubicBezTo>
                    <a:cubicBezTo>
                      <a:pt x="3187700" y="709930"/>
                      <a:pt x="2400300" y="574040"/>
                      <a:pt x="1935480" y="495300"/>
                    </a:cubicBezTo>
                    <a:cubicBezTo>
                      <a:pt x="1470660" y="416560"/>
                      <a:pt x="1252220" y="350520"/>
                      <a:pt x="1028700" y="297180"/>
                    </a:cubicBezTo>
                    <a:cubicBezTo>
                      <a:pt x="805180" y="243840"/>
                      <a:pt x="594360" y="175260"/>
                      <a:pt x="594360" y="175260"/>
                    </a:cubicBezTo>
                    <a:lnTo>
                      <a:pt x="0" y="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54" name="Oval 53">
              <a:extLst>
                <a:ext uri="{FF2B5EF4-FFF2-40B4-BE49-F238E27FC236}">
                  <a16:creationId xmlns:a16="http://schemas.microsoft.com/office/drawing/2014/main" id="{1118A28D-4E5E-464D-9907-E32EB25F6ACD}"/>
                </a:ext>
              </a:extLst>
            </p:cNvPr>
            <p:cNvSpPr/>
            <p:nvPr/>
          </p:nvSpPr>
          <p:spPr>
            <a:xfrm>
              <a:off x="6358007" y="3419754"/>
              <a:ext cx="141064" cy="162943"/>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27" name="TextBox 26">
            <a:extLst>
              <a:ext uri="{FF2B5EF4-FFF2-40B4-BE49-F238E27FC236}">
                <a16:creationId xmlns:a16="http://schemas.microsoft.com/office/drawing/2014/main" id="{EEF895EC-4A5B-4E3C-BC23-A527B301D396}"/>
              </a:ext>
            </a:extLst>
          </p:cNvPr>
          <p:cNvSpPr txBox="1"/>
          <p:nvPr/>
        </p:nvSpPr>
        <p:spPr>
          <a:xfrm>
            <a:off x="0" y="1"/>
            <a:ext cx="9144000" cy="637371"/>
          </a:xfrm>
          <a:prstGeom prst="rect">
            <a:avLst/>
          </a:prstGeom>
          <a:solidFill>
            <a:schemeClr val="bg1"/>
          </a:solidFill>
        </p:spPr>
        <p:txBody>
          <a:bodyPr wrap="square"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ITRF</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or </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NATRF</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your choice, just use </a:t>
            </a:r>
            <a:r>
              <a:rPr kumimoji="0" lang="en-US" sz="32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EPP</a:t>
            </a:r>
          </a:p>
        </p:txBody>
      </p:sp>
      <p:sp>
        <p:nvSpPr>
          <p:cNvPr id="2" name="Arc 1">
            <a:extLst>
              <a:ext uri="{FF2B5EF4-FFF2-40B4-BE49-F238E27FC236}">
                <a16:creationId xmlns:a16="http://schemas.microsoft.com/office/drawing/2014/main" id="{A1389F58-F6F7-4C6F-AC48-93F986056D1E}"/>
              </a:ext>
            </a:extLst>
          </p:cNvPr>
          <p:cNvSpPr/>
          <p:nvPr/>
        </p:nvSpPr>
        <p:spPr>
          <a:xfrm rot="923700" flipH="1">
            <a:off x="575344" y="3320384"/>
            <a:ext cx="9265290" cy="9260858"/>
          </a:xfrm>
          <a:prstGeom prst="arc">
            <a:avLst>
              <a:gd name="adj1" fmla="val 16200000"/>
              <a:gd name="adj2" fmla="val 17374577"/>
            </a:avLst>
          </a:prstGeom>
          <a:ln w="28575">
            <a:solidFill>
              <a:srgbClr val="00B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black"/>
              </a:solidFill>
              <a:effectLst/>
              <a:uLnTx/>
              <a:uFillTx/>
              <a:latin typeface="Calibri"/>
              <a:ea typeface="+mn-ea"/>
              <a:cs typeface="+mn-cs"/>
            </a:endParaRPr>
          </a:p>
        </p:txBody>
      </p:sp>
      <p:grpSp>
        <p:nvGrpSpPr>
          <p:cNvPr id="52" name="Group 51"/>
          <p:cNvGrpSpPr/>
          <p:nvPr/>
        </p:nvGrpSpPr>
        <p:grpSpPr>
          <a:xfrm>
            <a:off x="-849368" y="602007"/>
            <a:ext cx="10785848" cy="6513506"/>
            <a:chOff x="-849368" y="602007"/>
            <a:chExt cx="10785848" cy="6513506"/>
          </a:xfrm>
        </p:grpSpPr>
        <p:cxnSp>
          <p:nvCxnSpPr>
            <p:cNvPr id="28" name="Straight Connector 27">
              <a:extLst>
                <a:ext uri="{FF2B5EF4-FFF2-40B4-BE49-F238E27FC236}">
                  <a16:creationId xmlns:a16="http://schemas.microsoft.com/office/drawing/2014/main" id="{FE809394-EFF8-45B1-8F24-9F5513A67B44}"/>
                </a:ext>
              </a:extLst>
            </p:cNvPr>
            <p:cNvCxnSpPr/>
            <p:nvPr/>
          </p:nvCxnSpPr>
          <p:spPr>
            <a:xfrm flipH="1">
              <a:off x="79920" y="759213"/>
              <a:ext cx="1515511" cy="588352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123872A-A23C-4687-9B23-2621B7E0826F}"/>
                </a:ext>
              </a:extLst>
            </p:cNvPr>
            <p:cNvCxnSpPr/>
            <p:nvPr/>
          </p:nvCxnSpPr>
          <p:spPr>
            <a:xfrm flipH="1">
              <a:off x="1034643" y="786335"/>
              <a:ext cx="1245139" cy="60469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1338E07-8D2E-41EF-8053-D2D6170D3642}"/>
                </a:ext>
              </a:extLst>
            </p:cNvPr>
            <p:cNvCxnSpPr/>
            <p:nvPr/>
          </p:nvCxnSpPr>
          <p:spPr>
            <a:xfrm flipH="1">
              <a:off x="2021967" y="789613"/>
              <a:ext cx="893534" cy="61206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67A6CFE-5860-459A-BE18-30BF3F312E1B}"/>
                </a:ext>
              </a:extLst>
            </p:cNvPr>
            <p:cNvCxnSpPr/>
            <p:nvPr/>
          </p:nvCxnSpPr>
          <p:spPr>
            <a:xfrm flipH="1">
              <a:off x="2983161" y="789613"/>
              <a:ext cx="579195" cy="61206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992CE49-919B-437F-BD7C-848B848D3408}"/>
                </a:ext>
              </a:extLst>
            </p:cNvPr>
            <p:cNvCxnSpPr/>
            <p:nvPr/>
          </p:nvCxnSpPr>
          <p:spPr>
            <a:xfrm flipH="1">
              <a:off x="3908904" y="789613"/>
              <a:ext cx="292060" cy="63259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D06F02-78AD-4B6C-A4C7-F2CF3D5F72E0}"/>
                </a:ext>
              </a:extLst>
            </p:cNvPr>
            <p:cNvCxnSpPr/>
            <p:nvPr/>
          </p:nvCxnSpPr>
          <p:spPr>
            <a:xfrm>
              <a:off x="4834484" y="759213"/>
              <a:ext cx="78035" cy="633929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EAFB512-50E1-4330-874A-FC138DD49537}"/>
                </a:ext>
              </a:extLst>
            </p:cNvPr>
            <p:cNvCxnSpPr/>
            <p:nvPr/>
          </p:nvCxnSpPr>
          <p:spPr>
            <a:xfrm>
              <a:off x="5481224" y="759213"/>
              <a:ext cx="372456" cy="61510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F94D2E9-EC32-4B18-A305-6B48EDB50DFD}"/>
                </a:ext>
              </a:extLst>
            </p:cNvPr>
            <p:cNvCxnSpPr/>
            <p:nvPr/>
          </p:nvCxnSpPr>
          <p:spPr>
            <a:xfrm>
              <a:off x="6119947" y="789613"/>
              <a:ext cx="717439" cy="62352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65342C3-F414-46AF-BC19-B859A3036ECA}"/>
                </a:ext>
              </a:extLst>
            </p:cNvPr>
            <p:cNvCxnSpPr/>
            <p:nvPr/>
          </p:nvCxnSpPr>
          <p:spPr>
            <a:xfrm>
              <a:off x="6748858" y="759213"/>
              <a:ext cx="1099742" cy="62960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D448838-0A0F-47D6-BC2E-CF342F9EE763}"/>
                </a:ext>
              </a:extLst>
            </p:cNvPr>
            <p:cNvCxnSpPr/>
            <p:nvPr/>
          </p:nvCxnSpPr>
          <p:spPr>
            <a:xfrm>
              <a:off x="7446546" y="789613"/>
              <a:ext cx="1389378" cy="62352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11BDA3A-BD0C-48CB-A09D-680656A7505E}"/>
                </a:ext>
              </a:extLst>
            </p:cNvPr>
            <p:cNvCxnSpPr/>
            <p:nvPr/>
          </p:nvCxnSpPr>
          <p:spPr>
            <a:xfrm>
              <a:off x="8124369" y="786335"/>
              <a:ext cx="1735839" cy="623850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B84897B-5BE5-49D9-BF5C-C1353170B68C}"/>
                </a:ext>
              </a:extLst>
            </p:cNvPr>
            <p:cNvCxnSpPr/>
            <p:nvPr/>
          </p:nvCxnSpPr>
          <p:spPr>
            <a:xfrm>
              <a:off x="8808720" y="790575"/>
              <a:ext cx="1051488" cy="314397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1533E05-5D04-4E48-948F-D6C665A56917}"/>
                </a:ext>
              </a:extLst>
            </p:cNvPr>
            <p:cNvCxnSpPr/>
            <p:nvPr/>
          </p:nvCxnSpPr>
          <p:spPr>
            <a:xfrm flipH="1">
              <a:off x="-849368" y="789613"/>
              <a:ext cx="1760447" cy="540163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1" name="Freeform 88">
              <a:extLst>
                <a:ext uri="{FF2B5EF4-FFF2-40B4-BE49-F238E27FC236}">
                  <a16:creationId xmlns:a16="http://schemas.microsoft.com/office/drawing/2014/main" id="{A1D3FBBA-354D-4EDC-800F-D8BEF167BF40}"/>
                </a:ext>
              </a:extLst>
            </p:cNvPr>
            <p:cNvSpPr/>
            <p:nvPr/>
          </p:nvSpPr>
          <p:spPr>
            <a:xfrm>
              <a:off x="-160020" y="602007"/>
              <a:ext cx="9475470" cy="942200"/>
            </a:xfrm>
            <a:custGeom>
              <a:avLst/>
              <a:gdLst>
                <a:gd name="connsiteX0" fmla="*/ 8930640 w 8930640"/>
                <a:gd name="connsiteY0" fmla="*/ 45720 h 829832"/>
                <a:gd name="connsiteX1" fmla="*/ 8023860 w 8930640"/>
                <a:gd name="connsiteY1" fmla="*/ 365760 h 829832"/>
                <a:gd name="connsiteX2" fmla="*/ 6705600 w 8930640"/>
                <a:gd name="connsiteY2" fmla="*/ 647700 h 829832"/>
                <a:gd name="connsiteX3" fmla="*/ 5364480 w 8930640"/>
                <a:gd name="connsiteY3" fmla="*/ 792480 h 829832"/>
                <a:gd name="connsiteX4" fmla="*/ 4000500 w 8930640"/>
                <a:gd name="connsiteY4" fmla="*/ 822960 h 829832"/>
                <a:gd name="connsiteX5" fmla="*/ 2667000 w 8930640"/>
                <a:gd name="connsiteY5" fmla="*/ 685800 h 829832"/>
                <a:gd name="connsiteX6" fmla="*/ 1348740 w 8930640"/>
                <a:gd name="connsiteY6" fmla="*/ 411480 h 829832"/>
                <a:gd name="connsiteX7" fmla="*/ 0 w 8930640"/>
                <a:gd name="connsiteY7" fmla="*/ 0 h 82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0640" h="829832">
                  <a:moveTo>
                    <a:pt x="8930640" y="45720"/>
                  </a:moveTo>
                  <a:cubicBezTo>
                    <a:pt x="8662670" y="155575"/>
                    <a:pt x="8394700" y="265430"/>
                    <a:pt x="8023860" y="365760"/>
                  </a:cubicBezTo>
                  <a:cubicBezTo>
                    <a:pt x="7653020" y="466090"/>
                    <a:pt x="7148830" y="576580"/>
                    <a:pt x="6705600" y="647700"/>
                  </a:cubicBezTo>
                  <a:cubicBezTo>
                    <a:pt x="6262370" y="718820"/>
                    <a:pt x="5815330" y="763270"/>
                    <a:pt x="5364480" y="792480"/>
                  </a:cubicBezTo>
                  <a:cubicBezTo>
                    <a:pt x="4913630" y="821690"/>
                    <a:pt x="4450080" y="840740"/>
                    <a:pt x="4000500" y="822960"/>
                  </a:cubicBezTo>
                  <a:cubicBezTo>
                    <a:pt x="3550920" y="805180"/>
                    <a:pt x="3108960" y="754380"/>
                    <a:pt x="2667000" y="685800"/>
                  </a:cubicBezTo>
                  <a:cubicBezTo>
                    <a:pt x="2225040" y="617220"/>
                    <a:pt x="1793240" y="525780"/>
                    <a:pt x="1348740" y="411480"/>
                  </a:cubicBezTo>
                  <a:cubicBezTo>
                    <a:pt x="904240" y="297180"/>
                    <a:pt x="120650" y="55880"/>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42" name="Freeform 94">
              <a:extLst>
                <a:ext uri="{FF2B5EF4-FFF2-40B4-BE49-F238E27FC236}">
                  <a16:creationId xmlns:a16="http://schemas.microsoft.com/office/drawing/2014/main" id="{01A2CFFB-EB28-45CE-8CB0-1672826CC319}"/>
                </a:ext>
              </a:extLst>
            </p:cNvPr>
            <p:cNvSpPr/>
            <p:nvPr/>
          </p:nvSpPr>
          <p:spPr>
            <a:xfrm>
              <a:off x="-160020" y="1682115"/>
              <a:ext cx="9547059" cy="876459"/>
            </a:xfrm>
            <a:custGeom>
              <a:avLst/>
              <a:gdLst>
                <a:gd name="connsiteX0" fmla="*/ 0 w 9547059"/>
                <a:gd name="connsiteY0" fmla="*/ 0 h 876459"/>
                <a:gd name="connsiteX1" fmla="*/ 708660 w 9547059"/>
                <a:gd name="connsiteY1" fmla="*/ 243840 h 876459"/>
                <a:gd name="connsiteX2" fmla="*/ 2133600 w 9547059"/>
                <a:gd name="connsiteY2" fmla="*/ 617220 h 876459"/>
                <a:gd name="connsiteX3" fmla="*/ 3566160 w 9547059"/>
                <a:gd name="connsiteY3" fmla="*/ 807720 h 876459"/>
                <a:gd name="connsiteX4" fmla="*/ 5029200 w 9547059"/>
                <a:gd name="connsiteY4" fmla="*/ 876300 h 876459"/>
                <a:gd name="connsiteX5" fmla="*/ 6477000 w 9547059"/>
                <a:gd name="connsiteY5" fmla="*/ 792480 h 876459"/>
                <a:gd name="connsiteX6" fmla="*/ 7932420 w 9547059"/>
                <a:gd name="connsiteY6" fmla="*/ 556260 h 876459"/>
                <a:gd name="connsiteX7" fmla="*/ 9334500 w 9547059"/>
                <a:gd name="connsiteY7" fmla="*/ 152400 h 876459"/>
                <a:gd name="connsiteX8" fmla="*/ 9517380 w 9547059"/>
                <a:gd name="connsiteY8" fmla="*/ 91440 h 87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7059" h="876459">
                  <a:moveTo>
                    <a:pt x="0" y="0"/>
                  </a:moveTo>
                  <a:cubicBezTo>
                    <a:pt x="176530" y="70485"/>
                    <a:pt x="353060" y="140970"/>
                    <a:pt x="708660" y="243840"/>
                  </a:cubicBezTo>
                  <a:cubicBezTo>
                    <a:pt x="1064260" y="346710"/>
                    <a:pt x="1657350" y="523240"/>
                    <a:pt x="2133600" y="617220"/>
                  </a:cubicBezTo>
                  <a:cubicBezTo>
                    <a:pt x="2609850" y="711200"/>
                    <a:pt x="3083560" y="764540"/>
                    <a:pt x="3566160" y="807720"/>
                  </a:cubicBezTo>
                  <a:cubicBezTo>
                    <a:pt x="4048760" y="850900"/>
                    <a:pt x="4544060" y="878840"/>
                    <a:pt x="5029200" y="876300"/>
                  </a:cubicBezTo>
                  <a:cubicBezTo>
                    <a:pt x="5514340" y="873760"/>
                    <a:pt x="5993130" y="845820"/>
                    <a:pt x="6477000" y="792480"/>
                  </a:cubicBezTo>
                  <a:cubicBezTo>
                    <a:pt x="6960870" y="739140"/>
                    <a:pt x="7456170" y="662940"/>
                    <a:pt x="7932420" y="556260"/>
                  </a:cubicBezTo>
                  <a:cubicBezTo>
                    <a:pt x="8408670" y="449580"/>
                    <a:pt x="9070340" y="229870"/>
                    <a:pt x="9334500" y="152400"/>
                  </a:cubicBezTo>
                  <a:cubicBezTo>
                    <a:pt x="9598660" y="74930"/>
                    <a:pt x="9558020" y="83185"/>
                    <a:pt x="9517380" y="9144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43" name="Freeform 95">
              <a:extLst>
                <a:ext uri="{FF2B5EF4-FFF2-40B4-BE49-F238E27FC236}">
                  <a16:creationId xmlns:a16="http://schemas.microsoft.com/office/drawing/2014/main" id="{2CFA0F56-6738-4824-AE63-84DCF421C71F}"/>
                </a:ext>
              </a:extLst>
            </p:cNvPr>
            <p:cNvSpPr/>
            <p:nvPr/>
          </p:nvSpPr>
          <p:spPr>
            <a:xfrm>
              <a:off x="-373380" y="2710815"/>
              <a:ext cx="10035540" cy="895564"/>
            </a:xfrm>
            <a:custGeom>
              <a:avLst/>
              <a:gdLst>
                <a:gd name="connsiteX0" fmla="*/ 10035540 w 10035540"/>
                <a:gd name="connsiteY0" fmla="*/ 45720 h 895564"/>
                <a:gd name="connsiteX1" fmla="*/ 9852660 w 10035540"/>
                <a:gd name="connsiteY1" fmla="*/ 114300 h 895564"/>
                <a:gd name="connsiteX2" fmla="*/ 9113520 w 10035540"/>
                <a:gd name="connsiteY2" fmla="*/ 327660 h 895564"/>
                <a:gd name="connsiteX3" fmla="*/ 7574280 w 10035540"/>
                <a:gd name="connsiteY3" fmla="*/ 670560 h 895564"/>
                <a:gd name="connsiteX4" fmla="*/ 6012180 w 10035540"/>
                <a:gd name="connsiteY4" fmla="*/ 861060 h 895564"/>
                <a:gd name="connsiteX5" fmla="*/ 4457700 w 10035540"/>
                <a:gd name="connsiteY5" fmla="*/ 883920 h 895564"/>
                <a:gd name="connsiteX6" fmla="*/ 2895600 w 10035540"/>
                <a:gd name="connsiteY6" fmla="*/ 731520 h 895564"/>
                <a:gd name="connsiteX7" fmla="*/ 1348740 w 10035540"/>
                <a:gd name="connsiteY7" fmla="*/ 426720 h 895564"/>
                <a:gd name="connsiteX8" fmla="*/ 0 w 10035540"/>
                <a:gd name="connsiteY8" fmla="*/ 0 h 89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5540" h="895564">
                  <a:moveTo>
                    <a:pt x="10035540" y="45720"/>
                  </a:moveTo>
                  <a:cubicBezTo>
                    <a:pt x="10020935" y="56515"/>
                    <a:pt x="10006330" y="67310"/>
                    <a:pt x="9852660" y="114300"/>
                  </a:cubicBezTo>
                  <a:cubicBezTo>
                    <a:pt x="9698990" y="161290"/>
                    <a:pt x="9493250" y="234950"/>
                    <a:pt x="9113520" y="327660"/>
                  </a:cubicBezTo>
                  <a:cubicBezTo>
                    <a:pt x="8733790" y="420370"/>
                    <a:pt x="8091170" y="581660"/>
                    <a:pt x="7574280" y="670560"/>
                  </a:cubicBezTo>
                  <a:cubicBezTo>
                    <a:pt x="7057390" y="759460"/>
                    <a:pt x="6531610" y="825500"/>
                    <a:pt x="6012180" y="861060"/>
                  </a:cubicBezTo>
                  <a:cubicBezTo>
                    <a:pt x="5492750" y="896620"/>
                    <a:pt x="4977130" y="905510"/>
                    <a:pt x="4457700" y="883920"/>
                  </a:cubicBezTo>
                  <a:cubicBezTo>
                    <a:pt x="3938270" y="862330"/>
                    <a:pt x="3413760" y="807720"/>
                    <a:pt x="2895600" y="731520"/>
                  </a:cubicBezTo>
                  <a:cubicBezTo>
                    <a:pt x="2377440" y="655320"/>
                    <a:pt x="1831340" y="548640"/>
                    <a:pt x="1348740" y="426720"/>
                  </a:cubicBezTo>
                  <a:cubicBezTo>
                    <a:pt x="866140" y="304800"/>
                    <a:pt x="433070" y="152400"/>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44" name="Freeform 96">
              <a:extLst>
                <a:ext uri="{FF2B5EF4-FFF2-40B4-BE49-F238E27FC236}">
                  <a16:creationId xmlns:a16="http://schemas.microsoft.com/office/drawing/2014/main" id="{1D0D456E-72BD-48B1-B9AF-C56112B892D3}"/>
                </a:ext>
              </a:extLst>
            </p:cNvPr>
            <p:cNvSpPr/>
            <p:nvPr/>
          </p:nvSpPr>
          <p:spPr>
            <a:xfrm>
              <a:off x="-487680" y="3769995"/>
              <a:ext cx="10370820" cy="872529"/>
            </a:xfrm>
            <a:custGeom>
              <a:avLst/>
              <a:gdLst>
                <a:gd name="connsiteX0" fmla="*/ 10370820 w 10370820"/>
                <a:gd name="connsiteY0" fmla="*/ 0 h 872529"/>
                <a:gd name="connsiteX1" fmla="*/ 9509760 w 10370820"/>
                <a:gd name="connsiteY1" fmla="*/ 281940 h 872529"/>
                <a:gd name="connsiteX2" fmla="*/ 7856220 w 10370820"/>
                <a:gd name="connsiteY2" fmla="*/ 640080 h 872529"/>
                <a:gd name="connsiteX3" fmla="*/ 6202680 w 10370820"/>
                <a:gd name="connsiteY3" fmla="*/ 845820 h 872529"/>
                <a:gd name="connsiteX4" fmla="*/ 4518660 w 10370820"/>
                <a:gd name="connsiteY4" fmla="*/ 853440 h 872529"/>
                <a:gd name="connsiteX5" fmla="*/ 2865120 w 10370820"/>
                <a:gd name="connsiteY5" fmla="*/ 693420 h 872529"/>
                <a:gd name="connsiteX6" fmla="*/ 1211580 w 10370820"/>
                <a:gd name="connsiteY6" fmla="*/ 358140 h 872529"/>
                <a:gd name="connsiteX7" fmla="*/ 0 w 10370820"/>
                <a:gd name="connsiteY7" fmla="*/ 7620 h 8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0820" h="872529">
                  <a:moveTo>
                    <a:pt x="10370820" y="0"/>
                  </a:moveTo>
                  <a:cubicBezTo>
                    <a:pt x="10149840" y="87630"/>
                    <a:pt x="9928860" y="175260"/>
                    <a:pt x="9509760" y="281940"/>
                  </a:cubicBezTo>
                  <a:cubicBezTo>
                    <a:pt x="9090660" y="388620"/>
                    <a:pt x="8407400" y="546100"/>
                    <a:pt x="7856220" y="640080"/>
                  </a:cubicBezTo>
                  <a:cubicBezTo>
                    <a:pt x="7305040" y="734060"/>
                    <a:pt x="6758940" y="810260"/>
                    <a:pt x="6202680" y="845820"/>
                  </a:cubicBezTo>
                  <a:cubicBezTo>
                    <a:pt x="5646420" y="881380"/>
                    <a:pt x="5074920" y="878840"/>
                    <a:pt x="4518660" y="853440"/>
                  </a:cubicBezTo>
                  <a:cubicBezTo>
                    <a:pt x="3962400" y="828040"/>
                    <a:pt x="3416300" y="775970"/>
                    <a:pt x="2865120" y="693420"/>
                  </a:cubicBezTo>
                  <a:cubicBezTo>
                    <a:pt x="2313940" y="610870"/>
                    <a:pt x="1689100" y="472440"/>
                    <a:pt x="1211580" y="358140"/>
                  </a:cubicBezTo>
                  <a:cubicBezTo>
                    <a:pt x="734060" y="243840"/>
                    <a:pt x="367030" y="125730"/>
                    <a:pt x="0" y="762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45" name="Freeform 97">
              <a:extLst>
                <a:ext uri="{FF2B5EF4-FFF2-40B4-BE49-F238E27FC236}">
                  <a16:creationId xmlns:a16="http://schemas.microsoft.com/office/drawing/2014/main" id="{5D727E83-65EA-44F1-9CE0-F084D6ECEF50}"/>
                </a:ext>
              </a:extLst>
            </p:cNvPr>
            <p:cNvSpPr/>
            <p:nvPr/>
          </p:nvSpPr>
          <p:spPr>
            <a:xfrm>
              <a:off x="-571677" y="4829027"/>
              <a:ext cx="10508157" cy="843495"/>
            </a:xfrm>
            <a:custGeom>
              <a:avLst/>
              <a:gdLst>
                <a:gd name="connsiteX0" fmla="*/ 177 w 10508157"/>
                <a:gd name="connsiteY0" fmla="*/ 148 h 843495"/>
                <a:gd name="connsiteX1" fmla="*/ 160197 w 10508157"/>
                <a:gd name="connsiteY1" fmla="*/ 45868 h 843495"/>
                <a:gd name="connsiteX2" fmla="*/ 1036497 w 10508157"/>
                <a:gd name="connsiteY2" fmla="*/ 312568 h 843495"/>
                <a:gd name="connsiteX3" fmla="*/ 2789097 w 10508157"/>
                <a:gd name="connsiteY3" fmla="*/ 663088 h 843495"/>
                <a:gd name="connsiteX4" fmla="*/ 4595037 w 10508157"/>
                <a:gd name="connsiteY4" fmla="*/ 830728 h 843495"/>
                <a:gd name="connsiteX5" fmla="*/ 6355257 w 10508157"/>
                <a:gd name="connsiteY5" fmla="*/ 807868 h 843495"/>
                <a:gd name="connsiteX6" fmla="*/ 8130717 w 10508157"/>
                <a:gd name="connsiteY6" fmla="*/ 617368 h 843495"/>
                <a:gd name="connsiteX7" fmla="*/ 9860457 w 10508157"/>
                <a:gd name="connsiteY7" fmla="*/ 198268 h 843495"/>
                <a:gd name="connsiteX8" fmla="*/ 10508157 w 10508157"/>
                <a:gd name="connsiteY8" fmla="*/ 15388 h 84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157" h="843495">
                  <a:moveTo>
                    <a:pt x="177" y="148"/>
                  </a:moveTo>
                  <a:cubicBezTo>
                    <a:pt x="-6173" y="-3027"/>
                    <a:pt x="160197" y="45868"/>
                    <a:pt x="160197" y="45868"/>
                  </a:cubicBezTo>
                  <a:cubicBezTo>
                    <a:pt x="332917" y="97938"/>
                    <a:pt x="598347" y="209698"/>
                    <a:pt x="1036497" y="312568"/>
                  </a:cubicBezTo>
                  <a:cubicBezTo>
                    <a:pt x="1474647" y="415438"/>
                    <a:pt x="2196007" y="576728"/>
                    <a:pt x="2789097" y="663088"/>
                  </a:cubicBezTo>
                  <a:cubicBezTo>
                    <a:pt x="3382187" y="749448"/>
                    <a:pt x="4000677" y="806598"/>
                    <a:pt x="4595037" y="830728"/>
                  </a:cubicBezTo>
                  <a:cubicBezTo>
                    <a:pt x="5189397" y="854858"/>
                    <a:pt x="5765977" y="843428"/>
                    <a:pt x="6355257" y="807868"/>
                  </a:cubicBezTo>
                  <a:cubicBezTo>
                    <a:pt x="6944537" y="772308"/>
                    <a:pt x="7546517" y="718968"/>
                    <a:pt x="8130717" y="617368"/>
                  </a:cubicBezTo>
                  <a:cubicBezTo>
                    <a:pt x="8714917" y="515768"/>
                    <a:pt x="9464217" y="298598"/>
                    <a:pt x="9860457" y="198268"/>
                  </a:cubicBezTo>
                  <a:cubicBezTo>
                    <a:pt x="10256697" y="97938"/>
                    <a:pt x="10382427" y="56663"/>
                    <a:pt x="10508157" y="15388"/>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46" name="Freeform 98">
              <a:extLst>
                <a:ext uri="{FF2B5EF4-FFF2-40B4-BE49-F238E27FC236}">
                  <a16:creationId xmlns:a16="http://schemas.microsoft.com/office/drawing/2014/main" id="{64179DF1-715E-40EA-90A4-FB20325E104F}"/>
                </a:ext>
              </a:extLst>
            </p:cNvPr>
            <p:cNvSpPr/>
            <p:nvPr/>
          </p:nvSpPr>
          <p:spPr>
            <a:xfrm>
              <a:off x="-807720" y="5835015"/>
              <a:ext cx="10706100" cy="854006"/>
            </a:xfrm>
            <a:custGeom>
              <a:avLst/>
              <a:gdLst>
                <a:gd name="connsiteX0" fmla="*/ 10706100 w 10706100"/>
                <a:gd name="connsiteY0" fmla="*/ 91440 h 854006"/>
                <a:gd name="connsiteX1" fmla="*/ 10393680 w 10706100"/>
                <a:gd name="connsiteY1" fmla="*/ 182880 h 854006"/>
                <a:gd name="connsiteX2" fmla="*/ 9464040 w 10706100"/>
                <a:gd name="connsiteY2" fmla="*/ 419100 h 854006"/>
                <a:gd name="connsiteX3" fmla="*/ 7589520 w 10706100"/>
                <a:gd name="connsiteY3" fmla="*/ 739140 h 854006"/>
                <a:gd name="connsiteX4" fmla="*/ 5715000 w 10706100"/>
                <a:gd name="connsiteY4" fmla="*/ 853440 h 854006"/>
                <a:gd name="connsiteX5" fmla="*/ 3817620 w 10706100"/>
                <a:gd name="connsiteY5" fmla="*/ 769620 h 854006"/>
                <a:gd name="connsiteX6" fmla="*/ 1935480 w 10706100"/>
                <a:gd name="connsiteY6" fmla="*/ 495300 h 854006"/>
                <a:gd name="connsiteX7" fmla="*/ 1028700 w 10706100"/>
                <a:gd name="connsiteY7" fmla="*/ 297180 h 854006"/>
                <a:gd name="connsiteX8" fmla="*/ 594360 w 10706100"/>
                <a:gd name="connsiteY8" fmla="*/ 175260 h 854006"/>
                <a:gd name="connsiteX9" fmla="*/ 0 w 10706100"/>
                <a:gd name="connsiteY9" fmla="*/ 0 h 8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0" h="854006">
                  <a:moveTo>
                    <a:pt x="10706100" y="91440"/>
                  </a:moveTo>
                  <a:cubicBezTo>
                    <a:pt x="10653395" y="109855"/>
                    <a:pt x="10393680" y="182880"/>
                    <a:pt x="10393680" y="182880"/>
                  </a:cubicBezTo>
                  <a:cubicBezTo>
                    <a:pt x="10186670" y="237490"/>
                    <a:pt x="9931400" y="326390"/>
                    <a:pt x="9464040" y="419100"/>
                  </a:cubicBezTo>
                  <a:cubicBezTo>
                    <a:pt x="8996680" y="511810"/>
                    <a:pt x="8214360" y="666750"/>
                    <a:pt x="7589520" y="739140"/>
                  </a:cubicBezTo>
                  <a:cubicBezTo>
                    <a:pt x="6964680" y="811530"/>
                    <a:pt x="6343650" y="848360"/>
                    <a:pt x="5715000" y="853440"/>
                  </a:cubicBezTo>
                  <a:cubicBezTo>
                    <a:pt x="5086350" y="858520"/>
                    <a:pt x="4447540" y="829310"/>
                    <a:pt x="3817620" y="769620"/>
                  </a:cubicBezTo>
                  <a:cubicBezTo>
                    <a:pt x="3187700" y="709930"/>
                    <a:pt x="2400300" y="574040"/>
                    <a:pt x="1935480" y="495300"/>
                  </a:cubicBezTo>
                  <a:cubicBezTo>
                    <a:pt x="1470660" y="416560"/>
                    <a:pt x="1252220" y="350520"/>
                    <a:pt x="1028700" y="297180"/>
                  </a:cubicBezTo>
                  <a:cubicBezTo>
                    <a:pt x="805180" y="243840"/>
                    <a:pt x="594360" y="175260"/>
                    <a:pt x="594360" y="175260"/>
                  </a:cubicBezTo>
                  <a:lnTo>
                    <a:pt x="0" y="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7871702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accel="8000" decel="8000" autoRev="1" fill="hold" nodeType="clickEffect">
                                  <p:stCondLst>
                                    <p:cond delay="0"/>
                                  </p:stCondLst>
                                  <p:endCondLst>
                                    <p:cond evt="onNext" delay="0">
                                      <p:tgtEl>
                                        <p:sldTgt/>
                                      </p:tgtEl>
                                    </p:cond>
                                  </p:endCondLst>
                                  <p:childTnLst>
                                    <p:animRot by="-600000">
                                      <p:cBhvr>
                                        <p:cTn id="6" dur="5000" fill="hold"/>
                                        <p:tgtEl>
                                          <p:spTgt spid="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 y="693655"/>
            <a:ext cx="9144000" cy="1186649"/>
          </a:xfrm>
          <a:prstGeom prst="rect">
            <a:avLst/>
          </a:prstGeom>
        </p:spPr>
        <p:txBody>
          <a:bodyPr vert="horz" wrap="square" lIns="0" tIns="16933" rIns="0" bIns="0" rtlCol="0">
            <a:spAutoFit/>
          </a:bodyPr>
          <a:lstStyle/>
          <a:p>
            <a:pPr marL="0" lvl="1" algn="ctr">
              <a:spcBef>
                <a:spcPts val="133"/>
              </a:spcBef>
            </a:pPr>
            <a:r>
              <a:rPr lang="en-US" sz="7600" spc="-7" dirty="0">
                <a:solidFill>
                  <a:prstClr val="black"/>
                </a:solidFill>
                <a:latin typeface="Cambria" panose="02040503050406030204" pitchFamily="18" charset="0"/>
                <a:cs typeface="Calibri"/>
              </a:rPr>
              <a:t>How?</a:t>
            </a:r>
          </a:p>
        </p:txBody>
      </p:sp>
      <p:sp>
        <p:nvSpPr>
          <p:cNvPr id="13" name="Title"/>
          <p:cNvSpPr txBox="1">
            <a:spLocks noGrp="1"/>
          </p:cNvSpPr>
          <p:nvPr>
            <p:ph type="title"/>
          </p:nvPr>
        </p:nvSpPr>
        <p:spPr>
          <a:xfrm>
            <a:off x="345600" y="2342573"/>
            <a:ext cx="8452800" cy="632651"/>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z="4000" b="1" spc="-40" dirty="0">
                <a:latin typeface="Cambria" panose="02040503050406030204" pitchFamily="18" charset="0"/>
                <a:cs typeface="Calibri"/>
              </a:rPr>
              <a:t>CORS</a:t>
            </a:r>
            <a:endParaRPr sz="2400" b="1" dirty="0">
              <a:latin typeface="Cambria" panose="02040503050406030204" pitchFamily="18" charset="0"/>
              <a:cs typeface="Calibri"/>
            </a:endParaRPr>
          </a:p>
        </p:txBody>
      </p:sp>
      <p:sp>
        <p:nvSpPr>
          <p:cNvPr id="4" name="Title"/>
          <p:cNvSpPr txBox="1">
            <a:spLocks/>
          </p:cNvSpPr>
          <p:nvPr/>
        </p:nvSpPr>
        <p:spPr bwMode="auto">
          <a:xfrm>
            <a:off x="345600" y="3149180"/>
            <a:ext cx="8452800" cy="186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a:spcBef>
                <a:spcPts val="133"/>
              </a:spcBef>
            </a:pPr>
            <a:r>
              <a:rPr lang="en-US" sz="4000" spc="-40" dirty="0">
                <a:latin typeface="Cambria" panose="02040503050406030204" pitchFamily="18" charset="0"/>
                <a:cs typeface="Calibri"/>
              </a:rPr>
              <a:t>We can use logged CORS data to propagate surveyed coordinates back in time to reference epochs.</a:t>
            </a:r>
            <a:endParaRPr lang="en-US" sz="4000" dirty="0">
              <a:latin typeface="Cambria" panose="02040503050406030204" pitchFamily="18" charset="0"/>
              <a:cs typeface="Calibri"/>
            </a:endParaRPr>
          </a:p>
        </p:txBody>
      </p:sp>
    </p:spTree>
    <p:extLst>
      <p:ext uri="{BB962C8B-B14F-4D97-AF65-F5344CB8AC3E}">
        <p14:creationId xmlns:p14="http://schemas.microsoft.com/office/powerpoint/2010/main" val="70660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6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100"/>
                            </p:stCondLst>
                            <p:childTnLst>
                              <p:par>
                                <p:cTn id="9" presetID="10" presetClass="entr" presetSubtype="0"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60093"/>
            <a:ext cx="8229600" cy="4026631"/>
          </a:xfrm>
        </p:spPr>
        <p:txBody>
          <a:bodyPr/>
          <a:lstStyle/>
          <a:p>
            <a:pPr marL="0"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-Department of Commerce (</a:t>
            </a:r>
            <a:r>
              <a:rPr lang="en-US" dirty="0" err="1">
                <a:latin typeface="Cambria" panose="02040503050406030204" pitchFamily="18" charset="0"/>
                <a:ea typeface="Cambria" panose="02040503050406030204" pitchFamily="18" charset="0"/>
              </a:rPr>
              <a:t>DoC</a:t>
            </a:r>
            <a:r>
              <a:rPr lang="en-US" dirty="0">
                <a:latin typeface="Cambria" panose="02040503050406030204" pitchFamily="18" charset="0"/>
                <a:ea typeface="Cambria" panose="02040503050406030204" pitchFamily="18" charset="0"/>
              </a:rPr>
              <a:t>)</a:t>
            </a:r>
          </a:p>
          <a:p>
            <a:pPr marL="457200" lvl="1" indent="0">
              <a:buNone/>
            </a:pPr>
            <a:r>
              <a:rPr lang="en-US" dirty="0">
                <a:latin typeface="Cambria" panose="02040503050406030204" pitchFamily="18" charset="0"/>
                <a:ea typeface="Cambria" panose="02040503050406030204" pitchFamily="18" charset="0"/>
              </a:rPr>
              <a:t>					(~47,000 employees)</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Oceanic and Atmospheric 						Administration (NOAA)</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 Service (NOS)</a:t>
            </a:r>
          </a:p>
        </p:txBody>
      </p:sp>
      <p:sp>
        <p:nvSpPr>
          <p:cNvPr id="3" name="Title 2"/>
          <p:cNvSpPr>
            <a:spLocks noGrp="1"/>
          </p:cNvSpPr>
          <p:nvPr>
            <p:ph type="title"/>
          </p:nvPr>
        </p:nvSpPr>
        <p:spPr>
          <a:xfrm>
            <a:off x="457200" y="160337"/>
            <a:ext cx="8229600" cy="1143000"/>
          </a:xfrm>
        </p:spPr>
        <p:txBody>
          <a:bodyPr/>
          <a:lstStyle/>
          <a:p>
            <a:r>
              <a:rPr lang="en-US" dirty="0">
                <a:latin typeface="Cambria" panose="02040503050406030204" pitchFamily="18" charset="0"/>
                <a:ea typeface="Cambria" panose="02040503050406030204" pitchFamily="18" charset="0"/>
              </a:rPr>
              <a:t>Organizational Structure</a:t>
            </a:r>
          </a:p>
        </p:txBody>
      </p:sp>
      <p:pic>
        <p:nvPicPr>
          <p:cNvPr id="4" name="DoC logo"/>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8836" y="1386457"/>
            <a:ext cx="997792" cy="997792"/>
          </a:xfrm>
          <a:prstGeom prst="rect">
            <a:avLst/>
          </a:prstGeom>
          <a:noFill/>
          <a:ln>
            <a:noFill/>
          </a:ln>
        </p:spPr>
      </p:pic>
      <p:pic>
        <p:nvPicPr>
          <p:cNvPr id="5" name="NOAA logo"/>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79877" y="2843649"/>
            <a:ext cx="1135710" cy="1135710"/>
          </a:xfrm>
          <a:prstGeom prst="rect">
            <a:avLst/>
          </a:prstGeom>
          <a:noFill/>
          <a:ln>
            <a:noFill/>
          </a:ln>
        </p:spPr>
      </p:pic>
      <p:pic>
        <p:nvPicPr>
          <p:cNvPr id="6" name="NGS logo"/>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17311" y="5272872"/>
            <a:ext cx="1258634" cy="1265665"/>
          </a:xfrm>
          <a:prstGeom prst="rect">
            <a:avLst/>
          </a:prstGeom>
        </p:spPr>
      </p:pic>
      <p:cxnSp>
        <p:nvCxnSpPr>
          <p:cNvPr id="11" name="Straight Arrow Connector 10"/>
          <p:cNvCxnSpPr/>
          <p:nvPr/>
        </p:nvCxnSpPr>
        <p:spPr>
          <a:xfrm>
            <a:off x="4572000" y="2470452"/>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572000" y="3896847"/>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582274" y="4953373"/>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Content Placeholder 1"/>
          <p:cNvSpPr txBox="1">
            <a:spLocks/>
          </p:cNvSpPr>
          <p:nvPr/>
        </p:nvSpPr>
        <p:spPr bwMode="auto">
          <a:xfrm>
            <a:off x="457200" y="4939673"/>
            <a:ext cx="8229600" cy="165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dirty="0">
              <a:latin typeface="Cambria" panose="02040503050406030204" pitchFamily="18" charset="0"/>
              <a:ea typeface="Cambria" panose="02040503050406030204" pitchFamily="18" charset="0"/>
            </a:endParaRPr>
          </a:p>
          <a:p>
            <a:pPr marL="457200" lvl="1" indent="0">
              <a:buNone/>
            </a:pPr>
            <a:r>
              <a:rPr lang="en-US" dirty="0">
                <a:latin typeface="Cambria" panose="02040503050406030204" pitchFamily="18" charset="0"/>
                <a:ea typeface="Cambria" panose="02040503050406030204" pitchFamily="18" charset="0"/>
              </a:rPr>
              <a:t>				-National Geodetic Survey (NGS)</a:t>
            </a:r>
          </a:p>
          <a:p>
            <a:pPr marL="457200" lvl="1" indent="0">
              <a:buNone/>
            </a:pPr>
            <a:r>
              <a:rPr lang="en-US" dirty="0">
                <a:latin typeface="Cambria" panose="02040503050406030204" pitchFamily="18" charset="0"/>
                <a:ea typeface="Cambria" panose="02040503050406030204" pitchFamily="18" charset="0"/>
              </a:rPr>
              <a:t>						(~175 employees)</a:t>
            </a:r>
          </a:p>
          <a:p>
            <a:pPr marL="457200" lvl="1" indent="0">
              <a:buNone/>
            </a:pP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262169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citation">
            <a:extLst>
              <a:ext uri="{FF2B5EF4-FFF2-40B4-BE49-F238E27FC236}">
                <a16:creationId xmlns:a16="http://schemas.microsoft.com/office/drawing/2014/main" id="{76FEE429-345B-C143-8CC6-45F7884C12DD}"/>
              </a:ext>
            </a:extLst>
          </p:cNvPr>
          <p:cNvSpPr txBox="1"/>
          <p:nvPr/>
        </p:nvSpPr>
        <p:spPr>
          <a:xfrm>
            <a:off x="-43180" y="6596390"/>
            <a:ext cx="4413388" cy="261610"/>
          </a:xfrm>
          <a:prstGeom prst="rect">
            <a:avLst/>
          </a:prstGeom>
          <a:noFill/>
        </p:spPr>
        <p:txBody>
          <a:bodyPr rtlCol="0" wrap="none">
            <a:spAutoFit/>
          </a:bodyPr>
          <a:lstStyle/>
          <a:p>
            <a:r>
              <a:rPr baseline="30000" dirty="0" lang="en-US" sz="1100">
                <a:latin charset="0" panose="02040503050406030204" pitchFamily="18" typeface="Cambria"/>
                <a:ea charset="0" panose="02040503050406030204" pitchFamily="18" typeface="Cambria"/>
                <a:cs charset="0" panose="020B0604020202020204" pitchFamily="34" typeface="Arial"/>
              </a:rPr>
              <a:t>1</a:t>
            </a:r>
            <a:r>
              <a:rPr dirty="0" lang="en-US" sz="1100">
                <a:latin charset="0" panose="02040503050406030204" pitchFamily="18" typeface="Cambria"/>
                <a:ea charset="0" panose="02040503050406030204" pitchFamily="18" typeface="Cambria"/>
                <a:cs charset="0" panose="020B0604020202020204" pitchFamily="34" typeface="Arial"/>
              </a:rPr>
              <a:t>Springer Handbook of Global Navigation Satellite Systems, Ch. 2, p. 34</a:t>
            </a:r>
          </a:p>
        </p:txBody>
      </p:sp>
      <p:pic>
        <p:nvPicPr>
          <p:cNvPr id="2" name="recipe"/>
          <p:cNvPicPr>
            <a:picLocks noChangeAspect="1"/>
          </p:cNvPicPr>
          <p:nvPr/>
        </p:nvPicPr>
        <p:blipFill rotWithShape="1">
          <a:blip r:embed="rId3">
            <a:extLst>
              <a:ext uri="{28A0092B-C50C-407E-A947-70E740481C1C}">
                <a14:useLocalDpi xmlns:a14="http://schemas.microsoft.com/office/drawing/2010/main" val="0"/>
              </a:ext>
            </a:extLst>
          </a:blip>
          <a:srcRect b="25" l="51" r="32" t="3"/>
          <a:stretch/>
        </p:blipFill>
        <p:spPr>
          <a:xfrm rot="5400000">
            <a:off x="5479892" y="799653"/>
            <a:ext cx="2518836" cy="4121736"/>
          </a:xfrm>
          <a:prstGeom prst="rect">
            <a:avLst/>
          </a:prstGeom>
        </p:spPr>
      </p:pic>
      <p:pic>
        <p:nvPicPr>
          <p:cNvPr id="10" name="cake"/>
          <p:cNvPicPr>
            <a:picLocks noChangeAspect="1"/>
          </p:cNvPicPr>
          <p:nvPr/>
        </p:nvPicPr>
        <p:blipFill rotWithShape="1">
          <a:blip r:embed="rId4">
            <a:extLst>
              <a:ext uri="{28A0092B-C50C-407E-A947-70E740481C1C}">
                <a14:useLocalDpi xmlns:a14="http://schemas.microsoft.com/office/drawing/2010/main" val="0"/>
              </a:ext>
            </a:extLst>
          </a:blip>
          <a:srcRect b="73" t="207"/>
          <a:stretch/>
        </p:blipFill>
        <p:spPr>
          <a:xfrm>
            <a:off x="5217560" y="4545378"/>
            <a:ext cx="3039858" cy="1952483"/>
          </a:xfrm>
          <a:prstGeom prst="rect">
            <a:avLst/>
          </a:prstGeom>
        </p:spPr>
      </p:pic>
      <p:pic>
        <p:nvPicPr>
          <p:cNvPr id="30" name="System">
            <a:extLst>
              <a:ext uri="{FF2B5EF4-FFF2-40B4-BE49-F238E27FC236}">
                <a16:creationId xmlns:a16="http://schemas.microsoft.com/office/drawing/2014/main" id="{AFBC9CF6-3D1A-3C41-9AEE-0548AF66AB7D}"/>
              </a:ext>
            </a:extLst>
          </p:cNvPr>
          <p:cNvPicPr>
            <a:picLocks noChangeAspect="1"/>
          </p:cNvPicPr>
          <p:nvPr/>
        </p:nvPicPr>
        <p:blipFill>
          <a:blip r:embed="rId5"/>
          <a:stretch>
            <a:fillRect/>
          </a:stretch>
        </p:blipFill>
        <p:spPr>
          <a:xfrm>
            <a:off x="4700187" y="2084818"/>
            <a:ext cx="4307808" cy="4012949"/>
          </a:xfrm>
          <a:prstGeom prst="rect">
            <a:avLst/>
          </a:prstGeom>
        </p:spPr>
      </p:pic>
      <p:pic>
        <p:nvPicPr>
          <p:cNvPr id="31" name="Frame">
            <a:extLst>
              <a:ext uri="{FF2B5EF4-FFF2-40B4-BE49-F238E27FC236}">
                <a16:creationId xmlns:a16="http://schemas.microsoft.com/office/drawing/2014/main" id="{AFBC9CF6-3D1A-3C41-9AEE-0548AF66AB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00187" y="2090896"/>
            <a:ext cx="4307808" cy="4000792"/>
          </a:xfrm>
          <a:prstGeom prst="rect">
            <a:avLst/>
          </a:prstGeom>
        </p:spPr>
      </p:pic>
      <p:cxnSp>
        <p:nvCxnSpPr>
          <p:cNvPr id="54" name="System Arrow"/>
          <p:cNvCxnSpPr/>
          <p:nvPr/>
        </p:nvCxnSpPr>
        <p:spPr>
          <a:xfrm>
            <a:off x="2959510" y="2302955"/>
            <a:ext cx="3601310" cy="375729"/>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65" name="Frame arrows to CORS"/>
          <p:cNvGrpSpPr/>
          <p:nvPr/>
        </p:nvGrpSpPr>
        <p:grpSpPr>
          <a:xfrm>
            <a:off x="2800350" y="3553941"/>
            <a:ext cx="4857750" cy="1940079"/>
            <a:chOff x="2800350" y="3553941"/>
            <a:chExt cx="4857750" cy="1940079"/>
          </a:xfrm>
          <a:effectLst/>
        </p:grpSpPr>
        <p:cxnSp>
          <p:nvCxnSpPr>
            <p:cNvPr id="46" name="Straight Arrow Connector 45"/>
            <p:cNvCxnSpPr/>
            <p:nvPr/>
          </p:nvCxnSpPr>
          <p:spPr>
            <a:xfrm flipV="1">
              <a:off x="2800350" y="4419867"/>
              <a:ext cx="2656718" cy="380733"/>
            </a:xfrm>
            <a:prstGeom prst="straightConnector1">
              <a:avLst/>
            </a:prstGeom>
            <a:ln w="508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2800350" y="4800600"/>
              <a:ext cx="3897630" cy="693420"/>
            </a:xfrm>
            <a:prstGeom prst="straightConnector1">
              <a:avLst/>
            </a:prstGeom>
            <a:ln w="508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2800350" y="3553941"/>
              <a:ext cx="4857750" cy="1246659"/>
            </a:xfrm>
            <a:prstGeom prst="straightConnector1">
              <a:avLst/>
            </a:prstGeom>
            <a:ln w="508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64" name="CORS symbol"/>
          <p:cNvGrpSpPr/>
          <p:nvPr/>
        </p:nvGrpSpPr>
        <p:grpSpPr>
          <a:xfrm>
            <a:off x="7670799" y="6014055"/>
            <a:ext cx="1145540" cy="400110"/>
            <a:chOff x="7503160" y="5907635"/>
            <a:chExt cx="1145540" cy="400110"/>
          </a:xfrm>
        </p:grpSpPr>
        <p:sp>
          <p:nvSpPr>
            <p:cNvPr id="61" name="Oval 60"/>
            <p:cNvSpPr/>
            <p:nvPr/>
          </p:nvSpPr>
          <p:spPr>
            <a:xfrm>
              <a:off x="7503160" y="6038850"/>
              <a:ext cx="167640" cy="175260"/>
            </a:xfrm>
            <a:prstGeom prst="ellipse">
              <a:avLst/>
            </a:prstGeom>
            <a:solidFill>
              <a:srgbClr val="FFF200"/>
            </a:solidFill>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63" name="TextBox 62">
              <a:extLst>
                <a:ext uri="{FF2B5EF4-FFF2-40B4-BE49-F238E27FC236}">
                  <a16:creationId xmlns:a16="http://schemas.microsoft.com/office/drawing/2014/main" id="{54F5483D-9608-D148-A4E9-72CFCB85CF81}"/>
                </a:ext>
              </a:extLst>
            </p:cNvPr>
            <p:cNvSpPr txBox="1"/>
            <p:nvPr/>
          </p:nvSpPr>
          <p:spPr>
            <a:xfrm>
              <a:off x="7670799" y="5907635"/>
              <a:ext cx="977901" cy="400110"/>
            </a:xfrm>
            <a:prstGeom prst="rect">
              <a:avLst/>
            </a:prstGeom>
            <a:noFill/>
          </p:spPr>
          <p:txBody>
            <a:bodyPr rtlCol="0" wrap="square">
              <a:spAutoFit/>
            </a:bodyPr>
            <a:lstStyle/>
            <a:p>
              <a:r>
                <a:rPr dirty="0" lang="en-US" sz="2000">
                  <a:latin charset="0" panose="02040503050406030204" pitchFamily="18" typeface="Cambria"/>
                  <a:ea charset="0" panose="02040503050406030204" pitchFamily="18" typeface="Cambria"/>
                  <a:cs charset="0" panose="02020603050405020304" pitchFamily="18" typeface="Times New Roman"/>
                </a:rPr>
                <a:t>= CORS</a:t>
              </a:r>
            </a:p>
          </p:txBody>
        </p:sp>
      </p:grpSp>
      <p:sp>
        <p:nvSpPr>
          <p:cNvPr id="70" name="text -the cake">
            <a:extLst>
              <a:ext uri="{FF2B5EF4-FFF2-40B4-BE49-F238E27FC236}">
                <a16:creationId xmlns:a16="http://schemas.microsoft.com/office/drawing/2014/main" id="{54F5483D-9608-D148-A4E9-72CFCB85CF81}"/>
              </a:ext>
            </a:extLst>
          </p:cNvPr>
          <p:cNvSpPr txBox="1"/>
          <p:nvPr/>
        </p:nvSpPr>
        <p:spPr>
          <a:xfrm>
            <a:off x="2549122" y="6036791"/>
            <a:ext cx="1657117" cy="461665"/>
          </a:xfrm>
          <a:prstGeom prst="rect">
            <a:avLst/>
          </a:prstGeom>
          <a:noFill/>
        </p:spPr>
        <p:txBody>
          <a:bodyPr rtlCol="0" wrap="square">
            <a:spAutoFit/>
          </a:bodyPr>
          <a:lstStyle/>
          <a:p>
            <a:r>
              <a:rPr b="1" dirty="0" lang="en-US" sz="2400">
                <a:latin charset="0" panose="02040503050406030204" pitchFamily="18" typeface="Cambria"/>
                <a:ea charset="0" panose="02040503050406030204" pitchFamily="18" typeface="Cambria"/>
                <a:cs charset="0" panose="02020603050405020304" pitchFamily="18" typeface="Times New Roman"/>
              </a:rPr>
              <a:t>-the cake</a:t>
            </a:r>
            <a:endParaRPr b="1" dirty="0" lang="en-US" sz="2000">
              <a:latin charset="0" panose="02040503050406030204" pitchFamily="18" typeface="Cambria"/>
              <a:ea charset="0" panose="02040503050406030204" pitchFamily="18" typeface="Cambria"/>
              <a:cs charset="0" panose="02020603050405020304" pitchFamily="18" typeface="Times New Roman"/>
            </a:endParaRPr>
          </a:p>
        </p:txBody>
      </p:sp>
      <p:sp>
        <p:nvSpPr>
          <p:cNvPr id="71" name="text -the recipe">
            <a:extLst>
              <a:ext uri="{FF2B5EF4-FFF2-40B4-BE49-F238E27FC236}">
                <a16:creationId xmlns:a16="http://schemas.microsoft.com/office/drawing/2014/main" id="{54F5483D-9608-D148-A4E9-72CFCB85CF81}"/>
              </a:ext>
            </a:extLst>
          </p:cNvPr>
          <p:cNvSpPr txBox="1"/>
          <p:nvPr/>
        </p:nvSpPr>
        <p:spPr>
          <a:xfrm>
            <a:off x="2552853" y="3488290"/>
            <a:ext cx="1744827" cy="461665"/>
          </a:xfrm>
          <a:prstGeom prst="rect">
            <a:avLst/>
          </a:prstGeom>
          <a:noFill/>
        </p:spPr>
        <p:txBody>
          <a:bodyPr rtlCol="0" wrap="square">
            <a:spAutoFit/>
          </a:bodyPr>
          <a:lstStyle/>
          <a:p>
            <a:r>
              <a:rPr b="1" dirty="0" lang="en-US" sz="2400">
                <a:latin charset="0" panose="02040503050406030204" pitchFamily="18" typeface="Cambria"/>
                <a:ea charset="0" panose="02040503050406030204" pitchFamily="18" typeface="Cambria"/>
                <a:cs charset="0" panose="02020603050405020304" pitchFamily="18" typeface="Times New Roman"/>
              </a:rPr>
              <a:t>-the recipe</a:t>
            </a:r>
          </a:p>
        </p:txBody>
      </p:sp>
      <p:sp>
        <p:nvSpPr>
          <p:cNvPr id="8" name="frame text">
            <a:extLst>
              <a:ext uri="{FF2B5EF4-FFF2-40B4-BE49-F238E27FC236}">
                <a16:creationId xmlns:a16="http://schemas.microsoft.com/office/drawing/2014/main" id="{992DF09C-AD15-B848-83CF-720764D7F918}"/>
              </a:ext>
            </a:extLst>
          </p:cNvPr>
          <p:cNvSpPr txBox="1"/>
          <p:nvPr/>
        </p:nvSpPr>
        <p:spPr>
          <a:xfrm>
            <a:off x="157241" y="5022116"/>
            <a:ext cx="4414760" cy="1323439"/>
          </a:xfrm>
          <a:prstGeom prst="rect">
            <a:avLst/>
          </a:prstGeom>
          <a:noFill/>
        </p:spPr>
        <p:txBody>
          <a:bodyPr rtlCol="0" wrap="square">
            <a:spAutoFit/>
          </a:bodyPr>
          <a:lstStyle/>
          <a:p>
            <a:r>
              <a:rPr dirty="0" lang="en-US" sz="2000">
                <a:latin charset="0" panose="02040503050406030204" pitchFamily="18" typeface="Cambria"/>
                <a:ea charset="0" panose="02040503050406030204" pitchFamily="18" typeface="Cambria"/>
                <a:cs charset="0" panose="02020603050405020304" pitchFamily="18" typeface="Times New Roman"/>
              </a:rPr>
              <a:t>Realizes the system by means of coordinates of definite points that are accessible directly </a:t>
            </a:r>
            <a:r>
              <a:rPr dirty="0" i="1" lang="en-US" sz="2000">
                <a:latin charset="0" panose="02040503050406030204" pitchFamily="18" typeface="Cambria"/>
                <a:ea charset="0" panose="02040503050406030204" pitchFamily="18" typeface="Cambria"/>
                <a:cs charset="0" panose="02020603050405020304" pitchFamily="18" typeface="Times New Roman"/>
              </a:rPr>
              <a:t>by occupation or observation</a:t>
            </a:r>
            <a:r>
              <a:rPr baseline="30000" dirty="0" lang="en-US" sz="2000">
                <a:latin charset="0" panose="02040503050406030204" pitchFamily="18" typeface="Cambria"/>
                <a:ea charset="0" panose="02040503050406030204" pitchFamily="18" typeface="Cambria"/>
                <a:cs charset="0" panose="02020603050405020304" pitchFamily="18" typeface="Times New Roman"/>
              </a:rPr>
              <a:t>1</a:t>
            </a:r>
            <a:endParaRPr dirty="0" lang="en-US" sz="2000">
              <a:latin charset="0" panose="02040503050406030204" pitchFamily="18" typeface="Cambria"/>
              <a:ea charset="0" panose="02040503050406030204" pitchFamily="18" typeface="Cambria"/>
              <a:cs charset="0" panose="02020603050405020304" pitchFamily="18" typeface="Times New Roman"/>
            </a:endParaRPr>
          </a:p>
        </p:txBody>
      </p:sp>
      <p:sp>
        <p:nvSpPr>
          <p:cNvPr id="7" name="Reference Frame">
            <a:extLst>
              <a:ext uri="{FF2B5EF4-FFF2-40B4-BE49-F238E27FC236}">
                <a16:creationId xmlns:a16="http://schemas.microsoft.com/office/drawing/2014/main" id="{FF1B5919-A217-BF4A-ACC0-A20EDA34E6F3}"/>
              </a:ext>
            </a:extLst>
          </p:cNvPr>
          <p:cNvSpPr txBox="1">
            <a:spLocks/>
          </p:cNvSpPr>
          <p:nvPr/>
        </p:nvSpPr>
        <p:spPr>
          <a:xfrm>
            <a:off x="0" y="4487706"/>
            <a:ext cx="2959510" cy="534410"/>
          </a:xfrm>
          <a:prstGeom prst="rect">
            <a:avLst/>
          </a:prstGeom>
        </p:spPr>
        <p:txBody>
          <a:bodyPr anchor="ctr" bIns="45720" lIns="91440" rIns="91440" rtlCol="0" tIns="45720" vert="horz">
            <a:noAutofit/>
          </a:bodyPr>
          <a:lstStyle>
            <a:lvl1pPr algn="ctr" defTabSz="457200" eaLnBrk="1" hangingPunct="1" latinLnBrk="0" rtl="0">
              <a:spcBef>
                <a:spcPct val="0"/>
              </a:spcBef>
              <a:buNone/>
              <a:defRPr kern="1200" sz="4400">
                <a:solidFill>
                  <a:schemeClr val="tx1"/>
                </a:solidFill>
                <a:latin typeface="+mj-lt"/>
                <a:ea typeface="+mj-ea"/>
                <a:cs typeface="+mj-cs"/>
              </a:defRPr>
            </a:lvl1pPr>
          </a:lstStyle>
          <a:p>
            <a:pPr algn="l"/>
            <a:r>
              <a:rPr dirty="0" lang="en-US" sz="2800">
                <a:latin charset="0" panose="02040503050406030204" pitchFamily="18" typeface="Cambria"/>
                <a:ea charset="0" panose="02040503050406030204" pitchFamily="18" typeface="Cambria"/>
                <a:cs charset="0" typeface="Times New Roman"/>
              </a:rPr>
              <a:t>Reference Frame:</a:t>
            </a:r>
          </a:p>
        </p:txBody>
      </p:sp>
      <p:sp>
        <p:nvSpPr>
          <p:cNvPr id="6" name="system text">
            <a:extLst>
              <a:ext uri="{FF2B5EF4-FFF2-40B4-BE49-F238E27FC236}">
                <a16:creationId xmlns:a16="http://schemas.microsoft.com/office/drawing/2014/main" id="{54F5483D-9608-D148-A4E9-72CFCB85CF81}"/>
              </a:ext>
            </a:extLst>
          </p:cNvPr>
          <p:cNvSpPr txBox="1"/>
          <p:nvPr/>
        </p:nvSpPr>
        <p:spPr>
          <a:xfrm>
            <a:off x="157241" y="2528145"/>
            <a:ext cx="4363960" cy="1015663"/>
          </a:xfrm>
          <a:prstGeom prst="rect">
            <a:avLst/>
          </a:prstGeom>
          <a:noFill/>
        </p:spPr>
        <p:txBody>
          <a:bodyPr rtlCol="0" wrap="square">
            <a:spAutoFit/>
          </a:bodyPr>
          <a:lstStyle/>
          <a:p>
            <a:r>
              <a:rPr dirty="0" lang="en-US" sz="2000">
                <a:latin charset="0" panose="02040503050406030204" pitchFamily="18" typeface="Cambria"/>
                <a:ea charset="0" panose="02040503050406030204" pitchFamily="18" typeface="Cambria"/>
                <a:cs charset="0" panose="02020603050405020304" pitchFamily="18" typeface="Times New Roman"/>
              </a:rPr>
              <a:t>A set of prescriptions and conventions together with the modeling required to define a </a:t>
            </a:r>
            <a:r>
              <a:rPr dirty="0" i="1" lang="en-US" sz="2000">
                <a:latin charset="0" panose="02040503050406030204" pitchFamily="18" typeface="Cambria"/>
                <a:ea charset="0" panose="02040503050406030204" pitchFamily="18" typeface="Cambria"/>
                <a:cs charset="0" panose="02020603050405020304" pitchFamily="18" typeface="Times New Roman"/>
              </a:rPr>
              <a:t>triad of coordinate axes</a:t>
            </a:r>
            <a:r>
              <a:rPr baseline="30000" dirty="0" lang="en-US" sz="2000">
                <a:latin charset="0" panose="02040503050406030204" pitchFamily="18" typeface="Cambria"/>
                <a:ea charset="0" panose="02040503050406030204" pitchFamily="18" typeface="Cambria"/>
                <a:cs charset="0" panose="02020603050405020304" pitchFamily="18" typeface="Times New Roman"/>
              </a:rPr>
              <a:t>1</a:t>
            </a:r>
            <a:endParaRPr dirty="0" lang="en-US" sz="2000">
              <a:latin charset="0" panose="02040503050406030204" pitchFamily="18" typeface="Cambria"/>
              <a:ea charset="0" panose="02040503050406030204" pitchFamily="18" typeface="Cambria"/>
              <a:cs charset="0" panose="02020603050405020304" pitchFamily="18" typeface="Times New Roman"/>
            </a:endParaRPr>
          </a:p>
        </p:txBody>
      </p:sp>
      <p:sp>
        <p:nvSpPr>
          <p:cNvPr id="4" name="Reference System">
            <a:extLst>
              <a:ext uri="{FF2B5EF4-FFF2-40B4-BE49-F238E27FC236}">
                <a16:creationId xmlns:a16="http://schemas.microsoft.com/office/drawing/2014/main" id="{B045FDE4-FEDD-9E49-94C1-1A12CCFC3813}"/>
              </a:ext>
            </a:extLst>
          </p:cNvPr>
          <p:cNvSpPr txBox="1">
            <a:spLocks/>
          </p:cNvSpPr>
          <p:nvPr/>
        </p:nvSpPr>
        <p:spPr>
          <a:xfrm>
            <a:off x="0" y="1993735"/>
            <a:ext cx="2959510" cy="534410"/>
          </a:xfrm>
          <a:prstGeom prst="rect">
            <a:avLst/>
          </a:prstGeom>
        </p:spPr>
        <p:txBody>
          <a:bodyPr anchor="ctr" bIns="45720" lIns="91440" rIns="91440" rtlCol="0" tIns="45720" vert="horz">
            <a:noAutofit/>
          </a:bodyPr>
          <a:lstStyle>
            <a:lvl1pPr algn="ctr" defTabSz="457200" eaLnBrk="1" hangingPunct="1" latinLnBrk="0" rtl="0">
              <a:spcBef>
                <a:spcPct val="0"/>
              </a:spcBef>
              <a:buNone/>
              <a:defRPr kern="1200" sz="4400">
                <a:solidFill>
                  <a:schemeClr val="tx1"/>
                </a:solidFill>
                <a:latin typeface="+mj-lt"/>
                <a:ea typeface="+mj-ea"/>
                <a:cs typeface="+mj-cs"/>
              </a:defRPr>
            </a:lvl1pPr>
          </a:lstStyle>
          <a:p>
            <a:pPr algn="l"/>
            <a:r>
              <a:rPr dirty="0" lang="en-US" sz="2800">
                <a:latin charset="0" panose="02040503050406030204" pitchFamily="18" typeface="Cambria"/>
                <a:ea charset="0" panose="02040503050406030204" pitchFamily="18" typeface="Cambria"/>
                <a:cs charset="0" typeface="Times New Roman"/>
              </a:rPr>
              <a:t>Reference System:</a:t>
            </a:r>
          </a:p>
        </p:txBody>
      </p:sp>
      <p:sp>
        <p:nvSpPr>
          <p:cNvPr id="3" name="subtitle"/>
          <p:cNvSpPr>
            <a:spLocks noGrp="1"/>
          </p:cNvSpPr>
          <p:nvPr>
            <p:ph idx="1"/>
          </p:nvPr>
        </p:nvSpPr>
        <p:spPr>
          <a:xfrm>
            <a:off x="-1" y="1107341"/>
            <a:ext cx="9160331" cy="471787"/>
          </a:xfrm>
        </p:spPr>
        <p:txBody>
          <a:bodyPr/>
          <a:lstStyle/>
          <a:p>
            <a:pPr algn="ctr" indent="0" marL="0">
              <a:buNone/>
            </a:pPr>
            <a:r>
              <a:rPr dirty="0" i="1" lang="en-US" sz="2000">
                <a:latin charset="0" panose="02040503050406030204" pitchFamily="18" typeface="Cambria"/>
                <a:ea charset="0" panose="02040503050406030204" pitchFamily="18" typeface="Cambria"/>
              </a:rPr>
              <a:t>Before you can </a:t>
            </a:r>
            <a:r>
              <a:rPr dirty="0" i="1" lang="en-US" sz="2000" u="sng">
                <a:latin charset="0" panose="02040503050406030204" pitchFamily="18" typeface="Cambria"/>
                <a:ea charset="0" panose="02040503050406030204" pitchFamily="18" typeface="Cambria"/>
              </a:rPr>
              <a:t>realize a Reference Frame</a:t>
            </a:r>
            <a:r>
              <a:rPr dirty="0" i="1" lang="en-US" sz="2000">
                <a:latin charset="0" panose="02040503050406030204" pitchFamily="18" typeface="Cambria"/>
                <a:ea charset="0" panose="02040503050406030204" pitchFamily="18" typeface="Cambria"/>
              </a:rPr>
              <a:t>… you must </a:t>
            </a:r>
            <a:r>
              <a:rPr b="1" dirty="0" i="1" lang="en-US" sz="2000">
                <a:latin charset="0" panose="02040503050406030204" pitchFamily="18" typeface="Cambria"/>
                <a:ea charset="0" panose="02040503050406030204" pitchFamily="18" typeface="Cambria"/>
              </a:rPr>
              <a:t>define a Reference System</a:t>
            </a:r>
            <a:endParaRPr b="1" dirty="0" i="1" lang="en-US" sz="1600">
              <a:latin charset="0" panose="02040503050406030204" pitchFamily="18" typeface="Cambria"/>
              <a:ea charset="0" panose="02040503050406030204" pitchFamily="18" typeface="Cambria"/>
            </a:endParaRPr>
          </a:p>
        </p:txBody>
      </p:sp>
      <p:sp>
        <p:nvSpPr>
          <p:cNvPr id="5" name="Title"/>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defTabSz="457200" eaLnBrk="0" fontAlgn="base" hangingPunct="0" rtl="0">
              <a:spcBef>
                <a:spcPct val="0"/>
              </a:spcBef>
              <a:spcAft>
                <a:spcPct val="0"/>
              </a:spcAft>
              <a:defRPr kern="1200" sz="4400">
                <a:solidFill>
                  <a:schemeClr val="tx1"/>
                </a:solidFill>
                <a:latin charset="0" pitchFamily="18" typeface="Times New Roman"/>
                <a:ea charset="0" typeface="ＭＳ Ｐゴシック"/>
                <a:cs charset="0" pitchFamily="18" typeface="Times New Roman"/>
              </a:defRPr>
            </a:lvl1pPr>
            <a:lvl2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2pPr>
            <a:lvl3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3pPr>
            <a:lvl4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4pPr>
            <a:lvl5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5pPr>
            <a:lvl6pPr algn="ctr" defTabSz="457200" eaLnBrk="1" fontAlgn="base" hangingPunct="1"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eaLnBrk="1" fontAlgn="base" hangingPunct="1"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eaLnBrk="1" fontAlgn="base" hangingPunct="1"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eaLnBrk="1" fontAlgn="base" hangingPunct="1"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r>
              <a:rPr altLang="en-US" dirty="0" lang="en-US">
                <a:latin charset="0" panose="02040503050406030204" pitchFamily="18" typeface="Cambria"/>
                <a:ea charset="0" panose="020B0604030504040204" pitchFamily="34" typeface="Tahoma"/>
                <a:cs charset="0" panose="020B0604030504040204" pitchFamily="34" typeface="Tahoma"/>
              </a:rPr>
              <a:t>Reference System &amp; Frame</a:t>
            </a:r>
          </a:p>
        </p:txBody>
      </p:sp>
    </p:spTree>
    <p:extLst>
      <p:ext uri="{BB962C8B-B14F-4D97-AF65-F5344CB8AC3E}">
        <p14:creationId xmlns:p14="http://schemas.microsoft.com/office/powerpoint/2010/main" val="3845898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1"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 calcmode="lin" valueType="num">
                                      <p:cBhvr>
                                        <p:cTn dur="1000" fill="hold" id="9"/>
                                        <p:tgtEl>
                                          <p:spTgt spid="2"/>
                                        </p:tgtEl>
                                        <p:attrNameLst>
                                          <p:attrName>style.rotation</p:attrName>
                                        </p:attrNameLst>
                                      </p:cBhvr>
                                      <p:tavLst>
                                        <p:tav tm="0">
                                          <p:val>
                                            <p:fltVal val="90"/>
                                          </p:val>
                                        </p:tav>
                                        <p:tav tm="100000">
                                          <p:val>
                                            <p:fltVal val="0"/>
                                          </p:val>
                                        </p:tav>
                                      </p:tavLst>
                                    </p:anim>
                                    <p:animEffect filter="fade" transition="in">
                                      <p:cBhvr>
                                        <p:cTn dur="1000" id="10"/>
                                        <p:tgtEl>
                                          <p:spTgt spid="2"/>
                                        </p:tgtEl>
                                      </p:cBhvr>
                                    </p:animEffec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8" presetSubtype="12">
                                  <p:stCondLst>
                                    <p:cond delay="0"/>
                                  </p:stCondLst>
                                  <p:childTnLst>
                                    <p:set>
                                      <p:cBhvr>
                                        <p:cTn dur="1" fill="hold" id="14">
                                          <p:stCondLst>
                                            <p:cond delay="0"/>
                                          </p:stCondLst>
                                        </p:cTn>
                                        <p:tgtEl>
                                          <p:spTgt spid="10"/>
                                        </p:tgtEl>
                                        <p:attrNameLst>
                                          <p:attrName>style.visibility</p:attrName>
                                        </p:attrNameLst>
                                      </p:cBhvr>
                                      <p:to>
                                        <p:strVal val="visible"/>
                                      </p:to>
                                    </p:set>
                                    <p:animEffect filter="strips(downLeft)" transition="in">
                                      <p:cBhvr>
                                        <p:cTn dur="500" id="15"/>
                                        <p:tgtEl>
                                          <p:spTgt spid="10"/>
                                        </p:tgtEl>
                                      </p:cBhvr>
                                    </p:animEffect>
                                  </p:childTnLst>
                                </p:cTn>
                              </p:par>
                            </p:childTnLst>
                          </p:cTn>
                        </p:par>
                      </p:childTnLst>
                    </p:cTn>
                  </p:par>
                  <p:par>
                    <p:cTn fill="hold" id="16">
                      <p:stCondLst>
                        <p:cond delay="indefinite"/>
                      </p:stCondLst>
                      <p:childTnLst>
                        <p:par>
                          <p:cTn fill="hold" id="17">
                            <p:stCondLst>
                              <p:cond delay="0"/>
                            </p:stCondLst>
                            <p:childTnLst>
                              <p:par>
                                <p:cTn fill="hold" id="18" nodeType="clickEffect" presetClass="exit" presetID="10" presetSubtype="0">
                                  <p:stCondLst>
                                    <p:cond delay="0"/>
                                  </p:stCondLst>
                                  <p:childTnLst>
                                    <p:animEffect filter="fade" transition="out">
                                      <p:cBhvr>
                                        <p:cTn dur="500" id="19"/>
                                        <p:tgtEl>
                                          <p:spTgt spid="2"/>
                                        </p:tgtEl>
                                      </p:cBhvr>
                                    </p:animEffect>
                                    <p:set>
                                      <p:cBhvr>
                                        <p:cTn dur="1" fill="hold" id="20">
                                          <p:stCondLst>
                                            <p:cond delay="499"/>
                                          </p:stCondLst>
                                        </p:cTn>
                                        <p:tgtEl>
                                          <p:spTgt spid="2"/>
                                        </p:tgtEl>
                                        <p:attrNameLst>
                                          <p:attrName>style.visibility</p:attrName>
                                        </p:attrNameLst>
                                      </p:cBhvr>
                                      <p:to>
                                        <p:strVal val="hidden"/>
                                      </p:to>
                                    </p:set>
                                  </p:childTnLst>
                                </p:cTn>
                              </p:par>
                              <p:par>
                                <p:cTn fill="hold" id="21" nodeType="withEffect" presetClass="exit" presetID="10" presetSubtype="0">
                                  <p:stCondLst>
                                    <p:cond delay="0"/>
                                  </p:stCondLst>
                                  <p:childTnLst>
                                    <p:animEffect filter="fade" transition="out">
                                      <p:cBhvr>
                                        <p:cTn dur="500" id="22"/>
                                        <p:tgtEl>
                                          <p:spTgt spid="10"/>
                                        </p:tgtEl>
                                      </p:cBhvr>
                                    </p:animEffect>
                                    <p:set>
                                      <p:cBhvr>
                                        <p:cTn dur="1" fill="hold" id="23">
                                          <p:stCondLst>
                                            <p:cond delay="499"/>
                                          </p:stCondLst>
                                        </p:cTn>
                                        <p:tgtEl>
                                          <p:spTgt spid="10"/>
                                        </p:tgtEl>
                                        <p:attrNameLst>
                                          <p:attrName>style.visibility</p:attrName>
                                        </p:attrNameLst>
                                      </p:cBhvr>
                                      <p:to>
                                        <p:strVal val="hidden"/>
                                      </p:to>
                                    </p:set>
                                  </p:childTnLst>
                                </p:cTn>
                              </p:par>
                              <p:par>
                                <p:cTn fill="hold" id="24" nodeType="withEffect" presetClass="entr" presetID="53" presetSubtype="16">
                                  <p:stCondLst>
                                    <p:cond delay="0"/>
                                  </p:stCondLst>
                                  <p:childTnLst>
                                    <p:set>
                                      <p:cBhvr>
                                        <p:cTn dur="1" fill="hold" id="25">
                                          <p:stCondLst>
                                            <p:cond delay="0"/>
                                          </p:stCondLst>
                                        </p:cTn>
                                        <p:tgtEl>
                                          <p:spTgt spid="30"/>
                                        </p:tgtEl>
                                        <p:attrNameLst>
                                          <p:attrName>style.visibility</p:attrName>
                                        </p:attrNameLst>
                                      </p:cBhvr>
                                      <p:to>
                                        <p:strVal val="visible"/>
                                      </p:to>
                                    </p:set>
                                    <p:anim calcmode="lin" valueType="num">
                                      <p:cBhvr>
                                        <p:cTn dur="500" fill="hold" id="26"/>
                                        <p:tgtEl>
                                          <p:spTgt spid="30"/>
                                        </p:tgtEl>
                                        <p:attrNameLst>
                                          <p:attrName>ppt_w</p:attrName>
                                        </p:attrNameLst>
                                      </p:cBhvr>
                                      <p:tavLst>
                                        <p:tav tm="0">
                                          <p:val>
                                            <p:fltVal val="0"/>
                                          </p:val>
                                        </p:tav>
                                        <p:tav tm="100000">
                                          <p:val>
                                            <p:strVal val="#ppt_w"/>
                                          </p:val>
                                        </p:tav>
                                      </p:tavLst>
                                    </p:anim>
                                    <p:anim calcmode="lin" valueType="num">
                                      <p:cBhvr>
                                        <p:cTn dur="500" fill="hold" id="27"/>
                                        <p:tgtEl>
                                          <p:spTgt spid="30"/>
                                        </p:tgtEl>
                                        <p:attrNameLst>
                                          <p:attrName>ppt_h</p:attrName>
                                        </p:attrNameLst>
                                      </p:cBhvr>
                                      <p:tavLst>
                                        <p:tav tm="0">
                                          <p:val>
                                            <p:fltVal val="0"/>
                                          </p:val>
                                        </p:tav>
                                        <p:tav tm="100000">
                                          <p:val>
                                            <p:strVal val="#ppt_h"/>
                                          </p:val>
                                        </p:tav>
                                      </p:tavLst>
                                    </p:anim>
                                    <p:animEffect filter="fade" transition="in">
                                      <p:cBhvr>
                                        <p:cTn dur="500" id="28"/>
                                        <p:tgtEl>
                                          <p:spTgt spid="30"/>
                                        </p:tgtEl>
                                      </p:cBhvr>
                                    </p:animEffect>
                                  </p:childTnLst>
                                </p:cTn>
                              </p:par>
                            </p:childTnLst>
                          </p:cTn>
                        </p:par>
                        <p:par>
                          <p:cTn fill="hold" id="29">
                            <p:stCondLst>
                              <p:cond delay="500"/>
                            </p:stCondLst>
                            <p:childTnLst>
                              <p:par>
                                <p:cTn fill="hold" id="30" nodeType="afterEffect" presetClass="entr" presetID="22" presetSubtype="8">
                                  <p:stCondLst>
                                    <p:cond delay="500"/>
                                  </p:stCondLst>
                                  <p:childTnLst>
                                    <p:set>
                                      <p:cBhvr>
                                        <p:cTn dur="1" fill="hold" id="31">
                                          <p:stCondLst>
                                            <p:cond delay="0"/>
                                          </p:stCondLst>
                                        </p:cTn>
                                        <p:tgtEl>
                                          <p:spTgt spid="54"/>
                                        </p:tgtEl>
                                        <p:attrNameLst>
                                          <p:attrName>style.visibility</p:attrName>
                                        </p:attrNameLst>
                                      </p:cBhvr>
                                      <p:to>
                                        <p:strVal val="visible"/>
                                      </p:to>
                                    </p:set>
                                    <p:animEffect filter="wipe(left)" transition="in">
                                      <p:cBhvr>
                                        <p:cTn dur="500" id="32"/>
                                        <p:tgtEl>
                                          <p:spTgt spid="54"/>
                                        </p:tgtEl>
                                      </p:cBhvr>
                                    </p:animEffect>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2" presetSubtype="6">
                                  <p:stCondLst>
                                    <p:cond delay="0"/>
                                  </p:stCondLst>
                                  <p:childTnLst>
                                    <p:set>
                                      <p:cBhvr>
                                        <p:cTn dur="1" fill="hold" id="36">
                                          <p:stCondLst>
                                            <p:cond delay="0"/>
                                          </p:stCondLst>
                                        </p:cTn>
                                        <p:tgtEl>
                                          <p:spTgt spid="64"/>
                                        </p:tgtEl>
                                        <p:attrNameLst>
                                          <p:attrName>style.visibility</p:attrName>
                                        </p:attrNameLst>
                                      </p:cBhvr>
                                      <p:to>
                                        <p:strVal val="visible"/>
                                      </p:to>
                                    </p:set>
                                    <p:anim calcmode="lin" valueType="num">
                                      <p:cBhvr additive="base">
                                        <p:cTn dur="500" fill="hold" id="37"/>
                                        <p:tgtEl>
                                          <p:spTgt spid="64"/>
                                        </p:tgtEl>
                                        <p:attrNameLst>
                                          <p:attrName>ppt_x</p:attrName>
                                        </p:attrNameLst>
                                      </p:cBhvr>
                                      <p:tavLst>
                                        <p:tav tm="0">
                                          <p:val>
                                            <p:strVal val="1+#ppt_w/2"/>
                                          </p:val>
                                        </p:tav>
                                        <p:tav tm="100000">
                                          <p:val>
                                            <p:strVal val="#ppt_x"/>
                                          </p:val>
                                        </p:tav>
                                      </p:tavLst>
                                    </p:anim>
                                    <p:anim calcmode="lin" valueType="num">
                                      <p:cBhvr additive="base">
                                        <p:cTn dur="500" fill="hold" id="38"/>
                                        <p:tgtEl>
                                          <p:spTgt spid="64"/>
                                        </p:tgtEl>
                                        <p:attrNameLst>
                                          <p:attrName>ppt_y</p:attrName>
                                        </p:attrNameLst>
                                      </p:cBhvr>
                                      <p:tavLst>
                                        <p:tav tm="0">
                                          <p:val>
                                            <p:strVal val="1+#ppt_h/2"/>
                                          </p:val>
                                        </p:tav>
                                        <p:tav tm="100000">
                                          <p:val>
                                            <p:strVal val="#ppt_y"/>
                                          </p:val>
                                        </p:tav>
                                      </p:tavLst>
                                    </p:anim>
                                  </p:childTnLst>
                                </p:cTn>
                              </p:par>
                            </p:childTnLst>
                          </p:cTn>
                        </p:par>
                        <p:par>
                          <p:cTn fill="hold" id="39">
                            <p:stCondLst>
                              <p:cond delay="500"/>
                            </p:stCondLst>
                            <p:childTnLst>
                              <p:par>
                                <p:cTn fill="hold" id="40" nodeType="afterEffect" presetClass="entr" presetID="6" presetSubtype="32">
                                  <p:stCondLst>
                                    <p:cond delay="1000"/>
                                  </p:stCondLst>
                                  <p:childTnLst>
                                    <p:set>
                                      <p:cBhvr>
                                        <p:cTn dur="1" fill="hold" id="41">
                                          <p:stCondLst>
                                            <p:cond delay="0"/>
                                          </p:stCondLst>
                                        </p:cTn>
                                        <p:tgtEl>
                                          <p:spTgt spid="31"/>
                                        </p:tgtEl>
                                        <p:attrNameLst>
                                          <p:attrName>style.visibility</p:attrName>
                                        </p:attrNameLst>
                                      </p:cBhvr>
                                      <p:to>
                                        <p:strVal val="visible"/>
                                      </p:to>
                                    </p:set>
                                    <p:animEffect filter="circle(out)" transition="in">
                                      <p:cBhvr>
                                        <p:cTn dur="3000" id="42"/>
                                        <p:tgtEl>
                                          <p:spTgt spid="31"/>
                                        </p:tgtEl>
                                      </p:cBhvr>
                                    </p:animEffect>
                                  </p:childTnLst>
                                </p:cTn>
                              </p:par>
                            </p:childTnLst>
                          </p:cTn>
                        </p:par>
                        <p:par>
                          <p:cTn fill="hold" id="43">
                            <p:stCondLst>
                              <p:cond delay="4500"/>
                            </p:stCondLst>
                            <p:childTnLst>
                              <p:par>
                                <p:cTn fill="hold" id="44" nodeType="afterEffect" presetClass="entr" presetID="22" presetSubtype="8">
                                  <p:stCondLst>
                                    <p:cond delay="0"/>
                                  </p:stCondLst>
                                  <p:childTnLst>
                                    <p:set>
                                      <p:cBhvr>
                                        <p:cTn dur="1" fill="hold" id="45">
                                          <p:stCondLst>
                                            <p:cond delay="0"/>
                                          </p:stCondLst>
                                        </p:cTn>
                                        <p:tgtEl>
                                          <p:spTgt spid="65"/>
                                        </p:tgtEl>
                                        <p:attrNameLst>
                                          <p:attrName>style.visibility</p:attrName>
                                        </p:attrNameLst>
                                      </p:cBhvr>
                                      <p:to>
                                        <p:strVal val="visible"/>
                                      </p:to>
                                    </p:set>
                                    <p:animEffect filter="wipe(left)" transition="in">
                                      <p:cBhvr>
                                        <p:cTn dur="500" id="46"/>
                                        <p:tgtEl>
                                          <p:spTgt spid="65"/>
                                        </p:tgtEl>
                                      </p:cBhvr>
                                    </p:animEffect>
                                  </p:childTnLst>
                                </p:cTn>
                              </p:par>
                            </p:childTnLst>
                          </p:cTn>
                        </p:par>
                      </p:childTnLst>
                    </p:cTn>
                  </p:par>
                  <p:par>
                    <p:cTn fill="hold" id="47">
                      <p:stCondLst>
                        <p:cond delay="indefinite"/>
                      </p:stCondLst>
                      <p:childTnLst>
                        <p:par>
                          <p:cTn fill="hold" id="48">
                            <p:stCondLst>
                              <p:cond delay="0"/>
                            </p:stCondLst>
                            <p:childTnLst>
                              <p:par>
                                <p:cTn fill="hold" id="49" nodeType="clickEffect" presetClass="exit" presetID="9" presetSubtype="0">
                                  <p:stCondLst>
                                    <p:cond delay="0"/>
                                  </p:stCondLst>
                                  <p:childTnLst>
                                    <p:animEffect filter="dissolve" transition="out">
                                      <p:cBhvr>
                                        <p:cTn dur="500" id="50"/>
                                        <p:tgtEl>
                                          <p:spTgt spid="30"/>
                                        </p:tgtEl>
                                      </p:cBhvr>
                                    </p:animEffect>
                                    <p:set>
                                      <p:cBhvr>
                                        <p:cTn dur="1" fill="hold" id="51">
                                          <p:stCondLst>
                                            <p:cond delay="499"/>
                                          </p:stCondLst>
                                        </p:cTn>
                                        <p:tgtEl>
                                          <p:spTgt spid="30"/>
                                        </p:tgtEl>
                                        <p:attrNameLst>
                                          <p:attrName>style.visibility</p:attrName>
                                        </p:attrNameLst>
                                      </p:cBhvr>
                                      <p:to>
                                        <p:strVal val="hidden"/>
                                      </p:to>
                                    </p:set>
                                  </p:childTnLst>
                                </p:cTn>
                              </p:par>
                              <p:par>
                                <p:cTn fill="hold" id="52" nodeType="withEffect" presetClass="exit" presetID="9" presetSubtype="0">
                                  <p:stCondLst>
                                    <p:cond delay="0"/>
                                  </p:stCondLst>
                                  <p:childTnLst>
                                    <p:animEffect filter="dissolve" transition="out">
                                      <p:cBhvr>
                                        <p:cTn dur="500" id="53"/>
                                        <p:tgtEl>
                                          <p:spTgt spid="54"/>
                                        </p:tgtEl>
                                      </p:cBhvr>
                                    </p:animEffect>
                                    <p:set>
                                      <p:cBhvr>
                                        <p:cTn dur="1" fill="hold" id="54">
                                          <p:stCondLst>
                                            <p:cond delay="499"/>
                                          </p:stCondLst>
                                        </p:cTn>
                                        <p:tgtEl>
                                          <p:spTgt spid="54"/>
                                        </p:tgtEl>
                                        <p:attrNameLst>
                                          <p:attrName>style.visibility</p:attrName>
                                        </p:attrNameLst>
                                      </p:cBhvr>
                                      <p:to>
                                        <p:strVal val="hidden"/>
                                      </p:to>
                                    </p:set>
                                  </p:childTnLst>
                                </p:cTn>
                              </p:par>
                              <p:par>
                                <p:cTn fill="hold" id="55" nodeType="withEffect" presetClass="exit" presetID="9" presetSubtype="0">
                                  <p:stCondLst>
                                    <p:cond delay="0"/>
                                  </p:stCondLst>
                                  <p:childTnLst>
                                    <p:animEffect filter="dissolve" transition="out">
                                      <p:cBhvr>
                                        <p:cTn dur="500" id="56"/>
                                        <p:tgtEl>
                                          <p:spTgt spid="64"/>
                                        </p:tgtEl>
                                      </p:cBhvr>
                                    </p:animEffect>
                                    <p:set>
                                      <p:cBhvr>
                                        <p:cTn dur="1" fill="hold" id="57">
                                          <p:stCondLst>
                                            <p:cond delay="499"/>
                                          </p:stCondLst>
                                        </p:cTn>
                                        <p:tgtEl>
                                          <p:spTgt spid="64"/>
                                        </p:tgtEl>
                                        <p:attrNameLst>
                                          <p:attrName>style.visibility</p:attrName>
                                        </p:attrNameLst>
                                      </p:cBhvr>
                                      <p:to>
                                        <p:strVal val="hidden"/>
                                      </p:to>
                                    </p:set>
                                  </p:childTnLst>
                                </p:cTn>
                              </p:par>
                              <p:par>
                                <p:cTn fill="hold" id="58" nodeType="withEffect" presetClass="exit" presetID="9" presetSubtype="0">
                                  <p:stCondLst>
                                    <p:cond delay="0"/>
                                  </p:stCondLst>
                                  <p:childTnLst>
                                    <p:animEffect filter="dissolve" transition="out">
                                      <p:cBhvr>
                                        <p:cTn dur="500" id="59"/>
                                        <p:tgtEl>
                                          <p:spTgt spid="31"/>
                                        </p:tgtEl>
                                      </p:cBhvr>
                                    </p:animEffect>
                                    <p:set>
                                      <p:cBhvr>
                                        <p:cTn dur="1" fill="hold" id="60">
                                          <p:stCondLst>
                                            <p:cond delay="499"/>
                                          </p:stCondLst>
                                        </p:cTn>
                                        <p:tgtEl>
                                          <p:spTgt spid="31"/>
                                        </p:tgtEl>
                                        <p:attrNameLst>
                                          <p:attrName>style.visibility</p:attrName>
                                        </p:attrNameLst>
                                      </p:cBhvr>
                                      <p:to>
                                        <p:strVal val="hidden"/>
                                      </p:to>
                                    </p:set>
                                  </p:childTnLst>
                                </p:cTn>
                              </p:par>
                              <p:par>
                                <p:cTn fill="hold" id="61" nodeType="withEffect" presetClass="exit" presetID="9" presetSubtype="0">
                                  <p:stCondLst>
                                    <p:cond delay="0"/>
                                  </p:stCondLst>
                                  <p:childTnLst>
                                    <p:animEffect filter="dissolve" transition="out">
                                      <p:cBhvr>
                                        <p:cTn dur="500" id="62"/>
                                        <p:tgtEl>
                                          <p:spTgt spid="65"/>
                                        </p:tgtEl>
                                      </p:cBhvr>
                                    </p:animEffect>
                                    <p:set>
                                      <p:cBhvr>
                                        <p:cTn dur="1" fill="hold" id="63">
                                          <p:stCondLst>
                                            <p:cond delay="499"/>
                                          </p:stCondLst>
                                        </p:cTn>
                                        <p:tgtEl>
                                          <p:spTgt spid="65"/>
                                        </p:tgtEl>
                                        <p:attrNameLst>
                                          <p:attrName>style.visibility</p:attrName>
                                        </p:attrNameLst>
                                      </p:cBhvr>
                                      <p:to>
                                        <p:strVal val="hidden"/>
                                      </p:to>
                                    </p:set>
                                  </p:childTnLst>
                                </p:cTn>
                              </p:par>
                              <p:par>
                                <p:cTn fill="hold" id="64" nodeType="withEffect" presetClass="entr" presetID="9" presetSubtype="0">
                                  <p:stCondLst>
                                    <p:cond delay="0"/>
                                  </p:stCondLst>
                                  <p:childTnLst>
                                    <p:set>
                                      <p:cBhvr>
                                        <p:cTn dur="1" fill="hold" id="65">
                                          <p:stCondLst>
                                            <p:cond delay="0"/>
                                          </p:stCondLst>
                                        </p:cTn>
                                        <p:tgtEl>
                                          <p:spTgt spid="2"/>
                                        </p:tgtEl>
                                        <p:attrNameLst>
                                          <p:attrName>style.visibility</p:attrName>
                                        </p:attrNameLst>
                                      </p:cBhvr>
                                      <p:to>
                                        <p:strVal val="visible"/>
                                      </p:to>
                                    </p:set>
                                    <p:animEffect filter="dissolve" transition="in">
                                      <p:cBhvr>
                                        <p:cTn dur="500" id="66"/>
                                        <p:tgtEl>
                                          <p:spTgt spid="2"/>
                                        </p:tgtEl>
                                      </p:cBhvr>
                                    </p:animEffect>
                                  </p:childTnLst>
                                </p:cTn>
                              </p:par>
                              <p:par>
                                <p:cTn fill="hold" id="67" nodeType="withEffect" presetClass="entr" presetID="9" presetSubtype="0">
                                  <p:stCondLst>
                                    <p:cond delay="0"/>
                                  </p:stCondLst>
                                  <p:childTnLst>
                                    <p:set>
                                      <p:cBhvr>
                                        <p:cTn dur="1" fill="hold" id="68">
                                          <p:stCondLst>
                                            <p:cond delay="0"/>
                                          </p:stCondLst>
                                        </p:cTn>
                                        <p:tgtEl>
                                          <p:spTgt spid="10"/>
                                        </p:tgtEl>
                                        <p:attrNameLst>
                                          <p:attrName>style.visibility</p:attrName>
                                        </p:attrNameLst>
                                      </p:cBhvr>
                                      <p:to>
                                        <p:strVal val="visible"/>
                                      </p:to>
                                    </p:set>
                                    <p:animEffect filter="dissolve" transition="in">
                                      <p:cBhvr>
                                        <p:cTn dur="500" id="69"/>
                                        <p:tgtEl>
                                          <p:spTgt spid="10"/>
                                        </p:tgtEl>
                                      </p:cBhvr>
                                    </p:animEffect>
                                  </p:childTnLst>
                                </p:cTn>
                              </p:par>
                            </p:childTnLst>
                          </p:cTn>
                        </p:par>
                        <p:par>
                          <p:cTn fill="hold" id="70">
                            <p:stCondLst>
                              <p:cond delay="500"/>
                            </p:stCondLst>
                            <p:childTnLst>
                              <p:par>
                                <p:cTn fill="hold" grpId="1" id="71" nodeType="afterEffect" presetClass="entr" presetID="1" presetSubtype="0">
                                  <p:stCondLst>
                                    <p:cond delay="0"/>
                                  </p:stCondLst>
                                  <p:childTnLst>
                                    <p:set>
                                      <p:cBhvr>
                                        <p:cTn dur="1" fill="hold" id="72">
                                          <p:stCondLst>
                                            <p:cond delay="0"/>
                                          </p:stCondLst>
                                        </p:cTn>
                                        <p:tgtEl>
                                          <p:spTgt spid="70"/>
                                        </p:tgtEl>
                                        <p:attrNameLst>
                                          <p:attrName>style.visibility</p:attrName>
                                        </p:attrNameLst>
                                      </p:cBhvr>
                                      <p:to>
                                        <p:strVal val="visible"/>
                                      </p:to>
                                    </p:set>
                                  </p:childTnLst>
                                </p:cTn>
                              </p:par>
                              <p:par>
                                <p:cTn fill="hold" grpId="1" id="73" nodeType="withEffect" presetClass="entr" presetID="1" presetSubtype="0">
                                  <p:stCondLst>
                                    <p:cond delay="0"/>
                                  </p:stCondLst>
                                  <p:childTnLst>
                                    <p:set>
                                      <p:cBhvr>
                                        <p:cTn dur="1" fill="hold" id="74">
                                          <p:stCondLst>
                                            <p:cond delay="0"/>
                                          </p:stCondLst>
                                        </p:cTn>
                                        <p:tgtEl>
                                          <p:spTgt spid="71"/>
                                        </p:tgtEl>
                                        <p:attrNameLst>
                                          <p:attrName>style.visibility</p:attrName>
                                        </p:attrNameLst>
                                      </p:cBhvr>
                                      <p:to>
                                        <p:strVal val="visible"/>
                                      </p:to>
                                    </p:set>
                                  </p:childTnLst>
                                </p:cTn>
                              </p:par>
                              <p:par>
                                <p:cTn fill="hold" grpId="0" id="75" nodeType="withEffect" presetClass="emph" presetID="32" presetSubtype="0" repeatCount="indefinite">
                                  <p:stCondLst>
                                    <p:cond delay="0"/>
                                  </p:stCondLst>
                                  <p:childTnLst>
                                    <p:animRot by="120000">
                                      <p:cBhvr>
                                        <p:cTn dur="100" fill="hold" id="76">
                                          <p:stCondLst>
                                            <p:cond delay="0"/>
                                          </p:stCondLst>
                                        </p:cTn>
                                        <p:tgtEl>
                                          <p:spTgt spid="70"/>
                                        </p:tgtEl>
                                        <p:attrNameLst>
                                          <p:attrName>r</p:attrName>
                                        </p:attrNameLst>
                                      </p:cBhvr>
                                    </p:animRot>
                                    <p:animRot by="-240000">
                                      <p:cBhvr>
                                        <p:cTn dur="200" fill="hold" id="77">
                                          <p:stCondLst>
                                            <p:cond delay="200"/>
                                          </p:stCondLst>
                                        </p:cTn>
                                        <p:tgtEl>
                                          <p:spTgt spid="70"/>
                                        </p:tgtEl>
                                        <p:attrNameLst>
                                          <p:attrName>r</p:attrName>
                                        </p:attrNameLst>
                                      </p:cBhvr>
                                    </p:animRot>
                                    <p:animRot by="240000">
                                      <p:cBhvr>
                                        <p:cTn dur="200" fill="hold" id="78">
                                          <p:stCondLst>
                                            <p:cond delay="400"/>
                                          </p:stCondLst>
                                        </p:cTn>
                                        <p:tgtEl>
                                          <p:spTgt spid="70"/>
                                        </p:tgtEl>
                                        <p:attrNameLst>
                                          <p:attrName>r</p:attrName>
                                        </p:attrNameLst>
                                      </p:cBhvr>
                                    </p:animRot>
                                    <p:animRot by="-240000">
                                      <p:cBhvr>
                                        <p:cTn dur="200" fill="hold" id="79">
                                          <p:stCondLst>
                                            <p:cond delay="600"/>
                                          </p:stCondLst>
                                        </p:cTn>
                                        <p:tgtEl>
                                          <p:spTgt spid="70"/>
                                        </p:tgtEl>
                                        <p:attrNameLst>
                                          <p:attrName>r</p:attrName>
                                        </p:attrNameLst>
                                      </p:cBhvr>
                                    </p:animRot>
                                    <p:animRot by="120000">
                                      <p:cBhvr>
                                        <p:cTn dur="200" fill="hold" id="80">
                                          <p:stCondLst>
                                            <p:cond delay="800"/>
                                          </p:stCondLst>
                                        </p:cTn>
                                        <p:tgtEl>
                                          <p:spTgt spid="70"/>
                                        </p:tgtEl>
                                        <p:attrNameLst>
                                          <p:attrName>r</p:attrName>
                                        </p:attrNameLst>
                                      </p:cBhvr>
                                    </p:animRot>
                                  </p:childTnLst>
                                </p:cTn>
                              </p:par>
                              <p:par>
                                <p:cTn fill="hold" grpId="0" id="81" nodeType="withEffect" presetClass="emph" presetID="32" presetSubtype="0" repeatCount="indefinite">
                                  <p:stCondLst>
                                    <p:cond delay="0"/>
                                  </p:stCondLst>
                                  <p:childTnLst>
                                    <p:animRot by="120000">
                                      <p:cBhvr>
                                        <p:cTn dur="100" fill="hold" id="82">
                                          <p:stCondLst>
                                            <p:cond delay="0"/>
                                          </p:stCondLst>
                                        </p:cTn>
                                        <p:tgtEl>
                                          <p:spTgt spid="71"/>
                                        </p:tgtEl>
                                        <p:attrNameLst>
                                          <p:attrName>r</p:attrName>
                                        </p:attrNameLst>
                                      </p:cBhvr>
                                    </p:animRot>
                                    <p:animRot by="-240000">
                                      <p:cBhvr>
                                        <p:cTn dur="200" fill="hold" id="83">
                                          <p:stCondLst>
                                            <p:cond delay="200"/>
                                          </p:stCondLst>
                                        </p:cTn>
                                        <p:tgtEl>
                                          <p:spTgt spid="71"/>
                                        </p:tgtEl>
                                        <p:attrNameLst>
                                          <p:attrName>r</p:attrName>
                                        </p:attrNameLst>
                                      </p:cBhvr>
                                    </p:animRot>
                                    <p:animRot by="240000">
                                      <p:cBhvr>
                                        <p:cTn dur="200" fill="hold" id="84">
                                          <p:stCondLst>
                                            <p:cond delay="400"/>
                                          </p:stCondLst>
                                        </p:cTn>
                                        <p:tgtEl>
                                          <p:spTgt spid="71"/>
                                        </p:tgtEl>
                                        <p:attrNameLst>
                                          <p:attrName>r</p:attrName>
                                        </p:attrNameLst>
                                      </p:cBhvr>
                                    </p:animRot>
                                    <p:animRot by="-240000">
                                      <p:cBhvr>
                                        <p:cTn dur="200" fill="hold" id="85">
                                          <p:stCondLst>
                                            <p:cond delay="600"/>
                                          </p:stCondLst>
                                        </p:cTn>
                                        <p:tgtEl>
                                          <p:spTgt spid="71"/>
                                        </p:tgtEl>
                                        <p:attrNameLst>
                                          <p:attrName>r</p:attrName>
                                        </p:attrNameLst>
                                      </p:cBhvr>
                                    </p:animRot>
                                    <p:animRot by="120000">
                                      <p:cBhvr>
                                        <p:cTn dur="200" fill="hold" id="86">
                                          <p:stCondLst>
                                            <p:cond delay="800"/>
                                          </p:stCondLst>
                                        </p:cTn>
                                        <p:tgtEl>
                                          <p:spTgt spid="71"/>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0"/>
      <p:bldP grpId="1" spid="70"/>
      <p:bldP grpId="0" spid="71"/>
      <p:bldP grpId="1" spid="7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504" y="1161070"/>
            <a:ext cx="8584096" cy="5195281"/>
          </a:xfrm>
        </p:spPr>
        <p:txBody>
          <a:bodyPr/>
          <a:lstStyle/>
          <a:p>
            <a:r>
              <a:rPr lang="en-US" sz="2800" dirty="0">
                <a:latin typeface="Cambria" panose="02040503050406030204" pitchFamily="18" charset="0"/>
                <a:ea typeface="Cambria" panose="02040503050406030204" pitchFamily="18" charset="0"/>
              </a:rPr>
              <a:t>International Terrestrial Reference System (ITRS)</a:t>
            </a:r>
          </a:p>
          <a:p>
            <a:pPr lvl="1"/>
            <a:r>
              <a:rPr lang="en-US" sz="2400" dirty="0">
                <a:latin typeface="Cambria" panose="02040503050406030204" pitchFamily="18" charset="0"/>
                <a:ea typeface="Cambria" panose="02040503050406030204" pitchFamily="18" charset="0"/>
              </a:rPr>
              <a:t>IERS’s recipe</a:t>
            </a:r>
          </a:p>
          <a:p>
            <a:r>
              <a:rPr lang="en-US" sz="2800" dirty="0">
                <a:latin typeface="Cambria" panose="02040503050406030204" pitchFamily="18" charset="0"/>
                <a:ea typeface="Cambria" panose="02040503050406030204" pitchFamily="18" charset="0"/>
              </a:rPr>
              <a:t>International Terrestrial Reference Frame</a:t>
            </a:r>
          </a:p>
          <a:p>
            <a:pPr lvl="1"/>
            <a:r>
              <a:rPr lang="en-US" sz="2400" dirty="0">
                <a:latin typeface="Cambria" panose="02040503050406030204" pitchFamily="18" charset="0"/>
                <a:ea typeface="Cambria" panose="02040503050406030204" pitchFamily="18" charset="0"/>
              </a:rPr>
              <a:t>Realized by the ITRF Network (the SGT stations)</a:t>
            </a:r>
          </a:p>
          <a:p>
            <a:r>
              <a:rPr lang="en-US" sz="2800" dirty="0">
                <a:latin typeface="Cambria" panose="02040503050406030204" pitchFamily="18" charset="0"/>
                <a:ea typeface="Cambria" panose="02040503050406030204" pitchFamily="18" charset="0"/>
              </a:rPr>
              <a:t>True for </a:t>
            </a:r>
            <a:r>
              <a:rPr lang="en-US" sz="2800" b="1" dirty="0">
                <a:latin typeface="Cambria" panose="02040503050406030204" pitchFamily="18" charset="0"/>
                <a:ea typeface="Cambria" panose="02040503050406030204" pitchFamily="18" charset="0"/>
              </a:rPr>
              <a:t>any</a:t>
            </a:r>
            <a:r>
              <a:rPr lang="en-US" sz="2800" dirty="0">
                <a:latin typeface="Cambria" panose="02040503050406030204" pitchFamily="18" charset="0"/>
                <a:ea typeface="Cambria" panose="02040503050406030204" pitchFamily="18" charset="0"/>
              </a:rPr>
              <a:t> System and Frame</a:t>
            </a:r>
          </a:p>
          <a:p>
            <a:pPr lvl="1"/>
            <a:r>
              <a:rPr lang="en-US" sz="2400" i="1" dirty="0">
                <a:latin typeface="Cambria" panose="02040503050406030204" pitchFamily="18" charset="0"/>
                <a:ea typeface="Cambria" panose="02040503050406030204" pitchFamily="18" charset="0"/>
              </a:rPr>
              <a:t>Not just the</a:t>
            </a:r>
            <a:r>
              <a:rPr lang="en-US" sz="2400" dirty="0">
                <a:latin typeface="Cambria" panose="02040503050406030204" pitchFamily="18" charset="0"/>
                <a:ea typeface="Cambria" panose="02040503050406030204" pitchFamily="18" charset="0"/>
              </a:rPr>
              <a:t> ITRF</a:t>
            </a:r>
          </a:p>
        </p:txBody>
      </p:sp>
      <p:sp>
        <p:nvSpPr>
          <p:cNvPr id="5" name="Title"/>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a:latin typeface="Cambria" panose="02040503050406030204" pitchFamily="18" charset="0"/>
                <a:ea typeface="Tahoma" panose="020B0604030504040204" pitchFamily="34" charset="0"/>
                <a:cs typeface="Tahoma" panose="020B0604030504040204" pitchFamily="34" charset="0"/>
              </a:rPr>
              <a:t>Reference System &amp; Frame</a:t>
            </a:r>
          </a:p>
        </p:txBody>
      </p:sp>
    </p:spTree>
    <p:extLst>
      <p:ext uri="{BB962C8B-B14F-4D97-AF65-F5344CB8AC3E}">
        <p14:creationId xmlns:p14="http://schemas.microsoft.com/office/powerpoint/2010/main" val="4146164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1000"/>
                                        <p:tgtEl>
                                          <p:spTgt spid="3">
                                            <p:txEl>
                                              <p:pRg st="4" end="4"/>
                                            </p:txEl>
                                          </p:spTgt>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wipe(left)">
                                      <p:cBhvr>
                                        <p:cTn id="1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6" name="Text Box 16"/>
          <p:cNvSpPr txBox="1">
            <a:spLocks noChangeArrowheads="1"/>
          </p:cNvSpPr>
          <p:nvPr/>
        </p:nvSpPr>
        <p:spPr bwMode="auto">
          <a:xfrm>
            <a:off x="3611572" y="3302174"/>
            <a:ext cx="1936814" cy="1077218"/>
          </a:xfrm>
          <a:prstGeom prst="rect">
            <a:avLst/>
          </a:prstGeom>
          <a:noFill/>
          <a:ln w="19050">
            <a:noFill/>
            <a:miter lim="800000"/>
            <a:headEnd/>
            <a:tailEnd/>
          </a:ln>
        </p:spPr>
        <p:txBody>
          <a:bodyPr wrap="square"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GRS80 ellipsoid</a:t>
            </a:r>
          </a:p>
        </p:txBody>
      </p:sp>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804688" y="232665"/>
            <a:ext cx="7085312" cy="5931889"/>
          </a:xfrm>
          <a:prstGeom prst="rect">
            <a:avLst/>
          </a:prstGeom>
        </p:spPr>
      </p:pic>
      <p:sp>
        <p:nvSpPr>
          <p:cNvPr id="35" name="Oval 34"/>
          <p:cNvSpPr/>
          <p:nvPr/>
        </p:nvSpPr>
        <p:spPr>
          <a:xfrm>
            <a:off x="2002536" y="1596419"/>
            <a:ext cx="5154886" cy="4336328"/>
          </a:xfrm>
          <a:prstGeom prst="ellipse">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Oval 3"/>
          <p:cNvSpPr/>
          <p:nvPr/>
        </p:nvSpPr>
        <p:spPr>
          <a:xfrm>
            <a:off x="1998980" y="1596419"/>
            <a:ext cx="5154886" cy="4336328"/>
          </a:xfrm>
          <a:prstGeom prst="ellipse">
            <a:avLst/>
          </a:prstGeom>
          <a:noFill/>
          <a:ln w="825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0" y="232665"/>
            <a:ext cx="9144000" cy="694207"/>
          </a:xfrm>
          <a:prstGeom prst="rect">
            <a:avLst/>
          </a:prstGeom>
        </p:spPr>
        <p:txBody>
          <a:bodyPr vert="horz" wrap="square" lIns="0" tIns="16933" rIns="0" bIns="0" numCol="1" rtlCol="0" anchor="ctr" anchorCtr="0" compatLnSpc="1">
            <a:prstTxWarp prst="textNoShape">
              <a:avLst/>
            </a:prstTxWarp>
            <a:spAutoFit/>
          </a:bodyPr>
          <a:lstStyle/>
          <a:p>
            <a:r>
              <a:rPr lang="en-US" altLang="en-US" dirty="0">
                <a:latin typeface="Cambria" panose="02040503050406030204" pitchFamily="18" charset="0"/>
                <a:ea typeface="Tahoma" panose="020B0604030504040204" pitchFamily="34" charset="0"/>
                <a:cs typeface="Tahoma" panose="020B0604030504040204" pitchFamily="34" charset="0"/>
              </a:rPr>
              <a:t>Reference System </a:t>
            </a:r>
            <a:r>
              <a:rPr lang="en-US" altLang="en-US" dirty="0">
                <a:latin typeface="Cambria" panose="02040503050406030204" pitchFamily="18" charset="0"/>
                <a:ea typeface="Tahoma" panose="020B0604030504040204" pitchFamily="34" charset="0"/>
                <a:cs typeface="Tahoma" panose="020B0604030504040204" pitchFamily="34" charset="0"/>
                <a:sym typeface="Wingdings" panose="05000000000000000000" pitchFamily="2" charset="2"/>
              </a:rPr>
              <a:t></a:t>
            </a:r>
            <a:r>
              <a:rPr lang="en-US" altLang="en-US" dirty="0">
                <a:latin typeface="Cambria" panose="02040503050406030204" pitchFamily="18" charset="0"/>
                <a:ea typeface="Tahoma" panose="020B0604030504040204" pitchFamily="34" charset="0"/>
                <a:cs typeface="Tahoma" panose="020B0604030504040204" pitchFamily="34" charset="0"/>
              </a:rPr>
              <a:t> Frame</a:t>
            </a:r>
          </a:p>
        </p:txBody>
      </p:sp>
      <p:sp>
        <p:nvSpPr>
          <p:cNvPr id="34" name="Oval 33"/>
          <p:cNvSpPr/>
          <p:nvPr/>
        </p:nvSpPr>
        <p:spPr>
          <a:xfrm>
            <a:off x="1917700" y="1672619"/>
            <a:ext cx="5154886" cy="4336328"/>
          </a:xfrm>
          <a:prstGeom prst="ellipse">
            <a:avLst/>
          </a:prstGeom>
          <a:noFill/>
          <a:ln w="76200">
            <a:solidFill>
              <a:srgbClr val="F6AB1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Text Box 19"/>
          <p:cNvSpPr txBox="1">
            <a:spLocks noChangeArrowheads="1"/>
          </p:cNvSpPr>
          <p:nvPr/>
        </p:nvSpPr>
        <p:spPr bwMode="auto">
          <a:xfrm>
            <a:off x="6375714" y="1565641"/>
            <a:ext cx="2250125" cy="584775"/>
          </a:xfrm>
          <a:prstGeom prst="rect">
            <a:avLst/>
          </a:prstGeom>
          <a:noFill/>
          <a:ln w="19050">
            <a:noFill/>
            <a:miter lim="800000"/>
            <a:headEnd/>
            <a:tailEnd/>
          </a:ln>
        </p:spPr>
        <p:txBody>
          <a:bodyPr wrap="square" anchor="ctr">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Times New Roman" pitchFamily="18" charset="0"/>
              </a:rPr>
              <a:t>ITRF2020</a:t>
            </a:r>
          </a:p>
        </p:txBody>
      </p:sp>
      <p:sp>
        <p:nvSpPr>
          <p:cNvPr id="38" name="Text Box 19"/>
          <p:cNvSpPr txBox="1">
            <a:spLocks noChangeArrowheads="1"/>
          </p:cNvSpPr>
          <p:nvPr/>
        </p:nvSpPr>
        <p:spPr bwMode="auto">
          <a:xfrm>
            <a:off x="1073325" y="5501975"/>
            <a:ext cx="1580975" cy="584775"/>
          </a:xfrm>
          <a:prstGeom prst="rect">
            <a:avLst/>
          </a:prstGeom>
          <a:noFill/>
          <a:ln w="19050">
            <a:noFill/>
            <a:miter lim="800000"/>
            <a:headEnd/>
            <a:tailEnd/>
          </a:ln>
        </p:spPr>
        <p:txBody>
          <a:bodyPr wrap="square" anchor="ctr">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6AB16"/>
                </a:solidFill>
                <a:effectLst/>
                <a:uLnTx/>
                <a:uFillTx/>
                <a:latin typeface="Cambria" panose="02040503050406030204" pitchFamily="18" charset="0"/>
                <a:ea typeface="Cambria" panose="02040503050406030204" pitchFamily="18" charset="0"/>
                <a:cs typeface="Times New Roman" pitchFamily="18" charset="0"/>
              </a:rPr>
              <a:t>NAD83</a:t>
            </a:r>
          </a:p>
        </p:txBody>
      </p:sp>
      <p:sp>
        <p:nvSpPr>
          <p:cNvPr id="39" name="Text Box 19"/>
          <p:cNvSpPr txBox="1">
            <a:spLocks noChangeArrowheads="1"/>
          </p:cNvSpPr>
          <p:nvPr/>
        </p:nvSpPr>
        <p:spPr bwMode="auto">
          <a:xfrm>
            <a:off x="0" y="6085147"/>
            <a:ext cx="9144000" cy="584775"/>
          </a:xfrm>
          <a:prstGeom prst="rect">
            <a:avLst/>
          </a:prstGeom>
          <a:noFill/>
          <a:ln w="19050">
            <a:noFill/>
            <a:miter lim="800000"/>
            <a:headEnd/>
            <a:tailEnd/>
          </a:ln>
        </p:spPr>
        <p:txBody>
          <a:bodyPr wrap="square" anchor="ctr">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GRS = Geodetic Reference System</a:t>
            </a:r>
          </a:p>
        </p:txBody>
      </p:sp>
      <p:sp>
        <p:nvSpPr>
          <p:cNvPr id="42" name="Flowchart: Connector 41"/>
          <p:cNvSpPr/>
          <p:nvPr/>
        </p:nvSpPr>
        <p:spPr>
          <a:xfrm>
            <a:off x="4461642" y="3654699"/>
            <a:ext cx="210312" cy="210312"/>
          </a:xfrm>
          <a:prstGeom prst="flowChartConnector">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1" name="Flowchart: Connector 40"/>
          <p:cNvSpPr/>
          <p:nvPr/>
        </p:nvSpPr>
        <p:spPr>
          <a:xfrm>
            <a:off x="4375975" y="3726103"/>
            <a:ext cx="210312" cy="210312"/>
          </a:xfrm>
          <a:prstGeom prst="flowChartConnector">
            <a:avLst/>
          </a:prstGeom>
          <a:solidFill>
            <a:srgbClr val="F6AB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11552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90"/>
                                          </p:val>
                                        </p:tav>
                                        <p:tav tm="100000">
                                          <p:val>
                                            <p:fltVal val="0"/>
                                          </p:val>
                                        </p:tav>
                                      </p:tavLst>
                                    </p:anim>
                                    <p:animEffect transition="in" filter="fade">
                                      <p:cBhvr>
                                        <p:cTn id="16" dur="1000"/>
                                        <p:tgtEl>
                                          <p:spTgt spid="17"/>
                                        </p:tgtEl>
                                      </p:cBhvr>
                                    </p:animEffect>
                                  </p:childTnLst>
                                </p:cTn>
                              </p:par>
                              <p:par>
                                <p:cTn id="17" presetID="2" presetClass="exit" presetSubtype="4" fill="hold" grpId="1" nodeType="withEffect">
                                  <p:stCondLst>
                                    <p:cond delay="0"/>
                                  </p:stCondLst>
                                  <p:childTnLst>
                                    <p:anim calcmode="lin" valueType="num">
                                      <p:cBhvr additive="base">
                                        <p:cTn id="18" dur="500"/>
                                        <p:tgtEl>
                                          <p:spTgt spid="39"/>
                                        </p:tgtEl>
                                        <p:attrNameLst>
                                          <p:attrName>ppt_x</p:attrName>
                                        </p:attrNameLst>
                                      </p:cBhvr>
                                      <p:tavLst>
                                        <p:tav tm="0">
                                          <p:val>
                                            <p:strVal val="ppt_x"/>
                                          </p:val>
                                        </p:tav>
                                        <p:tav tm="100000">
                                          <p:val>
                                            <p:strVal val="ppt_x"/>
                                          </p:val>
                                        </p:tav>
                                      </p:tavLst>
                                    </p:anim>
                                    <p:anim calcmode="lin" valueType="num">
                                      <p:cBhvr additive="base">
                                        <p:cTn id="19" dur="500"/>
                                        <p:tgtEl>
                                          <p:spTgt spid="39"/>
                                        </p:tgtEl>
                                        <p:attrNameLst>
                                          <p:attrName>ppt_y</p:attrName>
                                        </p:attrNameLst>
                                      </p:cBhvr>
                                      <p:tavLst>
                                        <p:tav tm="0">
                                          <p:val>
                                            <p:strVal val="ppt_y"/>
                                          </p:val>
                                        </p:tav>
                                        <p:tav tm="100000">
                                          <p:val>
                                            <p:strVal val="1+ppt_h/2"/>
                                          </p:val>
                                        </p:tav>
                                      </p:tavLst>
                                    </p:anim>
                                    <p:set>
                                      <p:cBhvr>
                                        <p:cTn id="20" dur="1" fill="hold">
                                          <p:stCondLst>
                                            <p:cond delay="499"/>
                                          </p:stCondLst>
                                        </p:cTn>
                                        <p:tgtEl>
                                          <p:spTgt spid="3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randombar(horizontal)">
                                      <p:cBhvr>
                                        <p:cTn id="28" dur="500"/>
                                        <p:tgtEl>
                                          <p:spTgt spid="37"/>
                                        </p:tgtEl>
                                      </p:cBhvr>
                                    </p:animEffect>
                                  </p:childTnLst>
                                </p:cTn>
                              </p:par>
                              <p:par>
                                <p:cTn id="29" presetID="26"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80">
                                          <p:stCondLst>
                                            <p:cond delay="0"/>
                                          </p:stCondLst>
                                        </p:cTn>
                                        <p:tgtEl>
                                          <p:spTgt spid="42"/>
                                        </p:tgtEl>
                                      </p:cBhvr>
                                    </p:animEffect>
                                    <p:anim calcmode="lin" valueType="num">
                                      <p:cBhvr>
                                        <p:cTn id="32"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37" dur="26">
                                          <p:stCondLst>
                                            <p:cond delay="650"/>
                                          </p:stCondLst>
                                        </p:cTn>
                                        <p:tgtEl>
                                          <p:spTgt spid="42"/>
                                        </p:tgtEl>
                                      </p:cBhvr>
                                      <p:to x="100000" y="60000"/>
                                    </p:animScale>
                                    <p:animScale>
                                      <p:cBhvr>
                                        <p:cTn id="38" dur="166" decel="50000">
                                          <p:stCondLst>
                                            <p:cond delay="676"/>
                                          </p:stCondLst>
                                        </p:cTn>
                                        <p:tgtEl>
                                          <p:spTgt spid="42"/>
                                        </p:tgtEl>
                                      </p:cBhvr>
                                      <p:to x="100000" y="100000"/>
                                    </p:animScale>
                                    <p:animScale>
                                      <p:cBhvr>
                                        <p:cTn id="39" dur="26">
                                          <p:stCondLst>
                                            <p:cond delay="1312"/>
                                          </p:stCondLst>
                                        </p:cTn>
                                        <p:tgtEl>
                                          <p:spTgt spid="42"/>
                                        </p:tgtEl>
                                      </p:cBhvr>
                                      <p:to x="100000" y="80000"/>
                                    </p:animScale>
                                    <p:animScale>
                                      <p:cBhvr>
                                        <p:cTn id="40" dur="166" decel="50000">
                                          <p:stCondLst>
                                            <p:cond delay="1338"/>
                                          </p:stCondLst>
                                        </p:cTn>
                                        <p:tgtEl>
                                          <p:spTgt spid="42"/>
                                        </p:tgtEl>
                                      </p:cBhvr>
                                      <p:to x="100000" y="100000"/>
                                    </p:animScale>
                                    <p:animScale>
                                      <p:cBhvr>
                                        <p:cTn id="41" dur="26">
                                          <p:stCondLst>
                                            <p:cond delay="1642"/>
                                          </p:stCondLst>
                                        </p:cTn>
                                        <p:tgtEl>
                                          <p:spTgt spid="42"/>
                                        </p:tgtEl>
                                      </p:cBhvr>
                                      <p:to x="100000" y="90000"/>
                                    </p:animScale>
                                    <p:animScale>
                                      <p:cBhvr>
                                        <p:cTn id="42" dur="166" decel="50000">
                                          <p:stCondLst>
                                            <p:cond delay="1668"/>
                                          </p:stCondLst>
                                        </p:cTn>
                                        <p:tgtEl>
                                          <p:spTgt spid="42"/>
                                        </p:tgtEl>
                                      </p:cBhvr>
                                      <p:to x="100000" y="100000"/>
                                    </p:animScale>
                                    <p:animScale>
                                      <p:cBhvr>
                                        <p:cTn id="43" dur="26">
                                          <p:stCondLst>
                                            <p:cond delay="1808"/>
                                          </p:stCondLst>
                                        </p:cTn>
                                        <p:tgtEl>
                                          <p:spTgt spid="42"/>
                                        </p:tgtEl>
                                      </p:cBhvr>
                                      <p:to x="100000" y="95000"/>
                                    </p:animScale>
                                    <p:animScale>
                                      <p:cBhvr>
                                        <p:cTn id="44" dur="166" decel="50000">
                                          <p:stCondLst>
                                            <p:cond delay="1834"/>
                                          </p:stCondLst>
                                        </p:cTn>
                                        <p:tgtEl>
                                          <p:spTgt spid="42"/>
                                        </p:tgtEl>
                                      </p:cBhvr>
                                      <p:to x="100000" y="100000"/>
                                    </p:animScale>
                                  </p:childTnLst>
                                </p:cTn>
                              </p:par>
                            </p:childTnLst>
                          </p:cTn>
                        </p:par>
                        <p:par>
                          <p:cTn id="45" fill="hold">
                            <p:stCondLst>
                              <p:cond delay="2000"/>
                            </p:stCondLst>
                            <p:childTnLst>
                              <p:par>
                                <p:cTn id="46" presetID="1" presetClass="exit"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heel(1)">
                                      <p:cBhvr>
                                        <p:cTn id="52" dur="2000"/>
                                        <p:tgtEl>
                                          <p:spTgt spid="34"/>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randombar(horizontal)">
                                      <p:cBhvr>
                                        <p:cTn id="55" dur="500"/>
                                        <p:tgtEl>
                                          <p:spTgt spid="38"/>
                                        </p:tgtEl>
                                      </p:cBhvr>
                                    </p:animEffect>
                                  </p:childTnLst>
                                </p:cTn>
                              </p:par>
                              <p:par>
                                <p:cTn id="56" presetID="26"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down)">
                                      <p:cBhvr>
                                        <p:cTn id="58" dur="580">
                                          <p:stCondLst>
                                            <p:cond delay="0"/>
                                          </p:stCondLst>
                                        </p:cTn>
                                        <p:tgtEl>
                                          <p:spTgt spid="41"/>
                                        </p:tgtEl>
                                      </p:cBhvr>
                                    </p:animEffect>
                                    <p:anim calcmode="lin" valueType="num">
                                      <p:cBhvr>
                                        <p:cTn id="59"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64" dur="26">
                                          <p:stCondLst>
                                            <p:cond delay="650"/>
                                          </p:stCondLst>
                                        </p:cTn>
                                        <p:tgtEl>
                                          <p:spTgt spid="41"/>
                                        </p:tgtEl>
                                      </p:cBhvr>
                                      <p:to x="100000" y="60000"/>
                                    </p:animScale>
                                    <p:animScale>
                                      <p:cBhvr>
                                        <p:cTn id="65" dur="166" decel="50000">
                                          <p:stCondLst>
                                            <p:cond delay="676"/>
                                          </p:stCondLst>
                                        </p:cTn>
                                        <p:tgtEl>
                                          <p:spTgt spid="41"/>
                                        </p:tgtEl>
                                      </p:cBhvr>
                                      <p:to x="100000" y="100000"/>
                                    </p:animScale>
                                    <p:animScale>
                                      <p:cBhvr>
                                        <p:cTn id="66" dur="26">
                                          <p:stCondLst>
                                            <p:cond delay="1312"/>
                                          </p:stCondLst>
                                        </p:cTn>
                                        <p:tgtEl>
                                          <p:spTgt spid="41"/>
                                        </p:tgtEl>
                                      </p:cBhvr>
                                      <p:to x="100000" y="80000"/>
                                    </p:animScale>
                                    <p:animScale>
                                      <p:cBhvr>
                                        <p:cTn id="67" dur="166" decel="50000">
                                          <p:stCondLst>
                                            <p:cond delay="1338"/>
                                          </p:stCondLst>
                                        </p:cTn>
                                        <p:tgtEl>
                                          <p:spTgt spid="41"/>
                                        </p:tgtEl>
                                      </p:cBhvr>
                                      <p:to x="100000" y="100000"/>
                                    </p:animScale>
                                    <p:animScale>
                                      <p:cBhvr>
                                        <p:cTn id="68" dur="26">
                                          <p:stCondLst>
                                            <p:cond delay="1642"/>
                                          </p:stCondLst>
                                        </p:cTn>
                                        <p:tgtEl>
                                          <p:spTgt spid="41"/>
                                        </p:tgtEl>
                                      </p:cBhvr>
                                      <p:to x="100000" y="90000"/>
                                    </p:animScale>
                                    <p:animScale>
                                      <p:cBhvr>
                                        <p:cTn id="69" dur="166" decel="50000">
                                          <p:stCondLst>
                                            <p:cond delay="1668"/>
                                          </p:stCondLst>
                                        </p:cTn>
                                        <p:tgtEl>
                                          <p:spTgt spid="41"/>
                                        </p:tgtEl>
                                      </p:cBhvr>
                                      <p:to x="100000" y="100000"/>
                                    </p:animScale>
                                    <p:animScale>
                                      <p:cBhvr>
                                        <p:cTn id="70" dur="26">
                                          <p:stCondLst>
                                            <p:cond delay="1808"/>
                                          </p:stCondLst>
                                        </p:cTn>
                                        <p:tgtEl>
                                          <p:spTgt spid="41"/>
                                        </p:tgtEl>
                                      </p:cBhvr>
                                      <p:to x="100000" y="95000"/>
                                    </p:animScale>
                                    <p:animScale>
                                      <p:cBhvr>
                                        <p:cTn id="71" dur="166" decel="50000">
                                          <p:stCondLst>
                                            <p:cond delay="1834"/>
                                          </p:stCondLst>
                                        </p:cTn>
                                        <p:tgtEl>
                                          <p:spTgt spid="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 grpId="0" animBg="1"/>
      <p:bldP spid="34" grpId="0" animBg="1"/>
      <p:bldP spid="37" grpId="0"/>
      <p:bldP spid="38" grpId="0"/>
      <p:bldP spid="39" grpId="0"/>
      <p:bldP spid="39" grpId="1"/>
      <p:bldP spid="42" grpId="0" animBg="1"/>
      <p:bldP spid="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32665"/>
            <a:ext cx="9144000" cy="694207"/>
          </a:xfrm>
          <a:prstGeom prst="rect">
            <a:avLst/>
          </a:prstGeom>
        </p:spPr>
        <p:txBody>
          <a:bodyPr vert="horz" wrap="square" lIns="0" tIns="16933" rIns="0" bIns="0" numCol="1" rtlCol="0" anchor="ctr" anchorCtr="0" compatLnSpc="1">
            <a:prstTxWarp prst="textNoShape">
              <a:avLst/>
            </a:prstTxWarp>
            <a:spAutoFit/>
          </a:bodyPr>
          <a:lstStyle/>
          <a:p>
            <a:r>
              <a:rPr lang="en-US" altLang="en-US" dirty="0">
                <a:latin typeface="Cambria" panose="02040503050406030204" pitchFamily="18" charset="0"/>
                <a:ea typeface="Tahoma" panose="020B0604030504040204" pitchFamily="34" charset="0"/>
                <a:cs typeface="Tahoma" panose="020B0604030504040204" pitchFamily="34" charset="0"/>
              </a:rPr>
              <a:t>Reference Frame</a:t>
            </a:r>
          </a:p>
        </p:txBody>
      </p:sp>
      <p:sp>
        <p:nvSpPr>
          <p:cNvPr id="37" name="Text Box 19"/>
          <p:cNvSpPr txBox="1">
            <a:spLocks noChangeArrowheads="1"/>
          </p:cNvSpPr>
          <p:nvPr/>
        </p:nvSpPr>
        <p:spPr bwMode="auto">
          <a:xfrm>
            <a:off x="6375714" y="1565641"/>
            <a:ext cx="2250125" cy="584775"/>
          </a:xfrm>
          <a:prstGeom prst="rect">
            <a:avLst/>
          </a:prstGeom>
          <a:noFill/>
          <a:ln w="19050">
            <a:noFill/>
            <a:miter lim="800000"/>
            <a:headEnd/>
            <a:tailEnd/>
          </a:ln>
        </p:spPr>
        <p:txBody>
          <a:bodyPr wrap="square" anchor="ctr">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Times New Roman" pitchFamily="18" charset="0"/>
              </a:rPr>
              <a:t>ITRF2020</a:t>
            </a:r>
          </a:p>
        </p:txBody>
      </p:sp>
      <p:sp>
        <p:nvSpPr>
          <p:cNvPr id="38" name="Text Box 19"/>
          <p:cNvSpPr txBox="1">
            <a:spLocks noChangeArrowheads="1"/>
          </p:cNvSpPr>
          <p:nvPr/>
        </p:nvSpPr>
        <p:spPr bwMode="auto">
          <a:xfrm>
            <a:off x="1073325" y="5501975"/>
            <a:ext cx="1580975" cy="584775"/>
          </a:xfrm>
          <a:prstGeom prst="rect">
            <a:avLst/>
          </a:prstGeom>
          <a:noFill/>
          <a:ln w="19050">
            <a:noFill/>
            <a:miter lim="800000"/>
            <a:headEnd/>
            <a:tailEnd/>
          </a:ln>
        </p:spPr>
        <p:txBody>
          <a:bodyPr wrap="square" anchor="ctr">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6AB16"/>
                </a:solidFill>
                <a:effectLst/>
                <a:uLnTx/>
                <a:uFillTx/>
                <a:latin typeface="Cambria" panose="02040503050406030204" pitchFamily="18" charset="0"/>
                <a:ea typeface="Cambria" panose="02040503050406030204" pitchFamily="18" charset="0"/>
                <a:cs typeface="Times New Roman" pitchFamily="18" charset="0"/>
              </a:rPr>
              <a:t>NAD83</a:t>
            </a:r>
          </a:p>
        </p:txBody>
      </p:sp>
      <p:grpSp>
        <p:nvGrpSpPr>
          <p:cNvPr id="3" name="Group 2"/>
          <p:cNvGrpSpPr/>
          <p:nvPr/>
        </p:nvGrpSpPr>
        <p:grpSpPr>
          <a:xfrm>
            <a:off x="1804688" y="232665"/>
            <a:ext cx="7085312" cy="5931889"/>
            <a:chOff x="1804688" y="232665"/>
            <a:chExt cx="7085312" cy="5931889"/>
          </a:xfrm>
        </p:grpSpPr>
        <p:sp>
          <p:nvSpPr>
            <p:cNvPr id="36" name="Text Box 16"/>
            <p:cNvSpPr txBox="1">
              <a:spLocks noChangeArrowheads="1"/>
            </p:cNvSpPr>
            <p:nvPr/>
          </p:nvSpPr>
          <p:spPr bwMode="auto">
            <a:xfrm>
              <a:off x="3611572" y="3302174"/>
              <a:ext cx="1936814" cy="1077218"/>
            </a:xfrm>
            <a:prstGeom prst="rect">
              <a:avLst/>
            </a:prstGeom>
            <a:noFill/>
            <a:ln w="19050">
              <a:noFill/>
              <a:miter lim="800000"/>
              <a:headEnd/>
              <a:tailEnd/>
            </a:ln>
          </p:spPr>
          <p:txBody>
            <a:bodyPr wrap="square"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GRS80 ellipsoid</a:t>
              </a:r>
            </a:p>
          </p:txBody>
        </p:sp>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804688" y="232665"/>
              <a:ext cx="7085312" cy="5931889"/>
            </a:xfrm>
            <a:prstGeom prst="rect">
              <a:avLst/>
            </a:prstGeom>
          </p:spPr>
        </p:pic>
        <p:sp>
          <p:nvSpPr>
            <p:cNvPr id="35" name="Oval 34"/>
            <p:cNvSpPr/>
            <p:nvPr/>
          </p:nvSpPr>
          <p:spPr>
            <a:xfrm>
              <a:off x="2002536" y="1596419"/>
              <a:ext cx="5154886" cy="4336328"/>
            </a:xfrm>
            <a:prstGeom prst="ellipse">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Oval 3"/>
            <p:cNvSpPr/>
            <p:nvPr/>
          </p:nvSpPr>
          <p:spPr>
            <a:xfrm>
              <a:off x="1998980" y="1596419"/>
              <a:ext cx="5154886" cy="4336328"/>
            </a:xfrm>
            <a:prstGeom prst="ellipse">
              <a:avLst/>
            </a:prstGeom>
            <a:noFill/>
            <a:ln w="825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33"/>
            <p:cNvSpPr/>
            <p:nvPr/>
          </p:nvSpPr>
          <p:spPr>
            <a:xfrm>
              <a:off x="1917700" y="1672619"/>
              <a:ext cx="5154886" cy="4336328"/>
            </a:xfrm>
            <a:prstGeom prst="ellipse">
              <a:avLst/>
            </a:prstGeom>
            <a:noFill/>
            <a:ln w="76200">
              <a:solidFill>
                <a:srgbClr val="F6AB1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TextBox 25"/>
            <p:cNvSpPr txBox="1"/>
            <p:nvPr/>
          </p:nvSpPr>
          <p:spPr bwMode="auto">
            <a:xfrm>
              <a:off x="4329186" y="3190468"/>
              <a:ext cx="914400" cy="1107996"/>
            </a:xfrm>
            <a:prstGeom prst="rect">
              <a:avLst/>
            </a:prstGeom>
            <a:noFill/>
            <a:ln w="9525">
              <a:noFill/>
              <a:miter lim="800000"/>
              <a:headEnd/>
              <a:tailEnd/>
            </a:ln>
          </p:spPr>
          <p:txBody>
            <a:bodyPr wrap="square" rtlCol="0">
              <a:spAutoFit/>
            </a:bodyPr>
            <a:lstStyle/>
            <a:p>
              <a:pPr marL="1143000" marR="0" lvl="0" indent="-1143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66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 </a:t>
              </a:r>
            </a:p>
          </p:txBody>
        </p:sp>
        <p:sp>
          <p:nvSpPr>
            <p:cNvPr id="40" name="TextBox 39"/>
            <p:cNvSpPr txBox="1"/>
            <p:nvPr/>
          </p:nvSpPr>
          <p:spPr bwMode="auto">
            <a:xfrm>
              <a:off x="4242816" y="3264408"/>
              <a:ext cx="914400" cy="1107996"/>
            </a:xfrm>
            <a:prstGeom prst="rect">
              <a:avLst/>
            </a:prstGeom>
            <a:noFill/>
            <a:ln w="9525">
              <a:noFill/>
              <a:miter lim="800000"/>
              <a:headEnd/>
              <a:tailEnd/>
            </a:ln>
          </p:spPr>
          <p:txBody>
            <a:bodyPr wrap="square" rtlCol="0">
              <a:spAutoFit/>
            </a:bodyPr>
            <a:lstStyle/>
            <a:p>
              <a:pPr marL="1143000" marR="0" lvl="0" indent="-1143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6600" b="0" i="0" u="none" strike="noStrike" kern="1200" cap="none" spc="0" normalizeH="0" baseline="0" noProof="0" dirty="0">
                  <a:ln>
                    <a:noFill/>
                  </a:ln>
                  <a:solidFill>
                    <a:srgbClr val="F6AB16"/>
                  </a:solidFill>
                  <a:effectLst/>
                  <a:uLnTx/>
                  <a:uFillTx/>
                  <a:latin typeface="Cambria" panose="02040503050406030204" pitchFamily="18" charset="0"/>
                  <a:ea typeface="Cambria" panose="02040503050406030204" pitchFamily="18" charset="0"/>
                  <a:cs typeface="+mn-cs"/>
                </a:rPr>
                <a:t> </a:t>
              </a:r>
            </a:p>
          </p:txBody>
        </p:sp>
      </p:grpSp>
    </p:spTree>
    <p:extLst>
      <p:ext uri="{BB962C8B-B14F-4D97-AF65-F5344CB8AC3E}">
        <p14:creationId xmlns:p14="http://schemas.microsoft.com/office/powerpoint/2010/main" val="3648812684"/>
      </p:ext>
    </p:extLst>
  </p:cSld>
  <p:clrMapOvr>
    <a:masterClrMapping/>
  </p:clrMapOvr>
  <mc:AlternateContent xmlns:mc="http://schemas.openxmlformats.org/markup-compatibility/2006" xmlns:p14="http://schemas.microsoft.com/office/powerpoint/2010/main">
    <mc:Choice Requires="p14">
      <p:transition spd="med" p14:dur="700" advClick="0" advTm="4500">
        <p:fade/>
      </p:transition>
    </mc:Choice>
    <mc:Fallback xmlns="">
      <p:transition spd="med" advClick="0" advTm="4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2.22222E-6 4.81481E-6 L -0.29444 0.37037 " pathEditMode="relative" rAng="0" ptsTypes="AA">
                                      <p:cBhvr>
                                        <p:cTn id="6" dur="2000" fill="hold"/>
                                        <p:tgtEl>
                                          <p:spTgt spid="3"/>
                                        </p:tgtEl>
                                        <p:attrNameLst>
                                          <p:attrName>ppt_x</p:attrName>
                                          <p:attrName>ppt_y</p:attrName>
                                        </p:attrNameLst>
                                      </p:cBhvr>
                                      <p:rCtr x="-14722" y="18519"/>
                                    </p:animMotion>
                                  </p:childTnLst>
                                </p:cTn>
                              </p:par>
                              <p:par>
                                <p:cTn id="7" presetID="10" presetClass="exit" presetSubtype="0" fill="hold" grpId="0" nodeType="withEffect">
                                  <p:stCondLst>
                                    <p:cond delay="0"/>
                                  </p:stCondLst>
                                  <p:childTnLst>
                                    <p:animEffect transition="out" filter="fade">
                                      <p:cBhvr>
                                        <p:cTn id="8" dur="500"/>
                                        <p:tgtEl>
                                          <p:spTgt spid="37"/>
                                        </p:tgtEl>
                                      </p:cBhvr>
                                    </p:animEffect>
                                    <p:set>
                                      <p:cBhvr>
                                        <p:cTn id="9" dur="1" fill="hold">
                                          <p:stCondLst>
                                            <p:cond delay="499"/>
                                          </p:stCondLst>
                                        </p:cTn>
                                        <p:tgtEl>
                                          <p:spTgt spid="37"/>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38"/>
                                        </p:tgtEl>
                                      </p:cBhvr>
                                    </p:animEffect>
                                    <p:set>
                                      <p:cBhvr>
                                        <p:cTn id="12" dur="1" fill="hold">
                                          <p:stCondLst>
                                            <p:cond delay="499"/>
                                          </p:stCondLst>
                                        </p:cTn>
                                        <p:tgtEl>
                                          <p:spTgt spid="38"/>
                                        </p:tgtEl>
                                        <p:attrNameLst>
                                          <p:attrName>style.visibility</p:attrName>
                                        </p:attrNameLst>
                                      </p:cBhvr>
                                      <p:to>
                                        <p:strVal val="hidden"/>
                                      </p:to>
                                    </p:set>
                                  </p:childTnLst>
                                </p:cTn>
                              </p:par>
                            </p:childTnLst>
                          </p:cTn>
                        </p:par>
                        <p:par>
                          <p:cTn id="13" fill="hold">
                            <p:stCondLst>
                              <p:cond delay="2000"/>
                            </p:stCondLst>
                            <p:childTnLst>
                              <p:par>
                                <p:cTn id="14" presetID="6" presetClass="emph" presetSubtype="0" fill="hold" nodeType="afterEffect">
                                  <p:stCondLst>
                                    <p:cond delay="0"/>
                                  </p:stCondLst>
                                  <p:childTnLst>
                                    <p:animScale>
                                      <p:cBhvr>
                                        <p:cTn id="15" dur="2000" fill="hold"/>
                                        <p:tgtEl>
                                          <p:spTgt spid="3"/>
                                        </p:tgtEl>
                                      </p:cBhvr>
                                      <p:by x="280000" y="2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3E7879-813A-47D9-863D-1AD5D7A39ECC}"/>
              </a:ext>
            </a:extLst>
          </p:cNvPr>
          <p:cNvPicPr>
            <a:picLocks noChangeAspect="1"/>
          </p:cNvPicPr>
          <p:nvPr/>
        </p:nvPicPr>
        <p:blipFill rotWithShape="1">
          <a:blip r:embed="rId2"/>
          <a:srcRect b="4" l="25" r="2" t="41"/>
          <a:stretch/>
        </p:blipFill>
        <p:spPr>
          <a:xfrm>
            <a:off x="128587" y="-1"/>
            <a:ext cx="8886825" cy="6886885"/>
          </a:xfrm>
          <a:prstGeom prst="rect">
            <a:avLst/>
          </a:prstGeom>
        </p:spPr>
      </p:pic>
    </p:spTree>
    <p:extLst>
      <p:ext uri="{BB962C8B-B14F-4D97-AF65-F5344CB8AC3E}">
        <p14:creationId xmlns:p14="http://schemas.microsoft.com/office/powerpoint/2010/main" val="751379885"/>
      </p:ext>
    </p:extLst>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2A7779-5681-4199-8268-F81E968B49A3}"/>
              </a:ext>
            </a:extLst>
          </p:cNvPr>
          <p:cNvPicPr>
            <a:picLocks noChangeAspect="1"/>
          </p:cNvPicPr>
          <p:nvPr/>
        </p:nvPicPr>
        <p:blipFill rotWithShape="1">
          <a:blip r:embed="rId2"/>
          <a:srcRect b="15" l="6" r="4" t="6"/>
          <a:stretch/>
        </p:blipFill>
        <p:spPr>
          <a:xfrm>
            <a:off x="0" y="0"/>
            <a:ext cx="9144000" cy="6363177"/>
          </a:xfrm>
          <a:prstGeom prst="rect">
            <a:avLst/>
          </a:prstGeom>
        </p:spPr>
      </p:pic>
    </p:spTree>
    <p:extLst>
      <p:ext uri="{BB962C8B-B14F-4D97-AF65-F5344CB8AC3E}">
        <p14:creationId xmlns:p14="http://schemas.microsoft.com/office/powerpoint/2010/main" val="1456089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504" y="1161070"/>
            <a:ext cx="8584096" cy="5268305"/>
          </a:xfrm>
        </p:spPr>
        <p:txBody>
          <a:bodyPr/>
          <a:lstStyle/>
          <a:p>
            <a:r>
              <a:rPr lang="en-US" sz="2800" dirty="0">
                <a:latin typeface="Cambria" panose="02040503050406030204" pitchFamily="18" charset="0"/>
                <a:ea typeface="Cambria" panose="02040503050406030204" pitchFamily="18" charset="0"/>
              </a:rPr>
              <a:t>Reference System</a:t>
            </a:r>
          </a:p>
          <a:p>
            <a:pPr lvl="1"/>
            <a:r>
              <a:rPr lang="en-US" sz="2400" dirty="0">
                <a:ea typeface="Cambria" panose="02040503050406030204" pitchFamily="18" charset="0"/>
              </a:rPr>
              <a:t>Size and shape</a:t>
            </a:r>
          </a:p>
          <a:p>
            <a:r>
              <a:rPr lang="en-US" sz="2800" dirty="0">
                <a:ea typeface="Cambria" panose="02040503050406030204" pitchFamily="18" charset="0"/>
              </a:rPr>
              <a:t>Reference Frame</a:t>
            </a:r>
            <a:endParaRPr lang="en-US" sz="2800" u="sng" dirty="0">
              <a:latin typeface="Cambria" panose="02040503050406030204" pitchFamily="18" charset="0"/>
              <a:ea typeface="Cambria" panose="02040503050406030204" pitchFamily="18" charset="0"/>
            </a:endParaRPr>
          </a:p>
          <a:p>
            <a:pPr lvl="1"/>
            <a:r>
              <a:rPr lang="en-US" sz="2400" dirty="0">
                <a:latin typeface="Cambria" panose="02040503050406030204" pitchFamily="18" charset="0"/>
                <a:ea typeface="Cambria" panose="02040503050406030204" pitchFamily="18" charset="0"/>
              </a:rPr>
              <a:t>Anchor point to Earth</a:t>
            </a:r>
          </a:p>
          <a:p>
            <a:pPr lvl="1"/>
            <a:r>
              <a:rPr lang="en-US" sz="2400" dirty="0">
                <a:ea typeface="Cambria" panose="02040503050406030204" pitchFamily="18" charset="0"/>
              </a:rPr>
              <a:t>Provide known points (Geodetic Control)</a:t>
            </a:r>
            <a:endParaRPr lang="en-US" sz="2400" dirty="0">
              <a:latin typeface="Cambria" panose="02040503050406030204" pitchFamily="18" charset="0"/>
              <a:ea typeface="Cambria" panose="02040503050406030204" pitchFamily="18" charset="0"/>
            </a:endParaRPr>
          </a:p>
          <a:p>
            <a:r>
              <a:rPr lang="en-US" sz="2800" dirty="0">
                <a:ea typeface="Cambria" panose="02040503050406030204" pitchFamily="18" charset="0"/>
              </a:rPr>
              <a:t>Geoid Model</a:t>
            </a:r>
            <a:endParaRPr lang="en-US" sz="2800" u="sng" dirty="0">
              <a:latin typeface="Cambria" panose="02040503050406030204" pitchFamily="18" charset="0"/>
              <a:ea typeface="Cambria" panose="02040503050406030204" pitchFamily="18" charset="0"/>
            </a:endParaRPr>
          </a:p>
          <a:p>
            <a:pPr lvl="1"/>
            <a:r>
              <a:rPr lang="en-US" sz="2000" dirty="0">
                <a:latin typeface="Cambria" panose="02040503050406030204" pitchFamily="18" charset="0"/>
                <a:ea typeface="Cambria" panose="02040503050406030204" pitchFamily="18" charset="0"/>
              </a:rPr>
              <a:t>Built based on gravity data</a:t>
            </a:r>
          </a:p>
          <a:p>
            <a:pPr lvl="1"/>
            <a:r>
              <a:rPr lang="en-US" sz="2000" dirty="0">
                <a:latin typeface="Cambria" panose="02040503050406030204" pitchFamily="18" charset="0"/>
                <a:ea typeface="Cambria" panose="02040503050406030204" pitchFamily="18" charset="0"/>
              </a:rPr>
              <a:t>Which is positioned via GNSS</a:t>
            </a:r>
            <a:r>
              <a:rPr lang="en-US" sz="2000" dirty="0">
                <a:ea typeface="Cambria" panose="02040503050406030204" pitchFamily="18" charset="0"/>
              </a:rPr>
              <a:t> </a:t>
            </a:r>
            <a:r>
              <a:rPr lang="en-US" sz="2000" dirty="0">
                <a:ea typeface="Cambria" panose="02040503050406030204" pitchFamily="18" charset="0"/>
                <a:sym typeface="Wingdings" panose="05000000000000000000" pitchFamily="2" charset="2"/>
              </a:rPr>
              <a:t> in a Reference Frame</a:t>
            </a:r>
          </a:p>
          <a:p>
            <a:pPr marL="0" indent="0" algn="ctr">
              <a:buNone/>
            </a:pPr>
            <a:endParaRPr lang="en-US" dirty="0">
              <a:latin typeface="Cambria" panose="02040503050406030204" pitchFamily="18" charset="0"/>
              <a:ea typeface="Cambria" panose="02040503050406030204" pitchFamily="18" charset="0"/>
              <a:sym typeface="Wingdings" panose="05000000000000000000" pitchFamily="2" charset="2"/>
            </a:endParaRPr>
          </a:p>
          <a:p>
            <a:pPr marL="0" indent="0" algn="ctr">
              <a:buNone/>
            </a:pPr>
            <a:r>
              <a:rPr lang="en-US" dirty="0">
                <a:latin typeface="Cambria" panose="02040503050406030204" pitchFamily="18" charset="0"/>
                <a:ea typeface="Cambria" panose="02040503050406030204" pitchFamily="18" charset="0"/>
                <a:sym typeface="Wingdings" panose="05000000000000000000" pitchFamily="2" charset="2"/>
              </a:rPr>
              <a:t>GRS 80 </a:t>
            </a:r>
            <a:r>
              <a:rPr lang="en-US" dirty="0">
                <a:ea typeface="Cambria" panose="02040503050406030204" pitchFamily="18" charset="0"/>
                <a:sym typeface="Wingdings" panose="05000000000000000000" pitchFamily="2" charset="2"/>
              </a:rPr>
              <a:t></a:t>
            </a:r>
            <a:r>
              <a:rPr lang="en-US" dirty="0">
                <a:latin typeface="Cambria" panose="02040503050406030204" pitchFamily="18" charset="0"/>
                <a:ea typeface="Cambria" panose="02040503050406030204" pitchFamily="18" charset="0"/>
                <a:sym typeface="Wingdings" panose="05000000000000000000" pitchFamily="2" charset="2"/>
              </a:rPr>
              <a:t> NAD83 </a:t>
            </a:r>
            <a:r>
              <a:rPr lang="en-US" dirty="0">
                <a:ea typeface="Cambria" panose="02040503050406030204" pitchFamily="18" charset="0"/>
                <a:sym typeface="Wingdings" panose="05000000000000000000" pitchFamily="2" charset="2"/>
              </a:rPr>
              <a:t></a:t>
            </a:r>
            <a:r>
              <a:rPr lang="en-US" dirty="0">
                <a:latin typeface="Cambria" panose="02040503050406030204" pitchFamily="18" charset="0"/>
                <a:ea typeface="Cambria" panose="02040503050406030204" pitchFamily="18" charset="0"/>
                <a:sym typeface="Wingdings" panose="05000000000000000000" pitchFamily="2" charset="2"/>
              </a:rPr>
              <a:t> NSRS geoid</a:t>
            </a:r>
          </a:p>
          <a:p>
            <a:pPr marL="0" indent="0" algn="ctr">
              <a:buNone/>
            </a:pPr>
            <a:r>
              <a:rPr lang="en-US" i="1" dirty="0">
                <a:ea typeface="Cambria" panose="02040503050406030204" pitchFamily="18" charset="0"/>
                <a:sym typeface="Wingdings" panose="05000000000000000000" pitchFamily="2" charset="2"/>
              </a:rPr>
              <a:t>How you get ortho height via GNSS.</a:t>
            </a:r>
            <a:endParaRPr lang="en-US" i="1" dirty="0">
              <a:ea typeface="Cambria" panose="02040503050406030204" pitchFamily="18" charset="0"/>
            </a:endParaRPr>
          </a:p>
        </p:txBody>
      </p:sp>
      <p:sp>
        <p:nvSpPr>
          <p:cNvPr id="5" name="Title"/>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a:latin typeface="Cambria" panose="02040503050406030204" pitchFamily="18" charset="0"/>
                <a:ea typeface="Tahoma" panose="020B0604030504040204" pitchFamily="34" charset="0"/>
                <a:cs typeface="Tahoma" panose="020B0604030504040204" pitchFamily="34" charset="0"/>
              </a:rPr>
              <a:t>Steps to Vertical Datum in GNSS</a:t>
            </a:r>
          </a:p>
        </p:txBody>
      </p:sp>
    </p:spTree>
    <p:extLst>
      <p:ext uri="{BB962C8B-B14F-4D97-AF65-F5344CB8AC3E}">
        <p14:creationId xmlns:p14="http://schemas.microsoft.com/office/powerpoint/2010/main" val="3697634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left)">
                                      <p:cBhvr>
                                        <p:cTn id="7" dur="1000"/>
                                        <p:tgtEl>
                                          <p:spTgt spid="3">
                                            <p:txEl>
                                              <p:pRg st="6" end="6"/>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wipe(left)">
                                      <p:cBhvr>
                                        <p:cTn id="10" dur="1000"/>
                                        <p:tgtEl>
                                          <p:spTgt spid="3">
                                            <p:txEl>
                                              <p:pRg st="7" end="7"/>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wipe(left)">
                                      <p:cBhvr>
                                        <p:cTn id="13" dur="1000"/>
                                        <p:tgtEl>
                                          <p:spTgt spid="3">
                                            <p:txEl>
                                              <p:pRg st="9" end="9"/>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wipe(left)">
                                      <p:cBhvr>
                                        <p:cTn id="16"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504" y="1161070"/>
            <a:ext cx="8584096" cy="5195281"/>
          </a:xfrm>
        </p:spPr>
        <p:txBody>
          <a:bodyPr/>
          <a:lstStyle/>
          <a:p>
            <a:r>
              <a:rPr lang="en-US" sz="2800" dirty="0">
                <a:solidFill>
                  <a:schemeClr val="bg1">
                    <a:lumMod val="50000"/>
                  </a:schemeClr>
                </a:solidFill>
                <a:latin typeface="Cambria" panose="02040503050406030204" pitchFamily="18" charset="0"/>
                <a:ea typeface="Cambria" panose="02040503050406030204" pitchFamily="18" charset="0"/>
              </a:rPr>
              <a:t>International Terrestrial Reference System (ITRS)</a:t>
            </a:r>
          </a:p>
          <a:p>
            <a:pPr lvl="1"/>
            <a:r>
              <a:rPr lang="en-US" sz="2400" dirty="0">
                <a:solidFill>
                  <a:schemeClr val="bg1">
                    <a:lumMod val="50000"/>
                  </a:schemeClr>
                </a:solidFill>
                <a:latin typeface="Cambria" panose="02040503050406030204" pitchFamily="18" charset="0"/>
                <a:ea typeface="Cambria" panose="02040503050406030204" pitchFamily="18" charset="0"/>
              </a:rPr>
              <a:t>IERS’s recipe</a:t>
            </a:r>
          </a:p>
          <a:p>
            <a:r>
              <a:rPr lang="en-US" sz="2800" dirty="0">
                <a:solidFill>
                  <a:schemeClr val="bg1">
                    <a:lumMod val="50000"/>
                  </a:schemeClr>
                </a:solidFill>
                <a:latin typeface="Cambria" panose="02040503050406030204" pitchFamily="18" charset="0"/>
                <a:ea typeface="Cambria" panose="02040503050406030204" pitchFamily="18" charset="0"/>
              </a:rPr>
              <a:t>International Terrestrial Reference Frame</a:t>
            </a:r>
          </a:p>
          <a:p>
            <a:pPr lvl="1"/>
            <a:r>
              <a:rPr lang="en-US" sz="2400" dirty="0">
                <a:solidFill>
                  <a:schemeClr val="bg1">
                    <a:lumMod val="50000"/>
                  </a:schemeClr>
                </a:solidFill>
                <a:latin typeface="Cambria" panose="02040503050406030204" pitchFamily="18" charset="0"/>
                <a:ea typeface="Cambria" panose="02040503050406030204" pitchFamily="18" charset="0"/>
              </a:rPr>
              <a:t>Realized by the ITRF Network (the SGT stations)</a:t>
            </a:r>
          </a:p>
          <a:p>
            <a:r>
              <a:rPr lang="en-US" sz="2800" dirty="0">
                <a:latin typeface="Cambria" panose="02040503050406030204" pitchFamily="18" charset="0"/>
                <a:ea typeface="Cambria" panose="02040503050406030204" pitchFamily="18" charset="0"/>
              </a:rPr>
              <a:t>True for </a:t>
            </a:r>
            <a:r>
              <a:rPr lang="en-US" sz="2800" b="1" dirty="0">
                <a:latin typeface="Cambria" panose="02040503050406030204" pitchFamily="18" charset="0"/>
                <a:ea typeface="Cambria" panose="02040503050406030204" pitchFamily="18" charset="0"/>
              </a:rPr>
              <a:t>any</a:t>
            </a:r>
            <a:r>
              <a:rPr lang="en-US" sz="2800" dirty="0">
                <a:latin typeface="Cambria" panose="02040503050406030204" pitchFamily="18" charset="0"/>
                <a:ea typeface="Cambria" panose="02040503050406030204" pitchFamily="18" charset="0"/>
              </a:rPr>
              <a:t> System and Frame</a:t>
            </a:r>
          </a:p>
          <a:p>
            <a:pPr lvl="1"/>
            <a:r>
              <a:rPr lang="en-US" sz="2400" i="1" dirty="0">
                <a:latin typeface="Cambria" panose="02040503050406030204" pitchFamily="18" charset="0"/>
                <a:ea typeface="Cambria" panose="02040503050406030204" pitchFamily="18" charset="0"/>
              </a:rPr>
              <a:t>Not just the</a:t>
            </a:r>
            <a:r>
              <a:rPr lang="en-US" sz="2400" dirty="0">
                <a:latin typeface="Cambria" panose="02040503050406030204" pitchFamily="18" charset="0"/>
                <a:ea typeface="Cambria" panose="02040503050406030204" pitchFamily="18" charset="0"/>
              </a:rPr>
              <a:t> ITRF</a:t>
            </a:r>
          </a:p>
          <a:p>
            <a:r>
              <a:rPr lang="en-US" sz="2800" dirty="0">
                <a:latin typeface="Cambria" panose="02040503050406030204" pitchFamily="18" charset="0"/>
                <a:ea typeface="Cambria" panose="02040503050406030204" pitchFamily="18" charset="0"/>
              </a:rPr>
              <a:t>National Spatial </a:t>
            </a:r>
            <a:r>
              <a:rPr lang="en-US" sz="2800" u="sng" dirty="0">
                <a:latin typeface="Cambria" panose="02040503050406030204" pitchFamily="18" charset="0"/>
                <a:ea typeface="Cambria" panose="02040503050406030204" pitchFamily="18" charset="0"/>
              </a:rPr>
              <a:t>Reference System</a:t>
            </a:r>
          </a:p>
          <a:p>
            <a:pPr lvl="1"/>
            <a:r>
              <a:rPr lang="en-US" sz="2400" dirty="0">
                <a:latin typeface="Cambria" panose="02040503050406030204" pitchFamily="18" charset="0"/>
                <a:ea typeface="Cambria" panose="02040503050406030204" pitchFamily="18" charset="0"/>
              </a:rPr>
              <a:t>NGS’s recipe</a:t>
            </a:r>
          </a:p>
          <a:p>
            <a:r>
              <a:rPr lang="en-US" sz="2800" dirty="0">
                <a:latin typeface="Cambria" panose="02040503050406030204" pitchFamily="18" charset="0"/>
                <a:ea typeface="Cambria" panose="02040503050406030204" pitchFamily="18" charset="0"/>
              </a:rPr>
              <a:t>North American Terrestrial </a:t>
            </a:r>
            <a:r>
              <a:rPr lang="en-US" sz="2800" u="sng" dirty="0">
                <a:latin typeface="Cambria" panose="02040503050406030204" pitchFamily="18" charset="0"/>
                <a:ea typeface="Cambria" panose="02040503050406030204" pitchFamily="18" charset="0"/>
              </a:rPr>
              <a:t>Reference Frame</a:t>
            </a:r>
          </a:p>
          <a:p>
            <a:pPr lvl="1"/>
            <a:r>
              <a:rPr lang="en-US" sz="2000" dirty="0">
                <a:latin typeface="Cambria" panose="02040503050406030204" pitchFamily="18" charset="0"/>
                <a:ea typeface="Cambria" panose="02040503050406030204" pitchFamily="18" charset="0"/>
              </a:rPr>
              <a:t>Realized by the NOAA CORS Network</a:t>
            </a:r>
          </a:p>
          <a:p>
            <a:pPr lvl="1"/>
            <a:r>
              <a:rPr lang="en-US" sz="2000" dirty="0">
                <a:latin typeface="Cambria" panose="02040503050406030204" pitchFamily="18" charset="0"/>
                <a:ea typeface="Cambria" panose="02040503050406030204" pitchFamily="18" charset="0"/>
              </a:rPr>
              <a:t>Accessible easily with GPS, by using OPUS</a:t>
            </a:r>
          </a:p>
        </p:txBody>
      </p:sp>
      <p:sp>
        <p:nvSpPr>
          <p:cNvPr id="5" name="Title"/>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a:latin typeface="Cambria" panose="02040503050406030204" pitchFamily="18" charset="0"/>
                <a:ea typeface="Tahoma" panose="020B0604030504040204" pitchFamily="34" charset="0"/>
                <a:cs typeface="Tahoma" panose="020B0604030504040204" pitchFamily="34" charset="0"/>
              </a:rPr>
              <a:t>Reference System &amp; Frame</a:t>
            </a:r>
          </a:p>
        </p:txBody>
      </p:sp>
    </p:spTree>
    <p:extLst>
      <p:ext uri="{BB962C8B-B14F-4D97-AF65-F5344CB8AC3E}">
        <p14:creationId xmlns:p14="http://schemas.microsoft.com/office/powerpoint/2010/main" val="36729989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left)">
                                      <p:cBhvr>
                                        <p:cTn id="7" dur="1000"/>
                                        <p:tgtEl>
                                          <p:spTgt spid="3">
                                            <p:txEl>
                                              <p:pRg st="6" end="6"/>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wipe(left)">
                                      <p:cBhvr>
                                        <p:cTn id="10" dur="10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wipe(left)">
                                      <p:cBhvr>
                                        <p:cTn id="15" dur="1000"/>
                                        <p:tgtEl>
                                          <p:spTgt spid="3">
                                            <p:txEl>
                                              <p:pRg st="8" end="8"/>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wipe(left)">
                                      <p:cBhvr>
                                        <p:cTn id="18" dur="1000"/>
                                        <p:tgtEl>
                                          <p:spTgt spid="3">
                                            <p:txEl>
                                              <p:pRg st="9" end="9"/>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wipe(left)">
                                      <p:cBhvr>
                                        <p:cTn id="21"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413984"/>
            <a:ext cx="9144000" cy="5957186"/>
          </a:xfrm>
          <a:prstGeom prst="rect">
            <a:avLst/>
          </a:prstGeom>
        </p:spPr>
        <p:txBody>
          <a:bodyPr vert="horz" wrap="square" lIns="0" tIns="16933" rIns="0" bIns="0" rtlCol="0">
            <a:spAutoFit/>
          </a:bodyPr>
          <a:lstStyle/>
          <a:p>
            <a:pPr algn="ctr">
              <a:buSzPct val="159375"/>
            </a:pPr>
            <a:r>
              <a:rPr lang="en-US" sz="5000" b="1" dirty="0">
                <a:uFill>
                  <a:solidFill>
                    <a:srgbClr val="1F497D"/>
                  </a:solidFill>
                </a:uFill>
                <a:latin typeface="Cambria" panose="02040503050406030204" pitchFamily="18" charset="0"/>
                <a:cs typeface="Arial"/>
              </a:rPr>
              <a:t>Positional Components of </a:t>
            </a:r>
          </a:p>
          <a:p>
            <a:pPr algn="ctr">
              <a:buSzPct val="159375"/>
            </a:pPr>
            <a:r>
              <a:rPr lang="en-US" sz="5000" b="1" dirty="0">
                <a:uFill>
                  <a:solidFill>
                    <a:srgbClr val="1F497D"/>
                  </a:solidFill>
                </a:uFill>
                <a:latin typeface="Cambria" panose="02040503050406030204" pitchFamily="18" charset="0"/>
                <a:cs typeface="Arial"/>
              </a:rPr>
              <a:t>the NSRS</a:t>
            </a:r>
            <a:endParaRPr lang="en-US" sz="5000" b="1" spc="-7" dirty="0">
              <a:uFill>
                <a:solidFill>
                  <a:srgbClr val="1F497D"/>
                </a:solidFill>
              </a:uFill>
              <a:latin typeface="Cambria" panose="02040503050406030204" pitchFamily="18" charset="0"/>
              <a:cs typeface="Arial"/>
            </a:endParaRPr>
          </a:p>
          <a:p>
            <a:pPr algn="ctr">
              <a:spcBef>
                <a:spcPts val="3000"/>
              </a:spcBef>
              <a:buSzPct val="159375"/>
            </a:pPr>
            <a:r>
              <a:rPr lang="en-US" sz="4800" b="1" spc="-20" dirty="0">
                <a:solidFill>
                  <a:srgbClr val="C00000"/>
                </a:solidFill>
                <a:uFill>
                  <a:solidFill>
                    <a:srgbClr val="C00000"/>
                  </a:solidFill>
                </a:uFill>
                <a:latin typeface="Cambria" panose="02040503050406030204" pitchFamily="18" charset="0"/>
                <a:cs typeface="Arial Black"/>
              </a:rPr>
              <a:t>Geometric</a:t>
            </a:r>
          </a:p>
          <a:p>
            <a:pPr algn="ctr">
              <a:buSzPct val="159375"/>
            </a:pPr>
            <a:r>
              <a:rPr lang="en-US" sz="3600" b="1" spc="-20" dirty="0">
                <a:solidFill>
                  <a:schemeClr val="tx1">
                    <a:lumMod val="65000"/>
                    <a:lumOff val="35000"/>
                  </a:schemeClr>
                </a:solidFill>
                <a:uFill>
                  <a:solidFill>
                    <a:srgbClr val="C00000"/>
                  </a:solidFill>
                </a:uFill>
                <a:latin typeface="Cambria" panose="02040503050406030204" pitchFamily="18" charset="0"/>
                <a:cs typeface="Arial Black"/>
              </a:rPr>
              <a:t>aka “Horizontal”</a:t>
            </a:r>
          </a:p>
          <a:p>
            <a:pPr algn="ctr">
              <a:buSzPct val="159375"/>
            </a:pPr>
            <a:r>
              <a:rPr lang="en-US" sz="3200" b="1" spc="-20" dirty="0">
                <a:solidFill>
                  <a:schemeClr val="tx1">
                    <a:lumMod val="65000"/>
                    <a:lumOff val="35000"/>
                  </a:schemeClr>
                </a:solidFill>
                <a:uFill>
                  <a:solidFill>
                    <a:srgbClr val="C00000"/>
                  </a:solidFill>
                </a:uFill>
                <a:latin typeface="Cambria" panose="02040503050406030204" pitchFamily="18" charset="0"/>
                <a:cs typeface="Arial Black"/>
              </a:rPr>
              <a:t>Latitude, Longitude, </a:t>
            </a:r>
            <a:r>
              <a:rPr lang="en-US" sz="3200" b="1" i="1" spc="-20" dirty="0">
                <a:solidFill>
                  <a:schemeClr val="tx1">
                    <a:lumMod val="65000"/>
                    <a:lumOff val="35000"/>
                  </a:schemeClr>
                </a:solidFill>
                <a:uFill>
                  <a:solidFill>
                    <a:srgbClr val="C00000"/>
                  </a:solidFill>
                </a:uFill>
                <a:latin typeface="Cambria" panose="02040503050406030204" pitchFamily="18" charset="0"/>
                <a:cs typeface="Arial Black"/>
              </a:rPr>
              <a:t>Ellipsoid Height</a:t>
            </a:r>
          </a:p>
          <a:p>
            <a:pPr algn="ctr">
              <a:spcBef>
                <a:spcPts val="3000"/>
              </a:spcBef>
              <a:buSzPct val="159375"/>
            </a:pPr>
            <a:r>
              <a:rPr lang="en-US" sz="4800" b="1" spc="-20" dirty="0">
                <a:solidFill>
                  <a:srgbClr val="C00000"/>
                </a:solidFill>
                <a:uFill>
                  <a:solidFill>
                    <a:srgbClr val="C00000"/>
                  </a:solidFill>
                </a:uFill>
                <a:latin typeface="Cambria" panose="02040503050406030204" pitchFamily="18" charset="0"/>
                <a:cs typeface="Arial Black"/>
              </a:rPr>
              <a:t>Geopotential</a:t>
            </a:r>
          </a:p>
          <a:p>
            <a:pPr lvl="0" algn="ctr">
              <a:buSzPct val="159375"/>
            </a:pPr>
            <a:r>
              <a:rPr lang="en-US" sz="3600" b="1" spc="-20" dirty="0">
                <a:solidFill>
                  <a:schemeClr val="tx1">
                    <a:lumMod val="65000"/>
                    <a:lumOff val="35000"/>
                  </a:schemeClr>
                </a:solidFill>
                <a:uFill>
                  <a:solidFill>
                    <a:srgbClr val="C00000"/>
                  </a:solidFill>
                </a:uFill>
                <a:latin typeface="Cambria" panose="02040503050406030204" pitchFamily="18" charset="0"/>
                <a:cs typeface="Arial Black"/>
              </a:rPr>
              <a:t>aka Orthometric Height</a:t>
            </a:r>
          </a:p>
          <a:p>
            <a:pPr lvl="0" algn="ctr">
              <a:buSzPct val="159375"/>
            </a:pPr>
            <a:r>
              <a:rPr lang="en-US" sz="3600" b="1" spc="-20" dirty="0">
                <a:solidFill>
                  <a:schemeClr val="tx1">
                    <a:lumMod val="65000"/>
                    <a:lumOff val="35000"/>
                  </a:schemeClr>
                </a:solidFill>
                <a:uFill>
                  <a:solidFill>
                    <a:srgbClr val="C00000"/>
                  </a:solidFill>
                </a:uFill>
                <a:latin typeface="Cambria" panose="02040503050406030204" pitchFamily="18" charset="0"/>
                <a:cs typeface="Arial Black"/>
              </a:rPr>
              <a:t>aka “Elevation”</a:t>
            </a:r>
            <a:endParaRPr lang="en-US" sz="4800" b="1" spc="-20" dirty="0">
              <a:solidFill>
                <a:schemeClr val="tx1">
                  <a:lumMod val="65000"/>
                  <a:lumOff val="35000"/>
                </a:schemeClr>
              </a:solidFill>
              <a:uFill>
                <a:solidFill>
                  <a:srgbClr val="C00000"/>
                </a:solidFill>
              </a:uFill>
              <a:latin typeface="Cambria" panose="02040503050406030204" pitchFamily="18" charset="0"/>
              <a:cs typeface="Arial Black"/>
            </a:endParaRPr>
          </a:p>
        </p:txBody>
      </p:sp>
      <p:sp>
        <p:nvSpPr>
          <p:cNvPr id="3" name="TextBox 2"/>
          <p:cNvSpPr txBox="1"/>
          <p:nvPr/>
        </p:nvSpPr>
        <p:spPr bwMode="auto">
          <a:xfrm>
            <a:off x="7287208" y="2550956"/>
            <a:ext cx="1315616" cy="461665"/>
          </a:xfrm>
          <a:prstGeom prst="rect">
            <a:avLst/>
          </a:prstGeom>
          <a:noFill/>
          <a:ln w="9525">
            <a:noFill/>
            <a:miter lim="800000"/>
            <a:headEnd/>
            <a:tailEnd/>
          </a:ln>
        </p:spPr>
        <p:txBody>
          <a:bodyPr wrap="square" rtlCol="0">
            <a:spAutoFit/>
          </a:bodyPr>
          <a:lstStyle/>
          <a:p>
            <a:r>
              <a:rPr lang="en-US" sz="2400" b="1" spc="-20" dirty="0">
                <a:solidFill>
                  <a:schemeClr val="tx1">
                    <a:lumMod val="65000"/>
                    <a:lumOff val="35000"/>
                  </a:schemeClr>
                </a:solidFill>
                <a:uFill>
                  <a:solidFill>
                    <a:srgbClr val="C00000"/>
                  </a:solidFill>
                </a:uFill>
                <a:latin typeface="Cambria" panose="02040503050406030204" pitchFamily="18" charset="0"/>
              </a:rPr>
              <a:t>NAD83</a:t>
            </a:r>
            <a:endParaRPr lang="en-US" sz="2400" dirty="0"/>
          </a:p>
        </p:txBody>
      </p:sp>
      <p:sp>
        <p:nvSpPr>
          <p:cNvPr id="5" name="TextBox 4"/>
          <p:cNvSpPr txBox="1"/>
          <p:nvPr/>
        </p:nvSpPr>
        <p:spPr bwMode="auto">
          <a:xfrm>
            <a:off x="7287208" y="4665697"/>
            <a:ext cx="1558212" cy="461665"/>
          </a:xfrm>
          <a:prstGeom prst="rect">
            <a:avLst/>
          </a:prstGeom>
          <a:noFill/>
          <a:ln w="9525">
            <a:noFill/>
            <a:miter lim="800000"/>
            <a:headEnd/>
            <a:tailEnd/>
          </a:ln>
        </p:spPr>
        <p:txBody>
          <a:bodyPr wrap="square" rtlCol="0">
            <a:spAutoFit/>
          </a:bodyPr>
          <a:lstStyle/>
          <a:p>
            <a:r>
              <a:rPr lang="en-US" sz="2400" b="1" spc="-20" dirty="0">
                <a:solidFill>
                  <a:schemeClr val="tx1">
                    <a:lumMod val="65000"/>
                    <a:lumOff val="35000"/>
                  </a:schemeClr>
                </a:solidFill>
                <a:uFill>
                  <a:solidFill>
                    <a:srgbClr val="C00000"/>
                  </a:solidFill>
                </a:uFill>
                <a:latin typeface="Cambria" panose="02040503050406030204" pitchFamily="18" charset="0"/>
              </a:rPr>
              <a:t>NAVD88</a:t>
            </a:r>
            <a:endParaRPr lang="en-US" sz="2400" dirty="0"/>
          </a:p>
        </p:txBody>
      </p:sp>
      <p:cxnSp>
        <p:nvCxnSpPr>
          <p:cNvPr id="7" name="Straight Arrow Connector 6"/>
          <p:cNvCxnSpPr/>
          <p:nvPr/>
        </p:nvCxnSpPr>
        <p:spPr>
          <a:xfrm>
            <a:off x="6186196" y="2774886"/>
            <a:ext cx="1063690" cy="93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endCxn id="5" idx="1"/>
          </p:cNvCxnSpPr>
          <p:nvPr/>
        </p:nvCxnSpPr>
        <p:spPr>
          <a:xfrm>
            <a:off x="6438900" y="4895850"/>
            <a:ext cx="848308" cy="6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343875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22" presetClass="entr" presetSubtype="8" fill="hold" grpId="1"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
                                            <p:txEl>
                                              <p:pRg st="0" end="0"/>
                                            </p:txEl>
                                          </p:spTgt>
                                        </p:tgtEl>
                                      </p:cBhvr>
                                    </p:animEffect>
                                    <p:set>
                                      <p:cBhvr>
                                        <p:cTn id="22" dur="1" fill="hold">
                                          <p:stCondLst>
                                            <p:cond delay="499"/>
                                          </p:stCondLst>
                                        </p:cTn>
                                        <p:tgtEl>
                                          <p:spTgt spid="4">
                                            <p:txEl>
                                              <p:pRg st="0" end="0"/>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
                                            <p:txEl>
                                              <p:pRg st="2" end="2"/>
                                            </p:txEl>
                                          </p:spTgt>
                                        </p:tgtEl>
                                      </p:cBhvr>
                                    </p:animEffect>
                                    <p:set>
                                      <p:cBhvr>
                                        <p:cTn id="25" dur="1" fill="hold">
                                          <p:stCondLst>
                                            <p:cond delay="499"/>
                                          </p:stCondLst>
                                        </p:cTn>
                                        <p:tgtEl>
                                          <p:spTgt spid="4">
                                            <p:txEl>
                                              <p:pRg st="2" end="2"/>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
                                            <p:txEl>
                                              <p:pRg st="3" end="3"/>
                                            </p:txEl>
                                          </p:spTgt>
                                        </p:tgtEl>
                                      </p:cBhvr>
                                    </p:animEffect>
                                    <p:set>
                                      <p:cBhvr>
                                        <p:cTn id="28" dur="1" fill="hold">
                                          <p:stCondLst>
                                            <p:cond delay="499"/>
                                          </p:stCondLst>
                                        </p:cTn>
                                        <p:tgtEl>
                                          <p:spTgt spid="4">
                                            <p:txEl>
                                              <p:pRg st="3" end="3"/>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
                                            <p:txEl>
                                              <p:pRg st="4" end="4"/>
                                            </p:txEl>
                                          </p:spTgt>
                                        </p:tgtEl>
                                      </p:cBhvr>
                                    </p:animEffect>
                                    <p:set>
                                      <p:cBhvr>
                                        <p:cTn id="31" dur="1" fill="hold">
                                          <p:stCondLst>
                                            <p:cond delay="499"/>
                                          </p:stCondLst>
                                        </p:cTn>
                                        <p:tgtEl>
                                          <p:spTgt spid="4">
                                            <p:txEl>
                                              <p:pRg st="4" end="4"/>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
                                            <p:txEl>
                                              <p:pRg st="1" end="1"/>
                                            </p:txEl>
                                          </p:spTgt>
                                        </p:tgtEl>
                                      </p:cBhvr>
                                    </p:animEffect>
                                    <p:set>
                                      <p:cBhvr>
                                        <p:cTn id="34" dur="1" fill="hold">
                                          <p:stCondLst>
                                            <p:cond delay="499"/>
                                          </p:stCondLst>
                                        </p:cTn>
                                        <p:tgtEl>
                                          <p:spTgt spid="4">
                                            <p:txEl>
                                              <p:pRg st="1" end="1"/>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3" name="Title 1"/>
          <p:cNvSpPr txBox="1">
            <a:spLocks/>
          </p:cNvSpPr>
          <p:nvPr/>
        </p:nvSpPr>
        <p:spPr>
          <a:xfrm>
            <a:off x="0" y="-19549"/>
            <a:ext cx="9144000" cy="1325563"/>
          </a:xfrm>
          <a:prstGeom prst="rect">
            <a:avLst/>
          </a:prstGeom>
        </p:spPr>
        <p:txBody>
          <a:bodyPr anchor="ctr" bIns="45720" lIns="91440" rIns="91440" rtlCol="0" tIns="45720" vert="horz">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defTabSz="914400" eaLnBrk="1" fontAlgn="auto" hangingPunct="1" indent="0" latinLnBrk="0" lvl="0" marL="0" marR="0" rtl="0">
              <a:lnSpc>
                <a:spcPct val="90000"/>
              </a:lnSpc>
              <a:spcBef>
                <a:spcPct val="0"/>
              </a:spcBef>
              <a:spcAft>
                <a:spcPts val="0"/>
              </a:spcAft>
              <a:buClrTx/>
              <a:buSzTx/>
              <a:buFontTx/>
              <a:buNone/>
              <a:tabLst/>
              <a:defRPr/>
            </a:pPr>
            <a:r>
              <a:rPr b="1" baseline="0" cap="none" dirty="0" i="0" kern="1200" kumimoji="0" lang="en-US" noProof="0" normalizeH="0" spc="0" strike="noStrike" sz="3600" u="none">
                <a:ln>
                  <a:noFill/>
                </a:ln>
                <a:solidFill>
                  <a:sysClr lastClr="000000" val="windowText"/>
                </a:solidFill>
                <a:effectLst/>
                <a:uLnTx/>
                <a:uFillTx/>
                <a:latin charset="0" panose="02040503050406030204" pitchFamily="18" typeface="Cambria"/>
                <a:ea charset="0" panose="02040503050406030204" pitchFamily="18" typeface="Cambria"/>
                <a:cs typeface="+mj-cs"/>
              </a:rPr>
              <a:t>Three types of heights in NSRS</a:t>
            </a:r>
          </a:p>
        </p:txBody>
      </p:sp>
      <p:grpSp>
        <p:nvGrpSpPr>
          <p:cNvPr id="7" name="Water Level">
            <a:extLst>
              <a:ext uri="{FF2B5EF4-FFF2-40B4-BE49-F238E27FC236}">
                <a16:creationId xmlns:a16="http://schemas.microsoft.com/office/drawing/2014/main" id="{CDD68D0F-CC2D-446D-9107-60BF596197EE}"/>
              </a:ext>
            </a:extLst>
          </p:cNvPr>
          <p:cNvGrpSpPr/>
          <p:nvPr/>
        </p:nvGrpSpPr>
        <p:grpSpPr>
          <a:xfrm>
            <a:off x="88744" y="4728287"/>
            <a:ext cx="8752075" cy="2017964"/>
            <a:chOff x="227917" y="4733176"/>
            <a:chExt cx="8752075" cy="2017964"/>
          </a:xfrm>
        </p:grpSpPr>
        <p:sp>
          <p:nvSpPr>
            <p:cNvPr id="55" name="Text Placeholder 4"/>
            <p:cNvSpPr txBox="1">
              <a:spLocks/>
            </p:cNvSpPr>
            <p:nvPr/>
          </p:nvSpPr>
          <p:spPr>
            <a:xfrm>
              <a:off x="2874452" y="4733176"/>
              <a:ext cx="3639559" cy="473412"/>
            </a:xfrm>
            <a:prstGeom prst="rect">
              <a:avLst/>
            </a:prstGeom>
          </p:spPr>
          <p:txBody>
            <a:bodyPr anchor="b" bIns="45720" lIns="91440" rIns="91440" rtlCol="0" tIns="45720" vert="horz">
              <a:normAutofit lnSpcReduction="1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typeface="+mn-cs"/>
                </a:rPr>
                <a:t>Water Level or Tidal</a:t>
              </a:r>
            </a:p>
          </p:txBody>
        </p:sp>
        <p:pic>
          <p:nvPicPr>
            <p:cNvPr descr="bathgrid" id="60" name="Shape 109"/>
            <p:cNvPicPr preferRelativeResize="0">
              <a:picLocks noChangeAspect="1"/>
            </p:cNvPicPr>
            <p:nvPr/>
          </p:nvPicPr>
          <p:blipFill rotWithShape="1">
            <a:blip r:embed="rId3"/>
            <a:srcRect b="233" l="347" t="314"/>
            <a:stretch/>
          </p:blipFill>
          <p:spPr>
            <a:xfrm>
              <a:off x="3487211" y="5253498"/>
              <a:ext cx="1222605" cy="1433831"/>
            </a:xfrm>
            <a:prstGeom prst="rect">
              <a:avLst/>
            </a:prstGeom>
            <a:noFill/>
            <a:ln cap="flat" cmpd="sng" w="19050">
              <a:solidFill>
                <a:schemeClr val="bg1">
                  <a:lumMod val="65000"/>
                </a:schemeClr>
              </a:solidFill>
              <a:prstDash val="solid"/>
              <a:miter lim="800000"/>
              <a:headEnd len="med" type="none" w="med"/>
              <a:tailEnd len="med" type="none" w="med"/>
            </a:ln>
          </p:spPr>
        </p:pic>
        <p:sp>
          <p:nvSpPr>
            <p:cNvPr id="61" name="Shape 110"/>
            <p:cNvSpPr/>
            <p:nvPr/>
          </p:nvSpPr>
          <p:spPr>
            <a:xfrm>
              <a:off x="4709625" y="5290914"/>
              <a:ext cx="1463675" cy="228600"/>
            </a:xfrm>
            <a:prstGeom prst="rect">
              <a:avLst/>
            </a:prstGeom>
            <a:noFill/>
            <a:ln>
              <a:noFill/>
            </a:ln>
          </p:spPr>
          <p:txBody>
            <a:bodyPr anchor="ctr"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panose="020F0502020204030204" typeface="Calibri"/>
                  <a:ea typeface="Calibri"/>
                  <a:cs typeface="Calibri"/>
                  <a:sym typeface="Calibri"/>
                </a:rPr>
                <a:t>NOAA and USACE Hydrography</a:t>
              </a:r>
            </a:p>
          </p:txBody>
        </p:sp>
        <p:pic>
          <p:nvPicPr>
            <p:cNvPr id="65" name="Shape 119"/>
            <p:cNvPicPr preferRelativeResize="0"/>
            <p:nvPr/>
          </p:nvPicPr>
          <p:blipFill rotWithShape="1">
            <a:blip r:embed="rId4">
              <a:extLst>
                <a:ext uri="{28A0092B-C50C-407E-A947-70E740481C1C}">
                  <a14:useLocalDpi xmlns:a14="http://schemas.microsoft.com/office/drawing/2010/main" val="0"/>
                </a:ext>
              </a:extLst>
            </a:blip>
            <a:srcRect b="50" l="66" r="200" t="204"/>
            <a:stretch/>
          </p:blipFill>
          <p:spPr>
            <a:xfrm>
              <a:off x="1665123" y="5265240"/>
              <a:ext cx="1555750" cy="1485900"/>
            </a:xfrm>
            <a:prstGeom prst="rect">
              <a:avLst/>
            </a:prstGeom>
            <a:noFill/>
            <a:ln cap="flat" cmpd="sng" w="19050">
              <a:solidFill>
                <a:schemeClr val="bg1">
                  <a:lumMod val="65000"/>
                </a:schemeClr>
              </a:solidFill>
              <a:prstDash val="solid"/>
              <a:miter lim="800000"/>
              <a:headEnd len="med" type="none" w="med"/>
              <a:tailEnd len="med" type="none" w="med"/>
            </a:ln>
          </p:spPr>
        </p:pic>
        <p:pic>
          <p:nvPicPr>
            <p:cNvPr id="73" name="Picture 72"/>
            <p:cNvPicPr>
              <a:picLocks noChangeAspect="1"/>
            </p:cNvPicPr>
            <p:nvPr/>
          </p:nvPicPr>
          <p:blipFill rotWithShape="1">
            <a:blip cstate="print" r:embed="rId5">
              <a:extLst>
                <a:ext uri="{28A0092B-C50C-407E-A947-70E740481C1C}">
                  <a14:useLocalDpi xmlns:a14="http://schemas.microsoft.com/office/drawing/2010/main" val="0"/>
                </a:ext>
              </a:extLst>
            </a:blip>
            <a:srcRect b="269" l="142" r="101" t="219"/>
            <a:stretch/>
          </p:blipFill>
          <p:spPr>
            <a:xfrm>
              <a:off x="6544577" y="4911184"/>
              <a:ext cx="2435415" cy="1751169"/>
            </a:xfrm>
            <a:prstGeom prst="rect">
              <a:avLst/>
            </a:prstGeom>
            <a:ln w="19050">
              <a:solidFill>
                <a:schemeClr val="bg1">
                  <a:lumMod val="65000"/>
                </a:schemeClr>
              </a:solidFill>
            </a:ln>
          </p:spPr>
        </p:pic>
        <p:sp>
          <p:nvSpPr>
            <p:cNvPr id="74" name="Shape 110"/>
            <p:cNvSpPr/>
            <p:nvPr/>
          </p:nvSpPr>
          <p:spPr>
            <a:xfrm>
              <a:off x="227917" y="6475880"/>
              <a:ext cx="1463675" cy="228600"/>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panose="020F0502020204030204" typeface="Calibri"/>
                  <a:ea typeface="Calibri"/>
                  <a:cs typeface="Calibri"/>
                  <a:sym typeface="Calibri"/>
                </a:rPr>
                <a:t>Daily and Extreme Water Levels (Gage)</a:t>
              </a:r>
            </a:p>
          </p:txBody>
        </p:sp>
        <p:sp>
          <p:nvSpPr>
            <p:cNvPr id="75" name="Shape 110"/>
            <p:cNvSpPr/>
            <p:nvPr/>
          </p:nvSpPr>
          <p:spPr>
            <a:xfrm>
              <a:off x="4937311" y="6162422"/>
              <a:ext cx="1638188" cy="386752"/>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panose="020F0502020204030204" typeface="Calibri"/>
                  <a:ea typeface="Calibri"/>
                  <a:cs typeface="Calibri"/>
                  <a:sym typeface="Calibri"/>
                </a:rPr>
                <a:t>Shoreline Mapping and Regulatory Boundaries at the Coast</a:t>
              </a:r>
            </a:p>
          </p:txBody>
        </p:sp>
      </p:grpSp>
      <p:grpSp>
        <p:nvGrpSpPr>
          <p:cNvPr id="10" name="Bridge"/>
          <p:cNvGrpSpPr/>
          <p:nvPr/>
        </p:nvGrpSpPr>
        <p:grpSpPr>
          <a:xfrm>
            <a:off x="2858309" y="694203"/>
            <a:ext cx="2624036" cy="706654"/>
            <a:chOff x="2858309" y="694203"/>
            <a:chExt cx="2624036" cy="706654"/>
          </a:xfrm>
        </p:grpSpPr>
        <p:pic>
          <p:nvPicPr>
            <p:cNvPr id="3" name="bridge cartoon"/>
            <p:cNvPicPr>
              <a:picLocks noChangeAspect="1"/>
            </p:cNvPicPr>
            <p:nvPr/>
          </p:nvPicPr>
          <p:blipFill>
            <a:blip cstate="print" r:embed="rId6">
              <a:extLst>
                <a:ext uri="{28A0092B-C50C-407E-A947-70E740481C1C}">
                  <a14:useLocalDpi xmlns:a14="http://schemas.microsoft.com/office/drawing/2010/main" val="0"/>
                </a:ext>
              </a:extLst>
            </a:blip>
            <a:stretch>
              <a:fillRect/>
            </a:stretch>
          </p:blipFill>
          <p:spPr>
            <a:xfrm>
              <a:off x="2858309" y="694203"/>
              <a:ext cx="2624036" cy="706654"/>
            </a:xfrm>
            <a:prstGeom prst="rect">
              <a:avLst/>
            </a:prstGeom>
            <a:effectLst>
              <a:outerShdw algn="tl" blurRad="50800" dir="2700000" dist="38100" rotWithShape="0">
                <a:prstClr val="black">
                  <a:alpha val="40000"/>
                </a:prstClr>
              </a:outerShdw>
            </a:effectLst>
          </p:spPr>
        </p:pic>
        <p:sp>
          <p:nvSpPr>
            <p:cNvPr id="4" name="Left Arrow 3"/>
            <p:cNvSpPr/>
            <p:nvPr/>
          </p:nvSpPr>
          <p:spPr>
            <a:xfrm flipH="1">
              <a:off x="3952874" y="1094231"/>
              <a:ext cx="492919" cy="294849"/>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i="0" kern="1200" kumimoji="0" lang="en-US" noProof="0" normalizeH="0" spc="0" strike="noStrike" sz="1800" u="none">
                <a:ln>
                  <a:noFill/>
                </a:ln>
                <a:solidFill>
                  <a:prstClr val="white"/>
                </a:solidFill>
                <a:effectLst/>
                <a:uLnTx/>
                <a:uFillTx/>
                <a:latin typeface="Calibri"/>
                <a:ea typeface="+mn-ea"/>
                <a:cs typeface="+mn-cs"/>
              </a:endParaRPr>
            </a:p>
          </p:txBody>
        </p:sp>
        <p:sp>
          <p:nvSpPr>
            <p:cNvPr id="2" name="geoid"/>
            <p:cNvSpPr txBox="1"/>
            <p:nvPr/>
          </p:nvSpPr>
          <p:spPr bwMode="auto">
            <a:xfrm>
              <a:off x="3931898" y="1116552"/>
              <a:ext cx="506058" cy="230832"/>
            </a:xfrm>
            <a:prstGeom prst="rect">
              <a:avLst/>
            </a:prstGeom>
            <a:noFill/>
            <a:ln w="9525">
              <a:noFill/>
              <a:miter lim="800000"/>
              <a:headEnd/>
              <a:tailEnd/>
            </a:ln>
          </p:spPr>
          <p:txBody>
            <a:bodyPr rtlCol="0" wrap="square">
              <a:spAutoFit/>
            </a:bodyPr>
            <a:lstStyle/>
            <a:p>
              <a:pPr algn="l"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900" u="none">
                  <a:ln>
                    <a:noFill/>
                  </a:ln>
                  <a:solidFill>
                    <a:prstClr val="white"/>
                  </a:solidFill>
                  <a:effectLst/>
                  <a:uLnTx/>
                  <a:uFillTx/>
                  <a:latin charset="0" pitchFamily="34" typeface="Calibri"/>
                  <a:ea charset="-128" pitchFamily="34" typeface="ＭＳ Ｐゴシック"/>
                  <a:cs typeface="+mn-cs"/>
                </a:rPr>
                <a:t>geoid</a:t>
              </a:r>
            </a:p>
          </p:txBody>
        </p:sp>
      </p:grpSp>
      <p:grpSp>
        <p:nvGrpSpPr>
          <p:cNvPr id="14" name="Ellipsoid"/>
          <p:cNvGrpSpPr/>
          <p:nvPr/>
        </p:nvGrpSpPr>
        <p:grpSpPr>
          <a:xfrm>
            <a:off x="139054" y="1136236"/>
            <a:ext cx="3470548" cy="3482643"/>
            <a:chOff x="139054" y="1136236"/>
            <a:chExt cx="3470548" cy="3482643"/>
          </a:xfrm>
        </p:grpSpPr>
        <p:sp>
          <p:nvSpPr>
            <p:cNvPr id="54" name="Text Placeholder 4"/>
            <p:cNvSpPr txBox="1">
              <a:spLocks/>
            </p:cNvSpPr>
            <p:nvPr/>
          </p:nvSpPr>
          <p:spPr>
            <a:xfrm>
              <a:off x="939154" y="1136236"/>
              <a:ext cx="2158985" cy="414460"/>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typeface="+mn-cs"/>
                </a:rPr>
                <a:t>Ellipsoidal</a:t>
              </a:r>
              <a:endParaRPr b="1" baseline="0" cap="none" dirty="0" i="0" kern="1200" kumimoji="0" lang="en-US" noProof="0" normalizeH="0" spc="0" strike="noStrike" sz="2600" u="none">
                <a:ln>
                  <a:noFill/>
                </a:ln>
                <a:solidFill>
                  <a:prstClr val="black"/>
                </a:solidFill>
                <a:effectLst/>
                <a:uLnTx/>
                <a:uFillTx/>
                <a:latin charset="0" panose="02040503050406030204" pitchFamily="18" typeface="Cambria"/>
                <a:ea charset="0" panose="02040503050406030204" pitchFamily="18" typeface="Cambria"/>
                <a:cs typeface="+mn-cs"/>
              </a:endParaRPr>
            </a:p>
          </p:txBody>
        </p:sp>
        <p:pic>
          <p:nvPicPr>
            <p:cNvPr descr="C:\Vicki\Work\Presentations\GRAV-D images\MN12\BaseStation.JPG" id="56" name="Shape 104"/>
            <p:cNvPicPr preferRelativeResize="0"/>
            <p:nvPr/>
          </p:nvPicPr>
          <p:blipFill rotWithShape="1">
            <a:blip r:embed="rId7">
              <a:alphaModFix/>
            </a:blip>
            <a:srcRect l="337" r="8"/>
            <a:stretch/>
          </p:blipFill>
          <p:spPr>
            <a:xfrm>
              <a:off x="218883" y="2915320"/>
              <a:ext cx="1200002" cy="1472351"/>
            </a:xfrm>
            <a:prstGeom prst="rect">
              <a:avLst/>
            </a:prstGeom>
            <a:noFill/>
            <a:ln cap="flat" cmpd="sng" w="19050">
              <a:solidFill>
                <a:schemeClr val="bg1">
                  <a:lumMod val="65000"/>
                </a:schemeClr>
              </a:solidFill>
              <a:prstDash val="solid"/>
              <a:miter lim="800000"/>
              <a:headEnd len="med" type="none" w="med"/>
              <a:tailEnd len="med" type="none" w="med"/>
            </a:ln>
          </p:spPr>
        </p:pic>
        <p:sp>
          <p:nvSpPr>
            <p:cNvPr id="57" name="Shape 105"/>
            <p:cNvSpPr txBox="1"/>
            <p:nvPr/>
          </p:nvSpPr>
          <p:spPr>
            <a:xfrm>
              <a:off x="139054" y="4351807"/>
              <a:ext cx="1600200" cy="267072"/>
            </a:xfrm>
            <a:prstGeom prst="rect">
              <a:avLst/>
            </a:prstGeom>
            <a:noFill/>
            <a:ln>
              <a:noFill/>
            </a:ln>
          </p:spPr>
          <p:txBody>
            <a:bodyPr anchor="t"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Raw GPS Observations</a:t>
              </a:r>
            </a:p>
          </p:txBody>
        </p:sp>
        <p:pic>
          <p:nvPicPr>
            <p:cNvPr descr="GPShydro" id="58" name="Shape 106"/>
            <p:cNvPicPr preferRelativeResize="0"/>
            <p:nvPr/>
          </p:nvPicPr>
          <p:blipFill rotWithShape="1">
            <a:blip r:embed="rId8">
              <a:alphaModFix/>
            </a:blip>
            <a:srcRect/>
            <a:stretch/>
          </p:blipFill>
          <p:spPr>
            <a:xfrm>
              <a:off x="218883" y="1565632"/>
              <a:ext cx="1612429" cy="1232226"/>
            </a:xfrm>
            <a:prstGeom prst="rect">
              <a:avLst/>
            </a:prstGeom>
            <a:noFill/>
            <a:ln cap="flat" cmpd="sng" w="19050">
              <a:solidFill>
                <a:schemeClr val="bg1">
                  <a:lumMod val="65000"/>
                </a:schemeClr>
              </a:solidFill>
              <a:prstDash val="solid"/>
              <a:miter lim="800000"/>
              <a:headEnd len="med" type="none" w="med"/>
              <a:tailEnd len="med" type="none" w="med"/>
            </a:ln>
          </p:spPr>
        </p:pic>
        <p:sp>
          <p:nvSpPr>
            <p:cNvPr id="59" name="Shape 107"/>
            <p:cNvSpPr txBox="1"/>
            <p:nvPr/>
          </p:nvSpPr>
          <p:spPr>
            <a:xfrm>
              <a:off x="1816798" y="1479455"/>
              <a:ext cx="1380526" cy="646331"/>
            </a:xfrm>
            <a:prstGeom prst="rect">
              <a:avLst/>
            </a:prstGeom>
            <a:noFill/>
            <a:ln>
              <a:noFill/>
            </a:ln>
          </p:spPr>
          <p:txBody>
            <a:bodyPr anchor="t"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Raw Hydrographic Surveys </a:t>
              </a:r>
            </a:p>
          </p:txBody>
        </p:sp>
        <p:pic>
          <p:nvPicPr>
            <p:cNvPr descr="plane fig reduced1" id="64" name="Shape 118"/>
            <p:cNvPicPr preferRelativeResize="0"/>
            <p:nvPr/>
          </p:nvPicPr>
          <p:blipFill rotWithShape="1">
            <a:blip r:embed="rId9">
              <a:alphaModFix/>
            </a:blip>
            <a:srcRect/>
            <a:stretch/>
          </p:blipFill>
          <p:spPr>
            <a:xfrm>
              <a:off x="1966232" y="2428000"/>
              <a:ext cx="1563621" cy="1932864"/>
            </a:xfrm>
            <a:prstGeom prst="rect">
              <a:avLst/>
            </a:prstGeom>
            <a:noFill/>
            <a:ln cap="flat" cmpd="sng" w="19050">
              <a:solidFill>
                <a:schemeClr val="bg1">
                  <a:lumMod val="65000"/>
                </a:schemeClr>
              </a:solidFill>
              <a:prstDash val="solid"/>
              <a:round/>
              <a:headEnd len="med" type="none" w="med"/>
              <a:tailEnd len="med" type="none" w="med"/>
            </a:ln>
          </p:spPr>
        </p:pic>
        <p:sp>
          <p:nvSpPr>
            <p:cNvPr id="66" name="Shape 121"/>
            <p:cNvSpPr/>
            <p:nvPr/>
          </p:nvSpPr>
          <p:spPr>
            <a:xfrm>
              <a:off x="1716836" y="4338895"/>
              <a:ext cx="1892766" cy="228600"/>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Raw Lidar Data</a:t>
              </a:r>
            </a:p>
          </p:txBody>
        </p:sp>
        <p:sp>
          <p:nvSpPr>
            <p:cNvPr id="31" name="NAD83"/>
            <p:cNvSpPr txBox="1">
              <a:spLocks/>
            </p:cNvSpPr>
            <p:nvPr/>
          </p:nvSpPr>
          <p:spPr>
            <a:xfrm>
              <a:off x="2240578" y="1984730"/>
              <a:ext cx="857561" cy="324422"/>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1600" u="none">
                  <a:ln>
                    <a:noFill/>
                  </a:ln>
                  <a:solidFill>
                    <a:prstClr val="black"/>
                  </a:solidFill>
                  <a:effectLst/>
                  <a:uLnTx/>
                  <a:uFillTx/>
                  <a:latin charset="0" panose="02040503050406030204" pitchFamily="18" typeface="Cambria"/>
                  <a:ea charset="0" panose="02040503050406030204" pitchFamily="18" typeface="Cambria"/>
                  <a:cs typeface="+mn-cs"/>
                </a:rPr>
                <a:t>NAD83</a:t>
              </a:r>
            </a:p>
          </p:txBody>
        </p:sp>
      </p:grpSp>
      <p:grpSp>
        <p:nvGrpSpPr>
          <p:cNvPr id="11" name="Orthometric"/>
          <p:cNvGrpSpPr/>
          <p:nvPr/>
        </p:nvGrpSpPr>
        <p:grpSpPr>
          <a:xfrm>
            <a:off x="4176190" y="1068867"/>
            <a:ext cx="4823030" cy="3280115"/>
            <a:chOff x="4176190" y="1068867"/>
            <a:chExt cx="4823030" cy="3280115"/>
          </a:xfrm>
        </p:grpSpPr>
        <p:sp>
          <p:nvSpPr>
            <p:cNvPr id="52" name="Text Placeholder 4"/>
            <p:cNvSpPr txBox="1">
              <a:spLocks/>
            </p:cNvSpPr>
            <p:nvPr/>
          </p:nvSpPr>
          <p:spPr>
            <a:xfrm>
              <a:off x="5443017" y="1068867"/>
              <a:ext cx="2295391" cy="414459"/>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err="1"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typeface="+mn-cs"/>
                </a:rPr>
                <a:t>Orthometric</a:t>
              </a:r>
              <a:endParaRPr b="1"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mn-cs"/>
              </a:endParaRPr>
            </a:p>
          </p:txBody>
        </p:sp>
        <p:sp>
          <p:nvSpPr>
            <p:cNvPr id="62" name="Shape 111"/>
            <p:cNvSpPr/>
            <p:nvPr/>
          </p:nvSpPr>
          <p:spPr>
            <a:xfrm>
              <a:off x="6256999" y="1482268"/>
              <a:ext cx="929639" cy="396454"/>
            </a:xfrm>
            <a:prstGeom prst="rect">
              <a:avLst/>
            </a:prstGeom>
            <a:noFill/>
            <a:ln>
              <a:noFill/>
            </a:ln>
          </p:spPr>
          <p:txBody>
            <a:bodyPr anchor="ctr" anchorCtr="0" bIns="45700" lIns="91425" rIns="91425" tIns="45700" wrap="square">
              <a:noAutofit/>
            </a:bodyPr>
            <a:lstStyle/>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USGS </a:t>
              </a:r>
            </a:p>
            <a:p>
              <a:pPr algn="l"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Topography</a:t>
              </a:r>
            </a:p>
          </p:txBody>
        </p:sp>
        <p:pic>
          <p:nvPicPr>
            <p:cNvPr id="63" name="Shape 117"/>
            <p:cNvPicPr preferRelativeResize="0"/>
            <p:nvPr/>
          </p:nvPicPr>
          <p:blipFill rotWithShape="1">
            <a:blip r:embed="rId10">
              <a:alphaModFix/>
            </a:blip>
            <a:srcRect b="32" l="204" r="207" t="113"/>
            <a:stretch/>
          </p:blipFill>
          <p:spPr>
            <a:xfrm>
              <a:off x="7666391" y="1425744"/>
              <a:ext cx="1259663" cy="1886673"/>
            </a:xfrm>
            <a:prstGeom prst="rect">
              <a:avLst/>
            </a:prstGeom>
            <a:noFill/>
            <a:ln cap="flat" cmpd="sng" w="19304">
              <a:solidFill>
                <a:schemeClr val="bg1">
                  <a:lumMod val="65000"/>
                </a:schemeClr>
              </a:solidFill>
              <a:prstDash val="solid"/>
              <a:miter lim="800000"/>
              <a:headEnd len="med" type="none" w="med"/>
              <a:tailEnd len="med" type="none" w="med"/>
            </a:ln>
          </p:spPr>
        </p:pic>
        <p:pic>
          <p:nvPicPr>
            <p:cNvPr descr="using digital level" id="67" name="Shape 123"/>
            <p:cNvPicPr preferRelativeResize="0"/>
            <p:nvPr/>
          </p:nvPicPr>
          <p:blipFill rotWithShape="1">
            <a:blip r:embed="rId11">
              <a:alphaModFix/>
            </a:blip>
            <a:srcRect/>
            <a:stretch/>
          </p:blipFill>
          <p:spPr>
            <a:xfrm>
              <a:off x="6463326" y="2721372"/>
              <a:ext cx="1059174" cy="1596744"/>
            </a:xfrm>
            <a:prstGeom prst="rect">
              <a:avLst/>
            </a:prstGeom>
            <a:noFill/>
            <a:ln cap="flat" cmpd="sng" w="19050">
              <a:solidFill>
                <a:schemeClr val="bg1">
                  <a:lumMod val="65000"/>
                </a:schemeClr>
              </a:solidFill>
              <a:prstDash val="solid"/>
              <a:round/>
              <a:headEnd len="med" type="none" w="med"/>
              <a:tailEnd len="med" type="none" w="med"/>
            </a:ln>
          </p:spPr>
        </p:pic>
        <p:pic>
          <p:nvPicPr>
            <p:cNvPr id="68" name="Picture 67"/>
            <p:cNvPicPr>
              <a:picLocks noChangeAspect="1"/>
            </p:cNvPicPr>
            <p:nvPr/>
          </p:nvPicPr>
          <p:blipFill>
            <a:blip cstate="print" r:embed="rId12">
              <a:extLst>
                <a:ext uri="{28A0092B-C50C-407E-A947-70E740481C1C}">
                  <a14:useLocalDpi xmlns:a14="http://schemas.microsoft.com/office/drawing/2010/main" val="0"/>
                </a:ext>
              </a:extLst>
            </a:blip>
            <a:stretch>
              <a:fillRect/>
            </a:stretch>
          </p:blipFill>
          <p:spPr>
            <a:xfrm>
              <a:off x="4176190" y="1473407"/>
              <a:ext cx="2124189" cy="2124189"/>
            </a:xfrm>
            <a:prstGeom prst="rect">
              <a:avLst/>
            </a:prstGeom>
            <a:ln w="19050">
              <a:solidFill>
                <a:schemeClr val="bg1">
                  <a:lumMod val="65000"/>
                </a:schemeClr>
              </a:solidFill>
            </a:ln>
          </p:spPr>
        </p:pic>
        <p:sp>
          <p:nvSpPr>
            <p:cNvPr id="70" name="Shape 111"/>
            <p:cNvSpPr/>
            <p:nvPr/>
          </p:nvSpPr>
          <p:spPr>
            <a:xfrm>
              <a:off x="7915006" y="3321517"/>
              <a:ext cx="1084214" cy="396454"/>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FEMA NFIP Data &amp; Maps</a:t>
              </a:r>
            </a:p>
          </p:txBody>
        </p:sp>
        <p:sp>
          <p:nvSpPr>
            <p:cNvPr id="71" name="Shape 111"/>
            <p:cNvSpPr/>
            <p:nvPr/>
          </p:nvSpPr>
          <p:spPr>
            <a:xfrm>
              <a:off x="4678949" y="3952528"/>
              <a:ext cx="1828827" cy="396454"/>
            </a:xfrm>
            <a:prstGeom prst="rect">
              <a:avLst/>
            </a:prstGeom>
            <a:noFill/>
            <a:ln>
              <a:noFill/>
            </a:ln>
          </p:spPr>
          <p:txBody>
            <a:bodyPr anchor="ctr" anchorCtr="0" bIns="45700" lIns="91425" rIns="91425" tIns="45700" wrap="square">
              <a:noAutofit/>
            </a:bodyPr>
            <a:lstStyle/>
            <a:p>
              <a:pPr algn="r" defTabSz="457200" eaLnBrk="1" fontAlgn="auto" hangingPunct="1" indent="0" latinLnBrk="0" lvl="0" marL="0" marR="0" rtl="0">
                <a:lnSpc>
                  <a:spcPct val="100000"/>
                </a:lnSpc>
                <a:spcBef>
                  <a:spcPts val="0"/>
                </a:spcBef>
                <a:spcAft>
                  <a:spcPts val="0"/>
                </a:spcAft>
                <a:buClrTx/>
                <a:buSzPct val="25000"/>
                <a:buFontTx/>
                <a:buNone/>
                <a:tabLst/>
                <a:defRPr/>
              </a:pPr>
              <a:r>
                <a:rPr b="0" baseline="0" cap="none" dirty="0" i="1" kern="1200" kumimoji="0" lang="en-US" noProof="0" normalizeH="0" spc="0" strike="noStrike" sz="1200" u="none">
                  <a:ln>
                    <a:noFill/>
                  </a:ln>
                  <a:solidFill>
                    <a:prstClr val="black"/>
                  </a:solidFill>
                  <a:effectLst/>
                  <a:uLnTx/>
                  <a:uFillTx/>
                  <a:latin typeface="Calibri"/>
                  <a:ea typeface="Calibri"/>
                  <a:cs typeface="Calibri"/>
                  <a:sym typeface="Calibri"/>
                </a:rPr>
                <a:t>Engineering and Construction Surveys</a:t>
              </a:r>
            </a:p>
          </p:txBody>
        </p:sp>
        <p:sp>
          <p:nvSpPr>
            <p:cNvPr id="33" name="NAVD88"/>
            <p:cNvSpPr txBox="1">
              <a:spLocks/>
            </p:cNvSpPr>
            <p:nvPr/>
          </p:nvSpPr>
          <p:spPr>
            <a:xfrm>
              <a:off x="6524400" y="1983125"/>
              <a:ext cx="998100" cy="324422"/>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1600" u="none">
                  <a:ln>
                    <a:noFill/>
                  </a:ln>
                  <a:solidFill>
                    <a:prstClr val="black"/>
                  </a:solidFill>
                  <a:effectLst/>
                  <a:uLnTx/>
                  <a:uFillTx/>
                  <a:latin charset="0" panose="02040503050406030204" pitchFamily="18" typeface="Cambria"/>
                  <a:ea charset="0" panose="02040503050406030204" pitchFamily="18" typeface="Cambria"/>
                  <a:cs typeface="+mn-cs"/>
                </a:rPr>
                <a:t>NAVD88</a:t>
              </a:r>
            </a:p>
          </p:txBody>
        </p:sp>
        <p:sp>
          <p:nvSpPr>
            <p:cNvPr id="34" name="NGVD29"/>
            <p:cNvSpPr txBox="1">
              <a:spLocks/>
            </p:cNvSpPr>
            <p:nvPr/>
          </p:nvSpPr>
          <p:spPr>
            <a:xfrm>
              <a:off x="6524400" y="2270280"/>
              <a:ext cx="998100" cy="324422"/>
            </a:xfrm>
            <a:prstGeom prst="rect">
              <a:avLst/>
            </a:prstGeom>
          </p:spPr>
          <p:txBody>
            <a:bodyPr anchor="b" bIns="45720" lIns="91440" rIns="91440" rtlCol="0" tIns="45720" vert="horz">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defTabSz="914400" eaLnBrk="1" fontAlgn="auto" hangingPunct="1" indent="0" latinLnBrk="0" lvl="0" marL="0" marR="0" rtl="0">
                <a:lnSpc>
                  <a:spcPct val="90000"/>
                </a:lnSpc>
                <a:spcBef>
                  <a:spcPts val="1000"/>
                </a:spcBef>
                <a:spcAft>
                  <a:spcPts val="0"/>
                </a:spcAft>
                <a:buClrTx/>
                <a:buSzTx/>
                <a:buFont charset="0" panose="020B0604020202020204" pitchFamily="34" typeface="Arial"/>
                <a:buNone/>
                <a:tabLst/>
                <a:defRPr/>
              </a:pPr>
              <a:r>
                <a:rPr b="1" baseline="0" cap="none" dirty="0" i="0" kern="1200" kumimoji="0" lang="en-US" noProof="0" normalizeH="0" spc="0" strike="noStrike" sz="1600" u="none">
                  <a:ln>
                    <a:noFill/>
                  </a:ln>
                  <a:solidFill>
                    <a:prstClr val="black"/>
                  </a:solidFill>
                  <a:effectLst/>
                  <a:uLnTx/>
                  <a:uFillTx/>
                  <a:latin charset="0" panose="02040503050406030204" pitchFamily="18" typeface="Cambria"/>
                  <a:ea charset="0" panose="02040503050406030204" pitchFamily="18" typeface="Cambria"/>
                  <a:cs typeface="+mn-cs"/>
                </a:rPr>
                <a:t>NGVD29</a:t>
              </a:r>
            </a:p>
          </p:txBody>
        </p:sp>
      </p:grpSp>
    </p:spTree>
    <p:extLst>
      <p:ext uri="{BB962C8B-B14F-4D97-AF65-F5344CB8AC3E}">
        <p14:creationId xmlns:p14="http://schemas.microsoft.com/office/powerpoint/2010/main" val="47234464"/>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 presetSubtype="2">
                                  <p:stCondLst>
                                    <p:cond delay="0"/>
                                  </p:stCondLst>
                                  <p:childTnLst>
                                    <p:set>
                                      <p:cBhvr>
                                        <p:cTn dur="1" fill="hold" id="12">
                                          <p:stCondLst>
                                            <p:cond delay="0"/>
                                          </p:stCondLst>
                                        </p:cTn>
                                        <p:tgtEl>
                                          <p:spTgt spid="11"/>
                                        </p:tgtEl>
                                        <p:attrNameLst>
                                          <p:attrName>style.visibility</p:attrName>
                                        </p:attrNameLst>
                                      </p:cBhvr>
                                      <p:to>
                                        <p:strVal val="visible"/>
                                      </p:to>
                                    </p:set>
                                    <p:anim calcmode="lin" valueType="num">
                                      <p:cBhvr additive="base">
                                        <p:cTn dur="500" fill="hold" id="13"/>
                                        <p:tgtEl>
                                          <p:spTgt spid="11"/>
                                        </p:tgtEl>
                                        <p:attrNameLst>
                                          <p:attrName>ppt_x</p:attrName>
                                        </p:attrNameLst>
                                      </p:cBhvr>
                                      <p:tavLst>
                                        <p:tav tm="0">
                                          <p:val>
                                            <p:strVal val="1+#ppt_w/2"/>
                                          </p:val>
                                        </p:tav>
                                        <p:tav tm="100000">
                                          <p:val>
                                            <p:strVal val="#ppt_x"/>
                                          </p:val>
                                        </p:tav>
                                      </p:tavLst>
                                    </p:anim>
                                    <p:anim calcmode="lin" valueType="num">
                                      <p:cBhvr additive="base">
                                        <p:cTn dur="500" fill="hold" id="14"/>
                                        <p:tgtEl>
                                          <p:spTgt spid="11"/>
                                        </p:tgtEl>
                                        <p:attrNameLst>
                                          <p:attrName>ppt_y</p:attrName>
                                        </p:attrNameLst>
                                      </p:cBhvr>
                                      <p:tavLst>
                                        <p:tav tm="0">
                                          <p:val>
                                            <p:strVal val="#ppt_y"/>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2" presetSubtype="4">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500" fill="hold" id="19"/>
                                        <p:tgtEl>
                                          <p:spTgt spid="7"/>
                                        </p:tgtEl>
                                        <p:attrNameLst>
                                          <p:attrName>ppt_x</p:attrName>
                                        </p:attrNameLst>
                                      </p:cBhvr>
                                      <p:tavLst>
                                        <p:tav tm="0">
                                          <p:val>
                                            <p:strVal val="#ppt_x"/>
                                          </p:val>
                                        </p:tav>
                                        <p:tav tm="100000">
                                          <p:val>
                                            <p:strVal val="#ppt_x"/>
                                          </p:val>
                                        </p:tav>
                                      </p:tavLst>
                                    </p:anim>
                                    <p:anim calcmode="lin" valueType="num">
                                      <p:cBhvr additive="base">
                                        <p:cTn dur="500" fill="hold" id="20"/>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22" presetSubtype="8">
                                  <p:stCondLst>
                                    <p:cond delay="0"/>
                                  </p:stCondLst>
                                  <p:childTnLst>
                                    <p:set>
                                      <p:cBhvr>
                                        <p:cTn dur="1" fill="hold" id="24">
                                          <p:stCondLst>
                                            <p:cond delay="0"/>
                                          </p:stCondLst>
                                        </p:cTn>
                                        <p:tgtEl>
                                          <p:spTgt spid="10"/>
                                        </p:tgtEl>
                                        <p:attrNameLst>
                                          <p:attrName>style.visibility</p:attrName>
                                        </p:attrNameLst>
                                      </p:cBhvr>
                                      <p:to>
                                        <p:strVal val="visible"/>
                                      </p:to>
                                    </p:set>
                                    <p:animEffect filter="wipe(left)" transition="in">
                                      <p:cBhvr>
                                        <p:cTn dur="1000" id="2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60091"/>
            <a:ext cx="8229600" cy="4026631"/>
          </a:xfrm>
        </p:spPr>
        <p:txBody>
          <a:bodyPr/>
          <a:lstStyle/>
          <a:p>
            <a:pPr marL="0"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-Department of Commerce (</a:t>
            </a:r>
            <a:r>
              <a:rPr lang="en-US" dirty="0" err="1">
                <a:latin typeface="Cambria" panose="02040503050406030204" pitchFamily="18" charset="0"/>
                <a:ea typeface="Cambria" panose="02040503050406030204" pitchFamily="18" charset="0"/>
              </a:rPr>
              <a:t>DoC</a:t>
            </a:r>
            <a:r>
              <a:rPr lang="en-US" dirty="0">
                <a:latin typeface="Cambria" panose="02040503050406030204" pitchFamily="18" charset="0"/>
                <a:ea typeface="Cambria" panose="02040503050406030204" pitchFamily="18" charset="0"/>
              </a:rPr>
              <a:t>)</a:t>
            </a:r>
          </a:p>
          <a:p>
            <a:pPr marL="457200" lvl="1" indent="0">
              <a:buNone/>
            </a:pPr>
            <a:r>
              <a:rPr lang="en-US" dirty="0">
                <a:latin typeface="Cambria" panose="02040503050406030204" pitchFamily="18" charset="0"/>
                <a:ea typeface="Cambria" panose="02040503050406030204" pitchFamily="18" charset="0"/>
              </a:rPr>
              <a:t>					(~47,000 employees)</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Oceanic and Atmospheric 						Administration (NOAA)</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 Service (NOS)</a:t>
            </a:r>
          </a:p>
        </p:txBody>
      </p:sp>
      <p:sp>
        <p:nvSpPr>
          <p:cNvPr id="3" name="organizational structure"/>
          <p:cNvSpPr>
            <a:spLocks noGrp="1"/>
          </p:cNvSpPr>
          <p:nvPr>
            <p:ph type="title"/>
          </p:nvPr>
        </p:nvSpPr>
        <p:spPr>
          <a:xfrm>
            <a:off x="457200" y="160337"/>
            <a:ext cx="8229600" cy="1143000"/>
          </a:xfrm>
        </p:spPr>
        <p:txBody>
          <a:bodyPr/>
          <a:lstStyle/>
          <a:p>
            <a:r>
              <a:rPr lang="en-US" dirty="0">
                <a:latin typeface="Cambria" panose="02040503050406030204" pitchFamily="18" charset="0"/>
                <a:ea typeface="Cambria" panose="02040503050406030204" pitchFamily="18" charset="0"/>
              </a:rPr>
              <a:t>Organizational Structure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8836" y="1386455"/>
            <a:ext cx="997792" cy="997792"/>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79877" y="2843647"/>
            <a:ext cx="1135710" cy="1135710"/>
          </a:xfrm>
          <a:prstGeom prst="rect">
            <a:avLst/>
          </a:prstGeom>
          <a:noFill/>
          <a:ln>
            <a:noFill/>
          </a:ln>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17311" y="5272870"/>
            <a:ext cx="1258634" cy="1265665"/>
          </a:xfrm>
          <a:prstGeom prst="rect">
            <a:avLst/>
          </a:prstGeom>
        </p:spPr>
      </p:pic>
      <p:cxnSp>
        <p:nvCxnSpPr>
          <p:cNvPr id="11" name="Straight Arrow Connector 10"/>
          <p:cNvCxnSpPr/>
          <p:nvPr/>
        </p:nvCxnSpPr>
        <p:spPr>
          <a:xfrm>
            <a:off x="4572000" y="2470450"/>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572000" y="3896845"/>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582274" y="4953371"/>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Content Placeholder 1"/>
          <p:cNvSpPr txBox="1">
            <a:spLocks/>
          </p:cNvSpPr>
          <p:nvPr/>
        </p:nvSpPr>
        <p:spPr bwMode="auto">
          <a:xfrm>
            <a:off x="457200" y="4939671"/>
            <a:ext cx="8229600" cy="165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dirty="0">
              <a:latin typeface="Cambria" panose="02040503050406030204" pitchFamily="18" charset="0"/>
              <a:ea typeface="Cambria" panose="02040503050406030204" pitchFamily="18" charset="0"/>
            </a:endParaRPr>
          </a:p>
          <a:p>
            <a:pPr marL="457200" lvl="1" indent="0">
              <a:buNone/>
            </a:pPr>
            <a:r>
              <a:rPr lang="en-US" dirty="0">
                <a:latin typeface="Cambria" panose="02040503050406030204" pitchFamily="18" charset="0"/>
                <a:ea typeface="Cambria" panose="02040503050406030204" pitchFamily="18" charset="0"/>
              </a:rPr>
              <a:t>				-National Geodetic Survey (NGS)</a:t>
            </a:r>
          </a:p>
          <a:p>
            <a:pPr marL="457200" lvl="1" indent="0">
              <a:buNone/>
            </a:pPr>
            <a:r>
              <a:rPr lang="en-US" dirty="0">
                <a:latin typeface="Cambria" panose="02040503050406030204" pitchFamily="18" charset="0"/>
                <a:ea typeface="Cambria" panose="02040503050406030204" pitchFamily="18" charset="0"/>
              </a:rPr>
              <a:t>						(~175 employees)</a:t>
            </a:r>
          </a:p>
          <a:p>
            <a:pPr marL="457200" lvl="1" indent="0">
              <a:buNone/>
            </a:pPr>
            <a:endParaRPr lang="en-US" dirty="0">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19451" y="1393730"/>
            <a:ext cx="1038629" cy="103468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777702" y="5375351"/>
            <a:ext cx="2522125" cy="1008850"/>
          </a:xfrm>
          <a:prstGeom prst="rect">
            <a:avLst/>
          </a:prstGeom>
        </p:spPr>
      </p:pic>
      <p:cxnSp>
        <p:nvCxnSpPr>
          <p:cNvPr id="13" name="Straight Arrow Connector 12"/>
          <p:cNvCxnSpPr/>
          <p:nvPr/>
        </p:nvCxnSpPr>
        <p:spPr>
          <a:xfrm>
            <a:off x="5038764" y="2575455"/>
            <a:ext cx="0" cy="269741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not equal"/>
          <p:cNvSpPr txBox="1"/>
          <p:nvPr/>
        </p:nvSpPr>
        <p:spPr bwMode="auto">
          <a:xfrm>
            <a:off x="3003626" y="5255617"/>
            <a:ext cx="1145628" cy="1107996"/>
          </a:xfrm>
          <a:prstGeom prst="rect">
            <a:avLst/>
          </a:prstGeom>
          <a:noFill/>
          <a:ln w="9525">
            <a:noFill/>
            <a:miter lim="800000"/>
            <a:headEnd/>
            <a:tailEnd/>
          </a:ln>
        </p:spPr>
        <p:txBody>
          <a:bodyPr wrap="square" rtlCol="0">
            <a:spAutoFit/>
          </a:bodyPr>
          <a:lstStyle/>
          <a:p>
            <a:r>
              <a:rPr lang="en-US" sz="6600" dirty="0"/>
              <a:t>≠</a:t>
            </a:r>
          </a:p>
        </p:txBody>
      </p:sp>
      <p:sp>
        <p:nvSpPr>
          <p:cNvPr id="17" name="we're not usgs"/>
          <p:cNvSpPr txBox="1">
            <a:spLocks/>
          </p:cNvSpPr>
          <p:nvPr/>
        </p:nvSpPr>
        <p:spPr bwMode="auto">
          <a:xfrm>
            <a:off x="467474" y="17655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a:latin typeface="Cambria" panose="02040503050406030204" pitchFamily="18" charset="0"/>
                <a:ea typeface="Cambria" panose="02040503050406030204" pitchFamily="18" charset="0"/>
              </a:rPr>
              <a:t>We’re not USGS, we’re NGS</a:t>
            </a:r>
          </a:p>
        </p:txBody>
      </p:sp>
    </p:spTree>
    <p:extLst>
      <p:ext uri="{BB962C8B-B14F-4D97-AF65-F5344CB8AC3E}">
        <p14:creationId xmlns:p14="http://schemas.microsoft.com/office/powerpoint/2010/main" val="294709365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50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0" presetClass="exit" presetSubtype="0" fill="hold" grpId="0" nodeType="withEffect">
                                  <p:stCondLst>
                                    <p:cond delay="500"/>
                                  </p:stCondLst>
                                  <p:childTnLst>
                                    <p:animEffect transition="out" filter="fade">
                                      <p:cBhvr>
                                        <p:cTn id="12" dur="500"/>
                                        <p:tgtEl>
                                          <p:spTgt spid="2">
                                            <p:txEl>
                                              <p:pRg st="0" end="0"/>
                                            </p:txEl>
                                          </p:spTgt>
                                        </p:tgtEl>
                                      </p:cBhvr>
                                    </p:animEffect>
                                    <p:set>
                                      <p:cBhvr>
                                        <p:cTn id="13" dur="1" fill="hold">
                                          <p:stCondLst>
                                            <p:cond delay="499"/>
                                          </p:stCondLst>
                                        </p:cTn>
                                        <p:tgtEl>
                                          <p:spTgt spid="2">
                                            <p:txEl>
                                              <p:pRg st="0" end="0"/>
                                            </p:txEl>
                                          </p:spTgt>
                                        </p:tgtEl>
                                        <p:attrNameLst>
                                          <p:attrName>style.visibility</p:attrName>
                                        </p:attrNameLst>
                                      </p:cBhvr>
                                      <p:to>
                                        <p:strVal val="hidden"/>
                                      </p:to>
                                    </p:set>
                                  </p:childTnLst>
                                </p:cTn>
                              </p:par>
                              <p:par>
                                <p:cTn id="14" presetID="10" presetClass="exit" presetSubtype="0" fill="hold" grpId="0" nodeType="withEffect">
                                  <p:stCondLst>
                                    <p:cond delay="500"/>
                                  </p:stCondLst>
                                  <p:childTnLst>
                                    <p:animEffect transition="out" filter="fade">
                                      <p:cBhvr>
                                        <p:cTn id="15" dur="500"/>
                                        <p:tgtEl>
                                          <p:spTgt spid="2">
                                            <p:txEl>
                                              <p:pRg st="1" end="1"/>
                                            </p:txEl>
                                          </p:spTgt>
                                        </p:tgtEl>
                                      </p:cBhvr>
                                    </p:animEffect>
                                    <p:set>
                                      <p:cBhvr>
                                        <p:cTn id="16" dur="1" fill="hold">
                                          <p:stCondLst>
                                            <p:cond delay="499"/>
                                          </p:stCondLst>
                                        </p:cTn>
                                        <p:tgtEl>
                                          <p:spTgt spid="2">
                                            <p:txEl>
                                              <p:pRg st="1" end="1"/>
                                            </p:txEl>
                                          </p:spTgt>
                                        </p:tgtEl>
                                        <p:attrNameLst>
                                          <p:attrName>style.visibility</p:attrName>
                                        </p:attrNameLst>
                                      </p:cBhvr>
                                      <p:to>
                                        <p:strVal val="hidden"/>
                                      </p:to>
                                    </p:set>
                                  </p:childTnLst>
                                </p:cTn>
                              </p:par>
                              <p:par>
                                <p:cTn id="17" presetID="10" presetClass="exit" presetSubtype="0" fill="hold" grpId="0" nodeType="withEffect">
                                  <p:stCondLst>
                                    <p:cond delay="500"/>
                                  </p:stCondLst>
                                  <p:childTnLst>
                                    <p:animEffect transition="out" filter="fade">
                                      <p:cBhvr>
                                        <p:cTn id="18" dur="500"/>
                                        <p:tgtEl>
                                          <p:spTgt spid="2">
                                            <p:txEl>
                                              <p:pRg st="2" end="2"/>
                                            </p:txEl>
                                          </p:spTgt>
                                        </p:tgtEl>
                                      </p:cBhvr>
                                    </p:animEffect>
                                    <p:set>
                                      <p:cBhvr>
                                        <p:cTn id="19" dur="1" fill="hold">
                                          <p:stCondLst>
                                            <p:cond delay="499"/>
                                          </p:stCondLst>
                                        </p:cTn>
                                        <p:tgtEl>
                                          <p:spTgt spid="2">
                                            <p:txEl>
                                              <p:pRg st="2" end="2"/>
                                            </p:txEl>
                                          </p:spTgt>
                                        </p:tgtEl>
                                        <p:attrNameLst>
                                          <p:attrName>style.visibility</p:attrName>
                                        </p:attrNameLst>
                                      </p:cBhvr>
                                      <p:to>
                                        <p:strVal val="hidden"/>
                                      </p:to>
                                    </p:set>
                                  </p:childTnLst>
                                </p:cTn>
                              </p:par>
                              <p:par>
                                <p:cTn id="20" presetID="10" presetClass="exit" presetSubtype="0" fill="hold" grpId="0" nodeType="withEffect">
                                  <p:stCondLst>
                                    <p:cond delay="500"/>
                                  </p:stCondLst>
                                  <p:childTnLst>
                                    <p:animEffect transition="out" filter="fade">
                                      <p:cBhvr>
                                        <p:cTn id="21" dur="500"/>
                                        <p:tgtEl>
                                          <p:spTgt spid="2">
                                            <p:txEl>
                                              <p:pRg st="3" end="3"/>
                                            </p:txEl>
                                          </p:spTgt>
                                        </p:tgtEl>
                                      </p:cBhvr>
                                    </p:animEffect>
                                    <p:set>
                                      <p:cBhvr>
                                        <p:cTn id="22" dur="1" fill="hold">
                                          <p:stCondLst>
                                            <p:cond delay="499"/>
                                          </p:stCondLst>
                                        </p:cTn>
                                        <p:tgtEl>
                                          <p:spTgt spid="2">
                                            <p:txEl>
                                              <p:pRg st="3" end="3"/>
                                            </p:txEl>
                                          </p:spTgt>
                                        </p:tgtEl>
                                        <p:attrNameLst>
                                          <p:attrName>style.visibility</p:attrName>
                                        </p:attrNameLst>
                                      </p:cBhvr>
                                      <p:to>
                                        <p:strVal val="hidden"/>
                                      </p:to>
                                    </p:set>
                                  </p:childTnLst>
                                </p:cTn>
                              </p:par>
                              <p:par>
                                <p:cTn id="23" presetID="10" presetClass="exit" presetSubtype="0" fill="hold" grpId="0" nodeType="withEffect">
                                  <p:stCondLst>
                                    <p:cond delay="500"/>
                                  </p:stCondLst>
                                  <p:childTnLst>
                                    <p:animEffect transition="out" filter="fade">
                                      <p:cBhvr>
                                        <p:cTn id="24" dur="500"/>
                                        <p:tgtEl>
                                          <p:spTgt spid="2">
                                            <p:txEl>
                                              <p:pRg st="4" end="4"/>
                                            </p:txEl>
                                          </p:spTgt>
                                        </p:tgtEl>
                                      </p:cBhvr>
                                    </p:animEffect>
                                    <p:set>
                                      <p:cBhvr>
                                        <p:cTn id="25" dur="1" fill="hold">
                                          <p:stCondLst>
                                            <p:cond delay="499"/>
                                          </p:stCondLst>
                                        </p:cTn>
                                        <p:tgtEl>
                                          <p:spTgt spid="2">
                                            <p:txEl>
                                              <p:pRg st="4" end="4"/>
                                            </p:txEl>
                                          </p:spTgt>
                                        </p:tgtEl>
                                        <p:attrNameLst>
                                          <p:attrName>style.visibility</p:attrName>
                                        </p:attrNameLst>
                                      </p:cBhvr>
                                      <p:to>
                                        <p:strVal val="hidden"/>
                                      </p:to>
                                    </p:set>
                                  </p:childTnLst>
                                </p:cTn>
                              </p:par>
                              <p:par>
                                <p:cTn id="26" presetID="10" presetClass="exit" presetSubtype="0" fill="hold" grpId="0" nodeType="withEffect">
                                  <p:stCondLst>
                                    <p:cond delay="500"/>
                                  </p:stCondLst>
                                  <p:childTnLst>
                                    <p:animEffect transition="out" filter="fade">
                                      <p:cBhvr>
                                        <p:cTn id="27" dur="500"/>
                                        <p:tgtEl>
                                          <p:spTgt spid="2">
                                            <p:txEl>
                                              <p:pRg st="5" end="5"/>
                                            </p:txEl>
                                          </p:spTgt>
                                        </p:tgtEl>
                                      </p:cBhvr>
                                    </p:animEffect>
                                    <p:set>
                                      <p:cBhvr>
                                        <p:cTn id="28" dur="1" fill="hold">
                                          <p:stCondLst>
                                            <p:cond delay="499"/>
                                          </p:stCondLst>
                                        </p:cTn>
                                        <p:tgtEl>
                                          <p:spTgt spid="2">
                                            <p:txEl>
                                              <p:pRg st="5" end="5"/>
                                            </p:txEl>
                                          </p:spTgt>
                                        </p:tgtEl>
                                        <p:attrNameLst>
                                          <p:attrName>style.visibility</p:attrName>
                                        </p:attrNameLst>
                                      </p:cBhvr>
                                      <p:to>
                                        <p:strVal val="hidden"/>
                                      </p:to>
                                    </p:set>
                                  </p:childTnLst>
                                </p:cTn>
                              </p:par>
                              <p:par>
                                <p:cTn id="29" presetID="10" presetClass="exit" presetSubtype="0" fill="hold" grpId="0" nodeType="withEffect">
                                  <p:stCondLst>
                                    <p:cond delay="500"/>
                                  </p:stCondLst>
                                  <p:childTnLst>
                                    <p:animEffect transition="out" filter="fade">
                                      <p:cBhvr>
                                        <p:cTn id="30" dur="500"/>
                                        <p:tgtEl>
                                          <p:spTgt spid="2">
                                            <p:txEl>
                                              <p:pRg st="6" end="6"/>
                                            </p:txEl>
                                          </p:spTgt>
                                        </p:tgtEl>
                                      </p:cBhvr>
                                    </p:animEffect>
                                    <p:set>
                                      <p:cBhvr>
                                        <p:cTn id="31" dur="1" fill="hold">
                                          <p:stCondLst>
                                            <p:cond delay="499"/>
                                          </p:stCondLst>
                                        </p:cTn>
                                        <p:tgtEl>
                                          <p:spTgt spid="2">
                                            <p:txEl>
                                              <p:pRg st="6" end="6"/>
                                            </p:txEl>
                                          </p:spTgt>
                                        </p:tgtEl>
                                        <p:attrNameLst>
                                          <p:attrName>style.visibility</p:attrName>
                                        </p:attrNameLst>
                                      </p:cBhvr>
                                      <p:to>
                                        <p:strVal val="hidden"/>
                                      </p:to>
                                    </p:set>
                                  </p:childTnLst>
                                </p:cTn>
                              </p:par>
                              <p:par>
                                <p:cTn id="32" presetID="10" presetClass="exit" presetSubtype="0" fill="hold" grpId="0" nodeType="withEffect">
                                  <p:stCondLst>
                                    <p:cond delay="50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par>
                                <p:cTn id="35" presetID="10" presetClass="exit" presetSubtype="0" fill="hold" nodeType="withEffect">
                                  <p:stCondLst>
                                    <p:cond delay="50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par>
                                <p:cTn id="38" presetID="10" presetClass="exit" presetSubtype="0" fill="hold" nodeType="withEffect">
                                  <p:stCondLst>
                                    <p:cond delay="50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par>
                          <p:cTn id="41" fill="hold">
                            <p:stCondLst>
                              <p:cond delay="1000"/>
                            </p:stCondLst>
                            <p:childTnLst>
                              <p:par>
                                <p:cTn id="42" presetID="2" presetClass="entr" presetSubtype="2" fill="hold" nodeType="afterEffect">
                                  <p:stCondLst>
                                    <p:cond delay="100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1+#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100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100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1+#ppt_w/2"/>
                                          </p:val>
                                        </p:tav>
                                        <p:tav tm="100000">
                                          <p:val>
                                            <p:strVal val="#ppt_x"/>
                                          </p:val>
                                        </p:tav>
                                      </p:tavLst>
                                    </p:anim>
                                    <p:anim calcmode="lin" valueType="num">
                                      <p:cBhvr additive="base">
                                        <p:cTn id="53" dur="500" fill="hold"/>
                                        <p:tgtEl>
                                          <p:spTgt spid="8"/>
                                        </p:tgtEl>
                                        <p:attrNameLst>
                                          <p:attrName>ppt_y</p:attrName>
                                        </p:attrNameLst>
                                      </p:cBhvr>
                                      <p:tavLst>
                                        <p:tav tm="0">
                                          <p:val>
                                            <p:strVal val="#ppt_y"/>
                                          </p:val>
                                        </p:tav>
                                        <p:tav tm="100000">
                                          <p:val>
                                            <p:strVal val="#ppt_y"/>
                                          </p:val>
                                        </p:tav>
                                      </p:tavLst>
                                    </p:anim>
                                  </p:childTnLst>
                                </p:cTn>
                              </p:par>
                              <p:par>
                                <p:cTn id="54" presetID="2" presetClass="entr" presetSubtype="4" fill="hold" grpId="0" nodeType="withEffect">
                                  <p:stCondLst>
                                    <p:cond delay="100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 fill="hold" grpId="0" nodeType="withEffect">
                                  <p:stCondLst>
                                    <p:cond delay="100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6" grpId="0"/>
      <p:bldP spid="10"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p:cNvSpPr txBox="1">
            <a:spLocks/>
          </p:cNvSpPr>
          <p:nvPr/>
        </p:nvSpPr>
        <p:spPr>
          <a:xfrm>
            <a:off x="5443017" y="1068867"/>
            <a:ext cx="2295391" cy="414459"/>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Orthometric</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8027792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4972301"/>
          </a:xfrm>
          <a:prstGeom prst="rect">
            <a:avLst/>
          </a:prstGeom>
        </p:spPr>
        <p:txBody>
          <a:bodyPr vert="horz" wrap="square" lIns="0" tIns="16933" rIns="0" bIns="0" rtlCol="0">
            <a:spAutoFit/>
          </a:bodyPr>
          <a:lstStyle/>
          <a:p>
            <a:pPr marL="16933" algn="ctr">
              <a:spcBef>
                <a:spcPts val="0"/>
              </a:spcBef>
              <a:buSzPct val="159375"/>
              <a:tabLst>
                <a:tab pos="397077" algn="l"/>
                <a:tab pos="397923" algn="l"/>
              </a:tabLst>
            </a:pPr>
            <a:r>
              <a:rPr lang="en-US" sz="4700" b="1" dirty="0">
                <a:uFill>
                  <a:solidFill>
                    <a:srgbClr val="1F497D"/>
                  </a:solidFill>
                </a:uFill>
                <a:latin typeface="Cambria" panose="02040503050406030204" pitchFamily="18" charset="0"/>
                <a:cs typeface="Arial"/>
              </a:rPr>
              <a:t>National Geodetic </a:t>
            </a:r>
            <a:r>
              <a:rPr lang="en-US" sz="4700" b="1" spc="-7" dirty="0">
                <a:uFill>
                  <a:solidFill>
                    <a:srgbClr val="1F497D"/>
                  </a:solidFill>
                </a:uFill>
                <a:latin typeface="Cambria" panose="02040503050406030204" pitchFamily="18" charset="0"/>
                <a:cs typeface="Arial"/>
              </a:rPr>
              <a:t>Vertical </a:t>
            </a:r>
            <a:r>
              <a:rPr lang="en-US" sz="4700" b="1" spc="-20" dirty="0">
                <a:uFill>
                  <a:solidFill>
                    <a:srgbClr val="1F497D"/>
                  </a:solidFill>
                </a:uFill>
                <a:latin typeface="Cambria" panose="02040503050406030204" pitchFamily="18" charset="0"/>
                <a:cs typeface="Arial"/>
              </a:rPr>
              <a:t>Datum </a:t>
            </a:r>
          </a:p>
          <a:p>
            <a:pPr marL="16933" algn="ctr">
              <a:spcBef>
                <a:spcPts val="0"/>
              </a:spcBef>
              <a:buSzPct val="159375"/>
              <a:tabLst>
                <a:tab pos="397077" algn="l"/>
                <a:tab pos="397923" algn="l"/>
              </a:tabLst>
            </a:pPr>
            <a:r>
              <a:rPr lang="en-US" sz="5400" b="1" spc="-20" dirty="0">
                <a:uFill>
                  <a:solidFill>
                    <a:srgbClr val="1F497D"/>
                  </a:solidFill>
                </a:uFill>
                <a:latin typeface="Cambria" panose="02040503050406030204" pitchFamily="18" charset="0"/>
                <a:cs typeface="Arial"/>
              </a:rPr>
              <a:t>of 1929</a:t>
            </a:r>
            <a:endParaRPr lang="en-US" sz="5400" b="1" spc="-7" dirty="0">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endParaRPr lang="en-US" sz="4400" b="1" spc="-7" dirty="0">
              <a:solidFill>
                <a:srgbClr val="1F497D"/>
              </a:solidFill>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sz="6000" b="1" spc="-20" dirty="0">
                <a:solidFill>
                  <a:srgbClr val="C00000"/>
                </a:solidFill>
                <a:uFill>
                  <a:solidFill>
                    <a:srgbClr val="C00000"/>
                  </a:solidFill>
                </a:uFill>
                <a:latin typeface="Cambria" panose="02040503050406030204" pitchFamily="18" charset="0"/>
                <a:cs typeface="Arial Black"/>
              </a:rPr>
              <a:t>N</a:t>
            </a:r>
            <a:r>
              <a:rPr lang="en-US" sz="6000" b="1" spc="-20" dirty="0">
                <a:solidFill>
                  <a:srgbClr val="C00000"/>
                </a:solidFill>
                <a:uFill>
                  <a:solidFill>
                    <a:srgbClr val="C00000"/>
                  </a:solidFill>
                </a:uFill>
                <a:latin typeface="Cambria" panose="02040503050406030204" pitchFamily="18" charset="0"/>
                <a:cs typeface="Arial Black"/>
              </a:rPr>
              <a:t>GVD29</a:t>
            </a:r>
          </a:p>
          <a:p>
            <a:pPr marL="16933" algn="ctr">
              <a:spcBef>
                <a:spcPts val="0"/>
              </a:spcBef>
              <a:buSzPct val="159375"/>
              <a:tabLst>
                <a:tab pos="397077" algn="l"/>
                <a:tab pos="397923" algn="l"/>
              </a:tabLst>
            </a:pPr>
            <a:endParaRPr lang="en-US" sz="6000" b="1" i="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r>
              <a:rPr lang="en-US" sz="6000" b="1" i="1" spc="-20" dirty="0">
                <a:solidFill>
                  <a:schemeClr val="tx1">
                    <a:lumMod val="50000"/>
                    <a:lumOff val="50000"/>
                  </a:schemeClr>
                </a:solidFill>
                <a:uFill>
                  <a:solidFill>
                    <a:srgbClr val="C00000"/>
                  </a:solidFill>
                </a:uFill>
                <a:latin typeface="Cambria" panose="02040503050406030204" pitchFamily="18" charset="0"/>
                <a:cs typeface="Arial Black"/>
              </a:rPr>
              <a:t>was replaced by</a:t>
            </a:r>
          </a:p>
        </p:txBody>
      </p:sp>
    </p:spTree>
    <p:extLst>
      <p:ext uri="{BB962C8B-B14F-4D97-AF65-F5344CB8AC3E}">
        <p14:creationId xmlns:p14="http://schemas.microsoft.com/office/powerpoint/2010/main" val="122262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5049245"/>
          </a:xfrm>
          <a:prstGeom prst="rect">
            <a:avLst/>
          </a:prstGeom>
        </p:spPr>
        <p:txBody>
          <a:bodyPr vert="horz" wrap="square" lIns="0" tIns="16933" rIns="0" bIns="0" rtlCol="0">
            <a:spAutoFit/>
          </a:bodyPr>
          <a:lstStyle/>
          <a:p>
            <a:pPr marL="16933" algn="ctr">
              <a:spcBef>
                <a:spcPts val="0"/>
              </a:spcBef>
              <a:buSzPct val="159375"/>
              <a:tabLst>
                <a:tab pos="397077" algn="l"/>
                <a:tab pos="397923" algn="l"/>
              </a:tabLst>
            </a:pPr>
            <a:r>
              <a:rPr sz="4900" b="1" dirty="0">
                <a:uFill>
                  <a:solidFill>
                    <a:srgbClr val="1F497D"/>
                  </a:solidFill>
                </a:uFill>
                <a:latin typeface="Cambria" panose="02040503050406030204" pitchFamily="18" charset="0"/>
                <a:cs typeface="Arial"/>
              </a:rPr>
              <a:t>North </a:t>
            </a:r>
            <a:r>
              <a:rPr sz="4900" b="1" spc="-7" dirty="0">
                <a:uFill>
                  <a:solidFill>
                    <a:srgbClr val="1F497D"/>
                  </a:solidFill>
                </a:uFill>
                <a:latin typeface="Cambria" panose="02040503050406030204" pitchFamily="18" charset="0"/>
                <a:cs typeface="Arial"/>
              </a:rPr>
              <a:t>American </a:t>
            </a:r>
            <a:r>
              <a:rPr lang="en-US" sz="4900" b="1" spc="-7" dirty="0">
                <a:uFill>
                  <a:solidFill>
                    <a:srgbClr val="1F497D"/>
                  </a:solidFill>
                </a:uFill>
                <a:latin typeface="Cambria" panose="02040503050406030204" pitchFamily="18" charset="0"/>
                <a:cs typeface="Arial"/>
              </a:rPr>
              <a:t>Vertical </a:t>
            </a:r>
            <a:r>
              <a:rPr lang="en-US" sz="4900" b="1" spc="-20" dirty="0">
                <a:uFill>
                  <a:solidFill>
                    <a:srgbClr val="1F497D"/>
                  </a:solidFill>
                </a:uFill>
                <a:latin typeface="Cambria" panose="02040503050406030204" pitchFamily="18" charset="0"/>
                <a:cs typeface="Arial"/>
              </a:rPr>
              <a:t>Datum </a:t>
            </a:r>
          </a:p>
          <a:p>
            <a:pPr marL="16933" algn="ctr">
              <a:spcBef>
                <a:spcPts val="0"/>
              </a:spcBef>
              <a:buSzPct val="159375"/>
              <a:tabLst>
                <a:tab pos="397077" algn="l"/>
                <a:tab pos="397923" algn="l"/>
              </a:tabLst>
            </a:pPr>
            <a:r>
              <a:rPr lang="en-US" sz="5400" b="1" spc="-20" dirty="0">
                <a:uFill>
                  <a:solidFill>
                    <a:srgbClr val="1F497D"/>
                  </a:solidFill>
                </a:uFill>
                <a:latin typeface="Cambria" panose="02040503050406030204" pitchFamily="18" charset="0"/>
                <a:cs typeface="Arial"/>
              </a:rPr>
              <a:t>of 1988</a:t>
            </a:r>
            <a:endParaRPr lang="en-US" sz="5400" b="1" spc="-7" dirty="0">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endParaRPr lang="en-US" sz="4400" b="1" spc="-7" dirty="0">
              <a:solidFill>
                <a:srgbClr val="1F497D"/>
              </a:solidFill>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sz="6000" b="1" spc="-20" dirty="0">
                <a:solidFill>
                  <a:srgbClr val="C00000"/>
                </a:solidFill>
                <a:uFill>
                  <a:solidFill>
                    <a:srgbClr val="C00000"/>
                  </a:solidFill>
                </a:uFill>
                <a:latin typeface="Cambria" panose="02040503050406030204" pitchFamily="18" charset="0"/>
                <a:cs typeface="Arial Black"/>
              </a:rPr>
              <a:t>NA</a:t>
            </a:r>
            <a:r>
              <a:rPr lang="en-US" sz="6000" b="1" spc="-20" dirty="0">
                <a:solidFill>
                  <a:srgbClr val="C00000"/>
                </a:solidFill>
                <a:uFill>
                  <a:solidFill>
                    <a:srgbClr val="C00000"/>
                  </a:solidFill>
                </a:uFill>
                <a:latin typeface="Cambria" panose="02040503050406030204" pitchFamily="18" charset="0"/>
                <a:cs typeface="Arial Black"/>
              </a:rPr>
              <a:t>VD88</a:t>
            </a:r>
          </a:p>
          <a:p>
            <a:pPr marL="16933" algn="ctr">
              <a:spcBef>
                <a:spcPts val="0"/>
              </a:spcBef>
              <a:buSzPct val="159375"/>
              <a:tabLst>
                <a:tab pos="397077" algn="l"/>
                <a:tab pos="397923" algn="l"/>
              </a:tabLst>
            </a:pPr>
            <a:endParaRPr lang="en-US" sz="6000" b="1" i="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r>
              <a:rPr lang="en-US" sz="6000" b="1" i="1" spc="-20" dirty="0">
                <a:solidFill>
                  <a:schemeClr val="tx1">
                    <a:lumMod val="50000"/>
                    <a:lumOff val="50000"/>
                  </a:schemeClr>
                </a:solidFill>
                <a:uFill>
                  <a:solidFill>
                    <a:srgbClr val="C00000"/>
                  </a:solidFill>
                </a:uFill>
                <a:latin typeface="Cambria" panose="02040503050406030204" pitchFamily="18" charset="0"/>
                <a:cs typeface="Arial Black"/>
              </a:rPr>
              <a:t>will be replaced by</a:t>
            </a:r>
          </a:p>
        </p:txBody>
      </p:sp>
    </p:spTree>
    <p:extLst>
      <p:ext uri="{BB962C8B-B14F-4D97-AF65-F5344CB8AC3E}">
        <p14:creationId xmlns:p14="http://schemas.microsoft.com/office/powerpoint/2010/main" val="29641614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4787635"/>
          </a:xfrm>
          <a:prstGeom prst="rect">
            <a:avLst/>
          </a:prstGeom>
        </p:spPr>
        <p:txBody>
          <a:bodyPr vert="horz" wrap="square" lIns="0" tIns="16933" rIns="0" bIns="0" rtlCol="0">
            <a:spAutoFit/>
          </a:bodyPr>
          <a:lstStyle/>
          <a:p>
            <a:pPr marL="16933" algn="ctr">
              <a:spcBef>
                <a:spcPts val="0"/>
              </a:spcBef>
              <a:buSzPct val="159375"/>
              <a:tabLst>
                <a:tab pos="397077" algn="l"/>
                <a:tab pos="397923" algn="l"/>
              </a:tabLst>
            </a:pPr>
            <a:r>
              <a:rPr lang="en-US" sz="5400" b="1" dirty="0">
                <a:uFill>
                  <a:solidFill>
                    <a:srgbClr val="1F497D"/>
                  </a:solidFill>
                </a:uFill>
                <a:latin typeface="Cambria" panose="02040503050406030204" pitchFamily="18" charset="0"/>
                <a:cs typeface="Arial"/>
              </a:rPr>
              <a:t>North American-Pacific Geopotential Datum of 2022</a:t>
            </a:r>
            <a:r>
              <a:rPr lang="en-US" sz="5400" b="1" spc="-7" dirty="0">
                <a:uFill>
                  <a:solidFill>
                    <a:srgbClr val="1F497D"/>
                  </a:solidFill>
                </a:uFill>
                <a:latin typeface="Cambria" panose="02040503050406030204" pitchFamily="18" charset="0"/>
                <a:cs typeface="Arial"/>
              </a:rPr>
              <a:t> </a:t>
            </a:r>
          </a:p>
          <a:p>
            <a:pPr marL="16933" algn="ctr">
              <a:spcBef>
                <a:spcPts val="0"/>
              </a:spcBef>
              <a:buSzPct val="159375"/>
              <a:tabLst>
                <a:tab pos="397077" algn="l"/>
                <a:tab pos="397923" algn="l"/>
              </a:tabLst>
            </a:pPr>
            <a:endParaRPr lang="en-US" sz="4400" b="1" spc="-7" dirty="0">
              <a:solidFill>
                <a:srgbClr val="1F497D"/>
              </a:solidFill>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sz="6000" b="1" spc="-20" dirty="0">
                <a:solidFill>
                  <a:srgbClr val="C00000"/>
                </a:solidFill>
                <a:uFill>
                  <a:solidFill>
                    <a:srgbClr val="C00000"/>
                  </a:solidFill>
                </a:uFill>
                <a:latin typeface="Cambria" panose="02040503050406030204" pitchFamily="18" charset="0"/>
                <a:cs typeface="Arial Black"/>
              </a:rPr>
              <a:t>NA</a:t>
            </a:r>
            <a:r>
              <a:rPr lang="en-US" sz="6000" b="1" spc="-20" dirty="0">
                <a:solidFill>
                  <a:srgbClr val="C00000"/>
                </a:solidFill>
                <a:uFill>
                  <a:solidFill>
                    <a:srgbClr val="C00000"/>
                  </a:solidFill>
                </a:uFill>
                <a:latin typeface="Cambria" panose="02040503050406030204" pitchFamily="18" charset="0"/>
                <a:cs typeface="Arial Black"/>
              </a:rPr>
              <a:t>PGD</a:t>
            </a:r>
            <a:r>
              <a:rPr sz="6000" b="1" spc="-20" dirty="0">
                <a:solidFill>
                  <a:srgbClr val="C00000"/>
                </a:solidFill>
                <a:uFill>
                  <a:solidFill>
                    <a:srgbClr val="C00000"/>
                  </a:solidFill>
                </a:uFill>
                <a:latin typeface="Cambria" panose="02040503050406030204" pitchFamily="18" charset="0"/>
                <a:cs typeface="Arial Black"/>
              </a:rPr>
              <a:t>2022</a:t>
            </a:r>
            <a:endParaRPr lang="en-US" sz="6000" b="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endParaRPr lang="en-US" sz="4400" b="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r>
              <a:rPr lang="en-US" sz="5400" b="1" spc="-20" dirty="0">
                <a:solidFill>
                  <a:srgbClr val="C00000"/>
                </a:solidFill>
                <a:uFill>
                  <a:solidFill>
                    <a:srgbClr val="C00000"/>
                  </a:solidFill>
                </a:uFill>
                <a:latin typeface="Cambria" panose="02040503050406030204" pitchFamily="18" charset="0"/>
                <a:cs typeface="Arial Black"/>
              </a:rPr>
              <a:t>(pronounced: nap-</a:t>
            </a:r>
            <a:r>
              <a:rPr lang="en-US" sz="5400" b="1" spc="-20" dirty="0" err="1">
                <a:solidFill>
                  <a:srgbClr val="C00000"/>
                </a:solidFill>
                <a:uFill>
                  <a:solidFill>
                    <a:srgbClr val="C00000"/>
                  </a:solidFill>
                </a:uFill>
                <a:latin typeface="Cambria" panose="02040503050406030204" pitchFamily="18" charset="0"/>
                <a:cs typeface="Arial Black"/>
              </a:rPr>
              <a:t>jee</a:t>
            </a:r>
            <a:r>
              <a:rPr lang="en-US" sz="5400" b="1" spc="-20" dirty="0">
                <a:solidFill>
                  <a:srgbClr val="C00000"/>
                </a:solidFill>
                <a:uFill>
                  <a:solidFill>
                    <a:srgbClr val="C00000"/>
                  </a:solidFill>
                </a:uFill>
                <a:latin typeface="Cambria" panose="02040503050406030204" pitchFamily="18" charset="0"/>
                <a:cs typeface="Arial Black"/>
              </a:rPr>
              <a:t>-</a:t>
            </a:r>
            <a:r>
              <a:rPr lang="en-US" sz="5400" b="1" spc="-20" dirty="0" err="1">
                <a:solidFill>
                  <a:srgbClr val="C00000"/>
                </a:solidFill>
                <a:uFill>
                  <a:solidFill>
                    <a:srgbClr val="C00000"/>
                  </a:solidFill>
                </a:uFill>
                <a:latin typeface="Cambria" panose="02040503050406030204" pitchFamily="18" charset="0"/>
                <a:cs typeface="Arial Black"/>
              </a:rPr>
              <a:t>dee</a:t>
            </a:r>
            <a:r>
              <a:rPr lang="en-US" sz="5400" b="1" spc="-20" dirty="0">
                <a:solidFill>
                  <a:srgbClr val="C00000"/>
                </a:solidFill>
                <a:uFill>
                  <a:solidFill>
                    <a:srgbClr val="C00000"/>
                  </a:solidFill>
                </a:uFill>
                <a:latin typeface="Cambria" panose="02040503050406030204" pitchFamily="18" charset="0"/>
                <a:cs typeface="Arial Black"/>
              </a:rPr>
              <a:t>)</a:t>
            </a:r>
            <a:endParaRPr sz="5400" dirty="0">
              <a:latin typeface="Cambria" panose="02040503050406030204" pitchFamily="18" charset="0"/>
              <a:cs typeface="Arial Black"/>
            </a:endParaRPr>
          </a:p>
        </p:txBody>
      </p:sp>
    </p:spTree>
    <p:extLst>
      <p:ext uri="{BB962C8B-B14F-4D97-AF65-F5344CB8AC3E}">
        <p14:creationId xmlns:p14="http://schemas.microsoft.com/office/powerpoint/2010/main" val="22506610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2173956"/>
            <a:ext cx="9144000" cy="1494426"/>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A </a:t>
            </a:r>
            <a:r>
              <a:rPr kumimoji="0" lang="en-US" sz="4800" b="0" i="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very brief h</a:t>
            </a:r>
            <a:r>
              <a:rPr kumimoji="0" lang="en-US" sz="4800" b="0" i="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istory </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of (the most prevalent) </a:t>
            </a:r>
            <a:r>
              <a:rPr kumimoji="0" lang="en-US" sz="4800" b="0" i="0" u="none" strike="noStrike" kern="1200" cap="none" spc="-1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U.S. vertical </a:t>
            </a:r>
            <a:r>
              <a:rPr kumimoji="0" lang="en-US" sz="4800" b="0" i="0" u="none" strike="noStrike" kern="1200" cap="none" spc="-5"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a:rPr>
              <a:t>datums</a:t>
            </a:r>
            <a:endParaRPr kumimoji="0" lang="en-US" sz="48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endParaRPr>
          </a:p>
        </p:txBody>
      </p:sp>
    </p:spTree>
    <p:extLst>
      <p:ext uri="{BB962C8B-B14F-4D97-AF65-F5344CB8AC3E}">
        <p14:creationId xmlns:p14="http://schemas.microsoft.com/office/powerpoint/2010/main" val="276224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83298" name="Picture 2"/>
          <p:cNvPicPr>
            <a:picLocks noChangeArrowheads="1" noChangeAspect="1"/>
          </p:cNvPicPr>
          <p:nvPr/>
        </p:nvPicPr>
        <p:blipFill rotWithShape="1">
          <a:blip r:embed="rId3">
            <a:extLst>
              <a:ext uri="{28A0092B-C50C-407E-A947-70E740481C1C}">
                <a14:useLocalDpi xmlns:a14="http://schemas.microsoft.com/office/drawing/2010/main" val="0"/>
              </a:ext>
            </a:extLst>
          </a:blip>
          <a:srcRect b="46" l="8" t="45"/>
          <a:stretch/>
        </p:blipFill>
        <p:spPr bwMode="auto">
          <a:xfrm>
            <a:off x="0" y="0"/>
            <a:ext cx="9144000" cy="687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6196" name="Text Box 4"/>
          <p:cNvSpPr txBox="1">
            <a:spLocks noChangeArrowheads="1"/>
          </p:cNvSpPr>
          <p:nvPr/>
        </p:nvSpPr>
        <p:spPr bwMode="auto">
          <a:xfrm>
            <a:off x="0" y="5927383"/>
            <a:ext cx="4841966" cy="954107"/>
          </a:xfrm>
          <a:prstGeom prst="rect">
            <a:avLst/>
          </a:prstGeom>
          <a:solidFill>
            <a:schemeClr val="bg1"/>
          </a:solidFill>
          <a:ln>
            <a:noFill/>
          </a:ln>
          <a:extLst/>
        </p:spPr>
        <p:txBody>
          <a:bodyPr wrap="square">
            <a:spAutoFit/>
          </a:bodyPr>
          <a:lstStyle>
            <a:lvl1pPr>
              <a:spcBef>
                <a:spcPct val="20000"/>
              </a:spcBef>
              <a:buFont charset="0" panose="020B0604020202020204" pitchFamily="34" typeface="Arial"/>
              <a:buChar char="•"/>
              <a:defRPr sz="32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1pPr>
            <a:lvl2pPr indent="-285750" marL="742950">
              <a:spcBef>
                <a:spcPct val="20000"/>
              </a:spcBef>
              <a:buFont charset="0" panose="020B0604020202020204" pitchFamily="34" typeface="Arial"/>
              <a:buChar char="–"/>
              <a:defRPr sz="28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2pPr>
            <a:lvl3pPr indent="-228600" marL="1143000">
              <a:spcBef>
                <a:spcPct val="20000"/>
              </a:spcBef>
              <a:buFont charset="0" panose="020B0604020202020204" pitchFamily="34" typeface="Arial"/>
              <a:buChar char="•"/>
              <a:defRPr sz="24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3pPr>
            <a:lvl4pPr indent="-228600" marL="16002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4pPr>
            <a:lvl5pPr indent="-228600" marL="20574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5pPr>
            <a:lvl6pPr defTabSz="457200"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6pPr>
            <a:lvl7pPr defTabSz="457200"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7pPr>
            <a:lvl8pPr defTabSz="457200"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8pPr>
            <a:lvl9pPr defTabSz="457200"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9pPr>
          </a:lstStyle>
          <a:p>
            <a:pPr algn="ctr" defTabSz="457200" eaLnBrk="1" fontAlgn="base" hangingPunct="1" indent="0" latinLnBrk="0" lvl="0" marL="0" marR="0" rtl="0">
              <a:lnSpc>
                <a:spcPct val="100000"/>
              </a:lnSpc>
              <a:spcBef>
                <a:spcPct val="50000"/>
              </a:spcBef>
              <a:spcAft>
                <a:spcPct val="0"/>
              </a:spcAft>
              <a:buClrTx/>
              <a:buSzTx/>
              <a:buFontTx/>
              <a:buNone/>
              <a:tabLst/>
              <a:defRPr/>
            </a:pPr>
            <a:r>
              <a:rPr altLang="en-US"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charset="0" panose="02020603050405020304" pitchFamily="18" typeface="Times New Roman"/>
              </a:rPr>
              <a:t>Referenced to 26 tide gauges in the US and Canada</a:t>
            </a:r>
          </a:p>
        </p:txBody>
      </p:sp>
      <p:cxnSp>
        <p:nvCxnSpPr>
          <p:cNvPr id="28" name="Straight Connector 27"/>
          <p:cNvCxnSpPr/>
          <p:nvPr/>
        </p:nvCxnSpPr>
        <p:spPr>
          <a:xfrm>
            <a:off x="147484" y="3694127"/>
            <a:ext cx="8819535"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0787702"/>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2">
                                  <p:stCondLst>
                                    <p:cond delay="0"/>
                                  </p:stCondLst>
                                  <p:childTnLst>
                                    <p:set>
                                      <p:cBhvr>
                                        <p:cTn dur="1" fill="hold" id="6">
                                          <p:stCondLst>
                                            <p:cond delay="0"/>
                                          </p:stCondLst>
                                        </p:cTn>
                                        <p:tgtEl>
                                          <p:spTgt spid="28"/>
                                        </p:tgtEl>
                                        <p:attrNameLst>
                                          <p:attrName>style.visibility</p:attrName>
                                        </p:attrNameLst>
                                      </p:cBhvr>
                                      <p:to>
                                        <p:strVal val="visible"/>
                                      </p:to>
                                    </p:set>
                                    <p:animEffect filter="wipe(right)" transition="in">
                                      <p:cBhvr>
                                        <p:cTn dur="500" id="7"/>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c 12"/>
          <p:cNvSpPr/>
          <p:nvPr/>
        </p:nvSpPr>
        <p:spPr>
          <a:xfrm>
            <a:off x="-2784757" y="2926081"/>
            <a:ext cx="14579402" cy="14591272"/>
          </a:xfrm>
          <a:prstGeom prst="arc">
            <a:avLst>
              <a:gd name="adj1" fmla="val 14393631"/>
              <a:gd name="adj2" fmla="val 18095909"/>
            </a:avLst>
          </a:prstGeom>
          <a:ln w="762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lowchart: Connector 4"/>
          <p:cNvSpPr/>
          <p:nvPr/>
        </p:nvSpPr>
        <p:spPr>
          <a:xfrm>
            <a:off x="1412575" y="3350644"/>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lowchart: Connector 6"/>
          <p:cNvSpPr/>
          <p:nvPr/>
        </p:nvSpPr>
        <p:spPr>
          <a:xfrm>
            <a:off x="1141562" y="3605842"/>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lowchart: Connector 7"/>
          <p:cNvSpPr/>
          <p:nvPr/>
        </p:nvSpPr>
        <p:spPr>
          <a:xfrm>
            <a:off x="1564975" y="3503044"/>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lowchart: Connector 9"/>
          <p:cNvSpPr/>
          <p:nvPr/>
        </p:nvSpPr>
        <p:spPr>
          <a:xfrm>
            <a:off x="7223897" y="3209745"/>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lowchart: Connector 10"/>
          <p:cNvSpPr/>
          <p:nvPr/>
        </p:nvSpPr>
        <p:spPr>
          <a:xfrm>
            <a:off x="6952884" y="3464943"/>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lowchart: Connector 11"/>
          <p:cNvSpPr/>
          <p:nvPr/>
        </p:nvSpPr>
        <p:spPr>
          <a:xfrm>
            <a:off x="7376297" y="3362145"/>
            <a:ext cx="271013" cy="255198"/>
          </a:xfrm>
          <a:prstGeom prst="flowChartConnector">
            <a:avLst/>
          </a:prstGeom>
          <a:solidFill>
            <a:srgbClr val="FFFF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NGVD29 – based on 26 tide gauges</a:t>
            </a:r>
            <a:endParaRPr dirty="0">
              <a:latin typeface="Cambria" panose="02040503050406030204" pitchFamily="18" charset="0"/>
              <a:cs typeface="Calibri"/>
            </a:endParaRPr>
          </a:p>
        </p:txBody>
      </p:sp>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3" name="Straight Arrow Connector 2"/>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2" name="Group 1"/>
          <p:cNvGrpSpPr/>
          <p:nvPr/>
        </p:nvGrpSpPr>
        <p:grpSpPr>
          <a:xfrm>
            <a:off x="2465782" y="3289721"/>
            <a:ext cx="2864698" cy="1647528"/>
            <a:chOff x="2465782" y="3289721"/>
            <a:chExt cx="2864698" cy="1647528"/>
          </a:xfrm>
        </p:grpSpPr>
        <p:cxnSp>
          <p:nvCxnSpPr>
            <p:cNvPr id="16" name="Straight Arrow Connector 15"/>
            <p:cNvCxnSpPr/>
            <p:nvPr/>
          </p:nvCxnSpPr>
          <p:spPr>
            <a:xfrm flipH="1" flipV="1">
              <a:off x="2465782" y="3289721"/>
              <a:ext cx="769198" cy="868390"/>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grpSp>
      <p:sp>
        <p:nvSpPr>
          <p:cNvPr id="17" name="Content Placeholder 2"/>
          <p:cNvSpPr>
            <a:spLocks noGrp="1"/>
          </p:cNvSpPr>
          <p:nvPr>
            <p:ph idx="1"/>
          </p:nvPr>
        </p:nvSpPr>
        <p:spPr>
          <a:xfrm>
            <a:off x="-210405" y="4871449"/>
            <a:ext cx="6229066" cy="2095735"/>
          </a:xfrm>
        </p:spPr>
        <p:txBody>
          <a:bodyPr/>
          <a:lstStyle/>
          <a:p>
            <a:pPr lvl="1"/>
            <a:endParaRPr lang="en-US" sz="2400" dirty="0">
              <a:latin typeface="Cambria" panose="02040503050406030204" pitchFamily="18" charset="0"/>
              <a:ea typeface="Cambria" panose="02040503050406030204" pitchFamily="18" charset="0"/>
            </a:endParaRPr>
          </a:p>
          <a:p>
            <a:pPr lvl="1"/>
            <a:r>
              <a:rPr lang="en-US" sz="2400" dirty="0">
                <a:latin typeface="Cambria" panose="02040503050406030204" pitchFamily="18" charset="0"/>
                <a:ea typeface="Cambria" panose="02040503050406030204" pitchFamily="18" charset="0"/>
              </a:rPr>
              <a:t>Local Mean Sea Level differs at tide stations due to prevailing winds, ocean current, salinity, seabed topography, etc. </a:t>
            </a:r>
          </a:p>
        </p:txBody>
      </p:sp>
    </p:spTree>
    <p:extLst>
      <p:ext uri="{BB962C8B-B14F-4D97-AF65-F5344CB8AC3E}">
        <p14:creationId xmlns:p14="http://schemas.microsoft.com/office/powerpoint/2010/main" val="3963017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xEl>
                                              <p:pRg st="1" end="1"/>
                                            </p:txEl>
                                          </p:spTgt>
                                        </p:tgtEl>
                                        <p:attrNameLst>
                                          <p:attrName>style.visibility</p:attrName>
                                        </p:attrNameLst>
                                      </p:cBhvr>
                                      <p:to>
                                        <p:strVal val="visible"/>
                                      </p:to>
                                    </p:set>
                                    <p:anim calcmode="lin" valueType="num">
                                      <p:cBhvr additive="base">
                                        <p:cTn id="20"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build="p"/>
    </p:bldLst>
  </p:timing>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map"/>
          <p:cNvPicPr>
            <a:picLocks noChangeAspect="1"/>
          </p:cNvPicPr>
          <p:nvPr/>
        </p:nvPicPr>
        <p:blipFill rotWithShape="1">
          <a:blip cstate="print" r:embed="rId3">
            <a:extLst>
              <a:ext uri="{28A0092B-C50C-407E-A947-70E740481C1C}">
                <a14:useLocalDpi xmlns:a14="http://schemas.microsoft.com/office/drawing/2010/main" val="0"/>
              </a:ext>
            </a:extLst>
          </a:blip>
          <a:srcRect b="5" l="23" t="52"/>
          <a:stretch/>
        </p:blipFill>
        <p:spPr>
          <a:xfrm>
            <a:off x="0" y="0"/>
            <a:ext cx="9144000" cy="6899520"/>
          </a:xfrm>
          <a:prstGeom prst="rect">
            <a:avLst/>
          </a:prstGeom>
        </p:spPr>
      </p:pic>
      <p:sp>
        <p:nvSpPr>
          <p:cNvPr id="8" name="TextBox 7"/>
          <p:cNvSpPr txBox="1"/>
          <p:nvPr/>
        </p:nvSpPr>
        <p:spPr>
          <a:xfrm>
            <a:off x="570451" y="1334837"/>
            <a:ext cx="4840448" cy="1302486"/>
          </a:xfrm>
          <a:prstGeom prst="rect">
            <a:avLst/>
          </a:prstGeom>
          <a:solidFill>
            <a:schemeClr val="bg1"/>
          </a:solidFill>
        </p:spPr>
        <p:txBody>
          <a:bodyPr rtlCol="0" wrap="square">
            <a:noAutofit/>
          </a:bodyPr>
          <a:lstStyle/>
          <a:p>
            <a:pPr algn="l"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2500" u="none">
                <a:ln>
                  <a:noFill/>
                </a:ln>
                <a:solidFill>
                  <a:prstClr val="black"/>
                </a:solidFill>
                <a:effectLst/>
                <a:uLnTx/>
                <a:uFillTx/>
                <a:latin charset="0" panose="02040503050406030204" pitchFamily="18" typeface="Cambria"/>
                <a:ea charset="0" panose="02040503050406030204" pitchFamily="18" typeface="Cambria"/>
                <a:cs typeface="+mn-cs"/>
              </a:rPr>
              <a:t>Why one site this time?</a:t>
            </a:r>
          </a:p>
          <a:p>
            <a:pPr algn="l" defTabSz="457200" eaLnBrk="1" fontAlgn="base" hangingPunct="1" indent="-174625" latinLnBrk="0" lvl="0" marL="174625" marR="0" rtl="0">
              <a:lnSpc>
                <a:spcPct val="100000"/>
              </a:lnSpc>
              <a:spcBef>
                <a:spcPct val="0"/>
              </a:spcBef>
              <a:spcAft>
                <a:spcPts val="1200"/>
              </a:spcAft>
              <a:buClrTx/>
              <a:buSzTx/>
              <a:buFont charset="0" panose="02040503050406030204" pitchFamily="18" typeface="Cambria"/>
              <a:buChar char="‒"/>
              <a:tabLst/>
              <a:defRPr/>
            </a:pPr>
            <a:r>
              <a:rPr altLang="en-US" b="0" baseline="0" cap="none" dirty="0" i="0" kern="1200" kumimoji="0" lang="en-US" noProof="0" normalizeH="0" spc="0" strike="noStrike" sz="2500" u="none">
                <a:ln>
                  <a:noFill/>
                </a:ln>
                <a:solidFill>
                  <a:prstClr val="black"/>
                </a:solidFill>
                <a:effectLst/>
                <a:uLnTx/>
                <a:uFillTx/>
                <a:latin charset="0" panose="02040503050406030204" pitchFamily="18" typeface="Cambria"/>
                <a:ea charset="0" panose="02040503050406030204" pitchFamily="18" typeface="Cambria"/>
                <a:cs typeface="+mn-cs"/>
              </a:rPr>
              <a:t>removed local sea level variation problem of NGVD29</a:t>
            </a:r>
          </a:p>
          <a:p>
            <a:pPr algn="l" defTabSz="457200" eaLnBrk="1" fontAlgn="base" hangingPunct="1" indent="0" latinLnBrk="0" lvl="0" marL="0" marR="0" rtl="0">
              <a:lnSpc>
                <a:spcPct val="100000"/>
              </a:lnSpc>
              <a:spcBef>
                <a:spcPct val="0"/>
              </a:spcBef>
              <a:spcAft>
                <a:spcPct val="0"/>
              </a:spcAft>
              <a:buClrTx/>
              <a:buSzTx/>
              <a:buFontTx/>
              <a:buNone/>
              <a:tabLst/>
              <a:defRPr/>
            </a:pPr>
            <a:endParaRPr b="0" baseline="0" cap="none" dirty="0" i="0" kern="1200" kumimoji="0" lang="en-US" noProof="0" normalizeH="0" spc="0" strike="noStrike" sz="2500" u="none">
              <a:ln>
                <a:noFill/>
              </a:ln>
              <a:solidFill>
                <a:prstClr val="black"/>
              </a:solidFill>
              <a:effectLst/>
              <a:uLnTx/>
              <a:uFillTx/>
              <a:latin charset="0" panose="02040503050406030204" pitchFamily="18" typeface="Cambria"/>
              <a:ea charset="0" panose="02040503050406030204" pitchFamily="18" typeface="Cambria"/>
              <a:cs typeface="+mn-cs"/>
            </a:endParaRPr>
          </a:p>
        </p:txBody>
      </p:sp>
      <p:cxnSp>
        <p:nvCxnSpPr>
          <p:cNvPr id="9" name="Straight Connector 8"/>
          <p:cNvCxnSpPr/>
          <p:nvPr/>
        </p:nvCxnSpPr>
        <p:spPr>
          <a:xfrm>
            <a:off x="147484" y="3694127"/>
            <a:ext cx="8819535"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 Box 4"/>
          <p:cNvSpPr txBox="1">
            <a:spLocks noChangeArrowheads="1"/>
          </p:cNvSpPr>
          <p:nvPr/>
        </p:nvSpPr>
        <p:spPr bwMode="auto">
          <a:xfrm>
            <a:off x="0" y="5937008"/>
            <a:ext cx="4841966" cy="954107"/>
          </a:xfrm>
          <a:prstGeom prst="rect">
            <a:avLst/>
          </a:prstGeom>
          <a:solidFill>
            <a:schemeClr val="bg1"/>
          </a:solidFill>
          <a:ln>
            <a:noFill/>
          </a:ln>
          <a:extLst/>
        </p:spPr>
        <p:txBody>
          <a:bodyPr wrap="square">
            <a:spAutoFit/>
          </a:bodyPr>
          <a:lstStyle>
            <a:lvl1pPr>
              <a:spcBef>
                <a:spcPct val="20000"/>
              </a:spcBef>
              <a:buFont charset="0" panose="020B0604020202020204" pitchFamily="34" typeface="Arial"/>
              <a:buChar char="•"/>
              <a:defRPr sz="32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1pPr>
            <a:lvl2pPr indent="-285750" marL="742950">
              <a:spcBef>
                <a:spcPct val="20000"/>
              </a:spcBef>
              <a:buFont charset="0" panose="020B0604020202020204" pitchFamily="34" typeface="Arial"/>
              <a:buChar char="–"/>
              <a:defRPr sz="28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2pPr>
            <a:lvl3pPr indent="-228600" marL="1143000">
              <a:spcBef>
                <a:spcPct val="20000"/>
              </a:spcBef>
              <a:buFont charset="0" panose="020B0604020202020204" pitchFamily="34" typeface="Arial"/>
              <a:buChar char="•"/>
              <a:defRPr sz="24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3pPr>
            <a:lvl4pPr indent="-228600" marL="16002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4pPr>
            <a:lvl5pPr indent="-228600" marL="2057400">
              <a:spcBef>
                <a:spcPct val="20000"/>
              </a:spcBef>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5pPr>
            <a:lvl6pPr defTabSz="457200"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6pPr>
            <a:lvl7pPr defTabSz="457200"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7pPr>
            <a:lvl8pPr defTabSz="457200"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8pPr>
            <a:lvl9pPr defTabSz="457200"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20603050405020304" pitchFamily="18" typeface="Times New Roman"/>
                <a:ea charset="-128" panose="020B0600070205080204" pitchFamily="34" typeface="ＭＳ Ｐゴシック"/>
                <a:cs charset="0" panose="02020603050405020304" pitchFamily="18" typeface="Times New Roman"/>
              </a:defRPr>
            </a:lvl9pPr>
          </a:lstStyle>
          <a:p>
            <a:pPr algn="ctr" defTabSz="457200" eaLnBrk="0" fontAlgn="base" hangingPunct="0" indent="0" latinLnBrk="0" lvl="0" marL="0" marR="0" rtl="0">
              <a:lnSpc>
                <a:spcPct val="100000"/>
              </a:lnSpc>
              <a:spcBef>
                <a:spcPct val="50000"/>
              </a:spcBef>
              <a:spcAft>
                <a:spcPct val="0"/>
              </a:spcAft>
              <a:buClrTx/>
              <a:buSzTx/>
              <a:buFont charset="0" panose="020B0604020202020204" pitchFamily="34" typeface="Arial"/>
              <a:buNone/>
              <a:tabLst/>
              <a:defRPr/>
            </a:pPr>
            <a:r>
              <a:rPr altLang="en-US" b="1" baseline="0" cap="none" dirty="0" i="0" kern="1200" kumimoji="0" lang="en-US" noProof="0" normalizeH="0" spc="0" strike="noStrike" sz="2800" u="none">
                <a:ln>
                  <a:noFill/>
                </a:ln>
                <a:solidFill>
                  <a:prstClr val="black"/>
                </a:solidFill>
                <a:effectLst/>
                <a:uLnTx/>
                <a:uFillTx/>
                <a:latin charset="0" panose="02040503050406030204" pitchFamily="18" typeface="Cambria"/>
                <a:ea charset="0" panose="02040503050406030204" pitchFamily="18" typeface="Cambria"/>
                <a:cs charset="0" panose="02020603050405020304" pitchFamily="18" typeface="Times New Roman"/>
              </a:rPr>
              <a:t>Referenced to one tidal bench mark in Canada</a:t>
            </a:r>
          </a:p>
        </p:txBody>
      </p:sp>
      <p:pic>
        <p:nvPicPr>
          <p:cNvPr id="3" name="datasheet"/>
          <p:cNvPicPr>
            <a:picLocks noChangeAspect="1"/>
          </p:cNvPicPr>
          <p:nvPr/>
        </p:nvPicPr>
        <p:blipFill rotWithShape="1">
          <a:blip r:embed="rId4"/>
          <a:srcRect b="355" r="56" t="-2"/>
          <a:stretch/>
        </p:blipFill>
        <p:spPr>
          <a:xfrm>
            <a:off x="2204639" y="3933664"/>
            <a:ext cx="6900855" cy="1812617"/>
          </a:xfrm>
          <a:prstGeom prst="rect">
            <a:avLst/>
          </a:prstGeom>
          <a:ln w="38100">
            <a:solidFill>
              <a:schemeClr val="bg1">
                <a:lumMod val="65000"/>
              </a:schemeClr>
            </a:solidFill>
          </a:ln>
        </p:spPr>
      </p:pic>
    </p:spTree>
    <p:extLst>
      <p:ext uri="{BB962C8B-B14F-4D97-AF65-F5344CB8AC3E}">
        <p14:creationId xmlns:p14="http://schemas.microsoft.com/office/powerpoint/2010/main" val="2344827571"/>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500" id="12"/>
                                        <p:tgtEl>
                                          <p:spTgt spid="3"/>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22" presetSubtype="2">
                                  <p:stCondLst>
                                    <p:cond delay="0"/>
                                  </p:stCondLst>
                                  <p:childTnLst>
                                    <p:set>
                                      <p:cBhvr>
                                        <p:cTn dur="1" fill="hold" id="16">
                                          <p:stCondLst>
                                            <p:cond delay="0"/>
                                          </p:stCondLst>
                                        </p:cTn>
                                        <p:tgtEl>
                                          <p:spTgt spid="9"/>
                                        </p:tgtEl>
                                        <p:attrNameLst>
                                          <p:attrName>style.visibility</p:attrName>
                                        </p:attrNameLst>
                                      </p:cBhvr>
                                      <p:to>
                                        <p:strVal val="visible"/>
                                      </p:to>
                                    </p:set>
                                    <p:animEffect filter="wipe(right)" transition="in">
                                      <p:cBhvr>
                                        <p:cTn dur="500" id="1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8"/>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NAVD88 – based on single benchmark</a:t>
            </a:r>
            <a:endParaRPr dirty="0">
              <a:latin typeface="Cambria" panose="02040503050406030204" pitchFamily="18" charset="0"/>
              <a:cs typeface="Calibri"/>
            </a:endParaRPr>
          </a:p>
        </p:txBody>
      </p:sp>
      <p:pic>
        <p:nvPicPr>
          <p:cNvPr id="2" name="Picture 1"/>
          <p:cNvPicPr>
            <a:picLocks noChangeAspect="1"/>
          </p:cNvPicPr>
          <p:nvPr/>
        </p:nvPicPr>
        <p:blipFill>
          <a:blip r:embed="rId3"/>
          <a:stretch>
            <a:fillRect/>
          </a:stretch>
        </p:blipFill>
        <p:spPr>
          <a:xfrm rot="21025437">
            <a:off x="807394" y="2622485"/>
            <a:ext cx="7529213" cy="1524132"/>
          </a:xfrm>
          <a:prstGeom prst="rect">
            <a:avLst/>
          </a:prstGeom>
        </p:spPr>
      </p:pic>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8" name="Straight Arrow Connector 7"/>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8" name="Group 17"/>
          <p:cNvGrpSpPr/>
          <p:nvPr/>
        </p:nvGrpSpPr>
        <p:grpSpPr>
          <a:xfrm>
            <a:off x="2765425" y="3646019"/>
            <a:ext cx="2565055" cy="1291230"/>
            <a:chOff x="2765425" y="3646019"/>
            <a:chExt cx="2565055" cy="1291230"/>
          </a:xfrm>
        </p:grpSpPr>
        <p:sp>
          <p:nvSpPr>
            <p:cNvPr id="12" name="TextBox 1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0" name="Flowchart: Connector 9"/>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65351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a:spLocks noChangeAspect="1"/>
          </p:cNvSpPr>
          <p:nvPr/>
        </p:nvSpPr>
        <p:spPr>
          <a:xfrm>
            <a:off x="0" y="0"/>
            <a:ext cx="9143999" cy="5052610"/>
          </a:xfrm>
          <a:prstGeom prst="rect">
            <a:avLst/>
          </a:prstGeom>
          <a:blipFill>
            <a:blip r:embed="rId3" cstate="print"/>
            <a:stretch>
              <a:fillRect/>
            </a:stretch>
          </a:blipFill>
          <a:ln w="6350">
            <a:solidFill>
              <a:schemeClr val="tx1"/>
            </a:solidFill>
          </a:ln>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ＭＳ Ｐゴシック" pitchFamily="34" charset="-128"/>
              <a:cs typeface="+mn-cs"/>
            </a:endParaRPr>
          </a:p>
        </p:txBody>
      </p:sp>
      <p:sp>
        <p:nvSpPr>
          <p:cNvPr id="6" name="object 6"/>
          <p:cNvSpPr txBox="1"/>
          <p:nvPr/>
        </p:nvSpPr>
        <p:spPr>
          <a:xfrm>
            <a:off x="0" y="5204730"/>
            <a:ext cx="9144000" cy="447986"/>
          </a:xfrm>
          <a:prstGeom prst="rect">
            <a:avLst/>
          </a:prstGeom>
        </p:spPr>
        <p:txBody>
          <a:bodyPr vert="horz" wrap="square" lIns="0" tIns="16933" rIns="0" bIns="0" rtlCol="0">
            <a:noAutofit/>
          </a:bodyPr>
          <a:lstStyle/>
          <a:p>
            <a:pPr marL="16933" marR="0" lvl="0" indent="0" algn="ctr" defTabSz="457200" rtl="0" eaLnBrk="1" fontAlgn="base" latinLnBrk="0" hangingPunct="1">
              <a:lnSpc>
                <a:spcPct val="100000"/>
              </a:lnSpc>
              <a:spcBef>
                <a:spcPts val="133"/>
              </a:spcBef>
              <a:spcAft>
                <a:spcPct val="0"/>
              </a:spcAft>
              <a:buClrTx/>
              <a:buSzTx/>
              <a:buFontTx/>
              <a:buNone/>
              <a:tabLst/>
              <a:defRPr/>
            </a:pPr>
            <a:r>
              <a:rPr kumimoji="0" sz="2900" b="1" i="0" u="none" strike="noStrike" kern="1200" cap="none" spc="-20"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Approximate </a:t>
            </a:r>
            <a:r>
              <a:rPr kumimoji="0" sz="2900" b="1" i="0" u="none" strike="noStrike" kern="1200" cap="none" spc="-1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Error </a:t>
            </a:r>
            <a:r>
              <a:rPr kumimoji="0" sz="2900" b="1" i="0" u="none" strike="noStrike" kern="1200" cap="none" spc="-7"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in </a:t>
            </a:r>
            <a:r>
              <a:rPr kumimoji="0" sz="2900" b="1" i="0" u="none" strike="noStrike" kern="1200" cap="none" spc="-3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NAVD88 </a:t>
            </a:r>
            <a:r>
              <a:rPr kumimoji="0" lang="en-US" sz="2900" b="1" i="0" u="none" strike="noStrike" kern="1200" cap="none" spc="-7"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zero </a:t>
            </a:r>
            <a:r>
              <a:rPr kumimoji="0" lang="en-US" sz="2900" b="1" i="0" u="none" strike="noStrike" kern="1200" cap="none" spc="-1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surface</a:t>
            </a:r>
          </a:p>
          <a:p>
            <a:pPr marL="16933" marR="0" lvl="0" indent="0" algn="ctr" defTabSz="457200" rtl="0" eaLnBrk="1" fontAlgn="base" latinLnBrk="0" hangingPunct="1">
              <a:lnSpc>
                <a:spcPct val="100000"/>
              </a:lnSpc>
              <a:spcBef>
                <a:spcPts val="2400"/>
              </a:spcBef>
              <a:spcAft>
                <a:spcPct val="0"/>
              </a:spcAft>
              <a:buClrTx/>
              <a:buSzTx/>
              <a:buFontTx/>
              <a:buNone/>
              <a:tabLst/>
              <a:defRPr/>
            </a:pPr>
            <a:r>
              <a:rPr kumimoji="0" lang="en-US" sz="2400" b="1" i="0" u="none" strike="noStrike" kern="1200" cap="none" spc="-13" normalizeH="0" baseline="0" noProof="0" dirty="0">
                <a:ln>
                  <a:noFill/>
                </a:ln>
                <a:solidFill>
                  <a:prstClr val="black"/>
                </a:solidFill>
                <a:effectLst/>
                <a:uLnTx/>
                <a:uFillTx/>
                <a:latin typeface="Cambria" panose="02040503050406030204" pitchFamily="18" charset="0"/>
                <a:ea typeface="ＭＳ Ｐゴシック" pitchFamily="34" charset="-128"/>
                <a:cs typeface="Calibri"/>
              </a:rPr>
              <a:t>Map is the H=0 surface differenced from satellite gravity data</a:t>
            </a:r>
            <a:endParaRPr kumimoji="0" sz="2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pitchFamily="34" charset="-128"/>
              <a:cs typeface="Calibri"/>
            </a:endParaRPr>
          </a:p>
        </p:txBody>
      </p:sp>
    </p:spTree>
    <p:extLst>
      <p:ext uri="{BB962C8B-B14F-4D97-AF65-F5344CB8AC3E}">
        <p14:creationId xmlns:p14="http://schemas.microsoft.com/office/powerpoint/2010/main" val="146697206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47271" y="410693"/>
            <a:ext cx="7465332" cy="914400"/>
          </a:xfrm>
        </p:spPr>
        <p:txBody>
          <a:bodyPr/>
          <a:lstStyle/>
          <a:p>
            <a:pPr eaLnBrk="1" hangingPunct="1"/>
            <a:r>
              <a:rPr lang="en-US" altLang="en-US" sz="5400" b="1" dirty="0">
                <a:latin typeface="Cambria" panose="02040503050406030204" pitchFamily="18" charset="0"/>
                <a:ea typeface="Tahoma" panose="020B0604030504040204" pitchFamily="34" charset="0"/>
                <a:cs typeface="Tahoma" panose="020B0604030504040204" pitchFamily="34" charset="0"/>
              </a:rPr>
              <a:t>NGS Mission</a:t>
            </a:r>
          </a:p>
        </p:txBody>
      </p:sp>
      <p:sp>
        <p:nvSpPr>
          <p:cNvPr id="16387" name="Rectangle 3"/>
          <p:cNvSpPr>
            <a:spLocks noGrp="1" noChangeArrowheads="1"/>
          </p:cNvSpPr>
          <p:nvPr>
            <p:ph idx="1"/>
          </p:nvPr>
        </p:nvSpPr>
        <p:spPr>
          <a:xfrm>
            <a:off x="249382" y="1527465"/>
            <a:ext cx="8666018" cy="4468091"/>
          </a:xfrm>
        </p:spPr>
        <p:txBody>
          <a:bodyPr/>
          <a:lstStyle/>
          <a:p>
            <a:pPr marL="0" indent="0">
              <a:buNone/>
              <a:tabLst>
                <a:tab pos="0" algn="l"/>
              </a:tabLst>
            </a:pPr>
            <a:r>
              <a:rPr lang="en-US" altLang="zh-CN" sz="4800" dirty="0">
                <a:latin typeface="Cambria" panose="02040503050406030204" pitchFamily="18" charset="0"/>
                <a:ea typeface="ＭＳ Ｐゴシック" panose="020B0600070205080204" pitchFamily="34" charset="-128"/>
                <a:cs typeface="Arial" panose="020B0604020202020204" pitchFamily="34" charset="0"/>
              </a:rPr>
              <a:t>To define, maintain and provide access to the </a:t>
            </a:r>
            <a:r>
              <a:rPr lang="en-US" altLang="zh-CN" sz="4800" b="1" dirty="0">
                <a:solidFill>
                  <a:srgbClr val="C00000"/>
                </a:solidFill>
                <a:latin typeface="Cambria" panose="02040503050406030204" pitchFamily="18" charset="0"/>
                <a:ea typeface="ＭＳ Ｐゴシック" panose="020B0600070205080204" pitchFamily="34" charset="-128"/>
                <a:cs typeface="Arial" panose="020B0604020202020204" pitchFamily="34" charset="0"/>
              </a:rPr>
              <a:t>National Spatial Reference System (NSRS) </a:t>
            </a:r>
            <a:r>
              <a:rPr lang="en-US" altLang="zh-CN" sz="4800" dirty="0">
                <a:latin typeface="Cambria" panose="02040503050406030204" pitchFamily="18" charset="0"/>
                <a:ea typeface="ＭＳ Ｐゴシック" panose="020B0600070205080204" pitchFamily="34" charset="-128"/>
                <a:cs typeface="Arial" panose="020B0604020202020204" pitchFamily="34" charset="0"/>
              </a:rPr>
              <a:t>to meet our Nation’s economic, social, and environmental needs. </a:t>
            </a:r>
          </a:p>
        </p:txBody>
      </p:sp>
    </p:spTree>
    <p:extLst>
      <p:ext uri="{BB962C8B-B14F-4D97-AF65-F5344CB8AC3E}">
        <p14:creationId xmlns:p14="http://schemas.microsoft.com/office/powerpoint/2010/main" val="292610264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NAVD88 – based on single benchmark</a:t>
            </a:r>
            <a:endParaRPr dirty="0">
              <a:latin typeface="Cambria" panose="02040503050406030204" pitchFamily="18" charset="0"/>
              <a:cs typeface="Calibri"/>
            </a:endParaRPr>
          </a:p>
        </p:txBody>
      </p:sp>
      <p:pic>
        <p:nvPicPr>
          <p:cNvPr id="2" name="Picture 1"/>
          <p:cNvPicPr>
            <a:picLocks noChangeAspect="1"/>
          </p:cNvPicPr>
          <p:nvPr/>
        </p:nvPicPr>
        <p:blipFill>
          <a:blip r:embed="rId3"/>
          <a:stretch>
            <a:fillRect/>
          </a:stretch>
        </p:blipFill>
        <p:spPr>
          <a:xfrm rot="21025437">
            <a:off x="807394" y="2622485"/>
            <a:ext cx="7529213" cy="1524132"/>
          </a:xfrm>
          <a:prstGeom prst="rect">
            <a:avLst/>
          </a:prstGeom>
        </p:spPr>
      </p:pic>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sp>
        <p:nvSpPr>
          <p:cNvPr id="8" name="Content Placeholder 2"/>
          <p:cNvSpPr>
            <a:spLocks noGrp="1"/>
          </p:cNvSpPr>
          <p:nvPr>
            <p:ph idx="1"/>
          </p:nvPr>
        </p:nvSpPr>
        <p:spPr>
          <a:xfrm>
            <a:off x="-210405" y="4871449"/>
            <a:ext cx="6229066" cy="2095735"/>
          </a:xfrm>
        </p:spPr>
        <p:txBody>
          <a:bodyPr/>
          <a:lstStyle/>
          <a:p>
            <a:pPr lvl="1"/>
            <a:r>
              <a:rPr lang="en-US" sz="2400" dirty="0">
                <a:latin typeface="Cambria" panose="02040503050406030204" pitchFamily="18" charset="0"/>
                <a:ea typeface="Cambria" panose="02040503050406030204" pitchFamily="18" charset="0"/>
              </a:rPr>
              <a:t>Most, if not all, of this error in alignment was intentional.</a:t>
            </a:r>
          </a:p>
          <a:p>
            <a:pPr lvl="1"/>
            <a:r>
              <a:rPr lang="en-US" sz="2400" i="1" dirty="0">
                <a:latin typeface="Cambria" panose="02040503050406030204" pitchFamily="18" charset="0"/>
                <a:ea typeface="Cambria" panose="02040503050406030204" pitchFamily="18" charset="0"/>
              </a:rPr>
              <a:t>Huh?!  </a:t>
            </a:r>
            <a:r>
              <a:rPr lang="en-US" sz="2400" dirty="0">
                <a:latin typeface="Cambria" panose="02040503050406030204" pitchFamily="18" charset="0"/>
                <a:ea typeface="Cambria" panose="02040503050406030204" pitchFamily="18" charset="0"/>
              </a:rPr>
              <a:t>It was chosen to minimize the change to contours in USGS quadrangles.</a:t>
            </a: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0" name="Flowchart: Connector 9"/>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601359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additive="base">
                                        <p:cTn id="1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 TEXT"/>
          <p:cNvSpPr>
            <a:spLocks noGrp="1"/>
          </p:cNvSpPr>
          <p:nvPr>
            <p:ph idx="1"/>
          </p:nvPr>
        </p:nvSpPr>
        <p:spPr>
          <a:xfrm>
            <a:off x="0" y="1322616"/>
            <a:ext cx="9144000" cy="5535385"/>
          </a:xfrm>
        </p:spPr>
        <p:txBody>
          <a:bodyPr/>
          <a:lstStyle/>
          <a:p>
            <a:pPr marL="365760">
              <a:spcBef>
                <a:spcPts val="0"/>
              </a:spcBef>
            </a:pPr>
            <a:r>
              <a:rPr lang="en-US" sz="3600" spc="-7" dirty="0">
                <a:uFill>
                  <a:solidFill>
                    <a:srgbClr val="000000"/>
                  </a:solidFill>
                </a:uFill>
                <a:latin typeface="Cambria" panose="02040503050406030204" pitchFamily="18" charset="0"/>
                <a:cs typeface="Calibri"/>
              </a:rPr>
              <a:t>Geopotential</a:t>
            </a:r>
            <a:endParaRPr lang="en-US" sz="3600" spc="-67" dirty="0">
              <a:latin typeface="Cambria" panose="02040503050406030204" pitchFamily="18" charset="0"/>
              <a:cs typeface="Calibri"/>
            </a:endParaRPr>
          </a:p>
          <a:p>
            <a:pPr marL="765810" lvl="1">
              <a:spcBef>
                <a:spcPts val="0"/>
              </a:spcBef>
              <a:spcAft>
                <a:spcPts val="600"/>
              </a:spcAft>
            </a:pPr>
            <a:r>
              <a:rPr lang="en-US" sz="3200" dirty="0">
                <a:latin typeface="Cambria" panose="02040503050406030204" pitchFamily="18" charset="0"/>
                <a:cs typeface="Calibri"/>
              </a:rPr>
              <a:t>gravity based</a:t>
            </a:r>
          </a:p>
          <a:p>
            <a:pPr marL="765810" lvl="1">
              <a:spcBef>
                <a:spcPts val="0"/>
              </a:spcBef>
              <a:spcAft>
                <a:spcPts val="1200"/>
              </a:spcAft>
            </a:pPr>
            <a:r>
              <a:rPr lang="en-US" sz="3200" dirty="0">
                <a:latin typeface="Cambria" panose="02040503050406030204" pitchFamily="18" charset="0"/>
                <a:cs typeface="Calibri"/>
              </a:rPr>
              <a:t>no leveling used to define it (none!)</a:t>
            </a:r>
          </a:p>
          <a:p>
            <a:pPr marL="365760">
              <a:spcBef>
                <a:spcPts val="1200"/>
              </a:spcBef>
              <a:tabLst>
                <a:tab pos="473275" algn="l"/>
                <a:tab pos="474121" algn="l"/>
              </a:tabLst>
            </a:pPr>
            <a:r>
              <a:rPr lang="en-US" sz="3600" spc="-13" dirty="0">
                <a:latin typeface="Cambria" panose="02040503050406030204" pitchFamily="18" charset="0"/>
                <a:cs typeface="Calibri"/>
              </a:rPr>
              <a:t>GNSS is your “access point”</a:t>
            </a:r>
          </a:p>
          <a:p>
            <a:pPr marL="765810" lvl="1">
              <a:spcBef>
                <a:spcPts val="0"/>
              </a:spcBef>
              <a:spcAft>
                <a:spcPts val="600"/>
              </a:spcAft>
              <a:tabLst>
                <a:tab pos="473275" algn="l"/>
                <a:tab pos="474121" algn="l"/>
              </a:tabLst>
            </a:pPr>
            <a:r>
              <a:rPr lang="en-US" sz="3200" spc="-7" dirty="0">
                <a:latin typeface="Cambria" panose="02040503050406030204" pitchFamily="18" charset="0"/>
                <a:cs typeface="Calibri"/>
              </a:rPr>
              <a:t>collect data &amp; submit it to OPUS</a:t>
            </a:r>
          </a:p>
          <a:p>
            <a:pPr marL="765810" lvl="1">
              <a:spcBef>
                <a:spcPts val="0"/>
              </a:spcBef>
              <a:spcAft>
                <a:spcPts val="1200"/>
              </a:spcAft>
              <a:tabLst>
                <a:tab pos="473275" algn="l"/>
                <a:tab pos="474121" algn="l"/>
              </a:tabLst>
            </a:pPr>
            <a:r>
              <a:rPr lang="en-US" sz="3200" spc="-7" dirty="0">
                <a:latin typeface="Cambria" panose="02040503050406030204" pitchFamily="18" charset="0"/>
                <a:cs typeface="Calibri"/>
              </a:rPr>
              <a:t>no leveling necessary</a:t>
            </a:r>
            <a:endParaRPr lang="en-US" sz="3200" dirty="0">
              <a:latin typeface="Cambria" panose="02040503050406030204" pitchFamily="18" charset="0"/>
              <a:cs typeface="Calibri"/>
            </a:endParaRPr>
          </a:p>
          <a:p>
            <a:pPr marL="365760">
              <a:spcBef>
                <a:spcPts val="1200"/>
              </a:spcBef>
              <a:tabLst>
                <a:tab pos="473275" algn="l"/>
                <a:tab pos="474121" algn="l"/>
              </a:tabLst>
            </a:pPr>
            <a:r>
              <a:rPr lang="en-US" sz="3600" spc="-13" dirty="0">
                <a:latin typeface="Cambria" panose="02040503050406030204" pitchFamily="18" charset="0"/>
                <a:cs typeface="Calibri"/>
              </a:rPr>
              <a:t>Global Mean Sea Level (GMSL) based</a:t>
            </a:r>
            <a:endParaRPr lang="en-US" sz="3600" spc="-20" dirty="0">
              <a:latin typeface="Cambria" panose="02040503050406030204" pitchFamily="18" charset="0"/>
              <a:cs typeface="Calibri"/>
            </a:endParaRPr>
          </a:p>
          <a:p>
            <a:pPr marL="765810" lvl="1">
              <a:spcBef>
                <a:spcPts val="0"/>
              </a:spcBef>
              <a:spcAft>
                <a:spcPts val="1200"/>
              </a:spcAft>
              <a:tabLst>
                <a:tab pos="473275" algn="l"/>
                <a:tab pos="474121" algn="l"/>
              </a:tabLst>
            </a:pPr>
            <a:r>
              <a:rPr lang="en-US" sz="3200" spc="-7" dirty="0">
                <a:latin typeface="Cambria" panose="02040503050406030204" pitchFamily="18" charset="0"/>
                <a:cs typeface="Calibri"/>
              </a:rPr>
              <a:t>geoid change when sea level threshold crossed</a:t>
            </a:r>
            <a:endParaRPr lang="en-US" sz="3600" dirty="0">
              <a:latin typeface="Cambria" panose="02040503050406030204" pitchFamily="18" charset="0"/>
              <a:cs typeface="Calibri"/>
            </a:endParaRPr>
          </a:p>
        </p:txBody>
      </p:sp>
      <p:sp>
        <p:nvSpPr>
          <p:cNvPr id="3" name="Title 2"/>
          <p:cNvSpPr>
            <a:spLocks noGrp="1"/>
          </p:cNvSpPr>
          <p:nvPr>
            <p:ph type="title"/>
          </p:nvPr>
        </p:nvSpPr>
        <p:spPr>
          <a:xfrm>
            <a:off x="0" y="274638"/>
            <a:ext cx="9144000" cy="1143000"/>
          </a:xfrm>
        </p:spPr>
        <p:txBody>
          <a:bodyPr/>
          <a:lstStyle/>
          <a:p>
            <a:r>
              <a:rPr lang="en-US" sz="6600" dirty="0">
                <a:latin typeface="Cambria" panose="02040503050406030204" pitchFamily="18" charset="0"/>
                <a:ea typeface="Cambria" panose="02040503050406030204" pitchFamily="18" charset="0"/>
              </a:rPr>
              <a:t>NAPGD2022</a:t>
            </a:r>
          </a:p>
        </p:txBody>
      </p:sp>
    </p:spTree>
    <p:extLst>
      <p:ext uri="{BB962C8B-B14F-4D97-AF65-F5344CB8AC3E}">
        <p14:creationId xmlns:p14="http://schemas.microsoft.com/office/powerpoint/2010/main" val="39278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1" y="1658873"/>
            <a:ext cx="8250571" cy="5146922"/>
          </a:xfrm>
          <a:prstGeom prst="rect">
            <a:avLst/>
          </a:prstGeom>
        </p:spPr>
        <p:txBody>
          <a:bodyPr vert="horz" wrap="square" lIns="0" tIns="85725" rIns="0" bIns="0" rtlCol="0">
            <a:spAutoFit/>
          </a:bodyPr>
          <a:lstStyle/>
          <a:p>
            <a:pPr marL="12700" marR="0" lvl="0" indent="0" algn="l"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rPr>
              <a:t>You’ve all used a DEM.</a:t>
            </a:r>
          </a:p>
          <a:p>
            <a:pPr marL="12700" marR="0" lvl="0" indent="0" algn="ctr"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rPr>
              <a:t>(Digital</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 Elevation Model)</a:t>
            </a:r>
          </a:p>
          <a:p>
            <a:pPr marL="12700" marR="0" lvl="0" indent="0" algn="l" defTabSz="457200" rtl="0" eaLnBrk="1" fontAlgn="base" latinLnBrk="0" hangingPunct="1">
              <a:lnSpc>
                <a:spcPct val="100000"/>
              </a:lnSpc>
              <a:spcBef>
                <a:spcPts val="675"/>
              </a:spcBef>
              <a:spcAft>
                <a:spcPct val="0"/>
              </a:spcAft>
              <a:buClrTx/>
              <a:buSzTx/>
              <a:buFontTx/>
              <a:buNone/>
              <a:tabLst>
                <a:tab pos="354965" algn="l"/>
                <a:tab pos="355600" algn="l"/>
              </a:tabLst>
              <a:defRPr/>
            </a:pPr>
            <a:endParaRPr lang="en-US" sz="3600" dirty="0">
              <a:solidFill>
                <a:prstClr val="black"/>
              </a:solidFill>
              <a:latin typeface="Cambria" panose="02040503050406030204" pitchFamily="18" charset="0"/>
              <a:ea typeface="Cambria" panose="02040503050406030204" pitchFamily="18" charset="0"/>
              <a:cs typeface="Arial"/>
            </a:endParaRPr>
          </a:p>
          <a:p>
            <a:pPr marL="12700" marR="0" lvl="0" indent="0" algn="l" defTabSz="457200" rtl="0" eaLnBrk="1" fontAlgn="base" latinLnBrk="0" hangingPunct="1">
              <a:lnSpc>
                <a:spcPct val="100000"/>
              </a:lnSpc>
              <a:spcBef>
                <a:spcPts val="675"/>
              </a:spcBef>
              <a:spcAft>
                <a:spcPct val="0"/>
              </a:spcAft>
              <a:buClrTx/>
              <a:buSzTx/>
              <a:buFontTx/>
              <a:buNone/>
              <a:tabLst>
                <a:tab pos="354965" algn="l"/>
                <a:tab pos="355600" algn="l"/>
              </a:tabLst>
              <a:defRPr/>
            </a:pPr>
            <a:r>
              <a:rPr lang="en-US" sz="3600" dirty="0">
                <a:solidFill>
                  <a:prstClr val="black"/>
                </a:solidFill>
                <a:latin typeface="Cambria" panose="02040503050406030204" pitchFamily="18" charset="0"/>
                <a:ea typeface="Cambria" panose="02040503050406030204" pitchFamily="18" charset="0"/>
                <a:cs typeface="Arial"/>
              </a:rPr>
              <a:t>Picture a geoid model as a DGM.</a:t>
            </a:r>
          </a:p>
          <a:p>
            <a:pPr marL="12700" marR="0" lvl="0" indent="0" algn="ctr"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(Digital </a:t>
            </a:r>
            <a:r>
              <a:rPr kumimoji="0" lang="en-US" sz="3600" b="0" i="0" u="sng"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Gravity</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 Model)</a:t>
            </a:r>
          </a:p>
          <a:p>
            <a:pPr marL="12700" marR="0" lvl="0" indent="0" algn="ctr" defTabSz="457200" rtl="0" eaLnBrk="1" fontAlgn="base" latinLnBrk="0" hangingPunct="1">
              <a:lnSpc>
                <a:spcPct val="100000"/>
              </a:lnSpc>
              <a:spcBef>
                <a:spcPts val="675"/>
              </a:spcBef>
              <a:spcAft>
                <a:spcPct val="0"/>
              </a:spcAft>
              <a:buClrTx/>
              <a:buSzTx/>
              <a:buFontTx/>
              <a:buNone/>
              <a:tabLst>
                <a:tab pos="354965" algn="l"/>
                <a:tab pos="355600" algn="l"/>
              </a:tabLst>
              <a:defRPr/>
            </a:pPr>
            <a:endParaRPr lang="en-US" sz="3600" baseline="0" dirty="0">
              <a:solidFill>
                <a:prstClr val="black"/>
              </a:solidFill>
              <a:latin typeface="Cambria" panose="02040503050406030204" pitchFamily="18" charset="0"/>
              <a:ea typeface="Cambria" panose="02040503050406030204" pitchFamily="18" charset="0"/>
              <a:cs typeface="Arial"/>
            </a:endParaRPr>
          </a:p>
          <a:p>
            <a:pPr marL="12700" marR="0" lvl="0" indent="0" defTabSz="457200" rtl="0" eaLnBrk="1" fontAlgn="base" latinLnBrk="0" hangingPunct="1">
              <a:lnSpc>
                <a:spcPct val="100000"/>
              </a:lnSpc>
              <a:spcBef>
                <a:spcPts val="675"/>
              </a:spcBef>
              <a:spcAft>
                <a:spcPct val="0"/>
              </a:spcAft>
              <a:buClrTx/>
              <a:buSzTx/>
              <a:buFontTx/>
              <a:buNone/>
              <a:tabLst>
                <a:tab pos="354965" algn="l"/>
                <a:tab pos="355600" algn="l"/>
              </a:tabLst>
              <a:defRPr/>
            </a:pP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rPr>
              <a:t>-both raster cells of height values</a:t>
            </a:r>
          </a:p>
          <a:p>
            <a:pPr marL="12700" marR="0" lvl="0" indent="0" defTabSz="457200" rtl="0" eaLnBrk="1" fontAlgn="base" latinLnBrk="0" hangingPunct="1">
              <a:lnSpc>
                <a:spcPct val="100000"/>
              </a:lnSpc>
              <a:spcBef>
                <a:spcPts val="675"/>
              </a:spcBef>
              <a:spcAft>
                <a:spcPct val="0"/>
              </a:spcAft>
              <a:buClrTx/>
              <a:buSzTx/>
              <a:buFontTx/>
              <a:buNone/>
              <a:tabLst>
                <a:tab pos="354965" algn="l"/>
                <a:tab pos="355600" algn="l"/>
              </a:tabLst>
              <a:defRPr/>
            </a:pPr>
            <a:r>
              <a:rPr lang="en-US" sz="2800" baseline="0" dirty="0">
                <a:solidFill>
                  <a:prstClr val="black"/>
                </a:solidFill>
                <a:latin typeface="Cambria" panose="02040503050406030204" pitchFamily="18" charset="0"/>
                <a:ea typeface="Cambria" panose="02040503050406030204" pitchFamily="18" charset="0"/>
                <a:cs typeface="Arial"/>
              </a:rPr>
              <a:t>	</a:t>
            </a:r>
            <a:r>
              <a:rPr lang="en-US" sz="2800" baseline="0" dirty="0">
                <a:solidFill>
                  <a:prstClr val="black"/>
                </a:solidFill>
                <a:latin typeface="Cambria" panose="02040503050406030204" pitchFamily="18" charset="0"/>
                <a:ea typeface="Cambria" panose="02040503050406030204" pitchFamily="18" charset="0"/>
                <a:cs typeface="Arial"/>
                <a:sym typeface="Wingdings" panose="05000000000000000000" pitchFamily="2" charset="2"/>
              </a:rPr>
              <a:t></a:t>
            </a:r>
            <a:r>
              <a:rPr lang="en-US" sz="3200" baseline="0" dirty="0">
                <a:solidFill>
                  <a:prstClr val="black"/>
                </a:solidFill>
                <a:latin typeface="Cambria" panose="02040503050406030204" pitchFamily="18" charset="0"/>
                <a:ea typeface="Cambria" panose="02040503050406030204" pitchFamily="18" charset="0"/>
                <a:cs typeface="Arial"/>
              </a:rPr>
              <a:t>but represent different</a:t>
            </a:r>
            <a:r>
              <a:rPr lang="en-US" sz="3200" dirty="0">
                <a:solidFill>
                  <a:prstClr val="black"/>
                </a:solidFill>
                <a:latin typeface="Cambria" panose="02040503050406030204" pitchFamily="18" charset="0"/>
                <a:ea typeface="Cambria" panose="02040503050406030204" pitchFamily="18" charset="0"/>
                <a:cs typeface="Arial"/>
              </a:rPr>
              <a:t> things</a:t>
            </a:r>
            <a:endParaRPr kumimoji="0"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endParaRPr>
          </a:p>
        </p:txBody>
      </p:sp>
      <p:sp>
        <p:nvSpPr>
          <p:cNvPr id="7"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spcBef>
                <a:spcPts val="133"/>
              </a:spcBef>
              <a:defRPr/>
            </a:pPr>
            <a:r>
              <a:rPr lang="en-US" sz="5400" spc="-5" dirty="0">
                <a:solidFill>
                  <a:prstClr val="black"/>
                </a:solidFill>
                <a:latin typeface="Cambria" panose="02040503050406030204" pitchFamily="18" charset="0"/>
                <a:ea typeface="Cambria" panose="02040503050406030204" pitchFamily="18" charset="0"/>
              </a:rPr>
              <a:t>Gravity </a:t>
            </a:r>
            <a:r>
              <a:rPr lang="en-US" sz="5400" spc="-5" dirty="0">
                <a:solidFill>
                  <a:prstClr val="black"/>
                </a:solidFill>
                <a:latin typeface="Cambria" panose="02040503050406030204" pitchFamily="18" charset="0"/>
                <a:ea typeface="Cambria" panose="02040503050406030204" pitchFamily="18" charset="0"/>
                <a:sym typeface="Wingdings" panose="05000000000000000000" pitchFamily="2" charset="2"/>
              </a:rPr>
              <a:t> Geoid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173739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par>
                          <p:cTn id="11" fill="hold">
                            <p:stCondLst>
                              <p:cond delay="500"/>
                            </p:stCondLst>
                            <p:childTnLst>
                              <p:par>
                                <p:cTn id="12" presetID="10" presetClass="entr" presetSubtype="0" fill="hold" nodeType="afterEffect">
                                  <p:stCondLst>
                                    <p:cond delay="1000"/>
                                  </p:stCondLst>
                                  <p:childTnLst>
                                    <p:set>
                                      <p:cBhvr>
                                        <p:cTn id="13" dur="1" fill="hold">
                                          <p:stCondLst>
                                            <p:cond delay="0"/>
                                          </p:stCondLst>
                                        </p:cTn>
                                        <p:tgtEl>
                                          <p:spTgt spid="2">
                                            <p:txEl>
                                              <p:pRg st="6" end="6"/>
                                            </p:txEl>
                                          </p:spTgt>
                                        </p:tgtEl>
                                        <p:attrNameLst>
                                          <p:attrName>style.visibility</p:attrName>
                                        </p:attrNameLst>
                                      </p:cBhvr>
                                      <p:to>
                                        <p:strVal val="visible"/>
                                      </p:to>
                                    </p:set>
                                    <p:animEffect transition="in" filter="fade">
                                      <p:cBhvr>
                                        <p:cTn id="14" dur="500"/>
                                        <p:tgtEl>
                                          <p:spTgt spid="2">
                                            <p:txEl>
                                              <p:pRg st="6" end="6"/>
                                            </p:txEl>
                                          </p:spTgt>
                                        </p:tgtEl>
                                      </p:cBhvr>
                                    </p:animEffect>
                                  </p:childTnLst>
                                </p:cTn>
                              </p:par>
                              <p:par>
                                <p:cTn id="15" presetID="10" presetClass="entr" presetSubtype="0" fill="hold" nodeType="withEffect">
                                  <p:stCondLst>
                                    <p:cond delay="100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5589032"/>
          </a:xfrm>
          <a:prstGeom prst="rect">
            <a:avLst/>
          </a:prstGeom>
        </p:spPr>
        <p:txBody>
          <a:bodyPr vert="horz" wrap="square" lIns="0" tIns="16933" rIns="0" bIns="0" rtlCol="0">
            <a:noAutofit/>
          </a:bodyPr>
          <a:lstStyle/>
          <a:p>
            <a:pPr marL="16933" algn="ctr">
              <a:spcBef>
                <a:spcPts val="0"/>
              </a:spcBef>
              <a:buSzPct val="159375"/>
              <a:tabLst>
                <a:tab pos="397077" algn="l"/>
                <a:tab pos="397923" algn="l"/>
              </a:tabLst>
            </a:pPr>
            <a:endParaRPr lang="en-US" sz="4400" b="1" spc="-7" dirty="0">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endParaRPr lang="en-US" sz="4400" b="1" spc="-7" dirty="0">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lang="en-US" sz="6000" b="1" spc="-20" dirty="0">
                <a:uFill>
                  <a:solidFill>
                    <a:srgbClr val="C00000"/>
                  </a:solidFill>
                </a:uFill>
                <a:latin typeface="Cambria" panose="02040503050406030204" pitchFamily="18" charset="0"/>
                <a:cs typeface="Arial Black"/>
              </a:rPr>
              <a:t>Geoids and Gravity</a:t>
            </a:r>
          </a:p>
          <a:p>
            <a:pPr marL="16933" algn="ctr">
              <a:spcBef>
                <a:spcPts val="0"/>
              </a:spcBef>
              <a:buSzPct val="159375"/>
              <a:tabLst>
                <a:tab pos="397077" algn="l"/>
                <a:tab pos="397923" algn="l"/>
              </a:tabLst>
            </a:pPr>
            <a:r>
              <a:rPr lang="en-US" sz="6000" b="1" spc="-20" dirty="0">
                <a:uFill>
                  <a:solidFill>
                    <a:srgbClr val="C00000"/>
                  </a:solidFill>
                </a:uFill>
                <a:latin typeface="Cambria" panose="02040503050406030204" pitchFamily="18" charset="0"/>
                <a:cs typeface="Arial Black"/>
              </a:rPr>
              <a:t>or</a:t>
            </a:r>
          </a:p>
          <a:p>
            <a:pPr marL="16933" algn="ctr">
              <a:spcBef>
                <a:spcPts val="0"/>
              </a:spcBef>
              <a:buSzPct val="159375"/>
              <a:tabLst>
                <a:tab pos="397077" algn="l"/>
                <a:tab pos="397923" algn="l"/>
              </a:tabLst>
            </a:pPr>
            <a:r>
              <a:rPr lang="en-US" sz="6000" b="1" spc="-20" dirty="0">
                <a:uFill>
                  <a:solidFill>
                    <a:srgbClr val="C00000"/>
                  </a:solidFill>
                </a:uFill>
                <a:latin typeface="Cambria" panose="02040503050406030204" pitchFamily="18" charset="0"/>
                <a:cs typeface="Arial Black"/>
              </a:rPr>
              <a:t>“Ramblings on the geoid”</a:t>
            </a:r>
          </a:p>
          <a:p>
            <a:pPr marL="16933" algn="ctr">
              <a:spcBef>
                <a:spcPts val="0"/>
              </a:spcBef>
              <a:buSzPct val="159375"/>
              <a:tabLst>
                <a:tab pos="397077" algn="l"/>
                <a:tab pos="397923" algn="l"/>
              </a:tabLst>
            </a:pPr>
            <a:endParaRPr lang="en-US" sz="4400" b="1" spc="-20" dirty="0">
              <a:uFill>
                <a:solidFill>
                  <a:srgbClr val="C00000"/>
                </a:solidFill>
              </a:uFill>
              <a:latin typeface="Cambria" panose="02040503050406030204" pitchFamily="18" charset="0"/>
              <a:cs typeface="Arial Black"/>
            </a:endParaRPr>
          </a:p>
        </p:txBody>
      </p:sp>
    </p:spTree>
    <p:extLst>
      <p:ext uri="{BB962C8B-B14F-4D97-AF65-F5344CB8AC3E}">
        <p14:creationId xmlns:p14="http://schemas.microsoft.com/office/powerpoint/2010/main" val="36397345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fade">
                                      <p:cBhvr>
                                        <p:cTn id="11"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bIns="0" compatLnSpc="1" lIns="0" numCol="1" rIns="0" rtlCol="0" tIns="16933" vert="horz" wrap="square">
            <a:prstTxWarp prst="textNoShape">
              <a:avLst/>
            </a:prstTxWarp>
            <a:spAutoFit/>
          </a:bodyPr>
          <a:lstStyle>
            <a:lvl1pPr algn="ctr" defTabSz="457200" eaLnBrk="0" fontAlgn="base" hangingPunct="0" rtl="0">
              <a:spcBef>
                <a:spcPct val="0"/>
              </a:spcBef>
              <a:spcAft>
                <a:spcPct val="0"/>
              </a:spcAft>
              <a:defRPr kern="1200" sz="4400">
                <a:solidFill>
                  <a:schemeClr val="tx1"/>
                </a:solidFill>
                <a:latin charset="0" pitchFamily="18" typeface="Times New Roman"/>
                <a:ea charset="0" typeface="ＭＳ Ｐゴシック"/>
                <a:cs charset="0" pitchFamily="18" typeface="Times New Roman"/>
              </a:defRPr>
            </a:lvl1pPr>
            <a:lvl2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2pPr>
            <a:lvl3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3pPr>
            <a:lvl4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4pPr>
            <a:lvl5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5pPr>
            <a:lvl6pPr algn="ctr" defTabSz="457200" eaLnBrk="1" fontAlgn="base" hangingPunct="1"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eaLnBrk="1" fontAlgn="base" hangingPunct="1"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eaLnBrk="1" fontAlgn="base" hangingPunct="1"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eaLnBrk="1" fontAlgn="base" hangingPunct="1"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pPr indent="-993115" lvl="0" marL="1009201" marR="6773">
              <a:spcBef>
                <a:spcPts val="133"/>
              </a:spcBef>
              <a:defRPr/>
            </a:pPr>
            <a:r>
              <a:rPr dirty="0" lang="en-US" spc="-5" sz="5400">
                <a:solidFill>
                  <a:prstClr val="black"/>
                </a:solidFill>
                <a:latin charset="0" panose="02040503050406030204" pitchFamily="18" typeface="Cambria"/>
                <a:ea charset="0" panose="02040503050406030204" pitchFamily="18" typeface="Cambria"/>
              </a:rPr>
              <a:t>Seen this on the internet?</a:t>
            </a:r>
            <a:endParaRPr b="0" baseline="0" cap="none" dirty="0" i="0" kern="1200" kumimoji="0" lang="en-US" noProof="0" normalizeH="0" spc="0" strike="noStrike" sz="5400" u="none">
              <a:ln>
                <a:noFill/>
              </a:ln>
              <a:solidFill>
                <a:prstClr val="black"/>
              </a:solidFill>
              <a:effectLst/>
              <a:uLnTx/>
              <a:uFillTx/>
              <a:latin charset="0" panose="02040503050406030204" pitchFamily="18" typeface="Cambria"/>
              <a:ea charset="0" typeface="ＭＳ Ｐゴシック"/>
              <a:cs typeface="Calibri"/>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7" l="69" r="65" t="72"/>
          <a:stretch/>
        </p:blipFill>
        <p:spPr>
          <a:xfrm>
            <a:off x="1161875" y="1475719"/>
            <a:ext cx="6820249" cy="5344532"/>
          </a:xfrm>
          <a:prstGeom prst="rect">
            <a:avLst/>
          </a:prstGeom>
          <a:ln w="15875">
            <a:solidFill>
              <a:schemeClr val="bg1">
                <a:lumMod val="65000"/>
              </a:schemeClr>
            </a:solidFill>
          </a:ln>
        </p:spPr>
      </p:pic>
    </p:spTree>
    <p:extLst>
      <p:ext uri="{BB962C8B-B14F-4D97-AF65-F5344CB8AC3E}">
        <p14:creationId xmlns:p14="http://schemas.microsoft.com/office/powerpoint/2010/main" val="1588955433"/>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object 2"/>
          <p:cNvSpPr txBox="1"/>
          <p:nvPr/>
        </p:nvSpPr>
        <p:spPr>
          <a:xfrm>
            <a:off x="1159779" y="2122014"/>
            <a:ext cx="6824443" cy="1653658"/>
          </a:xfrm>
          <a:prstGeom prst="rect">
            <a:avLst/>
          </a:prstGeom>
        </p:spPr>
        <p:txBody>
          <a:bodyPr bIns="0" lIns="0" rIns="0" rtlCol="0" tIns="85725" vert="horz" wrap="square">
            <a:spAutoFit/>
          </a:bodyPr>
          <a:lstStyle/>
          <a:p>
            <a:pPr algn="l" defTabSz="457200" eaLnBrk="1" fontAlgn="base" hangingPunct="1" indent="0" latinLnBrk="0" lvl="0" marL="12700" marR="0" rtl="0">
              <a:lnSpc>
                <a:spcPct val="100000"/>
              </a:lnSpc>
              <a:spcBef>
                <a:spcPts val="675"/>
              </a:spcBef>
              <a:spcAft>
                <a:spcPct val="0"/>
              </a:spcAft>
              <a:buClrTx/>
              <a:buSzTx/>
              <a:buFontTx/>
              <a:buNone/>
              <a:tabLst>
                <a:tab algn="l" pos="354965"/>
                <a:tab algn="l" pos="355600"/>
              </a:tabLst>
              <a:defRPr/>
            </a:pPr>
            <a:r>
              <a:rPr b="0" baseline="0" cap="none" dirty="0" i="0" kern="1200" kumimoji="0" lang="en-US" noProof="0" normalizeH="0" spc="0" strike="noStrike" sz="3600" u="none">
                <a:ln>
                  <a:noFill/>
                </a:ln>
                <a:solidFill>
                  <a:prstClr val="black"/>
                </a:solidFill>
                <a:effectLst/>
                <a:uLnTx/>
                <a:uFillTx/>
                <a:latin charset="0" panose="02040503050406030204" pitchFamily="18" typeface="Cambria"/>
                <a:ea charset="0" panose="02040503050406030204" pitchFamily="18" typeface="Cambria"/>
                <a:cs typeface="Arial"/>
              </a:rPr>
              <a:t>“The</a:t>
            </a:r>
            <a:r>
              <a:rPr b="0" cap="none" dirty="0" i="0" kern="1200" kumimoji="0" lang="en-US" noProof="0" normalizeH="0" spc="0" strike="noStrike" sz="3600" u="none">
                <a:ln>
                  <a:noFill/>
                </a:ln>
                <a:solidFill>
                  <a:prstClr val="black"/>
                </a:solidFill>
                <a:effectLst/>
                <a:uLnTx/>
                <a:uFillTx/>
                <a:latin charset="0" panose="02040503050406030204" pitchFamily="18" typeface="Cambria"/>
                <a:ea charset="0" panose="02040503050406030204" pitchFamily="18" typeface="Cambria"/>
                <a:cs typeface="Arial"/>
              </a:rPr>
              <a:t> true size and physical shape of the Earth”  --social media, etc.</a:t>
            </a:r>
            <a:endParaRPr b="0" baseline="0" cap="none" dirty="0" i="0" kern="1200" kumimoji="0" lang="en-US"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Arial"/>
            </a:endParaRPr>
          </a:p>
          <a:p>
            <a:pPr algn="l" defTabSz="457200" eaLnBrk="1" fontAlgn="base" hangingPunct="1" indent="0" latinLnBrk="0" lvl="0" marL="12700" marR="0" rtl="0">
              <a:lnSpc>
                <a:spcPct val="100000"/>
              </a:lnSpc>
              <a:spcBef>
                <a:spcPts val="675"/>
              </a:spcBef>
              <a:spcAft>
                <a:spcPct val="0"/>
              </a:spcAft>
              <a:buClrTx/>
              <a:buSzTx/>
              <a:buFontTx/>
              <a:buNone/>
              <a:tabLst>
                <a:tab algn="l" pos="354965"/>
                <a:tab algn="l" pos="355600"/>
              </a:tabLst>
              <a:defRPr/>
            </a:pPr>
            <a:endParaRPr b="0" baseline="0" cap="none" dirty="0" i="0" kern="1200" kumimoji="0" noProof="0" normalizeH="0" spc="0" strike="noStrike" sz="2400" u="none">
              <a:ln>
                <a:noFill/>
              </a:ln>
              <a:solidFill>
                <a:prstClr val="black"/>
              </a:solidFill>
              <a:effectLst/>
              <a:uLnTx/>
              <a:uFillTx/>
              <a:latin charset="0" panose="02040503050406030204" pitchFamily="18" typeface="Cambria"/>
              <a:ea charset="0" panose="02040503050406030204" pitchFamily="18" typeface="Cambria"/>
              <a:cs typeface="Arial"/>
            </a:endParaRPr>
          </a:p>
        </p:txBody>
      </p:sp>
      <p:sp>
        <p:nvSpPr>
          <p:cNvPr id="4" name="TextBox 3"/>
          <p:cNvSpPr txBox="1"/>
          <p:nvPr/>
        </p:nvSpPr>
        <p:spPr>
          <a:xfrm>
            <a:off x="762000" y="4114056"/>
            <a:ext cx="1225015" cy="646331"/>
          </a:xfrm>
          <a:prstGeom prst="rect">
            <a:avLst/>
          </a:prstGeom>
          <a:noFill/>
        </p:spPr>
        <p:txBody>
          <a:bodyPr rtlCol="0" wrap="none">
            <a:spAutoFit/>
          </a:bodyPr>
          <a:lstStyle/>
          <a:p>
            <a:pPr algn="l"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3600" u="none">
                <a:ln>
                  <a:noFill/>
                </a:ln>
                <a:solidFill>
                  <a:prstClr val="black"/>
                </a:solidFill>
                <a:effectLst/>
                <a:uLnTx/>
                <a:uFillTx/>
                <a:latin charset="0" panose="02040503050406030204" pitchFamily="18" typeface="Cambria"/>
                <a:ea charset="0" panose="02040503050406030204" pitchFamily="18" typeface="Cambria"/>
                <a:cs typeface="+mn-cs"/>
              </a:rPr>
              <a:t>Nope</a:t>
            </a:r>
          </a:p>
        </p:txBody>
      </p:sp>
      <p:sp>
        <p:nvSpPr>
          <p:cNvPr id="7"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bIns="0" compatLnSpc="1" lIns="0" numCol="1" rIns="0" rtlCol="0" tIns="16933" vert="horz" wrap="square">
            <a:prstTxWarp prst="textNoShape">
              <a:avLst/>
            </a:prstTxWarp>
            <a:spAutoFit/>
          </a:bodyPr>
          <a:lstStyle>
            <a:lvl1pPr algn="ctr" defTabSz="457200" eaLnBrk="0" fontAlgn="base" hangingPunct="0" rtl="0">
              <a:spcBef>
                <a:spcPct val="0"/>
              </a:spcBef>
              <a:spcAft>
                <a:spcPct val="0"/>
              </a:spcAft>
              <a:defRPr kern="1200" sz="4400">
                <a:solidFill>
                  <a:schemeClr val="tx1"/>
                </a:solidFill>
                <a:latin charset="0" pitchFamily="18" typeface="Times New Roman"/>
                <a:ea charset="0" typeface="ＭＳ Ｐゴシック"/>
                <a:cs charset="0" pitchFamily="18" typeface="Times New Roman"/>
              </a:defRPr>
            </a:lvl1pPr>
            <a:lvl2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2pPr>
            <a:lvl3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3pPr>
            <a:lvl4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4pPr>
            <a:lvl5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5pPr>
            <a:lvl6pPr algn="ctr" defTabSz="457200" eaLnBrk="1" fontAlgn="base" hangingPunct="1"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eaLnBrk="1" fontAlgn="base" hangingPunct="1"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eaLnBrk="1" fontAlgn="base" hangingPunct="1"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eaLnBrk="1" fontAlgn="base" hangingPunct="1"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pPr indent="-993115" lvl="0" marL="1009201" marR="6773">
              <a:spcBef>
                <a:spcPts val="133"/>
              </a:spcBef>
              <a:defRPr/>
            </a:pPr>
            <a:r>
              <a:rPr dirty="0" lang="en-US" spc="-5" sz="5400">
                <a:solidFill>
                  <a:prstClr val="black"/>
                </a:solidFill>
                <a:latin charset="0" panose="02040503050406030204" pitchFamily="18" typeface="Cambria"/>
                <a:ea charset="0" panose="02040503050406030204" pitchFamily="18" typeface="Cambria"/>
              </a:rPr>
              <a:t>Geoid – an incorrect</a:t>
            </a:r>
            <a:r>
              <a:rPr b="0" baseline="0" cap="none" dirty="0" i="0" kern="1200" kumimoji="0" lang="en-US" noProof="0" normalizeH="0" spc="-5" strike="noStrike" sz="5400" u="none">
                <a:ln>
                  <a:noFill/>
                </a:ln>
                <a:solidFill>
                  <a:prstClr val="black"/>
                </a:solidFill>
                <a:effectLst/>
                <a:uLnTx/>
                <a:uFillTx/>
                <a:latin charset="0" panose="02040503050406030204" pitchFamily="18" typeface="Cambria"/>
                <a:ea charset="0" panose="02040503050406030204" pitchFamily="18" typeface="Cambria"/>
                <a:cs charset="0" pitchFamily="18" typeface="Times New Roman"/>
              </a:rPr>
              <a:t> definition</a:t>
            </a:r>
            <a:endParaRPr b="0" baseline="0" cap="none" dirty="0" i="0" kern="1200" kumimoji="0" lang="en-US" noProof="0" normalizeH="0" spc="0" strike="noStrike" sz="5400" u="none">
              <a:ln>
                <a:noFill/>
              </a:ln>
              <a:solidFill>
                <a:prstClr val="black"/>
              </a:solidFill>
              <a:effectLst/>
              <a:uLnTx/>
              <a:uFillTx/>
              <a:latin charset="0" panose="02040503050406030204" pitchFamily="18" typeface="Cambria"/>
              <a:ea charset="0" typeface="ＭＳ Ｐゴシック"/>
              <a:cs typeface="Calibri"/>
            </a:endParaRPr>
          </a:p>
        </p:txBody>
      </p:sp>
      <p:sp>
        <p:nvSpPr>
          <p:cNvPr id="3" name="&quot;No&quot; Symbol 2"/>
          <p:cNvSpPr/>
          <p:nvPr/>
        </p:nvSpPr>
        <p:spPr>
          <a:xfrm>
            <a:off x="2508308" y="1283517"/>
            <a:ext cx="3338819" cy="2936146"/>
          </a:xfrm>
          <a:prstGeom prst="noSmoking">
            <a:avLst>
              <a:gd fmla="val 10171" name="adj"/>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solidFill>
                <a:schemeClr val="tx1"/>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7" l="69" r="65" t="72"/>
          <a:stretch/>
        </p:blipFill>
        <p:spPr>
          <a:xfrm>
            <a:off x="5340214" y="3880574"/>
            <a:ext cx="3710884" cy="2907949"/>
          </a:xfrm>
          <a:prstGeom prst="rect">
            <a:avLst/>
          </a:prstGeom>
          <a:ln w="15875">
            <a:solidFill>
              <a:schemeClr val="bg1">
                <a:lumMod val="65000"/>
              </a:schemeClr>
            </a:solidFill>
          </a:ln>
        </p:spPr>
      </p:pic>
    </p:spTree>
    <p:extLst>
      <p:ext uri="{BB962C8B-B14F-4D97-AF65-F5344CB8AC3E}">
        <p14:creationId xmlns:p14="http://schemas.microsoft.com/office/powerpoint/2010/main" val="1800348247"/>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afterEffect" presetClass="entr" presetID="42" presetSubtype="0">
                                  <p:stCondLst>
                                    <p:cond delay="200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p:stCondLst>
                              <p:cond delay="3000"/>
                            </p:stCondLst>
                            <p:childTnLst>
                              <p:par>
                                <p:cTn fill="hold" grpId="0" id="11" nodeType="afterEffect" presetClass="entr" presetID="10"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fade" transition="in">
                                      <p:cBhvr>
                                        <p:cTn dur="500" id="13"/>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animBg="1" grpId="0" spid="3"/>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1" y="1658873"/>
            <a:ext cx="8686800" cy="2987356"/>
          </a:xfrm>
          <a:prstGeom prst="rect">
            <a:avLst/>
          </a:prstGeom>
        </p:spPr>
        <p:txBody>
          <a:bodyPr vert="horz" wrap="square" lIns="0" tIns="85725" rIns="0" bIns="0" rtlCol="0">
            <a:spAutoFit/>
          </a:bodyPr>
          <a:lstStyle/>
          <a:p>
            <a:pPr marL="12700">
              <a:lnSpc>
                <a:spcPct val="100000"/>
              </a:lnSpc>
              <a:spcBef>
                <a:spcPts val="675"/>
              </a:spcBef>
              <a:tabLst>
                <a:tab pos="354965" algn="l"/>
                <a:tab pos="355600" algn="l"/>
              </a:tabLst>
            </a:pPr>
            <a:r>
              <a:rPr lang="en-US" sz="3600" dirty="0">
                <a:latin typeface="Cambria" panose="02040503050406030204" pitchFamily="18" charset="0"/>
                <a:ea typeface="Cambria" panose="02040503050406030204" pitchFamily="18" charset="0"/>
                <a:cs typeface="Arial"/>
              </a:rPr>
              <a:t>“Equipotential surface of the Earth’s gravity field that approximates Mean Sea Level more closely.”</a:t>
            </a:r>
          </a:p>
          <a:p>
            <a:pPr marL="12700">
              <a:lnSpc>
                <a:spcPct val="100000"/>
              </a:lnSpc>
              <a:spcBef>
                <a:spcPts val="675"/>
              </a:spcBef>
              <a:tabLst>
                <a:tab pos="354965" algn="l"/>
                <a:tab pos="355600" algn="l"/>
              </a:tabLst>
            </a:pPr>
            <a:r>
              <a:rPr lang="en-US" sz="1500" dirty="0">
                <a:latin typeface="Cambria" panose="02040503050406030204" pitchFamily="18" charset="0"/>
                <a:ea typeface="Cambria" panose="02040503050406030204" pitchFamily="18" charset="0"/>
                <a:cs typeface="Arial"/>
              </a:rPr>
              <a:t>	-</a:t>
            </a:r>
            <a:r>
              <a:rPr lang="en-US" sz="1500" i="1" dirty="0">
                <a:latin typeface="Cambria" panose="02040503050406030204" pitchFamily="18" charset="0"/>
                <a:ea typeface="Cambria" panose="02040503050406030204" pitchFamily="18" charset="0"/>
              </a:rPr>
              <a:t>GPS for Land Surveyors</a:t>
            </a:r>
            <a:r>
              <a:rPr lang="en-US" sz="1500" dirty="0">
                <a:latin typeface="Cambria" panose="02040503050406030204" pitchFamily="18" charset="0"/>
                <a:ea typeface="Cambria" panose="02040503050406030204" pitchFamily="18" charset="0"/>
              </a:rPr>
              <a:t>, by Jan Van Sickle, 4th ed., CRC Press, Taylor &amp; Francis Group, 2015, p. 314.</a:t>
            </a:r>
            <a:endParaRPr lang="en-US" sz="1500" dirty="0">
              <a:latin typeface="Cambria" panose="02040503050406030204" pitchFamily="18" charset="0"/>
              <a:ea typeface="Cambria" panose="02040503050406030204" pitchFamily="18" charset="0"/>
              <a:cs typeface="Arial"/>
            </a:endParaRPr>
          </a:p>
          <a:p>
            <a:pPr marL="12700">
              <a:lnSpc>
                <a:spcPct val="100000"/>
              </a:lnSpc>
              <a:spcBef>
                <a:spcPts val="675"/>
              </a:spcBef>
              <a:tabLst>
                <a:tab pos="354965" algn="l"/>
                <a:tab pos="355600" algn="l"/>
              </a:tabLst>
            </a:pPr>
            <a:endParaRPr lang="en-US" sz="2400" dirty="0">
              <a:latin typeface="Cambria" panose="02040503050406030204" pitchFamily="18" charset="0"/>
              <a:ea typeface="Cambria" panose="02040503050406030204" pitchFamily="18" charset="0"/>
              <a:cs typeface="Arial"/>
            </a:endParaRPr>
          </a:p>
          <a:p>
            <a:pPr marL="12700">
              <a:lnSpc>
                <a:spcPct val="100000"/>
              </a:lnSpc>
              <a:spcBef>
                <a:spcPts val="675"/>
              </a:spcBef>
              <a:tabLst>
                <a:tab pos="354965" algn="l"/>
                <a:tab pos="355600" algn="l"/>
              </a:tabLst>
            </a:pPr>
            <a:endParaRPr sz="2400" dirty="0">
              <a:latin typeface="Cambria" panose="02040503050406030204" pitchFamily="18" charset="0"/>
              <a:ea typeface="Cambria" panose="02040503050406030204" pitchFamily="18" charset="0"/>
              <a:cs typeface="Arial"/>
            </a:endParaRPr>
          </a:p>
        </p:txBody>
      </p:sp>
      <p:sp>
        <p:nvSpPr>
          <p:cNvPr id="4" name="TextBox 3"/>
          <p:cNvSpPr txBox="1"/>
          <p:nvPr/>
        </p:nvSpPr>
        <p:spPr>
          <a:xfrm>
            <a:off x="762000" y="4114056"/>
            <a:ext cx="1721946" cy="523220"/>
          </a:xfrm>
          <a:prstGeom prst="rect">
            <a:avLst/>
          </a:prstGeom>
          <a:noFill/>
        </p:spPr>
        <p:txBody>
          <a:bodyPr wrap="none" rtlCol="0">
            <a:spAutoFit/>
          </a:bodyPr>
          <a:lstStyle/>
          <a:p>
            <a:r>
              <a:rPr lang="en-US" sz="2800" dirty="0" err="1">
                <a:latin typeface="Cambria" panose="02040503050406030204" pitchFamily="18" charset="0"/>
                <a:ea typeface="Cambria" panose="02040503050406030204" pitchFamily="18" charset="0"/>
              </a:rPr>
              <a:t>equi</a:t>
            </a:r>
            <a:r>
              <a:rPr lang="en-US" sz="2800" dirty="0">
                <a:latin typeface="Cambria" panose="02040503050406030204" pitchFamily="18" charset="0"/>
                <a:ea typeface="Cambria" panose="02040503050406030204" pitchFamily="18" charset="0"/>
              </a:rPr>
              <a:t>-huh?</a:t>
            </a:r>
          </a:p>
        </p:txBody>
      </p:sp>
      <p:sp>
        <p:nvSpPr>
          <p:cNvPr id="5" name="TextBox 4"/>
          <p:cNvSpPr txBox="1"/>
          <p:nvPr/>
        </p:nvSpPr>
        <p:spPr>
          <a:xfrm>
            <a:off x="2286000" y="4717341"/>
            <a:ext cx="3887667" cy="523220"/>
          </a:xfrm>
          <a:prstGeom prst="rect">
            <a:avLst/>
          </a:prstGeom>
          <a:noFill/>
        </p:spPr>
        <p:txBody>
          <a:bodyPr wrap="none" rtlCol="0">
            <a:spAutoFit/>
          </a:bodyPr>
          <a:lstStyle/>
          <a:p>
            <a:r>
              <a:rPr lang="en-US" sz="2800" dirty="0">
                <a:latin typeface="Cambria" panose="02040503050406030204" pitchFamily="18" charset="0"/>
                <a:ea typeface="Cambria" panose="02040503050406030204" pitchFamily="18" charset="0"/>
              </a:rPr>
              <a:t>More closely than what?</a:t>
            </a:r>
          </a:p>
        </p:txBody>
      </p:sp>
      <p:sp>
        <p:nvSpPr>
          <p:cNvPr id="7"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indent="-993115">
              <a:spcBef>
                <a:spcPts val="133"/>
              </a:spcBef>
            </a:pPr>
            <a:r>
              <a:rPr lang="en-US" sz="5400" spc="-5" dirty="0">
                <a:latin typeface="Cambria" panose="02040503050406030204" pitchFamily="18" charset="0"/>
                <a:ea typeface="Cambria" panose="02040503050406030204" pitchFamily="18" charset="0"/>
              </a:rPr>
              <a:t>One textbook geoid definition</a:t>
            </a:r>
            <a:endParaRPr lang="en-US" sz="5400" dirty="0">
              <a:latin typeface="Cambria" panose="02040503050406030204" pitchFamily="18" charset="0"/>
              <a:cs typeface="Calibri"/>
            </a:endParaRPr>
          </a:p>
        </p:txBody>
      </p:sp>
    </p:spTree>
    <p:extLst>
      <p:ext uri="{BB962C8B-B14F-4D97-AF65-F5344CB8AC3E}">
        <p14:creationId xmlns:p14="http://schemas.microsoft.com/office/powerpoint/2010/main" val="1874647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18000"/>
                            </p:stCondLst>
                            <p:childTnLst>
                              <p:par>
                                <p:cTn id="9" presetID="10" presetClass="entr" presetSubtype="0" fill="hold" grpId="0" nodeType="afterEffect">
                                  <p:stCondLst>
                                    <p:cond delay="17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1" y="1658873"/>
            <a:ext cx="8229600" cy="4603183"/>
          </a:xfrm>
          <a:prstGeom prst="rect">
            <a:avLst/>
          </a:prstGeom>
        </p:spPr>
        <p:txBody>
          <a:bodyPr vert="horz" wrap="square" lIns="0" tIns="85725" rIns="0" bIns="0" rtlCol="0">
            <a:spAutoFit/>
          </a:bodyPr>
          <a:lstStyle/>
          <a:p>
            <a:pPr marL="106363">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3600" dirty="0">
                <a:latin typeface="Cambria" panose="02040503050406030204" pitchFamily="18" charset="0"/>
                <a:ea typeface="Cambria" panose="02040503050406030204" pitchFamily="18" charset="0"/>
                <a:cs typeface="Arial" panose="020B0604020202020204" pitchFamily="34" charset="0"/>
              </a:rPr>
              <a:t>“The equipotential surface of the Earth's gravity field which best fits, in a least squares sense, global Mean Sea Level.”</a:t>
            </a:r>
          </a:p>
          <a:p>
            <a:pPr marL="12700" lvl="0">
              <a:spcBef>
                <a:spcPts val="675"/>
              </a:spcBef>
              <a:tabLst>
                <a:tab pos="354965" algn="l"/>
                <a:tab pos="355600" algn="l"/>
              </a:tabLst>
            </a:pPr>
            <a:r>
              <a:rPr lang="en-US" dirty="0">
                <a:solidFill>
                  <a:prstClr val="black"/>
                </a:solidFill>
                <a:latin typeface="Cambria" panose="02040503050406030204" pitchFamily="18" charset="0"/>
                <a:ea typeface="Cambria" panose="02040503050406030204" pitchFamily="18" charset="0"/>
                <a:cs typeface="Arial"/>
              </a:rPr>
              <a:t>	-</a:t>
            </a:r>
            <a:r>
              <a:rPr lang="en-US" i="1" dirty="0">
                <a:solidFill>
                  <a:prstClr val="black"/>
                </a:solidFill>
                <a:latin typeface="Cambria" panose="02040503050406030204" pitchFamily="18" charset="0"/>
                <a:ea typeface="Cambria" panose="02040503050406030204" pitchFamily="18" charset="0"/>
              </a:rPr>
              <a:t>website of the National Geodetic Survey </a:t>
            </a:r>
            <a:endParaRPr lang="en-US" dirty="0">
              <a:solidFill>
                <a:prstClr val="black"/>
              </a:solidFill>
              <a:latin typeface="Cambria" panose="02040503050406030204" pitchFamily="18" charset="0"/>
              <a:ea typeface="Cambria" panose="02040503050406030204" pitchFamily="18" charset="0"/>
              <a:cs typeface="Arial"/>
            </a:endParaRPr>
          </a:p>
          <a:p>
            <a:pPr marL="106363">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altLang="en-US" sz="3600" i="1" dirty="0">
              <a:latin typeface="Cambria" panose="02040503050406030204" pitchFamily="18" charset="0"/>
              <a:ea typeface="Cambria" panose="02040503050406030204" pitchFamily="18" charset="0"/>
              <a:cs typeface="Arial" panose="020B0604020202020204" pitchFamily="34" charset="0"/>
            </a:endParaRPr>
          </a:p>
          <a:p>
            <a:pPr marL="106363">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3600" dirty="0">
                <a:latin typeface="Cambria" panose="02040503050406030204" pitchFamily="18" charset="0"/>
                <a:ea typeface="Cambria" panose="02040503050406030204" pitchFamily="18" charset="0"/>
                <a:cs typeface="Arial" panose="020B0604020202020204" pitchFamily="34" charset="0"/>
              </a:rPr>
              <a:t>A surface of constant geopotential.</a:t>
            </a:r>
          </a:p>
          <a:p>
            <a:pPr marL="12700" lvl="0">
              <a:spcBef>
                <a:spcPts val="675"/>
              </a:spcBef>
              <a:tabLst>
                <a:tab pos="354965" algn="l"/>
                <a:tab pos="355600" algn="l"/>
              </a:tabLst>
            </a:pPr>
            <a:r>
              <a:rPr lang="en-US" dirty="0">
                <a:solidFill>
                  <a:prstClr val="black"/>
                </a:solidFill>
                <a:latin typeface="Cambria" panose="02040503050406030204" pitchFamily="18" charset="0"/>
                <a:ea typeface="Cambria" panose="02040503050406030204" pitchFamily="18" charset="0"/>
                <a:cs typeface="Arial"/>
              </a:rPr>
              <a:t>	-</a:t>
            </a:r>
            <a:r>
              <a:rPr lang="en-US" i="1" dirty="0">
                <a:solidFill>
                  <a:prstClr val="black"/>
                </a:solidFill>
                <a:latin typeface="Cambria" panose="02040503050406030204" pitchFamily="18" charset="0"/>
                <a:ea typeface="Cambria" panose="02040503050406030204" pitchFamily="18" charset="0"/>
              </a:rPr>
              <a:t>some lecture notes of mine… </a:t>
            </a:r>
            <a:endParaRPr lang="en-US" dirty="0">
              <a:solidFill>
                <a:prstClr val="black"/>
              </a:solidFill>
              <a:latin typeface="Cambria" panose="02040503050406030204" pitchFamily="18" charset="0"/>
              <a:ea typeface="Cambria" panose="02040503050406030204" pitchFamily="18" charset="0"/>
              <a:cs typeface="Arial"/>
            </a:endParaRPr>
          </a:p>
          <a:p>
            <a:pPr marL="106363">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altLang="en-US" sz="3600" dirty="0">
              <a:latin typeface="Cambria" panose="02040503050406030204" pitchFamily="18" charset="0"/>
              <a:ea typeface="Cambria" panose="02040503050406030204" pitchFamily="18" charset="0"/>
              <a:cs typeface="Arial" panose="020B0604020202020204" pitchFamily="34" charset="0"/>
            </a:endParaRPr>
          </a:p>
          <a:p>
            <a:pPr marL="12700">
              <a:lnSpc>
                <a:spcPct val="100000"/>
              </a:lnSpc>
              <a:spcBef>
                <a:spcPts val="675"/>
              </a:spcBef>
              <a:tabLst>
                <a:tab pos="354965" algn="l"/>
                <a:tab pos="355600" algn="l"/>
              </a:tabLst>
            </a:pPr>
            <a:endParaRPr sz="2400" dirty="0">
              <a:latin typeface="Cambria" panose="02040503050406030204" pitchFamily="18" charset="0"/>
              <a:ea typeface="Cambria" panose="02040503050406030204" pitchFamily="18" charset="0"/>
              <a:cs typeface="Arial"/>
            </a:endParaRPr>
          </a:p>
        </p:txBody>
      </p:sp>
      <p:sp>
        <p:nvSpPr>
          <p:cNvPr id="5"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indent="-993115">
              <a:spcBef>
                <a:spcPts val="133"/>
              </a:spcBef>
            </a:pPr>
            <a:r>
              <a:rPr lang="en-US" sz="5400" spc="-7" dirty="0">
                <a:latin typeface="Cambria" panose="02040503050406030204" pitchFamily="18" charset="0"/>
                <a:cs typeface="Calibri"/>
              </a:rPr>
              <a:t>Two more geoid definitions</a:t>
            </a:r>
            <a:endParaRPr lang="en-US" sz="5400" dirty="0">
              <a:latin typeface="Cambria" panose="02040503050406030204" pitchFamily="18" charset="0"/>
              <a:cs typeface="Calibri"/>
            </a:endParaRPr>
          </a:p>
        </p:txBody>
      </p:sp>
    </p:spTree>
    <p:extLst>
      <p:ext uri="{BB962C8B-B14F-4D97-AF65-F5344CB8AC3E}">
        <p14:creationId xmlns:p14="http://schemas.microsoft.com/office/powerpoint/2010/main" val="112927207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4"/>
            <a:ext cx="8739769" cy="4851245"/>
          </a:xfrm>
          <a:prstGeom prst="rect">
            <a:avLst/>
          </a:prstGeom>
        </p:spPr>
        <p:txBody>
          <a:bodyPr vert="horz" wrap="square" lIns="0" tIns="97790" rIns="0" bIns="0" rtlCol="0">
            <a:noAutofit/>
          </a:bodyPr>
          <a:lstStyle/>
          <a:p>
            <a:pPr marL="114300" lvl="1">
              <a:spcBef>
                <a:spcPts val="670"/>
              </a:spcBef>
            </a:pPr>
            <a:r>
              <a:rPr lang="en-US" sz="3200" spc="-5" dirty="0">
                <a:uFill>
                  <a:solidFill>
                    <a:srgbClr val="000000"/>
                  </a:solidFill>
                </a:uFill>
                <a:latin typeface="Cambria" panose="02040503050406030204" pitchFamily="18" charset="0"/>
                <a:cs typeface="Calibri"/>
              </a:rPr>
              <a:t>“The geoid is the equipotential surface that most closely coincides with the undisturbed mean sea level (and its continuation through the continents).”</a:t>
            </a:r>
          </a:p>
          <a:p>
            <a:pPr marL="685800" lvl="2">
              <a:spcBef>
                <a:spcPts val="670"/>
              </a:spcBef>
            </a:pPr>
            <a:r>
              <a:rPr lang="en-US" i="1" spc="-5" dirty="0">
                <a:uFill>
                  <a:solidFill>
                    <a:srgbClr val="000000"/>
                  </a:solidFill>
                </a:uFill>
                <a:latin typeface="Cambria" panose="02040503050406030204" pitchFamily="18" charset="0"/>
                <a:cs typeface="Calibri"/>
              </a:rPr>
              <a:t>- </a:t>
            </a:r>
            <a:r>
              <a:rPr lang="en-US" i="1" spc="-5" dirty="0" err="1">
                <a:uFill>
                  <a:solidFill>
                    <a:srgbClr val="000000"/>
                  </a:solidFill>
                </a:uFill>
                <a:latin typeface="Cambria" panose="02040503050406030204" pitchFamily="18" charset="0"/>
                <a:cs typeface="Calibri"/>
              </a:rPr>
              <a:t>Sjöberg</a:t>
            </a:r>
            <a:r>
              <a:rPr lang="en-US" i="1" spc="-5" dirty="0">
                <a:uFill>
                  <a:solidFill>
                    <a:srgbClr val="000000"/>
                  </a:solidFill>
                </a:uFill>
                <a:latin typeface="Cambria" panose="02040503050406030204" pitchFamily="18" charset="0"/>
                <a:cs typeface="Calibri"/>
              </a:rPr>
              <a:t>, L. E., &amp; </a:t>
            </a:r>
            <a:r>
              <a:rPr lang="en-US" i="1" spc="-5" dirty="0" err="1">
                <a:uFill>
                  <a:solidFill>
                    <a:srgbClr val="000000"/>
                  </a:solidFill>
                </a:uFill>
                <a:latin typeface="Cambria" panose="02040503050406030204" pitchFamily="18" charset="0"/>
                <a:cs typeface="Calibri"/>
              </a:rPr>
              <a:t>Bagherbandi</a:t>
            </a:r>
            <a:r>
              <a:rPr lang="en-US" i="1" spc="-5" dirty="0">
                <a:uFill>
                  <a:solidFill>
                    <a:srgbClr val="000000"/>
                  </a:solidFill>
                </a:uFill>
                <a:latin typeface="Cambria" panose="02040503050406030204" pitchFamily="18" charset="0"/>
                <a:cs typeface="Calibri"/>
              </a:rPr>
              <a:t>, M. (2017). Gravity Inversion and Integration, Theory and Applications in Geodesy and Geophysics. Springer.</a:t>
            </a:r>
          </a:p>
          <a:p>
            <a:pPr lvl="1" indent="-228600">
              <a:spcBef>
                <a:spcPts val="545"/>
              </a:spcBef>
              <a:buFont typeface="Arial" panose="020B0604020202020204" pitchFamily="34" charset="0"/>
              <a:buChar char="•"/>
            </a:pPr>
            <a:endParaRPr lang="en-US" sz="3000" spc="-5" dirty="0">
              <a:uFill>
                <a:solidFill>
                  <a:srgbClr val="000000"/>
                </a:solidFill>
              </a:uFill>
              <a:latin typeface="Cambria" panose="02040503050406030204" pitchFamily="18" charset="0"/>
              <a:cs typeface="Calibri"/>
            </a:endParaRPr>
          </a:p>
          <a:p>
            <a:pPr lvl="1" indent="-228600">
              <a:spcBef>
                <a:spcPts val="545"/>
              </a:spcBef>
              <a:buFont typeface="Arial" panose="020B0604020202020204" pitchFamily="34" charset="0"/>
              <a:buChar char="•"/>
            </a:pPr>
            <a:r>
              <a:rPr lang="en-US" sz="3000" spc="-5" dirty="0">
                <a:uFill>
                  <a:solidFill>
                    <a:srgbClr val="000000"/>
                  </a:solidFill>
                </a:uFill>
                <a:latin typeface="Cambria" panose="02040503050406030204" pitchFamily="18" charset="0"/>
                <a:cs typeface="Calibri"/>
              </a:rPr>
              <a:t>equipotential – equal potential</a:t>
            </a:r>
          </a:p>
          <a:p>
            <a:pPr lvl="1" indent="-228600">
              <a:spcBef>
                <a:spcPts val="545"/>
              </a:spcBef>
              <a:buFont typeface="Arial" panose="020B0604020202020204" pitchFamily="34" charset="0"/>
              <a:buChar char="•"/>
            </a:pPr>
            <a:endParaRPr lang="en-US" sz="3000" spc="-5" dirty="0">
              <a:uFill>
                <a:solidFill>
                  <a:srgbClr val="000000"/>
                </a:solidFill>
              </a:uFill>
              <a:latin typeface="Cambria" panose="02040503050406030204" pitchFamily="18" charset="0"/>
              <a:cs typeface="Calibri"/>
            </a:endParaRPr>
          </a:p>
          <a:p>
            <a:pPr lvl="1" indent="-228600">
              <a:spcBef>
                <a:spcPts val="545"/>
              </a:spcBef>
              <a:buFont typeface="Arial" panose="020B0604020202020204" pitchFamily="34" charset="0"/>
              <a:buChar char="•"/>
            </a:pPr>
            <a:r>
              <a:rPr lang="en-US" sz="3000" spc="-5" dirty="0">
                <a:uFill>
                  <a:solidFill>
                    <a:srgbClr val="000000"/>
                  </a:solidFill>
                </a:uFill>
                <a:latin typeface="Cambria" panose="02040503050406030204" pitchFamily="18" charset="0"/>
                <a:cs typeface="Calibri"/>
              </a:rPr>
              <a:t>potential – as in energy… or gravitational pull</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indent="-993115">
              <a:spcBef>
                <a:spcPts val="133"/>
              </a:spcBef>
            </a:pPr>
            <a:r>
              <a:rPr lang="en-US" sz="5400" spc="-7" dirty="0">
                <a:latin typeface="Cambria" panose="02040503050406030204" pitchFamily="18" charset="0"/>
                <a:cs typeface="Calibri"/>
              </a:rPr>
              <a:t>My favorite </a:t>
            </a:r>
            <a:r>
              <a:rPr lang="en-US" sz="5400" spc="-7" dirty="0" err="1">
                <a:latin typeface="Cambria" panose="02040503050406030204" pitchFamily="18" charset="0"/>
                <a:cs typeface="Calibri"/>
              </a:rPr>
              <a:t>verbage</a:t>
            </a:r>
            <a:endParaRPr lang="en-US" sz="5400" dirty="0">
              <a:latin typeface="Cambria" panose="02040503050406030204" pitchFamily="18" charset="0"/>
              <a:cs typeface="Calibri"/>
            </a:endParaRPr>
          </a:p>
        </p:txBody>
      </p:sp>
    </p:spTree>
    <p:extLst>
      <p:ext uri="{BB962C8B-B14F-4D97-AF65-F5344CB8AC3E}">
        <p14:creationId xmlns:p14="http://schemas.microsoft.com/office/powerpoint/2010/main" val="29684560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1" y="1658873"/>
            <a:ext cx="8229600" cy="4603183"/>
          </a:xfrm>
          <a:prstGeom prst="rect">
            <a:avLst/>
          </a:prstGeom>
        </p:spPr>
        <p:txBody>
          <a:bodyPr vert="horz" wrap="square" lIns="0" tIns="85725" rIns="0" bIns="0" rtlCol="0">
            <a:spAutoFit/>
          </a:bodyPr>
          <a:lstStyle/>
          <a:p>
            <a:pPr marL="106363">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3600" dirty="0">
                <a:latin typeface="Cambria" panose="02040503050406030204" pitchFamily="18" charset="0"/>
                <a:ea typeface="Cambria" panose="02040503050406030204" pitchFamily="18" charset="0"/>
                <a:cs typeface="Arial" panose="020B0604020202020204" pitchFamily="34" charset="0"/>
              </a:rPr>
              <a:t>It is </a:t>
            </a:r>
            <a:r>
              <a:rPr lang="en-US" altLang="en-US" sz="3600" b="1" dirty="0">
                <a:latin typeface="Cambria" panose="02040503050406030204" pitchFamily="18" charset="0"/>
                <a:ea typeface="Cambria" panose="02040503050406030204" pitchFamily="18" charset="0"/>
                <a:cs typeface="Arial" panose="020B0604020202020204" pitchFamily="34" charset="0"/>
              </a:rPr>
              <a:t>not</a:t>
            </a:r>
            <a:r>
              <a:rPr lang="en-US" altLang="en-US" sz="3600" dirty="0">
                <a:latin typeface="Cambria" panose="02040503050406030204" pitchFamily="18" charset="0"/>
                <a:ea typeface="Cambria" panose="02040503050406030204" pitchFamily="18" charset="0"/>
                <a:cs typeface="Arial" panose="020B0604020202020204" pitchFamily="34" charset="0"/>
              </a:rPr>
              <a:t> uniform, both strength and direction vary.</a:t>
            </a:r>
          </a:p>
          <a:p>
            <a:pPr marL="106363">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altLang="en-US" sz="3600" dirty="0">
              <a:latin typeface="Cambria" panose="02040503050406030204" pitchFamily="18" charset="0"/>
              <a:ea typeface="Cambria" panose="02040503050406030204" pitchFamily="18" charset="0"/>
              <a:cs typeface="Arial" panose="020B0604020202020204" pitchFamily="34" charset="0"/>
            </a:endParaRPr>
          </a:p>
          <a:p>
            <a:pPr marL="106363">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3600" dirty="0">
                <a:latin typeface="Cambria" panose="02040503050406030204" pitchFamily="18" charset="0"/>
                <a:ea typeface="Cambria" panose="02040503050406030204" pitchFamily="18" charset="0"/>
                <a:cs typeface="Arial" panose="020B0604020202020204" pitchFamily="34" charset="0"/>
              </a:rPr>
              <a:t>Can be defined by a vector </a:t>
            </a:r>
          </a:p>
          <a:p>
            <a:pPr marL="106363">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3600" dirty="0">
                <a:latin typeface="Cambria" panose="02040503050406030204" pitchFamily="18" charset="0"/>
                <a:ea typeface="Cambria" panose="02040503050406030204" pitchFamily="18" charset="0"/>
                <a:cs typeface="Arial" panose="020B0604020202020204" pitchFamily="34" charset="0"/>
              </a:rPr>
              <a:t>	-distance (from ellipsoid) and direction</a:t>
            </a:r>
          </a:p>
          <a:p>
            <a:pPr marL="106363">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altLang="en-US" sz="3600" dirty="0">
              <a:latin typeface="Cambria" panose="02040503050406030204" pitchFamily="18" charset="0"/>
              <a:ea typeface="Cambria" panose="02040503050406030204" pitchFamily="18" charset="0"/>
              <a:cs typeface="Arial" panose="020B0604020202020204" pitchFamily="34" charset="0"/>
            </a:endParaRPr>
          </a:p>
          <a:p>
            <a:pPr marL="106363">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altLang="en-US" sz="3600" dirty="0">
              <a:latin typeface="Cambria" panose="02040503050406030204" pitchFamily="18" charset="0"/>
              <a:ea typeface="Cambria" panose="02040503050406030204" pitchFamily="18" charset="0"/>
              <a:cs typeface="Arial" panose="020B0604020202020204" pitchFamily="34" charset="0"/>
            </a:endParaRPr>
          </a:p>
          <a:p>
            <a:pPr marL="106363">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altLang="en-US" sz="3600" dirty="0">
              <a:latin typeface="Cambria" panose="02040503050406030204" pitchFamily="18" charset="0"/>
              <a:ea typeface="Cambria" panose="02040503050406030204" pitchFamily="18" charset="0"/>
              <a:cs typeface="Arial" panose="020B0604020202020204" pitchFamily="34" charset="0"/>
            </a:endParaRPr>
          </a:p>
        </p:txBody>
      </p:sp>
      <p:sp>
        <p:nvSpPr>
          <p:cNvPr id="5"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indent="-993115">
              <a:spcBef>
                <a:spcPts val="133"/>
              </a:spcBef>
            </a:pPr>
            <a:r>
              <a:rPr lang="en-US" sz="5400" spc="-7" dirty="0">
                <a:latin typeface="Cambria" panose="02040503050406030204" pitchFamily="18" charset="0"/>
                <a:cs typeface="Calibri"/>
              </a:rPr>
              <a:t>Gravitational Pull</a:t>
            </a:r>
            <a:endParaRPr lang="en-US" sz="5400" dirty="0">
              <a:latin typeface="Cambria" panose="02040503050406030204" pitchFamily="18" charset="0"/>
              <a:cs typeface="Calibri"/>
            </a:endParaRPr>
          </a:p>
        </p:txBody>
      </p:sp>
    </p:spTree>
    <p:extLst>
      <p:ext uri="{BB962C8B-B14F-4D97-AF65-F5344CB8AC3E}">
        <p14:creationId xmlns:p14="http://schemas.microsoft.com/office/powerpoint/2010/main" val="161134199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AFFDA6A9-1C45-4D78-B952-3B75952DB5C4}"/>
              </a:ext>
            </a:extLst>
          </p:cNvPr>
          <p:cNvSpPr txBox="1">
            <a:spLocks/>
          </p:cNvSpPr>
          <p:nvPr/>
        </p:nvSpPr>
        <p:spPr>
          <a:xfrm>
            <a:off x="0" y="457200"/>
            <a:ext cx="9144000" cy="9144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b="1" dirty="0">
                <a:latin typeface="Cambria" panose="02040503050406030204" pitchFamily="18" charset="0"/>
                <a:ea typeface="Cambria" panose="02040503050406030204" pitchFamily="18" charset="0"/>
              </a:rPr>
              <a:t>Modernizing the NSRS means:</a:t>
            </a:r>
          </a:p>
        </p:txBody>
      </p:sp>
      <p:sp>
        <p:nvSpPr>
          <p:cNvPr id="5" name="Content Placeholder 10">
            <a:extLst>
              <a:ext uri="{FF2B5EF4-FFF2-40B4-BE49-F238E27FC236}">
                <a16:creationId xmlns:a16="http://schemas.microsoft.com/office/drawing/2014/main" id="{123694CD-8652-4FD2-B506-FBF0B0688DBD}"/>
              </a:ext>
            </a:extLst>
          </p:cNvPr>
          <p:cNvSpPr txBox="1">
            <a:spLocks/>
          </p:cNvSpPr>
          <p:nvPr/>
        </p:nvSpPr>
        <p:spPr>
          <a:xfrm>
            <a:off x="361336" y="1371600"/>
            <a:ext cx="8421329" cy="4846320"/>
          </a:xfrm>
          <a:prstGeom prst="rect">
            <a:avLst/>
          </a:prstGeom>
        </p:spPr>
        <p:txBody>
          <a:bodyPr>
            <a:normAutofit fontScale="92500" lnSpcReduction="10000"/>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a:latin typeface="Cambria" panose="02040503050406030204" pitchFamily="18" charset="0"/>
                <a:ea typeface="Cambria" panose="02040503050406030204" pitchFamily="18" charset="0"/>
              </a:rPr>
              <a:t>Updating </a:t>
            </a:r>
            <a:r>
              <a:rPr lang="en-US" b="1" i="1" dirty="0">
                <a:latin typeface="Cambria" panose="02040503050406030204" pitchFamily="18" charset="0"/>
                <a:ea typeface="Cambria" panose="02040503050406030204" pitchFamily="18" charset="0"/>
              </a:rPr>
              <a:t>all</a:t>
            </a:r>
            <a:r>
              <a:rPr lang="en-US" dirty="0">
                <a:latin typeface="Cambria" panose="02040503050406030204" pitchFamily="18" charset="0"/>
                <a:ea typeface="Cambria" panose="02040503050406030204" pitchFamily="18" charset="0"/>
              </a:rPr>
              <a:t> NSRS coordinates</a:t>
            </a:r>
          </a:p>
          <a:p>
            <a:pPr lvl="1">
              <a:defRPr/>
            </a:pPr>
            <a:r>
              <a:rPr lang="en-US" dirty="0">
                <a:latin typeface="Cambria" panose="02040503050406030204" pitchFamily="18" charset="0"/>
                <a:ea typeface="Cambria" panose="02040503050406030204" pitchFamily="18" charset="0"/>
              </a:rPr>
              <a:t>Replace existing datums with new datums</a:t>
            </a:r>
          </a:p>
          <a:p>
            <a:pPr lvl="1">
              <a:defRPr/>
            </a:pPr>
            <a:r>
              <a:rPr lang="en-US" dirty="0">
                <a:latin typeface="Cambria" panose="02040503050406030204" pitchFamily="18" charset="0"/>
                <a:ea typeface="Cambria" panose="02040503050406030204" pitchFamily="18" charset="0"/>
              </a:rPr>
              <a:t>Replacing </a:t>
            </a:r>
            <a:r>
              <a:rPr lang="en-US" i="1" dirty="0">
                <a:latin typeface="Cambria" panose="02040503050406030204" pitchFamily="18" charset="0"/>
                <a:ea typeface="Cambria" panose="02040503050406030204" pitchFamily="18" charset="0"/>
              </a:rPr>
              <a:t>existing</a:t>
            </a:r>
            <a:r>
              <a:rPr lang="en-US" dirty="0">
                <a:latin typeface="Cambria" panose="02040503050406030204" pitchFamily="18" charset="0"/>
                <a:ea typeface="Cambria" panose="02040503050406030204" pitchFamily="18" charset="0"/>
              </a:rPr>
              <a:t> State Plane with </a:t>
            </a:r>
            <a:r>
              <a:rPr lang="en-US" b="1" i="1" dirty="0">
                <a:latin typeface="Cambria" panose="02040503050406030204" pitchFamily="18" charset="0"/>
                <a:ea typeface="Cambria" panose="02040503050406030204" pitchFamily="18" charset="0"/>
              </a:rPr>
              <a:t>new</a:t>
            </a:r>
            <a:r>
              <a:rPr lang="en-US" dirty="0">
                <a:latin typeface="Cambria" panose="02040503050406030204" pitchFamily="18" charset="0"/>
                <a:ea typeface="Cambria" panose="02040503050406030204" pitchFamily="18" charset="0"/>
              </a:rPr>
              <a:t> State Plane </a:t>
            </a:r>
          </a:p>
          <a:p>
            <a:pPr lvl="1">
              <a:defRPr/>
            </a:pPr>
            <a:r>
              <a:rPr lang="en-US" dirty="0">
                <a:latin typeface="Cambria" panose="02040503050406030204" pitchFamily="18" charset="0"/>
                <a:ea typeface="Cambria" panose="02040503050406030204" pitchFamily="18" charset="0"/>
              </a:rPr>
              <a:t>Accounting for coordinates changing with time</a:t>
            </a:r>
          </a:p>
          <a:p>
            <a:pPr>
              <a:defRPr/>
            </a:pPr>
            <a:r>
              <a:rPr lang="en-US" dirty="0">
                <a:latin typeface="Cambria" panose="02040503050406030204" pitchFamily="18" charset="0"/>
                <a:ea typeface="Cambria" panose="02040503050406030204" pitchFamily="18" charset="0"/>
              </a:rPr>
              <a:t>Improving NGS products and services</a:t>
            </a:r>
          </a:p>
          <a:p>
            <a:pPr>
              <a:defRPr/>
            </a:pPr>
            <a:r>
              <a:rPr lang="en-US" dirty="0">
                <a:latin typeface="Cambria" panose="02040503050406030204" pitchFamily="18" charset="0"/>
                <a:ea typeface="Cambria" panose="02040503050406030204" pitchFamily="18" charset="0"/>
              </a:rPr>
              <a:t>Simplifying customer contributions</a:t>
            </a:r>
          </a:p>
          <a:p>
            <a:pPr>
              <a:defRPr/>
            </a:pPr>
            <a:r>
              <a:rPr lang="en-US" dirty="0">
                <a:latin typeface="Cambria" panose="02040503050406030204" pitchFamily="18" charset="0"/>
                <a:ea typeface="Cambria" panose="02040503050406030204" pitchFamily="18" charset="0"/>
              </a:rPr>
              <a:t>Making the NSRS:</a:t>
            </a:r>
          </a:p>
          <a:p>
            <a:pPr lvl="1">
              <a:defRPr/>
            </a:pPr>
            <a:r>
              <a:rPr lang="en-US" b="1" i="1" dirty="0">
                <a:latin typeface="Cambria" panose="02040503050406030204" pitchFamily="18" charset="0"/>
                <a:ea typeface="Cambria" panose="02040503050406030204" pitchFamily="18" charset="0"/>
              </a:rPr>
              <a:t>More</a:t>
            </a:r>
            <a:r>
              <a:rPr lang="en-US" dirty="0">
                <a:latin typeface="Cambria" panose="02040503050406030204" pitchFamily="18" charset="0"/>
                <a:ea typeface="Cambria" panose="02040503050406030204" pitchFamily="18" charset="0"/>
              </a:rPr>
              <a:t> accurate</a:t>
            </a:r>
          </a:p>
          <a:p>
            <a:pPr lvl="1">
              <a:defRPr/>
            </a:pPr>
            <a:r>
              <a:rPr lang="en-US" b="1" i="1" dirty="0">
                <a:latin typeface="Cambria" panose="02040503050406030204" pitchFamily="18" charset="0"/>
                <a:ea typeface="Cambria" panose="02040503050406030204" pitchFamily="18" charset="0"/>
              </a:rPr>
              <a:t>More</a:t>
            </a:r>
            <a:r>
              <a:rPr lang="en-US" dirty="0">
                <a:latin typeface="Cambria" panose="02040503050406030204" pitchFamily="18" charset="0"/>
                <a:ea typeface="Cambria" panose="02040503050406030204" pitchFamily="18" charset="0"/>
              </a:rPr>
              <a:t> accessible</a:t>
            </a:r>
          </a:p>
          <a:p>
            <a:pPr lvl="1">
              <a:defRPr/>
            </a:pPr>
            <a:r>
              <a:rPr lang="en-US" b="1" i="1" dirty="0">
                <a:latin typeface="Cambria" panose="02040503050406030204" pitchFamily="18" charset="0"/>
                <a:ea typeface="Cambria" panose="02040503050406030204" pitchFamily="18" charset="0"/>
              </a:rPr>
              <a:t>More</a:t>
            </a:r>
            <a:r>
              <a:rPr lang="en-US" dirty="0">
                <a:latin typeface="Cambria" panose="02040503050406030204" pitchFamily="18" charset="0"/>
                <a:ea typeface="Cambria" panose="02040503050406030204" pitchFamily="18" charset="0"/>
              </a:rPr>
              <a:t> efficient</a:t>
            </a:r>
          </a:p>
        </p:txBody>
      </p:sp>
      <p:sp>
        <p:nvSpPr>
          <p:cNvPr id="7" name="Rectangle 6">
            <a:extLst>
              <a:ext uri="{FF2B5EF4-FFF2-40B4-BE49-F238E27FC236}">
                <a16:creationId xmlns:a16="http://schemas.microsoft.com/office/drawing/2014/main" id="{951DEC2B-4045-482E-8EC3-D210E2D0A0E8}"/>
              </a:ext>
            </a:extLst>
          </p:cNvPr>
          <p:cNvSpPr/>
          <p:nvPr/>
        </p:nvSpPr>
        <p:spPr>
          <a:xfrm rot="20193485">
            <a:off x="5533775" y="4122619"/>
            <a:ext cx="2922595" cy="2246769"/>
          </a:xfrm>
          <a:prstGeom prst="rect">
            <a:avLst/>
          </a:prstGeom>
          <a:noFill/>
        </p:spPr>
        <p:txBody>
          <a:bodyPr wrap="none" lIns="91440" tIns="45720" rIns="91440" bIns="45720">
            <a:spAutoFit/>
          </a:bodyPr>
          <a:lstStyle/>
          <a:p>
            <a:pPr algn="ctr" defTabSz="914400"/>
            <a:r>
              <a:rPr lang="en-US" sz="4400" b="1" kern="0" dirty="0">
                <a:ln w="22225">
                  <a:solidFill>
                    <a:srgbClr val="C0504D"/>
                  </a:solidFill>
                  <a:prstDash val="solid"/>
                </a:ln>
                <a:solidFill>
                  <a:srgbClr val="C0504D">
                    <a:lumMod val="40000"/>
                    <a:lumOff val="60000"/>
                  </a:srgbClr>
                </a:solidFill>
                <a:effectLst>
                  <a:outerShdw blurRad="38100" dist="38100" dir="2700000" algn="tl">
                    <a:srgbClr val="000000">
                      <a:alpha val="43137"/>
                    </a:srgbClr>
                  </a:outerShdw>
                </a:effectLst>
                <a:latin typeface="Arial"/>
                <a:cs typeface="Arial"/>
                <a:sym typeface="Arial"/>
              </a:rPr>
              <a:t>Rollout in</a:t>
            </a:r>
          </a:p>
          <a:p>
            <a:pPr algn="ctr" defTabSz="914400"/>
            <a:r>
              <a:rPr lang="en-US" sz="9600" b="1" kern="0" dirty="0">
                <a:ln w="22225">
                  <a:solidFill>
                    <a:srgbClr val="C0504D"/>
                  </a:solidFill>
                  <a:prstDash val="solid"/>
                </a:ln>
                <a:solidFill>
                  <a:srgbClr val="C0504D">
                    <a:lumMod val="40000"/>
                    <a:lumOff val="60000"/>
                  </a:srgbClr>
                </a:solidFill>
                <a:effectLst>
                  <a:outerShdw blurRad="38100" dist="38100" dir="2700000" algn="tl">
                    <a:srgbClr val="000000">
                      <a:alpha val="43137"/>
                    </a:srgbClr>
                  </a:outerShdw>
                </a:effectLst>
                <a:latin typeface="Arial"/>
                <a:cs typeface="Arial"/>
                <a:sym typeface="Arial"/>
              </a:rPr>
              <a:t>2025</a:t>
            </a:r>
          </a:p>
        </p:txBody>
      </p:sp>
      <p:sp>
        <p:nvSpPr>
          <p:cNvPr id="8" name="Slide Number Placeholder 1">
            <a:extLst>
              <a:ext uri="{FF2B5EF4-FFF2-40B4-BE49-F238E27FC236}">
                <a16:creationId xmlns:a16="http://schemas.microsoft.com/office/drawing/2014/main" id="{0777C5B3-0705-4DF1-AF6B-78A7505D5CEA}"/>
              </a:ext>
            </a:extLst>
          </p:cNvPr>
          <p:cNvSpPr txBox="1">
            <a:spLocks/>
          </p:cNvSpPr>
          <p:nvPr/>
        </p:nvSpPr>
        <p:spPr>
          <a:xfrm>
            <a:off x="9144000" y="6492240"/>
            <a:ext cx="27432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a:lstStyle>
          <a:p>
            <a:fld id="{FCA8DAF9-CFC1-344C-89B7-DCB2EBBDC673}" type="slidenum">
              <a:rPr lang="en-US" smtClean="0"/>
              <a:pPr/>
              <a:t>6</a:t>
            </a:fld>
            <a:endParaRPr lang="en-US" dirty="0"/>
          </a:p>
        </p:txBody>
      </p:sp>
    </p:spTree>
    <p:extLst>
      <p:ext uri="{BB962C8B-B14F-4D97-AF65-F5344CB8AC3E}">
        <p14:creationId xmlns:p14="http://schemas.microsoft.com/office/powerpoint/2010/main" val="324059055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fade">
                                      <p:cBhvr>
                                        <p:cTn id="12" dur="500"/>
                                        <p:tgtEl>
                                          <p:spTgt spid="5">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Effect transition="in" filter="fade">
                                      <p:cBhvr>
                                        <p:cTn id="15" dur="500"/>
                                        <p:tgtEl>
                                          <p:spTgt spid="5">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8" end="8"/>
                                            </p:txEl>
                                          </p:spTgt>
                                        </p:tgtEl>
                                        <p:attrNameLst>
                                          <p:attrName>style.visibility</p:attrName>
                                        </p:attrNameLst>
                                      </p:cBhvr>
                                      <p:to>
                                        <p:strVal val="visible"/>
                                      </p:to>
                                    </p:set>
                                    <p:animEffect transition="in" filter="fade">
                                      <p:cBhvr>
                                        <p:cTn id="18" dur="500"/>
                                        <p:tgtEl>
                                          <p:spTgt spid="5">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animEffect transition="in" filter="fade">
                                      <p:cBhvr>
                                        <p:cTn id="21" dur="500"/>
                                        <p:tgtEl>
                                          <p:spTgt spid="5">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1" y="1658873"/>
            <a:ext cx="8229600" cy="5072542"/>
          </a:xfrm>
          <a:prstGeom prst="rect">
            <a:avLst/>
          </a:prstGeom>
        </p:spPr>
        <p:txBody>
          <a:bodyPr vert="horz" wrap="square" lIns="0" tIns="85725" rIns="0" bIns="0" rtlCol="0">
            <a:noAutofit/>
          </a:bodyPr>
          <a:lstStyle/>
          <a:p>
            <a:pPr marL="106363">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3600" dirty="0">
                <a:latin typeface="Cambria" panose="02040503050406030204" pitchFamily="18" charset="0"/>
                <a:ea typeface="Cambria" panose="02040503050406030204" pitchFamily="18" charset="0"/>
                <a:cs typeface="Arial" panose="020B0604020202020204" pitchFamily="34" charset="0"/>
              </a:rPr>
              <a:t>A modeled surface to represent the location of equal gravitational force.</a:t>
            </a:r>
          </a:p>
          <a:p>
            <a:pPr marL="106363">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altLang="en-US" sz="3600" dirty="0">
              <a:latin typeface="Cambria" panose="02040503050406030204" pitchFamily="18" charset="0"/>
              <a:ea typeface="Cambria" panose="02040503050406030204" pitchFamily="18" charset="0"/>
              <a:cs typeface="Arial" panose="020B0604020202020204" pitchFamily="34" charset="0"/>
            </a:endParaRPr>
          </a:p>
          <a:p>
            <a:pPr marL="106363">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3600" dirty="0">
                <a:latin typeface="Cambria" panose="02040503050406030204" pitchFamily="18" charset="0"/>
                <a:ea typeface="Cambria" panose="02040503050406030204" pitchFamily="18" charset="0"/>
                <a:cs typeface="Arial" panose="020B0604020202020204" pitchFamily="34" charset="0"/>
              </a:rPr>
              <a:t>It’s an undulating surface, hence the phrase “geoid undulation” often used.</a:t>
            </a:r>
          </a:p>
          <a:p>
            <a:pPr marL="106363">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altLang="en-US" sz="3600" dirty="0">
              <a:latin typeface="Cambria" panose="02040503050406030204" pitchFamily="18" charset="0"/>
              <a:ea typeface="Cambria" panose="02040503050406030204" pitchFamily="18" charset="0"/>
              <a:cs typeface="Arial" panose="020B0604020202020204" pitchFamily="34" charset="0"/>
            </a:endParaRPr>
          </a:p>
          <a:p>
            <a:pPr marL="106363">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3600" dirty="0">
                <a:latin typeface="Cambria" panose="02040503050406030204" pitchFamily="18" charset="0"/>
                <a:ea typeface="Cambria" panose="02040503050406030204" pitchFamily="18" charset="0"/>
                <a:cs typeface="Arial" panose="020B0604020202020204" pitchFamily="34" charset="0"/>
              </a:rPr>
              <a:t>Gravity is acting perpendicular to every point on this surface.</a:t>
            </a:r>
          </a:p>
          <a:p>
            <a:pPr marL="106363">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altLang="en-US" sz="3600" dirty="0">
              <a:latin typeface="Cambria" panose="02040503050406030204" pitchFamily="18" charset="0"/>
              <a:ea typeface="Cambria" panose="02040503050406030204" pitchFamily="18" charset="0"/>
              <a:cs typeface="Arial" panose="020B0604020202020204" pitchFamily="34" charset="0"/>
            </a:endParaRPr>
          </a:p>
        </p:txBody>
      </p:sp>
      <p:sp>
        <p:nvSpPr>
          <p:cNvPr id="5"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indent="-993115">
              <a:spcBef>
                <a:spcPts val="133"/>
              </a:spcBef>
            </a:pPr>
            <a:r>
              <a:rPr lang="en-US" sz="5400" spc="-7" dirty="0">
                <a:latin typeface="Cambria" panose="02040503050406030204" pitchFamily="18" charset="0"/>
                <a:cs typeface="Calibri"/>
              </a:rPr>
              <a:t>Equipotential Surface</a:t>
            </a:r>
            <a:endParaRPr lang="en-US" sz="5400" dirty="0">
              <a:latin typeface="Cambria" panose="02040503050406030204" pitchFamily="18" charset="0"/>
              <a:cs typeface="Calibri"/>
            </a:endParaRPr>
          </a:p>
        </p:txBody>
      </p:sp>
    </p:spTree>
    <p:extLst>
      <p:ext uri="{BB962C8B-B14F-4D97-AF65-F5344CB8AC3E}">
        <p14:creationId xmlns:p14="http://schemas.microsoft.com/office/powerpoint/2010/main" val="351467676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1" y="1658873"/>
            <a:ext cx="8229600" cy="5072542"/>
          </a:xfrm>
          <a:prstGeom prst="rect">
            <a:avLst/>
          </a:prstGeom>
        </p:spPr>
        <p:txBody>
          <a:bodyPr vert="horz" wrap="square" lIns="0" tIns="85725" rIns="0" bIns="0" rtlCol="0">
            <a:noAutofit/>
          </a:bodyPr>
          <a:lstStyle/>
          <a:p>
            <a:pPr marL="106363">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3600" dirty="0">
                <a:latin typeface="Cambria" panose="02040503050406030204" pitchFamily="18" charset="0"/>
                <a:ea typeface="Cambria" panose="02040503050406030204" pitchFamily="18" charset="0"/>
                <a:cs typeface="Arial" panose="020B0604020202020204" pitchFamily="34" charset="0"/>
              </a:rPr>
              <a:t>… coincides with the undisturbed mean sea level…</a:t>
            </a:r>
          </a:p>
        </p:txBody>
      </p:sp>
      <p:sp>
        <p:nvSpPr>
          <p:cNvPr id="5"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indent="-993115">
              <a:spcBef>
                <a:spcPts val="133"/>
              </a:spcBef>
            </a:pPr>
            <a:r>
              <a:rPr lang="en-US" sz="5400" spc="-7" dirty="0">
                <a:latin typeface="Cambria" panose="02040503050406030204" pitchFamily="18" charset="0"/>
                <a:cs typeface="Calibri"/>
              </a:rPr>
              <a:t>Equipotential Surface</a:t>
            </a:r>
            <a:endParaRPr lang="en-US" sz="5400" dirty="0">
              <a:latin typeface="Cambria" panose="02040503050406030204" pitchFamily="18" charset="0"/>
              <a:cs typeface="Calibri"/>
            </a:endParaRPr>
          </a:p>
        </p:txBody>
      </p:sp>
    </p:spTree>
    <p:extLst>
      <p:ext uri="{BB962C8B-B14F-4D97-AF65-F5344CB8AC3E}">
        <p14:creationId xmlns:p14="http://schemas.microsoft.com/office/powerpoint/2010/main" val="1671148287"/>
      </p:ext>
    </p:extLst>
  </p:cSld>
  <p:clrMapOvr>
    <a:masterClrMapping/>
  </p:clrMapOvr>
  <p:transition spd="slow">
    <p:wipe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1" y="1658873"/>
            <a:ext cx="8229600" cy="3410549"/>
          </a:xfrm>
          <a:prstGeom prst="rect">
            <a:avLst/>
          </a:prstGeom>
        </p:spPr>
        <p:txBody>
          <a:bodyPr vert="horz" wrap="square" lIns="0" tIns="85725" rIns="0" bIns="0" rtlCol="0">
            <a:spAutoFit/>
          </a:bodyPr>
          <a:lstStyle/>
          <a:p>
            <a:pPr marL="106363">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3600" dirty="0">
                <a:latin typeface="Cambria" panose="02040503050406030204" pitchFamily="18" charset="0"/>
                <a:ea typeface="Cambria" panose="02040503050406030204" pitchFamily="18" charset="0"/>
                <a:cs typeface="Arial" panose="020B0604020202020204" pitchFamily="34" charset="0"/>
              </a:rPr>
              <a:t>There are an infinite number of equipotential surfaces.</a:t>
            </a:r>
          </a:p>
          <a:p>
            <a:pPr marL="106363">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altLang="en-US" sz="3600" dirty="0">
              <a:latin typeface="Cambria" panose="02040503050406030204" pitchFamily="18" charset="0"/>
              <a:ea typeface="Cambria" panose="02040503050406030204" pitchFamily="18" charset="0"/>
              <a:cs typeface="Arial" panose="020B0604020202020204" pitchFamily="34" charset="0"/>
            </a:endParaRPr>
          </a:p>
          <a:p>
            <a:pPr marL="106363">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3600" dirty="0">
                <a:latin typeface="Cambria" panose="02040503050406030204" pitchFamily="18" charset="0"/>
                <a:ea typeface="Cambria" panose="02040503050406030204" pitchFamily="18" charset="0"/>
                <a:cs typeface="Arial" panose="020B0604020202020204" pitchFamily="34" charset="0"/>
              </a:rPr>
              <a:t>We use the term geoid to refer to one of those surfaces that aligns to a best-known global mean sea level.</a:t>
            </a:r>
          </a:p>
        </p:txBody>
      </p:sp>
      <p:sp>
        <p:nvSpPr>
          <p:cNvPr id="5"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indent="-993115">
              <a:spcBef>
                <a:spcPts val="133"/>
              </a:spcBef>
            </a:pPr>
            <a:r>
              <a:rPr lang="en-US" sz="5400" spc="-7" dirty="0">
                <a:latin typeface="Cambria" panose="02040503050406030204" pitchFamily="18" charset="0"/>
                <a:cs typeface="Calibri"/>
              </a:rPr>
              <a:t>Equipotential Surface</a:t>
            </a:r>
            <a:endParaRPr lang="en-US" sz="5400" dirty="0">
              <a:latin typeface="Cambria" panose="02040503050406030204" pitchFamily="18" charset="0"/>
              <a:cs typeface="Calibri"/>
            </a:endParaRPr>
          </a:p>
        </p:txBody>
      </p:sp>
    </p:spTree>
    <p:extLst>
      <p:ext uri="{BB962C8B-B14F-4D97-AF65-F5344CB8AC3E}">
        <p14:creationId xmlns:p14="http://schemas.microsoft.com/office/powerpoint/2010/main" val="1445029152"/>
      </p:ext>
    </p:extLst>
  </p:cSld>
  <p:clrMapOvr>
    <a:masterClrMapping/>
  </p:clrMapOvr>
  <p:transition spd="slow">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399" y="1257300"/>
            <a:ext cx="8839200" cy="4724400"/>
          </a:xfrm>
          <a:prstGeom prst="rect">
            <a:avLst/>
          </a:prstGeom>
        </p:spPr>
      </p:pic>
      <p:sp>
        <p:nvSpPr>
          <p:cNvPr id="6" name="TextBox 5"/>
          <p:cNvSpPr txBox="1"/>
          <p:nvPr/>
        </p:nvSpPr>
        <p:spPr>
          <a:xfrm>
            <a:off x="2960897" y="5981700"/>
            <a:ext cx="6183103" cy="246221"/>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t>
            </a:r>
            <a:r>
              <a:rPr kumimoji="0" lang="en-US" sz="1000" b="0" i="1"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GPS for Land Surveyors</a:t>
            </a:r>
            <a:r>
              <a:rPr kumimoji="0" lang="en-US" sz="10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 by Jan Van Sickle, 4th ed., CRC Press, Taylor &amp; Francis Group, 2015, p. 180. (slightly edited)</a:t>
            </a:r>
            <a:endParaRPr kumimoji="0" lang="en-US" sz="11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7"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Equipotential Surface</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
        <p:nvSpPr>
          <p:cNvPr id="2" name="Freeform 1"/>
          <p:cNvSpPr/>
          <p:nvPr/>
        </p:nvSpPr>
        <p:spPr>
          <a:xfrm>
            <a:off x="159391" y="261736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Freeform 7"/>
          <p:cNvSpPr/>
          <p:nvPr/>
        </p:nvSpPr>
        <p:spPr>
          <a:xfrm rot="-60000">
            <a:off x="169178" y="2811710"/>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8"/>
          <p:cNvSpPr/>
          <p:nvPr/>
        </p:nvSpPr>
        <p:spPr>
          <a:xfrm rot="-120000">
            <a:off x="178965" y="319900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Freeform 9"/>
          <p:cNvSpPr/>
          <p:nvPr/>
        </p:nvSpPr>
        <p:spPr>
          <a:xfrm rot="-180000">
            <a:off x="188752" y="341012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Freeform 10"/>
          <p:cNvSpPr/>
          <p:nvPr/>
        </p:nvSpPr>
        <p:spPr>
          <a:xfrm rot="-240000">
            <a:off x="171974" y="3846353"/>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Freeform 11"/>
          <p:cNvSpPr/>
          <p:nvPr/>
        </p:nvSpPr>
        <p:spPr>
          <a:xfrm rot="-240000">
            <a:off x="165835" y="406133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Freeform 12"/>
          <p:cNvSpPr/>
          <p:nvPr/>
        </p:nvSpPr>
        <p:spPr>
          <a:xfrm rot="-300000">
            <a:off x="153669" y="440611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Freeform 13"/>
          <p:cNvSpPr/>
          <p:nvPr/>
        </p:nvSpPr>
        <p:spPr>
          <a:xfrm rot="-360000">
            <a:off x="153670" y="462636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Freeform 14"/>
          <p:cNvSpPr/>
          <p:nvPr/>
        </p:nvSpPr>
        <p:spPr>
          <a:xfrm rot="-360000">
            <a:off x="153671" y="503588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Freeform 15"/>
          <p:cNvSpPr/>
          <p:nvPr/>
        </p:nvSpPr>
        <p:spPr>
          <a:xfrm rot="-360000">
            <a:off x="153671" y="522140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Freeform 16"/>
          <p:cNvSpPr/>
          <p:nvPr/>
        </p:nvSpPr>
        <p:spPr>
          <a:xfrm rot="-360000">
            <a:off x="161034" y="538153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Freeform 17"/>
          <p:cNvSpPr/>
          <p:nvPr/>
        </p:nvSpPr>
        <p:spPr>
          <a:xfrm>
            <a:off x="152399" y="220020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Freeform 18"/>
          <p:cNvSpPr/>
          <p:nvPr/>
        </p:nvSpPr>
        <p:spPr>
          <a:xfrm>
            <a:off x="152399" y="200773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Freeform 19"/>
          <p:cNvSpPr/>
          <p:nvPr/>
        </p:nvSpPr>
        <p:spPr>
          <a:xfrm>
            <a:off x="160789" y="227481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Freeform 20"/>
          <p:cNvSpPr/>
          <p:nvPr/>
        </p:nvSpPr>
        <p:spPr>
          <a:xfrm rot="-60000">
            <a:off x="170576" y="2469159"/>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Freeform 21"/>
          <p:cNvSpPr/>
          <p:nvPr/>
        </p:nvSpPr>
        <p:spPr>
          <a:xfrm rot="-120000">
            <a:off x="180363" y="285645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Freeform 22"/>
          <p:cNvSpPr/>
          <p:nvPr/>
        </p:nvSpPr>
        <p:spPr>
          <a:xfrm rot="-180000">
            <a:off x="190150" y="306757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Freeform 23"/>
          <p:cNvSpPr/>
          <p:nvPr/>
        </p:nvSpPr>
        <p:spPr>
          <a:xfrm rot="-240000">
            <a:off x="173372" y="350380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Freeform 24"/>
          <p:cNvSpPr/>
          <p:nvPr/>
        </p:nvSpPr>
        <p:spPr>
          <a:xfrm rot="-240000">
            <a:off x="167233" y="371878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Freeform 25"/>
          <p:cNvSpPr/>
          <p:nvPr/>
        </p:nvSpPr>
        <p:spPr>
          <a:xfrm rot="-300000">
            <a:off x="155067" y="406356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Freeform 26"/>
          <p:cNvSpPr/>
          <p:nvPr/>
        </p:nvSpPr>
        <p:spPr>
          <a:xfrm rot="-360000">
            <a:off x="155068" y="428381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Freeform 27"/>
          <p:cNvSpPr/>
          <p:nvPr/>
        </p:nvSpPr>
        <p:spPr>
          <a:xfrm rot="-360000">
            <a:off x="155069" y="4693330"/>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 name="Freeform 28"/>
          <p:cNvSpPr/>
          <p:nvPr/>
        </p:nvSpPr>
        <p:spPr>
          <a:xfrm rot="-360000">
            <a:off x="155069" y="487885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Freeform 29"/>
          <p:cNvSpPr/>
          <p:nvPr/>
        </p:nvSpPr>
        <p:spPr>
          <a:xfrm>
            <a:off x="153797" y="185765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1" name="Freeform 30"/>
          <p:cNvSpPr/>
          <p:nvPr/>
        </p:nvSpPr>
        <p:spPr>
          <a:xfrm>
            <a:off x="153797" y="166518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Freeform 31"/>
          <p:cNvSpPr/>
          <p:nvPr/>
        </p:nvSpPr>
        <p:spPr>
          <a:xfrm>
            <a:off x="169178" y="191408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3" name="Freeform 32"/>
          <p:cNvSpPr/>
          <p:nvPr/>
        </p:nvSpPr>
        <p:spPr>
          <a:xfrm rot="-60000">
            <a:off x="178965" y="210843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Freeform 33"/>
          <p:cNvSpPr/>
          <p:nvPr/>
        </p:nvSpPr>
        <p:spPr>
          <a:xfrm rot="-120000">
            <a:off x="188752" y="249572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Freeform 34"/>
          <p:cNvSpPr/>
          <p:nvPr/>
        </p:nvSpPr>
        <p:spPr>
          <a:xfrm rot="-180000">
            <a:off x="198539" y="270684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 name="Freeform 35"/>
          <p:cNvSpPr/>
          <p:nvPr/>
        </p:nvSpPr>
        <p:spPr>
          <a:xfrm rot="-240000">
            <a:off x="181761" y="314307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 name="Freeform 36"/>
          <p:cNvSpPr/>
          <p:nvPr/>
        </p:nvSpPr>
        <p:spPr>
          <a:xfrm rot="-240000">
            <a:off x="175622" y="3358054"/>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8" name="Freeform 37"/>
          <p:cNvSpPr/>
          <p:nvPr/>
        </p:nvSpPr>
        <p:spPr>
          <a:xfrm rot="-300000">
            <a:off x="163456" y="370283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Freeform 38"/>
          <p:cNvSpPr/>
          <p:nvPr/>
        </p:nvSpPr>
        <p:spPr>
          <a:xfrm rot="-360000">
            <a:off x="163457" y="3923088"/>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0" name="Freeform 39"/>
          <p:cNvSpPr/>
          <p:nvPr/>
        </p:nvSpPr>
        <p:spPr>
          <a:xfrm rot="-360000">
            <a:off x="163458" y="4332603"/>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Freeform 40"/>
          <p:cNvSpPr/>
          <p:nvPr/>
        </p:nvSpPr>
        <p:spPr>
          <a:xfrm rot="-360000">
            <a:off x="163458" y="4518128"/>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2" name="Freeform 41"/>
          <p:cNvSpPr/>
          <p:nvPr/>
        </p:nvSpPr>
        <p:spPr>
          <a:xfrm>
            <a:off x="162186" y="1496927"/>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3" name="Freeform 42"/>
          <p:cNvSpPr/>
          <p:nvPr/>
        </p:nvSpPr>
        <p:spPr>
          <a:xfrm>
            <a:off x="162186" y="1304458"/>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4" name="Freeform 43"/>
          <p:cNvSpPr/>
          <p:nvPr/>
        </p:nvSpPr>
        <p:spPr>
          <a:xfrm>
            <a:off x="160789" y="268587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5" name="Freeform 44"/>
          <p:cNvSpPr/>
          <p:nvPr/>
        </p:nvSpPr>
        <p:spPr>
          <a:xfrm rot="-60000">
            <a:off x="170576" y="2880220"/>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6" name="Freeform 45"/>
          <p:cNvSpPr/>
          <p:nvPr/>
        </p:nvSpPr>
        <p:spPr>
          <a:xfrm rot="-120000">
            <a:off x="180363" y="326751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7" name="Freeform 46"/>
          <p:cNvSpPr/>
          <p:nvPr/>
        </p:nvSpPr>
        <p:spPr>
          <a:xfrm rot="-180000">
            <a:off x="190150" y="347863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8" name="Freeform 47"/>
          <p:cNvSpPr/>
          <p:nvPr/>
        </p:nvSpPr>
        <p:spPr>
          <a:xfrm rot="-240000">
            <a:off x="173372" y="3914863"/>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9" name="Freeform 48"/>
          <p:cNvSpPr/>
          <p:nvPr/>
        </p:nvSpPr>
        <p:spPr>
          <a:xfrm rot="-240000">
            <a:off x="167233" y="4129842"/>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0" name="Freeform 49"/>
          <p:cNvSpPr/>
          <p:nvPr/>
        </p:nvSpPr>
        <p:spPr>
          <a:xfrm rot="-300000">
            <a:off x="155067" y="447462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1" name="Freeform 50"/>
          <p:cNvSpPr/>
          <p:nvPr/>
        </p:nvSpPr>
        <p:spPr>
          <a:xfrm rot="-360000">
            <a:off x="155068" y="469487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2" name="Freeform 51"/>
          <p:cNvSpPr/>
          <p:nvPr/>
        </p:nvSpPr>
        <p:spPr>
          <a:xfrm rot="-360000">
            <a:off x="155069" y="5104391"/>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3" name="Freeform 52"/>
          <p:cNvSpPr/>
          <p:nvPr/>
        </p:nvSpPr>
        <p:spPr>
          <a:xfrm rot="-360000">
            <a:off x="155069" y="528991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4" name="Freeform 53"/>
          <p:cNvSpPr/>
          <p:nvPr/>
        </p:nvSpPr>
        <p:spPr>
          <a:xfrm>
            <a:off x="153797" y="2268715"/>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5" name="Freeform 54"/>
          <p:cNvSpPr/>
          <p:nvPr/>
        </p:nvSpPr>
        <p:spPr>
          <a:xfrm>
            <a:off x="153797" y="2076246"/>
            <a:ext cx="8313490" cy="235190"/>
          </a:xfrm>
          <a:custGeom>
            <a:avLst/>
            <a:gdLst>
              <a:gd name="connsiteX0" fmla="*/ 0 w 8313490"/>
              <a:gd name="connsiteY0" fmla="*/ 134224 h 235190"/>
              <a:gd name="connsiteX1" fmla="*/ 92279 w 8313490"/>
              <a:gd name="connsiteY1" fmla="*/ 134224 h 235190"/>
              <a:gd name="connsiteX2" fmla="*/ 192947 w 8313490"/>
              <a:gd name="connsiteY2" fmla="*/ 125835 h 235190"/>
              <a:gd name="connsiteX3" fmla="*/ 243281 w 8313490"/>
              <a:gd name="connsiteY3" fmla="*/ 117446 h 235190"/>
              <a:gd name="connsiteX4" fmla="*/ 335559 w 8313490"/>
              <a:gd name="connsiteY4" fmla="*/ 100668 h 235190"/>
              <a:gd name="connsiteX5" fmla="*/ 880844 w 8313490"/>
              <a:gd name="connsiteY5" fmla="*/ 109057 h 235190"/>
              <a:gd name="connsiteX6" fmla="*/ 964734 w 8313490"/>
              <a:gd name="connsiteY6" fmla="*/ 117446 h 235190"/>
              <a:gd name="connsiteX7" fmla="*/ 1124125 w 8313490"/>
              <a:gd name="connsiteY7" fmla="*/ 125835 h 235190"/>
              <a:gd name="connsiteX8" fmla="*/ 1216403 w 8313490"/>
              <a:gd name="connsiteY8" fmla="*/ 134224 h 235190"/>
              <a:gd name="connsiteX9" fmla="*/ 1853967 w 8313490"/>
              <a:gd name="connsiteY9" fmla="*/ 151002 h 235190"/>
              <a:gd name="connsiteX10" fmla="*/ 1979802 w 8313490"/>
              <a:gd name="connsiteY10" fmla="*/ 159391 h 235190"/>
              <a:gd name="connsiteX11" fmla="*/ 2290194 w 8313490"/>
              <a:gd name="connsiteY11" fmla="*/ 176169 h 235190"/>
              <a:gd name="connsiteX12" fmla="*/ 3632433 w 8313490"/>
              <a:gd name="connsiteY12" fmla="*/ 167780 h 235190"/>
              <a:gd name="connsiteX13" fmla="*/ 3665989 w 8313490"/>
              <a:gd name="connsiteY13" fmla="*/ 159391 h 235190"/>
              <a:gd name="connsiteX14" fmla="*/ 3716323 w 8313490"/>
              <a:gd name="connsiteY14" fmla="*/ 142613 h 235190"/>
              <a:gd name="connsiteX15" fmla="*/ 3766657 w 8313490"/>
              <a:gd name="connsiteY15" fmla="*/ 125835 h 235190"/>
              <a:gd name="connsiteX16" fmla="*/ 3791824 w 8313490"/>
              <a:gd name="connsiteY16" fmla="*/ 117446 h 235190"/>
              <a:gd name="connsiteX17" fmla="*/ 3816991 w 8313490"/>
              <a:gd name="connsiteY17" fmla="*/ 109057 h 235190"/>
              <a:gd name="connsiteX18" fmla="*/ 3858936 w 8313490"/>
              <a:gd name="connsiteY18" fmla="*/ 100668 h 235190"/>
              <a:gd name="connsiteX19" fmla="*/ 3909270 w 8313490"/>
              <a:gd name="connsiteY19" fmla="*/ 92279 h 235190"/>
              <a:gd name="connsiteX20" fmla="*/ 3959603 w 8313490"/>
              <a:gd name="connsiteY20" fmla="*/ 75501 h 235190"/>
              <a:gd name="connsiteX21" fmla="*/ 4051882 w 8313490"/>
              <a:gd name="connsiteY21" fmla="*/ 67112 h 235190"/>
              <a:gd name="connsiteX22" fmla="*/ 4219662 w 8313490"/>
              <a:gd name="connsiteY22" fmla="*/ 75501 h 235190"/>
              <a:gd name="connsiteX23" fmla="*/ 4244829 w 8313490"/>
              <a:gd name="connsiteY23" fmla="*/ 83890 h 235190"/>
              <a:gd name="connsiteX24" fmla="*/ 4286774 w 8313490"/>
              <a:gd name="connsiteY24" fmla="*/ 92279 h 235190"/>
              <a:gd name="connsiteX25" fmla="*/ 4437776 w 8313490"/>
              <a:gd name="connsiteY25" fmla="*/ 83890 h 235190"/>
              <a:gd name="connsiteX26" fmla="*/ 4605556 w 8313490"/>
              <a:gd name="connsiteY26" fmla="*/ 50334 h 235190"/>
              <a:gd name="connsiteX27" fmla="*/ 4639112 w 8313490"/>
              <a:gd name="connsiteY27" fmla="*/ 41945 h 235190"/>
              <a:gd name="connsiteX28" fmla="*/ 4731391 w 8313490"/>
              <a:gd name="connsiteY28" fmla="*/ 16778 h 235190"/>
              <a:gd name="connsiteX29" fmla="*/ 4764947 w 8313490"/>
              <a:gd name="connsiteY29" fmla="*/ 8389 h 235190"/>
              <a:gd name="connsiteX30" fmla="*/ 4798503 w 8313490"/>
              <a:gd name="connsiteY30" fmla="*/ 0 h 235190"/>
              <a:gd name="connsiteX31" fmla="*/ 5016616 w 8313490"/>
              <a:gd name="connsiteY31" fmla="*/ 8389 h 235190"/>
              <a:gd name="connsiteX32" fmla="*/ 5117284 w 8313490"/>
              <a:gd name="connsiteY32" fmla="*/ 33556 h 235190"/>
              <a:gd name="connsiteX33" fmla="*/ 5167618 w 8313490"/>
              <a:gd name="connsiteY33" fmla="*/ 41945 h 235190"/>
              <a:gd name="connsiteX34" fmla="*/ 5410899 w 8313490"/>
              <a:gd name="connsiteY34" fmla="*/ 67112 h 235190"/>
              <a:gd name="connsiteX35" fmla="*/ 5620624 w 8313490"/>
              <a:gd name="connsiteY35" fmla="*/ 83890 h 235190"/>
              <a:gd name="connsiteX36" fmla="*/ 6929306 w 8313490"/>
              <a:gd name="connsiteY36" fmla="*/ 92279 h 235190"/>
              <a:gd name="connsiteX37" fmla="*/ 7063530 w 8313490"/>
              <a:gd name="connsiteY37" fmla="*/ 109057 h 235190"/>
              <a:gd name="connsiteX38" fmla="*/ 7130642 w 8313490"/>
              <a:gd name="connsiteY38" fmla="*/ 117446 h 235190"/>
              <a:gd name="connsiteX39" fmla="*/ 7164198 w 8313490"/>
              <a:gd name="connsiteY39" fmla="*/ 125835 h 235190"/>
              <a:gd name="connsiteX40" fmla="*/ 7206143 w 8313490"/>
              <a:gd name="connsiteY40" fmla="*/ 134224 h 235190"/>
              <a:gd name="connsiteX41" fmla="*/ 7239699 w 8313490"/>
              <a:gd name="connsiteY41" fmla="*/ 142613 h 235190"/>
              <a:gd name="connsiteX42" fmla="*/ 7298422 w 8313490"/>
              <a:gd name="connsiteY42" fmla="*/ 151002 h 235190"/>
              <a:gd name="connsiteX43" fmla="*/ 7340367 w 8313490"/>
              <a:gd name="connsiteY43" fmla="*/ 159391 h 235190"/>
              <a:gd name="connsiteX44" fmla="*/ 7508147 w 8313490"/>
              <a:gd name="connsiteY44" fmla="*/ 167780 h 235190"/>
              <a:gd name="connsiteX45" fmla="*/ 7558481 w 8313490"/>
              <a:gd name="connsiteY45" fmla="*/ 176169 h 235190"/>
              <a:gd name="connsiteX46" fmla="*/ 7600426 w 8313490"/>
              <a:gd name="connsiteY46" fmla="*/ 184558 h 235190"/>
              <a:gd name="connsiteX47" fmla="*/ 8036653 w 8313490"/>
              <a:gd name="connsiteY47" fmla="*/ 192947 h 235190"/>
              <a:gd name="connsiteX48" fmla="*/ 8145710 w 8313490"/>
              <a:gd name="connsiteY48" fmla="*/ 201336 h 235190"/>
              <a:gd name="connsiteX49" fmla="*/ 8229600 w 8313490"/>
              <a:gd name="connsiteY49" fmla="*/ 226503 h 235190"/>
              <a:gd name="connsiteX50" fmla="*/ 8313490 w 8313490"/>
              <a:gd name="connsiteY50" fmla="*/ 234892 h 23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313490" h="235190">
                <a:moveTo>
                  <a:pt x="0" y="134224"/>
                </a:moveTo>
                <a:cubicBezTo>
                  <a:pt x="68264" y="147877"/>
                  <a:pt x="16381" y="142657"/>
                  <a:pt x="92279" y="134224"/>
                </a:cubicBezTo>
                <a:cubicBezTo>
                  <a:pt x="125745" y="130506"/>
                  <a:pt x="159481" y="129553"/>
                  <a:pt x="192947" y="125835"/>
                </a:cubicBezTo>
                <a:cubicBezTo>
                  <a:pt x="209852" y="123957"/>
                  <a:pt x="226469" y="120032"/>
                  <a:pt x="243281" y="117446"/>
                </a:cubicBezTo>
                <a:cubicBezTo>
                  <a:pt x="321432" y="105423"/>
                  <a:pt x="278147" y="115021"/>
                  <a:pt x="335559" y="100668"/>
                </a:cubicBezTo>
                <a:lnTo>
                  <a:pt x="880844" y="109057"/>
                </a:lnTo>
                <a:cubicBezTo>
                  <a:pt x="908937" y="109806"/>
                  <a:pt x="936698" y="115512"/>
                  <a:pt x="964734" y="117446"/>
                </a:cubicBezTo>
                <a:cubicBezTo>
                  <a:pt x="1017812" y="121107"/>
                  <a:pt x="1071039" y="122296"/>
                  <a:pt x="1124125" y="125835"/>
                </a:cubicBezTo>
                <a:cubicBezTo>
                  <a:pt x="1154943" y="127890"/>
                  <a:pt x="1185577" y="132297"/>
                  <a:pt x="1216403" y="134224"/>
                </a:cubicBezTo>
                <a:cubicBezTo>
                  <a:pt x="1435476" y="147916"/>
                  <a:pt x="1623561" y="146813"/>
                  <a:pt x="1853967" y="151002"/>
                </a:cubicBezTo>
                <a:lnTo>
                  <a:pt x="1979802" y="159391"/>
                </a:lnTo>
                <a:cubicBezTo>
                  <a:pt x="2289763" y="174511"/>
                  <a:pt x="2099567" y="158839"/>
                  <a:pt x="2290194" y="176169"/>
                </a:cubicBezTo>
                <a:lnTo>
                  <a:pt x="3632433" y="167780"/>
                </a:lnTo>
                <a:cubicBezTo>
                  <a:pt x="3643962" y="167639"/>
                  <a:pt x="3654946" y="162704"/>
                  <a:pt x="3665989" y="159391"/>
                </a:cubicBezTo>
                <a:cubicBezTo>
                  <a:pt x="3682929" y="154309"/>
                  <a:pt x="3699545" y="148206"/>
                  <a:pt x="3716323" y="142613"/>
                </a:cubicBezTo>
                <a:lnTo>
                  <a:pt x="3766657" y="125835"/>
                </a:lnTo>
                <a:lnTo>
                  <a:pt x="3791824" y="117446"/>
                </a:lnTo>
                <a:cubicBezTo>
                  <a:pt x="3800213" y="114650"/>
                  <a:pt x="3808320" y="110791"/>
                  <a:pt x="3816991" y="109057"/>
                </a:cubicBezTo>
                <a:lnTo>
                  <a:pt x="3858936" y="100668"/>
                </a:lnTo>
                <a:cubicBezTo>
                  <a:pt x="3875671" y="97625"/>
                  <a:pt x="3892768" y="96404"/>
                  <a:pt x="3909270" y="92279"/>
                </a:cubicBezTo>
                <a:cubicBezTo>
                  <a:pt x="3926427" y="87990"/>
                  <a:pt x="3941990" y="77102"/>
                  <a:pt x="3959603" y="75501"/>
                </a:cubicBezTo>
                <a:lnTo>
                  <a:pt x="4051882" y="67112"/>
                </a:lnTo>
                <a:cubicBezTo>
                  <a:pt x="4107809" y="69908"/>
                  <a:pt x="4163876" y="70650"/>
                  <a:pt x="4219662" y="75501"/>
                </a:cubicBezTo>
                <a:cubicBezTo>
                  <a:pt x="4228472" y="76267"/>
                  <a:pt x="4236250" y="81745"/>
                  <a:pt x="4244829" y="83890"/>
                </a:cubicBezTo>
                <a:cubicBezTo>
                  <a:pt x="4258662" y="87348"/>
                  <a:pt x="4272792" y="89483"/>
                  <a:pt x="4286774" y="92279"/>
                </a:cubicBezTo>
                <a:cubicBezTo>
                  <a:pt x="4337108" y="89483"/>
                  <a:pt x="4387615" y="88906"/>
                  <a:pt x="4437776" y="83890"/>
                </a:cubicBezTo>
                <a:cubicBezTo>
                  <a:pt x="4506339" y="77034"/>
                  <a:pt x="4542620" y="66068"/>
                  <a:pt x="4605556" y="50334"/>
                </a:cubicBezTo>
                <a:cubicBezTo>
                  <a:pt x="4616741" y="47538"/>
                  <a:pt x="4628174" y="45591"/>
                  <a:pt x="4639112" y="41945"/>
                </a:cubicBezTo>
                <a:cubicBezTo>
                  <a:pt x="4686155" y="26264"/>
                  <a:pt x="4655700" y="35701"/>
                  <a:pt x="4731391" y="16778"/>
                </a:cubicBezTo>
                <a:lnTo>
                  <a:pt x="4764947" y="8389"/>
                </a:lnTo>
                <a:lnTo>
                  <a:pt x="4798503" y="0"/>
                </a:lnTo>
                <a:cubicBezTo>
                  <a:pt x="4871207" y="2796"/>
                  <a:pt x="4944000" y="3850"/>
                  <a:pt x="5016616" y="8389"/>
                </a:cubicBezTo>
                <a:cubicBezTo>
                  <a:pt x="5118903" y="14782"/>
                  <a:pt x="5014933" y="16498"/>
                  <a:pt x="5117284" y="33556"/>
                </a:cubicBezTo>
                <a:cubicBezTo>
                  <a:pt x="5134062" y="36352"/>
                  <a:pt x="5150725" y="39958"/>
                  <a:pt x="5167618" y="41945"/>
                </a:cubicBezTo>
                <a:cubicBezTo>
                  <a:pt x="5322153" y="60126"/>
                  <a:pt x="5209819" y="38386"/>
                  <a:pt x="5410899" y="67112"/>
                </a:cubicBezTo>
                <a:cubicBezTo>
                  <a:pt x="5497064" y="79421"/>
                  <a:pt x="5507150" y="82586"/>
                  <a:pt x="5620624" y="83890"/>
                </a:cubicBezTo>
                <a:lnTo>
                  <a:pt x="6929306" y="92279"/>
                </a:lnTo>
                <a:cubicBezTo>
                  <a:pt x="6991261" y="112931"/>
                  <a:pt x="6936589" y="96967"/>
                  <a:pt x="7063530" y="109057"/>
                </a:cubicBezTo>
                <a:cubicBezTo>
                  <a:pt x="7085973" y="111194"/>
                  <a:pt x="7108404" y="113740"/>
                  <a:pt x="7130642" y="117446"/>
                </a:cubicBezTo>
                <a:cubicBezTo>
                  <a:pt x="7142015" y="119341"/>
                  <a:pt x="7152943" y="123334"/>
                  <a:pt x="7164198" y="125835"/>
                </a:cubicBezTo>
                <a:cubicBezTo>
                  <a:pt x="7178117" y="128928"/>
                  <a:pt x="7192224" y="131131"/>
                  <a:pt x="7206143" y="134224"/>
                </a:cubicBezTo>
                <a:cubicBezTo>
                  <a:pt x="7217398" y="136725"/>
                  <a:pt x="7228355" y="140551"/>
                  <a:pt x="7239699" y="142613"/>
                </a:cubicBezTo>
                <a:cubicBezTo>
                  <a:pt x="7259153" y="146150"/>
                  <a:pt x="7278918" y="147751"/>
                  <a:pt x="7298422" y="151002"/>
                </a:cubicBezTo>
                <a:cubicBezTo>
                  <a:pt x="7312487" y="153346"/>
                  <a:pt x="7326154" y="158254"/>
                  <a:pt x="7340367" y="159391"/>
                </a:cubicBezTo>
                <a:cubicBezTo>
                  <a:pt x="7396185" y="163856"/>
                  <a:pt x="7452220" y="164984"/>
                  <a:pt x="7508147" y="167780"/>
                </a:cubicBezTo>
                <a:lnTo>
                  <a:pt x="7558481" y="176169"/>
                </a:lnTo>
                <a:cubicBezTo>
                  <a:pt x="7572510" y="178720"/>
                  <a:pt x="7586176" y="184058"/>
                  <a:pt x="7600426" y="184558"/>
                </a:cubicBezTo>
                <a:cubicBezTo>
                  <a:pt x="7745772" y="189658"/>
                  <a:pt x="7891244" y="190151"/>
                  <a:pt x="8036653" y="192947"/>
                </a:cubicBezTo>
                <a:cubicBezTo>
                  <a:pt x="8073005" y="195743"/>
                  <a:pt x="8109500" y="197076"/>
                  <a:pt x="8145710" y="201336"/>
                </a:cubicBezTo>
                <a:cubicBezTo>
                  <a:pt x="8179592" y="205322"/>
                  <a:pt x="8194147" y="219412"/>
                  <a:pt x="8229600" y="226503"/>
                </a:cubicBezTo>
                <a:cubicBezTo>
                  <a:pt x="8285255" y="237634"/>
                  <a:pt x="8257286" y="234892"/>
                  <a:pt x="8313490" y="234892"/>
                </a:cubicBezTo>
              </a:path>
            </a:pathLst>
          </a:custGeom>
          <a:noFill/>
          <a:ln w="38100">
            <a:solidFill>
              <a:srgbClr val="00B05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6" name="Picture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90" y="1260032"/>
            <a:ext cx="8839200" cy="4718935"/>
          </a:xfrm>
          <a:prstGeom prst="rect">
            <a:avLst/>
          </a:prstGeom>
        </p:spPr>
      </p:pic>
      <p:sp>
        <p:nvSpPr>
          <p:cNvPr id="5" name="Up Arrow 4"/>
          <p:cNvSpPr/>
          <p:nvPr/>
        </p:nvSpPr>
        <p:spPr>
          <a:xfrm rot="19266032">
            <a:off x="402670" y="4678496"/>
            <a:ext cx="956345" cy="917373"/>
          </a:xfrm>
          <a:prstGeom prst="upArrow">
            <a:avLst/>
          </a:prstGeom>
          <a:gradFill>
            <a:gsLst>
              <a:gs pos="12000">
                <a:schemeClr val="bg1"/>
              </a:gs>
              <a:gs pos="70000">
                <a:schemeClr val="bg1">
                  <a:lumMod val="50000"/>
                </a:schemeClr>
              </a:gs>
            </a:gsLs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7" name="object 2"/>
          <p:cNvSpPr txBox="1">
            <a:spLocks/>
          </p:cNvSpPr>
          <p:nvPr/>
        </p:nvSpPr>
        <p:spPr bwMode="auto">
          <a:xfrm>
            <a:off x="-13122" y="6234627"/>
            <a:ext cx="9144000" cy="44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28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NAPGD2022 defined by a</a:t>
            </a:r>
            <a:r>
              <a:rPr kumimoji="0" lang="en-US" sz="2800" b="0" i="0" u="none" strike="noStrike" kern="1200" cap="none" spc="-7" normalizeH="0" noProof="0" dirty="0">
                <a:ln>
                  <a:noFill/>
                </a:ln>
                <a:solidFill>
                  <a:prstClr val="black"/>
                </a:solidFill>
                <a:effectLst/>
                <a:uLnTx/>
                <a:uFillTx/>
                <a:latin typeface="Cambria" panose="02040503050406030204" pitchFamily="18" charset="0"/>
                <a:ea typeface="ＭＳ Ｐゴシック" charset="0"/>
                <a:cs typeface="Calibri"/>
              </a:rPr>
              <a:t> specific strength of gravity </a:t>
            </a:r>
            <a:r>
              <a:rPr kumimoji="0" lang="en-US" sz="2800" b="0" i="0" u="none" strike="noStrike" kern="1200" cap="none" spc="-7" normalizeH="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a:t>
            </a:r>
            <a:r>
              <a:rPr kumimoji="0" lang="en-US" sz="2800" b="0" i="1"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W</a:t>
            </a:r>
            <a:r>
              <a:rPr kumimoji="0" lang="en-US" sz="2800" b="0" i="1" u="none" strike="noStrike" kern="1200" cap="none" spc="-7" normalizeH="0" baseline="-25000" noProof="0" dirty="0">
                <a:ln>
                  <a:noFill/>
                </a:ln>
                <a:solidFill>
                  <a:prstClr val="black"/>
                </a:solidFill>
                <a:effectLst/>
                <a:uLnTx/>
                <a:uFillTx/>
                <a:latin typeface="Cambria" panose="02040503050406030204" pitchFamily="18" charset="0"/>
                <a:ea typeface="ＭＳ Ｐゴシック" charset="0"/>
                <a:cs typeface="Calibri"/>
              </a:rPr>
              <a:t>0</a:t>
            </a:r>
          </a:p>
        </p:txBody>
      </p:sp>
    </p:spTree>
    <p:extLst>
      <p:ext uri="{BB962C8B-B14F-4D97-AF65-F5344CB8AC3E}">
        <p14:creationId xmlns:p14="http://schemas.microsoft.com/office/powerpoint/2010/main" val="86970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500"/>
                                        <p:tgtEl>
                                          <p:spTgt spid="23"/>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left)">
                                      <p:cBhvr>
                                        <p:cTn id="81" dur="500"/>
                                        <p:tgtEl>
                                          <p:spTgt spid="21"/>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left)">
                                      <p:cBhvr>
                                        <p:cTn id="84" dur="500"/>
                                        <p:tgtEl>
                                          <p:spTgt spid="30"/>
                                        </p:tgtEl>
                                      </p:cBhvr>
                                    </p:animEffect>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left)">
                                      <p:cBhvr>
                                        <p:cTn id="88" dur="500"/>
                                        <p:tgtEl>
                                          <p:spTgt spid="4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500"/>
                                        <p:tgtEl>
                                          <p:spTgt spid="36"/>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left)">
                                      <p:cBhvr>
                                        <p:cTn id="94" dur="500"/>
                                        <p:tgtEl>
                                          <p:spTgt spid="3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left)">
                                      <p:cBhvr>
                                        <p:cTn id="97" dur="500"/>
                                        <p:tgtEl>
                                          <p:spTgt spid="32"/>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wipe(left)">
                                      <p:cBhvr>
                                        <p:cTn id="100" dur="500"/>
                                        <p:tgtEl>
                                          <p:spTgt spid="43"/>
                                        </p:tgtEl>
                                      </p:cBhvr>
                                    </p:animEffect>
                                  </p:childTnLst>
                                </p:cTn>
                              </p:par>
                            </p:childTnLst>
                          </p:cTn>
                        </p:par>
                        <p:par>
                          <p:cTn id="101" fill="hold">
                            <p:stCondLst>
                              <p:cond delay="1500"/>
                            </p:stCondLst>
                            <p:childTnLst>
                              <p:par>
                                <p:cTn id="102" presetID="22" presetClass="entr" presetSubtype="8"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wipe(left)">
                                      <p:cBhvr>
                                        <p:cTn id="104" dur="500"/>
                                        <p:tgtEl>
                                          <p:spTgt spid="41"/>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50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500"/>
                                        <p:tgtEl>
                                          <p:spTgt spid="37"/>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wipe(left)">
                                      <p:cBhvr>
                                        <p:cTn id="116" dur="500"/>
                                        <p:tgtEl>
                                          <p:spTgt spid="35"/>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wipe(left)">
                                      <p:cBhvr>
                                        <p:cTn id="119" dur="500"/>
                                        <p:tgtEl>
                                          <p:spTgt spid="33"/>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wipe(left)">
                                      <p:cBhvr>
                                        <p:cTn id="122" dur="500"/>
                                        <p:tgtEl>
                                          <p:spTgt spid="42"/>
                                        </p:tgtEl>
                                      </p:cBhvr>
                                    </p:animEffect>
                                  </p:childTnLst>
                                </p:cTn>
                              </p:par>
                            </p:childTnLst>
                          </p:cTn>
                        </p:par>
                        <p:par>
                          <p:cTn id="123" fill="hold">
                            <p:stCondLst>
                              <p:cond delay="2000"/>
                            </p:stCondLst>
                            <p:childTnLst>
                              <p:par>
                                <p:cTn id="124" presetID="22" presetClass="entr" presetSubtype="8" fill="hold" grpId="0" nodeType="after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wipe(left)">
                                      <p:cBhvr>
                                        <p:cTn id="126" dur="500"/>
                                        <p:tgtEl>
                                          <p:spTgt spid="52"/>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wipe(left)">
                                      <p:cBhvr>
                                        <p:cTn id="129" dur="500"/>
                                        <p:tgtEl>
                                          <p:spTgt spid="48"/>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wipe(left)">
                                      <p:cBhvr>
                                        <p:cTn id="132" dur="500"/>
                                        <p:tgtEl>
                                          <p:spTgt spid="46"/>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wipe(left)">
                                      <p:cBhvr>
                                        <p:cTn id="135" dur="500"/>
                                        <p:tgtEl>
                                          <p:spTgt spid="4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wipe(left)">
                                      <p:cBhvr>
                                        <p:cTn id="138" dur="500"/>
                                        <p:tgtEl>
                                          <p:spTgt spid="55"/>
                                        </p:tgtEl>
                                      </p:cBhvr>
                                    </p:animEffect>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wipe(left)">
                                      <p:cBhvr>
                                        <p:cTn id="142" dur="500"/>
                                        <p:tgtEl>
                                          <p:spTgt spid="53"/>
                                        </p:tgtEl>
                                      </p:cBhvr>
                                    </p:animEffect>
                                  </p:childTnLst>
                                </p:cTn>
                              </p:par>
                              <p:par>
                                <p:cTn id="143" presetID="22" presetClass="entr" presetSubtype="8" fill="hold" grpId="0" nodeType="withEffect">
                                  <p:stCondLst>
                                    <p:cond delay="0"/>
                                  </p:stCondLst>
                                  <p:childTnLst>
                                    <p:set>
                                      <p:cBhvr>
                                        <p:cTn id="144" dur="1" fill="hold">
                                          <p:stCondLst>
                                            <p:cond delay="0"/>
                                          </p:stCondLst>
                                        </p:cTn>
                                        <p:tgtEl>
                                          <p:spTgt spid="51"/>
                                        </p:tgtEl>
                                        <p:attrNameLst>
                                          <p:attrName>style.visibility</p:attrName>
                                        </p:attrNameLst>
                                      </p:cBhvr>
                                      <p:to>
                                        <p:strVal val="visible"/>
                                      </p:to>
                                    </p:set>
                                    <p:animEffect transition="in" filter="wipe(left)">
                                      <p:cBhvr>
                                        <p:cTn id="145" dur="500"/>
                                        <p:tgtEl>
                                          <p:spTgt spid="51"/>
                                        </p:tgtEl>
                                      </p:cBhvr>
                                    </p:animEffect>
                                  </p:childTnLst>
                                </p:cTn>
                              </p:par>
                              <p:par>
                                <p:cTn id="146" presetID="22" presetClass="entr" presetSubtype="8" fill="hold" grpId="0" nodeType="with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wipe(left)">
                                      <p:cBhvr>
                                        <p:cTn id="148" dur="500"/>
                                        <p:tgtEl>
                                          <p:spTgt spid="50"/>
                                        </p:tgtEl>
                                      </p:cBhvr>
                                    </p:animEffect>
                                  </p:childTnLst>
                                </p:cTn>
                              </p:par>
                              <p:par>
                                <p:cTn id="149" presetID="22" presetClass="entr" presetSubtype="8" fill="hold" grpId="0" nodeType="withEffect">
                                  <p:stCondLst>
                                    <p:cond delay="0"/>
                                  </p:stCondLst>
                                  <p:childTnLst>
                                    <p:set>
                                      <p:cBhvr>
                                        <p:cTn id="150" dur="1" fill="hold">
                                          <p:stCondLst>
                                            <p:cond delay="0"/>
                                          </p:stCondLst>
                                        </p:cTn>
                                        <p:tgtEl>
                                          <p:spTgt spid="49"/>
                                        </p:tgtEl>
                                        <p:attrNameLst>
                                          <p:attrName>style.visibility</p:attrName>
                                        </p:attrNameLst>
                                      </p:cBhvr>
                                      <p:to>
                                        <p:strVal val="visible"/>
                                      </p:to>
                                    </p:set>
                                    <p:animEffect transition="in" filter="wipe(left)">
                                      <p:cBhvr>
                                        <p:cTn id="151" dur="500"/>
                                        <p:tgtEl>
                                          <p:spTgt spid="49"/>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wipe(left)">
                                      <p:cBhvr>
                                        <p:cTn id="154" dur="500"/>
                                        <p:tgtEl>
                                          <p:spTgt spid="47"/>
                                        </p:tgtEl>
                                      </p:cBhvr>
                                    </p:animEffect>
                                  </p:childTnLst>
                                </p:cTn>
                              </p:par>
                              <p:par>
                                <p:cTn id="155" presetID="22" presetClass="entr" presetSubtype="8" fill="hold" grpId="0" nodeType="withEffect">
                                  <p:stCondLst>
                                    <p:cond delay="0"/>
                                  </p:stCondLst>
                                  <p:childTnLst>
                                    <p:set>
                                      <p:cBhvr>
                                        <p:cTn id="156" dur="1" fill="hold">
                                          <p:stCondLst>
                                            <p:cond delay="0"/>
                                          </p:stCondLst>
                                        </p:cTn>
                                        <p:tgtEl>
                                          <p:spTgt spid="45"/>
                                        </p:tgtEl>
                                        <p:attrNameLst>
                                          <p:attrName>style.visibility</p:attrName>
                                        </p:attrNameLst>
                                      </p:cBhvr>
                                      <p:to>
                                        <p:strVal val="visible"/>
                                      </p:to>
                                    </p:set>
                                    <p:animEffect transition="in" filter="wipe(left)">
                                      <p:cBhvr>
                                        <p:cTn id="157" dur="500"/>
                                        <p:tgtEl>
                                          <p:spTgt spid="45"/>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54"/>
                                        </p:tgtEl>
                                        <p:attrNameLst>
                                          <p:attrName>style.visibility</p:attrName>
                                        </p:attrNameLst>
                                      </p:cBhvr>
                                      <p:to>
                                        <p:strVal val="visible"/>
                                      </p:to>
                                    </p:set>
                                    <p:animEffect transition="in" filter="wipe(left)">
                                      <p:cBhvr>
                                        <p:cTn id="160" dur="500"/>
                                        <p:tgtEl>
                                          <p:spTgt spid="54"/>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nodeType="clickEffect">
                                  <p:stCondLst>
                                    <p:cond delay="0"/>
                                  </p:stCondLst>
                                  <p:childTnLst>
                                    <p:set>
                                      <p:cBhvr>
                                        <p:cTn id="164" dur="1" fill="hold">
                                          <p:stCondLst>
                                            <p:cond delay="0"/>
                                          </p:stCondLst>
                                        </p:cTn>
                                        <p:tgtEl>
                                          <p:spTgt spid="56"/>
                                        </p:tgtEl>
                                        <p:attrNameLst>
                                          <p:attrName>style.visibility</p:attrName>
                                        </p:attrNameLst>
                                      </p:cBhvr>
                                      <p:to>
                                        <p:strVal val="visible"/>
                                      </p:to>
                                    </p:set>
                                    <p:animEffect transition="in" filter="wipe(down)">
                                      <p:cBhvr>
                                        <p:cTn id="165" dur="500"/>
                                        <p:tgtEl>
                                          <p:spTgt spid="56"/>
                                        </p:tgtEl>
                                      </p:cBhvr>
                                    </p:animEffect>
                                  </p:childTnLst>
                                </p:cTn>
                              </p:par>
                            </p:childTnLst>
                          </p:cTn>
                        </p:par>
                        <p:par>
                          <p:cTn id="166" fill="hold">
                            <p:stCondLst>
                              <p:cond delay="500"/>
                            </p:stCondLst>
                            <p:childTnLst>
                              <p:par>
                                <p:cTn id="167" presetID="2" presetClass="entr" presetSubtype="8" fill="hold" grpId="0" nodeType="afterEffect">
                                  <p:stCondLst>
                                    <p:cond delay="200"/>
                                  </p:stCondLst>
                                  <p:childTnLst>
                                    <p:set>
                                      <p:cBhvr>
                                        <p:cTn id="168" dur="1" fill="hold">
                                          <p:stCondLst>
                                            <p:cond delay="0"/>
                                          </p:stCondLst>
                                        </p:cTn>
                                        <p:tgtEl>
                                          <p:spTgt spid="5"/>
                                        </p:tgtEl>
                                        <p:attrNameLst>
                                          <p:attrName>style.visibility</p:attrName>
                                        </p:attrNameLst>
                                      </p:cBhvr>
                                      <p:to>
                                        <p:strVal val="visible"/>
                                      </p:to>
                                    </p:set>
                                    <p:anim calcmode="lin" valueType="num">
                                      <p:cBhvr additive="base">
                                        <p:cTn id="169" dur="500" fill="hold"/>
                                        <p:tgtEl>
                                          <p:spTgt spid="5"/>
                                        </p:tgtEl>
                                        <p:attrNameLst>
                                          <p:attrName>ppt_x</p:attrName>
                                        </p:attrNameLst>
                                      </p:cBhvr>
                                      <p:tavLst>
                                        <p:tav tm="0">
                                          <p:val>
                                            <p:strVal val="0-#ppt_w/2"/>
                                          </p:val>
                                        </p:tav>
                                        <p:tav tm="100000">
                                          <p:val>
                                            <p:strVal val="#ppt_x"/>
                                          </p:val>
                                        </p:tav>
                                      </p:tavLst>
                                    </p:anim>
                                    <p:anim calcmode="lin" valueType="num">
                                      <p:cBhvr additive="base">
                                        <p:cTn id="170" dur="500" fill="hold"/>
                                        <p:tgtEl>
                                          <p:spTgt spid="5"/>
                                        </p:tgtEl>
                                        <p:attrNameLst>
                                          <p:attrName>ppt_y</p:attrName>
                                        </p:attrNameLst>
                                      </p:cBhvr>
                                      <p:tavLst>
                                        <p:tav tm="0">
                                          <p:val>
                                            <p:strVal val="#ppt_y"/>
                                          </p:val>
                                        </p:tav>
                                        <p:tav tm="100000">
                                          <p:val>
                                            <p:strVal val="#ppt_y"/>
                                          </p:val>
                                        </p:tav>
                                      </p:tavLst>
                                    </p:anim>
                                  </p:childTnLst>
                                </p:cTn>
                              </p:par>
                            </p:childTnLst>
                          </p:cTn>
                        </p:par>
                        <p:par>
                          <p:cTn id="171" fill="hold">
                            <p:stCondLst>
                              <p:cond delay="1200"/>
                            </p:stCondLst>
                            <p:childTnLst>
                              <p:par>
                                <p:cTn id="172" presetID="8" presetClass="emph" presetSubtype="0" fill="hold" grpId="1" nodeType="afterEffect">
                                  <p:stCondLst>
                                    <p:cond delay="0"/>
                                  </p:stCondLst>
                                  <p:childTnLst>
                                    <p:animRot by="21600000">
                                      <p:cBhvr>
                                        <p:cTn id="173" dur="1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 grpId="0" animBg="1"/>
      <p:bldP spid="5"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899" y="1256714"/>
            <a:ext cx="5410200" cy="5574560"/>
          </a:xfrm>
          <a:prstGeom prst="rect">
            <a:avLst/>
          </a:prstGeom>
        </p:spPr>
      </p:pic>
      <p:sp>
        <p:nvSpPr>
          <p:cNvPr id="5"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indent="-993115">
              <a:spcBef>
                <a:spcPts val="133"/>
              </a:spcBef>
            </a:pPr>
            <a:r>
              <a:rPr lang="en-US" sz="5400" spc="-7" dirty="0">
                <a:latin typeface="Cambria" panose="02040503050406030204" pitchFamily="18" charset="0"/>
                <a:cs typeface="Calibri"/>
              </a:rPr>
              <a:t>Geopotential</a:t>
            </a:r>
            <a:endParaRPr lang="en-US" sz="5400" dirty="0">
              <a:latin typeface="Cambria" panose="02040503050406030204" pitchFamily="18" charset="0"/>
              <a:cs typeface="Calibri"/>
            </a:endParaRPr>
          </a:p>
        </p:txBody>
      </p:sp>
    </p:spTree>
    <p:extLst>
      <p:ext uri="{BB962C8B-B14F-4D97-AF65-F5344CB8AC3E}">
        <p14:creationId xmlns:p14="http://schemas.microsoft.com/office/powerpoint/2010/main" val="5151370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899" y="1276496"/>
            <a:ext cx="5410199" cy="5560483"/>
          </a:xfrm>
          <a:prstGeom prst="rect">
            <a:avLst/>
          </a:prstGeom>
        </p:spPr>
      </p:pic>
      <p:sp>
        <p:nvSpPr>
          <p:cNvPr id="5"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indent="-993115">
              <a:spcBef>
                <a:spcPts val="133"/>
              </a:spcBef>
            </a:pPr>
            <a:r>
              <a:rPr lang="en-US" sz="5400" spc="-7" dirty="0">
                <a:latin typeface="Cambria" panose="02040503050406030204" pitchFamily="18" charset="0"/>
                <a:cs typeface="Calibri"/>
              </a:rPr>
              <a:t>Geopotential</a:t>
            </a:r>
            <a:endParaRPr lang="en-US" sz="5400" dirty="0">
              <a:latin typeface="Cambria" panose="02040503050406030204" pitchFamily="18" charset="0"/>
              <a:cs typeface="Calibri"/>
            </a:endParaRPr>
          </a:p>
        </p:txBody>
      </p:sp>
    </p:spTree>
    <p:extLst>
      <p:ext uri="{BB962C8B-B14F-4D97-AF65-F5344CB8AC3E}">
        <p14:creationId xmlns:p14="http://schemas.microsoft.com/office/powerpoint/2010/main" val="26271893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899" y="1257165"/>
            <a:ext cx="5410199" cy="5574559"/>
          </a:xfrm>
          <a:prstGeom prst="rect">
            <a:avLst/>
          </a:prstGeom>
        </p:spPr>
      </p:pic>
      <p:sp>
        <p:nvSpPr>
          <p:cNvPr id="5"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indent="-993115">
              <a:spcBef>
                <a:spcPts val="133"/>
              </a:spcBef>
            </a:pPr>
            <a:r>
              <a:rPr lang="en-US" sz="5400" spc="-7" dirty="0">
                <a:latin typeface="Cambria" panose="02040503050406030204" pitchFamily="18" charset="0"/>
                <a:cs typeface="Calibri"/>
              </a:rPr>
              <a:t>Geopotential</a:t>
            </a:r>
            <a:endParaRPr lang="en-US" sz="5400" dirty="0">
              <a:latin typeface="Cambria" panose="02040503050406030204" pitchFamily="18" charset="0"/>
              <a:cs typeface="Calibri"/>
            </a:endParaRPr>
          </a:p>
        </p:txBody>
      </p:sp>
    </p:spTree>
    <p:extLst>
      <p:ext uri="{BB962C8B-B14F-4D97-AF65-F5344CB8AC3E}">
        <p14:creationId xmlns:p14="http://schemas.microsoft.com/office/powerpoint/2010/main" val="21371424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271" y="1376400"/>
            <a:ext cx="2408129" cy="248128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4886" y="1384283"/>
            <a:ext cx="2414225" cy="248128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1376400"/>
            <a:ext cx="2408129" cy="2481287"/>
          </a:xfrm>
          <a:prstGeom prst="rect">
            <a:avLst/>
          </a:prstGeom>
        </p:spPr>
      </p:pic>
      <p:sp>
        <p:nvSpPr>
          <p:cNvPr id="7" name="TextBox 6"/>
          <p:cNvSpPr txBox="1"/>
          <p:nvPr/>
        </p:nvSpPr>
        <p:spPr>
          <a:xfrm>
            <a:off x="223704" y="4267200"/>
            <a:ext cx="8732728" cy="1661993"/>
          </a:xfrm>
          <a:prstGeom prst="rect">
            <a:avLst/>
          </a:prstGeom>
          <a:noFill/>
        </p:spPr>
        <p:txBody>
          <a:bodyPr wrap="square" rtlCol="0">
            <a:spAutoFit/>
          </a:bodyPr>
          <a:lstStyle/>
          <a:p>
            <a:r>
              <a:rPr lang="en-US" sz="3400" dirty="0">
                <a:latin typeface="Cambria" panose="02040503050406030204" pitchFamily="18" charset="0"/>
                <a:ea typeface="Cambria" panose="02040503050406030204" pitchFamily="18" charset="0"/>
              </a:rPr>
              <a:t>In all scenarios, the water only flows when it has </a:t>
            </a:r>
            <a:r>
              <a:rPr lang="en-US" sz="3400" b="1" dirty="0">
                <a:latin typeface="Cambria" panose="02040503050406030204" pitchFamily="18" charset="0"/>
                <a:ea typeface="Cambria" panose="02040503050406030204" pitchFamily="18" charset="0"/>
              </a:rPr>
              <a:t>a path to lower geopotential </a:t>
            </a:r>
            <a:r>
              <a:rPr lang="en-US" sz="3400" dirty="0">
                <a:latin typeface="Cambria" panose="02040503050406030204" pitchFamily="18" charset="0"/>
                <a:ea typeface="Cambria" panose="02040503050406030204" pitchFamily="18" charset="0"/>
              </a:rPr>
              <a:t>– this is always a combination of gravity and height.</a:t>
            </a:r>
          </a:p>
        </p:txBody>
      </p:sp>
      <p:sp>
        <p:nvSpPr>
          <p:cNvPr id="8"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indent="-993115">
              <a:spcBef>
                <a:spcPts val="133"/>
              </a:spcBef>
            </a:pPr>
            <a:r>
              <a:rPr lang="en-US" sz="5400" spc="-7" dirty="0">
                <a:latin typeface="Cambria" panose="02040503050406030204" pitchFamily="18" charset="0"/>
                <a:cs typeface="Calibri"/>
              </a:rPr>
              <a:t>Geopotential</a:t>
            </a:r>
            <a:endParaRPr lang="en-US" sz="5400" dirty="0">
              <a:latin typeface="Cambria" panose="02040503050406030204" pitchFamily="18" charset="0"/>
              <a:cs typeface="Calibri"/>
            </a:endParaRPr>
          </a:p>
        </p:txBody>
      </p:sp>
      <p:sp>
        <p:nvSpPr>
          <p:cNvPr id="9" name="TextBox 8"/>
          <p:cNvSpPr txBox="1"/>
          <p:nvPr/>
        </p:nvSpPr>
        <p:spPr bwMode="auto">
          <a:xfrm>
            <a:off x="4827146" y="5861537"/>
            <a:ext cx="1300899" cy="830997"/>
          </a:xfrm>
          <a:prstGeom prst="rect">
            <a:avLst/>
          </a:prstGeom>
          <a:noFill/>
          <a:ln w="9525">
            <a:noFill/>
            <a:miter lim="800000"/>
            <a:headEnd/>
            <a:tailEnd/>
          </a:ln>
        </p:spPr>
        <p:txBody>
          <a:bodyPr wrap="square" rtlCol="0">
            <a:spAutoFit/>
          </a:bodyPr>
          <a:lstStyle/>
          <a:p>
            <a:r>
              <a:rPr lang="en-US" sz="2400" dirty="0">
                <a:latin typeface="Cambria" panose="02040503050406030204" pitchFamily="18" charset="0"/>
                <a:ea typeface="Cambria" panose="02040503050406030204" pitchFamily="18" charset="0"/>
              </a:rPr>
              <a:t>(-∫g </a:t>
            </a:r>
            <a:r>
              <a:rPr lang="en-US" sz="2400" dirty="0" err="1">
                <a:latin typeface="Cambria" panose="02040503050406030204" pitchFamily="18" charset="0"/>
                <a:ea typeface="Cambria" panose="02040503050406030204" pitchFamily="18" charset="0"/>
              </a:rPr>
              <a:t>dH</a:t>
            </a:r>
            <a:r>
              <a:rPr lang="en-US" sz="2400" dirty="0">
                <a:latin typeface="Cambria" panose="02040503050406030204" pitchFamily="18" charset="0"/>
                <a:ea typeface="Cambria" panose="02040503050406030204" pitchFamily="18" charset="0"/>
              </a:rPr>
              <a:t>)</a:t>
            </a:r>
          </a:p>
          <a:p>
            <a:endParaRPr lang="en-US" sz="2400" dirty="0"/>
          </a:p>
        </p:txBody>
      </p:sp>
    </p:spTree>
    <p:extLst>
      <p:ext uri="{BB962C8B-B14F-4D97-AF65-F5344CB8AC3E}">
        <p14:creationId xmlns:p14="http://schemas.microsoft.com/office/powerpoint/2010/main" val="332865487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upload.wikimedia.org/wikipedia/commons/6/68/Geoid_height_red_blue_averageb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323788"/>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658471" y="1573311"/>
            <a:ext cx="1371600" cy="685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3026459"/>
            <a:ext cx="8925260" cy="3450541"/>
          </a:xfrm>
          <a:prstGeom prst="rect">
            <a:avLst/>
          </a:prstGeom>
        </p:spPr>
      </p:pic>
    </p:spTree>
    <p:extLst>
      <p:ext uri="{BB962C8B-B14F-4D97-AF65-F5344CB8AC3E}">
        <p14:creationId xmlns:p14="http://schemas.microsoft.com/office/powerpoint/2010/main" val="73949561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552733" y="1838521"/>
            <a:ext cx="4387752" cy="4525963"/>
          </a:xfrm>
        </p:spPr>
        <p:txBody>
          <a:bodyPr/>
          <a:lstStyle/>
          <a:p>
            <a:r>
              <a:rPr lang="en-US" altLang="en-US" sz="3200" dirty="0">
                <a:latin typeface="Cambria" panose="02040503050406030204" pitchFamily="18" charset="0"/>
                <a:ea typeface="Cambria" panose="02040503050406030204" pitchFamily="18" charset="0"/>
              </a:rPr>
              <a:t>NAD83(2011)      </a:t>
            </a:r>
            <a:r>
              <a:rPr lang="en-US" altLang="en-US" sz="3200" dirty="0">
                <a:latin typeface="Cambria" panose="02040503050406030204" pitchFamily="18" charset="0"/>
                <a:ea typeface="Cambria" panose="02040503050406030204" pitchFamily="18" charset="0"/>
                <a:sym typeface="Wingdings" panose="05000000000000000000" pitchFamily="2" charset="2"/>
              </a:rPr>
              <a:t></a:t>
            </a:r>
            <a:endParaRPr lang="en-US" altLang="en-US" sz="3200" dirty="0">
              <a:latin typeface="Cambria" panose="02040503050406030204" pitchFamily="18" charset="0"/>
              <a:ea typeface="Cambria" panose="02040503050406030204" pitchFamily="18" charset="0"/>
            </a:endParaRPr>
          </a:p>
          <a:p>
            <a:pPr>
              <a:spcBef>
                <a:spcPts val="7800"/>
              </a:spcBef>
            </a:pPr>
            <a:r>
              <a:rPr lang="en-US" altLang="en-US" sz="3200" dirty="0">
                <a:latin typeface="Cambria" panose="02040503050406030204" pitchFamily="18" charset="0"/>
                <a:ea typeface="Cambria" panose="02040503050406030204" pitchFamily="18" charset="0"/>
              </a:rPr>
              <a:t>NAD83(2007)      </a:t>
            </a:r>
            <a:r>
              <a:rPr lang="en-US" altLang="en-US" sz="3200" dirty="0">
                <a:latin typeface="Cambria" panose="02040503050406030204" pitchFamily="18" charset="0"/>
                <a:ea typeface="Cambria" panose="02040503050406030204" pitchFamily="18" charset="0"/>
                <a:sym typeface="Wingdings" panose="05000000000000000000" pitchFamily="2" charset="2"/>
              </a:rPr>
              <a:t></a:t>
            </a:r>
            <a:endParaRPr lang="en-US" altLang="en-US" sz="3200" dirty="0">
              <a:latin typeface="Cambria" panose="02040503050406030204" pitchFamily="18" charset="0"/>
              <a:ea typeface="Cambria" panose="02040503050406030204" pitchFamily="18" charset="0"/>
            </a:endParaRPr>
          </a:p>
          <a:p>
            <a:endParaRPr lang="en-US" altLang="en-US" sz="3200" dirty="0">
              <a:latin typeface="Cambria" panose="02040503050406030204" pitchFamily="18" charset="0"/>
              <a:ea typeface="Cambria" panose="02040503050406030204" pitchFamily="18" charset="0"/>
            </a:endParaRPr>
          </a:p>
          <a:p>
            <a:endParaRPr lang="en-US" altLang="en-US" sz="3200" dirty="0">
              <a:latin typeface="Cambria" panose="02040503050406030204" pitchFamily="18" charset="0"/>
              <a:ea typeface="Cambria" panose="02040503050406030204" pitchFamily="18" charset="0"/>
            </a:endParaRPr>
          </a:p>
          <a:p>
            <a:r>
              <a:rPr lang="en-US" altLang="en-US" sz="3200" dirty="0">
                <a:latin typeface="Cambria" panose="02040503050406030204" pitchFamily="18" charset="0"/>
                <a:ea typeface="Cambria" panose="02040503050406030204" pitchFamily="18" charset="0"/>
              </a:rPr>
              <a:t>NAD83(HARN/FBN)</a:t>
            </a:r>
          </a:p>
          <a:p>
            <a:r>
              <a:rPr lang="en-US" altLang="en-US" sz="3200" dirty="0">
                <a:latin typeface="Cambria" panose="02040503050406030204" pitchFamily="18" charset="0"/>
                <a:ea typeface="Cambria" panose="02040503050406030204" pitchFamily="18" charset="0"/>
              </a:rPr>
              <a:t>NAD83(CORS96)</a:t>
            </a:r>
          </a:p>
        </p:txBody>
      </p:sp>
      <p:sp>
        <p:nvSpPr>
          <p:cNvPr id="11" name="Content Placeholder 10"/>
          <p:cNvSpPr>
            <a:spLocks noGrp="1"/>
          </p:cNvSpPr>
          <p:nvPr>
            <p:ph sz="half" idx="2"/>
          </p:nvPr>
        </p:nvSpPr>
        <p:spPr>
          <a:xfrm>
            <a:off x="5109675" y="1546674"/>
            <a:ext cx="3417379" cy="1341757"/>
          </a:xfrm>
        </p:spPr>
        <p:txBody>
          <a:bodyPr/>
          <a:lstStyle/>
          <a:p>
            <a:pPr marL="0" indent="0">
              <a:buNone/>
            </a:pPr>
            <a:r>
              <a:rPr lang="en-US" altLang="en-US" sz="3200" dirty="0">
                <a:latin typeface="Cambria" panose="02040503050406030204" pitchFamily="18" charset="0"/>
                <a:ea typeface="Cambria" panose="02040503050406030204" pitchFamily="18" charset="0"/>
              </a:rPr>
              <a:t>GEOID18</a:t>
            </a:r>
          </a:p>
          <a:p>
            <a:pPr marL="0" indent="0">
              <a:buNone/>
            </a:pPr>
            <a:r>
              <a:rPr lang="en-US" altLang="en-US" sz="3200" dirty="0">
                <a:latin typeface="Cambria" panose="02040503050406030204" pitchFamily="18" charset="0"/>
                <a:ea typeface="Cambria" panose="02040503050406030204" pitchFamily="18" charset="0"/>
              </a:rPr>
              <a:t>GEOID12B</a:t>
            </a:r>
          </a:p>
        </p:txBody>
      </p:sp>
      <p:sp>
        <p:nvSpPr>
          <p:cNvPr id="4" name="Right Brace 3"/>
          <p:cNvSpPr/>
          <p:nvPr/>
        </p:nvSpPr>
        <p:spPr>
          <a:xfrm>
            <a:off x="4693139" y="5161902"/>
            <a:ext cx="364501" cy="1141267"/>
          </a:xfrm>
          <a:prstGeom prst="rightBrace">
            <a:avLst>
              <a:gd name="adj1" fmla="val 8333"/>
              <a:gd name="adj2" fmla="val 49259"/>
            </a:avLst>
          </a:prstGeom>
          <a:noFill/>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 name="Content Placeholder 10"/>
          <p:cNvSpPr txBox="1">
            <a:spLocks/>
          </p:cNvSpPr>
          <p:nvPr/>
        </p:nvSpPr>
        <p:spPr bwMode="auto">
          <a:xfrm>
            <a:off x="5109676" y="3087984"/>
            <a:ext cx="4038600" cy="135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18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18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altLang="en-US" sz="3200" dirty="0">
                <a:latin typeface="Cambria" panose="02040503050406030204" pitchFamily="18" charset="0"/>
                <a:ea typeface="Cambria" panose="02040503050406030204" pitchFamily="18" charset="0"/>
              </a:rPr>
              <a:t>GEOID09</a:t>
            </a:r>
          </a:p>
          <a:p>
            <a:pPr marL="0" indent="0">
              <a:buNone/>
            </a:pPr>
            <a:r>
              <a:rPr lang="en-US" altLang="en-US" sz="3200" dirty="0">
                <a:latin typeface="Cambria" panose="02040503050406030204" pitchFamily="18" charset="0"/>
                <a:ea typeface="Cambria" panose="02040503050406030204" pitchFamily="18" charset="0"/>
              </a:rPr>
              <a:t>GEOID06 (AK only)</a:t>
            </a:r>
          </a:p>
        </p:txBody>
      </p:sp>
      <p:sp>
        <p:nvSpPr>
          <p:cNvPr id="9" name="Content Placeholder 10"/>
          <p:cNvSpPr txBox="1">
            <a:spLocks/>
          </p:cNvSpPr>
          <p:nvPr/>
        </p:nvSpPr>
        <p:spPr bwMode="auto">
          <a:xfrm>
            <a:off x="5282823" y="4810990"/>
            <a:ext cx="2152650" cy="184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18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18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altLang="en-US" sz="3200" dirty="0">
                <a:latin typeface="Cambria" panose="02040503050406030204" pitchFamily="18" charset="0"/>
                <a:ea typeface="Cambria" panose="02040503050406030204" pitchFamily="18" charset="0"/>
              </a:rPr>
              <a:t>GEOID03</a:t>
            </a:r>
          </a:p>
          <a:p>
            <a:pPr marL="0" indent="0">
              <a:buNone/>
            </a:pPr>
            <a:r>
              <a:rPr lang="en-US" altLang="en-US" sz="3200" dirty="0">
                <a:latin typeface="Cambria" panose="02040503050406030204" pitchFamily="18" charset="0"/>
                <a:ea typeface="Cambria" panose="02040503050406030204" pitchFamily="18" charset="0"/>
              </a:rPr>
              <a:t>GEOID99</a:t>
            </a:r>
          </a:p>
          <a:p>
            <a:pPr marL="0" indent="0">
              <a:buNone/>
            </a:pPr>
            <a:r>
              <a:rPr lang="en-US" altLang="en-US" sz="3200" dirty="0">
                <a:latin typeface="Cambria" panose="02040503050406030204" pitchFamily="18" charset="0"/>
                <a:ea typeface="Cambria" panose="02040503050406030204" pitchFamily="18" charset="0"/>
              </a:rPr>
              <a:t>GEOID96</a:t>
            </a:r>
          </a:p>
        </p:txBody>
      </p:sp>
      <p:sp>
        <p:nvSpPr>
          <p:cNvPr id="12" name="object 2"/>
          <p:cNvSpPr txBox="1">
            <a:spLocks/>
          </p:cNvSpPr>
          <p:nvPr/>
        </p:nvSpPr>
        <p:spPr bwMode="auto">
          <a:xfrm>
            <a:off x="1" y="363028"/>
            <a:ext cx="9144000" cy="78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indent="-993115">
              <a:spcBef>
                <a:spcPts val="133"/>
              </a:spcBef>
            </a:pPr>
            <a:r>
              <a:rPr lang="en-US" sz="5000" spc="-7" dirty="0">
                <a:latin typeface="Cambria" panose="02040503050406030204" pitchFamily="18" charset="0"/>
                <a:cs typeface="Calibri"/>
              </a:rPr>
              <a:t>Which NAD83 with which geoid?</a:t>
            </a:r>
            <a:endParaRPr lang="en-US" sz="5000" dirty="0">
              <a:latin typeface="Cambria" panose="02040503050406030204" pitchFamily="18" charset="0"/>
              <a:cs typeface="Calibri"/>
            </a:endParaRPr>
          </a:p>
        </p:txBody>
      </p:sp>
    </p:spTree>
    <p:extLst>
      <p:ext uri="{BB962C8B-B14F-4D97-AF65-F5344CB8AC3E}">
        <p14:creationId xmlns:p14="http://schemas.microsoft.com/office/powerpoint/2010/main" val="55659663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7200" y="1226994"/>
            <a:ext cx="4040188" cy="639762"/>
          </a:xfrm>
        </p:spPr>
        <p:txBody>
          <a:bodyPr/>
          <a:lstStyle/>
          <a:p>
            <a:r>
              <a:rPr lang="en-US" dirty="0">
                <a:latin typeface="Cambria" panose="02040503050406030204" pitchFamily="18" charset="0"/>
                <a:ea typeface="Cambria" panose="02040503050406030204" pitchFamily="18" charset="0"/>
              </a:rPr>
              <a:t>Geometric Geodesy</a:t>
            </a:r>
          </a:p>
        </p:txBody>
      </p:sp>
      <p:sp>
        <p:nvSpPr>
          <p:cNvPr id="5" name="Content Placeholder 4"/>
          <p:cNvSpPr>
            <a:spLocks noGrp="1"/>
          </p:cNvSpPr>
          <p:nvPr>
            <p:ph sz="half" idx="2"/>
          </p:nvPr>
        </p:nvSpPr>
        <p:spPr>
          <a:xfrm>
            <a:off x="457200" y="1866756"/>
            <a:ext cx="4040188" cy="2808840"/>
          </a:xfrm>
        </p:spPr>
        <p:txBody>
          <a:bodyPr/>
          <a:lstStyle/>
          <a:p>
            <a:r>
              <a:rPr lang="en-US" dirty="0">
                <a:latin typeface="Cambria" panose="02040503050406030204" pitchFamily="18" charset="0"/>
                <a:ea typeface="Cambria" panose="02040503050406030204" pitchFamily="18" charset="0"/>
              </a:rPr>
              <a:t>Horizontal </a:t>
            </a:r>
            <a:r>
              <a:rPr lang="en-US" dirty="0" err="1">
                <a:latin typeface="Cambria" panose="02040503050406030204" pitchFamily="18" charset="0"/>
                <a:ea typeface="Cambria" panose="02040503050406030204" pitchFamily="18" charset="0"/>
              </a:rPr>
              <a:t>Datums</a:t>
            </a:r>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Geometric Reference Frames</a:t>
            </a:r>
          </a:p>
          <a:p>
            <a:r>
              <a:rPr lang="en-US" dirty="0">
                <a:latin typeface="Cambria" panose="02040503050406030204" pitchFamily="18" charset="0"/>
                <a:ea typeface="Cambria" panose="02040503050406030204" pitchFamily="18" charset="0"/>
              </a:rPr>
              <a:t>Latitude &amp; Longitude</a:t>
            </a:r>
          </a:p>
          <a:p>
            <a:r>
              <a:rPr lang="en-US" dirty="0">
                <a:latin typeface="Cambria" panose="02040503050406030204" pitchFamily="18" charset="0"/>
                <a:ea typeface="Cambria" panose="02040503050406030204" pitchFamily="18" charset="0"/>
              </a:rPr>
              <a:t>Ellipsoid Height</a:t>
            </a:r>
          </a:p>
          <a:p>
            <a:r>
              <a:rPr lang="en-US" dirty="0">
                <a:latin typeface="Cambria" panose="02040503050406030204" pitchFamily="18" charset="0"/>
                <a:ea typeface="Cambria" panose="02040503050406030204" pitchFamily="18" charset="0"/>
              </a:rPr>
              <a:t>State Plane Coordinates</a:t>
            </a:r>
          </a:p>
          <a:p>
            <a:endParaRPr lang="en-US" dirty="0">
              <a:latin typeface="Cambria" panose="02040503050406030204" pitchFamily="18" charset="0"/>
              <a:ea typeface="Cambria" panose="02040503050406030204" pitchFamily="18" charset="0"/>
            </a:endParaRPr>
          </a:p>
        </p:txBody>
      </p:sp>
      <p:sp>
        <p:nvSpPr>
          <p:cNvPr id="6" name="Text Placeholder 5"/>
          <p:cNvSpPr>
            <a:spLocks noGrp="1"/>
          </p:cNvSpPr>
          <p:nvPr>
            <p:ph type="body" sz="quarter" idx="3"/>
          </p:nvPr>
        </p:nvSpPr>
        <p:spPr>
          <a:xfrm>
            <a:off x="4645027" y="1226994"/>
            <a:ext cx="4041775" cy="639762"/>
          </a:xfrm>
        </p:spPr>
        <p:txBody>
          <a:bodyPr/>
          <a:lstStyle/>
          <a:p>
            <a:r>
              <a:rPr lang="en-US" dirty="0">
                <a:latin typeface="Cambria" panose="02040503050406030204" pitchFamily="18" charset="0"/>
                <a:ea typeface="Cambria" panose="02040503050406030204" pitchFamily="18" charset="0"/>
              </a:rPr>
              <a:t>Physical Geodesy</a:t>
            </a:r>
          </a:p>
        </p:txBody>
      </p:sp>
      <p:sp>
        <p:nvSpPr>
          <p:cNvPr id="7" name="Content Placeholder 6"/>
          <p:cNvSpPr>
            <a:spLocks noGrp="1"/>
          </p:cNvSpPr>
          <p:nvPr>
            <p:ph sz="quarter" idx="4"/>
          </p:nvPr>
        </p:nvSpPr>
        <p:spPr>
          <a:xfrm>
            <a:off x="4645027" y="1866756"/>
            <a:ext cx="4041775" cy="2808840"/>
          </a:xfrm>
        </p:spPr>
        <p:txBody>
          <a:bodyPr/>
          <a:lstStyle/>
          <a:p>
            <a:r>
              <a:rPr lang="en-US" dirty="0">
                <a:latin typeface="Cambria" panose="02040503050406030204" pitchFamily="18" charset="0"/>
                <a:ea typeface="Cambria" panose="02040503050406030204" pitchFamily="18" charset="0"/>
              </a:rPr>
              <a:t>Geopotential </a:t>
            </a:r>
            <a:r>
              <a:rPr lang="en-US" dirty="0" err="1">
                <a:latin typeface="Cambria" panose="02040503050406030204" pitchFamily="18" charset="0"/>
                <a:ea typeface="Cambria" panose="02040503050406030204" pitchFamily="18" charset="0"/>
              </a:rPr>
              <a:t>Datums</a:t>
            </a:r>
            <a:endParaRPr lang="en-US" dirty="0">
              <a:latin typeface="Cambria" panose="02040503050406030204" pitchFamily="18" charset="0"/>
              <a:ea typeface="Cambria" panose="02040503050406030204" pitchFamily="18" charset="0"/>
            </a:endParaRPr>
          </a:p>
          <a:p>
            <a:r>
              <a:rPr lang="en-US" dirty="0" err="1">
                <a:latin typeface="Cambria" panose="02040503050406030204" pitchFamily="18" charset="0"/>
                <a:ea typeface="Cambria" panose="02040503050406030204" pitchFamily="18" charset="0"/>
              </a:rPr>
              <a:t>Orthometric</a:t>
            </a:r>
            <a:r>
              <a:rPr lang="en-US" dirty="0">
                <a:latin typeface="Cambria" panose="02040503050406030204" pitchFamily="18" charset="0"/>
                <a:ea typeface="Cambria" panose="02040503050406030204" pitchFamily="18" charset="0"/>
              </a:rPr>
              <a:t> Height</a:t>
            </a:r>
          </a:p>
          <a:p>
            <a:r>
              <a:rPr lang="en-US" dirty="0">
                <a:latin typeface="Cambria" panose="02040503050406030204" pitchFamily="18" charset="0"/>
                <a:ea typeface="Cambria" panose="02040503050406030204" pitchFamily="18" charset="0"/>
              </a:rPr>
              <a:t>Dynamic Height</a:t>
            </a:r>
          </a:p>
          <a:p>
            <a:r>
              <a:rPr lang="en-US" dirty="0">
                <a:latin typeface="Cambria" panose="02040503050406030204" pitchFamily="18" charset="0"/>
                <a:ea typeface="Cambria" panose="02040503050406030204" pitchFamily="18" charset="0"/>
              </a:rPr>
              <a:t>Surface Gravity</a:t>
            </a:r>
          </a:p>
          <a:p>
            <a:r>
              <a:rPr lang="en-US" dirty="0">
                <a:latin typeface="Cambria" panose="02040503050406030204" pitchFamily="18" charset="0"/>
                <a:ea typeface="Cambria" panose="02040503050406030204" pitchFamily="18" charset="0"/>
              </a:rPr>
              <a:t>Leveling</a:t>
            </a:r>
          </a:p>
          <a:p>
            <a:endParaRPr lang="en-US" dirty="0">
              <a:latin typeface="Cambria" panose="02040503050406030204" pitchFamily="18" charset="0"/>
              <a:ea typeface="Cambria" panose="02040503050406030204" pitchFamily="18" charset="0"/>
            </a:endParaRPr>
          </a:p>
        </p:txBody>
      </p:sp>
      <p:sp>
        <p:nvSpPr>
          <p:cNvPr id="3" name="Rectangle 2"/>
          <p:cNvSpPr/>
          <p:nvPr/>
        </p:nvSpPr>
        <p:spPr>
          <a:xfrm>
            <a:off x="233680" y="4878641"/>
            <a:ext cx="8643283" cy="1754326"/>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2400" dirty="0">
                <a:solidFill>
                  <a:prstClr val="black"/>
                </a:solidFill>
                <a:latin typeface="Cambria" panose="02040503050406030204" pitchFamily="18" charset="0"/>
                <a:ea typeface="Cambria" panose="02040503050406030204" pitchFamily="18" charset="0"/>
              </a:rPr>
              <a:t>T</a:t>
            </a:r>
            <a:r>
              <a:rPr kumimoji="0" lang="en-US"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o get to these</a:t>
            </a:r>
            <a:r>
              <a:rPr kumimoji="0" lang="en-US" sz="240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“final products” we use a multitude of scientific methods, including Space Geodesy and Astronomical Geodesy.</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lang="en-US" baseline="0" dirty="0">
              <a:solidFill>
                <a:prstClr val="black"/>
              </a:solidFill>
              <a:latin typeface="Cambria" panose="02040503050406030204" pitchFamily="18" charset="0"/>
              <a:ea typeface="Cambria" panose="020405030504060302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And since we’re the Government… don’t forget </a:t>
            </a:r>
            <a:r>
              <a:rPr kumimoji="0" lang="en-US" sz="240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Political Geodesy</a:t>
            </a:r>
            <a:r>
              <a:rPr kumimoji="0" lang="en-US" sz="240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a:t>
            </a:r>
            <a:endParaRPr kumimoji="0" lang="en-US"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9" name="Title 1"/>
          <p:cNvSpPr>
            <a:spLocks noGrp="1"/>
          </p:cNvSpPr>
          <p:nvPr>
            <p:ph type="title"/>
          </p:nvPr>
        </p:nvSpPr>
        <p:spPr>
          <a:xfrm>
            <a:off x="0" y="274638"/>
            <a:ext cx="9160331" cy="1143000"/>
          </a:xfrm>
        </p:spPr>
        <p:txBody>
          <a:bodyPr/>
          <a:lstStyle/>
          <a:p>
            <a:r>
              <a:rPr lang="en-US" altLang="en-US" sz="3600" b="1" dirty="0">
                <a:latin typeface="Cambria" panose="02040503050406030204" pitchFamily="18" charset="0"/>
                <a:ea typeface="Tahoma" panose="020B0604030504040204" pitchFamily="34" charset="0"/>
                <a:cs typeface="Tahoma" panose="020B0604030504040204" pitchFamily="34" charset="0"/>
              </a:rPr>
              <a:t>National Spatial Reference System (NSRS)</a:t>
            </a:r>
            <a:endParaRPr lang="en-US" sz="3600" dirty="0"/>
          </a:p>
        </p:txBody>
      </p:sp>
    </p:spTree>
    <p:extLst>
      <p:ext uri="{BB962C8B-B14F-4D97-AF65-F5344CB8AC3E}">
        <p14:creationId xmlns:p14="http://schemas.microsoft.com/office/powerpoint/2010/main" val="271569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ntr" presetSubtype="0" fill="hold" grpId="0" nodeType="withEffect">
                                  <p:stCondLst>
                                    <p:cond delay="3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3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2"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2"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500"/>
                            </p:stCondLst>
                            <p:childTnLst>
                              <p:par>
                                <p:cTn id="34" presetID="10" presetClass="entr" presetSubtype="0" fill="hold" nodeType="afterEffect">
                                  <p:stCondLst>
                                    <p:cond delay="150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fade">
                                      <p:cBhvr>
                                        <p:cTn id="36" dur="5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wipe(left)">
                                      <p:cBhvr>
                                        <p:cTn id="4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6" grpId="0"/>
      <p:bldP spid="7" grpId="0"/>
    </p:bldLst>
  </p:timing>
</p:sld>
</file>

<file path=ppt/slides/slide7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82"/>
          <a:stretch/>
        </p:blipFill>
        <p:spPr>
          <a:xfrm>
            <a:off x="152399" y="1257300"/>
            <a:ext cx="8839200" cy="4724400"/>
          </a:xfrm>
          <a:prstGeom prst="rect">
            <a:avLst/>
          </a:prstGeom>
        </p:spPr>
      </p:pic>
      <p:sp>
        <p:nvSpPr>
          <p:cNvPr id="6" name="TextBox 5"/>
          <p:cNvSpPr txBox="1"/>
          <p:nvPr/>
        </p:nvSpPr>
        <p:spPr>
          <a:xfrm>
            <a:off x="2960897" y="5981700"/>
            <a:ext cx="6183103" cy="246221"/>
          </a:xfrm>
          <a:prstGeom prst="rect">
            <a:avLst/>
          </a:prstGeom>
          <a:noFill/>
        </p:spPr>
        <p:txBody>
          <a:bodyPr rtlCol="0" wrap="none">
            <a:spAutoFit/>
          </a:bodyPr>
          <a:lstStyle/>
          <a:p>
            <a:r>
              <a:rPr dirty="0" lang="en-US" sz="1000">
                <a:latin typeface="Arial"/>
                <a:cs typeface="Arial"/>
              </a:rPr>
              <a:t>-</a:t>
            </a:r>
            <a:r>
              <a:rPr dirty="0" i="1" lang="en-US" sz="1000"/>
              <a:t>GPS for Land Surveyors</a:t>
            </a:r>
            <a:r>
              <a:rPr dirty="0" lang="en-US" sz="1000"/>
              <a:t>, by Jan Van Sickle, 4th ed., CRC Press, Taylor &amp; Francis Group, 2015, p. 180. (slightly edited)</a:t>
            </a:r>
            <a:endParaRPr dirty="0" lang="en-US" sz="1100"/>
          </a:p>
        </p:txBody>
      </p:sp>
      <p:sp>
        <p:nvSpPr>
          <p:cNvPr id="7"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bIns="0" compatLnSpc="1" lIns="0" numCol="1" rIns="0" rtlCol="0" tIns="16933" vert="horz" wrap="square">
            <a:prstTxWarp prst="textNoShape">
              <a:avLst/>
            </a:prstTxWarp>
            <a:spAutoFit/>
          </a:bodyPr>
          <a:lstStyle>
            <a:lvl1pPr algn="ctr" defTabSz="457200" eaLnBrk="0" fontAlgn="base" hangingPunct="0" rtl="0">
              <a:spcBef>
                <a:spcPct val="0"/>
              </a:spcBef>
              <a:spcAft>
                <a:spcPct val="0"/>
              </a:spcAft>
              <a:defRPr kern="1200" sz="4400">
                <a:solidFill>
                  <a:schemeClr val="tx1"/>
                </a:solidFill>
                <a:latin charset="0" pitchFamily="18" typeface="Times New Roman"/>
                <a:ea charset="0" typeface="ＭＳ Ｐゴシック"/>
                <a:cs charset="0" pitchFamily="18" typeface="Times New Roman"/>
              </a:defRPr>
            </a:lvl1pPr>
            <a:lvl2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2pPr>
            <a:lvl3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3pPr>
            <a:lvl4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4pPr>
            <a:lvl5pPr algn="ctr" defTabSz="457200" eaLnBrk="0" fontAlgn="base" hangingPunct="0" rtl="0">
              <a:spcBef>
                <a:spcPct val="0"/>
              </a:spcBef>
              <a:spcAft>
                <a:spcPct val="0"/>
              </a:spcAft>
              <a:defRPr sz="4400">
                <a:solidFill>
                  <a:schemeClr val="tx1"/>
                </a:solidFill>
                <a:latin charset="0" pitchFamily="18" typeface="Times New Roman"/>
                <a:ea charset="0" typeface="ＭＳ Ｐゴシック"/>
                <a:cs charset="0" pitchFamily="18" typeface="Times New Roman"/>
              </a:defRPr>
            </a:lvl5pPr>
            <a:lvl6pPr algn="ctr" defTabSz="457200" eaLnBrk="1" fontAlgn="base" hangingPunct="1" marL="457200" rtl="0">
              <a:spcBef>
                <a:spcPct val="0"/>
              </a:spcBef>
              <a:spcAft>
                <a:spcPct val="0"/>
              </a:spcAft>
              <a:defRPr sz="4400">
                <a:solidFill>
                  <a:schemeClr val="tx1"/>
                </a:solidFill>
                <a:latin charset="0" typeface="Calibri"/>
                <a:ea charset="0" typeface="ＭＳ Ｐゴシック"/>
                <a:cs charset="0" typeface="ＭＳ Ｐゴシック"/>
              </a:defRPr>
            </a:lvl6pPr>
            <a:lvl7pPr algn="ctr" defTabSz="457200" eaLnBrk="1" fontAlgn="base" hangingPunct="1" marL="914400" rtl="0">
              <a:spcBef>
                <a:spcPct val="0"/>
              </a:spcBef>
              <a:spcAft>
                <a:spcPct val="0"/>
              </a:spcAft>
              <a:defRPr sz="4400">
                <a:solidFill>
                  <a:schemeClr val="tx1"/>
                </a:solidFill>
                <a:latin charset="0" typeface="Calibri"/>
                <a:ea charset="0" typeface="ＭＳ Ｐゴシック"/>
                <a:cs charset="0" typeface="ＭＳ Ｐゴシック"/>
              </a:defRPr>
            </a:lvl7pPr>
            <a:lvl8pPr algn="ctr" defTabSz="457200" eaLnBrk="1" fontAlgn="base" hangingPunct="1" marL="1371600" rtl="0">
              <a:spcBef>
                <a:spcPct val="0"/>
              </a:spcBef>
              <a:spcAft>
                <a:spcPct val="0"/>
              </a:spcAft>
              <a:defRPr sz="4400">
                <a:solidFill>
                  <a:schemeClr val="tx1"/>
                </a:solidFill>
                <a:latin charset="0" typeface="Calibri"/>
                <a:ea charset="0" typeface="ＭＳ Ｐゴシック"/>
                <a:cs charset="0" typeface="ＭＳ Ｐゴシック"/>
              </a:defRPr>
            </a:lvl8pPr>
            <a:lvl9pPr algn="ctr" defTabSz="457200" eaLnBrk="1" fontAlgn="base" hangingPunct="1" marL="1828800" rtl="0">
              <a:spcBef>
                <a:spcPct val="0"/>
              </a:spcBef>
              <a:spcAft>
                <a:spcPct val="0"/>
              </a:spcAft>
              <a:defRPr sz="4400">
                <a:solidFill>
                  <a:schemeClr val="tx1"/>
                </a:solidFill>
                <a:latin charset="0" typeface="Calibri"/>
                <a:ea charset="0" typeface="ＭＳ Ｐゴシック"/>
                <a:cs charset="0" typeface="ＭＳ Ｐゴシック"/>
              </a:defRPr>
            </a:lvl9pPr>
          </a:lstStyle>
          <a:p>
            <a:pPr indent="-993115" marL="1009201" marR="6773">
              <a:spcBef>
                <a:spcPts val="133"/>
              </a:spcBef>
            </a:pPr>
            <a:r>
              <a:rPr dirty="0" lang="en-US" spc="-7" sz="5400">
                <a:latin charset="0" panose="02040503050406030204" pitchFamily="18" typeface="Cambria"/>
                <a:cs typeface="Calibri"/>
              </a:rPr>
              <a:t>Orthometric Heights</a:t>
            </a:r>
            <a:endParaRPr dirty="0" lang="en-US" sz="5400">
              <a:latin charset="0" panose="02040503050406030204" pitchFamily="18" typeface="Cambria"/>
              <a:cs typeface="Calibri"/>
            </a:endParaRPr>
          </a:p>
        </p:txBody>
      </p:sp>
    </p:spTree>
    <p:extLst>
      <p:ext uri="{BB962C8B-B14F-4D97-AF65-F5344CB8AC3E}">
        <p14:creationId xmlns:p14="http://schemas.microsoft.com/office/powerpoint/2010/main" val="229542429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54750"/>
          </a:xfrm>
          <a:prstGeom prst="rect">
            <a:avLst/>
          </a:prstGeom>
        </p:spPr>
      </p:pic>
    </p:spTree>
    <p:extLst>
      <p:ext uri="{BB962C8B-B14F-4D97-AF65-F5344CB8AC3E}">
        <p14:creationId xmlns:p14="http://schemas.microsoft.com/office/powerpoint/2010/main" val="171164018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66443"/>
            <a:ext cx="9143999" cy="5559551"/>
          </a:xfrm>
          <a:prstGeom prst="rect">
            <a:avLst/>
          </a:prstGeom>
        </p:spPr>
      </p:pic>
      <p:sp>
        <p:nvSpPr>
          <p:cNvPr id="3" name="TextBox 2"/>
          <p:cNvSpPr txBox="1"/>
          <p:nvPr/>
        </p:nvSpPr>
        <p:spPr>
          <a:xfrm>
            <a:off x="6324600" y="1447800"/>
            <a:ext cx="2270173" cy="769441"/>
          </a:xfrm>
          <a:prstGeom prst="rect">
            <a:avLst/>
          </a:prstGeom>
          <a:solidFill>
            <a:schemeClr val="bg1">
              <a:lumMod val="85000"/>
            </a:schemeClr>
          </a:solidFill>
        </p:spPr>
        <p:txBody>
          <a:bodyPr wrap="none" rtlCol="0">
            <a:spAutoFit/>
          </a:bodyPr>
          <a:lstStyle/>
          <a:p>
            <a:r>
              <a:rPr lang="en-US" sz="4400" dirty="0">
                <a:solidFill>
                  <a:schemeClr val="tx2">
                    <a:lumMod val="60000"/>
                    <a:lumOff val="40000"/>
                  </a:schemeClr>
                </a:solidFill>
              </a:rPr>
              <a:t>H</a:t>
            </a:r>
            <a:r>
              <a:rPr lang="en-US" sz="4400" dirty="0"/>
              <a:t> = h + </a:t>
            </a:r>
            <a:r>
              <a:rPr lang="en-US" sz="4400" dirty="0">
                <a:solidFill>
                  <a:schemeClr val="accent6">
                    <a:lumMod val="75000"/>
                  </a:schemeClr>
                </a:solidFill>
              </a:rPr>
              <a:t>N</a:t>
            </a:r>
          </a:p>
        </p:txBody>
      </p:sp>
      <p:sp>
        <p:nvSpPr>
          <p:cNvPr id="6"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indent="-993115">
              <a:spcBef>
                <a:spcPts val="133"/>
              </a:spcBef>
            </a:pPr>
            <a:r>
              <a:rPr lang="en-US" sz="5400" spc="-7" dirty="0">
                <a:latin typeface="Cambria" panose="02040503050406030204" pitchFamily="18" charset="0"/>
                <a:cs typeface="Calibri"/>
              </a:rPr>
              <a:t>Orthometric Heights</a:t>
            </a:r>
            <a:endParaRPr lang="en-US" sz="5400" dirty="0">
              <a:latin typeface="Cambria" panose="02040503050406030204" pitchFamily="18" charset="0"/>
              <a:cs typeface="Calibri"/>
            </a:endParaRPr>
          </a:p>
        </p:txBody>
      </p:sp>
    </p:spTree>
    <p:extLst>
      <p:ext uri="{BB962C8B-B14F-4D97-AF65-F5344CB8AC3E}">
        <p14:creationId xmlns:p14="http://schemas.microsoft.com/office/powerpoint/2010/main" val="3174546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66443"/>
            <a:ext cx="9143999" cy="5559551"/>
          </a:xfrm>
          <a:prstGeom prst="rect">
            <a:avLst/>
          </a:prstGeom>
        </p:spPr>
      </p:pic>
      <p:sp>
        <p:nvSpPr>
          <p:cNvPr id="9" name="TextBox 8"/>
          <p:cNvSpPr txBox="1"/>
          <p:nvPr/>
        </p:nvSpPr>
        <p:spPr>
          <a:xfrm>
            <a:off x="6324600" y="1447800"/>
            <a:ext cx="2270173" cy="769441"/>
          </a:xfrm>
          <a:prstGeom prst="rect">
            <a:avLst/>
          </a:prstGeom>
          <a:solidFill>
            <a:schemeClr val="bg1">
              <a:lumMod val="85000"/>
            </a:schemeClr>
          </a:solidFill>
        </p:spPr>
        <p:txBody>
          <a:bodyPr wrap="none" rtlCol="0">
            <a:spAutoFit/>
          </a:bodyPr>
          <a:lstStyle/>
          <a:p>
            <a:r>
              <a:rPr lang="en-US" sz="4400" dirty="0">
                <a:solidFill>
                  <a:schemeClr val="tx2">
                    <a:lumMod val="60000"/>
                    <a:lumOff val="40000"/>
                  </a:schemeClr>
                </a:solidFill>
              </a:rPr>
              <a:t>H</a:t>
            </a:r>
            <a:r>
              <a:rPr lang="en-US" sz="4400" dirty="0"/>
              <a:t> = h + </a:t>
            </a:r>
            <a:r>
              <a:rPr lang="en-US" sz="4400" dirty="0">
                <a:solidFill>
                  <a:schemeClr val="accent6">
                    <a:lumMod val="75000"/>
                  </a:schemeClr>
                </a:solidFill>
              </a:rPr>
              <a:t>N</a:t>
            </a:r>
          </a:p>
        </p:txBody>
      </p:sp>
      <p:sp>
        <p:nvSpPr>
          <p:cNvPr id="7"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indent="-993115">
              <a:spcBef>
                <a:spcPts val="133"/>
              </a:spcBef>
            </a:pPr>
            <a:r>
              <a:rPr lang="en-US" sz="5400" spc="-7" dirty="0">
                <a:latin typeface="Cambria" panose="02040503050406030204" pitchFamily="18" charset="0"/>
                <a:cs typeface="Calibri"/>
              </a:rPr>
              <a:t>Orthometric Heights</a:t>
            </a:r>
            <a:endParaRPr lang="en-US" sz="5400" dirty="0">
              <a:latin typeface="Cambria" panose="02040503050406030204" pitchFamily="18" charset="0"/>
              <a:cs typeface="Calibri"/>
            </a:endParaRPr>
          </a:p>
        </p:txBody>
      </p:sp>
    </p:spTree>
    <p:extLst>
      <p:ext uri="{BB962C8B-B14F-4D97-AF65-F5344CB8AC3E}">
        <p14:creationId xmlns:p14="http://schemas.microsoft.com/office/powerpoint/2010/main" val="194722343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266442"/>
            <a:ext cx="9143998" cy="5559551"/>
          </a:xfrm>
          <a:prstGeom prst="rect">
            <a:avLst/>
          </a:prstGeom>
        </p:spPr>
      </p:pic>
      <p:sp>
        <p:nvSpPr>
          <p:cNvPr id="5" name="TextBox 4"/>
          <p:cNvSpPr txBox="1"/>
          <p:nvPr/>
        </p:nvSpPr>
        <p:spPr>
          <a:xfrm>
            <a:off x="3048000" y="6611779"/>
            <a:ext cx="6183103" cy="246221"/>
          </a:xfrm>
          <a:prstGeom prst="rect">
            <a:avLst/>
          </a:prstGeom>
          <a:noFill/>
        </p:spPr>
        <p:txBody>
          <a:bodyPr wrap="none" rtlCol="0">
            <a:spAutoFit/>
          </a:bodyPr>
          <a:lstStyle/>
          <a:p>
            <a:r>
              <a:rPr lang="en-US" sz="1000" dirty="0">
                <a:latin typeface="Arial"/>
                <a:cs typeface="Arial"/>
              </a:rPr>
              <a:t>-</a:t>
            </a:r>
            <a:r>
              <a:rPr lang="en-US" sz="1000" i="1" dirty="0"/>
              <a:t>GPS for Land Surveyors</a:t>
            </a:r>
            <a:r>
              <a:rPr lang="en-US" sz="1000" dirty="0"/>
              <a:t>, by Jan Van Sickle, 4th ed., CRC Press, Taylor &amp; Francis Group, 2015, p. 180. (slightly edited)</a:t>
            </a:r>
            <a:endParaRPr lang="en-US" sz="1100" dirty="0"/>
          </a:p>
        </p:txBody>
      </p:sp>
      <p:sp>
        <p:nvSpPr>
          <p:cNvPr id="3" name="TextBox 2"/>
          <p:cNvSpPr txBox="1"/>
          <p:nvPr/>
        </p:nvSpPr>
        <p:spPr>
          <a:xfrm>
            <a:off x="6324600" y="1447800"/>
            <a:ext cx="2270173" cy="769441"/>
          </a:xfrm>
          <a:prstGeom prst="rect">
            <a:avLst/>
          </a:prstGeom>
          <a:solidFill>
            <a:schemeClr val="bg1">
              <a:lumMod val="85000"/>
            </a:schemeClr>
          </a:solidFill>
        </p:spPr>
        <p:txBody>
          <a:bodyPr wrap="none" rtlCol="0">
            <a:spAutoFit/>
          </a:bodyPr>
          <a:lstStyle/>
          <a:p>
            <a:r>
              <a:rPr lang="en-US" sz="4400" dirty="0">
                <a:solidFill>
                  <a:schemeClr val="tx2">
                    <a:lumMod val="60000"/>
                    <a:lumOff val="40000"/>
                  </a:schemeClr>
                </a:solidFill>
              </a:rPr>
              <a:t>H</a:t>
            </a:r>
            <a:r>
              <a:rPr lang="en-US" sz="4400" dirty="0"/>
              <a:t> = h + </a:t>
            </a:r>
            <a:r>
              <a:rPr lang="en-US" sz="4400" dirty="0">
                <a:solidFill>
                  <a:schemeClr val="accent6">
                    <a:lumMod val="75000"/>
                  </a:schemeClr>
                </a:solidFill>
              </a:rPr>
              <a:t>N</a:t>
            </a:r>
          </a:p>
        </p:txBody>
      </p:sp>
      <p:cxnSp>
        <p:nvCxnSpPr>
          <p:cNvPr id="7" name="Straight Connector 6"/>
          <p:cNvCxnSpPr/>
          <p:nvPr/>
        </p:nvCxnSpPr>
        <p:spPr>
          <a:xfrm>
            <a:off x="4039737" y="1473958"/>
            <a:ext cx="151263" cy="4705067"/>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05200" y="1683225"/>
            <a:ext cx="1752600" cy="449580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Arc 17"/>
          <p:cNvSpPr/>
          <p:nvPr/>
        </p:nvSpPr>
        <p:spPr>
          <a:xfrm>
            <a:off x="3494381" y="1866721"/>
            <a:ext cx="1027478" cy="761999"/>
          </a:xfrm>
          <a:prstGeom prst="arc">
            <a:avLst>
              <a:gd name="adj1" fmla="val 13007262"/>
              <a:gd name="adj2" fmla="val 16511424"/>
            </a:avLst>
          </a:prstGeom>
          <a:ln w="3492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436145" y="1253580"/>
            <a:ext cx="3241116" cy="769441"/>
          </a:xfrm>
          <a:prstGeom prst="rect">
            <a:avLst/>
          </a:prstGeom>
          <a:noFill/>
        </p:spPr>
        <p:txBody>
          <a:bodyPr wrap="square" rtlCol="0">
            <a:spAutoFit/>
          </a:bodyPr>
          <a:lstStyle/>
          <a:p>
            <a:r>
              <a:rPr lang="en-US" sz="2200" dirty="0"/>
              <a:t>Deflection of the Vertical</a:t>
            </a:r>
          </a:p>
          <a:p>
            <a:r>
              <a:rPr lang="en-US" sz="2200" dirty="0" err="1"/>
              <a:t>DoV</a:t>
            </a:r>
            <a:r>
              <a:rPr lang="en-US" sz="2200" dirty="0"/>
              <a:t> (symbolized </a:t>
            </a:r>
            <a:r>
              <a:rPr lang="el-GR" sz="2200" dirty="0"/>
              <a:t>ε</a:t>
            </a:r>
            <a:r>
              <a:rPr lang="en-US" sz="2200" dirty="0"/>
              <a:t>)</a:t>
            </a:r>
          </a:p>
        </p:txBody>
      </p:sp>
      <p:cxnSp>
        <p:nvCxnSpPr>
          <p:cNvPr id="24" name="Straight Arrow Connector 23"/>
          <p:cNvCxnSpPr/>
          <p:nvPr/>
        </p:nvCxnSpPr>
        <p:spPr>
          <a:xfrm>
            <a:off x="3074642" y="1663370"/>
            <a:ext cx="801322" cy="54084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a:off x="3837281" y="3905161"/>
            <a:ext cx="1027478" cy="761999"/>
          </a:xfrm>
          <a:prstGeom prst="arc">
            <a:avLst>
              <a:gd name="adj1" fmla="val 2638133"/>
              <a:gd name="adj2" fmla="val 7472274"/>
            </a:avLst>
          </a:prstGeom>
          <a:ln w="3492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580416" y="1353808"/>
            <a:ext cx="372218" cy="584775"/>
          </a:xfrm>
          <a:prstGeom prst="rect">
            <a:avLst/>
          </a:prstGeom>
          <a:noFill/>
        </p:spPr>
        <p:txBody>
          <a:bodyPr wrap="none" rtlCol="0">
            <a:spAutoFit/>
          </a:bodyPr>
          <a:lstStyle/>
          <a:p>
            <a:r>
              <a:rPr lang="el-GR" sz="3200" dirty="0"/>
              <a:t>ε</a:t>
            </a:r>
            <a:endParaRPr lang="en-US" sz="2000" dirty="0"/>
          </a:p>
        </p:txBody>
      </p:sp>
      <p:sp>
        <p:nvSpPr>
          <p:cNvPr id="13" name="TextBox 12"/>
          <p:cNvSpPr txBox="1"/>
          <p:nvPr/>
        </p:nvSpPr>
        <p:spPr>
          <a:xfrm>
            <a:off x="4302041" y="4473937"/>
            <a:ext cx="372218" cy="584775"/>
          </a:xfrm>
          <a:prstGeom prst="rect">
            <a:avLst/>
          </a:prstGeom>
          <a:noFill/>
        </p:spPr>
        <p:txBody>
          <a:bodyPr wrap="none" rtlCol="0">
            <a:spAutoFit/>
          </a:bodyPr>
          <a:lstStyle/>
          <a:p>
            <a:r>
              <a:rPr lang="el-GR" sz="3200" dirty="0"/>
              <a:t>ε</a:t>
            </a:r>
            <a:endParaRPr lang="en-US" sz="2000" dirty="0"/>
          </a:p>
        </p:txBody>
      </p:sp>
      <p:sp>
        <p:nvSpPr>
          <p:cNvPr id="15"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indent="-993115">
              <a:spcBef>
                <a:spcPts val="133"/>
              </a:spcBef>
            </a:pPr>
            <a:r>
              <a:rPr lang="en-US" sz="5400" spc="-7" dirty="0">
                <a:latin typeface="Cambria" panose="02040503050406030204" pitchFamily="18" charset="0"/>
                <a:cs typeface="Calibri"/>
              </a:rPr>
              <a:t>Orthometric Heights</a:t>
            </a:r>
            <a:endParaRPr lang="en-US" sz="5400" dirty="0">
              <a:latin typeface="Cambria" panose="02040503050406030204" pitchFamily="18" charset="0"/>
              <a:cs typeface="Calibri"/>
            </a:endParaRPr>
          </a:p>
        </p:txBody>
      </p:sp>
    </p:spTree>
    <p:extLst>
      <p:ext uri="{BB962C8B-B14F-4D97-AF65-F5344CB8AC3E}">
        <p14:creationId xmlns:p14="http://schemas.microsoft.com/office/powerpoint/2010/main" val="343433358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p:cNvSpPr txBox="1">
            <a:spLocks/>
          </p:cNvSpPr>
          <p:nvPr/>
        </p:nvSpPr>
        <p:spPr bwMode="auto">
          <a:xfrm>
            <a:off x="1" y="363028"/>
            <a:ext cx="9144000" cy="78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indent="-993115">
              <a:spcBef>
                <a:spcPts val="133"/>
              </a:spcBef>
            </a:pPr>
            <a:r>
              <a:rPr lang="en-US" sz="5000" spc="-7" dirty="0">
                <a:latin typeface="Cambria" panose="02040503050406030204" pitchFamily="18" charset="0"/>
                <a:cs typeface="Calibri"/>
              </a:rPr>
              <a:t>Why accurate geoid matters</a:t>
            </a:r>
            <a:endParaRPr lang="en-US" sz="5000" dirty="0">
              <a:latin typeface="Cambria" panose="02040503050406030204" pitchFamily="18" charset="0"/>
              <a:cs typeface="Calibri"/>
            </a:endParaRPr>
          </a:p>
        </p:txBody>
      </p:sp>
      <p:sp>
        <p:nvSpPr>
          <p:cNvPr id="3" name="Content Placeholder 2">
            <a:extLst>
              <a:ext uri="{FF2B5EF4-FFF2-40B4-BE49-F238E27FC236}">
                <a16:creationId xmlns:a16="http://schemas.microsoft.com/office/drawing/2014/main" id="{D4A5ED1B-0AF9-49E9-8865-F687482B0E31}"/>
              </a:ext>
            </a:extLst>
          </p:cNvPr>
          <p:cNvSpPr>
            <a:spLocks noGrp="1"/>
          </p:cNvSpPr>
          <p:nvPr>
            <p:ph sz="half" idx="1"/>
          </p:nvPr>
        </p:nvSpPr>
        <p:spPr/>
        <p:txBody>
          <a:bodyPr/>
          <a:lstStyle/>
          <a:p>
            <a:pPr marL="0" indent="0" algn="ctr">
              <a:buNone/>
            </a:pPr>
            <a:r>
              <a:rPr lang="en-US" sz="4000" dirty="0"/>
              <a:t>Leveling</a:t>
            </a:r>
          </a:p>
          <a:p>
            <a:pPr lvl="0"/>
            <a:r>
              <a:rPr lang="en-US" dirty="0">
                <a:solidFill>
                  <a:prstClr val="black"/>
                </a:solidFill>
              </a:rPr>
              <a:t>Measures up from Ground (Gravity)</a:t>
            </a:r>
          </a:p>
          <a:p>
            <a:pPr marL="0" indent="0" algn="ctr">
              <a:buNone/>
            </a:pPr>
            <a:endParaRPr lang="en-US" sz="4000" dirty="0"/>
          </a:p>
        </p:txBody>
      </p:sp>
      <p:sp>
        <p:nvSpPr>
          <p:cNvPr id="6" name="Content Placeholder 5">
            <a:extLst>
              <a:ext uri="{FF2B5EF4-FFF2-40B4-BE49-F238E27FC236}">
                <a16:creationId xmlns:a16="http://schemas.microsoft.com/office/drawing/2014/main" id="{7157780C-7877-487C-972C-56CE9A6070E4}"/>
              </a:ext>
            </a:extLst>
          </p:cNvPr>
          <p:cNvSpPr>
            <a:spLocks noGrp="1"/>
          </p:cNvSpPr>
          <p:nvPr>
            <p:ph sz="half" idx="2"/>
          </p:nvPr>
        </p:nvSpPr>
        <p:spPr/>
        <p:txBody>
          <a:bodyPr/>
          <a:lstStyle/>
          <a:p>
            <a:pPr marL="0" indent="0" algn="ctr">
              <a:buNone/>
            </a:pPr>
            <a:r>
              <a:rPr lang="en-US" sz="4000" dirty="0"/>
              <a:t>GNSS</a:t>
            </a:r>
          </a:p>
          <a:p>
            <a:r>
              <a:rPr lang="en-US" dirty="0"/>
              <a:t>Measures up from Ellipsoid</a:t>
            </a:r>
          </a:p>
        </p:txBody>
      </p:sp>
    </p:spTree>
    <p:extLst>
      <p:ext uri="{BB962C8B-B14F-4D97-AF65-F5344CB8AC3E}">
        <p14:creationId xmlns:p14="http://schemas.microsoft.com/office/powerpoint/2010/main" val="185768606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22"/>
            <a:ext cx="9144000" cy="6827956"/>
          </a:xfrm>
          <a:prstGeom prst="rect">
            <a:avLst/>
          </a:prstGeom>
        </p:spPr>
      </p:pic>
    </p:spTree>
    <p:extLst>
      <p:ext uri="{BB962C8B-B14F-4D97-AF65-F5344CB8AC3E}">
        <p14:creationId xmlns:p14="http://schemas.microsoft.com/office/powerpoint/2010/main" val="114143100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0" y="30044"/>
            <a:ext cx="9125720" cy="682795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1" y="30044"/>
            <a:ext cx="8762997" cy="5862426"/>
          </a:xfrm>
          <a:prstGeom prst="rect">
            <a:avLst/>
          </a:prstGeom>
        </p:spPr>
      </p:pic>
    </p:spTree>
    <p:extLst>
      <p:ext uri="{BB962C8B-B14F-4D97-AF65-F5344CB8AC3E}">
        <p14:creationId xmlns:p14="http://schemas.microsoft.com/office/powerpoint/2010/main" val="41559264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2173956"/>
            <a:ext cx="9144000" cy="2233090"/>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NAVD88 geoids</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versus</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NAPGD2022 geoids</a:t>
            </a:r>
            <a:endParaRPr kumimoji="0" lang="en-US" sz="48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endParaRPr>
          </a:p>
        </p:txBody>
      </p:sp>
    </p:spTree>
    <p:extLst>
      <p:ext uri="{BB962C8B-B14F-4D97-AF65-F5344CB8AC3E}">
        <p14:creationId xmlns:p14="http://schemas.microsoft.com/office/powerpoint/2010/main" val="167352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5"/>
            <a:ext cx="8739769" cy="4079720"/>
          </a:xfrm>
          <a:prstGeom prst="rect">
            <a:avLst/>
          </a:prstGeom>
        </p:spPr>
        <p:txBody>
          <a:bodyPr vert="horz" wrap="square" lIns="0" tIns="97790" rIns="0" bIns="0" rtlCol="0">
            <a:noAutofit/>
          </a:bodyPr>
          <a:lstStyle/>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Gravimetric</a:t>
            </a: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Hybrid</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Two types of geoid models</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846619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61258" y="1417642"/>
            <a:ext cx="8556172" cy="5116511"/>
          </a:xfrm>
        </p:spPr>
        <p:txBody>
          <a:bodyPr/>
          <a:lstStyle/>
          <a:p>
            <a:pPr marL="0" indent="0">
              <a:buNone/>
              <a:tabLst>
                <a:tab pos="0" algn="l"/>
              </a:tabLst>
            </a:pPr>
            <a:r>
              <a:rPr lang="en-US" altLang="en-US" dirty="0">
                <a:latin typeface="Cambria" panose="02040503050406030204" pitchFamily="18" charset="0"/>
                <a:ea typeface="ＭＳ Ｐゴシック" panose="020B0600070205080204" pitchFamily="34" charset="-128"/>
                <a:cs typeface="Arial" panose="020B0604020202020204" pitchFamily="34" charset="0"/>
              </a:rPr>
              <a:t>A consistent coordinate system that defines:</a:t>
            </a:r>
          </a:p>
          <a:p>
            <a:pPr>
              <a:tabLst>
                <a:tab pos="0" algn="l"/>
              </a:tabLst>
            </a:pPr>
            <a:r>
              <a:rPr lang="en-US" altLang="en-US" dirty="0">
                <a:latin typeface="Cambria" panose="02040503050406030204" pitchFamily="18" charset="0"/>
                <a:ea typeface="ＭＳ Ｐゴシック" panose="020B0600070205080204" pitchFamily="34" charset="-128"/>
                <a:cs typeface="Arial" panose="020B0604020202020204" pitchFamily="34" charset="0"/>
              </a:rPr>
              <a:t>latitude</a:t>
            </a:r>
          </a:p>
          <a:p>
            <a:pPr>
              <a:tabLst>
                <a:tab pos="0" algn="l"/>
              </a:tabLst>
            </a:pPr>
            <a:r>
              <a:rPr lang="en-US" altLang="en-US" dirty="0">
                <a:latin typeface="Cambria" panose="02040503050406030204" pitchFamily="18" charset="0"/>
                <a:ea typeface="ＭＳ Ｐゴシック" panose="020B0600070205080204" pitchFamily="34" charset="-128"/>
                <a:cs typeface="Arial" panose="020B0604020202020204" pitchFamily="34" charset="0"/>
              </a:rPr>
              <a:t>longitude</a:t>
            </a:r>
          </a:p>
          <a:p>
            <a:pPr>
              <a:tabLst>
                <a:tab pos="0" algn="l"/>
              </a:tabLst>
            </a:pPr>
            <a:r>
              <a:rPr lang="en-US" altLang="en-US" dirty="0">
                <a:latin typeface="Cambria" panose="02040503050406030204" pitchFamily="18" charset="0"/>
                <a:ea typeface="ＭＳ Ｐゴシック" panose="020B0600070205080204" pitchFamily="34" charset="-128"/>
                <a:cs typeface="Arial" panose="020B0604020202020204" pitchFamily="34" charset="0"/>
              </a:rPr>
              <a:t>height</a:t>
            </a:r>
          </a:p>
          <a:p>
            <a:pPr>
              <a:tabLst>
                <a:tab pos="0" algn="l"/>
              </a:tabLst>
            </a:pPr>
            <a:r>
              <a:rPr lang="en-US" altLang="en-US" dirty="0">
                <a:latin typeface="Cambria" panose="02040503050406030204" pitchFamily="18" charset="0"/>
                <a:ea typeface="ＭＳ Ｐゴシック" panose="020B0600070205080204" pitchFamily="34" charset="-128"/>
                <a:cs typeface="Arial" panose="020B0604020202020204" pitchFamily="34" charset="0"/>
              </a:rPr>
              <a:t>scale</a:t>
            </a:r>
          </a:p>
          <a:p>
            <a:pPr>
              <a:tabLst>
                <a:tab pos="0" algn="l"/>
              </a:tabLst>
            </a:pPr>
            <a:r>
              <a:rPr lang="en-US" altLang="en-US" dirty="0">
                <a:latin typeface="Cambria" panose="02040503050406030204" pitchFamily="18" charset="0"/>
                <a:ea typeface="ＭＳ Ｐゴシック" panose="020B0600070205080204" pitchFamily="34" charset="-128"/>
                <a:cs typeface="Arial" panose="020B0604020202020204" pitchFamily="34" charset="0"/>
              </a:rPr>
              <a:t>orientation</a:t>
            </a:r>
          </a:p>
          <a:p>
            <a:pPr>
              <a:tabLst>
                <a:tab pos="0" algn="l"/>
              </a:tabLst>
            </a:pPr>
            <a:r>
              <a:rPr lang="en-US" altLang="en-US" dirty="0">
                <a:latin typeface="Cambria" panose="02040503050406030204" pitchFamily="18" charset="0"/>
                <a:ea typeface="ＭＳ Ｐゴシック" panose="020B0600070205080204" pitchFamily="34" charset="-128"/>
                <a:cs typeface="Arial" panose="020B0604020202020204" pitchFamily="34" charset="0"/>
              </a:rPr>
              <a:t>gravity</a:t>
            </a:r>
          </a:p>
          <a:p>
            <a:pPr marL="0" indent="0">
              <a:buNone/>
              <a:tabLst>
                <a:tab pos="0" algn="l"/>
              </a:tabLst>
            </a:pPr>
            <a:r>
              <a:rPr lang="en-US" altLang="en-US" dirty="0">
                <a:latin typeface="Cambria" panose="02040503050406030204" pitchFamily="18" charset="0"/>
                <a:ea typeface="ＭＳ Ｐゴシック" panose="020B0600070205080204" pitchFamily="34" charset="-128"/>
                <a:cs typeface="Arial" panose="020B0604020202020204" pitchFamily="34" charset="0"/>
              </a:rPr>
              <a:t>throughout the United States. </a:t>
            </a:r>
          </a:p>
          <a:p>
            <a:pPr marL="0" indent="0">
              <a:buNone/>
              <a:tabLst>
                <a:tab pos="0" algn="l"/>
              </a:tabLst>
            </a:pPr>
            <a:endParaRPr lang="en-US" altLang="zh-CN" sz="1800" dirty="0">
              <a:latin typeface="Cambria" panose="02040503050406030204" pitchFamily="18" charset="0"/>
              <a:ea typeface="ＭＳ Ｐゴシック" panose="020B0600070205080204" pitchFamily="34" charset="-128"/>
              <a:cs typeface="Arial" panose="020B0604020202020204" pitchFamily="34" charset="0"/>
            </a:endParaRPr>
          </a:p>
        </p:txBody>
      </p:sp>
      <p:sp>
        <p:nvSpPr>
          <p:cNvPr id="2" name="Title 1"/>
          <p:cNvSpPr>
            <a:spLocks noGrp="1"/>
          </p:cNvSpPr>
          <p:nvPr>
            <p:ph type="title"/>
          </p:nvPr>
        </p:nvSpPr>
        <p:spPr>
          <a:xfrm>
            <a:off x="0" y="274638"/>
            <a:ext cx="9160331" cy="1143000"/>
          </a:xfrm>
        </p:spPr>
        <p:txBody>
          <a:bodyPr/>
          <a:lstStyle/>
          <a:p>
            <a:r>
              <a:rPr lang="en-US" altLang="en-US" sz="3600" b="1" dirty="0">
                <a:latin typeface="Cambria" panose="02040503050406030204" pitchFamily="18" charset="0"/>
                <a:ea typeface="Tahoma" panose="020B0604030504040204" pitchFamily="34" charset="0"/>
                <a:cs typeface="Tahoma" panose="020B0604030504040204" pitchFamily="34" charset="0"/>
              </a:rPr>
              <a:t>National Spatial Reference System (NSRS)</a:t>
            </a:r>
            <a:endParaRPr lang="en-US" sz="3600" dirty="0"/>
          </a:p>
        </p:txBody>
      </p:sp>
      <p:sp>
        <p:nvSpPr>
          <p:cNvPr id="3" name="TextBox 2"/>
          <p:cNvSpPr txBox="1"/>
          <p:nvPr/>
        </p:nvSpPr>
        <p:spPr bwMode="auto">
          <a:xfrm>
            <a:off x="4539347" y="3975897"/>
            <a:ext cx="4620985" cy="584775"/>
          </a:xfrm>
          <a:prstGeom prst="rect">
            <a:avLst/>
          </a:prstGeom>
          <a:noFill/>
          <a:ln w="9525">
            <a:noFill/>
            <a:miter lim="800000"/>
            <a:headEnd/>
            <a:tailEnd/>
          </a:ln>
        </p:spPr>
        <p:txBody>
          <a:bodyPr wrap="square" rtlCol="0">
            <a:spAutoFit/>
          </a:bodyPr>
          <a:lstStyle/>
          <a:p>
            <a:r>
              <a:rPr lang="en-US" sz="3200" i="1" dirty="0">
                <a:latin typeface="Cambria" panose="02040503050406030204" pitchFamily="18" charset="0"/>
              </a:rPr>
              <a:t>…and their time variants</a:t>
            </a:r>
          </a:p>
        </p:txBody>
      </p:sp>
    </p:spTree>
    <p:extLst>
      <p:ext uri="{BB962C8B-B14F-4D97-AF65-F5344CB8AC3E}">
        <p14:creationId xmlns:p14="http://schemas.microsoft.com/office/powerpoint/2010/main" val="338056449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5"/>
            <a:ext cx="8739769" cy="4079720"/>
          </a:xfrm>
          <a:prstGeom prst="rect">
            <a:avLst/>
          </a:prstGeom>
        </p:spPr>
        <p:txBody>
          <a:bodyPr vert="horz" wrap="square" lIns="0" tIns="97790" rIns="0" bIns="0" rtlCol="0">
            <a:noAutofit/>
          </a:bodyPr>
          <a:lstStyle/>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Gravimetric</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geoid is created from “scratch” with various types of gravity data</a:t>
            </a: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USGG2003, USGG2009, USGG2012, xGEOID19</a:t>
            </a: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ts val="80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Hybrid</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geoid is simply a gravimetric geoid then </a:t>
            </a:r>
            <a:r>
              <a:rPr kumimoji="0" lang="en-US" sz="3000" b="0" i="0" u="sng"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best fit some vertical datum</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like NAVD88</a:t>
            </a: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GEOID03, GEOID09, GEOID12B, GEOID18</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Gravimetric </a:t>
            </a: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Hybrid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2366023901"/>
      </p:ext>
    </p:extLst>
  </p:cSld>
  <p:clrMapOvr>
    <a:masterClrMapping/>
  </p:clrMapOvr>
  <p:transition spd="slow">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494739"/>
            <a:ext cx="8739769" cy="4079720"/>
          </a:xfrm>
          <a:prstGeom prst="rect">
            <a:avLst/>
          </a:prstGeom>
        </p:spPr>
        <p:txBody>
          <a:bodyPr vert="horz" wrap="square" lIns="0" tIns="97790" rIns="0" bIns="0" rtlCol="0">
            <a:noAutofit/>
          </a:bodyPr>
          <a:lstStyle/>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USGG2003, USGG2009, USGG2012, xGEOID19</a:t>
            </a: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GEOID03, GEOID09, GEOID12B, GEOID18</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Gravimetric </a:t>
            </a: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Hybrid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cxnSp>
        <p:nvCxnSpPr>
          <p:cNvPr id="5" name="Straight Arrow Connector 4"/>
          <p:cNvCxnSpPr/>
          <p:nvPr/>
        </p:nvCxnSpPr>
        <p:spPr>
          <a:xfrm flipH="1">
            <a:off x="1461972" y="3231309"/>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3106601" y="3231309"/>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4831614" y="3231307"/>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6677025" y="3231308"/>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902437" y="3736134"/>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p:cNvSpPr txBox="1"/>
          <p:nvPr/>
        </p:nvSpPr>
        <p:spPr bwMode="auto">
          <a:xfrm>
            <a:off x="1042640" y="3764709"/>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1" name="Oval 30"/>
          <p:cNvSpPr/>
          <p:nvPr/>
        </p:nvSpPr>
        <p:spPr>
          <a:xfrm>
            <a:off x="2635987" y="3766078"/>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TextBox 31"/>
          <p:cNvSpPr txBox="1"/>
          <p:nvPr/>
        </p:nvSpPr>
        <p:spPr bwMode="auto">
          <a:xfrm>
            <a:off x="2776190" y="3794653"/>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3" name="Oval 32"/>
          <p:cNvSpPr/>
          <p:nvPr/>
        </p:nvSpPr>
        <p:spPr>
          <a:xfrm>
            <a:off x="4410076" y="3767447"/>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bwMode="auto">
          <a:xfrm>
            <a:off x="4550279" y="3796022"/>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5" name="Oval 34"/>
          <p:cNvSpPr/>
          <p:nvPr/>
        </p:nvSpPr>
        <p:spPr>
          <a:xfrm>
            <a:off x="6215936" y="3766078"/>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p:cNvSpPr txBox="1"/>
          <p:nvPr/>
        </p:nvSpPr>
        <p:spPr bwMode="auto">
          <a:xfrm>
            <a:off x="6356139" y="3794653"/>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Tree>
    <p:extLst>
      <p:ext uri="{BB962C8B-B14F-4D97-AF65-F5344CB8AC3E}">
        <p14:creationId xmlns:p14="http://schemas.microsoft.com/office/powerpoint/2010/main" val="164416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opo surface blue"/>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opo surface brown"/>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datum zero - gray"/>
          <p:cNvPicPr>
            <a:picLocks noChangeAspect="1"/>
          </p:cNvPicPr>
          <p:nvPr/>
        </p:nvPicPr>
        <p:blipFill>
          <a:blip r:embed="rId3"/>
          <a:stretch>
            <a:fillRect/>
          </a:stretch>
        </p:blipFill>
        <p:spPr>
          <a:xfrm rot="21025437">
            <a:off x="807394" y="2622485"/>
            <a:ext cx="7529213" cy="1524132"/>
          </a:xfrm>
          <a:prstGeom prst="rect">
            <a:avLst/>
          </a:prstGeom>
        </p:spPr>
      </p:pic>
      <p:sp>
        <p:nvSpPr>
          <p:cNvPr id="15" name="Concept"/>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opographic"/>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 name="gravimetric"/>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 name="animated geoid"/>
          <p:cNvGrpSpPr/>
          <p:nvPr/>
        </p:nvGrpSpPr>
        <p:grpSpPr>
          <a:xfrm>
            <a:off x="749300" y="-2364082"/>
            <a:ext cx="13052769" cy="11155680"/>
            <a:chOff x="749300" y="-2364082"/>
            <a:chExt cx="13052769" cy="11155680"/>
          </a:xfrm>
        </p:grpSpPr>
        <p:sp>
          <p:nvSpPr>
            <p:cNvPr id="17" name="green geoid"/>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invisible circle for animation"/>
            <p:cNvSpPr>
              <a:spLocks/>
            </p:cNvSpPr>
            <p:nvPr/>
          </p:nvSpPr>
          <p:spPr>
            <a:xfrm flipH="1">
              <a:off x="2647040" y="-2364082"/>
              <a:ext cx="11155029" cy="11155680"/>
            </a:xfrm>
            <a:prstGeom prst="flowChartConnector">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datum point"/>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1" name="hybrid"/>
          <p:cNvGrpSpPr/>
          <p:nvPr/>
        </p:nvGrpSpPr>
        <p:grpSpPr>
          <a:xfrm>
            <a:off x="5125212" y="3079716"/>
            <a:ext cx="2565055" cy="1291230"/>
            <a:chOff x="2765425" y="3646019"/>
            <a:chExt cx="2565055" cy="1291230"/>
          </a:xfrm>
        </p:grpSpPr>
        <p:sp>
          <p:nvSpPr>
            <p:cNvPr id="22" name="TextBox 2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hybrid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geoid</a:t>
              </a:r>
            </a:p>
          </p:txBody>
        </p:sp>
        <p:cxnSp>
          <p:nvCxnSpPr>
            <p:cNvPr id="23" name="Straight Arrow Connector 22"/>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4" name="TITLE"/>
          <p:cNvSpPr txBox="1">
            <a:spLocks noGrp="1"/>
          </p:cNvSpPr>
          <p:nvPr>
            <p:ph type="title" idx="4294967295"/>
          </p:nvPr>
        </p:nvSpPr>
        <p:spPr>
          <a:xfrm>
            <a:off x="0" y="422275"/>
            <a:ext cx="9144000" cy="695325"/>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Gravimetric vs. Hybrid Geoid</a:t>
            </a:r>
            <a:endParaRPr dirty="0">
              <a:latin typeface="Cambria" panose="02040503050406030204" pitchFamily="18" charset="0"/>
              <a:cs typeface="Calibri"/>
            </a:endParaRPr>
          </a:p>
        </p:txBody>
      </p:sp>
    </p:spTree>
    <p:extLst>
      <p:ext uri="{BB962C8B-B14F-4D97-AF65-F5344CB8AC3E}">
        <p14:creationId xmlns:p14="http://schemas.microsoft.com/office/powerpoint/2010/main" val="345943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540000">
                                      <p:cBhvr>
                                        <p:cTn id="20" dur="1000" fill="hold"/>
                                        <p:tgtEl>
                                          <p:spTgt spid="7"/>
                                        </p:tgtEl>
                                        <p:attrNameLst>
                                          <p:attrName>r</p:attrName>
                                        </p:attrNameLst>
                                      </p:cBhvr>
                                    </p:animRot>
                                  </p:childTnLst>
                                </p:cTn>
                              </p:par>
                              <p:par>
                                <p:cTn id="21" presetID="10" presetClass="exit" presetSubtype="0" fill="hold"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opo surface blue"/>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opo surface brown"/>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datum zero - gray"/>
          <p:cNvPicPr>
            <a:picLocks noChangeAspect="1"/>
          </p:cNvPicPr>
          <p:nvPr/>
        </p:nvPicPr>
        <p:blipFill>
          <a:blip r:embed="rId3"/>
          <a:stretch>
            <a:fillRect/>
          </a:stretch>
        </p:blipFill>
        <p:spPr>
          <a:xfrm rot="21025437">
            <a:off x="807394" y="2622485"/>
            <a:ext cx="7529213" cy="1524132"/>
          </a:xfrm>
          <a:prstGeom prst="rect">
            <a:avLst/>
          </a:prstGeom>
        </p:spPr>
      </p:pic>
      <p:sp>
        <p:nvSpPr>
          <p:cNvPr id="15" name="Concept"/>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opographic"/>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 name="gravimetric"/>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 name="animated geoid"/>
          <p:cNvGrpSpPr/>
          <p:nvPr/>
        </p:nvGrpSpPr>
        <p:grpSpPr>
          <a:xfrm>
            <a:off x="749300" y="-2364082"/>
            <a:ext cx="13052769" cy="11155680"/>
            <a:chOff x="749300" y="-2364082"/>
            <a:chExt cx="13052769" cy="11155680"/>
          </a:xfrm>
        </p:grpSpPr>
        <p:sp>
          <p:nvSpPr>
            <p:cNvPr id="17" name="green geoid"/>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invisible circle for animation"/>
            <p:cNvSpPr>
              <a:spLocks/>
            </p:cNvSpPr>
            <p:nvPr/>
          </p:nvSpPr>
          <p:spPr>
            <a:xfrm flipH="1">
              <a:off x="2647040" y="-2364082"/>
              <a:ext cx="11155029" cy="11155680"/>
            </a:xfrm>
            <a:prstGeom prst="flowChartConnector">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datum point"/>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1" name="hybrid"/>
          <p:cNvGrpSpPr/>
          <p:nvPr/>
        </p:nvGrpSpPr>
        <p:grpSpPr>
          <a:xfrm>
            <a:off x="5125212" y="3079716"/>
            <a:ext cx="2565055" cy="1291230"/>
            <a:chOff x="2765425" y="3646019"/>
            <a:chExt cx="2565055" cy="1291230"/>
          </a:xfrm>
        </p:grpSpPr>
        <p:sp>
          <p:nvSpPr>
            <p:cNvPr id="22" name="TextBox 2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hybrid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geoid</a:t>
              </a:r>
            </a:p>
          </p:txBody>
        </p:sp>
        <p:cxnSp>
          <p:nvCxnSpPr>
            <p:cNvPr id="23" name="Straight Arrow Connector 22"/>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4" name="object 2"/>
          <p:cNvSpPr txBox="1">
            <a:spLocks noGrp="1"/>
          </p:cNvSpPr>
          <p:nvPr>
            <p:ph type="title" idx="4294967295"/>
          </p:nvPr>
        </p:nvSpPr>
        <p:spPr>
          <a:xfrm>
            <a:off x="0" y="422275"/>
            <a:ext cx="9144000" cy="695325"/>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b="1" spc="-7" dirty="0">
                <a:latin typeface="Cambria" panose="02040503050406030204" pitchFamily="18" charset="0"/>
                <a:cs typeface="Calibri"/>
              </a:rPr>
              <a:t>NAVD88 uses a Hybrid Geoid</a:t>
            </a:r>
            <a:endParaRPr b="1" dirty="0">
              <a:latin typeface="Cambria" panose="02040503050406030204" pitchFamily="18" charset="0"/>
              <a:cs typeface="Calibri"/>
            </a:endParaRPr>
          </a:p>
        </p:txBody>
      </p:sp>
    </p:spTree>
    <p:extLst>
      <p:ext uri="{BB962C8B-B14F-4D97-AF65-F5344CB8AC3E}">
        <p14:creationId xmlns:p14="http://schemas.microsoft.com/office/powerpoint/2010/main" val="375539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2000"/>
                                        <p:tgtEl>
                                          <p:spTgt spid="7"/>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2500"/>
                            </p:stCondLst>
                            <p:childTnLst>
                              <p:par>
                                <p:cTn id="16" presetID="8" presetClass="emph" presetSubtype="0" fill="hold" nodeType="afterEffect">
                                  <p:stCondLst>
                                    <p:cond delay="0"/>
                                  </p:stCondLst>
                                  <p:childTnLst>
                                    <p:animRot by="-540000">
                                      <p:cBhvr>
                                        <p:cTn id="17" dur="2000" fill="hold"/>
                                        <p:tgtEl>
                                          <p:spTgt spid="7"/>
                                        </p:tgtEl>
                                        <p:attrNameLst>
                                          <p:attrName>r</p:attrName>
                                        </p:attrNameLst>
                                      </p:cBhvr>
                                    </p:animRot>
                                  </p:childTnLst>
                                </p:cTn>
                              </p:par>
                              <p:par>
                                <p:cTn id="18" presetID="10" presetClass="exit" presetSubtype="0" fill="hold"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4500"/>
                            </p:stCondLst>
                            <p:childTnLst>
                              <p:par>
                                <p:cTn id="22" presetID="10"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idx="4294967295"/>
          </p:nvPr>
        </p:nvSpPr>
        <p:spPr>
          <a:xfrm>
            <a:off x="0" y="422275"/>
            <a:ext cx="9144000" cy="695325"/>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NAPGD2022 uses a Gravimetric Geoid</a:t>
            </a:r>
            <a:endParaRPr dirty="0">
              <a:latin typeface="Cambria" panose="02040503050406030204" pitchFamily="18" charset="0"/>
              <a:cs typeface="Calibri"/>
            </a:endParaRPr>
          </a:p>
        </p:txBody>
      </p:sp>
      <p:sp>
        <p:nvSpPr>
          <p:cNvPr id="20" name="Content Placeholder 2"/>
          <p:cNvSpPr>
            <a:spLocks noGrp="1"/>
          </p:cNvSpPr>
          <p:nvPr>
            <p:ph idx="4294967295"/>
          </p:nvPr>
        </p:nvSpPr>
        <p:spPr>
          <a:xfrm>
            <a:off x="0" y="4872038"/>
            <a:ext cx="5541963" cy="2095500"/>
          </a:xfrm>
        </p:spPr>
        <p:txBody>
          <a:bodyPr/>
          <a:lstStyle/>
          <a:p>
            <a:pPr lvl="1"/>
            <a:endParaRPr lang="en-US" sz="2400" dirty="0">
              <a:latin typeface="Cambria" panose="02040503050406030204" pitchFamily="18" charset="0"/>
              <a:ea typeface="Cambria" panose="02040503050406030204" pitchFamily="18" charset="0"/>
            </a:endParaRPr>
          </a:p>
          <a:p>
            <a:pPr lvl="1"/>
            <a:endParaRPr lang="en-US" sz="2400" dirty="0">
              <a:latin typeface="Cambria" panose="02040503050406030204" pitchFamily="18" charset="0"/>
              <a:ea typeface="Cambria" panose="02040503050406030204" pitchFamily="18" charset="0"/>
            </a:endParaRPr>
          </a:p>
          <a:p>
            <a:pPr lvl="1"/>
            <a:r>
              <a:rPr lang="en-US" sz="2400" dirty="0">
                <a:latin typeface="Cambria" panose="02040503050406030204" pitchFamily="18" charset="0"/>
                <a:ea typeface="Cambria" panose="02040503050406030204" pitchFamily="18" charset="0"/>
              </a:rPr>
              <a:t>Datum zero surface aligned to Global Mean Sea Level (GMSL)</a:t>
            </a:r>
          </a:p>
        </p:txBody>
      </p:sp>
      <p:pic>
        <p:nvPicPr>
          <p:cNvPr id="2" name="Picture 1"/>
          <p:cNvPicPr>
            <a:picLocks noChangeAspect="1"/>
          </p:cNvPicPr>
          <p:nvPr/>
        </p:nvPicPr>
        <p:blipFill>
          <a:blip r:embed="rId3"/>
          <a:stretch>
            <a:fillRect/>
          </a:stretch>
        </p:blipFill>
        <p:spPr>
          <a:xfrm>
            <a:off x="882895" y="2270147"/>
            <a:ext cx="7529213" cy="1524132"/>
          </a:xfrm>
          <a:prstGeom prst="rect">
            <a:avLst/>
          </a:prstGeom>
        </p:spPr>
      </p:pic>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357306" y="3154261"/>
            <a:ext cx="2973174" cy="1782988"/>
            <a:chOff x="2357306" y="3154261"/>
            <a:chExt cx="2973174" cy="1782988"/>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357306" y="3154261"/>
              <a:ext cx="877675" cy="1003854"/>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7" name="Freeform 16"/>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41900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 calcmode="lin" valueType="num">
                                      <p:cBhvr additive="base">
                                        <p:cTn id="12"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1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EDD9555-175D-4624-BD8D-451489979EFB}"/>
              </a:ext>
            </a:extLst>
          </p:cNvPr>
          <p:cNvPicPr>
            <a:picLocks noChangeAspect="1"/>
          </p:cNvPicPr>
          <p:nvPr/>
        </p:nvPicPr>
        <p:blipFill>
          <a:blip r:embed="rId2">
            <a:clrChange>
              <a:clrFrom>
                <a:srgbClr val="F6F703"/>
              </a:clrFrom>
              <a:clrTo>
                <a:srgbClr val="F6F703">
                  <a:alpha val="0"/>
                </a:srgbClr>
              </a:clrTo>
            </a:clrChange>
            <a:extLst>
              <a:ext uri="{837473B0-CC2E-450A-ABE3-18F120FF3D39}">
                <a1611:picAttrSrcUrl xmlns:a1611="http://schemas.microsoft.com/office/drawing/2016/11/main" r:id="rId3"/>
              </a:ext>
            </a:extLst>
          </a:blip>
          <a:stretch>
            <a:fillRect/>
          </a:stretch>
        </p:blipFill>
        <p:spPr>
          <a:xfrm flipH="1">
            <a:off x="176981" y="2649796"/>
            <a:ext cx="1720645" cy="1290484"/>
          </a:xfrm>
          <a:prstGeom prst="rect">
            <a:avLst/>
          </a:prstGeom>
        </p:spPr>
      </p:pic>
      <p:sp>
        <p:nvSpPr>
          <p:cNvPr id="5" name="ground surface">
            <a:extLst>
              <a:ext uri="{FF2B5EF4-FFF2-40B4-BE49-F238E27FC236}">
                <a16:creationId xmlns:a16="http://schemas.microsoft.com/office/drawing/2014/main" id="{0B2F0F56-D1D3-4A9F-BC6C-2814CA036560}"/>
              </a:ext>
            </a:extLst>
          </p:cNvPr>
          <p:cNvSpPr/>
          <p:nvPr/>
        </p:nvSpPr>
        <p:spPr>
          <a:xfrm>
            <a:off x="-314632" y="2851651"/>
            <a:ext cx="9684774" cy="1154698"/>
          </a:xfrm>
          <a:custGeom>
            <a:avLst/>
            <a:gdLst>
              <a:gd name="connsiteX0" fmla="*/ 0 w 9684774"/>
              <a:gd name="connsiteY0" fmla="*/ 1154698 h 1154698"/>
              <a:gd name="connsiteX1" fmla="*/ 1337187 w 9684774"/>
              <a:gd name="connsiteY1" fmla="*/ 918724 h 1154698"/>
              <a:gd name="connsiteX2" fmla="*/ 3362632 w 9684774"/>
              <a:gd name="connsiteY2" fmla="*/ 1095704 h 1154698"/>
              <a:gd name="connsiteX3" fmla="*/ 5043948 w 9684774"/>
              <a:gd name="connsiteY3" fmla="*/ 643420 h 1154698"/>
              <a:gd name="connsiteX4" fmla="*/ 6440129 w 9684774"/>
              <a:gd name="connsiteY4" fmla="*/ 908891 h 1154698"/>
              <a:gd name="connsiteX5" fmla="*/ 7443019 w 9684774"/>
              <a:gd name="connsiteY5" fmla="*/ 200969 h 1154698"/>
              <a:gd name="connsiteX6" fmla="*/ 7983793 w 9684774"/>
              <a:gd name="connsiteY6" fmla="*/ 23988 h 1154698"/>
              <a:gd name="connsiteX7" fmla="*/ 8691716 w 9684774"/>
              <a:gd name="connsiteY7" fmla="*/ 53485 h 1154698"/>
              <a:gd name="connsiteX8" fmla="*/ 9684774 w 9684774"/>
              <a:gd name="connsiteY8" fmla="*/ 495936 h 115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4774" h="1154698">
                <a:moveTo>
                  <a:pt x="0" y="1154698"/>
                </a:moveTo>
                <a:cubicBezTo>
                  <a:pt x="388374" y="1041627"/>
                  <a:pt x="776748" y="928556"/>
                  <a:pt x="1337187" y="918724"/>
                </a:cubicBezTo>
                <a:cubicBezTo>
                  <a:pt x="1897626" y="908892"/>
                  <a:pt x="2744839" y="1141588"/>
                  <a:pt x="3362632" y="1095704"/>
                </a:cubicBezTo>
                <a:cubicBezTo>
                  <a:pt x="3980425" y="1049820"/>
                  <a:pt x="4531032" y="674555"/>
                  <a:pt x="5043948" y="643420"/>
                </a:cubicBezTo>
                <a:cubicBezTo>
                  <a:pt x="5556864" y="612285"/>
                  <a:pt x="6040284" y="982633"/>
                  <a:pt x="6440129" y="908891"/>
                </a:cubicBezTo>
                <a:cubicBezTo>
                  <a:pt x="6839974" y="835149"/>
                  <a:pt x="7185742" y="348453"/>
                  <a:pt x="7443019" y="200969"/>
                </a:cubicBezTo>
                <a:cubicBezTo>
                  <a:pt x="7700296" y="53485"/>
                  <a:pt x="7775677" y="48569"/>
                  <a:pt x="7983793" y="23988"/>
                </a:cubicBezTo>
                <a:cubicBezTo>
                  <a:pt x="8191909" y="-593"/>
                  <a:pt x="8408219" y="-25173"/>
                  <a:pt x="8691716" y="53485"/>
                </a:cubicBezTo>
                <a:cubicBezTo>
                  <a:pt x="8975213" y="132143"/>
                  <a:pt x="9329993" y="314039"/>
                  <a:pt x="9684774" y="495936"/>
                </a:cubicBezTo>
              </a:path>
            </a:pathLst>
          </a:custGeom>
          <a:noFill/>
          <a:ln w="762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e surf4">
            <a:extLst>
              <a:ext uri="{FF2B5EF4-FFF2-40B4-BE49-F238E27FC236}">
                <a16:creationId xmlns:a16="http://schemas.microsoft.com/office/drawing/2014/main" id="{AA207762-A8B0-4759-AC11-60D0CCBF4CD7}"/>
              </a:ext>
            </a:extLst>
          </p:cNvPr>
          <p:cNvSpPr/>
          <p:nvPr/>
        </p:nvSpPr>
        <p:spPr>
          <a:xfrm>
            <a:off x="-236490" y="6174172"/>
            <a:ext cx="9616980" cy="678616"/>
          </a:xfrm>
          <a:custGeom>
            <a:avLst/>
            <a:gdLst>
              <a:gd name="connsiteX0" fmla="*/ 10863 w 9616980"/>
              <a:gd name="connsiteY0" fmla="*/ 560439 h 678616"/>
              <a:gd name="connsiteX1" fmla="*/ 394321 w 9616980"/>
              <a:gd name="connsiteY1" fmla="*/ 678426 h 678616"/>
              <a:gd name="connsiteX2" fmla="*/ 2596747 w 9616980"/>
              <a:gd name="connsiteY2" fmla="*/ 589935 h 678616"/>
              <a:gd name="connsiteX3" fmla="*/ 4474709 w 9616980"/>
              <a:gd name="connsiteY3" fmla="*/ 668593 h 678616"/>
              <a:gd name="connsiteX4" fmla="*/ 6146192 w 9616980"/>
              <a:gd name="connsiteY4" fmla="*/ 334297 h 678616"/>
              <a:gd name="connsiteX5" fmla="*/ 7434218 w 9616980"/>
              <a:gd name="connsiteY5" fmla="*/ 275303 h 678616"/>
              <a:gd name="connsiteX6" fmla="*/ 8191302 w 9616980"/>
              <a:gd name="connsiteY6" fmla="*/ 88490 h 678616"/>
              <a:gd name="connsiteX7" fmla="*/ 9616980 w 9616980"/>
              <a:gd name="connsiteY7" fmla="*/ 0 h 67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6980" h="678616">
                <a:moveTo>
                  <a:pt x="10863" y="560439"/>
                </a:moveTo>
                <a:cubicBezTo>
                  <a:pt x="-12899" y="616974"/>
                  <a:pt x="-36660" y="673510"/>
                  <a:pt x="394321" y="678426"/>
                </a:cubicBezTo>
                <a:cubicBezTo>
                  <a:pt x="825302" y="683342"/>
                  <a:pt x="1916682" y="591574"/>
                  <a:pt x="2596747" y="589935"/>
                </a:cubicBezTo>
                <a:cubicBezTo>
                  <a:pt x="3276812" y="588296"/>
                  <a:pt x="3883135" y="711199"/>
                  <a:pt x="4474709" y="668593"/>
                </a:cubicBezTo>
                <a:cubicBezTo>
                  <a:pt x="5066283" y="625987"/>
                  <a:pt x="5652941" y="399845"/>
                  <a:pt x="6146192" y="334297"/>
                </a:cubicBezTo>
                <a:cubicBezTo>
                  <a:pt x="6639443" y="268749"/>
                  <a:pt x="7093366" y="316271"/>
                  <a:pt x="7434218" y="275303"/>
                </a:cubicBezTo>
                <a:cubicBezTo>
                  <a:pt x="7775070" y="234335"/>
                  <a:pt x="7827508" y="134374"/>
                  <a:pt x="8191302" y="88490"/>
                </a:cubicBezTo>
                <a:cubicBezTo>
                  <a:pt x="8555096" y="42606"/>
                  <a:pt x="9086038" y="21303"/>
                  <a:pt x="9616980" y="0"/>
                </a:cubicBezTo>
              </a:path>
            </a:pathLst>
          </a:custGeom>
          <a:no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e surf3">
            <a:extLst>
              <a:ext uri="{FF2B5EF4-FFF2-40B4-BE49-F238E27FC236}">
                <a16:creationId xmlns:a16="http://schemas.microsoft.com/office/drawing/2014/main" id="{66BB6CE2-7279-4CAB-BFF4-E97F61B23DDA}"/>
              </a:ext>
            </a:extLst>
          </p:cNvPr>
          <p:cNvSpPr/>
          <p:nvPr/>
        </p:nvSpPr>
        <p:spPr>
          <a:xfrm>
            <a:off x="-236490" y="5550118"/>
            <a:ext cx="9616980" cy="678616"/>
          </a:xfrm>
          <a:custGeom>
            <a:avLst/>
            <a:gdLst>
              <a:gd name="connsiteX0" fmla="*/ 10863 w 9616980"/>
              <a:gd name="connsiteY0" fmla="*/ 560439 h 678616"/>
              <a:gd name="connsiteX1" fmla="*/ 394321 w 9616980"/>
              <a:gd name="connsiteY1" fmla="*/ 678426 h 678616"/>
              <a:gd name="connsiteX2" fmla="*/ 2596747 w 9616980"/>
              <a:gd name="connsiteY2" fmla="*/ 589935 h 678616"/>
              <a:gd name="connsiteX3" fmla="*/ 4474709 w 9616980"/>
              <a:gd name="connsiteY3" fmla="*/ 668593 h 678616"/>
              <a:gd name="connsiteX4" fmla="*/ 6146192 w 9616980"/>
              <a:gd name="connsiteY4" fmla="*/ 334297 h 678616"/>
              <a:gd name="connsiteX5" fmla="*/ 7434218 w 9616980"/>
              <a:gd name="connsiteY5" fmla="*/ 275303 h 678616"/>
              <a:gd name="connsiteX6" fmla="*/ 8191302 w 9616980"/>
              <a:gd name="connsiteY6" fmla="*/ 88490 h 678616"/>
              <a:gd name="connsiteX7" fmla="*/ 9616980 w 9616980"/>
              <a:gd name="connsiteY7" fmla="*/ 0 h 67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6980" h="678616">
                <a:moveTo>
                  <a:pt x="10863" y="560439"/>
                </a:moveTo>
                <a:cubicBezTo>
                  <a:pt x="-12899" y="616974"/>
                  <a:pt x="-36660" y="673510"/>
                  <a:pt x="394321" y="678426"/>
                </a:cubicBezTo>
                <a:cubicBezTo>
                  <a:pt x="825302" y="683342"/>
                  <a:pt x="1916682" y="591574"/>
                  <a:pt x="2596747" y="589935"/>
                </a:cubicBezTo>
                <a:cubicBezTo>
                  <a:pt x="3276812" y="588296"/>
                  <a:pt x="3883135" y="711199"/>
                  <a:pt x="4474709" y="668593"/>
                </a:cubicBezTo>
                <a:cubicBezTo>
                  <a:pt x="5066283" y="625987"/>
                  <a:pt x="5652941" y="399845"/>
                  <a:pt x="6146192" y="334297"/>
                </a:cubicBezTo>
                <a:cubicBezTo>
                  <a:pt x="6639443" y="268749"/>
                  <a:pt x="7093366" y="316271"/>
                  <a:pt x="7434218" y="275303"/>
                </a:cubicBezTo>
                <a:cubicBezTo>
                  <a:pt x="7775070" y="234335"/>
                  <a:pt x="7827508" y="134374"/>
                  <a:pt x="8191302" y="88490"/>
                </a:cubicBezTo>
                <a:cubicBezTo>
                  <a:pt x="8555096" y="42606"/>
                  <a:pt x="9086038" y="21303"/>
                  <a:pt x="9616980" y="0"/>
                </a:cubicBezTo>
              </a:path>
            </a:pathLst>
          </a:custGeom>
          <a:no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e surf2">
            <a:extLst>
              <a:ext uri="{FF2B5EF4-FFF2-40B4-BE49-F238E27FC236}">
                <a16:creationId xmlns:a16="http://schemas.microsoft.com/office/drawing/2014/main" id="{44A15C54-E86F-44F3-B458-155A2631D4AB}"/>
              </a:ext>
            </a:extLst>
          </p:cNvPr>
          <p:cNvSpPr/>
          <p:nvPr/>
        </p:nvSpPr>
        <p:spPr>
          <a:xfrm>
            <a:off x="-236490" y="4842391"/>
            <a:ext cx="9616980" cy="678616"/>
          </a:xfrm>
          <a:custGeom>
            <a:avLst/>
            <a:gdLst>
              <a:gd name="connsiteX0" fmla="*/ 10863 w 9616980"/>
              <a:gd name="connsiteY0" fmla="*/ 560439 h 678616"/>
              <a:gd name="connsiteX1" fmla="*/ 394321 w 9616980"/>
              <a:gd name="connsiteY1" fmla="*/ 678426 h 678616"/>
              <a:gd name="connsiteX2" fmla="*/ 2596747 w 9616980"/>
              <a:gd name="connsiteY2" fmla="*/ 589935 h 678616"/>
              <a:gd name="connsiteX3" fmla="*/ 4474709 w 9616980"/>
              <a:gd name="connsiteY3" fmla="*/ 668593 h 678616"/>
              <a:gd name="connsiteX4" fmla="*/ 6146192 w 9616980"/>
              <a:gd name="connsiteY4" fmla="*/ 334297 h 678616"/>
              <a:gd name="connsiteX5" fmla="*/ 7434218 w 9616980"/>
              <a:gd name="connsiteY5" fmla="*/ 275303 h 678616"/>
              <a:gd name="connsiteX6" fmla="*/ 8191302 w 9616980"/>
              <a:gd name="connsiteY6" fmla="*/ 88490 h 678616"/>
              <a:gd name="connsiteX7" fmla="*/ 9616980 w 9616980"/>
              <a:gd name="connsiteY7" fmla="*/ 0 h 67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6980" h="678616">
                <a:moveTo>
                  <a:pt x="10863" y="560439"/>
                </a:moveTo>
                <a:cubicBezTo>
                  <a:pt x="-12899" y="616974"/>
                  <a:pt x="-36660" y="673510"/>
                  <a:pt x="394321" y="678426"/>
                </a:cubicBezTo>
                <a:cubicBezTo>
                  <a:pt x="825302" y="683342"/>
                  <a:pt x="1916682" y="591574"/>
                  <a:pt x="2596747" y="589935"/>
                </a:cubicBezTo>
                <a:cubicBezTo>
                  <a:pt x="3276812" y="588296"/>
                  <a:pt x="3883135" y="711199"/>
                  <a:pt x="4474709" y="668593"/>
                </a:cubicBezTo>
                <a:cubicBezTo>
                  <a:pt x="5066283" y="625987"/>
                  <a:pt x="5652941" y="399845"/>
                  <a:pt x="6146192" y="334297"/>
                </a:cubicBezTo>
                <a:cubicBezTo>
                  <a:pt x="6639443" y="268749"/>
                  <a:pt x="7093366" y="316271"/>
                  <a:pt x="7434218" y="275303"/>
                </a:cubicBezTo>
                <a:cubicBezTo>
                  <a:pt x="7775070" y="234335"/>
                  <a:pt x="7827508" y="134374"/>
                  <a:pt x="8191302" y="88490"/>
                </a:cubicBezTo>
                <a:cubicBezTo>
                  <a:pt x="8555096" y="42606"/>
                  <a:pt x="9086038" y="21303"/>
                  <a:pt x="9616980" y="0"/>
                </a:cubicBezTo>
              </a:path>
            </a:pathLst>
          </a:custGeom>
          <a:no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e surf1">
            <a:extLst>
              <a:ext uri="{FF2B5EF4-FFF2-40B4-BE49-F238E27FC236}">
                <a16:creationId xmlns:a16="http://schemas.microsoft.com/office/drawing/2014/main" id="{49E21BA9-9700-4967-89FD-57D292C5EBD0}"/>
              </a:ext>
            </a:extLst>
          </p:cNvPr>
          <p:cNvSpPr/>
          <p:nvPr/>
        </p:nvSpPr>
        <p:spPr>
          <a:xfrm>
            <a:off x="-236490" y="4159044"/>
            <a:ext cx="9616980" cy="678616"/>
          </a:xfrm>
          <a:custGeom>
            <a:avLst/>
            <a:gdLst>
              <a:gd name="connsiteX0" fmla="*/ 10863 w 9616980"/>
              <a:gd name="connsiteY0" fmla="*/ 560439 h 678616"/>
              <a:gd name="connsiteX1" fmla="*/ 394321 w 9616980"/>
              <a:gd name="connsiteY1" fmla="*/ 678426 h 678616"/>
              <a:gd name="connsiteX2" fmla="*/ 2596747 w 9616980"/>
              <a:gd name="connsiteY2" fmla="*/ 589935 h 678616"/>
              <a:gd name="connsiteX3" fmla="*/ 4474709 w 9616980"/>
              <a:gd name="connsiteY3" fmla="*/ 668593 h 678616"/>
              <a:gd name="connsiteX4" fmla="*/ 6146192 w 9616980"/>
              <a:gd name="connsiteY4" fmla="*/ 334297 h 678616"/>
              <a:gd name="connsiteX5" fmla="*/ 7434218 w 9616980"/>
              <a:gd name="connsiteY5" fmla="*/ 275303 h 678616"/>
              <a:gd name="connsiteX6" fmla="*/ 8191302 w 9616980"/>
              <a:gd name="connsiteY6" fmla="*/ 88490 h 678616"/>
              <a:gd name="connsiteX7" fmla="*/ 9616980 w 9616980"/>
              <a:gd name="connsiteY7" fmla="*/ 0 h 67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6980" h="678616">
                <a:moveTo>
                  <a:pt x="10863" y="560439"/>
                </a:moveTo>
                <a:cubicBezTo>
                  <a:pt x="-12899" y="616974"/>
                  <a:pt x="-36660" y="673510"/>
                  <a:pt x="394321" y="678426"/>
                </a:cubicBezTo>
                <a:cubicBezTo>
                  <a:pt x="825302" y="683342"/>
                  <a:pt x="1916682" y="591574"/>
                  <a:pt x="2596747" y="589935"/>
                </a:cubicBezTo>
                <a:cubicBezTo>
                  <a:pt x="3276812" y="588296"/>
                  <a:pt x="3883135" y="711199"/>
                  <a:pt x="4474709" y="668593"/>
                </a:cubicBezTo>
                <a:cubicBezTo>
                  <a:pt x="5066283" y="625987"/>
                  <a:pt x="5652941" y="399845"/>
                  <a:pt x="6146192" y="334297"/>
                </a:cubicBezTo>
                <a:cubicBezTo>
                  <a:pt x="6639443" y="268749"/>
                  <a:pt x="7093366" y="316271"/>
                  <a:pt x="7434218" y="275303"/>
                </a:cubicBezTo>
                <a:cubicBezTo>
                  <a:pt x="7775070" y="234335"/>
                  <a:pt x="7827508" y="134374"/>
                  <a:pt x="8191302" y="88490"/>
                </a:cubicBezTo>
                <a:cubicBezTo>
                  <a:pt x="8555096" y="42606"/>
                  <a:pt x="9086038" y="21303"/>
                  <a:pt x="9616980" y="0"/>
                </a:cubicBezTo>
              </a:path>
            </a:pathLst>
          </a:custGeom>
          <a:no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e surf0">
            <a:extLst>
              <a:ext uri="{FF2B5EF4-FFF2-40B4-BE49-F238E27FC236}">
                <a16:creationId xmlns:a16="http://schemas.microsoft.com/office/drawing/2014/main" id="{AC51802F-0E13-41CC-9951-D54CA6AEF3B8}"/>
              </a:ext>
            </a:extLst>
          </p:cNvPr>
          <p:cNvSpPr/>
          <p:nvPr/>
        </p:nvSpPr>
        <p:spPr>
          <a:xfrm>
            <a:off x="-236490" y="3529588"/>
            <a:ext cx="9616980" cy="678616"/>
          </a:xfrm>
          <a:custGeom>
            <a:avLst/>
            <a:gdLst>
              <a:gd name="connsiteX0" fmla="*/ 10863 w 9616980"/>
              <a:gd name="connsiteY0" fmla="*/ 560439 h 678616"/>
              <a:gd name="connsiteX1" fmla="*/ 394321 w 9616980"/>
              <a:gd name="connsiteY1" fmla="*/ 678426 h 678616"/>
              <a:gd name="connsiteX2" fmla="*/ 2596747 w 9616980"/>
              <a:gd name="connsiteY2" fmla="*/ 589935 h 678616"/>
              <a:gd name="connsiteX3" fmla="*/ 4474709 w 9616980"/>
              <a:gd name="connsiteY3" fmla="*/ 668593 h 678616"/>
              <a:gd name="connsiteX4" fmla="*/ 6146192 w 9616980"/>
              <a:gd name="connsiteY4" fmla="*/ 334297 h 678616"/>
              <a:gd name="connsiteX5" fmla="*/ 7434218 w 9616980"/>
              <a:gd name="connsiteY5" fmla="*/ 275303 h 678616"/>
              <a:gd name="connsiteX6" fmla="*/ 8191302 w 9616980"/>
              <a:gd name="connsiteY6" fmla="*/ 88490 h 678616"/>
              <a:gd name="connsiteX7" fmla="*/ 9616980 w 9616980"/>
              <a:gd name="connsiteY7" fmla="*/ 0 h 67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6980" h="678616">
                <a:moveTo>
                  <a:pt x="10863" y="560439"/>
                </a:moveTo>
                <a:cubicBezTo>
                  <a:pt x="-12899" y="616974"/>
                  <a:pt x="-36660" y="673510"/>
                  <a:pt x="394321" y="678426"/>
                </a:cubicBezTo>
                <a:cubicBezTo>
                  <a:pt x="825302" y="683342"/>
                  <a:pt x="1916682" y="591574"/>
                  <a:pt x="2596747" y="589935"/>
                </a:cubicBezTo>
                <a:cubicBezTo>
                  <a:pt x="3276812" y="588296"/>
                  <a:pt x="3883135" y="711199"/>
                  <a:pt x="4474709" y="668593"/>
                </a:cubicBezTo>
                <a:cubicBezTo>
                  <a:pt x="5066283" y="625987"/>
                  <a:pt x="5652941" y="399845"/>
                  <a:pt x="6146192" y="334297"/>
                </a:cubicBezTo>
                <a:cubicBezTo>
                  <a:pt x="6639443" y="268749"/>
                  <a:pt x="7093366" y="316271"/>
                  <a:pt x="7434218" y="275303"/>
                </a:cubicBezTo>
                <a:cubicBezTo>
                  <a:pt x="7775070" y="234335"/>
                  <a:pt x="7827508" y="134374"/>
                  <a:pt x="8191302" y="88490"/>
                </a:cubicBezTo>
                <a:cubicBezTo>
                  <a:pt x="8555096" y="42606"/>
                  <a:pt x="9086038" y="21303"/>
                  <a:pt x="9616980" y="0"/>
                </a:cubicBezTo>
              </a:path>
            </a:pathLst>
          </a:custGeom>
          <a:no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a:extLst>
              <a:ext uri="{FF2B5EF4-FFF2-40B4-BE49-F238E27FC236}">
                <a16:creationId xmlns:a16="http://schemas.microsoft.com/office/drawing/2014/main" id="{950532C7-AA52-454F-8D04-F89538BCF6CB}"/>
              </a:ext>
            </a:extLst>
          </p:cNvPr>
          <p:cNvSpPr txBox="1"/>
          <p:nvPr/>
        </p:nvSpPr>
        <p:spPr>
          <a:xfrm>
            <a:off x="2015613" y="4827442"/>
            <a:ext cx="3559278" cy="646331"/>
          </a:xfrm>
          <a:prstGeom prst="rect">
            <a:avLst/>
          </a:prstGeom>
          <a:noFill/>
        </p:spPr>
        <p:txBody>
          <a:bodyPr wrap="square" rtlCol="0">
            <a:spAutoFit/>
          </a:bodyPr>
          <a:lstStyle/>
          <a:p>
            <a:pPr algn="ctr"/>
            <a:r>
              <a:rPr lang="en-US" dirty="0"/>
              <a:t>equipotential surfaces</a:t>
            </a:r>
          </a:p>
          <a:p>
            <a:pPr algn="ctr"/>
            <a:r>
              <a:rPr lang="en-US" dirty="0"/>
              <a:t>(equal gravity)</a:t>
            </a:r>
          </a:p>
        </p:txBody>
      </p:sp>
      <p:sp>
        <p:nvSpPr>
          <p:cNvPr id="15" name="TextBox 14">
            <a:extLst>
              <a:ext uri="{FF2B5EF4-FFF2-40B4-BE49-F238E27FC236}">
                <a16:creationId xmlns:a16="http://schemas.microsoft.com/office/drawing/2014/main" id="{A93EA169-0D6E-4F75-9974-BB4378E6C3CF}"/>
              </a:ext>
            </a:extLst>
          </p:cNvPr>
          <p:cNvSpPr txBox="1"/>
          <p:nvPr/>
        </p:nvSpPr>
        <p:spPr>
          <a:xfrm>
            <a:off x="7334864" y="2502109"/>
            <a:ext cx="1720645" cy="369332"/>
          </a:xfrm>
          <a:prstGeom prst="rect">
            <a:avLst/>
          </a:prstGeom>
          <a:noFill/>
        </p:spPr>
        <p:txBody>
          <a:bodyPr wrap="square" rtlCol="0">
            <a:spAutoFit/>
          </a:bodyPr>
          <a:lstStyle/>
          <a:p>
            <a:pPr algn="ctr"/>
            <a:r>
              <a:rPr lang="en-US" dirty="0"/>
              <a:t>ground surface</a:t>
            </a:r>
          </a:p>
        </p:txBody>
      </p:sp>
      <p:sp>
        <p:nvSpPr>
          <p:cNvPr id="16" name="TextBox 15">
            <a:extLst>
              <a:ext uri="{FF2B5EF4-FFF2-40B4-BE49-F238E27FC236}">
                <a16:creationId xmlns:a16="http://schemas.microsoft.com/office/drawing/2014/main" id="{75B51845-BE81-4137-B498-52F238B84115}"/>
              </a:ext>
            </a:extLst>
          </p:cNvPr>
          <p:cNvSpPr txBox="1"/>
          <p:nvPr/>
        </p:nvSpPr>
        <p:spPr>
          <a:xfrm>
            <a:off x="0" y="108541"/>
            <a:ext cx="9144000" cy="707886"/>
          </a:xfrm>
          <a:prstGeom prst="rect">
            <a:avLst/>
          </a:prstGeom>
          <a:noFill/>
        </p:spPr>
        <p:txBody>
          <a:bodyPr wrap="square" rtlCol="0">
            <a:spAutoFit/>
          </a:bodyPr>
          <a:lstStyle/>
          <a:p>
            <a:pPr algn="ctr"/>
            <a:r>
              <a:rPr lang="en-US" sz="4000" dirty="0">
                <a:latin typeface="Cambria" panose="02040503050406030204" pitchFamily="18" charset="0"/>
                <a:ea typeface="Cambria" panose="02040503050406030204" pitchFamily="18" charset="0"/>
              </a:rPr>
              <a:t>Why leveling is </a:t>
            </a:r>
            <a:r>
              <a:rPr lang="en-US" sz="4000" b="1" dirty="0">
                <a:latin typeface="Cambria" panose="02040503050406030204" pitchFamily="18" charset="0"/>
                <a:ea typeface="Cambria" panose="02040503050406030204" pitchFamily="18" charset="0"/>
              </a:rPr>
              <a:t>not</a:t>
            </a:r>
            <a:r>
              <a:rPr lang="en-US" sz="4000" dirty="0">
                <a:latin typeface="Cambria" panose="02040503050406030204" pitchFamily="18" charset="0"/>
                <a:ea typeface="Cambria" panose="02040503050406030204" pitchFamily="18" charset="0"/>
              </a:rPr>
              <a:t> part of NAPGD2022</a:t>
            </a:r>
          </a:p>
        </p:txBody>
      </p:sp>
      <p:sp>
        <p:nvSpPr>
          <p:cNvPr id="17" name="TextBox 16">
            <a:extLst>
              <a:ext uri="{FF2B5EF4-FFF2-40B4-BE49-F238E27FC236}">
                <a16:creationId xmlns:a16="http://schemas.microsoft.com/office/drawing/2014/main" id="{9ACEA7CB-8DFA-4129-B040-B29BC1E6148C}"/>
              </a:ext>
            </a:extLst>
          </p:cNvPr>
          <p:cNvSpPr txBox="1"/>
          <p:nvPr/>
        </p:nvSpPr>
        <p:spPr>
          <a:xfrm>
            <a:off x="0" y="820733"/>
            <a:ext cx="9144000" cy="707886"/>
          </a:xfrm>
          <a:prstGeom prst="rect">
            <a:avLst/>
          </a:prstGeom>
          <a:noFill/>
        </p:spPr>
        <p:txBody>
          <a:bodyPr wrap="square" rtlCol="0">
            <a:spAutoFit/>
          </a:bodyPr>
          <a:lstStyle/>
          <a:p>
            <a:pPr algn="ctr"/>
            <a:r>
              <a:rPr lang="en-US" sz="4000" b="1" i="1" dirty="0">
                <a:latin typeface="Cambria" panose="02040503050406030204" pitchFamily="18" charset="0"/>
                <a:ea typeface="Cambria" panose="02040503050406030204" pitchFamily="18" charset="0"/>
              </a:rPr>
              <a:t>…but will still be important for you.</a:t>
            </a:r>
          </a:p>
        </p:txBody>
      </p:sp>
      <p:sp>
        <p:nvSpPr>
          <p:cNvPr id="2" name="Rectangle: Rounded Corners 1">
            <a:extLst>
              <a:ext uri="{FF2B5EF4-FFF2-40B4-BE49-F238E27FC236}">
                <a16:creationId xmlns:a16="http://schemas.microsoft.com/office/drawing/2014/main" id="{269E9E1A-2B5B-4BD2-8500-25CE43ABCC61}"/>
              </a:ext>
            </a:extLst>
          </p:cNvPr>
          <p:cNvSpPr/>
          <p:nvPr/>
        </p:nvSpPr>
        <p:spPr>
          <a:xfrm>
            <a:off x="176982" y="5988108"/>
            <a:ext cx="4395018" cy="64788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a:latin typeface="Cambria" panose="02040503050406030204" pitchFamily="18" charset="0"/>
                <a:ea typeface="Cambria" panose="02040503050406030204" pitchFamily="18" charset="0"/>
              </a:rPr>
              <a:t>Geoid at Site Scale</a:t>
            </a:r>
          </a:p>
        </p:txBody>
      </p:sp>
    </p:spTree>
    <p:extLst>
      <p:ext uri="{BB962C8B-B14F-4D97-AF65-F5344CB8AC3E}">
        <p14:creationId xmlns:p14="http://schemas.microsoft.com/office/powerpoint/2010/main" val="142832780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534EB2D-B2E7-4549-8096-F25A67B89F7B}"/>
              </a:ext>
            </a:extLst>
          </p:cNvPr>
          <p:cNvPicPr>
            <a:picLocks noChangeAspect="1"/>
          </p:cNvPicPr>
          <p:nvPr/>
        </p:nvPicPr>
        <p:blipFill>
          <a:blip r:embed="rId2">
            <a:clrChange>
              <a:clrFrom>
                <a:srgbClr val="F6F703"/>
              </a:clrFrom>
              <a:clrTo>
                <a:srgbClr val="F6F703">
                  <a:alpha val="0"/>
                </a:srgbClr>
              </a:clrTo>
            </a:clrChange>
            <a:extLst>
              <a:ext uri="{837473B0-CC2E-450A-ABE3-18F120FF3D39}">
                <a1611:picAttrSrcUrl xmlns:a1611="http://schemas.microsoft.com/office/drawing/2016/11/main" r:id="rId3"/>
              </a:ext>
            </a:extLst>
          </a:blip>
          <a:stretch>
            <a:fillRect/>
          </a:stretch>
        </p:blipFill>
        <p:spPr>
          <a:xfrm flipH="1">
            <a:off x="3383990" y="3309742"/>
            <a:ext cx="318022" cy="238516"/>
          </a:xfrm>
          <a:prstGeom prst="rect">
            <a:avLst/>
          </a:prstGeom>
        </p:spPr>
      </p:pic>
      <p:sp>
        <p:nvSpPr>
          <p:cNvPr id="2" name="Freeform: Shape 1">
            <a:extLst>
              <a:ext uri="{FF2B5EF4-FFF2-40B4-BE49-F238E27FC236}">
                <a16:creationId xmlns:a16="http://schemas.microsoft.com/office/drawing/2014/main" id="{2B79CCDB-7EA3-4AC2-A3D5-6CBC81367F9E}"/>
              </a:ext>
            </a:extLst>
          </p:cNvPr>
          <p:cNvSpPr/>
          <p:nvPr/>
        </p:nvSpPr>
        <p:spPr>
          <a:xfrm>
            <a:off x="-76200" y="1935480"/>
            <a:ext cx="9563100" cy="2362200"/>
          </a:xfrm>
          <a:custGeom>
            <a:avLst/>
            <a:gdLst>
              <a:gd name="connsiteX0" fmla="*/ 0 w 9563100"/>
              <a:gd name="connsiteY0" fmla="*/ 2308860 h 2362200"/>
              <a:gd name="connsiteX1" fmla="*/ 236220 w 9563100"/>
              <a:gd name="connsiteY1" fmla="*/ 2286000 h 2362200"/>
              <a:gd name="connsiteX2" fmla="*/ 579120 w 9563100"/>
              <a:gd name="connsiteY2" fmla="*/ 2362200 h 2362200"/>
              <a:gd name="connsiteX3" fmla="*/ 922020 w 9563100"/>
              <a:gd name="connsiteY3" fmla="*/ 2286000 h 2362200"/>
              <a:gd name="connsiteX4" fmla="*/ 1097280 w 9563100"/>
              <a:gd name="connsiteY4" fmla="*/ 2087880 h 2362200"/>
              <a:gd name="connsiteX5" fmla="*/ 1234440 w 9563100"/>
              <a:gd name="connsiteY5" fmla="*/ 2042160 h 2362200"/>
              <a:gd name="connsiteX6" fmla="*/ 1447800 w 9563100"/>
              <a:gd name="connsiteY6" fmla="*/ 2072640 h 2362200"/>
              <a:gd name="connsiteX7" fmla="*/ 1859280 w 9563100"/>
              <a:gd name="connsiteY7" fmla="*/ 1988820 h 2362200"/>
              <a:gd name="connsiteX8" fmla="*/ 2263140 w 9563100"/>
              <a:gd name="connsiteY8" fmla="*/ 2042160 h 2362200"/>
              <a:gd name="connsiteX9" fmla="*/ 2651760 w 9563100"/>
              <a:gd name="connsiteY9" fmla="*/ 1958340 h 2362200"/>
              <a:gd name="connsiteX10" fmla="*/ 3002280 w 9563100"/>
              <a:gd name="connsiteY10" fmla="*/ 1760220 h 2362200"/>
              <a:gd name="connsiteX11" fmla="*/ 3429000 w 9563100"/>
              <a:gd name="connsiteY11" fmla="*/ 1623060 h 2362200"/>
              <a:gd name="connsiteX12" fmla="*/ 3688080 w 9563100"/>
              <a:gd name="connsiteY12" fmla="*/ 1584960 h 2362200"/>
              <a:gd name="connsiteX13" fmla="*/ 4206240 w 9563100"/>
              <a:gd name="connsiteY13" fmla="*/ 1623060 h 2362200"/>
              <a:gd name="connsiteX14" fmla="*/ 4541520 w 9563100"/>
              <a:gd name="connsiteY14" fmla="*/ 1546860 h 2362200"/>
              <a:gd name="connsiteX15" fmla="*/ 4701540 w 9563100"/>
              <a:gd name="connsiteY15" fmla="*/ 1508760 h 2362200"/>
              <a:gd name="connsiteX16" fmla="*/ 4853940 w 9563100"/>
              <a:gd name="connsiteY16" fmla="*/ 1531620 h 2362200"/>
              <a:gd name="connsiteX17" fmla="*/ 5029200 w 9563100"/>
              <a:gd name="connsiteY17" fmla="*/ 1562100 h 2362200"/>
              <a:gd name="connsiteX18" fmla="*/ 5257800 w 9563100"/>
              <a:gd name="connsiteY18" fmla="*/ 1447800 h 2362200"/>
              <a:gd name="connsiteX19" fmla="*/ 5356860 w 9563100"/>
              <a:gd name="connsiteY19" fmla="*/ 1371600 h 2362200"/>
              <a:gd name="connsiteX20" fmla="*/ 5562600 w 9563100"/>
              <a:gd name="connsiteY20" fmla="*/ 1341120 h 2362200"/>
              <a:gd name="connsiteX21" fmla="*/ 5814060 w 9563100"/>
              <a:gd name="connsiteY21" fmla="*/ 1447800 h 2362200"/>
              <a:gd name="connsiteX22" fmla="*/ 6065520 w 9563100"/>
              <a:gd name="connsiteY22" fmla="*/ 1615440 h 2362200"/>
              <a:gd name="connsiteX23" fmla="*/ 6530340 w 9563100"/>
              <a:gd name="connsiteY23" fmla="*/ 1714500 h 2362200"/>
              <a:gd name="connsiteX24" fmla="*/ 6987540 w 9563100"/>
              <a:gd name="connsiteY24" fmla="*/ 1135380 h 2362200"/>
              <a:gd name="connsiteX25" fmla="*/ 7360920 w 9563100"/>
              <a:gd name="connsiteY25" fmla="*/ 205740 h 2362200"/>
              <a:gd name="connsiteX26" fmla="*/ 7795260 w 9563100"/>
              <a:gd name="connsiteY26" fmla="*/ 350520 h 2362200"/>
              <a:gd name="connsiteX27" fmla="*/ 8343900 w 9563100"/>
              <a:gd name="connsiteY27" fmla="*/ 1325880 h 2362200"/>
              <a:gd name="connsiteX28" fmla="*/ 8831580 w 9563100"/>
              <a:gd name="connsiteY28" fmla="*/ 1310640 h 2362200"/>
              <a:gd name="connsiteX29" fmla="*/ 9067800 w 9563100"/>
              <a:gd name="connsiteY29" fmla="*/ 472440 h 2362200"/>
              <a:gd name="connsiteX30" fmla="*/ 9563100 w 9563100"/>
              <a:gd name="connsiteY30" fmla="*/ 0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563100" h="2362200">
                <a:moveTo>
                  <a:pt x="0" y="2308860"/>
                </a:moveTo>
                <a:cubicBezTo>
                  <a:pt x="69850" y="2292985"/>
                  <a:pt x="139700" y="2277110"/>
                  <a:pt x="236220" y="2286000"/>
                </a:cubicBezTo>
                <a:cubicBezTo>
                  <a:pt x="332740" y="2294890"/>
                  <a:pt x="464820" y="2362200"/>
                  <a:pt x="579120" y="2362200"/>
                </a:cubicBezTo>
                <a:cubicBezTo>
                  <a:pt x="693420" y="2362200"/>
                  <a:pt x="835660" y="2331720"/>
                  <a:pt x="922020" y="2286000"/>
                </a:cubicBezTo>
                <a:cubicBezTo>
                  <a:pt x="1008380" y="2240280"/>
                  <a:pt x="1045210" y="2128520"/>
                  <a:pt x="1097280" y="2087880"/>
                </a:cubicBezTo>
                <a:cubicBezTo>
                  <a:pt x="1149350" y="2047240"/>
                  <a:pt x="1176020" y="2044700"/>
                  <a:pt x="1234440" y="2042160"/>
                </a:cubicBezTo>
                <a:cubicBezTo>
                  <a:pt x="1292860" y="2039620"/>
                  <a:pt x="1343660" y="2081530"/>
                  <a:pt x="1447800" y="2072640"/>
                </a:cubicBezTo>
                <a:cubicBezTo>
                  <a:pt x="1551940" y="2063750"/>
                  <a:pt x="1723390" y="1993900"/>
                  <a:pt x="1859280" y="1988820"/>
                </a:cubicBezTo>
                <a:cubicBezTo>
                  <a:pt x="1995170" y="1983740"/>
                  <a:pt x="2131060" y="2047240"/>
                  <a:pt x="2263140" y="2042160"/>
                </a:cubicBezTo>
                <a:cubicBezTo>
                  <a:pt x="2395220" y="2037080"/>
                  <a:pt x="2528570" y="2005330"/>
                  <a:pt x="2651760" y="1958340"/>
                </a:cubicBezTo>
                <a:cubicBezTo>
                  <a:pt x="2774950" y="1911350"/>
                  <a:pt x="2872740" y="1816100"/>
                  <a:pt x="3002280" y="1760220"/>
                </a:cubicBezTo>
                <a:cubicBezTo>
                  <a:pt x="3131820" y="1704340"/>
                  <a:pt x="3314700" y="1652270"/>
                  <a:pt x="3429000" y="1623060"/>
                </a:cubicBezTo>
                <a:cubicBezTo>
                  <a:pt x="3543300" y="1593850"/>
                  <a:pt x="3558540" y="1584960"/>
                  <a:pt x="3688080" y="1584960"/>
                </a:cubicBezTo>
                <a:cubicBezTo>
                  <a:pt x="3817620" y="1584960"/>
                  <a:pt x="4064000" y="1629410"/>
                  <a:pt x="4206240" y="1623060"/>
                </a:cubicBezTo>
                <a:cubicBezTo>
                  <a:pt x="4348480" y="1616710"/>
                  <a:pt x="4541520" y="1546860"/>
                  <a:pt x="4541520" y="1546860"/>
                </a:cubicBezTo>
                <a:cubicBezTo>
                  <a:pt x="4624070" y="1527810"/>
                  <a:pt x="4649470" y="1511300"/>
                  <a:pt x="4701540" y="1508760"/>
                </a:cubicBezTo>
                <a:cubicBezTo>
                  <a:pt x="4753610" y="1506220"/>
                  <a:pt x="4799330" y="1522730"/>
                  <a:pt x="4853940" y="1531620"/>
                </a:cubicBezTo>
                <a:cubicBezTo>
                  <a:pt x="4908550" y="1540510"/>
                  <a:pt x="4961890" y="1576070"/>
                  <a:pt x="5029200" y="1562100"/>
                </a:cubicBezTo>
                <a:cubicBezTo>
                  <a:pt x="5096510" y="1548130"/>
                  <a:pt x="5203190" y="1479550"/>
                  <a:pt x="5257800" y="1447800"/>
                </a:cubicBezTo>
                <a:cubicBezTo>
                  <a:pt x="5312410" y="1416050"/>
                  <a:pt x="5306060" y="1389380"/>
                  <a:pt x="5356860" y="1371600"/>
                </a:cubicBezTo>
                <a:cubicBezTo>
                  <a:pt x="5407660" y="1353820"/>
                  <a:pt x="5486400" y="1328420"/>
                  <a:pt x="5562600" y="1341120"/>
                </a:cubicBezTo>
                <a:cubicBezTo>
                  <a:pt x="5638800" y="1353820"/>
                  <a:pt x="5730240" y="1402080"/>
                  <a:pt x="5814060" y="1447800"/>
                </a:cubicBezTo>
                <a:cubicBezTo>
                  <a:pt x="5897880" y="1493520"/>
                  <a:pt x="5946140" y="1570990"/>
                  <a:pt x="6065520" y="1615440"/>
                </a:cubicBezTo>
                <a:cubicBezTo>
                  <a:pt x="6184900" y="1659890"/>
                  <a:pt x="6376670" y="1794510"/>
                  <a:pt x="6530340" y="1714500"/>
                </a:cubicBezTo>
                <a:cubicBezTo>
                  <a:pt x="6684010" y="1634490"/>
                  <a:pt x="6849110" y="1386840"/>
                  <a:pt x="6987540" y="1135380"/>
                </a:cubicBezTo>
                <a:cubicBezTo>
                  <a:pt x="7125970" y="883920"/>
                  <a:pt x="7226300" y="336550"/>
                  <a:pt x="7360920" y="205740"/>
                </a:cubicBezTo>
                <a:cubicBezTo>
                  <a:pt x="7495540" y="74930"/>
                  <a:pt x="7631430" y="163830"/>
                  <a:pt x="7795260" y="350520"/>
                </a:cubicBezTo>
                <a:cubicBezTo>
                  <a:pt x="7959090" y="537210"/>
                  <a:pt x="8171180" y="1165860"/>
                  <a:pt x="8343900" y="1325880"/>
                </a:cubicBezTo>
                <a:cubicBezTo>
                  <a:pt x="8516620" y="1485900"/>
                  <a:pt x="8710930" y="1452880"/>
                  <a:pt x="8831580" y="1310640"/>
                </a:cubicBezTo>
                <a:cubicBezTo>
                  <a:pt x="8952230" y="1168400"/>
                  <a:pt x="8945880" y="690880"/>
                  <a:pt x="9067800" y="472440"/>
                </a:cubicBezTo>
                <a:cubicBezTo>
                  <a:pt x="9189720" y="254000"/>
                  <a:pt x="9376410" y="127000"/>
                  <a:pt x="9563100" y="0"/>
                </a:cubicBezTo>
              </a:path>
            </a:pathLst>
          </a:cu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a:extLst>
              <a:ext uri="{FF2B5EF4-FFF2-40B4-BE49-F238E27FC236}">
                <a16:creationId xmlns:a16="http://schemas.microsoft.com/office/drawing/2014/main" id="{405424F4-1FB3-445D-93E8-AF5D14323833}"/>
              </a:ext>
            </a:extLst>
          </p:cNvPr>
          <p:cNvSpPr txBox="1"/>
          <p:nvPr/>
        </p:nvSpPr>
        <p:spPr>
          <a:xfrm>
            <a:off x="0" y="108541"/>
            <a:ext cx="9144000" cy="707886"/>
          </a:xfrm>
          <a:prstGeom prst="rect">
            <a:avLst/>
          </a:prstGeom>
          <a:noFill/>
        </p:spPr>
        <p:txBody>
          <a:bodyPr wrap="square" rtlCol="0">
            <a:spAutoFit/>
          </a:bodyPr>
          <a:lstStyle/>
          <a:p>
            <a:pPr algn="ctr"/>
            <a:r>
              <a:rPr lang="en-US" sz="4000" dirty="0">
                <a:latin typeface="Cambria" panose="02040503050406030204" pitchFamily="18" charset="0"/>
                <a:ea typeface="Cambria" panose="02040503050406030204" pitchFamily="18" charset="0"/>
              </a:rPr>
              <a:t>Why leveling is </a:t>
            </a:r>
            <a:r>
              <a:rPr lang="en-US" sz="4000" b="1" dirty="0">
                <a:latin typeface="Cambria" panose="02040503050406030204" pitchFamily="18" charset="0"/>
                <a:ea typeface="Cambria" panose="02040503050406030204" pitchFamily="18" charset="0"/>
              </a:rPr>
              <a:t>not</a:t>
            </a:r>
            <a:r>
              <a:rPr lang="en-US" sz="4000" dirty="0">
                <a:latin typeface="Cambria" panose="02040503050406030204" pitchFamily="18" charset="0"/>
                <a:ea typeface="Cambria" panose="02040503050406030204" pitchFamily="18" charset="0"/>
              </a:rPr>
              <a:t> part of NAPGD2022</a:t>
            </a:r>
          </a:p>
        </p:txBody>
      </p:sp>
      <p:sp>
        <p:nvSpPr>
          <p:cNvPr id="7" name="TextBox 6">
            <a:extLst>
              <a:ext uri="{FF2B5EF4-FFF2-40B4-BE49-F238E27FC236}">
                <a16:creationId xmlns:a16="http://schemas.microsoft.com/office/drawing/2014/main" id="{BA7AA7C4-7DB2-456F-91AE-DBB66B4722CE}"/>
              </a:ext>
            </a:extLst>
          </p:cNvPr>
          <p:cNvSpPr txBox="1"/>
          <p:nvPr/>
        </p:nvSpPr>
        <p:spPr>
          <a:xfrm>
            <a:off x="0" y="820733"/>
            <a:ext cx="9144000" cy="707886"/>
          </a:xfrm>
          <a:prstGeom prst="rect">
            <a:avLst/>
          </a:prstGeom>
          <a:noFill/>
        </p:spPr>
        <p:txBody>
          <a:bodyPr wrap="square" rtlCol="0">
            <a:spAutoFit/>
          </a:bodyPr>
          <a:lstStyle/>
          <a:p>
            <a:pPr algn="ctr"/>
            <a:r>
              <a:rPr lang="en-US" sz="4000" b="1" i="1" dirty="0">
                <a:latin typeface="Cambria" panose="02040503050406030204" pitchFamily="18" charset="0"/>
                <a:ea typeface="Cambria" panose="02040503050406030204" pitchFamily="18" charset="0"/>
              </a:rPr>
              <a:t>…but will still be important for you.</a:t>
            </a:r>
          </a:p>
        </p:txBody>
      </p:sp>
      <p:sp>
        <p:nvSpPr>
          <p:cNvPr id="4" name="Freeform: Shape 3">
            <a:extLst>
              <a:ext uri="{FF2B5EF4-FFF2-40B4-BE49-F238E27FC236}">
                <a16:creationId xmlns:a16="http://schemas.microsoft.com/office/drawing/2014/main" id="{F8EB734C-B7EF-4ED1-BFF6-54D392F8794F}"/>
              </a:ext>
            </a:extLst>
          </p:cNvPr>
          <p:cNvSpPr/>
          <p:nvPr/>
        </p:nvSpPr>
        <p:spPr>
          <a:xfrm>
            <a:off x="-160020" y="2567940"/>
            <a:ext cx="9471660" cy="1633674"/>
          </a:xfrm>
          <a:custGeom>
            <a:avLst/>
            <a:gdLst>
              <a:gd name="connsiteX0" fmla="*/ 0 w 9471660"/>
              <a:gd name="connsiteY0" fmla="*/ 1562100 h 1633674"/>
              <a:gd name="connsiteX1" fmla="*/ 556260 w 9471660"/>
              <a:gd name="connsiteY1" fmla="*/ 1584960 h 1633674"/>
              <a:gd name="connsiteX2" fmla="*/ 762000 w 9471660"/>
              <a:gd name="connsiteY2" fmla="*/ 1623060 h 1633674"/>
              <a:gd name="connsiteX3" fmla="*/ 960120 w 9471660"/>
              <a:gd name="connsiteY3" fmla="*/ 1623060 h 1633674"/>
              <a:gd name="connsiteX4" fmla="*/ 1295400 w 9471660"/>
              <a:gd name="connsiteY4" fmla="*/ 1501140 h 1633674"/>
              <a:gd name="connsiteX5" fmla="*/ 1638300 w 9471660"/>
              <a:gd name="connsiteY5" fmla="*/ 1524000 h 1633674"/>
              <a:gd name="connsiteX6" fmla="*/ 1996440 w 9471660"/>
              <a:gd name="connsiteY6" fmla="*/ 1432560 h 1633674"/>
              <a:gd name="connsiteX7" fmla="*/ 2346960 w 9471660"/>
              <a:gd name="connsiteY7" fmla="*/ 1226820 h 1633674"/>
              <a:gd name="connsiteX8" fmla="*/ 2697480 w 9471660"/>
              <a:gd name="connsiteY8" fmla="*/ 1203960 h 1633674"/>
              <a:gd name="connsiteX9" fmla="*/ 2948940 w 9471660"/>
              <a:gd name="connsiteY9" fmla="*/ 1120140 h 1633674"/>
              <a:gd name="connsiteX10" fmla="*/ 3512820 w 9471660"/>
              <a:gd name="connsiteY10" fmla="*/ 1120140 h 1633674"/>
              <a:gd name="connsiteX11" fmla="*/ 3939540 w 9471660"/>
              <a:gd name="connsiteY11" fmla="*/ 1112520 h 1633674"/>
              <a:gd name="connsiteX12" fmla="*/ 4305300 w 9471660"/>
              <a:gd name="connsiteY12" fmla="*/ 1127760 h 1633674"/>
              <a:gd name="connsiteX13" fmla="*/ 4754880 w 9471660"/>
              <a:gd name="connsiteY13" fmla="*/ 1074420 h 1633674"/>
              <a:gd name="connsiteX14" fmla="*/ 5181600 w 9471660"/>
              <a:gd name="connsiteY14" fmla="*/ 1013460 h 1633674"/>
              <a:gd name="connsiteX15" fmla="*/ 5455920 w 9471660"/>
              <a:gd name="connsiteY15" fmla="*/ 990600 h 1633674"/>
              <a:gd name="connsiteX16" fmla="*/ 5943600 w 9471660"/>
              <a:gd name="connsiteY16" fmla="*/ 929640 h 1633674"/>
              <a:gd name="connsiteX17" fmla="*/ 6438900 w 9471660"/>
              <a:gd name="connsiteY17" fmla="*/ 929640 h 1633674"/>
              <a:gd name="connsiteX18" fmla="*/ 6842760 w 9471660"/>
              <a:gd name="connsiteY18" fmla="*/ 975360 h 1633674"/>
              <a:gd name="connsiteX19" fmla="*/ 7322820 w 9471660"/>
              <a:gd name="connsiteY19" fmla="*/ 609600 h 1633674"/>
              <a:gd name="connsiteX20" fmla="*/ 7810500 w 9471660"/>
              <a:gd name="connsiteY20" fmla="*/ 563880 h 1633674"/>
              <a:gd name="connsiteX21" fmla="*/ 8267700 w 9471660"/>
              <a:gd name="connsiteY21" fmla="*/ 571500 h 1633674"/>
              <a:gd name="connsiteX22" fmla="*/ 8763000 w 9471660"/>
              <a:gd name="connsiteY22" fmla="*/ 457200 h 1633674"/>
              <a:gd name="connsiteX23" fmla="*/ 9250680 w 9471660"/>
              <a:gd name="connsiteY23" fmla="*/ 190500 h 1633674"/>
              <a:gd name="connsiteX24" fmla="*/ 9471660 w 9471660"/>
              <a:gd name="connsiteY24" fmla="*/ 0 h 16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71660" h="1633674">
                <a:moveTo>
                  <a:pt x="0" y="1562100"/>
                </a:moveTo>
                <a:cubicBezTo>
                  <a:pt x="214630" y="1568450"/>
                  <a:pt x="429260" y="1574800"/>
                  <a:pt x="556260" y="1584960"/>
                </a:cubicBezTo>
                <a:cubicBezTo>
                  <a:pt x="683260" y="1595120"/>
                  <a:pt x="694690" y="1616710"/>
                  <a:pt x="762000" y="1623060"/>
                </a:cubicBezTo>
                <a:cubicBezTo>
                  <a:pt x="829310" y="1629410"/>
                  <a:pt x="871220" y="1643380"/>
                  <a:pt x="960120" y="1623060"/>
                </a:cubicBezTo>
                <a:cubicBezTo>
                  <a:pt x="1049020" y="1602740"/>
                  <a:pt x="1182370" y="1517650"/>
                  <a:pt x="1295400" y="1501140"/>
                </a:cubicBezTo>
                <a:cubicBezTo>
                  <a:pt x="1408430" y="1484630"/>
                  <a:pt x="1521460" y="1535430"/>
                  <a:pt x="1638300" y="1524000"/>
                </a:cubicBezTo>
                <a:cubicBezTo>
                  <a:pt x="1755140" y="1512570"/>
                  <a:pt x="1878330" y="1482090"/>
                  <a:pt x="1996440" y="1432560"/>
                </a:cubicBezTo>
                <a:cubicBezTo>
                  <a:pt x="2114550" y="1383030"/>
                  <a:pt x="2230120" y="1264920"/>
                  <a:pt x="2346960" y="1226820"/>
                </a:cubicBezTo>
                <a:cubicBezTo>
                  <a:pt x="2463800" y="1188720"/>
                  <a:pt x="2597150" y="1221740"/>
                  <a:pt x="2697480" y="1203960"/>
                </a:cubicBezTo>
                <a:cubicBezTo>
                  <a:pt x="2797810" y="1186180"/>
                  <a:pt x="2813050" y="1134110"/>
                  <a:pt x="2948940" y="1120140"/>
                </a:cubicBezTo>
                <a:cubicBezTo>
                  <a:pt x="3084830" y="1106170"/>
                  <a:pt x="3347720" y="1121410"/>
                  <a:pt x="3512820" y="1120140"/>
                </a:cubicBezTo>
                <a:cubicBezTo>
                  <a:pt x="3677920" y="1118870"/>
                  <a:pt x="3807460" y="1111250"/>
                  <a:pt x="3939540" y="1112520"/>
                </a:cubicBezTo>
                <a:cubicBezTo>
                  <a:pt x="4071620" y="1113790"/>
                  <a:pt x="4169410" y="1134110"/>
                  <a:pt x="4305300" y="1127760"/>
                </a:cubicBezTo>
                <a:cubicBezTo>
                  <a:pt x="4441190" y="1121410"/>
                  <a:pt x="4608830" y="1093470"/>
                  <a:pt x="4754880" y="1074420"/>
                </a:cubicBezTo>
                <a:cubicBezTo>
                  <a:pt x="4900930" y="1055370"/>
                  <a:pt x="5064760" y="1027430"/>
                  <a:pt x="5181600" y="1013460"/>
                </a:cubicBezTo>
                <a:cubicBezTo>
                  <a:pt x="5298440" y="999490"/>
                  <a:pt x="5328920" y="1004570"/>
                  <a:pt x="5455920" y="990600"/>
                </a:cubicBezTo>
                <a:cubicBezTo>
                  <a:pt x="5582920" y="976630"/>
                  <a:pt x="5779770" y="939800"/>
                  <a:pt x="5943600" y="929640"/>
                </a:cubicBezTo>
                <a:cubicBezTo>
                  <a:pt x="6107430" y="919480"/>
                  <a:pt x="6289040" y="922020"/>
                  <a:pt x="6438900" y="929640"/>
                </a:cubicBezTo>
                <a:cubicBezTo>
                  <a:pt x="6588760" y="937260"/>
                  <a:pt x="6695440" y="1028700"/>
                  <a:pt x="6842760" y="975360"/>
                </a:cubicBezTo>
                <a:cubicBezTo>
                  <a:pt x="6990080" y="922020"/>
                  <a:pt x="7161530" y="678180"/>
                  <a:pt x="7322820" y="609600"/>
                </a:cubicBezTo>
                <a:cubicBezTo>
                  <a:pt x="7484110" y="541020"/>
                  <a:pt x="7653020" y="570230"/>
                  <a:pt x="7810500" y="563880"/>
                </a:cubicBezTo>
                <a:cubicBezTo>
                  <a:pt x="7967980" y="557530"/>
                  <a:pt x="8108950" y="589280"/>
                  <a:pt x="8267700" y="571500"/>
                </a:cubicBezTo>
                <a:cubicBezTo>
                  <a:pt x="8426450" y="553720"/>
                  <a:pt x="8599170" y="520700"/>
                  <a:pt x="8763000" y="457200"/>
                </a:cubicBezTo>
                <a:cubicBezTo>
                  <a:pt x="8926830" y="393700"/>
                  <a:pt x="9132570" y="266700"/>
                  <a:pt x="9250680" y="190500"/>
                </a:cubicBezTo>
                <a:cubicBezTo>
                  <a:pt x="9368790" y="114300"/>
                  <a:pt x="9420225" y="57150"/>
                  <a:pt x="9471660" y="0"/>
                </a:cubicBezTo>
              </a:path>
            </a:pathLst>
          </a:custGeom>
          <a:no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Shape 7">
            <a:extLst>
              <a:ext uri="{FF2B5EF4-FFF2-40B4-BE49-F238E27FC236}">
                <a16:creationId xmlns:a16="http://schemas.microsoft.com/office/drawing/2014/main" id="{A8F17D6F-7FBA-4439-B45C-73F626A7EA25}"/>
              </a:ext>
            </a:extLst>
          </p:cNvPr>
          <p:cNvSpPr/>
          <p:nvPr/>
        </p:nvSpPr>
        <p:spPr>
          <a:xfrm>
            <a:off x="-7620" y="3070868"/>
            <a:ext cx="9471660" cy="1750990"/>
          </a:xfrm>
          <a:custGeom>
            <a:avLst/>
            <a:gdLst>
              <a:gd name="connsiteX0" fmla="*/ 0 w 9471660"/>
              <a:gd name="connsiteY0" fmla="*/ 1562100 h 1633674"/>
              <a:gd name="connsiteX1" fmla="*/ 556260 w 9471660"/>
              <a:gd name="connsiteY1" fmla="*/ 1584960 h 1633674"/>
              <a:gd name="connsiteX2" fmla="*/ 762000 w 9471660"/>
              <a:gd name="connsiteY2" fmla="*/ 1623060 h 1633674"/>
              <a:gd name="connsiteX3" fmla="*/ 960120 w 9471660"/>
              <a:gd name="connsiteY3" fmla="*/ 1623060 h 1633674"/>
              <a:gd name="connsiteX4" fmla="*/ 1295400 w 9471660"/>
              <a:gd name="connsiteY4" fmla="*/ 1501140 h 1633674"/>
              <a:gd name="connsiteX5" fmla="*/ 1638300 w 9471660"/>
              <a:gd name="connsiteY5" fmla="*/ 1524000 h 1633674"/>
              <a:gd name="connsiteX6" fmla="*/ 1996440 w 9471660"/>
              <a:gd name="connsiteY6" fmla="*/ 1432560 h 1633674"/>
              <a:gd name="connsiteX7" fmla="*/ 2346960 w 9471660"/>
              <a:gd name="connsiteY7" fmla="*/ 1226820 h 1633674"/>
              <a:gd name="connsiteX8" fmla="*/ 2697480 w 9471660"/>
              <a:gd name="connsiteY8" fmla="*/ 1203960 h 1633674"/>
              <a:gd name="connsiteX9" fmla="*/ 2948940 w 9471660"/>
              <a:gd name="connsiteY9" fmla="*/ 1120140 h 1633674"/>
              <a:gd name="connsiteX10" fmla="*/ 3512820 w 9471660"/>
              <a:gd name="connsiteY10" fmla="*/ 1120140 h 1633674"/>
              <a:gd name="connsiteX11" fmla="*/ 3939540 w 9471660"/>
              <a:gd name="connsiteY11" fmla="*/ 1112520 h 1633674"/>
              <a:gd name="connsiteX12" fmla="*/ 4305300 w 9471660"/>
              <a:gd name="connsiteY12" fmla="*/ 1127760 h 1633674"/>
              <a:gd name="connsiteX13" fmla="*/ 4754880 w 9471660"/>
              <a:gd name="connsiteY13" fmla="*/ 1074420 h 1633674"/>
              <a:gd name="connsiteX14" fmla="*/ 5181600 w 9471660"/>
              <a:gd name="connsiteY14" fmla="*/ 1013460 h 1633674"/>
              <a:gd name="connsiteX15" fmla="*/ 5455920 w 9471660"/>
              <a:gd name="connsiteY15" fmla="*/ 990600 h 1633674"/>
              <a:gd name="connsiteX16" fmla="*/ 5943600 w 9471660"/>
              <a:gd name="connsiteY16" fmla="*/ 929640 h 1633674"/>
              <a:gd name="connsiteX17" fmla="*/ 6438900 w 9471660"/>
              <a:gd name="connsiteY17" fmla="*/ 929640 h 1633674"/>
              <a:gd name="connsiteX18" fmla="*/ 6842760 w 9471660"/>
              <a:gd name="connsiteY18" fmla="*/ 975360 h 1633674"/>
              <a:gd name="connsiteX19" fmla="*/ 7322820 w 9471660"/>
              <a:gd name="connsiteY19" fmla="*/ 609600 h 1633674"/>
              <a:gd name="connsiteX20" fmla="*/ 7810500 w 9471660"/>
              <a:gd name="connsiteY20" fmla="*/ 563880 h 1633674"/>
              <a:gd name="connsiteX21" fmla="*/ 8267700 w 9471660"/>
              <a:gd name="connsiteY21" fmla="*/ 571500 h 1633674"/>
              <a:gd name="connsiteX22" fmla="*/ 8763000 w 9471660"/>
              <a:gd name="connsiteY22" fmla="*/ 457200 h 1633674"/>
              <a:gd name="connsiteX23" fmla="*/ 9250680 w 9471660"/>
              <a:gd name="connsiteY23" fmla="*/ 190500 h 1633674"/>
              <a:gd name="connsiteX24" fmla="*/ 9471660 w 9471660"/>
              <a:gd name="connsiteY24" fmla="*/ 0 h 1633674"/>
              <a:gd name="connsiteX0" fmla="*/ 0 w 9471660"/>
              <a:gd name="connsiteY0" fmla="*/ 1562100 h 1633674"/>
              <a:gd name="connsiteX1" fmla="*/ 556260 w 9471660"/>
              <a:gd name="connsiteY1" fmla="*/ 1584960 h 1633674"/>
              <a:gd name="connsiteX2" fmla="*/ 762000 w 9471660"/>
              <a:gd name="connsiteY2" fmla="*/ 1623060 h 1633674"/>
              <a:gd name="connsiteX3" fmla="*/ 960120 w 9471660"/>
              <a:gd name="connsiteY3" fmla="*/ 1623060 h 1633674"/>
              <a:gd name="connsiteX4" fmla="*/ 1295400 w 9471660"/>
              <a:gd name="connsiteY4" fmla="*/ 1501140 h 1633674"/>
              <a:gd name="connsiteX5" fmla="*/ 1638300 w 9471660"/>
              <a:gd name="connsiteY5" fmla="*/ 1524000 h 1633674"/>
              <a:gd name="connsiteX6" fmla="*/ 1996440 w 9471660"/>
              <a:gd name="connsiteY6" fmla="*/ 1432560 h 1633674"/>
              <a:gd name="connsiteX7" fmla="*/ 2346960 w 9471660"/>
              <a:gd name="connsiteY7" fmla="*/ 1226820 h 1633674"/>
              <a:gd name="connsiteX8" fmla="*/ 2697480 w 9471660"/>
              <a:gd name="connsiteY8" fmla="*/ 1203960 h 1633674"/>
              <a:gd name="connsiteX9" fmla="*/ 2948940 w 9471660"/>
              <a:gd name="connsiteY9" fmla="*/ 1120140 h 1633674"/>
              <a:gd name="connsiteX10" fmla="*/ 3512820 w 9471660"/>
              <a:gd name="connsiteY10" fmla="*/ 1120140 h 1633674"/>
              <a:gd name="connsiteX11" fmla="*/ 3939540 w 9471660"/>
              <a:gd name="connsiteY11" fmla="*/ 1112520 h 1633674"/>
              <a:gd name="connsiteX12" fmla="*/ 4305300 w 9471660"/>
              <a:gd name="connsiteY12" fmla="*/ 1127760 h 1633674"/>
              <a:gd name="connsiteX13" fmla="*/ 4754880 w 9471660"/>
              <a:gd name="connsiteY13" fmla="*/ 1074420 h 1633674"/>
              <a:gd name="connsiteX14" fmla="*/ 5181600 w 9471660"/>
              <a:gd name="connsiteY14" fmla="*/ 1013460 h 1633674"/>
              <a:gd name="connsiteX15" fmla="*/ 5455920 w 9471660"/>
              <a:gd name="connsiteY15" fmla="*/ 990600 h 1633674"/>
              <a:gd name="connsiteX16" fmla="*/ 5943600 w 9471660"/>
              <a:gd name="connsiteY16" fmla="*/ 929640 h 1633674"/>
              <a:gd name="connsiteX17" fmla="*/ 6438900 w 9471660"/>
              <a:gd name="connsiteY17" fmla="*/ 929640 h 1633674"/>
              <a:gd name="connsiteX18" fmla="*/ 6842760 w 9471660"/>
              <a:gd name="connsiteY18" fmla="*/ 975360 h 1633674"/>
              <a:gd name="connsiteX19" fmla="*/ 7322820 w 9471660"/>
              <a:gd name="connsiteY19" fmla="*/ 609600 h 1633674"/>
              <a:gd name="connsiteX20" fmla="*/ 7810500 w 9471660"/>
              <a:gd name="connsiteY20" fmla="*/ 563880 h 1633674"/>
              <a:gd name="connsiteX21" fmla="*/ 8267700 w 9471660"/>
              <a:gd name="connsiteY21" fmla="*/ 492842 h 1633674"/>
              <a:gd name="connsiteX22" fmla="*/ 8763000 w 9471660"/>
              <a:gd name="connsiteY22" fmla="*/ 457200 h 1633674"/>
              <a:gd name="connsiteX23" fmla="*/ 9250680 w 9471660"/>
              <a:gd name="connsiteY23" fmla="*/ 190500 h 1633674"/>
              <a:gd name="connsiteX24" fmla="*/ 9471660 w 9471660"/>
              <a:gd name="connsiteY24" fmla="*/ 0 h 1633674"/>
              <a:gd name="connsiteX0" fmla="*/ 0 w 9471660"/>
              <a:gd name="connsiteY0" fmla="*/ 1562100 h 1633674"/>
              <a:gd name="connsiteX1" fmla="*/ 556260 w 9471660"/>
              <a:gd name="connsiteY1" fmla="*/ 1584960 h 1633674"/>
              <a:gd name="connsiteX2" fmla="*/ 762000 w 9471660"/>
              <a:gd name="connsiteY2" fmla="*/ 1623060 h 1633674"/>
              <a:gd name="connsiteX3" fmla="*/ 960120 w 9471660"/>
              <a:gd name="connsiteY3" fmla="*/ 1623060 h 1633674"/>
              <a:gd name="connsiteX4" fmla="*/ 1295400 w 9471660"/>
              <a:gd name="connsiteY4" fmla="*/ 1501140 h 1633674"/>
              <a:gd name="connsiteX5" fmla="*/ 1638300 w 9471660"/>
              <a:gd name="connsiteY5" fmla="*/ 1524000 h 1633674"/>
              <a:gd name="connsiteX6" fmla="*/ 1996440 w 9471660"/>
              <a:gd name="connsiteY6" fmla="*/ 1432560 h 1633674"/>
              <a:gd name="connsiteX7" fmla="*/ 2346960 w 9471660"/>
              <a:gd name="connsiteY7" fmla="*/ 1226820 h 1633674"/>
              <a:gd name="connsiteX8" fmla="*/ 2697480 w 9471660"/>
              <a:gd name="connsiteY8" fmla="*/ 1203960 h 1633674"/>
              <a:gd name="connsiteX9" fmla="*/ 2948940 w 9471660"/>
              <a:gd name="connsiteY9" fmla="*/ 1120140 h 1633674"/>
              <a:gd name="connsiteX10" fmla="*/ 3512820 w 9471660"/>
              <a:gd name="connsiteY10" fmla="*/ 1120140 h 1633674"/>
              <a:gd name="connsiteX11" fmla="*/ 3939540 w 9471660"/>
              <a:gd name="connsiteY11" fmla="*/ 1112520 h 1633674"/>
              <a:gd name="connsiteX12" fmla="*/ 4305300 w 9471660"/>
              <a:gd name="connsiteY12" fmla="*/ 1127760 h 1633674"/>
              <a:gd name="connsiteX13" fmla="*/ 4754880 w 9471660"/>
              <a:gd name="connsiteY13" fmla="*/ 1074420 h 1633674"/>
              <a:gd name="connsiteX14" fmla="*/ 5181600 w 9471660"/>
              <a:gd name="connsiteY14" fmla="*/ 1013460 h 1633674"/>
              <a:gd name="connsiteX15" fmla="*/ 5455920 w 9471660"/>
              <a:gd name="connsiteY15" fmla="*/ 990600 h 1633674"/>
              <a:gd name="connsiteX16" fmla="*/ 5943600 w 9471660"/>
              <a:gd name="connsiteY16" fmla="*/ 929640 h 1633674"/>
              <a:gd name="connsiteX17" fmla="*/ 6438900 w 9471660"/>
              <a:gd name="connsiteY17" fmla="*/ 929640 h 1633674"/>
              <a:gd name="connsiteX18" fmla="*/ 6842760 w 9471660"/>
              <a:gd name="connsiteY18" fmla="*/ 975360 h 1633674"/>
              <a:gd name="connsiteX19" fmla="*/ 7322820 w 9471660"/>
              <a:gd name="connsiteY19" fmla="*/ 609600 h 1633674"/>
              <a:gd name="connsiteX20" fmla="*/ 7810500 w 9471660"/>
              <a:gd name="connsiteY20" fmla="*/ 563880 h 1633674"/>
              <a:gd name="connsiteX21" fmla="*/ 8267700 w 9471660"/>
              <a:gd name="connsiteY21" fmla="*/ 492842 h 1633674"/>
              <a:gd name="connsiteX22" fmla="*/ 8733503 w 9471660"/>
              <a:gd name="connsiteY22" fmla="*/ 309717 h 1633674"/>
              <a:gd name="connsiteX23" fmla="*/ 9250680 w 9471660"/>
              <a:gd name="connsiteY23" fmla="*/ 190500 h 1633674"/>
              <a:gd name="connsiteX24" fmla="*/ 9471660 w 9471660"/>
              <a:gd name="connsiteY24" fmla="*/ 0 h 1633674"/>
              <a:gd name="connsiteX0" fmla="*/ 0 w 9471660"/>
              <a:gd name="connsiteY0" fmla="*/ 1562100 h 1633674"/>
              <a:gd name="connsiteX1" fmla="*/ 556260 w 9471660"/>
              <a:gd name="connsiteY1" fmla="*/ 1584960 h 1633674"/>
              <a:gd name="connsiteX2" fmla="*/ 762000 w 9471660"/>
              <a:gd name="connsiteY2" fmla="*/ 1623060 h 1633674"/>
              <a:gd name="connsiteX3" fmla="*/ 960120 w 9471660"/>
              <a:gd name="connsiteY3" fmla="*/ 1623060 h 1633674"/>
              <a:gd name="connsiteX4" fmla="*/ 1295400 w 9471660"/>
              <a:gd name="connsiteY4" fmla="*/ 1501140 h 1633674"/>
              <a:gd name="connsiteX5" fmla="*/ 1638300 w 9471660"/>
              <a:gd name="connsiteY5" fmla="*/ 1524000 h 1633674"/>
              <a:gd name="connsiteX6" fmla="*/ 1996440 w 9471660"/>
              <a:gd name="connsiteY6" fmla="*/ 1432560 h 1633674"/>
              <a:gd name="connsiteX7" fmla="*/ 2346960 w 9471660"/>
              <a:gd name="connsiteY7" fmla="*/ 1226820 h 1633674"/>
              <a:gd name="connsiteX8" fmla="*/ 2697480 w 9471660"/>
              <a:gd name="connsiteY8" fmla="*/ 1203960 h 1633674"/>
              <a:gd name="connsiteX9" fmla="*/ 2948940 w 9471660"/>
              <a:gd name="connsiteY9" fmla="*/ 1120140 h 1633674"/>
              <a:gd name="connsiteX10" fmla="*/ 3512820 w 9471660"/>
              <a:gd name="connsiteY10" fmla="*/ 1120140 h 1633674"/>
              <a:gd name="connsiteX11" fmla="*/ 3939540 w 9471660"/>
              <a:gd name="connsiteY11" fmla="*/ 1112520 h 1633674"/>
              <a:gd name="connsiteX12" fmla="*/ 4305300 w 9471660"/>
              <a:gd name="connsiteY12" fmla="*/ 1127760 h 1633674"/>
              <a:gd name="connsiteX13" fmla="*/ 4754880 w 9471660"/>
              <a:gd name="connsiteY13" fmla="*/ 1074420 h 1633674"/>
              <a:gd name="connsiteX14" fmla="*/ 5181600 w 9471660"/>
              <a:gd name="connsiteY14" fmla="*/ 1013460 h 1633674"/>
              <a:gd name="connsiteX15" fmla="*/ 5455920 w 9471660"/>
              <a:gd name="connsiteY15" fmla="*/ 990600 h 1633674"/>
              <a:gd name="connsiteX16" fmla="*/ 5943600 w 9471660"/>
              <a:gd name="connsiteY16" fmla="*/ 929640 h 1633674"/>
              <a:gd name="connsiteX17" fmla="*/ 6438900 w 9471660"/>
              <a:gd name="connsiteY17" fmla="*/ 929640 h 1633674"/>
              <a:gd name="connsiteX18" fmla="*/ 6842760 w 9471660"/>
              <a:gd name="connsiteY18" fmla="*/ 975360 h 1633674"/>
              <a:gd name="connsiteX19" fmla="*/ 7362149 w 9471660"/>
              <a:gd name="connsiteY19" fmla="*/ 462116 h 1633674"/>
              <a:gd name="connsiteX20" fmla="*/ 7810500 w 9471660"/>
              <a:gd name="connsiteY20" fmla="*/ 563880 h 1633674"/>
              <a:gd name="connsiteX21" fmla="*/ 8267700 w 9471660"/>
              <a:gd name="connsiteY21" fmla="*/ 492842 h 1633674"/>
              <a:gd name="connsiteX22" fmla="*/ 8733503 w 9471660"/>
              <a:gd name="connsiteY22" fmla="*/ 309717 h 1633674"/>
              <a:gd name="connsiteX23" fmla="*/ 9250680 w 9471660"/>
              <a:gd name="connsiteY23" fmla="*/ 190500 h 1633674"/>
              <a:gd name="connsiteX24" fmla="*/ 9471660 w 9471660"/>
              <a:gd name="connsiteY24" fmla="*/ 0 h 1633674"/>
              <a:gd name="connsiteX0" fmla="*/ 0 w 9471660"/>
              <a:gd name="connsiteY0" fmla="*/ 1562100 h 1633674"/>
              <a:gd name="connsiteX1" fmla="*/ 556260 w 9471660"/>
              <a:gd name="connsiteY1" fmla="*/ 1584960 h 1633674"/>
              <a:gd name="connsiteX2" fmla="*/ 762000 w 9471660"/>
              <a:gd name="connsiteY2" fmla="*/ 1623060 h 1633674"/>
              <a:gd name="connsiteX3" fmla="*/ 960120 w 9471660"/>
              <a:gd name="connsiteY3" fmla="*/ 1623060 h 1633674"/>
              <a:gd name="connsiteX4" fmla="*/ 1295400 w 9471660"/>
              <a:gd name="connsiteY4" fmla="*/ 1501140 h 1633674"/>
              <a:gd name="connsiteX5" fmla="*/ 1638300 w 9471660"/>
              <a:gd name="connsiteY5" fmla="*/ 1524000 h 1633674"/>
              <a:gd name="connsiteX6" fmla="*/ 1996440 w 9471660"/>
              <a:gd name="connsiteY6" fmla="*/ 1432560 h 1633674"/>
              <a:gd name="connsiteX7" fmla="*/ 2346960 w 9471660"/>
              <a:gd name="connsiteY7" fmla="*/ 1226820 h 1633674"/>
              <a:gd name="connsiteX8" fmla="*/ 2697480 w 9471660"/>
              <a:gd name="connsiteY8" fmla="*/ 1203960 h 1633674"/>
              <a:gd name="connsiteX9" fmla="*/ 2948940 w 9471660"/>
              <a:gd name="connsiteY9" fmla="*/ 1120140 h 1633674"/>
              <a:gd name="connsiteX10" fmla="*/ 3512820 w 9471660"/>
              <a:gd name="connsiteY10" fmla="*/ 1120140 h 1633674"/>
              <a:gd name="connsiteX11" fmla="*/ 3939540 w 9471660"/>
              <a:gd name="connsiteY11" fmla="*/ 1112520 h 1633674"/>
              <a:gd name="connsiteX12" fmla="*/ 4305300 w 9471660"/>
              <a:gd name="connsiteY12" fmla="*/ 1127760 h 1633674"/>
              <a:gd name="connsiteX13" fmla="*/ 4754880 w 9471660"/>
              <a:gd name="connsiteY13" fmla="*/ 1074420 h 1633674"/>
              <a:gd name="connsiteX14" fmla="*/ 5181600 w 9471660"/>
              <a:gd name="connsiteY14" fmla="*/ 1013460 h 1633674"/>
              <a:gd name="connsiteX15" fmla="*/ 5455920 w 9471660"/>
              <a:gd name="connsiteY15" fmla="*/ 990600 h 1633674"/>
              <a:gd name="connsiteX16" fmla="*/ 5943600 w 9471660"/>
              <a:gd name="connsiteY16" fmla="*/ 929640 h 1633674"/>
              <a:gd name="connsiteX17" fmla="*/ 6438900 w 9471660"/>
              <a:gd name="connsiteY17" fmla="*/ 929640 h 1633674"/>
              <a:gd name="connsiteX18" fmla="*/ 6872257 w 9471660"/>
              <a:gd name="connsiteY18" fmla="*/ 847541 h 1633674"/>
              <a:gd name="connsiteX19" fmla="*/ 7362149 w 9471660"/>
              <a:gd name="connsiteY19" fmla="*/ 462116 h 1633674"/>
              <a:gd name="connsiteX20" fmla="*/ 7810500 w 9471660"/>
              <a:gd name="connsiteY20" fmla="*/ 563880 h 1633674"/>
              <a:gd name="connsiteX21" fmla="*/ 8267700 w 9471660"/>
              <a:gd name="connsiteY21" fmla="*/ 492842 h 1633674"/>
              <a:gd name="connsiteX22" fmla="*/ 8733503 w 9471660"/>
              <a:gd name="connsiteY22" fmla="*/ 309717 h 1633674"/>
              <a:gd name="connsiteX23" fmla="*/ 9250680 w 9471660"/>
              <a:gd name="connsiteY23" fmla="*/ 190500 h 1633674"/>
              <a:gd name="connsiteX24" fmla="*/ 9471660 w 9471660"/>
              <a:gd name="connsiteY24" fmla="*/ 0 h 1633674"/>
              <a:gd name="connsiteX0" fmla="*/ 0 w 9471660"/>
              <a:gd name="connsiteY0" fmla="*/ 1562100 h 1633674"/>
              <a:gd name="connsiteX1" fmla="*/ 556260 w 9471660"/>
              <a:gd name="connsiteY1" fmla="*/ 1584960 h 1633674"/>
              <a:gd name="connsiteX2" fmla="*/ 762000 w 9471660"/>
              <a:gd name="connsiteY2" fmla="*/ 1623060 h 1633674"/>
              <a:gd name="connsiteX3" fmla="*/ 960120 w 9471660"/>
              <a:gd name="connsiteY3" fmla="*/ 1623060 h 1633674"/>
              <a:gd name="connsiteX4" fmla="*/ 1295400 w 9471660"/>
              <a:gd name="connsiteY4" fmla="*/ 1501140 h 1633674"/>
              <a:gd name="connsiteX5" fmla="*/ 1638300 w 9471660"/>
              <a:gd name="connsiteY5" fmla="*/ 1524000 h 1633674"/>
              <a:gd name="connsiteX6" fmla="*/ 1996440 w 9471660"/>
              <a:gd name="connsiteY6" fmla="*/ 1432560 h 1633674"/>
              <a:gd name="connsiteX7" fmla="*/ 2346960 w 9471660"/>
              <a:gd name="connsiteY7" fmla="*/ 1226820 h 1633674"/>
              <a:gd name="connsiteX8" fmla="*/ 2697480 w 9471660"/>
              <a:gd name="connsiteY8" fmla="*/ 1203960 h 1633674"/>
              <a:gd name="connsiteX9" fmla="*/ 2948940 w 9471660"/>
              <a:gd name="connsiteY9" fmla="*/ 1120140 h 1633674"/>
              <a:gd name="connsiteX10" fmla="*/ 3512820 w 9471660"/>
              <a:gd name="connsiteY10" fmla="*/ 1120140 h 1633674"/>
              <a:gd name="connsiteX11" fmla="*/ 3939540 w 9471660"/>
              <a:gd name="connsiteY11" fmla="*/ 1112520 h 1633674"/>
              <a:gd name="connsiteX12" fmla="*/ 4305300 w 9471660"/>
              <a:gd name="connsiteY12" fmla="*/ 1127760 h 1633674"/>
              <a:gd name="connsiteX13" fmla="*/ 4754880 w 9471660"/>
              <a:gd name="connsiteY13" fmla="*/ 1074420 h 1633674"/>
              <a:gd name="connsiteX14" fmla="*/ 5181600 w 9471660"/>
              <a:gd name="connsiteY14" fmla="*/ 1013460 h 1633674"/>
              <a:gd name="connsiteX15" fmla="*/ 5455920 w 9471660"/>
              <a:gd name="connsiteY15" fmla="*/ 990600 h 1633674"/>
              <a:gd name="connsiteX16" fmla="*/ 5943600 w 9471660"/>
              <a:gd name="connsiteY16" fmla="*/ 929640 h 1633674"/>
              <a:gd name="connsiteX17" fmla="*/ 6438900 w 9471660"/>
              <a:gd name="connsiteY17" fmla="*/ 929640 h 1633674"/>
              <a:gd name="connsiteX18" fmla="*/ 6872257 w 9471660"/>
              <a:gd name="connsiteY18" fmla="*/ 847541 h 1633674"/>
              <a:gd name="connsiteX19" fmla="*/ 7362149 w 9471660"/>
              <a:gd name="connsiteY19" fmla="*/ 462116 h 1633674"/>
              <a:gd name="connsiteX20" fmla="*/ 7810500 w 9471660"/>
              <a:gd name="connsiteY20" fmla="*/ 514719 h 1633674"/>
              <a:gd name="connsiteX21" fmla="*/ 8267700 w 9471660"/>
              <a:gd name="connsiteY21" fmla="*/ 492842 h 1633674"/>
              <a:gd name="connsiteX22" fmla="*/ 8733503 w 9471660"/>
              <a:gd name="connsiteY22" fmla="*/ 309717 h 1633674"/>
              <a:gd name="connsiteX23" fmla="*/ 9250680 w 9471660"/>
              <a:gd name="connsiteY23" fmla="*/ 190500 h 1633674"/>
              <a:gd name="connsiteX24" fmla="*/ 9471660 w 9471660"/>
              <a:gd name="connsiteY24" fmla="*/ 0 h 1633674"/>
              <a:gd name="connsiteX0" fmla="*/ 0 w 9471660"/>
              <a:gd name="connsiteY0" fmla="*/ 1562100 h 1633674"/>
              <a:gd name="connsiteX1" fmla="*/ 556260 w 9471660"/>
              <a:gd name="connsiteY1" fmla="*/ 1584960 h 1633674"/>
              <a:gd name="connsiteX2" fmla="*/ 762000 w 9471660"/>
              <a:gd name="connsiteY2" fmla="*/ 1623060 h 1633674"/>
              <a:gd name="connsiteX3" fmla="*/ 960120 w 9471660"/>
              <a:gd name="connsiteY3" fmla="*/ 1623060 h 1633674"/>
              <a:gd name="connsiteX4" fmla="*/ 1295400 w 9471660"/>
              <a:gd name="connsiteY4" fmla="*/ 1501140 h 1633674"/>
              <a:gd name="connsiteX5" fmla="*/ 1638300 w 9471660"/>
              <a:gd name="connsiteY5" fmla="*/ 1524000 h 1633674"/>
              <a:gd name="connsiteX6" fmla="*/ 1996440 w 9471660"/>
              <a:gd name="connsiteY6" fmla="*/ 1432560 h 1633674"/>
              <a:gd name="connsiteX7" fmla="*/ 2346960 w 9471660"/>
              <a:gd name="connsiteY7" fmla="*/ 1226820 h 1633674"/>
              <a:gd name="connsiteX8" fmla="*/ 2697480 w 9471660"/>
              <a:gd name="connsiteY8" fmla="*/ 1203960 h 1633674"/>
              <a:gd name="connsiteX9" fmla="*/ 2948940 w 9471660"/>
              <a:gd name="connsiteY9" fmla="*/ 1120140 h 1633674"/>
              <a:gd name="connsiteX10" fmla="*/ 3512820 w 9471660"/>
              <a:gd name="connsiteY10" fmla="*/ 1120140 h 1633674"/>
              <a:gd name="connsiteX11" fmla="*/ 3939540 w 9471660"/>
              <a:gd name="connsiteY11" fmla="*/ 1112520 h 1633674"/>
              <a:gd name="connsiteX12" fmla="*/ 4305300 w 9471660"/>
              <a:gd name="connsiteY12" fmla="*/ 1127760 h 1633674"/>
              <a:gd name="connsiteX13" fmla="*/ 4754880 w 9471660"/>
              <a:gd name="connsiteY13" fmla="*/ 1074420 h 1633674"/>
              <a:gd name="connsiteX14" fmla="*/ 5181600 w 9471660"/>
              <a:gd name="connsiteY14" fmla="*/ 1013460 h 1633674"/>
              <a:gd name="connsiteX15" fmla="*/ 5455920 w 9471660"/>
              <a:gd name="connsiteY15" fmla="*/ 990600 h 1633674"/>
              <a:gd name="connsiteX16" fmla="*/ 5943600 w 9471660"/>
              <a:gd name="connsiteY16" fmla="*/ 929640 h 1633674"/>
              <a:gd name="connsiteX17" fmla="*/ 6438900 w 9471660"/>
              <a:gd name="connsiteY17" fmla="*/ 929640 h 1633674"/>
              <a:gd name="connsiteX18" fmla="*/ 6872257 w 9471660"/>
              <a:gd name="connsiteY18" fmla="*/ 847541 h 1633674"/>
              <a:gd name="connsiteX19" fmla="*/ 7362149 w 9471660"/>
              <a:gd name="connsiteY19" fmla="*/ 462116 h 1633674"/>
              <a:gd name="connsiteX20" fmla="*/ 7810500 w 9471660"/>
              <a:gd name="connsiteY20" fmla="*/ 514719 h 1633674"/>
              <a:gd name="connsiteX21" fmla="*/ 8248036 w 9471660"/>
              <a:gd name="connsiteY21" fmla="*/ 394520 h 1633674"/>
              <a:gd name="connsiteX22" fmla="*/ 8733503 w 9471660"/>
              <a:gd name="connsiteY22" fmla="*/ 309717 h 1633674"/>
              <a:gd name="connsiteX23" fmla="*/ 9250680 w 9471660"/>
              <a:gd name="connsiteY23" fmla="*/ 190500 h 1633674"/>
              <a:gd name="connsiteX24" fmla="*/ 9471660 w 9471660"/>
              <a:gd name="connsiteY24" fmla="*/ 0 h 1633674"/>
              <a:gd name="connsiteX0" fmla="*/ 0 w 9471660"/>
              <a:gd name="connsiteY0" fmla="*/ 1562100 h 1646189"/>
              <a:gd name="connsiteX1" fmla="*/ 457937 w 9471660"/>
              <a:gd name="connsiteY1" fmla="*/ 1643954 h 1646189"/>
              <a:gd name="connsiteX2" fmla="*/ 762000 w 9471660"/>
              <a:gd name="connsiteY2" fmla="*/ 1623060 h 1646189"/>
              <a:gd name="connsiteX3" fmla="*/ 960120 w 9471660"/>
              <a:gd name="connsiteY3" fmla="*/ 1623060 h 1646189"/>
              <a:gd name="connsiteX4" fmla="*/ 1295400 w 9471660"/>
              <a:gd name="connsiteY4" fmla="*/ 1501140 h 1646189"/>
              <a:gd name="connsiteX5" fmla="*/ 1638300 w 9471660"/>
              <a:gd name="connsiteY5" fmla="*/ 1524000 h 1646189"/>
              <a:gd name="connsiteX6" fmla="*/ 1996440 w 9471660"/>
              <a:gd name="connsiteY6" fmla="*/ 1432560 h 1646189"/>
              <a:gd name="connsiteX7" fmla="*/ 2346960 w 9471660"/>
              <a:gd name="connsiteY7" fmla="*/ 1226820 h 1646189"/>
              <a:gd name="connsiteX8" fmla="*/ 2697480 w 9471660"/>
              <a:gd name="connsiteY8" fmla="*/ 1203960 h 1646189"/>
              <a:gd name="connsiteX9" fmla="*/ 2948940 w 9471660"/>
              <a:gd name="connsiteY9" fmla="*/ 1120140 h 1646189"/>
              <a:gd name="connsiteX10" fmla="*/ 3512820 w 9471660"/>
              <a:gd name="connsiteY10" fmla="*/ 1120140 h 1646189"/>
              <a:gd name="connsiteX11" fmla="*/ 3939540 w 9471660"/>
              <a:gd name="connsiteY11" fmla="*/ 1112520 h 1646189"/>
              <a:gd name="connsiteX12" fmla="*/ 4305300 w 9471660"/>
              <a:gd name="connsiteY12" fmla="*/ 1127760 h 1646189"/>
              <a:gd name="connsiteX13" fmla="*/ 4754880 w 9471660"/>
              <a:gd name="connsiteY13" fmla="*/ 1074420 h 1646189"/>
              <a:gd name="connsiteX14" fmla="*/ 5181600 w 9471660"/>
              <a:gd name="connsiteY14" fmla="*/ 1013460 h 1646189"/>
              <a:gd name="connsiteX15" fmla="*/ 5455920 w 9471660"/>
              <a:gd name="connsiteY15" fmla="*/ 990600 h 1646189"/>
              <a:gd name="connsiteX16" fmla="*/ 5943600 w 9471660"/>
              <a:gd name="connsiteY16" fmla="*/ 929640 h 1646189"/>
              <a:gd name="connsiteX17" fmla="*/ 6438900 w 9471660"/>
              <a:gd name="connsiteY17" fmla="*/ 929640 h 1646189"/>
              <a:gd name="connsiteX18" fmla="*/ 6872257 w 9471660"/>
              <a:gd name="connsiteY18" fmla="*/ 847541 h 1646189"/>
              <a:gd name="connsiteX19" fmla="*/ 7362149 w 9471660"/>
              <a:gd name="connsiteY19" fmla="*/ 462116 h 1646189"/>
              <a:gd name="connsiteX20" fmla="*/ 7810500 w 9471660"/>
              <a:gd name="connsiteY20" fmla="*/ 514719 h 1646189"/>
              <a:gd name="connsiteX21" fmla="*/ 8248036 w 9471660"/>
              <a:gd name="connsiteY21" fmla="*/ 394520 h 1646189"/>
              <a:gd name="connsiteX22" fmla="*/ 8733503 w 9471660"/>
              <a:gd name="connsiteY22" fmla="*/ 309717 h 1646189"/>
              <a:gd name="connsiteX23" fmla="*/ 9250680 w 9471660"/>
              <a:gd name="connsiteY23" fmla="*/ 190500 h 1646189"/>
              <a:gd name="connsiteX24" fmla="*/ 9471660 w 9471660"/>
              <a:gd name="connsiteY24" fmla="*/ 0 h 1646189"/>
              <a:gd name="connsiteX0" fmla="*/ 0 w 9471660"/>
              <a:gd name="connsiteY0" fmla="*/ 1562100 h 1750990"/>
              <a:gd name="connsiteX1" fmla="*/ 457937 w 9471660"/>
              <a:gd name="connsiteY1" fmla="*/ 1643954 h 1750990"/>
              <a:gd name="connsiteX2" fmla="*/ 762000 w 9471660"/>
              <a:gd name="connsiteY2" fmla="*/ 1750879 h 1750990"/>
              <a:gd name="connsiteX3" fmla="*/ 960120 w 9471660"/>
              <a:gd name="connsiteY3" fmla="*/ 1623060 h 1750990"/>
              <a:gd name="connsiteX4" fmla="*/ 1295400 w 9471660"/>
              <a:gd name="connsiteY4" fmla="*/ 1501140 h 1750990"/>
              <a:gd name="connsiteX5" fmla="*/ 1638300 w 9471660"/>
              <a:gd name="connsiteY5" fmla="*/ 1524000 h 1750990"/>
              <a:gd name="connsiteX6" fmla="*/ 1996440 w 9471660"/>
              <a:gd name="connsiteY6" fmla="*/ 1432560 h 1750990"/>
              <a:gd name="connsiteX7" fmla="*/ 2346960 w 9471660"/>
              <a:gd name="connsiteY7" fmla="*/ 1226820 h 1750990"/>
              <a:gd name="connsiteX8" fmla="*/ 2697480 w 9471660"/>
              <a:gd name="connsiteY8" fmla="*/ 1203960 h 1750990"/>
              <a:gd name="connsiteX9" fmla="*/ 2948940 w 9471660"/>
              <a:gd name="connsiteY9" fmla="*/ 1120140 h 1750990"/>
              <a:gd name="connsiteX10" fmla="*/ 3512820 w 9471660"/>
              <a:gd name="connsiteY10" fmla="*/ 1120140 h 1750990"/>
              <a:gd name="connsiteX11" fmla="*/ 3939540 w 9471660"/>
              <a:gd name="connsiteY11" fmla="*/ 1112520 h 1750990"/>
              <a:gd name="connsiteX12" fmla="*/ 4305300 w 9471660"/>
              <a:gd name="connsiteY12" fmla="*/ 1127760 h 1750990"/>
              <a:gd name="connsiteX13" fmla="*/ 4754880 w 9471660"/>
              <a:gd name="connsiteY13" fmla="*/ 1074420 h 1750990"/>
              <a:gd name="connsiteX14" fmla="*/ 5181600 w 9471660"/>
              <a:gd name="connsiteY14" fmla="*/ 1013460 h 1750990"/>
              <a:gd name="connsiteX15" fmla="*/ 5455920 w 9471660"/>
              <a:gd name="connsiteY15" fmla="*/ 990600 h 1750990"/>
              <a:gd name="connsiteX16" fmla="*/ 5943600 w 9471660"/>
              <a:gd name="connsiteY16" fmla="*/ 929640 h 1750990"/>
              <a:gd name="connsiteX17" fmla="*/ 6438900 w 9471660"/>
              <a:gd name="connsiteY17" fmla="*/ 929640 h 1750990"/>
              <a:gd name="connsiteX18" fmla="*/ 6872257 w 9471660"/>
              <a:gd name="connsiteY18" fmla="*/ 847541 h 1750990"/>
              <a:gd name="connsiteX19" fmla="*/ 7362149 w 9471660"/>
              <a:gd name="connsiteY19" fmla="*/ 462116 h 1750990"/>
              <a:gd name="connsiteX20" fmla="*/ 7810500 w 9471660"/>
              <a:gd name="connsiteY20" fmla="*/ 514719 h 1750990"/>
              <a:gd name="connsiteX21" fmla="*/ 8248036 w 9471660"/>
              <a:gd name="connsiteY21" fmla="*/ 394520 h 1750990"/>
              <a:gd name="connsiteX22" fmla="*/ 8733503 w 9471660"/>
              <a:gd name="connsiteY22" fmla="*/ 309717 h 1750990"/>
              <a:gd name="connsiteX23" fmla="*/ 9250680 w 9471660"/>
              <a:gd name="connsiteY23" fmla="*/ 190500 h 1750990"/>
              <a:gd name="connsiteX24" fmla="*/ 9471660 w 9471660"/>
              <a:gd name="connsiteY24" fmla="*/ 0 h 1750990"/>
              <a:gd name="connsiteX0" fmla="*/ 0 w 9471660"/>
              <a:gd name="connsiteY0" fmla="*/ 1562100 h 1750990"/>
              <a:gd name="connsiteX1" fmla="*/ 457937 w 9471660"/>
              <a:gd name="connsiteY1" fmla="*/ 1643954 h 1750990"/>
              <a:gd name="connsiteX2" fmla="*/ 762000 w 9471660"/>
              <a:gd name="connsiteY2" fmla="*/ 1750879 h 1750990"/>
              <a:gd name="connsiteX3" fmla="*/ 1009281 w 9471660"/>
              <a:gd name="connsiteY3" fmla="*/ 1623060 h 1750990"/>
              <a:gd name="connsiteX4" fmla="*/ 1295400 w 9471660"/>
              <a:gd name="connsiteY4" fmla="*/ 1501140 h 1750990"/>
              <a:gd name="connsiteX5" fmla="*/ 1638300 w 9471660"/>
              <a:gd name="connsiteY5" fmla="*/ 1524000 h 1750990"/>
              <a:gd name="connsiteX6" fmla="*/ 1996440 w 9471660"/>
              <a:gd name="connsiteY6" fmla="*/ 1432560 h 1750990"/>
              <a:gd name="connsiteX7" fmla="*/ 2346960 w 9471660"/>
              <a:gd name="connsiteY7" fmla="*/ 1226820 h 1750990"/>
              <a:gd name="connsiteX8" fmla="*/ 2697480 w 9471660"/>
              <a:gd name="connsiteY8" fmla="*/ 1203960 h 1750990"/>
              <a:gd name="connsiteX9" fmla="*/ 2948940 w 9471660"/>
              <a:gd name="connsiteY9" fmla="*/ 1120140 h 1750990"/>
              <a:gd name="connsiteX10" fmla="*/ 3512820 w 9471660"/>
              <a:gd name="connsiteY10" fmla="*/ 1120140 h 1750990"/>
              <a:gd name="connsiteX11" fmla="*/ 3939540 w 9471660"/>
              <a:gd name="connsiteY11" fmla="*/ 1112520 h 1750990"/>
              <a:gd name="connsiteX12" fmla="*/ 4305300 w 9471660"/>
              <a:gd name="connsiteY12" fmla="*/ 1127760 h 1750990"/>
              <a:gd name="connsiteX13" fmla="*/ 4754880 w 9471660"/>
              <a:gd name="connsiteY13" fmla="*/ 1074420 h 1750990"/>
              <a:gd name="connsiteX14" fmla="*/ 5181600 w 9471660"/>
              <a:gd name="connsiteY14" fmla="*/ 1013460 h 1750990"/>
              <a:gd name="connsiteX15" fmla="*/ 5455920 w 9471660"/>
              <a:gd name="connsiteY15" fmla="*/ 990600 h 1750990"/>
              <a:gd name="connsiteX16" fmla="*/ 5943600 w 9471660"/>
              <a:gd name="connsiteY16" fmla="*/ 929640 h 1750990"/>
              <a:gd name="connsiteX17" fmla="*/ 6438900 w 9471660"/>
              <a:gd name="connsiteY17" fmla="*/ 929640 h 1750990"/>
              <a:gd name="connsiteX18" fmla="*/ 6872257 w 9471660"/>
              <a:gd name="connsiteY18" fmla="*/ 847541 h 1750990"/>
              <a:gd name="connsiteX19" fmla="*/ 7362149 w 9471660"/>
              <a:gd name="connsiteY19" fmla="*/ 462116 h 1750990"/>
              <a:gd name="connsiteX20" fmla="*/ 7810500 w 9471660"/>
              <a:gd name="connsiteY20" fmla="*/ 514719 h 1750990"/>
              <a:gd name="connsiteX21" fmla="*/ 8248036 w 9471660"/>
              <a:gd name="connsiteY21" fmla="*/ 394520 h 1750990"/>
              <a:gd name="connsiteX22" fmla="*/ 8733503 w 9471660"/>
              <a:gd name="connsiteY22" fmla="*/ 309717 h 1750990"/>
              <a:gd name="connsiteX23" fmla="*/ 9250680 w 9471660"/>
              <a:gd name="connsiteY23" fmla="*/ 190500 h 1750990"/>
              <a:gd name="connsiteX24" fmla="*/ 9471660 w 9471660"/>
              <a:gd name="connsiteY24" fmla="*/ 0 h 1750990"/>
              <a:gd name="connsiteX0" fmla="*/ 0 w 9471660"/>
              <a:gd name="connsiteY0" fmla="*/ 1562100 h 1750990"/>
              <a:gd name="connsiteX1" fmla="*/ 457937 w 9471660"/>
              <a:gd name="connsiteY1" fmla="*/ 1643954 h 1750990"/>
              <a:gd name="connsiteX2" fmla="*/ 762000 w 9471660"/>
              <a:gd name="connsiteY2" fmla="*/ 1750879 h 1750990"/>
              <a:gd name="connsiteX3" fmla="*/ 1009281 w 9471660"/>
              <a:gd name="connsiteY3" fmla="*/ 1623060 h 1750990"/>
              <a:gd name="connsiteX4" fmla="*/ 1334729 w 9471660"/>
              <a:gd name="connsiteY4" fmla="*/ 1314327 h 1750990"/>
              <a:gd name="connsiteX5" fmla="*/ 1638300 w 9471660"/>
              <a:gd name="connsiteY5" fmla="*/ 1524000 h 1750990"/>
              <a:gd name="connsiteX6" fmla="*/ 1996440 w 9471660"/>
              <a:gd name="connsiteY6" fmla="*/ 1432560 h 1750990"/>
              <a:gd name="connsiteX7" fmla="*/ 2346960 w 9471660"/>
              <a:gd name="connsiteY7" fmla="*/ 1226820 h 1750990"/>
              <a:gd name="connsiteX8" fmla="*/ 2697480 w 9471660"/>
              <a:gd name="connsiteY8" fmla="*/ 1203960 h 1750990"/>
              <a:gd name="connsiteX9" fmla="*/ 2948940 w 9471660"/>
              <a:gd name="connsiteY9" fmla="*/ 1120140 h 1750990"/>
              <a:gd name="connsiteX10" fmla="*/ 3512820 w 9471660"/>
              <a:gd name="connsiteY10" fmla="*/ 1120140 h 1750990"/>
              <a:gd name="connsiteX11" fmla="*/ 3939540 w 9471660"/>
              <a:gd name="connsiteY11" fmla="*/ 1112520 h 1750990"/>
              <a:gd name="connsiteX12" fmla="*/ 4305300 w 9471660"/>
              <a:gd name="connsiteY12" fmla="*/ 1127760 h 1750990"/>
              <a:gd name="connsiteX13" fmla="*/ 4754880 w 9471660"/>
              <a:gd name="connsiteY13" fmla="*/ 1074420 h 1750990"/>
              <a:gd name="connsiteX14" fmla="*/ 5181600 w 9471660"/>
              <a:gd name="connsiteY14" fmla="*/ 1013460 h 1750990"/>
              <a:gd name="connsiteX15" fmla="*/ 5455920 w 9471660"/>
              <a:gd name="connsiteY15" fmla="*/ 990600 h 1750990"/>
              <a:gd name="connsiteX16" fmla="*/ 5943600 w 9471660"/>
              <a:gd name="connsiteY16" fmla="*/ 929640 h 1750990"/>
              <a:gd name="connsiteX17" fmla="*/ 6438900 w 9471660"/>
              <a:gd name="connsiteY17" fmla="*/ 929640 h 1750990"/>
              <a:gd name="connsiteX18" fmla="*/ 6872257 w 9471660"/>
              <a:gd name="connsiteY18" fmla="*/ 847541 h 1750990"/>
              <a:gd name="connsiteX19" fmla="*/ 7362149 w 9471660"/>
              <a:gd name="connsiteY19" fmla="*/ 462116 h 1750990"/>
              <a:gd name="connsiteX20" fmla="*/ 7810500 w 9471660"/>
              <a:gd name="connsiteY20" fmla="*/ 514719 h 1750990"/>
              <a:gd name="connsiteX21" fmla="*/ 8248036 w 9471660"/>
              <a:gd name="connsiteY21" fmla="*/ 394520 h 1750990"/>
              <a:gd name="connsiteX22" fmla="*/ 8733503 w 9471660"/>
              <a:gd name="connsiteY22" fmla="*/ 309717 h 1750990"/>
              <a:gd name="connsiteX23" fmla="*/ 9250680 w 9471660"/>
              <a:gd name="connsiteY23" fmla="*/ 190500 h 1750990"/>
              <a:gd name="connsiteX24" fmla="*/ 9471660 w 9471660"/>
              <a:gd name="connsiteY24" fmla="*/ 0 h 1750990"/>
              <a:gd name="connsiteX0" fmla="*/ 0 w 9471660"/>
              <a:gd name="connsiteY0" fmla="*/ 1562100 h 1750990"/>
              <a:gd name="connsiteX1" fmla="*/ 457937 w 9471660"/>
              <a:gd name="connsiteY1" fmla="*/ 1643954 h 1750990"/>
              <a:gd name="connsiteX2" fmla="*/ 762000 w 9471660"/>
              <a:gd name="connsiteY2" fmla="*/ 1750879 h 1750990"/>
              <a:gd name="connsiteX3" fmla="*/ 1009281 w 9471660"/>
              <a:gd name="connsiteY3" fmla="*/ 1623060 h 1750990"/>
              <a:gd name="connsiteX4" fmla="*/ 1334729 w 9471660"/>
              <a:gd name="connsiteY4" fmla="*/ 1314327 h 1750990"/>
              <a:gd name="connsiteX5" fmla="*/ 1687461 w 9471660"/>
              <a:gd name="connsiteY5" fmla="*/ 1356851 h 1750990"/>
              <a:gd name="connsiteX6" fmla="*/ 1996440 w 9471660"/>
              <a:gd name="connsiteY6" fmla="*/ 1432560 h 1750990"/>
              <a:gd name="connsiteX7" fmla="*/ 2346960 w 9471660"/>
              <a:gd name="connsiteY7" fmla="*/ 1226820 h 1750990"/>
              <a:gd name="connsiteX8" fmla="*/ 2697480 w 9471660"/>
              <a:gd name="connsiteY8" fmla="*/ 1203960 h 1750990"/>
              <a:gd name="connsiteX9" fmla="*/ 2948940 w 9471660"/>
              <a:gd name="connsiteY9" fmla="*/ 1120140 h 1750990"/>
              <a:gd name="connsiteX10" fmla="*/ 3512820 w 9471660"/>
              <a:gd name="connsiteY10" fmla="*/ 1120140 h 1750990"/>
              <a:gd name="connsiteX11" fmla="*/ 3939540 w 9471660"/>
              <a:gd name="connsiteY11" fmla="*/ 1112520 h 1750990"/>
              <a:gd name="connsiteX12" fmla="*/ 4305300 w 9471660"/>
              <a:gd name="connsiteY12" fmla="*/ 1127760 h 1750990"/>
              <a:gd name="connsiteX13" fmla="*/ 4754880 w 9471660"/>
              <a:gd name="connsiteY13" fmla="*/ 1074420 h 1750990"/>
              <a:gd name="connsiteX14" fmla="*/ 5181600 w 9471660"/>
              <a:gd name="connsiteY14" fmla="*/ 1013460 h 1750990"/>
              <a:gd name="connsiteX15" fmla="*/ 5455920 w 9471660"/>
              <a:gd name="connsiteY15" fmla="*/ 990600 h 1750990"/>
              <a:gd name="connsiteX16" fmla="*/ 5943600 w 9471660"/>
              <a:gd name="connsiteY16" fmla="*/ 929640 h 1750990"/>
              <a:gd name="connsiteX17" fmla="*/ 6438900 w 9471660"/>
              <a:gd name="connsiteY17" fmla="*/ 929640 h 1750990"/>
              <a:gd name="connsiteX18" fmla="*/ 6872257 w 9471660"/>
              <a:gd name="connsiteY18" fmla="*/ 847541 h 1750990"/>
              <a:gd name="connsiteX19" fmla="*/ 7362149 w 9471660"/>
              <a:gd name="connsiteY19" fmla="*/ 462116 h 1750990"/>
              <a:gd name="connsiteX20" fmla="*/ 7810500 w 9471660"/>
              <a:gd name="connsiteY20" fmla="*/ 514719 h 1750990"/>
              <a:gd name="connsiteX21" fmla="*/ 8248036 w 9471660"/>
              <a:gd name="connsiteY21" fmla="*/ 394520 h 1750990"/>
              <a:gd name="connsiteX22" fmla="*/ 8733503 w 9471660"/>
              <a:gd name="connsiteY22" fmla="*/ 309717 h 1750990"/>
              <a:gd name="connsiteX23" fmla="*/ 9250680 w 9471660"/>
              <a:gd name="connsiteY23" fmla="*/ 190500 h 1750990"/>
              <a:gd name="connsiteX24" fmla="*/ 9471660 w 9471660"/>
              <a:gd name="connsiteY24" fmla="*/ 0 h 1750990"/>
              <a:gd name="connsiteX0" fmla="*/ 0 w 9471660"/>
              <a:gd name="connsiteY0" fmla="*/ 1562100 h 1750990"/>
              <a:gd name="connsiteX1" fmla="*/ 457937 w 9471660"/>
              <a:gd name="connsiteY1" fmla="*/ 1643954 h 1750990"/>
              <a:gd name="connsiteX2" fmla="*/ 762000 w 9471660"/>
              <a:gd name="connsiteY2" fmla="*/ 1750879 h 1750990"/>
              <a:gd name="connsiteX3" fmla="*/ 1009281 w 9471660"/>
              <a:gd name="connsiteY3" fmla="*/ 1623060 h 1750990"/>
              <a:gd name="connsiteX4" fmla="*/ 1334729 w 9471660"/>
              <a:gd name="connsiteY4" fmla="*/ 1314327 h 1750990"/>
              <a:gd name="connsiteX5" fmla="*/ 1687461 w 9471660"/>
              <a:gd name="connsiteY5" fmla="*/ 1356851 h 1750990"/>
              <a:gd name="connsiteX6" fmla="*/ 2025937 w 9471660"/>
              <a:gd name="connsiteY6" fmla="*/ 1304741 h 1750990"/>
              <a:gd name="connsiteX7" fmla="*/ 2346960 w 9471660"/>
              <a:gd name="connsiteY7" fmla="*/ 1226820 h 1750990"/>
              <a:gd name="connsiteX8" fmla="*/ 2697480 w 9471660"/>
              <a:gd name="connsiteY8" fmla="*/ 1203960 h 1750990"/>
              <a:gd name="connsiteX9" fmla="*/ 2948940 w 9471660"/>
              <a:gd name="connsiteY9" fmla="*/ 1120140 h 1750990"/>
              <a:gd name="connsiteX10" fmla="*/ 3512820 w 9471660"/>
              <a:gd name="connsiteY10" fmla="*/ 1120140 h 1750990"/>
              <a:gd name="connsiteX11" fmla="*/ 3939540 w 9471660"/>
              <a:gd name="connsiteY11" fmla="*/ 1112520 h 1750990"/>
              <a:gd name="connsiteX12" fmla="*/ 4305300 w 9471660"/>
              <a:gd name="connsiteY12" fmla="*/ 1127760 h 1750990"/>
              <a:gd name="connsiteX13" fmla="*/ 4754880 w 9471660"/>
              <a:gd name="connsiteY13" fmla="*/ 1074420 h 1750990"/>
              <a:gd name="connsiteX14" fmla="*/ 5181600 w 9471660"/>
              <a:gd name="connsiteY14" fmla="*/ 1013460 h 1750990"/>
              <a:gd name="connsiteX15" fmla="*/ 5455920 w 9471660"/>
              <a:gd name="connsiteY15" fmla="*/ 990600 h 1750990"/>
              <a:gd name="connsiteX16" fmla="*/ 5943600 w 9471660"/>
              <a:gd name="connsiteY16" fmla="*/ 929640 h 1750990"/>
              <a:gd name="connsiteX17" fmla="*/ 6438900 w 9471660"/>
              <a:gd name="connsiteY17" fmla="*/ 929640 h 1750990"/>
              <a:gd name="connsiteX18" fmla="*/ 6872257 w 9471660"/>
              <a:gd name="connsiteY18" fmla="*/ 847541 h 1750990"/>
              <a:gd name="connsiteX19" fmla="*/ 7362149 w 9471660"/>
              <a:gd name="connsiteY19" fmla="*/ 462116 h 1750990"/>
              <a:gd name="connsiteX20" fmla="*/ 7810500 w 9471660"/>
              <a:gd name="connsiteY20" fmla="*/ 514719 h 1750990"/>
              <a:gd name="connsiteX21" fmla="*/ 8248036 w 9471660"/>
              <a:gd name="connsiteY21" fmla="*/ 394520 h 1750990"/>
              <a:gd name="connsiteX22" fmla="*/ 8733503 w 9471660"/>
              <a:gd name="connsiteY22" fmla="*/ 309717 h 1750990"/>
              <a:gd name="connsiteX23" fmla="*/ 9250680 w 9471660"/>
              <a:gd name="connsiteY23" fmla="*/ 190500 h 1750990"/>
              <a:gd name="connsiteX24" fmla="*/ 9471660 w 9471660"/>
              <a:gd name="connsiteY24" fmla="*/ 0 h 175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71660" h="1750990">
                <a:moveTo>
                  <a:pt x="0" y="1562100"/>
                </a:moveTo>
                <a:cubicBezTo>
                  <a:pt x="214630" y="1568450"/>
                  <a:pt x="330937" y="1612491"/>
                  <a:pt x="457937" y="1643954"/>
                </a:cubicBezTo>
                <a:cubicBezTo>
                  <a:pt x="584937" y="1675417"/>
                  <a:pt x="670109" y="1754361"/>
                  <a:pt x="762000" y="1750879"/>
                </a:cubicBezTo>
                <a:cubicBezTo>
                  <a:pt x="853891" y="1747397"/>
                  <a:pt x="913826" y="1695819"/>
                  <a:pt x="1009281" y="1623060"/>
                </a:cubicBezTo>
                <a:cubicBezTo>
                  <a:pt x="1104736" y="1550301"/>
                  <a:pt x="1221699" y="1358695"/>
                  <a:pt x="1334729" y="1314327"/>
                </a:cubicBezTo>
                <a:cubicBezTo>
                  <a:pt x="1447759" y="1269959"/>
                  <a:pt x="1572260" y="1358449"/>
                  <a:pt x="1687461" y="1356851"/>
                </a:cubicBezTo>
                <a:cubicBezTo>
                  <a:pt x="1802662" y="1355253"/>
                  <a:pt x="1916021" y="1326413"/>
                  <a:pt x="2025937" y="1304741"/>
                </a:cubicBezTo>
                <a:cubicBezTo>
                  <a:pt x="2135853" y="1283069"/>
                  <a:pt x="2235036" y="1243617"/>
                  <a:pt x="2346960" y="1226820"/>
                </a:cubicBezTo>
                <a:cubicBezTo>
                  <a:pt x="2458884" y="1210023"/>
                  <a:pt x="2597150" y="1221740"/>
                  <a:pt x="2697480" y="1203960"/>
                </a:cubicBezTo>
                <a:cubicBezTo>
                  <a:pt x="2797810" y="1186180"/>
                  <a:pt x="2813050" y="1134110"/>
                  <a:pt x="2948940" y="1120140"/>
                </a:cubicBezTo>
                <a:cubicBezTo>
                  <a:pt x="3084830" y="1106170"/>
                  <a:pt x="3347720" y="1121410"/>
                  <a:pt x="3512820" y="1120140"/>
                </a:cubicBezTo>
                <a:cubicBezTo>
                  <a:pt x="3677920" y="1118870"/>
                  <a:pt x="3807460" y="1111250"/>
                  <a:pt x="3939540" y="1112520"/>
                </a:cubicBezTo>
                <a:cubicBezTo>
                  <a:pt x="4071620" y="1113790"/>
                  <a:pt x="4169410" y="1134110"/>
                  <a:pt x="4305300" y="1127760"/>
                </a:cubicBezTo>
                <a:cubicBezTo>
                  <a:pt x="4441190" y="1121410"/>
                  <a:pt x="4608830" y="1093470"/>
                  <a:pt x="4754880" y="1074420"/>
                </a:cubicBezTo>
                <a:cubicBezTo>
                  <a:pt x="4900930" y="1055370"/>
                  <a:pt x="5064760" y="1027430"/>
                  <a:pt x="5181600" y="1013460"/>
                </a:cubicBezTo>
                <a:cubicBezTo>
                  <a:pt x="5298440" y="999490"/>
                  <a:pt x="5328920" y="1004570"/>
                  <a:pt x="5455920" y="990600"/>
                </a:cubicBezTo>
                <a:cubicBezTo>
                  <a:pt x="5582920" y="976630"/>
                  <a:pt x="5779770" y="939800"/>
                  <a:pt x="5943600" y="929640"/>
                </a:cubicBezTo>
                <a:cubicBezTo>
                  <a:pt x="6107430" y="919480"/>
                  <a:pt x="6284124" y="943323"/>
                  <a:pt x="6438900" y="929640"/>
                </a:cubicBezTo>
                <a:cubicBezTo>
                  <a:pt x="6593676" y="915957"/>
                  <a:pt x="6718382" y="925462"/>
                  <a:pt x="6872257" y="847541"/>
                </a:cubicBezTo>
                <a:cubicBezTo>
                  <a:pt x="7026132" y="769620"/>
                  <a:pt x="7205775" y="517586"/>
                  <a:pt x="7362149" y="462116"/>
                </a:cubicBezTo>
                <a:cubicBezTo>
                  <a:pt x="7518523" y="406646"/>
                  <a:pt x="7662852" y="525985"/>
                  <a:pt x="7810500" y="514719"/>
                </a:cubicBezTo>
                <a:cubicBezTo>
                  <a:pt x="7958148" y="503453"/>
                  <a:pt x="8094202" y="428687"/>
                  <a:pt x="8248036" y="394520"/>
                </a:cubicBezTo>
                <a:cubicBezTo>
                  <a:pt x="8401870" y="360353"/>
                  <a:pt x="8566396" y="343720"/>
                  <a:pt x="8733503" y="309717"/>
                </a:cubicBezTo>
                <a:cubicBezTo>
                  <a:pt x="8900610" y="275714"/>
                  <a:pt x="9132570" y="266700"/>
                  <a:pt x="9250680" y="190500"/>
                </a:cubicBezTo>
                <a:cubicBezTo>
                  <a:pt x="9368790" y="114300"/>
                  <a:pt x="9420225" y="57150"/>
                  <a:pt x="9471660" y="0"/>
                </a:cubicBezTo>
              </a:path>
            </a:pathLst>
          </a:custGeom>
          <a:no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Freeform: Shape 8">
            <a:extLst>
              <a:ext uri="{FF2B5EF4-FFF2-40B4-BE49-F238E27FC236}">
                <a16:creationId xmlns:a16="http://schemas.microsoft.com/office/drawing/2014/main" id="{172969FD-0C87-4629-9C98-3496C9EBF50B}"/>
              </a:ext>
            </a:extLst>
          </p:cNvPr>
          <p:cNvSpPr/>
          <p:nvPr/>
        </p:nvSpPr>
        <p:spPr>
          <a:xfrm>
            <a:off x="-30480" y="3614107"/>
            <a:ext cx="9471660" cy="1576627"/>
          </a:xfrm>
          <a:custGeom>
            <a:avLst/>
            <a:gdLst>
              <a:gd name="connsiteX0" fmla="*/ 0 w 9471660"/>
              <a:gd name="connsiteY0" fmla="*/ 1562100 h 1633674"/>
              <a:gd name="connsiteX1" fmla="*/ 556260 w 9471660"/>
              <a:gd name="connsiteY1" fmla="*/ 1584960 h 1633674"/>
              <a:gd name="connsiteX2" fmla="*/ 762000 w 9471660"/>
              <a:gd name="connsiteY2" fmla="*/ 1623060 h 1633674"/>
              <a:gd name="connsiteX3" fmla="*/ 960120 w 9471660"/>
              <a:gd name="connsiteY3" fmla="*/ 1623060 h 1633674"/>
              <a:gd name="connsiteX4" fmla="*/ 1295400 w 9471660"/>
              <a:gd name="connsiteY4" fmla="*/ 1501140 h 1633674"/>
              <a:gd name="connsiteX5" fmla="*/ 1638300 w 9471660"/>
              <a:gd name="connsiteY5" fmla="*/ 1524000 h 1633674"/>
              <a:gd name="connsiteX6" fmla="*/ 1996440 w 9471660"/>
              <a:gd name="connsiteY6" fmla="*/ 1432560 h 1633674"/>
              <a:gd name="connsiteX7" fmla="*/ 2346960 w 9471660"/>
              <a:gd name="connsiteY7" fmla="*/ 1226820 h 1633674"/>
              <a:gd name="connsiteX8" fmla="*/ 2697480 w 9471660"/>
              <a:gd name="connsiteY8" fmla="*/ 1203960 h 1633674"/>
              <a:gd name="connsiteX9" fmla="*/ 2948940 w 9471660"/>
              <a:gd name="connsiteY9" fmla="*/ 1120140 h 1633674"/>
              <a:gd name="connsiteX10" fmla="*/ 3512820 w 9471660"/>
              <a:gd name="connsiteY10" fmla="*/ 1120140 h 1633674"/>
              <a:gd name="connsiteX11" fmla="*/ 3939540 w 9471660"/>
              <a:gd name="connsiteY11" fmla="*/ 1112520 h 1633674"/>
              <a:gd name="connsiteX12" fmla="*/ 4305300 w 9471660"/>
              <a:gd name="connsiteY12" fmla="*/ 1127760 h 1633674"/>
              <a:gd name="connsiteX13" fmla="*/ 4754880 w 9471660"/>
              <a:gd name="connsiteY13" fmla="*/ 1074420 h 1633674"/>
              <a:gd name="connsiteX14" fmla="*/ 5181600 w 9471660"/>
              <a:gd name="connsiteY14" fmla="*/ 1013460 h 1633674"/>
              <a:gd name="connsiteX15" fmla="*/ 5455920 w 9471660"/>
              <a:gd name="connsiteY15" fmla="*/ 990600 h 1633674"/>
              <a:gd name="connsiteX16" fmla="*/ 5943600 w 9471660"/>
              <a:gd name="connsiteY16" fmla="*/ 929640 h 1633674"/>
              <a:gd name="connsiteX17" fmla="*/ 6438900 w 9471660"/>
              <a:gd name="connsiteY17" fmla="*/ 929640 h 1633674"/>
              <a:gd name="connsiteX18" fmla="*/ 6842760 w 9471660"/>
              <a:gd name="connsiteY18" fmla="*/ 975360 h 1633674"/>
              <a:gd name="connsiteX19" fmla="*/ 7322820 w 9471660"/>
              <a:gd name="connsiteY19" fmla="*/ 609600 h 1633674"/>
              <a:gd name="connsiteX20" fmla="*/ 7810500 w 9471660"/>
              <a:gd name="connsiteY20" fmla="*/ 563880 h 1633674"/>
              <a:gd name="connsiteX21" fmla="*/ 8267700 w 9471660"/>
              <a:gd name="connsiteY21" fmla="*/ 571500 h 1633674"/>
              <a:gd name="connsiteX22" fmla="*/ 8763000 w 9471660"/>
              <a:gd name="connsiteY22" fmla="*/ 457200 h 1633674"/>
              <a:gd name="connsiteX23" fmla="*/ 9250680 w 9471660"/>
              <a:gd name="connsiteY23" fmla="*/ 190500 h 1633674"/>
              <a:gd name="connsiteX24" fmla="*/ 9471660 w 9471660"/>
              <a:gd name="connsiteY24" fmla="*/ 0 h 1633674"/>
              <a:gd name="connsiteX0" fmla="*/ 0 w 9471660"/>
              <a:gd name="connsiteY0" fmla="*/ 1562100 h 1633674"/>
              <a:gd name="connsiteX1" fmla="*/ 556260 w 9471660"/>
              <a:gd name="connsiteY1" fmla="*/ 1584960 h 1633674"/>
              <a:gd name="connsiteX2" fmla="*/ 762000 w 9471660"/>
              <a:gd name="connsiteY2" fmla="*/ 1623060 h 1633674"/>
              <a:gd name="connsiteX3" fmla="*/ 960120 w 9471660"/>
              <a:gd name="connsiteY3" fmla="*/ 1623060 h 1633674"/>
              <a:gd name="connsiteX4" fmla="*/ 1295400 w 9471660"/>
              <a:gd name="connsiteY4" fmla="*/ 1501140 h 1633674"/>
              <a:gd name="connsiteX5" fmla="*/ 1638300 w 9471660"/>
              <a:gd name="connsiteY5" fmla="*/ 1524000 h 1633674"/>
              <a:gd name="connsiteX6" fmla="*/ 1996440 w 9471660"/>
              <a:gd name="connsiteY6" fmla="*/ 1432560 h 1633674"/>
              <a:gd name="connsiteX7" fmla="*/ 2346960 w 9471660"/>
              <a:gd name="connsiteY7" fmla="*/ 1226820 h 1633674"/>
              <a:gd name="connsiteX8" fmla="*/ 2697480 w 9471660"/>
              <a:gd name="connsiteY8" fmla="*/ 1203960 h 1633674"/>
              <a:gd name="connsiteX9" fmla="*/ 2948940 w 9471660"/>
              <a:gd name="connsiteY9" fmla="*/ 1120140 h 1633674"/>
              <a:gd name="connsiteX10" fmla="*/ 3512820 w 9471660"/>
              <a:gd name="connsiteY10" fmla="*/ 1120140 h 1633674"/>
              <a:gd name="connsiteX11" fmla="*/ 3939540 w 9471660"/>
              <a:gd name="connsiteY11" fmla="*/ 1112520 h 1633674"/>
              <a:gd name="connsiteX12" fmla="*/ 4305300 w 9471660"/>
              <a:gd name="connsiteY12" fmla="*/ 1127760 h 1633674"/>
              <a:gd name="connsiteX13" fmla="*/ 4754880 w 9471660"/>
              <a:gd name="connsiteY13" fmla="*/ 1074420 h 1633674"/>
              <a:gd name="connsiteX14" fmla="*/ 5181600 w 9471660"/>
              <a:gd name="connsiteY14" fmla="*/ 1013460 h 1633674"/>
              <a:gd name="connsiteX15" fmla="*/ 5455920 w 9471660"/>
              <a:gd name="connsiteY15" fmla="*/ 990600 h 1633674"/>
              <a:gd name="connsiteX16" fmla="*/ 5943600 w 9471660"/>
              <a:gd name="connsiteY16" fmla="*/ 929640 h 1633674"/>
              <a:gd name="connsiteX17" fmla="*/ 6438900 w 9471660"/>
              <a:gd name="connsiteY17" fmla="*/ 929640 h 1633674"/>
              <a:gd name="connsiteX18" fmla="*/ 6842760 w 9471660"/>
              <a:gd name="connsiteY18" fmla="*/ 975360 h 1633674"/>
              <a:gd name="connsiteX19" fmla="*/ 7322820 w 9471660"/>
              <a:gd name="connsiteY19" fmla="*/ 609600 h 1633674"/>
              <a:gd name="connsiteX20" fmla="*/ 7810500 w 9471660"/>
              <a:gd name="connsiteY20" fmla="*/ 563880 h 1633674"/>
              <a:gd name="connsiteX21" fmla="*/ 8267700 w 9471660"/>
              <a:gd name="connsiteY21" fmla="*/ 492842 h 1633674"/>
              <a:gd name="connsiteX22" fmla="*/ 8763000 w 9471660"/>
              <a:gd name="connsiteY22" fmla="*/ 457200 h 1633674"/>
              <a:gd name="connsiteX23" fmla="*/ 9250680 w 9471660"/>
              <a:gd name="connsiteY23" fmla="*/ 190500 h 1633674"/>
              <a:gd name="connsiteX24" fmla="*/ 9471660 w 9471660"/>
              <a:gd name="connsiteY24" fmla="*/ 0 h 1633674"/>
              <a:gd name="connsiteX0" fmla="*/ 0 w 9471660"/>
              <a:gd name="connsiteY0" fmla="*/ 1562100 h 1633674"/>
              <a:gd name="connsiteX1" fmla="*/ 556260 w 9471660"/>
              <a:gd name="connsiteY1" fmla="*/ 1584960 h 1633674"/>
              <a:gd name="connsiteX2" fmla="*/ 762000 w 9471660"/>
              <a:gd name="connsiteY2" fmla="*/ 1623060 h 1633674"/>
              <a:gd name="connsiteX3" fmla="*/ 960120 w 9471660"/>
              <a:gd name="connsiteY3" fmla="*/ 1623060 h 1633674"/>
              <a:gd name="connsiteX4" fmla="*/ 1295400 w 9471660"/>
              <a:gd name="connsiteY4" fmla="*/ 1501140 h 1633674"/>
              <a:gd name="connsiteX5" fmla="*/ 1638300 w 9471660"/>
              <a:gd name="connsiteY5" fmla="*/ 1524000 h 1633674"/>
              <a:gd name="connsiteX6" fmla="*/ 1996440 w 9471660"/>
              <a:gd name="connsiteY6" fmla="*/ 1432560 h 1633674"/>
              <a:gd name="connsiteX7" fmla="*/ 2346960 w 9471660"/>
              <a:gd name="connsiteY7" fmla="*/ 1226820 h 1633674"/>
              <a:gd name="connsiteX8" fmla="*/ 2697480 w 9471660"/>
              <a:gd name="connsiteY8" fmla="*/ 1203960 h 1633674"/>
              <a:gd name="connsiteX9" fmla="*/ 2948940 w 9471660"/>
              <a:gd name="connsiteY9" fmla="*/ 1120140 h 1633674"/>
              <a:gd name="connsiteX10" fmla="*/ 3512820 w 9471660"/>
              <a:gd name="connsiteY10" fmla="*/ 1120140 h 1633674"/>
              <a:gd name="connsiteX11" fmla="*/ 3939540 w 9471660"/>
              <a:gd name="connsiteY11" fmla="*/ 1112520 h 1633674"/>
              <a:gd name="connsiteX12" fmla="*/ 4305300 w 9471660"/>
              <a:gd name="connsiteY12" fmla="*/ 1127760 h 1633674"/>
              <a:gd name="connsiteX13" fmla="*/ 4754880 w 9471660"/>
              <a:gd name="connsiteY13" fmla="*/ 1074420 h 1633674"/>
              <a:gd name="connsiteX14" fmla="*/ 5181600 w 9471660"/>
              <a:gd name="connsiteY14" fmla="*/ 1013460 h 1633674"/>
              <a:gd name="connsiteX15" fmla="*/ 5455920 w 9471660"/>
              <a:gd name="connsiteY15" fmla="*/ 990600 h 1633674"/>
              <a:gd name="connsiteX16" fmla="*/ 5943600 w 9471660"/>
              <a:gd name="connsiteY16" fmla="*/ 929640 h 1633674"/>
              <a:gd name="connsiteX17" fmla="*/ 6438900 w 9471660"/>
              <a:gd name="connsiteY17" fmla="*/ 929640 h 1633674"/>
              <a:gd name="connsiteX18" fmla="*/ 6842760 w 9471660"/>
              <a:gd name="connsiteY18" fmla="*/ 975360 h 1633674"/>
              <a:gd name="connsiteX19" fmla="*/ 7322820 w 9471660"/>
              <a:gd name="connsiteY19" fmla="*/ 609600 h 1633674"/>
              <a:gd name="connsiteX20" fmla="*/ 7810500 w 9471660"/>
              <a:gd name="connsiteY20" fmla="*/ 563880 h 1633674"/>
              <a:gd name="connsiteX21" fmla="*/ 8267700 w 9471660"/>
              <a:gd name="connsiteY21" fmla="*/ 492842 h 1633674"/>
              <a:gd name="connsiteX22" fmla="*/ 8733503 w 9471660"/>
              <a:gd name="connsiteY22" fmla="*/ 309717 h 1633674"/>
              <a:gd name="connsiteX23" fmla="*/ 9250680 w 9471660"/>
              <a:gd name="connsiteY23" fmla="*/ 190500 h 1633674"/>
              <a:gd name="connsiteX24" fmla="*/ 9471660 w 9471660"/>
              <a:gd name="connsiteY24" fmla="*/ 0 h 1633674"/>
              <a:gd name="connsiteX0" fmla="*/ 0 w 9471660"/>
              <a:gd name="connsiteY0" fmla="*/ 1562100 h 1633674"/>
              <a:gd name="connsiteX1" fmla="*/ 556260 w 9471660"/>
              <a:gd name="connsiteY1" fmla="*/ 1584960 h 1633674"/>
              <a:gd name="connsiteX2" fmla="*/ 762000 w 9471660"/>
              <a:gd name="connsiteY2" fmla="*/ 1623060 h 1633674"/>
              <a:gd name="connsiteX3" fmla="*/ 960120 w 9471660"/>
              <a:gd name="connsiteY3" fmla="*/ 1623060 h 1633674"/>
              <a:gd name="connsiteX4" fmla="*/ 1295400 w 9471660"/>
              <a:gd name="connsiteY4" fmla="*/ 1501140 h 1633674"/>
              <a:gd name="connsiteX5" fmla="*/ 1638300 w 9471660"/>
              <a:gd name="connsiteY5" fmla="*/ 1524000 h 1633674"/>
              <a:gd name="connsiteX6" fmla="*/ 1996440 w 9471660"/>
              <a:gd name="connsiteY6" fmla="*/ 1432560 h 1633674"/>
              <a:gd name="connsiteX7" fmla="*/ 2346960 w 9471660"/>
              <a:gd name="connsiteY7" fmla="*/ 1226820 h 1633674"/>
              <a:gd name="connsiteX8" fmla="*/ 2697480 w 9471660"/>
              <a:gd name="connsiteY8" fmla="*/ 1203960 h 1633674"/>
              <a:gd name="connsiteX9" fmla="*/ 2948940 w 9471660"/>
              <a:gd name="connsiteY9" fmla="*/ 1120140 h 1633674"/>
              <a:gd name="connsiteX10" fmla="*/ 3512820 w 9471660"/>
              <a:gd name="connsiteY10" fmla="*/ 1120140 h 1633674"/>
              <a:gd name="connsiteX11" fmla="*/ 3939540 w 9471660"/>
              <a:gd name="connsiteY11" fmla="*/ 1112520 h 1633674"/>
              <a:gd name="connsiteX12" fmla="*/ 4305300 w 9471660"/>
              <a:gd name="connsiteY12" fmla="*/ 1127760 h 1633674"/>
              <a:gd name="connsiteX13" fmla="*/ 4754880 w 9471660"/>
              <a:gd name="connsiteY13" fmla="*/ 1074420 h 1633674"/>
              <a:gd name="connsiteX14" fmla="*/ 5181600 w 9471660"/>
              <a:gd name="connsiteY14" fmla="*/ 1013460 h 1633674"/>
              <a:gd name="connsiteX15" fmla="*/ 5455920 w 9471660"/>
              <a:gd name="connsiteY15" fmla="*/ 990600 h 1633674"/>
              <a:gd name="connsiteX16" fmla="*/ 5943600 w 9471660"/>
              <a:gd name="connsiteY16" fmla="*/ 929640 h 1633674"/>
              <a:gd name="connsiteX17" fmla="*/ 6438900 w 9471660"/>
              <a:gd name="connsiteY17" fmla="*/ 929640 h 1633674"/>
              <a:gd name="connsiteX18" fmla="*/ 6842760 w 9471660"/>
              <a:gd name="connsiteY18" fmla="*/ 975360 h 1633674"/>
              <a:gd name="connsiteX19" fmla="*/ 7362149 w 9471660"/>
              <a:gd name="connsiteY19" fmla="*/ 462116 h 1633674"/>
              <a:gd name="connsiteX20" fmla="*/ 7810500 w 9471660"/>
              <a:gd name="connsiteY20" fmla="*/ 563880 h 1633674"/>
              <a:gd name="connsiteX21" fmla="*/ 8267700 w 9471660"/>
              <a:gd name="connsiteY21" fmla="*/ 492842 h 1633674"/>
              <a:gd name="connsiteX22" fmla="*/ 8733503 w 9471660"/>
              <a:gd name="connsiteY22" fmla="*/ 309717 h 1633674"/>
              <a:gd name="connsiteX23" fmla="*/ 9250680 w 9471660"/>
              <a:gd name="connsiteY23" fmla="*/ 190500 h 1633674"/>
              <a:gd name="connsiteX24" fmla="*/ 9471660 w 9471660"/>
              <a:gd name="connsiteY24" fmla="*/ 0 h 1633674"/>
              <a:gd name="connsiteX0" fmla="*/ 0 w 9471660"/>
              <a:gd name="connsiteY0" fmla="*/ 1562100 h 1633674"/>
              <a:gd name="connsiteX1" fmla="*/ 556260 w 9471660"/>
              <a:gd name="connsiteY1" fmla="*/ 1584960 h 1633674"/>
              <a:gd name="connsiteX2" fmla="*/ 762000 w 9471660"/>
              <a:gd name="connsiteY2" fmla="*/ 1623060 h 1633674"/>
              <a:gd name="connsiteX3" fmla="*/ 960120 w 9471660"/>
              <a:gd name="connsiteY3" fmla="*/ 1623060 h 1633674"/>
              <a:gd name="connsiteX4" fmla="*/ 1295400 w 9471660"/>
              <a:gd name="connsiteY4" fmla="*/ 1501140 h 1633674"/>
              <a:gd name="connsiteX5" fmla="*/ 1638300 w 9471660"/>
              <a:gd name="connsiteY5" fmla="*/ 1524000 h 1633674"/>
              <a:gd name="connsiteX6" fmla="*/ 1996440 w 9471660"/>
              <a:gd name="connsiteY6" fmla="*/ 1432560 h 1633674"/>
              <a:gd name="connsiteX7" fmla="*/ 2346960 w 9471660"/>
              <a:gd name="connsiteY7" fmla="*/ 1226820 h 1633674"/>
              <a:gd name="connsiteX8" fmla="*/ 2697480 w 9471660"/>
              <a:gd name="connsiteY8" fmla="*/ 1203960 h 1633674"/>
              <a:gd name="connsiteX9" fmla="*/ 2948940 w 9471660"/>
              <a:gd name="connsiteY9" fmla="*/ 1120140 h 1633674"/>
              <a:gd name="connsiteX10" fmla="*/ 3512820 w 9471660"/>
              <a:gd name="connsiteY10" fmla="*/ 1120140 h 1633674"/>
              <a:gd name="connsiteX11" fmla="*/ 3939540 w 9471660"/>
              <a:gd name="connsiteY11" fmla="*/ 1112520 h 1633674"/>
              <a:gd name="connsiteX12" fmla="*/ 4305300 w 9471660"/>
              <a:gd name="connsiteY12" fmla="*/ 1127760 h 1633674"/>
              <a:gd name="connsiteX13" fmla="*/ 4754880 w 9471660"/>
              <a:gd name="connsiteY13" fmla="*/ 1074420 h 1633674"/>
              <a:gd name="connsiteX14" fmla="*/ 5181600 w 9471660"/>
              <a:gd name="connsiteY14" fmla="*/ 1013460 h 1633674"/>
              <a:gd name="connsiteX15" fmla="*/ 5455920 w 9471660"/>
              <a:gd name="connsiteY15" fmla="*/ 990600 h 1633674"/>
              <a:gd name="connsiteX16" fmla="*/ 5943600 w 9471660"/>
              <a:gd name="connsiteY16" fmla="*/ 929640 h 1633674"/>
              <a:gd name="connsiteX17" fmla="*/ 6438900 w 9471660"/>
              <a:gd name="connsiteY17" fmla="*/ 929640 h 1633674"/>
              <a:gd name="connsiteX18" fmla="*/ 6872257 w 9471660"/>
              <a:gd name="connsiteY18" fmla="*/ 847541 h 1633674"/>
              <a:gd name="connsiteX19" fmla="*/ 7362149 w 9471660"/>
              <a:gd name="connsiteY19" fmla="*/ 462116 h 1633674"/>
              <a:gd name="connsiteX20" fmla="*/ 7810500 w 9471660"/>
              <a:gd name="connsiteY20" fmla="*/ 563880 h 1633674"/>
              <a:gd name="connsiteX21" fmla="*/ 8267700 w 9471660"/>
              <a:gd name="connsiteY21" fmla="*/ 492842 h 1633674"/>
              <a:gd name="connsiteX22" fmla="*/ 8733503 w 9471660"/>
              <a:gd name="connsiteY22" fmla="*/ 309717 h 1633674"/>
              <a:gd name="connsiteX23" fmla="*/ 9250680 w 9471660"/>
              <a:gd name="connsiteY23" fmla="*/ 190500 h 1633674"/>
              <a:gd name="connsiteX24" fmla="*/ 9471660 w 9471660"/>
              <a:gd name="connsiteY24" fmla="*/ 0 h 1633674"/>
              <a:gd name="connsiteX0" fmla="*/ 0 w 9471660"/>
              <a:gd name="connsiteY0" fmla="*/ 1562100 h 1633674"/>
              <a:gd name="connsiteX1" fmla="*/ 556260 w 9471660"/>
              <a:gd name="connsiteY1" fmla="*/ 1584960 h 1633674"/>
              <a:gd name="connsiteX2" fmla="*/ 762000 w 9471660"/>
              <a:gd name="connsiteY2" fmla="*/ 1623060 h 1633674"/>
              <a:gd name="connsiteX3" fmla="*/ 960120 w 9471660"/>
              <a:gd name="connsiteY3" fmla="*/ 1623060 h 1633674"/>
              <a:gd name="connsiteX4" fmla="*/ 1295400 w 9471660"/>
              <a:gd name="connsiteY4" fmla="*/ 1501140 h 1633674"/>
              <a:gd name="connsiteX5" fmla="*/ 1638300 w 9471660"/>
              <a:gd name="connsiteY5" fmla="*/ 1524000 h 1633674"/>
              <a:gd name="connsiteX6" fmla="*/ 1996440 w 9471660"/>
              <a:gd name="connsiteY6" fmla="*/ 1432560 h 1633674"/>
              <a:gd name="connsiteX7" fmla="*/ 2346960 w 9471660"/>
              <a:gd name="connsiteY7" fmla="*/ 1226820 h 1633674"/>
              <a:gd name="connsiteX8" fmla="*/ 2697480 w 9471660"/>
              <a:gd name="connsiteY8" fmla="*/ 1203960 h 1633674"/>
              <a:gd name="connsiteX9" fmla="*/ 2948940 w 9471660"/>
              <a:gd name="connsiteY9" fmla="*/ 1120140 h 1633674"/>
              <a:gd name="connsiteX10" fmla="*/ 3512820 w 9471660"/>
              <a:gd name="connsiteY10" fmla="*/ 1120140 h 1633674"/>
              <a:gd name="connsiteX11" fmla="*/ 3939540 w 9471660"/>
              <a:gd name="connsiteY11" fmla="*/ 1112520 h 1633674"/>
              <a:gd name="connsiteX12" fmla="*/ 4305300 w 9471660"/>
              <a:gd name="connsiteY12" fmla="*/ 1127760 h 1633674"/>
              <a:gd name="connsiteX13" fmla="*/ 4754880 w 9471660"/>
              <a:gd name="connsiteY13" fmla="*/ 1074420 h 1633674"/>
              <a:gd name="connsiteX14" fmla="*/ 5181600 w 9471660"/>
              <a:gd name="connsiteY14" fmla="*/ 1013460 h 1633674"/>
              <a:gd name="connsiteX15" fmla="*/ 5455920 w 9471660"/>
              <a:gd name="connsiteY15" fmla="*/ 990600 h 1633674"/>
              <a:gd name="connsiteX16" fmla="*/ 5943600 w 9471660"/>
              <a:gd name="connsiteY16" fmla="*/ 929640 h 1633674"/>
              <a:gd name="connsiteX17" fmla="*/ 6438900 w 9471660"/>
              <a:gd name="connsiteY17" fmla="*/ 929640 h 1633674"/>
              <a:gd name="connsiteX18" fmla="*/ 6872257 w 9471660"/>
              <a:gd name="connsiteY18" fmla="*/ 847541 h 1633674"/>
              <a:gd name="connsiteX19" fmla="*/ 7362149 w 9471660"/>
              <a:gd name="connsiteY19" fmla="*/ 462116 h 1633674"/>
              <a:gd name="connsiteX20" fmla="*/ 7810500 w 9471660"/>
              <a:gd name="connsiteY20" fmla="*/ 514719 h 1633674"/>
              <a:gd name="connsiteX21" fmla="*/ 8267700 w 9471660"/>
              <a:gd name="connsiteY21" fmla="*/ 492842 h 1633674"/>
              <a:gd name="connsiteX22" fmla="*/ 8733503 w 9471660"/>
              <a:gd name="connsiteY22" fmla="*/ 309717 h 1633674"/>
              <a:gd name="connsiteX23" fmla="*/ 9250680 w 9471660"/>
              <a:gd name="connsiteY23" fmla="*/ 190500 h 1633674"/>
              <a:gd name="connsiteX24" fmla="*/ 9471660 w 9471660"/>
              <a:gd name="connsiteY24" fmla="*/ 0 h 1633674"/>
              <a:gd name="connsiteX0" fmla="*/ 0 w 9471660"/>
              <a:gd name="connsiteY0" fmla="*/ 1562100 h 1633674"/>
              <a:gd name="connsiteX1" fmla="*/ 556260 w 9471660"/>
              <a:gd name="connsiteY1" fmla="*/ 1584960 h 1633674"/>
              <a:gd name="connsiteX2" fmla="*/ 762000 w 9471660"/>
              <a:gd name="connsiteY2" fmla="*/ 1623060 h 1633674"/>
              <a:gd name="connsiteX3" fmla="*/ 960120 w 9471660"/>
              <a:gd name="connsiteY3" fmla="*/ 1623060 h 1633674"/>
              <a:gd name="connsiteX4" fmla="*/ 1295400 w 9471660"/>
              <a:gd name="connsiteY4" fmla="*/ 1501140 h 1633674"/>
              <a:gd name="connsiteX5" fmla="*/ 1638300 w 9471660"/>
              <a:gd name="connsiteY5" fmla="*/ 1524000 h 1633674"/>
              <a:gd name="connsiteX6" fmla="*/ 1996440 w 9471660"/>
              <a:gd name="connsiteY6" fmla="*/ 1432560 h 1633674"/>
              <a:gd name="connsiteX7" fmla="*/ 2346960 w 9471660"/>
              <a:gd name="connsiteY7" fmla="*/ 1226820 h 1633674"/>
              <a:gd name="connsiteX8" fmla="*/ 2697480 w 9471660"/>
              <a:gd name="connsiteY8" fmla="*/ 1203960 h 1633674"/>
              <a:gd name="connsiteX9" fmla="*/ 2948940 w 9471660"/>
              <a:gd name="connsiteY9" fmla="*/ 1120140 h 1633674"/>
              <a:gd name="connsiteX10" fmla="*/ 3512820 w 9471660"/>
              <a:gd name="connsiteY10" fmla="*/ 1120140 h 1633674"/>
              <a:gd name="connsiteX11" fmla="*/ 3939540 w 9471660"/>
              <a:gd name="connsiteY11" fmla="*/ 1112520 h 1633674"/>
              <a:gd name="connsiteX12" fmla="*/ 4305300 w 9471660"/>
              <a:gd name="connsiteY12" fmla="*/ 1127760 h 1633674"/>
              <a:gd name="connsiteX13" fmla="*/ 4754880 w 9471660"/>
              <a:gd name="connsiteY13" fmla="*/ 1074420 h 1633674"/>
              <a:gd name="connsiteX14" fmla="*/ 5181600 w 9471660"/>
              <a:gd name="connsiteY14" fmla="*/ 1013460 h 1633674"/>
              <a:gd name="connsiteX15" fmla="*/ 5455920 w 9471660"/>
              <a:gd name="connsiteY15" fmla="*/ 990600 h 1633674"/>
              <a:gd name="connsiteX16" fmla="*/ 5943600 w 9471660"/>
              <a:gd name="connsiteY16" fmla="*/ 929640 h 1633674"/>
              <a:gd name="connsiteX17" fmla="*/ 6438900 w 9471660"/>
              <a:gd name="connsiteY17" fmla="*/ 929640 h 1633674"/>
              <a:gd name="connsiteX18" fmla="*/ 6872257 w 9471660"/>
              <a:gd name="connsiteY18" fmla="*/ 847541 h 1633674"/>
              <a:gd name="connsiteX19" fmla="*/ 7362149 w 9471660"/>
              <a:gd name="connsiteY19" fmla="*/ 462116 h 1633674"/>
              <a:gd name="connsiteX20" fmla="*/ 7810500 w 9471660"/>
              <a:gd name="connsiteY20" fmla="*/ 514719 h 1633674"/>
              <a:gd name="connsiteX21" fmla="*/ 8248036 w 9471660"/>
              <a:gd name="connsiteY21" fmla="*/ 394520 h 1633674"/>
              <a:gd name="connsiteX22" fmla="*/ 8733503 w 9471660"/>
              <a:gd name="connsiteY22" fmla="*/ 309717 h 1633674"/>
              <a:gd name="connsiteX23" fmla="*/ 9250680 w 9471660"/>
              <a:gd name="connsiteY23" fmla="*/ 190500 h 1633674"/>
              <a:gd name="connsiteX24" fmla="*/ 9471660 w 9471660"/>
              <a:gd name="connsiteY24" fmla="*/ 0 h 1633674"/>
              <a:gd name="connsiteX0" fmla="*/ 0 w 9471660"/>
              <a:gd name="connsiteY0" fmla="*/ 1562100 h 1646189"/>
              <a:gd name="connsiteX1" fmla="*/ 457937 w 9471660"/>
              <a:gd name="connsiteY1" fmla="*/ 1643954 h 1646189"/>
              <a:gd name="connsiteX2" fmla="*/ 762000 w 9471660"/>
              <a:gd name="connsiteY2" fmla="*/ 1623060 h 1646189"/>
              <a:gd name="connsiteX3" fmla="*/ 960120 w 9471660"/>
              <a:gd name="connsiteY3" fmla="*/ 1623060 h 1646189"/>
              <a:gd name="connsiteX4" fmla="*/ 1295400 w 9471660"/>
              <a:gd name="connsiteY4" fmla="*/ 1501140 h 1646189"/>
              <a:gd name="connsiteX5" fmla="*/ 1638300 w 9471660"/>
              <a:gd name="connsiteY5" fmla="*/ 1524000 h 1646189"/>
              <a:gd name="connsiteX6" fmla="*/ 1996440 w 9471660"/>
              <a:gd name="connsiteY6" fmla="*/ 1432560 h 1646189"/>
              <a:gd name="connsiteX7" fmla="*/ 2346960 w 9471660"/>
              <a:gd name="connsiteY7" fmla="*/ 1226820 h 1646189"/>
              <a:gd name="connsiteX8" fmla="*/ 2697480 w 9471660"/>
              <a:gd name="connsiteY8" fmla="*/ 1203960 h 1646189"/>
              <a:gd name="connsiteX9" fmla="*/ 2948940 w 9471660"/>
              <a:gd name="connsiteY9" fmla="*/ 1120140 h 1646189"/>
              <a:gd name="connsiteX10" fmla="*/ 3512820 w 9471660"/>
              <a:gd name="connsiteY10" fmla="*/ 1120140 h 1646189"/>
              <a:gd name="connsiteX11" fmla="*/ 3939540 w 9471660"/>
              <a:gd name="connsiteY11" fmla="*/ 1112520 h 1646189"/>
              <a:gd name="connsiteX12" fmla="*/ 4305300 w 9471660"/>
              <a:gd name="connsiteY12" fmla="*/ 1127760 h 1646189"/>
              <a:gd name="connsiteX13" fmla="*/ 4754880 w 9471660"/>
              <a:gd name="connsiteY13" fmla="*/ 1074420 h 1646189"/>
              <a:gd name="connsiteX14" fmla="*/ 5181600 w 9471660"/>
              <a:gd name="connsiteY14" fmla="*/ 1013460 h 1646189"/>
              <a:gd name="connsiteX15" fmla="*/ 5455920 w 9471660"/>
              <a:gd name="connsiteY15" fmla="*/ 990600 h 1646189"/>
              <a:gd name="connsiteX16" fmla="*/ 5943600 w 9471660"/>
              <a:gd name="connsiteY16" fmla="*/ 929640 h 1646189"/>
              <a:gd name="connsiteX17" fmla="*/ 6438900 w 9471660"/>
              <a:gd name="connsiteY17" fmla="*/ 929640 h 1646189"/>
              <a:gd name="connsiteX18" fmla="*/ 6872257 w 9471660"/>
              <a:gd name="connsiteY18" fmla="*/ 847541 h 1646189"/>
              <a:gd name="connsiteX19" fmla="*/ 7362149 w 9471660"/>
              <a:gd name="connsiteY19" fmla="*/ 462116 h 1646189"/>
              <a:gd name="connsiteX20" fmla="*/ 7810500 w 9471660"/>
              <a:gd name="connsiteY20" fmla="*/ 514719 h 1646189"/>
              <a:gd name="connsiteX21" fmla="*/ 8248036 w 9471660"/>
              <a:gd name="connsiteY21" fmla="*/ 394520 h 1646189"/>
              <a:gd name="connsiteX22" fmla="*/ 8733503 w 9471660"/>
              <a:gd name="connsiteY22" fmla="*/ 309717 h 1646189"/>
              <a:gd name="connsiteX23" fmla="*/ 9250680 w 9471660"/>
              <a:gd name="connsiteY23" fmla="*/ 190500 h 1646189"/>
              <a:gd name="connsiteX24" fmla="*/ 9471660 w 9471660"/>
              <a:gd name="connsiteY24" fmla="*/ 0 h 1646189"/>
              <a:gd name="connsiteX0" fmla="*/ 0 w 9471660"/>
              <a:gd name="connsiteY0" fmla="*/ 1562100 h 1750990"/>
              <a:gd name="connsiteX1" fmla="*/ 457937 w 9471660"/>
              <a:gd name="connsiteY1" fmla="*/ 1643954 h 1750990"/>
              <a:gd name="connsiteX2" fmla="*/ 762000 w 9471660"/>
              <a:gd name="connsiteY2" fmla="*/ 1750879 h 1750990"/>
              <a:gd name="connsiteX3" fmla="*/ 960120 w 9471660"/>
              <a:gd name="connsiteY3" fmla="*/ 1623060 h 1750990"/>
              <a:gd name="connsiteX4" fmla="*/ 1295400 w 9471660"/>
              <a:gd name="connsiteY4" fmla="*/ 1501140 h 1750990"/>
              <a:gd name="connsiteX5" fmla="*/ 1638300 w 9471660"/>
              <a:gd name="connsiteY5" fmla="*/ 1524000 h 1750990"/>
              <a:gd name="connsiteX6" fmla="*/ 1996440 w 9471660"/>
              <a:gd name="connsiteY6" fmla="*/ 1432560 h 1750990"/>
              <a:gd name="connsiteX7" fmla="*/ 2346960 w 9471660"/>
              <a:gd name="connsiteY7" fmla="*/ 1226820 h 1750990"/>
              <a:gd name="connsiteX8" fmla="*/ 2697480 w 9471660"/>
              <a:gd name="connsiteY8" fmla="*/ 1203960 h 1750990"/>
              <a:gd name="connsiteX9" fmla="*/ 2948940 w 9471660"/>
              <a:gd name="connsiteY9" fmla="*/ 1120140 h 1750990"/>
              <a:gd name="connsiteX10" fmla="*/ 3512820 w 9471660"/>
              <a:gd name="connsiteY10" fmla="*/ 1120140 h 1750990"/>
              <a:gd name="connsiteX11" fmla="*/ 3939540 w 9471660"/>
              <a:gd name="connsiteY11" fmla="*/ 1112520 h 1750990"/>
              <a:gd name="connsiteX12" fmla="*/ 4305300 w 9471660"/>
              <a:gd name="connsiteY12" fmla="*/ 1127760 h 1750990"/>
              <a:gd name="connsiteX13" fmla="*/ 4754880 w 9471660"/>
              <a:gd name="connsiteY13" fmla="*/ 1074420 h 1750990"/>
              <a:gd name="connsiteX14" fmla="*/ 5181600 w 9471660"/>
              <a:gd name="connsiteY14" fmla="*/ 1013460 h 1750990"/>
              <a:gd name="connsiteX15" fmla="*/ 5455920 w 9471660"/>
              <a:gd name="connsiteY15" fmla="*/ 990600 h 1750990"/>
              <a:gd name="connsiteX16" fmla="*/ 5943600 w 9471660"/>
              <a:gd name="connsiteY16" fmla="*/ 929640 h 1750990"/>
              <a:gd name="connsiteX17" fmla="*/ 6438900 w 9471660"/>
              <a:gd name="connsiteY17" fmla="*/ 929640 h 1750990"/>
              <a:gd name="connsiteX18" fmla="*/ 6872257 w 9471660"/>
              <a:gd name="connsiteY18" fmla="*/ 847541 h 1750990"/>
              <a:gd name="connsiteX19" fmla="*/ 7362149 w 9471660"/>
              <a:gd name="connsiteY19" fmla="*/ 462116 h 1750990"/>
              <a:gd name="connsiteX20" fmla="*/ 7810500 w 9471660"/>
              <a:gd name="connsiteY20" fmla="*/ 514719 h 1750990"/>
              <a:gd name="connsiteX21" fmla="*/ 8248036 w 9471660"/>
              <a:gd name="connsiteY21" fmla="*/ 394520 h 1750990"/>
              <a:gd name="connsiteX22" fmla="*/ 8733503 w 9471660"/>
              <a:gd name="connsiteY22" fmla="*/ 309717 h 1750990"/>
              <a:gd name="connsiteX23" fmla="*/ 9250680 w 9471660"/>
              <a:gd name="connsiteY23" fmla="*/ 190500 h 1750990"/>
              <a:gd name="connsiteX24" fmla="*/ 9471660 w 9471660"/>
              <a:gd name="connsiteY24" fmla="*/ 0 h 1750990"/>
              <a:gd name="connsiteX0" fmla="*/ 0 w 9471660"/>
              <a:gd name="connsiteY0" fmla="*/ 1562100 h 1750990"/>
              <a:gd name="connsiteX1" fmla="*/ 457937 w 9471660"/>
              <a:gd name="connsiteY1" fmla="*/ 1643954 h 1750990"/>
              <a:gd name="connsiteX2" fmla="*/ 762000 w 9471660"/>
              <a:gd name="connsiteY2" fmla="*/ 1750879 h 1750990"/>
              <a:gd name="connsiteX3" fmla="*/ 1009281 w 9471660"/>
              <a:gd name="connsiteY3" fmla="*/ 1623060 h 1750990"/>
              <a:gd name="connsiteX4" fmla="*/ 1295400 w 9471660"/>
              <a:gd name="connsiteY4" fmla="*/ 1501140 h 1750990"/>
              <a:gd name="connsiteX5" fmla="*/ 1638300 w 9471660"/>
              <a:gd name="connsiteY5" fmla="*/ 1524000 h 1750990"/>
              <a:gd name="connsiteX6" fmla="*/ 1996440 w 9471660"/>
              <a:gd name="connsiteY6" fmla="*/ 1432560 h 1750990"/>
              <a:gd name="connsiteX7" fmla="*/ 2346960 w 9471660"/>
              <a:gd name="connsiteY7" fmla="*/ 1226820 h 1750990"/>
              <a:gd name="connsiteX8" fmla="*/ 2697480 w 9471660"/>
              <a:gd name="connsiteY8" fmla="*/ 1203960 h 1750990"/>
              <a:gd name="connsiteX9" fmla="*/ 2948940 w 9471660"/>
              <a:gd name="connsiteY9" fmla="*/ 1120140 h 1750990"/>
              <a:gd name="connsiteX10" fmla="*/ 3512820 w 9471660"/>
              <a:gd name="connsiteY10" fmla="*/ 1120140 h 1750990"/>
              <a:gd name="connsiteX11" fmla="*/ 3939540 w 9471660"/>
              <a:gd name="connsiteY11" fmla="*/ 1112520 h 1750990"/>
              <a:gd name="connsiteX12" fmla="*/ 4305300 w 9471660"/>
              <a:gd name="connsiteY12" fmla="*/ 1127760 h 1750990"/>
              <a:gd name="connsiteX13" fmla="*/ 4754880 w 9471660"/>
              <a:gd name="connsiteY13" fmla="*/ 1074420 h 1750990"/>
              <a:gd name="connsiteX14" fmla="*/ 5181600 w 9471660"/>
              <a:gd name="connsiteY14" fmla="*/ 1013460 h 1750990"/>
              <a:gd name="connsiteX15" fmla="*/ 5455920 w 9471660"/>
              <a:gd name="connsiteY15" fmla="*/ 990600 h 1750990"/>
              <a:gd name="connsiteX16" fmla="*/ 5943600 w 9471660"/>
              <a:gd name="connsiteY16" fmla="*/ 929640 h 1750990"/>
              <a:gd name="connsiteX17" fmla="*/ 6438900 w 9471660"/>
              <a:gd name="connsiteY17" fmla="*/ 929640 h 1750990"/>
              <a:gd name="connsiteX18" fmla="*/ 6872257 w 9471660"/>
              <a:gd name="connsiteY18" fmla="*/ 847541 h 1750990"/>
              <a:gd name="connsiteX19" fmla="*/ 7362149 w 9471660"/>
              <a:gd name="connsiteY19" fmla="*/ 462116 h 1750990"/>
              <a:gd name="connsiteX20" fmla="*/ 7810500 w 9471660"/>
              <a:gd name="connsiteY20" fmla="*/ 514719 h 1750990"/>
              <a:gd name="connsiteX21" fmla="*/ 8248036 w 9471660"/>
              <a:gd name="connsiteY21" fmla="*/ 394520 h 1750990"/>
              <a:gd name="connsiteX22" fmla="*/ 8733503 w 9471660"/>
              <a:gd name="connsiteY22" fmla="*/ 309717 h 1750990"/>
              <a:gd name="connsiteX23" fmla="*/ 9250680 w 9471660"/>
              <a:gd name="connsiteY23" fmla="*/ 190500 h 1750990"/>
              <a:gd name="connsiteX24" fmla="*/ 9471660 w 9471660"/>
              <a:gd name="connsiteY24" fmla="*/ 0 h 1750990"/>
              <a:gd name="connsiteX0" fmla="*/ 0 w 9471660"/>
              <a:gd name="connsiteY0" fmla="*/ 1562100 h 1750990"/>
              <a:gd name="connsiteX1" fmla="*/ 457937 w 9471660"/>
              <a:gd name="connsiteY1" fmla="*/ 1643954 h 1750990"/>
              <a:gd name="connsiteX2" fmla="*/ 762000 w 9471660"/>
              <a:gd name="connsiteY2" fmla="*/ 1750879 h 1750990"/>
              <a:gd name="connsiteX3" fmla="*/ 1009281 w 9471660"/>
              <a:gd name="connsiteY3" fmla="*/ 1623060 h 1750990"/>
              <a:gd name="connsiteX4" fmla="*/ 1334729 w 9471660"/>
              <a:gd name="connsiteY4" fmla="*/ 1314327 h 1750990"/>
              <a:gd name="connsiteX5" fmla="*/ 1638300 w 9471660"/>
              <a:gd name="connsiteY5" fmla="*/ 1524000 h 1750990"/>
              <a:gd name="connsiteX6" fmla="*/ 1996440 w 9471660"/>
              <a:gd name="connsiteY6" fmla="*/ 1432560 h 1750990"/>
              <a:gd name="connsiteX7" fmla="*/ 2346960 w 9471660"/>
              <a:gd name="connsiteY7" fmla="*/ 1226820 h 1750990"/>
              <a:gd name="connsiteX8" fmla="*/ 2697480 w 9471660"/>
              <a:gd name="connsiteY8" fmla="*/ 1203960 h 1750990"/>
              <a:gd name="connsiteX9" fmla="*/ 2948940 w 9471660"/>
              <a:gd name="connsiteY9" fmla="*/ 1120140 h 1750990"/>
              <a:gd name="connsiteX10" fmla="*/ 3512820 w 9471660"/>
              <a:gd name="connsiteY10" fmla="*/ 1120140 h 1750990"/>
              <a:gd name="connsiteX11" fmla="*/ 3939540 w 9471660"/>
              <a:gd name="connsiteY11" fmla="*/ 1112520 h 1750990"/>
              <a:gd name="connsiteX12" fmla="*/ 4305300 w 9471660"/>
              <a:gd name="connsiteY12" fmla="*/ 1127760 h 1750990"/>
              <a:gd name="connsiteX13" fmla="*/ 4754880 w 9471660"/>
              <a:gd name="connsiteY13" fmla="*/ 1074420 h 1750990"/>
              <a:gd name="connsiteX14" fmla="*/ 5181600 w 9471660"/>
              <a:gd name="connsiteY14" fmla="*/ 1013460 h 1750990"/>
              <a:gd name="connsiteX15" fmla="*/ 5455920 w 9471660"/>
              <a:gd name="connsiteY15" fmla="*/ 990600 h 1750990"/>
              <a:gd name="connsiteX16" fmla="*/ 5943600 w 9471660"/>
              <a:gd name="connsiteY16" fmla="*/ 929640 h 1750990"/>
              <a:gd name="connsiteX17" fmla="*/ 6438900 w 9471660"/>
              <a:gd name="connsiteY17" fmla="*/ 929640 h 1750990"/>
              <a:gd name="connsiteX18" fmla="*/ 6872257 w 9471660"/>
              <a:gd name="connsiteY18" fmla="*/ 847541 h 1750990"/>
              <a:gd name="connsiteX19" fmla="*/ 7362149 w 9471660"/>
              <a:gd name="connsiteY19" fmla="*/ 462116 h 1750990"/>
              <a:gd name="connsiteX20" fmla="*/ 7810500 w 9471660"/>
              <a:gd name="connsiteY20" fmla="*/ 514719 h 1750990"/>
              <a:gd name="connsiteX21" fmla="*/ 8248036 w 9471660"/>
              <a:gd name="connsiteY21" fmla="*/ 394520 h 1750990"/>
              <a:gd name="connsiteX22" fmla="*/ 8733503 w 9471660"/>
              <a:gd name="connsiteY22" fmla="*/ 309717 h 1750990"/>
              <a:gd name="connsiteX23" fmla="*/ 9250680 w 9471660"/>
              <a:gd name="connsiteY23" fmla="*/ 190500 h 1750990"/>
              <a:gd name="connsiteX24" fmla="*/ 9471660 w 9471660"/>
              <a:gd name="connsiteY24" fmla="*/ 0 h 1750990"/>
              <a:gd name="connsiteX0" fmla="*/ 0 w 9471660"/>
              <a:gd name="connsiteY0" fmla="*/ 1562100 h 1750990"/>
              <a:gd name="connsiteX1" fmla="*/ 457937 w 9471660"/>
              <a:gd name="connsiteY1" fmla="*/ 1643954 h 1750990"/>
              <a:gd name="connsiteX2" fmla="*/ 762000 w 9471660"/>
              <a:gd name="connsiteY2" fmla="*/ 1750879 h 1750990"/>
              <a:gd name="connsiteX3" fmla="*/ 1009281 w 9471660"/>
              <a:gd name="connsiteY3" fmla="*/ 1623060 h 1750990"/>
              <a:gd name="connsiteX4" fmla="*/ 1334729 w 9471660"/>
              <a:gd name="connsiteY4" fmla="*/ 1314327 h 1750990"/>
              <a:gd name="connsiteX5" fmla="*/ 1687461 w 9471660"/>
              <a:gd name="connsiteY5" fmla="*/ 1356851 h 1750990"/>
              <a:gd name="connsiteX6" fmla="*/ 1996440 w 9471660"/>
              <a:gd name="connsiteY6" fmla="*/ 1432560 h 1750990"/>
              <a:gd name="connsiteX7" fmla="*/ 2346960 w 9471660"/>
              <a:gd name="connsiteY7" fmla="*/ 1226820 h 1750990"/>
              <a:gd name="connsiteX8" fmla="*/ 2697480 w 9471660"/>
              <a:gd name="connsiteY8" fmla="*/ 1203960 h 1750990"/>
              <a:gd name="connsiteX9" fmla="*/ 2948940 w 9471660"/>
              <a:gd name="connsiteY9" fmla="*/ 1120140 h 1750990"/>
              <a:gd name="connsiteX10" fmla="*/ 3512820 w 9471660"/>
              <a:gd name="connsiteY10" fmla="*/ 1120140 h 1750990"/>
              <a:gd name="connsiteX11" fmla="*/ 3939540 w 9471660"/>
              <a:gd name="connsiteY11" fmla="*/ 1112520 h 1750990"/>
              <a:gd name="connsiteX12" fmla="*/ 4305300 w 9471660"/>
              <a:gd name="connsiteY12" fmla="*/ 1127760 h 1750990"/>
              <a:gd name="connsiteX13" fmla="*/ 4754880 w 9471660"/>
              <a:gd name="connsiteY13" fmla="*/ 1074420 h 1750990"/>
              <a:gd name="connsiteX14" fmla="*/ 5181600 w 9471660"/>
              <a:gd name="connsiteY14" fmla="*/ 1013460 h 1750990"/>
              <a:gd name="connsiteX15" fmla="*/ 5455920 w 9471660"/>
              <a:gd name="connsiteY15" fmla="*/ 990600 h 1750990"/>
              <a:gd name="connsiteX16" fmla="*/ 5943600 w 9471660"/>
              <a:gd name="connsiteY16" fmla="*/ 929640 h 1750990"/>
              <a:gd name="connsiteX17" fmla="*/ 6438900 w 9471660"/>
              <a:gd name="connsiteY17" fmla="*/ 929640 h 1750990"/>
              <a:gd name="connsiteX18" fmla="*/ 6872257 w 9471660"/>
              <a:gd name="connsiteY18" fmla="*/ 847541 h 1750990"/>
              <a:gd name="connsiteX19" fmla="*/ 7362149 w 9471660"/>
              <a:gd name="connsiteY19" fmla="*/ 462116 h 1750990"/>
              <a:gd name="connsiteX20" fmla="*/ 7810500 w 9471660"/>
              <a:gd name="connsiteY20" fmla="*/ 514719 h 1750990"/>
              <a:gd name="connsiteX21" fmla="*/ 8248036 w 9471660"/>
              <a:gd name="connsiteY21" fmla="*/ 394520 h 1750990"/>
              <a:gd name="connsiteX22" fmla="*/ 8733503 w 9471660"/>
              <a:gd name="connsiteY22" fmla="*/ 309717 h 1750990"/>
              <a:gd name="connsiteX23" fmla="*/ 9250680 w 9471660"/>
              <a:gd name="connsiteY23" fmla="*/ 190500 h 1750990"/>
              <a:gd name="connsiteX24" fmla="*/ 9471660 w 9471660"/>
              <a:gd name="connsiteY24" fmla="*/ 0 h 1750990"/>
              <a:gd name="connsiteX0" fmla="*/ 0 w 9471660"/>
              <a:gd name="connsiteY0" fmla="*/ 1562100 h 1750990"/>
              <a:gd name="connsiteX1" fmla="*/ 457937 w 9471660"/>
              <a:gd name="connsiteY1" fmla="*/ 1643954 h 1750990"/>
              <a:gd name="connsiteX2" fmla="*/ 762000 w 9471660"/>
              <a:gd name="connsiteY2" fmla="*/ 1750879 h 1750990"/>
              <a:gd name="connsiteX3" fmla="*/ 1009281 w 9471660"/>
              <a:gd name="connsiteY3" fmla="*/ 1623060 h 1750990"/>
              <a:gd name="connsiteX4" fmla="*/ 1334729 w 9471660"/>
              <a:gd name="connsiteY4" fmla="*/ 1314327 h 1750990"/>
              <a:gd name="connsiteX5" fmla="*/ 1687461 w 9471660"/>
              <a:gd name="connsiteY5" fmla="*/ 1356851 h 1750990"/>
              <a:gd name="connsiteX6" fmla="*/ 2025937 w 9471660"/>
              <a:gd name="connsiteY6" fmla="*/ 1304741 h 1750990"/>
              <a:gd name="connsiteX7" fmla="*/ 2346960 w 9471660"/>
              <a:gd name="connsiteY7" fmla="*/ 1226820 h 1750990"/>
              <a:gd name="connsiteX8" fmla="*/ 2697480 w 9471660"/>
              <a:gd name="connsiteY8" fmla="*/ 1203960 h 1750990"/>
              <a:gd name="connsiteX9" fmla="*/ 2948940 w 9471660"/>
              <a:gd name="connsiteY9" fmla="*/ 1120140 h 1750990"/>
              <a:gd name="connsiteX10" fmla="*/ 3512820 w 9471660"/>
              <a:gd name="connsiteY10" fmla="*/ 1120140 h 1750990"/>
              <a:gd name="connsiteX11" fmla="*/ 3939540 w 9471660"/>
              <a:gd name="connsiteY11" fmla="*/ 1112520 h 1750990"/>
              <a:gd name="connsiteX12" fmla="*/ 4305300 w 9471660"/>
              <a:gd name="connsiteY12" fmla="*/ 1127760 h 1750990"/>
              <a:gd name="connsiteX13" fmla="*/ 4754880 w 9471660"/>
              <a:gd name="connsiteY13" fmla="*/ 1074420 h 1750990"/>
              <a:gd name="connsiteX14" fmla="*/ 5181600 w 9471660"/>
              <a:gd name="connsiteY14" fmla="*/ 1013460 h 1750990"/>
              <a:gd name="connsiteX15" fmla="*/ 5455920 w 9471660"/>
              <a:gd name="connsiteY15" fmla="*/ 990600 h 1750990"/>
              <a:gd name="connsiteX16" fmla="*/ 5943600 w 9471660"/>
              <a:gd name="connsiteY16" fmla="*/ 929640 h 1750990"/>
              <a:gd name="connsiteX17" fmla="*/ 6438900 w 9471660"/>
              <a:gd name="connsiteY17" fmla="*/ 929640 h 1750990"/>
              <a:gd name="connsiteX18" fmla="*/ 6872257 w 9471660"/>
              <a:gd name="connsiteY18" fmla="*/ 847541 h 1750990"/>
              <a:gd name="connsiteX19" fmla="*/ 7362149 w 9471660"/>
              <a:gd name="connsiteY19" fmla="*/ 462116 h 1750990"/>
              <a:gd name="connsiteX20" fmla="*/ 7810500 w 9471660"/>
              <a:gd name="connsiteY20" fmla="*/ 514719 h 1750990"/>
              <a:gd name="connsiteX21" fmla="*/ 8248036 w 9471660"/>
              <a:gd name="connsiteY21" fmla="*/ 394520 h 1750990"/>
              <a:gd name="connsiteX22" fmla="*/ 8733503 w 9471660"/>
              <a:gd name="connsiteY22" fmla="*/ 309717 h 1750990"/>
              <a:gd name="connsiteX23" fmla="*/ 9250680 w 9471660"/>
              <a:gd name="connsiteY23" fmla="*/ 190500 h 1750990"/>
              <a:gd name="connsiteX24" fmla="*/ 9471660 w 9471660"/>
              <a:gd name="connsiteY24" fmla="*/ 0 h 1750990"/>
              <a:gd name="connsiteX0" fmla="*/ 0 w 9471660"/>
              <a:gd name="connsiteY0" fmla="*/ 1562100 h 1750990"/>
              <a:gd name="connsiteX1" fmla="*/ 457937 w 9471660"/>
              <a:gd name="connsiteY1" fmla="*/ 1643954 h 1750990"/>
              <a:gd name="connsiteX2" fmla="*/ 762000 w 9471660"/>
              <a:gd name="connsiteY2" fmla="*/ 1750879 h 1750990"/>
              <a:gd name="connsiteX3" fmla="*/ 1009281 w 9471660"/>
              <a:gd name="connsiteY3" fmla="*/ 1623060 h 1750990"/>
              <a:gd name="connsiteX4" fmla="*/ 1334729 w 9471660"/>
              <a:gd name="connsiteY4" fmla="*/ 1314327 h 1750990"/>
              <a:gd name="connsiteX5" fmla="*/ 1687461 w 9471660"/>
              <a:gd name="connsiteY5" fmla="*/ 1356851 h 1750990"/>
              <a:gd name="connsiteX6" fmla="*/ 2025937 w 9471660"/>
              <a:gd name="connsiteY6" fmla="*/ 1304741 h 1750990"/>
              <a:gd name="connsiteX7" fmla="*/ 2346960 w 9471660"/>
              <a:gd name="connsiteY7" fmla="*/ 1226820 h 1750990"/>
              <a:gd name="connsiteX8" fmla="*/ 2697480 w 9471660"/>
              <a:gd name="connsiteY8" fmla="*/ 1203960 h 1750990"/>
              <a:gd name="connsiteX9" fmla="*/ 2948940 w 9471660"/>
              <a:gd name="connsiteY9" fmla="*/ 1120140 h 1750990"/>
              <a:gd name="connsiteX10" fmla="*/ 3512820 w 9471660"/>
              <a:gd name="connsiteY10" fmla="*/ 1120140 h 1750990"/>
              <a:gd name="connsiteX11" fmla="*/ 3939540 w 9471660"/>
              <a:gd name="connsiteY11" fmla="*/ 1112520 h 1750990"/>
              <a:gd name="connsiteX12" fmla="*/ 4305300 w 9471660"/>
              <a:gd name="connsiteY12" fmla="*/ 1127760 h 1750990"/>
              <a:gd name="connsiteX13" fmla="*/ 4754880 w 9471660"/>
              <a:gd name="connsiteY13" fmla="*/ 1074420 h 1750990"/>
              <a:gd name="connsiteX14" fmla="*/ 5181600 w 9471660"/>
              <a:gd name="connsiteY14" fmla="*/ 1013460 h 1750990"/>
              <a:gd name="connsiteX15" fmla="*/ 5455920 w 9471660"/>
              <a:gd name="connsiteY15" fmla="*/ 990600 h 1750990"/>
              <a:gd name="connsiteX16" fmla="*/ 5943600 w 9471660"/>
              <a:gd name="connsiteY16" fmla="*/ 929640 h 1750990"/>
              <a:gd name="connsiteX17" fmla="*/ 6438900 w 9471660"/>
              <a:gd name="connsiteY17" fmla="*/ 929640 h 1750990"/>
              <a:gd name="connsiteX18" fmla="*/ 6842761 w 9471660"/>
              <a:gd name="connsiteY18" fmla="*/ 680393 h 1750990"/>
              <a:gd name="connsiteX19" fmla="*/ 7362149 w 9471660"/>
              <a:gd name="connsiteY19" fmla="*/ 462116 h 1750990"/>
              <a:gd name="connsiteX20" fmla="*/ 7810500 w 9471660"/>
              <a:gd name="connsiteY20" fmla="*/ 514719 h 1750990"/>
              <a:gd name="connsiteX21" fmla="*/ 8248036 w 9471660"/>
              <a:gd name="connsiteY21" fmla="*/ 394520 h 1750990"/>
              <a:gd name="connsiteX22" fmla="*/ 8733503 w 9471660"/>
              <a:gd name="connsiteY22" fmla="*/ 309717 h 1750990"/>
              <a:gd name="connsiteX23" fmla="*/ 9250680 w 9471660"/>
              <a:gd name="connsiteY23" fmla="*/ 190500 h 1750990"/>
              <a:gd name="connsiteX24" fmla="*/ 9471660 w 9471660"/>
              <a:gd name="connsiteY24" fmla="*/ 0 h 1750990"/>
              <a:gd name="connsiteX0" fmla="*/ 0 w 9471660"/>
              <a:gd name="connsiteY0" fmla="*/ 1562100 h 1750990"/>
              <a:gd name="connsiteX1" fmla="*/ 457937 w 9471660"/>
              <a:gd name="connsiteY1" fmla="*/ 1643954 h 1750990"/>
              <a:gd name="connsiteX2" fmla="*/ 762000 w 9471660"/>
              <a:gd name="connsiteY2" fmla="*/ 1750879 h 1750990"/>
              <a:gd name="connsiteX3" fmla="*/ 1009281 w 9471660"/>
              <a:gd name="connsiteY3" fmla="*/ 1623060 h 1750990"/>
              <a:gd name="connsiteX4" fmla="*/ 1334729 w 9471660"/>
              <a:gd name="connsiteY4" fmla="*/ 1314327 h 1750990"/>
              <a:gd name="connsiteX5" fmla="*/ 1687461 w 9471660"/>
              <a:gd name="connsiteY5" fmla="*/ 1356851 h 1750990"/>
              <a:gd name="connsiteX6" fmla="*/ 2025937 w 9471660"/>
              <a:gd name="connsiteY6" fmla="*/ 1304741 h 1750990"/>
              <a:gd name="connsiteX7" fmla="*/ 2346960 w 9471660"/>
              <a:gd name="connsiteY7" fmla="*/ 1226820 h 1750990"/>
              <a:gd name="connsiteX8" fmla="*/ 2697480 w 9471660"/>
              <a:gd name="connsiteY8" fmla="*/ 1203960 h 1750990"/>
              <a:gd name="connsiteX9" fmla="*/ 2948940 w 9471660"/>
              <a:gd name="connsiteY9" fmla="*/ 1120140 h 1750990"/>
              <a:gd name="connsiteX10" fmla="*/ 3512820 w 9471660"/>
              <a:gd name="connsiteY10" fmla="*/ 1120140 h 1750990"/>
              <a:gd name="connsiteX11" fmla="*/ 3939540 w 9471660"/>
              <a:gd name="connsiteY11" fmla="*/ 1112520 h 1750990"/>
              <a:gd name="connsiteX12" fmla="*/ 4305300 w 9471660"/>
              <a:gd name="connsiteY12" fmla="*/ 1127760 h 1750990"/>
              <a:gd name="connsiteX13" fmla="*/ 4754880 w 9471660"/>
              <a:gd name="connsiteY13" fmla="*/ 1074420 h 1750990"/>
              <a:gd name="connsiteX14" fmla="*/ 5181600 w 9471660"/>
              <a:gd name="connsiteY14" fmla="*/ 1013460 h 1750990"/>
              <a:gd name="connsiteX15" fmla="*/ 5455920 w 9471660"/>
              <a:gd name="connsiteY15" fmla="*/ 990600 h 1750990"/>
              <a:gd name="connsiteX16" fmla="*/ 5943600 w 9471660"/>
              <a:gd name="connsiteY16" fmla="*/ 929640 h 1750990"/>
              <a:gd name="connsiteX17" fmla="*/ 6438900 w 9471660"/>
              <a:gd name="connsiteY17" fmla="*/ 929640 h 1750990"/>
              <a:gd name="connsiteX18" fmla="*/ 6842761 w 9471660"/>
              <a:gd name="connsiteY18" fmla="*/ 680393 h 1750990"/>
              <a:gd name="connsiteX19" fmla="*/ 7362149 w 9471660"/>
              <a:gd name="connsiteY19" fmla="*/ 462116 h 1750990"/>
              <a:gd name="connsiteX20" fmla="*/ 7800668 w 9471660"/>
              <a:gd name="connsiteY20" fmla="*/ 367235 h 1750990"/>
              <a:gd name="connsiteX21" fmla="*/ 8248036 w 9471660"/>
              <a:gd name="connsiteY21" fmla="*/ 394520 h 1750990"/>
              <a:gd name="connsiteX22" fmla="*/ 8733503 w 9471660"/>
              <a:gd name="connsiteY22" fmla="*/ 309717 h 1750990"/>
              <a:gd name="connsiteX23" fmla="*/ 9250680 w 9471660"/>
              <a:gd name="connsiteY23" fmla="*/ 190500 h 1750990"/>
              <a:gd name="connsiteX24" fmla="*/ 9471660 w 9471660"/>
              <a:gd name="connsiteY24" fmla="*/ 0 h 1750990"/>
              <a:gd name="connsiteX0" fmla="*/ 0 w 9471660"/>
              <a:gd name="connsiteY0" fmla="*/ 1562100 h 1750990"/>
              <a:gd name="connsiteX1" fmla="*/ 457937 w 9471660"/>
              <a:gd name="connsiteY1" fmla="*/ 1643954 h 1750990"/>
              <a:gd name="connsiteX2" fmla="*/ 762000 w 9471660"/>
              <a:gd name="connsiteY2" fmla="*/ 1750879 h 1750990"/>
              <a:gd name="connsiteX3" fmla="*/ 1009281 w 9471660"/>
              <a:gd name="connsiteY3" fmla="*/ 1623060 h 1750990"/>
              <a:gd name="connsiteX4" fmla="*/ 1334729 w 9471660"/>
              <a:gd name="connsiteY4" fmla="*/ 1314327 h 1750990"/>
              <a:gd name="connsiteX5" fmla="*/ 1687461 w 9471660"/>
              <a:gd name="connsiteY5" fmla="*/ 1356851 h 1750990"/>
              <a:gd name="connsiteX6" fmla="*/ 2025937 w 9471660"/>
              <a:gd name="connsiteY6" fmla="*/ 1304741 h 1750990"/>
              <a:gd name="connsiteX7" fmla="*/ 2346960 w 9471660"/>
              <a:gd name="connsiteY7" fmla="*/ 1226820 h 1750990"/>
              <a:gd name="connsiteX8" fmla="*/ 2697480 w 9471660"/>
              <a:gd name="connsiteY8" fmla="*/ 1203960 h 1750990"/>
              <a:gd name="connsiteX9" fmla="*/ 2948940 w 9471660"/>
              <a:gd name="connsiteY9" fmla="*/ 1120140 h 1750990"/>
              <a:gd name="connsiteX10" fmla="*/ 3512820 w 9471660"/>
              <a:gd name="connsiteY10" fmla="*/ 1120140 h 1750990"/>
              <a:gd name="connsiteX11" fmla="*/ 3939540 w 9471660"/>
              <a:gd name="connsiteY11" fmla="*/ 1112520 h 1750990"/>
              <a:gd name="connsiteX12" fmla="*/ 4305300 w 9471660"/>
              <a:gd name="connsiteY12" fmla="*/ 1127760 h 1750990"/>
              <a:gd name="connsiteX13" fmla="*/ 4754880 w 9471660"/>
              <a:gd name="connsiteY13" fmla="*/ 1074420 h 1750990"/>
              <a:gd name="connsiteX14" fmla="*/ 5181600 w 9471660"/>
              <a:gd name="connsiteY14" fmla="*/ 1013460 h 1750990"/>
              <a:gd name="connsiteX15" fmla="*/ 5455920 w 9471660"/>
              <a:gd name="connsiteY15" fmla="*/ 990600 h 1750990"/>
              <a:gd name="connsiteX16" fmla="*/ 5943600 w 9471660"/>
              <a:gd name="connsiteY16" fmla="*/ 929640 h 1750990"/>
              <a:gd name="connsiteX17" fmla="*/ 6438900 w 9471660"/>
              <a:gd name="connsiteY17" fmla="*/ 929640 h 1750990"/>
              <a:gd name="connsiteX18" fmla="*/ 6842761 w 9471660"/>
              <a:gd name="connsiteY18" fmla="*/ 680393 h 1750990"/>
              <a:gd name="connsiteX19" fmla="*/ 7362149 w 9471660"/>
              <a:gd name="connsiteY19" fmla="*/ 462116 h 1750990"/>
              <a:gd name="connsiteX20" fmla="*/ 7800668 w 9471660"/>
              <a:gd name="connsiteY20" fmla="*/ 367235 h 1750990"/>
              <a:gd name="connsiteX21" fmla="*/ 8307029 w 9471660"/>
              <a:gd name="connsiteY21" fmla="*/ 256869 h 1750990"/>
              <a:gd name="connsiteX22" fmla="*/ 8733503 w 9471660"/>
              <a:gd name="connsiteY22" fmla="*/ 309717 h 1750990"/>
              <a:gd name="connsiteX23" fmla="*/ 9250680 w 9471660"/>
              <a:gd name="connsiteY23" fmla="*/ 190500 h 1750990"/>
              <a:gd name="connsiteX24" fmla="*/ 9471660 w 9471660"/>
              <a:gd name="connsiteY24" fmla="*/ 0 h 1750990"/>
              <a:gd name="connsiteX0" fmla="*/ 0 w 9471660"/>
              <a:gd name="connsiteY0" fmla="*/ 1562100 h 1750990"/>
              <a:gd name="connsiteX1" fmla="*/ 457937 w 9471660"/>
              <a:gd name="connsiteY1" fmla="*/ 1643954 h 1750990"/>
              <a:gd name="connsiteX2" fmla="*/ 762000 w 9471660"/>
              <a:gd name="connsiteY2" fmla="*/ 1750879 h 1750990"/>
              <a:gd name="connsiteX3" fmla="*/ 1009281 w 9471660"/>
              <a:gd name="connsiteY3" fmla="*/ 1623060 h 1750990"/>
              <a:gd name="connsiteX4" fmla="*/ 1334729 w 9471660"/>
              <a:gd name="connsiteY4" fmla="*/ 1314327 h 1750990"/>
              <a:gd name="connsiteX5" fmla="*/ 1687461 w 9471660"/>
              <a:gd name="connsiteY5" fmla="*/ 1356851 h 1750990"/>
              <a:gd name="connsiteX6" fmla="*/ 2025937 w 9471660"/>
              <a:gd name="connsiteY6" fmla="*/ 1304741 h 1750990"/>
              <a:gd name="connsiteX7" fmla="*/ 2346960 w 9471660"/>
              <a:gd name="connsiteY7" fmla="*/ 1226820 h 1750990"/>
              <a:gd name="connsiteX8" fmla="*/ 2697480 w 9471660"/>
              <a:gd name="connsiteY8" fmla="*/ 1203960 h 1750990"/>
              <a:gd name="connsiteX9" fmla="*/ 2948940 w 9471660"/>
              <a:gd name="connsiteY9" fmla="*/ 1120140 h 1750990"/>
              <a:gd name="connsiteX10" fmla="*/ 3512820 w 9471660"/>
              <a:gd name="connsiteY10" fmla="*/ 1120140 h 1750990"/>
              <a:gd name="connsiteX11" fmla="*/ 3939540 w 9471660"/>
              <a:gd name="connsiteY11" fmla="*/ 1112520 h 1750990"/>
              <a:gd name="connsiteX12" fmla="*/ 4305300 w 9471660"/>
              <a:gd name="connsiteY12" fmla="*/ 1127760 h 1750990"/>
              <a:gd name="connsiteX13" fmla="*/ 4754880 w 9471660"/>
              <a:gd name="connsiteY13" fmla="*/ 1074420 h 1750990"/>
              <a:gd name="connsiteX14" fmla="*/ 5181600 w 9471660"/>
              <a:gd name="connsiteY14" fmla="*/ 1013460 h 1750990"/>
              <a:gd name="connsiteX15" fmla="*/ 5455920 w 9471660"/>
              <a:gd name="connsiteY15" fmla="*/ 990600 h 1750990"/>
              <a:gd name="connsiteX16" fmla="*/ 5943600 w 9471660"/>
              <a:gd name="connsiteY16" fmla="*/ 929640 h 1750990"/>
              <a:gd name="connsiteX17" fmla="*/ 6438900 w 9471660"/>
              <a:gd name="connsiteY17" fmla="*/ 929640 h 1750990"/>
              <a:gd name="connsiteX18" fmla="*/ 6842761 w 9471660"/>
              <a:gd name="connsiteY18" fmla="*/ 680393 h 1750990"/>
              <a:gd name="connsiteX19" fmla="*/ 7362149 w 9471660"/>
              <a:gd name="connsiteY19" fmla="*/ 462116 h 1750990"/>
              <a:gd name="connsiteX20" fmla="*/ 7800668 w 9471660"/>
              <a:gd name="connsiteY20" fmla="*/ 367235 h 1750990"/>
              <a:gd name="connsiteX21" fmla="*/ 8307029 w 9471660"/>
              <a:gd name="connsiteY21" fmla="*/ 256869 h 1750990"/>
              <a:gd name="connsiteX22" fmla="*/ 8821993 w 9471660"/>
              <a:gd name="connsiteY22" fmla="*/ 231059 h 1750990"/>
              <a:gd name="connsiteX23" fmla="*/ 9250680 w 9471660"/>
              <a:gd name="connsiteY23" fmla="*/ 190500 h 1750990"/>
              <a:gd name="connsiteX24" fmla="*/ 9471660 w 9471660"/>
              <a:gd name="connsiteY24" fmla="*/ 0 h 1750990"/>
              <a:gd name="connsiteX0" fmla="*/ 0 w 9471660"/>
              <a:gd name="connsiteY0" fmla="*/ 1562100 h 1750990"/>
              <a:gd name="connsiteX1" fmla="*/ 457937 w 9471660"/>
              <a:gd name="connsiteY1" fmla="*/ 1643954 h 1750990"/>
              <a:gd name="connsiteX2" fmla="*/ 762000 w 9471660"/>
              <a:gd name="connsiteY2" fmla="*/ 1750879 h 1750990"/>
              <a:gd name="connsiteX3" fmla="*/ 1009281 w 9471660"/>
              <a:gd name="connsiteY3" fmla="*/ 1623060 h 1750990"/>
              <a:gd name="connsiteX4" fmla="*/ 1334729 w 9471660"/>
              <a:gd name="connsiteY4" fmla="*/ 1314327 h 1750990"/>
              <a:gd name="connsiteX5" fmla="*/ 1687461 w 9471660"/>
              <a:gd name="connsiteY5" fmla="*/ 1356851 h 1750990"/>
              <a:gd name="connsiteX6" fmla="*/ 2025937 w 9471660"/>
              <a:gd name="connsiteY6" fmla="*/ 1304741 h 1750990"/>
              <a:gd name="connsiteX7" fmla="*/ 2346960 w 9471660"/>
              <a:gd name="connsiteY7" fmla="*/ 1226820 h 1750990"/>
              <a:gd name="connsiteX8" fmla="*/ 2697480 w 9471660"/>
              <a:gd name="connsiteY8" fmla="*/ 1203960 h 1750990"/>
              <a:gd name="connsiteX9" fmla="*/ 2948940 w 9471660"/>
              <a:gd name="connsiteY9" fmla="*/ 1120140 h 1750990"/>
              <a:gd name="connsiteX10" fmla="*/ 3512820 w 9471660"/>
              <a:gd name="connsiteY10" fmla="*/ 1120140 h 1750990"/>
              <a:gd name="connsiteX11" fmla="*/ 3939540 w 9471660"/>
              <a:gd name="connsiteY11" fmla="*/ 1112520 h 1750990"/>
              <a:gd name="connsiteX12" fmla="*/ 4305300 w 9471660"/>
              <a:gd name="connsiteY12" fmla="*/ 1127760 h 1750990"/>
              <a:gd name="connsiteX13" fmla="*/ 4754880 w 9471660"/>
              <a:gd name="connsiteY13" fmla="*/ 1074420 h 1750990"/>
              <a:gd name="connsiteX14" fmla="*/ 5181600 w 9471660"/>
              <a:gd name="connsiteY14" fmla="*/ 1013460 h 1750990"/>
              <a:gd name="connsiteX15" fmla="*/ 5455920 w 9471660"/>
              <a:gd name="connsiteY15" fmla="*/ 990600 h 1750990"/>
              <a:gd name="connsiteX16" fmla="*/ 5943600 w 9471660"/>
              <a:gd name="connsiteY16" fmla="*/ 929640 h 1750990"/>
              <a:gd name="connsiteX17" fmla="*/ 6438900 w 9471660"/>
              <a:gd name="connsiteY17" fmla="*/ 929640 h 1750990"/>
              <a:gd name="connsiteX18" fmla="*/ 6842761 w 9471660"/>
              <a:gd name="connsiteY18" fmla="*/ 680393 h 1750990"/>
              <a:gd name="connsiteX19" fmla="*/ 7362149 w 9471660"/>
              <a:gd name="connsiteY19" fmla="*/ 462116 h 1750990"/>
              <a:gd name="connsiteX20" fmla="*/ 7800668 w 9471660"/>
              <a:gd name="connsiteY20" fmla="*/ 367235 h 1750990"/>
              <a:gd name="connsiteX21" fmla="*/ 8307029 w 9471660"/>
              <a:gd name="connsiteY21" fmla="*/ 256869 h 1750990"/>
              <a:gd name="connsiteX22" fmla="*/ 8821993 w 9471660"/>
              <a:gd name="connsiteY22" fmla="*/ 231059 h 1750990"/>
              <a:gd name="connsiteX23" fmla="*/ 9250680 w 9471660"/>
              <a:gd name="connsiteY23" fmla="*/ 62680 h 1750990"/>
              <a:gd name="connsiteX24" fmla="*/ 9471660 w 9471660"/>
              <a:gd name="connsiteY24" fmla="*/ 0 h 1750990"/>
              <a:gd name="connsiteX0" fmla="*/ 0 w 9471660"/>
              <a:gd name="connsiteY0" fmla="*/ 1562100 h 1750990"/>
              <a:gd name="connsiteX1" fmla="*/ 457937 w 9471660"/>
              <a:gd name="connsiteY1" fmla="*/ 1643954 h 1750990"/>
              <a:gd name="connsiteX2" fmla="*/ 762000 w 9471660"/>
              <a:gd name="connsiteY2" fmla="*/ 1750879 h 1750990"/>
              <a:gd name="connsiteX3" fmla="*/ 1009281 w 9471660"/>
              <a:gd name="connsiteY3" fmla="*/ 1623060 h 1750990"/>
              <a:gd name="connsiteX4" fmla="*/ 1334729 w 9471660"/>
              <a:gd name="connsiteY4" fmla="*/ 1274998 h 1750990"/>
              <a:gd name="connsiteX5" fmla="*/ 1687461 w 9471660"/>
              <a:gd name="connsiteY5" fmla="*/ 1356851 h 1750990"/>
              <a:gd name="connsiteX6" fmla="*/ 2025937 w 9471660"/>
              <a:gd name="connsiteY6" fmla="*/ 1304741 h 1750990"/>
              <a:gd name="connsiteX7" fmla="*/ 2346960 w 9471660"/>
              <a:gd name="connsiteY7" fmla="*/ 1226820 h 1750990"/>
              <a:gd name="connsiteX8" fmla="*/ 2697480 w 9471660"/>
              <a:gd name="connsiteY8" fmla="*/ 1203960 h 1750990"/>
              <a:gd name="connsiteX9" fmla="*/ 2948940 w 9471660"/>
              <a:gd name="connsiteY9" fmla="*/ 1120140 h 1750990"/>
              <a:gd name="connsiteX10" fmla="*/ 3512820 w 9471660"/>
              <a:gd name="connsiteY10" fmla="*/ 1120140 h 1750990"/>
              <a:gd name="connsiteX11" fmla="*/ 3939540 w 9471660"/>
              <a:gd name="connsiteY11" fmla="*/ 1112520 h 1750990"/>
              <a:gd name="connsiteX12" fmla="*/ 4305300 w 9471660"/>
              <a:gd name="connsiteY12" fmla="*/ 1127760 h 1750990"/>
              <a:gd name="connsiteX13" fmla="*/ 4754880 w 9471660"/>
              <a:gd name="connsiteY13" fmla="*/ 1074420 h 1750990"/>
              <a:gd name="connsiteX14" fmla="*/ 5181600 w 9471660"/>
              <a:gd name="connsiteY14" fmla="*/ 1013460 h 1750990"/>
              <a:gd name="connsiteX15" fmla="*/ 5455920 w 9471660"/>
              <a:gd name="connsiteY15" fmla="*/ 990600 h 1750990"/>
              <a:gd name="connsiteX16" fmla="*/ 5943600 w 9471660"/>
              <a:gd name="connsiteY16" fmla="*/ 929640 h 1750990"/>
              <a:gd name="connsiteX17" fmla="*/ 6438900 w 9471660"/>
              <a:gd name="connsiteY17" fmla="*/ 929640 h 1750990"/>
              <a:gd name="connsiteX18" fmla="*/ 6842761 w 9471660"/>
              <a:gd name="connsiteY18" fmla="*/ 680393 h 1750990"/>
              <a:gd name="connsiteX19" fmla="*/ 7362149 w 9471660"/>
              <a:gd name="connsiteY19" fmla="*/ 462116 h 1750990"/>
              <a:gd name="connsiteX20" fmla="*/ 7800668 w 9471660"/>
              <a:gd name="connsiteY20" fmla="*/ 367235 h 1750990"/>
              <a:gd name="connsiteX21" fmla="*/ 8307029 w 9471660"/>
              <a:gd name="connsiteY21" fmla="*/ 256869 h 1750990"/>
              <a:gd name="connsiteX22" fmla="*/ 8821993 w 9471660"/>
              <a:gd name="connsiteY22" fmla="*/ 231059 h 1750990"/>
              <a:gd name="connsiteX23" fmla="*/ 9250680 w 9471660"/>
              <a:gd name="connsiteY23" fmla="*/ 62680 h 1750990"/>
              <a:gd name="connsiteX24" fmla="*/ 9471660 w 9471660"/>
              <a:gd name="connsiteY24" fmla="*/ 0 h 1750990"/>
              <a:gd name="connsiteX0" fmla="*/ 0 w 9471660"/>
              <a:gd name="connsiteY0" fmla="*/ 1562100 h 1750990"/>
              <a:gd name="connsiteX1" fmla="*/ 457937 w 9471660"/>
              <a:gd name="connsiteY1" fmla="*/ 1643954 h 1750990"/>
              <a:gd name="connsiteX2" fmla="*/ 762000 w 9471660"/>
              <a:gd name="connsiteY2" fmla="*/ 1750879 h 1750990"/>
              <a:gd name="connsiteX3" fmla="*/ 1009281 w 9471660"/>
              <a:gd name="connsiteY3" fmla="*/ 1623060 h 1750990"/>
              <a:gd name="connsiteX4" fmla="*/ 1334729 w 9471660"/>
              <a:gd name="connsiteY4" fmla="*/ 1274998 h 1750990"/>
              <a:gd name="connsiteX5" fmla="*/ 1795616 w 9471660"/>
              <a:gd name="connsiteY5" fmla="*/ 1160205 h 1750990"/>
              <a:gd name="connsiteX6" fmla="*/ 2025937 w 9471660"/>
              <a:gd name="connsiteY6" fmla="*/ 1304741 h 1750990"/>
              <a:gd name="connsiteX7" fmla="*/ 2346960 w 9471660"/>
              <a:gd name="connsiteY7" fmla="*/ 1226820 h 1750990"/>
              <a:gd name="connsiteX8" fmla="*/ 2697480 w 9471660"/>
              <a:gd name="connsiteY8" fmla="*/ 1203960 h 1750990"/>
              <a:gd name="connsiteX9" fmla="*/ 2948940 w 9471660"/>
              <a:gd name="connsiteY9" fmla="*/ 1120140 h 1750990"/>
              <a:gd name="connsiteX10" fmla="*/ 3512820 w 9471660"/>
              <a:gd name="connsiteY10" fmla="*/ 1120140 h 1750990"/>
              <a:gd name="connsiteX11" fmla="*/ 3939540 w 9471660"/>
              <a:gd name="connsiteY11" fmla="*/ 1112520 h 1750990"/>
              <a:gd name="connsiteX12" fmla="*/ 4305300 w 9471660"/>
              <a:gd name="connsiteY12" fmla="*/ 1127760 h 1750990"/>
              <a:gd name="connsiteX13" fmla="*/ 4754880 w 9471660"/>
              <a:gd name="connsiteY13" fmla="*/ 1074420 h 1750990"/>
              <a:gd name="connsiteX14" fmla="*/ 5181600 w 9471660"/>
              <a:gd name="connsiteY14" fmla="*/ 1013460 h 1750990"/>
              <a:gd name="connsiteX15" fmla="*/ 5455920 w 9471660"/>
              <a:gd name="connsiteY15" fmla="*/ 990600 h 1750990"/>
              <a:gd name="connsiteX16" fmla="*/ 5943600 w 9471660"/>
              <a:gd name="connsiteY16" fmla="*/ 929640 h 1750990"/>
              <a:gd name="connsiteX17" fmla="*/ 6438900 w 9471660"/>
              <a:gd name="connsiteY17" fmla="*/ 929640 h 1750990"/>
              <a:gd name="connsiteX18" fmla="*/ 6842761 w 9471660"/>
              <a:gd name="connsiteY18" fmla="*/ 680393 h 1750990"/>
              <a:gd name="connsiteX19" fmla="*/ 7362149 w 9471660"/>
              <a:gd name="connsiteY19" fmla="*/ 462116 h 1750990"/>
              <a:gd name="connsiteX20" fmla="*/ 7800668 w 9471660"/>
              <a:gd name="connsiteY20" fmla="*/ 367235 h 1750990"/>
              <a:gd name="connsiteX21" fmla="*/ 8307029 w 9471660"/>
              <a:gd name="connsiteY21" fmla="*/ 256869 h 1750990"/>
              <a:gd name="connsiteX22" fmla="*/ 8821993 w 9471660"/>
              <a:gd name="connsiteY22" fmla="*/ 231059 h 1750990"/>
              <a:gd name="connsiteX23" fmla="*/ 9250680 w 9471660"/>
              <a:gd name="connsiteY23" fmla="*/ 62680 h 1750990"/>
              <a:gd name="connsiteX24" fmla="*/ 9471660 w 9471660"/>
              <a:gd name="connsiteY24" fmla="*/ 0 h 1750990"/>
              <a:gd name="connsiteX0" fmla="*/ 0 w 9471660"/>
              <a:gd name="connsiteY0" fmla="*/ 1562100 h 1750990"/>
              <a:gd name="connsiteX1" fmla="*/ 457937 w 9471660"/>
              <a:gd name="connsiteY1" fmla="*/ 1643954 h 1750990"/>
              <a:gd name="connsiteX2" fmla="*/ 762000 w 9471660"/>
              <a:gd name="connsiteY2" fmla="*/ 1750879 h 1750990"/>
              <a:gd name="connsiteX3" fmla="*/ 1009281 w 9471660"/>
              <a:gd name="connsiteY3" fmla="*/ 1623060 h 1750990"/>
              <a:gd name="connsiteX4" fmla="*/ 1334729 w 9471660"/>
              <a:gd name="connsiteY4" fmla="*/ 1274998 h 1750990"/>
              <a:gd name="connsiteX5" fmla="*/ 1795616 w 9471660"/>
              <a:gd name="connsiteY5" fmla="*/ 1160205 h 1750990"/>
              <a:gd name="connsiteX6" fmla="*/ 2143924 w 9471660"/>
              <a:gd name="connsiteY6" fmla="*/ 1206418 h 1750990"/>
              <a:gd name="connsiteX7" fmla="*/ 2346960 w 9471660"/>
              <a:gd name="connsiteY7" fmla="*/ 1226820 h 1750990"/>
              <a:gd name="connsiteX8" fmla="*/ 2697480 w 9471660"/>
              <a:gd name="connsiteY8" fmla="*/ 1203960 h 1750990"/>
              <a:gd name="connsiteX9" fmla="*/ 2948940 w 9471660"/>
              <a:gd name="connsiteY9" fmla="*/ 1120140 h 1750990"/>
              <a:gd name="connsiteX10" fmla="*/ 3512820 w 9471660"/>
              <a:gd name="connsiteY10" fmla="*/ 1120140 h 1750990"/>
              <a:gd name="connsiteX11" fmla="*/ 3939540 w 9471660"/>
              <a:gd name="connsiteY11" fmla="*/ 1112520 h 1750990"/>
              <a:gd name="connsiteX12" fmla="*/ 4305300 w 9471660"/>
              <a:gd name="connsiteY12" fmla="*/ 1127760 h 1750990"/>
              <a:gd name="connsiteX13" fmla="*/ 4754880 w 9471660"/>
              <a:gd name="connsiteY13" fmla="*/ 1074420 h 1750990"/>
              <a:gd name="connsiteX14" fmla="*/ 5181600 w 9471660"/>
              <a:gd name="connsiteY14" fmla="*/ 1013460 h 1750990"/>
              <a:gd name="connsiteX15" fmla="*/ 5455920 w 9471660"/>
              <a:gd name="connsiteY15" fmla="*/ 990600 h 1750990"/>
              <a:gd name="connsiteX16" fmla="*/ 5943600 w 9471660"/>
              <a:gd name="connsiteY16" fmla="*/ 929640 h 1750990"/>
              <a:gd name="connsiteX17" fmla="*/ 6438900 w 9471660"/>
              <a:gd name="connsiteY17" fmla="*/ 929640 h 1750990"/>
              <a:gd name="connsiteX18" fmla="*/ 6842761 w 9471660"/>
              <a:gd name="connsiteY18" fmla="*/ 680393 h 1750990"/>
              <a:gd name="connsiteX19" fmla="*/ 7362149 w 9471660"/>
              <a:gd name="connsiteY19" fmla="*/ 462116 h 1750990"/>
              <a:gd name="connsiteX20" fmla="*/ 7800668 w 9471660"/>
              <a:gd name="connsiteY20" fmla="*/ 367235 h 1750990"/>
              <a:gd name="connsiteX21" fmla="*/ 8307029 w 9471660"/>
              <a:gd name="connsiteY21" fmla="*/ 256869 h 1750990"/>
              <a:gd name="connsiteX22" fmla="*/ 8821993 w 9471660"/>
              <a:gd name="connsiteY22" fmla="*/ 231059 h 1750990"/>
              <a:gd name="connsiteX23" fmla="*/ 9250680 w 9471660"/>
              <a:gd name="connsiteY23" fmla="*/ 62680 h 1750990"/>
              <a:gd name="connsiteX24" fmla="*/ 9471660 w 9471660"/>
              <a:gd name="connsiteY24" fmla="*/ 0 h 1750990"/>
              <a:gd name="connsiteX0" fmla="*/ 0 w 9471660"/>
              <a:gd name="connsiteY0" fmla="*/ 1562100 h 1750990"/>
              <a:gd name="connsiteX1" fmla="*/ 457937 w 9471660"/>
              <a:gd name="connsiteY1" fmla="*/ 1643954 h 1750990"/>
              <a:gd name="connsiteX2" fmla="*/ 762000 w 9471660"/>
              <a:gd name="connsiteY2" fmla="*/ 1750879 h 1750990"/>
              <a:gd name="connsiteX3" fmla="*/ 1009281 w 9471660"/>
              <a:gd name="connsiteY3" fmla="*/ 1623060 h 1750990"/>
              <a:gd name="connsiteX4" fmla="*/ 1334729 w 9471660"/>
              <a:gd name="connsiteY4" fmla="*/ 1274998 h 1750990"/>
              <a:gd name="connsiteX5" fmla="*/ 1795616 w 9471660"/>
              <a:gd name="connsiteY5" fmla="*/ 1160205 h 1750990"/>
              <a:gd name="connsiteX6" fmla="*/ 2143924 w 9471660"/>
              <a:gd name="connsiteY6" fmla="*/ 1206418 h 1750990"/>
              <a:gd name="connsiteX7" fmla="*/ 2396121 w 9471660"/>
              <a:gd name="connsiteY7" fmla="*/ 1148162 h 1750990"/>
              <a:gd name="connsiteX8" fmla="*/ 2697480 w 9471660"/>
              <a:gd name="connsiteY8" fmla="*/ 1203960 h 1750990"/>
              <a:gd name="connsiteX9" fmla="*/ 2948940 w 9471660"/>
              <a:gd name="connsiteY9" fmla="*/ 1120140 h 1750990"/>
              <a:gd name="connsiteX10" fmla="*/ 3512820 w 9471660"/>
              <a:gd name="connsiteY10" fmla="*/ 1120140 h 1750990"/>
              <a:gd name="connsiteX11" fmla="*/ 3939540 w 9471660"/>
              <a:gd name="connsiteY11" fmla="*/ 1112520 h 1750990"/>
              <a:gd name="connsiteX12" fmla="*/ 4305300 w 9471660"/>
              <a:gd name="connsiteY12" fmla="*/ 1127760 h 1750990"/>
              <a:gd name="connsiteX13" fmla="*/ 4754880 w 9471660"/>
              <a:gd name="connsiteY13" fmla="*/ 1074420 h 1750990"/>
              <a:gd name="connsiteX14" fmla="*/ 5181600 w 9471660"/>
              <a:gd name="connsiteY14" fmla="*/ 1013460 h 1750990"/>
              <a:gd name="connsiteX15" fmla="*/ 5455920 w 9471660"/>
              <a:gd name="connsiteY15" fmla="*/ 990600 h 1750990"/>
              <a:gd name="connsiteX16" fmla="*/ 5943600 w 9471660"/>
              <a:gd name="connsiteY16" fmla="*/ 929640 h 1750990"/>
              <a:gd name="connsiteX17" fmla="*/ 6438900 w 9471660"/>
              <a:gd name="connsiteY17" fmla="*/ 929640 h 1750990"/>
              <a:gd name="connsiteX18" fmla="*/ 6842761 w 9471660"/>
              <a:gd name="connsiteY18" fmla="*/ 680393 h 1750990"/>
              <a:gd name="connsiteX19" fmla="*/ 7362149 w 9471660"/>
              <a:gd name="connsiteY19" fmla="*/ 462116 h 1750990"/>
              <a:gd name="connsiteX20" fmla="*/ 7800668 w 9471660"/>
              <a:gd name="connsiteY20" fmla="*/ 367235 h 1750990"/>
              <a:gd name="connsiteX21" fmla="*/ 8307029 w 9471660"/>
              <a:gd name="connsiteY21" fmla="*/ 256869 h 1750990"/>
              <a:gd name="connsiteX22" fmla="*/ 8821993 w 9471660"/>
              <a:gd name="connsiteY22" fmla="*/ 231059 h 1750990"/>
              <a:gd name="connsiteX23" fmla="*/ 9250680 w 9471660"/>
              <a:gd name="connsiteY23" fmla="*/ 62680 h 1750990"/>
              <a:gd name="connsiteX24" fmla="*/ 9471660 w 9471660"/>
              <a:gd name="connsiteY24" fmla="*/ 0 h 1750990"/>
              <a:gd name="connsiteX0" fmla="*/ 0 w 9471660"/>
              <a:gd name="connsiteY0" fmla="*/ 1562100 h 1750990"/>
              <a:gd name="connsiteX1" fmla="*/ 457937 w 9471660"/>
              <a:gd name="connsiteY1" fmla="*/ 1643954 h 1750990"/>
              <a:gd name="connsiteX2" fmla="*/ 762000 w 9471660"/>
              <a:gd name="connsiteY2" fmla="*/ 1750879 h 1750990"/>
              <a:gd name="connsiteX3" fmla="*/ 1009281 w 9471660"/>
              <a:gd name="connsiteY3" fmla="*/ 1623060 h 1750990"/>
              <a:gd name="connsiteX4" fmla="*/ 1334729 w 9471660"/>
              <a:gd name="connsiteY4" fmla="*/ 1274998 h 1750990"/>
              <a:gd name="connsiteX5" fmla="*/ 1795616 w 9471660"/>
              <a:gd name="connsiteY5" fmla="*/ 1160205 h 1750990"/>
              <a:gd name="connsiteX6" fmla="*/ 2143924 w 9471660"/>
              <a:gd name="connsiteY6" fmla="*/ 1206418 h 1750990"/>
              <a:gd name="connsiteX7" fmla="*/ 2396121 w 9471660"/>
              <a:gd name="connsiteY7" fmla="*/ 1148162 h 1750990"/>
              <a:gd name="connsiteX8" fmla="*/ 2677815 w 9471660"/>
              <a:gd name="connsiteY8" fmla="*/ 1095805 h 1750990"/>
              <a:gd name="connsiteX9" fmla="*/ 2948940 w 9471660"/>
              <a:gd name="connsiteY9" fmla="*/ 1120140 h 1750990"/>
              <a:gd name="connsiteX10" fmla="*/ 3512820 w 9471660"/>
              <a:gd name="connsiteY10" fmla="*/ 1120140 h 1750990"/>
              <a:gd name="connsiteX11" fmla="*/ 3939540 w 9471660"/>
              <a:gd name="connsiteY11" fmla="*/ 1112520 h 1750990"/>
              <a:gd name="connsiteX12" fmla="*/ 4305300 w 9471660"/>
              <a:gd name="connsiteY12" fmla="*/ 1127760 h 1750990"/>
              <a:gd name="connsiteX13" fmla="*/ 4754880 w 9471660"/>
              <a:gd name="connsiteY13" fmla="*/ 1074420 h 1750990"/>
              <a:gd name="connsiteX14" fmla="*/ 5181600 w 9471660"/>
              <a:gd name="connsiteY14" fmla="*/ 1013460 h 1750990"/>
              <a:gd name="connsiteX15" fmla="*/ 5455920 w 9471660"/>
              <a:gd name="connsiteY15" fmla="*/ 990600 h 1750990"/>
              <a:gd name="connsiteX16" fmla="*/ 5943600 w 9471660"/>
              <a:gd name="connsiteY16" fmla="*/ 929640 h 1750990"/>
              <a:gd name="connsiteX17" fmla="*/ 6438900 w 9471660"/>
              <a:gd name="connsiteY17" fmla="*/ 929640 h 1750990"/>
              <a:gd name="connsiteX18" fmla="*/ 6842761 w 9471660"/>
              <a:gd name="connsiteY18" fmla="*/ 680393 h 1750990"/>
              <a:gd name="connsiteX19" fmla="*/ 7362149 w 9471660"/>
              <a:gd name="connsiteY19" fmla="*/ 462116 h 1750990"/>
              <a:gd name="connsiteX20" fmla="*/ 7800668 w 9471660"/>
              <a:gd name="connsiteY20" fmla="*/ 367235 h 1750990"/>
              <a:gd name="connsiteX21" fmla="*/ 8307029 w 9471660"/>
              <a:gd name="connsiteY21" fmla="*/ 256869 h 1750990"/>
              <a:gd name="connsiteX22" fmla="*/ 8821993 w 9471660"/>
              <a:gd name="connsiteY22" fmla="*/ 231059 h 1750990"/>
              <a:gd name="connsiteX23" fmla="*/ 9250680 w 9471660"/>
              <a:gd name="connsiteY23" fmla="*/ 62680 h 1750990"/>
              <a:gd name="connsiteX24" fmla="*/ 9471660 w 9471660"/>
              <a:gd name="connsiteY24" fmla="*/ 0 h 1750990"/>
              <a:gd name="connsiteX0" fmla="*/ 0 w 9471660"/>
              <a:gd name="connsiteY0" fmla="*/ 1562100 h 1643995"/>
              <a:gd name="connsiteX1" fmla="*/ 457937 w 9471660"/>
              <a:gd name="connsiteY1" fmla="*/ 1643954 h 1643995"/>
              <a:gd name="connsiteX2" fmla="*/ 762000 w 9471660"/>
              <a:gd name="connsiteY2" fmla="*/ 1573898 h 1643995"/>
              <a:gd name="connsiteX3" fmla="*/ 1009281 w 9471660"/>
              <a:gd name="connsiteY3" fmla="*/ 1623060 h 1643995"/>
              <a:gd name="connsiteX4" fmla="*/ 1334729 w 9471660"/>
              <a:gd name="connsiteY4" fmla="*/ 1274998 h 1643995"/>
              <a:gd name="connsiteX5" fmla="*/ 1795616 w 9471660"/>
              <a:gd name="connsiteY5" fmla="*/ 1160205 h 1643995"/>
              <a:gd name="connsiteX6" fmla="*/ 2143924 w 9471660"/>
              <a:gd name="connsiteY6" fmla="*/ 1206418 h 1643995"/>
              <a:gd name="connsiteX7" fmla="*/ 2396121 w 9471660"/>
              <a:gd name="connsiteY7" fmla="*/ 1148162 h 1643995"/>
              <a:gd name="connsiteX8" fmla="*/ 2677815 w 9471660"/>
              <a:gd name="connsiteY8" fmla="*/ 1095805 h 1643995"/>
              <a:gd name="connsiteX9" fmla="*/ 2948940 w 9471660"/>
              <a:gd name="connsiteY9" fmla="*/ 1120140 h 1643995"/>
              <a:gd name="connsiteX10" fmla="*/ 3512820 w 9471660"/>
              <a:gd name="connsiteY10" fmla="*/ 1120140 h 1643995"/>
              <a:gd name="connsiteX11" fmla="*/ 3939540 w 9471660"/>
              <a:gd name="connsiteY11" fmla="*/ 1112520 h 1643995"/>
              <a:gd name="connsiteX12" fmla="*/ 4305300 w 9471660"/>
              <a:gd name="connsiteY12" fmla="*/ 1127760 h 1643995"/>
              <a:gd name="connsiteX13" fmla="*/ 4754880 w 9471660"/>
              <a:gd name="connsiteY13" fmla="*/ 1074420 h 1643995"/>
              <a:gd name="connsiteX14" fmla="*/ 5181600 w 9471660"/>
              <a:gd name="connsiteY14" fmla="*/ 1013460 h 1643995"/>
              <a:gd name="connsiteX15" fmla="*/ 5455920 w 9471660"/>
              <a:gd name="connsiteY15" fmla="*/ 990600 h 1643995"/>
              <a:gd name="connsiteX16" fmla="*/ 5943600 w 9471660"/>
              <a:gd name="connsiteY16" fmla="*/ 929640 h 1643995"/>
              <a:gd name="connsiteX17" fmla="*/ 6438900 w 9471660"/>
              <a:gd name="connsiteY17" fmla="*/ 929640 h 1643995"/>
              <a:gd name="connsiteX18" fmla="*/ 6842761 w 9471660"/>
              <a:gd name="connsiteY18" fmla="*/ 680393 h 1643995"/>
              <a:gd name="connsiteX19" fmla="*/ 7362149 w 9471660"/>
              <a:gd name="connsiteY19" fmla="*/ 462116 h 1643995"/>
              <a:gd name="connsiteX20" fmla="*/ 7800668 w 9471660"/>
              <a:gd name="connsiteY20" fmla="*/ 367235 h 1643995"/>
              <a:gd name="connsiteX21" fmla="*/ 8307029 w 9471660"/>
              <a:gd name="connsiteY21" fmla="*/ 256869 h 1643995"/>
              <a:gd name="connsiteX22" fmla="*/ 8821993 w 9471660"/>
              <a:gd name="connsiteY22" fmla="*/ 231059 h 1643995"/>
              <a:gd name="connsiteX23" fmla="*/ 9250680 w 9471660"/>
              <a:gd name="connsiteY23" fmla="*/ 62680 h 1643995"/>
              <a:gd name="connsiteX24" fmla="*/ 9471660 w 9471660"/>
              <a:gd name="connsiteY24" fmla="*/ 0 h 1643995"/>
              <a:gd name="connsiteX0" fmla="*/ 0 w 9471660"/>
              <a:gd name="connsiteY0" fmla="*/ 1562100 h 1644020"/>
              <a:gd name="connsiteX1" fmla="*/ 457937 w 9471660"/>
              <a:gd name="connsiteY1" fmla="*/ 1643954 h 1644020"/>
              <a:gd name="connsiteX2" fmla="*/ 762000 w 9471660"/>
              <a:gd name="connsiteY2" fmla="*/ 1573898 h 1644020"/>
              <a:gd name="connsiteX3" fmla="*/ 1028946 w 9471660"/>
              <a:gd name="connsiteY3" fmla="*/ 1465744 h 1644020"/>
              <a:gd name="connsiteX4" fmla="*/ 1334729 w 9471660"/>
              <a:gd name="connsiteY4" fmla="*/ 1274998 h 1644020"/>
              <a:gd name="connsiteX5" fmla="*/ 1795616 w 9471660"/>
              <a:gd name="connsiteY5" fmla="*/ 1160205 h 1644020"/>
              <a:gd name="connsiteX6" fmla="*/ 2143924 w 9471660"/>
              <a:gd name="connsiteY6" fmla="*/ 1206418 h 1644020"/>
              <a:gd name="connsiteX7" fmla="*/ 2396121 w 9471660"/>
              <a:gd name="connsiteY7" fmla="*/ 1148162 h 1644020"/>
              <a:gd name="connsiteX8" fmla="*/ 2677815 w 9471660"/>
              <a:gd name="connsiteY8" fmla="*/ 1095805 h 1644020"/>
              <a:gd name="connsiteX9" fmla="*/ 2948940 w 9471660"/>
              <a:gd name="connsiteY9" fmla="*/ 1120140 h 1644020"/>
              <a:gd name="connsiteX10" fmla="*/ 3512820 w 9471660"/>
              <a:gd name="connsiteY10" fmla="*/ 1120140 h 1644020"/>
              <a:gd name="connsiteX11" fmla="*/ 3939540 w 9471660"/>
              <a:gd name="connsiteY11" fmla="*/ 1112520 h 1644020"/>
              <a:gd name="connsiteX12" fmla="*/ 4305300 w 9471660"/>
              <a:gd name="connsiteY12" fmla="*/ 1127760 h 1644020"/>
              <a:gd name="connsiteX13" fmla="*/ 4754880 w 9471660"/>
              <a:gd name="connsiteY13" fmla="*/ 1074420 h 1644020"/>
              <a:gd name="connsiteX14" fmla="*/ 5181600 w 9471660"/>
              <a:gd name="connsiteY14" fmla="*/ 1013460 h 1644020"/>
              <a:gd name="connsiteX15" fmla="*/ 5455920 w 9471660"/>
              <a:gd name="connsiteY15" fmla="*/ 990600 h 1644020"/>
              <a:gd name="connsiteX16" fmla="*/ 5943600 w 9471660"/>
              <a:gd name="connsiteY16" fmla="*/ 929640 h 1644020"/>
              <a:gd name="connsiteX17" fmla="*/ 6438900 w 9471660"/>
              <a:gd name="connsiteY17" fmla="*/ 929640 h 1644020"/>
              <a:gd name="connsiteX18" fmla="*/ 6842761 w 9471660"/>
              <a:gd name="connsiteY18" fmla="*/ 680393 h 1644020"/>
              <a:gd name="connsiteX19" fmla="*/ 7362149 w 9471660"/>
              <a:gd name="connsiteY19" fmla="*/ 462116 h 1644020"/>
              <a:gd name="connsiteX20" fmla="*/ 7800668 w 9471660"/>
              <a:gd name="connsiteY20" fmla="*/ 367235 h 1644020"/>
              <a:gd name="connsiteX21" fmla="*/ 8307029 w 9471660"/>
              <a:gd name="connsiteY21" fmla="*/ 256869 h 1644020"/>
              <a:gd name="connsiteX22" fmla="*/ 8821993 w 9471660"/>
              <a:gd name="connsiteY22" fmla="*/ 231059 h 1644020"/>
              <a:gd name="connsiteX23" fmla="*/ 9250680 w 9471660"/>
              <a:gd name="connsiteY23" fmla="*/ 62680 h 1644020"/>
              <a:gd name="connsiteX24" fmla="*/ 9471660 w 9471660"/>
              <a:gd name="connsiteY24" fmla="*/ 0 h 1644020"/>
              <a:gd name="connsiteX0" fmla="*/ 0 w 9471660"/>
              <a:gd name="connsiteY0" fmla="*/ 1562100 h 1576627"/>
              <a:gd name="connsiteX1" fmla="*/ 349782 w 9471660"/>
              <a:gd name="connsiteY1" fmla="*/ 1545632 h 1576627"/>
              <a:gd name="connsiteX2" fmla="*/ 762000 w 9471660"/>
              <a:gd name="connsiteY2" fmla="*/ 1573898 h 1576627"/>
              <a:gd name="connsiteX3" fmla="*/ 1028946 w 9471660"/>
              <a:gd name="connsiteY3" fmla="*/ 1465744 h 1576627"/>
              <a:gd name="connsiteX4" fmla="*/ 1334729 w 9471660"/>
              <a:gd name="connsiteY4" fmla="*/ 1274998 h 1576627"/>
              <a:gd name="connsiteX5" fmla="*/ 1795616 w 9471660"/>
              <a:gd name="connsiteY5" fmla="*/ 1160205 h 1576627"/>
              <a:gd name="connsiteX6" fmla="*/ 2143924 w 9471660"/>
              <a:gd name="connsiteY6" fmla="*/ 1206418 h 1576627"/>
              <a:gd name="connsiteX7" fmla="*/ 2396121 w 9471660"/>
              <a:gd name="connsiteY7" fmla="*/ 1148162 h 1576627"/>
              <a:gd name="connsiteX8" fmla="*/ 2677815 w 9471660"/>
              <a:gd name="connsiteY8" fmla="*/ 1095805 h 1576627"/>
              <a:gd name="connsiteX9" fmla="*/ 2948940 w 9471660"/>
              <a:gd name="connsiteY9" fmla="*/ 1120140 h 1576627"/>
              <a:gd name="connsiteX10" fmla="*/ 3512820 w 9471660"/>
              <a:gd name="connsiteY10" fmla="*/ 1120140 h 1576627"/>
              <a:gd name="connsiteX11" fmla="*/ 3939540 w 9471660"/>
              <a:gd name="connsiteY11" fmla="*/ 1112520 h 1576627"/>
              <a:gd name="connsiteX12" fmla="*/ 4305300 w 9471660"/>
              <a:gd name="connsiteY12" fmla="*/ 1127760 h 1576627"/>
              <a:gd name="connsiteX13" fmla="*/ 4754880 w 9471660"/>
              <a:gd name="connsiteY13" fmla="*/ 1074420 h 1576627"/>
              <a:gd name="connsiteX14" fmla="*/ 5181600 w 9471660"/>
              <a:gd name="connsiteY14" fmla="*/ 1013460 h 1576627"/>
              <a:gd name="connsiteX15" fmla="*/ 5455920 w 9471660"/>
              <a:gd name="connsiteY15" fmla="*/ 990600 h 1576627"/>
              <a:gd name="connsiteX16" fmla="*/ 5943600 w 9471660"/>
              <a:gd name="connsiteY16" fmla="*/ 929640 h 1576627"/>
              <a:gd name="connsiteX17" fmla="*/ 6438900 w 9471660"/>
              <a:gd name="connsiteY17" fmla="*/ 929640 h 1576627"/>
              <a:gd name="connsiteX18" fmla="*/ 6842761 w 9471660"/>
              <a:gd name="connsiteY18" fmla="*/ 680393 h 1576627"/>
              <a:gd name="connsiteX19" fmla="*/ 7362149 w 9471660"/>
              <a:gd name="connsiteY19" fmla="*/ 462116 h 1576627"/>
              <a:gd name="connsiteX20" fmla="*/ 7800668 w 9471660"/>
              <a:gd name="connsiteY20" fmla="*/ 367235 h 1576627"/>
              <a:gd name="connsiteX21" fmla="*/ 8307029 w 9471660"/>
              <a:gd name="connsiteY21" fmla="*/ 256869 h 1576627"/>
              <a:gd name="connsiteX22" fmla="*/ 8821993 w 9471660"/>
              <a:gd name="connsiteY22" fmla="*/ 231059 h 1576627"/>
              <a:gd name="connsiteX23" fmla="*/ 9250680 w 9471660"/>
              <a:gd name="connsiteY23" fmla="*/ 62680 h 1576627"/>
              <a:gd name="connsiteX24" fmla="*/ 9471660 w 9471660"/>
              <a:gd name="connsiteY24" fmla="*/ 0 h 157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71660" h="1576627">
                <a:moveTo>
                  <a:pt x="0" y="1562100"/>
                </a:moveTo>
                <a:cubicBezTo>
                  <a:pt x="214630" y="1568450"/>
                  <a:pt x="222782" y="1543666"/>
                  <a:pt x="349782" y="1545632"/>
                </a:cubicBezTo>
                <a:cubicBezTo>
                  <a:pt x="476782" y="1547598"/>
                  <a:pt x="648806" y="1587213"/>
                  <a:pt x="762000" y="1573898"/>
                </a:cubicBezTo>
                <a:cubicBezTo>
                  <a:pt x="875194" y="1560583"/>
                  <a:pt x="933491" y="1515561"/>
                  <a:pt x="1028946" y="1465744"/>
                </a:cubicBezTo>
                <a:cubicBezTo>
                  <a:pt x="1124401" y="1415927"/>
                  <a:pt x="1206951" y="1325921"/>
                  <a:pt x="1334729" y="1274998"/>
                </a:cubicBezTo>
                <a:cubicBezTo>
                  <a:pt x="1462507" y="1224075"/>
                  <a:pt x="1660750" y="1171635"/>
                  <a:pt x="1795616" y="1160205"/>
                </a:cubicBezTo>
                <a:cubicBezTo>
                  <a:pt x="1930482" y="1148775"/>
                  <a:pt x="2043840" y="1208425"/>
                  <a:pt x="2143924" y="1206418"/>
                </a:cubicBezTo>
                <a:cubicBezTo>
                  <a:pt x="2244008" y="1204411"/>
                  <a:pt x="2307139" y="1166598"/>
                  <a:pt x="2396121" y="1148162"/>
                </a:cubicBezTo>
                <a:cubicBezTo>
                  <a:pt x="2485103" y="1129726"/>
                  <a:pt x="2585679" y="1100475"/>
                  <a:pt x="2677815" y="1095805"/>
                </a:cubicBezTo>
                <a:cubicBezTo>
                  <a:pt x="2769951" y="1091135"/>
                  <a:pt x="2809773" y="1116084"/>
                  <a:pt x="2948940" y="1120140"/>
                </a:cubicBezTo>
                <a:cubicBezTo>
                  <a:pt x="3088107" y="1124196"/>
                  <a:pt x="3347720" y="1121410"/>
                  <a:pt x="3512820" y="1120140"/>
                </a:cubicBezTo>
                <a:cubicBezTo>
                  <a:pt x="3677920" y="1118870"/>
                  <a:pt x="3807460" y="1111250"/>
                  <a:pt x="3939540" y="1112520"/>
                </a:cubicBezTo>
                <a:cubicBezTo>
                  <a:pt x="4071620" y="1113790"/>
                  <a:pt x="4169410" y="1134110"/>
                  <a:pt x="4305300" y="1127760"/>
                </a:cubicBezTo>
                <a:cubicBezTo>
                  <a:pt x="4441190" y="1121410"/>
                  <a:pt x="4608830" y="1093470"/>
                  <a:pt x="4754880" y="1074420"/>
                </a:cubicBezTo>
                <a:cubicBezTo>
                  <a:pt x="4900930" y="1055370"/>
                  <a:pt x="5064760" y="1027430"/>
                  <a:pt x="5181600" y="1013460"/>
                </a:cubicBezTo>
                <a:cubicBezTo>
                  <a:pt x="5298440" y="999490"/>
                  <a:pt x="5328920" y="1004570"/>
                  <a:pt x="5455920" y="990600"/>
                </a:cubicBezTo>
                <a:cubicBezTo>
                  <a:pt x="5582920" y="976630"/>
                  <a:pt x="5779770" y="939800"/>
                  <a:pt x="5943600" y="929640"/>
                </a:cubicBezTo>
                <a:cubicBezTo>
                  <a:pt x="6107430" y="919480"/>
                  <a:pt x="6289040" y="971181"/>
                  <a:pt x="6438900" y="929640"/>
                </a:cubicBezTo>
                <a:cubicBezTo>
                  <a:pt x="6588760" y="888099"/>
                  <a:pt x="6688886" y="758314"/>
                  <a:pt x="6842761" y="680393"/>
                </a:cubicBezTo>
                <a:cubicBezTo>
                  <a:pt x="6996636" y="602472"/>
                  <a:pt x="7202498" y="514309"/>
                  <a:pt x="7362149" y="462116"/>
                </a:cubicBezTo>
                <a:cubicBezTo>
                  <a:pt x="7521800" y="409923"/>
                  <a:pt x="7643188" y="401443"/>
                  <a:pt x="7800668" y="367235"/>
                </a:cubicBezTo>
                <a:cubicBezTo>
                  <a:pt x="7958148" y="333027"/>
                  <a:pt x="8136808" y="279565"/>
                  <a:pt x="8307029" y="256869"/>
                </a:cubicBezTo>
                <a:cubicBezTo>
                  <a:pt x="8477250" y="234173"/>
                  <a:pt x="8664718" y="263424"/>
                  <a:pt x="8821993" y="231059"/>
                </a:cubicBezTo>
                <a:cubicBezTo>
                  <a:pt x="8979268" y="198694"/>
                  <a:pt x="9132570" y="138880"/>
                  <a:pt x="9250680" y="62680"/>
                </a:cubicBezTo>
                <a:cubicBezTo>
                  <a:pt x="9368790" y="-13520"/>
                  <a:pt x="9420225" y="57150"/>
                  <a:pt x="9471660" y="0"/>
                </a:cubicBezTo>
              </a:path>
            </a:pathLst>
          </a:custGeom>
          <a:no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TextBox 12">
            <a:extLst>
              <a:ext uri="{FF2B5EF4-FFF2-40B4-BE49-F238E27FC236}">
                <a16:creationId xmlns:a16="http://schemas.microsoft.com/office/drawing/2014/main" id="{CFAFDEAE-FCFC-4FBE-A15E-E86E830DDF56}"/>
              </a:ext>
            </a:extLst>
          </p:cNvPr>
          <p:cNvSpPr txBox="1"/>
          <p:nvPr/>
        </p:nvSpPr>
        <p:spPr>
          <a:xfrm>
            <a:off x="6663444" y="1767149"/>
            <a:ext cx="1720645" cy="369332"/>
          </a:xfrm>
          <a:prstGeom prst="rect">
            <a:avLst/>
          </a:prstGeom>
          <a:noFill/>
        </p:spPr>
        <p:txBody>
          <a:bodyPr wrap="square" rtlCol="0">
            <a:spAutoFit/>
          </a:bodyPr>
          <a:lstStyle/>
          <a:p>
            <a:pPr algn="ctr"/>
            <a:r>
              <a:rPr lang="en-US" dirty="0"/>
              <a:t>ground surface</a:t>
            </a:r>
          </a:p>
        </p:txBody>
      </p:sp>
      <p:sp>
        <p:nvSpPr>
          <p:cNvPr id="14" name="Freeform: Shape 13">
            <a:extLst>
              <a:ext uri="{FF2B5EF4-FFF2-40B4-BE49-F238E27FC236}">
                <a16:creationId xmlns:a16="http://schemas.microsoft.com/office/drawing/2014/main" id="{D1B3E5B4-3BB6-40C3-BBF2-344F3885C866}"/>
              </a:ext>
            </a:extLst>
          </p:cNvPr>
          <p:cNvSpPr/>
          <p:nvPr/>
        </p:nvSpPr>
        <p:spPr>
          <a:xfrm>
            <a:off x="-95250" y="4136414"/>
            <a:ext cx="9569982" cy="1554415"/>
          </a:xfrm>
          <a:custGeom>
            <a:avLst/>
            <a:gdLst>
              <a:gd name="connsiteX0" fmla="*/ 0 w 9471660"/>
              <a:gd name="connsiteY0" fmla="*/ 1562100 h 1633674"/>
              <a:gd name="connsiteX1" fmla="*/ 556260 w 9471660"/>
              <a:gd name="connsiteY1" fmla="*/ 1584960 h 1633674"/>
              <a:gd name="connsiteX2" fmla="*/ 762000 w 9471660"/>
              <a:gd name="connsiteY2" fmla="*/ 1623060 h 1633674"/>
              <a:gd name="connsiteX3" fmla="*/ 960120 w 9471660"/>
              <a:gd name="connsiteY3" fmla="*/ 1623060 h 1633674"/>
              <a:gd name="connsiteX4" fmla="*/ 1295400 w 9471660"/>
              <a:gd name="connsiteY4" fmla="*/ 1501140 h 1633674"/>
              <a:gd name="connsiteX5" fmla="*/ 1638300 w 9471660"/>
              <a:gd name="connsiteY5" fmla="*/ 1524000 h 1633674"/>
              <a:gd name="connsiteX6" fmla="*/ 1996440 w 9471660"/>
              <a:gd name="connsiteY6" fmla="*/ 1432560 h 1633674"/>
              <a:gd name="connsiteX7" fmla="*/ 2346960 w 9471660"/>
              <a:gd name="connsiteY7" fmla="*/ 1226820 h 1633674"/>
              <a:gd name="connsiteX8" fmla="*/ 2697480 w 9471660"/>
              <a:gd name="connsiteY8" fmla="*/ 1203960 h 1633674"/>
              <a:gd name="connsiteX9" fmla="*/ 2948940 w 9471660"/>
              <a:gd name="connsiteY9" fmla="*/ 1120140 h 1633674"/>
              <a:gd name="connsiteX10" fmla="*/ 3512820 w 9471660"/>
              <a:gd name="connsiteY10" fmla="*/ 1120140 h 1633674"/>
              <a:gd name="connsiteX11" fmla="*/ 3939540 w 9471660"/>
              <a:gd name="connsiteY11" fmla="*/ 1112520 h 1633674"/>
              <a:gd name="connsiteX12" fmla="*/ 4305300 w 9471660"/>
              <a:gd name="connsiteY12" fmla="*/ 1127760 h 1633674"/>
              <a:gd name="connsiteX13" fmla="*/ 4754880 w 9471660"/>
              <a:gd name="connsiteY13" fmla="*/ 1074420 h 1633674"/>
              <a:gd name="connsiteX14" fmla="*/ 5181600 w 9471660"/>
              <a:gd name="connsiteY14" fmla="*/ 1013460 h 1633674"/>
              <a:gd name="connsiteX15" fmla="*/ 5455920 w 9471660"/>
              <a:gd name="connsiteY15" fmla="*/ 990600 h 1633674"/>
              <a:gd name="connsiteX16" fmla="*/ 5943600 w 9471660"/>
              <a:gd name="connsiteY16" fmla="*/ 929640 h 1633674"/>
              <a:gd name="connsiteX17" fmla="*/ 6438900 w 9471660"/>
              <a:gd name="connsiteY17" fmla="*/ 929640 h 1633674"/>
              <a:gd name="connsiteX18" fmla="*/ 6842760 w 9471660"/>
              <a:gd name="connsiteY18" fmla="*/ 975360 h 1633674"/>
              <a:gd name="connsiteX19" fmla="*/ 7322820 w 9471660"/>
              <a:gd name="connsiteY19" fmla="*/ 609600 h 1633674"/>
              <a:gd name="connsiteX20" fmla="*/ 7810500 w 9471660"/>
              <a:gd name="connsiteY20" fmla="*/ 563880 h 1633674"/>
              <a:gd name="connsiteX21" fmla="*/ 8267700 w 9471660"/>
              <a:gd name="connsiteY21" fmla="*/ 571500 h 1633674"/>
              <a:gd name="connsiteX22" fmla="*/ 8763000 w 9471660"/>
              <a:gd name="connsiteY22" fmla="*/ 457200 h 1633674"/>
              <a:gd name="connsiteX23" fmla="*/ 9250680 w 9471660"/>
              <a:gd name="connsiteY23" fmla="*/ 190500 h 1633674"/>
              <a:gd name="connsiteX24" fmla="*/ 9471660 w 9471660"/>
              <a:gd name="connsiteY24" fmla="*/ 0 h 1633674"/>
              <a:gd name="connsiteX0" fmla="*/ 0 w 9471660"/>
              <a:gd name="connsiteY0" fmla="*/ 1562100 h 1627593"/>
              <a:gd name="connsiteX1" fmla="*/ 556260 w 9471660"/>
              <a:gd name="connsiteY1" fmla="*/ 1584960 h 1627593"/>
              <a:gd name="connsiteX2" fmla="*/ 762000 w 9471660"/>
              <a:gd name="connsiteY2" fmla="*/ 1623060 h 1627593"/>
              <a:gd name="connsiteX3" fmla="*/ 1028946 w 9471660"/>
              <a:gd name="connsiteY3" fmla="*/ 1613227 h 1627593"/>
              <a:gd name="connsiteX4" fmla="*/ 1295400 w 9471660"/>
              <a:gd name="connsiteY4" fmla="*/ 1501140 h 1627593"/>
              <a:gd name="connsiteX5" fmla="*/ 1638300 w 9471660"/>
              <a:gd name="connsiteY5" fmla="*/ 1524000 h 1627593"/>
              <a:gd name="connsiteX6" fmla="*/ 1996440 w 9471660"/>
              <a:gd name="connsiteY6" fmla="*/ 1432560 h 1627593"/>
              <a:gd name="connsiteX7" fmla="*/ 2346960 w 9471660"/>
              <a:gd name="connsiteY7" fmla="*/ 1226820 h 1627593"/>
              <a:gd name="connsiteX8" fmla="*/ 2697480 w 9471660"/>
              <a:gd name="connsiteY8" fmla="*/ 1203960 h 1627593"/>
              <a:gd name="connsiteX9" fmla="*/ 2948940 w 9471660"/>
              <a:gd name="connsiteY9" fmla="*/ 1120140 h 1627593"/>
              <a:gd name="connsiteX10" fmla="*/ 3512820 w 9471660"/>
              <a:gd name="connsiteY10" fmla="*/ 1120140 h 1627593"/>
              <a:gd name="connsiteX11" fmla="*/ 3939540 w 9471660"/>
              <a:gd name="connsiteY11" fmla="*/ 1112520 h 1627593"/>
              <a:gd name="connsiteX12" fmla="*/ 4305300 w 9471660"/>
              <a:gd name="connsiteY12" fmla="*/ 1127760 h 1627593"/>
              <a:gd name="connsiteX13" fmla="*/ 4754880 w 9471660"/>
              <a:gd name="connsiteY13" fmla="*/ 1074420 h 1627593"/>
              <a:gd name="connsiteX14" fmla="*/ 5181600 w 9471660"/>
              <a:gd name="connsiteY14" fmla="*/ 1013460 h 1627593"/>
              <a:gd name="connsiteX15" fmla="*/ 5455920 w 9471660"/>
              <a:gd name="connsiteY15" fmla="*/ 990600 h 1627593"/>
              <a:gd name="connsiteX16" fmla="*/ 5943600 w 9471660"/>
              <a:gd name="connsiteY16" fmla="*/ 929640 h 1627593"/>
              <a:gd name="connsiteX17" fmla="*/ 6438900 w 9471660"/>
              <a:gd name="connsiteY17" fmla="*/ 929640 h 1627593"/>
              <a:gd name="connsiteX18" fmla="*/ 6842760 w 9471660"/>
              <a:gd name="connsiteY18" fmla="*/ 975360 h 1627593"/>
              <a:gd name="connsiteX19" fmla="*/ 7322820 w 9471660"/>
              <a:gd name="connsiteY19" fmla="*/ 609600 h 1627593"/>
              <a:gd name="connsiteX20" fmla="*/ 7810500 w 9471660"/>
              <a:gd name="connsiteY20" fmla="*/ 563880 h 1627593"/>
              <a:gd name="connsiteX21" fmla="*/ 8267700 w 9471660"/>
              <a:gd name="connsiteY21" fmla="*/ 571500 h 1627593"/>
              <a:gd name="connsiteX22" fmla="*/ 8763000 w 9471660"/>
              <a:gd name="connsiteY22" fmla="*/ 457200 h 1627593"/>
              <a:gd name="connsiteX23" fmla="*/ 9250680 w 9471660"/>
              <a:gd name="connsiteY23" fmla="*/ 190500 h 1627593"/>
              <a:gd name="connsiteX24" fmla="*/ 9471660 w 9471660"/>
              <a:gd name="connsiteY24" fmla="*/ 0 h 1627593"/>
              <a:gd name="connsiteX0" fmla="*/ 0 w 9471660"/>
              <a:gd name="connsiteY0" fmla="*/ 1562100 h 1630327"/>
              <a:gd name="connsiteX1" fmla="*/ 320285 w 9471660"/>
              <a:gd name="connsiteY1" fmla="*/ 1545631 h 1630327"/>
              <a:gd name="connsiteX2" fmla="*/ 762000 w 9471660"/>
              <a:gd name="connsiteY2" fmla="*/ 1623060 h 1630327"/>
              <a:gd name="connsiteX3" fmla="*/ 1028946 w 9471660"/>
              <a:gd name="connsiteY3" fmla="*/ 1613227 h 1630327"/>
              <a:gd name="connsiteX4" fmla="*/ 1295400 w 9471660"/>
              <a:gd name="connsiteY4" fmla="*/ 1501140 h 1630327"/>
              <a:gd name="connsiteX5" fmla="*/ 1638300 w 9471660"/>
              <a:gd name="connsiteY5" fmla="*/ 1524000 h 1630327"/>
              <a:gd name="connsiteX6" fmla="*/ 1996440 w 9471660"/>
              <a:gd name="connsiteY6" fmla="*/ 1432560 h 1630327"/>
              <a:gd name="connsiteX7" fmla="*/ 2346960 w 9471660"/>
              <a:gd name="connsiteY7" fmla="*/ 1226820 h 1630327"/>
              <a:gd name="connsiteX8" fmla="*/ 2697480 w 9471660"/>
              <a:gd name="connsiteY8" fmla="*/ 1203960 h 1630327"/>
              <a:gd name="connsiteX9" fmla="*/ 2948940 w 9471660"/>
              <a:gd name="connsiteY9" fmla="*/ 1120140 h 1630327"/>
              <a:gd name="connsiteX10" fmla="*/ 3512820 w 9471660"/>
              <a:gd name="connsiteY10" fmla="*/ 1120140 h 1630327"/>
              <a:gd name="connsiteX11" fmla="*/ 3939540 w 9471660"/>
              <a:gd name="connsiteY11" fmla="*/ 1112520 h 1630327"/>
              <a:gd name="connsiteX12" fmla="*/ 4305300 w 9471660"/>
              <a:gd name="connsiteY12" fmla="*/ 1127760 h 1630327"/>
              <a:gd name="connsiteX13" fmla="*/ 4754880 w 9471660"/>
              <a:gd name="connsiteY13" fmla="*/ 1074420 h 1630327"/>
              <a:gd name="connsiteX14" fmla="*/ 5181600 w 9471660"/>
              <a:gd name="connsiteY14" fmla="*/ 1013460 h 1630327"/>
              <a:gd name="connsiteX15" fmla="*/ 5455920 w 9471660"/>
              <a:gd name="connsiteY15" fmla="*/ 990600 h 1630327"/>
              <a:gd name="connsiteX16" fmla="*/ 5943600 w 9471660"/>
              <a:gd name="connsiteY16" fmla="*/ 929640 h 1630327"/>
              <a:gd name="connsiteX17" fmla="*/ 6438900 w 9471660"/>
              <a:gd name="connsiteY17" fmla="*/ 929640 h 1630327"/>
              <a:gd name="connsiteX18" fmla="*/ 6842760 w 9471660"/>
              <a:gd name="connsiteY18" fmla="*/ 975360 h 1630327"/>
              <a:gd name="connsiteX19" fmla="*/ 7322820 w 9471660"/>
              <a:gd name="connsiteY19" fmla="*/ 609600 h 1630327"/>
              <a:gd name="connsiteX20" fmla="*/ 7810500 w 9471660"/>
              <a:gd name="connsiteY20" fmla="*/ 563880 h 1630327"/>
              <a:gd name="connsiteX21" fmla="*/ 8267700 w 9471660"/>
              <a:gd name="connsiteY21" fmla="*/ 571500 h 1630327"/>
              <a:gd name="connsiteX22" fmla="*/ 8763000 w 9471660"/>
              <a:gd name="connsiteY22" fmla="*/ 457200 h 1630327"/>
              <a:gd name="connsiteX23" fmla="*/ 9250680 w 9471660"/>
              <a:gd name="connsiteY23" fmla="*/ 190500 h 1630327"/>
              <a:gd name="connsiteX24" fmla="*/ 9471660 w 9471660"/>
              <a:gd name="connsiteY24" fmla="*/ 0 h 1630327"/>
              <a:gd name="connsiteX0" fmla="*/ 0 w 9471660"/>
              <a:gd name="connsiteY0" fmla="*/ 1562100 h 1613357"/>
              <a:gd name="connsiteX1" fmla="*/ 320285 w 9471660"/>
              <a:gd name="connsiteY1" fmla="*/ 1545631 h 1613357"/>
              <a:gd name="connsiteX2" fmla="*/ 820994 w 9471660"/>
              <a:gd name="connsiteY2" fmla="*/ 1475576 h 1613357"/>
              <a:gd name="connsiteX3" fmla="*/ 1028946 w 9471660"/>
              <a:gd name="connsiteY3" fmla="*/ 1613227 h 1613357"/>
              <a:gd name="connsiteX4" fmla="*/ 1295400 w 9471660"/>
              <a:gd name="connsiteY4" fmla="*/ 1501140 h 1613357"/>
              <a:gd name="connsiteX5" fmla="*/ 1638300 w 9471660"/>
              <a:gd name="connsiteY5" fmla="*/ 1524000 h 1613357"/>
              <a:gd name="connsiteX6" fmla="*/ 1996440 w 9471660"/>
              <a:gd name="connsiteY6" fmla="*/ 1432560 h 1613357"/>
              <a:gd name="connsiteX7" fmla="*/ 2346960 w 9471660"/>
              <a:gd name="connsiteY7" fmla="*/ 1226820 h 1613357"/>
              <a:gd name="connsiteX8" fmla="*/ 2697480 w 9471660"/>
              <a:gd name="connsiteY8" fmla="*/ 1203960 h 1613357"/>
              <a:gd name="connsiteX9" fmla="*/ 2948940 w 9471660"/>
              <a:gd name="connsiteY9" fmla="*/ 1120140 h 1613357"/>
              <a:gd name="connsiteX10" fmla="*/ 3512820 w 9471660"/>
              <a:gd name="connsiteY10" fmla="*/ 1120140 h 1613357"/>
              <a:gd name="connsiteX11" fmla="*/ 3939540 w 9471660"/>
              <a:gd name="connsiteY11" fmla="*/ 1112520 h 1613357"/>
              <a:gd name="connsiteX12" fmla="*/ 4305300 w 9471660"/>
              <a:gd name="connsiteY12" fmla="*/ 1127760 h 1613357"/>
              <a:gd name="connsiteX13" fmla="*/ 4754880 w 9471660"/>
              <a:gd name="connsiteY13" fmla="*/ 1074420 h 1613357"/>
              <a:gd name="connsiteX14" fmla="*/ 5181600 w 9471660"/>
              <a:gd name="connsiteY14" fmla="*/ 1013460 h 1613357"/>
              <a:gd name="connsiteX15" fmla="*/ 5455920 w 9471660"/>
              <a:gd name="connsiteY15" fmla="*/ 990600 h 1613357"/>
              <a:gd name="connsiteX16" fmla="*/ 5943600 w 9471660"/>
              <a:gd name="connsiteY16" fmla="*/ 929640 h 1613357"/>
              <a:gd name="connsiteX17" fmla="*/ 6438900 w 9471660"/>
              <a:gd name="connsiteY17" fmla="*/ 929640 h 1613357"/>
              <a:gd name="connsiteX18" fmla="*/ 6842760 w 9471660"/>
              <a:gd name="connsiteY18" fmla="*/ 975360 h 1613357"/>
              <a:gd name="connsiteX19" fmla="*/ 7322820 w 9471660"/>
              <a:gd name="connsiteY19" fmla="*/ 609600 h 1613357"/>
              <a:gd name="connsiteX20" fmla="*/ 7810500 w 9471660"/>
              <a:gd name="connsiteY20" fmla="*/ 563880 h 1613357"/>
              <a:gd name="connsiteX21" fmla="*/ 8267700 w 9471660"/>
              <a:gd name="connsiteY21" fmla="*/ 571500 h 1613357"/>
              <a:gd name="connsiteX22" fmla="*/ 8763000 w 9471660"/>
              <a:gd name="connsiteY22" fmla="*/ 457200 h 1613357"/>
              <a:gd name="connsiteX23" fmla="*/ 9250680 w 9471660"/>
              <a:gd name="connsiteY23" fmla="*/ 190500 h 1613357"/>
              <a:gd name="connsiteX24" fmla="*/ 9471660 w 9471660"/>
              <a:gd name="connsiteY24" fmla="*/ 0 h 1613357"/>
              <a:gd name="connsiteX0" fmla="*/ 0 w 9471660"/>
              <a:gd name="connsiteY0" fmla="*/ 1562100 h 1564247"/>
              <a:gd name="connsiteX1" fmla="*/ 320285 w 9471660"/>
              <a:gd name="connsiteY1" fmla="*/ 1545631 h 1564247"/>
              <a:gd name="connsiteX2" fmla="*/ 820994 w 9471660"/>
              <a:gd name="connsiteY2" fmla="*/ 1475576 h 1564247"/>
              <a:gd name="connsiteX3" fmla="*/ 1146934 w 9471660"/>
              <a:gd name="connsiteY3" fmla="*/ 1554233 h 1564247"/>
              <a:gd name="connsiteX4" fmla="*/ 1295400 w 9471660"/>
              <a:gd name="connsiteY4" fmla="*/ 1501140 h 1564247"/>
              <a:gd name="connsiteX5" fmla="*/ 1638300 w 9471660"/>
              <a:gd name="connsiteY5" fmla="*/ 1524000 h 1564247"/>
              <a:gd name="connsiteX6" fmla="*/ 1996440 w 9471660"/>
              <a:gd name="connsiteY6" fmla="*/ 1432560 h 1564247"/>
              <a:gd name="connsiteX7" fmla="*/ 2346960 w 9471660"/>
              <a:gd name="connsiteY7" fmla="*/ 1226820 h 1564247"/>
              <a:gd name="connsiteX8" fmla="*/ 2697480 w 9471660"/>
              <a:gd name="connsiteY8" fmla="*/ 1203960 h 1564247"/>
              <a:gd name="connsiteX9" fmla="*/ 2948940 w 9471660"/>
              <a:gd name="connsiteY9" fmla="*/ 1120140 h 1564247"/>
              <a:gd name="connsiteX10" fmla="*/ 3512820 w 9471660"/>
              <a:gd name="connsiteY10" fmla="*/ 1120140 h 1564247"/>
              <a:gd name="connsiteX11" fmla="*/ 3939540 w 9471660"/>
              <a:gd name="connsiteY11" fmla="*/ 1112520 h 1564247"/>
              <a:gd name="connsiteX12" fmla="*/ 4305300 w 9471660"/>
              <a:gd name="connsiteY12" fmla="*/ 1127760 h 1564247"/>
              <a:gd name="connsiteX13" fmla="*/ 4754880 w 9471660"/>
              <a:gd name="connsiteY13" fmla="*/ 1074420 h 1564247"/>
              <a:gd name="connsiteX14" fmla="*/ 5181600 w 9471660"/>
              <a:gd name="connsiteY14" fmla="*/ 1013460 h 1564247"/>
              <a:gd name="connsiteX15" fmla="*/ 5455920 w 9471660"/>
              <a:gd name="connsiteY15" fmla="*/ 990600 h 1564247"/>
              <a:gd name="connsiteX16" fmla="*/ 5943600 w 9471660"/>
              <a:gd name="connsiteY16" fmla="*/ 929640 h 1564247"/>
              <a:gd name="connsiteX17" fmla="*/ 6438900 w 9471660"/>
              <a:gd name="connsiteY17" fmla="*/ 929640 h 1564247"/>
              <a:gd name="connsiteX18" fmla="*/ 6842760 w 9471660"/>
              <a:gd name="connsiteY18" fmla="*/ 975360 h 1564247"/>
              <a:gd name="connsiteX19" fmla="*/ 7322820 w 9471660"/>
              <a:gd name="connsiteY19" fmla="*/ 609600 h 1564247"/>
              <a:gd name="connsiteX20" fmla="*/ 7810500 w 9471660"/>
              <a:gd name="connsiteY20" fmla="*/ 563880 h 1564247"/>
              <a:gd name="connsiteX21" fmla="*/ 8267700 w 9471660"/>
              <a:gd name="connsiteY21" fmla="*/ 571500 h 1564247"/>
              <a:gd name="connsiteX22" fmla="*/ 8763000 w 9471660"/>
              <a:gd name="connsiteY22" fmla="*/ 457200 h 1564247"/>
              <a:gd name="connsiteX23" fmla="*/ 9250680 w 9471660"/>
              <a:gd name="connsiteY23" fmla="*/ 190500 h 1564247"/>
              <a:gd name="connsiteX24" fmla="*/ 9471660 w 9471660"/>
              <a:gd name="connsiteY24" fmla="*/ 0 h 1564247"/>
              <a:gd name="connsiteX0" fmla="*/ 0 w 9471660"/>
              <a:gd name="connsiteY0" fmla="*/ 1562100 h 1564247"/>
              <a:gd name="connsiteX1" fmla="*/ 320285 w 9471660"/>
              <a:gd name="connsiteY1" fmla="*/ 1545631 h 1564247"/>
              <a:gd name="connsiteX2" fmla="*/ 820994 w 9471660"/>
              <a:gd name="connsiteY2" fmla="*/ 1475576 h 1564247"/>
              <a:gd name="connsiteX3" fmla="*/ 1146934 w 9471660"/>
              <a:gd name="connsiteY3" fmla="*/ 1554233 h 1564247"/>
              <a:gd name="connsiteX4" fmla="*/ 1295400 w 9471660"/>
              <a:gd name="connsiteY4" fmla="*/ 1501140 h 1564247"/>
              <a:gd name="connsiteX5" fmla="*/ 1736622 w 9471660"/>
              <a:gd name="connsiteY5" fmla="*/ 1366683 h 1564247"/>
              <a:gd name="connsiteX6" fmla="*/ 1996440 w 9471660"/>
              <a:gd name="connsiteY6" fmla="*/ 1432560 h 1564247"/>
              <a:gd name="connsiteX7" fmla="*/ 2346960 w 9471660"/>
              <a:gd name="connsiteY7" fmla="*/ 1226820 h 1564247"/>
              <a:gd name="connsiteX8" fmla="*/ 2697480 w 9471660"/>
              <a:gd name="connsiteY8" fmla="*/ 1203960 h 1564247"/>
              <a:gd name="connsiteX9" fmla="*/ 2948940 w 9471660"/>
              <a:gd name="connsiteY9" fmla="*/ 1120140 h 1564247"/>
              <a:gd name="connsiteX10" fmla="*/ 3512820 w 9471660"/>
              <a:gd name="connsiteY10" fmla="*/ 1120140 h 1564247"/>
              <a:gd name="connsiteX11" fmla="*/ 3939540 w 9471660"/>
              <a:gd name="connsiteY11" fmla="*/ 1112520 h 1564247"/>
              <a:gd name="connsiteX12" fmla="*/ 4305300 w 9471660"/>
              <a:gd name="connsiteY12" fmla="*/ 1127760 h 1564247"/>
              <a:gd name="connsiteX13" fmla="*/ 4754880 w 9471660"/>
              <a:gd name="connsiteY13" fmla="*/ 1074420 h 1564247"/>
              <a:gd name="connsiteX14" fmla="*/ 5181600 w 9471660"/>
              <a:gd name="connsiteY14" fmla="*/ 1013460 h 1564247"/>
              <a:gd name="connsiteX15" fmla="*/ 5455920 w 9471660"/>
              <a:gd name="connsiteY15" fmla="*/ 990600 h 1564247"/>
              <a:gd name="connsiteX16" fmla="*/ 5943600 w 9471660"/>
              <a:gd name="connsiteY16" fmla="*/ 929640 h 1564247"/>
              <a:gd name="connsiteX17" fmla="*/ 6438900 w 9471660"/>
              <a:gd name="connsiteY17" fmla="*/ 929640 h 1564247"/>
              <a:gd name="connsiteX18" fmla="*/ 6842760 w 9471660"/>
              <a:gd name="connsiteY18" fmla="*/ 975360 h 1564247"/>
              <a:gd name="connsiteX19" fmla="*/ 7322820 w 9471660"/>
              <a:gd name="connsiteY19" fmla="*/ 609600 h 1564247"/>
              <a:gd name="connsiteX20" fmla="*/ 7810500 w 9471660"/>
              <a:gd name="connsiteY20" fmla="*/ 563880 h 1564247"/>
              <a:gd name="connsiteX21" fmla="*/ 8267700 w 9471660"/>
              <a:gd name="connsiteY21" fmla="*/ 571500 h 1564247"/>
              <a:gd name="connsiteX22" fmla="*/ 8763000 w 9471660"/>
              <a:gd name="connsiteY22" fmla="*/ 457200 h 1564247"/>
              <a:gd name="connsiteX23" fmla="*/ 9250680 w 9471660"/>
              <a:gd name="connsiteY23" fmla="*/ 190500 h 1564247"/>
              <a:gd name="connsiteX24" fmla="*/ 9471660 w 9471660"/>
              <a:gd name="connsiteY24" fmla="*/ 0 h 1564247"/>
              <a:gd name="connsiteX0" fmla="*/ 0 w 9471660"/>
              <a:gd name="connsiteY0" fmla="*/ 1562100 h 1564247"/>
              <a:gd name="connsiteX1" fmla="*/ 320285 w 9471660"/>
              <a:gd name="connsiteY1" fmla="*/ 1545631 h 1564247"/>
              <a:gd name="connsiteX2" fmla="*/ 820994 w 9471660"/>
              <a:gd name="connsiteY2" fmla="*/ 1475576 h 1564247"/>
              <a:gd name="connsiteX3" fmla="*/ 1146934 w 9471660"/>
              <a:gd name="connsiteY3" fmla="*/ 1554233 h 1564247"/>
              <a:gd name="connsiteX4" fmla="*/ 1295400 w 9471660"/>
              <a:gd name="connsiteY4" fmla="*/ 1501140 h 1564247"/>
              <a:gd name="connsiteX5" fmla="*/ 1736622 w 9471660"/>
              <a:gd name="connsiteY5" fmla="*/ 1366683 h 1564247"/>
              <a:gd name="connsiteX6" fmla="*/ 2094762 w 9471660"/>
              <a:gd name="connsiteY6" fmla="*/ 1285076 h 1564247"/>
              <a:gd name="connsiteX7" fmla="*/ 2346960 w 9471660"/>
              <a:gd name="connsiteY7" fmla="*/ 1226820 h 1564247"/>
              <a:gd name="connsiteX8" fmla="*/ 2697480 w 9471660"/>
              <a:gd name="connsiteY8" fmla="*/ 1203960 h 1564247"/>
              <a:gd name="connsiteX9" fmla="*/ 2948940 w 9471660"/>
              <a:gd name="connsiteY9" fmla="*/ 1120140 h 1564247"/>
              <a:gd name="connsiteX10" fmla="*/ 3512820 w 9471660"/>
              <a:gd name="connsiteY10" fmla="*/ 1120140 h 1564247"/>
              <a:gd name="connsiteX11" fmla="*/ 3939540 w 9471660"/>
              <a:gd name="connsiteY11" fmla="*/ 1112520 h 1564247"/>
              <a:gd name="connsiteX12" fmla="*/ 4305300 w 9471660"/>
              <a:gd name="connsiteY12" fmla="*/ 1127760 h 1564247"/>
              <a:gd name="connsiteX13" fmla="*/ 4754880 w 9471660"/>
              <a:gd name="connsiteY13" fmla="*/ 1074420 h 1564247"/>
              <a:gd name="connsiteX14" fmla="*/ 5181600 w 9471660"/>
              <a:gd name="connsiteY14" fmla="*/ 1013460 h 1564247"/>
              <a:gd name="connsiteX15" fmla="*/ 5455920 w 9471660"/>
              <a:gd name="connsiteY15" fmla="*/ 990600 h 1564247"/>
              <a:gd name="connsiteX16" fmla="*/ 5943600 w 9471660"/>
              <a:gd name="connsiteY16" fmla="*/ 929640 h 1564247"/>
              <a:gd name="connsiteX17" fmla="*/ 6438900 w 9471660"/>
              <a:gd name="connsiteY17" fmla="*/ 929640 h 1564247"/>
              <a:gd name="connsiteX18" fmla="*/ 6842760 w 9471660"/>
              <a:gd name="connsiteY18" fmla="*/ 975360 h 1564247"/>
              <a:gd name="connsiteX19" fmla="*/ 7322820 w 9471660"/>
              <a:gd name="connsiteY19" fmla="*/ 609600 h 1564247"/>
              <a:gd name="connsiteX20" fmla="*/ 7810500 w 9471660"/>
              <a:gd name="connsiteY20" fmla="*/ 563880 h 1564247"/>
              <a:gd name="connsiteX21" fmla="*/ 8267700 w 9471660"/>
              <a:gd name="connsiteY21" fmla="*/ 571500 h 1564247"/>
              <a:gd name="connsiteX22" fmla="*/ 8763000 w 9471660"/>
              <a:gd name="connsiteY22" fmla="*/ 457200 h 1564247"/>
              <a:gd name="connsiteX23" fmla="*/ 9250680 w 9471660"/>
              <a:gd name="connsiteY23" fmla="*/ 190500 h 1564247"/>
              <a:gd name="connsiteX24" fmla="*/ 9471660 w 9471660"/>
              <a:gd name="connsiteY24" fmla="*/ 0 h 1564247"/>
              <a:gd name="connsiteX0" fmla="*/ 0 w 9471660"/>
              <a:gd name="connsiteY0" fmla="*/ 1562100 h 1564247"/>
              <a:gd name="connsiteX1" fmla="*/ 320285 w 9471660"/>
              <a:gd name="connsiteY1" fmla="*/ 1545631 h 1564247"/>
              <a:gd name="connsiteX2" fmla="*/ 820994 w 9471660"/>
              <a:gd name="connsiteY2" fmla="*/ 1475576 h 1564247"/>
              <a:gd name="connsiteX3" fmla="*/ 1146934 w 9471660"/>
              <a:gd name="connsiteY3" fmla="*/ 1554233 h 1564247"/>
              <a:gd name="connsiteX4" fmla="*/ 1295400 w 9471660"/>
              <a:gd name="connsiteY4" fmla="*/ 1501140 h 1564247"/>
              <a:gd name="connsiteX5" fmla="*/ 1736622 w 9471660"/>
              <a:gd name="connsiteY5" fmla="*/ 1366683 h 1564247"/>
              <a:gd name="connsiteX6" fmla="*/ 2094762 w 9471660"/>
              <a:gd name="connsiteY6" fmla="*/ 1285076 h 1564247"/>
              <a:gd name="connsiteX7" fmla="*/ 2435451 w 9471660"/>
              <a:gd name="connsiteY7" fmla="*/ 1325142 h 1564247"/>
              <a:gd name="connsiteX8" fmla="*/ 2697480 w 9471660"/>
              <a:gd name="connsiteY8" fmla="*/ 1203960 h 1564247"/>
              <a:gd name="connsiteX9" fmla="*/ 2948940 w 9471660"/>
              <a:gd name="connsiteY9" fmla="*/ 1120140 h 1564247"/>
              <a:gd name="connsiteX10" fmla="*/ 3512820 w 9471660"/>
              <a:gd name="connsiteY10" fmla="*/ 1120140 h 1564247"/>
              <a:gd name="connsiteX11" fmla="*/ 3939540 w 9471660"/>
              <a:gd name="connsiteY11" fmla="*/ 1112520 h 1564247"/>
              <a:gd name="connsiteX12" fmla="*/ 4305300 w 9471660"/>
              <a:gd name="connsiteY12" fmla="*/ 1127760 h 1564247"/>
              <a:gd name="connsiteX13" fmla="*/ 4754880 w 9471660"/>
              <a:gd name="connsiteY13" fmla="*/ 1074420 h 1564247"/>
              <a:gd name="connsiteX14" fmla="*/ 5181600 w 9471660"/>
              <a:gd name="connsiteY14" fmla="*/ 1013460 h 1564247"/>
              <a:gd name="connsiteX15" fmla="*/ 5455920 w 9471660"/>
              <a:gd name="connsiteY15" fmla="*/ 990600 h 1564247"/>
              <a:gd name="connsiteX16" fmla="*/ 5943600 w 9471660"/>
              <a:gd name="connsiteY16" fmla="*/ 929640 h 1564247"/>
              <a:gd name="connsiteX17" fmla="*/ 6438900 w 9471660"/>
              <a:gd name="connsiteY17" fmla="*/ 929640 h 1564247"/>
              <a:gd name="connsiteX18" fmla="*/ 6842760 w 9471660"/>
              <a:gd name="connsiteY18" fmla="*/ 975360 h 1564247"/>
              <a:gd name="connsiteX19" fmla="*/ 7322820 w 9471660"/>
              <a:gd name="connsiteY19" fmla="*/ 609600 h 1564247"/>
              <a:gd name="connsiteX20" fmla="*/ 7810500 w 9471660"/>
              <a:gd name="connsiteY20" fmla="*/ 563880 h 1564247"/>
              <a:gd name="connsiteX21" fmla="*/ 8267700 w 9471660"/>
              <a:gd name="connsiteY21" fmla="*/ 571500 h 1564247"/>
              <a:gd name="connsiteX22" fmla="*/ 8763000 w 9471660"/>
              <a:gd name="connsiteY22" fmla="*/ 457200 h 1564247"/>
              <a:gd name="connsiteX23" fmla="*/ 9250680 w 9471660"/>
              <a:gd name="connsiteY23" fmla="*/ 190500 h 1564247"/>
              <a:gd name="connsiteX24" fmla="*/ 9471660 w 9471660"/>
              <a:gd name="connsiteY24" fmla="*/ 0 h 1564247"/>
              <a:gd name="connsiteX0" fmla="*/ 0 w 9471660"/>
              <a:gd name="connsiteY0" fmla="*/ 1562100 h 1564247"/>
              <a:gd name="connsiteX1" fmla="*/ 320285 w 9471660"/>
              <a:gd name="connsiteY1" fmla="*/ 1545631 h 1564247"/>
              <a:gd name="connsiteX2" fmla="*/ 820994 w 9471660"/>
              <a:gd name="connsiteY2" fmla="*/ 1475576 h 1564247"/>
              <a:gd name="connsiteX3" fmla="*/ 1146934 w 9471660"/>
              <a:gd name="connsiteY3" fmla="*/ 1554233 h 1564247"/>
              <a:gd name="connsiteX4" fmla="*/ 1295400 w 9471660"/>
              <a:gd name="connsiteY4" fmla="*/ 1501140 h 1564247"/>
              <a:gd name="connsiteX5" fmla="*/ 1736622 w 9471660"/>
              <a:gd name="connsiteY5" fmla="*/ 1366683 h 1564247"/>
              <a:gd name="connsiteX6" fmla="*/ 2094762 w 9471660"/>
              <a:gd name="connsiteY6" fmla="*/ 1285076 h 1564247"/>
              <a:gd name="connsiteX7" fmla="*/ 2435451 w 9471660"/>
              <a:gd name="connsiteY7" fmla="*/ 1325142 h 1564247"/>
              <a:gd name="connsiteX8" fmla="*/ 2825300 w 9471660"/>
              <a:gd name="connsiteY8" fmla="*/ 1243289 h 1564247"/>
              <a:gd name="connsiteX9" fmla="*/ 2948940 w 9471660"/>
              <a:gd name="connsiteY9" fmla="*/ 1120140 h 1564247"/>
              <a:gd name="connsiteX10" fmla="*/ 3512820 w 9471660"/>
              <a:gd name="connsiteY10" fmla="*/ 1120140 h 1564247"/>
              <a:gd name="connsiteX11" fmla="*/ 3939540 w 9471660"/>
              <a:gd name="connsiteY11" fmla="*/ 1112520 h 1564247"/>
              <a:gd name="connsiteX12" fmla="*/ 4305300 w 9471660"/>
              <a:gd name="connsiteY12" fmla="*/ 1127760 h 1564247"/>
              <a:gd name="connsiteX13" fmla="*/ 4754880 w 9471660"/>
              <a:gd name="connsiteY13" fmla="*/ 1074420 h 1564247"/>
              <a:gd name="connsiteX14" fmla="*/ 5181600 w 9471660"/>
              <a:gd name="connsiteY14" fmla="*/ 1013460 h 1564247"/>
              <a:gd name="connsiteX15" fmla="*/ 5455920 w 9471660"/>
              <a:gd name="connsiteY15" fmla="*/ 990600 h 1564247"/>
              <a:gd name="connsiteX16" fmla="*/ 5943600 w 9471660"/>
              <a:gd name="connsiteY16" fmla="*/ 929640 h 1564247"/>
              <a:gd name="connsiteX17" fmla="*/ 6438900 w 9471660"/>
              <a:gd name="connsiteY17" fmla="*/ 929640 h 1564247"/>
              <a:gd name="connsiteX18" fmla="*/ 6842760 w 9471660"/>
              <a:gd name="connsiteY18" fmla="*/ 975360 h 1564247"/>
              <a:gd name="connsiteX19" fmla="*/ 7322820 w 9471660"/>
              <a:gd name="connsiteY19" fmla="*/ 609600 h 1564247"/>
              <a:gd name="connsiteX20" fmla="*/ 7810500 w 9471660"/>
              <a:gd name="connsiteY20" fmla="*/ 563880 h 1564247"/>
              <a:gd name="connsiteX21" fmla="*/ 8267700 w 9471660"/>
              <a:gd name="connsiteY21" fmla="*/ 571500 h 1564247"/>
              <a:gd name="connsiteX22" fmla="*/ 8763000 w 9471660"/>
              <a:gd name="connsiteY22" fmla="*/ 457200 h 1564247"/>
              <a:gd name="connsiteX23" fmla="*/ 9250680 w 9471660"/>
              <a:gd name="connsiteY23" fmla="*/ 190500 h 1564247"/>
              <a:gd name="connsiteX24" fmla="*/ 9471660 w 9471660"/>
              <a:gd name="connsiteY24" fmla="*/ 0 h 1564247"/>
              <a:gd name="connsiteX0" fmla="*/ 0 w 9471660"/>
              <a:gd name="connsiteY0" fmla="*/ 1562100 h 1564247"/>
              <a:gd name="connsiteX1" fmla="*/ 320285 w 9471660"/>
              <a:gd name="connsiteY1" fmla="*/ 1545631 h 1564247"/>
              <a:gd name="connsiteX2" fmla="*/ 820994 w 9471660"/>
              <a:gd name="connsiteY2" fmla="*/ 1475576 h 1564247"/>
              <a:gd name="connsiteX3" fmla="*/ 1146934 w 9471660"/>
              <a:gd name="connsiteY3" fmla="*/ 1554233 h 1564247"/>
              <a:gd name="connsiteX4" fmla="*/ 1295400 w 9471660"/>
              <a:gd name="connsiteY4" fmla="*/ 1501140 h 1564247"/>
              <a:gd name="connsiteX5" fmla="*/ 1736622 w 9471660"/>
              <a:gd name="connsiteY5" fmla="*/ 1366683 h 1564247"/>
              <a:gd name="connsiteX6" fmla="*/ 2094762 w 9471660"/>
              <a:gd name="connsiteY6" fmla="*/ 1285076 h 1564247"/>
              <a:gd name="connsiteX7" fmla="*/ 2435451 w 9471660"/>
              <a:gd name="connsiteY7" fmla="*/ 1325142 h 1564247"/>
              <a:gd name="connsiteX8" fmla="*/ 2825300 w 9471660"/>
              <a:gd name="connsiteY8" fmla="*/ 1243289 h 1564247"/>
              <a:gd name="connsiteX9" fmla="*/ 3175082 w 9471660"/>
              <a:gd name="connsiteY9" fmla="*/ 1080811 h 1564247"/>
              <a:gd name="connsiteX10" fmla="*/ 3512820 w 9471660"/>
              <a:gd name="connsiteY10" fmla="*/ 1120140 h 1564247"/>
              <a:gd name="connsiteX11" fmla="*/ 3939540 w 9471660"/>
              <a:gd name="connsiteY11" fmla="*/ 1112520 h 1564247"/>
              <a:gd name="connsiteX12" fmla="*/ 4305300 w 9471660"/>
              <a:gd name="connsiteY12" fmla="*/ 1127760 h 1564247"/>
              <a:gd name="connsiteX13" fmla="*/ 4754880 w 9471660"/>
              <a:gd name="connsiteY13" fmla="*/ 1074420 h 1564247"/>
              <a:gd name="connsiteX14" fmla="*/ 5181600 w 9471660"/>
              <a:gd name="connsiteY14" fmla="*/ 1013460 h 1564247"/>
              <a:gd name="connsiteX15" fmla="*/ 5455920 w 9471660"/>
              <a:gd name="connsiteY15" fmla="*/ 990600 h 1564247"/>
              <a:gd name="connsiteX16" fmla="*/ 5943600 w 9471660"/>
              <a:gd name="connsiteY16" fmla="*/ 929640 h 1564247"/>
              <a:gd name="connsiteX17" fmla="*/ 6438900 w 9471660"/>
              <a:gd name="connsiteY17" fmla="*/ 929640 h 1564247"/>
              <a:gd name="connsiteX18" fmla="*/ 6842760 w 9471660"/>
              <a:gd name="connsiteY18" fmla="*/ 975360 h 1564247"/>
              <a:gd name="connsiteX19" fmla="*/ 7322820 w 9471660"/>
              <a:gd name="connsiteY19" fmla="*/ 609600 h 1564247"/>
              <a:gd name="connsiteX20" fmla="*/ 7810500 w 9471660"/>
              <a:gd name="connsiteY20" fmla="*/ 563880 h 1564247"/>
              <a:gd name="connsiteX21" fmla="*/ 8267700 w 9471660"/>
              <a:gd name="connsiteY21" fmla="*/ 571500 h 1564247"/>
              <a:gd name="connsiteX22" fmla="*/ 8763000 w 9471660"/>
              <a:gd name="connsiteY22" fmla="*/ 457200 h 1564247"/>
              <a:gd name="connsiteX23" fmla="*/ 9250680 w 9471660"/>
              <a:gd name="connsiteY23" fmla="*/ 190500 h 1564247"/>
              <a:gd name="connsiteX24" fmla="*/ 9471660 w 9471660"/>
              <a:gd name="connsiteY24" fmla="*/ 0 h 1564247"/>
              <a:gd name="connsiteX0" fmla="*/ 0 w 9471660"/>
              <a:gd name="connsiteY0" fmla="*/ 1562100 h 1564247"/>
              <a:gd name="connsiteX1" fmla="*/ 320285 w 9471660"/>
              <a:gd name="connsiteY1" fmla="*/ 1545631 h 1564247"/>
              <a:gd name="connsiteX2" fmla="*/ 820994 w 9471660"/>
              <a:gd name="connsiteY2" fmla="*/ 1475576 h 1564247"/>
              <a:gd name="connsiteX3" fmla="*/ 1146934 w 9471660"/>
              <a:gd name="connsiteY3" fmla="*/ 1554233 h 1564247"/>
              <a:gd name="connsiteX4" fmla="*/ 1295400 w 9471660"/>
              <a:gd name="connsiteY4" fmla="*/ 1501140 h 1564247"/>
              <a:gd name="connsiteX5" fmla="*/ 1736622 w 9471660"/>
              <a:gd name="connsiteY5" fmla="*/ 1366683 h 1564247"/>
              <a:gd name="connsiteX6" fmla="*/ 2094762 w 9471660"/>
              <a:gd name="connsiteY6" fmla="*/ 1285076 h 1564247"/>
              <a:gd name="connsiteX7" fmla="*/ 2435451 w 9471660"/>
              <a:gd name="connsiteY7" fmla="*/ 1325142 h 1564247"/>
              <a:gd name="connsiteX8" fmla="*/ 2825300 w 9471660"/>
              <a:gd name="connsiteY8" fmla="*/ 1243289 h 1564247"/>
              <a:gd name="connsiteX9" fmla="*/ 3175082 w 9471660"/>
              <a:gd name="connsiteY9" fmla="*/ 1080811 h 1564247"/>
              <a:gd name="connsiteX10" fmla="*/ 3552149 w 9471660"/>
              <a:gd name="connsiteY10" fmla="*/ 1149636 h 1564247"/>
              <a:gd name="connsiteX11" fmla="*/ 3939540 w 9471660"/>
              <a:gd name="connsiteY11" fmla="*/ 1112520 h 1564247"/>
              <a:gd name="connsiteX12" fmla="*/ 4305300 w 9471660"/>
              <a:gd name="connsiteY12" fmla="*/ 1127760 h 1564247"/>
              <a:gd name="connsiteX13" fmla="*/ 4754880 w 9471660"/>
              <a:gd name="connsiteY13" fmla="*/ 1074420 h 1564247"/>
              <a:gd name="connsiteX14" fmla="*/ 5181600 w 9471660"/>
              <a:gd name="connsiteY14" fmla="*/ 1013460 h 1564247"/>
              <a:gd name="connsiteX15" fmla="*/ 5455920 w 9471660"/>
              <a:gd name="connsiteY15" fmla="*/ 990600 h 1564247"/>
              <a:gd name="connsiteX16" fmla="*/ 5943600 w 9471660"/>
              <a:gd name="connsiteY16" fmla="*/ 929640 h 1564247"/>
              <a:gd name="connsiteX17" fmla="*/ 6438900 w 9471660"/>
              <a:gd name="connsiteY17" fmla="*/ 929640 h 1564247"/>
              <a:gd name="connsiteX18" fmla="*/ 6842760 w 9471660"/>
              <a:gd name="connsiteY18" fmla="*/ 975360 h 1564247"/>
              <a:gd name="connsiteX19" fmla="*/ 7322820 w 9471660"/>
              <a:gd name="connsiteY19" fmla="*/ 609600 h 1564247"/>
              <a:gd name="connsiteX20" fmla="*/ 7810500 w 9471660"/>
              <a:gd name="connsiteY20" fmla="*/ 563880 h 1564247"/>
              <a:gd name="connsiteX21" fmla="*/ 8267700 w 9471660"/>
              <a:gd name="connsiteY21" fmla="*/ 571500 h 1564247"/>
              <a:gd name="connsiteX22" fmla="*/ 8763000 w 9471660"/>
              <a:gd name="connsiteY22" fmla="*/ 457200 h 1564247"/>
              <a:gd name="connsiteX23" fmla="*/ 9250680 w 9471660"/>
              <a:gd name="connsiteY23" fmla="*/ 190500 h 1564247"/>
              <a:gd name="connsiteX24" fmla="*/ 9471660 w 9471660"/>
              <a:gd name="connsiteY24" fmla="*/ 0 h 1564247"/>
              <a:gd name="connsiteX0" fmla="*/ 0 w 9471660"/>
              <a:gd name="connsiteY0" fmla="*/ 1562100 h 1564247"/>
              <a:gd name="connsiteX1" fmla="*/ 320285 w 9471660"/>
              <a:gd name="connsiteY1" fmla="*/ 1545631 h 1564247"/>
              <a:gd name="connsiteX2" fmla="*/ 820994 w 9471660"/>
              <a:gd name="connsiteY2" fmla="*/ 1475576 h 1564247"/>
              <a:gd name="connsiteX3" fmla="*/ 1146934 w 9471660"/>
              <a:gd name="connsiteY3" fmla="*/ 1554233 h 1564247"/>
              <a:gd name="connsiteX4" fmla="*/ 1295400 w 9471660"/>
              <a:gd name="connsiteY4" fmla="*/ 1501140 h 1564247"/>
              <a:gd name="connsiteX5" fmla="*/ 1736622 w 9471660"/>
              <a:gd name="connsiteY5" fmla="*/ 1366683 h 1564247"/>
              <a:gd name="connsiteX6" fmla="*/ 2094762 w 9471660"/>
              <a:gd name="connsiteY6" fmla="*/ 1285076 h 1564247"/>
              <a:gd name="connsiteX7" fmla="*/ 2435451 w 9471660"/>
              <a:gd name="connsiteY7" fmla="*/ 1325142 h 1564247"/>
              <a:gd name="connsiteX8" fmla="*/ 2825300 w 9471660"/>
              <a:gd name="connsiteY8" fmla="*/ 1243289 h 1564247"/>
              <a:gd name="connsiteX9" fmla="*/ 3175082 w 9471660"/>
              <a:gd name="connsiteY9" fmla="*/ 1080811 h 1564247"/>
              <a:gd name="connsiteX10" fmla="*/ 3552149 w 9471660"/>
              <a:gd name="connsiteY10" fmla="*/ 1149636 h 1564247"/>
              <a:gd name="connsiteX11" fmla="*/ 3939540 w 9471660"/>
              <a:gd name="connsiteY11" fmla="*/ 1112520 h 1564247"/>
              <a:gd name="connsiteX12" fmla="*/ 4305300 w 9471660"/>
              <a:gd name="connsiteY12" fmla="*/ 1127760 h 1564247"/>
              <a:gd name="connsiteX13" fmla="*/ 4754880 w 9471660"/>
              <a:gd name="connsiteY13" fmla="*/ 1074420 h 1564247"/>
              <a:gd name="connsiteX14" fmla="*/ 5181600 w 9471660"/>
              <a:gd name="connsiteY14" fmla="*/ 1013460 h 1564247"/>
              <a:gd name="connsiteX15" fmla="*/ 5455920 w 9471660"/>
              <a:gd name="connsiteY15" fmla="*/ 990600 h 1564247"/>
              <a:gd name="connsiteX16" fmla="*/ 5943600 w 9471660"/>
              <a:gd name="connsiteY16" fmla="*/ 929640 h 1564247"/>
              <a:gd name="connsiteX17" fmla="*/ 6438900 w 9471660"/>
              <a:gd name="connsiteY17" fmla="*/ 929640 h 1564247"/>
              <a:gd name="connsiteX18" fmla="*/ 6832928 w 9471660"/>
              <a:gd name="connsiteY18" fmla="*/ 847541 h 1564247"/>
              <a:gd name="connsiteX19" fmla="*/ 7322820 w 9471660"/>
              <a:gd name="connsiteY19" fmla="*/ 609600 h 1564247"/>
              <a:gd name="connsiteX20" fmla="*/ 7810500 w 9471660"/>
              <a:gd name="connsiteY20" fmla="*/ 563880 h 1564247"/>
              <a:gd name="connsiteX21" fmla="*/ 8267700 w 9471660"/>
              <a:gd name="connsiteY21" fmla="*/ 571500 h 1564247"/>
              <a:gd name="connsiteX22" fmla="*/ 8763000 w 9471660"/>
              <a:gd name="connsiteY22" fmla="*/ 457200 h 1564247"/>
              <a:gd name="connsiteX23" fmla="*/ 9250680 w 9471660"/>
              <a:gd name="connsiteY23" fmla="*/ 190500 h 1564247"/>
              <a:gd name="connsiteX24" fmla="*/ 9471660 w 9471660"/>
              <a:gd name="connsiteY24" fmla="*/ 0 h 1564247"/>
              <a:gd name="connsiteX0" fmla="*/ 0 w 9471660"/>
              <a:gd name="connsiteY0" fmla="*/ 1562100 h 1564247"/>
              <a:gd name="connsiteX1" fmla="*/ 320285 w 9471660"/>
              <a:gd name="connsiteY1" fmla="*/ 1545631 h 1564247"/>
              <a:gd name="connsiteX2" fmla="*/ 820994 w 9471660"/>
              <a:gd name="connsiteY2" fmla="*/ 1475576 h 1564247"/>
              <a:gd name="connsiteX3" fmla="*/ 1146934 w 9471660"/>
              <a:gd name="connsiteY3" fmla="*/ 1554233 h 1564247"/>
              <a:gd name="connsiteX4" fmla="*/ 1295400 w 9471660"/>
              <a:gd name="connsiteY4" fmla="*/ 1501140 h 1564247"/>
              <a:gd name="connsiteX5" fmla="*/ 1736622 w 9471660"/>
              <a:gd name="connsiteY5" fmla="*/ 1366683 h 1564247"/>
              <a:gd name="connsiteX6" fmla="*/ 2094762 w 9471660"/>
              <a:gd name="connsiteY6" fmla="*/ 1285076 h 1564247"/>
              <a:gd name="connsiteX7" fmla="*/ 2435451 w 9471660"/>
              <a:gd name="connsiteY7" fmla="*/ 1325142 h 1564247"/>
              <a:gd name="connsiteX8" fmla="*/ 2825300 w 9471660"/>
              <a:gd name="connsiteY8" fmla="*/ 1243289 h 1564247"/>
              <a:gd name="connsiteX9" fmla="*/ 3175082 w 9471660"/>
              <a:gd name="connsiteY9" fmla="*/ 1080811 h 1564247"/>
              <a:gd name="connsiteX10" fmla="*/ 3552149 w 9471660"/>
              <a:gd name="connsiteY10" fmla="*/ 1149636 h 1564247"/>
              <a:gd name="connsiteX11" fmla="*/ 3939540 w 9471660"/>
              <a:gd name="connsiteY11" fmla="*/ 1112520 h 1564247"/>
              <a:gd name="connsiteX12" fmla="*/ 4305300 w 9471660"/>
              <a:gd name="connsiteY12" fmla="*/ 1127760 h 1564247"/>
              <a:gd name="connsiteX13" fmla="*/ 4754880 w 9471660"/>
              <a:gd name="connsiteY13" fmla="*/ 1074420 h 1564247"/>
              <a:gd name="connsiteX14" fmla="*/ 5181600 w 9471660"/>
              <a:gd name="connsiteY14" fmla="*/ 1013460 h 1564247"/>
              <a:gd name="connsiteX15" fmla="*/ 5455920 w 9471660"/>
              <a:gd name="connsiteY15" fmla="*/ 990600 h 1564247"/>
              <a:gd name="connsiteX16" fmla="*/ 5943600 w 9471660"/>
              <a:gd name="connsiteY16" fmla="*/ 929640 h 1564247"/>
              <a:gd name="connsiteX17" fmla="*/ 6438900 w 9471660"/>
              <a:gd name="connsiteY17" fmla="*/ 929640 h 1564247"/>
              <a:gd name="connsiteX18" fmla="*/ 6832928 w 9471660"/>
              <a:gd name="connsiteY18" fmla="*/ 847541 h 1564247"/>
              <a:gd name="connsiteX19" fmla="*/ 7352317 w 9471660"/>
              <a:gd name="connsiteY19" fmla="*/ 530942 h 1564247"/>
              <a:gd name="connsiteX20" fmla="*/ 7810500 w 9471660"/>
              <a:gd name="connsiteY20" fmla="*/ 563880 h 1564247"/>
              <a:gd name="connsiteX21" fmla="*/ 8267700 w 9471660"/>
              <a:gd name="connsiteY21" fmla="*/ 571500 h 1564247"/>
              <a:gd name="connsiteX22" fmla="*/ 8763000 w 9471660"/>
              <a:gd name="connsiteY22" fmla="*/ 457200 h 1564247"/>
              <a:gd name="connsiteX23" fmla="*/ 9250680 w 9471660"/>
              <a:gd name="connsiteY23" fmla="*/ 190500 h 1564247"/>
              <a:gd name="connsiteX24" fmla="*/ 9471660 w 9471660"/>
              <a:gd name="connsiteY24" fmla="*/ 0 h 1564247"/>
              <a:gd name="connsiteX0" fmla="*/ 0 w 9471660"/>
              <a:gd name="connsiteY0" fmla="*/ 1562100 h 1564247"/>
              <a:gd name="connsiteX1" fmla="*/ 320285 w 9471660"/>
              <a:gd name="connsiteY1" fmla="*/ 1545631 h 1564247"/>
              <a:gd name="connsiteX2" fmla="*/ 820994 w 9471660"/>
              <a:gd name="connsiteY2" fmla="*/ 1475576 h 1564247"/>
              <a:gd name="connsiteX3" fmla="*/ 1146934 w 9471660"/>
              <a:gd name="connsiteY3" fmla="*/ 1554233 h 1564247"/>
              <a:gd name="connsiteX4" fmla="*/ 1295400 w 9471660"/>
              <a:gd name="connsiteY4" fmla="*/ 1501140 h 1564247"/>
              <a:gd name="connsiteX5" fmla="*/ 1736622 w 9471660"/>
              <a:gd name="connsiteY5" fmla="*/ 1366683 h 1564247"/>
              <a:gd name="connsiteX6" fmla="*/ 2094762 w 9471660"/>
              <a:gd name="connsiteY6" fmla="*/ 1285076 h 1564247"/>
              <a:gd name="connsiteX7" fmla="*/ 2435451 w 9471660"/>
              <a:gd name="connsiteY7" fmla="*/ 1325142 h 1564247"/>
              <a:gd name="connsiteX8" fmla="*/ 2825300 w 9471660"/>
              <a:gd name="connsiteY8" fmla="*/ 1243289 h 1564247"/>
              <a:gd name="connsiteX9" fmla="*/ 3175082 w 9471660"/>
              <a:gd name="connsiteY9" fmla="*/ 1080811 h 1564247"/>
              <a:gd name="connsiteX10" fmla="*/ 3552149 w 9471660"/>
              <a:gd name="connsiteY10" fmla="*/ 1149636 h 1564247"/>
              <a:gd name="connsiteX11" fmla="*/ 3939540 w 9471660"/>
              <a:gd name="connsiteY11" fmla="*/ 1112520 h 1564247"/>
              <a:gd name="connsiteX12" fmla="*/ 4305300 w 9471660"/>
              <a:gd name="connsiteY12" fmla="*/ 1127760 h 1564247"/>
              <a:gd name="connsiteX13" fmla="*/ 4754880 w 9471660"/>
              <a:gd name="connsiteY13" fmla="*/ 1074420 h 1564247"/>
              <a:gd name="connsiteX14" fmla="*/ 5181600 w 9471660"/>
              <a:gd name="connsiteY14" fmla="*/ 1013460 h 1564247"/>
              <a:gd name="connsiteX15" fmla="*/ 5455920 w 9471660"/>
              <a:gd name="connsiteY15" fmla="*/ 990600 h 1564247"/>
              <a:gd name="connsiteX16" fmla="*/ 5943600 w 9471660"/>
              <a:gd name="connsiteY16" fmla="*/ 929640 h 1564247"/>
              <a:gd name="connsiteX17" fmla="*/ 6438900 w 9471660"/>
              <a:gd name="connsiteY17" fmla="*/ 929640 h 1564247"/>
              <a:gd name="connsiteX18" fmla="*/ 6832928 w 9471660"/>
              <a:gd name="connsiteY18" fmla="*/ 847541 h 1564247"/>
              <a:gd name="connsiteX19" fmla="*/ 7352317 w 9471660"/>
              <a:gd name="connsiteY19" fmla="*/ 530942 h 1564247"/>
              <a:gd name="connsiteX20" fmla="*/ 7810500 w 9471660"/>
              <a:gd name="connsiteY20" fmla="*/ 563880 h 1564247"/>
              <a:gd name="connsiteX21" fmla="*/ 8297197 w 9471660"/>
              <a:gd name="connsiteY21" fmla="*/ 473178 h 1564247"/>
              <a:gd name="connsiteX22" fmla="*/ 8763000 w 9471660"/>
              <a:gd name="connsiteY22" fmla="*/ 457200 h 1564247"/>
              <a:gd name="connsiteX23" fmla="*/ 9250680 w 9471660"/>
              <a:gd name="connsiteY23" fmla="*/ 190500 h 1564247"/>
              <a:gd name="connsiteX24" fmla="*/ 9471660 w 9471660"/>
              <a:gd name="connsiteY24" fmla="*/ 0 h 1564247"/>
              <a:gd name="connsiteX0" fmla="*/ 0 w 9471660"/>
              <a:gd name="connsiteY0" fmla="*/ 1562100 h 1564247"/>
              <a:gd name="connsiteX1" fmla="*/ 320285 w 9471660"/>
              <a:gd name="connsiteY1" fmla="*/ 1545631 h 1564247"/>
              <a:gd name="connsiteX2" fmla="*/ 820994 w 9471660"/>
              <a:gd name="connsiteY2" fmla="*/ 1475576 h 1564247"/>
              <a:gd name="connsiteX3" fmla="*/ 1146934 w 9471660"/>
              <a:gd name="connsiteY3" fmla="*/ 1554233 h 1564247"/>
              <a:gd name="connsiteX4" fmla="*/ 1295400 w 9471660"/>
              <a:gd name="connsiteY4" fmla="*/ 1501140 h 1564247"/>
              <a:gd name="connsiteX5" fmla="*/ 1736622 w 9471660"/>
              <a:gd name="connsiteY5" fmla="*/ 1366683 h 1564247"/>
              <a:gd name="connsiteX6" fmla="*/ 2094762 w 9471660"/>
              <a:gd name="connsiteY6" fmla="*/ 1285076 h 1564247"/>
              <a:gd name="connsiteX7" fmla="*/ 2435451 w 9471660"/>
              <a:gd name="connsiteY7" fmla="*/ 1325142 h 1564247"/>
              <a:gd name="connsiteX8" fmla="*/ 2825300 w 9471660"/>
              <a:gd name="connsiteY8" fmla="*/ 1243289 h 1564247"/>
              <a:gd name="connsiteX9" fmla="*/ 3175082 w 9471660"/>
              <a:gd name="connsiteY9" fmla="*/ 1080811 h 1564247"/>
              <a:gd name="connsiteX10" fmla="*/ 3552149 w 9471660"/>
              <a:gd name="connsiteY10" fmla="*/ 1149636 h 1564247"/>
              <a:gd name="connsiteX11" fmla="*/ 3939540 w 9471660"/>
              <a:gd name="connsiteY11" fmla="*/ 1112520 h 1564247"/>
              <a:gd name="connsiteX12" fmla="*/ 4305300 w 9471660"/>
              <a:gd name="connsiteY12" fmla="*/ 1127760 h 1564247"/>
              <a:gd name="connsiteX13" fmla="*/ 4754880 w 9471660"/>
              <a:gd name="connsiteY13" fmla="*/ 1074420 h 1564247"/>
              <a:gd name="connsiteX14" fmla="*/ 5181600 w 9471660"/>
              <a:gd name="connsiteY14" fmla="*/ 1013460 h 1564247"/>
              <a:gd name="connsiteX15" fmla="*/ 5455920 w 9471660"/>
              <a:gd name="connsiteY15" fmla="*/ 990600 h 1564247"/>
              <a:gd name="connsiteX16" fmla="*/ 5943600 w 9471660"/>
              <a:gd name="connsiteY16" fmla="*/ 929640 h 1564247"/>
              <a:gd name="connsiteX17" fmla="*/ 6438900 w 9471660"/>
              <a:gd name="connsiteY17" fmla="*/ 929640 h 1564247"/>
              <a:gd name="connsiteX18" fmla="*/ 6832928 w 9471660"/>
              <a:gd name="connsiteY18" fmla="*/ 847541 h 1564247"/>
              <a:gd name="connsiteX19" fmla="*/ 7352317 w 9471660"/>
              <a:gd name="connsiteY19" fmla="*/ 530942 h 1564247"/>
              <a:gd name="connsiteX20" fmla="*/ 7839997 w 9471660"/>
              <a:gd name="connsiteY20" fmla="*/ 603209 h 1564247"/>
              <a:gd name="connsiteX21" fmla="*/ 8297197 w 9471660"/>
              <a:gd name="connsiteY21" fmla="*/ 473178 h 1564247"/>
              <a:gd name="connsiteX22" fmla="*/ 8763000 w 9471660"/>
              <a:gd name="connsiteY22" fmla="*/ 457200 h 1564247"/>
              <a:gd name="connsiteX23" fmla="*/ 9250680 w 9471660"/>
              <a:gd name="connsiteY23" fmla="*/ 190500 h 1564247"/>
              <a:gd name="connsiteX24" fmla="*/ 9471660 w 9471660"/>
              <a:gd name="connsiteY24" fmla="*/ 0 h 1564247"/>
              <a:gd name="connsiteX0" fmla="*/ 0 w 9471660"/>
              <a:gd name="connsiteY0" fmla="*/ 1562100 h 1564247"/>
              <a:gd name="connsiteX1" fmla="*/ 320285 w 9471660"/>
              <a:gd name="connsiteY1" fmla="*/ 1545631 h 1564247"/>
              <a:gd name="connsiteX2" fmla="*/ 820994 w 9471660"/>
              <a:gd name="connsiteY2" fmla="*/ 1475576 h 1564247"/>
              <a:gd name="connsiteX3" fmla="*/ 1146934 w 9471660"/>
              <a:gd name="connsiteY3" fmla="*/ 1554233 h 1564247"/>
              <a:gd name="connsiteX4" fmla="*/ 1295400 w 9471660"/>
              <a:gd name="connsiteY4" fmla="*/ 1501140 h 1564247"/>
              <a:gd name="connsiteX5" fmla="*/ 1736622 w 9471660"/>
              <a:gd name="connsiteY5" fmla="*/ 1366683 h 1564247"/>
              <a:gd name="connsiteX6" fmla="*/ 2094762 w 9471660"/>
              <a:gd name="connsiteY6" fmla="*/ 1285076 h 1564247"/>
              <a:gd name="connsiteX7" fmla="*/ 2435451 w 9471660"/>
              <a:gd name="connsiteY7" fmla="*/ 1325142 h 1564247"/>
              <a:gd name="connsiteX8" fmla="*/ 2825300 w 9471660"/>
              <a:gd name="connsiteY8" fmla="*/ 1243289 h 1564247"/>
              <a:gd name="connsiteX9" fmla="*/ 3175082 w 9471660"/>
              <a:gd name="connsiteY9" fmla="*/ 1080811 h 1564247"/>
              <a:gd name="connsiteX10" fmla="*/ 3552149 w 9471660"/>
              <a:gd name="connsiteY10" fmla="*/ 1149636 h 1564247"/>
              <a:gd name="connsiteX11" fmla="*/ 3939540 w 9471660"/>
              <a:gd name="connsiteY11" fmla="*/ 1112520 h 1564247"/>
              <a:gd name="connsiteX12" fmla="*/ 4305300 w 9471660"/>
              <a:gd name="connsiteY12" fmla="*/ 1127760 h 1564247"/>
              <a:gd name="connsiteX13" fmla="*/ 4754880 w 9471660"/>
              <a:gd name="connsiteY13" fmla="*/ 1074420 h 1564247"/>
              <a:gd name="connsiteX14" fmla="*/ 5181600 w 9471660"/>
              <a:gd name="connsiteY14" fmla="*/ 1013460 h 1564247"/>
              <a:gd name="connsiteX15" fmla="*/ 5455920 w 9471660"/>
              <a:gd name="connsiteY15" fmla="*/ 990600 h 1564247"/>
              <a:gd name="connsiteX16" fmla="*/ 5943600 w 9471660"/>
              <a:gd name="connsiteY16" fmla="*/ 929640 h 1564247"/>
              <a:gd name="connsiteX17" fmla="*/ 6438900 w 9471660"/>
              <a:gd name="connsiteY17" fmla="*/ 929640 h 1564247"/>
              <a:gd name="connsiteX18" fmla="*/ 6832928 w 9471660"/>
              <a:gd name="connsiteY18" fmla="*/ 847541 h 1564247"/>
              <a:gd name="connsiteX19" fmla="*/ 7352317 w 9471660"/>
              <a:gd name="connsiteY19" fmla="*/ 530942 h 1564247"/>
              <a:gd name="connsiteX20" fmla="*/ 7839997 w 9471660"/>
              <a:gd name="connsiteY20" fmla="*/ 603209 h 1564247"/>
              <a:gd name="connsiteX21" fmla="*/ 8297197 w 9471660"/>
              <a:gd name="connsiteY21" fmla="*/ 473178 h 1564247"/>
              <a:gd name="connsiteX22" fmla="*/ 8821994 w 9471660"/>
              <a:gd name="connsiteY22" fmla="*/ 398207 h 1564247"/>
              <a:gd name="connsiteX23" fmla="*/ 9250680 w 9471660"/>
              <a:gd name="connsiteY23" fmla="*/ 190500 h 1564247"/>
              <a:gd name="connsiteX24" fmla="*/ 9471660 w 9471660"/>
              <a:gd name="connsiteY24" fmla="*/ 0 h 1564247"/>
              <a:gd name="connsiteX0" fmla="*/ 0 w 9471660"/>
              <a:gd name="connsiteY0" fmla="*/ 1562100 h 1564247"/>
              <a:gd name="connsiteX1" fmla="*/ 320285 w 9471660"/>
              <a:gd name="connsiteY1" fmla="*/ 1545631 h 1564247"/>
              <a:gd name="connsiteX2" fmla="*/ 820994 w 9471660"/>
              <a:gd name="connsiteY2" fmla="*/ 1475576 h 1564247"/>
              <a:gd name="connsiteX3" fmla="*/ 1146934 w 9471660"/>
              <a:gd name="connsiteY3" fmla="*/ 1554233 h 1564247"/>
              <a:gd name="connsiteX4" fmla="*/ 1295400 w 9471660"/>
              <a:gd name="connsiteY4" fmla="*/ 1501140 h 1564247"/>
              <a:gd name="connsiteX5" fmla="*/ 1736622 w 9471660"/>
              <a:gd name="connsiteY5" fmla="*/ 1366683 h 1564247"/>
              <a:gd name="connsiteX6" fmla="*/ 2094762 w 9471660"/>
              <a:gd name="connsiteY6" fmla="*/ 1285076 h 1564247"/>
              <a:gd name="connsiteX7" fmla="*/ 2435451 w 9471660"/>
              <a:gd name="connsiteY7" fmla="*/ 1325142 h 1564247"/>
              <a:gd name="connsiteX8" fmla="*/ 2825300 w 9471660"/>
              <a:gd name="connsiteY8" fmla="*/ 1243289 h 1564247"/>
              <a:gd name="connsiteX9" fmla="*/ 3175082 w 9471660"/>
              <a:gd name="connsiteY9" fmla="*/ 1080811 h 1564247"/>
              <a:gd name="connsiteX10" fmla="*/ 3552149 w 9471660"/>
              <a:gd name="connsiteY10" fmla="*/ 1149636 h 1564247"/>
              <a:gd name="connsiteX11" fmla="*/ 3939540 w 9471660"/>
              <a:gd name="connsiteY11" fmla="*/ 1112520 h 1564247"/>
              <a:gd name="connsiteX12" fmla="*/ 4305300 w 9471660"/>
              <a:gd name="connsiteY12" fmla="*/ 1127760 h 1564247"/>
              <a:gd name="connsiteX13" fmla="*/ 4754880 w 9471660"/>
              <a:gd name="connsiteY13" fmla="*/ 1074420 h 1564247"/>
              <a:gd name="connsiteX14" fmla="*/ 5181600 w 9471660"/>
              <a:gd name="connsiteY14" fmla="*/ 1013460 h 1564247"/>
              <a:gd name="connsiteX15" fmla="*/ 5455920 w 9471660"/>
              <a:gd name="connsiteY15" fmla="*/ 990600 h 1564247"/>
              <a:gd name="connsiteX16" fmla="*/ 5943600 w 9471660"/>
              <a:gd name="connsiteY16" fmla="*/ 929640 h 1564247"/>
              <a:gd name="connsiteX17" fmla="*/ 6438900 w 9471660"/>
              <a:gd name="connsiteY17" fmla="*/ 929640 h 1564247"/>
              <a:gd name="connsiteX18" fmla="*/ 6832928 w 9471660"/>
              <a:gd name="connsiteY18" fmla="*/ 847541 h 1564247"/>
              <a:gd name="connsiteX19" fmla="*/ 7352317 w 9471660"/>
              <a:gd name="connsiteY19" fmla="*/ 530942 h 1564247"/>
              <a:gd name="connsiteX20" fmla="*/ 7839997 w 9471660"/>
              <a:gd name="connsiteY20" fmla="*/ 603209 h 1564247"/>
              <a:gd name="connsiteX21" fmla="*/ 8297197 w 9471660"/>
              <a:gd name="connsiteY21" fmla="*/ 473178 h 1564247"/>
              <a:gd name="connsiteX22" fmla="*/ 8821994 w 9471660"/>
              <a:gd name="connsiteY22" fmla="*/ 398207 h 1564247"/>
              <a:gd name="connsiteX23" fmla="*/ 9240848 w 9471660"/>
              <a:gd name="connsiteY23" fmla="*/ 131506 h 1564247"/>
              <a:gd name="connsiteX24" fmla="*/ 9471660 w 9471660"/>
              <a:gd name="connsiteY24" fmla="*/ 0 h 1564247"/>
              <a:gd name="connsiteX0" fmla="*/ 0 w 9569982"/>
              <a:gd name="connsiteY0" fmla="*/ 1552268 h 1554415"/>
              <a:gd name="connsiteX1" fmla="*/ 320285 w 9569982"/>
              <a:gd name="connsiteY1" fmla="*/ 1535799 h 1554415"/>
              <a:gd name="connsiteX2" fmla="*/ 820994 w 9569982"/>
              <a:gd name="connsiteY2" fmla="*/ 1465744 h 1554415"/>
              <a:gd name="connsiteX3" fmla="*/ 1146934 w 9569982"/>
              <a:gd name="connsiteY3" fmla="*/ 1544401 h 1554415"/>
              <a:gd name="connsiteX4" fmla="*/ 1295400 w 9569982"/>
              <a:gd name="connsiteY4" fmla="*/ 1491308 h 1554415"/>
              <a:gd name="connsiteX5" fmla="*/ 1736622 w 9569982"/>
              <a:gd name="connsiteY5" fmla="*/ 1356851 h 1554415"/>
              <a:gd name="connsiteX6" fmla="*/ 2094762 w 9569982"/>
              <a:gd name="connsiteY6" fmla="*/ 1275244 h 1554415"/>
              <a:gd name="connsiteX7" fmla="*/ 2435451 w 9569982"/>
              <a:gd name="connsiteY7" fmla="*/ 1315310 h 1554415"/>
              <a:gd name="connsiteX8" fmla="*/ 2825300 w 9569982"/>
              <a:gd name="connsiteY8" fmla="*/ 1233457 h 1554415"/>
              <a:gd name="connsiteX9" fmla="*/ 3175082 w 9569982"/>
              <a:gd name="connsiteY9" fmla="*/ 1070979 h 1554415"/>
              <a:gd name="connsiteX10" fmla="*/ 3552149 w 9569982"/>
              <a:gd name="connsiteY10" fmla="*/ 1139804 h 1554415"/>
              <a:gd name="connsiteX11" fmla="*/ 3939540 w 9569982"/>
              <a:gd name="connsiteY11" fmla="*/ 1102688 h 1554415"/>
              <a:gd name="connsiteX12" fmla="*/ 4305300 w 9569982"/>
              <a:gd name="connsiteY12" fmla="*/ 1117928 h 1554415"/>
              <a:gd name="connsiteX13" fmla="*/ 4754880 w 9569982"/>
              <a:gd name="connsiteY13" fmla="*/ 1064588 h 1554415"/>
              <a:gd name="connsiteX14" fmla="*/ 5181600 w 9569982"/>
              <a:gd name="connsiteY14" fmla="*/ 1003628 h 1554415"/>
              <a:gd name="connsiteX15" fmla="*/ 5455920 w 9569982"/>
              <a:gd name="connsiteY15" fmla="*/ 980768 h 1554415"/>
              <a:gd name="connsiteX16" fmla="*/ 5943600 w 9569982"/>
              <a:gd name="connsiteY16" fmla="*/ 919808 h 1554415"/>
              <a:gd name="connsiteX17" fmla="*/ 6438900 w 9569982"/>
              <a:gd name="connsiteY17" fmla="*/ 919808 h 1554415"/>
              <a:gd name="connsiteX18" fmla="*/ 6832928 w 9569982"/>
              <a:gd name="connsiteY18" fmla="*/ 837709 h 1554415"/>
              <a:gd name="connsiteX19" fmla="*/ 7352317 w 9569982"/>
              <a:gd name="connsiteY19" fmla="*/ 521110 h 1554415"/>
              <a:gd name="connsiteX20" fmla="*/ 7839997 w 9569982"/>
              <a:gd name="connsiteY20" fmla="*/ 593377 h 1554415"/>
              <a:gd name="connsiteX21" fmla="*/ 8297197 w 9569982"/>
              <a:gd name="connsiteY21" fmla="*/ 463346 h 1554415"/>
              <a:gd name="connsiteX22" fmla="*/ 8821994 w 9569982"/>
              <a:gd name="connsiteY22" fmla="*/ 388375 h 1554415"/>
              <a:gd name="connsiteX23" fmla="*/ 9240848 w 9569982"/>
              <a:gd name="connsiteY23" fmla="*/ 121674 h 1554415"/>
              <a:gd name="connsiteX24" fmla="*/ 9569982 w 9569982"/>
              <a:gd name="connsiteY24" fmla="*/ 0 h 1554415"/>
              <a:gd name="connsiteX0" fmla="*/ 0 w 9569982"/>
              <a:gd name="connsiteY0" fmla="*/ 1552268 h 1554415"/>
              <a:gd name="connsiteX1" fmla="*/ 320285 w 9569982"/>
              <a:gd name="connsiteY1" fmla="*/ 1535799 h 1554415"/>
              <a:gd name="connsiteX2" fmla="*/ 820994 w 9569982"/>
              <a:gd name="connsiteY2" fmla="*/ 1465744 h 1554415"/>
              <a:gd name="connsiteX3" fmla="*/ 1146934 w 9569982"/>
              <a:gd name="connsiteY3" fmla="*/ 1544401 h 1554415"/>
              <a:gd name="connsiteX4" fmla="*/ 1295400 w 9569982"/>
              <a:gd name="connsiteY4" fmla="*/ 1491308 h 1554415"/>
              <a:gd name="connsiteX5" fmla="*/ 1736622 w 9569982"/>
              <a:gd name="connsiteY5" fmla="*/ 1356851 h 1554415"/>
              <a:gd name="connsiteX6" fmla="*/ 2094762 w 9569982"/>
              <a:gd name="connsiteY6" fmla="*/ 1275244 h 1554415"/>
              <a:gd name="connsiteX7" fmla="*/ 2435451 w 9569982"/>
              <a:gd name="connsiteY7" fmla="*/ 1315310 h 1554415"/>
              <a:gd name="connsiteX8" fmla="*/ 2825300 w 9569982"/>
              <a:gd name="connsiteY8" fmla="*/ 1233457 h 1554415"/>
              <a:gd name="connsiteX9" fmla="*/ 3175082 w 9569982"/>
              <a:gd name="connsiteY9" fmla="*/ 1070979 h 1554415"/>
              <a:gd name="connsiteX10" fmla="*/ 3552149 w 9569982"/>
              <a:gd name="connsiteY10" fmla="*/ 1139804 h 1554415"/>
              <a:gd name="connsiteX11" fmla="*/ 3939540 w 9569982"/>
              <a:gd name="connsiteY11" fmla="*/ 1102688 h 1554415"/>
              <a:gd name="connsiteX12" fmla="*/ 4305300 w 9569982"/>
              <a:gd name="connsiteY12" fmla="*/ 1117928 h 1554415"/>
              <a:gd name="connsiteX13" fmla="*/ 4754880 w 9569982"/>
              <a:gd name="connsiteY13" fmla="*/ 1064588 h 1554415"/>
              <a:gd name="connsiteX14" fmla="*/ 5181600 w 9569982"/>
              <a:gd name="connsiteY14" fmla="*/ 1003628 h 1554415"/>
              <a:gd name="connsiteX15" fmla="*/ 5455920 w 9569982"/>
              <a:gd name="connsiteY15" fmla="*/ 980768 h 1554415"/>
              <a:gd name="connsiteX16" fmla="*/ 5943600 w 9569982"/>
              <a:gd name="connsiteY16" fmla="*/ 919808 h 1554415"/>
              <a:gd name="connsiteX17" fmla="*/ 6438900 w 9569982"/>
              <a:gd name="connsiteY17" fmla="*/ 919808 h 1554415"/>
              <a:gd name="connsiteX18" fmla="*/ 6862425 w 9569982"/>
              <a:gd name="connsiteY18" fmla="*/ 719722 h 1554415"/>
              <a:gd name="connsiteX19" fmla="*/ 7352317 w 9569982"/>
              <a:gd name="connsiteY19" fmla="*/ 521110 h 1554415"/>
              <a:gd name="connsiteX20" fmla="*/ 7839997 w 9569982"/>
              <a:gd name="connsiteY20" fmla="*/ 593377 h 1554415"/>
              <a:gd name="connsiteX21" fmla="*/ 8297197 w 9569982"/>
              <a:gd name="connsiteY21" fmla="*/ 463346 h 1554415"/>
              <a:gd name="connsiteX22" fmla="*/ 8821994 w 9569982"/>
              <a:gd name="connsiteY22" fmla="*/ 388375 h 1554415"/>
              <a:gd name="connsiteX23" fmla="*/ 9240848 w 9569982"/>
              <a:gd name="connsiteY23" fmla="*/ 121674 h 1554415"/>
              <a:gd name="connsiteX24" fmla="*/ 9569982 w 9569982"/>
              <a:gd name="connsiteY24" fmla="*/ 0 h 1554415"/>
              <a:gd name="connsiteX0" fmla="*/ 0 w 9569982"/>
              <a:gd name="connsiteY0" fmla="*/ 1552268 h 1554415"/>
              <a:gd name="connsiteX1" fmla="*/ 320285 w 9569982"/>
              <a:gd name="connsiteY1" fmla="*/ 1535799 h 1554415"/>
              <a:gd name="connsiteX2" fmla="*/ 820994 w 9569982"/>
              <a:gd name="connsiteY2" fmla="*/ 1465744 h 1554415"/>
              <a:gd name="connsiteX3" fmla="*/ 1146934 w 9569982"/>
              <a:gd name="connsiteY3" fmla="*/ 1544401 h 1554415"/>
              <a:gd name="connsiteX4" fmla="*/ 1295400 w 9569982"/>
              <a:gd name="connsiteY4" fmla="*/ 1491308 h 1554415"/>
              <a:gd name="connsiteX5" fmla="*/ 1736622 w 9569982"/>
              <a:gd name="connsiteY5" fmla="*/ 1356851 h 1554415"/>
              <a:gd name="connsiteX6" fmla="*/ 2094762 w 9569982"/>
              <a:gd name="connsiteY6" fmla="*/ 1275244 h 1554415"/>
              <a:gd name="connsiteX7" fmla="*/ 2435451 w 9569982"/>
              <a:gd name="connsiteY7" fmla="*/ 1315310 h 1554415"/>
              <a:gd name="connsiteX8" fmla="*/ 2825300 w 9569982"/>
              <a:gd name="connsiteY8" fmla="*/ 1233457 h 1554415"/>
              <a:gd name="connsiteX9" fmla="*/ 3175082 w 9569982"/>
              <a:gd name="connsiteY9" fmla="*/ 1070979 h 1554415"/>
              <a:gd name="connsiteX10" fmla="*/ 3552149 w 9569982"/>
              <a:gd name="connsiteY10" fmla="*/ 1139804 h 1554415"/>
              <a:gd name="connsiteX11" fmla="*/ 3939540 w 9569982"/>
              <a:gd name="connsiteY11" fmla="*/ 1102688 h 1554415"/>
              <a:gd name="connsiteX12" fmla="*/ 4305300 w 9569982"/>
              <a:gd name="connsiteY12" fmla="*/ 1117928 h 1554415"/>
              <a:gd name="connsiteX13" fmla="*/ 4754880 w 9569982"/>
              <a:gd name="connsiteY13" fmla="*/ 1064588 h 1554415"/>
              <a:gd name="connsiteX14" fmla="*/ 5181600 w 9569982"/>
              <a:gd name="connsiteY14" fmla="*/ 1003628 h 1554415"/>
              <a:gd name="connsiteX15" fmla="*/ 5455920 w 9569982"/>
              <a:gd name="connsiteY15" fmla="*/ 980768 h 1554415"/>
              <a:gd name="connsiteX16" fmla="*/ 5943600 w 9569982"/>
              <a:gd name="connsiteY16" fmla="*/ 919808 h 1554415"/>
              <a:gd name="connsiteX17" fmla="*/ 6350409 w 9569982"/>
              <a:gd name="connsiteY17" fmla="*/ 821485 h 1554415"/>
              <a:gd name="connsiteX18" fmla="*/ 6862425 w 9569982"/>
              <a:gd name="connsiteY18" fmla="*/ 719722 h 1554415"/>
              <a:gd name="connsiteX19" fmla="*/ 7352317 w 9569982"/>
              <a:gd name="connsiteY19" fmla="*/ 521110 h 1554415"/>
              <a:gd name="connsiteX20" fmla="*/ 7839997 w 9569982"/>
              <a:gd name="connsiteY20" fmla="*/ 593377 h 1554415"/>
              <a:gd name="connsiteX21" fmla="*/ 8297197 w 9569982"/>
              <a:gd name="connsiteY21" fmla="*/ 463346 h 1554415"/>
              <a:gd name="connsiteX22" fmla="*/ 8821994 w 9569982"/>
              <a:gd name="connsiteY22" fmla="*/ 388375 h 1554415"/>
              <a:gd name="connsiteX23" fmla="*/ 9240848 w 9569982"/>
              <a:gd name="connsiteY23" fmla="*/ 121674 h 1554415"/>
              <a:gd name="connsiteX24" fmla="*/ 9569982 w 9569982"/>
              <a:gd name="connsiteY24" fmla="*/ 0 h 155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569982" h="1554415">
                <a:moveTo>
                  <a:pt x="0" y="1552268"/>
                </a:moveTo>
                <a:cubicBezTo>
                  <a:pt x="214630" y="1558618"/>
                  <a:pt x="183453" y="1550220"/>
                  <a:pt x="320285" y="1535799"/>
                </a:cubicBezTo>
                <a:cubicBezTo>
                  <a:pt x="457117" y="1521378"/>
                  <a:pt x="683219" y="1464310"/>
                  <a:pt x="820994" y="1465744"/>
                </a:cubicBezTo>
                <a:cubicBezTo>
                  <a:pt x="958769" y="1467178"/>
                  <a:pt x="1067866" y="1540140"/>
                  <a:pt x="1146934" y="1544401"/>
                </a:cubicBezTo>
                <a:cubicBezTo>
                  <a:pt x="1226002" y="1548662"/>
                  <a:pt x="1197119" y="1522566"/>
                  <a:pt x="1295400" y="1491308"/>
                </a:cubicBezTo>
                <a:cubicBezTo>
                  <a:pt x="1393681" y="1460050"/>
                  <a:pt x="1603395" y="1392862"/>
                  <a:pt x="1736622" y="1356851"/>
                </a:cubicBezTo>
                <a:cubicBezTo>
                  <a:pt x="1869849" y="1320840"/>
                  <a:pt x="1978291" y="1282168"/>
                  <a:pt x="2094762" y="1275244"/>
                </a:cubicBezTo>
                <a:cubicBezTo>
                  <a:pt x="2211234" y="1268321"/>
                  <a:pt x="2313695" y="1322274"/>
                  <a:pt x="2435451" y="1315310"/>
                </a:cubicBezTo>
                <a:cubicBezTo>
                  <a:pt x="2557207" y="1308346"/>
                  <a:pt x="2702028" y="1274179"/>
                  <a:pt x="2825300" y="1233457"/>
                </a:cubicBezTo>
                <a:cubicBezTo>
                  <a:pt x="2948572" y="1192735"/>
                  <a:pt x="3053941" y="1086588"/>
                  <a:pt x="3175082" y="1070979"/>
                </a:cubicBezTo>
                <a:cubicBezTo>
                  <a:pt x="3296224" y="1055370"/>
                  <a:pt x="3424739" y="1134519"/>
                  <a:pt x="3552149" y="1139804"/>
                </a:cubicBezTo>
                <a:cubicBezTo>
                  <a:pt x="3679559" y="1145089"/>
                  <a:pt x="3814015" y="1106334"/>
                  <a:pt x="3939540" y="1102688"/>
                </a:cubicBezTo>
                <a:cubicBezTo>
                  <a:pt x="4065065" y="1099042"/>
                  <a:pt x="4169410" y="1124278"/>
                  <a:pt x="4305300" y="1117928"/>
                </a:cubicBezTo>
                <a:cubicBezTo>
                  <a:pt x="4441190" y="1111578"/>
                  <a:pt x="4608830" y="1083638"/>
                  <a:pt x="4754880" y="1064588"/>
                </a:cubicBezTo>
                <a:cubicBezTo>
                  <a:pt x="4900930" y="1045538"/>
                  <a:pt x="5064760" y="1017598"/>
                  <a:pt x="5181600" y="1003628"/>
                </a:cubicBezTo>
                <a:cubicBezTo>
                  <a:pt x="5298440" y="989658"/>
                  <a:pt x="5328920" y="994738"/>
                  <a:pt x="5455920" y="980768"/>
                </a:cubicBezTo>
                <a:cubicBezTo>
                  <a:pt x="5582920" y="966798"/>
                  <a:pt x="5794519" y="946355"/>
                  <a:pt x="5943600" y="919808"/>
                </a:cubicBezTo>
                <a:cubicBezTo>
                  <a:pt x="6092681" y="893261"/>
                  <a:pt x="6197272" y="854833"/>
                  <a:pt x="6350409" y="821485"/>
                </a:cubicBezTo>
                <a:cubicBezTo>
                  <a:pt x="6503547" y="788137"/>
                  <a:pt x="6695440" y="769785"/>
                  <a:pt x="6862425" y="719722"/>
                </a:cubicBezTo>
                <a:cubicBezTo>
                  <a:pt x="7029410" y="669660"/>
                  <a:pt x="7189388" y="542168"/>
                  <a:pt x="7352317" y="521110"/>
                </a:cubicBezTo>
                <a:cubicBezTo>
                  <a:pt x="7515246" y="500052"/>
                  <a:pt x="7682517" y="603004"/>
                  <a:pt x="7839997" y="593377"/>
                </a:cubicBezTo>
                <a:cubicBezTo>
                  <a:pt x="7997477" y="583750"/>
                  <a:pt x="8133531" y="497513"/>
                  <a:pt x="8297197" y="463346"/>
                </a:cubicBezTo>
                <a:cubicBezTo>
                  <a:pt x="8460863" y="429179"/>
                  <a:pt x="8664719" y="445320"/>
                  <a:pt x="8821994" y="388375"/>
                </a:cubicBezTo>
                <a:cubicBezTo>
                  <a:pt x="8979269" y="331430"/>
                  <a:pt x="9122738" y="197874"/>
                  <a:pt x="9240848" y="121674"/>
                </a:cubicBezTo>
                <a:cubicBezTo>
                  <a:pt x="9358958" y="45474"/>
                  <a:pt x="9518547" y="57150"/>
                  <a:pt x="9569982" y="0"/>
                </a:cubicBezTo>
              </a:path>
            </a:pathLst>
          </a:custGeom>
          <a:no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Box 14">
            <a:extLst>
              <a:ext uri="{FF2B5EF4-FFF2-40B4-BE49-F238E27FC236}">
                <a16:creationId xmlns:a16="http://schemas.microsoft.com/office/drawing/2014/main" id="{2E470B82-F8DB-44AA-95AB-5FDD92667AB7}"/>
              </a:ext>
            </a:extLst>
          </p:cNvPr>
          <p:cNvSpPr txBox="1"/>
          <p:nvPr/>
        </p:nvSpPr>
        <p:spPr>
          <a:xfrm>
            <a:off x="2015613" y="4886434"/>
            <a:ext cx="3559278" cy="646331"/>
          </a:xfrm>
          <a:prstGeom prst="rect">
            <a:avLst/>
          </a:prstGeom>
          <a:noFill/>
        </p:spPr>
        <p:txBody>
          <a:bodyPr wrap="square" rtlCol="0">
            <a:spAutoFit/>
          </a:bodyPr>
          <a:lstStyle/>
          <a:p>
            <a:pPr algn="ctr"/>
            <a:r>
              <a:rPr lang="en-US" dirty="0"/>
              <a:t>equipotential surfaces</a:t>
            </a:r>
          </a:p>
          <a:p>
            <a:pPr algn="ctr"/>
            <a:r>
              <a:rPr lang="en-US" dirty="0"/>
              <a:t>(equal gravity)</a:t>
            </a:r>
          </a:p>
        </p:txBody>
      </p:sp>
      <p:sp>
        <p:nvSpPr>
          <p:cNvPr id="16" name="Freeform: Shape 15">
            <a:extLst>
              <a:ext uri="{FF2B5EF4-FFF2-40B4-BE49-F238E27FC236}">
                <a16:creationId xmlns:a16="http://schemas.microsoft.com/office/drawing/2014/main" id="{003D04FF-8AD5-4606-AE96-41798079B9F1}"/>
              </a:ext>
            </a:extLst>
          </p:cNvPr>
          <p:cNvSpPr/>
          <p:nvPr/>
        </p:nvSpPr>
        <p:spPr>
          <a:xfrm>
            <a:off x="-163830" y="4651216"/>
            <a:ext cx="9471660" cy="1562502"/>
          </a:xfrm>
          <a:custGeom>
            <a:avLst/>
            <a:gdLst>
              <a:gd name="connsiteX0" fmla="*/ 0 w 9471660"/>
              <a:gd name="connsiteY0" fmla="*/ 1562100 h 1633674"/>
              <a:gd name="connsiteX1" fmla="*/ 556260 w 9471660"/>
              <a:gd name="connsiteY1" fmla="*/ 1584960 h 1633674"/>
              <a:gd name="connsiteX2" fmla="*/ 762000 w 9471660"/>
              <a:gd name="connsiteY2" fmla="*/ 1623060 h 1633674"/>
              <a:gd name="connsiteX3" fmla="*/ 960120 w 9471660"/>
              <a:gd name="connsiteY3" fmla="*/ 1623060 h 1633674"/>
              <a:gd name="connsiteX4" fmla="*/ 1295400 w 9471660"/>
              <a:gd name="connsiteY4" fmla="*/ 1501140 h 1633674"/>
              <a:gd name="connsiteX5" fmla="*/ 1638300 w 9471660"/>
              <a:gd name="connsiteY5" fmla="*/ 1524000 h 1633674"/>
              <a:gd name="connsiteX6" fmla="*/ 1996440 w 9471660"/>
              <a:gd name="connsiteY6" fmla="*/ 1432560 h 1633674"/>
              <a:gd name="connsiteX7" fmla="*/ 2346960 w 9471660"/>
              <a:gd name="connsiteY7" fmla="*/ 1226820 h 1633674"/>
              <a:gd name="connsiteX8" fmla="*/ 2697480 w 9471660"/>
              <a:gd name="connsiteY8" fmla="*/ 1203960 h 1633674"/>
              <a:gd name="connsiteX9" fmla="*/ 2948940 w 9471660"/>
              <a:gd name="connsiteY9" fmla="*/ 1120140 h 1633674"/>
              <a:gd name="connsiteX10" fmla="*/ 3512820 w 9471660"/>
              <a:gd name="connsiteY10" fmla="*/ 1120140 h 1633674"/>
              <a:gd name="connsiteX11" fmla="*/ 3939540 w 9471660"/>
              <a:gd name="connsiteY11" fmla="*/ 1112520 h 1633674"/>
              <a:gd name="connsiteX12" fmla="*/ 4305300 w 9471660"/>
              <a:gd name="connsiteY12" fmla="*/ 1127760 h 1633674"/>
              <a:gd name="connsiteX13" fmla="*/ 4754880 w 9471660"/>
              <a:gd name="connsiteY13" fmla="*/ 1074420 h 1633674"/>
              <a:gd name="connsiteX14" fmla="*/ 5181600 w 9471660"/>
              <a:gd name="connsiteY14" fmla="*/ 1013460 h 1633674"/>
              <a:gd name="connsiteX15" fmla="*/ 5455920 w 9471660"/>
              <a:gd name="connsiteY15" fmla="*/ 990600 h 1633674"/>
              <a:gd name="connsiteX16" fmla="*/ 5943600 w 9471660"/>
              <a:gd name="connsiteY16" fmla="*/ 929640 h 1633674"/>
              <a:gd name="connsiteX17" fmla="*/ 6438900 w 9471660"/>
              <a:gd name="connsiteY17" fmla="*/ 929640 h 1633674"/>
              <a:gd name="connsiteX18" fmla="*/ 6842760 w 9471660"/>
              <a:gd name="connsiteY18" fmla="*/ 975360 h 1633674"/>
              <a:gd name="connsiteX19" fmla="*/ 7322820 w 9471660"/>
              <a:gd name="connsiteY19" fmla="*/ 609600 h 1633674"/>
              <a:gd name="connsiteX20" fmla="*/ 7810500 w 9471660"/>
              <a:gd name="connsiteY20" fmla="*/ 563880 h 1633674"/>
              <a:gd name="connsiteX21" fmla="*/ 8267700 w 9471660"/>
              <a:gd name="connsiteY21" fmla="*/ 571500 h 1633674"/>
              <a:gd name="connsiteX22" fmla="*/ 8763000 w 9471660"/>
              <a:gd name="connsiteY22" fmla="*/ 457200 h 1633674"/>
              <a:gd name="connsiteX23" fmla="*/ 9250680 w 9471660"/>
              <a:gd name="connsiteY23" fmla="*/ 190500 h 1633674"/>
              <a:gd name="connsiteX24" fmla="*/ 9471660 w 9471660"/>
              <a:gd name="connsiteY24" fmla="*/ 0 h 1633674"/>
              <a:gd name="connsiteX0" fmla="*/ 0 w 9471660"/>
              <a:gd name="connsiteY0" fmla="*/ 1562100 h 1639219"/>
              <a:gd name="connsiteX1" fmla="*/ 556260 w 9471660"/>
              <a:gd name="connsiteY1" fmla="*/ 1486637 h 1639219"/>
              <a:gd name="connsiteX2" fmla="*/ 762000 w 9471660"/>
              <a:gd name="connsiteY2" fmla="*/ 1623060 h 1639219"/>
              <a:gd name="connsiteX3" fmla="*/ 960120 w 9471660"/>
              <a:gd name="connsiteY3" fmla="*/ 1623060 h 1639219"/>
              <a:gd name="connsiteX4" fmla="*/ 1295400 w 9471660"/>
              <a:gd name="connsiteY4" fmla="*/ 1501140 h 1639219"/>
              <a:gd name="connsiteX5" fmla="*/ 1638300 w 9471660"/>
              <a:gd name="connsiteY5" fmla="*/ 1524000 h 1639219"/>
              <a:gd name="connsiteX6" fmla="*/ 1996440 w 9471660"/>
              <a:gd name="connsiteY6" fmla="*/ 1432560 h 1639219"/>
              <a:gd name="connsiteX7" fmla="*/ 2346960 w 9471660"/>
              <a:gd name="connsiteY7" fmla="*/ 1226820 h 1639219"/>
              <a:gd name="connsiteX8" fmla="*/ 2697480 w 9471660"/>
              <a:gd name="connsiteY8" fmla="*/ 1203960 h 1639219"/>
              <a:gd name="connsiteX9" fmla="*/ 2948940 w 9471660"/>
              <a:gd name="connsiteY9" fmla="*/ 1120140 h 1639219"/>
              <a:gd name="connsiteX10" fmla="*/ 3512820 w 9471660"/>
              <a:gd name="connsiteY10" fmla="*/ 1120140 h 1639219"/>
              <a:gd name="connsiteX11" fmla="*/ 3939540 w 9471660"/>
              <a:gd name="connsiteY11" fmla="*/ 1112520 h 1639219"/>
              <a:gd name="connsiteX12" fmla="*/ 4305300 w 9471660"/>
              <a:gd name="connsiteY12" fmla="*/ 1127760 h 1639219"/>
              <a:gd name="connsiteX13" fmla="*/ 4754880 w 9471660"/>
              <a:gd name="connsiteY13" fmla="*/ 1074420 h 1639219"/>
              <a:gd name="connsiteX14" fmla="*/ 5181600 w 9471660"/>
              <a:gd name="connsiteY14" fmla="*/ 1013460 h 1639219"/>
              <a:gd name="connsiteX15" fmla="*/ 5455920 w 9471660"/>
              <a:gd name="connsiteY15" fmla="*/ 990600 h 1639219"/>
              <a:gd name="connsiteX16" fmla="*/ 5943600 w 9471660"/>
              <a:gd name="connsiteY16" fmla="*/ 929640 h 1639219"/>
              <a:gd name="connsiteX17" fmla="*/ 6438900 w 9471660"/>
              <a:gd name="connsiteY17" fmla="*/ 929640 h 1639219"/>
              <a:gd name="connsiteX18" fmla="*/ 6842760 w 9471660"/>
              <a:gd name="connsiteY18" fmla="*/ 975360 h 1639219"/>
              <a:gd name="connsiteX19" fmla="*/ 7322820 w 9471660"/>
              <a:gd name="connsiteY19" fmla="*/ 609600 h 1639219"/>
              <a:gd name="connsiteX20" fmla="*/ 7810500 w 9471660"/>
              <a:gd name="connsiteY20" fmla="*/ 563880 h 1639219"/>
              <a:gd name="connsiteX21" fmla="*/ 8267700 w 9471660"/>
              <a:gd name="connsiteY21" fmla="*/ 571500 h 1639219"/>
              <a:gd name="connsiteX22" fmla="*/ 8763000 w 9471660"/>
              <a:gd name="connsiteY22" fmla="*/ 457200 h 1639219"/>
              <a:gd name="connsiteX23" fmla="*/ 9250680 w 9471660"/>
              <a:gd name="connsiteY23" fmla="*/ 190500 h 1639219"/>
              <a:gd name="connsiteX24" fmla="*/ 9471660 w 9471660"/>
              <a:gd name="connsiteY24" fmla="*/ 0 h 1639219"/>
              <a:gd name="connsiteX0" fmla="*/ 0 w 9471660"/>
              <a:gd name="connsiteY0" fmla="*/ 1562100 h 1623066"/>
              <a:gd name="connsiteX1" fmla="*/ 556260 w 9471660"/>
              <a:gd name="connsiteY1" fmla="*/ 1486637 h 1623066"/>
              <a:gd name="connsiteX2" fmla="*/ 870155 w 9471660"/>
              <a:gd name="connsiteY2" fmla="*/ 1495240 h 1623066"/>
              <a:gd name="connsiteX3" fmla="*/ 960120 w 9471660"/>
              <a:gd name="connsiteY3" fmla="*/ 1623060 h 1623066"/>
              <a:gd name="connsiteX4" fmla="*/ 1295400 w 9471660"/>
              <a:gd name="connsiteY4" fmla="*/ 1501140 h 1623066"/>
              <a:gd name="connsiteX5" fmla="*/ 1638300 w 9471660"/>
              <a:gd name="connsiteY5" fmla="*/ 1524000 h 1623066"/>
              <a:gd name="connsiteX6" fmla="*/ 1996440 w 9471660"/>
              <a:gd name="connsiteY6" fmla="*/ 1432560 h 1623066"/>
              <a:gd name="connsiteX7" fmla="*/ 2346960 w 9471660"/>
              <a:gd name="connsiteY7" fmla="*/ 1226820 h 1623066"/>
              <a:gd name="connsiteX8" fmla="*/ 2697480 w 9471660"/>
              <a:gd name="connsiteY8" fmla="*/ 1203960 h 1623066"/>
              <a:gd name="connsiteX9" fmla="*/ 2948940 w 9471660"/>
              <a:gd name="connsiteY9" fmla="*/ 1120140 h 1623066"/>
              <a:gd name="connsiteX10" fmla="*/ 3512820 w 9471660"/>
              <a:gd name="connsiteY10" fmla="*/ 1120140 h 1623066"/>
              <a:gd name="connsiteX11" fmla="*/ 3939540 w 9471660"/>
              <a:gd name="connsiteY11" fmla="*/ 1112520 h 1623066"/>
              <a:gd name="connsiteX12" fmla="*/ 4305300 w 9471660"/>
              <a:gd name="connsiteY12" fmla="*/ 1127760 h 1623066"/>
              <a:gd name="connsiteX13" fmla="*/ 4754880 w 9471660"/>
              <a:gd name="connsiteY13" fmla="*/ 1074420 h 1623066"/>
              <a:gd name="connsiteX14" fmla="*/ 5181600 w 9471660"/>
              <a:gd name="connsiteY14" fmla="*/ 1013460 h 1623066"/>
              <a:gd name="connsiteX15" fmla="*/ 5455920 w 9471660"/>
              <a:gd name="connsiteY15" fmla="*/ 990600 h 1623066"/>
              <a:gd name="connsiteX16" fmla="*/ 5943600 w 9471660"/>
              <a:gd name="connsiteY16" fmla="*/ 929640 h 1623066"/>
              <a:gd name="connsiteX17" fmla="*/ 6438900 w 9471660"/>
              <a:gd name="connsiteY17" fmla="*/ 929640 h 1623066"/>
              <a:gd name="connsiteX18" fmla="*/ 6842760 w 9471660"/>
              <a:gd name="connsiteY18" fmla="*/ 975360 h 1623066"/>
              <a:gd name="connsiteX19" fmla="*/ 7322820 w 9471660"/>
              <a:gd name="connsiteY19" fmla="*/ 609600 h 1623066"/>
              <a:gd name="connsiteX20" fmla="*/ 7810500 w 9471660"/>
              <a:gd name="connsiteY20" fmla="*/ 563880 h 1623066"/>
              <a:gd name="connsiteX21" fmla="*/ 8267700 w 9471660"/>
              <a:gd name="connsiteY21" fmla="*/ 571500 h 1623066"/>
              <a:gd name="connsiteX22" fmla="*/ 8763000 w 9471660"/>
              <a:gd name="connsiteY22" fmla="*/ 457200 h 1623066"/>
              <a:gd name="connsiteX23" fmla="*/ 9250680 w 9471660"/>
              <a:gd name="connsiteY23" fmla="*/ 190500 h 1623066"/>
              <a:gd name="connsiteX24" fmla="*/ 9471660 w 9471660"/>
              <a:gd name="connsiteY24" fmla="*/ 0 h 1623066"/>
              <a:gd name="connsiteX0" fmla="*/ 0 w 9471660"/>
              <a:gd name="connsiteY0" fmla="*/ 1562100 h 1562502"/>
              <a:gd name="connsiteX1" fmla="*/ 556260 w 9471660"/>
              <a:gd name="connsiteY1" fmla="*/ 1486637 h 1562502"/>
              <a:gd name="connsiteX2" fmla="*/ 870155 w 9471660"/>
              <a:gd name="connsiteY2" fmla="*/ 1495240 h 1562502"/>
              <a:gd name="connsiteX3" fmla="*/ 1107604 w 9471660"/>
              <a:gd name="connsiteY3" fmla="*/ 1406751 h 1562502"/>
              <a:gd name="connsiteX4" fmla="*/ 1295400 w 9471660"/>
              <a:gd name="connsiteY4" fmla="*/ 1501140 h 1562502"/>
              <a:gd name="connsiteX5" fmla="*/ 1638300 w 9471660"/>
              <a:gd name="connsiteY5" fmla="*/ 1524000 h 1562502"/>
              <a:gd name="connsiteX6" fmla="*/ 1996440 w 9471660"/>
              <a:gd name="connsiteY6" fmla="*/ 1432560 h 1562502"/>
              <a:gd name="connsiteX7" fmla="*/ 2346960 w 9471660"/>
              <a:gd name="connsiteY7" fmla="*/ 1226820 h 1562502"/>
              <a:gd name="connsiteX8" fmla="*/ 2697480 w 9471660"/>
              <a:gd name="connsiteY8" fmla="*/ 1203960 h 1562502"/>
              <a:gd name="connsiteX9" fmla="*/ 2948940 w 9471660"/>
              <a:gd name="connsiteY9" fmla="*/ 1120140 h 1562502"/>
              <a:gd name="connsiteX10" fmla="*/ 3512820 w 9471660"/>
              <a:gd name="connsiteY10" fmla="*/ 1120140 h 1562502"/>
              <a:gd name="connsiteX11" fmla="*/ 3939540 w 9471660"/>
              <a:gd name="connsiteY11" fmla="*/ 1112520 h 1562502"/>
              <a:gd name="connsiteX12" fmla="*/ 4305300 w 9471660"/>
              <a:gd name="connsiteY12" fmla="*/ 1127760 h 1562502"/>
              <a:gd name="connsiteX13" fmla="*/ 4754880 w 9471660"/>
              <a:gd name="connsiteY13" fmla="*/ 1074420 h 1562502"/>
              <a:gd name="connsiteX14" fmla="*/ 5181600 w 9471660"/>
              <a:gd name="connsiteY14" fmla="*/ 1013460 h 1562502"/>
              <a:gd name="connsiteX15" fmla="*/ 5455920 w 9471660"/>
              <a:gd name="connsiteY15" fmla="*/ 990600 h 1562502"/>
              <a:gd name="connsiteX16" fmla="*/ 5943600 w 9471660"/>
              <a:gd name="connsiteY16" fmla="*/ 929640 h 1562502"/>
              <a:gd name="connsiteX17" fmla="*/ 6438900 w 9471660"/>
              <a:gd name="connsiteY17" fmla="*/ 929640 h 1562502"/>
              <a:gd name="connsiteX18" fmla="*/ 6842760 w 9471660"/>
              <a:gd name="connsiteY18" fmla="*/ 975360 h 1562502"/>
              <a:gd name="connsiteX19" fmla="*/ 7322820 w 9471660"/>
              <a:gd name="connsiteY19" fmla="*/ 609600 h 1562502"/>
              <a:gd name="connsiteX20" fmla="*/ 7810500 w 9471660"/>
              <a:gd name="connsiteY20" fmla="*/ 563880 h 1562502"/>
              <a:gd name="connsiteX21" fmla="*/ 8267700 w 9471660"/>
              <a:gd name="connsiteY21" fmla="*/ 571500 h 1562502"/>
              <a:gd name="connsiteX22" fmla="*/ 8763000 w 9471660"/>
              <a:gd name="connsiteY22" fmla="*/ 457200 h 1562502"/>
              <a:gd name="connsiteX23" fmla="*/ 9250680 w 9471660"/>
              <a:gd name="connsiteY23" fmla="*/ 190500 h 1562502"/>
              <a:gd name="connsiteX24" fmla="*/ 9471660 w 9471660"/>
              <a:gd name="connsiteY24" fmla="*/ 0 h 1562502"/>
              <a:gd name="connsiteX0" fmla="*/ 0 w 9471660"/>
              <a:gd name="connsiteY0" fmla="*/ 1562100 h 1562502"/>
              <a:gd name="connsiteX1" fmla="*/ 556260 w 9471660"/>
              <a:gd name="connsiteY1" fmla="*/ 1486637 h 1562502"/>
              <a:gd name="connsiteX2" fmla="*/ 870155 w 9471660"/>
              <a:gd name="connsiteY2" fmla="*/ 1495240 h 1562502"/>
              <a:gd name="connsiteX3" fmla="*/ 1107604 w 9471660"/>
              <a:gd name="connsiteY3" fmla="*/ 1406751 h 1562502"/>
              <a:gd name="connsiteX4" fmla="*/ 1334730 w 9471660"/>
              <a:gd name="connsiteY4" fmla="*/ 1402817 h 1562502"/>
              <a:gd name="connsiteX5" fmla="*/ 1638300 w 9471660"/>
              <a:gd name="connsiteY5" fmla="*/ 1524000 h 1562502"/>
              <a:gd name="connsiteX6" fmla="*/ 1996440 w 9471660"/>
              <a:gd name="connsiteY6" fmla="*/ 1432560 h 1562502"/>
              <a:gd name="connsiteX7" fmla="*/ 2346960 w 9471660"/>
              <a:gd name="connsiteY7" fmla="*/ 1226820 h 1562502"/>
              <a:gd name="connsiteX8" fmla="*/ 2697480 w 9471660"/>
              <a:gd name="connsiteY8" fmla="*/ 1203960 h 1562502"/>
              <a:gd name="connsiteX9" fmla="*/ 2948940 w 9471660"/>
              <a:gd name="connsiteY9" fmla="*/ 1120140 h 1562502"/>
              <a:gd name="connsiteX10" fmla="*/ 3512820 w 9471660"/>
              <a:gd name="connsiteY10" fmla="*/ 1120140 h 1562502"/>
              <a:gd name="connsiteX11" fmla="*/ 3939540 w 9471660"/>
              <a:gd name="connsiteY11" fmla="*/ 1112520 h 1562502"/>
              <a:gd name="connsiteX12" fmla="*/ 4305300 w 9471660"/>
              <a:gd name="connsiteY12" fmla="*/ 1127760 h 1562502"/>
              <a:gd name="connsiteX13" fmla="*/ 4754880 w 9471660"/>
              <a:gd name="connsiteY13" fmla="*/ 1074420 h 1562502"/>
              <a:gd name="connsiteX14" fmla="*/ 5181600 w 9471660"/>
              <a:gd name="connsiteY14" fmla="*/ 1013460 h 1562502"/>
              <a:gd name="connsiteX15" fmla="*/ 5455920 w 9471660"/>
              <a:gd name="connsiteY15" fmla="*/ 990600 h 1562502"/>
              <a:gd name="connsiteX16" fmla="*/ 5943600 w 9471660"/>
              <a:gd name="connsiteY16" fmla="*/ 929640 h 1562502"/>
              <a:gd name="connsiteX17" fmla="*/ 6438900 w 9471660"/>
              <a:gd name="connsiteY17" fmla="*/ 929640 h 1562502"/>
              <a:gd name="connsiteX18" fmla="*/ 6842760 w 9471660"/>
              <a:gd name="connsiteY18" fmla="*/ 975360 h 1562502"/>
              <a:gd name="connsiteX19" fmla="*/ 7322820 w 9471660"/>
              <a:gd name="connsiteY19" fmla="*/ 609600 h 1562502"/>
              <a:gd name="connsiteX20" fmla="*/ 7810500 w 9471660"/>
              <a:gd name="connsiteY20" fmla="*/ 563880 h 1562502"/>
              <a:gd name="connsiteX21" fmla="*/ 8267700 w 9471660"/>
              <a:gd name="connsiteY21" fmla="*/ 571500 h 1562502"/>
              <a:gd name="connsiteX22" fmla="*/ 8763000 w 9471660"/>
              <a:gd name="connsiteY22" fmla="*/ 457200 h 1562502"/>
              <a:gd name="connsiteX23" fmla="*/ 9250680 w 9471660"/>
              <a:gd name="connsiteY23" fmla="*/ 190500 h 1562502"/>
              <a:gd name="connsiteX24" fmla="*/ 9471660 w 9471660"/>
              <a:gd name="connsiteY24" fmla="*/ 0 h 1562502"/>
              <a:gd name="connsiteX0" fmla="*/ 0 w 9471660"/>
              <a:gd name="connsiteY0" fmla="*/ 1562100 h 1562502"/>
              <a:gd name="connsiteX1" fmla="*/ 556260 w 9471660"/>
              <a:gd name="connsiteY1" fmla="*/ 1486637 h 1562502"/>
              <a:gd name="connsiteX2" fmla="*/ 870155 w 9471660"/>
              <a:gd name="connsiteY2" fmla="*/ 1495240 h 1562502"/>
              <a:gd name="connsiteX3" fmla="*/ 1107604 w 9471660"/>
              <a:gd name="connsiteY3" fmla="*/ 1406751 h 1562502"/>
              <a:gd name="connsiteX4" fmla="*/ 1334730 w 9471660"/>
              <a:gd name="connsiteY4" fmla="*/ 1402817 h 1562502"/>
              <a:gd name="connsiteX5" fmla="*/ 1707126 w 9471660"/>
              <a:gd name="connsiteY5" fmla="*/ 1396180 h 1562502"/>
              <a:gd name="connsiteX6" fmla="*/ 1996440 w 9471660"/>
              <a:gd name="connsiteY6" fmla="*/ 1432560 h 1562502"/>
              <a:gd name="connsiteX7" fmla="*/ 2346960 w 9471660"/>
              <a:gd name="connsiteY7" fmla="*/ 1226820 h 1562502"/>
              <a:gd name="connsiteX8" fmla="*/ 2697480 w 9471660"/>
              <a:gd name="connsiteY8" fmla="*/ 1203960 h 1562502"/>
              <a:gd name="connsiteX9" fmla="*/ 2948940 w 9471660"/>
              <a:gd name="connsiteY9" fmla="*/ 1120140 h 1562502"/>
              <a:gd name="connsiteX10" fmla="*/ 3512820 w 9471660"/>
              <a:gd name="connsiteY10" fmla="*/ 1120140 h 1562502"/>
              <a:gd name="connsiteX11" fmla="*/ 3939540 w 9471660"/>
              <a:gd name="connsiteY11" fmla="*/ 1112520 h 1562502"/>
              <a:gd name="connsiteX12" fmla="*/ 4305300 w 9471660"/>
              <a:gd name="connsiteY12" fmla="*/ 1127760 h 1562502"/>
              <a:gd name="connsiteX13" fmla="*/ 4754880 w 9471660"/>
              <a:gd name="connsiteY13" fmla="*/ 1074420 h 1562502"/>
              <a:gd name="connsiteX14" fmla="*/ 5181600 w 9471660"/>
              <a:gd name="connsiteY14" fmla="*/ 1013460 h 1562502"/>
              <a:gd name="connsiteX15" fmla="*/ 5455920 w 9471660"/>
              <a:gd name="connsiteY15" fmla="*/ 990600 h 1562502"/>
              <a:gd name="connsiteX16" fmla="*/ 5943600 w 9471660"/>
              <a:gd name="connsiteY16" fmla="*/ 929640 h 1562502"/>
              <a:gd name="connsiteX17" fmla="*/ 6438900 w 9471660"/>
              <a:gd name="connsiteY17" fmla="*/ 929640 h 1562502"/>
              <a:gd name="connsiteX18" fmla="*/ 6842760 w 9471660"/>
              <a:gd name="connsiteY18" fmla="*/ 975360 h 1562502"/>
              <a:gd name="connsiteX19" fmla="*/ 7322820 w 9471660"/>
              <a:gd name="connsiteY19" fmla="*/ 609600 h 1562502"/>
              <a:gd name="connsiteX20" fmla="*/ 7810500 w 9471660"/>
              <a:gd name="connsiteY20" fmla="*/ 563880 h 1562502"/>
              <a:gd name="connsiteX21" fmla="*/ 8267700 w 9471660"/>
              <a:gd name="connsiteY21" fmla="*/ 571500 h 1562502"/>
              <a:gd name="connsiteX22" fmla="*/ 8763000 w 9471660"/>
              <a:gd name="connsiteY22" fmla="*/ 457200 h 1562502"/>
              <a:gd name="connsiteX23" fmla="*/ 9250680 w 9471660"/>
              <a:gd name="connsiteY23" fmla="*/ 190500 h 1562502"/>
              <a:gd name="connsiteX24" fmla="*/ 9471660 w 9471660"/>
              <a:gd name="connsiteY24" fmla="*/ 0 h 1562502"/>
              <a:gd name="connsiteX0" fmla="*/ 0 w 9471660"/>
              <a:gd name="connsiteY0" fmla="*/ 1562100 h 1562502"/>
              <a:gd name="connsiteX1" fmla="*/ 556260 w 9471660"/>
              <a:gd name="connsiteY1" fmla="*/ 1486637 h 1562502"/>
              <a:gd name="connsiteX2" fmla="*/ 870155 w 9471660"/>
              <a:gd name="connsiteY2" fmla="*/ 1495240 h 1562502"/>
              <a:gd name="connsiteX3" fmla="*/ 1107604 w 9471660"/>
              <a:gd name="connsiteY3" fmla="*/ 1406751 h 1562502"/>
              <a:gd name="connsiteX4" fmla="*/ 1334730 w 9471660"/>
              <a:gd name="connsiteY4" fmla="*/ 1402817 h 1562502"/>
              <a:gd name="connsiteX5" fmla="*/ 1707126 w 9471660"/>
              <a:gd name="connsiteY5" fmla="*/ 1396180 h 1562502"/>
              <a:gd name="connsiteX6" fmla="*/ 2094763 w 9471660"/>
              <a:gd name="connsiteY6" fmla="*/ 1285077 h 1562502"/>
              <a:gd name="connsiteX7" fmla="*/ 2346960 w 9471660"/>
              <a:gd name="connsiteY7" fmla="*/ 1226820 h 1562502"/>
              <a:gd name="connsiteX8" fmla="*/ 2697480 w 9471660"/>
              <a:gd name="connsiteY8" fmla="*/ 1203960 h 1562502"/>
              <a:gd name="connsiteX9" fmla="*/ 2948940 w 9471660"/>
              <a:gd name="connsiteY9" fmla="*/ 1120140 h 1562502"/>
              <a:gd name="connsiteX10" fmla="*/ 3512820 w 9471660"/>
              <a:gd name="connsiteY10" fmla="*/ 1120140 h 1562502"/>
              <a:gd name="connsiteX11" fmla="*/ 3939540 w 9471660"/>
              <a:gd name="connsiteY11" fmla="*/ 1112520 h 1562502"/>
              <a:gd name="connsiteX12" fmla="*/ 4305300 w 9471660"/>
              <a:gd name="connsiteY12" fmla="*/ 1127760 h 1562502"/>
              <a:gd name="connsiteX13" fmla="*/ 4754880 w 9471660"/>
              <a:gd name="connsiteY13" fmla="*/ 1074420 h 1562502"/>
              <a:gd name="connsiteX14" fmla="*/ 5181600 w 9471660"/>
              <a:gd name="connsiteY14" fmla="*/ 1013460 h 1562502"/>
              <a:gd name="connsiteX15" fmla="*/ 5455920 w 9471660"/>
              <a:gd name="connsiteY15" fmla="*/ 990600 h 1562502"/>
              <a:gd name="connsiteX16" fmla="*/ 5943600 w 9471660"/>
              <a:gd name="connsiteY16" fmla="*/ 929640 h 1562502"/>
              <a:gd name="connsiteX17" fmla="*/ 6438900 w 9471660"/>
              <a:gd name="connsiteY17" fmla="*/ 929640 h 1562502"/>
              <a:gd name="connsiteX18" fmla="*/ 6842760 w 9471660"/>
              <a:gd name="connsiteY18" fmla="*/ 975360 h 1562502"/>
              <a:gd name="connsiteX19" fmla="*/ 7322820 w 9471660"/>
              <a:gd name="connsiteY19" fmla="*/ 609600 h 1562502"/>
              <a:gd name="connsiteX20" fmla="*/ 7810500 w 9471660"/>
              <a:gd name="connsiteY20" fmla="*/ 563880 h 1562502"/>
              <a:gd name="connsiteX21" fmla="*/ 8267700 w 9471660"/>
              <a:gd name="connsiteY21" fmla="*/ 571500 h 1562502"/>
              <a:gd name="connsiteX22" fmla="*/ 8763000 w 9471660"/>
              <a:gd name="connsiteY22" fmla="*/ 457200 h 1562502"/>
              <a:gd name="connsiteX23" fmla="*/ 9250680 w 9471660"/>
              <a:gd name="connsiteY23" fmla="*/ 190500 h 1562502"/>
              <a:gd name="connsiteX24" fmla="*/ 9471660 w 9471660"/>
              <a:gd name="connsiteY24" fmla="*/ 0 h 1562502"/>
              <a:gd name="connsiteX0" fmla="*/ 0 w 9471660"/>
              <a:gd name="connsiteY0" fmla="*/ 1562100 h 1562502"/>
              <a:gd name="connsiteX1" fmla="*/ 556260 w 9471660"/>
              <a:gd name="connsiteY1" fmla="*/ 1486637 h 1562502"/>
              <a:gd name="connsiteX2" fmla="*/ 870155 w 9471660"/>
              <a:gd name="connsiteY2" fmla="*/ 1495240 h 1562502"/>
              <a:gd name="connsiteX3" fmla="*/ 1107604 w 9471660"/>
              <a:gd name="connsiteY3" fmla="*/ 1406751 h 1562502"/>
              <a:gd name="connsiteX4" fmla="*/ 1334730 w 9471660"/>
              <a:gd name="connsiteY4" fmla="*/ 1402817 h 1562502"/>
              <a:gd name="connsiteX5" fmla="*/ 1707126 w 9471660"/>
              <a:gd name="connsiteY5" fmla="*/ 1396180 h 1562502"/>
              <a:gd name="connsiteX6" fmla="*/ 2094763 w 9471660"/>
              <a:gd name="connsiteY6" fmla="*/ 1285077 h 1562502"/>
              <a:gd name="connsiteX7" fmla="*/ 2346960 w 9471660"/>
              <a:gd name="connsiteY7" fmla="*/ 1226820 h 1562502"/>
              <a:gd name="connsiteX8" fmla="*/ 2697480 w 9471660"/>
              <a:gd name="connsiteY8" fmla="*/ 1203960 h 1562502"/>
              <a:gd name="connsiteX9" fmla="*/ 2948940 w 9471660"/>
              <a:gd name="connsiteY9" fmla="*/ 1120140 h 1562502"/>
              <a:gd name="connsiteX10" fmla="*/ 3512820 w 9471660"/>
              <a:gd name="connsiteY10" fmla="*/ 1218462 h 1562502"/>
              <a:gd name="connsiteX11" fmla="*/ 3939540 w 9471660"/>
              <a:gd name="connsiteY11" fmla="*/ 1112520 h 1562502"/>
              <a:gd name="connsiteX12" fmla="*/ 4305300 w 9471660"/>
              <a:gd name="connsiteY12" fmla="*/ 1127760 h 1562502"/>
              <a:gd name="connsiteX13" fmla="*/ 4754880 w 9471660"/>
              <a:gd name="connsiteY13" fmla="*/ 1074420 h 1562502"/>
              <a:gd name="connsiteX14" fmla="*/ 5181600 w 9471660"/>
              <a:gd name="connsiteY14" fmla="*/ 1013460 h 1562502"/>
              <a:gd name="connsiteX15" fmla="*/ 5455920 w 9471660"/>
              <a:gd name="connsiteY15" fmla="*/ 990600 h 1562502"/>
              <a:gd name="connsiteX16" fmla="*/ 5943600 w 9471660"/>
              <a:gd name="connsiteY16" fmla="*/ 929640 h 1562502"/>
              <a:gd name="connsiteX17" fmla="*/ 6438900 w 9471660"/>
              <a:gd name="connsiteY17" fmla="*/ 929640 h 1562502"/>
              <a:gd name="connsiteX18" fmla="*/ 6842760 w 9471660"/>
              <a:gd name="connsiteY18" fmla="*/ 975360 h 1562502"/>
              <a:gd name="connsiteX19" fmla="*/ 7322820 w 9471660"/>
              <a:gd name="connsiteY19" fmla="*/ 609600 h 1562502"/>
              <a:gd name="connsiteX20" fmla="*/ 7810500 w 9471660"/>
              <a:gd name="connsiteY20" fmla="*/ 563880 h 1562502"/>
              <a:gd name="connsiteX21" fmla="*/ 8267700 w 9471660"/>
              <a:gd name="connsiteY21" fmla="*/ 571500 h 1562502"/>
              <a:gd name="connsiteX22" fmla="*/ 8763000 w 9471660"/>
              <a:gd name="connsiteY22" fmla="*/ 457200 h 1562502"/>
              <a:gd name="connsiteX23" fmla="*/ 9250680 w 9471660"/>
              <a:gd name="connsiteY23" fmla="*/ 190500 h 1562502"/>
              <a:gd name="connsiteX24" fmla="*/ 9471660 w 9471660"/>
              <a:gd name="connsiteY24" fmla="*/ 0 h 1562502"/>
              <a:gd name="connsiteX0" fmla="*/ 0 w 9471660"/>
              <a:gd name="connsiteY0" fmla="*/ 1562100 h 1562502"/>
              <a:gd name="connsiteX1" fmla="*/ 556260 w 9471660"/>
              <a:gd name="connsiteY1" fmla="*/ 1486637 h 1562502"/>
              <a:gd name="connsiteX2" fmla="*/ 870155 w 9471660"/>
              <a:gd name="connsiteY2" fmla="*/ 1495240 h 1562502"/>
              <a:gd name="connsiteX3" fmla="*/ 1107604 w 9471660"/>
              <a:gd name="connsiteY3" fmla="*/ 1406751 h 1562502"/>
              <a:gd name="connsiteX4" fmla="*/ 1334730 w 9471660"/>
              <a:gd name="connsiteY4" fmla="*/ 1402817 h 1562502"/>
              <a:gd name="connsiteX5" fmla="*/ 1707126 w 9471660"/>
              <a:gd name="connsiteY5" fmla="*/ 1396180 h 1562502"/>
              <a:gd name="connsiteX6" fmla="*/ 2094763 w 9471660"/>
              <a:gd name="connsiteY6" fmla="*/ 1285077 h 1562502"/>
              <a:gd name="connsiteX7" fmla="*/ 2346960 w 9471660"/>
              <a:gd name="connsiteY7" fmla="*/ 1226820 h 1562502"/>
              <a:gd name="connsiteX8" fmla="*/ 2697480 w 9471660"/>
              <a:gd name="connsiteY8" fmla="*/ 1203960 h 1562502"/>
              <a:gd name="connsiteX9" fmla="*/ 3017765 w 9471660"/>
              <a:gd name="connsiteY9" fmla="*/ 1159469 h 1562502"/>
              <a:gd name="connsiteX10" fmla="*/ 3512820 w 9471660"/>
              <a:gd name="connsiteY10" fmla="*/ 1218462 h 1562502"/>
              <a:gd name="connsiteX11" fmla="*/ 3939540 w 9471660"/>
              <a:gd name="connsiteY11" fmla="*/ 1112520 h 1562502"/>
              <a:gd name="connsiteX12" fmla="*/ 4305300 w 9471660"/>
              <a:gd name="connsiteY12" fmla="*/ 1127760 h 1562502"/>
              <a:gd name="connsiteX13" fmla="*/ 4754880 w 9471660"/>
              <a:gd name="connsiteY13" fmla="*/ 1074420 h 1562502"/>
              <a:gd name="connsiteX14" fmla="*/ 5181600 w 9471660"/>
              <a:gd name="connsiteY14" fmla="*/ 1013460 h 1562502"/>
              <a:gd name="connsiteX15" fmla="*/ 5455920 w 9471660"/>
              <a:gd name="connsiteY15" fmla="*/ 990600 h 1562502"/>
              <a:gd name="connsiteX16" fmla="*/ 5943600 w 9471660"/>
              <a:gd name="connsiteY16" fmla="*/ 929640 h 1562502"/>
              <a:gd name="connsiteX17" fmla="*/ 6438900 w 9471660"/>
              <a:gd name="connsiteY17" fmla="*/ 929640 h 1562502"/>
              <a:gd name="connsiteX18" fmla="*/ 6842760 w 9471660"/>
              <a:gd name="connsiteY18" fmla="*/ 975360 h 1562502"/>
              <a:gd name="connsiteX19" fmla="*/ 7322820 w 9471660"/>
              <a:gd name="connsiteY19" fmla="*/ 609600 h 1562502"/>
              <a:gd name="connsiteX20" fmla="*/ 7810500 w 9471660"/>
              <a:gd name="connsiteY20" fmla="*/ 563880 h 1562502"/>
              <a:gd name="connsiteX21" fmla="*/ 8267700 w 9471660"/>
              <a:gd name="connsiteY21" fmla="*/ 571500 h 1562502"/>
              <a:gd name="connsiteX22" fmla="*/ 8763000 w 9471660"/>
              <a:gd name="connsiteY22" fmla="*/ 457200 h 1562502"/>
              <a:gd name="connsiteX23" fmla="*/ 9250680 w 9471660"/>
              <a:gd name="connsiteY23" fmla="*/ 190500 h 1562502"/>
              <a:gd name="connsiteX24" fmla="*/ 9471660 w 9471660"/>
              <a:gd name="connsiteY24" fmla="*/ 0 h 1562502"/>
              <a:gd name="connsiteX0" fmla="*/ 0 w 9471660"/>
              <a:gd name="connsiteY0" fmla="*/ 1562100 h 1562502"/>
              <a:gd name="connsiteX1" fmla="*/ 556260 w 9471660"/>
              <a:gd name="connsiteY1" fmla="*/ 1486637 h 1562502"/>
              <a:gd name="connsiteX2" fmla="*/ 870155 w 9471660"/>
              <a:gd name="connsiteY2" fmla="*/ 1495240 h 1562502"/>
              <a:gd name="connsiteX3" fmla="*/ 1107604 w 9471660"/>
              <a:gd name="connsiteY3" fmla="*/ 1406751 h 1562502"/>
              <a:gd name="connsiteX4" fmla="*/ 1334730 w 9471660"/>
              <a:gd name="connsiteY4" fmla="*/ 1402817 h 1562502"/>
              <a:gd name="connsiteX5" fmla="*/ 1707126 w 9471660"/>
              <a:gd name="connsiteY5" fmla="*/ 1396180 h 1562502"/>
              <a:gd name="connsiteX6" fmla="*/ 2094763 w 9471660"/>
              <a:gd name="connsiteY6" fmla="*/ 1285077 h 1562502"/>
              <a:gd name="connsiteX7" fmla="*/ 2346960 w 9471660"/>
              <a:gd name="connsiteY7" fmla="*/ 1226820 h 1562502"/>
              <a:gd name="connsiteX8" fmla="*/ 2697480 w 9471660"/>
              <a:gd name="connsiteY8" fmla="*/ 1203960 h 1562502"/>
              <a:gd name="connsiteX9" fmla="*/ 3017765 w 9471660"/>
              <a:gd name="connsiteY9" fmla="*/ 1159469 h 1562502"/>
              <a:gd name="connsiteX10" fmla="*/ 3512820 w 9471660"/>
              <a:gd name="connsiteY10" fmla="*/ 1218462 h 1562502"/>
              <a:gd name="connsiteX11" fmla="*/ 3939540 w 9471660"/>
              <a:gd name="connsiteY11" fmla="*/ 1112520 h 1562502"/>
              <a:gd name="connsiteX12" fmla="*/ 4305300 w 9471660"/>
              <a:gd name="connsiteY12" fmla="*/ 1127760 h 1562502"/>
              <a:gd name="connsiteX13" fmla="*/ 4754880 w 9471660"/>
              <a:gd name="connsiteY13" fmla="*/ 1074420 h 1562502"/>
              <a:gd name="connsiteX14" fmla="*/ 5181600 w 9471660"/>
              <a:gd name="connsiteY14" fmla="*/ 1013460 h 1562502"/>
              <a:gd name="connsiteX15" fmla="*/ 5455920 w 9471660"/>
              <a:gd name="connsiteY15" fmla="*/ 990600 h 1562502"/>
              <a:gd name="connsiteX16" fmla="*/ 5943600 w 9471660"/>
              <a:gd name="connsiteY16" fmla="*/ 929640 h 1562502"/>
              <a:gd name="connsiteX17" fmla="*/ 6507726 w 9471660"/>
              <a:gd name="connsiteY17" fmla="*/ 742827 h 1562502"/>
              <a:gd name="connsiteX18" fmla="*/ 6842760 w 9471660"/>
              <a:gd name="connsiteY18" fmla="*/ 975360 h 1562502"/>
              <a:gd name="connsiteX19" fmla="*/ 7322820 w 9471660"/>
              <a:gd name="connsiteY19" fmla="*/ 609600 h 1562502"/>
              <a:gd name="connsiteX20" fmla="*/ 7810500 w 9471660"/>
              <a:gd name="connsiteY20" fmla="*/ 563880 h 1562502"/>
              <a:gd name="connsiteX21" fmla="*/ 8267700 w 9471660"/>
              <a:gd name="connsiteY21" fmla="*/ 571500 h 1562502"/>
              <a:gd name="connsiteX22" fmla="*/ 8763000 w 9471660"/>
              <a:gd name="connsiteY22" fmla="*/ 457200 h 1562502"/>
              <a:gd name="connsiteX23" fmla="*/ 9250680 w 9471660"/>
              <a:gd name="connsiteY23" fmla="*/ 190500 h 1562502"/>
              <a:gd name="connsiteX24" fmla="*/ 9471660 w 9471660"/>
              <a:gd name="connsiteY24" fmla="*/ 0 h 1562502"/>
              <a:gd name="connsiteX0" fmla="*/ 0 w 9471660"/>
              <a:gd name="connsiteY0" fmla="*/ 1562100 h 1562502"/>
              <a:gd name="connsiteX1" fmla="*/ 556260 w 9471660"/>
              <a:gd name="connsiteY1" fmla="*/ 1486637 h 1562502"/>
              <a:gd name="connsiteX2" fmla="*/ 870155 w 9471660"/>
              <a:gd name="connsiteY2" fmla="*/ 1495240 h 1562502"/>
              <a:gd name="connsiteX3" fmla="*/ 1107604 w 9471660"/>
              <a:gd name="connsiteY3" fmla="*/ 1406751 h 1562502"/>
              <a:gd name="connsiteX4" fmla="*/ 1334730 w 9471660"/>
              <a:gd name="connsiteY4" fmla="*/ 1402817 h 1562502"/>
              <a:gd name="connsiteX5" fmla="*/ 1707126 w 9471660"/>
              <a:gd name="connsiteY5" fmla="*/ 1396180 h 1562502"/>
              <a:gd name="connsiteX6" fmla="*/ 2094763 w 9471660"/>
              <a:gd name="connsiteY6" fmla="*/ 1285077 h 1562502"/>
              <a:gd name="connsiteX7" fmla="*/ 2346960 w 9471660"/>
              <a:gd name="connsiteY7" fmla="*/ 1226820 h 1562502"/>
              <a:gd name="connsiteX8" fmla="*/ 2697480 w 9471660"/>
              <a:gd name="connsiteY8" fmla="*/ 1203960 h 1562502"/>
              <a:gd name="connsiteX9" fmla="*/ 3017765 w 9471660"/>
              <a:gd name="connsiteY9" fmla="*/ 1159469 h 1562502"/>
              <a:gd name="connsiteX10" fmla="*/ 3512820 w 9471660"/>
              <a:gd name="connsiteY10" fmla="*/ 1218462 h 1562502"/>
              <a:gd name="connsiteX11" fmla="*/ 3939540 w 9471660"/>
              <a:gd name="connsiteY11" fmla="*/ 1112520 h 1562502"/>
              <a:gd name="connsiteX12" fmla="*/ 4305300 w 9471660"/>
              <a:gd name="connsiteY12" fmla="*/ 1127760 h 1562502"/>
              <a:gd name="connsiteX13" fmla="*/ 4754880 w 9471660"/>
              <a:gd name="connsiteY13" fmla="*/ 1074420 h 1562502"/>
              <a:gd name="connsiteX14" fmla="*/ 5181600 w 9471660"/>
              <a:gd name="connsiteY14" fmla="*/ 1013460 h 1562502"/>
              <a:gd name="connsiteX15" fmla="*/ 5455920 w 9471660"/>
              <a:gd name="connsiteY15" fmla="*/ 990600 h 1562502"/>
              <a:gd name="connsiteX16" fmla="*/ 5943600 w 9471660"/>
              <a:gd name="connsiteY16" fmla="*/ 929640 h 1562502"/>
              <a:gd name="connsiteX17" fmla="*/ 6507726 w 9471660"/>
              <a:gd name="connsiteY17" fmla="*/ 742827 h 1562502"/>
              <a:gd name="connsiteX18" fmla="*/ 6891922 w 9471660"/>
              <a:gd name="connsiteY18" fmla="*/ 749218 h 1562502"/>
              <a:gd name="connsiteX19" fmla="*/ 7322820 w 9471660"/>
              <a:gd name="connsiteY19" fmla="*/ 609600 h 1562502"/>
              <a:gd name="connsiteX20" fmla="*/ 7810500 w 9471660"/>
              <a:gd name="connsiteY20" fmla="*/ 563880 h 1562502"/>
              <a:gd name="connsiteX21" fmla="*/ 8267700 w 9471660"/>
              <a:gd name="connsiteY21" fmla="*/ 571500 h 1562502"/>
              <a:gd name="connsiteX22" fmla="*/ 8763000 w 9471660"/>
              <a:gd name="connsiteY22" fmla="*/ 457200 h 1562502"/>
              <a:gd name="connsiteX23" fmla="*/ 9250680 w 9471660"/>
              <a:gd name="connsiteY23" fmla="*/ 190500 h 1562502"/>
              <a:gd name="connsiteX24" fmla="*/ 9471660 w 9471660"/>
              <a:gd name="connsiteY24" fmla="*/ 0 h 1562502"/>
              <a:gd name="connsiteX0" fmla="*/ 0 w 9471660"/>
              <a:gd name="connsiteY0" fmla="*/ 1562100 h 1562502"/>
              <a:gd name="connsiteX1" fmla="*/ 556260 w 9471660"/>
              <a:gd name="connsiteY1" fmla="*/ 1486637 h 1562502"/>
              <a:gd name="connsiteX2" fmla="*/ 870155 w 9471660"/>
              <a:gd name="connsiteY2" fmla="*/ 1495240 h 1562502"/>
              <a:gd name="connsiteX3" fmla="*/ 1107604 w 9471660"/>
              <a:gd name="connsiteY3" fmla="*/ 1406751 h 1562502"/>
              <a:gd name="connsiteX4" fmla="*/ 1334730 w 9471660"/>
              <a:gd name="connsiteY4" fmla="*/ 1402817 h 1562502"/>
              <a:gd name="connsiteX5" fmla="*/ 1707126 w 9471660"/>
              <a:gd name="connsiteY5" fmla="*/ 1396180 h 1562502"/>
              <a:gd name="connsiteX6" fmla="*/ 2094763 w 9471660"/>
              <a:gd name="connsiteY6" fmla="*/ 1285077 h 1562502"/>
              <a:gd name="connsiteX7" fmla="*/ 2346960 w 9471660"/>
              <a:gd name="connsiteY7" fmla="*/ 1226820 h 1562502"/>
              <a:gd name="connsiteX8" fmla="*/ 2697480 w 9471660"/>
              <a:gd name="connsiteY8" fmla="*/ 1203960 h 1562502"/>
              <a:gd name="connsiteX9" fmla="*/ 3017765 w 9471660"/>
              <a:gd name="connsiteY9" fmla="*/ 1159469 h 1562502"/>
              <a:gd name="connsiteX10" fmla="*/ 3512820 w 9471660"/>
              <a:gd name="connsiteY10" fmla="*/ 1218462 h 1562502"/>
              <a:gd name="connsiteX11" fmla="*/ 3939540 w 9471660"/>
              <a:gd name="connsiteY11" fmla="*/ 1112520 h 1562502"/>
              <a:gd name="connsiteX12" fmla="*/ 4305300 w 9471660"/>
              <a:gd name="connsiteY12" fmla="*/ 1127760 h 1562502"/>
              <a:gd name="connsiteX13" fmla="*/ 4754880 w 9471660"/>
              <a:gd name="connsiteY13" fmla="*/ 1074420 h 1562502"/>
              <a:gd name="connsiteX14" fmla="*/ 5181600 w 9471660"/>
              <a:gd name="connsiteY14" fmla="*/ 1013460 h 1562502"/>
              <a:gd name="connsiteX15" fmla="*/ 5455920 w 9471660"/>
              <a:gd name="connsiteY15" fmla="*/ 990600 h 1562502"/>
              <a:gd name="connsiteX16" fmla="*/ 5943600 w 9471660"/>
              <a:gd name="connsiteY16" fmla="*/ 929640 h 1562502"/>
              <a:gd name="connsiteX17" fmla="*/ 6507726 w 9471660"/>
              <a:gd name="connsiteY17" fmla="*/ 742827 h 1562502"/>
              <a:gd name="connsiteX18" fmla="*/ 6891922 w 9471660"/>
              <a:gd name="connsiteY18" fmla="*/ 749218 h 1562502"/>
              <a:gd name="connsiteX19" fmla="*/ 7371981 w 9471660"/>
              <a:gd name="connsiteY19" fmla="*/ 452284 h 1562502"/>
              <a:gd name="connsiteX20" fmla="*/ 7810500 w 9471660"/>
              <a:gd name="connsiteY20" fmla="*/ 563880 h 1562502"/>
              <a:gd name="connsiteX21" fmla="*/ 8267700 w 9471660"/>
              <a:gd name="connsiteY21" fmla="*/ 571500 h 1562502"/>
              <a:gd name="connsiteX22" fmla="*/ 8763000 w 9471660"/>
              <a:gd name="connsiteY22" fmla="*/ 457200 h 1562502"/>
              <a:gd name="connsiteX23" fmla="*/ 9250680 w 9471660"/>
              <a:gd name="connsiteY23" fmla="*/ 190500 h 1562502"/>
              <a:gd name="connsiteX24" fmla="*/ 9471660 w 9471660"/>
              <a:gd name="connsiteY24" fmla="*/ 0 h 1562502"/>
              <a:gd name="connsiteX0" fmla="*/ 0 w 9471660"/>
              <a:gd name="connsiteY0" fmla="*/ 1562100 h 1562502"/>
              <a:gd name="connsiteX1" fmla="*/ 556260 w 9471660"/>
              <a:gd name="connsiteY1" fmla="*/ 1486637 h 1562502"/>
              <a:gd name="connsiteX2" fmla="*/ 870155 w 9471660"/>
              <a:gd name="connsiteY2" fmla="*/ 1495240 h 1562502"/>
              <a:gd name="connsiteX3" fmla="*/ 1107604 w 9471660"/>
              <a:gd name="connsiteY3" fmla="*/ 1406751 h 1562502"/>
              <a:gd name="connsiteX4" fmla="*/ 1334730 w 9471660"/>
              <a:gd name="connsiteY4" fmla="*/ 1402817 h 1562502"/>
              <a:gd name="connsiteX5" fmla="*/ 1707126 w 9471660"/>
              <a:gd name="connsiteY5" fmla="*/ 1396180 h 1562502"/>
              <a:gd name="connsiteX6" fmla="*/ 2094763 w 9471660"/>
              <a:gd name="connsiteY6" fmla="*/ 1285077 h 1562502"/>
              <a:gd name="connsiteX7" fmla="*/ 2346960 w 9471660"/>
              <a:gd name="connsiteY7" fmla="*/ 1226820 h 1562502"/>
              <a:gd name="connsiteX8" fmla="*/ 2697480 w 9471660"/>
              <a:gd name="connsiteY8" fmla="*/ 1203960 h 1562502"/>
              <a:gd name="connsiteX9" fmla="*/ 3017765 w 9471660"/>
              <a:gd name="connsiteY9" fmla="*/ 1159469 h 1562502"/>
              <a:gd name="connsiteX10" fmla="*/ 3512820 w 9471660"/>
              <a:gd name="connsiteY10" fmla="*/ 1218462 h 1562502"/>
              <a:gd name="connsiteX11" fmla="*/ 3939540 w 9471660"/>
              <a:gd name="connsiteY11" fmla="*/ 1112520 h 1562502"/>
              <a:gd name="connsiteX12" fmla="*/ 4305300 w 9471660"/>
              <a:gd name="connsiteY12" fmla="*/ 1127760 h 1562502"/>
              <a:gd name="connsiteX13" fmla="*/ 4754880 w 9471660"/>
              <a:gd name="connsiteY13" fmla="*/ 1074420 h 1562502"/>
              <a:gd name="connsiteX14" fmla="*/ 5181600 w 9471660"/>
              <a:gd name="connsiteY14" fmla="*/ 1013460 h 1562502"/>
              <a:gd name="connsiteX15" fmla="*/ 5455920 w 9471660"/>
              <a:gd name="connsiteY15" fmla="*/ 990600 h 1562502"/>
              <a:gd name="connsiteX16" fmla="*/ 5943600 w 9471660"/>
              <a:gd name="connsiteY16" fmla="*/ 929640 h 1562502"/>
              <a:gd name="connsiteX17" fmla="*/ 6507726 w 9471660"/>
              <a:gd name="connsiteY17" fmla="*/ 742827 h 1562502"/>
              <a:gd name="connsiteX18" fmla="*/ 6891922 w 9471660"/>
              <a:gd name="connsiteY18" fmla="*/ 749218 h 1562502"/>
              <a:gd name="connsiteX19" fmla="*/ 7371981 w 9471660"/>
              <a:gd name="connsiteY19" fmla="*/ 452284 h 1562502"/>
              <a:gd name="connsiteX20" fmla="*/ 7810500 w 9471660"/>
              <a:gd name="connsiteY20" fmla="*/ 563880 h 1562502"/>
              <a:gd name="connsiteX21" fmla="*/ 7950978 w 9471660"/>
              <a:gd name="connsiteY21" fmla="*/ 481223 h 1562502"/>
              <a:gd name="connsiteX22" fmla="*/ 8267700 w 9471660"/>
              <a:gd name="connsiteY22" fmla="*/ 571500 h 1562502"/>
              <a:gd name="connsiteX23" fmla="*/ 8763000 w 9471660"/>
              <a:gd name="connsiteY23" fmla="*/ 457200 h 1562502"/>
              <a:gd name="connsiteX24" fmla="*/ 9250680 w 9471660"/>
              <a:gd name="connsiteY24" fmla="*/ 190500 h 1562502"/>
              <a:gd name="connsiteX25" fmla="*/ 9471660 w 9471660"/>
              <a:gd name="connsiteY25" fmla="*/ 0 h 1562502"/>
              <a:gd name="connsiteX0" fmla="*/ 0 w 9471660"/>
              <a:gd name="connsiteY0" fmla="*/ 1562100 h 1562502"/>
              <a:gd name="connsiteX1" fmla="*/ 556260 w 9471660"/>
              <a:gd name="connsiteY1" fmla="*/ 1486637 h 1562502"/>
              <a:gd name="connsiteX2" fmla="*/ 870155 w 9471660"/>
              <a:gd name="connsiteY2" fmla="*/ 1495240 h 1562502"/>
              <a:gd name="connsiteX3" fmla="*/ 1107604 w 9471660"/>
              <a:gd name="connsiteY3" fmla="*/ 1406751 h 1562502"/>
              <a:gd name="connsiteX4" fmla="*/ 1334730 w 9471660"/>
              <a:gd name="connsiteY4" fmla="*/ 1402817 h 1562502"/>
              <a:gd name="connsiteX5" fmla="*/ 1707126 w 9471660"/>
              <a:gd name="connsiteY5" fmla="*/ 1396180 h 1562502"/>
              <a:gd name="connsiteX6" fmla="*/ 2094763 w 9471660"/>
              <a:gd name="connsiteY6" fmla="*/ 1285077 h 1562502"/>
              <a:gd name="connsiteX7" fmla="*/ 2346960 w 9471660"/>
              <a:gd name="connsiteY7" fmla="*/ 1226820 h 1562502"/>
              <a:gd name="connsiteX8" fmla="*/ 2697480 w 9471660"/>
              <a:gd name="connsiteY8" fmla="*/ 1203960 h 1562502"/>
              <a:gd name="connsiteX9" fmla="*/ 3017765 w 9471660"/>
              <a:gd name="connsiteY9" fmla="*/ 1159469 h 1562502"/>
              <a:gd name="connsiteX10" fmla="*/ 3512820 w 9471660"/>
              <a:gd name="connsiteY10" fmla="*/ 1218462 h 1562502"/>
              <a:gd name="connsiteX11" fmla="*/ 3939540 w 9471660"/>
              <a:gd name="connsiteY11" fmla="*/ 1112520 h 1562502"/>
              <a:gd name="connsiteX12" fmla="*/ 4305300 w 9471660"/>
              <a:gd name="connsiteY12" fmla="*/ 1127760 h 1562502"/>
              <a:gd name="connsiteX13" fmla="*/ 4754880 w 9471660"/>
              <a:gd name="connsiteY13" fmla="*/ 1074420 h 1562502"/>
              <a:gd name="connsiteX14" fmla="*/ 5181600 w 9471660"/>
              <a:gd name="connsiteY14" fmla="*/ 1013460 h 1562502"/>
              <a:gd name="connsiteX15" fmla="*/ 5455920 w 9471660"/>
              <a:gd name="connsiteY15" fmla="*/ 990600 h 1562502"/>
              <a:gd name="connsiteX16" fmla="*/ 5943600 w 9471660"/>
              <a:gd name="connsiteY16" fmla="*/ 929640 h 1562502"/>
              <a:gd name="connsiteX17" fmla="*/ 6507726 w 9471660"/>
              <a:gd name="connsiteY17" fmla="*/ 742827 h 1562502"/>
              <a:gd name="connsiteX18" fmla="*/ 6891922 w 9471660"/>
              <a:gd name="connsiteY18" fmla="*/ 749218 h 1562502"/>
              <a:gd name="connsiteX19" fmla="*/ 7371981 w 9471660"/>
              <a:gd name="connsiteY19" fmla="*/ 452284 h 1562502"/>
              <a:gd name="connsiteX20" fmla="*/ 7810500 w 9471660"/>
              <a:gd name="connsiteY20" fmla="*/ 563880 h 1562502"/>
              <a:gd name="connsiteX21" fmla="*/ 7950978 w 9471660"/>
              <a:gd name="connsiteY21" fmla="*/ 481223 h 1562502"/>
              <a:gd name="connsiteX22" fmla="*/ 8434848 w 9471660"/>
              <a:gd name="connsiteY22" fmla="*/ 345358 h 1562502"/>
              <a:gd name="connsiteX23" fmla="*/ 8763000 w 9471660"/>
              <a:gd name="connsiteY23" fmla="*/ 457200 h 1562502"/>
              <a:gd name="connsiteX24" fmla="*/ 9250680 w 9471660"/>
              <a:gd name="connsiteY24" fmla="*/ 190500 h 1562502"/>
              <a:gd name="connsiteX25" fmla="*/ 9471660 w 9471660"/>
              <a:gd name="connsiteY25" fmla="*/ 0 h 1562502"/>
              <a:gd name="connsiteX0" fmla="*/ 0 w 9471660"/>
              <a:gd name="connsiteY0" fmla="*/ 1562100 h 1562502"/>
              <a:gd name="connsiteX1" fmla="*/ 556260 w 9471660"/>
              <a:gd name="connsiteY1" fmla="*/ 1486637 h 1562502"/>
              <a:gd name="connsiteX2" fmla="*/ 870155 w 9471660"/>
              <a:gd name="connsiteY2" fmla="*/ 1495240 h 1562502"/>
              <a:gd name="connsiteX3" fmla="*/ 1107604 w 9471660"/>
              <a:gd name="connsiteY3" fmla="*/ 1406751 h 1562502"/>
              <a:gd name="connsiteX4" fmla="*/ 1334730 w 9471660"/>
              <a:gd name="connsiteY4" fmla="*/ 1402817 h 1562502"/>
              <a:gd name="connsiteX5" fmla="*/ 1707126 w 9471660"/>
              <a:gd name="connsiteY5" fmla="*/ 1396180 h 1562502"/>
              <a:gd name="connsiteX6" fmla="*/ 2094763 w 9471660"/>
              <a:gd name="connsiteY6" fmla="*/ 1285077 h 1562502"/>
              <a:gd name="connsiteX7" fmla="*/ 2346960 w 9471660"/>
              <a:gd name="connsiteY7" fmla="*/ 1226820 h 1562502"/>
              <a:gd name="connsiteX8" fmla="*/ 2697480 w 9471660"/>
              <a:gd name="connsiteY8" fmla="*/ 1203960 h 1562502"/>
              <a:gd name="connsiteX9" fmla="*/ 3017765 w 9471660"/>
              <a:gd name="connsiteY9" fmla="*/ 1159469 h 1562502"/>
              <a:gd name="connsiteX10" fmla="*/ 3512820 w 9471660"/>
              <a:gd name="connsiteY10" fmla="*/ 1218462 h 1562502"/>
              <a:gd name="connsiteX11" fmla="*/ 3939540 w 9471660"/>
              <a:gd name="connsiteY11" fmla="*/ 1112520 h 1562502"/>
              <a:gd name="connsiteX12" fmla="*/ 4305300 w 9471660"/>
              <a:gd name="connsiteY12" fmla="*/ 1127760 h 1562502"/>
              <a:gd name="connsiteX13" fmla="*/ 4754880 w 9471660"/>
              <a:gd name="connsiteY13" fmla="*/ 1074420 h 1562502"/>
              <a:gd name="connsiteX14" fmla="*/ 5181600 w 9471660"/>
              <a:gd name="connsiteY14" fmla="*/ 1013460 h 1562502"/>
              <a:gd name="connsiteX15" fmla="*/ 5455920 w 9471660"/>
              <a:gd name="connsiteY15" fmla="*/ 990600 h 1562502"/>
              <a:gd name="connsiteX16" fmla="*/ 5943600 w 9471660"/>
              <a:gd name="connsiteY16" fmla="*/ 929640 h 1562502"/>
              <a:gd name="connsiteX17" fmla="*/ 6507726 w 9471660"/>
              <a:gd name="connsiteY17" fmla="*/ 742827 h 1562502"/>
              <a:gd name="connsiteX18" fmla="*/ 6891922 w 9471660"/>
              <a:gd name="connsiteY18" fmla="*/ 749218 h 1562502"/>
              <a:gd name="connsiteX19" fmla="*/ 7371981 w 9471660"/>
              <a:gd name="connsiteY19" fmla="*/ 452284 h 1562502"/>
              <a:gd name="connsiteX20" fmla="*/ 7810500 w 9471660"/>
              <a:gd name="connsiteY20" fmla="*/ 563880 h 1562502"/>
              <a:gd name="connsiteX21" fmla="*/ 7950978 w 9471660"/>
              <a:gd name="connsiteY21" fmla="*/ 481223 h 1562502"/>
              <a:gd name="connsiteX22" fmla="*/ 8434848 w 9471660"/>
              <a:gd name="connsiteY22" fmla="*/ 345358 h 1562502"/>
              <a:gd name="connsiteX23" fmla="*/ 8763000 w 9471660"/>
              <a:gd name="connsiteY23" fmla="*/ 457200 h 1562502"/>
              <a:gd name="connsiteX24" fmla="*/ 8855546 w 9471660"/>
              <a:gd name="connsiteY24" fmla="*/ 323907 h 1562502"/>
              <a:gd name="connsiteX25" fmla="*/ 9250680 w 9471660"/>
              <a:gd name="connsiteY25" fmla="*/ 190500 h 1562502"/>
              <a:gd name="connsiteX26" fmla="*/ 9471660 w 9471660"/>
              <a:gd name="connsiteY26" fmla="*/ 0 h 1562502"/>
              <a:gd name="connsiteX0" fmla="*/ 0 w 9471660"/>
              <a:gd name="connsiteY0" fmla="*/ 1562100 h 1562502"/>
              <a:gd name="connsiteX1" fmla="*/ 556260 w 9471660"/>
              <a:gd name="connsiteY1" fmla="*/ 1486637 h 1562502"/>
              <a:gd name="connsiteX2" fmla="*/ 870155 w 9471660"/>
              <a:gd name="connsiteY2" fmla="*/ 1495240 h 1562502"/>
              <a:gd name="connsiteX3" fmla="*/ 1107604 w 9471660"/>
              <a:gd name="connsiteY3" fmla="*/ 1406751 h 1562502"/>
              <a:gd name="connsiteX4" fmla="*/ 1334730 w 9471660"/>
              <a:gd name="connsiteY4" fmla="*/ 1402817 h 1562502"/>
              <a:gd name="connsiteX5" fmla="*/ 1707126 w 9471660"/>
              <a:gd name="connsiteY5" fmla="*/ 1396180 h 1562502"/>
              <a:gd name="connsiteX6" fmla="*/ 2094763 w 9471660"/>
              <a:gd name="connsiteY6" fmla="*/ 1285077 h 1562502"/>
              <a:gd name="connsiteX7" fmla="*/ 2346960 w 9471660"/>
              <a:gd name="connsiteY7" fmla="*/ 1226820 h 1562502"/>
              <a:gd name="connsiteX8" fmla="*/ 2697480 w 9471660"/>
              <a:gd name="connsiteY8" fmla="*/ 1203960 h 1562502"/>
              <a:gd name="connsiteX9" fmla="*/ 3017765 w 9471660"/>
              <a:gd name="connsiteY9" fmla="*/ 1159469 h 1562502"/>
              <a:gd name="connsiteX10" fmla="*/ 3512820 w 9471660"/>
              <a:gd name="connsiteY10" fmla="*/ 1218462 h 1562502"/>
              <a:gd name="connsiteX11" fmla="*/ 3939540 w 9471660"/>
              <a:gd name="connsiteY11" fmla="*/ 1112520 h 1562502"/>
              <a:gd name="connsiteX12" fmla="*/ 4305300 w 9471660"/>
              <a:gd name="connsiteY12" fmla="*/ 1127760 h 1562502"/>
              <a:gd name="connsiteX13" fmla="*/ 4754880 w 9471660"/>
              <a:gd name="connsiteY13" fmla="*/ 1074420 h 1562502"/>
              <a:gd name="connsiteX14" fmla="*/ 5181600 w 9471660"/>
              <a:gd name="connsiteY14" fmla="*/ 1013460 h 1562502"/>
              <a:gd name="connsiteX15" fmla="*/ 5455920 w 9471660"/>
              <a:gd name="connsiteY15" fmla="*/ 990600 h 1562502"/>
              <a:gd name="connsiteX16" fmla="*/ 5943600 w 9471660"/>
              <a:gd name="connsiteY16" fmla="*/ 929640 h 1562502"/>
              <a:gd name="connsiteX17" fmla="*/ 6507726 w 9471660"/>
              <a:gd name="connsiteY17" fmla="*/ 742827 h 1562502"/>
              <a:gd name="connsiteX18" fmla="*/ 6891922 w 9471660"/>
              <a:gd name="connsiteY18" fmla="*/ 749218 h 1562502"/>
              <a:gd name="connsiteX19" fmla="*/ 7371981 w 9471660"/>
              <a:gd name="connsiteY19" fmla="*/ 452284 h 1562502"/>
              <a:gd name="connsiteX20" fmla="*/ 7672849 w 9471660"/>
              <a:gd name="connsiteY20" fmla="*/ 445893 h 1562502"/>
              <a:gd name="connsiteX21" fmla="*/ 7950978 w 9471660"/>
              <a:gd name="connsiteY21" fmla="*/ 481223 h 1562502"/>
              <a:gd name="connsiteX22" fmla="*/ 8434848 w 9471660"/>
              <a:gd name="connsiteY22" fmla="*/ 345358 h 1562502"/>
              <a:gd name="connsiteX23" fmla="*/ 8763000 w 9471660"/>
              <a:gd name="connsiteY23" fmla="*/ 457200 h 1562502"/>
              <a:gd name="connsiteX24" fmla="*/ 8855546 w 9471660"/>
              <a:gd name="connsiteY24" fmla="*/ 323907 h 1562502"/>
              <a:gd name="connsiteX25" fmla="*/ 9250680 w 9471660"/>
              <a:gd name="connsiteY25" fmla="*/ 190500 h 1562502"/>
              <a:gd name="connsiteX26" fmla="*/ 9471660 w 9471660"/>
              <a:gd name="connsiteY26" fmla="*/ 0 h 1562502"/>
              <a:gd name="connsiteX0" fmla="*/ 0 w 9471660"/>
              <a:gd name="connsiteY0" fmla="*/ 1562100 h 1562502"/>
              <a:gd name="connsiteX1" fmla="*/ 556260 w 9471660"/>
              <a:gd name="connsiteY1" fmla="*/ 1486637 h 1562502"/>
              <a:gd name="connsiteX2" fmla="*/ 870155 w 9471660"/>
              <a:gd name="connsiteY2" fmla="*/ 1495240 h 1562502"/>
              <a:gd name="connsiteX3" fmla="*/ 1107604 w 9471660"/>
              <a:gd name="connsiteY3" fmla="*/ 1406751 h 1562502"/>
              <a:gd name="connsiteX4" fmla="*/ 1334730 w 9471660"/>
              <a:gd name="connsiteY4" fmla="*/ 1402817 h 1562502"/>
              <a:gd name="connsiteX5" fmla="*/ 1707126 w 9471660"/>
              <a:gd name="connsiteY5" fmla="*/ 1396180 h 1562502"/>
              <a:gd name="connsiteX6" fmla="*/ 2094763 w 9471660"/>
              <a:gd name="connsiteY6" fmla="*/ 1285077 h 1562502"/>
              <a:gd name="connsiteX7" fmla="*/ 2346960 w 9471660"/>
              <a:gd name="connsiteY7" fmla="*/ 1226820 h 1562502"/>
              <a:gd name="connsiteX8" fmla="*/ 2697480 w 9471660"/>
              <a:gd name="connsiteY8" fmla="*/ 1203960 h 1562502"/>
              <a:gd name="connsiteX9" fmla="*/ 3017765 w 9471660"/>
              <a:gd name="connsiteY9" fmla="*/ 1159469 h 1562502"/>
              <a:gd name="connsiteX10" fmla="*/ 3512820 w 9471660"/>
              <a:gd name="connsiteY10" fmla="*/ 1218462 h 1562502"/>
              <a:gd name="connsiteX11" fmla="*/ 3939540 w 9471660"/>
              <a:gd name="connsiteY11" fmla="*/ 1112520 h 1562502"/>
              <a:gd name="connsiteX12" fmla="*/ 4305300 w 9471660"/>
              <a:gd name="connsiteY12" fmla="*/ 1127760 h 1562502"/>
              <a:gd name="connsiteX13" fmla="*/ 4754880 w 9471660"/>
              <a:gd name="connsiteY13" fmla="*/ 1074420 h 1562502"/>
              <a:gd name="connsiteX14" fmla="*/ 5181600 w 9471660"/>
              <a:gd name="connsiteY14" fmla="*/ 1013460 h 1562502"/>
              <a:gd name="connsiteX15" fmla="*/ 5455920 w 9471660"/>
              <a:gd name="connsiteY15" fmla="*/ 990600 h 1562502"/>
              <a:gd name="connsiteX16" fmla="*/ 5943600 w 9471660"/>
              <a:gd name="connsiteY16" fmla="*/ 929640 h 1562502"/>
              <a:gd name="connsiteX17" fmla="*/ 6507726 w 9471660"/>
              <a:gd name="connsiteY17" fmla="*/ 742827 h 1562502"/>
              <a:gd name="connsiteX18" fmla="*/ 6891922 w 9471660"/>
              <a:gd name="connsiteY18" fmla="*/ 749218 h 1562502"/>
              <a:gd name="connsiteX19" fmla="*/ 7371981 w 9471660"/>
              <a:gd name="connsiteY19" fmla="*/ 452284 h 1562502"/>
              <a:gd name="connsiteX20" fmla="*/ 7672849 w 9471660"/>
              <a:gd name="connsiteY20" fmla="*/ 445893 h 1562502"/>
              <a:gd name="connsiteX21" fmla="*/ 8068965 w 9471660"/>
              <a:gd name="connsiteY21" fmla="*/ 412397 h 1562502"/>
              <a:gd name="connsiteX22" fmla="*/ 8434848 w 9471660"/>
              <a:gd name="connsiteY22" fmla="*/ 345358 h 1562502"/>
              <a:gd name="connsiteX23" fmla="*/ 8763000 w 9471660"/>
              <a:gd name="connsiteY23" fmla="*/ 457200 h 1562502"/>
              <a:gd name="connsiteX24" fmla="*/ 8855546 w 9471660"/>
              <a:gd name="connsiteY24" fmla="*/ 323907 h 1562502"/>
              <a:gd name="connsiteX25" fmla="*/ 9250680 w 9471660"/>
              <a:gd name="connsiteY25" fmla="*/ 190500 h 1562502"/>
              <a:gd name="connsiteX26" fmla="*/ 9471660 w 9471660"/>
              <a:gd name="connsiteY26" fmla="*/ 0 h 1562502"/>
              <a:gd name="connsiteX0" fmla="*/ 0 w 9471660"/>
              <a:gd name="connsiteY0" fmla="*/ 1562100 h 1562502"/>
              <a:gd name="connsiteX1" fmla="*/ 556260 w 9471660"/>
              <a:gd name="connsiteY1" fmla="*/ 1486637 h 1562502"/>
              <a:gd name="connsiteX2" fmla="*/ 870155 w 9471660"/>
              <a:gd name="connsiteY2" fmla="*/ 1495240 h 1562502"/>
              <a:gd name="connsiteX3" fmla="*/ 1107604 w 9471660"/>
              <a:gd name="connsiteY3" fmla="*/ 1406751 h 1562502"/>
              <a:gd name="connsiteX4" fmla="*/ 1334730 w 9471660"/>
              <a:gd name="connsiteY4" fmla="*/ 1402817 h 1562502"/>
              <a:gd name="connsiteX5" fmla="*/ 1707126 w 9471660"/>
              <a:gd name="connsiteY5" fmla="*/ 1396180 h 1562502"/>
              <a:gd name="connsiteX6" fmla="*/ 2094763 w 9471660"/>
              <a:gd name="connsiteY6" fmla="*/ 1285077 h 1562502"/>
              <a:gd name="connsiteX7" fmla="*/ 2346960 w 9471660"/>
              <a:gd name="connsiteY7" fmla="*/ 1226820 h 1562502"/>
              <a:gd name="connsiteX8" fmla="*/ 2697480 w 9471660"/>
              <a:gd name="connsiteY8" fmla="*/ 1203960 h 1562502"/>
              <a:gd name="connsiteX9" fmla="*/ 3017765 w 9471660"/>
              <a:gd name="connsiteY9" fmla="*/ 1159469 h 1562502"/>
              <a:gd name="connsiteX10" fmla="*/ 3512820 w 9471660"/>
              <a:gd name="connsiteY10" fmla="*/ 1218462 h 1562502"/>
              <a:gd name="connsiteX11" fmla="*/ 3939540 w 9471660"/>
              <a:gd name="connsiteY11" fmla="*/ 1112520 h 1562502"/>
              <a:gd name="connsiteX12" fmla="*/ 4305300 w 9471660"/>
              <a:gd name="connsiteY12" fmla="*/ 1127760 h 1562502"/>
              <a:gd name="connsiteX13" fmla="*/ 4754880 w 9471660"/>
              <a:gd name="connsiteY13" fmla="*/ 1074420 h 1562502"/>
              <a:gd name="connsiteX14" fmla="*/ 5181600 w 9471660"/>
              <a:gd name="connsiteY14" fmla="*/ 1013460 h 1562502"/>
              <a:gd name="connsiteX15" fmla="*/ 5455920 w 9471660"/>
              <a:gd name="connsiteY15" fmla="*/ 990600 h 1562502"/>
              <a:gd name="connsiteX16" fmla="*/ 5943600 w 9471660"/>
              <a:gd name="connsiteY16" fmla="*/ 929640 h 1562502"/>
              <a:gd name="connsiteX17" fmla="*/ 6507726 w 9471660"/>
              <a:gd name="connsiteY17" fmla="*/ 742827 h 1562502"/>
              <a:gd name="connsiteX18" fmla="*/ 6891922 w 9471660"/>
              <a:gd name="connsiteY18" fmla="*/ 749218 h 1562502"/>
              <a:gd name="connsiteX19" fmla="*/ 7371981 w 9471660"/>
              <a:gd name="connsiteY19" fmla="*/ 452284 h 1562502"/>
              <a:gd name="connsiteX20" fmla="*/ 7672849 w 9471660"/>
              <a:gd name="connsiteY20" fmla="*/ 445893 h 1562502"/>
              <a:gd name="connsiteX21" fmla="*/ 8068965 w 9471660"/>
              <a:gd name="connsiteY21" fmla="*/ 412397 h 1562502"/>
              <a:gd name="connsiteX22" fmla="*/ 8434848 w 9471660"/>
              <a:gd name="connsiteY22" fmla="*/ 345358 h 1562502"/>
              <a:gd name="connsiteX23" fmla="*/ 8654845 w 9471660"/>
              <a:gd name="connsiteY23" fmla="*/ 260555 h 1562502"/>
              <a:gd name="connsiteX24" fmla="*/ 8855546 w 9471660"/>
              <a:gd name="connsiteY24" fmla="*/ 323907 h 1562502"/>
              <a:gd name="connsiteX25" fmla="*/ 9250680 w 9471660"/>
              <a:gd name="connsiteY25" fmla="*/ 190500 h 1562502"/>
              <a:gd name="connsiteX26" fmla="*/ 9471660 w 9471660"/>
              <a:gd name="connsiteY26" fmla="*/ 0 h 156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471660" h="1562502">
                <a:moveTo>
                  <a:pt x="0" y="1562100"/>
                </a:moveTo>
                <a:cubicBezTo>
                  <a:pt x="214630" y="1568450"/>
                  <a:pt x="411234" y="1497780"/>
                  <a:pt x="556260" y="1486637"/>
                </a:cubicBezTo>
                <a:cubicBezTo>
                  <a:pt x="701286" y="1475494"/>
                  <a:pt x="778264" y="1508554"/>
                  <a:pt x="870155" y="1495240"/>
                </a:cubicBezTo>
                <a:cubicBezTo>
                  <a:pt x="962046" y="1481926"/>
                  <a:pt x="1030175" y="1422155"/>
                  <a:pt x="1107604" y="1406751"/>
                </a:cubicBezTo>
                <a:cubicBezTo>
                  <a:pt x="1185033" y="1391347"/>
                  <a:pt x="1234810" y="1404579"/>
                  <a:pt x="1334730" y="1402817"/>
                </a:cubicBezTo>
                <a:cubicBezTo>
                  <a:pt x="1434650" y="1401055"/>
                  <a:pt x="1580454" y="1415803"/>
                  <a:pt x="1707126" y="1396180"/>
                </a:cubicBezTo>
                <a:cubicBezTo>
                  <a:pt x="1833798" y="1376557"/>
                  <a:pt x="1988124" y="1313304"/>
                  <a:pt x="2094763" y="1285077"/>
                </a:cubicBezTo>
                <a:cubicBezTo>
                  <a:pt x="2201402" y="1256850"/>
                  <a:pt x="2246507" y="1240339"/>
                  <a:pt x="2346960" y="1226820"/>
                </a:cubicBezTo>
                <a:cubicBezTo>
                  <a:pt x="2447413" y="1213301"/>
                  <a:pt x="2585679" y="1215185"/>
                  <a:pt x="2697480" y="1203960"/>
                </a:cubicBezTo>
                <a:cubicBezTo>
                  <a:pt x="2809281" y="1192735"/>
                  <a:pt x="2881875" y="1157052"/>
                  <a:pt x="3017765" y="1159469"/>
                </a:cubicBezTo>
                <a:cubicBezTo>
                  <a:pt x="3153655" y="1161886"/>
                  <a:pt x="3359191" y="1226287"/>
                  <a:pt x="3512820" y="1218462"/>
                </a:cubicBezTo>
                <a:cubicBezTo>
                  <a:pt x="3666449" y="1210637"/>
                  <a:pt x="3807460" y="1127637"/>
                  <a:pt x="3939540" y="1112520"/>
                </a:cubicBezTo>
                <a:cubicBezTo>
                  <a:pt x="4071620" y="1097403"/>
                  <a:pt x="4169410" y="1134110"/>
                  <a:pt x="4305300" y="1127760"/>
                </a:cubicBezTo>
                <a:cubicBezTo>
                  <a:pt x="4441190" y="1121410"/>
                  <a:pt x="4608830" y="1093470"/>
                  <a:pt x="4754880" y="1074420"/>
                </a:cubicBezTo>
                <a:cubicBezTo>
                  <a:pt x="4900930" y="1055370"/>
                  <a:pt x="5064760" y="1027430"/>
                  <a:pt x="5181600" y="1013460"/>
                </a:cubicBezTo>
                <a:cubicBezTo>
                  <a:pt x="5298440" y="999490"/>
                  <a:pt x="5328920" y="1004570"/>
                  <a:pt x="5455920" y="990600"/>
                </a:cubicBezTo>
                <a:cubicBezTo>
                  <a:pt x="5582920" y="976630"/>
                  <a:pt x="5768299" y="970936"/>
                  <a:pt x="5943600" y="929640"/>
                </a:cubicBezTo>
                <a:cubicBezTo>
                  <a:pt x="6118901" y="888344"/>
                  <a:pt x="6349672" y="772897"/>
                  <a:pt x="6507726" y="742827"/>
                </a:cubicBezTo>
                <a:cubicBezTo>
                  <a:pt x="6665780" y="712757"/>
                  <a:pt x="6747880" y="797642"/>
                  <a:pt x="6891922" y="749218"/>
                </a:cubicBezTo>
                <a:cubicBezTo>
                  <a:pt x="7035964" y="700794"/>
                  <a:pt x="7241827" y="502838"/>
                  <a:pt x="7371981" y="452284"/>
                </a:cubicBezTo>
                <a:cubicBezTo>
                  <a:pt x="7502136" y="401730"/>
                  <a:pt x="7556685" y="452541"/>
                  <a:pt x="7672849" y="445893"/>
                </a:cubicBezTo>
                <a:cubicBezTo>
                  <a:pt x="7789013" y="439245"/>
                  <a:pt x="7992765" y="411127"/>
                  <a:pt x="8068965" y="412397"/>
                </a:cubicBezTo>
                <a:cubicBezTo>
                  <a:pt x="8145165" y="413667"/>
                  <a:pt x="8337201" y="370665"/>
                  <a:pt x="8434848" y="345358"/>
                </a:cubicBezTo>
                <a:cubicBezTo>
                  <a:pt x="8532495" y="320051"/>
                  <a:pt x="8584729" y="264130"/>
                  <a:pt x="8654845" y="260555"/>
                </a:cubicBezTo>
                <a:cubicBezTo>
                  <a:pt x="8724961" y="256980"/>
                  <a:pt x="8774266" y="368357"/>
                  <a:pt x="8855546" y="323907"/>
                </a:cubicBezTo>
                <a:cubicBezTo>
                  <a:pt x="8936826" y="279457"/>
                  <a:pt x="9144717" y="265788"/>
                  <a:pt x="9250680" y="190500"/>
                </a:cubicBezTo>
                <a:cubicBezTo>
                  <a:pt x="9368790" y="114300"/>
                  <a:pt x="9420225" y="57150"/>
                  <a:pt x="9471660" y="0"/>
                </a:cubicBezTo>
              </a:path>
            </a:pathLst>
          </a:custGeom>
          <a:no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Rounded Corners 17">
            <a:extLst>
              <a:ext uri="{FF2B5EF4-FFF2-40B4-BE49-F238E27FC236}">
                <a16:creationId xmlns:a16="http://schemas.microsoft.com/office/drawing/2014/main" id="{52C0B3C8-EA13-4E30-9F52-3533F7153F8E}"/>
              </a:ext>
            </a:extLst>
          </p:cNvPr>
          <p:cNvSpPr/>
          <p:nvPr/>
        </p:nvSpPr>
        <p:spPr>
          <a:xfrm>
            <a:off x="176981" y="5988108"/>
            <a:ext cx="6056671" cy="64788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a:latin typeface="Cambria" panose="02040503050406030204" pitchFamily="18" charset="0"/>
                <a:ea typeface="Cambria" panose="02040503050406030204" pitchFamily="18" charset="0"/>
              </a:rPr>
              <a:t>Geoid at Continental Scale</a:t>
            </a:r>
          </a:p>
        </p:txBody>
      </p:sp>
    </p:spTree>
    <p:extLst>
      <p:ext uri="{BB962C8B-B14F-4D97-AF65-F5344CB8AC3E}">
        <p14:creationId xmlns:p14="http://schemas.microsoft.com/office/powerpoint/2010/main" val="227080518"/>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B402-E0DE-4977-863F-21020896BBA6}"/>
              </a:ext>
            </a:extLst>
          </p:cNvPr>
          <p:cNvSpPr>
            <a:spLocks noGrp="1"/>
          </p:cNvSpPr>
          <p:nvPr>
            <p:ph type="title"/>
          </p:nvPr>
        </p:nvSpPr>
        <p:spPr>
          <a:xfrm>
            <a:off x="0" y="274638"/>
            <a:ext cx="9144000" cy="1143000"/>
          </a:xfrm>
        </p:spPr>
        <p:txBody>
          <a:bodyPr/>
          <a:lstStyle/>
          <a:p>
            <a:r>
              <a:rPr lang="en-US" sz="4000" dirty="0">
                <a:ea typeface="Cambria" panose="02040503050406030204" pitchFamily="18" charset="0"/>
              </a:rPr>
              <a:t>Why leveling is </a:t>
            </a:r>
            <a:r>
              <a:rPr lang="en-US" sz="4000" b="1" dirty="0">
                <a:ea typeface="Cambria" panose="02040503050406030204" pitchFamily="18" charset="0"/>
              </a:rPr>
              <a:t>not</a:t>
            </a:r>
            <a:r>
              <a:rPr lang="en-US" sz="4000" dirty="0">
                <a:ea typeface="Cambria" panose="02040503050406030204" pitchFamily="18" charset="0"/>
              </a:rPr>
              <a:t> part of NAPGD2022</a:t>
            </a:r>
            <a:endParaRPr lang="en-US" sz="4000" dirty="0"/>
          </a:p>
        </p:txBody>
      </p:sp>
      <p:sp>
        <p:nvSpPr>
          <p:cNvPr id="3" name="Content Placeholder 2">
            <a:extLst>
              <a:ext uri="{FF2B5EF4-FFF2-40B4-BE49-F238E27FC236}">
                <a16:creationId xmlns:a16="http://schemas.microsoft.com/office/drawing/2014/main" id="{A9ECC263-5080-462E-8E00-3DB99DBE152B}"/>
              </a:ext>
            </a:extLst>
          </p:cNvPr>
          <p:cNvSpPr>
            <a:spLocks noGrp="1"/>
          </p:cNvSpPr>
          <p:nvPr>
            <p:ph idx="1"/>
          </p:nvPr>
        </p:nvSpPr>
        <p:spPr>
          <a:xfrm>
            <a:off x="457199" y="1600200"/>
            <a:ext cx="8509819" cy="4525963"/>
          </a:xfrm>
        </p:spPr>
        <p:txBody>
          <a:bodyPr/>
          <a:lstStyle/>
          <a:p>
            <a:r>
              <a:rPr lang="en-US" dirty="0"/>
              <a:t>We are determining height differences across the whole continent</a:t>
            </a:r>
          </a:p>
          <a:p>
            <a:pPr lvl="1"/>
            <a:r>
              <a:rPr lang="en-US" dirty="0"/>
              <a:t>Large Area</a:t>
            </a:r>
          </a:p>
          <a:p>
            <a:pPr lvl="1"/>
            <a:r>
              <a:rPr lang="en-US" dirty="0"/>
              <a:t>Gravity varies due to: geology, water, etc.</a:t>
            </a:r>
          </a:p>
          <a:p>
            <a:pPr>
              <a:spcBef>
                <a:spcPts val="1800"/>
              </a:spcBef>
            </a:pPr>
            <a:r>
              <a:rPr lang="en-US" dirty="0"/>
              <a:t>You are determining height differences across your area/site</a:t>
            </a:r>
          </a:p>
          <a:p>
            <a:pPr lvl="1"/>
            <a:r>
              <a:rPr lang="en-US" dirty="0"/>
              <a:t>Small Area (comparably)</a:t>
            </a:r>
          </a:p>
          <a:p>
            <a:pPr lvl="1"/>
            <a:r>
              <a:rPr lang="en-US" dirty="0"/>
              <a:t>Gravity does </a:t>
            </a:r>
            <a:r>
              <a:rPr lang="en-US" b="1" dirty="0"/>
              <a:t>not</a:t>
            </a:r>
            <a:r>
              <a:rPr lang="en-US" dirty="0"/>
              <a:t> change that much locally</a:t>
            </a:r>
          </a:p>
        </p:txBody>
      </p:sp>
    </p:spTree>
    <p:extLst>
      <p:ext uri="{BB962C8B-B14F-4D97-AF65-F5344CB8AC3E}">
        <p14:creationId xmlns:p14="http://schemas.microsoft.com/office/powerpoint/2010/main" val="252382661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584FB-8C2D-4E37-8681-C92AE333A043}"/>
              </a:ext>
            </a:extLst>
          </p:cNvPr>
          <p:cNvSpPr>
            <a:spLocks noGrp="1"/>
          </p:cNvSpPr>
          <p:nvPr>
            <p:ph type="title"/>
          </p:nvPr>
        </p:nvSpPr>
        <p:spPr>
          <a:xfrm>
            <a:off x="0" y="274638"/>
            <a:ext cx="9144000" cy="1143000"/>
          </a:xfrm>
        </p:spPr>
        <p:txBody>
          <a:bodyPr/>
          <a:lstStyle/>
          <a:p>
            <a:r>
              <a:rPr lang="en-US" sz="4000" dirty="0">
                <a:ea typeface="Cambria" panose="02040503050406030204" pitchFamily="18" charset="0"/>
              </a:rPr>
              <a:t>Why leveling is </a:t>
            </a:r>
            <a:r>
              <a:rPr lang="en-US" sz="4000" b="1" dirty="0">
                <a:ea typeface="Cambria" panose="02040503050406030204" pitchFamily="18" charset="0"/>
              </a:rPr>
              <a:t>not</a:t>
            </a:r>
            <a:r>
              <a:rPr lang="en-US" sz="4000" dirty="0">
                <a:ea typeface="Cambria" panose="02040503050406030204" pitchFamily="18" charset="0"/>
              </a:rPr>
              <a:t> part of NAPGD2022</a:t>
            </a:r>
            <a:endParaRPr lang="en-US" sz="4000" dirty="0"/>
          </a:p>
        </p:txBody>
      </p:sp>
      <p:sp>
        <p:nvSpPr>
          <p:cNvPr id="3" name="Content Placeholder 2">
            <a:extLst>
              <a:ext uri="{FF2B5EF4-FFF2-40B4-BE49-F238E27FC236}">
                <a16:creationId xmlns:a16="http://schemas.microsoft.com/office/drawing/2014/main" id="{1204BE71-7100-4E0E-8BE4-DB3DBF9ED3BC}"/>
              </a:ext>
            </a:extLst>
          </p:cNvPr>
          <p:cNvSpPr>
            <a:spLocks noGrp="1"/>
          </p:cNvSpPr>
          <p:nvPr>
            <p:ph idx="1"/>
          </p:nvPr>
        </p:nvSpPr>
        <p:spPr>
          <a:xfrm>
            <a:off x="457200" y="2035277"/>
            <a:ext cx="8229600" cy="4090886"/>
          </a:xfrm>
        </p:spPr>
        <p:txBody>
          <a:bodyPr/>
          <a:lstStyle/>
          <a:p>
            <a:r>
              <a:rPr lang="en-US" dirty="0"/>
              <a:t>When you’re working on a site, you need high accuracy relative height differences</a:t>
            </a:r>
          </a:p>
          <a:p>
            <a:pPr lvl="1"/>
            <a:r>
              <a:rPr lang="en-US" dirty="0"/>
              <a:t>Geoid model is not able to provide that</a:t>
            </a:r>
          </a:p>
          <a:p>
            <a:pPr lvl="1"/>
            <a:r>
              <a:rPr lang="en-US" dirty="0"/>
              <a:t>So don’t toss out your level come 2025!</a:t>
            </a:r>
          </a:p>
          <a:p>
            <a:pPr>
              <a:spcBef>
                <a:spcPts val="1800"/>
              </a:spcBef>
            </a:pPr>
            <a:r>
              <a:rPr lang="en-US" dirty="0"/>
              <a:t>What about if submitting data to NGS?</a:t>
            </a:r>
          </a:p>
          <a:p>
            <a:pPr lvl="1"/>
            <a:r>
              <a:rPr lang="en-US" dirty="0"/>
              <a:t>Yes, we will accept leveling, but…</a:t>
            </a:r>
          </a:p>
          <a:p>
            <a:pPr lvl="1"/>
            <a:r>
              <a:rPr lang="en-US" i="1" dirty="0"/>
              <a:t>GNSS ties will be required</a:t>
            </a:r>
          </a:p>
        </p:txBody>
      </p:sp>
      <p:sp>
        <p:nvSpPr>
          <p:cNvPr id="4" name="TextBox 3">
            <a:extLst>
              <a:ext uri="{FF2B5EF4-FFF2-40B4-BE49-F238E27FC236}">
                <a16:creationId xmlns:a16="http://schemas.microsoft.com/office/drawing/2014/main" id="{B166CBB4-DE97-46B9-AC01-177F06F1958D}"/>
              </a:ext>
            </a:extLst>
          </p:cNvPr>
          <p:cNvSpPr txBox="1"/>
          <p:nvPr/>
        </p:nvSpPr>
        <p:spPr>
          <a:xfrm>
            <a:off x="0" y="1162015"/>
            <a:ext cx="9144000" cy="707886"/>
          </a:xfrm>
          <a:prstGeom prst="rect">
            <a:avLst/>
          </a:prstGeom>
          <a:noFill/>
        </p:spPr>
        <p:txBody>
          <a:bodyPr wrap="square" rtlCol="0">
            <a:spAutoFit/>
          </a:bodyPr>
          <a:lstStyle/>
          <a:p>
            <a:pPr algn="ctr"/>
            <a:r>
              <a:rPr lang="en-US" sz="4000" b="1" i="1" dirty="0">
                <a:latin typeface="Cambria" panose="02040503050406030204" pitchFamily="18" charset="0"/>
                <a:ea typeface="Cambria" panose="02040503050406030204" pitchFamily="18" charset="0"/>
              </a:rPr>
              <a:t>…but will still be important for you.</a:t>
            </a:r>
          </a:p>
        </p:txBody>
      </p:sp>
    </p:spTree>
    <p:extLst>
      <p:ext uri="{BB962C8B-B14F-4D97-AF65-F5344CB8AC3E}">
        <p14:creationId xmlns:p14="http://schemas.microsoft.com/office/powerpoint/2010/main" val="178890472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4"/>
            <a:ext cx="8739769" cy="4851245"/>
          </a:xfrm>
          <a:prstGeom prst="rect">
            <a:avLst/>
          </a:prstGeom>
        </p:spPr>
        <p:txBody>
          <a:bodyPr vert="horz" wrap="square" lIns="0" tIns="97790" rIns="0" bIns="0" rtlCol="0">
            <a:noAutofit/>
          </a:bodyPr>
          <a:lstStyle/>
          <a:p>
            <a:pPr marL="914400" lvl="1" indent="-457200">
              <a:buFont typeface="Arial" panose="020B0604020202020204" pitchFamily="34" charset="0"/>
              <a:buChar char="•"/>
            </a:pPr>
            <a:endParaRPr lang="en-US" sz="2600" dirty="0">
              <a:latin typeface="Cambria" panose="02040503050406030204" pitchFamily="18" charset="0"/>
              <a:ea typeface="Cambria" panose="02040503050406030204" pitchFamily="18" charset="0"/>
            </a:endParaRPr>
          </a:p>
          <a:p>
            <a:pPr marL="914400" lvl="1" indent="-457200">
              <a:buFont typeface="Arial" panose="020B0604020202020204" pitchFamily="34" charset="0"/>
              <a:buChar char="•"/>
            </a:pPr>
            <a:r>
              <a:rPr lang="en-US" sz="2800" dirty="0">
                <a:latin typeface="Cambria" panose="02040503050406030204" pitchFamily="18" charset="0"/>
                <a:ea typeface="Cambria" panose="02040503050406030204" pitchFamily="18" charset="0"/>
              </a:rPr>
              <a:t>airborne observations of </a:t>
            </a:r>
            <a:r>
              <a:rPr lang="en-US" sz="2800" i="1" dirty="0">
                <a:latin typeface="Cambria" panose="02040503050406030204" pitchFamily="18" charset="0"/>
                <a:ea typeface="Cambria" panose="02040503050406030204" pitchFamily="18" charset="0"/>
              </a:rPr>
              <a:t>relative gravity</a:t>
            </a:r>
          </a:p>
          <a:p>
            <a:pPr marL="914400" lvl="1" indent="-457200">
              <a:buFont typeface="Arial" panose="020B0604020202020204" pitchFamily="34" charset="0"/>
              <a:buChar char="•"/>
            </a:pPr>
            <a:r>
              <a:rPr lang="en-US" sz="2800" dirty="0">
                <a:latin typeface="Cambria" panose="02040503050406030204" pitchFamily="18" charset="0"/>
                <a:ea typeface="Cambria" panose="02040503050406030204" pitchFamily="18" charset="0"/>
              </a:rPr>
              <a:t>collected in as short of a timespan as is realistic</a:t>
            </a:r>
          </a:p>
          <a:p>
            <a:pPr marL="914400" lvl="1" indent="-457200">
              <a:buFont typeface="Arial" panose="020B0604020202020204" pitchFamily="34" charset="0"/>
              <a:buChar char="•"/>
            </a:pPr>
            <a:r>
              <a:rPr lang="en-US" sz="2800" dirty="0">
                <a:latin typeface="Cambria" panose="02040503050406030204" pitchFamily="18" charset="0"/>
                <a:ea typeface="Cambria" panose="02040503050406030204" pitchFamily="18" charset="0"/>
              </a:rPr>
              <a:t>full coverage</a:t>
            </a:r>
          </a:p>
          <a:p>
            <a:pPr marL="914400" lvl="1" indent="-457200">
              <a:buFont typeface="Arial" panose="020B0604020202020204" pitchFamily="34" charset="0"/>
              <a:buChar char="•"/>
            </a:pPr>
            <a:endParaRPr lang="en-US" sz="2800" dirty="0">
              <a:latin typeface="Cambria" panose="02040503050406030204" pitchFamily="18" charset="0"/>
              <a:ea typeface="Cambria" panose="02040503050406030204" pitchFamily="18" charset="0"/>
            </a:endParaRPr>
          </a:p>
          <a:p>
            <a:pPr marL="914400" lvl="1" indent="-457200">
              <a:buFont typeface="Arial" panose="020B0604020202020204" pitchFamily="34" charset="0"/>
              <a:buChar char="•"/>
            </a:pPr>
            <a:r>
              <a:rPr lang="en-US" sz="2800" dirty="0">
                <a:latin typeface="Cambria" panose="02040503050406030204" pitchFamily="18" charset="0"/>
                <a:ea typeface="Cambria" panose="02040503050406030204" pitchFamily="18" charset="0"/>
              </a:rPr>
              <a:t>on-the-ground observations of </a:t>
            </a:r>
            <a:r>
              <a:rPr lang="en-US" sz="2800" i="1" dirty="0">
                <a:latin typeface="Cambria" panose="02040503050406030204" pitchFamily="18" charset="0"/>
                <a:ea typeface="Cambria" panose="02040503050406030204" pitchFamily="18" charset="0"/>
              </a:rPr>
              <a:t>absolute gravity</a:t>
            </a:r>
          </a:p>
          <a:p>
            <a:pPr marL="914400" lvl="1" indent="-457200">
              <a:buFont typeface="Arial" panose="020B0604020202020204" pitchFamily="34" charset="0"/>
              <a:buChar char="•"/>
            </a:pPr>
            <a:r>
              <a:rPr lang="en-US" sz="2800" dirty="0">
                <a:latin typeface="Cambria" panose="02040503050406030204" pitchFamily="18" charset="0"/>
                <a:ea typeface="Cambria" panose="02040503050406030204" pitchFamily="18" charset="0"/>
              </a:rPr>
              <a:t>periodic or episodic; repeat every ___ years</a:t>
            </a:r>
          </a:p>
          <a:p>
            <a:pPr marL="914400" lvl="1" indent="-457200">
              <a:buFont typeface="Arial" panose="020B0604020202020204" pitchFamily="34" charset="0"/>
              <a:buChar char="•"/>
            </a:pPr>
            <a:r>
              <a:rPr lang="en-US" sz="2800" dirty="0">
                <a:latin typeface="Cambria" panose="02040503050406030204" pitchFamily="18" charset="0"/>
                <a:ea typeface="Cambria" panose="02040503050406030204" pitchFamily="18" charset="0"/>
              </a:rPr>
              <a:t>large spacing, a few per state</a:t>
            </a:r>
            <a:endParaRPr lang="en-US" sz="2000" dirty="0">
              <a:latin typeface="Cambria" panose="02040503050406030204" pitchFamily="18" charset="0"/>
              <a:ea typeface="Cambria" panose="02040503050406030204" pitchFamily="18" charset="0"/>
            </a:endParaRP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How do we measure gravity?</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426106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14301" y="274638"/>
            <a:ext cx="8925791" cy="1143000"/>
          </a:xfrm>
        </p:spPr>
        <p:txBody>
          <a:bodyPr/>
          <a:lstStyle/>
          <a:p>
            <a:r>
              <a:rPr lang="en-US" altLang="en-US" sz="3600" b="1" dirty="0">
                <a:latin typeface="Cambria" panose="02040503050406030204" pitchFamily="18" charset="0"/>
                <a:ea typeface="Tahoma" panose="020B0604030504040204" pitchFamily="34" charset="0"/>
                <a:cs typeface="Tahoma" panose="020B0604030504040204" pitchFamily="34" charset="0"/>
              </a:rPr>
              <a:t>National Spatial Reference System (NSRS)</a:t>
            </a:r>
            <a:endParaRPr lang="en-US" sz="3600" dirty="0"/>
          </a:p>
        </p:txBody>
      </p:sp>
      <p:sp>
        <p:nvSpPr>
          <p:cNvPr id="11" name="TextBox 10"/>
          <p:cNvSpPr txBox="1"/>
          <p:nvPr/>
        </p:nvSpPr>
        <p:spPr bwMode="auto">
          <a:xfrm>
            <a:off x="114301" y="1143000"/>
            <a:ext cx="8842665" cy="584775"/>
          </a:xfrm>
          <a:prstGeom prst="rect">
            <a:avLst/>
          </a:prstGeom>
          <a:noFill/>
          <a:ln w="9525">
            <a:noFill/>
            <a:miter lim="800000"/>
            <a:headEnd/>
            <a:tailEnd/>
          </a:ln>
        </p:spPr>
        <p:txBody>
          <a:bodyPr wrap="square" rtlCol="0">
            <a:spAutoFit/>
          </a:bodyPr>
          <a:lstStyle/>
          <a:p>
            <a:pPr algn="ctr"/>
            <a:r>
              <a:rPr lang="en-US" sz="2400" dirty="0">
                <a:latin typeface="Cambria" panose="02040503050406030204" pitchFamily="18" charset="0"/>
              </a:rPr>
              <a:t>These items </a:t>
            </a:r>
            <a:r>
              <a:rPr lang="en-US" sz="3200" dirty="0">
                <a:latin typeface="Cambria" panose="02040503050406030204" pitchFamily="18" charset="0"/>
              </a:rPr>
              <a:t>ARE</a:t>
            </a:r>
            <a:r>
              <a:rPr lang="en-US" sz="2400" dirty="0">
                <a:latin typeface="Cambria" panose="02040503050406030204" pitchFamily="18" charset="0"/>
              </a:rPr>
              <a:t> part of the NSRS</a:t>
            </a:r>
          </a:p>
        </p:txBody>
      </p:sp>
      <p:graphicFrame>
        <p:nvGraphicFramePr>
          <p:cNvPr id="6" name="Content Placeholder 6"/>
          <p:cNvGraphicFramePr>
            <a:graphicFrameLocks/>
          </p:cNvGraphicFramePr>
          <p:nvPr>
            <p:extLst/>
          </p:nvPr>
        </p:nvGraphicFramePr>
        <p:xfrm>
          <a:off x="114300" y="1797623"/>
          <a:ext cx="8925791" cy="4534588"/>
        </p:xfrm>
        <a:graphic>
          <a:graphicData uri="http://schemas.openxmlformats.org/drawingml/2006/table">
            <a:tbl>
              <a:tblPr firstRow="1" bandRow="1">
                <a:tableStyleId>{5C22544A-7EE6-4342-B048-85BDC9FD1C3A}</a:tableStyleId>
              </a:tblPr>
              <a:tblGrid>
                <a:gridCol w="2338937">
                  <a:extLst>
                    <a:ext uri="{9D8B030D-6E8A-4147-A177-3AD203B41FA5}">
                      <a16:colId xmlns:a16="http://schemas.microsoft.com/office/drawing/2014/main" val="2202110323"/>
                    </a:ext>
                  </a:extLst>
                </a:gridCol>
                <a:gridCol w="1513429">
                  <a:extLst>
                    <a:ext uri="{9D8B030D-6E8A-4147-A177-3AD203B41FA5}">
                      <a16:colId xmlns:a16="http://schemas.microsoft.com/office/drawing/2014/main" val="1277430874"/>
                    </a:ext>
                  </a:extLst>
                </a:gridCol>
                <a:gridCol w="1221062">
                  <a:extLst>
                    <a:ext uri="{9D8B030D-6E8A-4147-A177-3AD203B41FA5}">
                      <a16:colId xmlns:a16="http://schemas.microsoft.com/office/drawing/2014/main" val="1566734961"/>
                    </a:ext>
                  </a:extLst>
                </a:gridCol>
                <a:gridCol w="1788597">
                  <a:extLst>
                    <a:ext uri="{9D8B030D-6E8A-4147-A177-3AD203B41FA5}">
                      <a16:colId xmlns:a16="http://schemas.microsoft.com/office/drawing/2014/main" val="2463132348"/>
                    </a:ext>
                  </a:extLst>
                </a:gridCol>
                <a:gridCol w="2063766">
                  <a:extLst>
                    <a:ext uri="{9D8B030D-6E8A-4147-A177-3AD203B41FA5}">
                      <a16:colId xmlns:a16="http://schemas.microsoft.com/office/drawing/2014/main" val="2738166315"/>
                    </a:ext>
                  </a:extLst>
                </a:gridCol>
              </a:tblGrid>
              <a:tr h="955968">
                <a:tc>
                  <a:txBody>
                    <a:bodyPr/>
                    <a:lstStyle/>
                    <a:p>
                      <a:r>
                        <a:rPr lang="en-US" sz="1800" dirty="0"/>
                        <a:t>Horizontal</a:t>
                      </a:r>
                      <a:r>
                        <a:rPr lang="en-US" sz="1800" baseline="0" dirty="0"/>
                        <a:t> </a:t>
                      </a:r>
                      <a:r>
                        <a:rPr lang="en-US" sz="1800" dirty="0" err="1"/>
                        <a:t>Datums</a:t>
                      </a:r>
                      <a:r>
                        <a:rPr lang="en-US" sz="1800" dirty="0"/>
                        <a:t> </a:t>
                      </a:r>
                    </a:p>
                    <a:p>
                      <a:r>
                        <a:rPr lang="en-US" sz="1800" dirty="0"/>
                        <a:t>(aka Geometric Reference Frames)</a:t>
                      </a:r>
                    </a:p>
                  </a:txBody>
                  <a:tcPr marL="75967" marR="75967" marT="37984" marB="37984"/>
                </a:tc>
                <a:tc>
                  <a:txBody>
                    <a:bodyPr/>
                    <a:lstStyle/>
                    <a:p>
                      <a:r>
                        <a:rPr lang="en-US" sz="1800" dirty="0"/>
                        <a:t>Vertical</a:t>
                      </a:r>
                    </a:p>
                    <a:p>
                      <a:r>
                        <a:rPr lang="en-US" sz="1800" dirty="0"/>
                        <a:t>Datums</a:t>
                      </a:r>
                    </a:p>
                  </a:txBody>
                  <a:tcPr marL="75967" marR="75967" marT="37984" marB="37984"/>
                </a:tc>
                <a:tc>
                  <a:txBody>
                    <a:bodyPr/>
                    <a:lstStyle/>
                    <a:p>
                      <a:r>
                        <a:rPr lang="en-US" sz="1800" dirty="0"/>
                        <a:t>Great Lakes Datums</a:t>
                      </a:r>
                    </a:p>
                  </a:txBody>
                  <a:tcPr marL="75967" marR="75967" marT="37984" marB="37984"/>
                </a:tc>
                <a:tc>
                  <a:txBody>
                    <a:bodyPr/>
                    <a:lstStyle/>
                    <a:p>
                      <a:r>
                        <a:rPr lang="en-US" sz="1800" dirty="0"/>
                        <a:t>Geoid</a:t>
                      </a:r>
                    </a:p>
                    <a:p>
                      <a:r>
                        <a:rPr lang="en-US" sz="1800" dirty="0"/>
                        <a:t>Models</a:t>
                      </a:r>
                    </a:p>
                  </a:txBody>
                  <a:tcPr marL="75967" marR="75967" marT="37984" marB="37984"/>
                </a:tc>
                <a:tc>
                  <a:txBody>
                    <a:bodyPr/>
                    <a:lstStyle/>
                    <a:p>
                      <a:r>
                        <a:rPr lang="en-US" sz="1800" dirty="0"/>
                        <a:t>Transformations</a:t>
                      </a:r>
                      <a:r>
                        <a:rPr lang="en-US" sz="1800" baseline="0" dirty="0"/>
                        <a:t> </a:t>
                      </a:r>
                      <a:r>
                        <a:rPr lang="en-US" sz="1800" dirty="0"/>
                        <a:t>and</a:t>
                      </a:r>
                      <a:r>
                        <a:rPr lang="en-US" sz="1800" baseline="0" dirty="0"/>
                        <a:t> </a:t>
                      </a:r>
                      <a:r>
                        <a:rPr lang="en-US" sz="1800" dirty="0"/>
                        <a:t>Conversions</a:t>
                      </a:r>
                    </a:p>
                  </a:txBody>
                  <a:tcPr marL="75967" marR="75967" marT="37984" marB="37984"/>
                </a:tc>
                <a:extLst>
                  <a:ext uri="{0D108BD9-81ED-4DB2-BD59-A6C34878D82A}">
                    <a16:rowId xmlns:a16="http://schemas.microsoft.com/office/drawing/2014/main" val="3022080662"/>
                  </a:ext>
                </a:extLst>
              </a:tr>
              <a:tr h="357862">
                <a:tc>
                  <a:txBody>
                    <a:bodyPr/>
                    <a:lstStyle/>
                    <a:p>
                      <a:r>
                        <a:rPr lang="en-US" sz="1800" dirty="0">
                          <a:solidFill>
                            <a:schemeClr val="tx1"/>
                          </a:solidFill>
                          <a:latin typeface="Arial" panose="020B0604020202020204" pitchFamily="34" charset="0"/>
                          <a:cs typeface="Arial" panose="020B0604020202020204" pitchFamily="34" charset="0"/>
                        </a:rPr>
                        <a:t>NAD</a:t>
                      </a:r>
                      <a:r>
                        <a:rPr lang="en-US" sz="1800" baseline="0" dirty="0">
                          <a:solidFill>
                            <a:schemeClr val="tx1"/>
                          </a:solidFill>
                          <a:latin typeface="Arial" panose="020B0604020202020204" pitchFamily="34" charset="0"/>
                          <a:cs typeface="Arial" panose="020B0604020202020204" pitchFamily="34" charset="0"/>
                        </a:rPr>
                        <a:t>83</a:t>
                      </a:r>
                      <a:endParaRPr lang="en-US" sz="1800" dirty="0">
                        <a:solidFill>
                          <a:schemeClr val="tx1"/>
                        </a:solidFill>
                      </a:endParaRPr>
                    </a:p>
                  </a:txBody>
                  <a:tcPr marL="75967" marR="75967" marT="37984" marB="37984"/>
                </a:tc>
                <a:tc>
                  <a:txBody>
                    <a:bodyPr/>
                    <a:lstStyle/>
                    <a:p>
                      <a:r>
                        <a:rPr lang="en-US" sz="1800" dirty="0">
                          <a:solidFill>
                            <a:schemeClr val="tx1"/>
                          </a:solidFill>
                          <a:latin typeface="Arial" panose="020B0604020202020204" pitchFamily="34" charset="0"/>
                          <a:cs typeface="Arial" panose="020B0604020202020204" pitchFamily="34" charset="0"/>
                        </a:rPr>
                        <a:t>NAVD88</a:t>
                      </a:r>
                    </a:p>
                  </a:txBody>
                  <a:tcPr marL="75967" marR="75967" marT="37984" marB="37984"/>
                </a:tc>
                <a:tc>
                  <a:txBody>
                    <a:bodyPr/>
                    <a:lstStyle/>
                    <a:p>
                      <a:r>
                        <a:rPr lang="en-US" sz="1800" dirty="0">
                          <a:solidFill>
                            <a:schemeClr val="tx1"/>
                          </a:solidFill>
                          <a:latin typeface="Arial" panose="020B0604020202020204" pitchFamily="34" charset="0"/>
                          <a:cs typeface="Arial" panose="020B0604020202020204" pitchFamily="34" charset="0"/>
                        </a:rPr>
                        <a:t>IGLD85</a:t>
                      </a:r>
                    </a:p>
                  </a:txBody>
                  <a:tcPr marL="75967" marR="75967" marT="37984" marB="37984"/>
                </a:tc>
                <a:tc>
                  <a:txBody>
                    <a:bodyPr/>
                    <a:lstStyle/>
                    <a:p>
                      <a:r>
                        <a:rPr lang="en-US" sz="1800" dirty="0">
                          <a:solidFill>
                            <a:schemeClr val="tx1"/>
                          </a:solidFill>
                          <a:latin typeface="Arial" panose="020B0604020202020204" pitchFamily="34" charset="0"/>
                          <a:cs typeface="Arial" panose="020B0604020202020204" pitchFamily="34" charset="0"/>
                        </a:rPr>
                        <a:t>GEOID18</a:t>
                      </a:r>
                      <a:endParaRPr lang="en-US" dirty="0"/>
                    </a:p>
                  </a:txBody>
                  <a:tcPr marL="75967" marR="75967" marT="37984" marB="37984"/>
                </a:tc>
                <a:tc>
                  <a:txBody>
                    <a:bodyPr/>
                    <a:lstStyle/>
                    <a:p>
                      <a:r>
                        <a:rPr lang="en-US" sz="1800" dirty="0">
                          <a:solidFill>
                            <a:schemeClr val="tx1"/>
                          </a:solidFill>
                          <a:latin typeface="Arial" panose="020B0604020202020204" pitchFamily="34" charset="0"/>
                          <a:cs typeface="Arial" panose="020B0604020202020204" pitchFamily="34" charset="0"/>
                        </a:rPr>
                        <a:t>NADCON</a:t>
                      </a:r>
                    </a:p>
                  </a:txBody>
                  <a:tcPr marL="75967" marR="75967" marT="37984" marB="37984"/>
                </a:tc>
                <a:extLst>
                  <a:ext uri="{0D108BD9-81ED-4DB2-BD59-A6C34878D82A}">
                    <a16:rowId xmlns:a16="http://schemas.microsoft.com/office/drawing/2014/main" val="3808544551"/>
                  </a:ext>
                </a:extLst>
              </a:tr>
              <a:tr h="357862">
                <a:tc>
                  <a:txBody>
                    <a:bodyPr/>
                    <a:lstStyle/>
                    <a:p>
                      <a:r>
                        <a:rPr lang="en-US" sz="1800" dirty="0">
                          <a:solidFill>
                            <a:schemeClr val="tx1"/>
                          </a:solidFill>
                          <a:latin typeface="Arial" panose="020B0604020202020204" pitchFamily="34" charset="0"/>
                          <a:cs typeface="Arial" panose="020B0604020202020204" pitchFamily="34" charset="0"/>
                        </a:rPr>
                        <a:t>NAD27</a:t>
                      </a:r>
                      <a:endParaRPr lang="en-US" sz="1800" dirty="0">
                        <a:solidFill>
                          <a:schemeClr val="tx1"/>
                        </a:solidFill>
                      </a:endParaRPr>
                    </a:p>
                  </a:txBody>
                  <a:tcPr marL="75967" marR="75967" marT="37984" marB="37984"/>
                </a:tc>
                <a:tc>
                  <a:txBody>
                    <a:bodyPr/>
                    <a:lstStyle/>
                    <a:p>
                      <a:r>
                        <a:rPr lang="en-US" sz="1800" dirty="0">
                          <a:solidFill>
                            <a:schemeClr val="tx1"/>
                          </a:solidFill>
                          <a:latin typeface="Arial" panose="020B0604020202020204" pitchFamily="34" charset="0"/>
                          <a:cs typeface="Arial" panose="020B0604020202020204" pitchFamily="34" charset="0"/>
                        </a:rPr>
                        <a:t>NGVD</a:t>
                      </a:r>
                      <a:r>
                        <a:rPr lang="en-US" sz="1800" baseline="0" dirty="0">
                          <a:solidFill>
                            <a:schemeClr val="tx1"/>
                          </a:solidFill>
                          <a:latin typeface="Arial" panose="020B0604020202020204" pitchFamily="34" charset="0"/>
                          <a:cs typeface="Arial" panose="020B0604020202020204" pitchFamily="34" charset="0"/>
                        </a:rPr>
                        <a:t>29</a:t>
                      </a:r>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lang="en-US" sz="1800" dirty="0">
                          <a:solidFill>
                            <a:schemeClr val="tx1"/>
                          </a:solidFill>
                          <a:latin typeface="Arial" panose="020B0604020202020204" pitchFamily="34" charset="0"/>
                          <a:cs typeface="Arial" panose="020B0604020202020204" pitchFamily="34" charset="0"/>
                        </a:rPr>
                        <a:t>IGLD55</a:t>
                      </a:r>
                    </a:p>
                  </a:txBody>
                  <a:tcPr marL="75967" marR="75967" marT="37984" marB="3798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GEOID12B</a:t>
                      </a:r>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lang="en-US" sz="1800" dirty="0">
                          <a:solidFill>
                            <a:schemeClr val="tx1"/>
                          </a:solidFill>
                          <a:latin typeface="Arial" panose="020B0604020202020204" pitchFamily="34" charset="0"/>
                          <a:cs typeface="Arial" panose="020B0604020202020204" pitchFamily="34" charset="0"/>
                        </a:rPr>
                        <a:t>VERTCON</a:t>
                      </a:r>
                    </a:p>
                  </a:txBody>
                  <a:tcPr marL="75967" marR="75967" marT="37984" marB="37984"/>
                </a:tc>
                <a:extLst>
                  <a:ext uri="{0D108BD9-81ED-4DB2-BD59-A6C34878D82A}">
                    <a16:rowId xmlns:a16="http://schemas.microsoft.com/office/drawing/2014/main" val="348057990"/>
                  </a:ext>
                </a:extLst>
              </a:tr>
              <a:tr h="357862">
                <a:tc>
                  <a:txBody>
                    <a:bodyPr/>
                    <a:lstStyle/>
                    <a:p>
                      <a:r>
                        <a:rPr lang="en-US" sz="1800" dirty="0">
                          <a:solidFill>
                            <a:schemeClr val="tx1"/>
                          </a:solidFill>
                          <a:latin typeface="Arial" panose="020B0604020202020204" pitchFamily="34" charset="0"/>
                          <a:cs typeface="Arial" panose="020B0604020202020204" pitchFamily="34" charset="0"/>
                        </a:rPr>
                        <a:t>USSD</a:t>
                      </a:r>
                      <a:endParaRPr lang="en-US" sz="1800" dirty="0">
                        <a:solidFill>
                          <a:schemeClr val="tx1"/>
                        </a:solidFill>
                      </a:endParaRPr>
                    </a:p>
                  </a:txBody>
                  <a:tcPr marL="75967" marR="75967" marT="37984" marB="37984"/>
                </a:tc>
                <a:tc>
                  <a:txBody>
                    <a:bodyPr/>
                    <a:lstStyle/>
                    <a:p>
                      <a:r>
                        <a:rPr lang="en-US" sz="1800" dirty="0">
                          <a:solidFill>
                            <a:schemeClr val="tx1">
                              <a:lumMod val="65000"/>
                              <a:lumOff val="35000"/>
                            </a:schemeClr>
                          </a:solidFill>
                          <a:latin typeface="Arial" panose="020B0604020202020204" pitchFamily="34" charset="0"/>
                          <a:cs typeface="Arial" panose="020B0604020202020204" pitchFamily="34" charset="0"/>
                        </a:rPr>
                        <a:t>VIVD09</a:t>
                      </a:r>
                    </a:p>
                  </a:txBody>
                  <a:tcPr marL="75967" marR="75967" marT="37984" marB="37984"/>
                </a:tc>
                <a:tc>
                  <a:txBody>
                    <a:bodyPr/>
                    <a:lstStyle/>
                    <a:p>
                      <a:endParaRPr lang="en-US" sz="180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GEOID09</a:t>
                      </a: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extLst>
                  <a:ext uri="{0D108BD9-81ED-4DB2-BD59-A6C34878D82A}">
                    <a16:rowId xmlns:a16="http://schemas.microsoft.com/office/drawing/2014/main" val="927589832"/>
                  </a:ext>
                </a:extLst>
              </a:tr>
              <a:tr h="357862">
                <a:tc>
                  <a:txBody>
                    <a:bodyPr/>
                    <a:lstStyle/>
                    <a:p>
                      <a:endParaRPr lang="en-US" dirty="0"/>
                    </a:p>
                  </a:txBody>
                  <a:tcPr marL="75967" marR="75967" marT="37984" marB="37984"/>
                </a:tc>
                <a:tc>
                  <a:txBody>
                    <a:bodyPr/>
                    <a:lstStyle/>
                    <a:p>
                      <a:r>
                        <a:rPr lang="en-US" sz="1800" dirty="0">
                          <a:solidFill>
                            <a:schemeClr val="tx1">
                              <a:lumMod val="65000"/>
                              <a:lumOff val="35000"/>
                            </a:schemeClr>
                          </a:solidFill>
                          <a:latin typeface="Arial" panose="020B0604020202020204" pitchFamily="34" charset="0"/>
                          <a:cs typeface="Arial" panose="020B0604020202020204" pitchFamily="34" charset="0"/>
                        </a:rPr>
                        <a:t>GUVD04</a:t>
                      </a: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GEOID06</a:t>
                      </a:r>
                      <a:endParaRPr lang="en-US" dirty="0"/>
                    </a:p>
                  </a:txBody>
                  <a:tcPr marL="75967" marR="75967" marT="37984" marB="37984"/>
                </a:tc>
                <a:tc>
                  <a:txBody>
                    <a:bodyPr/>
                    <a:lstStyle/>
                    <a:p>
                      <a:r>
                        <a:rPr lang="en-US" sz="1800" dirty="0">
                          <a:solidFill>
                            <a:schemeClr val="tx1"/>
                          </a:solidFill>
                          <a:latin typeface="Arial" panose="020B0604020202020204" pitchFamily="34" charset="0"/>
                          <a:cs typeface="Arial" panose="020B0604020202020204" pitchFamily="34" charset="0"/>
                        </a:rPr>
                        <a:t>SPCS83</a:t>
                      </a:r>
                    </a:p>
                  </a:txBody>
                  <a:tcPr marL="75967" marR="75967" marT="37984" marB="37984"/>
                </a:tc>
                <a:extLst>
                  <a:ext uri="{0D108BD9-81ED-4DB2-BD59-A6C34878D82A}">
                    <a16:rowId xmlns:a16="http://schemas.microsoft.com/office/drawing/2014/main" val="3884107606"/>
                  </a:ext>
                </a:extLst>
              </a:tr>
              <a:tr h="357862">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lang="en-US" sz="1800" dirty="0">
                          <a:solidFill>
                            <a:schemeClr val="tx1">
                              <a:lumMod val="65000"/>
                              <a:lumOff val="35000"/>
                            </a:schemeClr>
                          </a:solidFill>
                          <a:latin typeface="Arial" panose="020B0604020202020204" pitchFamily="34" charset="0"/>
                          <a:cs typeface="Arial" panose="020B0604020202020204" pitchFamily="34" charset="0"/>
                        </a:rPr>
                        <a:t>NMVD03</a:t>
                      </a: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GEOID03</a:t>
                      </a:r>
                      <a:endParaRPr lang="en-US" dirty="0"/>
                    </a:p>
                  </a:txBody>
                  <a:tcPr marL="75967" marR="75967" marT="37984" marB="37984"/>
                </a:tc>
                <a:tc>
                  <a:txBody>
                    <a:bodyPr/>
                    <a:lstStyle/>
                    <a:p>
                      <a:r>
                        <a:rPr lang="en-US" sz="1800" dirty="0">
                          <a:solidFill>
                            <a:schemeClr val="tx1"/>
                          </a:solidFill>
                          <a:latin typeface="Arial" panose="020B0604020202020204" pitchFamily="34" charset="0"/>
                          <a:cs typeface="Arial" panose="020B0604020202020204" pitchFamily="34" charset="0"/>
                        </a:rPr>
                        <a:t>SPCS27</a:t>
                      </a:r>
                    </a:p>
                  </a:txBody>
                  <a:tcPr marL="75967" marR="75967" marT="37984" marB="37984"/>
                </a:tc>
                <a:extLst>
                  <a:ext uri="{0D108BD9-81ED-4DB2-BD59-A6C34878D82A}">
                    <a16:rowId xmlns:a16="http://schemas.microsoft.com/office/drawing/2014/main" val="2926996055"/>
                  </a:ext>
                </a:extLst>
              </a:tr>
              <a:tr h="357862">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lang="en-US" sz="1800" dirty="0">
                          <a:solidFill>
                            <a:schemeClr val="tx1">
                              <a:lumMod val="65000"/>
                              <a:lumOff val="35000"/>
                            </a:schemeClr>
                          </a:solidFill>
                          <a:latin typeface="Arial" panose="020B0604020202020204" pitchFamily="34" charset="0"/>
                          <a:cs typeface="Arial" panose="020B0604020202020204" pitchFamily="34" charset="0"/>
                        </a:rPr>
                        <a:t>ASVD02</a:t>
                      </a: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GEOID99</a:t>
                      </a:r>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endParaRPr lang="en-US"/>
                    </a:p>
                  </a:txBody>
                  <a:tcPr marL="75967" marR="75967" marT="37984" marB="37984"/>
                </a:tc>
                <a:extLst>
                  <a:ext uri="{0D108BD9-81ED-4DB2-BD59-A6C34878D82A}">
                    <a16:rowId xmlns:a16="http://schemas.microsoft.com/office/drawing/2014/main" val="2282737914"/>
                  </a:ext>
                </a:extLst>
              </a:tr>
              <a:tr h="357862">
                <a:tc>
                  <a:txBody>
                    <a:bodyPr/>
                    <a:lstStyle/>
                    <a:p>
                      <a:endParaRPr lang="en-US"/>
                    </a:p>
                  </a:txBody>
                  <a:tcPr marL="75967" marR="75967" marT="37984" marB="37984"/>
                </a:tc>
                <a:tc>
                  <a:txBody>
                    <a:bodyPr/>
                    <a:lstStyle/>
                    <a:p>
                      <a:r>
                        <a:rPr lang="en-US" sz="1800" dirty="0">
                          <a:solidFill>
                            <a:schemeClr val="tx1">
                              <a:lumMod val="65000"/>
                              <a:lumOff val="35000"/>
                            </a:schemeClr>
                          </a:solidFill>
                          <a:latin typeface="Arial" panose="020B0604020202020204" pitchFamily="34" charset="0"/>
                          <a:cs typeface="Arial" panose="020B0604020202020204" pitchFamily="34" charset="0"/>
                        </a:rPr>
                        <a:t>PRVD02</a:t>
                      </a: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GEOID96</a:t>
                      </a:r>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endParaRPr lang="en-US" dirty="0"/>
                    </a:p>
                  </a:txBody>
                  <a:tcPr marL="75967" marR="75967" marT="37984" marB="37984"/>
                </a:tc>
                <a:extLst>
                  <a:ext uri="{0D108BD9-81ED-4DB2-BD59-A6C34878D82A}">
                    <a16:rowId xmlns:a16="http://schemas.microsoft.com/office/drawing/2014/main" val="421228443"/>
                  </a:ext>
                </a:extLst>
              </a:tr>
              <a:tr h="357862">
                <a:tc>
                  <a:txBody>
                    <a:bodyPr/>
                    <a:lstStyle/>
                    <a:p>
                      <a:endParaRPr lang="en-US"/>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ALASKA94</a:t>
                      </a:r>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extLst>
                  <a:ext uri="{0D108BD9-81ED-4DB2-BD59-A6C34878D82A}">
                    <a16:rowId xmlns:a16="http://schemas.microsoft.com/office/drawing/2014/main" val="2544845522"/>
                  </a:ext>
                </a:extLst>
              </a:tr>
              <a:tr h="357862">
                <a:tc>
                  <a:txBody>
                    <a:bodyPr/>
                    <a:lstStyle/>
                    <a:p>
                      <a:endParaRPr lang="en-US" dirty="0"/>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GEOID93</a:t>
                      </a:r>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extLst>
                  <a:ext uri="{0D108BD9-81ED-4DB2-BD59-A6C34878D82A}">
                    <a16:rowId xmlns:a16="http://schemas.microsoft.com/office/drawing/2014/main" val="781712782"/>
                  </a:ext>
                </a:extLst>
              </a:tr>
              <a:tr h="357862">
                <a:tc>
                  <a:txBody>
                    <a:bodyPr/>
                    <a:lstStyle/>
                    <a:p>
                      <a:endParaRPr lang="en-US" dirty="0"/>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GEOID90</a:t>
                      </a:r>
                    </a:p>
                  </a:txBody>
                  <a:tcPr marL="75967" marR="75967" marT="37984" marB="37984"/>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marL="75967" marR="75967" marT="37984" marB="37984"/>
                </a:tc>
                <a:extLst>
                  <a:ext uri="{0D108BD9-81ED-4DB2-BD59-A6C34878D82A}">
                    <a16:rowId xmlns:a16="http://schemas.microsoft.com/office/drawing/2014/main" val="854389345"/>
                  </a:ext>
                </a:extLst>
              </a:tr>
            </a:tbl>
          </a:graphicData>
        </a:graphic>
      </p:graphicFrame>
    </p:spTree>
    <p:extLst>
      <p:ext uri="{BB962C8B-B14F-4D97-AF65-F5344CB8AC3E}">
        <p14:creationId xmlns:p14="http://schemas.microsoft.com/office/powerpoint/2010/main" val="241000680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house"/>
          <p:cNvGrpSpPr/>
          <p:nvPr/>
        </p:nvGrpSpPr>
        <p:grpSpPr>
          <a:xfrm>
            <a:off x="1737552" y="1401887"/>
            <a:ext cx="755314" cy="742296"/>
            <a:chOff x="2919413" y="2290697"/>
            <a:chExt cx="476250" cy="641323"/>
          </a:xfrm>
          <a:solidFill>
            <a:srgbClr val="00B050"/>
          </a:solidFill>
        </p:grpSpPr>
        <p:sp>
          <p:nvSpPr>
            <p:cNvPr id="17" name="Rectangle 16"/>
            <p:cNvSpPr/>
            <p:nvPr/>
          </p:nvSpPr>
          <p:spPr>
            <a:xfrm>
              <a:off x="2987040" y="2595312"/>
              <a:ext cx="342900" cy="33670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Isosceles Triangle 17"/>
            <p:cNvSpPr/>
            <p:nvPr/>
          </p:nvSpPr>
          <p:spPr>
            <a:xfrm>
              <a:off x="2919413" y="2290697"/>
              <a:ext cx="476250" cy="31032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1" name="Group Sea Level"/>
          <p:cNvGrpSpPr/>
          <p:nvPr/>
        </p:nvGrpSpPr>
        <p:grpSpPr>
          <a:xfrm>
            <a:off x="2345053" y="4774716"/>
            <a:ext cx="6157487" cy="1004071"/>
            <a:chOff x="2345053" y="4774716"/>
            <a:chExt cx="6157487" cy="1004071"/>
          </a:xfrm>
        </p:grpSpPr>
        <p:grpSp>
          <p:nvGrpSpPr>
            <p:cNvPr id="52" name="water level"/>
            <p:cNvGrpSpPr/>
            <p:nvPr/>
          </p:nvGrpSpPr>
          <p:grpSpPr>
            <a:xfrm>
              <a:off x="2345053" y="4774716"/>
              <a:ext cx="5074157" cy="866089"/>
              <a:chOff x="2345053" y="1559324"/>
              <a:chExt cx="5074157" cy="866089"/>
            </a:xfrm>
          </p:grpSpPr>
          <p:sp>
            <p:nvSpPr>
              <p:cNvPr id="22" name="Arc 21"/>
              <p:cNvSpPr/>
              <p:nvPr/>
            </p:nvSpPr>
            <p:spPr>
              <a:xfrm>
                <a:off x="6326003" y="1559324"/>
                <a:ext cx="1093207" cy="861789"/>
              </a:xfrm>
              <a:prstGeom prst="arc">
                <a:avLst>
                  <a:gd name="adj1" fmla="val 2237020"/>
                  <a:gd name="adj2" fmla="val 8897767"/>
                </a:avLst>
              </a:prstGeom>
              <a:ln w="889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Arc 22"/>
              <p:cNvSpPr/>
              <p:nvPr/>
            </p:nvSpPr>
            <p:spPr>
              <a:xfrm>
                <a:off x="5529226" y="1561299"/>
                <a:ext cx="1093207" cy="861789"/>
              </a:xfrm>
              <a:prstGeom prst="arc">
                <a:avLst>
                  <a:gd name="adj1" fmla="val 2237020"/>
                  <a:gd name="adj2" fmla="val 8897767"/>
                </a:avLst>
              </a:prstGeom>
              <a:ln w="889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Arc 23"/>
              <p:cNvSpPr/>
              <p:nvPr/>
            </p:nvSpPr>
            <p:spPr>
              <a:xfrm>
                <a:off x="4734280" y="1561299"/>
                <a:ext cx="1093207" cy="861789"/>
              </a:xfrm>
              <a:prstGeom prst="arc">
                <a:avLst>
                  <a:gd name="adj1" fmla="val 2237020"/>
                  <a:gd name="adj2" fmla="val 8897767"/>
                </a:avLst>
              </a:prstGeom>
              <a:ln w="889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Arc 24"/>
              <p:cNvSpPr/>
              <p:nvPr/>
            </p:nvSpPr>
            <p:spPr>
              <a:xfrm>
                <a:off x="3938539" y="1561299"/>
                <a:ext cx="1093207" cy="861789"/>
              </a:xfrm>
              <a:prstGeom prst="arc">
                <a:avLst>
                  <a:gd name="adj1" fmla="val 2237020"/>
                  <a:gd name="adj2" fmla="val 8897767"/>
                </a:avLst>
              </a:prstGeom>
              <a:ln w="889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Arc 46"/>
              <p:cNvSpPr/>
              <p:nvPr/>
            </p:nvSpPr>
            <p:spPr>
              <a:xfrm>
                <a:off x="3145191" y="1560486"/>
                <a:ext cx="1093207" cy="861789"/>
              </a:xfrm>
              <a:prstGeom prst="arc">
                <a:avLst>
                  <a:gd name="adj1" fmla="val 2237020"/>
                  <a:gd name="adj2" fmla="val 8897767"/>
                </a:avLst>
              </a:prstGeom>
              <a:ln w="889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Arc 48"/>
              <p:cNvSpPr/>
              <p:nvPr/>
            </p:nvSpPr>
            <p:spPr>
              <a:xfrm>
                <a:off x="2345053" y="1563624"/>
                <a:ext cx="1093207" cy="861789"/>
              </a:xfrm>
              <a:prstGeom prst="arc">
                <a:avLst>
                  <a:gd name="adj1" fmla="val 2237020"/>
                  <a:gd name="adj2" fmla="val 8897767"/>
                </a:avLst>
              </a:prstGeom>
              <a:ln w="889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5" name="GMSL"/>
            <p:cNvSpPr txBox="1"/>
            <p:nvPr/>
          </p:nvSpPr>
          <p:spPr bwMode="auto">
            <a:xfrm>
              <a:off x="7267478" y="5194012"/>
              <a:ext cx="1235062" cy="584775"/>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GMSL</a:t>
              </a:r>
            </a:p>
          </p:txBody>
        </p:sp>
      </p:grpSp>
      <p:grpSp>
        <p:nvGrpSpPr>
          <p:cNvPr id="37" name="land mass"/>
          <p:cNvGrpSpPr>
            <a:grpSpLocks noChangeAspect="1"/>
          </p:cNvGrpSpPr>
          <p:nvPr/>
        </p:nvGrpSpPr>
        <p:grpSpPr>
          <a:xfrm>
            <a:off x="1533445" y="2162175"/>
            <a:ext cx="4156437" cy="4258687"/>
            <a:chOff x="2738434" y="2957512"/>
            <a:chExt cx="3138492" cy="3215700"/>
          </a:xfrm>
        </p:grpSpPr>
        <p:sp>
          <p:nvSpPr>
            <p:cNvPr id="36" name="land color"/>
            <p:cNvSpPr/>
            <p:nvPr/>
          </p:nvSpPr>
          <p:spPr>
            <a:xfrm>
              <a:off x="2738434" y="2957512"/>
              <a:ext cx="3134973" cy="3215700"/>
            </a:xfrm>
            <a:custGeom>
              <a:avLst/>
              <a:gdLst>
                <a:gd name="connsiteX0" fmla="*/ 2173574 w 2173574"/>
                <a:gd name="connsiteY0" fmla="*/ 3117954 h 3117954"/>
                <a:gd name="connsiteX1" fmla="*/ 0 w 2173574"/>
                <a:gd name="connsiteY1" fmla="*/ 0 h 3117954"/>
                <a:gd name="connsiteX0" fmla="*/ 2332007 w 2332007"/>
                <a:gd name="connsiteY0" fmla="*/ 3353543 h 3353543"/>
                <a:gd name="connsiteX1" fmla="*/ 158433 w 2332007"/>
                <a:gd name="connsiteY1" fmla="*/ 235589 h 3353543"/>
                <a:gd name="connsiteX2" fmla="*/ 167474 w 2332007"/>
                <a:gd name="connsiteY2" fmla="*/ 219642 h 3353543"/>
                <a:gd name="connsiteX0" fmla="*/ 2526967 w 2526967"/>
                <a:gd name="connsiteY0" fmla="*/ 3456552 h 3456552"/>
                <a:gd name="connsiteX1" fmla="*/ 353393 w 2526967"/>
                <a:gd name="connsiteY1" fmla="*/ 338598 h 3456552"/>
                <a:gd name="connsiteX2" fmla="*/ 338 w 2526967"/>
                <a:gd name="connsiteY2" fmla="*/ 51525 h 3456552"/>
                <a:gd name="connsiteX0" fmla="*/ 2526646 w 2526646"/>
                <a:gd name="connsiteY0" fmla="*/ 3407286 h 3407286"/>
                <a:gd name="connsiteX1" fmla="*/ 353072 w 2526646"/>
                <a:gd name="connsiteY1" fmla="*/ 289332 h 3407286"/>
                <a:gd name="connsiteX2" fmla="*/ 17 w 2526646"/>
                <a:gd name="connsiteY2" fmla="*/ 2259 h 3407286"/>
                <a:gd name="connsiteX0" fmla="*/ 2552926 w 2552926"/>
                <a:gd name="connsiteY0" fmla="*/ 3423861 h 3423861"/>
                <a:gd name="connsiteX1" fmla="*/ 379352 w 2552926"/>
                <a:gd name="connsiteY1" fmla="*/ 305907 h 3423861"/>
                <a:gd name="connsiteX2" fmla="*/ 26297 w 2552926"/>
                <a:gd name="connsiteY2" fmla="*/ 18834 h 3423861"/>
                <a:gd name="connsiteX3" fmla="*/ 25793 w 2552926"/>
                <a:gd name="connsiteY3" fmla="*/ 27889 h 3423861"/>
                <a:gd name="connsiteX0" fmla="*/ 3334978 w 3334978"/>
                <a:gd name="connsiteY0" fmla="*/ 3426339 h 3426339"/>
                <a:gd name="connsiteX1" fmla="*/ 1161404 w 3334978"/>
                <a:gd name="connsiteY1" fmla="*/ 308385 h 3426339"/>
                <a:gd name="connsiteX2" fmla="*/ 808349 w 3334978"/>
                <a:gd name="connsiteY2" fmla="*/ 21312 h 3426339"/>
                <a:gd name="connsiteX3" fmla="*/ 0 w 3334978"/>
                <a:gd name="connsiteY3" fmla="*/ 20233 h 3426339"/>
                <a:gd name="connsiteX0" fmla="*/ 3334978 w 3334978"/>
                <a:gd name="connsiteY0" fmla="*/ 3407286 h 3407286"/>
                <a:gd name="connsiteX1" fmla="*/ 1161404 w 3334978"/>
                <a:gd name="connsiteY1" fmla="*/ 289332 h 3407286"/>
                <a:gd name="connsiteX2" fmla="*/ 808349 w 3334978"/>
                <a:gd name="connsiteY2" fmla="*/ 2259 h 3407286"/>
                <a:gd name="connsiteX3" fmla="*/ 0 w 3334978"/>
                <a:gd name="connsiteY3" fmla="*/ 1180 h 3407286"/>
                <a:gd name="connsiteX0" fmla="*/ 3314526 w 3314526"/>
                <a:gd name="connsiteY0" fmla="*/ 3416240 h 3416240"/>
                <a:gd name="connsiteX1" fmla="*/ 1140952 w 3314526"/>
                <a:gd name="connsiteY1" fmla="*/ 298286 h 3416240"/>
                <a:gd name="connsiteX2" fmla="*/ 787897 w 3314526"/>
                <a:gd name="connsiteY2" fmla="*/ 11213 h 3416240"/>
                <a:gd name="connsiteX3" fmla="*/ 0 w 3314526"/>
                <a:gd name="connsiteY3" fmla="*/ 0 h 3416240"/>
                <a:gd name="connsiteX0" fmla="*/ 3314526 w 3314526"/>
                <a:gd name="connsiteY0" fmla="*/ 3416240 h 3416240"/>
                <a:gd name="connsiteX1" fmla="*/ 1140952 w 3314526"/>
                <a:gd name="connsiteY1" fmla="*/ 298286 h 3416240"/>
                <a:gd name="connsiteX2" fmla="*/ 787897 w 3314526"/>
                <a:gd name="connsiteY2" fmla="*/ 11213 h 3416240"/>
                <a:gd name="connsiteX3" fmla="*/ 0 w 3314526"/>
                <a:gd name="connsiteY3" fmla="*/ 0 h 3416240"/>
                <a:gd name="connsiteX0" fmla="*/ 3314526 w 3314526"/>
                <a:gd name="connsiteY0" fmla="*/ 3416240 h 3416240"/>
                <a:gd name="connsiteX1" fmla="*/ 1176742 w 3314526"/>
                <a:gd name="connsiteY1" fmla="*/ 288152 h 3416240"/>
                <a:gd name="connsiteX2" fmla="*/ 787897 w 3314526"/>
                <a:gd name="connsiteY2" fmla="*/ 11213 h 3416240"/>
                <a:gd name="connsiteX3" fmla="*/ 0 w 3314526"/>
                <a:gd name="connsiteY3" fmla="*/ 0 h 3416240"/>
                <a:gd name="connsiteX0" fmla="*/ 3372888 w 3372888"/>
                <a:gd name="connsiteY0" fmla="*/ 3416240 h 3416240"/>
                <a:gd name="connsiteX1" fmla="*/ 1235104 w 3372888"/>
                <a:gd name="connsiteY1" fmla="*/ 288152 h 3416240"/>
                <a:gd name="connsiteX2" fmla="*/ 846259 w 3372888"/>
                <a:gd name="connsiteY2" fmla="*/ 11213 h 3416240"/>
                <a:gd name="connsiteX3" fmla="*/ 58362 w 3372888"/>
                <a:gd name="connsiteY3" fmla="*/ 0 h 3416240"/>
                <a:gd name="connsiteX4" fmla="*/ 58362 w 3372888"/>
                <a:gd name="connsiteY4" fmla="*/ 20269 h 3416240"/>
                <a:gd name="connsiteX0" fmla="*/ 3351662 w 3351662"/>
                <a:gd name="connsiteY0" fmla="*/ 3416240 h 3416240"/>
                <a:gd name="connsiteX1" fmla="*/ 1213878 w 3351662"/>
                <a:gd name="connsiteY1" fmla="*/ 288152 h 3416240"/>
                <a:gd name="connsiteX2" fmla="*/ 825033 w 3351662"/>
                <a:gd name="connsiteY2" fmla="*/ 11213 h 3416240"/>
                <a:gd name="connsiteX3" fmla="*/ 37136 w 3351662"/>
                <a:gd name="connsiteY3" fmla="*/ 0 h 3416240"/>
                <a:gd name="connsiteX4" fmla="*/ 164960 w 3351662"/>
                <a:gd name="connsiteY4" fmla="*/ 1940664 h 3416240"/>
                <a:gd name="connsiteX0" fmla="*/ 3314526 w 3314526"/>
                <a:gd name="connsiteY0" fmla="*/ 3416240 h 3416240"/>
                <a:gd name="connsiteX1" fmla="*/ 1176742 w 3314526"/>
                <a:gd name="connsiteY1" fmla="*/ 288152 h 3416240"/>
                <a:gd name="connsiteX2" fmla="*/ 787897 w 3314526"/>
                <a:gd name="connsiteY2" fmla="*/ 11213 h 3416240"/>
                <a:gd name="connsiteX3" fmla="*/ 0 w 3314526"/>
                <a:gd name="connsiteY3" fmla="*/ 0 h 3416240"/>
                <a:gd name="connsiteX4" fmla="*/ 127824 w 3314526"/>
                <a:gd name="connsiteY4" fmla="*/ 1940664 h 3416240"/>
                <a:gd name="connsiteX0" fmla="*/ 3314526 w 3314526"/>
                <a:gd name="connsiteY0" fmla="*/ 3416240 h 3416240"/>
                <a:gd name="connsiteX1" fmla="*/ 1176742 w 3314526"/>
                <a:gd name="connsiteY1" fmla="*/ 288152 h 3416240"/>
                <a:gd name="connsiteX2" fmla="*/ 787897 w 3314526"/>
                <a:gd name="connsiteY2" fmla="*/ 11213 h 3416240"/>
                <a:gd name="connsiteX3" fmla="*/ 0 w 3314526"/>
                <a:gd name="connsiteY3" fmla="*/ 0 h 3416240"/>
                <a:gd name="connsiteX4" fmla="*/ 61356 w 3314526"/>
                <a:gd name="connsiteY4" fmla="*/ 3369560 h 3416240"/>
                <a:gd name="connsiteX0" fmla="*/ 3314526 w 3314526"/>
                <a:gd name="connsiteY0" fmla="*/ 3416240 h 3420230"/>
                <a:gd name="connsiteX1" fmla="*/ 1176742 w 3314526"/>
                <a:gd name="connsiteY1" fmla="*/ 288152 h 3420230"/>
                <a:gd name="connsiteX2" fmla="*/ 787897 w 3314526"/>
                <a:gd name="connsiteY2" fmla="*/ 11213 h 3420230"/>
                <a:gd name="connsiteX3" fmla="*/ 0 w 3314526"/>
                <a:gd name="connsiteY3" fmla="*/ 0 h 3420230"/>
                <a:gd name="connsiteX4" fmla="*/ 56244 w 3314526"/>
                <a:gd name="connsiteY4" fmla="*/ 3420230 h 3420230"/>
                <a:gd name="connsiteX0" fmla="*/ 3365655 w 3365655"/>
                <a:gd name="connsiteY0" fmla="*/ 3421307 h 3421307"/>
                <a:gd name="connsiteX1" fmla="*/ 1176742 w 3365655"/>
                <a:gd name="connsiteY1" fmla="*/ 288152 h 3421307"/>
                <a:gd name="connsiteX2" fmla="*/ 787897 w 3365655"/>
                <a:gd name="connsiteY2" fmla="*/ 11213 h 3421307"/>
                <a:gd name="connsiteX3" fmla="*/ 0 w 3365655"/>
                <a:gd name="connsiteY3" fmla="*/ 0 h 3421307"/>
                <a:gd name="connsiteX4" fmla="*/ 56244 w 3365655"/>
                <a:gd name="connsiteY4" fmla="*/ 3420230 h 3421307"/>
                <a:gd name="connsiteX0" fmla="*/ 3365655 w 3365655"/>
                <a:gd name="connsiteY0" fmla="*/ 3438577 h 3438577"/>
                <a:gd name="connsiteX1" fmla="*/ 1135838 w 3365655"/>
                <a:gd name="connsiteY1" fmla="*/ 229416 h 3438577"/>
                <a:gd name="connsiteX2" fmla="*/ 787897 w 3365655"/>
                <a:gd name="connsiteY2" fmla="*/ 28483 h 3438577"/>
                <a:gd name="connsiteX3" fmla="*/ 0 w 3365655"/>
                <a:gd name="connsiteY3" fmla="*/ 17270 h 3438577"/>
                <a:gd name="connsiteX4" fmla="*/ 56244 w 3365655"/>
                <a:gd name="connsiteY4" fmla="*/ 3437500 h 3438577"/>
                <a:gd name="connsiteX0" fmla="*/ 3365655 w 3365655"/>
                <a:gd name="connsiteY0" fmla="*/ 3421307 h 3421307"/>
                <a:gd name="connsiteX1" fmla="*/ 1135838 w 3365655"/>
                <a:gd name="connsiteY1" fmla="*/ 212146 h 3421307"/>
                <a:gd name="connsiteX2" fmla="*/ 787897 w 3365655"/>
                <a:gd name="connsiteY2" fmla="*/ 11213 h 3421307"/>
                <a:gd name="connsiteX3" fmla="*/ 0 w 3365655"/>
                <a:gd name="connsiteY3" fmla="*/ 0 h 3421307"/>
                <a:gd name="connsiteX4" fmla="*/ 56244 w 3365655"/>
                <a:gd name="connsiteY4" fmla="*/ 3420230 h 3421307"/>
                <a:gd name="connsiteX0" fmla="*/ 3365655 w 3365655"/>
                <a:gd name="connsiteY0" fmla="*/ 3421307 h 3421307"/>
                <a:gd name="connsiteX1" fmla="*/ 1115387 w 3365655"/>
                <a:gd name="connsiteY1" fmla="*/ 217214 h 3421307"/>
                <a:gd name="connsiteX2" fmla="*/ 787897 w 3365655"/>
                <a:gd name="connsiteY2" fmla="*/ 11213 h 3421307"/>
                <a:gd name="connsiteX3" fmla="*/ 0 w 3365655"/>
                <a:gd name="connsiteY3" fmla="*/ 0 h 3421307"/>
                <a:gd name="connsiteX4" fmla="*/ 56244 w 3365655"/>
                <a:gd name="connsiteY4" fmla="*/ 3420230 h 3421307"/>
                <a:gd name="connsiteX0" fmla="*/ 3365655 w 3365655"/>
                <a:gd name="connsiteY0" fmla="*/ 3421307 h 3421307"/>
                <a:gd name="connsiteX1" fmla="*/ 1115387 w 3365655"/>
                <a:gd name="connsiteY1" fmla="*/ 217214 h 3421307"/>
                <a:gd name="connsiteX2" fmla="*/ 787897 w 3365655"/>
                <a:gd name="connsiteY2" fmla="*/ 11213 h 3421307"/>
                <a:gd name="connsiteX3" fmla="*/ 0 w 3365655"/>
                <a:gd name="connsiteY3" fmla="*/ 0 h 3421307"/>
                <a:gd name="connsiteX4" fmla="*/ 56244 w 3365655"/>
                <a:gd name="connsiteY4" fmla="*/ 3420230 h 3421307"/>
                <a:gd name="connsiteX0" fmla="*/ 3365655 w 3365655"/>
                <a:gd name="connsiteY0" fmla="*/ 3421307 h 3421307"/>
                <a:gd name="connsiteX1" fmla="*/ 1054031 w 3365655"/>
                <a:gd name="connsiteY1" fmla="*/ 156410 h 3421307"/>
                <a:gd name="connsiteX2" fmla="*/ 787897 w 3365655"/>
                <a:gd name="connsiteY2" fmla="*/ 11213 h 3421307"/>
                <a:gd name="connsiteX3" fmla="*/ 0 w 3365655"/>
                <a:gd name="connsiteY3" fmla="*/ 0 h 3421307"/>
                <a:gd name="connsiteX4" fmla="*/ 56244 w 3365655"/>
                <a:gd name="connsiteY4" fmla="*/ 3420230 h 3421307"/>
                <a:gd name="connsiteX0" fmla="*/ 3365655 w 3365655"/>
                <a:gd name="connsiteY0" fmla="*/ 3421307 h 3421307"/>
                <a:gd name="connsiteX1" fmla="*/ 1054031 w 3365655"/>
                <a:gd name="connsiteY1" fmla="*/ 156410 h 3421307"/>
                <a:gd name="connsiteX2" fmla="*/ 787897 w 3365655"/>
                <a:gd name="connsiteY2" fmla="*/ 11213 h 3421307"/>
                <a:gd name="connsiteX3" fmla="*/ 0 w 3365655"/>
                <a:gd name="connsiteY3" fmla="*/ 0 h 3421307"/>
                <a:gd name="connsiteX4" fmla="*/ 56244 w 3365655"/>
                <a:gd name="connsiteY4" fmla="*/ 3420230 h 3421307"/>
                <a:gd name="connsiteX0" fmla="*/ 3365655 w 3365655"/>
                <a:gd name="connsiteY0" fmla="*/ 3421307 h 3421307"/>
                <a:gd name="connsiteX1" fmla="*/ 1074483 w 3365655"/>
                <a:gd name="connsiteY1" fmla="*/ 156410 h 3421307"/>
                <a:gd name="connsiteX2" fmla="*/ 787897 w 3365655"/>
                <a:gd name="connsiteY2" fmla="*/ 11213 h 3421307"/>
                <a:gd name="connsiteX3" fmla="*/ 0 w 3365655"/>
                <a:gd name="connsiteY3" fmla="*/ 0 h 3421307"/>
                <a:gd name="connsiteX4" fmla="*/ 56244 w 3365655"/>
                <a:gd name="connsiteY4" fmla="*/ 3420230 h 3421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655" h="3421307">
                  <a:moveTo>
                    <a:pt x="3365655" y="3421307"/>
                  </a:moveTo>
                  <a:lnTo>
                    <a:pt x="1074483" y="156410"/>
                  </a:lnTo>
                  <a:cubicBezTo>
                    <a:pt x="1005165" y="14120"/>
                    <a:pt x="786014" y="14535"/>
                    <a:pt x="787897" y="11213"/>
                  </a:cubicBezTo>
                  <a:lnTo>
                    <a:pt x="0" y="0"/>
                  </a:lnTo>
                  <a:lnTo>
                    <a:pt x="56244" y="342023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6" name="land edge"/>
            <p:cNvGrpSpPr/>
            <p:nvPr/>
          </p:nvGrpSpPr>
          <p:grpSpPr>
            <a:xfrm>
              <a:off x="2738434" y="2957512"/>
              <a:ext cx="3138492" cy="3212308"/>
              <a:chOff x="2738434" y="2957512"/>
              <a:chExt cx="3138492" cy="3212308"/>
            </a:xfrm>
            <a:effectLst/>
          </p:grpSpPr>
          <p:cxnSp>
            <p:nvCxnSpPr>
              <p:cNvPr id="4" name="Straight Connector 3"/>
              <p:cNvCxnSpPr>
                <a:stCxn id="36" idx="3"/>
              </p:cNvCxnSpPr>
              <p:nvPr/>
            </p:nvCxnSpPr>
            <p:spPr>
              <a:xfrm>
                <a:off x="2738434" y="2957512"/>
                <a:ext cx="785816" cy="1666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Arc 8"/>
              <p:cNvSpPr/>
              <p:nvPr/>
            </p:nvSpPr>
            <p:spPr>
              <a:xfrm rot="18632524">
                <a:off x="3005685" y="2971801"/>
                <a:ext cx="914400" cy="914400"/>
              </a:xfrm>
              <a:prstGeom prst="arc">
                <a:avLst>
                  <a:gd name="adj1" fmla="val 19529078"/>
                  <a:gd name="adj2" fmla="val 20976395"/>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4" name="Straight Connector 13"/>
              <p:cNvCxnSpPr/>
              <p:nvPr/>
            </p:nvCxnSpPr>
            <p:spPr>
              <a:xfrm>
                <a:off x="3685554" y="3025239"/>
                <a:ext cx="2191372" cy="3144581"/>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cxnSp>
        <p:nvCxnSpPr>
          <p:cNvPr id="43" name="height arrow"/>
          <p:cNvCxnSpPr>
            <a:stCxn id="41" idx="1"/>
          </p:cNvCxnSpPr>
          <p:nvPr/>
        </p:nvCxnSpPr>
        <p:spPr>
          <a:xfrm flipH="1" flipV="1">
            <a:off x="2115210" y="2200173"/>
            <a:ext cx="5902" cy="3286228"/>
          </a:xfrm>
          <a:prstGeom prst="straightConnector1">
            <a:avLst/>
          </a:prstGeom>
          <a:ln w="82550">
            <a:solidFill>
              <a:srgbClr val="934BC9"/>
            </a:solidFill>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68" name="Group Geoid"/>
          <p:cNvGrpSpPr/>
          <p:nvPr/>
        </p:nvGrpSpPr>
        <p:grpSpPr>
          <a:xfrm>
            <a:off x="86621" y="4980595"/>
            <a:ext cx="7168623" cy="3683718"/>
            <a:chOff x="86621" y="4980595"/>
            <a:chExt cx="7168623" cy="3683718"/>
          </a:xfrm>
        </p:grpSpPr>
        <p:sp>
          <p:nvSpPr>
            <p:cNvPr id="67" name="white masking"/>
            <p:cNvSpPr/>
            <p:nvPr/>
          </p:nvSpPr>
          <p:spPr>
            <a:xfrm>
              <a:off x="2023672" y="5493893"/>
              <a:ext cx="179882" cy="31704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geoid line"/>
            <p:cNvSpPr/>
            <p:nvPr/>
          </p:nvSpPr>
          <p:spPr>
            <a:xfrm>
              <a:off x="427223" y="5486354"/>
              <a:ext cx="6828021" cy="180098"/>
            </a:xfrm>
            <a:custGeom>
              <a:avLst/>
              <a:gdLst>
                <a:gd name="connsiteX0" fmla="*/ 0 w 6820525"/>
                <a:gd name="connsiteY0" fmla="*/ 120140 h 189871"/>
                <a:gd name="connsiteX1" fmla="*/ 1753849 w 6820525"/>
                <a:gd name="connsiteY1" fmla="*/ 105150 h 189871"/>
                <a:gd name="connsiteX2" fmla="*/ 3927423 w 6820525"/>
                <a:gd name="connsiteY2" fmla="*/ 187596 h 189871"/>
                <a:gd name="connsiteX3" fmla="*/ 5651292 w 6820525"/>
                <a:gd name="connsiteY3" fmla="*/ 219 h 189871"/>
                <a:gd name="connsiteX4" fmla="*/ 6820525 w 6820525"/>
                <a:gd name="connsiteY4" fmla="*/ 157615 h 189871"/>
                <a:gd name="connsiteX0" fmla="*/ 0 w 6820525"/>
                <a:gd name="connsiteY0" fmla="*/ 120140 h 187661"/>
                <a:gd name="connsiteX1" fmla="*/ 1693889 w 6820525"/>
                <a:gd name="connsiteY1" fmla="*/ 22704 h 187661"/>
                <a:gd name="connsiteX2" fmla="*/ 3927423 w 6820525"/>
                <a:gd name="connsiteY2" fmla="*/ 187596 h 187661"/>
                <a:gd name="connsiteX3" fmla="*/ 5651292 w 6820525"/>
                <a:gd name="connsiteY3" fmla="*/ 219 h 187661"/>
                <a:gd name="connsiteX4" fmla="*/ 6820525 w 6820525"/>
                <a:gd name="connsiteY4" fmla="*/ 157615 h 187661"/>
                <a:gd name="connsiteX0" fmla="*/ 0 w 6820525"/>
                <a:gd name="connsiteY0" fmla="*/ 98354 h 173120"/>
                <a:gd name="connsiteX1" fmla="*/ 1693889 w 6820525"/>
                <a:gd name="connsiteY1" fmla="*/ 918 h 173120"/>
                <a:gd name="connsiteX2" fmla="*/ 3927423 w 6820525"/>
                <a:gd name="connsiteY2" fmla="*/ 165810 h 173120"/>
                <a:gd name="connsiteX3" fmla="*/ 5269042 w 6820525"/>
                <a:gd name="connsiteY3" fmla="*/ 143325 h 173120"/>
                <a:gd name="connsiteX4" fmla="*/ 6820525 w 6820525"/>
                <a:gd name="connsiteY4" fmla="*/ 135829 h 173120"/>
                <a:gd name="connsiteX0" fmla="*/ 0 w 6820525"/>
                <a:gd name="connsiteY0" fmla="*/ 98354 h 360812"/>
                <a:gd name="connsiteX1" fmla="*/ 1693889 w 6820525"/>
                <a:gd name="connsiteY1" fmla="*/ 918 h 360812"/>
                <a:gd name="connsiteX2" fmla="*/ 3927423 w 6820525"/>
                <a:gd name="connsiteY2" fmla="*/ 165810 h 360812"/>
                <a:gd name="connsiteX3" fmla="*/ 5284033 w 6820525"/>
                <a:gd name="connsiteY3" fmla="*/ 360682 h 360812"/>
                <a:gd name="connsiteX4" fmla="*/ 6820525 w 6820525"/>
                <a:gd name="connsiteY4" fmla="*/ 135829 h 360812"/>
                <a:gd name="connsiteX0" fmla="*/ 0 w 6820525"/>
                <a:gd name="connsiteY0" fmla="*/ 98354 h 218999"/>
                <a:gd name="connsiteX1" fmla="*/ 1693889 w 6820525"/>
                <a:gd name="connsiteY1" fmla="*/ 918 h 218999"/>
                <a:gd name="connsiteX2" fmla="*/ 3927423 w 6820525"/>
                <a:gd name="connsiteY2" fmla="*/ 165810 h 218999"/>
                <a:gd name="connsiteX3" fmla="*/ 5388964 w 6820525"/>
                <a:gd name="connsiteY3" fmla="*/ 218276 h 218999"/>
                <a:gd name="connsiteX4" fmla="*/ 6820525 w 6820525"/>
                <a:gd name="connsiteY4" fmla="*/ 135829 h 218999"/>
                <a:gd name="connsiteX0" fmla="*/ 0 w 6835516"/>
                <a:gd name="connsiteY0" fmla="*/ 163232 h 295362"/>
                <a:gd name="connsiteX1" fmla="*/ 1693889 w 6835516"/>
                <a:gd name="connsiteY1" fmla="*/ 65796 h 295362"/>
                <a:gd name="connsiteX2" fmla="*/ 3927423 w 6835516"/>
                <a:gd name="connsiteY2" fmla="*/ 230688 h 295362"/>
                <a:gd name="connsiteX3" fmla="*/ 5388964 w 6835516"/>
                <a:gd name="connsiteY3" fmla="*/ 283154 h 295362"/>
                <a:gd name="connsiteX4" fmla="*/ 6835516 w 6835516"/>
                <a:gd name="connsiteY4" fmla="*/ 13330 h 295362"/>
                <a:gd name="connsiteX0" fmla="*/ 0 w 6835516"/>
                <a:gd name="connsiteY0" fmla="*/ 152096 h 284226"/>
                <a:gd name="connsiteX1" fmla="*/ 1693889 w 6835516"/>
                <a:gd name="connsiteY1" fmla="*/ 54660 h 284226"/>
                <a:gd name="connsiteX2" fmla="*/ 3927423 w 6835516"/>
                <a:gd name="connsiteY2" fmla="*/ 219552 h 284226"/>
                <a:gd name="connsiteX3" fmla="*/ 5388964 w 6835516"/>
                <a:gd name="connsiteY3" fmla="*/ 272018 h 284226"/>
                <a:gd name="connsiteX4" fmla="*/ 6835516 w 6835516"/>
                <a:gd name="connsiteY4" fmla="*/ 2194 h 284226"/>
                <a:gd name="connsiteX0" fmla="*/ 0 w 6820526"/>
                <a:gd name="connsiteY0" fmla="*/ 98354 h 219154"/>
                <a:gd name="connsiteX1" fmla="*/ 1693889 w 6820526"/>
                <a:gd name="connsiteY1" fmla="*/ 918 h 219154"/>
                <a:gd name="connsiteX2" fmla="*/ 3927423 w 6820526"/>
                <a:gd name="connsiteY2" fmla="*/ 165810 h 219154"/>
                <a:gd name="connsiteX3" fmla="*/ 5388964 w 6820526"/>
                <a:gd name="connsiteY3" fmla="*/ 218276 h 219154"/>
                <a:gd name="connsiteX4" fmla="*/ 6820526 w 6820526"/>
                <a:gd name="connsiteY4" fmla="*/ 210780 h 219154"/>
                <a:gd name="connsiteX0" fmla="*/ 0 w 6820526"/>
                <a:gd name="connsiteY0" fmla="*/ 98354 h 218552"/>
                <a:gd name="connsiteX1" fmla="*/ 1693889 w 6820526"/>
                <a:gd name="connsiteY1" fmla="*/ 918 h 218552"/>
                <a:gd name="connsiteX2" fmla="*/ 3927423 w 6820526"/>
                <a:gd name="connsiteY2" fmla="*/ 165810 h 218552"/>
                <a:gd name="connsiteX3" fmla="*/ 5388964 w 6820526"/>
                <a:gd name="connsiteY3" fmla="*/ 218276 h 218552"/>
                <a:gd name="connsiteX4" fmla="*/ 6820526 w 6820526"/>
                <a:gd name="connsiteY4" fmla="*/ 210780 h 218552"/>
                <a:gd name="connsiteX0" fmla="*/ 0 w 6820526"/>
                <a:gd name="connsiteY0" fmla="*/ 98354 h 210780"/>
                <a:gd name="connsiteX1" fmla="*/ 1693889 w 6820526"/>
                <a:gd name="connsiteY1" fmla="*/ 918 h 210780"/>
                <a:gd name="connsiteX2" fmla="*/ 3927423 w 6820526"/>
                <a:gd name="connsiteY2" fmla="*/ 165810 h 210780"/>
                <a:gd name="connsiteX3" fmla="*/ 5126636 w 6820526"/>
                <a:gd name="connsiteY3" fmla="*/ 188296 h 210780"/>
                <a:gd name="connsiteX4" fmla="*/ 6820526 w 6820526"/>
                <a:gd name="connsiteY4" fmla="*/ 210780 h 210780"/>
                <a:gd name="connsiteX0" fmla="*/ 0 w 6820526"/>
                <a:gd name="connsiteY0" fmla="*/ 98354 h 210780"/>
                <a:gd name="connsiteX1" fmla="*/ 1693889 w 6820526"/>
                <a:gd name="connsiteY1" fmla="*/ 918 h 210780"/>
                <a:gd name="connsiteX2" fmla="*/ 3927423 w 6820526"/>
                <a:gd name="connsiteY2" fmla="*/ 165810 h 210780"/>
                <a:gd name="connsiteX3" fmla="*/ 5126636 w 6820526"/>
                <a:gd name="connsiteY3" fmla="*/ 188296 h 210780"/>
                <a:gd name="connsiteX4" fmla="*/ 6820526 w 6820526"/>
                <a:gd name="connsiteY4" fmla="*/ 210780 h 210780"/>
                <a:gd name="connsiteX0" fmla="*/ 0 w 6820526"/>
                <a:gd name="connsiteY0" fmla="*/ 98354 h 210780"/>
                <a:gd name="connsiteX1" fmla="*/ 1693889 w 6820526"/>
                <a:gd name="connsiteY1" fmla="*/ 918 h 210780"/>
                <a:gd name="connsiteX2" fmla="*/ 3927423 w 6820526"/>
                <a:gd name="connsiteY2" fmla="*/ 165810 h 210780"/>
                <a:gd name="connsiteX3" fmla="*/ 5126636 w 6820526"/>
                <a:gd name="connsiteY3" fmla="*/ 188296 h 210780"/>
                <a:gd name="connsiteX4" fmla="*/ 6820526 w 6820526"/>
                <a:gd name="connsiteY4" fmla="*/ 210780 h 210780"/>
                <a:gd name="connsiteX0" fmla="*/ 0 w 6820526"/>
                <a:gd name="connsiteY0" fmla="*/ 98354 h 210780"/>
                <a:gd name="connsiteX1" fmla="*/ 1693889 w 6820526"/>
                <a:gd name="connsiteY1" fmla="*/ 918 h 210780"/>
                <a:gd name="connsiteX2" fmla="*/ 3927423 w 6820526"/>
                <a:gd name="connsiteY2" fmla="*/ 165810 h 210780"/>
                <a:gd name="connsiteX3" fmla="*/ 5126636 w 6820526"/>
                <a:gd name="connsiteY3" fmla="*/ 188296 h 210780"/>
                <a:gd name="connsiteX4" fmla="*/ 6820526 w 6820526"/>
                <a:gd name="connsiteY4" fmla="*/ 210780 h 210780"/>
                <a:gd name="connsiteX0" fmla="*/ 0 w 6820526"/>
                <a:gd name="connsiteY0" fmla="*/ 98354 h 210780"/>
                <a:gd name="connsiteX1" fmla="*/ 1693889 w 6820526"/>
                <a:gd name="connsiteY1" fmla="*/ 918 h 210780"/>
                <a:gd name="connsiteX2" fmla="*/ 3927423 w 6820526"/>
                <a:gd name="connsiteY2" fmla="*/ 165810 h 210780"/>
                <a:gd name="connsiteX3" fmla="*/ 5126636 w 6820526"/>
                <a:gd name="connsiteY3" fmla="*/ 188296 h 210780"/>
                <a:gd name="connsiteX4" fmla="*/ 6820526 w 6820526"/>
                <a:gd name="connsiteY4" fmla="*/ 210780 h 210780"/>
                <a:gd name="connsiteX0" fmla="*/ 0 w 6820526"/>
                <a:gd name="connsiteY0" fmla="*/ 98354 h 210780"/>
                <a:gd name="connsiteX1" fmla="*/ 1693889 w 6820526"/>
                <a:gd name="connsiteY1" fmla="*/ 918 h 210780"/>
                <a:gd name="connsiteX2" fmla="*/ 3927423 w 6820526"/>
                <a:gd name="connsiteY2" fmla="*/ 165810 h 210780"/>
                <a:gd name="connsiteX3" fmla="*/ 4909279 w 6820526"/>
                <a:gd name="connsiteY3" fmla="*/ 180801 h 210780"/>
                <a:gd name="connsiteX4" fmla="*/ 6820526 w 6820526"/>
                <a:gd name="connsiteY4" fmla="*/ 210780 h 210780"/>
                <a:gd name="connsiteX0" fmla="*/ 0 w 6820526"/>
                <a:gd name="connsiteY0" fmla="*/ 97455 h 209881"/>
                <a:gd name="connsiteX1" fmla="*/ 1693889 w 6820526"/>
                <a:gd name="connsiteY1" fmla="*/ 19 h 209881"/>
                <a:gd name="connsiteX2" fmla="*/ 3222885 w 6820526"/>
                <a:gd name="connsiteY2" fmla="*/ 89960 h 209881"/>
                <a:gd name="connsiteX3" fmla="*/ 4909279 w 6820526"/>
                <a:gd name="connsiteY3" fmla="*/ 179902 h 209881"/>
                <a:gd name="connsiteX4" fmla="*/ 6820526 w 6820526"/>
                <a:gd name="connsiteY4" fmla="*/ 209881 h 209881"/>
                <a:gd name="connsiteX0" fmla="*/ 0 w 6820526"/>
                <a:gd name="connsiteY0" fmla="*/ 120390 h 232816"/>
                <a:gd name="connsiteX1" fmla="*/ 1693889 w 6820526"/>
                <a:gd name="connsiteY1" fmla="*/ 22954 h 232816"/>
                <a:gd name="connsiteX2" fmla="*/ 3222885 w 6820526"/>
                <a:gd name="connsiteY2" fmla="*/ 112895 h 232816"/>
                <a:gd name="connsiteX3" fmla="*/ 4909279 w 6820526"/>
                <a:gd name="connsiteY3" fmla="*/ 202837 h 232816"/>
                <a:gd name="connsiteX4" fmla="*/ 6820526 w 6820526"/>
                <a:gd name="connsiteY4" fmla="*/ 232816 h 232816"/>
                <a:gd name="connsiteX0" fmla="*/ 0 w 6820526"/>
                <a:gd name="connsiteY0" fmla="*/ 97483 h 209909"/>
                <a:gd name="connsiteX1" fmla="*/ 1693889 w 6820526"/>
                <a:gd name="connsiteY1" fmla="*/ 47 h 209909"/>
                <a:gd name="connsiteX2" fmla="*/ 3222885 w 6820526"/>
                <a:gd name="connsiteY2" fmla="*/ 89988 h 209909"/>
                <a:gd name="connsiteX3" fmla="*/ 4909279 w 6820526"/>
                <a:gd name="connsiteY3" fmla="*/ 179930 h 209909"/>
                <a:gd name="connsiteX4" fmla="*/ 6820526 w 6820526"/>
                <a:gd name="connsiteY4" fmla="*/ 209909 h 209909"/>
                <a:gd name="connsiteX0" fmla="*/ 0 w 6820526"/>
                <a:gd name="connsiteY0" fmla="*/ 97483 h 209909"/>
                <a:gd name="connsiteX1" fmla="*/ 1693889 w 6820526"/>
                <a:gd name="connsiteY1" fmla="*/ 47 h 209909"/>
                <a:gd name="connsiteX2" fmla="*/ 3222885 w 6820526"/>
                <a:gd name="connsiteY2" fmla="*/ 89988 h 209909"/>
                <a:gd name="connsiteX3" fmla="*/ 4909279 w 6820526"/>
                <a:gd name="connsiteY3" fmla="*/ 179930 h 209909"/>
                <a:gd name="connsiteX4" fmla="*/ 6820526 w 6820526"/>
                <a:gd name="connsiteY4" fmla="*/ 209909 h 209909"/>
                <a:gd name="connsiteX0" fmla="*/ 0 w 6828021"/>
                <a:gd name="connsiteY0" fmla="*/ 97483 h 180098"/>
                <a:gd name="connsiteX1" fmla="*/ 1693889 w 6828021"/>
                <a:gd name="connsiteY1" fmla="*/ 47 h 180098"/>
                <a:gd name="connsiteX2" fmla="*/ 3222885 w 6828021"/>
                <a:gd name="connsiteY2" fmla="*/ 89988 h 180098"/>
                <a:gd name="connsiteX3" fmla="*/ 4909279 w 6828021"/>
                <a:gd name="connsiteY3" fmla="*/ 179930 h 180098"/>
                <a:gd name="connsiteX4" fmla="*/ 6828021 w 6828021"/>
                <a:gd name="connsiteY4" fmla="*/ 74998 h 180098"/>
                <a:gd name="connsiteX0" fmla="*/ 0 w 6828021"/>
                <a:gd name="connsiteY0" fmla="*/ 97483 h 180098"/>
                <a:gd name="connsiteX1" fmla="*/ 1693889 w 6828021"/>
                <a:gd name="connsiteY1" fmla="*/ 47 h 180098"/>
                <a:gd name="connsiteX2" fmla="*/ 3222885 w 6828021"/>
                <a:gd name="connsiteY2" fmla="*/ 89988 h 180098"/>
                <a:gd name="connsiteX3" fmla="*/ 4909279 w 6828021"/>
                <a:gd name="connsiteY3" fmla="*/ 179930 h 180098"/>
                <a:gd name="connsiteX4" fmla="*/ 6828021 w 6828021"/>
                <a:gd name="connsiteY4" fmla="*/ 74998 h 18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8021" h="180098">
                  <a:moveTo>
                    <a:pt x="0" y="97483"/>
                  </a:moveTo>
                  <a:cubicBezTo>
                    <a:pt x="549639" y="84366"/>
                    <a:pt x="1156742" y="1296"/>
                    <a:pt x="1693889" y="47"/>
                  </a:cubicBezTo>
                  <a:cubicBezTo>
                    <a:pt x="2231036" y="-1202"/>
                    <a:pt x="2567066" y="22531"/>
                    <a:pt x="3222885" y="89988"/>
                  </a:cubicBezTo>
                  <a:cubicBezTo>
                    <a:pt x="3878704" y="157445"/>
                    <a:pt x="4308423" y="182428"/>
                    <a:pt x="4909279" y="179930"/>
                  </a:cubicBezTo>
                  <a:cubicBezTo>
                    <a:pt x="5510135" y="177432"/>
                    <a:pt x="5645046" y="76246"/>
                    <a:pt x="6828021" y="74998"/>
                  </a:cubicBezTo>
                </a:path>
              </a:pathLst>
            </a:custGeom>
            <a:noFill/>
            <a:ln w="1016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Geoid"/>
            <p:cNvSpPr txBox="1"/>
            <p:nvPr/>
          </p:nvSpPr>
          <p:spPr bwMode="auto">
            <a:xfrm>
              <a:off x="86621" y="4980595"/>
              <a:ext cx="1235062" cy="584775"/>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Geoid</a:t>
              </a:r>
            </a:p>
          </p:txBody>
        </p:sp>
      </p:grpSp>
      <p:cxnSp>
        <p:nvCxnSpPr>
          <p:cNvPr id="57" name="threshold line"/>
          <p:cNvCxnSpPr/>
          <p:nvPr/>
        </p:nvCxnSpPr>
        <p:spPr>
          <a:xfrm flipV="1">
            <a:off x="337279" y="3957401"/>
            <a:ext cx="7081931" cy="11168"/>
          </a:xfrm>
          <a:prstGeom prst="line">
            <a:avLst/>
          </a:prstGeom>
          <a:ln w="101600">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60" name="threshold text 1"/>
          <p:cNvSpPr txBox="1"/>
          <p:nvPr/>
        </p:nvSpPr>
        <p:spPr bwMode="auto">
          <a:xfrm>
            <a:off x="7493283" y="3621107"/>
            <a:ext cx="1829713" cy="707886"/>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Threshold Level</a:t>
            </a:r>
          </a:p>
        </p:txBody>
      </p:sp>
      <p:sp>
        <p:nvSpPr>
          <p:cNvPr id="3" name="Title 2"/>
          <p:cNvSpPr>
            <a:spLocks noGrp="1"/>
          </p:cNvSpPr>
          <p:nvPr>
            <p:ph type="title" idx="4294967295"/>
          </p:nvPr>
        </p:nvSpPr>
        <p:spPr>
          <a:xfrm>
            <a:off x="0" y="106363"/>
            <a:ext cx="8229600" cy="1143000"/>
          </a:xfrm>
        </p:spPr>
        <p:txBody>
          <a:bodyPr/>
          <a:lstStyle/>
          <a:p>
            <a:r>
              <a:rPr lang="en-US" dirty="0">
                <a:latin typeface="Cambria" panose="02040503050406030204" pitchFamily="18" charset="0"/>
                <a:ea typeface="Cambria" panose="02040503050406030204" pitchFamily="18" charset="0"/>
              </a:rPr>
              <a:t>Sea Level Change and the Geoid</a:t>
            </a:r>
          </a:p>
        </p:txBody>
      </p:sp>
      <p:sp>
        <p:nvSpPr>
          <p:cNvPr id="82" name="H 2020"/>
          <p:cNvSpPr txBox="1"/>
          <p:nvPr/>
        </p:nvSpPr>
        <p:spPr bwMode="auto">
          <a:xfrm>
            <a:off x="2131271" y="2786587"/>
            <a:ext cx="1096064" cy="584775"/>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en-US" sz="1800" b="0" i="0" u="none" strike="noStrike" kern="1200" cap="none" spc="0" normalizeH="0" baseline="-25000" noProof="0" dirty="0">
                <a:ln>
                  <a:noFill/>
                </a:ln>
                <a:solidFill>
                  <a:prstClr val="black"/>
                </a:solidFill>
                <a:effectLst/>
                <a:uLnTx/>
                <a:uFillTx/>
                <a:latin typeface="Cambria" panose="02040503050406030204" pitchFamily="18" charset="0"/>
                <a:ea typeface="Cambria" panose="02040503050406030204" pitchFamily="18" charset="0"/>
                <a:cs typeface="+mn-cs"/>
              </a:rPr>
              <a:t>2020.000</a:t>
            </a:r>
          </a:p>
        </p:txBody>
      </p:sp>
      <p:sp>
        <p:nvSpPr>
          <p:cNvPr id="83" name="H future"/>
          <p:cNvSpPr txBox="1"/>
          <p:nvPr/>
        </p:nvSpPr>
        <p:spPr bwMode="auto">
          <a:xfrm>
            <a:off x="2131271" y="2784555"/>
            <a:ext cx="1096064" cy="584775"/>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en-US" sz="1800" b="0" i="0" u="none" strike="noStrike" kern="1200" cap="none" spc="0" normalizeH="0" baseline="-25000" noProof="0" dirty="0">
                <a:ln>
                  <a:noFill/>
                </a:ln>
                <a:solidFill>
                  <a:prstClr val="black"/>
                </a:solidFill>
                <a:effectLst/>
                <a:uLnTx/>
                <a:uFillTx/>
                <a:latin typeface="Cambria" panose="02040503050406030204" pitchFamily="18" charset="0"/>
                <a:ea typeface="Cambria" panose="02040503050406030204" pitchFamily="18" charset="0"/>
                <a:cs typeface="+mn-cs"/>
              </a:rPr>
              <a:t>2087.257</a:t>
            </a:r>
          </a:p>
        </p:txBody>
      </p:sp>
      <p:sp>
        <p:nvSpPr>
          <p:cNvPr id="85" name="Up Arrow 84"/>
          <p:cNvSpPr/>
          <p:nvPr/>
        </p:nvSpPr>
        <p:spPr>
          <a:xfrm>
            <a:off x="2487997" y="3308256"/>
            <a:ext cx="645319" cy="743294"/>
          </a:xfrm>
          <a:prstGeom prst="upArrow">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6" name="Text Notes"/>
          <p:cNvSpPr txBox="1"/>
          <p:nvPr/>
        </p:nvSpPr>
        <p:spPr bwMode="auto">
          <a:xfrm>
            <a:off x="5437688" y="3767704"/>
            <a:ext cx="3402338" cy="2246769"/>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-Threshold Level is published as 20 cm</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-Process is repeated as GMSL changes</a:t>
            </a:r>
          </a:p>
        </p:txBody>
      </p:sp>
      <p:cxnSp>
        <p:nvCxnSpPr>
          <p:cNvPr id="20" name="scrap" hidden="1"/>
          <p:cNvCxnSpPr/>
          <p:nvPr/>
        </p:nvCxnSpPr>
        <p:spPr>
          <a:xfrm flipV="1">
            <a:off x="1409075" y="5561351"/>
            <a:ext cx="6850505" cy="29980"/>
          </a:xfrm>
          <a:prstGeom prst="line">
            <a:avLst/>
          </a:prstGeom>
          <a:ln w="254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64" name="scrap" hidden="1"/>
          <p:cNvCxnSpPr/>
          <p:nvPr/>
        </p:nvCxnSpPr>
        <p:spPr>
          <a:xfrm flipH="1">
            <a:off x="1614930" y="3957401"/>
            <a:ext cx="24235" cy="15289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crap" hidden="1"/>
          <p:cNvCxnSpPr/>
          <p:nvPr/>
        </p:nvCxnSpPr>
        <p:spPr>
          <a:xfrm flipH="1">
            <a:off x="1634505" y="2413539"/>
            <a:ext cx="24235" cy="15289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crap" hidden="1"/>
          <p:cNvCxnSpPr/>
          <p:nvPr/>
        </p:nvCxnSpPr>
        <p:spPr>
          <a:xfrm rot="5400000" flipH="1">
            <a:off x="6805856" y="2674667"/>
            <a:ext cx="24235" cy="15289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crap" hidden="1"/>
          <p:cNvCxnSpPr/>
          <p:nvPr/>
        </p:nvCxnSpPr>
        <p:spPr>
          <a:xfrm>
            <a:off x="1648301" y="2413538"/>
            <a:ext cx="676118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crap" hidden="1"/>
          <p:cNvCxnSpPr/>
          <p:nvPr/>
        </p:nvCxnSpPr>
        <p:spPr>
          <a:xfrm flipH="1" flipV="1">
            <a:off x="3880047" y="2413538"/>
            <a:ext cx="4" cy="156989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74043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00"/>
                                        <p:tgtEl>
                                          <p:spTgt spid="43"/>
                                        </p:tgtEl>
                                      </p:cBhvr>
                                    </p:animEffect>
                                  </p:childTnLst>
                                </p:cTn>
                              </p:par>
                              <p:par>
                                <p:cTn id="13" presetID="53" presetClass="entr" presetSubtype="16" fill="hold" grpId="1"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p:cTn id="15" dur="500" fill="hold"/>
                                        <p:tgtEl>
                                          <p:spTgt spid="82"/>
                                        </p:tgtEl>
                                        <p:attrNameLst>
                                          <p:attrName>ppt_w</p:attrName>
                                        </p:attrNameLst>
                                      </p:cBhvr>
                                      <p:tavLst>
                                        <p:tav tm="0">
                                          <p:val>
                                            <p:fltVal val="0"/>
                                          </p:val>
                                        </p:tav>
                                        <p:tav tm="100000">
                                          <p:val>
                                            <p:strVal val="#ppt_w"/>
                                          </p:val>
                                        </p:tav>
                                      </p:tavLst>
                                    </p:anim>
                                    <p:anim calcmode="lin" valueType="num">
                                      <p:cBhvr>
                                        <p:cTn id="16" dur="500" fill="hold"/>
                                        <p:tgtEl>
                                          <p:spTgt spid="82"/>
                                        </p:tgtEl>
                                        <p:attrNameLst>
                                          <p:attrName>ppt_h</p:attrName>
                                        </p:attrNameLst>
                                      </p:cBhvr>
                                      <p:tavLst>
                                        <p:tav tm="0">
                                          <p:val>
                                            <p:fltVal val="0"/>
                                          </p:val>
                                        </p:tav>
                                        <p:tav tm="100000">
                                          <p:val>
                                            <p:strVal val="#ppt_h"/>
                                          </p:val>
                                        </p:tav>
                                      </p:tavLst>
                                    </p:anim>
                                    <p:animEffect transition="in" filter="fad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4.44444E-6 0.00139 L 4.44444E-6 -0.06944 " pathEditMode="relative" rAng="0" ptsTypes="AA">
                                      <p:cBhvr>
                                        <p:cTn id="21" dur="2000" fill="hold"/>
                                        <p:tgtEl>
                                          <p:spTgt spid="61"/>
                                        </p:tgtEl>
                                        <p:attrNameLst>
                                          <p:attrName>ppt_x</p:attrName>
                                          <p:attrName>ppt_y</p:attrName>
                                        </p:attrNameLst>
                                      </p:cBhvr>
                                      <p:rCtr x="0" y="-3542"/>
                                    </p:animMotion>
                                  </p:childTnLst>
                                </p:cTn>
                              </p:par>
                            </p:childTnLst>
                          </p:cTn>
                        </p:par>
                      </p:childTnLst>
                    </p:cTn>
                  </p:par>
                  <p:par>
                    <p:cTn id="22" fill="hold">
                      <p:stCondLst>
                        <p:cond delay="indefinite"/>
                      </p:stCondLst>
                      <p:childTnLst>
                        <p:par>
                          <p:cTn id="23" fill="hold">
                            <p:stCondLst>
                              <p:cond delay="0"/>
                            </p:stCondLst>
                            <p:childTnLst>
                              <p:par>
                                <p:cTn id="24" presetID="64" presetClass="path" presetSubtype="0" accel="50000" decel="50000" fill="hold" nodeType="clickEffect">
                                  <p:stCondLst>
                                    <p:cond delay="0"/>
                                  </p:stCondLst>
                                  <p:childTnLst>
                                    <p:animMotion origin="layout" path="M 4.44444E-6 -0.06944 L -0.00018 -0.16388 " pathEditMode="fixed" rAng="0" ptsTypes="AA">
                                      <p:cBhvr>
                                        <p:cTn id="25" dur="2000" fill="hold"/>
                                        <p:tgtEl>
                                          <p:spTgt spid="61"/>
                                        </p:tgtEl>
                                        <p:attrNameLst>
                                          <p:attrName>ppt_x</p:attrName>
                                          <p:attrName>ppt_y</p:attrName>
                                        </p:attrNameLst>
                                      </p:cBhvr>
                                      <p:rCtr x="-17" y="-4722"/>
                                    </p:animMotion>
                                  </p:childTnLst>
                                </p:cTn>
                              </p:par>
                            </p:childTnLst>
                          </p:cTn>
                        </p:par>
                      </p:childTnLst>
                    </p:cTn>
                  </p:par>
                  <p:par>
                    <p:cTn id="26" fill="hold">
                      <p:stCondLst>
                        <p:cond delay="indefinite"/>
                      </p:stCondLst>
                      <p:childTnLst>
                        <p:par>
                          <p:cTn id="27" fill="hold">
                            <p:stCondLst>
                              <p:cond delay="0"/>
                            </p:stCondLst>
                            <p:childTnLst>
                              <p:par>
                                <p:cTn id="28" presetID="64" presetClass="path" presetSubtype="0" accel="50000" decel="50000" fill="hold" nodeType="clickEffect">
                                  <p:stCondLst>
                                    <p:cond delay="0"/>
                                  </p:stCondLst>
                                  <p:childTnLst>
                                    <p:animMotion origin="layout" path="M -0.00018 -0.16388 L -0.00018 -0.30254 " pathEditMode="relative" rAng="0" ptsTypes="AA">
                                      <p:cBhvr>
                                        <p:cTn id="29" dur="2000" fill="hold"/>
                                        <p:tgtEl>
                                          <p:spTgt spid="61"/>
                                        </p:tgtEl>
                                        <p:attrNameLst>
                                          <p:attrName>ppt_x</p:attrName>
                                          <p:attrName>ppt_y</p:attrName>
                                        </p:attrNameLst>
                                      </p:cBhvr>
                                      <p:rCtr x="0" y="-6944"/>
                                    </p:animMotion>
                                  </p:childTnLst>
                                </p:cTn>
                              </p:par>
                            </p:childTnLst>
                          </p:cTn>
                        </p:par>
                      </p:childTnLst>
                    </p:cTn>
                  </p:par>
                  <p:par>
                    <p:cTn id="30" fill="hold">
                      <p:stCondLst>
                        <p:cond delay="indefinite"/>
                      </p:stCondLst>
                      <p:childTnLst>
                        <p:par>
                          <p:cTn id="31" fill="hold">
                            <p:stCondLst>
                              <p:cond delay="0"/>
                            </p:stCondLst>
                            <p:childTnLst>
                              <p:par>
                                <p:cTn id="32" presetID="64" presetClass="path" presetSubtype="0" accel="50000" decel="50000" fill="hold" nodeType="clickEffect">
                                  <p:stCondLst>
                                    <p:cond delay="0"/>
                                  </p:stCondLst>
                                  <p:childTnLst>
                                    <p:animMotion origin="layout" path="M 1.11111E-6 4.07407E-6 L -0.00017 -0.29954 " pathEditMode="relative" rAng="0" ptsTypes="AA">
                                      <p:cBhvr>
                                        <p:cTn id="33" dur="2000" fill="hold"/>
                                        <p:tgtEl>
                                          <p:spTgt spid="68"/>
                                        </p:tgtEl>
                                        <p:attrNameLst>
                                          <p:attrName>ppt_x</p:attrName>
                                          <p:attrName>ppt_y</p:attrName>
                                        </p:attrNameLst>
                                      </p:cBhvr>
                                      <p:rCtr x="-17" y="-14977"/>
                                    </p:animMotion>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85"/>
                                        </p:tgtEl>
                                        <p:attrNameLst>
                                          <p:attrName>style.visibility</p:attrName>
                                        </p:attrNameLst>
                                      </p:cBhvr>
                                      <p:to>
                                        <p:strVal val="visible"/>
                                      </p:to>
                                    </p:set>
                                    <p:anim calcmode="lin" valueType="num">
                                      <p:cBhvr>
                                        <p:cTn id="38" dur="1000" fill="hold"/>
                                        <p:tgtEl>
                                          <p:spTgt spid="85"/>
                                        </p:tgtEl>
                                        <p:attrNameLst>
                                          <p:attrName>ppt_w</p:attrName>
                                        </p:attrNameLst>
                                      </p:cBhvr>
                                      <p:tavLst>
                                        <p:tav tm="0">
                                          <p:val>
                                            <p:fltVal val="0"/>
                                          </p:val>
                                        </p:tav>
                                        <p:tav tm="100000">
                                          <p:val>
                                            <p:strVal val="#ppt_w"/>
                                          </p:val>
                                        </p:tav>
                                      </p:tavLst>
                                    </p:anim>
                                    <p:anim calcmode="lin" valueType="num">
                                      <p:cBhvr>
                                        <p:cTn id="39" dur="1000" fill="hold"/>
                                        <p:tgtEl>
                                          <p:spTgt spid="85"/>
                                        </p:tgtEl>
                                        <p:attrNameLst>
                                          <p:attrName>ppt_h</p:attrName>
                                        </p:attrNameLst>
                                      </p:cBhvr>
                                      <p:tavLst>
                                        <p:tav tm="0">
                                          <p:val>
                                            <p:fltVal val="0"/>
                                          </p:val>
                                        </p:tav>
                                        <p:tav tm="100000">
                                          <p:val>
                                            <p:strVal val="#ppt_h"/>
                                          </p:val>
                                        </p:tav>
                                      </p:tavLst>
                                    </p:anim>
                                    <p:anim calcmode="lin" valueType="num">
                                      <p:cBhvr>
                                        <p:cTn id="40" dur="1000" fill="hold"/>
                                        <p:tgtEl>
                                          <p:spTgt spid="85"/>
                                        </p:tgtEl>
                                        <p:attrNameLst>
                                          <p:attrName>style.rotation</p:attrName>
                                        </p:attrNameLst>
                                      </p:cBhvr>
                                      <p:tavLst>
                                        <p:tav tm="0">
                                          <p:val>
                                            <p:fltVal val="90"/>
                                          </p:val>
                                        </p:tav>
                                        <p:tav tm="100000">
                                          <p:val>
                                            <p:fltVal val="0"/>
                                          </p:val>
                                        </p:tav>
                                      </p:tavLst>
                                    </p:anim>
                                    <p:animEffect transition="in" filter="fade">
                                      <p:cBhvr>
                                        <p:cTn id="41" dur="1000"/>
                                        <p:tgtEl>
                                          <p:spTgt spid="85"/>
                                        </p:tgtEl>
                                      </p:cBhvr>
                                    </p:animEffect>
                                  </p:childTnLst>
                                </p:cTn>
                              </p:par>
                            </p:childTnLst>
                          </p:cTn>
                        </p:par>
                        <p:par>
                          <p:cTn id="42" fill="hold">
                            <p:stCondLst>
                              <p:cond delay="1000"/>
                            </p:stCondLst>
                            <p:childTnLst>
                              <p:par>
                                <p:cTn id="43" presetID="22" presetClass="exit" presetSubtype="8" fill="hold" grpId="0" nodeType="afterEffect">
                                  <p:stCondLst>
                                    <p:cond delay="0"/>
                                  </p:stCondLst>
                                  <p:childTnLst>
                                    <p:animEffect transition="out" filter="wipe(left)">
                                      <p:cBhvr>
                                        <p:cTn id="44" dur="500"/>
                                        <p:tgtEl>
                                          <p:spTgt spid="82"/>
                                        </p:tgtEl>
                                      </p:cBhvr>
                                    </p:animEffect>
                                    <p:set>
                                      <p:cBhvr>
                                        <p:cTn id="45" dur="1" fill="hold">
                                          <p:stCondLst>
                                            <p:cond delay="499"/>
                                          </p:stCondLst>
                                        </p:cTn>
                                        <p:tgtEl>
                                          <p:spTgt spid="82"/>
                                        </p:tgtEl>
                                        <p:attrNameLst>
                                          <p:attrName>style.visibility</p:attrName>
                                        </p:attrNameLst>
                                      </p:cBhvr>
                                      <p:to>
                                        <p:strVal val="hidden"/>
                                      </p:to>
                                    </p:set>
                                  </p:childTnLst>
                                </p:cTn>
                              </p:par>
                              <p:par>
                                <p:cTn id="46" presetID="22" presetClass="entr" presetSubtype="8" fill="hold" grpId="0" nodeType="with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wipe(left)">
                                      <p:cBhvr>
                                        <p:cTn id="48" dur="500"/>
                                        <p:tgtEl>
                                          <p:spTgt spid="83"/>
                                        </p:tgtEl>
                                      </p:cBhvr>
                                    </p:animEffect>
                                  </p:childTnLst>
                                </p:cTn>
                              </p:par>
                            </p:childTnLst>
                          </p:cTn>
                        </p:par>
                      </p:childTnLst>
                    </p:cTn>
                  </p:par>
                  <p:par>
                    <p:cTn id="49" fill="hold">
                      <p:stCondLst>
                        <p:cond delay="indefinite"/>
                      </p:stCondLst>
                      <p:childTnLst>
                        <p:par>
                          <p:cTn id="50" fill="hold">
                            <p:stCondLst>
                              <p:cond delay="0"/>
                            </p:stCondLst>
                            <p:childTnLst>
                              <p:par>
                                <p:cTn id="51" presetID="64" presetClass="path" presetSubtype="0" accel="50000" decel="50000" fill="hold" nodeType="clickEffect">
                                  <p:stCondLst>
                                    <p:cond delay="0"/>
                                  </p:stCondLst>
                                  <p:childTnLst>
                                    <p:animMotion origin="layout" path="M -1.94444E-6 2.22222E-6 L 0.00018 -0.22361 " pathEditMode="relative" rAng="0" ptsTypes="AA">
                                      <p:cBhvr>
                                        <p:cTn id="52" dur="2000" fill="hold"/>
                                        <p:tgtEl>
                                          <p:spTgt spid="57"/>
                                        </p:tgtEl>
                                        <p:attrNameLst>
                                          <p:attrName>ppt_x</p:attrName>
                                          <p:attrName>ppt_y</p:attrName>
                                        </p:attrNameLst>
                                      </p:cBhvr>
                                      <p:rCtr x="0" y="-11181"/>
                                    </p:animMotion>
                                  </p:childTnLst>
                                </p:cTn>
                              </p:par>
                              <p:par>
                                <p:cTn id="53" presetID="64" presetClass="path" presetSubtype="0" accel="50000" decel="50000" fill="hold" grpId="0" nodeType="withEffect">
                                  <p:stCondLst>
                                    <p:cond delay="0"/>
                                  </p:stCondLst>
                                  <p:childTnLst>
                                    <p:animMotion origin="layout" path="M -4.44444E-6 0.00116 L 0.00018 -0.22778 " pathEditMode="relative" rAng="0" ptsTypes="AA">
                                      <p:cBhvr>
                                        <p:cTn id="54" dur="2000" fill="hold"/>
                                        <p:tgtEl>
                                          <p:spTgt spid="60"/>
                                        </p:tgtEl>
                                        <p:attrNameLst>
                                          <p:attrName>ppt_x</p:attrName>
                                          <p:attrName>ppt_y</p:attrName>
                                        </p:attrNameLst>
                                      </p:cBhvr>
                                      <p:rCtr x="0" y="-11458"/>
                                    </p:animMotion>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wipe(left)">
                                      <p:cBhvr>
                                        <p:cTn id="5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82" grpId="0"/>
      <p:bldP spid="82" grpId="1"/>
      <p:bldP spid="83" grpId="0"/>
      <p:bldP spid="85" grpId="0" animBg="1"/>
      <p:bldP spid="8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0"/>
            <a:ext cx="9143999" cy="6858000"/>
          </a:xfrm>
          <a:prstGeom prst="rect">
            <a:avLst/>
          </a:prstGeom>
        </p:spPr>
      </p:pic>
      <p:sp>
        <p:nvSpPr>
          <p:cNvPr id="6" name="Title 4"/>
          <p:cNvSpPr txBox="1">
            <a:spLocks/>
          </p:cNvSpPr>
          <p:nvPr/>
        </p:nvSpPr>
        <p:spPr bwMode="auto">
          <a:xfrm>
            <a:off x="0" y="1"/>
            <a:ext cx="9144000" cy="5779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defRPr/>
            </a:pPr>
            <a:r>
              <a:rPr lang="en-US" sz="2300" dirty="0">
                <a:latin typeface="Cambria" panose="02040503050406030204" pitchFamily="18" charset="0"/>
              </a:rPr>
              <a:t>Estimated change in orthometric heights from NAVD88 to </a:t>
            </a:r>
            <a:r>
              <a:rPr lang="en-US" sz="2300" b="1" dirty="0">
                <a:latin typeface="Cambria" panose="02040503050406030204" pitchFamily="18" charset="0"/>
              </a:rPr>
              <a:t>NAPGD2022</a:t>
            </a:r>
          </a:p>
        </p:txBody>
      </p:sp>
      <p:sp>
        <p:nvSpPr>
          <p:cNvPr id="4" name="TextBox 3"/>
          <p:cNvSpPr txBox="1"/>
          <p:nvPr/>
        </p:nvSpPr>
        <p:spPr>
          <a:xfrm>
            <a:off x="4632384" y="5745193"/>
            <a:ext cx="1940944" cy="923330"/>
          </a:xfrm>
          <a:prstGeom prst="rect">
            <a:avLst/>
          </a:prstGeom>
          <a:noFill/>
        </p:spPr>
        <p:txBody>
          <a:bodyPr wrap="square" rtlCol="0">
            <a:spAutoFit/>
          </a:bodyPr>
          <a:lstStyle/>
          <a:p>
            <a:pPr fontAlgn="auto">
              <a:spcBef>
                <a:spcPts val="0"/>
              </a:spcBef>
              <a:spcAft>
                <a:spcPts val="0"/>
              </a:spcAft>
              <a:defRPr/>
            </a:pPr>
            <a:r>
              <a:rPr lang="en-US" b="1" i="1" dirty="0">
                <a:solidFill>
                  <a:srgbClr val="000000"/>
                </a:solidFill>
                <a:latin typeface="Calibri"/>
                <a:ea typeface="+mn-ea"/>
              </a:rPr>
              <a:t>(NAPGD2022 approximated using xGEOID16B)</a:t>
            </a:r>
          </a:p>
        </p:txBody>
      </p:sp>
    </p:spTree>
    <p:extLst>
      <p:ext uri="{BB962C8B-B14F-4D97-AF65-F5344CB8AC3E}">
        <p14:creationId xmlns:p14="http://schemas.microsoft.com/office/powerpoint/2010/main" val="127878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Title 4"/>
          <p:cNvSpPr txBox="1">
            <a:spLocks/>
          </p:cNvSpPr>
          <p:nvPr/>
        </p:nvSpPr>
        <p:spPr bwMode="auto">
          <a:xfrm>
            <a:off x="0" y="1"/>
            <a:ext cx="9144000" cy="1928812"/>
          </a:xfrm>
          <a:prstGeom prst="rect">
            <a:avLst/>
          </a:prstGeom>
          <a:noFill/>
          <a:ln w="9525">
            <a:noFill/>
            <a:miter lim="800000"/>
            <a:headEnd/>
            <a:tailEnd/>
          </a:ln>
        </p:spPr>
        <p:txBody>
          <a:bodyPr anchor="ctr" anchorCtr="0" bIns="45720" compatLnSpc="1" lIns="91440" numCol="1" rIns="91440" tIns="45720" vert="horz" wrap="square">
            <a:prstTxWarp prst="textNoShape">
              <a:avLst/>
            </a:prstTxWarp>
          </a:bodyPr>
          <a:lstStyle>
            <a:lvl1pPr algn="ctr" eaLnBrk="1" fontAlgn="base" hangingPunct="1" rtl="0">
              <a:spcBef>
                <a:spcPct val="0"/>
              </a:spcBef>
              <a:spcAft>
                <a:spcPct val="0"/>
              </a:spcAft>
              <a:defRPr kern="1200" sz="4400">
                <a:solidFill>
                  <a:schemeClr val="tx1"/>
                </a:solidFill>
                <a:latin typeface="+mj-lt"/>
                <a:ea typeface="+mj-ea"/>
                <a:cs typeface="+mj-cs"/>
              </a:defRPr>
            </a:lvl1pPr>
            <a:lvl2pPr algn="ctr" eaLnBrk="1" fontAlgn="base" hangingPunct="1" rtl="0">
              <a:spcBef>
                <a:spcPct val="0"/>
              </a:spcBef>
              <a:spcAft>
                <a:spcPct val="0"/>
              </a:spcAft>
              <a:defRPr sz="4400">
                <a:solidFill>
                  <a:schemeClr val="tx1"/>
                </a:solidFill>
                <a:latin charset="0" pitchFamily="34" typeface="Calibri"/>
              </a:defRPr>
            </a:lvl2pPr>
            <a:lvl3pPr algn="ctr" eaLnBrk="1" fontAlgn="base" hangingPunct="1" rtl="0">
              <a:spcBef>
                <a:spcPct val="0"/>
              </a:spcBef>
              <a:spcAft>
                <a:spcPct val="0"/>
              </a:spcAft>
              <a:defRPr sz="4400">
                <a:solidFill>
                  <a:schemeClr val="tx1"/>
                </a:solidFill>
                <a:latin charset="0" pitchFamily="34" typeface="Calibri"/>
              </a:defRPr>
            </a:lvl3pPr>
            <a:lvl4pPr algn="ctr" eaLnBrk="1" fontAlgn="base" hangingPunct="1" rtl="0">
              <a:spcBef>
                <a:spcPct val="0"/>
              </a:spcBef>
              <a:spcAft>
                <a:spcPct val="0"/>
              </a:spcAft>
              <a:defRPr sz="4400">
                <a:solidFill>
                  <a:schemeClr val="tx1"/>
                </a:solidFill>
                <a:latin charset="0" pitchFamily="34" typeface="Calibri"/>
              </a:defRPr>
            </a:lvl4pPr>
            <a:lvl5pPr algn="ctr" eaLnBrk="1" fontAlgn="base" hangingPunct="1" rtl="0">
              <a:spcBef>
                <a:spcPct val="0"/>
              </a:spcBef>
              <a:spcAft>
                <a:spcPct val="0"/>
              </a:spcAft>
              <a:defRPr sz="4400">
                <a:solidFill>
                  <a:schemeClr val="tx1"/>
                </a:solidFill>
                <a:latin charset="0" pitchFamily="34" typeface="Calibri"/>
              </a:defRPr>
            </a:lvl5pPr>
            <a:lvl6pPr algn="ctr" eaLnBrk="1" fontAlgn="base" hangingPunct="1" marL="457200" rtl="0">
              <a:spcBef>
                <a:spcPct val="0"/>
              </a:spcBef>
              <a:spcAft>
                <a:spcPct val="0"/>
              </a:spcAft>
              <a:defRPr sz="4400">
                <a:solidFill>
                  <a:schemeClr val="tx1"/>
                </a:solidFill>
                <a:latin charset="0" pitchFamily="34" typeface="Calibri"/>
              </a:defRPr>
            </a:lvl6pPr>
            <a:lvl7pPr algn="ctr" eaLnBrk="1" fontAlgn="base" hangingPunct="1" marL="914400" rtl="0">
              <a:spcBef>
                <a:spcPct val="0"/>
              </a:spcBef>
              <a:spcAft>
                <a:spcPct val="0"/>
              </a:spcAft>
              <a:defRPr sz="4400">
                <a:solidFill>
                  <a:schemeClr val="tx1"/>
                </a:solidFill>
                <a:latin charset="0" pitchFamily="34" typeface="Calibri"/>
              </a:defRPr>
            </a:lvl7pPr>
            <a:lvl8pPr algn="ctr" eaLnBrk="1" fontAlgn="base" hangingPunct="1" marL="1371600" rtl="0">
              <a:spcBef>
                <a:spcPct val="0"/>
              </a:spcBef>
              <a:spcAft>
                <a:spcPct val="0"/>
              </a:spcAft>
              <a:defRPr sz="4400">
                <a:solidFill>
                  <a:schemeClr val="tx1"/>
                </a:solidFill>
                <a:latin charset="0" pitchFamily="34" typeface="Calibri"/>
              </a:defRPr>
            </a:lvl8pPr>
            <a:lvl9pPr algn="ctr" eaLnBrk="1" fontAlgn="base" hangingPunct="1" marL="1828800" rtl="0">
              <a:spcBef>
                <a:spcPct val="0"/>
              </a:spcBef>
              <a:spcAft>
                <a:spcPct val="0"/>
              </a:spcAft>
              <a:defRPr sz="4400">
                <a:solidFill>
                  <a:schemeClr val="tx1"/>
                </a:solidFill>
                <a:latin charset="0" pitchFamily="34" typeface="Calibri"/>
              </a:defRPr>
            </a:lvl9pPr>
          </a:lstStyle>
          <a:p>
            <a:pPr defTabSz="914400">
              <a:defRPr/>
            </a:pPr>
            <a:r>
              <a:rPr b="1" dirty="0" lang="en-US" sz="4000">
                <a:latin charset="0" panose="02040503050406030204" pitchFamily="18" typeface="Cambria"/>
              </a:rPr>
              <a:t>Estimated change in orthometric heights from NAVD88 to NAPGD2022</a:t>
            </a:r>
          </a:p>
        </p:txBody>
      </p:sp>
      <p:sp>
        <p:nvSpPr>
          <p:cNvPr id="2" name="TextBox 1">
            <a:extLst>
              <a:ext uri="{FF2B5EF4-FFF2-40B4-BE49-F238E27FC236}">
                <a16:creationId xmlns:a16="http://schemas.microsoft.com/office/drawing/2014/main" id="{2B126980-E04B-4C33-AA29-C38395C499C7}"/>
              </a:ext>
            </a:extLst>
          </p:cNvPr>
          <p:cNvSpPr txBox="1"/>
          <p:nvPr/>
        </p:nvSpPr>
        <p:spPr>
          <a:xfrm>
            <a:off x="392906" y="1765012"/>
            <a:ext cx="8358187" cy="584775"/>
          </a:xfrm>
          <a:prstGeom prst="rect">
            <a:avLst/>
          </a:prstGeom>
          <a:noFill/>
        </p:spPr>
        <p:txBody>
          <a:bodyPr rtlCol="0" wrap="square">
            <a:noAutofit/>
          </a:bodyPr>
          <a:lstStyle/>
          <a:p>
            <a:pPr indent="-457200" marL="457200">
              <a:buFont charset="0" panose="020B0604020202020204" pitchFamily="34" typeface="Arial"/>
              <a:buChar char="•"/>
            </a:pPr>
            <a:r>
              <a:rPr dirty="0" lang="en-US" sz="3200">
                <a:latin charset="0" panose="02040503050406030204" pitchFamily="18" typeface="Cambria"/>
                <a:ea charset="0" panose="02040503050406030204" pitchFamily="18" typeface="Cambria"/>
              </a:rPr>
              <a:t>OPUS Extended Solution Report</a:t>
            </a:r>
          </a:p>
        </p:txBody>
      </p:sp>
      <p:pic>
        <p:nvPicPr>
          <p:cNvPr id="5" name="Picture 4">
            <a:extLst>
              <a:ext uri="{FF2B5EF4-FFF2-40B4-BE49-F238E27FC236}">
                <a16:creationId xmlns:a16="http://schemas.microsoft.com/office/drawing/2014/main" id="{B8277541-73C5-4ED0-AF03-93857261417E}"/>
              </a:ext>
            </a:extLst>
          </p:cNvPr>
          <p:cNvPicPr>
            <a:picLocks noChangeAspect="1"/>
          </p:cNvPicPr>
          <p:nvPr/>
        </p:nvPicPr>
        <p:blipFill rotWithShape="1">
          <a:blip r:embed="rId2"/>
          <a:srcRect b="114"/>
          <a:stretch/>
        </p:blipFill>
        <p:spPr>
          <a:xfrm>
            <a:off x="1877257" y="2350236"/>
            <a:ext cx="6873836" cy="4315956"/>
          </a:xfrm>
          <a:prstGeom prst="rect">
            <a:avLst/>
          </a:prstGeom>
          <a:noFill/>
          <a:ln w="47625">
            <a:solidFill>
              <a:schemeClr val="bg1">
                <a:lumMod val="75000"/>
              </a:schemeClr>
            </a:solidFill>
          </a:ln>
        </p:spPr>
      </p:pic>
      <p:sp>
        <p:nvSpPr>
          <p:cNvPr id="7" name="Arrow: Right 6">
            <a:extLst>
              <a:ext uri="{FF2B5EF4-FFF2-40B4-BE49-F238E27FC236}">
                <a16:creationId xmlns:a16="http://schemas.microsoft.com/office/drawing/2014/main" id="{372923AF-0560-4CE6-9669-9919E08C6233}"/>
              </a:ext>
            </a:extLst>
          </p:cNvPr>
          <p:cNvSpPr/>
          <p:nvPr/>
        </p:nvSpPr>
        <p:spPr>
          <a:xfrm>
            <a:off x="642941" y="4143374"/>
            <a:ext cx="1320044" cy="863886"/>
          </a:xfrm>
          <a:prstGeom prst="rightArrow">
            <a:avLst/>
          </a:prstGeom>
        </p:spPr>
        <p:style>
          <a:lnRef idx="1">
            <a:schemeClr val="accent6"/>
          </a:lnRef>
          <a:fillRef idx="3">
            <a:schemeClr val="accent6"/>
          </a:fillRef>
          <a:effectRef idx="2">
            <a:schemeClr val="accent6"/>
          </a:effectRef>
          <a:fontRef idx="minor">
            <a:schemeClr val="lt1"/>
          </a:fontRef>
        </p:style>
        <p:txBody>
          <a:bodyPr anchor="ctr" rtlCol="0"/>
          <a:lstStyle/>
          <a:p>
            <a:pPr algn="ctr"/>
            <a:endParaRPr lang="en-US"/>
          </a:p>
        </p:txBody>
      </p:sp>
    </p:spTree>
    <p:extLst>
      <p:ext uri="{BB962C8B-B14F-4D97-AF65-F5344CB8AC3E}">
        <p14:creationId xmlns:p14="http://schemas.microsoft.com/office/powerpoint/2010/main" val="1567374188"/>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bwMode="auto">
          <a:xfrm>
            <a:off x="0" y="1"/>
            <a:ext cx="9144000" cy="19288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defRPr/>
            </a:pPr>
            <a:r>
              <a:rPr lang="en-US" sz="4000" b="1" dirty="0">
                <a:latin typeface="Cambria" panose="02040503050406030204" pitchFamily="18" charset="0"/>
              </a:rPr>
              <a:t>Estimated change in orthometric heights from NAVD88 to NAPGD2022</a:t>
            </a:r>
          </a:p>
        </p:txBody>
      </p:sp>
      <p:sp>
        <p:nvSpPr>
          <p:cNvPr id="2" name="TextBox 1">
            <a:extLst>
              <a:ext uri="{FF2B5EF4-FFF2-40B4-BE49-F238E27FC236}">
                <a16:creationId xmlns:a16="http://schemas.microsoft.com/office/drawing/2014/main" id="{2B126980-E04B-4C33-AA29-C38395C499C7}"/>
              </a:ext>
            </a:extLst>
          </p:cNvPr>
          <p:cNvSpPr txBox="1"/>
          <p:nvPr/>
        </p:nvSpPr>
        <p:spPr>
          <a:xfrm>
            <a:off x="392906" y="1765012"/>
            <a:ext cx="8358187" cy="584775"/>
          </a:xfrm>
          <a:prstGeom prst="rect">
            <a:avLst/>
          </a:prstGeom>
          <a:noFill/>
        </p:spPr>
        <p:txBody>
          <a:bodyPr wrap="square" rtlCol="0">
            <a:noAutofit/>
          </a:bodyPr>
          <a:lstStyle/>
          <a:p>
            <a:pPr marL="457200" indent="-457200">
              <a:buFont typeface="Arial" panose="020B0604020202020204" pitchFamily="34" charset="0"/>
              <a:buChar char="•"/>
            </a:pPr>
            <a:r>
              <a:rPr lang="en-US" sz="3200" dirty="0">
                <a:latin typeface="Cambria" panose="02040503050406030204" pitchFamily="18" charset="0"/>
                <a:ea typeface="Cambria" panose="02040503050406030204" pitchFamily="18" charset="0"/>
              </a:rPr>
              <a:t>OPUS Extended Solution Report</a:t>
            </a:r>
          </a:p>
          <a:p>
            <a:pPr marL="914400" lvl="1" indent="-457200">
              <a:buFont typeface="Arial" panose="020B0604020202020204" pitchFamily="34" charset="0"/>
              <a:buChar char="•"/>
            </a:pPr>
            <a:r>
              <a:rPr lang="en-US" sz="3200" dirty="0">
                <a:latin typeface="Cambria" panose="02040503050406030204" pitchFamily="18" charset="0"/>
                <a:ea typeface="Cambria" panose="02040503050406030204" pitchFamily="18" charset="0"/>
              </a:rPr>
              <a:t>Scroll all the way to the bottom…</a:t>
            </a:r>
          </a:p>
        </p:txBody>
      </p:sp>
      <p:pic>
        <p:nvPicPr>
          <p:cNvPr id="3" name="Picture 2">
            <a:extLst>
              <a:ext uri="{FF2B5EF4-FFF2-40B4-BE49-F238E27FC236}">
                <a16:creationId xmlns:a16="http://schemas.microsoft.com/office/drawing/2014/main" id="{1860CE31-26D5-4CB1-AD42-AF4109C5BA4A}"/>
              </a:ext>
            </a:extLst>
          </p:cNvPr>
          <p:cNvPicPr>
            <a:picLocks noChangeAspect="1"/>
          </p:cNvPicPr>
          <p:nvPr/>
        </p:nvPicPr>
        <p:blipFill>
          <a:blip r:embed="rId2"/>
          <a:stretch>
            <a:fillRect/>
          </a:stretch>
        </p:blipFill>
        <p:spPr>
          <a:xfrm>
            <a:off x="-1" y="2840016"/>
            <a:ext cx="9144000" cy="2053968"/>
          </a:xfrm>
          <a:prstGeom prst="rect">
            <a:avLst/>
          </a:prstGeom>
          <a:noFill/>
          <a:ln w="47625">
            <a:solidFill>
              <a:schemeClr val="bg1">
                <a:lumMod val="75000"/>
              </a:schemeClr>
            </a:solidFill>
          </a:ln>
        </p:spPr>
      </p:pic>
    </p:spTree>
    <p:extLst>
      <p:ext uri="{BB962C8B-B14F-4D97-AF65-F5344CB8AC3E}">
        <p14:creationId xmlns:p14="http://schemas.microsoft.com/office/powerpoint/2010/main" val="369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5000" b="1" dirty="0">
                <a:ea typeface="Cambria" panose="02040503050406030204" pitchFamily="18" charset="0"/>
              </a:rPr>
              <a:t>Preparing for NAPGD2022</a:t>
            </a:r>
            <a:endParaRPr lang="en-US" sz="5000" b="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409704"/>
            <a:ext cx="8934450" cy="5448296"/>
          </a:xfrm>
        </p:spPr>
        <p:txBody>
          <a:bodyPr/>
          <a:lstStyle/>
          <a:p>
            <a:pPr lvl="1">
              <a:spcAft>
                <a:spcPts val="1200"/>
              </a:spcAft>
            </a:pPr>
            <a:r>
              <a:rPr lang="en-US" sz="3200" dirty="0">
                <a:latin typeface="Cambria" panose="02040503050406030204" pitchFamily="18" charset="0"/>
                <a:ea typeface="Cambria" panose="02040503050406030204" pitchFamily="18" charset="0"/>
              </a:rPr>
              <a:t>Inventory heights in your data/datasets</a:t>
            </a:r>
          </a:p>
          <a:p>
            <a:pPr lvl="2">
              <a:spcAft>
                <a:spcPts val="1200"/>
              </a:spcAft>
            </a:pPr>
            <a:r>
              <a:rPr lang="en-US" sz="2800" dirty="0">
                <a:latin typeface="Cambria" panose="02040503050406030204" pitchFamily="18" charset="0"/>
                <a:ea typeface="Cambria" panose="02040503050406030204" pitchFamily="18" charset="0"/>
              </a:rPr>
              <a:t>Have you mix &amp; matched geoid models?</a:t>
            </a:r>
          </a:p>
          <a:p>
            <a:pPr lvl="3">
              <a:spcAft>
                <a:spcPts val="1200"/>
              </a:spcAft>
            </a:pPr>
            <a:r>
              <a:rPr lang="en-US" sz="2400" dirty="0">
                <a:latin typeface="Cambria" panose="02040503050406030204" pitchFamily="18" charset="0"/>
                <a:ea typeface="Cambria" panose="02040503050406030204" pitchFamily="18" charset="0"/>
              </a:rPr>
              <a:t>Are you tracking levees or other flood control?</a:t>
            </a:r>
          </a:p>
          <a:p>
            <a:pPr lvl="3">
              <a:spcAft>
                <a:spcPts val="600"/>
              </a:spcAft>
              <a:buFont typeface="Arial" charset="0"/>
              <a:buChar char="–"/>
            </a:pPr>
            <a:r>
              <a:rPr lang="en-US" sz="2400" dirty="0">
                <a:latin typeface="Cambria" panose="02040503050406030204" pitchFamily="18" charset="0"/>
                <a:ea typeface="Cambria" panose="02040503050406030204" pitchFamily="18" charset="0"/>
                <a:cs typeface="+mn-cs"/>
              </a:rPr>
              <a:t>Are you managing subsurface utilities?</a:t>
            </a:r>
          </a:p>
          <a:p>
            <a:pPr lvl="4">
              <a:spcBef>
                <a:spcPts val="0"/>
              </a:spcBef>
              <a:spcAft>
                <a:spcPts val="1200"/>
              </a:spcAft>
              <a:buFont typeface="Arial" charset="0"/>
              <a:buChar char="»"/>
            </a:pPr>
            <a:r>
              <a:rPr lang="en-US" dirty="0">
                <a:latin typeface="Cambria" panose="02040503050406030204" pitchFamily="18" charset="0"/>
                <a:ea typeface="Cambria" panose="02040503050406030204" pitchFamily="18" charset="0"/>
                <a:cs typeface="+mn-cs"/>
              </a:rPr>
              <a:t>Access covers, junction boxes, cleanouts, etc.</a:t>
            </a:r>
          </a:p>
          <a:p>
            <a:pPr lvl="3">
              <a:spcAft>
                <a:spcPts val="600"/>
              </a:spcAft>
              <a:buFont typeface="Arial" charset="0"/>
              <a:buChar char="–"/>
            </a:pPr>
            <a:r>
              <a:rPr lang="en-US" sz="2400" b="1" dirty="0">
                <a:latin typeface="Cambria" panose="02040503050406030204" pitchFamily="18" charset="0"/>
                <a:ea typeface="Cambria" panose="02040503050406030204" pitchFamily="18" charset="0"/>
                <a:cs typeface="+mn-cs"/>
              </a:rPr>
              <a:t>Maybe</a:t>
            </a:r>
            <a:r>
              <a:rPr lang="en-US" sz="2400" dirty="0">
                <a:latin typeface="Cambria" panose="02040503050406030204" pitchFamily="18" charset="0"/>
                <a:ea typeface="Cambria" panose="02040503050406030204" pitchFamily="18" charset="0"/>
                <a:cs typeface="+mn-cs"/>
              </a:rPr>
              <a:t> geoid differences aren’t even significant?</a:t>
            </a:r>
          </a:p>
          <a:p>
            <a:pPr lvl="4">
              <a:spcBef>
                <a:spcPts val="0"/>
              </a:spcBef>
              <a:spcAft>
                <a:spcPts val="1200"/>
              </a:spcAft>
              <a:buFont typeface="Arial" charset="0"/>
              <a:buChar char="»"/>
            </a:pPr>
            <a:r>
              <a:rPr lang="en-US" dirty="0">
                <a:latin typeface="Cambria" panose="02040503050406030204" pitchFamily="18" charset="0"/>
                <a:ea typeface="Cambria" panose="02040503050406030204" pitchFamily="18" charset="0"/>
                <a:cs typeface="+mn-cs"/>
              </a:rPr>
              <a:t>VADOT story…</a:t>
            </a:r>
          </a:p>
          <a:p>
            <a:pPr lvl="2">
              <a:spcAft>
                <a:spcPts val="1200"/>
              </a:spcAft>
            </a:pPr>
            <a:r>
              <a:rPr lang="en-US" sz="2800" b="1" i="1" dirty="0">
                <a:latin typeface="Cambria" panose="02040503050406030204" pitchFamily="18" charset="0"/>
                <a:ea typeface="Cambria" panose="02040503050406030204" pitchFamily="18" charset="0"/>
              </a:rPr>
              <a:t>Know your goals, know your data.</a:t>
            </a:r>
          </a:p>
          <a:p>
            <a:pPr lvl="3">
              <a:spcAft>
                <a:spcPts val="1200"/>
              </a:spcAft>
            </a:pP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7138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5000" b="1" dirty="0">
                <a:ea typeface="Cambria" panose="02040503050406030204" pitchFamily="18" charset="0"/>
              </a:rPr>
              <a:t>Preparing for NAPGD2022</a:t>
            </a:r>
            <a:endParaRPr lang="en-US" sz="5000" b="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409704"/>
            <a:ext cx="8934450" cy="5448296"/>
          </a:xfrm>
        </p:spPr>
        <p:txBody>
          <a:bodyPr/>
          <a:lstStyle/>
          <a:p>
            <a:pPr lvl="1">
              <a:spcAft>
                <a:spcPts val="1200"/>
              </a:spcAft>
            </a:pPr>
            <a:r>
              <a:rPr lang="en-US" sz="3200" dirty="0">
                <a:latin typeface="Cambria" panose="02040503050406030204" pitchFamily="18" charset="0"/>
                <a:ea typeface="Cambria" panose="02040503050406030204" pitchFamily="18" charset="0"/>
              </a:rPr>
              <a:t>Know the epoch of your data/datasets</a:t>
            </a:r>
          </a:p>
          <a:p>
            <a:pPr lvl="2">
              <a:spcAft>
                <a:spcPts val="1200"/>
              </a:spcAft>
            </a:pPr>
            <a:r>
              <a:rPr lang="en-US" sz="2800" dirty="0">
                <a:latin typeface="Cambria" panose="02040503050406030204" pitchFamily="18" charset="0"/>
                <a:ea typeface="Cambria" panose="02040503050406030204" pitchFamily="18" charset="0"/>
              </a:rPr>
              <a:t>consider how you will track this</a:t>
            </a:r>
          </a:p>
          <a:p>
            <a:pPr lvl="3">
              <a:spcAft>
                <a:spcPts val="600"/>
              </a:spcAft>
            </a:pPr>
            <a:r>
              <a:rPr lang="en-US" sz="2400" dirty="0">
                <a:latin typeface="Cambria" panose="02040503050406030204" pitchFamily="18" charset="0"/>
                <a:ea typeface="Cambria" panose="02040503050406030204" pitchFamily="18" charset="0"/>
              </a:rPr>
              <a:t>full to-the-second timestamp on every feature?</a:t>
            </a:r>
          </a:p>
          <a:p>
            <a:pPr lvl="4">
              <a:spcBef>
                <a:spcPts val="0"/>
              </a:spcBef>
              <a:spcAft>
                <a:spcPts val="1200"/>
              </a:spcAft>
            </a:pPr>
            <a:r>
              <a:rPr lang="en-US" dirty="0">
                <a:latin typeface="Cambria" panose="02040503050406030204" pitchFamily="18" charset="0"/>
                <a:ea typeface="Cambria" panose="02040503050406030204" pitchFamily="18" charset="0"/>
              </a:rPr>
              <a:t>Modern survey equipment makes this possible</a:t>
            </a:r>
          </a:p>
          <a:p>
            <a:pPr lvl="3">
              <a:spcAft>
                <a:spcPts val="600"/>
              </a:spcAft>
            </a:pPr>
            <a:r>
              <a:rPr lang="en-US" sz="2400" dirty="0">
                <a:latin typeface="Cambria" panose="02040503050406030204" pitchFamily="18" charset="0"/>
                <a:ea typeface="Cambria" panose="02040503050406030204" pitchFamily="18" charset="0"/>
              </a:rPr>
              <a:t>labeling a year for each dataset?</a:t>
            </a:r>
          </a:p>
          <a:p>
            <a:pPr lvl="4">
              <a:spcBef>
                <a:spcPts val="0"/>
              </a:spcBef>
              <a:spcAft>
                <a:spcPts val="1200"/>
              </a:spcAft>
            </a:pPr>
            <a:r>
              <a:rPr lang="en-US" dirty="0">
                <a:latin typeface="Cambria" panose="02040503050406030204" pitchFamily="18" charset="0"/>
                <a:ea typeface="Cambria" panose="02040503050406030204" pitchFamily="18" charset="0"/>
              </a:rPr>
              <a:t>Easy to add to workflows, datasets/databases, folders</a:t>
            </a:r>
          </a:p>
          <a:p>
            <a:pPr lvl="3">
              <a:spcAft>
                <a:spcPts val="1200"/>
              </a:spcAft>
            </a:pPr>
            <a:r>
              <a:rPr lang="en-US" sz="2400" dirty="0">
                <a:latin typeface="Cambria" panose="02040503050406030204" pitchFamily="18" charset="0"/>
                <a:ea typeface="Cambria" panose="02040503050406030204" pitchFamily="18" charset="0"/>
              </a:rPr>
              <a:t>something in-between that works for your needs?</a:t>
            </a:r>
          </a:p>
          <a:p>
            <a:pPr lvl="3">
              <a:spcAft>
                <a:spcPts val="1200"/>
              </a:spcAft>
            </a:pPr>
            <a:endParaRPr lang="en-US" sz="2400" dirty="0">
              <a:latin typeface="Cambria" panose="02040503050406030204" pitchFamily="18" charset="0"/>
              <a:ea typeface="Cambria" panose="02040503050406030204" pitchFamily="18" charset="0"/>
            </a:endParaRPr>
          </a:p>
        </p:txBody>
      </p:sp>
      <p:pic>
        <p:nvPicPr>
          <p:cNvPr id="4" name="thumbs up" descr="Image result for like">
            <a:extLst>
              <a:ext uri="{FF2B5EF4-FFF2-40B4-BE49-F238E27FC236}">
                <a16:creationId xmlns:a16="http://schemas.microsoft.com/office/drawing/2014/main" id="{04EC7B36-98FB-4F55-9B53-85907284026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057037" y="5219878"/>
            <a:ext cx="1748005" cy="14962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87CB4B9-8EA5-432D-85E8-2D7AB2D0A171}"/>
              </a:ext>
            </a:extLst>
          </p:cNvPr>
          <p:cNvSpPr txBox="1"/>
          <p:nvPr/>
        </p:nvSpPr>
        <p:spPr>
          <a:xfrm>
            <a:off x="591208" y="5506329"/>
            <a:ext cx="1411014" cy="923330"/>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2023.1957</a:t>
            </a:r>
          </a:p>
          <a:p>
            <a:r>
              <a:rPr lang="en-US" dirty="0">
                <a:latin typeface="Cambria" panose="02040503050406030204" pitchFamily="18" charset="0"/>
                <a:ea typeface="Cambria" panose="02040503050406030204" pitchFamily="18" charset="0"/>
              </a:rPr>
              <a:t>2023:27</a:t>
            </a:r>
          </a:p>
          <a:p>
            <a:r>
              <a:rPr lang="en-US" dirty="0">
                <a:latin typeface="Cambria" panose="02040503050406030204" pitchFamily="18" charset="0"/>
                <a:ea typeface="Cambria" panose="02040503050406030204" pitchFamily="18" charset="0"/>
              </a:rPr>
              <a:t>20230127</a:t>
            </a:r>
          </a:p>
        </p:txBody>
      </p:sp>
      <p:sp>
        <p:nvSpPr>
          <p:cNvPr id="6" name="Right Brace 5">
            <a:extLst>
              <a:ext uri="{FF2B5EF4-FFF2-40B4-BE49-F238E27FC236}">
                <a16:creationId xmlns:a16="http://schemas.microsoft.com/office/drawing/2014/main" id="{8A2CB9AA-BDD8-415F-8633-20A408F56B6D}"/>
              </a:ext>
            </a:extLst>
          </p:cNvPr>
          <p:cNvSpPr/>
          <p:nvPr/>
        </p:nvSpPr>
        <p:spPr>
          <a:xfrm>
            <a:off x="1702676" y="5506329"/>
            <a:ext cx="299545" cy="923330"/>
          </a:xfrm>
          <a:prstGeom prst="rightBrace">
            <a:avLst>
              <a:gd name="adj1" fmla="val 4254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A8114FD5-394A-4DB6-95FD-DBD23BCBDA84}"/>
              </a:ext>
            </a:extLst>
          </p:cNvPr>
          <p:cNvSpPr txBox="1"/>
          <p:nvPr/>
        </p:nvSpPr>
        <p:spPr>
          <a:xfrm>
            <a:off x="2161182" y="5506329"/>
            <a:ext cx="2498835" cy="646331"/>
          </a:xfrm>
          <a:prstGeom prst="rect">
            <a:avLst/>
          </a:prstGeom>
          <a:noFill/>
        </p:spPr>
        <p:txBody>
          <a:bodyPr wrap="square" rtlCol="0">
            <a:spAutoFit/>
          </a:bodyPr>
          <a:lstStyle/>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Your choice</a:t>
            </a:r>
          </a:p>
        </p:txBody>
      </p:sp>
    </p:spTree>
    <p:custDataLst>
      <p:tags r:id="rId1"/>
    </p:custDataLst>
    <p:extLst>
      <p:ext uri="{BB962C8B-B14F-4D97-AF65-F5344CB8AC3E}">
        <p14:creationId xmlns:p14="http://schemas.microsoft.com/office/powerpoint/2010/main" val="328198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00000" fill="hold" nodeType="click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5000" b="1" dirty="0">
                <a:ea typeface="Cambria" panose="02040503050406030204" pitchFamily="18" charset="0"/>
              </a:rPr>
              <a:t>Preparing for NAPGD2022</a:t>
            </a:r>
            <a:endParaRPr lang="en-US" sz="5000" b="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409704"/>
            <a:ext cx="8934450" cy="5448296"/>
          </a:xfrm>
        </p:spPr>
        <p:txBody>
          <a:bodyPr/>
          <a:lstStyle/>
          <a:p>
            <a:pPr marL="457200" lvl="1">
              <a:spcAft>
                <a:spcPts val="1200"/>
              </a:spcAft>
            </a:pPr>
            <a:r>
              <a:rPr lang="en-US" sz="3200" dirty="0">
                <a:latin typeface="Cambria" panose="02040503050406030204" pitchFamily="18" charset="0"/>
                <a:ea typeface="Cambria" panose="02040503050406030204" pitchFamily="18" charset="0"/>
              </a:rPr>
              <a:t>Reprocessing your data</a:t>
            </a:r>
          </a:p>
          <a:p>
            <a:pPr marL="862013" lvl="2">
              <a:spcAft>
                <a:spcPts val="1200"/>
              </a:spcAft>
            </a:pPr>
            <a:r>
              <a:rPr lang="en-US" sz="2800" dirty="0">
                <a:latin typeface="Cambria" panose="02040503050406030204" pitchFamily="18" charset="0"/>
                <a:ea typeface="Cambria" panose="02040503050406030204" pitchFamily="18" charset="0"/>
              </a:rPr>
              <a:t>perfect world = everyone reprocesses everything</a:t>
            </a:r>
          </a:p>
          <a:p>
            <a:pPr marL="1319213" lvl="3">
              <a:spcAft>
                <a:spcPts val="1200"/>
              </a:spcAft>
            </a:pPr>
            <a:r>
              <a:rPr lang="en-US" sz="2400" dirty="0">
                <a:latin typeface="Cambria" panose="02040503050406030204" pitchFamily="18" charset="0"/>
                <a:ea typeface="Cambria" panose="02040503050406030204" pitchFamily="18" charset="0"/>
              </a:rPr>
              <a:t>what does this mean?</a:t>
            </a:r>
          </a:p>
          <a:p>
            <a:pPr marL="1776413" lvl="4">
              <a:spcAft>
                <a:spcPts val="1200"/>
              </a:spcAft>
            </a:pPr>
            <a:r>
              <a:rPr lang="en-US" sz="2400" dirty="0">
                <a:latin typeface="Cambria" panose="02040503050406030204" pitchFamily="18" charset="0"/>
                <a:ea typeface="Cambria" panose="02040503050406030204" pitchFamily="18" charset="0"/>
              </a:rPr>
              <a:t>consider an ALTA w/topo</a:t>
            </a:r>
          </a:p>
          <a:p>
            <a:pPr marL="2233613" lvl="5">
              <a:spcAft>
                <a:spcPts val="1200"/>
              </a:spcAft>
            </a:pPr>
            <a:r>
              <a:rPr lang="en-US" sz="2400" dirty="0">
                <a:latin typeface="Cambria" panose="02040503050406030204" pitchFamily="18" charset="0"/>
                <a:ea typeface="Cambria" panose="02040503050406030204" pitchFamily="18" charset="0"/>
              </a:rPr>
              <a:t>start over with the onsite GNSS-based control</a:t>
            </a:r>
          </a:p>
          <a:p>
            <a:pPr marL="2233613" lvl="5">
              <a:spcAft>
                <a:spcPts val="1200"/>
              </a:spcAft>
            </a:pPr>
            <a:r>
              <a:rPr lang="en-US" sz="2400" dirty="0">
                <a:latin typeface="Cambria" panose="02040503050406030204" pitchFamily="18" charset="0"/>
                <a:ea typeface="Cambria" panose="02040503050406030204" pitchFamily="18" charset="0"/>
              </a:rPr>
              <a:t>reorient all your shots/ties (</a:t>
            </a:r>
            <a:r>
              <a:rPr lang="en-US" sz="2400" i="1" dirty="0">
                <a:latin typeface="Cambria" panose="02040503050406030204" pitchFamily="18" charset="0"/>
                <a:ea typeface="Cambria" panose="02040503050406030204" pitchFamily="18" charset="0"/>
              </a:rPr>
              <a:t>hopefully linked</a:t>
            </a:r>
            <a:r>
              <a:rPr lang="en-US" sz="2400" dirty="0">
                <a:latin typeface="Cambria" panose="02040503050406030204" pitchFamily="18" charset="0"/>
                <a:ea typeface="Cambria" panose="02040503050406030204" pitchFamily="18" charset="0"/>
              </a:rPr>
              <a:t>)</a:t>
            </a:r>
          </a:p>
          <a:p>
            <a:pPr marL="2233613" lvl="5">
              <a:spcAft>
                <a:spcPts val="1200"/>
              </a:spcAft>
            </a:pPr>
            <a:r>
              <a:rPr lang="en-US" sz="2400" dirty="0">
                <a:latin typeface="Cambria" panose="02040503050406030204" pitchFamily="18" charset="0"/>
                <a:ea typeface="Cambria" panose="02040503050406030204" pitchFamily="18" charset="0"/>
              </a:rPr>
              <a:t>recreate all the drainage features in new datum</a:t>
            </a:r>
          </a:p>
          <a:p>
            <a:pPr marL="1319213" lvl="3">
              <a:spcAft>
                <a:spcPts val="1200"/>
              </a:spcAft>
            </a:pPr>
            <a:r>
              <a:rPr lang="en-US" sz="2400" b="1" i="1" dirty="0">
                <a:latin typeface="Cambria" panose="02040503050406030204" pitchFamily="18" charset="0"/>
                <a:ea typeface="Cambria" panose="02040503050406030204" pitchFamily="18" charset="0"/>
              </a:rPr>
              <a:t>unrealistic! </a:t>
            </a:r>
            <a:r>
              <a:rPr lang="en-US" sz="2400" dirty="0">
                <a:latin typeface="Cambria" panose="02040503050406030204" pitchFamily="18" charset="0"/>
                <a:ea typeface="Cambria" panose="02040503050406030204" pitchFamily="18" charset="0"/>
              </a:rPr>
              <a:t>… and unnecessary for majority users</a:t>
            </a:r>
          </a:p>
        </p:txBody>
      </p:sp>
    </p:spTree>
    <p:custDataLst>
      <p:tags r:id="rId1"/>
    </p:custDataLst>
    <p:extLst>
      <p:ext uri="{BB962C8B-B14F-4D97-AF65-F5344CB8AC3E}">
        <p14:creationId xmlns:p14="http://schemas.microsoft.com/office/powerpoint/2010/main" val="238729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5000" b="1" dirty="0">
                <a:ea typeface="Cambria" panose="02040503050406030204" pitchFamily="18" charset="0"/>
              </a:rPr>
              <a:t>Preparing for NAPGD2022</a:t>
            </a:r>
            <a:endParaRPr lang="en-US" sz="5000" b="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409704"/>
            <a:ext cx="8934450" cy="5448296"/>
          </a:xfrm>
        </p:spPr>
        <p:txBody>
          <a:bodyPr/>
          <a:lstStyle/>
          <a:p>
            <a:pPr marL="457200" lvl="1">
              <a:spcAft>
                <a:spcPts val="1200"/>
              </a:spcAft>
            </a:pPr>
            <a:r>
              <a:rPr lang="en-US" sz="3200" dirty="0">
                <a:latin typeface="Cambria" panose="02040503050406030204" pitchFamily="18" charset="0"/>
                <a:ea typeface="Cambria" panose="02040503050406030204" pitchFamily="18" charset="0"/>
              </a:rPr>
              <a:t>Transforming your data</a:t>
            </a:r>
          </a:p>
          <a:p>
            <a:pPr marL="862013" lvl="2">
              <a:spcAft>
                <a:spcPts val="1200"/>
              </a:spcAft>
            </a:pPr>
            <a:r>
              <a:rPr lang="en-US" sz="2800" dirty="0">
                <a:latin typeface="Cambria" panose="02040503050406030204" pitchFamily="18" charset="0"/>
                <a:ea typeface="Cambria" panose="02040503050406030204" pitchFamily="18" charset="0"/>
              </a:rPr>
              <a:t>NCAT </a:t>
            </a:r>
            <a:r>
              <a:rPr lang="en-US" sz="2300" dirty="0">
                <a:latin typeface="Cambria" panose="02040503050406030204" pitchFamily="18" charset="0"/>
                <a:ea typeface="Cambria" panose="02040503050406030204" pitchFamily="18" charset="0"/>
              </a:rPr>
              <a:t>- NGS Coordinate Conversion and Transformation Tool</a:t>
            </a:r>
          </a:p>
          <a:p>
            <a:pPr marL="1319213" lvl="3">
              <a:spcAft>
                <a:spcPts val="1200"/>
              </a:spcAft>
            </a:pPr>
            <a:r>
              <a:rPr lang="en-US" sz="2400" dirty="0">
                <a:latin typeface="Cambria" panose="02040503050406030204" pitchFamily="18" charset="0"/>
                <a:ea typeface="Cambria" panose="02040503050406030204" pitchFamily="18" charset="0"/>
              </a:rPr>
              <a:t>available now: ASCII upload, Web Services, GitHub</a:t>
            </a:r>
          </a:p>
          <a:p>
            <a:pPr marL="1319213" lvl="3">
              <a:spcAft>
                <a:spcPts val="1200"/>
              </a:spcAft>
            </a:pPr>
            <a:r>
              <a:rPr lang="en-US" sz="2400" dirty="0">
                <a:latin typeface="Cambria" panose="02040503050406030204" pitchFamily="18" charset="0"/>
                <a:ea typeface="Cambria" panose="02040503050406030204" pitchFamily="18" charset="0"/>
              </a:rPr>
              <a:t>ask your software provider(s) about integration</a:t>
            </a:r>
          </a:p>
          <a:p>
            <a:pPr marL="1776413" lvl="4">
              <a:spcAft>
                <a:spcPts val="1200"/>
              </a:spcAft>
            </a:pPr>
            <a:r>
              <a:rPr lang="en-US" sz="2400" dirty="0">
                <a:latin typeface="Cambria" panose="02040503050406030204" pitchFamily="18" charset="0"/>
                <a:ea typeface="Cambria" panose="02040503050406030204" pitchFamily="18" charset="0"/>
              </a:rPr>
              <a:t>we envision this as most popular method of access</a:t>
            </a:r>
          </a:p>
          <a:p>
            <a:pPr marL="1776413" lvl="4">
              <a:spcAft>
                <a:spcPts val="1200"/>
              </a:spcAft>
            </a:pPr>
            <a:r>
              <a:rPr lang="en-US" sz="2400" dirty="0">
                <a:latin typeface="Cambria" panose="02040503050406030204" pitchFamily="18" charset="0"/>
                <a:ea typeface="Cambria" panose="02040503050406030204" pitchFamily="18" charset="0"/>
              </a:rPr>
              <a:t>Industry Workshops held in 2021 and 2022</a:t>
            </a:r>
          </a:p>
          <a:p>
            <a:pPr marL="2233613" lvl="5">
              <a:spcAft>
                <a:spcPts val="1200"/>
              </a:spcAft>
            </a:pPr>
            <a:r>
              <a:rPr lang="en-US" sz="1600" dirty="0">
                <a:latin typeface="Cambria" panose="02040503050406030204" pitchFamily="18" charset="0"/>
                <a:ea typeface="Cambria" panose="02040503050406030204" pitchFamily="18" charset="0"/>
              </a:rPr>
              <a:t>All the well known commercial names attended</a:t>
            </a:r>
          </a:p>
          <a:p>
            <a:pPr marL="2233613" lvl="5">
              <a:spcAft>
                <a:spcPts val="1200"/>
              </a:spcAft>
            </a:pPr>
            <a:r>
              <a:rPr lang="en-US" sz="1600" dirty="0">
                <a:latin typeface="Cambria" panose="02040503050406030204" pitchFamily="18" charset="0"/>
                <a:ea typeface="Cambria" panose="02040503050406030204" pitchFamily="18" charset="0"/>
              </a:rPr>
              <a:t>Plus some open-source advocates</a:t>
            </a:r>
          </a:p>
          <a:p>
            <a:pPr marL="1319213" lvl="3">
              <a:spcAft>
                <a:spcPts val="1200"/>
              </a:spcAft>
            </a:pPr>
            <a:endParaRPr lang="en-US" sz="24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428836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5802" y="1328605"/>
            <a:ext cx="9008199" cy="5529396"/>
          </a:xfrm>
        </p:spPr>
        <p:txBody>
          <a:bodyPr/>
          <a:lstStyle/>
          <a:p>
            <a:pPr>
              <a:spcBef>
                <a:spcPts val="3600"/>
              </a:spcBef>
            </a:pPr>
            <a:r>
              <a:rPr lang="en-US" dirty="0">
                <a:latin typeface="Cambria" panose="02040503050406030204" pitchFamily="18" charset="0"/>
                <a:ea typeface="Cambria" panose="02040503050406030204" pitchFamily="18" charset="0"/>
              </a:rPr>
              <a:t>What can you do to ensure your control will get coordinates in the new </a:t>
            </a:r>
            <a:r>
              <a:rPr lang="en-US" dirty="0" err="1">
                <a:latin typeface="Cambria" panose="02040503050406030204" pitchFamily="18" charset="0"/>
                <a:ea typeface="Cambria" panose="02040503050406030204" pitchFamily="18" charset="0"/>
              </a:rPr>
              <a:t>datums</a:t>
            </a:r>
            <a:r>
              <a:rPr lang="en-US" dirty="0">
                <a:latin typeface="Cambria" panose="02040503050406030204" pitchFamily="18" charset="0"/>
                <a:ea typeface="Cambria" panose="02040503050406030204" pitchFamily="18" charset="0"/>
              </a:rPr>
              <a:t> on rollout?</a:t>
            </a:r>
          </a:p>
          <a:p>
            <a:pPr>
              <a:spcBef>
                <a:spcPts val="2000"/>
              </a:spcBef>
            </a:pPr>
            <a:r>
              <a:rPr lang="en-US" b="1" dirty="0">
                <a:latin typeface="Cambria" panose="02040503050406030204" pitchFamily="18" charset="0"/>
                <a:ea typeface="Cambria" panose="02040503050406030204" pitchFamily="18" charset="0"/>
              </a:rPr>
              <a:t>Re-observe and submit the data to NGS</a:t>
            </a:r>
          </a:p>
          <a:p>
            <a:pPr lvl="1">
              <a:spcBef>
                <a:spcPts val="600"/>
              </a:spcBef>
            </a:pPr>
            <a:r>
              <a:rPr lang="en-US" dirty="0">
                <a:latin typeface="Cambria" panose="02040503050406030204" pitchFamily="18" charset="0"/>
                <a:ea typeface="Cambria" panose="02040503050406030204" pitchFamily="18" charset="0"/>
              </a:rPr>
              <a:t>must be submitted by </a:t>
            </a:r>
            <a:r>
              <a:rPr lang="en-US" b="1" dirty="0">
                <a:latin typeface="Cambria" panose="02040503050406030204" pitchFamily="18" charset="0"/>
                <a:ea typeface="Cambria" panose="02040503050406030204" pitchFamily="18" charset="0"/>
              </a:rPr>
              <a:t>30 September 2023</a:t>
            </a:r>
            <a:endParaRPr lang="en-US" dirty="0">
              <a:latin typeface="Cambria" panose="02040503050406030204" pitchFamily="18" charset="0"/>
              <a:ea typeface="Cambria" panose="02040503050406030204" pitchFamily="18" charset="0"/>
            </a:endParaRPr>
          </a:p>
          <a:p>
            <a:pPr>
              <a:spcBef>
                <a:spcPts val="2000"/>
              </a:spcBef>
            </a:pPr>
            <a:r>
              <a:rPr lang="en-US" dirty="0">
                <a:latin typeface="Cambria" panose="02040503050406030204" pitchFamily="18" charset="0"/>
                <a:ea typeface="Cambria" panose="02040503050406030204" pitchFamily="18" charset="0"/>
              </a:rPr>
              <a:t>Options to submit your data:</a:t>
            </a:r>
          </a:p>
          <a:p>
            <a:pPr lvl="1">
              <a:spcBef>
                <a:spcPts val="600"/>
              </a:spcBef>
            </a:pPr>
            <a:r>
              <a:rPr lang="en-US" dirty="0">
                <a:latin typeface="Cambria" panose="02040503050406030204" pitchFamily="18" charset="0"/>
                <a:ea typeface="Cambria" panose="02040503050406030204" pitchFamily="18" charset="0"/>
              </a:rPr>
              <a:t>OPUS Share </a:t>
            </a:r>
            <a:r>
              <a:rPr lang="en-US" dirty="0">
                <a:latin typeface="Cambria" panose="02040503050406030204" pitchFamily="18" charset="0"/>
                <a:ea typeface="Cambria" panose="02040503050406030204" pitchFamily="18" charset="0"/>
                <a:sym typeface="Wingdings" panose="05000000000000000000" pitchFamily="2" charset="2"/>
              </a:rPr>
              <a:t> </a:t>
            </a:r>
            <a:r>
              <a:rPr lang="en-US" dirty="0">
                <a:latin typeface="Cambria" panose="02040503050406030204" pitchFamily="18" charset="0"/>
                <a:ea typeface="Cambria" panose="02040503050406030204" pitchFamily="18" charset="0"/>
              </a:rPr>
              <a:t>4+ </a:t>
            </a:r>
            <a:r>
              <a:rPr lang="en-US" dirty="0" err="1">
                <a:latin typeface="Cambria" panose="02040503050406030204" pitchFamily="18" charset="0"/>
                <a:ea typeface="Cambria" panose="02040503050406030204" pitchFamily="18" charset="0"/>
              </a:rPr>
              <a:t>hrs</a:t>
            </a:r>
            <a:r>
              <a:rPr lang="en-US" dirty="0">
                <a:latin typeface="Cambria" panose="02040503050406030204" pitchFamily="18" charset="0"/>
                <a:ea typeface="Cambria" panose="02040503050406030204" pitchFamily="18" charset="0"/>
              </a:rPr>
              <a:t> static data; 2 photos; mark ties</a:t>
            </a:r>
          </a:p>
          <a:p>
            <a:pPr lvl="2">
              <a:spcBef>
                <a:spcPts val="600"/>
              </a:spcBef>
            </a:pPr>
            <a:r>
              <a:rPr lang="en-US" dirty="0">
                <a:latin typeface="Cambria" panose="02040503050406030204" pitchFamily="18" charset="0"/>
                <a:ea typeface="Cambria" panose="02040503050406030204" pitchFamily="18" charset="0"/>
              </a:rPr>
              <a:t>rinse &amp; repeat … as we need </a:t>
            </a:r>
            <a:r>
              <a:rPr lang="en-US" b="1" dirty="0">
                <a:latin typeface="Cambria" panose="02040503050406030204" pitchFamily="18" charset="0"/>
                <a:ea typeface="Cambria" panose="02040503050406030204" pitchFamily="18" charset="0"/>
              </a:rPr>
              <a:t>redundancy</a:t>
            </a:r>
          </a:p>
          <a:p>
            <a:pPr lvl="1">
              <a:spcBef>
                <a:spcPts val="600"/>
              </a:spcBef>
            </a:pPr>
            <a:r>
              <a:rPr lang="en-US" dirty="0">
                <a:latin typeface="Cambria" panose="02040503050406030204" pitchFamily="18" charset="0"/>
                <a:ea typeface="Cambria" panose="02040503050406030204" pitchFamily="18" charset="0"/>
              </a:rPr>
              <a:t>OPUS Projects </a:t>
            </a:r>
            <a:r>
              <a:rPr lang="en-US" sz="2400" dirty="0">
                <a:latin typeface="Cambria" panose="02040503050406030204" pitchFamily="18" charset="0"/>
                <a:ea typeface="Cambria" panose="02040503050406030204" pitchFamily="18" charset="0"/>
                <a:sym typeface="Wingdings" panose="05000000000000000000" pitchFamily="2" charset="2"/>
              </a:rPr>
              <a:t></a:t>
            </a:r>
            <a:r>
              <a:rPr lang="en-US" sz="2400" dirty="0">
                <a:latin typeface="Cambria" panose="02040503050406030204" pitchFamily="18" charset="0"/>
                <a:ea typeface="Cambria" panose="02040503050406030204" pitchFamily="18" charset="0"/>
              </a:rPr>
              <a:t> 2+ </a:t>
            </a:r>
            <a:r>
              <a:rPr lang="en-US" sz="2400" dirty="0" err="1">
                <a:latin typeface="Cambria" panose="02040503050406030204" pitchFamily="18" charset="0"/>
                <a:ea typeface="Cambria" panose="02040503050406030204" pitchFamily="18" charset="0"/>
              </a:rPr>
              <a:t>hrs</a:t>
            </a:r>
            <a:r>
              <a:rPr lang="en-US" sz="2400" dirty="0">
                <a:latin typeface="Cambria" panose="02040503050406030204" pitchFamily="18" charset="0"/>
                <a:ea typeface="Cambria" panose="02040503050406030204" pitchFamily="18" charset="0"/>
              </a:rPr>
              <a:t> static GPS data</a:t>
            </a:r>
          </a:p>
          <a:p>
            <a:pPr marL="457200" lvl="1" indent="2514600">
              <a:spcBef>
                <a:spcPts val="600"/>
              </a:spcBef>
              <a:buNone/>
            </a:pPr>
            <a:r>
              <a:rPr lang="en-US" sz="2400" dirty="0">
                <a:latin typeface="Cambria" panose="02040503050406030204" pitchFamily="18" charset="0"/>
                <a:ea typeface="Cambria" panose="02040503050406030204" pitchFamily="18" charset="0"/>
                <a:sym typeface="Wingdings" panose="05000000000000000000" pitchFamily="2" charset="2"/>
              </a:rPr>
              <a:t></a:t>
            </a:r>
            <a:r>
              <a:rPr lang="en-US" sz="2400" dirty="0">
                <a:latin typeface="Cambria" panose="02040503050406030204" pitchFamily="18" charset="0"/>
                <a:ea typeface="Cambria" panose="02040503050406030204" pitchFamily="18" charset="0"/>
              </a:rPr>
              <a:t> 5+ minutes RTN-GNSS data, 3x per mark</a:t>
            </a:r>
          </a:p>
          <a:p>
            <a:pPr marL="457200" lvl="1" indent="0">
              <a:spcBef>
                <a:spcPts val="600"/>
              </a:spcBef>
              <a:buNone/>
            </a:pPr>
            <a:r>
              <a:rPr lang="en-US" sz="2400" dirty="0">
                <a:latin typeface="Cambria" panose="02040503050406030204" pitchFamily="18" charset="0"/>
                <a:ea typeface="Cambria" panose="02040503050406030204" pitchFamily="18" charset="0"/>
              </a:rPr>
              <a:t>		</a:t>
            </a:r>
            <a:r>
              <a:rPr lang="en-US" sz="2400" i="1" dirty="0">
                <a:latin typeface="Cambria" panose="02040503050406030204" pitchFamily="18" charset="0"/>
                <a:ea typeface="Cambria" panose="02040503050406030204" pitchFamily="18" charset="0"/>
              </a:rPr>
              <a:t>Also</a:t>
            </a:r>
            <a:r>
              <a:rPr lang="en-US" sz="2400" dirty="0">
                <a:latin typeface="Cambria" panose="02040503050406030204" pitchFamily="18" charset="0"/>
                <a:ea typeface="Cambria" panose="02040503050406030204" pitchFamily="18" charset="0"/>
              </a:rPr>
              <a:t>: photos, field logs, descriptions, survey report</a:t>
            </a:r>
          </a:p>
        </p:txBody>
      </p:sp>
      <p:sp>
        <p:nvSpPr>
          <p:cNvPr id="3" name="Title 2"/>
          <p:cNvSpPr>
            <a:spLocks noGrp="1"/>
          </p:cNvSpPr>
          <p:nvPr>
            <p:ph type="title"/>
          </p:nvPr>
        </p:nvSpPr>
        <p:spPr>
          <a:xfrm>
            <a:off x="0" y="274639"/>
            <a:ext cx="9144000" cy="1143000"/>
          </a:xfrm>
        </p:spPr>
        <p:txBody>
          <a:bodyPr/>
          <a:lstStyle/>
          <a:p>
            <a:r>
              <a:rPr lang="en-US" sz="5000" b="1" dirty="0">
                <a:ea typeface="Cambria" panose="02040503050406030204" pitchFamily="18" charset="0"/>
              </a:rPr>
              <a:t>Preparing for NAPGD2022</a:t>
            </a:r>
            <a:endParaRPr lang="en-US" sz="5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7206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500"/>
                                        <p:tgtEl>
                                          <p:spTgt spid="2">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88F099-C1B4-4A35-8F21-5390A7136BD0}"/>
              </a:ext>
            </a:extLst>
          </p:cNvPr>
          <p:cNvSpPr txBox="1"/>
          <p:nvPr/>
        </p:nvSpPr>
        <p:spPr>
          <a:xfrm>
            <a:off x="81023" y="5625804"/>
            <a:ext cx="9062977"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*Need 2 or more GPS datasets in our database, existing data holdings count toward that.</a:t>
            </a:r>
          </a:p>
        </p:txBody>
      </p:sp>
      <p:graphicFrame>
        <p:nvGraphicFramePr>
          <p:cNvPr id="6" name="Content Placeholder 5">
            <a:extLst>
              <a:ext uri="{FF2B5EF4-FFF2-40B4-BE49-F238E27FC236}">
                <a16:creationId xmlns:a16="http://schemas.microsoft.com/office/drawing/2014/main" id="{00F386D7-C9A1-4950-9AEF-A7ED7ED5AC85}"/>
              </a:ext>
            </a:extLst>
          </p:cNvPr>
          <p:cNvGraphicFramePr>
            <a:graphicFrameLocks noGrp="1"/>
          </p:cNvGraphicFramePr>
          <p:nvPr>
            <p:ph idx="1"/>
            <p:extLst/>
          </p:nvPr>
        </p:nvGraphicFramePr>
        <p:xfrm>
          <a:off x="0" y="1417639"/>
          <a:ext cx="9144001" cy="4158552"/>
        </p:xfrm>
        <a:graphic>
          <a:graphicData uri="http://schemas.openxmlformats.org/drawingml/2006/table">
            <a:tbl>
              <a:tblPr firstRow="1" bandRow="1">
                <a:tableStyleId>{21E4AEA4-8DFA-4A89-87EB-49C32662AFE0}</a:tableStyleId>
              </a:tblPr>
              <a:tblGrid>
                <a:gridCol w="1868265">
                  <a:extLst>
                    <a:ext uri="{9D8B030D-6E8A-4147-A177-3AD203B41FA5}">
                      <a16:colId xmlns:a16="http://schemas.microsoft.com/office/drawing/2014/main" val="2006460299"/>
                    </a:ext>
                  </a:extLst>
                </a:gridCol>
                <a:gridCol w="2225125">
                  <a:extLst>
                    <a:ext uri="{9D8B030D-6E8A-4147-A177-3AD203B41FA5}">
                      <a16:colId xmlns:a16="http://schemas.microsoft.com/office/drawing/2014/main" val="981147893"/>
                    </a:ext>
                  </a:extLst>
                </a:gridCol>
                <a:gridCol w="2586181">
                  <a:extLst>
                    <a:ext uri="{9D8B030D-6E8A-4147-A177-3AD203B41FA5}">
                      <a16:colId xmlns:a16="http://schemas.microsoft.com/office/drawing/2014/main" val="933821154"/>
                    </a:ext>
                  </a:extLst>
                </a:gridCol>
                <a:gridCol w="2464430">
                  <a:extLst>
                    <a:ext uri="{9D8B030D-6E8A-4147-A177-3AD203B41FA5}">
                      <a16:colId xmlns:a16="http://schemas.microsoft.com/office/drawing/2014/main" val="2234004974"/>
                    </a:ext>
                  </a:extLst>
                </a:gridCol>
              </a:tblGrid>
              <a:tr h="96968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900" dirty="0">
                        <a:latin typeface="Cambria" panose="02040503050406030204" pitchFamily="18" charset="0"/>
                        <a:ea typeface="Cambria" panose="02040503050406030204" pitchFamily="18" charset="0"/>
                      </a:endParaRPr>
                    </a:p>
                  </a:txBody>
                  <a:tcPr marL="60960" marR="60960" marT="30480" marB="3048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700" dirty="0">
                          <a:latin typeface="Cambria" panose="02040503050406030204" pitchFamily="18" charset="0"/>
                          <a:ea typeface="Cambria" panose="02040503050406030204" pitchFamily="18" charset="0"/>
                        </a:rPr>
                        <a:t>OPUS Shared</a:t>
                      </a:r>
                    </a:p>
                  </a:txBody>
                  <a:tcPr marL="60960" marR="60960" marT="30480" marB="30480"/>
                </a:tc>
                <a:tc>
                  <a:txBody>
                    <a:bodyPr/>
                    <a:lstStyle/>
                    <a:p>
                      <a:pPr algn="ctr"/>
                      <a:r>
                        <a:rPr lang="en-US" sz="2700" dirty="0">
                          <a:latin typeface="Cambria" panose="02040503050406030204" pitchFamily="18" charset="0"/>
                          <a:ea typeface="Cambria" panose="02040503050406030204" pitchFamily="18" charset="0"/>
                        </a:rPr>
                        <a:t>OPUS Projects</a:t>
                      </a:r>
                    </a:p>
                    <a:p>
                      <a:pPr algn="ctr"/>
                      <a:r>
                        <a:rPr lang="en-US" sz="2700" dirty="0">
                          <a:latin typeface="Cambria" panose="02040503050406030204" pitchFamily="18" charset="0"/>
                          <a:ea typeface="Cambria" panose="02040503050406030204" pitchFamily="18" charset="0"/>
                        </a:rPr>
                        <a:t>(RINEX)</a:t>
                      </a:r>
                    </a:p>
                  </a:txBody>
                  <a:tcPr marL="60960" marR="60960" marT="30480" marB="3048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700" dirty="0">
                          <a:latin typeface="Cambria" panose="02040503050406030204" pitchFamily="18" charset="0"/>
                          <a:ea typeface="Cambria" panose="02040503050406030204" pitchFamily="18" charset="0"/>
                        </a:rPr>
                        <a:t>OPUS Projects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700" dirty="0">
                          <a:latin typeface="Cambria" panose="02040503050406030204" pitchFamily="18" charset="0"/>
                          <a:ea typeface="Cambria" panose="02040503050406030204" pitchFamily="18" charset="0"/>
                        </a:rPr>
                        <a:t>(GVX)</a:t>
                      </a:r>
                    </a:p>
                  </a:txBody>
                  <a:tcPr marL="60960" marR="60960" marT="30480" marB="30480"/>
                </a:tc>
                <a:extLst>
                  <a:ext uri="{0D108BD9-81ED-4DB2-BD59-A6C34878D82A}">
                    <a16:rowId xmlns:a16="http://schemas.microsoft.com/office/drawing/2014/main" val="313045139"/>
                  </a:ext>
                </a:extLst>
              </a:tr>
              <a:tr h="888695">
                <a:tc>
                  <a:txBody>
                    <a:bodyPr/>
                    <a:lstStyle/>
                    <a:p>
                      <a:pPr algn="ctr"/>
                      <a:r>
                        <a:rPr lang="en-US" sz="2200" b="1" dirty="0">
                          <a:latin typeface="Cambria" panose="02040503050406030204" pitchFamily="18" charset="0"/>
                          <a:ea typeface="Cambria" panose="02040503050406030204" pitchFamily="18" charset="0"/>
                        </a:rPr>
                        <a:t>Minimum Occupations</a:t>
                      </a:r>
                    </a:p>
                  </a:txBody>
                  <a:tcPr marL="60960" marR="60960" marT="30480" marB="30480" anchor="ctr"/>
                </a:tc>
                <a:tc>
                  <a:txBody>
                    <a:bodyPr/>
                    <a:lstStyle/>
                    <a:p>
                      <a:pPr algn="ctr"/>
                      <a:r>
                        <a:rPr lang="en-US" sz="1800" dirty="0">
                          <a:latin typeface="Cambria" panose="02040503050406030204" pitchFamily="18" charset="0"/>
                          <a:ea typeface="Cambria" panose="02040503050406030204" pitchFamily="18" charset="0"/>
                        </a:rPr>
                        <a:t>4 hours</a:t>
                      </a:r>
                    </a:p>
                    <a:p>
                      <a:pPr algn="ctr"/>
                      <a:r>
                        <a:rPr lang="en-US" sz="1800" dirty="0">
                          <a:latin typeface="Cambria" panose="02040503050406030204" pitchFamily="18" charset="0"/>
                          <a:ea typeface="Cambria" panose="02040503050406030204" pitchFamily="18" charset="0"/>
                        </a:rPr>
                        <a:t>At least 1, maybe 2*</a:t>
                      </a:r>
                    </a:p>
                  </a:txBody>
                  <a:tcPr marL="60960" marR="60960" marT="30480" marB="30480" anchor="ctr"/>
                </a:tc>
                <a:tc>
                  <a:txBody>
                    <a:bodyPr/>
                    <a:lstStyle/>
                    <a:p>
                      <a:pPr algn="ctr"/>
                      <a:r>
                        <a:rPr lang="en-US" sz="2100" dirty="0">
                          <a:latin typeface="Cambria" panose="02040503050406030204" pitchFamily="18" charset="0"/>
                          <a:ea typeface="Cambria" panose="02040503050406030204" pitchFamily="18" charset="0"/>
                        </a:rPr>
                        <a:t>2 hours</a:t>
                      </a:r>
                    </a:p>
                    <a:p>
                      <a:pPr algn="ctr"/>
                      <a:r>
                        <a:rPr lang="en-US" sz="2100" dirty="0">
                          <a:latin typeface="Cambria" panose="02040503050406030204" pitchFamily="18" charset="0"/>
                          <a:ea typeface="Cambria" panose="02040503050406030204" pitchFamily="18" charset="0"/>
                        </a:rPr>
                        <a:t>At least 2</a:t>
                      </a:r>
                    </a:p>
                  </a:txBody>
                  <a:tcPr marL="60960" marR="60960" marT="30480" marB="30480" anchor="ctr"/>
                </a:tc>
                <a:tc>
                  <a:txBody>
                    <a:bodyPr/>
                    <a:lstStyle/>
                    <a:p>
                      <a:pPr algn="ctr"/>
                      <a:r>
                        <a:rPr lang="en-US" sz="2100" dirty="0">
                          <a:latin typeface="Cambria" panose="02040503050406030204" pitchFamily="18" charset="0"/>
                          <a:ea typeface="Cambria" panose="02040503050406030204" pitchFamily="18" charset="0"/>
                        </a:rPr>
                        <a:t>5 minutes</a:t>
                      </a:r>
                    </a:p>
                    <a:p>
                      <a:pPr algn="ctr"/>
                      <a:r>
                        <a:rPr lang="en-US" sz="2100" dirty="0">
                          <a:latin typeface="Cambria" panose="02040503050406030204" pitchFamily="18" charset="0"/>
                          <a:ea typeface="Cambria" panose="02040503050406030204" pitchFamily="18" charset="0"/>
                        </a:rPr>
                        <a:t>At least 3</a:t>
                      </a:r>
                    </a:p>
                  </a:txBody>
                  <a:tcPr marL="60960" marR="60960" marT="30480" marB="30480" anchor="ctr"/>
                </a:tc>
                <a:extLst>
                  <a:ext uri="{0D108BD9-81ED-4DB2-BD59-A6C34878D82A}">
                    <a16:rowId xmlns:a16="http://schemas.microsoft.com/office/drawing/2014/main" val="3060021914"/>
                  </a:ext>
                </a:extLst>
              </a:tr>
              <a:tr h="814807">
                <a:tc>
                  <a:txBody>
                    <a:bodyPr/>
                    <a:lstStyle/>
                    <a:p>
                      <a:pPr algn="ctr"/>
                      <a:r>
                        <a:rPr lang="en-US" sz="2200" b="1" dirty="0">
                          <a:latin typeface="Cambria" panose="02040503050406030204" pitchFamily="18" charset="0"/>
                          <a:ea typeface="Cambria" panose="02040503050406030204" pitchFamily="18" charset="0"/>
                        </a:rPr>
                        <a:t>Processing</a:t>
                      </a:r>
                    </a:p>
                  </a:txBody>
                  <a:tcPr marL="60960" marR="60960" marT="30480" marB="30480" anchor="ctr"/>
                </a:tc>
                <a:tc>
                  <a:txBody>
                    <a:bodyPr/>
                    <a:lstStyle/>
                    <a:p>
                      <a:pPr algn="ctr"/>
                      <a:r>
                        <a:rPr lang="en-US" sz="2100" dirty="0">
                          <a:latin typeface="Cambria" panose="02040503050406030204" pitchFamily="18" charset="0"/>
                          <a:ea typeface="Cambria" panose="02040503050406030204" pitchFamily="18" charset="0"/>
                        </a:rPr>
                        <a:t>OPUS-S</a:t>
                      </a:r>
                    </a:p>
                    <a:p>
                      <a:pPr algn="ctr"/>
                      <a:r>
                        <a:rPr lang="en-US" sz="2100" dirty="0">
                          <a:latin typeface="Cambria" panose="02040503050406030204" pitchFamily="18" charset="0"/>
                          <a:ea typeface="Cambria" panose="02040503050406030204" pitchFamily="18" charset="0"/>
                        </a:rPr>
                        <a:t>(sequential)</a:t>
                      </a:r>
                    </a:p>
                  </a:txBody>
                  <a:tcPr marL="60960" marR="60960" marT="30480" marB="30480" anchor="ctr"/>
                </a:tc>
                <a:tc>
                  <a:txBody>
                    <a:bodyPr/>
                    <a:lstStyle/>
                    <a:p>
                      <a:pPr algn="ctr"/>
                      <a:r>
                        <a:rPr lang="en-US" sz="2100" dirty="0">
                          <a:latin typeface="Cambria" panose="02040503050406030204" pitchFamily="18" charset="0"/>
                          <a:ea typeface="Cambria" panose="02040503050406030204" pitchFamily="18" charset="0"/>
                        </a:rPr>
                        <a:t>PAGES</a:t>
                      </a:r>
                    </a:p>
                    <a:p>
                      <a:pPr algn="ctr"/>
                      <a:r>
                        <a:rPr lang="en-US" sz="2100" dirty="0">
                          <a:latin typeface="Cambria" panose="02040503050406030204" pitchFamily="18" charset="0"/>
                          <a:ea typeface="Cambria" panose="02040503050406030204" pitchFamily="18" charset="0"/>
                        </a:rPr>
                        <a:t>(simultaneous)</a:t>
                      </a:r>
                    </a:p>
                  </a:txBody>
                  <a:tcPr marL="60960" marR="60960" marT="30480" marB="30480" anchor="ctr"/>
                </a:tc>
                <a:tc>
                  <a:txBody>
                    <a:bodyPr/>
                    <a:lstStyle/>
                    <a:p>
                      <a:pPr algn="ctr"/>
                      <a:r>
                        <a:rPr lang="en-US" sz="2100" dirty="0">
                          <a:latin typeface="Cambria" panose="02040503050406030204" pitchFamily="18" charset="0"/>
                          <a:ea typeface="Cambria" panose="02040503050406030204" pitchFamily="18" charset="0"/>
                        </a:rPr>
                        <a:t>Real Time</a:t>
                      </a:r>
                    </a:p>
                    <a:p>
                      <a:pPr algn="ctr"/>
                      <a:r>
                        <a:rPr lang="en-US" sz="2100" dirty="0">
                          <a:latin typeface="Cambria" panose="02040503050406030204" pitchFamily="18" charset="0"/>
                          <a:ea typeface="Cambria" panose="02040503050406030204" pitchFamily="18" charset="0"/>
                        </a:rPr>
                        <a:t>(RTN/NRTK)</a:t>
                      </a:r>
                    </a:p>
                  </a:txBody>
                  <a:tcPr marL="60960" marR="60960" marT="30480" marB="30480" anchor="ctr"/>
                </a:tc>
                <a:extLst>
                  <a:ext uri="{0D108BD9-81ED-4DB2-BD59-A6C34878D82A}">
                    <a16:rowId xmlns:a16="http://schemas.microsoft.com/office/drawing/2014/main" val="650301564"/>
                  </a:ext>
                </a:extLst>
              </a:tr>
              <a:tr h="639580">
                <a:tc>
                  <a:txBody>
                    <a:bodyPr/>
                    <a:lstStyle/>
                    <a:p>
                      <a:pPr algn="ctr"/>
                      <a:r>
                        <a:rPr lang="en-US" sz="2200" b="1" dirty="0">
                          <a:latin typeface="Cambria" panose="02040503050406030204" pitchFamily="18" charset="0"/>
                          <a:ea typeface="Cambria" panose="02040503050406030204" pitchFamily="18" charset="0"/>
                        </a:rPr>
                        <a:t>Adjustment</a:t>
                      </a:r>
                    </a:p>
                  </a:txBody>
                  <a:tcPr marL="60960" marR="60960" marT="30480" marB="30480" anchor="ctr"/>
                </a:tc>
                <a:tc>
                  <a:txBody>
                    <a:bodyPr/>
                    <a:lstStyle/>
                    <a:p>
                      <a:pPr algn="ctr"/>
                      <a:r>
                        <a:rPr lang="en-US" sz="2000" dirty="0">
                          <a:latin typeface="Cambria" panose="02040503050406030204" pitchFamily="18" charset="0"/>
                          <a:ea typeface="Cambria" panose="02040503050406030204" pitchFamily="18" charset="0"/>
                        </a:rPr>
                        <a:t>None</a:t>
                      </a:r>
                    </a:p>
                  </a:txBody>
                  <a:tcPr marL="60960" marR="60960" marT="30480" marB="30480" anchor="ctr"/>
                </a:tc>
                <a:tc>
                  <a:txBody>
                    <a:bodyPr/>
                    <a:lstStyle/>
                    <a:p>
                      <a:pPr algn="ctr"/>
                      <a:r>
                        <a:rPr lang="en-US" sz="2000" dirty="0">
                          <a:latin typeface="Cambria" panose="02040503050406030204" pitchFamily="18" charset="0"/>
                          <a:ea typeface="Cambria" panose="02040503050406030204" pitchFamily="18" charset="0"/>
                        </a:rPr>
                        <a:t>Least Squares Network</a:t>
                      </a:r>
                    </a:p>
                  </a:txBody>
                  <a:tcPr marL="60960" marR="60960" marT="30480" marB="3048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latin typeface="Cambria" panose="02040503050406030204" pitchFamily="18" charset="0"/>
                          <a:ea typeface="Cambria" panose="02040503050406030204" pitchFamily="18" charset="0"/>
                        </a:rPr>
                        <a:t>Least Squares Network</a:t>
                      </a:r>
                    </a:p>
                  </a:txBody>
                  <a:tcPr marL="60960" marR="60960" marT="30480" marB="30480" anchor="ctr"/>
                </a:tc>
                <a:extLst>
                  <a:ext uri="{0D108BD9-81ED-4DB2-BD59-A6C34878D82A}">
                    <a16:rowId xmlns:a16="http://schemas.microsoft.com/office/drawing/2014/main" val="2445670978"/>
                  </a:ext>
                </a:extLst>
              </a:tr>
              <a:tr h="814807">
                <a:tc>
                  <a:txBody>
                    <a:bodyPr/>
                    <a:lstStyle/>
                    <a:p>
                      <a:pPr algn="ctr"/>
                      <a:r>
                        <a:rPr lang="en-US" sz="2200" b="1" dirty="0">
                          <a:latin typeface="Cambria" panose="02040503050406030204" pitchFamily="18" charset="0"/>
                          <a:ea typeface="Cambria" panose="02040503050406030204" pitchFamily="18" charset="0"/>
                        </a:rPr>
                        <a:t>Metadata</a:t>
                      </a:r>
                    </a:p>
                  </a:txBody>
                  <a:tcPr marL="60960" marR="60960" marT="30480" marB="30480" anchor="ctr"/>
                </a:tc>
                <a:tc>
                  <a:txBody>
                    <a:bodyPr/>
                    <a:lstStyle/>
                    <a:p>
                      <a:pPr algn="ctr"/>
                      <a:r>
                        <a:rPr lang="en-US" sz="2100" dirty="0">
                          <a:latin typeface="Cambria" panose="02040503050406030204" pitchFamily="18" charset="0"/>
                          <a:ea typeface="Cambria" panose="02040503050406030204" pitchFamily="18" charset="0"/>
                        </a:rPr>
                        <a:t>2 photos</a:t>
                      </a:r>
                    </a:p>
                    <a:p>
                      <a:pPr algn="ctr"/>
                      <a:r>
                        <a:rPr lang="en-US" sz="2100" dirty="0">
                          <a:latin typeface="Cambria" panose="02040503050406030204" pitchFamily="18" charset="0"/>
                          <a:ea typeface="Cambria" panose="02040503050406030204" pitchFamily="18" charset="0"/>
                        </a:rPr>
                        <a:t>Brief Description</a:t>
                      </a:r>
                    </a:p>
                  </a:txBody>
                  <a:tcPr marL="60960" marR="60960" marT="30480" marB="30480" anchor="ctr"/>
                </a:tc>
                <a:tc>
                  <a:txBody>
                    <a:bodyPr/>
                    <a:lstStyle/>
                    <a:p>
                      <a:pPr algn="ctr"/>
                      <a:r>
                        <a:rPr lang="en-US" sz="1800" dirty="0">
                          <a:latin typeface="Cambria" panose="02040503050406030204" pitchFamily="18" charset="0"/>
                          <a:ea typeface="Cambria" panose="02040503050406030204" pitchFamily="18" charset="0"/>
                        </a:rPr>
                        <a:t>3 photos, WinDesc files,</a:t>
                      </a:r>
                    </a:p>
                    <a:p>
                      <a:pPr algn="ctr"/>
                      <a:r>
                        <a:rPr lang="en-US" sz="1800" dirty="0">
                          <a:latin typeface="Cambria" panose="02040503050406030204" pitchFamily="18" charset="0"/>
                          <a:ea typeface="Cambria" panose="02040503050406030204" pitchFamily="18" charset="0"/>
                        </a:rPr>
                        <a:t>Logs, &amp; Report</a:t>
                      </a:r>
                    </a:p>
                  </a:txBody>
                  <a:tcPr marL="60960" marR="60960" marT="30480" marB="30480" anchor="ctr"/>
                </a:tc>
                <a:tc>
                  <a:txBody>
                    <a:bodyPr/>
                    <a:lstStyle/>
                    <a:p>
                      <a:pPr algn="ctr"/>
                      <a:r>
                        <a:rPr lang="en-US" sz="1800" dirty="0">
                          <a:latin typeface="Cambria" panose="02040503050406030204" pitchFamily="18" charset="0"/>
                          <a:ea typeface="Cambria" panose="02040503050406030204" pitchFamily="18" charset="0"/>
                        </a:rPr>
                        <a:t>3 photos, WinDesc files,</a:t>
                      </a:r>
                    </a:p>
                    <a:p>
                      <a:pPr algn="ctr"/>
                      <a:r>
                        <a:rPr lang="en-US" sz="1800" dirty="0">
                          <a:latin typeface="Cambria" panose="02040503050406030204" pitchFamily="18" charset="0"/>
                          <a:ea typeface="Cambria" panose="02040503050406030204" pitchFamily="18" charset="0"/>
                        </a:rPr>
                        <a:t>Logs, &amp; Report</a:t>
                      </a:r>
                    </a:p>
                  </a:txBody>
                  <a:tcPr marL="60960" marR="60960" marT="30480" marB="30480" anchor="ctr"/>
                </a:tc>
                <a:extLst>
                  <a:ext uri="{0D108BD9-81ED-4DB2-BD59-A6C34878D82A}">
                    <a16:rowId xmlns:a16="http://schemas.microsoft.com/office/drawing/2014/main" val="1259129272"/>
                  </a:ext>
                </a:extLst>
              </a:tr>
            </a:tbl>
          </a:graphicData>
        </a:graphic>
      </p:graphicFrame>
      <p:sp>
        <p:nvSpPr>
          <p:cNvPr id="5" name="Slide Number Placeholder 4">
            <a:extLst>
              <a:ext uri="{FF2B5EF4-FFF2-40B4-BE49-F238E27FC236}">
                <a16:creationId xmlns:a16="http://schemas.microsoft.com/office/drawing/2014/main" id="{E1511C41-4976-4C8D-8A3C-963E0CF5C792}"/>
              </a:ext>
            </a:extLst>
          </p:cNvPr>
          <p:cNvSpPr>
            <a:spLocks noGrp="1"/>
          </p:cNvSpPr>
          <p:nvPr>
            <p:ph type="sldNum" sz="quarter" idx="12"/>
          </p:nvPr>
        </p:nvSpPr>
        <p:spPr>
          <a:xfrm>
            <a:off x="7033291" y="5912327"/>
            <a:ext cx="2133600" cy="365125"/>
          </a:xfrm>
        </p:spPr>
        <p:txBody>
          <a:bodyPr/>
          <a:lstStyle/>
          <a:p>
            <a:fld id="{D3D538F9-49A3-B84F-B36B-A7030CDE5D5B}" type="slidenum">
              <a:rPr lang="en-US" smtClean="0"/>
              <a:t>99</a:t>
            </a:fld>
            <a:endParaRPr lang="en-US"/>
          </a:p>
        </p:txBody>
      </p:sp>
      <p:pic>
        <p:nvPicPr>
          <p:cNvPr id="7" name="OPUS shared">
            <a:extLst>
              <a:ext uri="{FF2B5EF4-FFF2-40B4-BE49-F238E27FC236}">
                <a16:creationId xmlns:a16="http://schemas.microsoft.com/office/drawing/2014/main" id="{D22E484A-654C-4FE4-8BC5-1F2545CFF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1" y="1944148"/>
            <a:ext cx="3884887" cy="4445109"/>
          </a:xfrm>
          <a:prstGeom prst="rect">
            <a:avLst/>
          </a:prstGeom>
          <a:ln w="31750">
            <a:solidFill>
              <a:schemeClr val="bg1">
                <a:lumMod val="75000"/>
              </a:schemeClr>
            </a:solidFill>
          </a:ln>
        </p:spPr>
      </p:pic>
      <p:pic>
        <p:nvPicPr>
          <p:cNvPr id="8" name="datasheet1">
            <a:extLst>
              <a:ext uri="{FF2B5EF4-FFF2-40B4-BE49-F238E27FC236}">
                <a16:creationId xmlns:a16="http://schemas.microsoft.com/office/drawing/2014/main" id="{7ED13A3B-4371-4C04-8E29-5B5492F2BB4E}"/>
              </a:ext>
            </a:extLst>
          </p:cNvPr>
          <p:cNvPicPr>
            <a:picLocks noChangeAspect="1"/>
          </p:cNvPicPr>
          <p:nvPr/>
        </p:nvPicPr>
        <p:blipFill>
          <a:blip r:embed="rId3"/>
          <a:stretch>
            <a:fillRect/>
          </a:stretch>
        </p:blipFill>
        <p:spPr>
          <a:xfrm>
            <a:off x="4218521" y="2427389"/>
            <a:ext cx="3714005" cy="3924955"/>
          </a:xfrm>
          <a:prstGeom prst="rect">
            <a:avLst/>
          </a:prstGeom>
          <a:ln w="31750">
            <a:solidFill>
              <a:schemeClr val="bg1">
                <a:lumMod val="75000"/>
              </a:schemeClr>
            </a:solidFill>
          </a:ln>
        </p:spPr>
      </p:pic>
      <p:pic>
        <p:nvPicPr>
          <p:cNvPr id="9" name="datasheet2">
            <a:extLst>
              <a:ext uri="{FF2B5EF4-FFF2-40B4-BE49-F238E27FC236}">
                <a16:creationId xmlns:a16="http://schemas.microsoft.com/office/drawing/2014/main" id="{24DE7948-1973-42D2-B45B-31AFFB04D570}"/>
              </a:ext>
            </a:extLst>
          </p:cNvPr>
          <p:cNvPicPr>
            <a:picLocks noChangeAspect="1"/>
          </p:cNvPicPr>
          <p:nvPr/>
        </p:nvPicPr>
        <p:blipFill>
          <a:blip r:embed="rId4"/>
          <a:stretch>
            <a:fillRect/>
          </a:stretch>
        </p:blipFill>
        <p:spPr>
          <a:xfrm>
            <a:off x="5090126" y="4010316"/>
            <a:ext cx="3714005" cy="3924955"/>
          </a:xfrm>
          <a:prstGeom prst="rect">
            <a:avLst/>
          </a:prstGeom>
          <a:ln w="31750">
            <a:solidFill>
              <a:schemeClr val="bg1">
                <a:lumMod val="75000"/>
              </a:schemeClr>
            </a:solidFill>
          </a:ln>
        </p:spPr>
      </p:pic>
      <p:pic>
        <p:nvPicPr>
          <p:cNvPr id="10" name="datasheet3">
            <a:extLst>
              <a:ext uri="{FF2B5EF4-FFF2-40B4-BE49-F238E27FC236}">
                <a16:creationId xmlns:a16="http://schemas.microsoft.com/office/drawing/2014/main" id="{616F8AE2-8332-4998-8DC1-4E17DF40D4B6}"/>
              </a:ext>
            </a:extLst>
          </p:cNvPr>
          <p:cNvPicPr>
            <a:picLocks noChangeAspect="1"/>
          </p:cNvPicPr>
          <p:nvPr/>
        </p:nvPicPr>
        <p:blipFill>
          <a:blip r:embed="rId5"/>
          <a:stretch>
            <a:fillRect/>
          </a:stretch>
        </p:blipFill>
        <p:spPr>
          <a:xfrm>
            <a:off x="6952742" y="2670685"/>
            <a:ext cx="3714005" cy="3924955"/>
          </a:xfrm>
          <a:prstGeom prst="rect">
            <a:avLst/>
          </a:prstGeom>
          <a:ln w="31750">
            <a:solidFill>
              <a:schemeClr val="bg1">
                <a:lumMod val="75000"/>
              </a:schemeClr>
            </a:solidFill>
          </a:ln>
        </p:spPr>
      </p:pic>
      <p:sp>
        <p:nvSpPr>
          <p:cNvPr id="13" name="Title 15">
            <a:extLst>
              <a:ext uri="{FF2B5EF4-FFF2-40B4-BE49-F238E27FC236}">
                <a16:creationId xmlns:a16="http://schemas.microsoft.com/office/drawing/2014/main" id="{4F6F18F9-E373-420D-A78B-795AEEEC96F2}"/>
              </a:ext>
            </a:extLst>
          </p:cNvPr>
          <p:cNvSpPr txBox="1">
            <a:spLocks/>
          </p:cNvSpPr>
          <p:nvPr/>
        </p:nvSpPr>
        <p:spPr>
          <a:xfrm>
            <a:off x="0" y="274639"/>
            <a:ext cx="9144000" cy="1143000"/>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latin typeface="Cambria" panose="02040503050406030204" pitchFamily="18" charset="0"/>
                <a:ea typeface="Cambria" panose="02040503050406030204" pitchFamily="18" charset="0"/>
              </a:rPr>
              <a:t>OPUS Shared vs. OPUS Projects</a:t>
            </a:r>
          </a:p>
        </p:txBody>
      </p:sp>
    </p:spTree>
    <p:extLst>
      <p:ext uri="{BB962C8B-B14F-4D97-AF65-F5344CB8AC3E}">
        <p14:creationId xmlns:p14="http://schemas.microsoft.com/office/powerpoint/2010/main" val="39064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9"/>
</p:tagLst>
</file>

<file path=ppt/tags/tag2.xml><?xml version="1.0" encoding="utf-8"?>
<p:tagLst xmlns:a="http://schemas.openxmlformats.org/drawingml/2006/main" xmlns:r="http://schemas.openxmlformats.org/officeDocument/2006/relationships" xmlns:p="http://schemas.openxmlformats.org/presentationml/2006/main">
  <p:tag name="TIMING" val="|1.5|10.3|2.4|7.8|4.3"/>
</p:tagLst>
</file>

<file path=ppt/tags/tag3.xml><?xml version="1.0" encoding="utf-8"?>
<p:tagLst xmlns:a="http://schemas.openxmlformats.org/drawingml/2006/main" xmlns:r="http://schemas.openxmlformats.org/officeDocument/2006/relationships" xmlns:p="http://schemas.openxmlformats.org/presentationml/2006/main">
  <p:tag name="TIMING" val="|1.3|7.4|1.2|2.5|5.6|5.2|3.5|2"/>
</p:tagLst>
</file>

<file path=ppt/tags/tag4.xml><?xml version="1.0" encoding="utf-8"?>
<p:tagLst xmlns:a="http://schemas.openxmlformats.org/drawingml/2006/main" xmlns:r="http://schemas.openxmlformats.org/officeDocument/2006/relationships" xmlns:p="http://schemas.openxmlformats.org/presentationml/2006/main">
  <p:tag name="TIMING" val="|1.9|5.3|1.7|9.9|5.3|4.8|3.1"/>
</p:tagLst>
</file>

<file path=ppt/tags/tag5.xml><?xml version="1.0" encoding="utf-8"?>
<p:tagLst xmlns:a="http://schemas.openxmlformats.org/drawingml/2006/main" xmlns:r="http://schemas.openxmlformats.org/officeDocument/2006/relationships" xmlns:p="http://schemas.openxmlformats.org/presentationml/2006/main">
  <p:tag name="TIMING" val="|1.9|5.3|1.7|9.9|5.3|4.8|3.1"/>
</p:tagLst>
</file>

<file path=ppt/tags/tag6.xml><?xml version="1.0" encoding="utf-8"?>
<p:tagLst xmlns:a="http://schemas.openxmlformats.org/drawingml/2006/main" xmlns:r="http://schemas.openxmlformats.org/officeDocument/2006/relationships" xmlns:p="http://schemas.openxmlformats.org/presentationml/2006/main">
  <p:tag name="TIMING" val="|1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J_NGS_background_4by3.potx" id="{5AAB0E61-1127-48B6-8511-D4DA99B8B270}" vid="{DDBA5611-CF83-47A2-988B-D9C43332CB26}"/>
    </a:ext>
  </a:extLst>
</a:theme>
</file>

<file path=ppt/theme/theme2.xml><?xml version="1.0" encoding="utf-8"?>
<a:theme xmlns:a="http://schemas.openxmlformats.org/drawingml/2006/main" name="NGS PowerPoint Template-geodesy.noaa.g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spAutoFit/>
      </a:bodyPr>
      <a:lstStyle>
        <a:defPPr>
          <a:defRPr sz="2400" dirty="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763</TotalTime>
  <Words>10782</Words>
  <Application>Microsoft Office PowerPoint</Application>
  <PresentationFormat>On-screen Show (4:3)</PresentationFormat>
  <Paragraphs>1255</Paragraphs>
  <Slides>115</Slides>
  <Notes>89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115</vt:i4>
      </vt:variant>
    </vt:vector>
  </HeadingPairs>
  <TitlesOfParts>
    <vt:vector size="129" baseType="lpstr">
      <vt:lpstr>ＭＳ Ｐゴシック</vt:lpstr>
      <vt:lpstr>ＭＳ Ｐゴシック</vt:lpstr>
      <vt:lpstr>Arial</vt:lpstr>
      <vt:lpstr>Arial Black</vt:lpstr>
      <vt:lpstr>Calibri</vt:lpstr>
      <vt:lpstr>Cambria</vt:lpstr>
      <vt:lpstr>Franklin Gothic Demi</vt:lpstr>
      <vt:lpstr>Gill Sans MT</vt:lpstr>
      <vt:lpstr>Open Sans</vt:lpstr>
      <vt:lpstr>Tahoma</vt:lpstr>
      <vt:lpstr>Times New Roman</vt:lpstr>
      <vt:lpstr>Wingdings</vt:lpstr>
      <vt:lpstr>Office Theme</vt:lpstr>
      <vt:lpstr>NGS PowerPoint Template-geodesy.noaa.gov</vt:lpstr>
      <vt:lpstr>Vertical Datums, Leveling, and Geoids</vt:lpstr>
      <vt:lpstr>PowerPoint Presentation</vt:lpstr>
      <vt:lpstr>Organizational Structure</vt:lpstr>
      <vt:lpstr>Organizational Structure</vt:lpstr>
      <vt:lpstr>NGS Mission</vt:lpstr>
      <vt:lpstr>PowerPoint Presentation</vt:lpstr>
      <vt:lpstr>National Spatial Reference System (NSRS)</vt:lpstr>
      <vt:lpstr>National Spatial Reference System (NSRS)</vt:lpstr>
      <vt:lpstr>National Spatial Reference System (NSRS)</vt:lpstr>
      <vt:lpstr>National Spatial Reference System (NSRS)</vt:lpstr>
      <vt:lpstr>PowerPoint Presentation</vt:lpstr>
      <vt:lpstr>PowerPoint Presentation</vt:lpstr>
      <vt:lpstr>PowerPoint Presentation</vt:lpstr>
      <vt:lpstr>NGS Coordinate Conversion And Transformation Tool (NCAT)</vt:lpstr>
      <vt:lpstr>PowerPoint Presentation</vt:lpstr>
      <vt:lpstr>PowerPoint Presentation</vt:lpstr>
      <vt:lpstr>PowerPoint Presentation</vt:lpstr>
      <vt:lpstr>NCAT source code is on GitHub</vt:lpstr>
      <vt:lpstr>NGS Coordinate Conversion and Transformation Tool (NCAT) </vt:lpstr>
      <vt:lpstr>PowerPoint Presentation</vt:lpstr>
      <vt:lpstr>PowerPoint Presentation</vt:lpstr>
      <vt:lpstr>Update Center of Mass point of NAD83</vt:lpstr>
      <vt:lpstr>Update Center of Mass point of NAD83</vt:lpstr>
      <vt:lpstr>PowerPoint Presentation</vt:lpstr>
      <vt:lpstr>Euler Poles and “Plate-Fixed”</vt:lpstr>
      <vt:lpstr>PowerPoint Presentation</vt:lpstr>
      <vt:lpstr>“Plate-Fixed”</vt:lpstr>
      <vt:lpstr>PowerPoint Presentation</vt:lpstr>
      <vt:lpstr>CORS</vt:lpstr>
      <vt:lpstr>PowerPoint Presentation</vt:lpstr>
      <vt:lpstr>PowerPoint Presentation</vt:lpstr>
      <vt:lpstr>Reference System  Frame</vt:lpstr>
      <vt:lpstr>Reference Frame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NGVD29 – based on 26 tide gauges</vt:lpstr>
      <vt:lpstr>PowerPoint Presentation</vt:lpstr>
      <vt:lpstr>NAVD88 – based on single benchmark</vt:lpstr>
      <vt:lpstr>PowerPoint Presentation</vt:lpstr>
      <vt:lpstr>NAVD88 – based on single benchmark</vt:lpstr>
      <vt:lpstr>NAPGD2022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Gravimetric vs. Hybrid Geoid</vt:lpstr>
      <vt:lpstr>NAVD88 uses a Hybrid Geoid</vt:lpstr>
      <vt:lpstr>NAPGD2022 uses a Gravimetric Geoid</vt:lpstr>
      <vt:lpstr>PowerPoint Presentation</vt:lpstr>
      <vt:lpstr>PowerPoint Presentation</vt:lpstr>
      <vt:lpstr>Why leveling is not part of NAPGD2022</vt:lpstr>
      <vt:lpstr>Why leveling is not part of NAPGD2022</vt:lpstr>
      <vt:lpstr>PowerPoint Presentation</vt:lpstr>
      <vt:lpstr>Sea Level Change and the Geoid</vt:lpstr>
      <vt:lpstr>PowerPoint Presentation</vt:lpstr>
      <vt:lpstr>PowerPoint Presentation</vt:lpstr>
      <vt:lpstr>PowerPoint Presentation</vt:lpstr>
      <vt:lpstr>Preparing for NAPGD2022</vt:lpstr>
      <vt:lpstr>Preparing for NAPGD2022</vt:lpstr>
      <vt:lpstr>Preparing for NAPGD2022</vt:lpstr>
      <vt:lpstr>Preparing for NAPGD2022</vt:lpstr>
      <vt:lpstr>Preparing for NAPGD2022</vt:lpstr>
      <vt:lpstr>PowerPoint Presentation</vt:lpstr>
      <vt:lpstr>Preparing for NAPGD2022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Resources</vt:lpstr>
      <vt:lpstr>PowerPoint Presentation</vt:lpstr>
      <vt:lpstr>Regional Geodetic Advisor Program</vt:lpstr>
      <vt:lpstr>State Geodetic Coordinators</vt:lpstr>
      <vt:lpstr>PowerPoint Presentation</vt:lpstr>
      <vt:lpstr>PowerPoint Presentation</vt:lpstr>
      <vt:lpstr>PowerPoint Presentation</vt:lpstr>
      <vt:lpstr>PowerPoint Presentation</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Jalbrzikowski</dc:creator>
  <cp:lastModifiedBy>Jeff Jalbrzikowski</cp:lastModifiedBy>
  <cp:revision>69</cp:revision>
  <dcterms:created xsi:type="dcterms:W3CDTF">2023-02-08T16:50:09Z</dcterms:created>
  <dcterms:modified xsi:type="dcterms:W3CDTF">2023-02-17T22:27:06Z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6180918</vt:lpwstr>
  </property>
  <property fmtid="{D5CDD505-2E9C-101B-9397-08002B2CF9AE}" name="NXPowerLiteSettings" pid="3">
    <vt:lpwstr>F70005D002A000</vt:lpwstr>
  </property>
  <property fmtid="{D5CDD505-2E9C-101B-9397-08002B2CF9AE}" name="NXPowerLiteVersion" pid="4">
    <vt:lpwstr>D10.2.0</vt:lpwstr>
  </property>
</Properties>
</file>